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4" r:id="rId2"/>
    <p:sldId id="298" r:id="rId3"/>
    <p:sldId id="299" r:id="rId4"/>
    <p:sldId id="261" r:id="rId5"/>
    <p:sldId id="262" r:id="rId6"/>
    <p:sldId id="256" r:id="rId7"/>
    <p:sldId id="260" r:id="rId8"/>
    <p:sldId id="302" r:id="rId9"/>
    <p:sldId id="300" r:id="rId10"/>
    <p:sldId id="295" r:id="rId11"/>
    <p:sldId id="303" r:id="rId12"/>
    <p:sldId id="305" r:id="rId13"/>
    <p:sldId id="280" r:id="rId14"/>
    <p:sldId id="306" r:id="rId15"/>
    <p:sldId id="297" r:id="rId16"/>
    <p:sldId id="277" r:id="rId17"/>
    <p:sldId id="270"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50" autoAdjust="0"/>
    <p:restoredTop sz="64088" autoAdjust="0"/>
  </p:normalViewPr>
  <p:slideViewPr>
    <p:cSldViewPr snapToGrid="0">
      <p:cViewPr varScale="1">
        <p:scale>
          <a:sx n="46" d="100"/>
          <a:sy n="46" d="100"/>
        </p:scale>
        <p:origin x="456" y="36"/>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4CF11-E383-456C-AF8E-F765BB3184C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NZ"/>
        </a:p>
      </dgm:t>
    </dgm:pt>
    <dgm:pt modelId="{6DE7F92E-C74C-4BF9-8F90-8087E1BEC28A}">
      <dgm:prSet phldrT="[Text]" custT="1"/>
      <dgm:spPr/>
      <dgm:t>
        <a:bodyPr/>
        <a:lstStyle/>
        <a:p>
          <a:r>
            <a:rPr lang="en-NZ" sz="1800" dirty="0"/>
            <a:t>NZC in Traffic Management</a:t>
          </a:r>
        </a:p>
      </dgm:t>
    </dgm:pt>
    <dgm:pt modelId="{DFACBC7D-9FD5-42CC-BD15-4AB4CE8A67C3}" type="parTrans" cxnId="{F1496428-23B3-4FA5-849B-01F856EB1E50}">
      <dgm:prSet/>
      <dgm:spPr/>
      <dgm:t>
        <a:bodyPr/>
        <a:lstStyle/>
        <a:p>
          <a:endParaRPr lang="en-NZ"/>
        </a:p>
      </dgm:t>
    </dgm:pt>
    <dgm:pt modelId="{C85B517C-5BDF-488E-A299-75D767B76581}" type="sibTrans" cxnId="{F1496428-23B3-4FA5-849B-01F856EB1E50}">
      <dgm:prSet/>
      <dgm:spPr/>
      <dgm:t>
        <a:bodyPr/>
        <a:lstStyle/>
        <a:p>
          <a:endParaRPr lang="en-NZ"/>
        </a:p>
      </dgm:t>
    </dgm:pt>
    <dgm:pt modelId="{267F16CA-3E4F-4AAF-8D20-59A93025EF3A}">
      <dgm:prSet phldrT="[Text]" custT="1"/>
      <dgm:spPr/>
      <dgm:t>
        <a:bodyPr/>
        <a:lstStyle/>
        <a:p>
          <a:r>
            <a:rPr lang="en-NZ" sz="1600" dirty="0"/>
            <a:t>Connexis</a:t>
          </a:r>
        </a:p>
      </dgm:t>
    </dgm:pt>
    <dgm:pt modelId="{4C9B3DDE-B904-4CA2-99C4-1CE735C39578}" type="parTrans" cxnId="{451BED8A-49C5-4A38-8B5C-E792AA28EF33}">
      <dgm:prSet/>
      <dgm:spPr/>
      <dgm:t>
        <a:bodyPr/>
        <a:lstStyle/>
        <a:p>
          <a:endParaRPr lang="en-NZ"/>
        </a:p>
      </dgm:t>
    </dgm:pt>
    <dgm:pt modelId="{D0270A75-E7F2-4052-B54E-B7E92326C253}" type="sibTrans" cxnId="{451BED8A-49C5-4A38-8B5C-E792AA28EF33}">
      <dgm:prSet/>
      <dgm:spPr/>
      <dgm:t>
        <a:bodyPr/>
        <a:lstStyle/>
        <a:p>
          <a:endParaRPr lang="en-NZ"/>
        </a:p>
      </dgm:t>
    </dgm:pt>
    <dgm:pt modelId="{5A2947DC-6C1B-4168-BF91-C2901CC78862}">
      <dgm:prSet phldrT="[Text]" custT="1"/>
      <dgm:spPr/>
      <dgm:t>
        <a:bodyPr/>
        <a:lstStyle/>
        <a:p>
          <a:r>
            <a:rPr lang="en-NZ" sz="1600" dirty="0"/>
            <a:t>Industry</a:t>
          </a:r>
        </a:p>
      </dgm:t>
    </dgm:pt>
    <dgm:pt modelId="{C2E59B4C-AEC7-43E0-887C-FFB58F71039F}" type="parTrans" cxnId="{B6E6FE42-AE54-4748-9F44-9C78EAECE48B}">
      <dgm:prSet/>
      <dgm:spPr/>
      <dgm:t>
        <a:bodyPr/>
        <a:lstStyle/>
        <a:p>
          <a:endParaRPr lang="en-NZ"/>
        </a:p>
      </dgm:t>
    </dgm:pt>
    <dgm:pt modelId="{A860FCB5-0285-42C8-A04A-98C6DB647493}" type="sibTrans" cxnId="{B6E6FE42-AE54-4748-9F44-9C78EAECE48B}">
      <dgm:prSet/>
      <dgm:spPr/>
      <dgm:t>
        <a:bodyPr/>
        <a:lstStyle/>
        <a:p>
          <a:endParaRPr lang="en-NZ"/>
        </a:p>
      </dgm:t>
    </dgm:pt>
    <dgm:pt modelId="{40773E94-FF94-493F-9F7A-0C1D9EEC096F}">
      <dgm:prSet phldrT="[Text]" custT="1"/>
      <dgm:spPr/>
      <dgm:t>
        <a:bodyPr/>
        <a:lstStyle/>
        <a:p>
          <a:r>
            <a:rPr lang="en-NZ" sz="1600" dirty="0"/>
            <a:t>Technical Expert</a:t>
          </a:r>
        </a:p>
      </dgm:t>
    </dgm:pt>
    <dgm:pt modelId="{98547CE9-C761-4A70-B241-323615079D14}" type="parTrans" cxnId="{CD47F809-2DEF-4CA2-AA3C-40ACB8EACF3F}">
      <dgm:prSet/>
      <dgm:spPr/>
      <dgm:t>
        <a:bodyPr/>
        <a:lstStyle/>
        <a:p>
          <a:endParaRPr lang="en-NZ"/>
        </a:p>
      </dgm:t>
    </dgm:pt>
    <dgm:pt modelId="{CE913A1D-E9C7-4BC8-8E41-E1A7B56EDF97}" type="sibTrans" cxnId="{CD47F809-2DEF-4CA2-AA3C-40ACB8EACF3F}">
      <dgm:prSet/>
      <dgm:spPr/>
      <dgm:t>
        <a:bodyPr/>
        <a:lstStyle/>
        <a:p>
          <a:endParaRPr lang="en-NZ"/>
        </a:p>
      </dgm:t>
    </dgm:pt>
    <dgm:pt modelId="{56568B3D-6FD2-429A-BE3C-0740C8D00224}">
      <dgm:prSet phldrT="[Text]" custT="1"/>
      <dgm:spPr/>
      <dgm:t>
        <a:bodyPr/>
        <a:lstStyle/>
        <a:p>
          <a:r>
            <a:rPr lang="en-NZ" sz="1600" dirty="0"/>
            <a:t>NZTA</a:t>
          </a:r>
        </a:p>
      </dgm:t>
    </dgm:pt>
    <dgm:pt modelId="{93E0C220-3D66-45DA-96BE-7B554B96BE42}" type="parTrans" cxnId="{35322FCB-9C03-4F61-B5F0-4CFF40051922}">
      <dgm:prSet/>
      <dgm:spPr/>
      <dgm:t>
        <a:bodyPr/>
        <a:lstStyle/>
        <a:p>
          <a:endParaRPr lang="en-NZ"/>
        </a:p>
      </dgm:t>
    </dgm:pt>
    <dgm:pt modelId="{4C4972CB-7E14-4130-83D6-0F311FA2900A}" type="sibTrans" cxnId="{35322FCB-9C03-4F61-B5F0-4CFF40051922}">
      <dgm:prSet/>
      <dgm:spPr/>
      <dgm:t>
        <a:bodyPr/>
        <a:lstStyle/>
        <a:p>
          <a:endParaRPr lang="en-NZ"/>
        </a:p>
      </dgm:t>
    </dgm:pt>
    <dgm:pt modelId="{DD0B255E-9B1A-4D8D-90E1-E50E3A79FC7B}" type="pres">
      <dgm:prSet presAssocID="{42A4CF11-E383-456C-AF8E-F765BB3184CC}" presName="Name0" presStyleCnt="0">
        <dgm:presLayoutVars>
          <dgm:chMax val="1"/>
          <dgm:dir/>
          <dgm:animLvl val="ctr"/>
          <dgm:resizeHandles val="exact"/>
        </dgm:presLayoutVars>
      </dgm:prSet>
      <dgm:spPr/>
    </dgm:pt>
    <dgm:pt modelId="{8FF4B692-FAC4-4CF5-B2B4-2139EF165CD3}" type="pres">
      <dgm:prSet presAssocID="{6DE7F92E-C74C-4BF9-8F90-8087E1BEC28A}" presName="centerShape" presStyleLbl="node0" presStyleIdx="0" presStyleCnt="1" custScaleX="160750" custScaleY="130605"/>
      <dgm:spPr/>
    </dgm:pt>
    <dgm:pt modelId="{44F45C90-355E-4A3A-BFD3-6FE4B7997857}" type="pres">
      <dgm:prSet presAssocID="{267F16CA-3E4F-4AAF-8D20-59A93025EF3A}" presName="node" presStyleLbl="node1" presStyleIdx="0" presStyleCnt="4" custScaleX="142680">
        <dgm:presLayoutVars>
          <dgm:bulletEnabled val="1"/>
        </dgm:presLayoutVars>
      </dgm:prSet>
      <dgm:spPr/>
    </dgm:pt>
    <dgm:pt modelId="{D00287F3-24A3-4306-9FFE-79F4DDDE470C}" type="pres">
      <dgm:prSet presAssocID="{267F16CA-3E4F-4AAF-8D20-59A93025EF3A}" presName="dummy" presStyleCnt="0"/>
      <dgm:spPr/>
    </dgm:pt>
    <dgm:pt modelId="{963D751D-8DDA-4C91-91AF-C0921F8E1D1F}" type="pres">
      <dgm:prSet presAssocID="{D0270A75-E7F2-4052-B54E-B7E92326C253}" presName="sibTrans" presStyleLbl="sibTrans2D1" presStyleIdx="0" presStyleCnt="4"/>
      <dgm:spPr/>
    </dgm:pt>
    <dgm:pt modelId="{054345B0-22B0-4400-BEA2-2F12BCCAF014}" type="pres">
      <dgm:prSet presAssocID="{5A2947DC-6C1B-4168-BF91-C2901CC78862}" presName="node" presStyleLbl="node1" presStyleIdx="1" presStyleCnt="4" custScaleX="135747" custRadScaleRad="130093" custRadScaleInc="-258">
        <dgm:presLayoutVars>
          <dgm:bulletEnabled val="1"/>
        </dgm:presLayoutVars>
      </dgm:prSet>
      <dgm:spPr/>
    </dgm:pt>
    <dgm:pt modelId="{AE113634-131C-481E-B6F8-2E1C7783789F}" type="pres">
      <dgm:prSet presAssocID="{5A2947DC-6C1B-4168-BF91-C2901CC78862}" presName="dummy" presStyleCnt="0"/>
      <dgm:spPr/>
    </dgm:pt>
    <dgm:pt modelId="{3EF99C2C-857E-4249-85CA-7B1FC8F05246}" type="pres">
      <dgm:prSet presAssocID="{A860FCB5-0285-42C8-A04A-98C6DB647493}" presName="sibTrans" presStyleLbl="sibTrans2D1" presStyleIdx="1" presStyleCnt="4"/>
      <dgm:spPr/>
    </dgm:pt>
    <dgm:pt modelId="{379ED4AD-9F01-444E-9BA5-A8B67704334E}" type="pres">
      <dgm:prSet presAssocID="{56568B3D-6FD2-429A-BE3C-0740C8D00224}" presName="node" presStyleLbl="node1" presStyleIdx="2" presStyleCnt="4" custScaleX="142680">
        <dgm:presLayoutVars>
          <dgm:bulletEnabled val="1"/>
        </dgm:presLayoutVars>
      </dgm:prSet>
      <dgm:spPr/>
    </dgm:pt>
    <dgm:pt modelId="{B0EA46E0-2EAB-4B46-929E-FC5209E51A86}" type="pres">
      <dgm:prSet presAssocID="{56568B3D-6FD2-429A-BE3C-0740C8D00224}" presName="dummy" presStyleCnt="0"/>
      <dgm:spPr/>
    </dgm:pt>
    <dgm:pt modelId="{0BD47960-E569-4999-9235-C74C17E53C5C}" type="pres">
      <dgm:prSet presAssocID="{4C4972CB-7E14-4130-83D6-0F311FA2900A}" presName="sibTrans" presStyleLbl="sibTrans2D1" presStyleIdx="2" presStyleCnt="4"/>
      <dgm:spPr/>
    </dgm:pt>
    <dgm:pt modelId="{90D1A8EB-8C9F-4DF0-A6C0-398705477AF5}" type="pres">
      <dgm:prSet presAssocID="{40773E94-FF94-493F-9F7A-0C1D9EEC096F}" presName="node" presStyleLbl="node1" presStyleIdx="3" presStyleCnt="4" custScaleX="138165" custRadScaleRad="133506" custRadScaleInc="-771">
        <dgm:presLayoutVars>
          <dgm:bulletEnabled val="1"/>
        </dgm:presLayoutVars>
      </dgm:prSet>
      <dgm:spPr/>
    </dgm:pt>
    <dgm:pt modelId="{3A35363A-558F-4BDF-9B60-DA9A98FB0996}" type="pres">
      <dgm:prSet presAssocID="{40773E94-FF94-493F-9F7A-0C1D9EEC096F}" presName="dummy" presStyleCnt="0"/>
      <dgm:spPr/>
    </dgm:pt>
    <dgm:pt modelId="{289AC35F-F1F8-43E0-8C2C-D241BDAC39EE}" type="pres">
      <dgm:prSet presAssocID="{CE913A1D-E9C7-4BC8-8E41-E1A7B56EDF97}" presName="sibTrans" presStyleLbl="sibTrans2D1" presStyleIdx="3" presStyleCnt="4"/>
      <dgm:spPr/>
    </dgm:pt>
  </dgm:ptLst>
  <dgm:cxnLst>
    <dgm:cxn modelId="{CD47F809-2DEF-4CA2-AA3C-40ACB8EACF3F}" srcId="{6DE7F92E-C74C-4BF9-8F90-8087E1BEC28A}" destId="{40773E94-FF94-493F-9F7A-0C1D9EEC096F}" srcOrd="3" destOrd="0" parTransId="{98547CE9-C761-4A70-B241-323615079D14}" sibTransId="{CE913A1D-E9C7-4BC8-8E41-E1A7B56EDF97}"/>
    <dgm:cxn modelId="{C3589513-3E47-4357-A600-758CF68D8AA0}" type="presOf" srcId="{A860FCB5-0285-42C8-A04A-98C6DB647493}" destId="{3EF99C2C-857E-4249-85CA-7B1FC8F05246}" srcOrd="0" destOrd="0" presId="urn:microsoft.com/office/officeart/2005/8/layout/radial6"/>
    <dgm:cxn modelId="{F1496428-23B3-4FA5-849B-01F856EB1E50}" srcId="{42A4CF11-E383-456C-AF8E-F765BB3184CC}" destId="{6DE7F92E-C74C-4BF9-8F90-8087E1BEC28A}" srcOrd="0" destOrd="0" parTransId="{DFACBC7D-9FD5-42CC-BD15-4AB4CE8A67C3}" sibTransId="{C85B517C-5BDF-488E-A299-75D767B76581}"/>
    <dgm:cxn modelId="{B6E6FE42-AE54-4748-9F44-9C78EAECE48B}" srcId="{6DE7F92E-C74C-4BF9-8F90-8087E1BEC28A}" destId="{5A2947DC-6C1B-4168-BF91-C2901CC78862}" srcOrd="1" destOrd="0" parTransId="{C2E59B4C-AEC7-43E0-887C-FFB58F71039F}" sibTransId="{A860FCB5-0285-42C8-A04A-98C6DB647493}"/>
    <dgm:cxn modelId="{4805904A-A0CC-41BE-A3E3-A67B7248DFDD}" type="presOf" srcId="{D0270A75-E7F2-4052-B54E-B7E92326C253}" destId="{963D751D-8DDA-4C91-91AF-C0921F8E1D1F}" srcOrd="0" destOrd="0" presId="urn:microsoft.com/office/officeart/2005/8/layout/radial6"/>
    <dgm:cxn modelId="{AC62A757-6C5F-4C68-961D-501233D8ABDA}" type="presOf" srcId="{4C4972CB-7E14-4130-83D6-0F311FA2900A}" destId="{0BD47960-E569-4999-9235-C74C17E53C5C}" srcOrd="0" destOrd="0" presId="urn:microsoft.com/office/officeart/2005/8/layout/radial6"/>
    <dgm:cxn modelId="{451BED8A-49C5-4A38-8B5C-E792AA28EF33}" srcId="{6DE7F92E-C74C-4BF9-8F90-8087E1BEC28A}" destId="{267F16CA-3E4F-4AAF-8D20-59A93025EF3A}" srcOrd="0" destOrd="0" parTransId="{4C9B3DDE-B904-4CA2-99C4-1CE735C39578}" sibTransId="{D0270A75-E7F2-4052-B54E-B7E92326C253}"/>
    <dgm:cxn modelId="{E4BDE193-7217-4EB4-AAD9-2F06162C8E29}" type="presOf" srcId="{40773E94-FF94-493F-9F7A-0C1D9EEC096F}" destId="{90D1A8EB-8C9F-4DF0-A6C0-398705477AF5}" srcOrd="0" destOrd="0" presId="urn:microsoft.com/office/officeart/2005/8/layout/radial6"/>
    <dgm:cxn modelId="{25C21C98-4172-4422-914A-A6E9D800FE12}" type="presOf" srcId="{42A4CF11-E383-456C-AF8E-F765BB3184CC}" destId="{DD0B255E-9B1A-4D8D-90E1-E50E3A79FC7B}" srcOrd="0" destOrd="0" presId="urn:microsoft.com/office/officeart/2005/8/layout/radial6"/>
    <dgm:cxn modelId="{5ED4BFA7-8486-4D00-AC3B-79565E9A85FB}" type="presOf" srcId="{56568B3D-6FD2-429A-BE3C-0740C8D00224}" destId="{379ED4AD-9F01-444E-9BA5-A8B67704334E}" srcOrd="0" destOrd="0" presId="urn:microsoft.com/office/officeart/2005/8/layout/radial6"/>
    <dgm:cxn modelId="{D6ADCBB0-ABE0-4C46-A03F-30471F489F18}" type="presOf" srcId="{267F16CA-3E4F-4AAF-8D20-59A93025EF3A}" destId="{44F45C90-355E-4A3A-BFD3-6FE4B7997857}" srcOrd="0" destOrd="0" presId="urn:microsoft.com/office/officeart/2005/8/layout/radial6"/>
    <dgm:cxn modelId="{35322FCB-9C03-4F61-B5F0-4CFF40051922}" srcId="{6DE7F92E-C74C-4BF9-8F90-8087E1BEC28A}" destId="{56568B3D-6FD2-429A-BE3C-0740C8D00224}" srcOrd="2" destOrd="0" parTransId="{93E0C220-3D66-45DA-96BE-7B554B96BE42}" sibTransId="{4C4972CB-7E14-4130-83D6-0F311FA2900A}"/>
    <dgm:cxn modelId="{D86CA0DE-D48D-4AE6-A759-673D2EB49C95}" type="presOf" srcId="{5A2947DC-6C1B-4168-BF91-C2901CC78862}" destId="{054345B0-22B0-4400-BEA2-2F12BCCAF014}" srcOrd="0" destOrd="0" presId="urn:microsoft.com/office/officeart/2005/8/layout/radial6"/>
    <dgm:cxn modelId="{B410D8EE-39CB-4F18-A813-2C54EE4E7FE9}" type="presOf" srcId="{6DE7F92E-C74C-4BF9-8F90-8087E1BEC28A}" destId="{8FF4B692-FAC4-4CF5-B2B4-2139EF165CD3}" srcOrd="0" destOrd="0" presId="urn:microsoft.com/office/officeart/2005/8/layout/radial6"/>
    <dgm:cxn modelId="{5F15E5F2-8284-4694-A393-46A3F79478ED}" type="presOf" srcId="{CE913A1D-E9C7-4BC8-8E41-E1A7B56EDF97}" destId="{289AC35F-F1F8-43E0-8C2C-D241BDAC39EE}" srcOrd="0" destOrd="0" presId="urn:microsoft.com/office/officeart/2005/8/layout/radial6"/>
    <dgm:cxn modelId="{14FFF602-41EF-4287-BA15-C05AED7C8090}" type="presParOf" srcId="{DD0B255E-9B1A-4D8D-90E1-E50E3A79FC7B}" destId="{8FF4B692-FAC4-4CF5-B2B4-2139EF165CD3}" srcOrd="0" destOrd="0" presId="urn:microsoft.com/office/officeart/2005/8/layout/radial6"/>
    <dgm:cxn modelId="{7BA092C1-F036-427E-98B5-FD582214685B}" type="presParOf" srcId="{DD0B255E-9B1A-4D8D-90E1-E50E3A79FC7B}" destId="{44F45C90-355E-4A3A-BFD3-6FE4B7997857}" srcOrd="1" destOrd="0" presId="urn:microsoft.com/office/officeart/2005/8/layout/radial6"/>
    <dgm:cxn modelId="{5EAD25C7-A5D7-4B3F-938D-AB6E3D11638A}" type="presParOf" srcId="{DD0B255E-9B1A-4D8D-90E1-E50E3A79FC7B}" destId="{D00287F3-24A3-4306-9FFE-79F4DDDE470C}" srcOrd="2" destOrd="0" presId="urn:microsoft.com/office/officeart/2005/8/layout/radial6"/>
    <dgm:cxn modelId="{CA42DB52-A040-40D6-9B54-75ED3E5284F0}" type="presParOf" srcId="{DD0B255E-9B1A-4D8D-90E1-E50E3A79FC7B}" destId="{963D751D-8DDA-4C91-91AF-C0921F8E1D1F}" srcOrd="3" destOrd="0" presId="urn:microsoft.com/office/officeart/2005/8/layout/radial6"/>
    <dgm:cxn modelId="{367CC418-9F27-4CA6-8698-8382DAF84F2A}" type="presParOf" srcId="{DD0B255E-9B1A-4D8D-90E1-E50E3A79FC7B}" destId="{054345B0-22B0-4400-BEA2-2F12BCCAF014}" srcOrd="4" destOrd="0" presId="urn:microsoft.com/office/officeart/2005/8/layout/radial6"/>
    <dgm:cxn modelId="{495F52C2-7DF7-4D86-8C71-75C4C1E291E6}" type="presParOf" srcId="{DD0B255E-9B1A-4D8D-90E1-E50E3A79FC7B}" destId="{AE113634-131C-481E-B6F8-2E1C7783789F}" srcOrd="5" destOrd="0" presId="urn:microsoft.com/office/officeart/2005/8/layout/radial6"/>
    <dgm:cxn modelId="{0C0FF34D-C47A-4567-B530-C78C04559771}" type="presParOf" srcId="{DD0B255E-9B1A-4D8D-90E1-E50E3A79FC7B}" destId="{3EF99C2C-857E-4249-85CA-7B1FC8F05246}" srcOrd="6" destOrd="0" presId="urn:microsoft.com/office/officeart/2005/8/layout/radial6"/>
    <dgm:cxn modelId="{B542FF7F-FDD3-4FB5-A529-F990E95C1C36}" type="presParOf" srcId="{DD0B255E-9B1A-4D8D-90E1-E50E3A79FC7B}" destId="{379ED4AD-9F01-444E-9BA5-A8B67704334E}" srcOrd="7" destOrd="0" presId="urn:microsoft.com/office/officeart/2005/8/layout/radial6"/>
    <dgm:cxn modelId="{3AD6259F-AA50-4971-B5BC-D4395B9A60F4}" type="presParOf" srcId="{DD0B255E-9B1A-4D8D-90E1-E50E3A79FC7B}" destId="{B0EA46E0-2EAB-4B46-929E-FC5209E51A86}" srcOrd="8" destOrd="0" presId="urn:microsoft.com/office/officeart/2005/8/layout/radial6"/>
    <dgm:cxn modelId="{C9A7A2EB-5CA2-487F-A208-907937C06AA7}" type="presParOf" srcId="{DD0B255E-9B1A-4D8D-90E1-E50E3A79FC7B}" destId="{0BD47960-E569-4999-9235-C74C17E53C5C}" srcOrd="9" destOrd="0" presId="urn:microsoft.com/office/officeart/2005/8/layout/radial6"/>
    <dgm:cxn modelId="{96D38FC5-7C02-4943-BA2C-6BED181F62CB}" type="presParOf" srcId="{DD0B255E-9B1A-4D8D-90E1-E50E3A79FC7B}" destId="{90D1A8EB-8C9F-4DF0-A6C0-398705477AF5}" srcOrd="10" destOrd="0" presId="urn:microsoft.com/office/officeart/2005/8/layout/radial6"/>
    <dgm:cxn modelId="{E36B92BC-2231-4857-91C9-86E85EDBE830}" type="presParOf" srcId="{DD0B255E-9B1A-4D8D-90E1-E50E3A79FC7B}" destId="{3A35363A-558F-4BDF-9B60-DA9A98FB0996}" srcOrd="11" destOrd="0" presId="urn:microsoft.com/office/officeart/2005/8/layout/radial6"/>
    <dgm:cxn modelId="{41721041-0408-4D21-9C7E-7BF69AB89757}" type="presParOf" srcId="{DD0B255E-9B1A-4D8D-90E1-E50E3A79FC7B}" destId="{289AC35F-F1F8-43E0-8C2C-D241BDAC39EE}"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C35F-F1F8-43E0-8C2C-D241BDAC39EE}">
      <dsp:nvSpPr>
        <dsp:cNvPr id="0" name=""/>
        <dsp:cNvSpPr/>
      </dsp:nvSpPr>
      <dsp:spPr>
        <a:xfrm>
          <a:off x="1220360" y="435277"/>
          <a:ext cx="3585485" cy="3585485"/>
        </a:xfrm>
        <a:prstGeom prst="blockArc">
          <a:avLst>
            <a:gd name="adj1" fmla="val 10580114"/>
            <a:gd name="adj2" fmla="val 1738199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D47960-E569-4999-9235-C74C17E53C5C}">
      <dsp:nvSpPr>
        <dsp:cNvPr id="0" name=""/>
        <dsp:cNvSpPr/>
      </dsp:nvSpPr>
      <dsp:spPr>
        <a:xfrm>
          <a:off x="1221488" y="639859"/>
          <a:ext cx="3585485" cy="3585485"/>
        </a:xfrm>
        <a:prstGeom prst="blockArc">
          <a:avLst>
            <a:gd name="adj1" fmla="val 4220357"/>
            <a:gd name="adj2" fmla="val 1098197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F99C2C-857E-4249-85CA-7B1FC8F05246}">
      <dsp:nvSpPr>
        <dsp:cNvPr id="0" name=""/>
        <dsp:cNvSpPr/>
      </dsp:nvSpPr>
      <dsp:spPr>
        <a:xfrm>
          <a:off x="2339689" y="619592"/>
          <a:ext cx="3585485" cy="3585485"/>
        </a:xfrm>
        <a:prstGeom prst="blockArc">
          <a:avLst>
            <a:gd name="adj1" fmla="val 21433263"/>
            <a:gd name="adj2" fmla="val 6455044"/>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3D751D-8DDA-4C91-91AF-C0921F8E1D1F}">
      <dsp:nvSpPr>
        <dsp:cNvPr id="0" name=""/>
        <dsp:cNvSpPr/>
      </dsp:nvSpPr>
      <dsp:spPr>
        <a:xfrm>
          <a:off x="2339397" y="456040"/>
          <a:ext cx="3585485" cy="3585485"/>
        </a:xfrm>
        <a:prstGeom prst="blockArc">
          <a:avLst>
            <a:gd name="adj1" fmla="val 15145558"/>
            <a:gd name="adj2" fmla="val 15445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F4B692-FAC4-4CF5-B2B4-2139EF165CD3}">
      <dsp:nvSpPr>
        <dsp:cNvPr id="0" name=""/>
        <dsp:cNvSpPr/>
      </dsp:nvSpPr>
      <dsp:spPr>
        <a:xfrm>
          <a:off x="2276653" y="1252564"/>
          <a:ext cx="2653500" cy="21558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NZC in Traffic Management</a:t>
          </a:r>
        </a:p>
      </dsp:txBody>
      <dsp:txXfrm>
        <a:off x="2665249" y="1568288"/>
        <a:ext cx="1876308" cy="1524448"/>
      </dsp:txXfrm>
    </dsp:sp>
    <dsp:sp modelId="{44F45C90-355E-4A3A-BFD3-6FE4B7997857}">
      <dsp:nvSpPr>
        <dsp:cNvPr id="0" name=""/>
        <dsp:cNvSpPr/>
      </dsp:nvSpPr>
      <dsp:spPr>
        <a:xfrm>
          <a:off x="2779076" y="1622"/>
          <a:ext cx="1648653" cy="11554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Connexis</a:t>
          </a:r>
        </a:p>
      </dsp:txBody>
      <dsp:txXfrm>
        <a:off x="3020516" y="170839"/>
        <a:ext cx="1165773" cy="817055"/>
      </dsp:txXfrm>
    </dsp:sp>
    <dsp:sp modelId="{054345B0-22B0-4400-BEA2-2F12BCCAF014}">
      <dsp:nvSpPr>
        <dsp:cNvPr id="0" name=""/>
        <dsp:cNvSpPr/>
      </dsp:nvSpPr>
      <dsp:spPr>
        <a:xfrm>
          <a:off x="5097247" y="1749690"/>
          <a:ext cx="1568542" cy="11554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Industry</a:t>
          </a:r>
        </a:p>
      </dsp:txBody>
      <dsp:txXfrm>
        <a:off x="5326955" y="1918907"/>
        <a:ext cx="1109126" cy="817055"/>
      </dsp:txXfrm>
    </dsp:sp>
    <dsp:sp modelId="{379ED4AD-9F01-444E-9BA5-A8B67704334E}">
      <dsp:nvSpPr>
        <dsp:cNvPr id="0" name=""/>
        <dsp:cNvSpPr/>
      </dsp:nvSpPr>
      <dsp:spPr>
        <a:xfrm>
          <a:off x="2779076" y="3503913"/>
          <a:ext cx="1648653" cy="11554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NZTA</a:t>
          </a:r>
        </a:p>
      </dsp:txBody>
      <dsp:txXfrm>
        <a:off x="3020516" y="3673130"/>
        <a:ext cx="1165773" cy="817055"/>
      </dsp:txXfrm>
    </dsp:sp>
    <dsp:sp modelId="{90D1A8EB-8C9F-4DF0-A6C0-398705477AF5}">
      <dsp:nvSpPr>
        <dsp:cNvPr id="0" name=""/>
        <dsp:cNvSpPr/>
      </dsp:nvSpPr>
      <dsp:spPr>
        <a:xfrm>
          <a:off x="467297" y="1762205"/>
          <a:ext cx="1596482" cy="11554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Technical Expert</a:t>
          </a:r>
        </a:p>
      </dsp:txBody>
      <dsp:txXfrm>
        <a:off x="701096" y="1931422"/>
        <a:ext cx="1128884" cy="8170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7ACEA-BE0C-42EE-A8D0-970701FADA3D}" type="datetimeFigureOut">
              <a:rPr lang="en-NZ" smtClean="0"/>
              <a:t>9/05/2018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A7AA9-ADA9-4C8D-81B6-98AA52A53D6A}" type="slidenum">
              <a:rPr lang="en-NZ" smtClean="0"/>
              <a:t>‹#›</a:t>
            </a:fld>
            <a:endParaRPr lang="en-NZ"/>
          </a:p>
        </p:txBody>
      </p:sp>
    </p:spTree>
    <p:extLst>
      <p:ext uri="{BB962C8B-B14F-4D97-AF65-F5344CB8AC3E}">
        <p14:creationId xmlns:p14="http://schemas.microsoft.com/office/powerpoint/2010/main" val="288781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05A7AA9-ADA9-4C8D-81B6-98AA52A53D6A}" type="slidenum">
              <a:rPr lang="en-NZ" smtClean="0"/>
              <a:t>1</a:t>
            </a:fld>
            <a:endParaRPr lang="en-NZ"/>
          </a:p>
        </p:txBody>
      </p:sp>
    </p:spTree>
    <p:extLst>
      <p:ext uri="{BB962C8B-B14F-4D97-AF65-F5344CB8AC3E}">
        <p14:creationId xmlns:p14="http://schemas.microsoft.com/office/powerpoint/2010/main" val="13860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TTM proposed NZ Certificate</a:t>
            </a:r>
          </a:p>
          <a:p>
            <a:endParaRPr lang="en-NZ" dirty="0"/>
          </a:p>
          <a:p>
            <a:pPr marL="228600" indent="-228600">
              <a:buAutoNum type="arabicPeriod"/>
            </a:pPr>
            <a:r>
              <a:rPr lang="en-NZ" dirty="0"/>
              <a:t>Unit Standards @ Level 3 for Traffic Controllers as a Limited Credit Programme (LCP)</a:t>
            </a:r>
          </a:p>
          <a:p>
            <a:pPr marL="228600" indent="-228600">
              <a:buAutoNum type="arabicPeriod"/>
            </a:pPr>
            <a:r>
              <a:rPr lang="en-NZ" dirty="0"/>
              <a:t>NZ Certificate in TTM (STMS) Level 4</a:t>
            </a:r>
          </a:p>
          <a:p>
            <a:pPr marL="228600" indent="-228600">
              <a:buAutoNum type="arabicPeriod"/>
            </a:pPr>
            <a:r>
              <a:rPr lang="en-NZ" dirty="0"/>
              <a:t>In line with the NZTA Competency model for Traffic Management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A7AA9-ADA9-4C8D-81B6-98AA52A53D6A}"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30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NZ" dirty="0"/>
              <a:t>Agree on a need for an Industry qualification</a:t>
            </a:r>
          </a:p>
          <a:p>
            <a:pPr marL="228600" indent="-228600">
              <a:buAutoNum type="arabicPeriod"/>
            </a:pPr>
            <a:r>
              <a:rPr lang="en-NZ" dirty="0"/>
              <a:t>Agree on what job the qualification is for</a:t>
            </a:r>
          </a:p>
          <a:p>
            <a:pPr marL="228600" indent="-228600">
              <a:buAutoNum type="arabicPeriod"/>
            </a:pPr>
            <a:r>
              <a:rPr lang="en-NZ" dirty="0"/>
              <a:t>Agree on the skills required</a:t>
            </a:r>
          </a:p>
          <a:p>
            <a:pPr marL="228600" indent="-228600">
              <a:buAutoNum type="arabicPeriod"/>
            </a:pPr>
            <a:r>
              <a:rPr lang="en-NZ" dirty="0"/>
              <a:t>Check alignment with Regulatory Body</a:t>
            </a:r>
          </a:p>
          <a:p>
            <a:pPr marL="228600" indent="-228600">
              <a:buAutoNum type="arabicPeriod"/>
            </a:pPr>
            <a:r>
              <a:rPr lang="en-NZ" dirty="0"/>
              <a:t>Consult with Industry before final content is confirmed</a:t>
            </a:r>
          </a:p>
          <a:p>
            <a:pPr marL="228600" indent="-228600">
              <a:buAutoNum type="arabicPeriod"/>
            </a:pPr>
            <a:r>
              <a:rPr lang="en-NZ" dirty="0"/>
              <a:t>Develop resources and assessments</a:t>
            </a:r>
          </a:p>
          <a:p>
            <a:pPr marL="228600" indent="-228600">
              <a:buAutoNum type="arabicPeriod"/>
            </a:pPr>
            <a:r>
              <a:rPr lang="en-NZ" dirty="0"/>
              <a:t>Train Industry Assessors, both NZTA and Connexis</a:t>
            </a:r>
          </a:p>
          <a:p>
            <a:pPr marL="228600" indent="-228600">
              <a:buAutoNum type="arabicPeriod"/>
            </a:pPr>
            <a:r>
              <a:rPr lang="en-NZ" dirty="0"/>
              <a:t>Release product to Industry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4FE1B-B488-4379-A263-163F33B3767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90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NZ" dirty="0"/>
              <a:t>Assess risk and apply contingencies to ensure the safety of road users and workers at Temporary Traffic Management (TTM) worksites</a:t>
            </a:r>
          </a:p>
          <a:p>
            <a:pPr marL="228600" indent="-228600">
              <a:buAutoNum type="arabicPeriod"/>
            </a:pPr>
            <a:endParaRPr lang="en-NZ" dirty="0"/>
          </a:p>
          <a:p>
            <a:pPr marL="228600" indent="-228600">
              <a:buAutoNum type="arabicPeriod"/>
            </a:pPr>
            <a:r>
              <a:rPr lang="en-NZ" dirty="0"/>
              <a:t>Communicate with stakeholders to deliver an end to end TTM service</a:t>
            </a:r>
          </a:p>
          <a:p>
            <a:pPr marL="228600" indent="-228600">
              <a:buAutoNum type="arabicPeriod"/>
            </a:pPr>
            <a:endParaRPr lang="en-NZ" dirty="0"/>
          </a:p>
          <a:p>
            <a:pPr marL="228600" indent="-228600">
              <a:buAutoNum type="arabicPeriod"/>
            </a:pPr>
            <a:r>
              <a:rPr lang="en-NZ" dirty="0"/>
              <a:t>Implement Traffic Management Plan (TMPs) and monitor and maintain a temporary traffic worksite to meet legislation, industry codes of practice and guidelines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4FE1B-B488-4379-A263-163F33B3767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89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05A7AA9-ADA9-4C8D-81B6-98AA52A53D6A}" type="slidenum">
              <a:rPr lang="en-NZ" smtClean="0"/>
              <a:t>13</a:t>
            </a:fld>
            <a:endParaRPr lang="en-NZ"/>
          </a:p>
        </p:txBody>
      </p:sp>
    </p:spTree>
    <p:extLst>
      <p:ext uri="{BB962C8B-B14F-4D97-AF65-F5344CB8AC3E}">
        <p14:creationId xmlns:p14="http://schemas.microsoft.com/office/powerpoint/2010/main" val="172834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2015, Civil Contractors NZ and Connexis launched Civil Trades in Parliament with the first 14 people certified.</a:t>
            </a:r>
          </a:p>
          <a:p>
            <a:r>
              <a:rPr lang="en-NZ" dirty="0"/>
              <a:t>In the same line as a Registered / Certified Builder, Registered Drainlayer, Electrician and Plumber. The TTM Industry has the potential to become Certified alongside your </a:t>
            </a:r>
            <a:r>
              <a:rPr lang="en-NZ"/>
              <a:t>civil counterparts.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4FE1B-B488-4379-A263-163F33B3767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05A7AA9-ADA9-4C8D-81B6-98AA52A53D6A}" type="slidenum">
              <a:rPr lang="en-NZ" smtClean="0"/>
              <a:t>15</a:t>
            </a:fld>
            <a:endParaRPr lang="en-NZ"/>
          </a:p>
        </p:txBody>
      </p:sp>
    </p:spTree>
    <p:extLst>
      <p:ext uri="{BB962C8B-B14F-4D97-AF65-F5344CB8AC3E}">
        <p14:creationId xmlns:p14="http://schemas.microsoft.com/office/powerpoint/2010/main" val="151404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Moving forward we would like to develop our proposal with NZTA and the industry</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Engage with the ITO to develop training, assessment materials and accurate criteria</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 would then communicate and engage current trainers and launch the PTE</a:t>
            </a:r>
          </a:p>
          <a:p>
            <a:endParaRPr lang="en-NZ" dirty="0"/>
          </a:p>
        </p:txBody>
      </p:sp>
      <p:sp>
        <p:nvSpPr>
          <p:cNvPr id="4" name="Slide Number Placeholder 3"/>
          <p:cNvSpPr>
            <a:spLocks noGrp="1"/>
          </p:cNvSpPr>
          <p:nvPr>
            <p:ph type="sldNum" sz="quarter" idx="10"/>
          </p:nvPr>
        </p:nvSpPr>
        <p:spPr/>
        <p:txBody>
          <a:bodyPr/>
          <a:lstStyle/>
          <a:p>
            <a:fld id="{FDFC3041-18E0-42B6-8EA2-1E9E4BF346E7}" type="slidenum">
              <a:rPr lang="en-NZ" smtClean="0"/>
              <a:t>17</a:t>
            </a:fld>
            <a:endParaRPr lang="en-NZ"/>
          </a:p>
        </p:txBody>
      </p:sp>
    </p:spTree>
    <p:extLst>
      <p:ext uri="{BB962C8B-B14F-4D97-AF65-F5344CB8AC3E}">
        <p14:creationId xmlns:p14="http://schemas.microsoft.com/office/powerpoint/2010/main" val="2097951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44FE1B-B488-4379-A263-163F33B37675}" type="slidenum">
              <a:rPr lang="en-NZ" smtClean="0"/>
              <a:t>18</a:t>
            </a:fld>
            <a:endParaRPr lang="en-NZ"/>
          </a:p>
        </p:txBody>
      </p:sp>
    </p:spTree>
    <p:extLst>
      <p:ext uri="{BB962C8B-B14F-4D97-AF65-F5344CB8AC3E}">
        <p14:creationId xmlns:p14="http://schemas.microsoft.com/office/powerpoint/2010/main" val="297305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Todays topic is around developing and implementing an NZQA New Zealand Certificate in Temporary Traffic Management for STMS’</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There are currently unit standards in TTM but these have not really been used and the relationship with the ITO and NZTA has not really flourished in the past.</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With the NZTA competency framework coming in now is the perfect time to align the two.</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FDFC3041-18E0-42B6-8EA2-1E9E4BF346E7}" type="slidenum">
              <a:rPr lang="en-NZ" smtClean="0"/>
              <a:t>2</a:t>
            </a:fld>
            <a:endParaRPr lang="en-NZ"/>
          </a:p>
        </p:txBody>
      </p:sp>
    </p:spTree>
    <p:extLst>
      <p:ext uri="{BB962C8B-B14F-4D97-AF65-F5344CB8AC3E}">
        <p14:creationId xmlns:p14="http://schemas.microsoft.com/office/powerpoint/2010/main" val="272943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05A7AA9-ADA9-4C8D-81B6-98AA52A53D6A}" type="slidenum">
              <a:rPr lang="en-NZ" smtClean="0"/>
              <a:t>3</a:t>
            </a:fld>
            <a:endParaRPr lang="en-NZ"/>
          </a:p>
        </p:txBody>
      </p:sp>
    </p:spTree>
    <p:extLst>
      <p:ext uri="{BB962C8B-B14F-4D97-AF65-F5344CB8AC3E}">
        <p14:creationId xmlns:p14="http://schemas.microsoft.com/office/powerpoint/2010/main" val="321417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err="1">
                <a:solidFill>
                  <a:schemeClr val="tx1"/>
                </a:solidFill>
                <a:effectLst/>
                <a:latin typeface="+mn-lt"/>
                <a:ea typeface="+mn-ea"/>
                <a:cs typeface="+mn-cs"/>
              </a:rPr>
              <a:t>Worksafe</a:t>
            </a:r>
            <a:r>
              <a:rPr lang="en-NZ" sz="1200" kern="1200" dirty="0">
                <a:solidFill>
                  <a:schemeClr val="tx1"/>
                </a:solidFill>
                <a:effectLst/>
                <a:latin typeface="+mn-lt"/>
                <a:ea typeface="+mn-ea"/>
                <a:cs typeface="+mn-cs"/>
              </a:rPr>
              <a:t> requires us to provide the right information, training, instruction and supervision that is necessary to protect all persons from risk to their health and safety for any of the work they carry out. </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So legally, if we are putting people out on the road, we need to make sure they are competent to do their job in complaint and safe manner.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 rather large, complex responsibility for an STMS closing down the CMJ. </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FDFC3041-18E0-42B6-8EA2-1E9E4BF346E7}" type="slidenum">
              <a:rPr lang="en-NZ" smtClean="0"/>
              <a:t>4</a:t>
            </a:fld>
            <a:endParaRPr lang="en-NZ"/>
          </a:p>
        </p:txBody>
      </p:sp>
    </p:spTree>
    <p:extLst>
      <p:ext uri="{BB962C8B-B14F-4D97-AF65-F5344CB8AC3E}">
        <p14:creationId xmlns:p14="http://schemas.microsoft.com/office/powerpoint/2010/main" val="8204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reiterates the requirements set out by </a:t>
            </a:r>
            <a:r>
              <a:rPr lang="en-NZ" sz="1200" kern="1200" dirty="0" err="1">
                <a:solidFill>
                  <a:schemeClr val="tx1"/>
                </a:solidFill>
                <a:effectLst/>
                <a:latin typeface="+mn-lt"/>
                <a:ea typeface="+mn-ea"/>
                <a:cs typeface="+mn-cs"/>
              </a:rPr>
              <a:t>Worksafe</a:t>
            </a:r>
            <a:r>
              <a:rPr lang="en-NZ" sz="1200" kern="1200" dirty="0">
                <a:solidFill>
                  <a:schemeClr val="tx1"/>
                </a:solidFill>
                <a:effectLst/>
                <a:latin typeface="+mn-lt"/>
                <a:ea typeface="+mn-ea"/>
                <a:cs typeface="+mn-cs"/>
              </a:rPr>
              <a:t> NZ – we cannot be putting our staff in situations they are not adequality trained for. </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However, we find there is no clear view for the training required and there are a number of missing key skills and competencies not covered in standard TTM training. </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10"/>
          </p:nvPr>
        </p:nvSpPr>
        <p:spPr/>
        <p:txBody>
          <a:bodyPr/>
          <a:lstStyle/>
          <a:p>
            <a:fld id="{A782E9A4-F1A4-47D4-97D1-274B32DBC67E}" type="slidenum">
              <a:rPr lang="en-NZ" smtClean="0"/>
              <a:t>5</a:t>
            </a:fld>
            <a:endParaRPr lang="en-NZ"/>
          </a:p>
        </p:txBody>
      </p:sp>
    </p:spTree>
    <p:extLst>
      <p:ext uri="{BB962C8B-B14F-4D97-AF65-F5344CB8AC3E}">
        <p14:creationId xmlns:p14="http://schemas.microsoft.com/office/powerpoint/2010/main" val="210618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4FE1B-B488-4379-A263-163F33B3767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4FE1B-B488-4379-A263-163F33B3767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69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51564"/>
          </a:xfrm>
        </p:spPr>
        <p:txBody>
          <a:bodyPr/>
          <a:lstStyle/>
          <a:p>
            <a:r>
              <a:rPr lang="en-NZ" dirty="0"/>
              <a:t>Connexis is the Training Organisation for the Infrastructure Industry providing qualification pathways for those working in the Industry.</a:t>
            </a:r>
          </a:p>
          <a:p>
            <a:endParaRPr lang="en-NZ" dirty="0"/>
          </a:p>
          <a:p>
            <a:r>
              <a:rPr lang="en-NZ" dirty="0"/>
              <a:t>The Industry includes the following Sectors:</a:t>
            </a:r>
          </a:p>
          <a:p>
            <a:pPr marL="171450" indent="-171450">
              <a:buFontTx/>
              <a:buChar char="-"/>
            </a:pPr>
            <a:r>
              <a:rPr lang="en-NZ" dirty="0"/>
              <a:t>Water Industry includes the 3 waters of;</a:t>
            </a:r>
          </a:p>
          <a:p>
            <a:pPr marL="685800" lvl="1" indent="-228600">
              <a:buFont typeface="+mj-lt"/>
              <a:buAutoNum type="arabicPeriod"/>
            </a:pPr>
            <a:r>
              <a:rPr lang="en-NZ" dirty="0"/>
              <a:t>Drinking water</a:t>
            </a:r>
          </a:p>
          <a:p>
            <a:pPr marL="685800" lvl="1" indent="-228600">
              <a:buFont typeface="+mj-lt"/>
              <a:buAutoNum type="arabicPeriod"/>
            </a:pPr>
            <a:r>
              <a:rPr lang="en-NZ" dirty="0"/>
              <a:t>Wastewater</a:t>
            </a:r>
          </a:p>
          <a:p>
            <a:pPr marL="685800" lvl="1" indent="-228600">
              <a:buFont typeface="+mj-lt"/>
              <a:buAutoNum type="arabicPeriod"/>
            </a:pPr>
            <a:r>
              <a:rPr lang="en-NZ" dirty="0"/>
              <a:t>Storm water; Edgecombe </a:t>
            </a:r>
            <a:r>
              <a:rPr lang="en-NZ" dirty="0" err="1"/>
              <a:t>floodin</a:t>
            </a:r>
            <a:endParaRPr lang="en-NZ" dirty="0"/>
          </a:p>
          <a:p>
            <a:pPr marL="171450" indent="-171450">
              <a:buFontTx/>
              <a:buChar char="-"/>
            </a:pPr>
            <a:r>
              <a:rPr lang="en-NZ" dirty="0"/>
              <a:t>Electricity includes;</a:t>
            </a:r>
          </a:p>
          <a:p>
            <a:pPr marL="685800" lvl="1" indent="-228600">
              <a:buFont typeface="+mj-lt"/>
              <a:buAutoNum type="arabicPeriod"/>
            </a:pPr>
            <a:r>
              <a:rPr lang="en-NZ" dirty="0"/>
              <a:t>Generation</a:t>
            </a:r>
          </a:p>
          <a:p>
            <a:pPr marL="685800" lvl="1" indent="-228600">
              <a:buFont typeface="+mj-lt"/>
              <a:buAutoNum type="arabicPeriod"/>
            </a:pPr>
            <a:r>
              <a:rPr lang="en-NZ" dirty="0"/>
              <a:t>Distribution and lines</a:t>
            </a:r>
          </a:p>
          <a:p>
            <a:pPr marL="685800" lvl="1" indent="-228600">
              <a:buFont typeface="+mj-lt"/>
              <a:buAutoNum type="arabicPeriod"/>
            </a:pPr>
            <a:r>
              <a:rPr lang="en-NZ" dirty="0"/>
              <a:t>Retail</a:t>
            </a:r>
          </a:p>
          <a:p>
            <a:pPr marL="171450" indent="-171450">
              <a:buFontTx/>
              <a:buChar char="-"/>
            </a:pPr>
            <a:r>
              <a:rPr lang="en-NZ" dirty="0"/>
              <a:t>Telecommunications includes;</a:t>
            </a:r>
          </a:p>
          <a:p>
            <a:pPr marL="685800" lvl="1" indent="-228600">
              <a:buFont typeface="+mj-lt"/>
              <a:buAutoNum type="arabicPeriod"/>
            </a:pPr>
            <a:r>
              <a:rPr lang="en-NZ" dirty="0"/>
              <a:t>Ultrafast Broadband installation and maintenance</a:t>
            </a:r>
          </a:p>
          <a:p>
            <a:pPr marL="685800" lvl="1" indent="-228600">
              <a:buFont typeface="+mj-lt"/>
              <a:buAutoNum type="arabicPeriod"/>
            </a:pPr>
            <a:r>
              <a:rPr lang="en-NZ" dirty="0"/>
              <a:t>Telco networks</a:t>
            </a:r>
          </a:p>
          <a:p>
            <a:pPr marL="171450" indent="-171450">
              <a:buFontTx/>
              <a:buChar char="-"/>
            </a:pPr>
            <a:r>
              <a:rPr lang="en-NZ" dirty="0"/>
              <a:t>Civil Industry includes;</a:t>
            </a:r>
          </a:p>
          <a:p>
            <a:pPr marL="685800" lvl="1" indent="-228600">
              <a:buFont typeface="+mj-lt"/>
              <a:buAutoNum type="arabicPeriod"/>
            </a:pPr>
            <a:r>
              <a:rPr lang="en-NZ" dirty="0"/>
              <a:t>Earthworks</a:t>
            </a:r>
          </a:p>
          <a:p>
            <a:pPr marL="685800" lvl="1" indent="-228600">
              <a:buFont typeface="+mj-lt"/>
              <a:buAutoNum type="arabicPeriod"/>
            </a:pPr>
            <a:r>
              <a:rPr lang="en-NZ" dirty="0"/>
              <a:t>Construction</a:t>
            </a:r>
          </a:p>
          <a:p>
            <a:pPr marL="685800" lvl="1" indent="-228600">
              <a:buFont typeface="+mj-lt"/>
              <a:buAutoNum type="arabicPeriod"/>
            </a:pPr>
            <a:r>
              <a:rPr lang="en-NZ" dirty="0"/>
              <a:t>Pavement Surfacing</a:t>
            </a:r>
          </a:p>
          <a:p>
            <a:pPr marL="685800" lvl="1" indent="-228600">
              <a:buFont typeface="+mj-lt"/>
              <a:buAutoNum type="arabicPeriod"/>
            </a:pPr>
            <a:r>
              <a:rPr lang="en-NZ" dirty="0" err="1"/>
              <a:t>Roadmarking</a:t>
            </a:r>
            <a:endParaRPr lang="en-NZ" dirty="0"/>
          </a:p>
          <a:p>
            <a:pPr marL="685800" lvl="1" indent="-228600">
              <a:buFont typeface="+mj-lt"/>
              <a:buAutoNum type="arabicPeriod"/>
            </a:pPr>
            <a:r>
              <a:rPr lang="en-NZ" dirty="0"/>
              <a:t>Roadside furniture</a:t>
            </a:r>
          </a:p>
          <a:p>
            <a:pPr marL="685800" lvl="1" indent="-228600">
              <a:buFont typeface="+mj-lt"/>
              <a:buAutoNum type="arabicPeriod"/>
            </a:pPr>
            <a:r>
              <a:rPr lang="en-NZ" dirty="0"/>
              <a:t>Open space management</a:t>
            </a:r>
          </a:p>
          <a:p>
            <a:pPr marL="685800" lvl="1" indent="-228600">
              <a:buFont typeface="+mj-lt"/>
              <a:buAutoNum type="arabicPeriod"/>
            </a:pPr>
            <a:r>
              <a:rPr lang="en-NZ" dirty="0"/>
              <a:t>Maintenance</a:t>
            </a:r>
          </a:p>
          <a:p>
            <a:pPr marL="685800" lvl="1" indent="-228600">
              <a:buFont typeface="+mj-lt"/>
              <a:buAutoNum type="arabicPeriod"/>
            </a:pPr>
            <a:endParaRPr lang="en-NZ" dirty="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4FE1B-B488-4379-A263-163F33B3767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69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C3041-18E0-42B6-8EA2-1E9E4BF346E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00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ACC7-1B66-4D57-9DB7-EF8E0B9C6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D5588AE-F7ED-4C4A-A5D2-F5A0C0B3A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4F31768-CD6F-4232-B8EF-BE2DE6B35880}"/>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5" name="Footer Placeholder 4">
            <a:extLst>
              <a:ext uri="{FF2B5EF4-FFF2-40B4-BE49-F238E27FC236}">
                <a16:creationId xmlns:a16="http://schemas.microsoft.com/office/drawing/2014/main" id="{CF3E694E-3058-45CB-9B07-693D2F63F8D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D53A1DF-230B-4A82-9841-724B29EA3277}"/>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225338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FAEB-4319-4E82-9926-43CC8E06E35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4BB8F49-FEDE-4E5D-87E5-96ED9481C7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FACB953-D557-4F5F-8B92-FF3686C285D8}"/>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5" name="Footer Placeholder 4">
            <a:extLst>
              <a:ext uri="{FF2B5EF4-FFF2-40B4-BE49-F238E27FC236}">
                <a16:creationId xmlns:a16="http://schemas.microsoft.com/office/drawing/2014/main" id="{3487BC96-2142-4A67-BC93-D7CED1B0F29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9D8EB6D-DA54-4420-B24F-D8DAE6007EAF}"/>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324652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AF275-EEFF-4772-926F-BEB8773EF3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0C9642D-E11E-489F-8113-A318F8D525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99C9F46-996F-4500-A9CB-3FDB0347A82C}"/>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5" name="Footer Placeholder 4">
            <a:extLst>
              <a:ext uri="{FF2B5EF4-FFF2-40B4-BE49-F238E27FC236}">
                <a16:creationId xmlns:a16="http://schemas.microsoft.com/office/drawing/2014/main" id="{0FA160FE-F4D8-49AD-8CA0-E0AEABEA430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88DD68F-3FF8-42B2-9CAE-F49087FC5473}"/>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387689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5B70-595A-4EA3-A6F0-393FF70D485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2169793-3340-4865-8CCA-54B69F6B0E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6F5E332-E269-4CED-ACE6-EB6448367695}"/>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5" name="Footer Placeholder 4">
            <a:extLst>
              <a:ext uri="{FF2B5EF4-FFF2-40B4-BE49-F238E27FC236}">
                <a16:creationId xmlns:a16="http://schemas.microsoft.com/office/drawing/2014/main" id="{40575EAD-30C5-4891-919C-453D4D054BF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6FF761E-4C01-43D4-81B4-359FA9E8E160}"/>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361552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DA61-0B00-4BC9-98A9-E9812CD092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DE385A5-BD3B-4109-9532-8715B145E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E0CD49-C06A-4F6A-8840-8528B156E99C}"/>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5" name="Footer Placeholder 4">
            <a:extLst>
              <a:ext uri="{FF2B5EF4-FFF2-40B4-BE49-F238E27FC236}">
                <a16:creationId xmlns:a16="http://schemas.microsoft.com/office/drawing/2014/main" id="{F2742324-82B1-4AF8-8CA0-82D69050C1C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9896083-3F00-4BE6-8DCD-035A811A07CF}"/>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192108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7C3A-DC19-432F-B54B-C5C21F13096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7807E24-A488-4CA4-B53F-5D468250EF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783A330-B323-405F-8007-77EF381E04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BA2FED9-BC53-4924-8B8C-C54053B22E20}"/>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6" name="Footer Placeholder 5">
            <a:extLst>
              <a:ext uri="{FF2B5EF4-FFF2-40B4-BE49-F238E27FC236}">
                <a16:creationId xmlns:a16="http://schemas.microsoft.com/office/drawing/2014/main" id="{0ECF07FA-79A9-440D-9298-B0CAC701809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75045FA-DD74-45F8-9C8F-E104397C62A2}"/>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301519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4B9-3EA4-4DC0-ADEE-9C784776766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0759C8E-C3E5-4C11-AFAD-B63AB1BB4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DB54A6-960E-452E-9C8F-B176B8211B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E8990D1-959A-4D63-BAAC-31F2EA63C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9C8EFF-4739-4013-80C9-2F26641516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E899BC9-0607-4E7C-8157-A646E2EDC80F}"/>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8" name="Footer Placeholder 7">
            <a:extLst>
              <a:ext uri="{FF2B5EF4-FFF2-40B4-BE49-F238E27FC236}">
                <a16:creationId xmlns:a16="http://schemas.microsoft.com/office/drawing/2014/main" id="{A5DBA788-CDEC-46B6-B1C6-D36161550CC6}"/>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B604754-D470-4697-93EA-BBC2FEF25D95}"/>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11398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813E-FB84-4BCF-8C08-B05575A39B1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B31DE68-A38B-499C-A3BE-CB26FDEECAE2}"/>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4" name="Footer Placeholder 3">
            <a:extLst>
              <a:ext uri="{FF2B5EF4-FFF2-40B4-BE49-F238E27FC236}">
                <a16:creationId xmlns:a16="http://schemas.microsoft.com/office/drawing/2014/main" id="{6C0D296C-E33E-4186-85BD-CE499540E20A}"/>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7267F18-9E19-4481-8021-5C4CFBF57C79}"/>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9531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C2BE8-D64D-4DA2-89C3-E4C62F764A82}"/>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3" name="Footer Placeholder 2">
            <a:extLst>
              <a:ext uri="{FF2B5EF4-FFF2-40B4-BE49-F238E27FC236}">
                <a16:creationId xmlns:a16="http://schemas.microsoft.com/office/drawing/2014/main" id="{5877234B-39FE-4827-95AD-589441DC10A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9126D39-A68B-43C4-B371-090E8D42B7E4}"/>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49317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36E6-9BA0-4573-99F4-DD21C4A26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D0D57E0-F4AC-4932-90AF-0084D7719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92EC7B1-DD50-47A5-BBBB-DC5FADE69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35287-1028-4B3D-97B9-B58A9CB4798B}"/>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6" name="Footer Placeholder 5">
            <a:extLst>
              <a:ext uri="{FF2B5EF4-FFF2-40B4-BE49-F238E27FC236}">
                <a16:creationId xmlns:a16="http://schemas.microsoft.com/office/drawing/2014/main" id="{0992E500-9726-4A49-80A1-F4B253192E8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6B6E74F-F77F-4152-B7A4-6B7A3FA20B2B}"/>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129620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35C2-4EEE-4643-9C94-096FC55C1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32873D6-3F3C-464E-B24C-D4E9D7D7E7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194485A9-4FFE-4229-8F25-DFA07B8A0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218430-7E7B-48E4-A54A-9B7D035D237A}"/>
              </a:ext>
            </a:extLst>
          </p:cNvPr>
          <p:cNvSpPr>
            <a:spLocks noGrp="1"/>
          </p:cNvSpPr>
          <p:nvPr>
            <p:ph type="dt" sz="half" idx="10"/>
          </p:nvPr>
        </p:nvSpPr>
        <p:spPr/>
        <p:txBody>
          <a:bodyPr/>
          <a:lstStyle/>
          <a:p>
            <a:fld id="{26379B2B-4CCC-4C1F-B3E4-00FEBF1ED9B2}" type="datetimeFigureOut">
              <a:rPr lang="en-NZ" smtClean="0"/>
              <a:t>9/05/2018</a:t>
            </a:fld>
            <a:endParaRPr lang="en-NZ"/>
          </a:p>
        </p:txBody>
      </p:sp>
      <p:sp>
        <p:nvSpPr>
          <p:cNvPr id="6" name="Footer Placeholder 5">
            <a:extLst>
              <a:ext uri="{FF2B5EF4-FFF2-40B4-BE49-F238E27FC236}">
                <a16:creationId xmlns:a16="http://schemas.microsoft.com/office/drawing/2014/main" id="{9DF85512-E157-4E86-8C0D-4D0348D0048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5D8440D-2E95-414A-922E-5896BC28092D}"/>
              </a:ext>
            </a:extLst>
          </p:cNvPr>
          <p:cNvSpPr>
            <a:spLocks noGrp="1"/>
          </p:cNvSpPr>
          <p:nvPr>
            <p:ph type="sldNum" sz="quarter" idx="12"/>
          </p:nvPr>
        </p:nvSpPr>
        <p:spPr/>
        <p:txBody>
          <a:bodyPr/>
          <a:lstStyle/>
          <a:p>
            <a:fld id="{C7A04DD7-6F40-4D89-818A-73E33AAAEBF9}" type="slidenum">
              <a:rPr lang="en-NZ" smtClean="0"/>
              <a:t>‹#›</a:t>
            </a:fld>
            <a:endParaRPr lang="en-NZ"/>
          </a:p>
        </p:txBody>
      </p:sp>
    </p:spTree>
    <p:extLst>
      <p:ext uri="{BB962C8B-B14F-4D97-AF65-F5344CB8AC3E}">
        <p14:creationId xmlns:p14="http://schemas.microsoft.com/office/powerpoint/2010/main" val="290553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B265D3-DDAC-4CA6-A54F-1CE9DAC3D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3980D75-405B-4D40-B402-1FF96B7F5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224DBC2-BEEC-4510-93C0-44563231C5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79B2B-4CCC-4C1F-B3E4-00FEBF1ED9B2}" type="datetimeFigureOut">
              <a:rPr lang="en-NZ" smtClean="0"/>
              <a:t>9/05/2018</a:t>
            </a:fld>
            <a:endParaRPr lang="en-NZ"/>
          </a:p>
        </p:txBody>
      </p:sp>
      <p:sp>
        <p:nvSpPr>
          <p:cNvPr id="5" name="Footer Placeholder 4">
            <a:extLst>
              <a:ext uri="{FF2B5EF4-FFF2-40B4-BE49-F238E27FC236}">
                <a16:creationId xmlns:a16="http://schemas.microsoft.com/office/drawing/2014/main" id="{0E6EE56B-81D1-424B-A17D-772CC7A95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416C19A-D14D-41E0-92FC-D26AD104B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04DD7-6F40-4D89-818A-73E33AAAEBF9}" type="slidenum">
              <a:rPr lang="en-NZ" smtClean="0"/>
              <a:t>‹#›</a:t>
            </a:fld>
            <a:endParaRPr lang="en-NZ"/>
          </a:p>
        </p:txBody>
      </p:sp>
    </p:spTree>
    <p:extLst>
      <p:ext uri="{BB962C8B-B14F-4D97-AF65-F5344CB8AC3E}">
        <p14:creationId xmlns:p14="http://schemas.microsoft.com/office/powerpoint/2010/main" val="427566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xml"/><Relationship Id="rId7" Type="http://schemas.openxmlformats.org/officeDocument/2006/relationships/diagramData" Target="../diagrams/data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2.jpeg"/><Relationship Id="rId11" Type="http://schemas.microsoft.com/office/2007/relationships/diagramDrawing" Target="../diagrams/drawing1.xml"/><Relationship Id="rId5" Type="http://schemas.openxmlformats.org/officeDocument/2006/relationships/image" Target="../media/image11.png"/><Relationship Id="rId10" Type="http://schemas.openxmlformats.org/officeDocument/2006/relationships/diagramColors" Target="../diagrams/colors1.xml"/><Relationship Id="rId4" Type="http://schemas.openxmlformats.org/officeDocument/2006/relationships/notesSlide" Target="../notesSlides/notesSlide11.xml"/><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jp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Layout" Target="../slideLayouts/slideLayout2.xml"/><Relationship Id="rId7" Type="http://schemas.openxmlformats.org/officeDocument/2006/relationships/image" Target="../media/image26.jp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6D3E02-797F-42CF-924A-3676BD959406}"/>
              </a:ext>
            </a:extLst>
          </p:cNvPr>
          <p:cNvSpPr>
            <a:spLocks noGrp="1"/>
          </p:cNvSpPr>
          <p:nvPr>
            <p:ph idx="1"/>
          </p:nvPr>
        </p:nvSpPr>
        <p:spPr/>
        <p:txBody>
          <a:bodyPr/>
          <a:lstStyle/>
          <a:p>
            <a:r>
              <a:rPr lang="en-NZ" dirty="0"/>
              <a:t>Photo of STMS working on the road</a:t>
            </a:r>
          </a:p>
          <a:p>
            <a:r>
              <a:rPr lang="en-NZ" dirty="0" err="1"/>
              <a:t>Connexis</a:t>
            </a:r>
            <a:r>
              <a:rPr lang="en-NZ" dirty="0"/>
              <a:t> Logo Big</a:t>
            </a:r>
          </a:p>
        </p:txBody>
      </p:sp>
      <p:pic>
        <p:nvPicPr>
          <p:cNvPr id="8" name="Picture 7">
            <a:extLst>
              <a:ext uri="{FF2B5EF4-FFF2-40B4-BE49-F238E27FC236}">
                <a16:creationId xmlns:a16="http://schemas.microsoft.com/office/drawing/2014/main" id="{596119FF-9C75-4DCC-AA81-C57C5DCB8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12" name="Rectangle 11">
            <a:extLst>
              <a:ext uri="{FF2B5EF4-FFF2-40B4-BE49-F238E27FC236}">
                <a16:creationId xmlns:a16="http://schemas.microsoft.com/office/drawing/2014/main" id="{BD9B2E55-ABB9-401C-AE4E-35278C6317FE}"/>
              </a:ext>
            </a:extLst>
          </p:cNvPr>
          <p:cNvSpPr/>
          <p:nvPr/>
        </p:nvSpPr>
        <p:spPr>
          <a:xfrm>
            <a:off x="0" y="1071410"/>
            <a:ext cx="12192000" cy="1616035"/>
          </a:xfrm>
          <a:prstGeom prst="rect">
            <a:avLst/>
          </a:prstGeom>
          <a:solidFill>
            <a:srgbClr val="0D0D0D">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Subtitle 2">
            <a:extLst>
              <a:ext uri="{FF2B5EF4-FFF2-40B4-BE49-F238E27FC236}">
                <a16:creationId xmlns:a16="http://schemas.microsoft.com/office/drawing/2014/main" id="{96E80817-2AD7-45FB-B24F-5F02EB7F0000}"/>
              </a:ext>
            </a:extLst>
          </p:cNvPr>
          <p:cNvSpPr txBox="1">
            <a:spLocks/>
          </p:cNvSpPr>
          <p:nvPr/>
        </p:nvSpPr>
        <p:spPr>
          <a:xfrm>
            <a:off x="1524000" y="1188691"/>
            <a:ext cx="9144000" cy="16557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5400" b="1" dirty="0">
                <a:solidFill>
                  <a:schemeClr val="bg1"/>
                </a:solidFill>
              </a:rPr>
              <a:t>New Zealand Certificate in Temporary Traffic Management (STMS)</a:t>
            </a:r>
          </a:p>
        </p:txBody>
      </p:sp>
    </p:spTree>
    <p:extLst>
      <p:ext uri="{BB962C8B-B14F-4D97-AF65-F5344CB8AC3E}">
        <p14:creationId xmlns:p14="http://schemas.microsoft.com/office/powerpoint/2010/main" val="2424828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3FC8A3A-2D26-4D84-9DA3-3DA7FFEA91B1}"/>
              </a:ext>
            </a:extLst>
          </p:cNvPr>
          <p:cNvGraphicFramePr>
            <a:graphicFrameLocks noGrp="1"/>
          </p:cNvGraphicFramePr>
          <p:nvPr>
            <p:ph idx="1"/>
            <p:extLst/>
          </p:nvPr>
        </p:nvGraphicFramePr>
        <p:xfrm>
          <a:off x="4208745" y="1302706"/>
          <a:ext cx="7173080" cy="5427002"/>
        </p:xfrm>
        <a:graphic>
          <a:graphicData uri="http://schemas.openxmlformats.org/drawingml/2006/table">
            <a:tbl>
              <a:tblPr/>
              <a:tblGrid>
                <a:gridCol w="1343971">
                  <a:extLst>
                    <a:ext uri="{9D8B030D-6E8A-4147-A177-3AD203B41FA5}">
                      <a16:colId xmlns:a16="http://schemas.microsoft.com/office/drawing/2014/main" val="2142849688"/>
                    </a:ext>
                  </a:extLst>
                </a:gridCol>
                <a:gridCol w="2046137">
                  <a:extLst>
                    <a:ext uri="{9D8B030D-6E8A-4147-A177-3AD203B41FA5}">
                      <a16:colId xmlns:a16="http://schemas.microsoft.com/office/drawing/2014/main" val="3705146361"/>
                    </a:ext>
                  </a:extLst>
                </a:gridCol>
                <a:gridCol w="1919244">
                  <a:extLst>
                    <a:ext uri="{9D8B030D-6E8A-4147-A177-3AD203B41FA5}">
                      <a16:colId xmlns:a16="http://schemas.microsoft.com/office/drawing/2014/main" val="1643991435"/>
                    </a:ext>
                  </a:extLst>
                </a:gridCol>
                <a:gridCol w="1863728">
                  <a:extLst>
                    <a:ext uri="{9D8B030D-6E8A-4147-A177-3AD203B41FA5}">
                      <a16:colId xmlns:a16="http://schemas.microsoft.com/office/drawing/2014/main" val="1733735358"/>
                    </a:ext>
                  </a:extLst>
                </a:gridCol>
              </a:tblGrid>
              <a:tr h="284935">
                <a:tc>
                  <a:txBody>
                    <a:bodyPr/>
                    <a:lstStyle/>
                    <a:p>
                      <a:pPr algn="ctr" fontAlgn="base"/>
                      <a:r>
                        <a:rPr lang="en-NZ" sz="1600" b="1" dirty="0">
                          <a:solidFill>
                            <a:schemeClr val="tx1"/>
                          </a:solidFill>
                          <a:effectLst/>
                          <a:latin typeface="Arial" panose="020B0604020202020204" pitchFamily="34" charset="0"/>
                        </a:rPr>
                        <a:t>Level</a:t>
                      </a:r>
                    </a:p>
                  </a:txBody>
                  <a:tcPr marL="28359" marR="28359" marT="28359" marB="28359" anchor="ctr">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D8E9F0"/>
                    </a:solidFill>
                  </a:tcPr>
                </a:tc>
                <a:tc>
                  <a:txBody>
                    <a:bodyPr/>
                    <a:lstStyle/>
                    <a:p>
                      <a:pPr algn="l" fontAlgn="base"/>
                      <a:r>
                        <a:rPr lang="en-NZ" sz="1600" b="1">
                          <a:solidFill>
                            <a:schemeClr val="tx1"/>
                          </a:solidFill>
                          <a:effectLst/>
                          <a:latin typeface="Arial" panose="020B0604020202020204" pitchFamily="34" charset="0"/>
                        </a:rPr>
                        <a:t>Certificate</a:t>
                      </a:r>
                    </a:p>
                  </a:txBody>
                  <a:tcPr marL="28359" marR="28359" marT="28359" marB="28359" anchor="ctr">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D8E9F0"/>
                    </a:solidFill>
                  </a:tcPr>
                </a:tc>
                <a:tc>
                  <a:txBody>
                    <a:bodyPr/>
                    <a:lstStyle/>
                    <a:p>
                      <a:pPr algn="l" fontAlgn="base"/>
                      <a:r>
                        <a:rPr lang="en-NZ" sz="1600" b="1">
                          <a:solidFill>
                            <a:schemeClr val="tx1"/>
                          </a:solidFill>
                          <a:effectLst/>
                          <a:latin typeface="Arial" panose="020B0604020202020204" pitchFamily="34" charset="0"/>
                        </a:rPr>
                        <a:t>Diploma</a:t>
                      </a:r>
                    </a:p>
                  </a:txBody>
                  <a:tcPr marL="28359" marR="28359" marT="28359" marB="28359" anchor="ctr">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D8E9F0"/>
                    </a:solidFill>
                  </a:tcPr>
                </a:tc>
                <a:tc>
                  <a:txBody>
                    <a:bodyPr/>
                    <a:lstStyle/>
                    <a:p>
                      <a:pPr algn="l" fontAlgn="base"/>
                      <a:r>
                        <a:rPr lang="en-NZ" sz="1600" b="1">
                          <a:solidFill>
                            <a:schemeClr val="tx1"/>
                          </a:solidFill>
                          <a:effectLst/>
                          <a:latin typeface="Arial" panose="020B0604020202020204" pitchFamily="34" charset="0"/>
                        </a:rPr>
                        <a:t>Degree</a:t>
                      </a:r>
                    </a:p>
                  </a:txBody>
                  <a:tcPr marL="28359" marR="28359" marT="28359" marB="28359" anchor="ctr">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D8E9F0"/>
                    </a:solidFill>
                  </a:tcPr>
                </a:tc>
                <a:extLst>
                  <a:ext uri="{0D108BD9-81ED-4DB2-BD59-A6C34878D82A}">
                    <a16:rowId xmlns:a16="http://schemas.microsoft.com/office/drawing/2014/main" val="4052570028"/>
                  </a:ext>
                </a:extLst>
              </a:tr>
              <a:tr h="511796">
                <a:tc>
                  <a:txBody>
                    <a:bodyPr/>
                    <a:lstStyle/>
                    <a:p>
                      <a:pPr algn="ctr" fontAlgn="t"/>
                      <a:r>
                        <a:rPr lang="en-US" sz="1600" b="1" dirty="0">
                          <a:solidFill>
                            <a:schemeClr val="tx1"/>
                          </a:solidFill>
                          <a:effectLst/>
                        </a:rPr>
                        <a:t>10</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Doctoral Degree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2180329194"/>
                  </a:ext>
                </a:extLst>
              </a:tr>
              <a:tr h="511796">
                <a:tc>
                  <a:txBody>
                    <a:bodyPr/>
                    <a:lstStyle/>
                    <a:p>
                      <a:pPr algn="ctr" fontAlgn="t"/>
                      <a:r>
                        <a:rPr lang="en-US" sz="1600" b="1" dirty="0">
                          <a:solidFill>
                            <a:schemeClr val="tx1"/>
                          </a:solidFill>
                          <a:effectLst/>
                        </a:rPr>
                        <a:t>9</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Master's Degree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3332904789"/>
                  </a:ext>
                </a:extLst>
              </a:tr>
              <a:tr h="511796">
                <a:tc>
                  <a:txBody>
                    <a:bodyPr/>
                    <a:lstStyle/>
                    <a:p>
                      <a:pPr algn="ctr" fontAlgn="t"/>
                      <a:r>
                        <a:rPr lang="en-US" sz="1600" b="1" dirty="0">
                          <a:solidFill>
                            <a:schemeClr val="tx1"/>
                          </a:solidFill>
                          <a:effectLst/>
                        </a:rPr>
                        <a:t>8</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Postgraduate Certificate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Postgraduate Diploma</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Bachelor Honours Degree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468054961"/>
                  </a:ext>
                </a:extLst>
              </a:tr>
              <a:tr h="511796">
                <a:tc>
                  <a:txBody>
                    <a:bodyPr/>
                    <a:lstStyle/>
                    <a:p>
                      <a:pPr algn="ctr" fontAlgn="t"/>
                      <a:r>
                        <a:rPr lang="en-US" sz="1600" b="1" dirty="0">
                          <a:solidFill>
                            <a:schemeClr val="tx1"/>
                          </a:solidFill>
                          <a:effectLst/>
                        </a:rPr>
                        <a:t>7</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Graduate Certificate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base"/>
                      <a:r>
                        <a:rPr lang="en-NZ" sz="1600" u="none" strike="noStrike" dirty="0">
                          <a:solidFill>
                            <a:schemeClr val="tx1"/>
                          </a:solidFill>
                          <a:effectLst/>
                        </a:rPr>
                        <a:t>Graduate Diploma</a:t>
                      </a:r>
                      <a:endParaRPr lang="en-NZ" sz="1600" dirty="0">
                        <a:solidFill>
                          <a:schemeClr val="tx1"/>
                        </a:solidFill>
                        <a:effectLst/>
                      </a:endParaRPr>
                    </a:p>
                    <a:p>
                      <a:pPr fontAlgn="base"/>
                      <a:r>
                        <a:rPr lang="en-NZ" sz="1600" u="none" strike="noStrike" dirty="0">
                          <a:solidFill>
                            <a:schemeClr val="tx1"/>
                          </a:solidFill>
                          <a:effectLst/>
                        </a:rPr>
                        <a:t>Diploma</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Bachelor's Degree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438670256"/>
                  </a:ext>
                </a:extLst>
              </a:tr>
              <a:tr h="511796">
                <a:tc>
                  <a:txBody>
                    <a:bodyPr/>
                    <a:lstStyle/>
                    <a:p>
                      <a:pPr algn="ctr" fontAlgn="t"/>
                      <a:r>
                        <a:rPr lang="en-US" sz="1600" b="1" dirty="0">
                          <a:solidFill>
                            <a:schemeClr val="tx1"/>
                          </a:solidFill>
                          <a:effectLst/>
                        </a:rPr>
                        <a:t>6</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Certificate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Diploma</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574638513"/>
                  </a:ext>
                </a:extLst>
              </a:tr>
              <a:tr h="511796">
                <a:tc>
                  <a:txBody>
                    <a:bodyPr/>
                    <a:lstStyle/>
                    <a:p>
                      <a:pPr algn="ctr" fontAlgn="t"/>
                      <a:r>
                        <a:rPr lang="en-US" sz="1600" b="1" dirty="0">
                          <a:solidFill>
                            <a:srgbClr val="7030A0"/>
                          </a:solidFill>
                          <a:effectLst/>
                        </a:rPr>
                        <a:t>5</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b="1" u="none" strike="noStrike" dirty="0">
                          <a:solidFill>
                            <a:srgbClr val="7030A0"/>
                          </a:solidFill>
                          <a:effectLst/>
                        </a:rPr>
                        <a:t>NZ Certificate</a:t>
                      </a:r>
                      <a:endParaRPr lang="en-NZ" sz="1600" b="1" dirty="0">
                        <a:solidFill>
                          <a:srgbClr val="7030A0"/>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u="none" strike="noStrike" dirty="0">
                          <a:solidFill>
                            <a:schemeClr val="tx1"/>
                          </a:solidFill>
                          <a:effectLst/>
                        </a:rPr>
                        <a:t>Diploma</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2266744036"/>
                  </a:ext>
                </a:extLst>
              </a:tr>
              <a:tr h="511796">
                <a:tc>
                  <a:txBody>
                    <a:bodyPr/>
                    <a:lstStyle/>
                    <a:p>
                      <a:pPr algn="ctr" fontAlgn="t"/>
                      <a:r>
                        <a:rPr lang="en-US" sz="1600" b="1" dirty="0">
                          <a:solidFill>
                            <a:srgbClr val="7030A0"/>
                          </a:solidFill>
                          <a:effectLst/>
                        </a:rPr>
                        <a:t>4</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b="1" u="none" strike="noStrike" dirty="0">
                          <a:solidFill>
                            <a:srgbClr val="7030A0"/>
                          </a:solidFill>
                          <a:effectLst/>
                        </a:rPr>
                        <a:t>NZ Certificate</a:t>
                      </a:r>
                      <a:endParaRPr lang="en-NZ" sz="1600" b="1" dirty="0">
                        <a:solidFill>
                          <a:srgbClr val="7030A0"/>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1865170707"/>
                  </a:ext>
                </a:extLst>
              </a:tr>
              <a:tr h="511796">
                <a:tc>
                  <a:txBody>
                    <a:bodyPr/>
                    <a:lstStyle/>
                    <a:p>
                      <a:pPr algn="ctr" fontAlgn="t"/>
                      <a:r>
                        <a:rPr lang="en-US" sz="1600" b="1" dirty="0">
                          <a:solidFill>
                            <a:srgbClr val="7030A0"/>
                          </a:solidFill>
                          <a:effectLst/>
                        </a:rPr>
                        <a:t>3</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b="1" u="none" strike="noStrike" dirty="0">
                          <a:solidFill>
                            <a:srgbClr val="7030A0"/>
                          </a:solidFill>
                          <a:effectLst/>
                        </a:rPr>
                        <a:t>NZ Certificate</a:t>
                      </a:r>
                      <a:endParaRPr lang="en-NZ" sz="1600" b="1" dirty="0">
                        <a:solidFill>
                          <a:srgbClr val="7030A0"/>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4080767869"/>
                  </a:ext>
                </a:extLst>
              </a:tr>
              <a:tr h="511796">
                <a:tc>
                  <a:txBody>
                    <a:bodyPr/>
                    <a:lstStyle/>
                    <a:p>
                      <a:pPr algn="ctr" fontAlgn="t"/>
                      <a:r>
                        <a:rPr lang="en-US" sz="1600" b="1" dirty="0">
                          <a:solidFill>
                            <a:schemeClr val="tx1"/>
                          </a:solidFill>
                          <a:effectLst/>
                        </a:rPr>
                        <a:t>2</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u="none" strike="noStrike" dirty="0">
                          <a:solidFill>
                            <a:schemeClr val="tx1"/>
                          </a:solidFill>
                          <a:effectLst/>
                        </a:rPr>
                        <a:t>NZ Certificate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738763939"/>
                  </a:ext>
                </a:extLst>
              </a:tr>
              <a:tr h="511796">
                <a:tc>
                  <a:txBody>
                    <a:bodyPr/>
                    <a:lstStyle/>
                    <a:p>
                      <a:pPr algn="ctr" fontAlgn="t"/>
                      <a:r>
                        <a:rPr lang="en-US" sz="1600" b="1" dirty="0">
                          <a:solidFill>
                            <a:schemeClr val="tx1"/>
                          </a:solidFill>
                          <a:effectLst/>
                        </a:rPr>
                        <a:t>1</a:t>
                      </a:r>
                    </a:p>
                  </a:txBody>
                  <a:tcPr marL="28359" marR="28359" marT="14179" marB="2836">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6FBFD"/>
                    </a:solidFill>
                  </a:tcPr>
                </a:tc>
                <a:tc>
                  <a:txBody>
                    <a:bodyPr/>
                    <a:lstStyle/>
                    <a:p>
                      <a:pPr fontAlgn="t"/>
                      <a:r>
                        <a:rPr lang="en-NZ" sz="1600" u="none" strike="noStrike" dirty="0">
                          <a:solidFill>
                            <a:schemeClr val="tx1"/>
                          </a:solidFill>
                          <a:effectLst/>
                        </a:rPr>
                        <a:t>NZ Certificate</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6FBFD"/>
                    </a:solid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6FBFD"/>
                    </a:solidFill>
                  </a:tcPr>
                </a:tc>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6FBFD"/>
                    </a:solidFill>
                  </a:tcPr>
                </a:tc>
                <a:extLst>
                  <a:ext uri="{0D108BD9-81ED-4DB2-BD59-A6C34878D82A}">
                    <a16:rowId xmlns:a16="http://schemas.microsoft.com/office/drawing/2014/main" val="1461797360"/>
                  </a:ext>
                </a:extLst>
              </a:tr>
            </a:tbl>
          </a:graphicData>
        </a:graphic>
      </p:graphicFrame>
      <p:graphicFrame>
        <p:nvGraphicFramePr>
          <p:cNvPr id="6" name="Content Placeholder 3">
            <a:extLst>
              <a:ext uri="{FF2B5EF4-FFF2-40B4-BE49-F238E27FC236}">
                <a16:creationId xmlns:a16="http://schemas.microsoft.com/office/drawing/2014/main" id="{180C619D-498A-4A4A-9942-66F40022917F}"/>
              </a:ext>
            </a:extLst>
          </p:cNvPr>
          <p:cNvGraphicFramePr>
            <a:graphicFrameLocks/>
          </p:cNvGraphicFramePr>
          <p:nvPr>
            <p:extLst/>
          </p:nvPr>
        </p:nvGraphicFramePr>
        <p:xfrm>
          <a:off x="2329841" y="1307471"/>
          <a:ext cx="1601683" cy="5447232"/>
        </p:xfrm>
        <a:graphic>
          <a:graphicData uri="http://schemas.openxmlformats.org/drawingml/2006/table">
            <a:tbl>
              <a:tblPr/>
              <a:tblGrid>
                <a:gridCol w="1601683">
                  <a:extLst>
                    <a:ext uri="{9D8B030D-6E8A-4147-A177-3AD203B41FA5}">
                      <a16:colId xmlns:a16="http://schemas.microsoft.com/office/drawing/2014/main" val="3705146361"/>
                    </a:ext>
                  </a:extLst>
                </a:gridCol>
              </a:tblGrid>
              <a:tr h="286207">
                <a:tc>
                  <a:txBody>
                    <a:bodyPr/>
                    <a:lstStyle/>
                    <a:p>
                      <a:pPr algn="l" fontAlgn="base"/>
                      <a:r>
                        <a:rPr lang="en-NZ" sz="1600" b="1" dirty="0">
                          <a:solidFill>
                            <a:schemeClr val="tx1"/>
                          </a:solidFill>
                          <a:effectLst/>
                          <a:latin typeface="Arial" panose="020B0604020202020204" pitchFamily="34" charset="0"/>
                        </a:rPr>
                        <a:t>Job Role</a:t>
                      </a:r>
                    </a:p>
                  </a:txBody>
                  <a:tcPr marL="28359" marR="28359" marT="28359" marB="28359" anchor="ctr">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D8E9F0"/>
                    </a:solidFill>
                  </a:tcPr>
                </a:tc>
                <a:extLst>
                  <a:ext uri="{0D108BD9-81ED-4DB2-BD59-A6C34878D82A}">
                    <a16:rowId xmlns:a16="http://schemas.microsoft.com/office/drawing/2014/main" val="4052570028"/>
                  </a:ext>
                </a:extLst>
              </a:tr>
              <a:tr h="514080">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2180329194"/>
                  </a:ext>
                </a:extLst>
              </a:tr>
              <a:tr h="514080">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3332904789"/>
                  </a:ext>
                </a:extLst>
              </a:tr>
              <a:tr h="514080">
                <a:tc>
                  <a:txBody>
                    <a:bodyPr/>
                    <a:lstStyle/>
                    <a:p>
                      <a:pPr fontAlgn="t"/>
                      <a:r>
                        <a:rPr lang="en-NZ" sz="1600" u="none" strike="noStrike" dirty="0">
                          <a:solidFill>
                            <a:schemeClr val="tx1"/>
                          </a:solidFill>
                          <a:effectLst/>
                        </a:rPr>
                        <a:t>Civil Technician</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468054961"/>
                  </a:ext>
                </a:extLst>
              </a:tr>
              <a:tr h="514080">
                <a:tc>
                  <a:txBody>
                    <a:bodyPr/>
                    <a:lstStyle/>
                    <a:p>
                      <a:pPr fontAlgn="t"/>
                      <a:r>
                        <a:rPr lang="en-NZ" sz="1600" u="none" strike="noStrike" dirty="0">
                          <a:solidFill>
                            <a:schemeClr val="tx1"/>
                          </a:solidFill>
                          <a:effectLst/>
                        </a:rPr>
                        <a:t>Civil Engineer</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438670256"/>
                  </a:ext>
                </a:extLst>
              </a:tr>
              <a:tr h="514080">
                <a:tc>
                  <a:txBody>
                    <a:bodyPr/>
                    <a:lstStyle/>
                    <a:p>
                      <a:pPr fontAlgn="t"/>
                      <a:r>
                        <a:rPr lang="en-NZ" sz="1600" u="none" strike="noStrike" dirty="0">
                          <a:solidFill>
                            <a:schemeClr val="tx1"/>
                          </a:solidFill>
                          <a:effectLst/>
                        </a:rPr>
                        <a:t>Site Engineer</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574638513"/>
                  </a:ext>
                </a:extLst>
              </a:tr>
              <a:tr h="514080">
                <a:tc>
                  <a:txBody>
                    <a:bodyPr/>
                    <a:lstStyle/>
                    <a:p>
                      <a:pPr fontAlgn="t"/>
                      <a:r>
                        <a:rPr lang="en-NZ" sz="1600" b="1" u="none" strike="noStrike" baseline="0" dirty="0">
                          <a:solidFill>
                            <a:srgbClr val="7030A0"/>
                          </a:solidFill>
                          <a:effectLst/>
                        </a:rPr>
                        <a:t>Project / Contract Manager</a:t>
                      </a:r>
                      <a:endParaRPr lang="en-NZ" sz="1600" b="1" baseline="0" dirty="0">
                        <a:solidFill>
                          <a:srgbClr val="7030A0"/>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2266744036"/>
                  </a:ext>
                </a:extLst>
              </a:tr>
              <a:tr h="514080">
                <a:tc>
                  <a:txBody>
                    <a:bodyPr/>
                    <a:lstStyle/>
                    <a:p>
                      <a:pPr fontAlgn="t"/>
                      <a:r>
                        <a:rPr lang="en-NZ" sz="1600" b="1" u="none" strike="noStrike" baseline="0" dirty="0">
                          <a:solidFill>
                            <a:srgbClr val="7030A0"/>
                          </a:solidFill>
                          <a:effectLst/>
                        </a:rPr>
                        <a:t>Skilled Operator</a:t>
                      </a:r>
                      <a:endParaRPr lang="en-NZ" sz="1600" b="1" baseline="0" dirty="0">
                        <a:solidFill>
                          <a:srgbClr val="7030A0"/>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1865170707"/>
                  </a:ext>
                </a:extLst>
              </a:tr>
              <a:tr h="514080">
                <a:tc>
                  <a:txBody>
                    <a:bodyPr/>
                    <a:lstStyle/>
                    <a:p>
                      <a:pPr fontAlgn="t"/>
                      <a:r>
                        <a:rPr lang="en-NZ" sz="1600" b="1" u="none" strike="noStrike" baseline="0" dirty="0">
                          <a:solidFill>
                            <a:srgbClr val="7030A0"/>
                          </a:solidFill>
                          <a:effectLst/>
                        </a:rPr>
                        <a:t>Machine Operator</a:t>
                      </a:r>
                      <a:endParaRPr lang="en-NZ" sz="1600" b="1" baseline="0" dirty="0">
                        <a:solidFill>
                          <a:srgbClr val="7030A0"/>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4080767869"/>
                  </a:ext>
                </a:extLst>
              </a:tr>
              <a:tr h="514080">
                <a:tc>
                  <a:txBody>
                    <a:bodyPr/>
                    <a:lstStyle/>
                    <a:p>
                      <a:pPr fontAlgn="t"/>
                      <a:r>
                        <a:rPr lang="en-NZ" sz="1600" u="none" strike="noStrike" dirty="0">
                          <a:solidFill>
                            <a:schemeClr val="tx1"/>
                          </a:solidFill>
                          <a:effectLst/>
                        </a:rPr>
                        <a:t>New to Industry</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738763939"/>
                  </a:ext>
                </a:extLst>
              </a:tr>
              <a:tr h="514080">
                <a:tc>
                  <a:txBody>
                    <a:bodyPr/>
                    <a:lstStyle/>
                    <a:p>
                      <a:pPr fontAlgn="t"/>
                      <a:r>
                        <a:rPr lang="en-NZ" sz="1600" u="none" strike="noStrike" dirty="0">
                          <a:solidFill>
                            <a:schemeClr val="tx1"/>
                          </a:solidFill>
                          <a:effectLst/>
                        </a:rPr>
                        <a:t>Labourer / School Leaver</a:t>
                      </a:r>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6FBFD"/>
                    </a:solidFill>
                  </a:tcPr>
                </a:tc>
                <a:extLst>
                  <a:ext uri="{0D108BD9-81ED-4DB2-BD59-A6C34878D82A}">
                    <a16:rowId xmlns:a16="http://schemas.microsoft.com/office/drawing/2014/main" val="1461797360"/>
                  </a:ext>
                </a:extLst>
              </a:tr>
            </a:tbl>
          </a:graphicData>
        </a:graphic>
      </p:graphicFrame>
      <p:graphicFrame>
        <p:nvGraphicFramePr>
          <p:cNvPr id="7" name="Content Placeholder 3">
            <a:extLst>
              <a:ext uri="{FF2B5EF4-FFF2-40B4-BE49-F238E27FC236}">
                <a16:creationId xmlns:a16="http://schemas.microsoft.com/office/drawing/2014/main" id="{66709250-18F1-4C26-9977-50D434FC8A9A}"/>
              </a:ext>
            </a:extLst>
          </p:cNvPr>
          <p:cNvGraphicFramePr>
            <a:graphicFrameLocks/>
          </p:cNvGraphicFramePr>
          <p:nvPr>
            <p:extLst/>
          </p:nvPr>
        </p:nvGraphicFramePr>
        <p:xfrm>
          <a:off x="589547" y="1308450"/>
          <a:ext cx="1601683" cy="5443316"/>
        </p:xfrm>
        <a:graphic>
          <a:graphicData uri="http://schemas.openxmlformats.org/drawingml/2006/table">
            <a:tbl>
              <a:tblPr/>
              <a:tblGrid>
                <a:gridCol w="1601683">
                  <a:extLst>
                    <a:ext uri="{9D8B030D-6E8A-4147-A177-3AD203B41FA5}">
                      <a16:colId xmlns:a16="http://schemas.microsoft.com/office/drawing/2014/main" val="3705146361"/>
                    </a:ext>
                  </a:extLst>
                </a:gridCol>
              </a:tblGrid>
              <a:tr h="286207">
                <a:tc>
                  <a:txBody>
                    <a:bodyPr/>
                    <a:lstStyle/>
                    <a:p>
                      <a:pPr algn="l" fontAlgn="base"/>
                      <a:r>
                        <a:rPr lang="en-NZ" sz="1600" b="1" dirty="0">
                          <a:solidFill>
                            <a:schemeClr val="tx1"/>
                          </a:solidFill>
                          <a:effectLst/>
                          <a:latin typeface="Arial" panose="020B0604020202020204" pitchFamily="34" charset="0"/>
                        </a:rPr>
                        <a:t>Job Role</a:t>
                      </a:r>
                    </a:p>
                  </a:txBody>
                  <a:tcPr marL="28359" marR="28359" marT="28359" marB="28359" anchor="ctr">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D8E9F0"/>
                    </a:solidFill>
                  </a:tcPr>
                </a:tc>
                <a:extLst>
                  <a:ext uri="{0D108BD9-81ED-4DB2-BD59-A6C34878D82A}">
                    <a16:rowId xmlns:a16="http://schemas.microsoft.com/office/drawing/2014/main" val="4052570028"/>
                  </a:ext>
                </a:extLst>
              </a:tr>
              <a:tr h="514080">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2180329194"/>
                  </a:ext>
                </a:extLst>
              </a:tr>
              <a:tr h="514080">
                <a:tc>
                  <a:txBody>
                    <a:bodyPr/>
                    <a:lstStyle/>
                    <a:p>
                      <a:pPr fontAlgn="t"/>
                      <a:r>
                        <a:rPr lang="en-NZ" sz="1600" dirty="0">
                          <a:solidFill>
                            <a:schemeClr val="tx1"/>
                          </a:solidFill>
                          <a:effectLst/>
                        </a:rPr>
                        <a:t> </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3332904789"/>
                  </a:ext>
                </a:extLst>
              </a:tr>
              <a:tr h="514080">
                <a:tc>
                  <a:txBody>
                    <a:bodyPr/>
                    <a:lstStyle/>
                    <a:p>
                      <a:pPr fontAlgn="t"/>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468054961"/>
                  </a:ext>
                </a:extLst>
              </a:tr>
              <a:tr h="514080">
                <a:tc>
                  <a:txBody>
                    <a:bodyPr/>
                    <a:lstStyle/>
                    <a:p>
                      <a:pPr fontAlgn="t"/>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438670256"/>
                  </a:ext>
                </a:extLst>
              </a:tr>
              <a:tr h="514080">
                <a:tc>
                  <a:txBody>
                    <a:bodyPr/>
                    <a:lstStyle/>
                    <a:p>
                      <a:pPr fontAlgn="t"/>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574638513"/>
                  </a:ext>
                </a:extLst>
              </a:tr>
              <a:tr h="514080">
                <a:tc>
                  <a:txBody>
                    <a:bodyPr/>
                    <a:lstStyle/>
                    <a:p>
                      <a:pPr fontAlgn="t"/>
                      <a:r>
                        <a:rPr lang="en-NZ" sz="1600" b="1" baseline="0" dirty="0">
                          <a:solidFill>
                            <a:srgbClr val="7030A0"/>
                          </a:solidFill>
                          <a:effectLst/>
                        </a:rPr>
                        <a:t>TMP</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2266744036"/>
                  </a:ext>
                </a:extLst>
              </a:tr>
              <a:tr h="514080">
                <a:tc>
                  <a:txBody>
                    <a:bodyPr/>
                    <a:lstStyle/>
                    <a:p>
                      <a:pPr fontAlgn="t"/>
                      <a:r>
                        <a:rPr lang="en-NZ" sz="1600" b="1" u="none" strike="noStrike" baseline="0" dirty="0">
                          <a:solidFill>
                            <a:srgbClr val="7030A0"/>
                          </a:solidFill>
                          <a:effectLst/>
                        </a:rPr>
                        <a:t>STMS</a:t>
                      </a:r>
                      <a:endParaRPr lang="en-NZ" sz="1600" b="1" baseline="0" dirty="0">
                        <a:solidFill>
                          <a:srgbClr val="7030A0"/>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1865170707"/>
                  </a:ext>
                </a:extLst>
              </a:tr>
              <a:tr h="514080">
                <a:tc>
                  <a:txBody>
                    <a:bodyPr/>
                    <a:lstStyle/>
                    <a:p>
                      <a:pPr fontAlgn="t"/>
                      <a:r>
                        <a:rPr lang="en-NZ" sz="1600" b="1" baseline="0" dirty="0">
                          <a:solidFill>
                            <a:srgbClr val="7030A0"/>
                          </a:solidFill>
                          <a:effectLst/>
                        </a:rPr>
                        <a:t>LCP in Traffic Control</a:t>
                      </a: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noFill/>
                  </a:tcPr>
                </a:tc>
                <a:extLst>
                  <a:ext uri="{0D108BD9-81ED-4DB2-BD59-A6C34878D82A}">
                    <a16:rowId xmlns:a16="http://schemas.microsoft.com/office/drawing/2014/main" val="4080767869"/>
                  </a:ext>
                </a:extLst>
              </a:tr>
              <a:tr h="514080">
                <a:tc>
                  <a:txBody>
                    <a:bodyPr/>
                    <a:lstStyle/>
                    <a:p>
                      <a:pPr fontAlgn="t"/>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FFFFF"/>
                    </a:solidFill>
                  </a:tcPr>
                </a:tc>
                <a:extLst>
                  <a:ext uri="{0D108BD9-81ED-4DB2-BD59-A6C34878D82A}">
                    <a16:rowId xmlns:a16="http://schemas.microsoft.com/office/drawing/2014/main" val="1738763939"/>
                  </a:ext>
                </a:extLst>
              </a:tr>
              <a:tr h="514080">
                <a:tc>
                  <a:txBody>
                    <a:bodyPr/>
                    <a:lstStyle/>
                    <a:p>
                      <a:pPr fontAlgn="t"/>
                      <a:endParaRPr lang="en-NZ" sz="1600" dirty="0">
                        <a:solidFill>
                          <a:schemeClr val="tx1"/>
                        </a:solidFill>
                        <a:effectLst/>
                      </a:endParaRPr>
                    </a:p>
                  </a:txBody>
                  <a:tcPr marL="28359" marR="28359" marT="14179" marB="14179">
                    <a:lnL>
                      <a:noFill/>
                    </a:lnL>
                    <a:lnR>
                      <a:noFill/>
                    </a:lnR>
                    <a:lnT w="9525" cap="flat" cmpd="sng" algn="ctr">
                      <a:solidFill>
                        <a:srgbClr val="00709E"/>
                      </a:solidFill>
                      <a:prstDash val="solid"/>
                      <a:round/>
                      <a:headEnd type="none" w="med" len="med"/>
                      <a:tailEnd type="none" w="med" len="med"/>
                    </a:lnT>
                    <a:lnB w="9525" cap="flat" cmpd="sng" algn="ctr">
                      <a:solidFill>
                        <a:srgbClr val="00709E"/>
                      </a:solidFill>
                      <a:prstDash val="solid"/>
                      <a:round/>
                      <a:headEnd type="none" w="med" len="med"/>
                      <a:tailEnd type="none" w="med" len="med"/>
                    </a:lnB>
                    <a:solidFill>
                      <a:srgbClr val="F6FBFD"/>
                    </a:solidFill>
                  </a:tcPr>
                </a:tc>
                <a:extLst>
                  <a:ext uri="{0D108BD9-81ED-4DB2-BD59-A6C34878D82A}">
                    <a16:rowId xmlns:a16="http://schemas.microsoft.com/office/drawing/2014/main" val="1461797360"/>
                  </a:ext>
                </a:extLst>
              </a:tr>
            </a:tbl>
          </a:graphicData>
        </a:graphic>
      </p:graphicFrame>
      <p:pic>
        <p:nvPicPr>
          <p:cNvPr id="8" name="Picture 2" descr="nzqf logo 2">
            <a:extLst>
              <a:ext uri="{FF2B5EF4-FFF2-40B4-BE49-F238E27FC236}">
                <a16:creationId xmlns:a16="http://schemas.microsoft.com/office/drawing/2014/main" id="{511B6D75-8AA1-4FEF-8A40-F5A40EBB7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9" y="152400"/>
            <a:ext cx="1905001"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10 Wonderful World">
            <a:hlinkClick r:id="" action="ppaction://media"/>
            <a:extLst>
              <a:ext uri="{FF2B5EF4-FFF2-40B4-BE49-F238E27FC236}">
                <a16:creationId xmlns:a16="http://schemas.microsoft.com/office/drawing/2014/main" id="{2D2B15FD-0113-454D-B793-C1A9B502E2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00600" y="2414380"/>
            <a:ext cx="406092" cy="406092"/>
          </a:xfrm>
          <a:prstGeom prst="rect">
            <a:avLst/>
          </a:prstGeom>
        </p:spPr>
      </p:pic>
      <p:pic>
        <p:nvPicPr>
          <p:cNvPr id="2053" name="10 Wonderful World">
            <a:hlinkClick r:id="" action="ppaction://media"/>
            <a:extLst>
              <a:ext uri="{FF2B5EF4-FFF2-40B4-BE49-F238E27FC236}">
                <a16:creationId xmlns:a16="http://schemas.microsoft.com/office/drawing/2014/main" id="{94AC930C-C229-4C95-B9CF-9F08349A0A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00600" y="2414380"/>
            <a:ext cx="406092" cy="406092"/>
          </a:xfrm>
          <a:prstGeom prst="rect">
            <a:avLst/>
          </a:prstGeom>
        </p:spPr>
      </p:pic>
      <p:pic>
        <p:nvPicPr>
          <p:cNvPr id="11" name="10 Wonderful World">
            <a:hlinkClick r:id="" action="ppaction://media"/>
            <a:extLst>
              <a:ext uri="{FF2B5EF4-FFF2-40B4-BE49-F238E27FC236}">
                <a16:creationId xmlns:a16="http://schemas.microsoft.com/office/drawing/2014/main" id="{F700F61F-08B9-43CE-932F-D3A1328816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00600" y="2414380"/>
            <a:ext cx="406092" cy="406092"/>
          </a:xfrm>
          <a:prstGeom prst="rect">
            <a:avLst/>
          </a:prstGeom>
        </p:spPr>
      </p:pic>
      <p:pic>
        <p:nvPicPr>
          <p:cNvPr id="2050" name="274F85B5-26D1-4AA7-BF14-FA86DB4922DA" descr="5044E34E-B918-4C01-BDAB-31CF775524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0"/>
            <a:ext cx="9137072" cy="685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C87DD7D1-8580-46B0-88D5-68C0060AFCCA}"/>
              </a:ext>
            </a:extLst>
          </p:cNvPr>
          <p:cNvSpPr>
            <a:spLocks noGrp="1"/>
          </p:cNvSpPr>
          <p:nvPr>
            <p:ph idx="1"/>
          </p:nvPr>
        </p:nvSpPr>
        <p:spPr>
          <a:xfrm>
            <a:off x="1995489" y="1364249"/>
            <a:ext cx="3013118" cy="4348042"/>
          </a:xfrm>
        </p:spPr>
        <p:txBody>
          <a:bodyPr/>
          <a:lstStyle/>
          <a:p>
            <a:pPr marL="0" indent="0">
              <a:buNone/>
            </a:pPr>
            <a:endParaRPr lang="en-NZ" b="1" dirty="0"/>
          </a:p>
          <a:p>
            <a:pPr>
              <a:buFont typeface="Wingdings" panose="05000000000000000000" pitchFamily="2" charset="2"/>
              <a:buChar char="§"/>
            </a:pPr>
            <a:endParaRPr lang="en-NZ" dirty="0"/>
          </a:p>
          <a:p>
            <a:endParaRPr lang="en-NZ" dirty="0"/>
          </a:p>
        </p:txBody>
      </p:sp>
      <p:sp>
        <p:nvSpPr>
          <p:cNvPr id="3" name="TextBox 2">
            <a:extLst>
              <a:ext uri="{FF2B5EF4-FFF2-40B4-BE49-F238E27FC236}">
                <a16:creationId xmlns:a16="http://schemas.microsoft.com/office/drawing/2014/main" id="{892706CD-5AD5-477C-94EC-B8C5E00D07E9}"/>
              </a:ext>
            </a:extLst>
          </p:cNvPr>
          <p:cNvSpPr txBox="1"/>
          <p:nvPr/>
        </p:nvSpPr>
        <p:spPr>
          <a:xfrm>
            <a:off x="2339162" y="422360"/>
            <a:ext cx="65588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a:ln>
                  <a:noFill/>
                </a:ln>
                <a:solidFill>
                  <a:prstClr val="black"/>
                </a:solidFill>
                <a:effectLst/>
                <a:uLnTx/>
                <a:uFillTx/>
                <a:latin typeface="Calibri" panose="020F0502020204030204"/>
                <a:ea typeface="+mn-ea"/>
                <a:cs typeface="+mn-cs"/>
              </a:rPr>
              <a:t>Qualification Development</a:t>
            </a:r>
          </a:p>
        </p:txBody>
      </p:sp>
      <p:graphicFrame>
        <p:nvGraphicFramePr>
          <p:cNvPr id="5" name="Diagram 4">
            <a:extLst>
              <a:ext uri="{FF2B5EF4-FFF2-40B4-BE49-F238E27FC236}">
                <a16:creationId xmlns:a16="http://schemas.microsoft.com/office/drawing/2014/main" id="{C1A730DC-D05B-443B-A006-DF2BBD191C41}"/>
              </a:ext>
            </a:extLst>
          </p:cNvPr>
          <p:cNvGraphicFramePr/>
          <p:nvPr>
            <p:extLst>
              <p:ext uri="{D42A27DB-BD31-4B8C-83A1-F6EECF244321}">
                <p14:modId xmlns:p14="http://schemas.microsoft.com/office/powerpoint/2010/main" val="2791006752"/>
              </p:ext>
            </p:extLst>
          </p:nvPr>
        </p:nvGraphicFramePr>
        <p:xfrm>
          <a:off x="2176396" y="1101117"/>
          <a:ext cx="7192837" cy="4661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7915278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audio>
              <p:cMediaNode vol="80000" numSld="999">
                <p:cTn id="3" fill="hold" display="0">
                  <p:stCondLst>
                    <p:cond delay="indefinite"/>
                  </p:stCondLst>
                  <p:endCondLst>
                    <p:cond evt="onStopAudio" delay="0">
                      <p:tgtEl>
                        <p:sldTgt/>
                      </p:tgtEl>
                    </p:cond>
                  </p:endCondLst>
                </p:cTn>
                <p:tgtEl>
                  <p:spTgt spid="2053"/>
                </p:tgtEl>
              </p:cMediaNode>
            </p:audio>
            <p:audio>
              <p:cMediaNode vol="80000" showWhenStopped="0">
                <p:cTn id="4" fill="hold" display="0">
                  <p:stCondLst>
                    <p:cond delay="indefinite"/>
                  </p:stCondLst>
                  <p:endCondLst>
                    <p:cond evt="onStopAudio" delay="0">
                      <p:tgtEl>
                        <p:sldTgt/>
                      </p:tgtEl>
                    </p:cond>
                  </p:endCondLst>
                </p:cTn>
                <p:tgtEl>
                  <p:spTgt spid="205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10 Wonderful World">
            <a:hlinkClick r:id="" action="ppaction://media"/>
            <a:extLst>
              <a:ext uri="{FF2B5EF4-FFF2-40B4-BE49-F238E27FC236}">
                <a16:creationId xmlns:a16="http://schemas.microsoft.com/office/drawing/2014/main" id="{2D2B15FD-0113-454D-B793-C1A9B502E2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21382" y="2414380"/>
            <a:ext cx="406092" cy="406092"/>
          </a:xfrm>
          <a:prstGeom prst="rect">
            <a:avLst/>
          </a:prstGeom>
        </p:spPr>
      </p:pic>
      <p:pic>
        <p:nvPicPr>
          <p:cNvPr id="2053" name="10 Wonderful World">
            <a:hlinkClick r:id="" action="ppaction://media"/>
            <a:extLst>
              <a:ext uri="{FF2B5EF4-FFF2-40B4-BE49-F238E27FC236}">
                <a16:creationId xmlns:a16="http://schemas.microsoft.com/office/drawing/2014/main" id="{94AC930C-C229-4C95-B9CF-9F08349A0A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21382" y="2414380"/>
            <a:ext cx="406092" cy="406092"/>
          </a:xfrm>
          <a:prstGeom prst="rect">
            <a:avLst/>
          </a:prstGeom>
        </p:spPr>
      </p:pic>
      <p:pic>
        <p:nvPicPr>
          <p:cNvPr id="11" name="10 Wonderful World">
            <a:hlinkClick r:id="" action="ppaction://media"/>
            <a:extLst>
              <a:ext uri="{FF2B5EF4-FFF2-40B4-BE49-F238E27FC236}">
                <a16:creationId xmlns:a16="http://schemas.microsoft.com/office/drawing/2014/main" id="{F700F61F-08B9-43CE-932F-D3A1328816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21382" y="2414380"/>
            <a:ext cx="406092" cy="406092"/>
          </a:xfrm>
          <a:prstGeom prst="rect">
            <a:avLst/>
          </a:prstGeom>
        </p:spPr>
      </p:pic>
      <p:pic>
        <p:nvPicPr>
          <p:cNvPr id="2050" name="274F85B5-26D1-4AA7-BF14-FA86DB4922DA" descr="5044E34E-B918-4C01-BDAB-31CF775524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4783" y="0"/>
            <a:ext cx="9137072" cy="685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C87DD7D1-8580-46B0-88D5-68C0060AFCCA}"/>
              </a:ext>
            </a:extLst>
          </p:cNvPr>
          <p:cNvSpPr>
            <a:spLocks noGrp="1"/>
          </p:cNvSpPr>
          <p:nvPr>
            <p:ph idx="1"/>
          </p:nvPr>
        </p:nvSpPr>
        <p:spPr>
          <a:xfrm>
            <a:off x="2016271" y="1364249"/>
            <a:ext cx="3013118" cy="4348042"/>
          </a:xfrm>
        </p:spPr>
        <p:txBody>
          <a:bodyPr/>
          <a:lstStyle/>
          <a:p>
            <a:pPr marL="0" indent="0">
              <a:buNone/>
            </a:pPr>
            <a:endParaRPr lang="en-NZ" b="1" dirty="0"/>
          </a:p>
          <a:p>
            <a:pPr>
              <a:buFont typeface="Wingdings" panose="05000000000000000000" pitchFamily="2" charset="2"/>
              <a:buChar char="§"/>
            </a:pPr>
            <a:endParaRPr lang="en-NZ" dirty="0"/>
          </a:p>
          <a:p>
            <a:endParaRPr lang="en-NZ" dirty="0"/>
          </a:p>
        </p:txBody>
      </p:sp>
      <p:sp>
        <p:nvSpPr>
          <p:cNvPr id="2" name="Rectangle 1">
            <a:extLst>
              <a:ext uri="{FF2B5EF4-FFF2-40B4-BE49-F238E27FC236}">
                <a16:creationId xmlns:a16="http://schemas.microsoft.com/office/drawing/2014/main" id="{DDC6ACCB-2607-4F42-B1E0-ECF274FC3F9A}"/>
              </a:ext>
            </a:extLst>
          </p:cNvPr>
          <p:cNvSpPr/>
          <p:nvPr/>
        </p:nvSpPr>
        <p:spPr>
          <a:xfrm>
            <a:off x="2512344" y="1514162"/>
            <a:ext cx="6558860" cy="142962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Risk Assessment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Implement TMP’s, monitor and maintain</a:t>
            </a:r>
          </a:p>
        </p:txBody>
      </p:sp>
      <p:sp>
        <p:nvSpPr>
          <p:cNvPr id="3" name="TextBox 2">
            <a:extLst>
              <a:ext uri="{FF2B5EF4-FFF2-40B4-BE49-F238E27FC236}">
                <a16:creationId xmlns:a16="http://schemas.microsoft.com/office/drawing/2014/main" id="{892706CD-5AD5-477C-94EC-B8C5E00D07E9}"/>
              </a:ext>
            </a:extLst>
          </p:cNvPr>
          <p:cNvSpPr txBox="1"/>
          <p:nvPr/>
        </p:nvSpPr>
        <p:spPr>
          <a:xfrm>
            <a:off x="2705503" y="392422"/>
            <a:ext cx="643214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a:ln>
                  <a:noFill/>
                </a:ln>
                <a:solidFill>
                  <a:prstClr val="black"/>
                </a:solidFill>
                <a:effectLst/>
                <a:uLnTx/>
                <a:uFillTx/>
                <a:latin typeface="Calibri" panose="020F0502020204030204"/>
                <a:ea typeface="+mn-ea"/>
                <a:cs typeface="+mn-cs"/>
              </a:rPr>
              <a:t>NZC in Temporary Traffic Management (STMS) Level 4</a:t>
            </a:r>
          </a:p>
        </p:txBody>
      </p:sp>
      <p:pic>
        <p:nvPicPr>
          <p:cNvPr id="6" name="Picture 5" descr="A picture containing person&#10;&#10;Description generated with high confidence">
            <a:extLst>
              <a:ext uri="{FF2B5EF4-FFF2-40B4-BE49-F238E27FC236}">
                <a16:creationId xmlns:a16="http://schemas.microsoft.com/office/drawing/2014/main" id="{EBA42646-37FB-44AF-B19A-D4EE883E95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0193" y="3206328"/>
            <a:ext cx="5019098" cy="1699174"/>
          </a:xfrm>
          <a:prstGeom prst="rect">
            <a:avLst/>
          </a:prstGeom>
        </p:spPr>
      </p:pic>
    </p:spTree>
    <p:extLst>
      <p:ext uri="{BB962C8B-B14F-4D97-AF65-F5344CB8AC3E}">
        <p14:creationId xmlns:p14="http://schemas.microsoft.com/office/powerpoint/2010/main" val="4965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1"/>
                </p:tgtEl>
              </p:cMediaNode>
            </p:audio>
            <p:audio>
              <p:cMediaNode vol="80000" numSld="999">
                <p:cTn id="19" fill="hold" display="0">
                  <p:stCondLst>
                    <p:cond delay="indefinite"/>
                  </p:stCondLst>
                  <p:endCondLst>
                    <p:cond evt="onStopAudio" delay="0">
                      <p:tgtEl>
                        <p:sldTgt/>
                      </p:tgtEl>
                    </p:cond>
                  </p:endCondLst>
                </p:cTn>
                <p:tgtEl>
                  <p:spTgt spid="2053"/>
                </p:tgtEl>
              </p:cMediaNode>
            </p:audio>
            <p:audio>
              <p:cMediaNode vol="80000" showWhenStopped="0">
                <p:cTn id="20" fill="hold" display="0">
                  <p:stCondLst>
                    <p:cond delay="indefinite"/>
                  </p:stCondLst>
                  <p:endCondLst>
                    <p:cond evt="onStopAudio" delay="0">
                      <p:tgtEl>
                        <p:sldTgt/>
                      </p:tgtEl>
                    </p:cond>
                  </p:endCondLst>
                </p:cTn>
                <p:tgtEl>
                  <p:spTgt spid="205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B751A7-7EB9-4D8D-88B6-A594B539F538}"/>
              </a:ext>
            </a:extLst>
          </p:cNvPr>
          <p:cNvSpPr/>
          <p:nvPr/>
        </p:nvSpPr>
        <p:spPr>
          <a:xfrm>
            <a:off x="497747" y="342755"/>
            <a:ext cx="10936447" cy="1046440"/>
          </a:xfrm>
          <a:prstGeom prst="rect">
            <a:avLst/>
          </a:prstGeom>
        </p:spPr>
        <p:txBody>
          <a:bodyPr wrap="square">
            <a:spAutoFit/>
          </a:bodyPr>
          <a:lstStyle/>
          <a:p>
            <a:endParaRPr lang="en-NZ" sz="2000" dirty="0">
              <a:solidFill>
                <a:srgbClr val="000000"/>
              </a:solidFill>
              <a:latin typeface="Arial" panose="020B0604020202020204" pitchFamily="34" charset="0"/>
            </a:endParaRPr>
          </a:p>
          <a:p>
            <a:pPr algn="ctr"/>
            <a:r>
              <a:rPr lang="en-US" sz="2000" dirty="0">
                <a:solidFill>
                  <a:srgbClr val="000000"/>
                </a:solidFill>
                <a:latin typeface="Arial" panose="020B0604020202020204" pitchFamily="34" charset="0"/>
              </a:rPr>
              <a:t> </a:t>
            </a:r>
            <a:r>
              <a:rPr lang="en-US" sz="2400" b="1" dirty="0">
                <a:solidFill>
                  <a:srgbClr val="000000"/>
                </a:solidFill>
                <a:latin typeface="Arial" panose="020B0604020202020204" pitchFamily="34" charset="0"/>
              </a:rPr>
              <a:t>NEW ZEALAND CERTIFICATE IN TEMPORARY TRAFFIC MANAGEMENT </a:t>
            </a:r>
            <a:endParaRPr lang="en-US" sz="2400" dirty="0">
              <a:solidFill>
                <a:srgbClr val="000000"/>
              </a:solidFill>
              <a:latin typeface="Arial" panose="020B0604020202020204" pitchFamily="34" charset="0"/>
            </a:endParaRPr>
          </a:p>
          <a:p>
            <a:pPr algn="ctr"/>
            <a:r>
              <a:rPr lang="en-US" b="1" dirty="0">
                <a:solidFill>
                  <a:srgbClr val="000000"/>
                </a:solidFill>
                <a:latin typeface="Arial" panose="020B0604020202020204" pitchFamily="34" charset="0"/>
              </a:rPr>
              <a:t>(STMS) (Level 4) (Credits 80) </a:t>
            </a:r>
            <a:endParaRPr lang="en-NZ" dirty="0"/>
          </a:p>
        </p:txBody>
      </p:sp>
      <p:sp>
        <p:nvSpPr>
          <p:cNvPr id="9" name="Rectangle 8">
            <a:extLst>
              <a:ext uri="{FF2B5EF4-FFF2-40B4-BE49-F238E27FC236}">
                <a16:creationId xmlns:a16="http://schemas.microsoft.com/office/drawing/2014/main" id="{52914AC6-409C-4A50-8A08-DC459F32EBE5}"/>
              </a:ext>
            </a:extLst>
          </p:cNvPr>
          <p:cNvSpPr/>
          <p:nvPr/>
        </p:nvSpPr>
        <p:spPr>
          <a:xfrm>
            <a:off x="497747" y="2257412"/>
            <a:ext cx="11179728" cy="3046988"/>
          </a:xfrm>
          <a:prstGeom prst="rect">
            <a:avLst/>
          </a:prstGeom>
        </p:spPr>
        <p:txBody>
          <a:bodyPr wrap="square">
            <a:spAutoFit/>
          </a:bodyPr>
          <a:lstStyle/>
          <a:p>
            <a:pPr marL="342900" indent="-342900">
              <a:buFont typeface="Arial" panose="020B0604020202020204" pitchFamily="34" charset="0"/>
              <a:buChar char="•"/>
            </a:pPr>
            <a:r>
              <a:rPr lang="en-US" sz="2400" dirty="0"/>
              <a:t>Assess risk and apply contingencies to ensure the safety of road users and workers at Temporary Traffic Management (TTM) worksites. (Credits 20)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Communicate with stakeholders to deliver an end to end TTM service. (Credits 20)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Implement Traffic Management Plans (TMPs) and monitor and maintain a temporary traffic worksite to meet legislation, industry codes of practice and guidelines. (Credits 40)</a:t>
            </a:r>
            <a:endParaRPr lang="en-NZ" sz="2400" dirty="0"/>
          </a:p>
        </p:txBody>
      </p:sp>
    </p:spTree>
    <p:extLst>
      <p:ext uri="{BB962C8B-B14F-4D97-AF65-F5344CB8AC3E}">
        <p14:creationId xmlns:p14="http://schemas.microsoft.com/office/powerpoint/2010/main" val="10994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10 Wonderful World">
            <a:hlinkClick r:id="" action="ppaction://media"/>
            <a:extLst>
              <a:ext uri="{FF2B5EF4-FFF2-40B4-BE49-F238E27FC236}">
                <a16:creationId xmlns:a16="http://schemas.microsoft.com/office/drawing/2014/main" id="{2D2B15FD-0113-454D-B793-C1A9B502E2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05746" y="2414380"/>
            <a:ext cx="406092" cy="406092"/>
          </a:xfrm>
          <a:prstGeom prst="rect">
            <a:avLst/>
          </a:prstGeom>
        </p:spPr>
      </p:pic>
      <p:pic>
        <p:nvPicPr>
          <p:cNvPr id="2053" name="10 Wonderful World">
            <a:hlinkClick r:id="" action="ppaction://media"/>
            <a:extLst>
              <a:ext uri="{FF2B5EF4-FFF2-40B4-BE49-F238E27FC236}">
                <a16:creationId xmlns:a16="http://schemas.microsoft.com/office/drawing/2014/main" id="{94AC930C-C229-4C95-B9CF-9F08349A0A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05746" y="2414380"/>
            <a:ext cx="406092" cy="406092"/>
          </a:xfrm>
          <a:prstGeom prst="rect">
            <a:avLst/>
          </a:prstGeom>
        </p:spPr>
      </p:pic>
      <p:pic>
        <p:nvPicPr>
          <p:cNvPr id="11" name="10 Wonderful World">
            <a:hlinkClick r:id="" action="ppaction://media"/>
            <a:extLst>
              <a:ext uri="{FF2B5EF4-FFF2-40B4-BE49-F238E27FC236}">
                <a16:creationId xmlns:a16="http://schemas.microsoft.com/office/drawing/2014/main" id="{F700F61F-08B9-43CE-932F-D3A1328816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05746" y="2414380"/>
            <a:ext cx="406092" cy="406092"/>
          </a:xfrm>
          <a:prstGeom prst="rect">
            <a:avLst/>
          </a:prstGeom>
        </p:spPr>
      </p:pic>
      <p:pic>
        <p:nvPicPr>
          <p:cNvPr id="2050" name="274F85B5-26D1-4AA7-BF14-FA86DB4922DA" descr="5044E34E-B918-4C01-BDAB-31CF775524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9146" y="-1"/>
            <a:ext cx="9137071" cy="685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C87DD7D1-8580-46B0-88D5-68C0060AFCCA}"/>
              </a:ext>
            </a:extLst>
          </p:cNvPr>
          <p:cNvSpPr>
            <a:spLocks noGrp="1"/>
          </p:cNvSpPr>
          <p:nvPr>
            <p:ph idx="1"/>
          </p:nvPr>
        </p:nvSpPr>
        <p:spPr>
          <a:xfrm>
            <a:off x="1600635" y="1364249"/>
            <a:ext cx="3013118" cy="4348042"/>
          </a:xfrm>
        </p:spPr>
        <p:txBody>
          <a:bodyPr/>
          <a:lstStyle/>
          <a:p>
            <a:pPr marL="0" indent="0">
              <a:buNone/>
            </a:pPr>
            <a:endParaRPr lang="en-NZ" b="1" dirty="0"/>
          </a:p>
          <a:p>
            <a:pPr>
              <a:buFont typeface="Wingdings" panose="05000000000000000000" pitchFamily="2" charset="2"/>
              <a:buChar char="§"/>
            </a:pPr>
            <a:endParaRPr lang="en-NZ" dirty="0"/>
          </a:p>
          <a:p>
            <a:endParaRPr lang="en-NZ" dirty="0"/>
          </a:p>
        </p:txBody>
      </p:sp>
      <p:pic>
        <p:nvPicPr>
          <p:cNvPr id="6" name="Picture 5">
            <a:extLst>
              <a:ext uri="{FF2B5EF4-FFF2-40B4-BE49-F238E27FC236}">
                <a16:creationId xmlns:a16="http://schemas.microsoft.com/office/drawing/2014/main" id="{0C27147E-C33C-499C-B465-F3B5BD6869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0520" y="865382"/>
            <a:ext cx="6089317" cy="1522633"/>
          </a:xfrm>
          <a:prstGeom prst="rect">
            <a:avLst/>
          </a:prstGeom>
        </p:spPr>
      </p:pic>
      <p:pic>
        <p:nvPicPr>
          <p:cNvPr id="8" name="Picture 7" descr="A group of people posing for the camera&#10;&#10;Description generated with very high confidence">
            <a:extLst>
              <a:ext uri="{FF2B5EF4-FFF2-40B4-BE49-F238E27FC236}">
                <a16:creationId xmlns:a16="http://schemas.microsoft.com/office/drawing/2014/main" id="{A773D0BF-C72B-4BB7-83B0-1F62D249821A}"/>
              </a:ext>
            </a:extLst>
          </p:cNvPr>
          <p:cNvPicPr>
            <a:picLocks noChangeAspect="1"/>
          </p:cNvPicPr>
          <p:nvPr/>
        </p:nvPicPr>
        <p:blipFill rotWithShape="1">
          <a:blip r:embed="rId8">
            <a:extLst>
              <a:ext uri="{28A0092B-C50C-407E-A947-70E740481C1C}">
                <a14:useLocalDpi xmlns:a14="http://schemas.microsoft.com/office/drawing/2010/main" val="0"/>
              </a:ext>
            </a:extLst>
          </a:blip>
          <a:srcRect r="1153" b="65870"/>
          <a:stretch/>
        </p:blipFill>
        <p:spPr>
          <a:xfrm>
            <a:off x="1462848" y="2204157"/>
            <a:ext cx="6653072" cy="1483981"/>
          </a:xfrm>
          <a:prstGeom prst="rect">
            <a:avLst/>
          </a:prstGeom>
        </p:spPr>
      </p:pic>
      <p:pic>
        <p:nvPicPr>
          <p:cNvPr id="10" name="Picture 9" descr="A group of people posing for the camera&#10;&#10;Description generated with very high confidence">
            <a:extLst>
              <a:ext uri="{FF2B5EF4-FFF2-40B4-BE49-F238E27FC236}">
                <a16:creationId xmlns:a16="http://schemas.microsoft.com/office/drawing/2014/main" id="{F0E2EED8-AB6E-40F6-8961-A1CCC23F5463}"/>
              </a:ext>
            </a:extLst>
          </p:cNvPr>
          <p:cNvPicPr>
            <a:picLocks noChangeAspect="1"/>
          </p:cNvPicPr>
          <p:nvPr/>
        </p:nvPicPr>
        <p:blipFill rotWithShape="1">
          <a:blip r:embed="rId8">
            <a:extLst>
              <a:ext uri="{28A0092B-C50C-407E-A947-70E740481C1C}">
                <a14:useLocalDpi xmlns:a14="http://schemas.microsoft.com/office/drawing/2010/main" val="0"/>
              </a:ext>
            </a:extLst>
          </a:blip>
          <a:srcRect l="-1064" t="48821" r="-1" b="17049"/>
          <a:stretch/>
        </p:blipFill>
        <p:spPr>
          <a:xfrm>
            <a:off x="2804578" y="3446014"/>
            <a:ext cx="6435163" cy="1403886"/>
          </a:xfrm>
          <a:prstGeom prst="rect">
            <a:avLst/>
          </a:prstGeom>
        </p:spPr>
      </p:pic>
    </p:spTree>
    <p:extLst>
      <p:ext uri="{BB962C8B-B14F-4D97-AF65-F5344CB8AC3E}">
        <p14:creationId xmlns:p14="http://schemas.microsoft.com/office/powerpoint/2010/main" val="233699585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audio>
              <p:cMediaNode vol="80000" numSld="999">
                <p:cTn id="3" fill="hold" display="0">
                  <p:stCondLst>
                    <p:cond delay="indefinite"/>
                  </p:stCondLst>
                  <p:endCondLst>
                    <p:cond evt="onStopAudio" delay="0">
                      <p:tgtEl>
                        <p:sldTgt/>
                      </p:tgtEl>
                    </p:cond>
                  </p:endCondLst>
                </p:cTn>
                <p:tgtEl>
                  <p:spTgt spid="2053"/>
                </p:tgtEl>
              </p:cMediaNode>
            </p:audio>
            <p:audio>
              <p:cMediaNode vol="80000" showWhenStopped="0">
                <p:cTn id="4" fill="hold" display="0">
                  <p:stCondLst>
                    <p:cond delay="indefinite"/>
                  </p:stCondLst>
                  <p:endCondLst>
                    <p:cond evt="onStopAudio" delay="0">
                      <p:tgtEl>
                        <p:sldTgt/>
                      </p:tgtEl>
                    </p:cond>
                  </p:endCondLst>
                </p:cTn>
                <p:tgtEl>
                  <p:spTgt spid="205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E1FB-6C1A-46B7-8744-CB6E7CE3E1E3}"/>
              </a:ext>
            </a:extLst>
          </p:cNvPr>
          <p:cNvSpPr>
            <a:spLocks noGrp="1"/>
          </p:cNvSpPr>
          <p:nvPr>
            <p:ph type="title"/>
          </p:nvPr>
        </p:nvSpPr>
        <p:spPr/>
        <p:txBody>
          <a:bodyPr/>
          <a:lstStyle/>
          <a:p>
            <a:r>
              <a:rPr lang="en-US" dirty="0"/>
              <a:t>How Connexis works in with NZTA</a:t>
            </a:r>
            <a:endParaRPr lang="en-NZ" dirty="0"/>
          </a:p>
        </p:txBody>
      </p:sp>
      <p:sp>
        <p:nvSpPr>
          <p:cNvPr id="3" name="Content Placeholder 2">
            <a:extLst>
              <a:ext uri="{FF2B5EF4-FFF2-40B4-BE49-F238E27FC236}">
                <a16:creationId xmlns:a16="http://schemas.microsoft.com/office/drawing/2014/main" id="{7E2B5BEA-50A0-4DB9-A4E3-C39E54369451}"/>
              </a:ext>
            </a:extLst>
          </p:cNvPr>
          <p:cNvSpPr>
            <a:spLocks noGrp="1"/>
          </p:cNvSpPr>
          <p:nvPr>
            <p:ph idx="1"/>
          </p:nvPr>
        </p:nvSpPr>
        <p:spPr/>
        <p:txBody>
          <a:bodyPr>
            <a:normAutofit fontScale="85000" lnSpcReduction="20000"/>
          </a:bodyPr>
          <a:lstStyle/>
          <a:p>
            <a:r>
              <a:rPr lang="en-US" dirty="0"/>
              <a:t>Connexis creates NZ Certificate, unit standards, register units, award NZ Certificate</a:t>
            </a:r>
          </a:p>
          <a:p>
            <a:endParaRPr lang="en-US" dirty="0"/>
          </a:p>
          <a:p>
            <a:r>
              <a:rPr lang="en-US" dirty="0"/>
              <a:t>NZTA provide content / workbooks for units</a:t>
            </a:r>
          </a:p>
          <a:p>
            <a:pPr lvl="1"/>
            <a:r>
              <a:rPr lang="en-US" dirty="0"/>
              <a:t>Able to change content of workbooks with </a:t>
            </a:r>
            <a:r>
              <a:rPr lang="en-US" dirty="0" err="1"/>
              <a:t>CoPTTM</a:t>
            </a:r>
            <a:r>
              <a:rPr lang="en-US" dirty="0"/>
              <a:t> updates</a:t>
            </a:r>
          </a:p>
          <a:p>
            <a:pPr marL="0" indent="0">
              <a:buNone/>
            </a:pPr>
            <a:endParaRPr lang="en-US" dirty="0"/>
          </a:p>
          <a:p>
            <a:r>
              <a:rPr lang="en-US" dirty="0"/>
              <a:t>NZTA award </a:t>
            </a:r>
            <a:r>
              <a:rPr lang="en-US" dirty="0" err="1"/>
              <a:t>Practising</a:t>
            </a:r>
            <a:r>
              <a:rPr lang="en-US" dirty="0"/>
              <a:t> warrant to work on road, once Connexis has awarded NZ Certificate (for NP unit standards not needed)</a:t>
            </a:r>
          </a:p>
          <a:p>
            <a:endParaRPr lang="en-US" dirty="0"/>
          </a:p>
          <a:p>
            <a:r>
              <a:rPr lang="en-US" dirty="0"/>
              <a:t>NZTA approve course material, trainers, verifiers, assessors</a:t>
            </a:r>
          </a:p>
          <a:p>
            <a:endParaRPr lang="en-US" dirty="0"/>
          </a:p>
          <a:p>
            <a:r>
              <a:rPr lang="en-US" dirty="0"/>
              <a:t>Practical competency based assessments at all road levels</a:t>
            </a:r>
            <a:endParaRPr lang="en-NZ" dirty="0"/>
          </a:p>
        </p:txBody>
      </p:sp>
    </p:spTree>
    <p:extLst>
      <p:ext uri="{BB962C8B-B14F-4D97-AF65-F5344CB8AC3E}">
        <p14:creationId xmlns:p14="http://schemas.microsoft.com/office/powerpoint/2010/main" val="152688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F516-BF1D-428F-BB55-CF32E35F4D78}"/>
              </a:ext>
            </a:extLst>
          </p:cNvPr>
          <p:cNvSpPr>
            <a:spLocks noGrp="1"/>
          </p:cNvSpPr>
          <p:nvPr>
            <p:ph type="title"/>
          </p:nvPr>
        </p:nvSpPr>
        <p:spPr/>
        <p:txBody>
          <a:bodyPr/>
          <a:lstStyle/>
          <a:p>
            <a:r>
              <a:rPr lang="en-NZ" dirty="0"/>
              <a:t>Practical Competency Assessments</a:t>
            </a:r>
          </a:p>
        </p:txBody>
      </p:sp>
      <p:sp>
        <p:nvSpPr>
          <p:cNvPr id="3" name="Content Placeholder 2">
            <a:extLst>
              <a:ext uri="{FF2B5EF4-FFF2-40B4-BE49-F238E27FC236}">
                <a16:creationId xmlns:a16="http://schemas.microsoft.com/office/drawing/2014/main" id="{A5C1C03C-AABA-4FB9-9DB1-ACAE4B9DB302}"/>
              </a:ext>
            </a:extLst>
          </p:cNvPr>
          <p:cNvSpPr>
            <a:spLocks noGrp="1"/>
          </p:cNvSpPr>
          <p:nvPr>
            <p:ph idx="1"/>
          </p:nvPr>
        </p:nvSpPr>
        <p:spPr/>
        <p:txBody>
          <a:bodyPr>
            <a:normAutofit/>
          </a:bodyPr>
          <a:lstStyle/>
          <a:p>
            <a:r>
              <a:rPr lang="en-NZ" dirty="0"/>
              <a:t>Developed by the Industry  / NZTA Competency Working Party</a:t>
            </a:r>
          </a:p>
          <a:p>
            <a:endParaRPr lang="en-NZ" dirty="0"/>
          </a:p>
          <a:p>
            <a:r>
              <a:rPr lang="en-NZ" dirty="0"/>
              <a:t>Unit standards developed by Connexis  - Workbooks developed by NZTA – in line with Competency Model</a:t>
            </a:r>
          </a:p>
          <a:p>
            <a:endParaRPr lang="en-NZ" dirty="0"/>
          </a:p>
          <a:p>
            <a:r>
              <a:rPr lang="en-NZ" dirty="0"/>
              <a:t>Achievement of competency model units gains NZQA units and credits towards NZ Certificate</a:t>
            </a:r>
          </a:p>
          <a:p>
            <a:endParaRPr lang="en-NZ" dirty="0"/>
          </a:p>
          <a:p>
            <a:r>
              <a:rPr lang="en-NZ" dirty="0"/>
              <a:t>Like an apprenticeship</a:t>
            </a:r>
          </a:p>
          <a:p>
            <a:pPr marL="0" indent="0">
              <a:buNone/>
            </a:pPr>
            <a:endParaRPr lang="en-NZ" dirty="0"/>
          </a:p>
        </p:txBody>
      </p:sp>
    </p:spTree>
    <p:extLst>
      <p:ext uri="{BB962C8B-B14F-4D97-AF65-F5344CB8AC3E}">
        <p14:creationId xmlns:p14="http://schemas.microsoft.com/office/powerpoint/2010/main" val="381713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Implementation</a:t>
            </a:r>
          </a:p>
        </p:txBody>
      </p:sp>
      <p:sp>
        <p:nvSpPr>
          <p:cNvPr id="3" name="Content Placeholder 2"/>
          <p:cNvSpPr>
            <a:spLocks noGrp="1"/>
          </p:cNvSpPr>
          <p:nvPr>
            <p:ph idx="1"/>
          </p:nvPr>
        </p:nvSpPr>
        <p:spPr/>
        <p:txBody>
          <a:bodyPr>
            <a:normAutofit fontScale="85000" lnSpcReduction="20000"/>
          </a:bodyPr>
          <a:lstStyle/>
          <a:p>
            <a:r>
              <a:rPr lang="en-NZ" dirty="0"/>
              <a:t>Sign off and approval from NZTA and NZQA</a:t>
            </a:r>
          </a:p>
          <a:p>
            <a:endParaRPr lang="en-NZ" dirty="0"/>
          </a:p>
          <a:p>
            <a:r>
              <a:rPr lang="en-NZ" dirty="0"/>
              <a:t>Connexis develop units in conjunction with NZTA competency model</a:t>
            </a:r>
          </a:p>
          <a:p>
            <a:endParaRPr lang="en-NZ" dirty="0"/>
          </a:p>
          <a:p>
            <a:r>
              <a:rPr lang="en-NZ" dirty="0"/>
              <a:t>Industry feedback</a:t>
            </a:r>
          </a:p>
          <a:p>
            <a:endParaRPr lang="en-NZ" dirty="0"/>
          </a:p>
          <a:p>
            <a:r>
              <a:rPr lang="en-NZ" dirty="0"/>
              <a:t>Connexis communicate and engage with companies, trainers etc</a:t>
            </a:r>
          </a:p>
          <a:p>
            <a:endParaRPr lang="en-NZ" dirty="0"/>
          </a:p>
          <a:p>
            <a:r>
              <a:rPr lang="en-NZ" dirty="0"/>
              <a:t>Timeline – in parallel with competency development</a:t>
            </a:r>
          </a:p>
          <a:p>
            <a:endParaRPr lang="en-NZ" dirty="0"/>
          </a:p>
          <a:p>
            <a:r>
              <a:rPr lang="en-NZ" dirty="0"/>
              <a:t>Launch</a:t>
            </a:r>
          </a:p>
        </p:txBody>
      </p:sp>
    </p:spTree>
    <p:extLst>
      <p:ext uri="{BB962C8B-B14F-4D97-AF65-F5344CB8AC3E}">
        <p14:creationId xmlns:p14="http://schemas.microsoft.com/office/powerpoint/2010/main" val="121849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mark">
            <a:extLst>
              <a:ext uri="{FF2B5EF4-FFF2-40B4-BE49-F238E27FC236}">
                <a16:creationId xmlns:a16="http://schemas.microsoft.com/office/drawing/2014/main" id="{AC8BFCA5-6D1F-4818-B6D6-587883243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117" y="835636"/>
            <a:ext cx="9025765" cy="60223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D65438-F7B2-4AE0-AD0E-5778A27F9C34}"/>
              </a:ext>
            </a:extLst>
          </p:cNvPr>
          <p:cNvSpPr txBox="1"/>
          <p:nvPr/>
        </p:nvSpPr>
        <p:spPr>
          <a:xfrm>
            <a:off x="4783015" y="-87694"/>
            <a:ext cx="3014223" cy="923330"/>
          </a:xfrm>
          <a:prstGeom prst="rect">
            <a:avLst/>
          </a:prstGeom>
          <a:noFill/>
        </p:spPr>
        <p:txBody>
          <a:bodyPr wrap="none" rtlCol="0">
            <a:spAutoFit/>
          </a:bodyPr>
          <a:lstStyle/>
          <a:p>
            <a:r>
              <a:rPr lang="en-NZ" sz="5400" dirty="0"/>
              <a:t>Questions</a:t>
            </a:r>
          </a:p>
        </p:txBody>
      </p:sp>
    </p:spTree>
    <p:extLst>
      <p:ext uri="{BB962C8B-B14F-4D97-AF65-F5344CB8AC3E}">
        <p14:creationId xmlns:p14="http://schemas.microsoft.com/office/powerpoint/2010/main" val="95070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6166" y="1339844"/>
            <a:ext cx="9144000" cy="1655762"/>
          </a:xfrm>
        </p:spPr>
        <p:txBody>
          <a:bodyPr>
            <a:normAutofit fontScale="85000" lnSpcReduction="10000"/>
          </a:bodyPr>
          <a:lstStyle/>
          <a:p>
            <a:r>
              <a:rPr lang="en-NZ" sz="5400" dirty="0"/>
              <a:t>New Zealand Certificate in Temporary Traffic Management (STMS)</a:t>
            </a:r>
          </a:p>
        </p:txBody>
      </p:sp>
      <p:pic>
        <p:nvPicPr>
          <p:cNvPr id="5" name="Picture 4" descr="Image result for nz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400" y="2604581"/>
            <a:ext cx="6039830" cy="16488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nzqa">
            <a:extLst>
              <a:ext uri="{FF2B5EF4-FFF2-40B4-BE49-F238E27FC236}">
                <a16:creationId xmlns:a16="http://schemas.microsoft.com/office/drawing/2014/main" id="{9364E04F-65BE-4539-90F0-63D838EAD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384" y="4781550"/>
            <a:ext cx="2351127" cy="110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zqf logo 2">
            <a:extLst>
              <a:ext uri="{FF2B5EF4-FFF2-40B4-BE49-F238E27FC236}">
                <a16:creationId xmlns:a16="http://schemas.microsoft.com/office/drawing/2014/main" id="{FCC167A0-50EB-4684-A38F-19CDD807E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899" y="4873387"/>
            <a:ext cx="1905001" cy="923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nnexis logo png">
            <a:extLst>
              <a:ext uri="{FF2B5EF4-FFF2-40B4-BE49-F238E27FC236}">
                <a16:creationId xmlns:a16="http://schemas.microsoft.com/office/drawing/2014/main" id="{802E03B6-1E66-4948-B490-6378FD90E4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5262" y="4901518"/>
            <a:ext cx="2152105" cy="80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w zealand map png">
            <a:extLst>
              <a:ext uri="{FF2B5EF4-FFF2-40B4-BE49-F238E27FC236}">
                <a16:creationId xmlns:a16="http://schemas.microsoft.com/office/drawing/2014/main" id="{205EE9B8-69C2-43C3-B824-864F0E140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665" y="124021"/>
            <a:ext cx="6672448" cy="66724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9698E6-222C-4340-8D74-F48862E10C9B}"/>
              </a:ext>
            </a:extLst>
          </p:cNvPr>
          <p:cNvSpPr>
            <a:spLocks noGrp="1"/>
          </p:cNvSpPr>
          <p:nvPr>
            <p:ph type="title"/>
          </p:nvPr>
        </p:nvSpPr>
        <p:spPr/>
        <p:txBody>
          <a:bodyPr/>
          <a:lstStyle/>
          <a:p>
            <a:r>
              <a:rPr lang="en-NZ" dirty="0"/>
              <a:t>Purpose:</a:t>
            </a:r>
          </a:p>
        </p:txBody>
      </p:sp>
      <p:sp>
        <p:nvSpPr>
          <p:cNvPr id="3" name="Content Placeholder 2">
            <a:extLst>
              <a:ext uri="{FF2B5EF4-FFF2-40B4-BE49-F238E27FC236}">
                <a16:creationId xmlns:a16="http://schemas.microsoft.com/office/drawing/2014/main" id="{FEED114E-CE07-4E17-818E-DEB35788C789}"/>
              </a:ext>
            </a:extLst>
          </p:cNvPr>
          <p:cNvSpPr>
            <a:spLocks noGrp="1"/>
          </p:cNvSpPr>
          <p:nvPr>
            <p:ph idx="1"/>
          </p:nvPr>
        </p:nvSpPr>
        <p:spPr>
          <a:xfrm>
            <a:off x="838200" y="1825625"/>
            <a:ext cx="7334250" cy="3788791"/>
          </a:xfrm>
        </p:spPr>
        <p:txBody>
          <a:bodyPr>
            <a:normAutofit/>
          </a:bodyPr>
          <a:lstStyle/>
          <a:p>
            <a:pPr>
              <a:lnSpc>
                <a:spcPct val="200000"/>
              </a:lnSpc>
            </a:pPr>
            <a:r>
              <a:rPr lang="en-NZ" sz="2400" dirty="0"/>
              <a:t>To develop a qualification that is a </a:t>
            </a:r>
            <a:r>
              <a:rPr lang="en-NZ" sz="2400" b="1" dirty="0">
                <a:solidFill>
                  <a:srgbClr val="FF0000"/>
                </a:solidFill>
              </a:rPr>
              <a:t>nationally recognised</a:t>
            </a:r>
            <a:r>
              <a:rPr lang="en-NZ" sz="2400" dirty="0">
                <a:solidFill>
                  <a:srgbClr val="FF0000"/>
                </a:solidFill>
              </a:rPr>
              <a:t>, </a:t>
            </a:r>
            <a:r>
              <a:rPr lang="en-NZ" sz="2400" b="1" dirty="0">
                <a:solidFill>
                  <a:srgbClr val="FF0000"/>
                </a:solidFill>
              </a:rPr>
              <a:t>competency based and provides a career pathway</a:t>
            </a:r>
            <a:r>
              <a:rPr lang="en-NZ" sz="2400" dirty="0"/>
              <a:t> for the Temporary Traffic Management Industry in New Zealand; endorsed by the </a:t>
            </a:r>
            <a:r>
              <a:rPr lang="en-NZ" sz="2400" b="1" dirty="0">
                <a:solidFill>
                  <a:srgbClr val="FF0000"/>
                </a:solidFill>
              </a:rPr>
              <a:t>industry</a:t>
            </a:r>
            <a:r>
              <a:rPr lang="en-NZ" sz="2400" dirty="0">
                <a:solidFill>
                  <a:srgbClr val="FF0000"/>
                </a:solidFill>
              </a:rPr>
              <a:t>, </a:t>
            </a:r>
            <a:r>
              <a:rPr lang="en-NZ" sz="2400" b="1" dirty="0">
                <a:solidFill>
                  <a:srgbClr val="FF0000"/>
                </a:solidFill>
              </a:rPr>
              <a:t>NZTA</a:t>
            </a:r>
            <a:r>
              <a:rPr lang="en-NZ" sz="2400" dirty="0">
                <a:solidFill>
                  <a:srgbClr val="FF0000"/>
                </a:solidFill>
              </a:rPr>
              <a:t> </a:t>
            </a:r>
            <a:r>
              <a:rPr lang="en-NZ" sz="2400" dirty="0"/>
              <a:t>and </a:t>
            </a:r>
            <a:r>
              <a:rPr lang="en-NZ" sz="2400" b="1" dirty="0">
                <a:solidFill>
                  <a:srgbClr val="FF0000"/>
                </a:solidFill>
              </a:rPr>
              <a:t>NZQA</a:t>
            </a:r>
            <a:r>
              <a:rPr lang="en-NZ" sz="2400" dirty="0"/>
              <a:t>. </a:t>
            </a:r>
          </a:p>
        </p:txBody>
      </p:sp>
      <p:pic>
        <p:nvPicPr>
          <p:cNvPr id="8" name="Picture 7">
            <a:extLst>
              <a:ext uri="{FF2B5EF4-FFF2-40B4-BE49-F238E27FC236}">
                <a16:creationId xmlns:a16="http://schemas.microsoft.com/office/drawing/2014/main" id="{5C001666-73FB-49FF-B76B-B927DD39D44A}"/>
              </a:ext>
            </a:extLst>
          </p:cNvPr>
          <p:cNvPicPr>
            <a:picLocks noChangeAspect="1"/>
          </p:cNvPicPr>
          <p:nvPr/>
        </p:nvPicPr>
        <p:blipFill>
          <a:blip r:embed="rId4"/>
          <a:stretch>
            <a:fillRect/>
          </a:stretch>
        </p:blipFill>
        <p:spPr>
          <a:xfrm>
            <a:off x="7031711" y="5405144"/>
            <a:ext cx="566977" cy="816935"/>
          </a:xfrm>
          <a:prstGeom prst="rect">
            <a:avLst/>
          </a:prstGeom>
        </p:spPr>
      </p:pic>
      <p:pic>
        <p:nvPicPr>
          <p:cNvPr id="11" name="Picture 10">
            <a:extLst>
              <a:ext uri="{FF2B5EF4-FFF2-40B4-BE49-F238E27FC236}">
                <a16:creationId xmlns:a16="http://schemas.microsoft.com/office/drawing/2014/main" id="{112E2AF1-7EB8-4FCC-A10E-B9AF09109D08}"/>
              </a:ext>
            </a:extLst>
          </p:cNvPr>
          <p:cNvPicPr>
            <a:picLocks noChangeAspect="1"/>
          </p:cNvPicPr>
          <p:nvPr/>
        </p:nvPicPr>
        <p:blipFill>
          <a:blip r:embed="rId4"/>
          <a:stretch>
            <a:fillRect/>
          </a:stretch>
        </p:blipFill>
        <p:spPr>
          <a:xfrm>
            <a:off x="7888961" y="4227679"/>
            <a:ext cx="566977" cy="816935"/>
          </a:xfrm>
          <a:prstGeom prst="rect">
            <a:avLst/>
          </a:prstGeom>
        </p:spPr>
      </p:pic>
      <p:pic>
        <p:nvPicPr>
          <p:cNvPr id="12" name="Picture 11">
            <a:extLst>
              <a:ext uri="{FF2B5EF4-FFF2-40B4-BE49-F238E27FC236}">
                <a16:creationId xmlns:a16="http://schemas.microsoft.com/office/drawing/2014/main" id="{89DDAB55-4E92-4F3C-8DBB-EC659E6343DB}"/>
              </a:ext>
            </a:extLst>
          </p:cNvPr>
          <p:cNvPicPr>
            <a:picLocks noChangeAspect="1"/>
          </p:cNvPicPr>
          <p:nvPr/>
        </p:nvPicPr>
        <p:blipFill>
          <a:blip r:embed="rId4"/>
          <a:stretch>
            <a:fillRect/>
          </a:stretch>
        </p:blipFill>
        <p:spPr>
          <a:xfrm>
            <a:off x="8950209" y="3051777"/>
            <a:ext cx="566977" cy="816935"/>
          </a:xfrm>
          <a:prstGeom prst="rect">
            <a:avLst/>
          </a:prstGeom>
        </p:spPr>
      </p:pic>
      <p:pic>
        <p:nvPicPr>
          <p:cNvPr id="13" name="Picture 12">
            <a:extLst>
              <a:ext uri="{FF2B5EF4-FFF2-40B4-BE49-F238E27FC236}">
                <a16:creationId xmlns:a16="http://schemas.microsoft.com/office/drawing/2014/main" id="{BD3C4844-1D15-4280-93E1-BECE06D2962D}"/>
              </a:ext>
            </a:extLst>
          </p:cNvPr>
          <p:cNvPicPr>
            <a:picLocks noChangeAspect="1"/>
          </p:cNvPicPr>
          <p:nvPr/>
        </p:nvPicPr>
        <p:blipFill>
          <a:blip r:embed="rId4"/>
          <a:stretch>
            <a:fillRect/>
          </a:stretch>
        </p:blipFill>
        <p:spPr>
          <a:xfrm>
            <a:off x="9904793" y="2846387"/>
            <a:ext cx="566977" cy="816935"/>
          </a:xfrm>
          <a:prstGeom prst="rect">
            <a:avLst/>
          </a:prstGeom>
        </p:spPr>
      </p:pic>
      <p:pic>
        <p:nvPicPr>
          <p:cNvPr id="14" name="Picture 13">
            <a:extLst>
              <a:ext uri="{FF2B5EF4-FFF2-40B4-BE49-F238E27FC236}">
                <a16:creationId xmlns:a16="http://schemas.microsoft.com/office/drawing/2014/main" id="{CCEEA17A-32BE-459A-8EB8-2B45C0DD57E0}"/>
              </a:ext>
            </a:extLst>
          </p:cNvPr>
          <p:cNvPicPr>
            <a:picLocks noChangeAspect="1"/>
          </p:cNvPicPr>
          <p:nvPr/>
        </p:nvPicPr>
        <p:blipFill>
          <a:blip r:embed="rId4"/>
          <a:stretch>
            <a:fillRect/>
          </a:stretch>
        </p:blipFill>
        <p:spPr>
          <a:xfrm>
            <a:off x="10521508" y="1554297"/>
            <a:ext cx="566977" cy="816935"/>
          </a:xfrm>
          <a:prstGeom prst="rect">
            <a:avLst/>
          </a:prstGeom>
        </p:spPr>
      </p:pic>
      <p:pic>
        <p:nvPicPr>
          <p:cNvPr id="15" name="Picture 14">
            <a:extLst>
              <a:ext uri="{FF2B5EF4-FFF2-40B4-BE49-F238E27FC236}">
                <a16:creationId xmlns:a16="http://schemas.microsoft.com/office/drawing/2014/main" id="{46A16F52-3993-4F1B-94C7-008F2A9A8804}"/>
              </a:ext>
            </a:extLst>
          </p:cNvPr>
          <p:cNvPicPr>
            <a:picLocks noChangeAspect="1"/>
          </p:cNvPicPr>
          <p:nvPr/>
        </p:nvPicPr>
        <p:blipFill>
          <a:blip r:embed="rId4"/>
          <a:stretch>
            <a:fillRect/>
          </a:stretch>
        </p:blipFill>
        <p:spPr>
          <a:xfrm>
            <a:off x="9789824" y="1738167"/>
            <a:ext cx="566977" cy="816935"/>
          </a:xfrm>
          <a:prstGeom prst="rect">
            <a:avLst/>
          </a:prstGeom>
        </p:spPr>
      </p:pic>
      <p:pic>
        <p:nvPicPr>
          <p:cNvPr id="16" name="Picture 15">
            <a:extLst>
              <a:ext uri="{FF2B5EF4-FFF2-40B4-BE49-F238E27FC236}">
                <a16:creationId xmlns:a16="http://schemas.microsoft.com/office/drawing/2014/main" id="{89E3EC10-E522-470F-9FB1-94871B8B4870}"/>
              </a:ext>
            </a:extLst>
          </p:cNvPr>
          <p:cNvPicPr>
            <a:picLocks noChangeAspect="1"/>
          </p:cNvPicPr>
          <p:nvPr/>
        </p:nvPicPr>
        <p:blipFill>
          <a:blip r:embed="rId4"/>
          <a:stretch>
            <a:fillRect/>
          </a:stretch>
        </p:blipFill>
        <p:spPr>
          <a:xfrm>
            <a:off x="9517186" y="532754"/>
            <a:ext cx="566977" cy="816935"/>
          </a:xfrm>
          <a:prstGeom prst="rect">
            <a:avLst/>
          </a:prstGeom>
        </p:spPr>
      </p:pic>
    </p:spTree>
    <p:extLst>
      <p:ext uri="{BB962C8B-B14F-4D97-AF65-F5344CB8AC3E}">
        <p14:creationId xmlns:p14="http://schemas.microsoft.com/office/powerpoint/2010/main" val="115153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7379" y="2740024"/>
            <a:ext cx="10515600" cy="4351339"/>
          </a:xfrm>
        </p:spPr>
        <p:txBody>
          <a:bodyPr/>
          <a:lstStyle/>
          <a:p>
            <a:r>
              <a:rPr lang="en-NZ" dirty="0"/>
              <a:t>Employers PCBUs in relation to training and supervision as stated in the Health and Safety at Work Act 2015 </a:t>
            </a:r>
          </a:p>
          <a:p>
            <a:endParaRPr lang="en-NZ" dirty="0"/>
          </a:p>
          <a:p>
            <a:r>
              <a:rPr lang="en-NZ" dirty="0"/>
              <a:t>‘The provision </a:t>
            </a:r>
            <a:r>
              <a:rPr lang="en-NZ" dirty="0">
                <a:solidFill>
                  <a:srgbClr val="FF0000"/>
                </a:solidFill>
                <a:highlight>
                  <a:srgbClr val="FFFF00"/>
                </a:highlight>
              </a:rPr>
              <a:t>(provide) of any information, training, instruction, or supervision that is necessary to protect all persons from risks to their health and safety arising from work carried out </a:t>
            </a:r>
            <a:r>
              <a:rPr lang="en-NZ" dirty="0"/>
              <a:t>as part of the conduct of the business or undertaking.’ </a:t>
            </a:r>
          </a:p>
        </p:txBody>
      </p:sp>
      <p:pic>
        <p:nvPicPr>
          <p:cNvPr id="5" name="Picture 4"/>
          <p:cNvPicPr>
            <a:picLocks noChangeAspect="1"/>
          </p:cNvPicPr>
          <p:nvPr/>
        </p:nvPicPr>
        <p:blipFill>
          <a:blip r:embed="rId3"/>
          <a:stretch>
            <a:fillRect/>
          </a:stretch>
        </p:blipFill>
        <p:spPr>
          <a:xfrm>
            <a:off x="3820604" y="1232967"/>
            <a:ext cx="4629150" cy="990601"/>
          </a:xfrm>
          <a:prstGeom prst="rect">
            <a:avLst/>
          </a:prstGeom>
        </p:spPr>
      </p:pic>
    </p:spTree>
    <p:extLst>
      <p:ext uri="{BB962C8B-B14F-4D97-AF65-F5344CB8AC3E}">
        <p14:creationId xmlns:p14="http://schemas.microsoft.com/office/powerpoint/2010/main" val="399793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Duty of care as employer</a:t>
            </a:r>
          </a:p>
        </p:txBody>
      </p:sp>
      <p:sp>
        <p:nvSpPr>
          <p:cNvPr id="4" name="Content Placeholder 2"/>
          <p:cNvSpPr txBox="1">
            <a:spLocks/>
          </p:cNvSpPr>
          <p:nvPr/>
        </p:nvSpPr>
        <p:spPr>
          <a:xfrm>
            <a:off x="838199" y="1690688"/>
            <a:ext cx="6828841" cy="4351339"/>
          </a:xfrm>
          <a:prstGeom prst="rect">
            <a:avLst/>
          </a:prstGeom>
        </p:spPr>
        <p:txBody>
          <a:bodyPr vert="horz" lIns="91440" tIns="45721" rIns="91440" bIns="45721"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NZ" dirty="0"/>
              <a:t>Any PCBU with pursuant to TTM or </a:t>
            </a:r>
            <a:r>
              <a:rPr lang="en-NZ" dirty="0" err="1"/>
              <a:t>CoPTTM</a:t>
            </a:r>
            <a:endParaRPr lang="en-NZ" dirty="0"/>
          </a:p>
          <a:p>
            <a:pPr>
              <a:lnSpc>
                <a:spcPct val="150000"/>
              </a:lnSpc>
            </a:pPr>
            <a:r>
              <a:rPr lang="en-NZ" dirty="0"/>
              <a:t>Ensure duty of care for the Health and Safety of workers for the PCBU</a:t>
            </a:r>
          </a:p>
          <a:p>
            <a:pPr lvl="1">
              <a:lnSpc>
                <a:spcPct val="150000"/>
              </a:lnSpc>
            </a:pPr>
            <a:r>
              <a:rPr lang="en-NZ" dirty="0"/>
              <a:t>Are not exposed to health and safety risks arising from the work they do</a:t>
            </a:r>
          </a:p>
          <a:p>
            <a:pPr lvl="1">
              <a:lnSpc>
                <a:spcPct val="150000"/>
              </a:lnSpc>
            </a:pPr>
            <a:endParaRPr lang="en-NZ" dirty="0"/>
          </a:p>
          <a:p>
            <a:pPr>
              <a:lnSpc>
                <a:spcPct val="150000"/>
              </a:lnSpc>
            </a:pPr>
            <a:r>
              <a:rPr lang="en-NZ" sz="3600" dirty="0">
                <a:solidFill>
                  <a:srgbClr val="FF0000"/>
                </a:solidFill>
                <a:highlight>
                  <a:srgbClr val="FFFF00"/>
                </a:highlight>
              </a:rPr>
              <a:t>This includes being put in situations they are not adequality trained for whether or not they have the “warrant”</a:t>
            </a:r>
          </a:p>
        </p:txBody>
      </p:sp>
      <p:pic>
        <p:nvPicPr>
          <p:cNvPr id="3" name="Picture 2"/>
          <p:cNvPicPr>
            <a:picLocks noChangeAspect="1"/>
          </p:cNvPicPr>
          <p:nvPr/>
        </p:nvPicPr>
        <p:blipFill>
          <a:blip r:embed="rId3"/>
          <a:stretch>
            <a:fillRect/>
          </a:stretch>
        </p:blipFill>
        <p:spPr>
          <a:xfrm>
            <a:off x="7837714" y="1638312"/>
            <a:ext cx="3345413" cy="2228045"/>
          </a:xfrm>
          <a:prstGeom prst="rect">
            <a:avLst/>
          </a:prstGeom>
        </p:spPr>
      </p:pic>
    </p:spTree>
    <p:extLst>
      <p:ext uri="{BB962C8B-B14F-4D97-AF65-F5344CB8AC3E}">
        <p14:creationId xmlns:p14="http://schemas.microsoft.com/office/powerpoint/2010/main" val="338256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Subtitle 2"/>
          <p:cNvSpPr>
            <a:spLocks noGrp="1"/>
          </p:cNvSpPr>
          <p:nvPr>
            <p:ph type="subTitle" idx="1"/>
          </p:nvPr>
        </p:nvSpPr>
        <p:spPr/>
        <p:txBody>
          <a:bodyPr/>
          <a:lstStyle/>
          <a:p>
            <a:endParaRPr lang="en-NZ"/>
          </a:p>
        </p:txBody>
      </p:sp>
      <p:pic>
        <p:nvPicPr>
          <p:cNvPr id="1027" name="7800AEBF-AC28-4B19-8E76-CFDF0C479C07" descr="489EEDCA-F757-448E-9BA4-99D0223A1A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755" y="0"/>
            <a:ext cx="9298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C98C54B-858A-4374-B2AA-02B779D66CC2}"/>
              </a:ext>
            </a:extLst>
          </p:cNvPr>
          <p:cNvSpPr txBox="1"/>
          <p:nvPr/>
        </p:nvSpPr>
        <p:spPr>
          <a:xfrm>
            <a:off x="3368748" y="4632325"/>
            <a:ext cx="54545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a:ln>
                  <a:noFill/>
                </a:ln>
                <a:solidFill>
                  <a:prstClr val="black"/>
                </a:solidFill>
                <a:effectLst/>
                <a:uLnTx/>
                <a:uFillTx/>
                <a:latin typeface="Calibri" panose="020F0502020204030204"/>
                <a:ea typeface="+mn-ea"/>
                <a:cs typeface="+mn-cs"/>
              </a:rPr>
              <a:t>What is an ITO?</a:t>
            </a:r>
          </a:p>
        </p:txBody>
      </p:sp>
    </p:spTree>
    <p:extLst>
      <p:ext uri="{BB962C8B-B14F-4D97-AF65-F5344CB8AC3E}">
        <p14:creationId xmlns:p14="http://schemas.microsoft.com/office/powerpoint/2010/main" val="1822240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10 Wonderful World">
            <a:hlinkClick r:id="" action="ppaction://media"/>
            <a:extLst>
              <a:ext uri="{FF2B5EF4-FFF2-40B4-BE49-F238E27FC236}">
                <a16:creationId xmlns:a16="http://schemas.microsoft.com/office/drawing/2014/main" id="{2D2B15FD-0113-454D-B793-C1A9B502E2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51218" y="2414380"/>
            <a:ext cx="406092" cy="406092"/>
          </a:xfrm>
          <a:prstGeom prst="rect">
            <a:avLst/>
          </a:prstGeom>
        </p:spPr>
      </p:pic>
      <p:pic>
        <p:nvPicPr>
          <p:cNvPr id="2053" name="10 Wonderful World">
            <a:hlinkClick r:id="" action="ppaction://media"/>
            <a:extLst>
              <a:ext uri="{FF2B5EF4-FFF2-40B4-BE49-F238E27FC236}">
                <a16:creationId xmlns:a16="http://schemas.microsoft.com/office/drawing/2014/main" id="{94AC930C-C229-4C95-B9CF-9F08349A0A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51218" y="2414380"/>
            <a:ext cx="406092" cy="406092"/>
          </a:xfrm>
          <a:prstGeom prst="rect">
            <a:avLst/>
          </a:prstGeom>
        </p:spPr>
      </p:pic>
      <p:pic>
        <p:nvPicPr>
          <p:cNvPr id="11" name="10 Wonderful World">
            <a:hlinkClick r:id="" action="ppaction://media"/>
            <a:extLst>
              <a:ext uri="{FF2B5EF4-FFF2-40B4-BE49-F238E27FC236}">
                <a16:creationId xmlns:a16="http://schemas.microsoft.com/office/drawing/2014/main" id="{F700F61F-08B9-43CE-932F-D3A1328816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51218" y="2414380"/>
            <a:ext cx="406092" cy="406092"/>
          </a:xfrm>
          <a:prstGeom prst="rect">
            <a:avLst/>
          </a:prstGeom>
        </p:spPr>
      </p:pic>
      <p:pic>
        <p:nvPicPr>
          <p:cNvPr id="2050" name="274F85B5-26D1-4AA7-BF14-FA86DB4922DA" descr="5044E34E-B918-4C01-BDAB-31CF775524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4619" y="0"/>
            <a:ext cx="9137072" cy="685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C87DD7D1-8580-46B0-88D5-68C0060AFCCA}"/>
              </a:ext>
            </a:extLst>
          </p:cNvPr>
          <p:cNvSpPr>
            <a:spLocks noGrp="1"/>
          </p:cNvSpPr>
          <p:nvPr>
            <p:ph idx="1"/>
          </p:nvPr>
        </p:nvSpPr>
        <p:spPr>
          <a:xfrm>
            <a:off x="1746107" y="1364249"/>
            <a:ext cx="3013118" cy="4348042"/>
          </a:xfrm>
        </p:spPr>
        <p:txBody>
          <a:bodyPr/>
          <a:lstStyle/>
          <a:p>
            <a:pPr marL="0" indent="0">
              <a:buNone/>
            </a:pPr>
            <a:endParaRPr lang="en-NZ" b="1" dirty="0"/>
          </a:p>
          <a:p>
            <a:pPr>
              <a:buFont typeface="Wingdings" panose="05000000000000000000" pitchFamily="2" charset="2"/>
              <a:buChar char="§"/>
            </a:pPr>
            <a:endParaRPr lang="en-NZ" dirty="0"/>
          </a:p>
          <a:p>
            <a:endParaRPr lang="en-NZ" dirty="0"/>
          </a:p>
        </p:txBody>
      </p:sp>
      <p:sp>
        <p:nvSpPr>
          <p:cNvPr id="2" name="Rectangle 1">
            <a:extLst>
              <a:ext uri="{FF2B5EF4-FFF2-40B4-BE49-F238E27FC236}">
                <a16:creationId xmlns:a16="http://schemas.microsoft.com/office/drawing/2014/main" id="{DDC6ACCB-2607-4F42-B1E0-ECF274FC3F9A}"/>
              </a:ext>
            </a:extLst>
          </p:cNvPr>
          <p:cNvSpPr/>
          <p:nvPr/>
        </p:nvSpPr>
        <p:spPr>
          <a:xfrm>
            <a:off x="1903710" y="1184953"/>
            <a:ext cx="6558860" cy="4154984"/>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Sets national standards for the industry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Access government funding for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maintenance of Industry standards</a:t>
            </a:r>
          </a:p>
          <a:p>
            <a:pPr marL="342900" marR="0" lvl="0" indent="-342900" algn="l" defTabSz="914400" rtl="0" eaLnBrk="1" fontAlgn="auto" latinLnBrk="0" hangingPunct="1">
              <a:lnSpc>
                <a:spcPct val="150000"/>
              </a:lnSpc>
              <a:spcBef>
                <a:spcPts val="0"/>
              </a:spcBef>
              <a:spcAft>
                <a:spcPts val="0"/>
              </a:spcAft>
              <a:buClrTx/>
              <a:buSzTx/>
              <a:buFontTx/>
              <a:buAutoNum type="arabicPeriod" startAt="3"/>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Arrange the delivery of on and off job training</a:t>
            </a:r>
          </a:p>
          <a:p>
            <a:pPr marL="342900" marR="0" lvl="0" indent="-342900" algn="l" defTabSz="914400" rtl="0" eaLnBrk="1" fontAlgn="auto" latinLnBrk="0" hangingPunct="1">
              <a:lnSpc>
                <a:spcPct val="150000"/>
              </a:lnSpc>
              <a:spcBef>
                <a:spcPts val="0"/>
              </a:spcBef>
              <a:spcAft>
                <a:spcPts val="0"/>
              </a:spcAft>
              <a:buClrTx/>
              <a:buSzTx/>
              <a:buFontTx/>
              <a:buAutoNum type="arabicPeriod" startAt="3"/>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Arrange the assessment of trainees</a:t>
            </a:r>
          </a:p>
          <a:p>
            <a:pPr marL="342900" marR="0" lvl="0" indent="-342900" algn="l" defTabSz="914400" rtl="0" eaLnBrk="1" fontAlgn="auto" latinLnBrk="0" hangingPunct="1">
              <a:lnSpc>
                <a:spcPct val="150000"/>
              </a:lnSpc>
              <a:spcBef>
                <a:spcPts val="0"/>
              </a:spcBef>
              <a:spcAft>
                <a:spcPts val="0"/>
              </a:spcAft>
              <a:buClrTx/>
              <a:buSzTx/>
              <a:buFontTx/>
              <a:buAutoNum type="arabicPeriod" startAt="3"/>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Moderate the quality of assessment</a:t>
            </a:r>
          </a:p>
          <a:p>
            <a:pPr marL="342900" marR="0" lvl="0" indent="-342900" algn="l" defTabSz="914400" rtl="0" eaLnBrk="1" fontAlgn="auto" latinLnBrk="0" hangingPunct="1">
              <a:lnSpc>
                <a:spcPct val="150000"/>
              </a:lnSpc>
              <a:spcBef>
                <a:spcPts val="0"/>
              </a:spcBef>
              <a:spcAft>
                <a:spcPts val="0"/>
              </a:spcAft>
              <a:buClrTx/>
              <a:buSzTx/>
              <a:buFontTx/>
              <a:buAutoNum type="arabicPeriod" startAt="3"/>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 information and advice to trainees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employers</a:t>
            </a:r>
          </a:p>
        </p:txBody>
      </p:sp>
      <p:sp>
        <p:nvSpPr>
          <p:cNvPr id="3" name="TextBox 2">
            <a:extLst>
              <a:ext uri="{FF2B5EF4-FFF2-40B4-BE49-F238E27FC236}">
                <a16:creationId xmlns:a16="http://schemas.microsoft.com/office/drawing/2014/main" id="{892706CD-5AD5-477C-94EC-B8C5E00D07E9}"/>
              </a:ext>
            </a:extLst>
          </p:cNvPr>
          <p:cNvSpPr txBox="1"/>
          <p:nvPr/>
        </p:nvSpPr>
        <p:spPr>
          <a:xfrm>
            <a:off x="2435339" y="392422"/>
            <a:ext cx="51422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a:ln>
                  <a:noFill/>
                </a:ln>
                <a:solidFill>
                  <a:prstClr val="black"/>
                </a:solidFill>
                <a:effectLst/>
                <a:uLnTx/>
                <a:uFillTx/>
                <a:latin typeface="Calibri" panose="020F0502020204030204"/>
                <a:ea typeface="+mn-ea"/>
                <a:cs typeface="+mn-cs"/>
              </a:rPr>
              <a:t>ITO Responsibilities</a:t>
            </a:r>
          </a:p>
        </p:txBody>
      </p:sp>
    </p:spTree>
    <p:extLst>
      <p:ext uri="{BB962C8B-B14F-4D97-AF65-F5344CB8AC3E}">
        <p14:creationId xmlns:p14="http://schemas.microsoft.com/office/powerpoint/2010/main" val="31138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numSld="999">
                <p:cTn id="40" fill="hold" display="0">
                  <p:stCondLst>
                    <p:cond delay="indefinite"/>
                  </p:stCondLst>
                  <p:endCondLst>
                    <p:cond evt="onStopAudio" delay="0">
                      <p:tgtEl>
                        <p:sldTgt/>
                      </p:tgtEl>
                    </p:cond>
                  </p:endCondLst>
                </p:cTn>
                <p:tgtEl>
                  <p:spTgt spid="2053"/>
                </p:tgtEl>
              </p:cMediaNode>
            </p:audio>
            <p:audio>
              <p:cMediaNode vol="80000" showWhenStopped="0">
                <p:cTn id="41" fill="hold" display="0">
                  <p:stCondLst>
                    <p:cond delay="indefinite"/>
                  </p:stCondLst>
                  <p:endCondLst>
                    <p:cond evt="onStopAudio" delay="0">
                      <p:tgtEl>
                        <p:sldTgt/>
                      </p:tgtEl>
                    </p:cond>
                  </p:endCondLst>
                </p:cTn>
                <p:tgtEl>
                  <p:spTgt spid="205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274F85B5-26D1-4AA7-BF14-FA86DB4922DA" descr="5044E34E-B918-4C01-BDAB-31CF77552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700896" y="1052657"/>
            <a:ext cx="40361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prstClr val="black"/>
                </a:solidFill>
                <a:effectLst/>
                <a:uLnTx/>
                <a:uFillTx/>
                <a:latin typeface="Calibri" panose="020F0502020204030204"/>
                <a:ea typeface="+mn-ea"/>
                <a:cs typeface="+mn-cs"/>
              </a:rPr>
              <a:t>Industry Training Organisation</a:t>
            </a:r>
          </a:p>
        </p:txBody>
      </p:sp>
      <p:sp>
        <p:nvSpPr>
          <p:cNvPr id="17" name="TextBox 16"/>
          <p:cNvSpPr txBox="1"/>
          <p:nvPr/>
        </p:nvSpPr>
        <p:spPr>
          <a:xfrm>
            <a:off x="2249456" y="2616500"/>
            <a:ext cx="3097362" cy="2123658"/>
          </a:xfrm>
          <a:prstGeom prst="rect">
            <a:avLst/>
          </a:prstGeom>
          <a:noFill/>
        </p:spPr>
        <p:txBody>
          <a:bodyPr wrap="square" rtlCol="0">
            <a:spAutoFit/>
          </a:bodyPr>
          <a:lstStyle/>
          <a:p>
            <a:pPr marL="257175" marR="0" lvl="0" indent="-257175" algn="l" defTabSz="914400" rtl="0" eaLnBrk="1" fontAlgn="auto" latinLnBrk="0" hangingPunct="1">
              <a:lnSpc>
                <a:spcPct val="150000"/>
              </a:lnSpc>
              <a:spcBef>
                <a:spcPts val="0"/>
              </a:spcBef>
              <a:spcAft>
                <a:spcPts val="0"/>
              </a:spcAft>
              <a:buClrTx/>
              <a:buSzTx/>
              <a:buFontTx/>
              <a:buChar char="-"/>
              <a:tabLst/>
              <a:defRPr/>
            </a:pPr>
            <a:r>
              <a:rPr kumimoji="0" lang="en-NZ" sz="2200" b="0" i="0" u="none" strike="noStrike" kern="1200" cap="none" spc="0" normalizeH="0" baseline="0" noProof="0" dirty="0">
                <a:ln>
                  <a:noFill/>
                </a:ln>
                <a:solidFill>
                  <a:prstClr val="black"/>
                </a:solidFill>
                <a:effectLst/>
                <a:uLnTx/>
                <a:uFillTx/>
                <a:latin typeface="Calibri" panose="020F0502020204030204"/>
                <a:ea typeface="+mn-ea"/>
                <a:cs typeface="+mn-cs"/>
              </a:rPr>
              <a:t>Water Industry</a:t>
            </a:r>
          </a:p>
          <a:p>
            <a:pPr marL="257175" marR="0" lvl="0" indent="-257175" algn="l" defTabSz="914400" rtl="0" eaLnBrk="1" fontAlgn="auto" latinLnBrk="0" hangingPunct="1">
              <a:lnSpc>
                <a:spcPct val="150000"/>
              </a:lnSpc>
              <a:spcBef>
                <a:spcPts val="0"/>
              </a:spcBef>
              <a:spcAft>
                <a:spcPts val="0"/>
              </a:spcAft>
              <a:buClrTx/>
              <a:buSzTx/>
              <a:buFontTx/>
              <a:buChar char="-"/>
              <a:tabLst/>
              <a:defRPr/>
            </a:pPr>
            <a:r>
              <a:rPr kumimoji="0" lang="en-NZ" sz="2200" b="0" i="0" u="none" strike="noStrike" kern="1200" cap="none" spc="0" normalizeH="0" baseline="0" noProof="0" dirty="0">
                <a:ln>
                  <a:noFill/>
                </a:ln>
                <a:solidFill>
                  <a:prstClr val="black"/>
                </a:solidFill>
                <a:effectLst/>
                <a:uLnTx/>
                <a:uFillTx/>
                <a:latin typeface="Calibri" panose="020F0502020204030204"/>
                <a:ea typeface="+mn-ea"/>
                <a:cs typeface="+mn-cs"/>
              </a:rPr>
              <a:t>Electricity</a:t>
            </a:r>
          </a:p>
          <a:p>
            <a:pPr marL="257175" marR="0" lvl="0" indent="-257175" algn="l" defTabSz="914400" rtl="0" eaLnBrk="1" fontAlgn="auto" latinLnBrk="0" hangingPunct="1">
              <a:lnSpc>
                <a:spcPct val="150000"/>
              </a:lnSpc>
              <a:spcBef>
                <a:spcPts val="0"/>
              </a:spcBef>
              <a:spcAft>
                <a:spcPts val="0"/>
              </a:spcAft>
              <a:buClrTx/>
              <a:buSzTx/>
              <a:buFontTx/>
              <a:buChar char="-"/>
              <a:tabLst/>
              <a:defRPr/>
            </a:pPr>
            <a:r>
              <a:rPr kumimoji="0" lang="en-NZ" sz="2200" b="0" i="0" u="none" strike="noStrike" kern="1200" cap="none" spc="0" normalizeH="0" baseline="0" noProof="0" dirty="0">
                <a:ln>
                  <a:noFill/>
                </a:ln>
                <a:solidFill>
                  <a:prstClr val="black"/>
                </a:solidFill>
                <a:effectLst/>
                <a:uLnTx/>
                <a:uFillTx/>
                <a:latin typeface="Calibri" panose="020F0502020204030204"/>
                <a:ea typeface="+mn-ea"/>
                <a:cs typeface="+mn-cs"/>
              </a:rPr>
              <a:t>Telecommunications</a:t>
            </a:r>
          </a:p>
          <a:p>
            <a:pPr marL="257175" marR="0" lvl="0" indent="-257175" algn="l" defTabSz="914400" rtl="0" eaLnBrk="1" fontAlgn="auto" latinLnBrk="0" hangingPunct="1">
              <a:lnSpc>
                <a:spcPct val="150000"/>
              </a:lnSpc>
              <a:spcBef>
                <a:spcPts val="0"/>
              </a:spcBef>
              <a:spcAft>
                <a:spcPts val="0"/>
              </a:spcAft>
              <a:buClrTx/>
              <a:buSzTx/>
              <a:buFontTx/>
              <a:buChar char="-"/>
              <a:tabLst/>
              <a:defRPr/>
            </a:pPr>
            <a:r>
              <a:rPr kumimoji="0" lang="en-NZ" sz="2200" b="0" i="0" u="none" strike="noStrike" kern="1200" cap="none" spc="0" normalizeH="0" baseline="0" noProof="0" dirty="0">
                <a:ln>
                  <a:noFill/>
                </a:ln>
                <a:solidFill>
                  <a:prstClr val="black"/>
                </a:solidFill>
                <a:effectLst/>
                <a:uLnTx/>
                <a:uFillTx/>
                <a:latin typeface="Calibri" panose="020F0502020204030204"/>
                <a:ea typeface="+mn-ea"/>
                <a:cs typeface="+mn-cs"/>
              </a:rPr>
              <a:t>Civil Industry</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10827" t="10612" r="9684" b="10954"/>
          <a:stretch/>
        </p:blipFill>
        <p:spPr>
          <a:xfrm>
            <a:off x="6190498" y="2376137"/>
            <a:ext cx="3248239" cy="292978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0900" y="2638345"/>
            <a:ext cx="4490016" cy="2405366"/>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8958" y="2440667"/>
            <a:ext cx="4183176" cy="2800722"/>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8356" y="2414027"/>
            <a:ext cx="4333778" cy="2893688"/>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8016" t="14048" r="31508" b="9881"/>
          <a:stretch/>
        </p:blipFill>
        <p:spPr>
          <a:xfrm>
            <a:off x="6190497" y="2094008"/>
            <a:ext cx="3005764" cy="356208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6078" y="2292436"/>
            <a:ext cx="4276057" cy="3207042"/>
          </a:xfrm>
          <a:prstGeom prst="rect">
            <a:avLst/>
          </a:prstGeom>
        </p:spPr>
      </p:pic>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l="21945" t="2355"/>
          <a:stretch/>
        </p:blipFill>
        <p:spPr>
          <a:xfrm>
            <a:off x="5757408" y="2471818"/>
            <a:ext cx="4076194" cy="2871994"/>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9249" y="2194768"/>
            <a:ext cx="4282617" cy="3426094"/>
          </a:xfrm>
          <a:prstGeom prst="rect">
            <a:avLst/>
          </a:prstGeom>
        </p:spPr>
      </p:pic>
      <p:pic>
        <p:nvPicPr>
          <p:cNvPr id="26" name="Picture 25"/>
          <p:cNvPicPr>
            <a:picLocks noChangeAspect="1"/>
          </p:cNvPicPr>
          <p:nvPr/>
        </p:nvPicPr>
        <p:blipFill rotWithShape="1">
          <a:blip r:embed="rId12">
            <a:extLst>
              <a:ext uri="{28A0092B-C50C-407E-A947-70E740481C1C}">
                <a14:useLocalDpi xmlns:a14="http://schemas.microsoft.com/office/drawing/2010/main" val="0"/>
              </a:ext>
            </a:extLst>
          </a:blip>
          <a:srcRect t="620" r="20069"/>
          <a:stretch/>
        </p:blipFill>
        <p:spPr>
          <a:xfrm>
            <a:off x="5545303" y="2436587"/>
            <a:ext cx="4630901" cy="2698921"/>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22121" y="2398881"/>
            <a:ext cx="4507062" cy="3004708"/>
          </a:xfrm>
          <a:prstGeom prst="rect">
            <a:avLst/>
          </a:prstGeom>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79057" y="2417793"/>
            <a:ext cx="4597146" cy="3053328"/>
          </a:xfrm>
          <a:prstGeom prst="rect">
            <a:avLst/>
          </a:prstGeom>
        </p:spPr>
      </p:pic>
      <p:pic>
        <p:nvPicPr>
          <p:cNvPr id="3" name="Picture 2">
            <a:extLst>
              <a:ext uri="{FF2B5EF4-FFF2-40B4-BE49-F238E27FC236}">
                <a16:creationId xmlns:a16="http://schemas.microsoft.com/office/drawing/2014/main" id="{57F8EAEC-4FD8-4EBA-BFD7-9AE4B67AE37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89652" y="2599880"/>
            <a:ext cx="4572000" cy="2886363"/>
          </a:xfrm>
          <a:prstGeom prst="rect">
            <a:avLst/>
          </a:prstGeom>
        </p:spPr>
      </p:pic>
    </p:spTree>
    <p:extLst>
      <p:ext uri="{BB962C8B-B14F-4D97-AF65-F5344CB8AC3E}">
        <p14:creationId xmlns:p14="http://schemas.microsoft.com/office/powerpoint/2010/main" val="25966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2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7">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par>
                          <p:cTn id="13" fill="hold">
                            <p:stCondLst>
                              <p:cond delay="2000"/>
                            </p:stCondLst>
                            <p:childTnLst>
                              <p:par>
                                <p:cTn id="14" presetID="53" presetClass="entr" presetSubtype="16" fill="hold" nodeType="after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000" fill="hold"/>
                                        <p:tgtEl>
                                          <p:spTgt spid="18"/>
                                        </p:tgtEl>
                                        <p:attrNameLst>
                                          <p:attrName>ppt_w</p:attrName>
                                        </p:attrNameLst>
                                      </p:cBhvr>
                                      <p:tavLst>
                                        <p:tav tm="0">
                                          <p:val>
                                            <p:fltVal val="0"/>
                                          </p:val>
                                        </p:tav>
                                        <p:tav tm="100000">
                                          <p:val>
                                            <p:strVal val="#ppt_w"/>
                                          </p:val>
                                        </p:tav>
                                      </p:tavLst>
                                    </p:anim>
                                    <p:anim calcmode="lin" valueType="num">
                                      <p:cBhvr>
                                        <p:cTn id="17" dur="2000" fill="hold"/>
                                        <p:tgtEl>
                                          <p:spTgt spid="18"/>
                                        </p:tgtEl>
                                        <p:attrNameLst>
                                          <p:attrName>ppt_h</p:attrName>
                                        </p:attrNameLst>
                                      </p:cBhvr>
                                      <p:tavLst>
                                        <p:tav tm="0">
                                          <p:val>
                                            <p:fltVal val="0"/>
                                          </p:val>
                                        </p:tav>
                                        <p:tav tm="100000">
                                          <p:val>
                                            <p:strVal val="#ppt_h"/>
                                          </p:val>
                                        </p:tav>
                                      </p:tavLst>
                                    </p:anim>
                                    <p:animEffect transition="in" filter="fade">
                                      <p:cBhvr>
                                        <p:cTn id="18" dur="2000"/>
                                        <p:tgtEl>
                                          <p:spTgt spid="18"/>
                                        </p:tgtEl>
                                      </p:cBhvr>
                                    </p:animEffect>
                                  </p:childTnLst>
                                </p:cTn>
                              </p:par>
                              <p:par>
                                <p:cTn id="19" presetID="53" presetClass="exit" presetSubtype="32" fill="hold" nodeType="withEffect">
                                  <p:stCondLst>
                                    <p:cond delay="2000"/>
                                  </p:stCondLst>
                                  <p:childTnLst>
                                    <p:anim calcmode="lin" valueType="num">
                                      <p:cBhvr>
                                        <p:cTn id="20" dur="2000"/>
                                        <p:tgtEl>
                                          <p:spTgt spid="19"/>
                                        </p:tgtEl>
                                        <p:attrNameLst>
                                          <p:attrName>ppt_w</p:attrName>
                                        </p:attrNameLst>
                                      </p:cBhvr>
                                      <p:tavLst>
                                        <p:tav tm="0">
                                          <p:val>
                                            <p:strVal val="ppt_w"/>
                                          </p:val>
                                        </p:tav>
                                        <p:tav tm="100000">
                                          <p:val>
                                            <p:fltVal val="0"/>
                                          </p:val>
                                        </p:tav>
                                      </p:tavLst>
                                    </p:anim>
                                    <p:anim calcmode="lin" valueType="num">
                                      <p:cBhvr>
                                        <p:cTn id="21" dur="2000"/>
                                        <p:tgtEl>
                                          <p:spTgt spid="19"/>
                                        </p:tgtEl>
                                        <p:attrNameLst>
                                          <p:attrName>ppt_h</p:attrName>
                                        </p:attrNameLst>
                                      </p:cBhvr>
                                      <p:tavLst>
                                        <p:tav tm="0">
                                          <p:val>
                                            <p:strVal val="ppt_h"/>
                                          </p:val>
                                        </p:tav>
                                        <p:tav tm="100000">
                                          <p:val>
                                            <p:fltVal val="0"/>
                                          </p:val>
                                        </p:tav>
                                      </p:tavLst>
                                    </p:anim>
                                    <p:animEffect transition="out" filter="fade">
                                      <p:cBhvr>
                                        <p:cTn id="22" dur="2000"/>
                                        <p:tgtEl>
                                          <p:spTgt spid="19"/>
                                        </p:tgtEl>
                                      </p:cBhvr>
                                    </p:animEffect>
                                    <p:set>
                                      <p:cBhvr>
                                        <p:cTn id="23" dur="1" fill="hold">
                                          <p:stCondLst>
                                            <p:cond delay="1999"/>
                                          </p:stCondLst>
                                        </p:cTn>
                                        <p:tgtEl>
                                          <p:spTgt spid="19"/>
                                        </p:tgtEl>
                                        <p:attrNameLst>
                                          <p:attrName>style.visibility</p:attrName>
                                        </p:attrNameLst>
                                      </p:cBhvr>
                                      <p:to>
                                        <p:strVal val="hidden"/>
                                      </p:to>
                                    </p:set>
                                  </p:childTnLst>
                                </p:cTn>
                              </p:par>
                            </p:childTnLst>
                          </p:cTn>
                        </p:par>
                        <p:par>
                          <p:cTn id="24" fill="hold">
                            <p:stCondLst>
                              <p:cond delay="6000"/>
                            </p:stCondLst>
                            <p:childTnLst>
                              <p:par>
                                <p:cTn id="25" presetID="10" presetClass="entr" presetSubtype="0" fill="hold" nodeType="after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xit" presetSubtype="0" fill="hold" nodeType="withEffect">
                                  <p:stCondLst>
                                    <p:cond delay="2000"/>
                                  </p:stCondLst>
                                  <p:childTnLst>
                                    <p:animEffect transition="out" filter="fade">
                                      <p:cBhvr>
                                        <p:cTn id="29" dur="2000"/>
                                        <p:tgtEl>
                                          <p:spTgt spid="18"/>
                                        </p:tgtEl>
                                      </p:cBhvr>
                                    </p:animEffect>
                                    <p:set>
                                      <p:cBhvr>
                                        <p:cTn id="30" dur="1" fill="hold">
                                          <p:stCondLst>
                                            <p:cond delay="1999"/>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p:cTn id="35" dur="2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36" dur="20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37" dur="2000"/>
                                        <p:tgtEl>
                                          <p:spTgt spid="17">
                                            <p:txEl>
                                              <p:pRg st="1" end="1"/>
                                            </p:txEl>
                                          </p:spTgt>
                                        </p:tgtEl>
                                      </p:cBhvr>
                                    </p:animEffect>
                                  </p:childTnLst>
                                </p:cTn>
                              </p:par>
                              <p:par>
                                <p:cTn id="38" presetID="9" presetClass="emph" presetSubtype="0" nodeType="withEffect">
                                  <p:stCondLst>
                                    <p:cond delay="0"/>
                                  </p:stCondLst>
                                  <p:childTnLst>
                                    <p:set>
                                      <p:cBhvr>
                                        <p:cTn id="39" dur="indefinite"/>
                                        <p:tgtEl>
                                          <p:spTgt spid="17">
                                            <p:txEl>
                                              <p:pRg st="0" end="0"/>
                                            </p:txEl>
                                          </p:spTgt>
                                        </p:tgtEl>
                                        <p:attrNameLst>
                                          <p:attrName>style.opacity</p:attrName>
                                        </p:attrNameLst>
                                      </p:cBhvr>
                                      <p:to>
                                        <p:strVal val="0.5"/>
                                      </p:to>
                                    </p:set>
                                    <p:animEffect filter="image" prLst="opacity: 0.5">
                                      <p:cBhvr rctx="IE">
                                        <p:cTn id="40" dur="indefinite"/>
                                        <p:tgtEl>
                                          <p:spTgt spid="17">
                                            <p:txEl>
                                              <p:pRg st="0" end="0"/>
                                            </p:txEl>
                                          </p:spTgt>
                                        </p:tgtEl>
                                      </p:cBhvr>
                                    </p:animEffect>
                                  </p:childTnLst>
                                </p:cTn>
                              </p:par>
                              <p:par>
                                <p:cTn id="41" presetID="10" presetClass="exit" presetSubtype="0" fill="hold" nodeType="with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childTnLst>
                          </p:cTn>
                        </p:par>
                        <p:par>
                          <p:cTn id="47" fill="hold">
                            <p:stCondLst>
                              <p:cond delay="2000"/>
                            </p:stCondLst>
                            <p:childTnLst>
                              <p:par>
                                <p:cTn id="48" presetID="10" presetClass="entr" presetSubtype="0" fill="hold" nodeType="afterEffect">
                                  <p:stCondLst>
                                    <p:cond delay="200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2000"/>
                                        <p:tgtEl>
                                          <p:spTgt spid="22"/>
                                        </p:tgtEl>
                                      </p:cBhvr>
                                    </p:animEffect>
                                  </p:childTnLst>
                                </p:cTn>
                              </p:par>
                              <p:par>
                                <p:cTn id="51" presetID="10" presetClass="exit" presetSubtype="0" fill="hold" nodeType="withEffect">
                                  <p:stCondLst>
                                    <p:cond delay="2000"/>
                                  </p:stCondLst>
                                  <p:childTnLst>
                                    <p:animEffect transition="out" filter="fade">
                                      <p:cBhvr>
                                        <p:cTn id="52" dur="2000"/>
                                        <p:tgtEl>
                                          <p:spTgt spid="21"/>
                                        </p:tgtEl>
                                      </p:cBhvr>
                                    </p:animEffect>
                                    <p:set>
                                      <p:cBhvr>
                                        <p:cTn id="53" dur="1" fill="hold">
                                          <p:stCondLst>
                                            <p:cond delay="1999"/>
                                          </p:stCondLst>
                                        </p:cTn>
                                        <p:tgtEl>
                                          <p:spTgt spid="21"/>
                                        </p:tgtEl>
                                        <p:attrNameLst>
                                          <p:attrName>style.visibility</p:attrName>
                                        </p:attrNameLst>
                                      </p:cBhvr>
                                      <p:to>
                                        <p:strVal val="hidden"/>
                                      </p:to>
                                    </p:set>
                                  </p:childTnLst>
                                </p:cTn>
                              </p:par>
                            </p:childTnLst>
                          </p:cTn>
                        </p:par>
                        <p:par>
                          <p:cTn id="54" fill="hold">
                            <p:stCondLst>
                              <p:cond delay="6000"/>
                            </p:stCondLst>
                            <p:childTnLst>
                              <p:par>
                                <p:cTn id="55" presetID="10" presetClass="entr" presetSubtype="0" fill="hold" nodeType="afterEffect">
                                  <p:stCondLst>
                                    <p:cond delay="20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2000"/>
                                        <p:tgtEl>
                                          <p:spTgt spid="23"/>
                                        </p:tgtEl>
                                      </p:cBhvr>
                                    </p:animEffect>
                                  </p:childTnLst>
                                </p:cTn>
                              </p:par>
                              <p:par>
                                <p:cTn id="58" presetID="10" presetClass="exit" presetSubtype="0" fill="hold" nodeType="withEffect">
                                  <p:stCondLst>
                                    <p:cond delay="2000"/>
                                  </p:stCondLst>
                                  <p:childTnLst>
                                    <p:animEffect transition="out" filter="fade">
                                      <p:cBhvr>
                                        <p:cTn id="59" dur="2000"/>
                                        <p:tgtEl>
                                          <p:spTgt spid="22"/>
                                        </p:tgtEl>
                                      </p:cBhvr>
                                    </p:animEffect>
                                    <p:set>
                                      <p:cBhvr>
                                        <p:cTn id="60" dur="1" fill="hold">
                                          <p:stCondLst>
                                            <p:cond delay="1999"/>
                                          </p:stCondLst>
                                        </p:cTn>
                                        <p:tgtEl>
                                          <p:spTgt spid="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7">
                                            <p:txEl>
                                              <p:pRg st="2" end="2"/>
                                            </p:txEl>
                                          </p:spTgt>
                                        </p:tgtEl>
                                        <p:attrNameLst>
                                          <p:attrName>style.visibility</p:attrName>
                                        </p:attrNameLst>
                                      </p:cBhvr>
                                      <p:to>
                                        <p:strVal val="visible"/>
                                      </p:to>
                                    </p:set>
                                    <p:anim calcmode="lin" valueType="num">
                                      <p:cBhvr>
                                        <p:cTn id="65" dur="2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66" dur="20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67" dur="2000"/>
                                        <p:tgtEl>
                                          <p:spTgt spid="17">
                                            <p:txEl>
                                              <p:pRg st="2" end="2"/>
                                            </p:txEl>
                                          </p:spTgt>
                                        </p:tgtEl>
                                      </p:cBhvr>
                                    </p:animEffect>
                                  </p:childTnLst>
                                </p:cTn>
                              </p:par>
                              <p:par>
                                <p:cTn id="68" presetID="9" presetClass="emph" presetSubtype="0" nodeType="withEffect">
                                  <p:stCondLst>
                                    <p:cond delay="0"/>
                                  </p:stCondLst>
                                  <p:childTnLst>
                                    <p:set>
                                      <p:cBhvr>
                                        <p:cTn id="69" dur="indefinite"/>
                                        <p:tgtEl>
                                          <p:spTgt spid="17">
                                            <p:txEl>
                                              <p:pRg st="1" end="1"/>
                                            </p:txEl>
                                          </p:spTgt>
                                        </p:tgtEl>
                                        <p:attrNameLst>
                                          <p:attrName>style.opacity</p:attrName>
                                        </p:attrNameLst>
                                      </p:cBhvr>
                                      <p:to>
                                        <p:strVal val="0.5"/>
                                      </p:to>
                                    </p:set>
                                    <p:animEffect filter="image" prLst="opacity: 0.5">
                                      <p:cBhvr rctx="IE">
                                        <p:cTn id="70" dur="indefinite"/>
                                        <p:tgtEl>
                                          <p:spTgt spid="17">
                                            <p:txEl>
                                              <p:pRg st="1" end="1"/>
                                            </p:txEl>
                                          </p:spTgt>
                                        </p:tgtEl>
                                      </p:cBhvr>
                                    </p:animEffect>
                                  </p:childTnLst>
                                </p:cTn>
                              </p:par>
                              <p:par>
                                <p:cTn id="71" presetID="10" presetClass="exit" presetSubtype="0" fill="hold" nodeType="withEffect">
                                  <p:stCondLst>
                                    <p:cond delay="0"/>
                                  </p:stCondLst>
                                  <p:childTnLst>
                                    <p:animEffect transition="out" filter="fade">
                                      <p:cBhvr>
                                        <p:cTn id="72" dur="2000"/>
                                        <p:tgtEl>
                                          <p:spTgt spid="23"/>
                                        </p:tgtEl>
                                      </p:cBhvr>
                                    </p:animEffect>
                                    <p:set>
                                      <p:cBhvr>
                                        <p:cTn id="73" dur="1" fill="hold">
                                          <p:stCondLst>
                                            <p:cond delay="1999"/>
                                          </p:stCondLst>
                                        </p:cTn>
                                        <p:tgtEl>
                                          <p:spTgt spid="23"/>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2000"/>
                                        <p:tgtEl>
                                          <p:spTgt spid="24"/>
                                        </p:tgtEl>
                                      </p:cBhvr>
                                    </p:animEffect>
                                  </p:childTnLst>
                                </p:cTn>
                              </p:par>
                            </p:childTnLst>
                          </p:cTn>
                        </p:par>
                        <p:par>
                          <p:cTn id="77" fill="hold">
                            <p:stCondLst>
                              <p:cond delay="2000"/>
                            </p:stCondLst>
                            <p:childTnLst>
                              <p:par>
                                <p:cTn id="78" presetID="10" presetClass="entr" presetSubtype="0" fill="hold" nodeType="afterEffect">
                                  <p:stCondLst>
                                    <p:cond delay="200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0"/>
                                        <p:tgtEl>
                                          <p:spTgt spid="25"/>
                                        </p:tgtEl>
                                      </p:cBhvr>
                                    </p:animEffect>
                                  </p:childTnLst>
                                </p:cTn>
                              </p:par>
                              <p:par>
                                <p:cTn id="81" presetID="10" presetClass="exit" presetSubtype="0" fill="hold" nodeType="withEffect">
                                  <p:stCondLst>
                                    <p:cond delay="2000"/>
                                  </p:stCondLst>
                                  <p:childTnLst>
                                    <p:animEffect transition="out" filter="fade">
                                      <p:cBhvr>
                                        <p:cTn id="82" dur="2000"/>
                                        <p:tgtEl>
                                          <p:spTgt spid="24"/>
                                        </p:tgtEl>
                                      </p:cBhvr>
                                    </p:animEffect>
                                    <p:set>
                                      <p:cBhvr>
                                        <p:cTn id="83" dur="1" fill="hold">
                                          <p:stCondLst>
                                            <p:cond delay="1999"/>
                                          </p:stCondLst>
                                        </p:cTn>
                                        <p:tgtEl>
                                          <p:spTgt spid="24"/>
                                        </p:tgtEl>
                                        <p:attrNameLst>
                                          <p:attrName>style.visibility</p:attrName>
                                        </p:attrNameLst>
                                      </p:cBhvr>
                                      <p:to>
                                        <p:strVal val="hidden"/>
                                      </p:to>
                                    </p:set>
                                  </p:childTnLst>
                                </p:cTn>
                              </p:par>
                            </p:childTnLst>
                          </p:cTn>
                        </p:par>
                        <p:par>
                          <p:cTn id="84" fill="hold">
                            <p:stCondLst>
                              <p:cond delay="6000"/>
                            </p:stCondLst>
                            <p:childTnLst>
                              <p:par>
                                <p:cTn id="85" presetID="10" presetClass="entr" presetSubtype="0" fill="hold" nodeType="afterEffect">
                                  <p:stCondLst>
                                    <p:cond delay="200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000"/>
                                        <p:tgtEl>
                                          <p:spTgt spid="26"/>
                                        </p:tgtEl>
                                      </p:cBhvr>
                                    </p:animEffect>
                                  </p:childTnLst>
                                </p:cTn>
                              </p:par>
                              <p:par>
                                <p:cTn id="88" presetID="10" presetClass="exit" presetSubtype="0" fill="hold" nodeType="withEffect">
                                  <p:stCondLst>
                                    <p:cond delay="2000"/>
                                  </p:stCondLst>
                                  <p:childTnLst>
                                    <p:animEffect transition="out" filter="fade">
                                      <p:cBhvr>
                                        <p:cTn id="89" dur="2000"/>
                                        <p:tgtEl>
                                          <p:spTgt spid="25"/>
                                        </p:tgtEl>
                                      </p:cBhvr>
                                    </p:animEffect>
                                    <p:set>
                                      <p:cBhvr>
                                        <p:cTn id="90" dur="1" fill="hold">
                                          <p:stCondLst>
                                            <p:cond delay="1999"/>
                                          </p:stCondLst>
                                        </p:cTn>
                                        <p:tgtEl>
                                          <p:spTgt spid="2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7">
                                            <p:txEl>
                                              <p:pRg st="3" end="3"/>
                                            </p:txEl>
                                          </p:spTgt>
                                        </p:tgtEl>
                                        <p:attrNameLst>
                                          <p:attrName>style.visibility</p:attrName>
                                        </p:attrNameLst>
                                      </p:cBhvr>
                                      <p:to>
                                        <p:strVal val="visible"/>
                                      </p:to>
                                    </p:set>
                                    <p:anim calcmode="lin" valueType="num">
                                      <p:cBhvr>
                                        <p:cTn id="95" dur="20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96" dur="20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97" dur="2000"/>
                                        <p:tgtEl>
                                          <p:spTgt spid="17">
                                            <p:txEl>
                                              <p:pRg st="3" end="3"/>
                                            </p:txEl>
                                          </p:spTgt>
                                        </p:tgtEl>
                                      </p:cBhvr>
                                    </p:animEffect>
                                  </p:childTnLst>
                                </p:cTn>
                              </p:par>
                              <p:par>
                                <p:cTn id="98" presetID="9" presetClass="emph" presetSubtype="0" grpId="0" nodeType="withEffect">
                                  <p:stCondLst>
                                    <p:cond delay="0"/>
                                  </p:stCondLst>
                                  <p:childTnLst>
                                    <p:set>
                                      <p:cBhvr>
                                        <p:cTn id="99" dur="indefinite"/>
                                        <p:tgtEl>
                                          <p:spTgt spid="17">
                                            <p:txEl>
                                              <p:pRg st="0" end="0"/>
                                            </p:txEl>
                                          </p:spTgt>
                                        </p:tgtEl>
                                        <p:attrNameLst>
                                          <p:attrName>style.opacity</p:attrName>
                                        </p:attrNameLst>
                                      </p:cBhvr>
                                      <p:to>
                                        <p:strVal val="0.5"/>
                                      </p:to>
                                    </p:set>
                                    <p:animEffect filter="image" prLst="opacity: 0.5">
                                      <p:cBhvr rctx="IE">
                                        <p:cTn id="100" dur="indefinite"/>
                                        <p:tgtEl>
                                          <p:spTgt spid="17">
                                            <p:txEl>
                                              <p:pRg st="0" end="0"/>
                                            </p:txEl>
                                          </p:spTgt>
                                        </p:tgtEl>
                                      </p:cBhvr>
                                    </p:animEffect>
                                  </p:childTnLst>
                                </p:cTn>
                              </p:par>
                              <p:par>
                                <p:cTn id="101" presetID="9" presetClass="emph" presetSubtype="0" grpId="0" nodeType="withEffect">
                                  <p:stCondLst>
                                    <p:cond delay="0"/>
                                  </p:stCondLst>
                                  <p:childTnLst>
                                    <p:set>
                                      <p:cBhvr>
                                        <p:cTn id="102" dur="indefinite"/>
                                        <p:tgtEl>
                                          <p:spTgt spid="17">
                                            <p:txEl>
                                              <p:pRg st="1" end="1"/>
                                            </p:txEl>
                                          </p:spTgt>
                                        </p:tgtEl>
                                        <p:attrNameLst>
                                          <p:attrName>style.opacity</p:attrName>
                                        </p:attrNameLst>
                                      </p:cBhvr>
                                      <p:to>
                                        <p:strVal val="0.5"/>
                                      </p:to>
                                    </p:set>
                                    <p:animEffect filter="image" prLst="opacity: 0.5">
                                      <p:cBhvr rctx="IE">
                                        <p:cTn id="103" dur="indefinite"/>
                                        <p:tgtEl>
                                          <p:spTgt spid="17">
                                            <p:txEl>
                                              <p:pRg st="1" end="1"/>
                                            </p:txEl>
                                          </p:spTgt>
                                        </p:tgtEl>
                                      </p:cBhvr>
                                    </p:animEffect>
                                  </p:childTnLst>
                                </p:cTn>
                              </p:par>
                              <p:par>
                                <p:cTn id="104" presetID="9" presetClass="emph" presetSubtype="0" grpId="0" nodeType="withEffect">
                                  <p:stCondLst>
                                    <p:cond delay="0"/>
                                  </p:stCondLst>
                                  <p:childTnLst>
                                    <p:set>
                                      <p:cBhvr>
                                        <p:cTn id="105" dur="indefinite"/>
                                        <p:tgtEl>
                                          <p:spTgt spid="17">
                                            <p:txEl>
                                              <p:pRg st="2" end="2"/>
                                            </p:txEl>
                                          </p:spTgt>
                                        </p:tgtEl>
                                        <p:attrNameLst>
                                          <p:attrName>style.opacity</p:attrName>
                                        </p:attrNameLst>
                                      </p:cBhvr>
                                      <p:to>
                                        <p:strVal val="0.5"/>
                                      </p:to>
                                    </p:set>
                                    <p:animEffect filter="image" prLst="opacity: 0.5">
                                      <p:cBhvr rctx="IE">
                                        <p:cTn id="106" dur="indefinite"/>
                                        <p:tgtEl>
                                          <p:spTgt spid="17">
                                            <p:txEl>
                                              <p:pRg st="2" end="2"/>
                                            </p:txEl>
                                          </p:spTgt>
                                        </p:tgtEl>
                                      </p:cBhvr>
                                    </p:animEffect>
                                  </p:childTnLst>
                                </p:cTn>
                              </p:par>
                              <p:par>
                                <p:cTn id="107" presetID="9" presetClass="emph" presetSubtype="0" grpId="0" nodeType="withEffect">
                                  <p:stCondLst>
                                    <p:cond delay="0"/>
                                  </p:stCondLst>
                                  <p:childTnLst>
                                    <p:set>
                                      <p:cBhvr>
                                        <p:cTn id="108" dur="indefinite"/>
                                        <p:tgtEl>
                                          <p:spTgt spid="17">
                                            <p:txEl>
                                              <p:pRg st="3" end="3"/>
                                            </p:txEl>
                                          </p:spTgt>
                                        </p:tgtEl>
                                        <p:attrNameLst>
                                          <p:attrName>style.opacity</p:attrName>
                                        </p:attrNameLst>
                                      </p:cBhvr>
                                      <p:to>
                                        <p:strVal val="0.5"/>
                                      </p:to>
                                    </p:set>
                                    <p:animEffect filter="image" prLst="opacity: 0.5">
                                      <p:cBhvr rctx="IE">
                                        <p:cTn id="109" dur="indefinite"/>
                                        <p:tgtEl>
                                          <p:spTgt spid="17">
                                            <p:txEl>
                                              <p:pRg st="3" end="3"/>
                                            </p:txEl>
                                          </p:spTgt>
                                        </p:tgtEl>
                                      </p:cBhvr>
                                    </p:animEffect>
                                  </p:childTnLst>
                                </p:cTn>
                              </p:par>
                              <p:par>
                                <p:cTn id="110" presetID="10" presetClass="exit" presetSubtype="0" fill="hold" nodeType="withEffect">
                                  <p:stCondLst>
                                    <p:cond delay="0"/>
                                  </p:stCondLst>
                                  <p:childTnLst>
                                    <p:animEffect transition="out" filter="fade">
                                      <p:cBhvr>
                                        <p:cTn id="111" dur="2000"/>
                                        <p:tgtEl>
                                          <p:spTgt spid="26"/>
                                        </p:tgtEl>
                                      </p:cBhvr>
                                    </p:animEffect>
                                    <p:set>
                                      <p:cBhvr>
                                        <p:cTn id="112" dur="1" fill="hold">
                                          <p:stCondLst>
                                            <p:cond delay="1999"/>
                                          </p:stCondLst>
                                        </p:cTn>
                                        <p:tgtEl>
                                          <p:spTgt spid="26"/>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000"/>
                                        <p:tgtEl>
                                          <p:spTgt spid="27"/>
                                        </p:tgtEl>
                                      </p:cBhvr>
                                    </p:animEffect>
                                  </p:childTnLst>
                                </p:cTn>
                              </p:par>
                            </p:childTnLst>
                          </p:cTn>
                        </p:par>
                        <p:par>
                          <p:cTn id="116" fill="hold">
                            <p:stCondLst>
                              <p:cond delay="2000"/>
                            </p:stCondLst>
                            <p:childTnLst>
                              <p:par>
                                <p:cTn id="117" presetID="10" presetClass="entr" presetSubtype="0" fill="hold" nodeType="afterEffect">
                                  <p:stCondLst>
                                    <p:cond delay="200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2000"/>
                                        <p:tgtEl>
                                          <p:spTgt spid="28"/>
                                        </p:tgtEl>
                                      </p:cBhvr>
                                    </p:animEffect>
                                  </p:childTnLst>
                                </p:cTn>
                              </p:par>
                            </p:childTnLst>
                          </p:cTn>
                        </p:par>
                        <p:par>
                          <p:cTn id="120" fill="hold">
                            <p:stCondLst>
                              <p:cond delay="6000"/>
                            </p:stCondLst>
                            <p:childTnLst>
                              <p:par>
                                <p:cTn id="121" presetID="10" presetClass="entr" presetSubtype="0" fill="hold" nodeType="after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fade">
                                      <p:cBhvr>
                                        <p:cTn id="123" dur="2000"/>
                                        <p:tgtEl>
                                          <p:spTgt spid="3"/>
                                        </p:tgtEl>
                                      </p:cBhvr>
                                    </p:animEffect>
                                  </p:childTnLst>
                                </p:cTn>
                              </p:par>
                              <p:par>
                                <p:cTn id="124" presetID="10" presetClass="exit" presetSubtype="0" fill="hold" nodeType="withEffect">
                                  <p:stCondLst>
                                    <p:cond delay="0"/>
                                  </p:stCondLst>
                                  <p:childTnLst>
                                    <p:animEffect transition="out" filter="fade">
                                      <p:cBhvr>
                                        <p:cTn id="125" dur="2000"/>
                                        <p:tgtEl>
                                          <p:spTgt spid="27"/>
                                        </p:tgtEl>
                                      </p:cBhvr>
                                    </p:animEffect>
                                    <p:set>
                                      <p:cBhvr>
                                        <p:cTn id="126" dur="1" fill="hold">
                                          <p:stCondLst>
                                            <p:cond delay="1999"/>
                                          </p:stCondLst>
                                        </p:cTn>
                                        <p:tgtEl>
                                          <p:spTgt spid="27"/>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2000"/>
                                        <p:tgtEl>
                                          <p:spTgt spid="28"/>
                                        </p:tgtEl>
                                      </p:cBhvr>
                                    </p:animEffect>
                                    <p:set>
                                      <p:cBhvr>
                                        <p:cTn id="129"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Image result for nzqa">
            <a:extLst>
              <a:ext uri="{FF2B5EF4-FFF2-40B4-BE49-F238E27FC236}">
                <a16:creationId xmlns:a16="http://schemas.microsoft.com/office/drawing/2014/main" id="{1EAB2316-2B2C-4959-8E78-AA3CFC2FF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763" y="1879636"/>
            <a:ext cx="6250769" cy="29378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zqf log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25" y="5715000"/>
            <a:ext cx="1905001" cy="923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4639" y="533670"/>
            <a:ext cx="3363974" cy="5065463"/>
          </a:xfrm>
        </p:spPr>
        <p:txBody>
          <a:bodyPr>
            <a:noAutofit/>
          </a:bodyPr>
          <a:lstStyle/>
          <a:p>
            <a:pPr>
              <a:lnSpc>
                <a:spcPct val="100000"/>
              </a:lnSpc>
            </a:pPr>
            <a:r>
              <a:rPr lang="en-NZ" sz="1600" dirty="0">
                <a:solidFill>
                  <a:schemeClr val="bg1"/>
                </a:solidFill>
              </a:rPr>
              <a:t>The New Zealand Government crown entity tasked with providing leadership in assessment and qualifications.</a:t>
            </a:r>
          </a:p>
          <a:p>
            <a:pPr>
              <a:lnSpc>
                <a:spcPct val="100000"/>
              </a:lnSpc>
            </a:pPr>
            <a:r>
              <a:rPr lang="en-NZ" sz="1600" dirty="0">
                <a:solidFill>
                  <a:schemeClr val="bg1"/>
                </a:solidFill>
              </a:rPr>
              <a:t>Mandated by Government to manage the NZ Qualifications Framework (NZQF)</a:t>
            </a:r>
          </a:p>
          <a:p>
            <a:pPr>
              <a:lnSpc>
                <a:spcPct val="100000"/>
              </a:lnSpc>
            </a:pPr>
            <a:r>
              <a:rPr lang="en-NZ" sz="1600" dirty="0">
                <a:solidFill>
                  <a:schemeClr val="bg1"/>
                </a:solidFill>
              </a:rPr>
              <a:t>Benchmark for level of skill </a:t>
            </a:r>
          </a:p>
          <a:p>
            <a:pPr>
              <a:lnSpc>
                <a:spcPct val="100000"/>
              </a:lnSpc>
            </a:pPr>
            <a:r>
              <a:rPr lang="en-NZ" sz="1600" dirty="0">
                <a:solidFill>
                  <a:schemeClr val="bg1"/>
                </a:solidFill>
              </a:rPr>
              <a:t>Provides a pathway</a:t>
            </a:r>
          </a:p>
          <a:p>
            <a:pPr>
              <a:lnSpc>
                <a:spcPct val="100000"/>
              </a:lnSpc>
            </a:pPr>
            <a:r>
              <a:rPr lang="en-GB" sz="1600" dirty="0">
                <a:solidFill>
                  <a:schemeClr val="bg1"/>
                </a:solidFill>
              </a:rPr>
              <a:t>Skills, knowledge and application demonstrated to complete a specific qualification</a:t>
            </a:r>
          </a:p>
          <a:p>
            <a:pPr fontAlgn="base">
              <a:lnSpc>
                <a:spcPct val="100000"/>
              </a:lnSpc>
            </a:pPr>
            <a:r>
              <a:rPr lang="en-GB" sz="1600" dirty="0">
                <a:solidFill>
                  <a:schemeClr val="bg1"/>
                </a:solidFill>
              </a:rPr>
              <a:t>Ensures usefulness, relevance and value needs of industry</a:t>
            </a:r>
          </a:p>
          <a:p>
            <a:pPr fontAlgn="base">
              <a:lnSpc>
                <a:spcPct val="100000"/>
              </a:lnSpc>
            </a:pPr>
            <a:r>
              <a:rPr lang="en-GB" sz="1600" dirty="0">
                <a:solidFill>
                  <a:schemeClr val="bg1"/>
                </a:solidFill>
              </a:rPr>
              <a:t>Developed collaboratively with stakeholders</a:t>
            </a:r>
            <a:endParaRPr lang="en-NZ" sz="1600" dirty="0">
              <a:solidFill>
                <a:schemeClr val="bg1"/>
              </a:solidFill>
            </a:endParaRPr>
          </a:p>
        </p:txBody>
      </p:sp>
    </p:spTree>
    <p:extLst>
      <p:ext uri="{BB962C8B-B14F-4D97-AF65-F5344CB8AC3E}">
        <p14:creationId xmlns:p14="http://schemas.microsoft.com/office/powerpoint/2010/main" val="1724931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725F19-6AA3-4BB3-A9D9-7588D87A98E1}"/>
</file>

<file path=customXml/itemProps2.xml><?xml version="1.0" encoding="utf-8"?>
<ds:datastoreItem xmlns:ds="http://schemas.openxmlformats.org/officeDocument/2006/customXml" ds:itemID="{08B61D97-2C39-436A-8AAB-95742DC09F48}"/>
</file>

<file path=customXml/itemProps3.xml><?xml version="1.0" encoding="utf-8"?>
<ds:datastoreItem xmlns:ds="http://schemas.openxmlformats.org/officeDocument/2006/customXml" ds:itemID="{D92AAF4E-9907-4E7A-B811-E63C6F6F8149}"/>
</file>

<file path=docProps/app.xml><?xml version="1.0" encoding="utf-8"?>
<Properties xmlns="http://schemas.openxmlformats.org/officeDocument/2006/extended-properties" xmlns:vt="http://schemas.openxmlformats.org/officeDocument/2006/docPropsVTypes">
  <TotalTime>1341</TotalTime>
  <Words>1134</Words>
  <Application>Microsoft Office PowerPoint</Application>
  <PresentationFormat>Widescreen</PresentationFormat>
  <Paragraphs>229</Paragraphs>
  <Slides>18</Slides>
  <Notes>17</Notes>
  <HiddenSlides>1</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Purpose:</vt:lpstr>
      <vt:lpstr>PowerPoint Presentation</vt:lpstr>
      <vt:lpstr>Duty of care as employer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Connexis works in with NZTA</vt:lpstr>
      <vt:lpstr>Practical Competency Assessments</vt:lpstr>
      <vt:lpstr>Implementation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Isdale</dc:creator>
  <cp:lastModifiedBy>Ben Isdale</cp:lastModifiedBy>
  <cp:revision>16</cp:revision>
  <dcterms:created xsi:type="dcterms:W3CDTF">2018-05-03T20:44:26Z</dcterms:created>
  <dcterms:modified xsi:type="dcterms:W3CDTF">2018-05-09T23:00:33Z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ies>
</file>