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drawings/drawing4.xml" ContentType="application/vnd.openxmlformats-officedocument.drawingml.chartshapes+xml"/>
  <Override PartName="/ppt/drawings/drawing3.xml" ContentType="application/vnd.openxmlformats-officedocument.drawingml.chartshapes+xml"/>
  <Override PartName="/ppt/drawings/drawing2.xml" ContentType="application/vnd.openxmlformats-officedocument.drawingml.chartshapes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charts/chart4.xml" ContentType="application/vnd.openxmlformats-officedocument.drawingml.chart+xml"/>
  <Override PartName="/ppt/theme/theme1.xml" ContentType="application/vnd.openxmlformats-officedocument.them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1" r:id="rId2"/>
    <p:sldId id="257" r:id="rId3"/>
    <p:sldId id="267" r:id="rId4"/>
    <p:sldId id="259" r:id="rId5"/>
    <p:sldId id="260" r:id="rId6"/>
    <p:sldId id="261" r:id="rId7"/>
    <p:sldId id="282" r:id="rId8"/>
    <p:sldId id="279" r:id="rId9"/>
    <p:sldId id="262" r:id="rId10"/>
    <p:sldId id="276" r:id="rId11"/>
    <p:sldId id="265" r:id="rId12"/>
    <p:sldId id="274" r:id="rId13"/>
    <p:sldId id="275" r:id="rId14"/>
    <p:sldId id="271" r:id="rId15"/>
    <p:sldId id="266" r:id="rId16"/>
    <p:sldId id="277" r:id="rId17"/>
    <p:sldId id="272" r:id="rId18"/>
    <p:sldId id="280" r:id="rId19"/>
    <p:sldId id="269" r:id="rId20"/>
    <p:sldId id="278" r:id="rId21"/>
    <p:sldId id="11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Aplin" userId="59691358_tp_dropbox" providerId="OAuth2" clId="{0427E949-9F52-6E47-B182-E2A934221BC7}"/>
    <pc:docChg chg="undo custSel modSld">
      <pc:chgData name="Ivan Aplin" userId="59691358_tp_dropbox" providerId="OAuth2" clId="{0427E949-9F52-6E47-B182-E2A934221BC7}" dt="2018-04-22T05:01:24.188" v="493" actId="20577"/>
      <pc:docMkLst>
        <pc:docMk/>
      </pc:docMkLst>
      <pc:sldChg chg="modSp">
        <pc:chgData name="Ivan Aplin" userId="59691358_tp_dropbox" providerId="OAuth2" clId="{0427E949-9F52-6E47-B182-E2A934221BC7}" dt="2018-04-22T04:57:30.049" v="392" actId="20577"/>
        <pc:sldMkLst>
          <pc:docMk/>
          <pc:sldMk cId="2738905696" sldId="260"/>
        </pc:sldMkLst>
        <pc:spChg chg="mod">
          <ac:chgData name="Ivan Aplin" userId="59691358_tp_dropbox" providerId="OAuth2" clId="{0427E949-9F52-6E47-B182-E2A934221BC7}" dt="2018-04-22T04:57:30.049" v="392" actId="20577"/>
          <ac:spMkLst>
            <pc:docMk/>
            <pc:sldMk cId="2738905696" sldId="260"/>
            <ac:spMk id="3" creationId="{31CEB362-8C3A-4A81-881C-8C2342C54299}"/>
          </ac:spMkLst>
        </pc:spChg>
      </pc:sldChg>
      <pc:sldChg chg="modSp">
        <pc:chgData name="Ivan Aplin" userId="59691358_tp_dropbox" providerId="OAuth2" clId="{0427E949-9F52-6E47-B182-E2A934221BC7}" dt="2018-04-22T04:48:36.590" v="107" actId="20577"/>
        <pc:sldMkLst>
          <pc:docMk/>
          <pc:sldMk cId="2195502452" sldId="261"/>
        </pc:sldMkLst>
        <pc:spChg chg="mod">
          <ac:chgData name="Ivan Aplin" userId="59691358_tp_dropbox" providerId="OAuth2" clId="{0427E949-9F52-6E47-B182-E2A934221BC7}" dt="2018-04-22T04:48:36.590" v="107" actId="20577"/>
          <ac:spMkLst>
            <pc:docMk/>
            <pc:sldMk cId="2195502452" sldId="261"/>
            <ac:spMk id="3" creationId="{E681F055-B505-4021-B40C-0811DAE83259}"/>
          </ac:spMkLst>
        </pc:spChg>
      </pc:sldChg>
      <pc:sldChg chg="modSp">
        <pc:chgData name="Ivan Aplin" userId="59691358_tp_dropbox" providerId="OAuth2" clId="{0427E949-9F52-6E47-B182-E2A934221BC7}" dt="2018-04-22T05:01:24.188" v="493" actId="20577"/>
        <pc:sldMkLst>
          <pc:docMk/>
          <pc:sldMk cId="1829921853" sldId="262"/>
        </pc:sldMkLst>
        <pc:spChg chg="mod">
          <ac:chgData name="Ivan Aplin" userId="59691358_tp_dropbox" providerId="OAuth2" clId="{0427E949-9F52-6E47-B182-E2A934221BC7}" dt="2018-04-22T05:01:24.188" v="493" actId="20577"/>
          <ac:spMkLst>
            <pc:docMk/>
            <pc:sldMk cId="1829921853" sldId="262"/>
            <ac:spMk id="3" creationId="{E681F055-B505-4021-B40C-0811DAE83259}"/>
          </ac:spMkLst>
        </pc:spChg>
      </pc:sldChg>
      <pc:sldChg chg="modSp">
        <pc:chgData name="Ivan Aplin" userId="59691358_tp_dropbox" providerId="OAuth2" clId="{0427E949-9F52-6E47-B182-E2A934221BC7}" dt="2018-04-22T04:40:55.141" v="6" actId="20577"/>
        <pc:sldMkLst>
          <pc:docMk/>
          <pc:sldMk cId="2055703443" sldId="267"/>
        </pc:sldMkLst>
        <pc:spChg chg="mod">
          <ac:chgData name="Ivan Aplin" userId="59691358_tp_dropbox" providerId="OAuth2" clId="{0427E949-9F52-6E47-B182-E2A934221BC7}" dt="2018-04-22T04:40:55.141" v="6" actId="20577"/>
          <ac:spMkLst>
            <pc:docMk/>
            <pc:sldMk cId="2055703443" sldId="267"/>
            <ac:spMk id="3" creationId="{E60332D4-8F0F-45CC-952D-D7FF059A144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explosion val="16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FD89-4F9B-AE1B-F8CDD089EF58}"/>
              </c:ext>
            </c:extLst>
          </c:dPt>
          <c:dPt>
            <c:idx val="2"/>
            <c:bubble3D val="0"/>
            <c:explosion val="22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FD89-4F9B-AE1B-F8CDD089EF58}"/>
              </c:ext>
            </c:extLst>
          </c:dPt>
          <c:cat>
            <c:strRef>
              <c:f>Sheet3!$A$2:$A$4</c:f>
              <c:strCache>
                <c:ptCount val="3"/>
                <c:pt idx="0">
                  <c:v>Unlikely to complete any pratical</c:v>
                </c:pt>
                <c:pt idx="1">
                  <c:v>Would only one pratical </c:v>
                </c:pt>
                <c:pt idx="2">
                  <c:v>Would do all Pratical Set ups</c:v>
                </c:pt>
              </c:strCache>
            </c:strRef>
          </c:cat>
          <c:val>
            <c:numRef>
              <c:f>Sheet3!$B$2:$B$4</c:f>
              <c:numCache>
                <c:formatCode>General</c:formatCode>
                <c:ptCount val="3"/>
                <c:pt idx="0">
                  <c:v>20</c:v>
                </c:pt>
                <c:pt idx="1">
                  <c:v>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89-4F9B-AE1B-F8CDD089E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4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4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400"/>
            </a:pPr>
            <a:endParaRPr lang="en-US"/>
          </a:p>
        </c:txPr>
      </c:legendEntry>
      <c:layout>
        <c:manualLayout>
          <c:xMode val="edge"/>
          <c:yMode val="edge"/>
          <c:x val="0.68230953120568338"/>
          <c:y val="0.23739677923363706"/>
          <c:w val="0.31769043236936545"/>
          <c:h val="0.52672678171882559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4"/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4-96F4-4ABB-A0A7-C0E1F20C53D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E095-4EBF-A318-7E80DE1EA900}"/>
              </c:ext>
            </c:extLst>
          </c:dPt>
          <c:dPt>
            <c:idx val="2"/>
            <c:bubble3D val="0"/>
            <c:explosion val="8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E095-4EBF-A318-7E80DE1EA900}"/>
              </c:ext>
            </c:extLst>
          </c:dPt>
          <c:cat>
            <c:strRef>
              <c:f>Sheet1!$A$2:$A$4</c:f>
              <c:strCache>
                <c:ptCount val="3"/>
                <c:pt idx="0">
                  <c:v>Unlikely to complete any pratical</c:v>
                </c:pt>
                <c:pt idx="1">
                  <c:v>Would only one pratical </c:v>
                </c:pt>
                <c:pt idx="2">
                  <c:v>Would do all Pratical Set ups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</c:v>
                </c:pt>
                <c:pt idx="1">
                  <c:v>46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95-4EBF-A318-7E80DE1EA900}"/>
            </c:ext>
          </c:extLst>
        </c:ser>
        <c:ser>
          <c:idx val="1"/>
          <c:order val="1"/>
          <c:cat>
            <c:strRef>
              <c:f>Sheet1!$A$2:$A$4</c:f>
              <c:strCache>
                <c:ptCount val="3"/>
                <c:pt idx="0">
                  <c:v>Unlikely to complete any pratical</c:v>
                </c:pt>
                <c:pt idx="1">
                  <c:v>Would only one pratical </c:v>
                </c:pt>
                <c:pt idx="2">
                  <c:v>Would do all Pratical Set ups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0.10909090909090909</c:v>
                </c:pt>
                <c:pt idx="1">
                  <c:v>0.83636363636363631</c:v>
                </c:pt>
                <c:pt idx="2">
                  <c:v>5.4545454545454543E-2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95-4EBF-A318-7E80DE1EA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4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4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000"/>
            </a:pPr>
            <a:endParaRPr lang="en-US"/>
          </a:p>
        </c:txPr>
      </c:legendEntry>
      <c:layout>
        <c:manualLayout>
          <c:xMode val="edge"/>
          <c:yMode val="edge"/>
          <c:x val="0.68230951432724185"/>
          <c:y val="0.23929747546614771"/>
          <c:w val="0.30396834186464256"/>
          <c:h val="0.55789692818748515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C5B0-4E78-824F-5B2486DA524C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C5B0-4E78-824F-5B2486DA524C}"/>
              </c:ext>
            </c:extLst>
          </c:dPt>
          <c:cat>
            <c:strRef>
              <c:f>Sheet5!$A$2:$A$4</c:f>
              <c:strCache>
                <c:ptCount val="3"/>
                <c:pt idx="0">
                  <c:v>Unlikely to complete any pratical</c:v>
                </c:pt>
                <c:pt idx="1">
                  <c:v>Would only one pratical </c:v>
                </c:pt>
                <c:pt idx="2">
                  <c:v>Would do all Pratical Set ups</c:v>
                </c:pt>
              </c:strCache>
            </c:strRef>
          </c:cat>
          <c:val>
            <c:numRef>
              <c:f>Sheet5!$B$2:$B$4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B0-4E78-824F-5B2486DA5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8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800"/>
            </a:pPr>
            <a:endParaRPr lang="en-US"/>
          </a:p>
        </c:txPr>
      </c:legendEntry>
      <c:layout>
        <c:manualLayout>
          <c:xMode val="edge"/>
          <c:yMode val="edge"/>
          <c:x val="0.68230953120568338"/>
          <c:y val="0.23739677923363706"/>
          <c:w val="0.30396834186464256"/>
          <c:h val="0.55520691163604541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8"/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93B6-48C5-8841-31C3207F6950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93B6-48C5-8841-31C3207F6950}"/>
              </c:ext>
            </c:extLst>
          </c:dPt>
          <c:cat>
            <c:strRef>
              <c:f>Sheet2!$A$2:$A$4</c:f>
              <c:strCache>
                <c:ptCount val="3"/>
                <c:pt idx="0">
                  <c:v>Unlikely to complete any pratical</c:v>
                </c:pt>
                <c:pt idx="1">
                  <c:v>Would only one pratical </c:v>
                </c:pt>
                <c:pt idx="2">
                  <c:v>Would do all Pratical Set ups</c:v>
                </c:pt>
              </c:strCache>
            </c:strRef>
          </c:cat>
          <c:val>
            <c:numRef>
              <c:f>Sheet2!$B$2:$B$4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B6-48C5-8841-31C3207F6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8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/>
            </a:pPr>
            <a:endParaRPr lang="en-US"/>
          </a:p>
        </c:txPr>
      </c:legendEntry>
      <c:layout>
        <c:manualLayout>
          <c:xMode val="edge"/>
          <c:yMode val="edge"/>
          <c:x val="0.68230953120568338"/>
          <c:y val="0.23739677923363706"/>
          <c:w val="0.30396834186464256"/>
          <c:h val="0.38113288884076124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0.18414</cdr:x>
      <cdr:y>0.09997</cdr:y>
    </cdr:from>
    <cdr:to>
      <cdr:x>0.30045</cdr:x>
      <cdr:y>0.18248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235BCBE-0F5E-4EE6-BBBD-E8726F14E907}"/>
            </a:ext>
          </a:extLst>
        </cdr:cNvPr>
        <cdr:cNvSpPr txBox="1"/>
      </cdr:nvSpPr>
      <cdr:spPr>
        <a:xfrm xmlns:a="http://schemas.openxmlformats.org/drawingml/2006/main">
          <a:off x="1688996" y="639875"/>
          <a:ext cx="1066862" cy="528130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3200" b="1" dirty="0"/>
            <a:t>13%</a:t>
          </a:r>
        </a:p>
      </cdr:txBody>
    </cdr:sp>
  </cdr:relSizeAnchor>
  <cdr:relSizeAnchor xmlns:cdr="http://schemas.openxmlformats.org/drawingml/2006/chartDrawing">
    <cdr:from>
      <cdr:x>0.26316</cdr:x>
      <cdr:y>0.5773</cdr:y>
    </cdr:from>
    <cdr:to>
      <cdr:x>0.37167</cdr:x>
      <cdr:y>0.65982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235BCBE-0F5E-4EE6-BBBD-E8726F14E907}"/>
            </a:ext>
          </a:extLst>
        </cdr:cNvPr>
        <cdr:cNvSpPr txBox="1"/>
      </cdr:nvSpPr>
      <cdr:spPr>
        <a:xfrm xmlns:a="http://schemas.openxmlformats.org/drawingml/2006/main">
          <a:off x="2413819" y="3695211"/>
          <a:ext cx="995316" cy="52819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3200" b="1" dirty="0"/>
            <a:t>87%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0.35027</cdr:x>
      <cdr:y>0.07671</cdr:y>
    </cdr:from>
    <cdr:to>
      <cdr:x>0.47621</cdr:x>
      <cdr:y>0.15922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235BCBE-0F5E-4EE6-BBBD-E8726F14E907}"/>
            </a:ext>
          </a:extLst>
        </cdr:cNvPr>
        <cdr:cNvSpPr txBox="1"/>
      </cdr:nvSpPr>
      <cdr:spPr>
        <a:xfrm xmlns:a="http://schemas.openxmlformats.org/drawingml/2006/main">
          <a:off x="3601616" y="512534"/>
          <a:ext cx="1294952" cy="55131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3200" b="1" dirty="0"/>
            <a:t>11%</a:t>
          </a:r>
        </a:p>
      </cdr:txBody>
    </cdr:sp>
  </cdr:relSizeAnchor>
  <cdr:relSizeAnchor xmlns:cdr="http://schemas.openxmlformats.org/drawingml/2006/chartDrawing">
    <cdr:from>
      <cdr:x>0.2571</cdr:x>
      <cdr:y>0.58022</cdr:y>
    </cdr:from>
    <cdr:to>
      <cdr:x>0.37205</cdr:x>
      <cdr:y>0.66274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235BCBE-0F5E-4EE6-BBBD-E8726F14E907}"/>
            </a:ext>
          </a:extLst>
        </cdr:cNvPr>
        <cdr:cNvSpPr txBox="1"/>
      </cdr:nvSpPr>
      <cdr:spPr>
        <a:xfrm xmlns:a="http://schemas.openxmlformats.org/drawingml/2006/main">
          <a:off x="2643587" y="3876907"/>
          <a:ext cx="1181963" cy="55138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3200" b="1" dirty="0"/>
            <a:t>84%</a:t>
          </a:r>
        </a:p>
      </cdr:txBody>
    </cdr:sp>
  </cdr:relSizeAnchor>
  <cdr:relSizeAnchor xmlns:cdr="http://schemas.openxmlformats.org/drawingml/2006/chartDrawing">
    <cdr:from>
      <cdr:x>0.24735</cdr:x>
      <cdr:y>0.03545</cdr:y>
    </cdr:from>
    <cdr:to>
      <cdr:x>0.31939</cdr:x>
      <cdr:y>0.11796</cdr:y>
    </cdr:to>
    <cdr:sp macro="" textlink="">
      <cdr:nvSpPr>
        <cdr:cNvPr id="4" name="TextBox 2">
          <a:extLst xmlns:a="http://schemas.openxmlformats.org/drawingml/2006/main">
            <a:ext uri="{FF2B5EF4-FFF2-40B4-BE49-F238E27FC236}">
              <a16:creationId xmlns:a16="http://schemas.microsoft.com/office/drawing/2014/main" id="{4DFD35B4-F253-4C3D-9A03-ED78E2212BFA}"/>
            </a:ext>
          </a:extLst>
        </cdr:cNvPr>
        <cdr:cNvSpPr txBox="1"/>
      </cdr:nvSpPr>
      <cdr:spPr>
        <a:xfrm xmlns:a="http://schemas.openxmlformats.org/drawingml/2006/main">
          <a:off x="2543295" y="236878"/>
          <a:ext cx="740740" cy="55131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3200" b="1" dirty="0"/>
            <a:t>5%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0.25543</cdr:x>
      <cdr:y>0.4702</cdr:y>
    </cdr:from>
    <cdr:to>
      <cdr:x>0.39232</cdr:x>
      <cdr:y>0.55272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235BCBE-0F5E-4EE6-BBBD-E8726F14E907}"/>
            </a:ext>
          </a:extLst>
        </cdr:cNvPr>
        <cdr:cNvSpPr txBox="1"/>
      </cdr:nvSpPr>
      <cdr:spPr>
        <a:xfrm xmlns:a="http://schemas.openxmlformats.org/drawingml/2006/main">
          <a:off x="1457353" y="2279637"/>
          <a:ext cx="781023" cy="40007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NZ" sz="3200" b="1" dirty="0"/>
            <a:t>100%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0.41345</cdr:x>
      <cdr:y>0.31985</cdr:y>
    </cdr:from>
    <cdr:to>
      <cdr:x>0.51808</cdr:x>
      <cdr:y>0.42289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235BCBE-0F5E-4EE6-BBBD-E8726F14E907}"/>
            </a:ext>
          </a:extLst>
        </cdr:cNvPr>
        <cdr:cNvSpPr txBox="1"/>
      </cdr:nvSpPr>
      <cdr:spPr>
        <a:xfrm xmlns:a="http://schemas.openxmlformats.org/drawingml/2006/main">
          <a:off x="3886915" y="2236875"/>
          <a:ext cx="983664" cy="72061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3200" b="1" dirty="0"/>
            <a:t>44%</a:t>
          </a:r>
        </a:p>
      </cdr:txBody>
    </cdr:sp>
  </cdr:relSizeAnchor>
  <cdr:relSizeAnchor xmlns:cdr="http://schemas.openxmlformats.org/drawingml/2006/chartDrawing">
    <cdr:from>
      <cdr:x>0.16591</cdr:x>
      <cdr:y>0.56592</cdr:y>
    </cdr:from>
    <cdr:to>
      <cdr:x>0.2779</cdr:x>
      <cdr:y>0.63945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235BCBE-0F5E-4EE6-BBBD-E8726F14E907}"/>
            </a:ext>
          </a:extLst>
        </cdr:cNvPr>
        <cdr:cNvSpPr txBox="1"/>
      </cdr:nvSpPr>
      <cdr:spPr>
        <a:xfrm xmlns:a="http://schemas.openxmlformats.org/drawingml/2006/main">
          <a:off x="1559749" y="3957769"/>
          <a:ext cx="1052821" cy="51423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NZ" sz="3200" b="1" dirty="0"/>
            <a:t>50%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1DCA-7F64-47D7-AC24-81FBB0489A81}" type="datetimeFigureOut">
              <a:rPr lang="en-NZ" smtClean="0"/>
              <a:t>10/05/2018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F1E50-8AA5-4EA4-811F-D1A07EBA6E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312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>
            <a:extLst>
              <a:ext uri="{FF2B5EF4-FFF2-40B4-BE49-F238E27FC236}">
                <a16:creationId xmlns:a16="http://schemas.microsoft.com/office/drawing/2014/main" id="{7986A3CE-B9B0-4111-BAA9-414CA9D376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Notes Placeholder 2">
            <a:extLst>
              <a:ext uri="{FF2B5EF4-FFF2-40B4-BE49-F238E27FC236}">
                <a16:creationId xmlns:a16="http://schemas.microsoft.com/office/drawing/2014/main" id="{915D0F8D-2936-4F56-A684-BF1E023325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37857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2C15-6DBD-40D0-943D-E41381286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1F3FE-A7D3-4BFF-8B7D-2DADE33C6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4CD2D-0B76-4BC9-8F1C-FA21C1B4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9DB2C-55A9-4353-95C0-EEB0E143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E672D-9D8E-4904-ADF7-000FB9F1C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3740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B6799-C669-4451-BBB6-E6FBC599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565DF-DDB1-48D1-A0B2-A018DACE9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C608D-A9B7-4CFA-BE16-1C81ECF1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138D4-3D7D-4729-9072-7D7E0871D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8AAFB-9887-430F-BFD6-2718E8A5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4104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75F966-6FDA-49A3-A6BC-155F894B5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4C35A-0F3F-4CA5-A01D-2689240B6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65149-2173-438E-BEC1-4B2468397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7C90D-9DE1-45E7-86FF-0A4BC188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309B4-9AB0-414C-85AD-0D290464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7747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0B5F-7198-4FCB-8A7A-46B88B8F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DCABD-4623-4A3E-8B27-C0A109E6D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21FD1-CA75-47BF-B43A-7B3B22DA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AEC4B-9BE3-4DF0-A11F-9DC1D411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C7D28-8945-49EF-A137-4DEB2FD3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6798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24AD-6FB5-4E43-B249-82B0384C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B2491-9EBA-4ACF-857E-4483F5FF9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1E07F-1A9E-4D13-9C89-41AA2B2E2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2991A-125F-471B-9F43-93498B13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22881-AA3E-46AF-A36E-628F510B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460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48311-3714-46A5-A46B-14709DE20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26A7F-5845-499F-8A4B-17EC4B6E9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1D71C-EA19-4FCC-90F0-B7143D356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6E98D-1A94-4267-9794-9B3B2464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8F92-FCCB-4E53-B6BA-C9A3A16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7B19E-6626-42A3-B580-3A710003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3018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5820-4482-428B-B5D4-59B6543D4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2166F-3F0A-4B7B-9584-47B55A66C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48360-3571-4E47-91AE-31352BAB1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4444E-F830-47EF-835C-0D070CB2C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ED6B5E-5B20-4578-B0DA-FD3C7F982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9EFA3-8DB1-4ECA-ACD3-5C066C67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C23D5-BED7-407C-A114-7873DEED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D6EFF-4E3A-4325-84D5-1CE781D8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2732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4D531-90CA-439F-ADF6-4BACEAC6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D8672-265D-4CA0-9D05-E5D1CFEF5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EA052-69EB-400B-9253-3AFFBF4E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20699-E870-4943-9A43-71A5F997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832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965B9-D9A6-4C94-B899-F74B723D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3CA3D-0E65-4A99-8B66-B8D4F72B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C797-418B-4919-96A3-8DCF250D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2113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E037-87D2-4E39-8D36-075377B6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8D95E-353B-4413-BE45-010577F66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CBC70-F48D-417B-A264-BC6D27A69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0917C-3337-407F-85DB-0323EABD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2A4F8-74CA-4AFC-A920-704097FE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47A1A-39EF-4772-A254-4FF58779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8415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650D5-A9DA-4D05-A511-518C3F77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E56D6-4AD3-43DE-A398-EF122A5B7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C460E-63EC-4C28-A5EA-131920A53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38E3C-9762-4413-B040-C0360DE9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56CEF-172C-45CE-AE27-8E9E809B3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73D09-B836-468C-8B30-1FDF8874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424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26C95-225C-4CE9-BC04-B92DF5C6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FA78A-5768-42FB-95BA-5AE3FCA00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3F723-8633-4144-840E-F19358882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39830-BABF-4CE2-9D11-EB6BBD85E6EE}" type="datetimeFigureOut">
              <a:rPr lang="en-NZ" smtClean="0"/>
              <a:t>10/05/2018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E3283-26E7-4735-8C77-7BA119C28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063EC-CBE0-430B-927B-1CDC5243E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DEECB-7444-4487-8EB1-D45ED9B8CE0E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6325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../03%20STMS%20Tests/Tests%20Answers/STMS%20Section%20A%20test%20(Ver%202)%20SOL.do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5A2953-1937-483F-9C01-468F9F9FF4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21810"/>
            <a:ext cx="10515600" cy="32640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dirty="0"/>
              <a:t>Competency and Customer Satisfaction</a:t>
            </a:r>
            <a:br>
              <a:rPr lang="en-NZ" dirty="0"/>
            </a:br>
            <a:br>
              <a:rPr lang="en-NZ" dirty="0"/>
            </a:br>
            <a:r>
              <a:rPr lang="en-NZ" dirty="0"/>
              <a:t>in</a:t>
            </a:r>
            <a:br>
              <a:rPr lang="en-NZ" dirty="0"/>
            </a:br>
            <a:br>
              <a:rPr lang="en-NZ" dirty="0"/>
            </a:br>
            <a:r>
              <a:rPr lang="en-NZ" dirty="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98089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2787C-5188-4DCE-B8B4-B5DEF51C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83195"/>
            <a:ext cx="10515600" cy="2993530"/>
          </a:xfrm>
        </p:spPr>
        <p:txBody>
          <a:bodyPr>
            <a:normAutofit fontScale="90000"/>
          </a:bodyPr>
          <a:lstStyle/>
          <a:p>
            <a:pPr algn="ctr"/>
            <a:r>
              <a:rPr lang="en-NZ" b="1" dirty="0"/>
              <a:t>So where do TC &amp; STMS Events </a:t>
            </a:r>
            <a:r>
              <a:rPr lang="en-NZ" b="1" u="sng" dirty="0"/>
              <a:t>volunteers/staff</a:t>
            </a:r>
            <a:r>
              <a:rPr lang="en-NZ" b="1" dirty="0"/>
              <a:t> fit </a:t>
            </a:r>
            <a:br>
              <a:rPr lang="en-NZ" b="1" dirty="0"/>
            </a:br>
            <a:br>
              <a:rPr lang="en-NZ" b="1" dirty="0"/>
            </a:br>
            <a:r>
              <a:rPr lang="en-NZ" b="1" dirty="0"/>
              <a:t>in the</a:t>
            </a:r>
            <a:br>
              <a:rPr lang="en-NZ" dirty="0"/>
            </a:br>
            <a:br>
              <a:rPr lang="en-NZ" dirty="0"/>
            </a:br>
            <a:r>
              <a:rPr lang="en-NZ" dirty="0"/>
              <a:t> </a:t>
            </a:r>
            <a:r>
              <a:rPr lang="en-NZ" b="1" dirty="0"/>
              <a:t>Proposed Training and Competency Model?</a:t>
            </a:r>
            <a:br>
              <a:rPr lang="en-NZ" b="1" dirty="0"/>
            </a:br>
            <a:br>
              <a:rPr lang="en-NZ" b="1" dirty="0"/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D7225-7C2D-4553-8055-9AE59E43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591" y="4768789"/>
            <a:ext cx="9732817" cy="1895908"/>
          </a:xfrm>
        </p:spPr>
        <p:txBody>
          <a:bodyPr/>
          <a:lstStyle/>
          <a:p>
            <a:pPr marL="0" indent="0" algn="ctr">
              <a:buNone/>
            </a:pPr>
            <a:r>
              <a:rPr lang="en-NZ" sz="4000" b="1" dirty="0">
                <a:latin typeface="+mj-lt"/>
                <a:ea typeface="+mj-ea"/>
                <a:cs typeface="+mj-cs"/>
              </a:rPr>
              <a:t>Also a comparison of commercial/ road works TC &amp; STMSs</a:t>
            </a:r>
          </a:p>
        </p:txBody>
      </p:sp>
    </p:spTree>
    <p:extLst>
      <p:ext uri="{BB962C8B-B14F-4D97-AF65-F5344CB8AC3E}">
        <p14:creationId xmlns:p14="http://schemas.microsoft.com/office/powerpoint/2010/main" val="16685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C40E-BC2C-479B-A3D6-EAEEBF93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0"/>
            <a:ext cx="11928499" cy="1157288"/>
          </a:xfrm>
        </p:spPr>
        <p:txBody>
          <a:bodyPr>
            <a:normAutofit/>
          </a:bodyPr>
          <a:lstStyle/>
          <a:p>
            <a:r>
              <a:rPr lang="en-NZ" i="1" dirty="0"/>
              <a:t>Profile of </a:t>
            </a:r>
            <a:r>
              <a:rPr lang="en-NZ" i="1" u="sng" dirty="0"/>
              <a:t>TC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26091-22BD-4064-83FE-30B878DB0EC4}"/>
              </a:ext>
            </a:extLst>
          </p:cNvPr>
          <p:cNvSpPr txBox="1">
            <a:spLocks/>
          </p:cNvSpPr>
          <p:nvPr/>
        </p:nvSpPr>
        <p:spPr>
          <a:xfrm>
            <a:off x="-64042" y="1454474"/>
            <a:ext cx="8123381" cy="5403526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/>
              <a:t>The qualified person on level LV and level 1 roads who: </a:t>
            </a:r>
          </a:p>
          <a:p>
            <a:r>
              <a:rPr lang="en-NZ" b="1" dirty="0"/>
              <a:t>Assists with deployment of the operation </a:t>
            </a:r>
          </a:p>
          <a:p>
            <a:r>
              <a:rPr lang="en-NZ" b="1" dirty="0"/>
              <a:t>Maintains the site within existing TTM phase while the STMS is away from worksite. </a:t>
            </a:r>
          </a:p>
          <a:p>
            <a:r>
              <a:rPr lang="en-NZ" b="1" dirty="0">
                <a:solidFill>
                  <a:srgbClr val="FFC000"/>
                </a:solidFill>
              </a:rPr>
              <a:t>Note: </a:t>
            </a:r>
            <a:r>
              <a:rPr lang="en-NZ" dirty="0">
                <a:solidFill>
                  <a:srgbClr val="FFC000"/>
                </a:solidFill>
              </a:rPr>
              <a:t>The TC will only be able to assist an STMS installing, modifying or removing TTM at a worksite</a:t>
            </a:r>
          </a:p>
          <a:p>
            <a:r>
              <a:rPr lang="en-NZ" b="1" dirty="0"/>
              <a:t>Take corrective actions (to make site safe) </a:t>
            </a:r>
          </a:p>
          <a:p>
            <a:r>
              <a:rPr lang="en-NZ" dirty="0"/>
              <a:t>Dealing with common worksite situations </a:t>
            </a:r>
          </a:p>
          <a:p>
            <a:r>
              <a:rPr lang="en-NZ" b="1" dirty="0"/>
              <a:t>Manage MTC activities </a:t>
            </a:r>
          </a:p>
          <a:p>
            <a:r>
              <a:rPr lang="en-NZ" dirty="0"/>
              <a:t>Maintain pedestrian/cyclist facilities </a:t>
            </a:r>
          </a:p>
          <a:p>
            <a:r>
              <a:rPr lang="en-NZ" dirty="0"/>
              <a:t>Follow and read TMP (including contingency)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4EAB0F-819E-413B-BCED-C0C3173D4D68}"/>
              </a:ext>
            </a:extLst>
          </p:cNvPr>
          <p:cNvSpPr txBox="1">
            <a:spLocks/>
          </p:cNvSpPr>
          <p:nvPr/>
        </p:nvSpPr>
        <p:spPr>
          <a:xfrm>
            <a:off x="7953827" y="1453372"/>
            <a:ext cx="4238173" cy="540352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b="1" dirty="0"/>
              <a:t>TC practical 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Must MAINTAIN at least 1 closure from each activity type listed below. One of the closures </a:t>
            </a:r>
            <a:r>
              <a:rPr lang="en-NZ" u="sng" dirty="0"/>
              <a:t>must include </a:t>
            </a:r>
            <a:r>
              <a:rPr lang="en-NZ" dirty="0"/>
              <a:t>footpath or cyclist control. </a:t>
            </a:r>
          </a:p>
          <a:p>
            <a:pPr marL="0" indent="0">
              <a:buNone/>
            </a:pPr>
            <a:r>
              <a:rPr lang="en-NZ" dirty="0"/>
              <a:t>1. Shoulder closure, berm or footpath control </a:t>
            </a:r>
          </a:p>
          <a:p>
            <a:pPr marL="0" indent="0">
              <a:buNone/>
            </a:pPr>
            <a:r>
              <a:rPr lang="en-NZ" dirty="0"/>
              <a:t>2. Lane merge, lane shift, cycle lane, priority control and TSL </a:t>
            </a:r>
          </a:p>
          <a:p>
            <a:pPr marL="0" indent="0">
              <a:buNone/>
            </a:pPr>
            <a:r>
              <a:rPr lang="en-NZ" dirty="0"/>
              <a:t>3. </a:t>
            </a:r>
            <a:r>
              <a:rPr lang="en-NZ" b="1" dirty="0"/>
              <a:t>MTC </a:t>
            </a:r>
          </a:p>
          <a:p>
            <a:pPr marL="0" indent="0">
              <a:buNone/>
            </a:pPr>
            <a:r>
              <a:rPr lang="en-NZ" dirty="0"/>
              <a:t>	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7484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C40E-BC2C-479B-A3D6-EAEEBF93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0" y="0"/>
            <a:ext cx="10496550" cy="1319213"/>
          </a:xfrm>
        </p:spPr>
        <p:txBody>
          <a:bodyPr/>
          <a:lstStyle/>
          <a:p>
            <a:r>
              <a:rPr lang="en-NZ" i="1" dirty="0"/>
              <a:t>Profile of </a:t>
            </a:r>
            <a:r>
              <a:rPr lang="en-NZ" i="1" u="sng" dirty="0"/>
              <a:t>TTM Worker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26091-22BD-4064-83FE-30B878DB0EC4}"/>
              </a:ext>
            </a:extLst>
          </p:cNvPr>
          <p:cNvSpPr txBox="1">
            <a:spLocks/>
          </p:cNvSpPr>
          <p:nvPr/>
        </p:nvSpPr>
        <p:spPr>
          <a:xfrm>
            <a:off x="0" y="1430662"/>
            <a:ext cx="8123381" cy="5403526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b="1" dirty="0"/>
              <a:t>TTM Knowledge 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• No go zones (including safety zones) </a:t>
            </a:r>
          </a:p>
          <a:p>
            <a:pPr marL="0" indent="0">
              <a:buNone/>
            </a:pPr>
            <a:r>
              <a:rPr lang="en-NZ" dirty="0"/>
              <a:t>• Manual handling/lifting of TTM equipment </a:t>
            </a:r>
          </a:p>
          <a:p>
            <a:pPr marL="0" indent="0">
              <a:buNone/>
            </a:pPr>
            <a:r>
              <a:rPr lang="en-NZ" b="1" dirty="0"/>
              <a:t>• Using a Stop/Go paddle </a:t>
            </a:r>
          </a:p>
          <a:p>
            <a:pPr marL="0" indent="0">
              <a:buNone/>
            </a:pPr>
            <a:r>
              <a:rPr lang="en-NZ" dirty="0"/>
              <a:t>• Using radio communications </a:t>
            </a:r>
          </a:p>
          <a:p>
            <a:pPr marL="0" indent="0">
              <a:buNone/>
            </a:pPr>
            <a:r>
              <a:rPr lang="en-NZ" dirty="0"/>
              <a:t>• </a:t>
            </a:r>
            <a:r>
              <a:rPr lang="en-NZ" b="1" dirty="0"/>
              <a:t>Set out TTM equipment </a:t>
            </a:r>
          </a:p>
          <a:p>
            <a:pPr marL="0" indent="0">
              <a:buNone/>
            </a:pPr>
            <a:r>
              <a:rPr lang="en-NZ" dirty="0"/>
              <a:t>• The role of a ‘spotter’ </a:t>
            </a:r>
          </a:p>
          <a:p>
            <a:pPr marL="0" indent="0">
              <a:buNone/>
            </a:pPr>
            <a:r>
              <a:rPr lang="en-NZ" dirty="0"/>
              <a:t>• Interaction with people (good/bad practises and dealing with conflict) </a:t>
            </a:r>
          </a:p>
          <a:p>
            <a:r>
              <a:rPr lang="en-NZ" dirty="0"/>
              <a:t>About TMP (TMP for each site, includes text and diagram. Worksite set out as per TMP)</a:t>
            </a:r>
          </a:p>
          <a:p>
            <a:r>
              <a:rPr lang="en-NZ" dirty="0"/>
              <a:t>	</a:t>
            </a:r>
          </a:p>
          <a:p>
            <a:pPr marL="0" indent="0">
              <a:buNone/>
            </a:pPr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4EAB0F-819E-413B-BCED-C0C3173D4D68}"/>
              </a:ext>
            </a:extLst>
          </p:cNvPr>
          <p:cNvSpPr txBox="1">
            <a:spLocks/>
          </p:cNvSpPr>
          <p:nvPr/>
        </p:nvSpPr>
        <p:spPr>
          <a:xfrm>
            <a:off x="8123381" y="1473525"/>
            <a:ext cx="4238173" cy="540352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b="1" dirty="0"/>
              <a:t>TTM Worker practical </a:t>
            </a:r>
            <a:endParaRPr lang="en-NZ" dirty="0"/>
          </a:p>
          <a:p>
            <a:pPr marL="0" indent="0">
              <a:buNone/>
            </a:pPr>
            <a:r>
              <a:rPr lang="en-NZ" dirty="0"/>
              <a:t>• Handling equipment </a:t>
            </a:r>
          </a:p>
          <a:p>
            <a:pPr marL="0" indent="0">
              <a:buNone/>
            </a:pPr>
            <a:r>
              <a:rPr lang="en-NZ" dirty="0"/>
              <a:t>• Comms/radio (RT) </a:t>
            </a:r>
          </a:p>
          <a:p>
            <a:pPr marL="0" indent="0">
              <a:buNone/>
            </a:pPr>
            <a:r>
              <a:rPr lang="en-NZ" dirty="0"/>
              <a:t>• Working on a TTM equipment vehicle </a:t>
            </a:r>
          </a:p>
          <a:p>
            <a:r>
              <a:rPr lang="en-NZ" dirty="0"/>
              <a:t>Using a Stop/Go paddle</a:t>
            </a:r>
          </a:p>
          <a:p>
            <a:pPr marL="0" indent="0">
              <a:buNone/>
            </a:pPr>
            <a:r>
              <a:rPr lang="en-NZ" dirty="0"/>
              <a:t>	</a:t>
            </a:r>
          </a:p>
          <a:p>
            <a:pPr marL="0" indent="0">
              <a:buNone/>
            </a:pPr>
            <a:r>
              <a:rPr lang="en-NZ" dirty="0"/>
              <a:t>	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9929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6C967AF-471B-4FCD-A3CA-BAA9625C14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6432220"/>
              </p:ext>
            </p:extLst>
          </p:nvPr>
        </p:nvGraphicFramePr>
        <p:xfrm>
          <a:off x="21432" y="247262"/>
          <a:ext cx="9172574" cy="640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FE448A45-FA20-4277-BE00-ADA5B88FC1FF}"/>
              </a:ext>
            </a:extLst>
          </p:cNvPr>
          <p:cNvSpPr txBox="1">
            <a:spLocks/>
          </p:cNvSpPr>
          <p:nvPr/>
        </p:nvSpPr>
        <p:spPr>
          <a:xfrm>
            <a:off x="9194006" y="228600"/>
            <a:ext cx="4062412" cy="1319213"/>
          </a:xfrm>
          <a:prstGeom prst="rect">
            <a:avLst/>
          </a:prstGeom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NZ" sz="4400" i="1" dirty="0"/>
              <a:t>Events 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0E81B-EA62-47F8-9D35-2D2A7B319074}"/>
              </a:ext>
            </a:extLst>
          </p:cNvPr>
          <p:cNvSpPr txBox="1"/>
          <p:nvPr/>
        </p:nvSpPr>
        <p:spPr>
          <a:xfrm>
            <a:off x="6839702" y="888206"/>
            <a:ext cx="47086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800" b="1" dirty="0"/>
              <a:t>Based on what they do :</a:t>
            </a:r>
          </a:p>
          <a:p>
            <a:endParaRPr lang="en-NZ" sz="2800" b="1" dirty="0"/>
          </a:p>
          <a:p>
            <a:r>
              <a:rPr lang="en-NZ" sz="2800" dirty="0"/>
              <a:t>Unlikely to complete any of the practical</a:t>
            </a:r>
          </a:p>
          <a:p>
            <a:endParaRPr lang="en-NZ" dirty="0"/>
          </a:p>
          <a:p>
            <a:r>
              <a:rPr lang="en-NZ" sz="2800" dirty="0"/>
              <a:t>Would only ever do 1 practical</a:t>
            </a:r>
          </a:p>
          <a:p>
            <a:endParaRPr lang="en-NZ" sz="3600" dirty="0"/>
          </a:p>
          <a:p>
            <a:r>
              <a:rPr lang="en-NZ" sz="2800" dirty="0"/>
              <a:t>Would manage to achieve all practical exercises </a:t>
            </a:r>
          </a:p>
          <a:p>
            <a:r>
              <a:rPr lang="en-N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819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04934FA-2393-4424-99B5-44FB17E7CC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898183"/>
              </p:ext>
            </p:extLst>
          </p:nvPr>
        </p:nvGraphicFramePr>
        <p:xfrm>
          <a:off x="0" y="176213"/>
          <a:ext cx="10282335" cy="6681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AD6EEA9-33CB-451D-8E04-11ECCFF43CC8}"/>
              </a:ext>
            </a:extLst>
          </p:cNvPr>
          <p:cNvSpPr txBox="1">
            <a:spLocks/>
          </p:cNvSpPr>
          <p:nvPr/>
        </p:nvSpPr>
        <p:spPr>
          <a:xfrm>
            <a:off x="8129589" y="304799"/>
            <a:ext cx="4062412" cy="1319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i="1" dirty="0"/>
              <a:t>Commercial TC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CAAAAB0-D97C-4712-8CE2-EECD0B26CAC9}"/>
              </a:ext>
            </a:extLst>
          </p:cNvPr>
          <p:cNvSpPr txBox="1"/>
          <p:nvPr/>
        </p:nvSpPr>
        <p:spPr>
          <a:xfrm>
            <a:off x="7372350" y="1373108"/>
            <a:ext cx="4708607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 dirty="0"/>
              <a:t>Based on what they do  :</a:t>
            </a:r>
          </a:p>
          <a:p>
            <a:endParaRPr lang="en-NZ" sz="2800" b="1" dirty="0"/>
          </a:p>
          <a:p>
            <a:r>
              <a:rPr lang="en-NZ" sz="2800" dirty="0"/>
              <a:t>Unlikely to complete any of the practical</a:t>
            </a:r>
          </a:p>
          <a:p>
            <a:endParaRPr lang="en-NZ" dirty="0"/>
          </a:p>
          <a:p>
            <a:r>
              <a:rPr lang="en-NZ" sz="2800" dirty="0"/>
              <a:t>Would only ever do 1 practical</a:t>
            </a:r>
          </a:p>
          <a:p>
            <a:endParaRPr lang="en-NZ" sz="3600" dirty="0"/>
          </a:p>
          <a:p>
            <a:r>
              <a:rPr lang="en-NZ" sz="2800" dirty="0"/>
              <a:t>Would manage to achieve all practical exercises </a:t>
            </a:r>
          </a:p>
          <a:p>
            <a:r>
              <a:rPr lang="en-NZ" sz="2800" dirty="0"/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311353-7F24-487F-BB36-1D6632D7DE9D}"/>
              </a:ext>
            </a:extLst>
          </p:cNvPr>
          <p:cNvSpPr txBox="1">
            <a:spLocks/>
          </p:cNvSpPr>
          <p:nvPr/>
        </p:nvSpPr>
        <p:spPr>
          <a:xfrm>
            <a:off x="7212052" y="5651995"/>
            <a:ext cx="5029201" cy="1319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i="1" dirty="0"/>
              <a:t>Unison also similar %</a:t>
            </a:r>
          </a:p>
        </p:txBody>
      </p:sp>
    </p:spTree>
    <p:extLst>
      <p:ext uri="{BB962C8B-B14F-4D97-AF65-F5344CB8AC3E}">
        <p14:creationId xmlns:p14="http://schemas.microsoft.com/office/powerpoint/2010/main" val="53887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C40E-BC2C-479B-A3D6-EAEEBF93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1" y="0"/>
            <a:ext cx="11725469" cy="1577844"/>
          </a:xfrm>
        </p:spPr>
        <p:txBody>
          <a:bodyPr>
            <a:normAutofit/>
          </a:bodyPr>
          <a:lstStyle/>
          <a:p>
            <a:r>
              <a:rPr lang="en-NZ" i="1" dirty="0"/>
              <a:t>Profile of </a:t>
            </a:r>
            <a:r>
              <a:rPr lang="en-NZ" b="1" i="1" u="sng" dirty="0"/>
              <a:t>STMS</a:t>
            </a:r>
            <a:endParaRPr lang="en-NZ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4EAB0F-819E-413B-BCED-C0C3173D4D68}"/>
              </a:ext>
            </a:extLst>
          </p:cNvPr>
          <p:cNvSpPr txBox="1">
            <a:spLocks/>
          </p:cNvSpPr>
          <p:nvPr/>
        </p:nvSpPr>
        <p:spPr>
          <a:xfrm>
            <a:off x="0" y="1577844"/>
            <a:ext cx="12192000" cy="5489639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3600" b="1" dirty="0"/>
              <a:t>STMS practical </a:t>
            </a:r>
            <a:endParaRPr lang="en-NZ" sz="3600" dirty="0"/>
          </a:p>
          <a:p>
            <a:pPr marL="0" indent="0">
              <a:buNone/>
            </a:pPr>
            <a:r>
              <a:rPr lang="en-NZ" sz="3600" b="1" dirty="0"/>
              <a:t>Level LV and L1 specific on the job skills to be verified: </a:t>
            </a:r>
          </a:p>
          <a:p>
            <a:r>
              <a:rPr lang="en-NZ" sz="3600" b="1" dirty="0"/>
              <a:t>Deliver a site safety briefing/induction </a:t>
            </a:r>
          </a:p>
          <a:p>
            <a:r>
              <a:rPr lang="en-NZ" sz="3600" b="1" dirty="0"/>
              <a:t>Static operations (including stop/go) </a:t>
            </a:r>
          </a:p>
          <a:p>
            <a:r>
              <a:rPr lang="en-NZ" sz="3600" i="1" dirty="0"/>
              <a:t>Mobile operations and closures</a:t>
            </a:r>
          </a:p>
          <a:p>
            <a:r>
              <a:rPr lang="en-NZ" sz="3600" i="1" dirty="0"/>
              <a:t>Inspections / special activities </a:t>
            </a:r>
          </a:p>
          <a:p>
            <a:r>
              <a:rPr lang="en-NZ" sz="3600" dirty="0"/>
              <a:t>Semi static operations and closures </a:t>
            </a:r>
          </a:p>
          <a:p>
            <a:pPr marL="0" indent="0">
              <a:buNone/>
            </a:pPr>
            <a:endParaRPr lang="en-NZ" sz="3600" dirty="0"/>
          </a:p>
          <a:p>
            <a:pPr marL="0" indent="0">
              <a:buNone/>
            </a:pPr>
            <a:r>
              <a:rPr lang="en-NZ" dirty="0"/>
              <a:t>	</a:t>
            </a:r>
          </a:p>
          <a:p>
            <a:pPr marL="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934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C6F654A-EFFA-4790-94DA-D9F90A4126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331482"/>
              </p:ext>
            </p:extLst>
          </p:nvPr>
        </p:nvGraphicFramePr>
        <p:xfrm>
          <a:off x="-28004" y="0"/>
          <a:ext cx="1039809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07F9B97-F880-4962-8881-0F5CD33D0A6D}"/>
              </a:ext>
            </a:extLst>
          </p:cNvPr>
          <p:cNvSpPr txBox="1">
            <a:spLocks/>
          </p:cNvSpPr>
          <p:nvPr/>
        </p:nvSpPr>
        <p:spPr>
          <a:xfrm>
            <a:off x="7800973" y="100011"/>
            <a:ext cx="4391026" cy="1319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i="1" dirty="0"/>
              <a:t>Event STMS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9DBA84B-BEBC-4A6D-A1F2-597F90FADBDA}"/>
              </a:ext>
            </a:extLst>
          </p:cNvPr>
          <p:cNvSpPr txBox="1"/>
          <p:nvPr/>
        </p:nvSpPr>
        <p:spPr>
          <a:xfrm>
            <a:off x="7575244" y="759617"/>
            <a:ext cx="558969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b="1" dirty="0"/>
              <a:t>Based on what they do :</a:t>
            </a:r>
          </a:p>
          <a:p>
            <a:endParaRPr lang="en-NZ" sz="2800" b="1" dirty="0"/>
          </a:p>
          <a:p>
            <a:r>
              <a:rPr lang="en-NZ" sz="2800" dirty="0"/>
              <a:t>Unlikely to complete any of the practical</a:t>
            </a:r>
          </a:p>
          <a:p>
            <a:endParaRPr lang="en-NZ" sz="1600" dirty="0"/>
          </a:p>
          <a:p>
            <a:r>
              <a:rPr lang="en-NZ" sz="2800" dirty="0"/>
              <a:t>Would only ever do 2 practical</a:t>
            </a:r>
          </a:p>
          <a:p>
            <a:endParaRPr lang="en-NZ" sz="2000" dirty="0"/>
          </a:p>
          <a:p>
            <a:endParaRPr lang="en-NZ" sz="2000" dirty="0"/>
          </a:p>
          <a:p>
            <a:r>
              <a:rPr lang="en-NZ" sz="2800" dirty="0"/>
              <a:t>Would manage to achieve all practical exercises </a:t>
            </a:r>
          </a:p>
          <a:p>
            <a:r>
              <a:rPr lang="en-NZ" sz="280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B53C4C-E38F-486F-910E-808F45B76D2E}"/>
              </a:ext>
            </a:extLst>
          </p:cNvPr>
          <p:cNvSpPr txBox="1">
            <a:spLocks/>
          </p:cNvSpPr>
          <p:nvPr/>
        </p:nvSpPr>
        <p:spPr>
          <a:xfrm>
            <a:off x="7162799" y="5538787"/>
            <a:ext cx="5029201" cy="1319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i="1" dirty="0"/>
              <a:t>Ex Maori Wardens</a:t>
            </a:r>
          </a:p>
        </p:txBody>
      </p:sp>
    </p:spTree>
    <p:extLst>
      <p:ext uri="{BB962C8B-B14F-4D97-AF65-F5344CB8AC3E}">
        <p14:creationId xmlns:p14="http://schemas.microsoft.com/office/powerpoint/2010/main" val="324519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AD6EEA9-33CB-451D-8E04-11ECCFF43CC8}"/>
              </a:ext>
            </a:extLst>
          </p:cNvPr>
          <p:cNvSpPr txBox="1">
            <a:spLocks/>
          </p:cNvSpPr>
          <p:nvPr/>
        </p:nvSpPr>
        <p:spPr>
          <a:xfrm>
            <a:off x="7800973" y="100011"/>
            <a:ext cx="4391026" cy="13192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i="1" dirty="0"/>
              <a:t>Commercial STMS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F832A3F-C33A-4B8D-A15B-6D860C82E3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085745"/>
              </p:ext>
            </p:extLst>
          </p:nvPr>
        </p:nvGraphicFramePr>
        <p:xfrm>
          <a:off x="1" y="100012"/>
          <a:ext cx="9401174" cy="6993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2">
            <a:extLst>
              <a:ext uri="{FF2B5EF4-FFF2-40B4-BE49-F238E27FC236}">
                <a16:creationId xmlns:a16="http://schemas.microsoft.com/office/drawing/2014/main" id="{EFCE5A64-3DEE-4971-9852-F843174BDF9C}"/>
              </a:ext>
            </a:extLst>
          </p:cNvPr>
          <p:cNvSpPr txBox="1"/>
          <p:nvPr/>
        </p:nvSpPr>
        <p:spPr>
          <a:xfrm>
            <a:off x="2259785" y="759617"/>
            <a:ext cx="884076" cy="57703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3200" b="1" dirty="0"/>
              <a:t>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8A8E9-A190-4EF3-8978-5F36801438FF}"/>
              </a:ext>
            </a:extLst>
          </p:cNvPr>
          <p:cNvSpPr txBox="1"/>
          <p:nvPr/>
        </p:nvSpPr>
        <p:spPr>
          <a:xfrm>
            <a:off x="6602309" y="836210"/>
            <a:ext cx="5589690" cy="41857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2800" b="1" dirty="0"/>
              <a:t>Based on what they do  :</a:t>
            </a:r>
          </a:p>
          <a:p>
            <a:endParaRPr lang="en-NZ" sz="2800" b="1" dirty="0"/>
          </a:p>
          <a:p>
            <a:r>
              <a:rPr lang="en-NZ" sz="2800" dirty="0"/>
              <a:t>Unlikely to complete any of the practical</a:t>
            </a:r>
          </a:p>
          <a:p>
            <a:endParaRPr lang="en-NZ" sz="1600" dirty="0"/>
          </a:p>
          <a:p>
            <a:r>
              <a:rPr lang="en-NZ" sz="2800" dirty="0"/>
              <a:t>Would only ever do 2 practical</a:t>
            </a:r>
          </a:p>
          <a:p>
            <a:endParaRPr lang="en-NZ" sz="2000" dirty="0"/>
          </a:p>
          <a:p>
            <a:r>
              <a:rPr lang="en-NZ" sz="2800" dirty="0"/>
              <a:t>Would manage to achieve all practical exercises </a:t>
            </a:r>
          </a:p>
          <a:p>
            <a:r>
              <a:rPr lang="en-NZ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3819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CA9B-D1D1-4846-8ADA-C94AD0AE1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115743"/>
            <a:ext cx="10515600" cy="895639"/>
          </a:xfrm>
        </p:spPr>
        <p:txBody>
          <a:bodyPr/>
          <a:lstStyle/>
          <a:p>
            <a:r>
              <a:rPr lang="en-NZ" dirty="0"/>
              <a:t>Challenges with the Competency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00817-0C4D-4164-A43C-37D58E775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1011383"/>
            <a:ext cx="11360727" cy="3575132"/>
          </a:xfrm>
        </p:spPr>
        <p:txBody>
          <a:bodyPr>
            <a:normAutofit fontScale="92500" lnSpcReduction="10000"/>
          </a:bodyPr>
          <a:lstStyle/>
          <a:p>
            <a:r>
              <a:rPr lang="en-NZ" sz="3200" dirty="0"/>
              <a:t>Events TC and STMSs will struggle to fit into new model</a:t>
            </a:r>
          </a:p>
          <a:p>
            <a:endParaRPr lang="en-NZ" sz="3200" dirty="0"/>
          </a:p>
          <a:p>
            <a:r>
              <a:rPr lang="en-NZ" sz="3200" dirty="0"/>
              <a:t>Clubs rely on TCs to set up. (hard to get volunteers to do to TM)</a:t>
            </a:r>
          </a:p>
          <a:p>
            <a:endParaRPr lang="en-NZ" sz="3200" dirty="0"/>
          </a:p>
          <a:p>
            <a:r>
              <a:rPr lang="en-NZ" sz="3200" dirty="0"/>
              <a:t>Maybe call it a separate “TC Events” qualification</a:t>
            </a:r>
          </a:p>
          <a:p>
            <a:endParaRPr lang="en-NZ" sz="3200" dirty="0"/>
          </a:p>
          <a:p>
            <a:r>
              <a:rPr lang="en-NZ" sz="3200" dirty="0"/>
              <a:t>Struggle to see the merit or need for the NZQA qualification</a:t>
            </a:r>
          </a:p>
          <a:p>
            <a:pPr marL="0" indent="0">
              <a:buNone/>
            </a:pPr>
            <a:endParaRPr lang="en-NZ" dirty="0"/>
          </a:p>
          <a:p>
            <a:endParaRPr lang="en-NZ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3F610-B2E8-47AC-8281-153555120FBE}"/>
              </a:ext>
            </a:extLst>
          </p:cNvPr>
          <p:cNvSpPr txBox="1">
            <a:spLocks/>
          </p:cNvSpPr>
          <p:nvPr/>
        </p:nvSpPr>
        <p:spPr>
          <a:xfrm>
            <a:off x="277091" y="4373130"/>
            <a:ext cx="11360727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  <a:p>
            <a:r>
              <a:rPr lang="en-NZ" sz="3000" dirty="0"/>
              <a:t>Remember there are a lot of small “Road Work” type TC and STMS who will also struggle to fit in.</a:t>
            </a:r>
          </a:p>
          <a:p>
            <a:endParaRPr lang="en-NZ" dirty="0"/>
          </a:p>
          <a:p>
            <a:r>
              <a:rPr lang="en-NZ" sz="3000" dirty="0"/>
              <a:t>Unison locally will not start work until STMS checked TC site now!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895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1AD0-6A04-409D-819A-1B0A783B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9" y="101889"/>
            <a:ext cx="10515600" cy="1325563"/>
          </a:xfrm>
        </p:spPr>
        <p:txBody>
          <a:bodyPr/>
          <a:lstStyle/>
          <a:p>
            <a:r>
              <a:rPr lang="en-NZ" dirty="0"/>
              <a:t>Challenges &amp; Feedback from Cycling Clubs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F9103-0E44-4878-B75A-093E024B6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12" y="1491384"/>
            <a:ext cx="12005388" cy="5264727"/>
          </a:xfrm>
        </p:spPr>
        <p:txBody>
          <a:bodyPr>
            <a:normAutofit fontScale="92500" lnSpcReduction="10000"/>
          </a:bodyPr>
          <a:lstStyle/>
          <a:p>
            <a:r>
              <a:rPr lang="en-NZ" sz="3600" dirty="0"/>
              <a:t>Consistency across country</a:t>
            </a:r>
          </a:p>
          <a:p>
            <a:r>
              <a:rPr lang="en-NZ" sz="3600" dirty="0"/>
              <a:t>Some RCAs very helpful but others appear anti cyclists</a:t>
            </a:r>
          </a:p>
          <a:p>
            <a:r>
              <a:rPr lang="en-NZ" sz="3600" dirty="0"/>
              <a:t>Required to belong to Site Wise</a:t>
            </a:r>
          </a:p>
          <a:p>
            <a:r>
              <a:rPr lang="en-NZ" sz="3600" dirty="0"/>
              <a:t>Applications go through Regional Sports Trust</a:t>
            </a:r>
          </a:p>
          <a:p>
            <a:r>
              <a:rPr lang="en-NZ" sz="3600" dirty="0"/>
              <a:t>Excessive equipment for operations – we are not a road work site! </a:t>
            </a:r>
          </a:p>
          <a:p>
            <a:r>
              <a:rPr lang="en-NZ" sz="3600" dirty="0"/>
              <a:t>Daunting for average committee member</a:t>
            </a:r>
          </a:p>
          <a:p>
            <a:r>
              <a:rPr lang="en-NZ" sz="3600" dirty="0"/>
              <a:t>Struggle to find people to undertake TTM </a:t>
            </a:r>
          </a:p>
          <a:p>
            <a:r>
              <a:rPr lang="en-NZ" sz="3600" dirty="0"/>
              <a:t>Club of 18 members suspended races because they were unable to meet requirements. </a:t>
            </a:r>
          </a:p>
          <a:p>
            <a:r>
              <a:rPr lang="en-NZ" sz="3600" dirty="0"/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153210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B544F-1D3C-45FF-81AF-1C7CBE963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 r="74331"/>
          <a:stretch/>
        </p:blipFill>
        <p:spPr>
          <a:xfrm>
            <a:off x="4918363" y="1734221"/>
            <a:ext cx="2196380" cy="5358707"/>
          </a:xfrm>
          <a:prstGeom prst="rect">
            <a:avLst/>
          </a:prstGeom>
        </p:spPr>
      </p:pic>
      <p:pic>
        <p:nvPicPr>
          <p:cNvPr id="6" name="Picture 4" descr="six hats icons free shapes for PowerPoint">
            <a:extLst>
              <a:ext uri="{FF2B5EF4-FFF2-40B4-BE49-F238E27FC236}">
                <a16:creationId xmlns:a16="http://schemas.microsoft.com/office/drawing/2014/main" id="{37D493D8-557B-4C04-8B68-5C65B39C0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0" t="49531" r="16595" b="17082"/>
          <a:stretch/>
        </p:blipFill>
        <p:spPr bwMode="auto">
          <a:xfrm>
            <a:off x="524959" y="5441946"/>
            <a:ext cx="1874392" cy="12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812CED-E2EB-4E0D-AFC9-82BF4C5CD2FB}"/>
              </a:ext>
            </a:extLst>
          </p:cNvPr>
          <p:cNvGrpSpPr/>
          <p:nvPr/>
        </p:nvGrpSpPr>
        <p:grpSpPr>
          <a:xfrm>
            <a:off x="3485013" y="1230510"/>
            <a:ext cx="1283237" cy="1944050"/>
            <a:chOff x="3485013" y="1230510"/>
            <a:chExt cx="1283237" cy="1944050"/>
          </a:xfrm>
        </p:grpSpPr>
        <p:pic>
          <p:nvPicPr>
            <p:cNvPr id="4" name="Picture 4" descr="six hats icons free shapes for PowerPoint">
              <a:extLst>
                <a:ext uri="{FF2B5EF4-FFF2-40B4-BE49-F238E27FC236}">
                  <a16:creationId xmlns:a16="http://schemas.microsoft.com/office/drawing/2014/main" id="{BC2DDE21-2EB7-40AA-B5FD-30EF5AC368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26" t="51747" r="41881" b="15270"/>
            <a:stretch/>
          </p:blipFill>
          <p:spPr bwMode="auto">
            <a:xfrm rot="18601080">
              <a:off x="3154607" y="1560916"/>
              <a:ext cx="1944050" cy="128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61F4E6-90B8-4ED8-AD27-E93543ED2C06}"/>
                </a:ext>
              </a:extLst>
            </p:cNvPr>
            <p:cNvSpPr txBox="1"/>
            <p:nvPr/>
          </p:nvSpPr>
          <p:spPr>
            <a:xfrm rot="18649436">
              <a:off x="3355628" y="1837141"/>
              <a:ext cx="1296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Event </a:t>
              </a:r>
              <a:r>
                <a:rPr lang="en-NZ" sz="2000" b="1" dirty="0" err="1"/>
                <a:t>Mgr</a:t>
              </a:r>
              <a:endParaRPr lang="en-NZ" sz="2000" b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D4D623-C684-41B6-8447-BFB041A23E86}"/>
              </a:ext>
            </a:extLst>
          </p:cNvPr>
          <p:cNvGrpSpPr/>
          <p:nvPr/>
        </p:nvGrpSpPr>
        <p:grpSpPr>
          <a:xfrm>
            <a:off x="4918364" y="711713"/>
            <a:ext cx="1722844" cy="1228417"/>
            <a:chOff x="4918364" y="711713"/>
            <a:chExt cx="1722844" cy="1228417"/>
          </a:xfrm>
        </p:grpSpPr>
        <p:pic>
          <p:nvPicPr>
            <p:cNvPr id="7" name="Picture 4" descr="six hats icons free shapes for PowerPoint">
              <a:extLst>
                <a:ext uri="{FF2B5EF4-FFF2-40B4-BE49-F238E27FC236}">
                  <a16:creationId xmlns:a16="http://schemas.microsoft.com/office/drawing/2014/main" id="{9581E938-F2DC-410D-8D1D-F9C849AF73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5" t="12666" r="66826" b="53575"/>
            <a:stretch/>
          </p:blipFill>
          <p:spPr bwMode="auto">
            <a:xfrm>
              <a:off x="4918364" y="711713"/>
              <a:ext cx="1722844" cy="1228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B6741C-323D-4C17-B2B0-1AD0832BFB58}"/>
                </a:ext>
              </a:extLst>
            </p:cNvPr>
            <p:cNvSpPr txBox="1"/>
            <p:nvPr/>
          </p:nvSpPr>
          <p:spPr>
            <a:xfrm rot="21434420">
              <a:off x="5153875" y="958524"/>
              <a:ext cx="1307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000" b="1" dirty="0"/>
                <a:t>TTM </a:t>
              </a:r>
              <a:r>
                <a:rPr lang="en-NZ" sz="2000" b="1" dirty="0" err="1"/>
                <a:t>Cont</a:t>
              </a:r>
              <a:endParaRPr lang="en-NZ" sz="20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23A890-3417-42EF-AAA4-3F315A0836AA}"/>
              </a:ext>
            </a:extLst>
          </p:cNvPr>
          <p:cNvGrpSpPr/>
          <p:nvPr/>
        </p:nvGrpSpPr>
        <p:grpSpPr>
          <a:xfrm>
            <a:off x="6701677" y="1146400"/>
            <a:ext cx="1779250" cy="1396741"/>
            <a:chOff x="6701677" y="1146400"/>
            <a:chExt cx="1779250" cy="1396741"/>
          </a:xfrm>
        </p:grpSpPr>
        <p:pic>
          <p:nvPicPr>
            <p:cNvPr id="5" name="Picture 4" descr="six hats icons free shapes for PowerPoint">
              <a:extLst>
                <a:ext uri="{FF2B5EF4-FFF2-40B4-BE49-F238E27FC236}">
                  <a16:creationId xmlns:a16="http://schemas.microsoft.com/office/drawing/2014/main" id="{73E43BC7-BC2C-4857-9851-228FB97093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5" t="50566" r="66826" b="17341"/>
            <a:stretch/>
          </p:blipFill>
          <p:spPr bwMode="auto">
            <a:xfrm rot="2415973">
              <a:off x="6701677" y="1337118"/>
              <a:ext cx="1779250" cy="120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E86BF13-2229-499A-88F2-E55DC67A20D0}"/>
                </a:ext>
              </a:extLst>
            </p:cNvPr>
            <p:cNvSpPr txBox="1"/>
            <p:nvPr/>
          </p:nvSpPr>
          <p:spPr>
            <a:xfrm rot="2847756">
              <a:off x="7130875" y="1503387"/>
              <a:ext cx="1175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2400" b="1" dirty="0"/>
                <a:t>Trainer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AFB113-0D41-458C-93D8-A662C4AA419C}"/>
              </a:ext>
            </a:extLst>
          </p:cNvPr>
          <p:cNvSpPr txBox="1">
            <a:spLocks/>
          </p:cNvSpPr>
          <p:nvPr/>
        </p:nvSpPr>
        <p:spPr>
          <a:xfrm>
            <a:off x="8286189" y="3794019"/>
            <a:ext cx="3297382" cy="12208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4400" dirty="0"/>
              <a:t>The Event Specialist!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E5721C-2242-41CC-AAB1-07E3E88CE0F5}"/>
              </a:ext>
            </a:extLst>
          </p:cNvPr>
          <p:cNvSpPr txBox="1"/>
          <p:nvPr/>
        </p:nvSpPr>
        <p:spPr>
          <a:xfrm>
            <a:off x="800968" y="5681155"/>
            <a:ext cx="117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Auditor</a:t>
            </a:r>
          </a:p>
        </p:txBody>
      </p:sp>
      <p:pic>
        <p:nvPicPr>
          <p:cNvPr id="15" name="Picture 14" descr="six hats icons free shapes for PowerPoint">
            <a:extLst>
              <a:ext uri="{FF2B5EF4-FFF2-40B4-BE49-F238E27FC236}">
                <a16:creationId xmlns:a16="http://schemas.microsoft.com/office/drawing/2014/main" id="{59A71472-B9A8-4F1A-8F88-DA239A26D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1" t="6778" r="41416" b="56988"/>
          <a:stretch/>
        </p:blipFill>
        <p:spPr bwMode="auto">
          <a:xfrm>
            <a:off x="3074971" y="5441946"/>
            <a:ext cx="1801401" cy="12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70C3891-2A78-45E6-905F-1B349433EA3B}"/>
              </a:ext>
            </a:extLst>
          </p:cNvPr>
          <p:cNvSpPr txBox="1"/>
          <p:nvPr/>
        </p:nvSpPr>
        <p:spPr>
          <a:xfrm>
            <a:off x="3373225" y="5630271"/>
            <a:ext cx="117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246850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1AD0-6A04-409D-819A-1B0A783BD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2" y="0"/>
            <a:ext cx="11714443" cy="1325563"/>
          </a:xfrm>
        </p:spPr>
        <p:txBody>
          <a:bodyPr/>
          <a:lstStyle/>
          <a:p>
            <a:r>
              <a:rPr lang="en-NZ" dirty="0"/>
              <a:t>My Final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F9103-0E44-4878-B75A-093E024B6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12" y="1524434"/>
            <a:ext cx="12005388" cy="5167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3600" dirty="0"/>
              <a:t>UCI endorsed events (3) – requiring rolling road blocks</a:t>
            </a:r>
          </a:p>
          <a:p>
            <a:r>
              <a:rPr lang="en-NZ" sz="3600" dirty="0"/>
              <a:t>Police only ones who can run true rolling blocks</a:t>
            </a:r>
          </a:p>
          <a:p>
            <a:r>
              <a:rPr lang="en-NZ" sz="3600" dirty="0"/>
              <a:t>They have generally been pulling back in all events for some time</a:t>
            </a:r>
          </a:p>
          <a:p>
            <a:r>
              <a:rPr lang="en-NZ" sz="3600" dirty="0"/>
              <a:t>Limited ability for others to run a rolling block</a:t>
            </a:r>
          </a:p>
          <a:p>
            <a:r>
              <a:rPr lang="en-NZ" sz="3600" dirty="0"/>
              <a:t>Limited to mobile closure – stop traffic up to 10 minutes.</a:t>
            </a:r>
          </a:p>
          <a:p>
            <a:pPr>
              <a:lnSpc>
                <a:spcPct val="100000"/>
              </a:lnSpc>
            </a:pPr>
            <a:r>
              <a:rPr lang="en-NZ" sz="3600" dirty="0"/>
              <a:t>I understand that some work is being done with Stuart and his team and I see potential in this group of “Pilot” motorbike riders known as  C.E.R.N.Z who can help achieve this. </a:t>
            </a:r>
          </a:p>
        </p:txBody>
      </p:sp>
    </p:spTree>
    <p:extLst>
      <p:ext uri="{BB962C8B-B14F-4D97-AF65-F5344CB8AC3E}">
        <p14:creationId xmlns:p14="http://schemas.microsoft.com/office/powerpoint/2010/main" val="60128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4">
            <a:extLst>
              <a:ext uri="{FF2B5EF4-FFF2-40B4-BE49-F238E27FC236}">
                <a16:creationId xmlns:a16="http://schemas.microsoft.com/office/drawing/2014/main" id="{B6D379B0-42D8-4963-8BD2-07734965D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altLang="en-US" sz="6000" dirty="0"/>
              <a:t>Questions?</a:t>
            </a:r>
          </a:p>
        </p:txBody>
      </p:sp>
      <p:pic>
        <p:nvPicPr>
          <p:cNvPr id="239619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8410EDED-814F-4067-965D-4312CB72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1795463"/>
            <a:ext cx="5635625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46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39421-40A3-42E3-93F0-A1B71B63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332D4-8F0F-45CC-952D-D7FF059A1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565"/>
            <a:ext cx="10515600" cy="4927310"/>
          </a:xfrm>
        </p:spPr>
        <p:txBody>
          <a:bodyPr>
            <a:normAutofit/>
          </a:bodyPr>
          <a:lstStyle/>
          <a:p>
            <a:r>
              <a:rPr lang="en-NZ" sz="3600" dirty="0"/>
              <a:t>Examples of some of the events I am involved with &amp; challenges</a:t>
            </a:r>
          </a:p>
          <a:p>
            <a:r>
              <a:rPr lang="en-NZ" sz="3600" dirty="0"/>
              <a:t>Types of people that I am required to work with</a:t>
            </a:r>
          </a:p>
          <a:p>
            <a:r>
              <a:rPr lang="en-NZ" sz="3600" dirty="0"/>
              <a:t>About the Events section in the CoPTTM</a:t>
            </a:r>
          </a:p>
          <a:p>
            <a:r>
              <a:rPr lang="en-NZ" sz="3600" dirty="0"/>
              <a:t>Training – examples of participants</a:t>
            </a:r>
          </a:p>
          <a:p>
            <a:r>
              <a:rPr lang="en-NZ" sz="3600" dirty="0"/>
              <a:t>How they fit with the new Training and Competency Model </a:t>
            </a:r>
          </a:p>
          <a:p>
            <a:r>
              <a:rPr lang="en-NZ" sz="3600" dirty="0"/>
              <a:t>Current challenges for clubs</a:t>
            </a:r>
          </a:p>
        </p:txBody>
      </p:sp>
    </p:spTree>
    <p:extLst>
      <p:ext uri="{BB962C8B-B14F-4D97-AF65-F5344CB8AC3E}">
        <p14:creationId xmlns:p14="http://schemas.microsoft.com/office/powerpoint/2010/main" val="205570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3EAA-3E9D-4099-8725-EEF7B2E6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7" y="1"/>
            <a:ext cx="10515600" cy="1077654"/>
          </a:xfrm>
        </p:spPr>
        <p:txBody>
          <a:bodyPr/>
          <a:lstStyle/>
          <a:p>
            <a:r>
              <a:rPr lang="en-NZ" b="1" dirty="0"/>
              <a:t>Types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96BC-6CC0-4A9F-B5DA-BB6ED6240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236" y="1131176"/>
            <a:ext cx="6096000" cy="4674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3600" b="1" i="1" dirty="0"/>
              <a:t>Static Operation Events</a:t>
            </a:r>
          </a:p>
          <a:p>
            <a:r>
              <a:rPr lang="en-NZ" i="1" dirty="0"/>
              <a:t> Sports events: Cycling Races, Triathlons, Duathlons, Marathons etc On road, Fun Walks and Cycle events off road but crossing roads</a:t>
            </a:r>
          </a:p>
          <a:p>
            <a:r>
              <a:rPr lang="en-NZ" i="1" dirty="0"/>
              <a:t>Concerts, Races, Markets, A &amp; P Show etc  (</a:t>
            </a:r>
            <a:r>
              <a:rPr lang="en-NZ" i="1" dirty="0" err="1"/>
              <a:t>incl</a:t>
            </a:r>
            <a:r>
              <a:rPr lang="en-NZ" i="1" dirty="0"/>
              <a:t> inside Road closures)</a:t>
            </a:r>
          </a:p>
          <a:p>
            <a:r>
              <a:rPr lang="en-NZ" i="1" dirty="0"/>
              <a:t>Parades inside Road Closures </a:t>
            </a:r>
          </a:p>
          <a:p>
            <a:r>
              <a:rPr lang="en-NZ" i="1" dirty="0"/>
              <a:t>Funerals</a:t>
            </a:r>
          </a:p>
          <a:p>
            <a:r>
              <a:rPr lang="en-NZ" i="1" dirty="0"/>
              <a:t>Elite Cycling Champs within City Course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092E63-BAA2-4F7D-ABC8-AB7059C70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6999" y="1131176"/>
            <a:ext cx="57150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3600" b="1" i="1" dirty="0"/>
              <a:t>Mobile Operation Events</a:t>
            </a:r>
          </a:p>
          <a:p>
            <a:r>
              <a:rPr lang="en-NZ" i="1" dirty="0"/>
              <a:t>Cycling Races –Part Static </a:t>
            </a:r>
          </a:p>
          <a:p>
            <a:r>
              <a:rPr lang="en-NZ" i="1" dirty="0"/>
              <a:t>Hikoi</a:t>
            </a:r>
          </a:p>
          <a:p>
            <a:r>
              <a:rPr lang="en-NZ" i="1" dirty="0"/>
              <a:t>Parades</a:t>
            </a:r>
          </a:p>
          <a:p>
            <a:r>
              <a:rPr lang="en-NZ" i="1" dirty="0"/>
              <a:t>Horse parades thru CBD, </a:t>
            </a:r>
          </a:p>
          <a:p>
            <a:r>
              <a:rPr lang="en-NZ" i="1" dirty="0"/>
              <a:t>Tractor Protest parade – 8 km long – State Highway</a:t>
            </a:r>
          </a:p>
          <a:p>
            <a:r>
              <a:rPr lang="en-NZ" i="1" dirty="0"/>
              <a:t>Funeral convoys</a:t>
            </a:r>
            <a:endParaRPr lang="en-NZ" dirty="0"/>
          </a:p>
          <a:p>
            <a:endParaRPr lang="en-NZ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A8BA54-0DFA-4365-9B74-D2F170A99016}"/>
              </a:ext>
            </a:extLst>
          </p:cNvPr>
          <p:cNvSpPr txBox="1">
            <a:spLocks/>
          </p:cNvSpPr>
          <p:nvPr/>
        </p:nvSpPr>
        <p:spPr>
          <a:xfrm>
            <a:off x="550718" y="5909233"/>
            <a:ext cx="10647218" cy="928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dirty="0"/>
              <a:t>While some are straight forward some require a lot of thought and in excess of 20+ TM Diagrams.</a:t>
            </a:r>
          </a:p>
        </p:txBody>
      </p:sp>
    </p:spTree>
    <p:extLst>
      <p:ext uri="{BB962C8B-B14F-4D97-AF65-F5344CB8AC3E}">
        <p14:creationId xmlns:p14="http://schemas.microsoft.com/office/powerpoint/2010/main" val="67593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09AD-EC1A-4FA8-A7AB-8AD66876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Team! A range of people, skill levels etc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B362-8C3A-4A81-881C-8C2342C5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1" y="1482869"/>
            <a:ext cx="10958947" cy="4100513"/>
          </a:xfrm>
        </p:spPr>
        <p:txBody>
          <a:bodyPr>
            <a:noAutofit/>
          </a:bodyPr>
          <a:lstStyle/>
          <a:p>
            <a:r>
              <a:rPr lang="en-NZ" sz="3000" dirty="0"/>
              <a:t>STMS and TC  </a:t>
            </a:r>
            <a:r>
              <a:rPr lang="en-AU" sz="3000" dirty="0"/>
              <a:t>from cycling club/friends- people who understand events</a:t>
            </a:r>
          </a:p>
          <a:p>
            <a:r>
              <a:rPr lang="en-NZ" sz="3000" dirty="0"/>
              <a:t>TC Hired (road workers)</a:t>
            </a:r>
            <a:r>
              <a:rPr lang="en-AU" sz="3000" dirty="0"/>
              <a:t> – they are learning.</a:t>
            </a:r>
            <a:endParaRPr lang="en-NZ" sz="3000" dirty="0"/>
          </a:p>
          <a:p>
            <a:r>
              <a:rPr lang="en-NZ" sz="3000" dirty="0"/>
              <a:t>Retired volunteer group – completed TC events course</a:t>
            </a:r>
            <a:r>
              <a:rPr lang="en-AU" sz="3000" dirty="0"/>
              <a:t> –  more a fact finding exercise </a:t>
            </a:r>
            <a:endParaRPr lang="en-NZ" sz="3000" dirty="0"/>
          </a:p>
          <a:p>
            <a:r>
              <a:rPr lang="en-NZ" sz="3000" dirty="0"/>
              <a:t>Maori wardens </a:t>
            </a:r>
            <a:r>
              <a:rPr lang="en-AU" sz="3000" dirty="0"/>
              <a:t>– try and use when can, but have lots of limitations. Like setting up – not sports people.</a:t>
            </a:r>
            <a:endParaRPr lang="en-NZ" sz="3000" dirty="0"/>
          </a:p>
          <a:p>
            <a:r>
              <a:rPr lang="en-NZ" sz="3000" dirty="0"/>
              <a:t>Volunteers supplied by organisers.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A047A2-D09C-49BE-958F-6524EF929A4C}"/>
              </a:ext>
            </a:extLst>
          </p:cNvPr>
          <p:cNvSpPr txBox="1">
            <a:spLocks/>
          </p:cNvSpPr>
          <p:nvPr/>
        </p:nvSpPr>
        <p:spPr>
          <a:xfrm>
            <a:off x="526472" y="5971056"/>
            <a:ext cx="11139055" cy="8869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4000" b="1" dirty="0"/>
              <a:t>I am accountable and have to manage them all. </a:t>
            </a:r>
          </a:p>
        </p:txBody>
      </p:sp>
    </p:spTree>
    <p:extLst>
      <p:ext uri="{BB962C8B-B14F-4D97-AF65-F5344CB8AC3E}">
        <p14:creationId xmlns:p14="http://schemas.microsoft.com/office/powerpoint/2010/main" val="27389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F195DE-74C5-4B4B-A564-1B7D542D6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 b="69072"/>
          <a:stretch/>
        </p:blipFill>
        <p:spPr>
          <a:xfrm>
            <a:off x="1316182" y="277750"/>
            <a:ext cx="9187635" cy="21606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FD190-0D60-44A9-8475-6A19EBF49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10707" r="682" b="35758"/>
          <a:stretch/>
        </p:blipFill>
        <p:spPr>
          <a:xfrm>
            <a:off x="1316182" y="2867890"/>
            <a:ext cx="9340003" cy="38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02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D650-616B-46B5-BDD3-E2FAC820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378980"/>
            <a:ext cx="11104418" cy="975589"/>
          </a:xfrm>
        </p:spPr>
        <p:txBody>
          <a:bodyPr>
            <a:normAutofit fontScale="90000"/>
          </a:bodyPr>
          <a:lstStyle/>
          <a:p>
            <a:r>
              <a:rPr lang="en-NZ" i="1" dirty="0"/>
              <a:t>It’s great we have a section on events in Section I.3  </a:t>
            </a:r>
            <a:br>
              <a:rPr lang="en-NZ" dirty="0"/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1F055-B505-4021-B40C-0811DAE83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354569"/>
            <a:ext cx="10515600" cy="4727575"/>
          </a:xfrm>
        </p:spPr>
        <p:txBody>
          <a:bodyPr>
            <a:normAutofit/>
          </a:bodyPr>
          <a:lstStyle/>
          <a:p>
            <a:r>
              <a:rPr lang="en-NZ" sz="3000" dirty="0"/>
              <a:t>Sample TMD to use/help in preparation of TMPs</a:t>
            </a:r>
          </a:p>
          <a:p>
            <a:endParaRPr lang="en-NZ" sz="3000" dirty="0"/>
          </a:p>
          <a:p>
            <a:r>
              <a:rPr lang="en-NZ" sz="3000" dirty="0"/>
              <a:t>Examples of TMP and TMD in the training material</a:t>
            </a:r>
          </a:p>
          <a:p>
            <a:endParaRPr lang="en-NZ" sz="3000" dirty="0"/>
          </a:p>
          <a:p>
            <a:r>
              <a:rPr lang="en-NZ" sz="3000" dirty="0"/>
              <a:t>TC Events specific course  available (much shorter)</a:t>
            </a:r>
          </a:p>
          <a:p>
            <a:endParaRPr lang="en-NZ" sz="3000" dirty="0"/>
          </a:p>
          <a:p>
            <a:r>
              <a:rPr lang="en-NZ" sz="3000" dirty="0"/>
              <a:t>STMS Events specific course (similar to Road works but with a Cycling angle)</a:t>
            </a:r>
          </a:p>
        </p:txBody>
      </p:sp>
    </p:spTree>
    <p:extLst>
      <p:ext uri="{BB962C8B-B14F-4D97-AF65-F5344CB8AC3E}">
        <p14:creationId xmlns:p14="http://schemas.microsoft.com/office/powerpoint/2010/main" val="306263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D650-616B-46B5-BDD3-E2FAC820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8" y="129598"/>
            <a:ext cx="11104418" cy="923347"/>
          </a:xfrm>
        </p:spPr>
        <p:txBody>
          <a:bodyPr>
            <a:normAutofit/>
          </a:bodyPr>
          <a:lstStyle/>
          <a:p>
            <a:r>
              <a:rPr lang="en-NZ" i="1" dirty="0"/>
              <a:t>Some points</a:t>
            </a:r>
            <a:endParaRPr lang="en-NZ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F932EE-13FC-4B36-BB25-FAD52AAAA45A}"/>
              </a:ext>
            </a:extLst>
          </p:cNvPr>
          <p:cNvSpPr txBox="1">
            <a:spLocks/>
          </p:cNvSpPr>
          <p:nvPr/>
        </p:nvSpPr>
        <p:spPr>
          <a:xfrm>
            <a:off x="284018" y="1149927"/>
            <a:ext cx="11104418" cy="57080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Event Training Course Material is</a:t>
            </a:r>
            <a:r>
              <a:rPr lang="en-NZ" dirty="0"/>
              <a:t> Cycling based. Many other events out there, </a:t>
            </a:r>
            <a:r>
              <a:rPr lang="en-AU" dirty="0"/>
              <a:t>so </a:t>
            </a:r>
            <a:r>
              <a:rPr lang="en-NZ" dirty="0"/>
              <a:t>need to adopt training material so it’s relevant – e.g. Triathlons, Runners.</a:t>
            </a:r>
            <a:r>
              <a:rPr lang="en-AU" dirty="0"/>
              <a:t> Maori wardens – principles are generally the same  - i.e. stopping traffic.</a:t>
            </a:r>
          </a:p>
          <a:p>
            <a:endParaRPr lang="en-AU" dirty="0"/>
          </a:p>
          <a:p>
            <a:r>
              <a:rPr lang="en-AU" dirty="0"/>
              <a:t>So trainers need a good understanding of what the Sport/event entails  and what key points you need to cover</a:t>
            </a:r>
          </a:p>
          <a:p>
            <a:endParaRPr lang="en-AU" dirty="0"/>
          </a:p>
          <a:p>
            <a:r>
              <a:rPr lang="en-NZ" dirty="0"/>
              <a:t>Still not common knowledge of this information out there.</a:t>
            </a:r>
          </a:p>
          <a:p>
            <a:pPr lvl="1"/>
            <a:r>
              <a:rPr lang="en-NZ" dirty="0"/>
              <a:t>A group of cyclists had to sit through a roadworks course that went over their heads. Club was not aware of a separate course.</a:t>
            </a:r>
          </a:p>
          <a:p>
            <a:pPr lvl="1"/>
            <a:endParaRPr lang="en-NZ" dirty="0"/>
          </a:p>
          <a:p>
            <a:r>
              <a:rPr lang="en-NZ" dirty="0"/>
              <a:t>A trainer decided that the TC event course wasn’t good enough and would only run a modified roadworks course.</a:t>
            </a:r>
          </a:p>
          <a:p>
            <a:endParaRPr lang="en-N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D650-616B-46B5-BDD3-E2FAC820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378980"/>
            <a:ext cx="11104418" cy="1325563"/>
          </a:xfrm>
        </p:spPr>
        <p:txBody>
          <a:bodyPr>
            <a:normAutofit/>
          </a:bodyPr>
          <a:lstStyle/>
          <a:p>
            <a:r>
              <a:rPr lang="en-NZ" i="1" dirty="0"/>
              <a:t>Training Hat</a:t>
            </a:r>
            <a:br>
              <a:rPr lang="en-NZ" dirty="0"/>
            </a:b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1F055-B505-4021-B40C-0811DAE83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28" y="2036618"/>
            <a:ext cx="11269354" cy="461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3000" dirty="0"/>
              <a:t>Broadly trainees are from the following groups</a:t>
            </a:r>
          </a:p>
          <a:p>
            <a:pPr marL="0" indent="0">
              <a:buNone/>
            </a:pPr>
            <a:endParaRPr lang="en-NZ" sz="1000" dirty="0"/>
          </a:p>
          <a:p>
            <a:r>
              <a:rPr lang="en-NZ" sz="3000" dirty="0"/>
              <a:t>Cyclist and Tri Clubs members - many actively assist in setting up sites.</a:t>
            </a:r>
          </a:p>
          <a:p>
            <a:r>
              <a:rPr lang="en-NZ" sz="3000" dirty="0"/>
              <a:t>Runn</a:t>
            </a:r>
            <a:r>
              <a:rPr lang="en-AU" sz="3000" dirty="0" err="1"/>
              <a:t>ing</a:t>
            </a:r>
            <a:r>
              <a:rPr lang="en-AU" sz="3000" dirty="0"/>
              <a:t>/Walking groups</a:t>
            </a:r>
            <a:r>
              <a:rPr lang="en-NZ" sz="3000" dirty="0"/>
              <a:t> – NB run on the other side of the road.</a:t>
            </a:r>
          </a:p>
          <a:p>
            <a:r>
              <a:rPr lang="en-NZ" sz="3000" dirty="0"/>
              <a:t>Red Badge Security – Cruise ship pedestrian management, parking, road closure occasional stop/go.</a:t>
            </a:r>
          </a:p>
          <a:p>
            <a:r>
              <a:rPr lang="en-NZ" sz="3000" dirty="0"/>
              <a:t>Maori Wardens</a:t>
            </a:r>
            <a:r>
              <a:rPr lang="en-AU" sz="3000" dirty="0"/>
              <a:t> – generally off road or behind road closures. Occasionally on road but not equipped to do well.</a:t>
            </a:r>
            <a:endParaRPr lang="en-NZ" sz="3000" dirty="0"/>
          </a:p>
          <a:p>
            <a:r>
              <a:rPr lang="en-NZ" sz="3000" dirty="0"/>
              <a:t>Other TC’s – Markets etc – very small TM duties. </a:t>
            </a:r>
          </a:p>
        </p:txBody>
      </p:sp>
      <p:pic>
        <p:nvPicPr>
          <p:cNvPr id="4" name="Picture 3" descr="six hats icons free shapes for PowerPoint">
            <a:extLst>
              <a:ext uri="{FF2B5EF4-FFF2-40B4-BE49-F238E27FC236}">
                <a16:creationId xmlns:a16="http://schemas.microsoft.com/office/drawing/2014/main" id="{B4FB74A7-AAED-4945-96B0-DF411E59A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t="50566" r="66826" b="17341"/>
          <a:stretch/>
        </p:blipFill>
        <p:spPr bwMode="auto">
          <a:xfrm>
            <a:off x="5995094" y="438748"/>
            <a:ext cx="1779250" cy="12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E33C0-4B3C-4815-9B0C-686722003739}"/>
              </a:ext>
            </a:extLst>
          </p:cNvPr>
          <p:cNvSpPr txBox="1"/>
          <p:nvPr/>
        </p:nvSpPr>
        <p:spPr>
          <a:xfrm>
            <a:off x="6279573" y="580094"/>
            <a:ext cx="117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Trainer</a:t>
            </a:r>
          </a:p>
        </p:txBody>
      </p:sp>
    </p:spTree>
    <p:extLst>
      <p:ext uri="{BB962C8B-B14F-4D97-AF65-F5344CB8AC3E}">
        <p14:creationId xmlns:p14="http://schemas.microsoft.com/office/powerpoint/2010/main" val="1829921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7FC7D1DFCBB4DAF12F0F583E5727F" ma:contentTypeVersion="12" ma:contentTypeDescription="Create a new document." ma:contentTypeScope="" ma:versionID="3183aaf253e1b737959cf8b806d09f22">
  <xsd:schema xmlns:xsd="http://www.w3.org/2001/XMLSchema" xmlns:xs="http://www.w3.org/2001/XMLSchema" xmlns:p="http://schemas.microsoft.com/office/2006/metadata/properties" xmlns:ns2="5a56619b-5606-4a2b-8065-d5f1974d9ed5" xmlns:ns3="e3d1d8a1-fed5-4680-8fac-b27b0658afc4" targetNamespace="http://schemas.microsoft.com/office/2006/metadata/properties" ma:root="true" ma:fieldsID="5f7b77ff09cdf542f7f9b313e190010d" ns2:_="" ns3:_="">
    <xsd:import namespace="5a56619b-5606-4a2b-8065-d5f1974d9ed5"/>
    <xsd:import namespace="e3d1d8a1-fed5-4680-8fac-b27b0658a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6619b-5606-4a2b-8065-d5f1974d9e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1d8a1-fed5-4680-8fac-b27b0658afc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1473249-1B26-4F97-B3AA-DC87876ED279}"/>
</file>

<file path=customXml/itemProps2.xml><?xml version="1.0" encoding="utf-8"?>
<ds:datastoreItem xmlns:ds="http://schemas.openxmlformats.org/officeDocument/2006/customXml" ds:itemID="{88078DEB-6407-4EB4-8DF1-AD53CE1F1CEC}"/>
</file>

<file path=customXml/itemProps3.xml><?xml version="1.0" encoding="utf-8"?>
<ds:datastoreItem xmlns:ds="http://schemas.openxmlformats.org/officeDocument/2006/customXml" ds:itemID="{186D0966-262C-4BB8-96A3-9280FFD786A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</TotalTime>
  <Words>1248</Words>
  <Application>Microsoft Office PowerPoint</Application>
  <PresentationFormat>Widescreen</PresentationFormat>
  <Paragraphs>186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Competency and Customer Satisfaction  in  Events</vt:lpstr>
      <vt:lpstr>PowerPoint Presentation</vt:lpstr>
      <vt:lpstr>Contents</vt:lpstr>
      <vt:lpstr>Types of Events</vt:lpstr>
      <vt:lpstr>The Team! A range of people, skill levels etc</vt:lpstr>
      <vt:lpstr>PowerPoint Presentation</vt:lpstr>
      <vt:lpstr>It’s great we have a section on events in Section I.3   </vt:lpstr>
      <vt:lpstr>Some points</vt:lpstr>
      <vt:lpstr>Training Hat </vt:lpstr>
      <vt:lpstr>So where do TC &amp; STMS Events volunteers/staff fit   in the   Proposed Training and Competency Model?  </vt:lpstr>
      <vt:lpstr>Profile of TC</vt:lpstr>
      <vt:lpstr>Profile of TTM Worker</vt:lpstr>
      <vt:lpstr>PowerPoint Presentation</vt:lpstr>
      <vt:lpstr>PowerPoint Presentation</vt:lpstr>
      <vt:lpstr>Profile of STMS</vt:lpstr>
      <vt:lpstr>PowerPoint Presentation</vt:lpstr>
      <vt:lpstr>PowerPoint Presentation</vt:lpstr>
      <vt:lpstr>Challenges with the Competency Model </vt:lpstr>
      <vt:lpstr>Challenges &amp; Feedback from Cycling Clubs</vt:lpstr>
      <vt:lpstr>My Final Challenge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74</cp:revision>
  <dcterms:created xsi:type="dcterms:W3CDTF">2018-03-27T01:25:08Z</dcterms:created>
  <dcterms:modified xsi:type="dcterms:W3CDTF">2018-05-09T18:58:01Z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0x01010055E7FC7D1DFCBB4DAF12F0F583E5727F</vt:lpwstr>
  </property>
</Properties>
</file>