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61" r:id="rId3"/>
    <p:sldId id="300" r:id="rId4"/>
    <p:sldId id="299" r:id="rId5"/>
    <p:sldId id="292" r:id="rId6"/>
    <p:sldId id="291" r:id="rId7"/>
    <p:sldId id="285" r:id="rId8"/>
    <p:sldId id="301" r:id="rId9"/>
    <p:sldId id="302" r:id="rId10"/>
    <p:sldId id="295" r:id="rId11"/>
    <p:sldId id="303" r:id="rId12"/>
    <p:sldId id="277" r:id="rId1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426"/>
    <a:srgbClr val="009BC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0" autoAdjust="0"/>
    <p:restoredTop sz="91913" autoAdjust="0"/>
  </p:normalViewPr>
  <p:slideViewPr>
    <p:cSldViewPr snapToGrid="0">
      <p:cViewPr varScale="1">
        <p:scale>
          <a:sx n="67" d="100"/>
          <a:sy n="67" d="100"/>
        </p:scale>
        <p:origin x="128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3E9E0-137B-4D0E-88E7-A74B16667BE0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34CF-5F36-4E41-8B34-20357135BF7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3341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621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001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320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552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1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458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949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9708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F34CF-5F36-4E41-8B34-20357135BF73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553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330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446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388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23" y="6400203"/>
            <a:ext cx="2218927" cy="3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0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4920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80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554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4664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410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223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795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C2999-8571-4A89-83E5-DD00F67EBC7D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A959E-4326-40BF-AA38-A73B0F7BE6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0793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247" y="252737"/>
            <a:ext cx="8445500" cy="1547665"/>
          </a:xfrm>
        </p:spPr>
        <p:txBody>
          <a:bodyPr>
            <a:normAutofit fontScale="90000"/>
          </a:bodyPr>
          <a:lstStyle/>
          <a:p>
            <a:r>
              <a:rPr lang="en-NZ" sz="6600" b="1" dirty="0" smtClean="0"/>
              <a:t>Innovation &amp; Traffic</a:t>
            </a:r>
            <a:br>
              <a:rPr lang="en-NZ" sz="6600" b="1" dirty="0" smtClean="0"/>
            </a:br>
            <a:r>
              <a:rPr lang="en-NZ" sz="4400" b="1" dirty="0" smtClean="0"/>
              <a:t>Keeping our People </a:t>
            </a:r>
            <a:r>
              <a:rPr lang="en-NZ" sz="4400" b="1" dirty="0"/>
              <a:t>S</a:t>
            </a:r>
            <a:r>
              <a:rPr lang="en-NZ" sz="4400" b="1" dirty="0" smtClean="0"/>
              <a:t>afe</a:t>
            </a:r>
            <a:endParaRPr lang="en-NZ" sz="6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13" y="5708928"/>
            <a:ext cx="3664569" cy="5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Halo Lights</a:t>
            </a:r>
            <a:endParaRPr lang="en-NZ" sz="3600" b="1" dirty="0">
              <a:solidFill>
                <a:srgbClr val="F5842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82" y="904876"/>
            <a:ext cx="3457575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00" y="909358"/>
            <a:ext cx="2756684" cy="1573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888" y="1160645"/>
            <a:ext cx="1667912" cy="1322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281" y="2929769"/>
            <a:ext cx="4602203" cy="26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Future of Traffic Management</a:t>
            </a:r>
            <a:endParaRPr lang="en-NZ" sz="3600" b="1" dirty="0">
              <a:solidFill>
                <a:srgbClr val="F5842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54" y="3857889"/>
            <a:ext cx="82477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/>
              <a:t>Some final thoughts…</a:t>
            </a:r>
            <a:endParaRPr lang="en-NZ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What is the future of traffic management?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Already seeing automation in some areas, likely to increase over the next 5-10 years, what does this mean for our sites and our people?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What part does drones, robotics and technology play?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How will our traffic management interact with automated vehicles? Some development required in this space</a:t>
            </a:r>
          </a:p>
          <a:p>
            <a:endParaRPr lang="en-NZ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54" y="961214"/>
            <a:ext cx="2995793" cy="2605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961214"/>
            <a:ext cx="4688541" cy="263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98605" y="846704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F58426"/>
                </a:solidFill>
              </a:rPr>
              <a:t>Thank You</a:t>
            </a:r>
            <a:endParaRPr lang="en-NZ" sz="4400" b="1" dirty="0">
              <a:solidFill>
                <a:srgbClr val="F5842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51" y="1716567"/>
            <a:ext cx="69342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Today’s Session</a:t>
            </a:r>
            <a:endParaRPr lang="en-NZ" sz="3600" b="1" dirty="0">
              <a:solidFill>
                <a:srgbClr val="F584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5777" y="982249"/>
            <a:ext cx="5499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400" b="1" dirty="0" smtClean="0"/>
              <a:t>Fulton Hogan: why we innovate</a:t>
            </a:r>
          </a:p>
          <a:p>
            <a:pPr>
              <a:buClr>
                <a:schemeClr val="tx1"/>
              </a:buClr>
            </a:pPr>
            <a:endParaRPr lang="en-NZ" sz="2400" b="1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400" b="1" dirty="0" err="1" smtClean="0"/>
              <a:t>Bikescout</a:t>
            </a:r>
            <a:r>
              <a:rPr lang="en-NZ" sz="2400" b="1" dirty="0" smtClean="0"/>
              <a:t> – a cycle safety solution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400" b="1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400" b="1" dirty="0" smtClean="0"/>
              <a:t>Road studs – innovative lighting solutions for our roads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400" b="1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400" b="1" dirty="0" smtClean="0"/>
              <a:t>Closure breach solutions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b="1" dirty="0" err="1" smtClean="0"/>
              <a:t>Hoon</a:t>
            </a:r>
            <a:r>
              <a:rPr lang="en-NZ" sz="2000" b="1" dirty="0" smtClean="0"/>
              <a:t> alert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b="1" dirty="0" smtClean="0"/>
              <a:t>X-net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b="1" dirty="0" smtClean="0"/>
              <a:t>Worker guard alert system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000" b="1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400" b="1" dirty="0" smtClean="0"/>
              <a:t>Halo lights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400" b="1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400" b="1" dirty="0" smtClean="0"/>
              <a:t>Future of traffic management</a:t>
            </a:r>
            <a:endParaRPr lang="en-NZ" sz="2400" b="1" dirty="0"/>
          </a:p>
          <a:p>
            <a:pPr lvl="1">
              <a:buClr>
                <a:schemeClr val="tx1"/>
              </a:buClr>
            </a:pPr>
            <a:endParaRPr lang="en-NZ" sz="2400" b="1" dirty="0" smtClean="0"/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000" b="1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" y="1323661"/>
            <a:ext cx="3093028" cy="46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Why We Innovate</a:t>
            </a:r>
            <a:endParaRPr lang="en-NZ" sz="3600" b="1" dirty="0">
              <a:solidFill>
                <a:srgbClr val="F584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43" y="813734"/>
            <a:ext cx="5499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NZ" sz="2400" b="1" dirty="0" smtClean="0"/>
              <a:t>Safety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Our people are our main priority and their safety while working on our roads comes first. </a:t>
            </a:r>
            <a:endParaRPr lang="en-NZ" sz="2000" dirty="0"/>
          </a:p>
          <a:p>
            <a:pPr>
              <a:buClr>
                <a:srgbClr val="00B050"/>
              </a:buClr>
            </a:pPr>
            <a:endParaRPr lang="en-NZ" sz="2400" b="1" dirty="0"/>
          </a:p>
          <a:p>
            <a:pPr>
              <a:buClr>
                <a:srgbClr val="00B050"/>
              </a:buClr>
            </a:pPr>
            <a:r>
              <a:rPr lang="en-NZ" sz="2400" b="1" dirty="0" smtClean="0"/>
              <a:t>Communication 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We have a diverse </a:t>
            </a:r>
            <a:r>
              <a:rPr lang="en-NZ" sz="2000" dirty="0"/>
              <a:t>business with </a:t>
            </a:r>
            <a:r>
              <a:rPr lang="en-NZ" sz="2000" dirty="0" smtClean="0"/>
              <a:t>7,500 </a:t>
            </a:r>
            <a:r>
              <a:rPr lang="en-NZ" sz="2000" dirty="0"/>
              <a:t>people, great ideas </a:t>
            </a:r>
            <a:r>
              <a:rPr lang="en-NZ" sz="2000" dirty="0" smtClean="0"/>
              <a:t>need to be shared.</a:t>
            </a:r>
          </a:p>
          <a:p>
            <a:pPr>
              <a:buClr>
                <a:schemeClr val="tx1"/>
              </a:buClr>
            </a:pPr>
            <a:endParaRPr lang="en-NZ" sz="2000" dirty="0" smtClean="0"/>
          </a:p>
          <a:p>
            <a:pPr>
              <a:buClr>
                <a:schemeClr val="tx1"/>
              </a:buClr>
            </a:pPr>
            <a:r>
              <a:rPr lang="en-NZ" sz="2400" b="1" dirty="0"/>
              <a:t>To Compete Internationally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/>
              <a:t>Create closer ties with the global community to harness technology developed overseas</a:t>
            </a:r>
            <a:r>
              <a:rPr lang="en-NZ" sz="2000" dirty="0" smtClean="0"/>
              <a:t>.</a:t>
            </a:r>
            <a:endParaRPr lang="en-NZ" sz="2000" dirty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NZ" sz="2000" dirty="0" smtClean="0"/>
          </a:p>
          <a:p>
            <a:pPr>
              <a:buClr>
                <a:schemeClr val="tx1"/>
              </a:buClr>
            </a:pPr>
            <a:r>
              <a:rPr lang="en-NZ" sz="2400" b="1" dirty="0" smtClean="0"/>
              <a:t>Customer Focus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We innovate to respond to our customers drive for innovation and new technology, and improved value for money outcomes.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6" b="6205"/>
          <a:stretch/>
        </p:blipFill>
        <p:spPr>
          <a:xfrm rot="5400000">
            <a:off x="5083158" y="2184455"/>
            <a:ext cx="4719662" cy="289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err="1" smtClean="0">
                <a:solidFill>
                  <a:srgbClr val="F58426"/>
                </a:solidFill>
              </a:rPr>
              <a:t>Bikescout</a:t>
            </a:r>
            <a:endParaRPr lang="en-NZ" sz="3600" b="1" dirty="0">
              <a:solidFill>
                <a:srgbClr val="F584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76" y="998414"/>
            <a:ext cx="51366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NZ" sz="2400" b="1" dirty="0" smtClean="0"/>
              <a:t>A new solution for cycle safety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Cycle safety a growing concern with more cyclists on our roads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New </a:t>
            </a:r>
            <a:r>
              <a:rPr lang="en-NZ" sz="2000" dirty="0" err="1" smtClean="0"/>
              <a:t>cycleways</a:t>
            </a:r>
            <a:r>
              <a:rPr lang="en-NZ" sz="2000" dirty="0" smtClean="0"/>
              <a:t> being </a:t>
            </a:r>
            <a:r>
              <a:rPr lang="en-NZ" sz="2000" dirty="0"/>
              <a:t>b</a:t>
            </a:r>
            <a:r>
              <a:rPr lang="en-NZ" sz="2000" dirty="0" smtClean="0"/>
              <a:t>uilt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Integrating </a:t>
            </a:r>
            <a:r>
              <a:rPr lang="en-NZ" sz="2000" dirty="0"/>
              <a:t>into existing </a:t>
            </a:r>
            <a:r>
              <a:rPr lang="en-NZ" sz="2000" dirty="0" smtClean="0"/>
              <a:t>infrastructure: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err="1" smtClean="0"/>
              <a:t>Cycleways</a:t>
            </a:r>
            <a:r>
              <a:rPr lang="en-NZ" sz="2000" dirty="0" smtClean="0"/>
              <a:t> often a tight fit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How to cross existing </a:t>
            </a:r>
            <a:r>
              <a:rPr lang="en-NZ" sz="2000" dirty="0"/>
              <a:t>access </a:t>
            </a:r>
            <a:r>
              <a:rPr lang="en-NZ" sz="2000" dirty="0" smtClean="0"/>
              <a:t>ways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Problems with attack </a:t>
            </a:r>
            <a:r>
              <a:rPr lang="en-NZ" sz="2000" dirty="0"/>
              <a:t>from the blind </a:t>
            </a:r>
            <a:r>
              <a:rPr lang="en-NZ" sz="2000" dirty="0" smtClean="0"/>
              <a:t>side where vehicles do not see cyclists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400" dirty="0"/>
          </a:p>
          <a:p>
            <a:pPr>
              <a:buClr>
                <a:srgbClr val="00B050"/>
              </a:buClr>
            </a:pPr>
            <a:r>
              <a:rPr lang="en-NZ" sz="2400" b="1" dirty="0" err="1"/>
              <a:t>Bikescout</a:t>
            </a:r>
            <a:r>
              <a:rPr lang="en-NZ" sz="2400" b="1" dirty="0"/>
              <a:t> now installed in Wellington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Operational since July 2017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Speed </a:t>
            </a:r>
            <a:r>
              <a:rPr lang="en-NZ" sz="2000" dirty="0"/>
              <a:t>and distance </a:t>
            </a:r>
            <a:r>
              <a:rPr lang="en-NZ" sz="2000" dirty="0" smtClean="0"/>
              <a:t>calculation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Very </a:t>
            </a:r>
            <a:r>
              <a:rPr lang="en-NZ" sz="2000" dirty="0"/>
              <a:t>accurate </a:t>
            </a:r>
            <a:r>
              <a:rPr lang="en-NZ" sz="2000" dirty="0" smtClean="0"/>
              <a:t>two-way polygon radar technology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Advance </a:t>
            </a:r>
            <a:r>
              <a:rPr lang="en-NZ" sz="2000" dirty="0"/>
              <a:t>warning to </a:t>
            </a:r>
            <a:r>
              <a:rPr lang="en-NZ" sz="2000" dirty="0" smtClean="0"/>
              <a:t>motorist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Accessible data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NZ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60" y="1000468"/>
            <a:ext cx="3724088" cy="248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20" y="3483969"/>
            <a:ext cx="3724728" cy="24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AINJOINT edited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351" y="461513"/>
            <a:ext cx="7838536" cy="587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Road Studs – Reflective, Solar, Powered</a:t>
            </a:r>
            <a:endParaRPr lang="en-NZ" sz="3600" b="1" dirty="0">
              <a:solidFill>
                <a:srgbClr val="F5842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71" y="4455525"/>
            <a:ext cx="3169328" cy="1726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901" y="923841"/>
            <a:ext cx="80681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NZ" sz="2400" b="1" dirty="0"/>
              <a:t>Rely on road marking for </a:t>
            </a:r>
            <a:r>
              <a:rPr lang="en-NZ" sz="2400" b="1" dirty="0" smtClean="0"/>
              <a:t>delineation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Centre </a:t>
            </a:r>
            <a:r>
              <a:rPr lang="en-NZ" sz="2000" dirty="0"/>
              <a:t>and edge line is often the only delineation visible to road </a:t>
            </a:r>
            <a:r>
              <a:rPr lang="en-NZ" sz="2000" dirty="0" smtClean="0"/>
              <a:t>users</a:t>
            </a:r>
          </a:p>
          <a:p>
            <a:pPr>
              <a:buClr>
                <a:schemeClr val="tx1"/>
              </a:buClr>
            </a:pPr>
            <a:endParaRPr lang="en-NZ" sz="2000" dirty="0" smtClean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Traditional </a:t>
            </a:r>
            <a:r>
              <a:rPr lang="en-NZ" sz="2000" dirty="0"/>
              <a:t>road marking is often hard to </a:t>
            </a:r>
            <a:r>
              <a:rPr lang="en-NZ" sz="2000" dirty="0" smtClean="0"/>
              <a:t>see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Flushed Roads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Poor </a:t>
            </a:r>
            <a:r>
              <a:rPr lang="en-NZ" sz="2000" dirty="0"/>
              <a:t>surface </a:t>
            </a:r>
            <a:r>
              <a:rPr lang="en-NZ" sz="2000" dirty="0" smtClean="0"/>
              <a:t>drainage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Loss </a:t>
            </a:r>
            <a:r>
              <a:rPr lang="en-NZ" sz="2000" dirty="0"/>
              <a:t>of visibility during </a:t>
            </a:r>
            <a:r>
              <a:rPr lang="en-NZ" sz="2000" dirty="0" smtClean="0"/>
              <a:t>rain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Missing </a:t>
            </a:r>
            <a:r>
              <a:rPr lang="en-NZ" sz="2000" dirty="0"/>
              <a:t>markers, wear and </a:t>
            </a:r>
            <a:r>
              <a:rPr lang="en-NZ" sz="2000" dirty="0" smtClean="0"/>
              <a:t>tear</a:t>
            </a:r>
          </a:p>
          <a:p>
            <a:pPr lvl="1">
              <a:buClr>
                <a:schemeClr val="tx1"/>
              </a:buClr>
            </a:pPr>
            <a:endParaRPr lang="en-NZ" sz="2000" dirty="0" smtClean="0"/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NZ" sz="2000" dirty="0" smtClean="0"/>
              <a:t>New Technology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Increased reflectivity – 10x more reflective than standard RRPM’s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Solar and powered available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Energy efficient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Colour </a:t>
            </a:r>
            <a:r>
              <a:rPr lang="en-NZ" sz="2000" dirty="0"/>
              <a:t>control </a:t>
            </a:r>
            <a:r>
              <a:rPr lang="en-NZ" sz="2000" dirty="0" smtClean="0"/>
              <a:t>options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Great for rural areas and darker urban areas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NZ" sz="2000" dirty="0" smtClean="0"/>
              <a:t>Lifespan 7-10 years</a:t>
            </a:r>
            <a:endParaRPr lang="en-NZ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912" y="2952609"/>
            <a:ext cx="1729687" cy="99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625" y="1785674"/>
            <a:ext cx="1503974" cy="11118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493" y="2952609"/>
            <a:ext cx="1165121" cy="999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135" y="1785674"/>
            <a:ext cx="1698800" cy="1129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808" y="2952609"/>
            <a:ext cx="1428387" cy="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17575" y="1438423"/>
            <a:ext cx="507052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err="1" smtClean="0"/>
              <a:t>Hoon</a:t>
            </a:r>
            <a:r>
              <a:rPr lang="en-NZ" sz="2400" b="1" dirty="0" smtClean="0"/>
              <a:t> Alert</a:t>
            </a:r>
            <a:endParaRPr lang="en-NZ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Innovative system that displays vehicle speed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Sounds loud siren when vehicles are too fast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Siren warns any workers on site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‘Unusual pitched sound’ that is aimed at changing driver behaviour, stands out from normal construction noise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Can be remotely and manually activated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Currently in use in Australia</a:t>
            </a:r>
          </a:p>
          <a:p>
            <a:endParaRPr lang="en-NZ" sz="2000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Closure Breach Solutions</a:t>
            </a:r>
            <a:endParaRPr lang="en-NZ" sz="3600" b="1" dirty="0">
              <a:solidFill>
                <a:srgbClr val="F5842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85" y="1594267"/>
            <a:ext cx="3370935" cy="35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63787" y="1157176"/>
            <a:ext cx="52802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/>
              <a:t>X-Net</a:t>
            </a:r>
            <a:endParaRPr lang="en-NZ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/>
              <a:t>Barbed spikes penetrates the tyres which then causes the net to entangle front wheels of the vehicle, resulting in a safe and controlled stoppage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Military grade, high-strength net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Great for off and on ramp closures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Easy to set-up, no ground anchoring required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System deploys in under 3 seconds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Trialled on AMA</a:t>
            </a:r>
          </a:p>
          <a:p>
            <a:endParaRPr lang="en-NZ" sz="2000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Closure Breach Solutions</a:t>
            </a:r>
            <a:endParaRPr lang="en-NZ" sz="3600" b="1" dirty="0">
              <a:solidFill>
                <a:srgbClr val="F5842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2" y="1246823"/>
            <a:ext cx="3370935" cy="2276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2322"/>
          <a:stretch/>
        </p:blipFill>
        <p:spPr>
          <a:xfrm>
            <a:off x="381772" y="3635290"/>
            <a:ext cx="3370935" cy="3022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907"/>
          <a:stretch/>
        </p:blipFill>
        <p:spPr>
          <a:xfrm>
            <a:off x="3965650" y="4708353"/>
            <a:ext cx="2352715" cy="1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3639" y="1096758"/>
            <a:ext cx="8247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/>
              <a:t>Worker Guard </a:t>
            </a:r>
            <a:r>
              <a:rPr lang="en-NZ" sz="2400" b="1" dirty="0"/>
              <a:t>A</a:t>
            </a:r>
            <a:r>
              <a:rPr lang="en-NZ" sz="2400" b="1" dirty="0" smtClean="0"/>
              <a:t>lert </a:t>
            </a:r>
            <a:r>
              <a:rPr lang="en-NZ" sz="2400" b="1" dirty="0"/>
              <a:t>S</a:t>
            </a:r>
            <a:r>
              <a:rPr lang="en-NZ" sz="2400" b="1" dirty="0" smtClean="0"/>
              <a:t>ystem</a:t>
            </a:r>
            <a:endParaRPr lang="en-NZ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Lightweight, easy to transport 4m long trip hose and sensor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Uses wireless technology to set-off personal alarm when vehicle drives over hose, warning workers of vehicles that have breached the closure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Includes rechargeable alarm and flashing light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sz="2000" dirty="0" smtClean="0"/>
              <a:t>In use in Auckland, West Coast and Nelson/Marlborough</a:t>
            </a:r>
          </a:p>
          <a:p>
            <a:endParaRPr lang="en-NZ" sz="2000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92854" y="271610"/>
            <a:ext cx="8158293" cy="54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600" b="1" dirty="0" smtClean="0">
                <a:solidFill>
                  <a:srgbClr val="F58426"/>
                </a:solidFill>
              </a:rPr>
              <a:t>Closure Breach Solutions</a:t>
            </a:r>
            <a:endParaRPr lang="en-NZ" sz="3600" b="1" dirty="0">
              <a:solidFill>
                <a:srgbClr val="F5842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6" y="3160059"/>
            <a:ext cx="762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3AB723-4D52-44DC-89E7-55CE9E6C1B2E}"/>
</file>

<file path=customXml/itemProps2.xml><?xml version="1.0" encoding="utf-8"?>
<ds:datastoreItem xmlns:ds="http://schemas.openxmlformats.org/officeDocument/2006/customXml" ds:itemID="{7651D4E0-8E0D-4373-A844-78493DFB78F3}"/>
</file>

<file path=customXml/itemProps3.xml><?xml version="1.0" encoding="utf-8"?>
<ds:datastoreItem xmlns:ds="http://schemas.openxmlformats.org/officeDocument/2006/customXml" ds:itemID="{6D49E287-9E56-4E39-98A9-5566BD4C6DF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15969</TotalTime>
  <Words>527</Words>
  <Application>Microsoft Office PowerPoint</Application>
  <PresentationFormat>On-screen Show (4:3)</PresentationFormat>
  <Paragraphs>100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Innovation &amp; Traffic Keeping our People Safe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Fulton Hogan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the Way</dc:title>
  <dc:creator>Smith, Chloe - FH Corporate</dc:creator>
  <cp:lastModifiedBy>Vidcom</cp:lastModifiedBy>
  <cp:revision>209</cp:revision>
  <cp:lastPrinted>2017-01-18T00:34:42Z</cp:lastPrinted>
  <dcterms:created xsi:type="dcterms:W3CDTF">2017-01-10T20:30:32Z</dcterms:created>
  <dcterms:modified xsi:type="dcterms:W3CDTF">2018-05-09T22:35:48Z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