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hart4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ink/ink6.xml" ContentType="application/inkml+xml"/>
  <Override PartName="/ppt/ink/ink5.xml" ContentType="application/inkml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rts/chart5.xml" ContentType="application/vnd.openxmlformats-officedocument.drawingml.chart+xml"/>
  <Override PartName="/ppt/theme/theme1.xml" ContentType="application/vnd.openxmlformats-officedocument.theme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1.xml" ContentType="application/vnd.ms-office.chartstyl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5"/>
  </p:notesMasterIdLst>
  <p:handoutMasterIdLst>
    <p:handoutMasterId r:id="rId16"/>
  </p:handoutMasterIdLst>
  <p:sldIdLst>
    <p:sldId id="300" r:id="rId2"/>
    <p:sldId id="298" r:id="rId3"/>
    <p:sldId id="301" r:id="rId4"/>
    <p:sldId id="292" r:id="rId5"/>
    <p:sldId id="294" r:id="rId6"/>
    <p:sldId id="284" r:id="rId7"/>
    <p:sldId id="287" r:id="rId8"/>
    <p:sldId id="291" r:id="rId9"/>
    <p:sldId id="288" r:id="rId10"/>
    <p:sldId id="290" r:id="rId11"/>
    <p:sldId id="295" r:id="rId12"/>
    <p:sldId id="299" r:id="rId13"/>
    <p:sldId id="296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8BA"/>
    <a:srgbClr val="666666"/>
    <a:srgbClr val="FF4438"/>
    <a:srgbClr val="D22630"/>
    <a:srgbClr val="EE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3" autoAdjust="0"/>
    <p:restoredTop sz="90982" autoAdjust="0"/>
  </p:normalViewPr>
  <p:slideViewPr>
    <p:cSldViewPr snapToGrid="0">
      <p:cViewPr varScale="1">
        <p:scale>
          <a:sx n="83" d="100"/>
          <a:sy n="83" d="100"/>
        </p:scale>
        <p:origin x="147" y="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573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lsv01\GroupLib\SocialBehavioural\528159.00%20Buffer%20zones%20at%20road%20work%20sites\07%20Data%20Capture\Site%201%20Northbound%20Data\528159%20Site%201%20Baseline%2020180420%20-%20including%20trucks%20stuf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sv01\GroupLib\SocialBehavioural\528159.00%20Buffer%20zones%20at%20road%20work%20sites\07%20Data%20Capture\Site%201%20Northbound%20Data\528159%20Site%201%20Baseline%2020180420%20-%20including%20link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sv01\GroupLib\SocialBehavioural\528159.00%20Buffer%20zones%20at%20road%20work%20sites\07%20Data%20Capture\Site%201%20Northbound%20Data\528159%20Site%201%20Baseline%2020180420%20-%20including%20link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sv01\GroupLib\SocialBehavioural\528159.00%20Buffer%20zones%20at%20road%20work%20sites\07%20Data%20Capture\Site%202%20Southbound%20Data\528159%20Site%202%20Baseline%202018042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sv01\GroupLib\SocialBehavioural\528159.00%20Buffer%20zones%20at%20road%20work%20sites\07%20Data%20Capture\Site%202%20Southbound%20Data\528159%20Site%202%20Baseline%202018042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0"/>
          <c:tx>
            <c:v>Trucks</c:v>
          </c:tx>
          <c:spPr>
            <a:ln w="28575" cap="rnd">
              <a:solidFill>
                <a:srgbClr val="EF483E"/>
              </a:solidFill>
              <a:round/>
            </a:ln>
            <a:effectLst/>
          </c:spPr>
          <c:marker>
            <c:symbol val="none"/>
          </c:marker>
          <c:dPt>
            <c:idx val="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B784-425C-8206-F6551B6E70D6}"/>
              </c:ext>
            </c:extLst>
          </c:dPt>
          <c:xVal>
            <c:numRef>
              <c:f>'TNZ6+ base'!$M$3:$M$22</c:f>
              <c:numCache>
                <c:formatCode>0.0</c:formatCode>
                <c:ptCount val="20"/>
                <c:pt idx="0">
                  <c:v>62.025000000000006</c:v>
                </c:pt>
                <c:pt idx="1">
                  <c:v>63.4</c:v>
                </c:pt>
                <c:pt idx="2">
                  <c:v>67.53</c:v>
                </c:pt>
                <c:pt idx="3">
                  <c:v>69.36</c:v>
                </c:pt>
                <c:pt idx="4">
                  <c:v>70.074999999999989</c:v>
                </c:pt>
                <c:pt idx="5">
                  <c:v>70.490000000000009</c:v>
                </c:pt>
                <c:pt idx="6">
                  <c:v>73.164999999999992</c:v>
                </c:pt>
                <c:pt idx="7">
                  <c:v>75.600000000000009</c:v>
                </c:pt>
                <c:pt idx="8">
                  <c:v>76.945000000000007</c:v>
                </c:pt>
                <c:pt idx="9">
                  <c:v>77.7</c:v>
                </c:pt>
                <c:pt idx="10">
                  <c:v>78.45</c:v>
                </c:pt>
                <c:pt idx="11">
                  <c:v>80.66</c:v>
                </c:pt>
                <c:pt idx="12">
                  <c:v>82.13</c:v>
                </c:pt>
                <c:pt idx="13">
                  <c:v>82.58</c:v>
                </c:pt>
                <c:pt idx="14">
                  <c:v>83.9</c:v>
                </c:pt>
                <c:pt idx="15">
                  <c:v>85.42</c:v>
                </c:pt>
                <c:pt idx="16">
                  <c:v>86.72999999999999</c:v>
                </c:pt>
                <c:pt idx="17">
                  <c:v>88.350000000000009</c:v>
                </c:pt>
                <c:pt idx="18">
                  <c:v>90.99</c:v>
                </c:pt>
                <c:pt idx="19">
                  <c:v>93.4</c:v>
                </c:pt>
              </c:numCache>
            </c:numRef>
          </c:xVal>
          <c:yVal>
            <c:numRef>
              <c:f>'TNZ6+ base'!$L$3:$L$22</c:f>
              <c:numCache>
                <c:formatCode>0.00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784-425C-8206-F6551B6E70D6}"/>
            </c:ext>
          </c:extLst>
        </c:ser>
        <c:ser>
          <c:idx val="0"/>
          <c:order val="1"/>
          <c:tx>
            <c:v>Cars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Pt>
            <c:idx val="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B784-425C-8206-F6551B6E70D6}"/>
              </c:ext>
            </c:extLst>
          </c:dPt>
          <c:xVal>
            <c:numRef>
              <c:f>'TNZ1 base'!$M$3:$M$22</c:f>
              <c:numCache>
                <c:formatCode>0.0</c:formatCode>
                <c:ptCount val="20"/>
                <c:pt idx="0">
                  <c:v>65.674999999999997</c:v>
                </c:pt>
                <c:pt idx="1">
                  <c:v>70.5</c:v>
                </c:pt>
                <c:pt idx="2">
                  <c:v>74.475000000000009</c:v>
                </c:pt>
                <c:pt idx="3">
                  <c:v>76.5</c:v>
                </c:pt>
                <c:pt idx="4">
                  <c:v>78</c:v>
                </c:pt>
                <c:pt idx="5">
                  <c:v>79.55</c:v>
                </c:pt>
                <c:pt idx="6">
                  <c:v>81.099999999999994</c:v>
                </c:pt>
                <c:pt idx="7">
                  <c:v>82.9</c:v>
                </c:pt>
                <c:pt idx="8">
                  <c:v>84.2</c:v>
                </c:pt>
                <c:pt idx="9">
                  <c:v>85.1</c:v>
                </c:pt>
                <c:pt idx="10">
                  <c:v>86.5</c:v>
                </c:pt>
                <c:pt idx="11">
                  <c:v>87.7</c:v>
                </c:pt>
                <c:pt idx="12">
                  <c:v>88.974999999999994</c:v>
                </c:pt>
                <c:pt idx="13">
                  <c:v>89.8</c:v>
                </c:pt>
                <c:pt idx="14">
                  <c:v>90.85</c:v>
                </c:pt>
                <c:pt idx="15">
                  <c:v>92.2</c:v>
                </c:pt>
                <c:pt idx="16">
                  <c:v>93.9</c:v>
                </c:pt>
                <c:pt idx="17">
                  <c:v>95.8</c:v>
                </c:pt>
                <c:pt idx="18">
                  <c:v>99.5</c:v>
                </c:pt>
                <c:pt idx="19">
                  <c:v>107.4</c:v>
                </c:pt>
              </c:numCache>
            </c:numRef>
          </c:xVal>
          <c:yVal>
            <c:numRef>
              <c:f>'TNZ1 base'!$L$3:$L$22</c:f>
              <c:numCache>
                <c:formatCode>0.00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784-425C-8206-F6551B6E7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676168"/>
        <c:axId val="813676824"/>
      </c:scatterChart>
      <c:scatterChart>
        <c:scatterStyle val="lineMarker"/>
        <c:varyColors val="0"/>
        <c:ser>
          <c:idx val="2"/>
          <c:order val="2"/>
          <c:spPr>
            <a:ln w="952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'TNZ1 base'!$J$17:$J$19</c:f>
              <c:numCache>
                <c:formatCode>0.0</c:formatCode>
                <c:ptCount val="3"/>
                <c:pt idx="0">
                  <c:v>85.1</c:v>
                </c:pt>
                <c:pt idx="1">
                  <c:v>85.1</c:v>
                </c:pt>
                <c:pt idx="2" formatCode="General">
                  <c:v>0</c:v>
                </c:pt>
              </c:numCache>
            </c:numRef>
          </c:xVal>
          <c:yVal>
            <c:numRef>
              <c:f>'TNZ1 base'!$I$17:$I$19</c:f>
              <c:numCache>
                <c:formatCode>General</c:formatCode>
                <c:ptCount val="3"/>
                <c:pt idx="0">
                  <c:v>0</c:v>
                </c:pt>
                <c:pt idx="1">
                  <c:v>0.5</c:v>
                </c:pt>
                <c:pt idx="2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784-425C-8206-F6551B6E70D6}"/>
            </c:ext>
          </c:extLst>
        </c:ser>
        <c:ser>
          <c:idx val="3"/>
          <c:order val="3"/>
          <c:spPr>
            <a:ln w="9525" cap="rnd">
              <a:solidFill>
                <a:srgbClr val="EF483E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'TNZ6+ base'!$J$17:$J$19</c:f>
              <c:numCache>
                <c:formatCode>0.0</c:formatCode>
                <c:ptCount val="3"/>
                <c:pt idx="0">
                  <c:v>77.7</c:v>
                </c:pt>
                <c:pt idx="1">
                  <c:v>77.7</c:v>
                </c:pt>
                <c:pt idx="2" formatCode="General">
                  <c:v>0</c:v>
                </c:pt>
              </c:numCache>
            </c:numRef>
          </c:xVal>
          <c:yVal>
            <c:numRef>
              <c:f>'TNZ6+ base'!$I$17:$I$19</c:f>
              <c:numCache>
                <c:formatCode>General</c:formatCode>
                <c:ptCount val="3"/>
                <c:pt idx="0">
                  <c:v>0</c:v>
                </c:pt>
                <c:pt idx="1">
                  <c:v>0.5</c:v>
                </c:pt>
                <c:pt idx="2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784-425C-8206-F6551B6E7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676168"/>
        <c:axId val="813676824"/>
      </c:scatterChart>
      <c:valAx>
        <c:axId val="813676168"/>
        <c:scaling>
          <c:orientation val="minMax"/>
          <c:max val="10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Speed, km/h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676824"/>
        <c:crosses val="autoZero"/>
        <c:crossBetween val="midCat"/>
        <c:majorUnit val="25"/>
      </c:valAx>
      <c:valAx>
        <c:axId val="8136768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Cumulative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676168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2"/>
          <c:order val="0"/>
          <c:tx>
            <c:v>150 m advanced warning</c:v>
          </c:tx>
          <c:spPr>
            <a:ln w="28575">
              <a:solidFill>
                <a:srgbClr val="EF483E"/>
              </a:solidFill>
            </a:ln>
          </c:spPr>
          <c:marker>
            <c:symbol val="none"/>
          </c:marker>
          <c:xVal>
            <c:numRef>
              <c:f>'TNZ1 base'!$M$3:$M$22</c:f>
              <c:numCache>
                <c:formatCode>0.0</c:formatCode>
                <c:ptCount val="20"/>
                <c:pt idx="0">
                  <c:v>65.674999999999997</c:v>
                </c:pt>
                <c:pt idx="1">
                  <c:v>70.5</c:v>
                </c:pt>
                <c:pt idx="2">
                  <c:v>74.475000000000009</c:v>
                </c:pt>
                <c:pt idx="3">
                  <c:v>76.5</c:v>
                </c:pt>
                <c:pt idx="4">
                  <c:v>78</c:v>
                </c:pt>
                <c:pt idx="5">
                  <c:v>79.55</c:v>
                </c:pt>
                <c:pt idx="6">
                  <c:v>81.099999999999994</c:v>
                </c:pt>
                <c:pt idx="7">
                  <c:v>82.9</c:v>
                </c:pt>
                <c:pt idx="8">
                  <c:v>84.2</c:v>
                </c:pt>
                <c:pt idx="9">
                  <c:v>85.1</c:v>
                </c:pt>
                <c:pt idx="10">
                  <c:v>86.5</c:v>
                </c:pt>
                <c:pt idx="11">
                  <c:v>87.7</c:v>
                </c:pt>
                <c:pt idx="12">
                  <c:v>88.974999999999994</c:v>
                </c:pt>
                <c:pt idx="13">
                  <c:v>89.8</c:v>
                </c:pt>
                <c:pt idx="14">
                  <c:v>90.85</c:v>
                </c:pt>
                <c:pt idx="15">
                  <c:v>92.2</c:v>
                </c:pt>
                <c:pt idx="16">
                  <c:v>93.9</c:v>
                </c:pt>
                <c:pt idx="17">
                  <c:v>95.8</c:v>
                </c:pt>
                <c:pt idx="18">
                  <c:v>99.5</c:v>
                </c:pt>
                <c:pt idx="19">
                  <c:v>107.4</c:v>
                </c:pt>
              </c:numCache>
            </c:numRef>
          </c:xVal>
          <c:yVal>
            <c:numRef>
              <c:f>'TNZ1 base'!$L$3:$L$22</c:f>
              <c:numCache>
                <c:formatCode>0.00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13-400B-8124-054994D26F03}"/>
            </c:ext>
          </c:extLst>
        </c:ser>
        <c:ser>
          <c:idx val="3"/>
          <c:order val="1"/>
          <c:tx>
            <c:v>300 m advanced warning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'[2]TNZ1 300 m'!$M$3:$M$22</c:f>
              <c:numCache>
                <c:formatCode>General</c:formatCode>
                <c:ptCount val="20"/>
                <c:pt idx="0">
                  <c:v>62.715000000000003</c:v>
                </c:pt>
                <c:pt idx="1">
                  <c:v>66.490000000000009</c:v>
                </c:pt>
                <c:pt idx="2">
                  <c:v>70.385000000000005</c:v>
                </c:pt>
                <c:pt idx="3">
                  <c:v>73.16</c:v>
                </c:pt>
                <c:pt idx="4">
                  <c:v>75.375</c:v>
                </c:pt>
                <c:pt idx="5">
                  <c:v>77</c:v>
                </c:pt>
                <c:pt idx="6">
                  <c:v>78.7</c:v>
                </c:pt>
                <c:pt idx="7">
                  <c:v>79.92</c:v>
                </c:pt>
                <c:pt idx="8">
                  <c:v>81.5</c:v>
                </c:pt>
                <c:pt idx="9">
                  <c:v>83.1</c:v>
                </c:pt>
                <c:pt idx="10">
                  <c:v>84.865000000000009</c:v>
                </c:pt>
                <c:pt idx="11">
                  <c:v>86.2</c:v>
                </c:pt>
                <c:pt idx="12">
                  <c:v>87.2</c:v>
                </c:pt>
                <c:pt idx="13">
                  <c:v>88.309999999999988</c:v>
                </c:pt>
                <c:pt idx="14">
                  <c:v>89.724999999999994</c:v>
                </c:pt>
                <c:pt idx="15">
                  <c:v>91.1</c:v>
                </c:pt>
                <c:pt idx="16">
                  <c:v>92.7</c:v>
                </c:pt>
                <c:pt idx="17">
                  <c:v>94.27</c:v>
                </c:pt>
                <c:pt idx="18">
                  <c:v>97.17</c:v>
                </c:pt>
                <c:pt idx="19">
                  <c:v>106.4</c:v>
                </c:pt>
              </c:numCache>
            </c:numRef>
          </c:xVal>
          <c:yVal>
            <c:numRef>
              <c:f>'[2]TNZ1 300 m'!$L$3:$L$22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113-400B-8124-054994D26F03}"/>
            </c:ext>
          </c:extLst>
        </c:ser>
        <c:ser>
          <c:idx val="0"/>
          <c:order val="2"/>
          <c:tx>
            <c:v>70 km/h buffer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2-9113-400B-8124-054994D26F03}"/>
              </c:ext>
            </c:extLst>
          </c:dPt>
          <c:xVal>
            <c:numRef>
              <c:f>'[3]TNZ1 70 kmh'!$M$3:$M$22</c:f>
              <c:numCache>
                <c:formatCode>General</c:formatCode>
                <c:ptCount val="20"/>
                <c:pt idx="0">
                  <c:v>66.260000000000005</c:v>
                </c:pt>
                <c:pt idx="1">
                  <c:v>68.7</c:v>
                </c:pt>
                <c:pt idx="2">
                  <c:v>70.5</c:v>
                </c:pt>
                <c:pt idx="3">
                  <c:v>73.580000000000013</c:v>
                </c:pt>
                <c:pt idx="4">
                  <c:v>75.625</c:v>
                </c:pt>
                <c:pt idx="5">
                  <c:v>77.78</c:v>
                </c:pt>
                <c:pt idx="6">
                  <c:v>79.599999999999994</c:v>
                </c:pt>
                <c:pt idx="7">
                  <c:v>81.099999999999994</c:v>
                </c:pt>
                <c:pt idx="8">
                  <c:v>82.4</c:v>
                </c:pt>
                <c:pt idx="9">
                  <c:v>83.45</c:v>
                </c:pt>
                <c:pt idx="10">
                  <c:v>84.43</c:v>
                </c:pt>
                <c:pt idx="11">
                  <c:v>85.48</c:v>
                </c:pt>
                <c:pt idx="12">
                  <c:v>86.745000000000005</c:v>
                </c:pt>
                <c:pt idx="13">
                  <c:v>88.1</c:v>
                </c:pt>
                <c:pt idx="14">
                  <c:v>89.674999999999997</c:v>
                </c:pt>
                <c:pt idx="15">
                  <c:v>90.64</c:v>
                </c:pt>
                <c:pt idx="16">
                  <c:v>92.004999999999995</c:v>
                </c:pt>
                <c:pt idx="17">
                  <c:v>93.3</c:v>
                </c:pt>
                <c:pt idx="18">
                  <c:v>96.27</c:v>
                </c:pt>
                <c:pt idx="19">
                  <c:v>107.3</c:v>
                </c:pt>
              </c:numCache>
            </c:numRef>
          </c:xVal>
          <c:yVal>
            <c:numRef>
              <c:f>'[3]TNZ1 70 kmh'!$L$3:$L$22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113-400B-8124-054994D26F03}"/>
            </c:ext>
          </c:extLst>
        </c:ser>
        <c:ser>
          <c:idx val="1"/>
          <c:order val="3"/>
          <c:spPr>
            <a:ln w="9525">
              <a:solidFill>
                <a:srgbClr val="666666"/>
              </a:solidFill>
              <a:prstDash val="dash"/>
            </a:ln>
          </c:spPr>
          <c:marker>
            <c:symbol val="none"/>
          </c:marker>
          <c:xVal>
            <c:numRef>
              <c:f>'T-test'!$U$30:$U$31</c:f>
              <c:numCache>
                <c:formatCode>General</c:formatCode>
                <c:ptCount val="2"/>
                <c:pt idx="0">
                  <c:v>0</c:v>
                </c:pt>
                <c:pt idx="1">
                  <c:v>110</c:v>
                </c:pt>
              </c:numCache>
            </c:numRef>
          </c:xVal>
          <c:yVal>
            <c:numRef>
              <c:f>'T-test'!$V$30:$V$31</c:f>
              <c:numCache>
                <c:formatCode>General</c:formatCode>
                <c:ptCount val="2"/>
                <c:pt idx="0">
                  <c:v>0.85</c:v>
                </c:pt>
                <c:pt idx="1">
                  <c:v>0.85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113-400B-8124-054994D26F03}"/>
            </c:ext>
          </c:extLst>
        </c:ser>
        <c:ser>
          <c:idx val="4"/>
          <c:order val="4"/>
          <c:tx>
            <c:strRef>
              <c:f>'T-test'!$U$33:$U$34</c:f>
              <c:strCache>
                <c:ptCount val="2"/>
                <c:pt idx="0">
                  <c:v>0</c:v>
                </c:pt>
                <c:pt idx="1">
                  <c:v>110</c:v>
                </c:pt>
              </c:strCache>
            </c:strRef>
          </c:tx>
          <c:spPr>
            <a:ln w="9525">
              <a:solidFill>
                <a:srgbClr val="666666"/>
              </a:solidFill>
              <a:prstDash val="dash"/>
            </a:ln>
          </c:spPr>
          <c:marker>
            <c:symbol val="none"/>
          </c:marker>
          <c:xVal>
            <c:numRef>
              <c:f>'T-test'!$U$33:$U$34</c:f>
              <c:numCache>
                <c:formatCode>General</c:formatCode>
                <c:ptCount val="2"/>
                <c:pt idx="0">
                  <c:v>0</c:v>
                </c:pt>
                <c:pt idx="1">
                  <c:v>110</c:v>
                </c:pt>
              </c:numCache>
            </c:numRef>
          </c:xVal>
          <c:yVal>
            <c:numRef>
              <c:f>'T-test'!$V$33:$V$34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113-400B-8124-054994D26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676168"/>
        <c:axId val="813676824"/>
      </c:scatterChart>
      <c:valAx>
        <c:axId val="813676168"/>
        <c:scaling>
          <c:orientation val="minMax"/>
          <c:max val="10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Speed, km/h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676824"/>
        <c:crosses val="autoZero"/>
        <c:crossBetween val="midCat"/>
        <c:majorUnit val="25"/>
      </c:valAx>
      <c:valAx>
        <c:axId val="8136768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Cumulative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676168"/>
        <c:crosses val="autoZero"/>
        <c:crossBetween val="midCat"/>
        <c:majorUnit val="0.2"/>
      </c:valAx>
    </c:plotArea>
    <c:legend>
      <c:legendPos val="b"/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400" b="0">
                <a:solidFill>
                  <a:schemeClr val="tx1"/>
                </a:solidFill>
              </a:defRPr>
            </a:pPr>
            <a:r>
              <a:rPr lang="en-NZ" sz="1400" b="0" dirty="0">
                <a:solidFill>
                  <a:srgbClr val="666666"/>
                </a:solidFill>
              </a:rPr>
              <a:t>Solid line</a:t>
            </a:r>
            <a:r>
              <a:rPr lang="en-NZ" sz="1400" b="0" baseline="0" dirty="0">
                <a:solidFill>
                  <a:srgbClr val="666666"/>
                </a:solidFill>
              </a:rPr>
              <a:t> is speed at the threshold </a:t>
            </a:r>
          </a:p>
          <a:p>
            <a:pPr algn="l">
              <a:defRPr sz="1400" b="0">
                <a:solidFill>
                  <a:schemeClr val="tx1"/>
                </a:solidFill>
              </a:defRPr>
            </a:pPr>
            <a:r>
              <a:rPr lang="en-NZ" sz="1400" b="0" baseline="0" dirty="0">
                <a:solidFill>
                  <a:srgbClr val="666666"/>
                </a:solidFill>
              </a:rPr>
              <a:t>Dashed line is speed prior to active site</a:t>
            </a:r>
            <a:endParaRPr lang="en-NZ" sz="1400" b="0" dirty="0">
              <a:solidFill>
                <a:srgbClr val="666666"/>
              </a:solidFill>
            </a:endParaRPr>
          </a:p>
        </c:rich>
      </c:tx>
      <c:layout>
        <c:manualLayout>
          <c:xMode val="edge"/>
          <c:yMode val="edge"/>
          <c:x val="0.11310185185185184"/>
          <c:y val="0.91433108428530507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3356851851851851"/>
          <c:y val="3.0578413834227786E-2"/>
          <c:w val="0.69976388888888885"/>
          <c:h val="0.58625911474840242"/>
        </c:manualLayout>
      </c:layout>
      <c:scatterChart>
        <c:scatterStyle val="smoothMarker"/>
        <c:varyColors val="0"/>
        <c:ser>
          <c:idx val="0"/>
          <c:order val="0"/>
          <c:tx>
            <c:v>150 m advanced warning</c:v>
          </c:tx>
          <c:spPr>
            <a:ln w="28575">
              <a:solidFill>
                <a:srgbClr val="EF483E"/>
              </a:solidFill>
            </a:ln>
          </c:spPr>
          <c:marker>
            <c:symbol val="none"/>
          </c:marker>
          <c:xVal>
            <c:numRef>
              <c:f>'TNZ1 base'!$M$3:$M$22</c:f>
              <c:numCache>
                <c:formatCode>0.0</c:formatCode>
                <c:ptCount val="20"/>
                <c:pt idx="0">
                  <c:v>65.674999999999997</c:v>
                </c:pt>
                <c:pt idx="1">
                  <c:v>70.5</c:v>
                </c:pt>
                <c:pt idx="2">
                  <c:v>74.475000000000009</c:v>
                </c:pt>
                <c:pt idx="3">
                  <c:v>76.5</c:v>
                </c:pt>
                <c:pt idx="4">
                  <c:v>78</c:v>
                </c:pt>
                <c:pt idx="5">
                  <c:v>79.55</c:v>
                </c:pt>
                <c:pt idx="6">
                  <c:v>81.099999999999994</c:v>
                </c:pt>
                <c:pt idx="7">
                  <c:v>82.9</c:v>
                </c:pt>
                <c:pt idx="8">
                  <c:v>84.2</c:v>
                </c:pt>
                <c:pt idx="9">
                  <c:v>85.1</c:v>
                </c:pt>
                <c:pt idx="10">
                  <c:v>86.5</c:v>
                </c:pt>
                <c:pt idx="11">
                  <c:v>87.7</c:v>
                </c:pt>
                <c:pt idx="12">
                  <c:v>88.974999999999994</c:v>
                </c:pt>
                <c:pt idx="13">
                  <c:v>89.8</c:v>
                </c:pt>
                <c:pt idx="14">
                  <c:v>90.85</c:v>
                </c:pt>
                <c:pt idx="15">
                  <c:v>92.2</c:v>
                </c:pt>
                <c:pt idx="16">
                  <c:v>93.9</c:v>
                </c:pt>
                <c:pt idx="17">
                  <c:v>95.8</c:v>
                </c:pt>
                <c:pt idx="18">
                  <c:v>99.5</c:v>
                </c:pt>
                <c:pt idx="19">
                  <c:v>107.4</c:v>
                </c:pt>
              </c:numCache>
            </c:numRef>
          </c:xVal>
          <c:yVal>
            <c:numRef>
              <c:f>'TNZ1 base'!$L$3:$L$22</c:f>
              <c:numCache>
                <c:formatCode>0.00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82-4207-BCA9-9BC83BD9F600}"/>
            </c:ext>
          </c:extLst>
        </c:ser>
        <c:ser>
          <c:idx val="2"/>
          <c:order val="1"/>
          <c:tx>
            <c:v>300 m advanced warning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'[2]TNZ1 300 m'!$M$3:$M$22</c:f>
              <c:numCache>
                <c:formatCode>General</c:formatCode>
                <c:ptCount val="20"/>
                <c:pt idx="0">
                  <c:v>62.715000000000003</c:v>
                </c:pt>
                <c:pt idx="1">
                  <c:v>66.490000000000009</c:v>
                </c:pt>
                <c:pt idx="2">
                  <c:v>70.385000000000005</c:v>
                </c:pt>
                <c:pt idx="3">
                  <c:v>73.16</c:v>
                </c:pt>
                <c:pt idx="4">
                  <c:v>75.375</c:v>
                </c:pt>
                <c:pt idx="5">
                  <c:v>77</c:v>
                </c:pt>
                <c:pt idx="6">
                  <c:v>78.7</c:v>
                </c:pt>
                <c:pt idx="7">
                  <c:v>79.92</c:v>
                </c:pt>
                <c:pt idx="8">
                  <c:v>81.5</c:v>
                </c:pt>
                <c:pt idx="9">
                  <c:v>83.1</c:v>
                </c:pt>
                <c:pt idx="10">
                  <c:v>84.865000000000009</c:v>
                </c:pt>
                <c:pt idx="11">
                  <c:v>86.2</c:v>
                </c:pt>
                <c:pt idx="12">
                  <c:v>87.2</c:v>
                </c:pt>
                <c:pt idx="13">
                  <c:v>88.309999999999988</c:v>
                </c:pt>
                <c:pt idx="14">
                  <c:v>89.724999999999994</c:v>
                </c:pt>
                <c:pt idx="15">
                  <c:v>91.1</c:v>
                </c:pt>
                <c:pt idx="16">
                  <c:v>92.7</c:v>
                </c:pt>
                <c:pt idx="17">
                  <c:v>94.27</c:v>
                </c:pt>
                <c:pt idx="18">
                  <c:v>97.17</c:v>
                </c:pt>
                <c:pt idx="19">
                  <c:v>106.4</c:v>
                </c:pt>
              </c:numCache>
            </c:numRef>
          </c:xVal>
          <c:yVal>
            <c:numRef>
              <c:f>'[2]TNZ1 300 m'!$L$3:$L$22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D82-4207-BCA9-9BC83BD9F600}"/>
            </c:ext>
          </c:extLst>
        </c:ser>
        <c:ser>
          <c:idx val="3"/>
          <c:order val="2"/>
          <c:tx>
            <c:v>70 km/h buffer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'[3]TNZ1 70 kmh'!$M$3:$M$22</c:f>
              <c:numCache>
                <c:formatCode>General</c:formatCode>
                <c:ptCount val="20"/>
                <c:pt idx="0">
                  <c:v>66.260000000000005</c:v>
                </c:pt>
                <c:pt idx="1">
                  <c:v>68.7</c:v>
                </c:pt>
                <c:pt idx="2">
                  <c:v>70.5</c:v>
                </c:pt>
                <c:pt idx="3">
                  <c:v>73.580000000000013</c:v>
                </c:pt>
                <c:pt idx="4">
                  <c:v>75.625</c:v>
                </c:pt>
                <c:pt idx="5">
                  <c:v>77.78</c:v>
                </c:pt>
                <c:pt idx="6">
                  <c:v>79.599999999999994</c:v>
                </c:pt>
                <c:pt idx="7">
                  <c:v>81.099999999999994</c:v>
                </c:pt>
                <c:pt idx="8">
                  <c:v>82.4</c:v>
                </c:pt>
                <c:pt idx="9">
                  <c:v>83.45</c:v>
                </c:pt>
                <c:pt idx="10">
                  <c:v>84.43</c:v>
                </c:pt>
                <c:pt idx="11">
                  <c:v>85.48</c:v>
                </c:pt>
                <c:pt idx="12">
                  <c:v>86.745000000000005</c:v>
                </c:pt>
                <c:pt idx="13">
                  <c:v>88.1</c:v>
                </c:pt>
                <c:pt idx="14">
                  <c:v>89.674999999999997</c:v>
                </c:pt>
                <c:pt idx="15">
                  <c:v>90.64</c:v>
                </c:pt>
                <c:pt idx="16">
                  <c:v>92.004999999999995</c:v>
                </c:pt>
                <c:pt idx="17">
                  <c:v>93.3</c:v>
                </c:pt>
                <c:pt idx="18">
                  <c:v>96.27</c:v>
                </c:pt>
                <c:pt idx="19">
                  <c:v>107.3</c:v>
                </c:pt>
              </c:numCache>
            </c:numRef>
          </c:xVal>
          <c:yVal>
            <c:numRef>
              <c:f>'[3]TNZ1 70 kmh'!$L$3:$L$22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D82-4207-BCA9-9BC83BD9F600}"/>
            </c:ext>
          </c:extLst>
        </c:ser>
        <c:ser>
          <c:idx val="5"/>
          <c:order val="3"/>
          <c:tx>
            <c:v>150 m advanced warning</c:v>
          </c:tx>
          <c:spPr>
            <a:ln w="28575" cap="rnd">
              <a:solidFill>
                <a:srgbClr val="EF483E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'TNZ1 base'!$AB$3:$AB$22</c:f>
              <c:numCache>
                <c:formatCode>0.0</c:formatCode>
                <c:ptCount val="20"/>
                <c:pt idx="0">
                  <c:v>36.32</c:v>
                </c:pt>
                <c:pt idx="1">
                  <c:v>40.78</c:v>
                </c:pt>
                <c:pt idx="2">
                  <c:v>43.26</c:v>
                </c:pt>
                <c:pt idx="3">
                  <c:v>45.38</c:v>
                </c:pt>
                <c:pt idx="4">
                  <c:v>46.9</c:v>
                </c:pt>
                <c:pt idx="5">
                  <c:v>47.72</c:v>
                </c:pt>
                <c:pt idx="6">
                  <c:v>49.1</c:v>
                </c:pt>
                <c:pt idx="7">
                  <c:v>50.720000000000006</c:v>
                </c:pt>
                <c:pt idx="8">
                  <c:v>51.78</c:v>
                </c:pt>
                <c:pt idx="9">
                  <c:v>52.7</c:v>
                </c:pt>
                <c:pt idx="10">
                  <c:v>54</c:v>
                </c:pt>
                <c:pt idx="11">
                  <c:v>55.6</c:v>
                </c:pt>
                <c:pt idx="12">
                  <c:v>57.160000000000004</c:v>
                </c:pt>
                <c:pt idx="13">
                  <c:v>58.779999999999994</c:v>
                </c:pt>
                <c:pt idx="14">
                  <c:v>59.8</c:v>
                </c:pt>
                <c:pt idx="15">
                  <c:v>61.5</c:v>
                </c:pt>
                <c:pt idx="16">
                  <c:v>63.14</c:v>
                </c:pt>
                <c:pt idx="17">
                  <c:v>65.86</c:v>
                </c:pt>
                <c:pt idx="18">
                  <c:v>70.559999999999988</c:v>
                </c:pt>
                <c:pt idx="19">
                  <c:v>82.4</c:v>
                </c:pt>
              </c:numCache>
            </c:numRef>
          </c:xVal>
          <c:yVal>
            <c:numRef>
              <c:f>'TNZ1 base'!$AA$3:$AA$22</c:f>
              <c:numCache>
                <c:formatCode>0.00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D82-4207-BCA9-9BC83BD9F600}"/>
            </c:ext>
          </c:extLst>
        </c:ser>
        <c:ser>
          <c:idx val="7"/>
          <c:order val="4"/>
          <c:tx>
            <c:v>300 m advanced warning</c:v>
          </c:tx>
          <c:spPr>
            <a:ln w="28575" cap="rnd">
              <a:solidFill>
                <a:srgbClr val="00B0F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'[2]TNZ1 300 m'!$AB$3:$AB$22</c:f>
              <c:numCache>
                <c:formatCode>General</c:formatCode>
                <c:ptCount val="20"/>
                <c:pt idx="0">
                  <c:v>16.160000000000004</c:v>
                </c:pt>
                <c:pt idx="1">
                  <c:v>31.110000000000003</c:v>
                </c:pt>
                <c:pt idx="2">
                  <c:v>35.045000000000002</c:v>
                </c:pt>
                <c:pt idx="3">
                  <c:v>39.1</c:v>
                </c:pt>
                <c:pt idx="4">
                  <c:v>41.125</c:v>
                </c:pt>
                <c:pt idx="5">
                  <c:v>42.730000000000004</c:v>
                </c:pt>
                <c:pt idx="6">
                  <c:v>44.334999999999994</c:v>
                </c:pt>
                <c:pt idx="7">
                  <c:v>45.6</c:v>
                </c:pt>
                <c:pt idx="8">
                  <c:v>47.1</c:v>
                </c:pt>
                <c:pt idx="9">
                  <c:v>48.2</c:v>
                </c:pt>
                <c:pt idx="10">
                  <c:v>49.5</c:v>
                </c:pt>
                <c:pt idx="11">
                  <c:v>50.76</c:v>
                </c:pt>
                <c:pt idx="12">
                  <c:v>52.2</c:v>
                </c:pt>
                <c:pt idx="13">
                  <c:v>53.87</c:v>
                </c:pt>
                <c:pt idx="14">
                  <c:v>55.85</c:v>
                </c:pt>
                <c:pt idx="15">
                  <c:v>57.9</c:v>
                </c:pt>
                <c:pt idx="16">
                  <c:v>60.1</c:v>
                </c:pt>
                <c:pt idx="17">
                  <c:v>62.2</c:v>
                </c:pt>
                <c:pt idx="18">
                  <c:v>64.795000000000002</c:v>
                </c:pt>
                <c:pt idx="19">
                  <c:v>72.099999999999994</c:v>
                </c:pt>
              </c:numCache>
            </c:numRef>
          </c:xVal>
          <c:yVal>
            <c:numRef>
              <c:f>'[2]TNZ1 300 m'!$AA$3:$AA$22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D82-4207-BCA9-9BC83BD9F600}"/>
            </c:ext>
          </c:extLst>
        </c:ser>
        <c:ser>
          <c:idx val="1"/>
          <c:order val="5"/>
          <c:tx>
            <c:v>70 km/h buffer</c:v>
          </c:tx>
          <c:spPr>
            <a:ln w="285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'[3]TNZ1 70 kmh'!$AB$3:$AB$22</c:f>
              <c:numCache>
                <c:formatCode>General</c:formatCode>
                <c:ptCount val="20"/>
                <c:pt idx="0">
                  <c:v>15.75</c:v>
                </c:pt>
                <c:pt idx="1">
                  <c:v>22.9</c:v>
                </c:pt>
                <c:pt idx="2">
                  <c:v>31.95</c:v>
                </c:pt>
                <c:pt idx="3">
                  <c:v>35.9</c:v>
                </c:pt>
                <c:pt idx="4">
                  <c:v>38.200000000000003</c:v>
                </c:pt>
                <c:pt idx="5">
                  <c:v>39.9</c:v>
                </c:pt>
                <c:pt idx="6">
                  <c:v>41.849999999999994</c:v>
                </c:pt>
                <c:pt idx="7">
                  <c:v>43</c:v>
                </c:pt>
                <c:pt idx="8">
                  <c:v>45.25</c:v>
                </c:pt>
                <c:pt idx="9">
                  <c:v>46.9</c:v>
                </c:pt>
                <c:pt idx="10">
                  <c:v>48.7</c:v>
                </c:pt>
                <c:pt idx="11">
                  <c:v>50.5</c:v>
                </c:pt>
                <c:pt idx="12">
                  <c:v>51.9</c:v>
                </c:pt>
                <c:pt idx="13">
                  <c:v>53.5</c:v>
                </c:pt>
                <c:pt idx="14">
                  <c:v>54.849999999999994</c:v>
                </c:pt>
                <c:pt idx="15">
                  <c:v>56.7</c:v>
                </c:pt>
                <c:pt idx="16">
                  <c:v>58.9</c:v>
                </c:pt>
                <c:pt idx="17">
                  <c:v>62</c:v>
                </c:pt>
                <c:pt idx="18">
                  <c:v>65.300000000000011</c:v>
                </c:pt>
                <c:pt idx="19">
                  <c:v>76.099999999999994</c:v>
                </c:pt>
              </c:numCache>
            </c:numRef>
          </c:xVal>
          <c:yVal>
            <c:numRef>
              <c:f>'[3]TNZ1 70 kmh'!$AA$3:$AA$22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D82-4207-BCA9-9BC83BD9F600}"/>
            </c:ext>
          </c:extLst>
        </c:ser>
        <c:ser>
          <c:idx val="4"/>
          <c:order val="6"/>
          <c:spPr>
            <a:ln w="9525">
              <a:solidFill>
                <a:srgbClr val="666666"/>
              </a:solidFill>
              <a:prstDash val="dash"/>
            </a:ln>
          </c:spPr>
          <c:marker>
            <c:symbol val="none"/>
          </c:marker>
          <c:xVal>
            <c:numRef>
              <c:f>'T-test'!$U$30:$U$31</c:f>
              <c:numCache>
                <c:formatCode>General</c:formatCode>
                <c:ptCount val="2"/>
                <c:pt idx="0">
                  <c:v>0</c:v>
                </c:pt>
                <c:pt idx="1">
                  <c:v>110</c:v>
                </c:pt>
              </c:numCache>
            </c:numRef>
          </c:xVal>
          <c:yVal>
            <c:numRef>
              <c:f>'T-test'!$V$30:$V$31</c:f>
              <c:numCache>
                <c:formatCode>General</c:formatCode>
                <c:ptCount val="2"/>
                <c:pt idx="0">
                  <c:v>0.85</c:v>
                </c:pt>
                <c:pt idx="1">
                  <c:v>0.85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D82-4207-BCA9-9BC83BD9F600}"/>
            </c:ext>
          </c:extLst>
        </c:ser>
        <c:ser>
          <c:idx val="6"/>
          <c:order val="7"/>
          <c:spPr>
            <a:ln w="9525">
              <a:solidFill>
                <a:srgbClr val="666666"/>
              </a:solidFill>
              <a:prstDash val="dash"/>
            </a:ln>
          </c:spPr>
          <c:marker>
            <c:symbol val="none"/>
          </c:marker>
          <c:xVal>
            <c:numRef>
              <c:f>'T-test'!$U$33:$U$34</c:f>
              <c:numCache>
                <c:formatCode>General</c:formatCode>
                <c:ptCount val="2"/>
                <c:pt idx="0">
                  <c:v>0</c:v>
                </c:pt>
                <c:pt idx="1">
                  <c:v>110</c:v>
                </c:pt>
              </c:numCache>
            </c:numRef>
          </c:xVal>
          <c:yVal>
            <c:numRef>
              <c:f>'T-test'!$V$33:$V$34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5D82-4207-BCA9-9BC83BD9F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676168"/>
        <c:axId val="813676824"/>
      </c:scatterChart>
      <c:valAx>
        <c:axId val="813676168"/>
        <c:scaling>
          <c:orientation val="minMax"/>
          <c:max val="10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Speed, km/h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676824"/>
        <c:crosses val="autoZero"/>
        <c:crossBetween val="midCat"/>
        <c:majorUnit val="25"/>
      </c:valAx>
      <c:valAx>
        <c:axId val="8136768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Cumulative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676168"/>
        <c:crosses val="autoZero"/>
        <c:crossBetween val="midCat"/>
        <c:majorUnit val="0.2"/>
      </c:valAx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"/>
          <c:y val="0.74966996746158077"/>
          <c:w val="1"/>
          <c:h val="0.149615843474111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2"/>
          <c:order val="0"/>
          <c:tx>
            <c:v>150 m advanced warning</c:v>
          </c:tx>
          <c:spPr>
            <a:ln w="28575">
              <a:solidFill>
                <a:srgbClr val="EF483E"/>
              </a:solidFill>
            </a:ln>
          </c:spPr>
          <c:marker>
            <c:symbol val="none"/>
          </c:marker>
          <c:xVal>
            <c:numRef>
              <c:f>'TNZ1 base'!$M$3:$M$22</c:f>
              <c:numCache>
                <c:formatCode>0.0</c:formatCode>
                <c:ptCount val="20"/>
                <c:pt idx="0">
                  <c:v>51.9</c:v>
                </c:pt>
                <c:pt idx="1">
                  <c:v>56.7</c:v>
                </c:pt>
                <c:pt idx="2">
                  <c:v>60.244999999999997</c:v>
                </c:pt>
                <c:pt idx="3">
                  <c:v>62.4</c:v>
                </c:pt>
                <c:pt idx="4">
                  <c:v>64.574999999999989</c:v>
                </c:pt>
                <c:pt idx="5">
                  <c:v>66.489999999999995</c:v>
                </c:pt>
                <c:pt idx="6">
                  <c:v>68.2</c:v>
                </c:pt>
                <c:pt idx="7">
                  <c:v>69.7</c:v>
                </c:pt>
                <c:pt idx="8">
                  <c:v>71.099999999999994</c:v>
                </c:pt>
                <c:pt idx="9">
                  <c:v>72.650000000000006</c:v>
                </c:pt>
                <c:pt idx="10">
                  <c:v>74.265000000000001</c:v>
                </c:pt>
                <c:pt idx="11">
                  <c:v>75.88000000000001</c:v>
                </c:pt>
                <c:pt idx="12">
                  <c:v>76.995000000000005</c:v>
                </c:pt>
                <c:pt idx="13">
                  <c:v>78.599999999999994</c:v>
                </c:pt>
                <c:pt idx="14">
                  <c:v>79.825000000000003</c:v>
                </c:pt>
                <c:pt idx="15">
                  <c:v>81.88000000000001</c:v>
                </c:pt>
                <c:pt idx="16">
                  <c:v>84</c:v>
                </c:pt>
                <c:pt idx="17">
                  <c:v>86.3</c:v>
                </c:pt>
                <c:pt idx="18">
                  <c:v>91.35499999999999</c:v>
                </c:pt>
                <c:pt idx="19">
                  <c:v>101.8</c:v>
                </c:pt>
              </c:numCache>
            </c:numRef>
          </c:xVal>
          <c:yVal>
            <c:numRef>
              <c:f>'TNZ1 base'!$L$3:$L$22</c:f>
              <c:numCache>
                <c:formatCode>0.00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28E-4C97-9474-7E8332FC4FA6}"/>
            </c:ext>
          </c:extLst>
        </c:ser>
        <c:ser>
          <c:idx val="3"/>
          <c:order val="1"/>
          <c:tx>
            <c:v>300 m advanced warning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'G:\SocialBehavioural\528159.00 Buffer zones at road work sites\07 Data Capture\Site 2 Southbound Data\[528159 Site 2 300 m advanced warning 20180430.xlsx]TNZ1 300 m'!$M$3:$M$22</c:f>
              <c:numCache>
                <c:formatCode>General</c:formatCode>
                <c:ptCount val="20"/>
                <c:pt idx="0">
                  <c:v>62.335000000000001</c:v>
                </c:pt>
                <c:pt idx="1">
                  <c:v>66.27</c:v>
                </c:pt>
                <c:pt idx="2">
                  <c:v>69.8</c:v>
                </c:pt>
                <c:pt idx="3">
                  <c:v>72.34</c:v>
                </c:pt>
                <c:pt idx="4">
                  <c:v>74.8</c:v>
                </c:pt>
                <c:pt idx="5">
                  <c:v>76.099999999999994</c:v>
                </c:pt>
                <c:pt idx="6">
                  <c:v>77.644999999999996</c:v>
                </c:pt>
                <c:pt idx="7">
                  <c:v>79</c:v>
                </c:pt>
                <c:pt idx="8">
                  <c:v>80.400000000000006</c:v>
                </c:pt>
                <c:pt idx="9">
                  <c:v>81.400000000000006</c:v>
                </c:pt>
                <c:pt idx="10">
                  <c:v>82.5</c:v>
                </c:pt>
                <c:pt idx="11">
                  <c:v>83.72</c:v>
                </c:pt>
                <c:pt idx="12">
                  <c:v>85.355000000000004</c:v>
                </c:pt>
                <c:pt idx="13">
                  <c:v>87.289999999999992</c:v>
                </c:pt>
                <c:pt idx="14">
                  <c:v>88.8</c:v>
                </c:pt>
                <c:pt idx="15">
                  <c:v>90.2</c:v>
                </c:pt>
                <c:pt idx="16">
                  <c:v>91.7</c:v>
                </c:pt>
                <c:pt idx="17">
                  <c:v>94.330000000000013</c:v>
                </c:pt>
                <c:pt idx="18">
                  <c:v>97.3</c:v>
                </c:pt>
                <c:pt idx="19">
                  <c:v>111.9</c:v>
                </c:pt>
              </c:numCache>
            </c:numRef>
          </c:xVal>
          <c:yVal>
            <c:numRef>
              <c:f>'G:\SocialBehavioural\528159.00 Buffer zones at road work sites\07 Data Capture\Site 2 Southbound Data\[528159 Site 2 300 m advanced warning 20180430.xlsx]TNZ1 300 m'!$L$3:$L$22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28E-4C97-9474-7E8332FC4FA6}"/>
            </c:ext>
          </c:extLst>
        </c:ser>
        <c:ser>
          <c:idx val="0"/>
          <c:order val="2"/>
          <c:tx>
            <c:v>70 km/h buffer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2-A28E-4C97-9474-7E8332FC4FA6}"/>
              </c:ext>
            </c:extLst>
          </c:dPt>
          <c:xVal>
            <c:numRef>
              <c:f>'G:\SocialBehavioural\528159.00 Buffer zones at road work sites\07 Data Capture\Site 2 Southbound Data\[528159 Site 2 70 kmh buffer 20180426.xlsx]TNZ1 70 kmh'!$M$3:$M$22</c:f>
              <c:numCache>
                <c:formatCode>General</c:formatCode>
                <c:ptCount val="20"/>
                <c:pt idx="0">
                  <c:v>52.274999999999999</c:v>
                </c:pt>
                <c:pt idx="1">
                  <c:v>60.11</c:v>
                </c:pt>
                <c:pt idx="2">
                  <c:v>63.8</c:v>
                </c:pt>
                <c:pt idx="3">
                  <c:v>65.400000000000006</c:v>
                </c:pt>
                <c:pt idx="4">
                  <c:v>67.099999999999994</c:v>
                </c:pt>
                <c:pt idx="5">
                  <c:v>68.930000000000007</c:v>
                </c:pt>
                <c:pt idx="6">
                  <c:v>69.900000000000006</c:v>
                </c:pt>
                <c:pt idx="7">
                  <c:v>71.14</c:v>
                </c:pt>
                <c:pt idx="8">
                  <c:v>72.89500000000001</c:v>
                </c:pt>
                <c:pt idx="9">
                  <c:v>74</c:v>
                </c:pt>
                <c:pt idx="10">
                  <c:v>75.2</c:v>
                </c:pt>
                <c:pt idx="11">
                  <c:v>76.66</c:v>
                </c:pt>
                <c:pt idx="12">
                  <c:v>78.114999999999995</c:v>
                </c:pt>
                <c:pt idx="13">
                  <c:v>79.900000000000006</c:v>
                </c:pt>
                <c:pt idx="14">
                  <c:v>80.95</c:v>
                </c:pt>
                <c:pt idx="15">
                  <c:v>83.460000000000008</c:v>
                </c:pt>
                <c:pt idx="16">
                  <c:v>85.534999999999997</c:v>
                </c:pt>
                <c:pt idx="17">
                  <c:v>87.7</c:v>
                </c:pt>
                <c:pt idx="18">
                  <c:v>91.045000000000002</c:v>
                </c:pt>
                <c:pt idx="19">
                  <c:v>105.8</c:v>
                </c:pt>
              </c:numCache>
            </c:numRef>
          </c:xVal>
          <c:yVal>
            <c:numRef>
              <c:f>'G:\SocialBehavioural\528159.00 Buffer zones at road work sites\07 Data Capture\Site 2 Southbound Data\[528159 Site 2 70 kmh buffer 20180426.xlsx]TNZ1 70 kmh'!$L$3:$L$22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28E-4C97-9474-7E8332FC4FA6}"/>
            </c:ext>
          </c:extLst>
        </c:ser>
        <c:ser>
          <c:idx val="1"/>
          <c:order val="3"/>
          <c:spPr>
            <a:ln w="9525">
              <a:solidFill>
                <a:srgbClr val="666666"/>
              </a:solidFill>
              <a:prstDash val="dash"/>
            </a:ln>
          </c:spPr>
          <c:marker>
            <c:symbol val="none"/>
          </c:marker>
          <c:xVal>
            <c:numRef>
              <c:f>'T-test'!$U$16:$U$17</c:f>
              <c:numCache>
                <c:formatCode>General</c:formatCode>
                <c:ptCount val="2"/>
                <c:pt idx="0">
                  <c:v>0</c:v>
                </c:pt>
                <c:pt idx="1">
                  <c:v>110</c:v>
                </c:pt>
              </c:numCache>
            </c:numRef>
          </c:xVal>
          <c:yVal>
            <c:numRef>
              <c:f>'T-test'!$V$16:$V$17</c:f>
              <c:numCache>
                <c:formatCode>General</c:formatCode>
                <c:ptCount val="2"/>
                <c:pt idx="0">
                  <c:v>0.85</c:v>
                </c:pt>
                <c:pt idx="1">
                  <c:v>0.85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28E-4C97-9474-7E8332FC4FA6}"/>
            </c:ext>
          </c:extLst>
        </c:ser>
        <c:ser>
          <c:idx val="4"/>
          <c:order val="4"/>
          <c:spPr>
            <a:ln w="9525">
              <a:prstDash val="dash"/>
            </a:ln>
          </c:spPr>
          <c:marker>
            <c:symbol val="none"/>
          </c:marker>
          <c:xVal>
            <c:numRef>
              <c:f>'T-test'!$U$16:$U$17</c:f>
              <c:numCache>
                <c:formatCode>General</c:formatCode>
                <c:ptCount val="2"/>
                <c:pt idx="0">
                  <c:v>0</c:v>
                </c:pt>
                <c:pt idx="1">
                  <c:v>110</c:v>
                </c:pt>
              </c:numCache>
            </c:numRef>
          </c:xVal>
          <c:yVal>
            <c:numRef>
              <c:f>'T-test'!$W$16:$W$17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28E-4C97-9474-7E8332FC4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676168"/>
        <c:axId val="813676824"/>
      </c:scatterChart>
      <c:valAx>
        <c:axId val="813676168"/>
        <c:scaling>
          <c:orientation val="minMax"/>
          <c:max val="10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Speed, km/h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676824"/>
        <c:crosses val="autoZero"/>
        <c:crossBetween val="midCat"/>
        <c:majorUnit val="25"/>
      </c:valAx>
      <c:valAx>
        <c:axId val="8136768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Cumulative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676168"/>
        <c:crosses val="autoZero"/>
        <c:crossBetween val="midCat"/>
        <c:majorUnit val="0.2"/>
      </c:valAx>
      <c:spPr>
        <a:ln>
          <a:solidFill>
            <a:srgbClr val="666666"/>
          </a:solidFill>
        </a:ln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400" b="0">
                <a:solidFill>
                  <a:schemeClr val="tx1"/>
                </a:solidFill>
              </a:defRPr>
            </a:pPr>
            <a:r>
              <a:rPr lang="en-NZ" sz="1400" b="0" dirty="0">
                <a:solidFill>
                  <a:srgbClr val="666666"/>
                </a:solidFill>
              </a:rPr>
              <a:t>Solid line</a:t>
            </a:r>
            <a:r>
              <a:rPr lang="en-NZ" sz="1400" b="0" baseline="0" dirty="0">
                <a:solidFill>
                  <a:srgbClr val="666666"/>
                </a:solidFill>
              </a:rPr>
              <a:t> is speed at the threshold</a:t>
            </a:r>
          </a:p>
          <a:p>
            <a:pPr algn="l">
              <a:defRPr sz="1400" b="0">
                <a:solidFill>
                  <a:schemeClr val="tx1"/>
                </a:solidFill>
              </a:defRPr>
            </a:pPr>
            <a:r>
              <a:rPr lang="en-NZ" sz="1400" b="0" baseline="0" dirty="0">
                <a:solidFill>
                  <a:srgbClr val="666666"/>
                </a:solidFill>
              </a:rPr>
              <a:t>Dashed line is speed prior to active site</a:t>
            </a:r>
            <a:endParaRPr lang="en-NZ" sz="1400" b="0" dirty="0">
              <a:solidFill>
                <a:srgbClr val="666666"/>
              </a:solidFill>
            </a:endParaRPr>
          </a:p>
        </c:rich>
      </c:tx>
      <c:layout>
        <c:manualLayout>
          <c:xMode val="edge"/>
          <c:yMode val="edge"/>
          <c:x val="0.11310185185185184"/>
          <c:y val="0.91433108428530507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3356851851851851"/>
          <c:y val="3.0578413834227786E-2"/>
          <c:w val="0.69976388888888885"/>
          <c:h val="0.58625911474840242"/>
        </c:manualLayout>
      </c:layout>
      <c:scatterChart>
        <c:scatterStyle val="smoothMarker"/>
        <c:varyColors val="0"/>
        <c:ser>
          <c:idx val="0"/>
          <c:order val="0"/>
          <c:tx>
            <c:v>150 m advanced warning</c:v>
          </c:tx>
          <c:spPr>
            <a:ln w="28575">
              <a:solidFill>
                <a:srgbClr val="EF483E"/>
              </a:solidFill>
            </a:ln>
          </c:spPr>
          <c:marker>
            <c:symbol val="none"/>
          </c:marker>
          <c:xVal>
            <c:numRef>
              <c:f>'TNZ1 base'!$M$3:$M$22</c:f>
              <c:numCache>
                <c:formatCode>0.0</c:formatCode>
                <c:ptCount val="20"/>
                <c:pt idx="0">
                  <c:v>51.9</c:v>
                </c:pt>
                <c:pt idx="1">
                  <c:v>56.7</c:v>
                </c:pt>
                <c:pt idx="2">
                  <c:v>60.244999999999997</c:v>
                </c:pt>
                <c:pt idx="3">
                  <c:v>62.4</c:v>
                </c:pt>
                <c:pt idx="4">
                  <c:v>64.574999999999989</c:v>
                </c:pt>
                <c:pt idx="5">
                  <c:v>66.489999999999995</c:v>
                </c:pt>
                <c:pt idx="6">
                  <c:v>68.2</c:v>
                </c:pt>
                <c:pt idx="7">
                  <c:v>69.7</c:v>
                </c:pt>
                <c:pt idx="8">
                  <c:v>71.099999999999994</c:v>
                </c:pt>
                <c:pt idx="9">
                  <c:v>72.650000000000006</c:v>
                </c:pt>
                <c:pt idx="10">
                  <c:v>74.265000000000001</c:v>
                </c:pt>
                <c:pt idx="11">
                  <c:v>75.88000000000001</c:v>
                </c:pt>
                <c:pt idx="12">
                  <c:v>76.995000000000005</c:v>
                </c:pt>
                <c:pt idx="13">
                  <c:v>78.599999999999994</c:v>
                </c:pt>
                <c:pt idx="14">
                  <c:v>79.825000000000003</c:v>
                </c:pt>
                <c:pt idx="15">
                  <c:v>81.88000000000001</c:v>
                </c:pt>
                <c:pt idx="16">
                  <c:v>84</c:v>
                </c:pt>
                <c:pt idx="17">
                  <c:v>86.3</c:v>
                </c:pt>
                <c:pt idx="18">
                  <c:v>91.35499999999999</c:v>
                </c:pt>
                <c:pt idx="19">
                  <c:v>101.8</c:v>
                </c:pt>
              </c:numCache>
            </c:numRef>
          </c:xVal>
          <c:yVal>
            <c:numRef>
              <c:f>'TNZ1 base'!$L$3:$L$22</c:f>
              <c:numCache>
                <c:formatCode>0.00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8B4-408F-BE1F-5DCEE67E9720}"/>
            </c:ext>
          </c:extLst>
        </c:ser>
        <c:ser>
          <c:idx val="2"/>
          <c:order val="1"/>
          <c:tx>
            <c:v>300 m advanced warning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'G:\SocialBehavioural\528159.00 Buffer zones at road work sites\07 Data Capture\Site 2 Southbound Data\[528159 Site 2 300 m advanced warning 20180430.xlsx]TNZ1 300 m'!$M$3:$M$22</c:f>
              <c:numCache>
                <c:formatCode>General</c:formatCode>
                <c:ptCount val="20"/>
                <c:pt idx="0">
                  <c:v>62.335000000000001</c:v>
                </c:pt>
                <c:pt idx="1">
                  <c:v>66.27</c:v>
                </c:pt>
                <c:pt idx="2">
                  <c:v>69.8</c:v>
                </c:pt>
                <c:pt idx="3">
                  <c:v>72.34</c:v>
                </c:pt>
                <c:pt idx="4">
                  <c:v>74.8</c:v>
                </c:pt>
                <c:pt idx="5">
                  <c:v>76.099999999999994</c:v>
                </c:pt>
                <c:pt idx="6">
                  <c:v>77.644999999999996</c:v>
                </c:pt>
                <c:pt idx="7">
                  <c:v>79</c:v>
                </c:pt>
                <c:pt idx="8">
                  <c:v>80.400000000000006</c:v>
                </c:pt>
                <c:pt idx="9">
                  <c:v>81.400000000000006</c:v>
                </c:pt>
                <c:pt idx="10">
                  <c:v>82.5</c:v>
                </c:pt>
                <c:pt idx="11">
                  <c:v>83.72</c:v>
                </c:pt>
                <c:pt idx="12">
                  <c:v>85.355000000000004</c:v>
                </c:pt>
                <c:pt idx="13">
                  <c:v>87.289999999999992</c:v>
                </c:pt>
                <c:pt idx="14">
                  <c:v>88.8</c:v>
                </c:pt>
                <c:pt idx="15">
                  <c:v>90.2</c:v>
                </c:pt>
                <c:pt idx="16">
                  <c:v>91.7</c:v>
                </c:pt>
                <c:pt idx="17">
                  <c:v>94.330000000000013</c:v>
                </c:pt>
                <c:pt idx="18">
                  <c:v>97.3</c:v>
                </c:pt>
                <c:pt idx="19">
                  <c:v>111.9</c:v>
                </c:pt>
              </c:numCache>
            </c:numRef>
          </c:xVal>
          <c:yVal>
            <c:numRef>
              <c:f>'G:\SocialBehavioural\528159.00 Buffer zones at road work sites\07 Data Capture\Site 2 Southbound Data\[528159 Site 2 300 m advanced warning 20180430.xlsx]TNZ1 300 m'!$L$3:$L$22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8B4-408F-BE1F-5DCEE67E9720}"/>
            </c:ext>
          </c:extLst>
        </c:ser>
        <c:ser>
          <c:idx val="3"/>
          <c:order val="2"/>
          <c:tx>
            <c:v>70 km/h buffer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'G:\SocialBehavioural\528159.00 Buffer zones at road work sites\07 Data Capture\Site 2 Southbound Data\[528159 Site 2 70 kmh buffer 20180426.xlsx]TNZ1 70 kmh'!$M$3:$M$22</c:f>
              <c:numCache>
                <c:formatCode>General</c:formatCode>
                <c:ptCount val="20"/>
                <c:pt idx="0">
                  <c:v>52.274999999999999</c:v>
                </c:pt>
                <c:pt idx="1">
                  <c:v>60.11</c:v>
                </c:pt>
                <c:pt idx="2">
                  <c:v>63.8</c:v>
                </c:pt>
                <c:pt idx="3">
                  <c:v>65.400000000000006</c:v>
                </c:pt>
                <c:pt idx="4">
                  <c:v>67.099999999999994</c:v>
                </c:pt>
                <c:pt idx="5">
                  <c:v>68.930000000000007</c:v>
                </c:pt>
                <c:pt idx="6">
                  <c:v>69.900000000000006</c:v>
                </c:pt>
                <c:pt idx="7">
                  <c:v>71.14</c:v>
                </c:pt>
                <c:pt idx="8">
                  <c:v>72.89500000000001</c:v>
                </c:pt>
                <c:pt idx="9">
                  <c:v>74</c:v>
                </c:pt>
                <c:pt idx="10">
                  <c:v>75.2</c:v>
                </c:pt>
                <c:pt idx="11">
                  <c:v>76.66</c:v>
                </c:pt>
                <c:pt idx="12">
                  <c:v>78.114999999999995</c:v>
                </c:pt>
                <c:pt idx="13">
                  <c:v>79.900000000000006</c:v>
                </c:pt>
                <c:pt idx="14">
                  <c:v>80.95</c:v>
                </c:pt>
                <c:pt idx="15">
                  <c:v>83.460000000000008</c:v>
                </c:pt>
                <c:pt idx="16">
                  <c:v>85.534999999999997</c:v>
                </c:pt>
                <c:pt idx="17">
                  <c:v>87.7</c:v>
                </c:pt>
                <c:pt idx="18">
                  <c:v>91.045000000000002</c:v>
                </c:pt>
                <c:pt idx="19">
                  <c:v>105.8</c:v>
                </c:pt>
              </c:numCache>
            </c:numRef>
          </c:xVal>
          <c:yVal>
            <c:numRef>
              <c:f>'G:\SocialBehavioural\528159.00 Buffer zones at road work sites\07 Data Capture\Site 2 Southbound Data\[528159 Site 2 70 kmh buffer 20180426.xlsx]TNZ1 70 kmh'!$L$3:$L$22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8B4-408F-BE1F-5DCEE67E9720}"/>
            </c:ext>
          </c:extLst>
        </c:ser>
        <c:ser>
          <c:idx val="5"/>
          <c:order val="3"/>
          <c:tx>
            <c:v>150 m advanced warning</c:v>
          </c:tx>
          <c:spPr>
            <a:ln w="28575" cap="rnd">
              <a:solidFill>
                <a:srgbClr val="EF483E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'TNZ1 base'!$AB$3:$AB$22</c:f>
              <c:numCache>
                <c:formatCode>0.0</c:formatCode>
                <c:ptCount val="20"/>
                <c:pt idx="0">
                  <c:v>13.74</c:v>
                </c:pt>
                <c:pt idx="1">
                  <c:v>16.5</c:v>
                </c:pt>
                <c:pt idx="2">
                  <c:v>20.04</c:v>
                </c:pt>
                <c:pt idx="3">
                  <c:v>23.2</c:v>
                </c:pt>
                <c:pt idx="4">
                  <c:v>26.7</c:v>
                </c:pt>
                <c:pt idx="5">
                  <c:v>29.400000000000002</c:v>
                </c:pt>
                <c:pt idx="6">
                  <c:v>32.18</c:v>
                </c:pt>
                <c:pt idx="7">
                  <c:v>33.92</c:v>
                </c:pt>
                <c:pt idx="8">
                  <c:v>35.660000000000004</c:v>
                </c:pt>
                <c:pt idx="9">
                  <c:v>36.9</c:v>
                </c:pt>
                <c:pt idx="10">
                  <c:v>38.840000000000003</c:v>
                </c:pt>
                <c:pt idx="11">
                  <c:v>40.1</c:v>
                </c:pt>
                <c:pt idx="12">
                  <c:v>41.1</c:v>
                </c:pt>
                <c:pt idx="13">
                  <c:v>42</c:v>
                </c:pt>
                <c:pt idx="14">
                  <c:v>43.1</c:v>
                </c:pt>
                <c:pt idx="15">
                  <c:v>44.38</c:v>
                </c:pt>
                <c:pt idx="16">
                  <c:v>45.4</c:v>
                </c:pt>
                <c:pt idx="17">
                  <c:v>47.720000000000006</c:v>
                </c:pt>
                <c:pt idx="18">
                  <c:v>51.4</c:v>
                </c:pt>
                <c:pt idx="19">
                  <c:v>64.400000000000006</c:v>
                </c:pt>
              </c:numCache>
            </c:numRef>
          </c:xVal>
          <c:yVal>
            <c:numRef>
              <c:f>'TNZ1 base'!$AA$3:$AA$22</c:f>
              <c:numCache>
                <c:formatCode>0.00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8B4-408F-BE1F-5DCEE67E9720}"/>
            </c:ext>
          </c:extLst>
        </c:ser>
        <c:ser>
          <c:idx val="7"/>
          <c:order val="4"/>
          <c:tx>
            <c:v>300 m advanced warning</c:v>
          </c:tx>
          <c:spPr>
            <a:ln w="28575" cap="rnd">
              <a:solidFill>
                <a:srgbClr val="00B0F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'G:\SocialBehavioural\528159.00 Buffer zones at road work sites\07 Data Capture\Site 2 Southbound Data\[528159 Site 2 300 m advanced warning 20180430.xlsx]TNZ1 300 m'!$AB$3:$AB$22</c:f>
              <c:numCache>
                <c:formatCode>General</c:formatCode>
                <c:ptCount val="20"/>
                <c:pt idx="0">
                  <c:v>35.22</c:v>
                </c:pt>
                <c:pt idx="1">
                  <c:v>37.74</c:v>
                </c:pt>
                <c:pt idx="2">
                  <c:v>39.299999999999997</c:v>
                </c:pt>
                <c:pt idx="3">
                  <c:v>40.799999999999997</c:v>
                </c:pt>
                <c:pt idx="4">
                  <c:v>41.9</c:v>
                </c:pt>
                <c:pt idx="5">
                  <c:v>43.2</c:v>
                </c:pt>
                <c:pt idx="6">
                  <c:v>44</c:v>
                </c:pt>
                <c:pt idx="7">
                  <c:v>44.9</c:v>
                </c:pt>
                <c:pt idx="8">
                  <c:v>45.480000000000004</c:v>
                </c:pt>
                <c:pt idx="9">
                  <c:v>46.3</c:v>
                </c:pt>
                <c:pt idx="10">
                  <c:v>47.1</c:v>
                </c:pt>
                <c:pt idx="11">
                  <c:v>48.1</c:v>
                </c:pt>
                <c:pt idx="12">
                  <c:v>49</c:v>
                </c:pt>
                <c:pt idx="13">
                  <c:v>50</c:v>
                </c:pt>
                <c:pt idx="14">
                  <c:v>51.2</c:v>
                </c:pt>
                <c:pt idx="15">
                  <c:v>52.6</c:v>
                </c:pt>
                <c:pt idx="16">
                  <c:v>54.279999999999994</c:v>
                </c:pt>
                <c:pt idx="17">
                  <c:v>56.1</c:v>
                </c:pt>
                <c:pt idx="18">
                  <c:v>59</c:v>
                </c:pt>
                <c:pt idx="19">
                  <c:v>84.4</c:v>
                </c:pt>
              </c:numCache>
            </c:numRef>
          </c:xVal>
          <c:yVal>
            <c:numRef>
              <c:f>'G:\SocialBehavioural\528159.00 Buffer zones at road work sites\07 Data Capture\Site 2 Southbound Data\[528159 Site 2 300 m advanced warning 20180430.xlsx]TNZ1 300 m'!$AA$3:$AA$22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8B4-408F-BE1F-5DCEE67E9720}"/>
            </c:ext>
          </c:extLst>
        </c:ser>
        <c:ser>
          <c:idx val="1"/>
          <c:order val="5"/>
          <c:tx>
            <c:v>70 km/h buffer</c:v>
          </c:tx>
          <c:spPr>
            <a:ln w="285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'G:\SocialBehavioural\528159.00 Buffer zones at road work sites\07 Data Capture\Site 2 Southbound Data\[528159 Site 2 70 kmh buffer 20180426.xlsx]TNZ1 70 kmh'!$AB$3:$AB$22</c:f>
              <c:numCache>
                <c:formatCode>General</c:formatCode>
                <c:ptCount val="20"/>
                <c:pt idx="0">
                  <c:v>16.350000000000001</c:v>
                </c:pt>
                <c:pt idx="1">
                  <c:v>19.100000000000001</c:v>
                </c:pt>
                <c:pt idx="2">
                  <c:v>23.1</c:v>
                </c:pt>
                <c:pt idx="3">
                  <c:v>29.1</c:v>
                </c:pt>
                <c:pt idx="4">
                  <c:v>32.799999999999997</c:v>
                </c:pt>
                <c:pt idx="5">
                  <c:v>35.6</c:v>
                </c:pt>
                <c:pt idx="6">
                  <c:v>37</c:v>
                </c:pt>
                <c:pt idx="7">
                  <c:v>38.200000000000003</c:v>
                </c:pt>
                <c:pt idx="8">
                  <c:v>39.200000000000003</c:v>
                </c:pt>
                <c:pt idx="9">
                  <c:v>40.1</c:v>
                </c:pt>
                <c:pt idx="10">
                  <c:v>41</c:v>
                </c:pt>
                <c:pt idx="11">
                  <c:v>42.1</c:v>
                </c:pt>
                <c:pt idx="12">
                  <c:v>43.4</c:v>
                </c:pt>
                <c:pt idx="13">
                  <c:v>44.5</c:v>
                </c:pt>
                <c:pt idx="14">
                  <c:v>45.5</c:v>
                </c:pt>
                <c:pt idx="15">
                  <c:v>46.6</c:v>
                </c:pt>
                <c:pt idx="16">
                  <c:v>47.9</c:v>
                </c:pt>
                <c:pt idx="17">
                  <c:v>50.1</c:v>
                </c:pt>
                <c:pt idx="18">
                  <c:v>53.75</c:v>
                </c:pt>
                <c:pt idx="19">
                  <c:v>63.8</c:v>
                </c:pt>
              </c:numCache>
            </c:numRef>
          </c:xVal>
          <c:yVal>
            <c:numRef>
              <c:f>'G:\SocialBehavioural\528159.00 Buffer zones at road work sites\07 Data Capture\Site 2 Southbound Data\[528159 Site 2 70 kmh buffer 20180426.xlsx]TNZ1 70 kmh'!$AA$3:$AA$22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8B4-408F-BE1F-5DCEE67E9720}"/>
            </c:ext>
          </c:extLst>
        </c:ser>
        <c:ser>
          <c:idx val="4"/>
          <c:order val="6"/>
          <c:spPr>
            <a:ln w="9525">
              <a:solidFill>
                <a:srgbClr val="666666"/>
              </a:solidFill>
              <a:prstDash val="dash"/>
            </a:ln>
          </c:spPr>
          <c:marker>
            <c:symbol val="none"/>
          </c:marker>
          <c:xVal>
            <c:numRef>
              <c:f>'T-test'!$U$16:$U$17</c:f>
              <c:numCache>
                <c:formatCode>General</c:formatCode>
                <c:ptCount val="2"/>
                <c:pt idx="0">
                  <c:v>0</c:v>
                </c:pt>
                <c:pt idx="1">
                  <c:v>110</c:v>
                </c:pt>
              </c:numCache>
            </c:numRef>
          </c:xVal>
          <c:yVal>
            <c:numRef>
              <c:f>'T-test'!$V$16:$V$17</c:f>
              <c:numCache>
                <c:formatCode>General</c:formatCode>
                <c:ptCount val="2"/>
                <c:pt idx="0">
                  <c:v>0.85</c:v>
                </c:pt>
                <c:pt idx="1">
                  <c:v>0.85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D8B4-408F-BE1F-5DCEE67E9720}"/>
            </c:ext>
          </c:extLst>
        </c:ser>
        <c:ser>
          <c:idx val="6"/>
          <c:order val="7"/>
          <c:tx>
            <c:strRef>
              <c:f>'T-test'!$U$16:$U$17</c:f>
              <c:strCache>
                <c:ptCount val="2"/>
                <c:pt idx="0">
                  <c:v>0</c:v>
                </c:pt>
                <c:pt idx="1">
                  <c:v>110</c:v>
                </c:pt>
              </c:strCache>
            </c:strRef>
          </c:tx>
          <c:spPr>
            <a:ln w="9525">
              <a:solidFill>
                <a:srgbClr val="666666"/>
              </a:solidFill>
              <a:prstDash val="dash"/>
            </a:ln>
          </c:spPr>
          <c:marker>
            <c:symbol val="none"/>
          </c:marker>
          <c:xVal>
            <c:numRef>
              <c:f>'T-test'!$U$16:$U$17</c:f>
              <c:numCache>
                <c:formatCode>General</c:formatCode>
                <c:ptCount val="2"/>
                <c:pt idx="0">
                  <c:v>0</c:v>
                </c:pt>
                <c:pt idx="1">
                  <c:v>110</c:v>
                </c:pt>
              </c:numCache>
            </c:numRef>
          </c:xVal>
          <c:yVal>
            <c:numRef>
              <c:f>'T-test'!$W$16:$W$17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D8B4-408F-BE1F-5DCEE67E97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676168"/>
        <c:axId val="813676824"/>
      </c:scatterChart>
      <c:valAx>
        <c:axId val="813676168"/>
        <c:scaling>
          <c:orientation val="minMax"/>
          <c:max val="10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Speed, km/h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676824"/>
        <c:crosses val="autoZero"/>
        <c:crossBetween val="midCat"/>
        <c:majorUnit val="25"/>
      </c:valAx>
      <c:valAx>
        <c:axId val="8136768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Cumulative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676168"/>
        <c:crosses val="autoZero"/>
        <c:crossBetween val="midCat"/>
        <c:majorUnit val="0.2"/>
      </c:valAx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"/>
          <c:y val="0.74966996746158077"/>
          <c:w val="1"/>
          <c:h val="0.15015114166185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D3E59-7DC7-4AB3-8FC4-F60DFC31EDE3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DBE08-E64E-4F5B-9446-DA7D1B49BC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634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22T00:49:34.442"/>
    </inkml:context>
    <inkml:brush xml:id="br0">
      <inkml:brushProperty name="height" value="0.053" units="cm"/>
    </inkml:brush>
    <inkml:brush xml:id="br1">
      <inkml:brushProperty name="width" value="0.05" units="cm"/>
      <inkml:brushProperty name="height" value="0.05" units="cm"/>
    </inkml:brush>
  </inkml:definitions>
  <inkml:trace contextRef="#ctx0" brushRef="#br0">0 1 5282,'0'0'1265,"0"0"-1217,0 0-3217,0 0 751</inkml:trace>
  <inkml:trace contextRef="#ctx0" brushRef="#br1" timeOffset="1.002">-2307 1530 7411,'0'0'7844,"0"0"-7156,0 0-928,0 0-288,0 0-2113,0 0-5971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22T00:49:34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12758,'0'0'6611,"0"0"-6339,0 0-1361,0 0 977,0 0-3553,0 0-8885</inkml:trace>
  <inkml:trace contextRef="#ctx0" brushRef="#br0" timeOffset="1">183 285 4690,'0'0'2241,"0"0"4002,0 0-7267,0 0-2338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22T00:49:34.442"/>
    </inkml:context>
    <inkml:brush xml:id="br0">
      <inkml:brushProperty name="height" value="0.053" units="cm"/>
    </inkml:brush>
    <inkml:brush xml:id="br1">
      <inkml:brushProperty name="width" value="0.05" units="cm"/>
      <inkml:brushProperty name="height" value="0.05" units="cm"/>
    </inkml:brush>
  </inkml:definitions>
  <inkml:trace contextRef="#ctx0" brushRef="#br0">0 1 5282,'0'0'1265,"0"0"-1217,0 0-3217,0 0 751</inkml:trace>
  <inkml:trace contextRef="#ctx0" brushRef="#br1" timeOffset="1.002">-2307 1530 7411,'0'0'7844,"0"0"-7156,0 0-928,0 0-288,0 0-2113,0 0-5971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22T00:49:34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12758,'0'0'6611,"0"0"-6339,0 0-1361,0 0 977,0 0-3553,0 0-8885</inkml:trace>
  <inkml:trace contextRef="#ctx0" brushRef="#br0" timeOffset="1">183 285 4690,'0'0'2241,"0"0"4002,0 0-7267,0 0-2338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22T00:49:34.442"/>
    </inkml:context>
    <inkml:brush xml:id="br0">
      <inkml:brushProperty name="height" value="0.053" units="cm"/>
    </inkml:brush>
    <inkml:brush xml:id="br1">
      <inkml:brushProperty name="width" value="0.05" units="cm"/>
      <inkml:brushProperty name="height" value="0.05" units="cm"/>
    </inkml:brush>
  </inkml:definitions>
  <inkml:trace contextRef="#ctx0" brushRef="#br0">0 1 5282,'0'0'1265,"0"0"-1217,0 0-3217,0 0 751</inkml:trace>
  <inkml:trace contextRef="#ctx0" brushRef="#br1" timeOffset="1.002">-2307 1530 7411,'0'0'7844,"0"0"-7156,0 0-928,0 0-288,0 0-2113,0 0-5971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22T00:49:34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12758,'0'0'6611,"0"0"-6339,0 0-1361,0 0 977,0 0-3553,0 0-8885</inkml:trace>
  <inkml:trace contextRef="#ctx0" brushRef="#br0" timeOffset="1">183 285 4690,'0'0'2241,"0"0"4002,0 0-7267,0 0-2338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576D9-F232-46AD-B390-3378F109CB83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123CC-F73E-482F-ABC8-DC5341D8464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994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123CC-F73E-482F-ABC8-DC5341D84645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4729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Welcome your thinking on this – neat opportunity to check in…</a:t>
            </a:r>
          </a:p>
          <a:p>
            <a:endParaRPr lang="en-NZ" dirty="0"/>
          </a:p>
          <a:p>
            <a:r>
              <a:rPr lang="en-NZ" dirty="0"/>
              <a:t>Analogy to the Advanced Warning VMS – Keep close to the mobile site…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123CC-F73E-482F-ABC8-DC5341D84645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875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Higgins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SH50/50A</a:t>
            </a:r>
          </a:p>
          <a:p>
            <a:r>
              <a:rPr lang="en-NZ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123CC-F73E-482F-ABC8-DC5341D84645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2298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In reality, before getting to the works-proper there was a chicane-like shift across of the traffic lane</a:t>
            </a:r>
          </a:p>
          <a:p>
            <a:r>
              <a:rPr lang="en-NZ" dirty="0"/>
              <a:t>The 300m advance warning gives about 12s warning vs about 6s warning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123CC-F73E-482F-ABC8-DC5341D84645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0892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To check this was ok, we cleaned and inspected truck speeds from one trial at the threshold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123CC-F73E-482F-ABC8-DC5341D84645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530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Speeds are well above the 50 km/h limit entering the site</a:t>
            </a:r>
          </a:p>
          <a:p>
            <a:r>
              <a:rPr lang="en-NZ" dirty="0"/>
              <a:t>No effective difference between the approach setups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123CC-F73E-482F-ABC8-DC5341D84645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4014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Slower speeds through the site but still a wide range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123CC-F73E-482F-ABC8-DC5341D84645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04212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Speeds still well above the 50 km/h limit entering the site</a:t>
            </a:r>
          </a:p>
          <a:p>
            <a:r>
              <a:rPr lang="en-NZ" dirty="0"/>
              <a:t>The 300 m advanced warning on its own seems less effective here – though not at the other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123CC-F73E-482F-ABC8-DC5341D84645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032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Slower speeds through the site but still a wide range - so we are unsure how drivers are choosing their speed</a:t>
            </a:r>
          </a:p>
          <a:p>
            <a:r>
              <a:rPr lang="en-NZ" dirty="0"/>
              <a:t>The lane shift might be having the biggest effect but if it was the only effect then would the three speed distributions be the same?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123CC-F73E-482F-ABC8-DC5341D84645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954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1. </a:t>
            </a:r>
          </a:p>
          <a:p>
            <a:r>
              <a:rPr lang="en-NZ" dirty="0"/>
              <a:t>2. </a:t>
            </a:r>
          </a:p>
          <a:p>
            <a:r>
              <a:rPr lang="en-NZ" dirty="0"/>
              <a:t>3.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123CC-F73E-482F-ABC8-DC5341D84645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9100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2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4.xml"/><Relationship Id="rId5" Type="http://schemas.openxmlformats.org/officeDocument/2006/relationships/image" Target="../media/image5.png"/><Relationship Id="rId4" Type="http://schemas.openxmlformats.org/officeDocument/2006/relationships/customXml" Target="../ink/ink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6.xml"/><Relationship Id="rId5" Type="http://schemas.openxmlformats.org/officeDocument/2006/relationships/image" Target="../media/image5.png"/><Relationship Id="rId4" Type="http://schemas.openxmlformats.org/officeDocument/2006/relationships/customXml" Target="../ink/ink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ater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9AEF4-CC71-402F-BD73-CF47056C6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41" y="-672556"/>
            <a:ext cx="3771213" cy="3771213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58650" y="6308725"/>
            <a:ext cx="277498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523922" y="592502"/>
            <a:ext cx="3061252" cy="14219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Clr>
                <a:schemeClr val="bg1"/>
              </a:buClr>
              <a:buSzPct val="100000"/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A4F31E-D31F-4A41-9EF3-3165A575A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560545"/>
            <a:ext cx="2588430" cy="5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72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66666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7523922" y="592502"/>
            <a:ext cx="3061252" cy="14219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361950" indent="-361950" algn="l">
              <a:buClr>
                <a:schemeClr val="bg1"/>
              </a:buClr>
              <a:buSzPct val="100000"/>
              <a:buFontTx/>
              <a:buBlip>
                <a:blip r:embed="rId2"/>
              </a:buBlip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58650" y="6308725"/>
            <a:ext cx="277498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31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639" y="1992785"/>
            <a:ext cx="10351697" cy="8540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buClr>
                <a:schemeClr val="bg1"/>
              </a:buClr>
              <a:buSzPct val="100000"/>
              <a:buFontTx/>
              <a:buNone/>
              <a:defRPr sz="5500" b="1">
                <a:solidFill>
                  <a:srgbClr val="FF443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639" y="6308726"/>
            <a:ext cx="7694083" cy="252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FF44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246888"/>
            <a:ext cx="2588430" cy="1225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05E1A-D001-4CE8-B5BE-5580DD3D62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3" y="560545"/>
            <a:ext cx="2588428" cy="5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70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 txBox="1">
            <a:spLocks/>
          </p:cNvSpPr>
          <p:nvPr userDrawn="1"/>
        </p:nvSpPr>
        <p:spPr>
          <a:xfrm>
            <a:off x="9185189" y="6308725"/>
            <a:ext cx="2023607" cy="2503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dirty="0">
                <a:solidFill>
                  <a:srgbClr val="FF44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 Opus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49620"/>
            <a:ext cx="1025387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4000" b="1" baseline="0">
                <a:solidFill>
                  <a:srgbClr val="FF44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112838" y="1888435"/>
            <a:ext cx="7623175" cy="6827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3861F-08B4-444E-B9E1-31051EFCC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698" y="6261272"/>
            <a:ext cx="957050" cy="32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0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ater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9AEF4-CC71-402F-BD73-CF47056C6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41" y="-672556"/>
            <a:ext cx="3771213" cy="3771213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58650" y="6308725"/>
            <a:ext cx="277498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523922" y="592502"/>
            <a:ext cx="3061252" cy="14219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Clr>
                <a:schemeClr val="bg1"/>
              </a:buClr>
              <a:buSzPct val="100000"/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A4F31E-D31F-4A41-9EF3-3165A575AC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560545"/>
            <a:ext cx="2588430" cy="5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193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Transport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53F780C-87B8-45D9-8B19-CF80D7B72E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-34788"/>
            <a:ext cx="12253843" cy="6892786"/>
          </a:xfrm>
          <a:prstGeom prst="rect">
            <a:avLst/>
          </a:prstGeom>
        </p:spPr>
      </p:pic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5A2F60D6-2C62-4B0D-857D-B1CF67B5F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8650" y="6308725"/>
            <a:ext cx="277498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782AD7-A900-4B1C-9C2F-289EC7F72E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560545"/>
            <a:ext cx="2588430" cy="598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A25BE-8857-45E9-9789-F810771A93DE}"/>
                  </a:ext>
                </a:extLst>
              </p14:cNvPr>
              <p14:cNvContentPartPr/>
              <p14:nvPr userDrawn="1"/>
            </p14:nvContentPartPr>
            <p14:xfrm>
              <a:off x="7277745" y="288992"/>
              <a:ext cx="830880" cy="55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A25BE-8857-45E9-9789-F810771A93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8745" y="279632"/>
                <a:ext cx="84924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DEF0368-D64E-406E-A9DC-EAEF27840DE4}"/>
                  </a:ext>
                </a:extLst>
              </p14:cNvPr>
              <p14:cNvContentPartPr/>
              <p14:nvPr userDrawn="1"/>
            </p14:nvContentPartPr>
            <p14:xfrm>
              <a:off x="9740865" y="1959392"/>
              <a:ext cx="65880" cy="1029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DEF0368-D64E-406E-A9DC-EAEF27840D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31865" y="1950392"/>
                <a:ext cx="83520" cy="120600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AF29360E-329B-4AF5-88D5-AB0271E54C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41" y="-672556"/>
            <a:ext cx="3771213" cy="3771213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FA4F389D-346A-4F69-859F-91EDD8697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3922" y="592502"/>
            <a:ext cx="3061252" cy="14219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Clr>
                <a:schemeClr val="bg1"/>
              </a:buClr>
              <a:buSzPct val="100000"/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2037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ransport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53F780C-87B8-45D9-8B19-CF80D7B72E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-34788"/>
            <a:ext cx="12253843" cy="6892786"/>
          </a:xfrm>
          <a:prstGeom prst="rect">
            <a:avLst/>
          </a:prstGeom>
        </p:spPr>
      </p:pic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5A2F60D6-2C62-4B0D-857D-B1CF67B5F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8650" y="6308725"/>
            <a:ext cx="277498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782AD7-A900-4B1C-9C2F-289EC7F72E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560545"/>
            <a:ext cx="2588430" cy="598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A25BE-8857-45E9-9789-F810771A93DE}"/>
                  </a:ext>
                </a:extLst>
              </p14:cNvPr>
              <p14:cNvContentPartPr/>
              <p14:nvPr userDrawn="1"/>
            </p14:nvContentPartPr>
            <p14:xfrm>
              <a:off x="7277745" y="288992"/>
              <a:ext cx="830880" cy="55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A25BE-8857-45E9-9789-F810771A93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8745" y="279632"/>
                <a:ext cx="84924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DEF0368-D64E-406E-A9DC-EAEF27840DE4}"/>
                  </a:ext>
                </a:extLst>
              </p14:cNvPr>
              <p14:cNvContentPartPr/>
              <p14:nvPr userDrawn="1"/>
            </p14:nvContentPartPr>
            <p14:xfrm>
              <a:off x="9740865" y="1959392"/>
              <a:ext cx="65880" cy="1029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DEF0368-D64E-406E-A9DC-EAEF27840D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31865" y="1950392"/>
                <a:ext cx="83520" cy="120600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AF29360E-329B-4AF5-88D5-AB0271E54C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41" y="-672556"/>
            <a:ext cx="3771213" cy="3771213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FA4F389D-346A-4F69-859F-91EDD8697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3922" y="592502"/>
            <a:ext cx="3061252" cy="14219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Clr>
                <a:schemeClr val="bg1"/>
              </a:buClr>
              <a:buSzPct val="100000"/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073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Transport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-34788"/>
            <a:ext cx="12253843" cy="6892786"/>
          </a:xfrm>
          <a:prstGeom prst="rect">
            <a:avLst/>
          </a:prstGeom>
        </p:spPr>
      </p:pic>
      <p:sp>
        <p:nvSpPr>
          <p:cNvPr id="1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58650" y="6308725"/>
            <a:ext cx="277498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9AD5C6-72AB-4509-A5DF-923528F81E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41" y="-672556"/>
            <a:ext cx="3771213" cy="377121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ACB7250-F7DE-4253-9A03-00742D8D9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3922" y="592502"/>
            <a:ext cx="3061252" cy="14219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Clr>
                <a:schemeClr val="bg1"/>
              </a:buClr>
              <a:buSzPct val="100000"/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E38FDA-AB28-466E-81AA-56E48B041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560545"/>
            <a:ext cx="2588430" cy="5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49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uildings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53F780C-87B8-45D9-8B19-CF80D7B72E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-34788"/>
            <a:ext cx="12253843" cy="6892786"/>
          </a:xfrm>
          <a:prstGeom prst="rect">
            <a:avLst/>
          </a:prstGeom>
        </p:spPr>
      </p:pic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5A2F60D6-2C62-4B0D-857D-B1CF67B5F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8650" y="6308725"/>
            <a:ext cx="277498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782AD7-A900-4B1C-9C2F-289EC7F72E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560545"/>
            <a:ext cx="2588430" cy="598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A25BE-8857-45E9-9789-F810771A93DE}"/>
                  </a:ext>
                </a:extLst>
              </p14:cNvPr>
              <p14:cNvContentPartPr/>
              <p14:nvPr userDrawn="1"/>
            </p14:nvContentPartPr>
            <p14:xfrm>
              <a:off x="7277745" y="288992"/>
              <a:ext cx="830880" cy="55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A25BE-8857-45E9-9789-F810771A93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8745" y="279632"/>
                <a:ext cx="84924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DEF0368-D64E-406E-A9DC-EAEF27840DE4}"/>
                  </a:ext>
                </a:extLst>
              </p14:cNvPr>
              <p14:cNvContentPartPr/>
              <p14:nvPr userDrawn="1"/>
            </p14:nvContentPartPr>
            <p14:xfrm>
              <a:off x="9740865" y="1959392"/>
              <a:ext cx="65880" cy="1029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DEF0368-D64E-406E-A9DC-EAEF27840D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31865" y="1950392"/>
                <a:ext cx="83520" cy="120600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AF29360E-329B-4AF5-88D5-AB0271E54C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41" y="-672556"/>
            <a:ext cx="3771213" cy="3771213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FA4F389D-346A-4F69-859F-91EDD8697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3922" y="592502"/>
            <a:ext cx="3061252" cy="14219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Clr>
                <a:schemeClr val="bg1"/>
              </a:buClr>
              <a:buSzPct val="100000"/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967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uildings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-34788"/>
            <a:ext cx="12253843" cy="6892786"/>
          </a:xfrm>
          <a:prstGeom prst="rect">
            <a:avLst/>
          </a:prstGeom>
        </p:spPr>
      </p:pic>
      <p:sp>
        <p:nvSpPr>
          <p:cNvPr id="1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58650" y="6308725"/>
            <a:ext cx="277498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9AD5C6-72AB-4509-A5DF-923528F81E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41" y="-672556"/>
            <a:ext cx="3771213" cy="377121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ACB7250-F7DE-4253-9A03-00742D8D9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3922" y="592502"/>
            <a:ext cx="3061252" cy="14219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Clr>
                <a:schemeClr val="bg1"/>
              </a:buClr>
              <a:buSzPct val="100000"/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E38FDA-AB28-466E-81AA-56E48B041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560545"/>
            <a:ext cx="2588430" cy="5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091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uildings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6" y="-34788"/>
            <a:ext cx="12253841" cy="6892786"/>
          </a:xfrm>
          <a:prstGeom prst="rect">
            <a:avLst/>
          </a:prstGeom>
        </p:spPr>
      </p:pic>
      <p:sp>
        <p:nvSpPr>
          <p:cNvPr id="1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58650" y="6308725"/>
            <a:ext cx="277498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9AD5C6-72AB-4509-A5DF-923528F81E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41" y="-672556"/>
            <a:ext cx="3771213" cy="377121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ACB7250-F7DE-4253-9A03-00742D8D9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3922" y="592502"/>
            <a:ext cx="3061252" cy="14219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Clr>
                <a:schemeClr val="bg1"/>
              </a:buClr>
              <a:buSzPct val="100000"/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E38FDA-AB28-466E-81AA-56E48B041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560545"/>
            <a:ext cx="2588430" cy="5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04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ower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6" y="-34788"/>
            <a:ext cx="12253841" cy="6892785"/>
          </a:xfrm>
          <a:prstGeom prst="rect">
            <a:avLst/>
          </a:prstGeom>
        </p:spPr>
      </p:pic>
      <p:sp>
        <p:nvSpPr>
          <p:cNvPr id="1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58650" y="6308725"/>
            <a:ext cx="277498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9AD5C6-72AB-4509-A5DF-923528F81E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41" y="-672556"/>
            <a:ext cx="3771213" cy="377121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ACB7250-F7DE-4253-9A03-00742D8D9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3922" y="592502"/>
            <a:ext cx="3061252" cy="142192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Clr>
                <a:schemeClr val="bg1"/>
              </a:buClr>
              <a:buSzPct val="100000"/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E38FDA-AB28-466E-81AA-56E48B041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" y="560545"/>
            <a:ext cx="2588430" cy="5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60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838200" y="553486"/>
            <a:ext cx="10515600" cy="70788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D226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US" dirty="0">
                <a:solidFill>
                  <a:srgbClr val="FF4438"/>
                </a:solidFill>
              </a:rPr>
              <a:t>Click to edit Master title style</a:t>
            </a:r>
          </a:p>
        </p:txBody>
      </p:sp>
      <p:sp>
        <p:nvSpPr>
          <p:cNvPr id="8" name="Text Placeholder 2"/>
          <p:cNvSpPr txBox="1">
            <a:spLocks/>
          </p:cNvSpPr>
          <p:nvPr userDrawn="1"/>
        </p:nvSpPr>
        <p:spPr>
          <a:xfrm>
            <a:off x="1126435" y="1884777"/>
            <a:ext cx="7605825" cy="74122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marL="457200" lvl="1" indent="0">
              <a:lnSpc>
                <a:spcPct val="100000"/>
              </a:lnSpc>
              <a:buFontTx/>
              <a:buNone/>
            </a:pPr>
            <a:r>
              <a:rPr lang="en-US" sz="18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111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03" r:id="rId3"/>
    <p:sldLayoutId id="2147483721" r:id="rId4"/>
    <p:sldLayoutId id="2147483704" r:id="rId5"/>
    <p:sldLayoutId id="2147483722" r:id="rId6"/>
    <p:sldLayoutId id="2147483718" r:id="rId7"/>
    <p:sldLayoutId id="2147483723" r:id="rId8"/>
    <p:sldLayoutId id="2147483724" r:id="rId9"/>
    <p:sldLayoutId id="2147483716" r:id="rId10"/>
    <p:sldLayoutId id="2147483717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D2263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74" userDrawn="1">
          <p15:clr>
            <a:srgbClr val="F26B43"/>
          </p15:clr>
        </p15:guide>
        <p15:guide id="2" pos="8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AFCBF-D650-4B84-8FF1-5381F76EEE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60464" y="5980479"/>
            <a:ext cx="7229511" cy="757130"/>
          </a:xfrm>
        </p:spPr>
        <p:txBody>
          <a:bodyPr/>
          <a:lstStyle/>
          <a:p>
            <a:r>
              <a:rPr lang="en-NZ" sz="2400" dirty="0"/>
              <a:t>Jared Thomas, Damien </a:t>
            </a:r>
            <a:r>
              <a:rPr lang="en-NZ" sz="2400" dirty="0" err="1"/>
              <a:t>Houlahan</a:t>
            </a:r>
            <a:r>
              <a:rPr lang="en-NZ" sz="2400" dirty="0"/>
              <a:t>, Tiffany Lester, Anna Davison, Bill Frith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4736E7-6035-44B0-B94A-3EFD05A62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9693" y="264255"/>
            <a:ext cx="3680282" cy="1865126"/>
          </a:xfrm>
        </p:spPr>
        <p:txBody>
          <a:bodyPr/>
          <a:lstStyle/>
          <a:p>
            <a:pPr algn="ctr"/>
            <a:r>
              <a:rPr lang="en-NZ" dirty="0"/>
              <a:t>Buffer zones and cones: Trialling intuitive layouts for safer speeds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DD3807-C246-43EB-8F22-7F4FF6F19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1" y="1373235"/>
            <a:ext cx="2302771" cy="7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45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2F5832-136F-45DF-BD17-139512410A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8649" y="1888435"/>
            <a:ext cx="7013351" cy="4037003"/>
          </a:xfrm>
        </p:spPr>
        <p:txBody>
          <a:bodyPr>
            <a:noAutofit/>
          </a:bodyPr>
          <a:lstStyle/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Site 2: Check speed through site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D75C37-FFA3-4DEC-926D-54F6F2ADB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581050"/>
              </p:ext>
            </p:extLst>
          </p:nvPr>
        </p:nvGraphicFramePr>
        <p:xfrm>
          <a:off x="858650" y="1188000"/>
          <a:ext cx="7013350" cy="3540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6002">
                  <a:extLst>
                    <a:ext uri="{9D8B030D-6E8A-4147-A177-3AD203B41FA5}">
                      <a16:colId xmlns:a16="http://schemas.microsoft.com/office/drawing/2014/main" val="2034286869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053452678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516411596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590833121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849631941"/>
                    </a:ext>
                  </a:extLst>
                </a:gridCol>
              </a:tblGrid>
              <a:tr h="785457">
                <a:tc rowSpan="2">
                  <a:txBody>
                    <a:bodyPr/>
                    <a:lstStyle/>
                    <a:p>
                      <a:pPr algn="l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 speed at </a:t>
                      </a:r>
                      <a:b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km/h threshold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 speed just</a:t>
                      </a:r>
                      <a:b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to active site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544891"/>
                  </a:ext>
                </a:extLst>
              </a:tr>
              <a:tr h="398771">
                <a:tc vMerge="1">
                  <a:txBody>
                    <a:bodyPr/>
                    <a:lstStyle/>
                    <a:p>
                      <a:pPr algn="l" fontAlgn="b"/>
                      <a:endParaRPr lang="en-NZ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en-NZ" sz="2000" b="0" i="0" u="none" strike="noStrike" baseline="30000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r>
                        <a:rPr lang="en-NZ" sz="2000" b="0" i="0" u="none" strike="noStrike" dirty="0" err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ile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en-NZ" sz="2000" b="0" i="0" u="none" strike="noStrike" baseline="30000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r>
                        <a:rPr lang="en-NZ" sz="2000" b="0" i="0" u="none" strike="noStrike" dirty="0" err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ile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687131"/>
                  </a:ext>
                </a:extLst>
              </a:tr>
              <a:tr h="785457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m advanced warning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436857"/>
                  </a:ext>
                </a:extLst>
              </a:tr>
              <a:tr h="785457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m advanced warning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750440"/>
                  </a:ext>
                </a:extLst>
              </a:tr>
              <a:tr h="78567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km/h buffer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97289"/>
                  </a:ext>
                </a:extLst>
              </a:tr>
            </a:tbl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67DF41C-1C82-412C-B31F-43C4A83456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962160"/>
              </p:ext>
            </p:extLst>
          </p:nvPr>
        </p:nvGraphicFramePr>
        <p:xfrm>
          <a:off x="7873200" y="1008000"/>
          <a:ext cx="4320000" cy="532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7612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BFE03A-FECA-42FC-89D1-805DB8B110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Insights across the sites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9461C-7DE0-42E2-A286-F48A78D5D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30444"/>
            <a:ext cx="6296762" cy="385490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NZ" dirty="0"/>
              <a:t>Signage signalling advanced warning or graduated speed buffer zones had mixed findings. </a:t>
            </a:r>
          </a:p>
          <a:p>
            <a:pPr marL="1085850" lvl="1" indent="-342900"/>
            <a:r>
              <a:rPr lang="en-NZ" dirty="0"/>
              <a:t>Potential for minor speed benefits (~ 5 km/h)          (but across our sites these were inconsistent)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Major speed drops – Between the threshold and the live work site (~ 30 km/h drop)</a:t>
            </a:r>
          </a:p>
          <a:p>
            <a:pPr marL="1085850" lvl="1" indent="-342900"/>
            <a:r>
              <a:rPr lang="en-NZ" dirty="0"/>
              <a:t>Can attribute this to people responding to the work site</a:t>
            </a:r>
          </a:p>
          <a:p>
            <a:pPr marL="1085850" lvl="1" indent="-342900"/>
            <a:r>
              <a:rPr lang="en-NZ" dirty="0"/>
              <a:t>Supported by a physical chicane cone layout </a:t>
            </a:r>
          </a:p>
          <a:p>
            <a:pPr marL="457200" lvl="1" indent="-457200">
              <a:spcBef>
                <a:spcPts val="1000"/>
              </a:spcBef>
              <a:buFont typeface="+mj-lt"/>
              <a:buAutoNum type="arabicPeriod" startAt="3"/>
            </a:pPr>
            <a:r>
              <a:rPr lang="en-NZ" sz="2000" dirty="0"/>
              <a:t>There is room for improvement in safer site speeds</a:t>
            </a:r>
          </a:p>
          <a:p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44A46-826E-48AD-A47B-8A4CF495D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008" y="1907090"/>
            <a:ext cx="4268640" cy="286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22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F08959-E3C1-46D5-A0F2-0C1C9101CF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Potential insights (But…not confirmed)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EFE55-9CE2-495E-A242-CB2C72F22E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490" y="1710964"/>
            <a:ext cx="5765290" cy="1456809"/>
          </a:xfrm>
        </p:spPr>
        <p:txBody>
          <a:bodyPr/>
          <a:lstStyle/>
          <a:p>
            <a:r>
              <a:rPr lang="en-NZ" dirty="0"/>
              <a:t>1) Buffer zones vs Multiple Messages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Buffer zones did not work as intended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But…are there benefits from multiple, evenly spaced signs prior to the site?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4380FE-BEAF-4FD8-99C4-059C6B28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053" y="3416060"/>
            <a:ext cx="1674214" cy="3338423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DA56D1C-F50E-47FE-A15E-0B356A5A6E88}"/>
              </a:ext>
            </a:extLst>
          </p:cNvPr>
          <p:cNvSpPr txBox="1">
            <a:spLocks/>
          </p:cNvSpPr>
          <p:nvPr/>
        </p:nvSpPr>
        <p:spPr>
          <a:xfrm>
            <a:off x="6188045" y="1707280"/>
            <a:ext cx="5765290" cy="173380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/>
              <a:t>2) Sign Proximity (150m vs 300m)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Have we optimised the distance between signage and our live works?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Considering sight distance to the live site at the location of the sign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837AAC1-F7D9-4B65-BE9B-39A3A8805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646" y="3416060"/>
            <a:ext cx="1915039" cy="33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84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933C8-EE47-4799-8A86-C8D2A5E0AF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Where to from here?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CB31D-35F4-42AF-8AB1-8AC5FBAE64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8076" y="1883437"/>
            <a:ext cx="5506498" cy="28956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Still looking for sites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Especially investigating the Buffer Zone Alone (i.e. replacing the advanced warning)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Will look at an additive approach, looking at:</a:t>
            </a:r>
          </a:p>
          <a:p>
            <a:pPr marL="1085850" lvl="1" indent="-342900"/>
            <a:r>
              <a:rPr lang="en-NZ" dirty="0"/>
              <a:t>Signage/Buffer Option (pick best of Phase 1)</a:t>
            </a:r>
          </a:p>
          <a:p>
            <a:pPr marL="1085850" lvl="1" indent="-342900"/>
            <a:r>
              <a:rPr lang="en-NZ" dirty="0"/>
              <a:t>Perceptual countermeasures (Cone placements)</a:t>
            </a:r>
          </a:p>
          <a:p>
            <a:pPr marL="1085850" lvl="1" indent="-342900"/>
            <a:r>
              <a:rPr lang="en-NZ" dirty="0"/>
              <a:t>ITS Solution (Speed feedback)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B403E-7B66-4AB8-BEA4-1BAC3D271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r="8284" b="11590"/>
          <a:stretch/>
        </p:blipFill>
        <p:spPr>
          <a:xfrm>
            <a:off x="6751608" y="1883437"/>
            <a:ext cx="4977898" cy="28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21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BF3396-A934-4FF4-8B60-19B1381F83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977FB-5836-467A-B69B-B68F27602D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691" y="1635393"/>
            <a:ext cx="5395821" cy="30151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Industry called for better information around speed threshold treatments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Positive traffic management setups/tools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Wanted to test:</a:t>
            </a:r>
          </a:p>
          <a:p>
            <a:pPr marL="1085850" lvl="1" indent="-342900"/>
            <a:r>
              <a:rPr lang="en-NZ" dirty="0"/>
              <a:t>Phase 1: Basic threshold setups </a:t>
            </a:r>
          </a:p>
          <a:p>
            <a:pPr marL="1085850" lvl="1" indent="-342900"/>
            <a:r>
              <a:rPr lang="en-NZ" dirty="0"/>
              <a:t>Phase 2: Additive setups – To test compounding effects</a:t>
            </a:r>
          </a:p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79897-6108-435D-8C53-AD0B2F7C0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868" y="603848"/>
            <a:ext cx="3428305" cy="4852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1B7C6-B837-478C-94D1-9EF11C5A4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98962"/>
            <a:ext cx="4877286" cy="2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AA713-8DC2-44F2-A208-8084D340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298" y="907772"/>
            <a:ext cx="2364035" cy="5569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3F47E2-2E2D-4EEE-8B33-935C50BBC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7"/>
          <a:stretch/>
        </p:blipFill>
        <p:spPr>
          <a:xfrm>
            <a:off x="7536433" y="865230"/>
            <a:ext cx="2544038" cy="5654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7C192-15DB-4260-87ED-C5CADDB97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6" r="8406"/>
          <a:stretch/>
        </p:blipFill>
        <p:spPr>
          <a:xfrm>
            <a:off x="216665" y="1547005"/>
            <a:ext cx="4073540" cy="2777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CE69A-3639-40BC-830B-316B55722ABA}"/>
              </a:ext>
            </a:extLst>
          </p:cNvPr>
          <p:cNvSpPr txBox="1"/>
          <p:nvPr/>
        </p:nvSpPr>
        <p:spPr>
          <a:xfrm>
            <a:off x="8131834" y="333555"/>
            <a:ext cx="259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200" dirty="0"/>
              <a:t>ITS Solutions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B7E6F-1910-4719-A982-8A5A8CE5DD68}"/>
              </a:ext>
            </a:extLst>
          </p:cNvPr>
          <p:cNvSpPr txBox="1"/>
          <p:nvPr/>
        </p:nvSpPr>
        <p:spPr>
          <a:xfrm>
            <a:off x="4356903" y="348943"/>
            <a:ext cx="35161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200" dirty="0"/>
              <a:t>Perceptual countermeasures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4F21D-7D2C-47B1-85A9-B25FB9171584}"/>
              </a:ext>
            </a:extLst>
          </p:cNvPr>
          <p:cNvSpPr txBox="1"/>
          <p:nvPr/>
        </p:nvSpPr>
        <p:spPr>
          <a:xfrm>
            <a:off x="345058" y="333555"/>
            <a:ext cx="3525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Additional signage options</a:t>
            </a:r>
          </a:p>
        </p:txBody>
      </p:sp>
    </p:spTree>
    <p:extLst>
      <p:ext uri="{BB962C8B-B14F-4D97-AF65-F5344CB8AC3E}">
        <p14:creationId xmlns:p14="http://schemas.microsoft.com/office/powerpoint/2010/main" val="281694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6FCD4C9-56D8-4C7C-889B-32DD78B51B43}"/>
              </a:ext>
            </a:extLst>
          </p:cNvPr>
          <p:cNvCxnSpPr>
            <a:cxnSpLocks/>
          </p:cNvCxnSpPr>
          <p:nvPr/>
        </p:nvCxnSpPr>
        <p:spPr>
          <a:xfrm>
            <a:off x="11059870" y="354052"/>
            <a:ext cx="219204" cy="77561"/>
          </a:xfrm>
          <a:prstGeom prst="line">
            <a:avLst/>
          </a:prstGeom>
          <a:ln w="127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5608B26-F6B2-4D9B-AF1E-771748B11435}"/>
              </a:ext>
            </a:extLst>
          </p:cNvPr>
          <p:cNvCxnSpPr>
            <a:cxnSpLocks/>
          </p:cNvCxnSpPr>
          <p:nvPr/>
        </p:nvCxnSpPr>
        <p:spPr>
          <a:xfrm>
            <a:off x="9463706" y="5857033"/>
            <a:ext cx="219204" cy="77561"/>
          </a:xfrm>
          <a:prstGeom prst="line">
            <a:avLst/>
          </a:prstGeom>
          <a:ln w="127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Site and experiment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2A664B-587E-4B6A-AD90-64F1759427C3}"/>
              </a:ext>
            </a:extLst>
          </p:cNvPr>
          <p:cNvSpPr>
            <a:spLocks/>
          </p:cNvSpPr>
          <p:nvPr/>
        </p:nvSpPr>
        <p:spPr bwMode="auto">
          <a:xfrm>
            <a:off x="9414816" y="1049288"/>
            <a:ext cx="1525015" cy="5823611"/>
          </a:xfrm>
          <a:custGeom>
            <a:avLst/>
            <a:gdLst>
              <a:gd name="T0" fmla="*/ 2138290 w 2138290"/>
              <a:gd name="T1" fmla="*/ 0 h 8159261"/>
              <a:gd name="T2" fmla="*/ 1252025 w 2138290"/>
              <a:gd name="T3" fmla="*/ 2700996 h 8159261"/>
              <a:gd name="T4" fmla="*/ 450167 w 2138290"/>
              <a:gd name="T5" fmla="*/ 5669280 h 8159261"/>
              <a:gd name="T6" fmla="*/ 0 w 2138290"/>
              <a:gd name="T7" fmla="*/ 8159261 h 8159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38290" h="8159261">
                <a:moveTo>
                  <a:pt x="2138290" y="0"/>
                </a:moveTo>
                <a:cubicBezTo>
                  <a:pt x="1835834" y="878058"/>
                  <a:pt x="1533379" y="1756116"/>
                  <a:pt x="1252025" y="2700996"/>
                </a:cubicBezTo>
                <a:cubicBezTo>
                  <a:pt x="970671" y="3645876"/>
                  <a:pt x="658838" y="4759569"/>
                  <a:pt x="450167" y="5669280"/>
                </a:cubicBezTo>
                <a:cubicBezTo>
                  <a:pt x="241496" y="6578991"/>
                  <a:pt x="120748" y="7369126"/>
                  <a:pt x="0" y="8159261"/>
                </a:cubicBezTo>
              </a:path>
            </a:pathLst>
          </a:custGeom>
          <a:noFill/>
          <a:ln w="254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4C459B0D-DBD5-416E-9E17-D63551EA8D84}"/>
              </a:ext>
            </a:extLst>
          </p:cNvPr>
          <p:cNvSpPr>
            <a:spLocks/>
          </p:cNvSpPr>
          <p:nvPr/>
        </p:nvSpPr>
        <p:spPr bwMode="auto">
          <a:xfrm>
            <a:off x="10471383" y="0"/>
            <a:ext cx="1720617" cy="6417011"/>
          </a:xfrm>
          <a:custGeom>
            <a:avLst/>
            <a:gdLst>
              <a:gd name="T0" fmla="*/ 780757 w 1582615"/>
              <a:gd name="T1" fmla="*/ 0 h 5866228"/>
              <a:gd name="T2" fmla="*/ 133643 w 1582615"/>
              <a:gd name="T3" fmla="*/ 2897944 h 5866228"/>
              <a:gd name="T4" fmla="*/ 1582615 w 1582615"/>
              <a:gd name="T5" fmla="*/ 5866228 h 5866228"/>
              <a:gd name="connsiteX0" fmla="*/ 664599 w 2417587"/>
              <a:gd name="connsiteY0" fmla="*/ 0 h 7535803"/>
              <a:gd name="connsiteX1" fmla="*/ 17485 w 2417587"/>
              <a:gd name="connsiteY1" fmla="*/ 2897944 h 7535803"/>
              <a:gd name="connsiteX2" fmla="*/ 2417586 w 2417587"/>
              <a:gd name="connsiteY2" fmla="*/ 7535803 h 7535803"/>
              <a:gd name="connsiteX0" fmla="*/ 1162350 w 2410656"/>
              <a:gd name="connsiteY0" fmla="*/ 0 h 8991828"/>
              <a:gd name="connsiteX1" fmla="*/ 10555 w 2410656"/>
              <a:gd name="connsiteY1" fmla="*/ 4353969 h 8991828"/>
              <a:gd name="connsiteX2" fmla="*/ 2410656 w 2410656"/>
              <a:gd name="connsiteY2" fmla="*/ 8991828 h 899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656" h="8991828">
                <a:moveTo>
                  <a:pt x="1162350" y="0"/>
                </a:moveTo>
                <a:cubicBezTo>
                  <a:pt x="1054498" y="482991"/>
                  <a:pt x="-123088" y="3376264"/>
                  <a:pt x="10555" y="4353969"/>
                </a:cubicBezTo>
                <a:cubicBezTo>
                  <a:pt x="144198" y="5331674"/>
                  <a:pt x="2108787" y="8373436"/>
                  <a:pt x="2410656" y="8991828"/>
                </a:cubicBezTo>
              </a:path>
            </a:pathLst>
          </a:custGeom>
          <a:noFill/>
          <a:ln w="254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cxnSp>
        <p:nvCxnSpPr>
          <p:cNvPr id="1028" name="AutoShape 4">
            <a:extLst>
              <a:ext uri="{FF2B5EF4-FFF2-40B4-BE49-F238E27FC236}">
                <a16:creationId xmlns:a16="http://schemas.microsoft.com/office/drawing/2014/main" id="{55077BB9-5010-4F9C-BE22-E6ED57C09EF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997225" y="3337945"/>
            <a:ext cx="2731657" cy="48265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AF6514D-5118-4FF3-AD30-1C53B1BD6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0590" y="6727927"/>
            <a:ext cx="583493" cy="645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NZ" sz="8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≈200 metres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0C8F18E-1295-4ED7-B300-B4BCAE29539C}"/>
              </a:ext>
            </a:extLst>
          </p:cNvPr>
          <p:cNvSpPr>
            <a:spLocks/>
          </p:cNvSpPr>
          <p:nvPr/>
        </p:nvSpPr>
        <p:spPr bwMode="auto">
          <a:xfrm>
            <a:off x="10269097" y="2924400"/>
            <a:ext cx="213004" cy="194876"/>
          </a:xfrm>
          <a:custGeom>
            <a:avLst/>
            <a:gdLst>
              <a:gd name="T0" fmla="*/ 0 w 297320"/>
              <a:gd name="T1" fmla="*/ 255247 h 272076"/>
              <a:gd name="T2" fmla="*/ 168294 w 297320"/>
              <a:gd name="T3" fmla="*/ 2805 h 272076"/>
              <a:gd name="T4" fmla="*/ 297320 w 297320"/>
              <a:gd name="T5" fmla="*/ 272076 h 272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7320" h="272076">
                <a:moveTo>
                  <a:pt x="0" y="255247"/>
                </a:moveTo>
                <a:cubicBezTo>
                  <a:pt x="59370" y="127623"/>
                  <a:pt x="118741" y="0"/>
                  <a:pt x="168294" y="2805"/>
                </a:cubicBezTo>
                <a:cubicBezTo>
                  <a:pt x="217847" y="5610"/>
                  <a:pt x="257583" y="138843"/>
                  <a:pt x="297320" y="272076"/>
                </a:cubicBezTo>
              </a:path>
            </a:pathLst>
          </a:custGeom>
          <a:noFill/>
          <a:ln w="254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8B46EF-539C-4714-8CDF-DC547F8086F8}"/>
              </a:ext>
            </a:extLst>
          </p:cNvPr>
          <p:cNvCxnSpPr>
            <a:cxnSpLocks/>
          </p:cNvCxnSpPr>
          <p:nvPr/>
        </p:nvCxnSpPr>
        <p:spPr>
          <a:xfrm>
            <a:off x="9530590" y="6722118"/>
            <a:ext cx="583493" cy="0"/>
          </a:xfrm>
          <a:prstGeom prst="straightConnector1">
            <a:avLst/>
          </a:prstGeom>
          <a:ln w="3175">
            <a:solidFill>
              <a:srgbClr val="666666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EE8EBC5-6265-45E4-A75F-F04B86165163}"/>
              </a:ext>
            </a:extLst>
          </p:cNvPr>
          <p:cNvCxnSpPr>
            <a:cxnSpLocks/>
          </p:cNvCxnSpPr>
          <p:nvPr/>
        </p:nvCxnSpPr>
        <p:spPr>
          <a:xfrm>
            <a:off x="9693764" y="4818524"/>
            <a:ext cx="219204" cy="77561"/>
          </a:xfrm>
          <a:prstGeom prst="line">
            <a:avLst/>
          </a:prstGeom>
          <a:ln w="127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E1A8BF-4F86-4CBF-B429-E1BD90252A9F}"/>
              </a:ext>
            </a:extLst>
          </p:cNvPr>
          <p:cNvCxnSpPr>
            <a:cxnSpLocks/>
          </p:cNvCxnSpPr>
          <p:nvPr/>
        </p:nvCxnSpPr>
        <p:spPr>
          <a:xfrm flipH="1">
            <a:off x="11070449" y="503345"/>
            <a:ext cx="152238" cy="486819"/>
          </a:xfrm>
          <a:prstGeom prst="straightConnector1">
            <a:avLst/>
          </a:prstGeom>
          <a:ln>
            <a:solidFill>
              <a:srgbClr val="66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D7451EE5-B173-4F09-9334-0894720EE2CA}"/>
              </a:ext>
            </a:extLst>
          </p:cNvPr>
          <p:cNvSpPr/>
          <p:nvPr/>
        </p:nvSpPr>
        <p:spPr>
          <a:xfrm>
            <a:off x="11201065" y="312213"/>
            <a:ext cx="288000" cy="288000"/>
          </a:xfrm>
          <a:prstGeom prst="ellipse">
            <a:avLst/>
          </a:prstGeom>
          <a:solidFill>
            <a:schemeClr val="bg1"/>
          </a:solidFill>
          <a:ln w="47625">
            <a:solidFill>
              <a:srgbClr val="FF4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NZ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0BF4D90-D57A-4EE9-99BD-F740A31ECFB8}"/>
              </a:ext>
            </a:extLst>
          </p:cNvPr>
          <p:cNvCxnSpPr>
            <a:cxnSpLocks/>
          </p:cNvCxnSpPr>
          <p:nvPr/>
        </p:nvCxnSpPr>
        <p:spPr>
          <a:xfrm flipV="1">
            <a:off x="9458585" y="5262868"/>
            <a:ext cx="138599" cy="612108"/>
          </a:xfrm>
          <a:prstGeom prst="straightConnector1">
            <a:avLst/>
          </a:prstGeom>
          <a:ln>
            <a:solidFill>
              <a:srgbClr val="66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3BB4343-60AA-4426-A8A3-92306476DED1}"/>
              </a:ext>
            </a:extLst>
          </p:cNvPr>
          <p:cNvSpPr/>
          <p:nvPr/>
        </p:nvSpPr>
        <p:spPr>
          <a:xfrm>
            <a:off x="9953754" y="3571016"/>
            <a:ext cx="288000" cy="288000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NZ" sz="1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1CF44B-DA70-49CF-A364-37FBC047237C}"/>
              </a:ext>
            </a:extLst>
          </p:cNvPr>
          <p:cNvSpPr/>
          <p:nvPr/>
        </p:nvSpPr>
        <p:spPr>
          <a:xfrm>
            <a:off x="9252115" y="5702951"/>
            <a:ext cx="288000" cy="288000"/>
          </a:xfrm>
          <a:prstGeom prst="ellipse">
            <a:avLst/>
          </a:prstGeom>
          <a:solidFill>
            <a:schemeClr val="bg1"/>
          </a:solidFill>
          <a:ln w="47625">
            <a:solidFill>
              <a:srgbClr val="FF4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NZ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E7F5942-FDB3-489F-AFFA-3AA22D2B613B}"/>
              </a:ext>
            </a:extLst>
          </p:cNvPr>
          <p:cNvCxnSpPr>
            <a:cxnSpLocks/>
          </p:cNvCxnSpPr>
          <p:nvPr/>
        </p:nvCxnSpPr>
        <p:spPr>
          <a:xfrm>
            <a:off x="10539251" y="1951630"/>
            <a:ext cx="219204" cy="77561"/>
          </a:xfrm>
          <a:prstGeom prst="line">
            <a:avLst/>
          </a:prstGeom>
          <a:ln w="127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F7722D70-E37C-4045-B64D-0B54EDC22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8649" y="1888435"/>
            <a:ext cx="7013351" cy="4037003"/>
          </a:xfrm>
        </p:spPr>
        <p:txBody>
          <a:bodyPr>
            <a:noAutofit/>
          </a:bodyPr>
          <a:lstStyle/>
          <a:p>
            <a:r>
              <a:rPr lang="en-NZ" dirty="0"/>
              <a:t>Expressway environment, roundabout being installed</a:t>
            </a:r>
          </a:p>
          <a:p>
            <a:r>
              <a:rPr lang="en-NZ" dirty="0"/>
              <a:t>Long-term roadworks site (100 km/h to 50km/h) </a:t>
            </a:r>
          </a:p>
          <a:p>
            <a:r>
              <a:rPr lang="en-NZ" dirty="0"/>
              <a:t>2 speed measures (threshold and active work zone)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7D238-36E0-4E7F-BD38-560C3B7B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647" y="3782214"/>
            <a:ext cx="4296096" cy="2236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516E53-A039-44D7-997D-BE196ACC7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59" y="3773226"/>
            <a:ext cx="4310487" cy="22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39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E350775-7A68-4968-A80A-9517B4A78FE1}"/>
              </a:ext>
            </a:extLst>
          </p:cNvPr>
          <p:cNvCxnSpPr>
            <a:cxnSpLocks/>
          </p:cNvCxnSpPr>
          <p:nvPr/>
        </p:nvCxnSpPr>
        <p:spPr>
          <a:xfrm flipV="1">
            <a:off x="2762250" y="6017650"/>
            <a:ext cx="9258300" cy="0"/>
          </a:xfrm>
          <a:prstGeom prst="line">
            <a:avLst/>
          </a:prstGeom>
          <a:ln>
            <a:solidFill>
              <a:srgbClr val="B1B8B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2D78A67-45E9-462E-8722-D28CE5F93876}"/>
              </a:ext>
            </a:extLst>
          </p:cNvPr>
          <p:cNvCxnSpPr>
            <a:cxnSpLocks/>
          </p:cNvCxnSpPr>
          <p:nvPr/>
        </p:nvCxnSpPr>
        <p:spPr>
          <a:xfrm flipV="1">
            <a:off x="2762250" y="4419376"/>
            <a:ext cx="9258300" cy="0"/>
          </a:xfrm>
          <a:prstGeom prst="line">
            <a:avLst/>
          </a:prstGeom>
          <a:ln>
            <a:solidFill>
              <a:srgbClr val="B1B8B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15ACF05-99BB-4F31-BF50-34FC4A75D9F4}"/>
              </a:ext>
            </a:extLst>
          </p:cNvPr>
          <p:cNvCxnSpPr/>
          <p:nvPr/>
        </p:nvCxnSpPr>
        <p:spPr>
          <a:xfrm flipV="1">
            <a:off x="1638300" y="2743200"/>
            <a:ext cx="10382250" cy="80406"/>
          </a:xfrm>
          <a:prstGeom prst="line">
            <a:avLst/>
          </a:prstGeom>
          <a:ln>
            <a:solidFill>
              <a:srgbClr val="B1B8B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Phase 1: Threshold treatments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B92CC2-3E68-4968-815E-7F0CEF1A192D}"/>
              </a:ext>
            </a:extLst>
          </p:cNvPr>
          <p:cNvSpPr txBox="1"/>
          <p:nvPr/>
        </p:nvSpPr>
        <p:spPr>
          <a:xfrm>
            <a:off x="130662" y="2580898"/>
            <a:ext cx="2631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of site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849597-351D-42BB-8ED4-F7FEF2D0D62F}"/>
              </a:ext>
            </a:extLst>
          </p:cNvPr>
          <p:cNvSpPr txBox="1"/>
          <p:nvPr/>
        </p:nvSpPr>
        <p:spPr>
          <a:xfrm>
            <a:off x="129600" y="4184950"/>
            <a:ext cx="308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m advance of site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9502A3-535A-4FE1-96A2-FED60C660663}"/>
              </a:ext>
            </a:extLst>
          </p:cNvPr>
          <p:cNvSpPr txBox="1"/>
          <p:nvPr/>
        </p:nvSpPr>
        <p:spPr>
          <a:xfrm>
            <a:off x="129600" y="5779477"/>
            <a:ext cx="308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m advance of site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27A951-A578-434F-8BFE-9B43F4AD2BB3}"/>
              </a:ext>
            </a:extLst>
          </p:cNvPr>
          <p:cNvGrpSpPr/>
          <p:nvPr/>
        </p:nvGrpSpPr>
        <p:grpSpPr>
          <a:xfrm>
            <a:off x="3068206" y="1245103"/>
            <a:ext cx="2800546" cy="5616071"/>
            <a:chOff x="3068206" y="1245103"/>
            <a:chExt cx="2800546" cy="5616071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D82A664B-587E-4B6A-AD90-64F175942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516" y="1245103"/>
              <a:ext cx="1193583" cy="5616071"/>
            </a:xfrm>
            <a:custGeom>
              <a:avLst/>
              <a:gdLst>
                <a:gd name="T0" fmla="*/ 2138290 w 2138290"/>
                <a:gd name="T1" fmla="*/ 0 h 8159261"/>
                <a:gd name="T2" fmla="*/ 1252025 w 2138290"/>
                <a:gd name="T3" fmla="*/ 2700996 h 8159261"/>
                <a:gd name="T4" fmla="*/ 450167 w 2138290"/>
                <a:gd name="T5" fmla="*/ 5669280 h 8159261"/>
                <a:gd name="T6" fmla="*/ 0 w 2138290"/>
                <a:gd name="T7" fmla="*/ 8159261 h 8159261"/>
                <a:gd name="connsiteX0" fmla="*/ 1791514 w 1791514"/>
                <a:gd name="connsiteY0" fmla="*/ 0 h 7109832"/>
                <a:gd name="connsiteX1" fmla="*/ 1252025 w 1791514"/>
                <a:gd name="connsiteY1" fmla="*/ 1651567 h 7109832"/>
                <a:gd name="connsiteX2" fmla="*/ 450167 w 1791514"/>
                <a:gd name="connsiteY2" fmla="*/ 4619851 h 7109832"/>
                <a:gd name="connsiteX3" fmla="*/ 0 w 1791514"/>
                <a:gd name="connsiteY3" fmla="*/ 7109832 h 7109832"/>
                <a:gd name="connsiteX0" fmla="*/ 1661376 w 1661376"/>
                <a:gd name="connsiteY0" fmla="*/ 0 h 5887471"/>
                <a:gd name="connsiteX1" fmla="*/ 1252025 w 1661376"/>
                <a:gd name="connsiteY1" fmla="*/ 429206 h 5887471"/>
                <a:gd name="connsiteX2" fmla="*/ 450167 w 1661376"/>
                <a:gd name="connsiteY2" fmla="*/ 3397490 h 5887471"/>
                <a:gd name="connsiteX3" fmla="*/ 0 w 1661376"/>
                <a:gd name="connsiteY3" fmla="*/ 5887471 h 5887471"/>
                <a:gd name="connsiteX0" fmla="*/ 1252025 w 1252025"/>
                <a:gd name="connsiteY0" fmla="*/ 0 h 5458265"/>
                <a:gd name="connsiteX1" fmla="*/ 450167 w 1252025"/>
                <a:gd name="connsiteY1" fmla="*/ 2968284 h 5458265"/>
                <a:gd name="connsiteX2" fmla="*/ 0 w 1252025"/>
                <a:gd name="connsiteY2" fmla="*/ 5458265 h 5458265"/>
                <a:gd name="connsiteX0" fmla="*/ 1009100 w 1009100"/>
                <a:gd name="connsiteY0" fmla="*/ 0 h 4608681"/>
                <a:gd name="connsiteX1" fmla="*/ 450167 w 1009100"/>
                <a:gd name="connsiteY1" fmla="*/ 2118700 h 4608681"/>
                <a:gd name="connsiteX2" fmla="*/ 0 w 1009100"/>
                <a:gd name="connsiteY2" fmla="*/ 4608681 h 4608681"/>
                <a:gd name="connsiteX0" fmla="*/ 1087183 w 1087183"/>
                <a:gd name="connsiteY0" fmla="*/ 0 h 5111496"/>
                <a:gd name="connsiteX1" fmla="*/ 528250 w 1087183"/>
                <a:gd name="connsiteY1" fmla="*/ 2118700 h 5111496"/>
                <a:gd name="connsiteX2" fmla="*/ 0 w 1087183"/>
                <a:gd name="connsiteY2" fmla="*/ 5111496 h 5111496"/>
                <a:gd name="connsiteX0" fmla="*/ 1087183 w 1087183"/>
                <a:gd name="connsiteY0" fmla="*/ 0 h 5111496"/>
                <a:gd name="connsiteX1" fmla="*/ 834193 w 1087183"/>
                <a:gd name="connsiteY1" fmla="*/ 843347 h 5111496"/>
                <a:gd name="connsiteX2" fmla="*/ 528250 w 1087183"/>
                <a:gd name="connsiteY2" fmla="*/ 2118700 h 5111496"/>
                <a:gd name="connsiteX3" fmla="*/ 0 w 1087183"/>
                <a:gd name="connsiteY3" fmla="*/ 5111496 h 5111496"/>
                <a:gd name="connsiteX0" fmla="*/ 1087183 w 1087183"/>
                <a:gd name="connsiteY0" fmla="*/ 0 h 5111496"/>
                <a:gd name="connsiteX1" fmla="*/ 860221 w 1087183"/>
                <a:gd name="connsiteY1" fmla="*/ 730647 h 5111496"/>
                <a:gd name="connsiteX2" fmla="*/ 834193 w 1087183"/>
                <a:gd name="connsiteY2" fmla="*/ 843347 h 5111496"/>
                <a:gd name="connsiteX3" fmla="*/ 528250 w 1087183"/>
                <a:gd name="connsiteY3" fmla="*/ 2118700 h 5111496"/>
                <a:gd name="connsiteX4" fmla="*/ 0 w 1087183"/>
                <a:gd name="connsiteY4" fmla="*/ 5111496 h 5111496"/>
                <a:gd name="connsiteX0" fmla="*/ 1087183 w 1087183"/>
                <a:gd name="connsiteY0" fmla="*/ 0 h 5111496"/>
                <a:gd name="connsiteX1" fmla="*/ 903601 w 1087183"/>
                <a:gd name="connsiteY1" fmla="*/ 739316 h 5111496"/>
                <a:gd name="connsiteX2" fmla="*/ 834193 w 1087183"/>
                <a:gd name="connsiteY2" fmla="*/ 843347 h 5111496"/>
                <a:gd name="connsiteX3" fmla="*/ 528250 w 1087183"/>
                <a:gd name="connsiteY3" fmla="*/ 2118700 h 5111496"/>
                <a:gd name="connsiteX4" fmla="*/ 0 w 1087183"/>
                <a:gd name="connsiteY4" fmla="*/ 5111496 h 5111496"/>
                <a:gd name="connsiteX0" fmla="*/ 1087183 w 1087183"/>
                <a:gd name="connsiteY0" fmla="*/ 0 h 5111496"/>
                <a:gd name="connsiteX1" fmla="*/ 920953 w 1087183"/>
                <a:gd name="connsiteY1" fmla="*/ 765324 h 5111496"/>
                <a:gd name="connsiteX2" fmla="*/ 834193 w 1087183"/>
                <a:gd name="connsiteY2" fmla="*/ 843347 h 5111496"/>
                <a:gd name="connsiteX3" fmla="*/ 528250 w 1087183"/>
                <a:gd name="connsiteY3" fmla="*/ 2118700 h 5111496"/>
                <a:gd name="connsiteX4" fmla="*/ 0 w 1087183"/>
                <a:gd name="connsiteY4" fmla="*/ 5111496 h 5111496"/>
                <a:gd name="connsiteX0" fmla="*/ 1087183 w 1087183"/>
                <a:gd name="connsiteY0" fmla="*/ 0 h 5111496"/>
                <a:gd name="connsiteX1" fmla="*/ 808166 w 1087183"/>
                <a:gd name="connsiteY1" fmla="*/ 721978 h 5111496"/>
                <a:gd name="connsiteX2" fmla="*/ 834193 w 1087183"/>
                <a:gd name="connsiteY2" fmla="*/ 843347 h 5111496"/>
                <a:gd name="connsiteX3" fmla="*/ 528250 w 1087183"/>
                <a:gd name="connsiteY3" fmla="*/ 2118700 h 5111496"/>
                <a:gd name="connsiteX4" fmla="*/ 0 w 1087183"/>
                <a:gd name="connsiteY4" fmla="*/ 5111496 h 5111496"/>
                <a:gd name="connsiteX0" fmla="*/ 1087183 w 1087183"/>
                <a:gd name="connsiteY0" fmla="*/ 0 h 5111496"/>
                <a:gd name="connsiteX1" fmla="*/ 825518 w 1087183"/>
                <a:gd name="connsiteY1" fmla="*/ 661293 h 5111496"/>
                <a:gd name="connsiteX2" fmla="*/ 834193 w 1087183"/>
                <a:gd name="connsiteY2" fmla="*/ 843347 h 5111496"/>
                <a:gd name="connsiteX3" fmla="*/ 528250 w 1087183"/>
                <a:gd name="connsiteY3" fmla="*/ 2118700 h 5111496"/>
                <a:gd name="connsiteX4" fmla="*/ 0 w 1087183"/>
                <a:gd name="connsiteY4" fmla="*/ 5111496 h 5111496"/>
                <a:gd name="connsiteX0" fmla="*/ 1087183 w 1087183"/>
                <a:gd name="connsiteY0" fmla="*/ 0 h 5111496"/>
                <a:gd name="connsiteX1" fmla="*/ 825518 w 1087183"/>
                <a:gd name="connsiteY1" fmla="*/ 661293 h 5111496"/>
                <a:gd name="connsiteX2" fmla="*/ 834193 w 1087183"/>
                <a:gd name="connsiteY2" fmla="*/ 843347 h 5111496"/>
                <a:gd name="connsiteX3" fmla="*/ 528250 w 1087183"/>
                <a:gd name="connsiteY3" fmla="*/ 2118700 h 5111496"/>
                <a:gd name="connsiteX4" fmla="*/ 0 w 1087183"/>
                <a:gd name="connsiteY4" fmla="*/ 5111496 h 5111496"/>
                <a:gd name="connsiteX0" fmla="*/ 1087183 w 1087183"/>
                <a:gd name="connsiteY0" fmla="*/ 0 h 5111496"/>
                <a:gd name="connsiteX1" fmla="*/ 800406 w 1087183"/>
                <a:gd name="connsiteY1" fmla="*/ 648747 h 5111496"/>
                <a:gd name="connsiteX2" fmla="*/ 834193 w 1087183"/>
                <a:gd name="connsiteY2" fmla="*/ 843347 h 5111496"/>
                <a:gd name="connsiteX3" fmla="*/ 528250 w 1087183"/>
                <a:gd name="connsiteY3" fmla="*/ 2118700 h 5111496"/>
                <a:gd name="connsiteX4" fmla="*/ 0 w 1087183"/>
                <a:gd name="connsiteY4" fmla="*/ 5111496 h 5111496"/>
                <a:gd name="connsiteX0" fmla="*/ 1087183 w 1087183"/>
                <a:gd name="connsiteY0" fmla="*/ 0 h 5111496"/>
                <a:gd name="connsiteX1" fmla="*/ 800406 w 1087183"/>
                <a:gd name="connsiteY1" fmla="*/ 648747 h 5111496"/>
                <a:gd name="connsiteX2" fmla="*/ 834193 w 1087183"/>
                <a:gd name="connsiteY2" fmla="*/ 843347 h 5111496"/>
                <a:gd name="connsiteX3" fmla="*/ 528250 w 1087183"/>
                <a:gd name="connsiteY3" fmla="*/ 2118700 h 5111496"/>
                <a:gd name="connsiteX4" fmla="*/ 0 w 1087183"/>
                <a:gd name="connsiteY4" fmla="*/ 5111496 h 5111496"/>
                <a:gd name="connsiteX0" fmla="*/ 1087183 w 1087183"/>
                <a:gd name="connsiteY0" fmla="*/ 0 h 5111496"/>
                <a:gd name="connsiteX1" fmla="*/ 800406 w 1087183"/>
                <a:gd name="connsiteY1" fmla="*/ 648747 h 5111496"/>
                <a:gd name="connsiteX2" fmla="*/ 855120 w 1087183"/>
                <a:gd name="connsiteY2" fmla="*/ 851711 h 5111496"/>
                <a:gd name="connsiteX3" fmla="*/ 528250 w 1087183"/>
                <a:gd name="connsiteY3" fmla="*/ 2118700 h 5111496"/>
                <a:gd name="connsiteX4" fmla="*/ 0 w 1087183"/>
                <a:gd name="connsiteY4" fmla="*/ 5111496 h 5111496"/>
                <a:gd name="connsiteX0" fmla="*/ 1087183 w 1087183"/>
                <a:gd name="connsiteY0" fmla="*/ 0 h 5111496"/>
                <a:gd name="connsiteX1" fmla="*/ 817148 w 1087183"/>
                <a:gd name="connsiteY1" fmla="*/ 648747 h 5111496"/>
                <a:gd name="connsiteX2" fmla="*/ 855120 w 1087183"/>
                <a:gd name="connsiteY2" fmla="*/ 851711 h 5111496"/>
                <a:gd name="connsiteX3" fmla="*/ 528250 w 1087183"/>
                <a:gd name="connsiteY3" fmla="*/ 2118700 h 5111496"/>
                <a:gd name="connsiteX4" fmla="*/ 0 w 1087183"/>
                <a:gd name="connsiteY4" fmla="*/ 5111496 h 511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183" h="5111496">
                  <a:moveTo>
                    <a:pt x="1087183" y="0"/>
                  </a:moveTo>
                  <a:cubicBezTo>
                    <a:pt x="1049356" y="121774"/>
                    <a:pt x="859313" y="508189"/>
                    <a:pt x="817148" y="648747"/>
                  </a:cubicBezTo>
                  <a:cubicBezTo>
                    <a:pt x="783659" y="737290"/>
                    <a:pt x="948117" y="632915"/>
                    <a:pt x="855120" y="851711"/>
                  </a:cubicBezTo>
                  <a:cubicBezTo>
                    <a:pt x="799792" y="1083053"/>
                    <a:pt x="667282" y="1407342"/>
                    <a:pt x="528250" y="2118700"/>
                  </a:cubicBezTo>
                  <a:cubicBezTo>
                    <a:pt x="319579" y="3028411"/>
                    <a:pt x="120748" y="4321361"/>
                    <a:pt x="0" y="5111496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cxnSp>
          <p:nvCxnSpPr>
            <p:cNvPr id="1028" name="AutoShape 4">
              <a:extLst>
                <a:ext uri="{FF2B5EF4-FFF2-40B4-BE49-F238E27FC236}">
                  <a16:creationId xmlns:a16="http://schemas.microsoft.com/office/drawing/2014/main" id="{55077BB9-5010-4F9C-BE22-E6ED57C09E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132693" y="1255762"/>
              <a:ext cx="1736059" cy="33529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BB4343-60AA-4426-A8A3-92306476DED1}"/>
                </a:ext>
              </a:extLst>
            </p:cNvPr>
            <p:cNvSpPr/>
            <p:nvPr/>
          </p:nvSpPr>
          <p:spPr>
            <a:xfrm>
              <a:off x="4762018" y="1258936"/>
              <a:ext cx="324000" cy="324000"/>
            </a:xfrm>
            <a:prstGeom prst="ellipse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NZ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7F3D47-4564-48BA-B52E-F2A1114FA09F}"/>
                </a:ext>
              </a:extLst>
            </p:cNvPr>
            <p:cNvGrpSpPr/>
            <p:nvPr/>
          </p:nvGrpSpPr>
          <p:grpSpPr>
            <a:xfrm>
              <a:off x="4079587" y="1881083"/>
              <a:ext cx="531189" cy="1109450"/>
              <a:chOff x="1005410" y="3830291"/>
              <a:chExt cx="531189" cy="1109450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0BF4D90-D57A-4EE9-99BD-F740A31ECFB8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" flipV="1">
                <a:off x="1323244" y="3830291"/>
                <a:ext cx="213355" cy="942261"/>
              </a:xfrm>
              <a:prstGeom prst="straightConnector1">
                <a:avLst/>
              </a:prstGeom>
              <a:ln>
                <a:solidFill>
                  <a:srgbClr val="6666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21CF44B-DA70-49CF-A364-37FBC047237C}"/>
                  </a:ext>
                </a:extLst>
              </p:cNvPr>
              <p:cNvSpPr/>
              <p:nvPr/>
            </p:nvSpPr>
            <p:spPr>
              <a:xfrm>
                <a:off x="1005410" y="450774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 w="53975">
                <a:solidFill>
                  <a:srgbClr val="FF44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NZ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NZ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50AB3C2-7D5D-471B-9CE7-7476D4645FCE}"/>
                </a:ext>
              </a:extLst>
            </p:cNvPr>
            <p:cNvGrpSpPr/>
            <p:nvPr/>
          </p:nvGrpSpPr>
          <p:grpSpPr>
            <a:xfrm>
              <a:off x="3068206" y="4178631"/>
              <a:ext cx="1064487" cy="438319"/>
              <a:chOff x="2953906" y="4178631"/>
              <a:chExt cx="1064487" cy="438319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0BD95244-F78A-4DF1-A55B-56BB91575D52}"/>
                  </a:ext>
                </a:extLst>
              </p:cNvPr>
              <p:cNvSpPr/>
              <p:nvPr/>
            </p:nvSpPr>
            <p:spPr>
              <a:xfrm>
                <a:off x="2953906" y="4178631"/>
                <a:ext cx="1064487" cy="425588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rgbClr val="66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E49FA17-4224-4025-8FE6-A253E6F166DF}"/>
                  </a:ext>
                </a:extLst>
              </p:cNvPr>
              <p:cNvSpPr/>
              <p:nvPr/>
            </p:nvSpPr>
            <p:spPr>
              <a:xfrm>
                <a:off x="2992392" y="4184950"/>
                <a:ext cx="432000" cy="432000"/>
              </a:xfrm>
              <a:prstGeom prst="ellipse">
                <a:avLst/>
              </a:prstGeom>
              <a:noFill/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NZ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NZ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33162C-97C6-49E0-A51E-B064DE248C89}"/>
                  </a:ext>
                </a:extLst>
              </p:cNvPr>
              <p:cNvSpPr txBox="1"/>
              <p:nvPr/>
            </p:nvSpPr>
            <p:spPr>
              <a:xfrm>
                <a:off x="3343275" y="4197681"/>
                <a:ext cx="665593" cy="4137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6000"/>
                  </a:lnSpc>
                </a:pPr>
                <a:r>
                  <a:rPr lang="en-NZ" sz="1400" dirty="0"/>
                  <a:t>km/h AHEAD</a:t>
                </a:r>
              </a:p>
            </p:txBody>
          </p:sp>
        </p:grp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442FEF86-C23E-4D4F-BC51-C347A6357459}"/>
              </a:ext>
            </a:extLst>
          </p:cNvPr>
          <p:cNvSpPr/>
          <p:nvPr/>
        </p:nvSpPr>
        <p:spPr>
          <a:xfrm>
            <a:off x="7894505" y="1255762"/>
            <a:ext cx="324000" cy="324000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NZ" sz="1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71A0B0-6723-4F21-94C9-D9F7F9389A07}"/>
              </a:ext>
            </a:extLst>
          </p:cNvPr>
          <p:cNvGrpSpPr/>
          <p:nvPr/>
        </p:nvGrpSpPr>
        <p:grpSpPr>
          <a:xfrm>
            <a:off x="7212074" y="1877909"/>
            <a:ext cx="531189" cy="1109450"/>
            <a:chOff x="1005410" y="3830291"/>
            <a:chExt cx="531189" cy="1109450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4807562-C21C-433A-B47A-558758CD53DF}"/>
                </a:ext>
              </a:extLst>
            </p:cNvPr>
            <p:cNvCxnSpPr>
              <a:cxnSpLocks/>
            </p:cNvCxnSpPr>
            <p:nvPr/>
          </p:nvCxnSpPr>
          <p:spPr>
            <a:xfrm rot="120000" flipV="1">
              <a:off x="1323244" y="3830291"/>
              <a:ext cx="213355" cy="942261"/>
            </a:xfrm>
            <a:prstGeom prst="straightConnector1">
              <a:avLst/>
            </a:prstGeom>
            <a:ln>
              <a:solidFill>
                <a:srgbClr val="6666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10F72C1-94C6-4517-85F5-FDD3DBAB3681}"/>
                </a:ext>
              </a:extLst>
            </p:cNvPr>
            <p:cNvSpPr/>
            <p:nvPr/>
          </p:nvSpPr>
          <p:spPr>
            <a:xfrm>
              <a:off x="1005410" y="4507741"/>
              <a:ext cx="432000" cy="43200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44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NZ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N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4465D348-A277-4751-ADA2-A9C087312A5C}"/>
              </a:ext>
            </a:extLst>
          </p:cNvPr>
          <p:cNvSpPr/>
          <p:nvPr/>
        </p:nvSpPr>
        <p:spPr>
          <a:xfrm>
            <a:off x="11085266" y="1255762"/>
            <a:ext cx="324000" cy="324000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NZ" sz="1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753A308-71D8-4066-ACDD-27BEA079ECDA}"/>
              </a:ext>
            </a:extLst>
          </p:cNvPr>
          <p:cNvGrpSpPr/>
          <p:nvPr/>
        </p:nvGrpSpPr>
        <p:grpSpPr>
          <a:xfrm>
            <a:off x="10402835" y="1877909"/>
            <a:ext cx="531189" cy="1109450"/>
            <a:chOff x="1005410" y="3830291"/>
            <a:chExt cx="531189" cy="1109450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65F384C-7215-4D4D-AC6C-6B9802E03869}"/>
                </a:ext>
              </a:extLst>
            </p:cNvPr>
            <p:cNvCxnSpPr>
              <a:cxnSpLocks/>
            </p:cNvCxnSpPr>
            <p:nvPr/>
          </p:nvCxnSpPr>
          <p:spPr>
            <a:xfrm rot="120000" flipV="1">
              <a:off x="1323244" y="3830291"/>
              <a:ext cx="213355" cy="942261"/>
            </a:xfrm>
            <a:prstGeom prst="straightConnector1">
              <a:avLst/>
            </a:prstGeom>
            <a:ln>
              <a:solidFill>
                <a:srgbClr val="6666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0C891A2-C158-4A44-B87C-0D2209CE37A1}"/>
                </a:ext>
              </a:extLst>
            </p:cNvPr>
            <p:cNvSpPr/>
            <p:nvPr/>
          </p:nvSpPr>
          <p:spPr>
            <a:xfrm>
              <a:off x="1005410" y="4507741"/>
              <a:ext cx="432000" cy="43200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44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NZ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N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D3D1493-48A1-4F2C-A5E8-589EA3FBE1BB}"/>
              </a:ext>
            </a:extLst>
          </p:cNvPr>
          <p:cNvGrpSpPr/>
          <p:nvPr/>
        </p:nvGrpSpPr>
        <p:grpSpPr>
          <a:xfrm>
            <a:off x="9391454" y="4175457"/>
            <a:ext cx="1064487" cy="438319"/>
            <a:chOff x="2953906" y="4178631"/>
            <a:chExt cx="1064487" cy="438319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4F614E4F-09E0-4E12-A462-955CEA79B65D}"/>
                </a:ext>
              </a:extLst>
            </p:cNvPr>
            <p:cNvSpPr/>
            <p:nvPr/>
          </p:nvSpPr>
          <p:spPr>
            <a:xfrm>
              <a:off x="2953906" y="4178631"/>
              <a:ext cx="1064487" cy="42558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EAAE4DD-6544-4E83-BA82-4F24D8E0C531}"/>
                </a:ext>
              </a:extLst>
            </p:cNvPr>
            <p:cNvSpPr/>
            <p:nvPr/>
          </p:nvSpPr>
          <p:spPr>
            <a:xfrm>
              <a:off x="2992392" y="4184950"/>
              <a:ext cx="432000" cy="432000"/>
            </a:xfrm>
            <a:prstGeom prst="ellipse">
              <a:avLst/>
            </a:prstGeom>
            <a:noFill/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NZ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N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0AC8EAD-363C-47D1-B911-B6DD7D893E59}"/>
                </a:ext>
              </a:extLst>
            </p:cNvPr>
            <p:cNvSpPr txBox="1"/>
            <p:nvPr/>
          </p:nvSpPr>
          <p:spPr>
            <a:xfrm>
              <a:off x="3343275" y="4197681"/>
              <a:ext cx="665593" cy="4137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6000"/>
                </a:lnSpc>
              </a:pPr>
              <a:r>
                <a:rPr lang="en-NZ" sz="1400" dirty="0"/>
                <a:t>km/h AHEAD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0FF8D19-89DB-41BD-8A56-47752521552D}"/>
              </a:ext>
            </a:extLst>
          </p:cNvPr>
          <p:cNvGrpSpPr/>
          <p:nvPr/>
        </p:nvGrpSpPr>
        <p:grpSpPr>
          <a:xfrm>
            <a:off x="5930444" y="5793842"/>
            <a:ext cx="1064487" cy="438319"/>
            <a:chOff x="2953906" y="4178631"/>
            <a:chExt cx="1064487" cy="438319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8C8EDBBA-E152-4E67-A892-C3611B51C52E}"/>
                </a:ext>
              </a:extLst>
            </p:cNvPr>
            <p:cNvSpPr/>
            <p:nvPr/>
          </p:nvSpPr>
          <p:spPr>
            <a:xfrm>
              <a:off x="2953906" y="4178631"/>
              <a:ext cx="1064487" cy="42558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74407AD-5E57-4F5C-A980-E8186B3F7854}"/>
                </a:ext>
              </a:extLst>
            </p:cNvPr>
            <p:cNvSpPr/>
            <p:nvPr/>
          </p:nvSpPr>
          <p:spPr>
            <a:xfrm>
              <a:off x="2992392" y="4184950"/>
              <a:ext cx="432000" cy="432000"/>
            </a:xfrm>
            <a:prstGeom prst="ellipse">
              <a:avLst/>
            </a:prstGeom>
            <a:noFill/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NZ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N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C719530-17B1-4FC6-A2B6-7879814FBBEE}"/>
                </a:ext>
              </a:extLst>
            </p:cNvPr>
            <p:cNvSpPr txBox="1"/>
            <p:nvPr/>
          </p:nvSpPr>
          <p:spPr>
            <a:xfrm>
              <a:off x="3343275" y="4197681"/>
              <a:ext cx="665593" cy="4137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6000"/>
                </a:lnSpc>
              </a:pPr>
              <a:r>
                <a:rPr lang="en-NZ" sz="1400" dirty="0"/>
                <a:t>km/h AHEAD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006BF1-7EA9-46B7-956B-FF8724BBC543}"/>
              </a:ext>
            </a:extLst>
          </p:cNvPr>
          <p:cNvGrpSpPr/>
          <p:nvPr/>
        </p:nvGrpSpPr>
        <p:grpSpPr>
          <a:xfrm>
            <a:off x="9749147" y="5116717"/>
            <a:ext cx="531189" cy="1109450"/>
            <a:chOff x="1005410" y="3830291"/>
            <a:chExt cx="531189" cy="1109450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BD79D2E-8911-4103-84B5-42D129FFB7E0}"/>
                </a:ext>
              </a:extLst>
            </p:cNvPr>
            <p:cNvCxnSpPr>
              <a:cxnSpLocks/>
            </p:cNvCxnSpPr>
            <p:nvPr/>
          </p:nvCxnSpPr>
          <p:spPr>
            <a:xfrm rot="21540000" flipV="1">
              <a:off x="1323244" y="3830291"/>
              <a:ext cx="213355" cy="942261"/>
            </a:xfrm>
            <a:prstGeom prst="straightConnector1">
              <a:avLst/>
            </a:prstGeom>
            <a:ln>
              <a:solidFill>
                <a:srgbClr val="6666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0D5D18B-9BFE-4FC0-BC9A-6D9CEC810C34}"/>
                </a:ext>
              </a:extLst>
            </p:cNvPr>
            <p:cNvSpPr/>
            <p:nvPr/>
          </p:nvSpPr>
          <p:spPr>
            <a:xfrm>
              <a:off x="1005410" y="4507741"/>
              <a:ext cx="432000" cy="43200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44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NZ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en-N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8" name="AutoShape 4">
            <a:extLst>
              <a:ext uri="{FF2B5EF4-FFF2-40B4-BE49-F238E27FC236}">
                <a16:creationId xmlns:a16="http://schemas.microsoft.com/office/drawing/2014/main" id="{FE8F9ADD-1492-41EF-8018-A0BED2D5A60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255655" y="1247248"/>
            <a:ext cx="1736059" cy="33529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79" name="AutoShape 4">
            <a:extLst>
              <a:ext uri="{FF2B5EF4-FFF2-40B4-BE49-F238E27FC236}">
                <a16:creationId xmlns:a16="http://schemas.microsoft.com/office/drawing/2014/main" id="{A1661160-DD2A-449F-91AC-7FF3B69C236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0455941" y="1265815"/>
            <a:ext cx="1736059" cy="33529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5" name="Freeform 2">
            <a:extLst>
              <a:ext uri="{FF2B5EF4-FFF2-40B4-BE49-F238E27FC236}">
                <a16:creationId xmlns:a16="http://schemas.microsoft.com/office/drawing/2014/main" id="{98183AAA-29BC-4169-93AA-84B1213CD5C1}"/>
              </a:ext>
            </a:extLst>
          </p:cNvPr>
          <p:cNvSpPr>
            <a:spLocks/>
          </p:cNvSpPr>
          <p:nvPr/>
        </p:nvSpPr>
        <p:spPr bwMode="auto">
          <a:xfrm>
            <a:off x="6922718" y="1251453"/>
            <a:ext cx="1193583" cy="5616071"/>
          </a:xfrm>
          <a:custGeom>
            <a:avLst/>
            <a:gdLst>
              <a:gd name="T0" fmla="*/ 2138290 w 2138290"/>
              <a:gd name="T1" fmla="*/ 0 h 8159261"/>
              <a:gd name="T2" fmla="*/ 1252025 w 2138290"/>
              <a:gd name="T3" fmla="*/ 2700996 h 8159261"/>
              <a:gd name="T4" fmla="*/ 450167 w 2138290"/>
              <a:gd name="T5" fmla="*/ 5669280 h 8159261"/>
              <a:gd name="T6" fmla="*/ 0 w 2138290"/>
              <a:gd name="T7" fmla="*/ 8159261 h 8159261"/>
              <a:gd name="connsiteX0" fmla="*/ 1791514 w 1791514"/>
              <a:gd name="connsiteY0" fmla="*/ 0 h 7109832"/>
              <a:gd name="connsiteX1" fmla="*/ 1252025 w 1791514"/>
              <a:gd name="connsiteY1" fmla="*/ 1651567 h 7109832"/>
              <a:gd name="connsiteX2" fmla="*/ 450167 w 1791514"/>
              <a:gd name="connsiteY2" fmla="*/ 4619851 h 7109832"/>
              <a:gd name="connsiteX3" fmla="*/ 0 w 1791514"/>
              <a:gd name="connsiteY3" fmla="*/ 7109832 h 7109832"/>
              <a:gd name="connsiteX0" fmla="*/ 1661376 w 1661376"/>
              <a:gd name="connsiteY0" fmla="*/ 0 h 5887471"/>
              <a:gd name="connsiteX1" fmla="*/ 1252025 w 1661376"/>
              <a:gd name="connsiteY1" fmla="*/ 429206 h 5887471"/>
              <a:gd name="connsiteX2" fmla="*/ 450167 w 1661376"/>
              <a:gd name="connsiteY2" fmla="*/ 3397490 h 5887471"/>
              <a:gd name="connsiteX3" fmla="*/ 0 w 1661376"/>
              <a:gd name="connsiteY3" fmla="*/ 5887471 h 5887471"/>
              <a:gd name="connsiteX0" fmla="*/ 1252025 w 1252025"/>
              <a:gd name="connsiteY0" fmla="*/ 0 h 5458265"/>
              <a:gd name="connsiteX1" fmla="*/ 450167 w 1252025"/>
              <a:gd name="connsiteY1" fmla="*/ 2968284 h 5458265"/>
              <a:gd name="connsiteX2" fmla="*/ 0 w 1252025"/>
              <a:gd name="connsiteY2" fmla="*/ 5458265 h 5458265"/>
              <a:gd name="connsiteX0" fmla="*/ 1009100 w 1009100"/>
              <a:gd name="connsiteY0" fmla="*/ 0 h 4608681"/>
              <a:gd name="connsiteX1" fmla="*/ 450167 w 1009100"/>
              <a:gd name="connsiteY1" fmla="*/ 2118700 h 4608681"/>
              <a:gd name="connsiteX2" fmla="*/ 0 w 1009100"/>
              <a:gd name="connsiteY2" fmla="*/ 4608681 h 4608681"/>
              <a:gd name="connsiteX0" fmla="*/ 1087183 w 1087183"/>
              <a:gd name="connsiteY0" fmla="*/ 0 h 5111496"/>
              <a:gd name="connsiteX1" fmla="*/ 528250 w 1087183"/>
              <a:gd name="connsiteY1" fmla="*/ 2118700 h 5111496"/>
              <a:gd name="connsiteX2" fmla="*/ 0 w 1087183"/>
              <a:gd name="connsiteY2" fmla="*/ 5111496 h 5111496"/>
              <a:gd name="connsiteX0" fmla="*/ 1087183 w 1087183"/>
              <a:gd name="connsiteY0" fmla="*/ 0 h 5111496"/>
              <a:gd name="connsiteX1" fmla="*/ 834193 w 1087183"/>
              <a:gd name="connsiteY1" fmla="*/ 843347 h 5111496"/>
              <a:gd name="connsiteX2" fmla="*/ 528250 w 1087183"/>
              <a:gd name="connsiteY2" fmla="*/ 2118700 h 5111496"/>
              <a:gd name="connsiteX3" fmla="*/ 0 w 1087183"/>
              <a:gd name="connsiteY3" fmla="*/ 5111496 h 5111496"/>
              <a:gd name="connsiteX0" fmla="*/ 1087183 w 1087183"/>
              <a:gd name="connsiteY0" fmla="*/ 0 h 5111496"/>
              <a:gd name="connsiteX1" fmla="*/ 860221 w 1087183"/>
              <a:gd name="connsiteY1" fmla="*/ 730647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903601 w 1087183"/>
              <a:gd name="connsiteY1" fmla="*/ 739316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920953 w 1087183"/>
              <a:gd name="connsiteY1" fmla="*/ 765324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08166 w 1087183"/>
              <a:gd name="connsiteY1" fmla="*/ 721978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25518 w 1087183"/>
              <a:gd name="connsiteY1" fmla="*/ 661293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25518 w 1087183"/>
              <a:gd name="connsiteY1" fmla="*/ 661293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00406 w 1087183"/>
              <a:gd name="connsiteY1" fmla="*/ 648747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00406 w 1087183"/>
              <a:gd name="connsiteY1" fmla="*/ 648747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00406 w 1087183"/>
              <a:gd name="connsiteY1" fmla="*/ 648747 h 5111496"/>
              <a:gd name="connsiteX2" fmla="*/ 855120 w 1087183"/>
              <a:gd name="connsiteY2" fmla="*/ 851711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17148 w 1087183"/>
              <a:gd name="connsiteY1" fmla="*/ 648747 h 5111496"/>
              <a:gd name="connsiteX2" fmla="*/ 855120 w 1087183"/>
              <a:gd name="connsiteY2" fmla="*/ 851711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183" h="5111496">
                <a:moveTo>
                  <a:pt x="1087183" y="0"/>
                </a:moveTo>
                <a:cubicBezTo>
                  <a:pt x="1049356" y="121774"/>
                  <a:pt x="859313" y="508189"/>
                  <a:pt x="817148" y="648747"/>
                </a:cubicBezTo>
                <a:cubicBezTo>
                  <a:pt x="783659" y="737290"/>
                  <a:pt x="948117" y="632915"/>
                  <a:pt x="855120" y="851711"/>
                </a:cubicBezTo>
                <a:cubicBezTo>
                  <a:pt x="799792" y="1083053"/>
                  <a:pt x="667282" y="1407342"/>
                  <a:pt x="528250" y="2118700"/>
                </a:cubicBezTo>
                <a:cubicBezTo>
                  <a:pt x="319579" y="3028411"/>
                  <a:pt x="120748" y="4321361"/>
                  <a:pt x="0" y="5111496"/>
                </a:cubicBezTo>
              </a:path>
            </a:pathLst>
          </a:custGeom>
          <a:noFill/>
          <a:ln w="254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7" name="Freeform 2">
            <a:extLst>
              <a:ext uri="{FF2B5EF4-FFF2-40B4-BE49-F238E27FC236}">
                <a16:creationId xmlns:a16="http://schemas.microsoft.com/office/drawing/2014/main" id="{7BCA7E92-B366-4EB4-9293-AAA0A785C845}"/>
              </a:ext>
            </a:extLst>
          </p:cNvPr>
          <p:cNvSpPr>
            <a:spLocks/>
          </p:cNvSpPr>
          <p:nvPr/>
        </p:nvSpPr>
        <p:spPr bwMode="auto">
          <a:xfrm>
            <a:off x="10112764" y="1241929"/>
            <a:ext cx="1193583" cy="5616071"/>
          </a:xfrm>
          <a:custGeom>
            <a:avLst/>
            <a:gdLst>
              <a:gd name="T0" fmla="*/ 2138290 w 2138290"/>
              <a:gd name="T1" fmla="*/ 0 h 8159261"/>
              <a:gd name="T2" fmla="*/ 1252025 w 2138290"/>
              <a:gd name="T3" fmla="*/ 2700996 h 8159261"/>
              <a:gd name="T4" fmla="*/ 450167 w 2138290"/>
              <a:gd name="T5" fmla="*/ 5669280 h 8159261"/>
              <a:gd name="T6" fmla="*/ 0 w 2138290"/>
              <a:gd name="T7" fmla="*/ 8159261 h 8159261"/>
              <a:gd name="connsiteX0" fmla="*/ 1791514 w 1791514"/>
              <a:gd name="connsiteY0" fmla="*/ 0 h 7109832"/>
              <a:gd name="connsiteX1" fmla="*/ 1252025 w 1791514"/>
              <a:gd name="connsiteY1" fmla="*/ 1651567 h 7109832"/>
              <a:gd name="connsiteX2" fmla="*/ 450167 w 1791514"/>
              <a:gd name="connsiteY2" fmla="*/ 4619851 h 7109832"/>
              <a:gd name="connsiteX3" fmla="*/ 0 w 1791514"/>
              <a:gd name="connsiteY3" fmla="*/ 7109832 h 7109832"/>
              <a:gd name="connsiteX0" fmla="*/ 1661376 w 1661376"/>
              <a:gd name="connsiteY0" fmla="*/ 0 h 5887471"/>
              <a:gd name="connsiteX1" fmla="*/ 1252025 w 1661376"/>
              <a:gd name="connsiteY1" fmla="*/ 429206 h 5887471"/>
              <a:gd name="connsiteX2" fmla="*/ 450167 w 1661376"/>
              <a:gd name="connsiteY2" fmla="*/ 3397490 h 5887471"/>
              <a:gd name="connsiteX3" fmla="*/ 0 w 1661376"/>
              <a:gd name="connsiteY3" fmla="*/ 5887471 h 5887471"/>
              <a:gd name="connsiteX0" fmla="*/ 1252025 w 1252025"/>
              <a:gd name="connsiteY0" fmla="*/ 0 h 5458265"/>
              <a:gd name="connsiteX1" fmla="*/ 450167 w 1252025"/>
              <a:gd name="connsiteY1" fmla="*/ 2968284 h 5458265"/>
              <a:gd name="connsiteX2" fmla="*/ 0 w 1252025"/>
              <a:gd name="connsiteY2" fmla="*/ 5458265 h 5458265"/>
              <a:gd name="connsiteX0" fmla="*/ 1009100 w 1009100"/>
              <a:gd name="connsiteY0" fmla="*/ 0 h 4608681"/>
              <a:gd name="connsiteX1" fmla="*/ 450167 w 1009100"/>
              <a:gd name="connsiteY1" fmla="*/ 2118700 h 4608681"/>
              <a:gd name="connsiteX2" fmla="*/ 0 w 1009100"/>
              <a:gd name="connsiteY2" fmla="*/ 4608681 h 4608681"/>
              <a:gd name="connsiteX0" fmla="*/ 1087183 w 1087183"/>
              <a:gd name="connsiteY0" fmla="*/ 0 h 5111496"/>
              <a:gd name="connsiteX1" fmla="*/ 528250 w 1087183"/>
              <a:gd name="connsiteY1" fmla="*/ 2118700 h 5111496"/>
              <a:gd name="connsiteX2" fmla="*/ 0 w 1087183"/>
              <a:gd name="connsiteY2" fmla="*/ 5111496 h 5111496"/>
              <a:gd name="connsiteX0" fmla="*/ 1087183 w 1087183"/>
              <a:gd name="connsiteY0" fmla="*/ 0 h 5111496"/>
              <a:gd name="connsiteX1" fmla="*/ 834193 w 1087183"/>
              <a:gd name="connsiteY1" fmla="*/ 843347 h 5111496"/>
              <a:gd name="connsiteX2" fmla="*/ 528250 w 1087183"/>
              <a:gd name="connsiteY2" fmla="*/ 2118700 h 5111496"/>
              <a:gd name="connsiteX3" fmla="*/ 0 w 1087183"/>
              <a:gd name="connsiteY3" fmla="*/ 5111496 h 5111496"/>
              <a:gd name="connsiteX0" fmla="*/ 1087183 w 1087183"/>
              <a:gd name="connsiteY0" fmla="*/ 0 h 5111496"/>
              <a:gd name="connsiteX1" fmla="*/ 860221 w 1087183"/>
              <a:gd name="connsiteY1" fmla="*/ 730647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903601 w 1087183"/>
              <a:gd name="connsiteY1" fmla="*/ 739316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920953 w 1087183"/>
              <a:gd name="connsiteY1" fmla="*/ 765324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08166 w 1087183"/>
              <a:gd name="connsiteY1" fmla="*/ 721978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25518 w 1087183"/>
              <a:gd name="connsiteY1" fmla="*/ 661293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25518 w 1087183"/>
              <a:gd name="connsiteY1" fmla="*/ 661293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00406 w 1087183"/>
              <a:gd name="connsiteY1" fmla="*/ 648747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00406 w 1087183"/>
              <a:gd name="connsiteY1" fmla="*/ 648747 h 5111496"/>
              <a:gd name="connsiteX2" fmla="*/ 834193 w 1087183"/>
              <a:gd name="connsiteY2" fmla="*/ 843347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00406 w 1087183"/>
              <a:gd name="connsiteY1" fmla="*/ 648747 h 5111496"/>
              <a:gd name="connsiteX2" fmla="*/ 855120 w 1087183"/>
              <a:gd name="connsiteY2" fmla="*/ 851711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  <a:gd name="connsiteX0" fmla="*/ 1087183 w 1087183"/>
              <a:gd name="connsiteY0" fmla="*/ 0 h 5111496"/>
              <a:gd name="connsiteX1" fmla="*/ 817148 w 1087183"/>
              <a:gd name="connsiteY1" fmla="*/ 648747 h 5111496"/>
              <a:gd name="connsiteX2" fmla="*/ 855120 w 1087183"/>
              <a:gd name="connsiteY2" fmla="*/ 851711 h 5111496"/>
              <a:gd name="connsiteX3" fmla="*/ 528250 w 1087183"/>
              <a:gd name="connsiteY3" fmla="*/ 2118700 h 5111496"/>
              <a:gd name="connsiteX4" fmla="*/ 0 w 1087183"/>
              <a:gd name="connsiteY4" fmla="*/ 5111496 h 511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183" h="5111496">
                <a:moveTo>
                  <a:pt x="1087183" y="0"/>
                </a:moveTo>
                <a:cubicBezTo>
                  <a:pt x="1049356" y="121774"/>
                  <a:pt x="859313" y="508189"/>
                  <a:pt x="817148" y="648747"/>
                </a:cubicBezTo>
                <a:cubicBezTo>
                  <a:pt x="783659" y="737290"/>
                  <a:pt x="948117" y="632915"/>
                  <a:pt x="855120" y="851711"/>
                </a:cubicBezTo>
                <a:cubicBezTo>
                  <a:pt x="799792" y="1083053"/>
                  <a:pt x="667282" y="1407342"/>
                  <a:pt x="528250" y="2118700"/>
                </a:cubicBezTo>
                <a:cubicBezTo>
                  <a:pt x="319579" y="3028411"/>
                  <a:pt x="120748" y="4321361"/>
                  <a:pt x="0" y="5111496"/>
                </a:cubicBezTo>
              </a:path>
            </a:pathLst>
          </a:custGeom>
          <a:noFill/>
          <a:ln w="254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1844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Cleaning the data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03373" y="1647377"/>
            <a:ext cx="6795857" cy="36317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Cars only were analysed</a:t>
            </a:r>
          </a:p>
          <a:p>
            <a:pPr marL="896938"/>
            <a:r>
              <a:rPr lang="en-NZ" dirty="0"/>
              <a:t>	For trucks the counter data was not so clean,</a:t>
            </a:r>
            <a:br>
              <a:rPr lang="en-NZ" dirty="0"/>
            </a:br>
            <a:r>
              <a:rPr lang="en-NZ" dirty="0"/>
              <a:t>(so we excluded it from the full analyses)</a:t>
            </a:r>
          </a:p>
          <a:p>
            <a:pPr marL="896938"/>
            <a:r>
              <a:rPr lang="en-NZ" dirty="0"/>
              <a:t>	In a sample we did clean, the speed distribution from trucks consistently slower than the speed distribution from cars (about a 7km/h gap)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Cars with “Free” speed cars only were analysed          (4 second headways)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6 days of off-peak data (N = 596 – after cleaning)</a:t>
            </a:r>
          </a:p>
          <a:p>
            <a:endParaRPr lang="en-NZ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74E1FC7-DB94-4448-B273-23C2CEFC42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876540"/>
              </p:ext>
            </p:extLst>
          </p:nvPr>
        </p:nvGraphicFramePr>
        <p:xfrm>
          <a:off x="7872000" y="1008000"/>
          <a:ext cx="43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1615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23FB68EA-E3CB-4309-A67F-A2A9D1DE2E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8649" y="1888435"/>
            <a:ext cx="7013351" cy="4037003"/>
          </a:xfrm>
        </p:spPr>
        <p:txBody>
          <a:bodyPr>
            <a:noAutofit/>
          </a:bodyPr>
          <a:lstStyle/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Site 1: Speed entering site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AA431A3-C44A-4A83-8683-B1D3FC654E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989238"/>
              </p:ext>
            </p:extLst>
          </p:nvPr>
        </p:nvGraphicFramePr>
        <p:xfrm>
          <a:off x="858650" y="1188000"/>
          <a:ext cx="7013350" cy="3540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6002">
                  <a:extLst>
                    <a:ext uri="{9D8B030D-6E8A-4147-A177-3AD203B41FA5}">
                      <a16:colId xmlns:a16="http://schemas.microsoft.com/office/drawing/2014/main" val="2034286869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053452678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516411596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590833121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849631941"/>
                    </a:ext>
                  </a:extLst>
                </a:gridCol>
              </a:tblGrid>
              <a:tr h="785457">
                <a:tc rowSpan="2">
                  <a:txBody>
                    <a:bodyPr/>
                    <a:lstStyle/>
                    <a:p>
                      <a:pPr algn="l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 speed at </a:t>
                      </a:r>
                      <a:b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km/h threshold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544891"/>
                  </a:ext>
                </a:extLst>
              </a:tr>
              <a:tr h="398771">
                <a:tc vMerge="1">
                  <a:txBody>
                    <a:bodyPr/>
                    <a:lstStyle/>
                    <a:p>
                      <a:pPr algn="l" fontAlgn="b"/>
                      <a:endParaRPr lang="en-NZ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en-NZ" sz="2000" b="0" i="0" u="none" strike="noStrike" baseline="30000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r>
                        <a:rPr lang="en-NZ" sz="2000" b="0" i="0" u="none" strike="noStrike" dirty="0" err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ile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687131"/>
                  </a:ext>
                </a:extLst>
              </a:tr>
              <a:tr h="785457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m advanced warning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436857"/>
                  </a:ext>
                </a:extLst>
              </a:tr>
              <a:tr h="785457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m advanced warning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750440"/>
                  </a:ext>
                </a:extLst>
              </a:tr>
              <a:tr h="78567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km/h buffer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97289"/>
                  </a:ext>
                </a:extLst>
              </a:tr>
            </a:tbl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5B0D22C-DD75-4557-975B-81058ABD17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2607023"/>
              </p:ext>
            </p:extLst>
          </p:nvPr>
        </p:nvGraphicFramePr>
        <p:xfrm>
          <a:off x="7872000" y="1008000"/>
          <a:ext cx="4320000" cy="487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56070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A0604A-7F1D-4A3D-9093-E62A6B9627E4}"/>
              </a:ext>
            </a:extLst>
          </p:cNvPr>
          <p:cNvSpPr txBox="1">
            <a:spLocks/>
          </p:cNvSpPr>
          <p:nvPr/>
        </p:nvSpPr>
        <p:spPr>
          <a:xfrm>
            <a:off x="858649" y="1888435"/>
            <a:ext cx="7013351" cy="4037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br>
              <a:rPr lang="en-NZ" dirty="0"/>
            </a:br>
            <a:endParaRPr lang="en-NZ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Site 1: Check speed through site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1A25D9-E82B-4B86-8588-D6D2B85B9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667567"/>
              </p:ext>
            </p:extLst>
          </p:nvPr>
        </p:nvGraphicFramePr>
        <p:xfrm>
          <a:off x="858650" y="1188000"/>
          <a:ext cx="7013350" cy="3540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6002">
                  <a:extLst>
                    <a:ext uri="{9D8B030D-6E8A-4147-A177-3AD203B41FA5}">
                      <a16:colId xmlns:a16="http://schemas.microsoft.com/office/drawing/2014/main" val="2034286869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053452678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516411596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590833121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849631941"/>
                    </a:ext>
                  </a:extLst>
                </a:gridCol>
              </a:tblGrid>
              <a:tr h="785457">
                <a:tc rowSpan="2">
                  <a:txBody>
                    <a:bodyPr/>
                    <a:lstStyle/>
                    <a:p>
                      <a:pPr algn="l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 speed at </a:t>
                      </a:r>
                      <a:b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km/h threshold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 speed just</a:t>
                      </a:r>
                      <a:b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to active site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544891"/>
                  </a:ext>
                </a:extLst>
              </a:tr>
              <a:tr h="398771">
                <a:tc vMerge="1">
                  <a:txBody>
                    <a:bodyPr/>
                    <a:lstStyle/>
                    <a:p>
                      <a:pPr algn="l" fontAlgn="b"/>
                      <a:endParaRPr lang="en-NZ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en-NZ" sz="2000" b="0" i="0" u="none" strike="noStrike" baseline="30000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r>
                        <a:rPr lang="en-NZ" sz="2000" b="0" i="0" u="none" strike="noStrike" dirty="0" err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ile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en-NZ" sz="2000" b="0" i="0" u="none" strike="noStrike" baseline="30000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r>
                        <a:rPr lang="en-NZ" sz="2000" b="0" i="0" u="none" strike="noStrike" dirty="0" err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ile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687131"/>
                  </a:ext>
                </a:extLst>
              </a:tr>
              <a:tr h="785457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m advanced warning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436857"/>
                  </a:ext>
                </a:extLst>
              </a:tr>
              <a:tr h="785457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m advanced warning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750440"/>
                  </a:ext>
                </a:extLst>
              </a:tr>
              <a:tr h="78567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km/h buffer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97289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F53BB5C-E58D-41A4-85E3-0C6DE83922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144465"/>
              </p:ext>
            </p:extLst>
          </p:nvPr>
        </p:nvGraphicFramePr>
        <p:xfrm>
          <a:off x="7892450" y="1008000"/>
          <a:ext cx="4320000" cy="534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082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B3D5138-8AF5-405C-BD8C-2156638D8D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8649" y="1888435"/>
            <a:ext cx="7013351" cy="4037003"/>
          </a:xfrm>
        </p:spPr>
        <p:txBody>
          <a:bodyPr>
            <a:noAutofit/>
          </a:bodyPr>
          <a:lstStyle/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Site 2: Speed entering site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488E2AD-6974-4D0A-8888-D4304E113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811004"/>
              </p:ext>
            </p:extLst>
          </p:nvPr>
        </p:nvGraphicFramePr>
        <p:xfrm>
          <a:off x="858650" y="1188000"/>
          <a:ext cx="7013350" cy="3540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6002">
                  <a:extLst>
                    <a:ext uri="{9D8B030D-6E8A-4147-A177-3AD203B41FA5}">
                      <a16:colId xmlns:a16="http://schemas.microsoft.com/office/drawing/2014/main" val="2034286869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053452678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516411596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590833121"/>
                    </a:ext>
                  </a:extLst>
                </a:gridCol>
                <a:gridCol w="1239337">
                  <a:extLst>
                    <a:ext uri="{9D8B030D-6E8A-4147-A177-3AD203B41FA5}">
                      <a16:colId xmlns:a16="http://schemas.microsoft.com/office/drawing/2014/main" val="1849631941"/>
                    </a:ext>
                  </a:extLst>
                </a:gridCol>
              </a:tblGrid>
              <a:tr h="785457">
                <a:tc rowSpan="2">
                  <a:txBody>
                    <a:bodyPr/>
                    <a:lstStyle/>
                    <a:p>
                      <a:pPr algn="l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km/h speed at </a:t>
                      </a:r>
                      <a:b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km/h threshold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544891"/>
                  </a:ext>
                </a:extLst>
              </a:tr>
              <a:tr h="398771">
                <a:tc vMerge="1">
                  <a:txBody>
                    <a:bodyPr/>
                    <a:lstStyle/>
                    <a:p>
                      <a:pPr algn="l" fontAlgn="b"/>
                      <a:endParaRPr lang="en-NZ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en-NZ" sz="2000" b="0" i="0" u="none" strike="noStrike" baseline="30000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r>
                        <a:rPr lang="en-NZ" sz="2000" b="0" i="0" u="none" strike="noStrike" dirty="0" err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ile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687131"/>
                  </a:ext>
                </a:extLst>
              </a:tr>
              <a:tr h="785457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m advanced warning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436857"/>
                  </a:ext>
                </a:extLst>
              </a:tr>
              <a:tr h="785457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m advanced warning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750440"/>
                  </a:ext>
                </a:extLst>
              </a:tr>
              <a:tr h="78567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km/h buffer</a:t>
                      </a:r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68400" marR="68400" marT="9525" marB="0" anchor="ctr">
                    <a:lnL w="381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solidFill>
                        <a:srgbClr val="B1B8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97289"/>
                  </a:ext>
                </a:extLst>
              </a:tr>
            </a:tbl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9A12506-D0E6-4ED3-B528-C055D34367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150333"/>
              </p:ext>
            </p:extLst>
          </p:nvPr>
        </p:nvGraphicFramePr>
        <p:xfrm>
          <a:off x="7873200" y="1008000"/>
          <a:ext cx="4320000" cy="48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2386366"/>
      </p:ext>
    </p:extLst>
  </p:cSld>
  <p:clrMapOvr>
    <a:masterClrMapping/>
  </p:clrMapOvr>
</p:sld>
</file>

<file path=ppt/theme/theme1.xml><?xml version="1.0" encoding="utf-8"?>
<a:theme xmlns:a="http://schemas.openxmlformats.org/drawingml/2006/main" name="Opus Generic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P Opus Power Point template widescreen.pptx" id="{E5407E17-24AC-4D07-86E4-4D2F8831B731}" vid="{C4F75445-DB4F-4EF6-906D-664CEBC56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E78EAD-9D9F-47EA-BD67-7FB18ED899FD}"/>
</file>

<file path=customXml/itemProps2.xml><?xml version="1.0" encoding="utf-8"?>
<ds:datastoreItem xmlns:ds="http://schemas.openxmlformats.org/officeDocument/2006/customXml" ds:itemID="{63DB7149-7878-4E54-B68A-FB94283DB22B}"/>
</file>

<file path=customXml/itemProps3.xml><?xml version="1.0" encoding="utf-8"?>
<ds:datastoreItem xmlns:ds="http://schemas.openxmlformats.org/officeDocument/2006/customXml" ds:itemID="{B2B8445D-9E1F-4DEE-B88C-687CF0D6B0A9}"/>
</file>

<file path=docProps/app.xml><?xml version="1.0" encoding="utf-8"?>
<Properties xmlns="http://schemas.openxmlformats.org/officeDocument/2006/extended-properties" xmlns:vt="http://schemas.openxmlformats.org/officeDocument/2006/docPropsVTypes">
  <Template>PF-MA-105 WSP Opus Powerpoint Widescreen Template</Template>
  <TotalTime>3139</TotalTime>
  <Words>796</Words>
  <Application>Microsoft Office PowerPoint</Application>
  <PresentationFormat>Widescreen</PresentationFormat>
  <Paragraphs>199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Opus Generic</vt:lpstr>
      <vt:lpstr>Buffer zones and cones: Trialling intuitive layouts for safer speeds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Opus International Consultants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Lester</dc:creator>
  <cp:lastModifiedBy>Jared Thomas</cp:lastModifiedBy>
  <cp:revision>86</cp:revision>
  <cp:lastPrinted>2018-05-08T02:01:57Z</cp:lastPrinted>
  <dcterms:created xsi:type="dcterms:W3CDTF">2018-05-07T02:56:03Z</dcterms:created>
  <dcterms:modified xsi:type="dcterms:W3CDTF">2018-05-09T19:42:48Z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0x01010055E7FC7D1DFCBB4DAF12F0F583E5727F</vt:lpwstr>
  </property>
</Properties>
</file>