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56" r:id="rId5"/>
    <p:sldId id="459" r:id="rId6"/>
    <p:sldId id="468" r:id="rId7"/>
    <p:sldId id="514" r:id="rId8"/>
    <p:sldId id="515" r:id="rId9"/>
    <p:sldId id="516" r:id="rId10"/>
    <p:sldId id="517" r:id="rId11"/>
    <p:sldId id="518" r:id="rId12"/>
    <p:sldId id="439" r:id="rId13"/>
    <p:sldId id="411" r:id="rId14"/>
    <p:sldId id="440" r:id="rId15"/>
    <p:sldId id="412" r:id="rId16"/>
    <p:sldId id="425" r:id="rId17"/>
    <p:sldId id="414" r:id="rId18"/>
    <p:sldId id="415" r:id="rId19"/>
    <p:sldId id="316" r:id="rId20"/>
    <p:sldId id="419" r:id="rId21"/>
    <p:sldId id="438" r:id="rId22"/>
    <p:sldId id="418" r:id="rId23"/>
    <p:sldId id="508" r:id="rId24"/>
    <p:sldId id="509" r:id="rId25"/>
    <p:sldId id="510" r:id="rId26"/>
    <p:sldId id="511" r:id="rId27"/>
    <p:sldId id="512" r:id="rId28"/>
    <p:sldId id="437" r:id="rId29"/>
    <p:sldId id="421" r:id="rId30"/>
    <p:sldId id="423" r:id="rId31"/>
    <p:sldId id="422" r:id="rId32"/>
    <p:sldId id="426" r:id="rId33"/>
    <p:sldId id="427" r:id="rId34"/>
    <p:sldId id="428" r:id="rId35"/>
    <p:sldId id="429" r:id="rId36"/>
    <p:sldId id="430" r:id="rId37"/>
    <p:sldId id="432" r:id="rId38"/>
    <p:sldId id="469" r:id="rId39"/>
    <p:sldId id="506" r:id="rId40"/>
    <p:sldId id="507" r:id="rId41"/>
    <p:sldId id="441" r:id="rId42"/>
    <p:sldId id="513"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3" userDrawn="1">
          <p15:clr>
            <a:srgbClr val="A4A3A4"/>
          </p15:clr>
        </p15:guide>
        <p15:guide id="3" pos="5568" userDrawn="1">
          <p15:clr>
            <a:srgbClr val="A4A3A4"/>
          </p15:clr>
        </p15:guide>
        <p15:guide id="4" orient="horz" pos="4319">
          <p15:clr>
            <a:srgbClr val="A4A3A4"/>
          </p15:clr>
        </p15:guide>
        <p15:guide id="5" pos="19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Jones" initials="MJ" lastIdx="1" clrIdx="0">
    <p:extLst/>
  </p:cmAuthor>
  <p:cmAuthor id="2" name="Stephen Martin" initials="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A"/>
    <a:srgbClr val="2D08CA"/>
    <a:srgbClr val="003366"/>
    <a:srgbClr val="9AA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743" autoAdjust="0"/>
  </p:normalViewPr>
  <p:slideViewPr>
    <p:cSldViewPr snapToGrid="0">
      <p:cViewPr varScale="1">
        <p:scale>
          <a:sx n="82" d="100"/>
          <a:sy n="82" d="100"/>
        </p:scale>
        <p:origin x="1238" y="67"/>
      </p:cViewPr>
      <p:guideLst>
        <p:guide orient="horz" pos="2160"/>
        <p:guide pos="363"/>
        <p:guide pos="5568"/>
        <p:guide orient="horz" pos="4319"/>
        <p:guide pos="192"/>
      </p:guideLst>
    </p:cSldViewPr>
  </p:slideViewPr>
  <p:notesTextViewPr>
    <p:cViewPr>
      <p:scale>
        <a:sx n="3" d="2"/>
        <a:sy n="3" d="2"/>
      </p:scale>
      <p:origin x="0" y="0"/>
    </p:cViewPr>
  </p:notesTextViewPr>
  <p:sorterViewPr>
    <p:cViewPr>
      <p:scale>
        <a:sx n="70" d="100"/>
        <a:sy n="70" d="100"/>
      </p:scale>
      <p:origin x="0" y="0"/>
    </p:cViewPr>
  </p:sorterViewPr>
  <p:notesViewPr>
    <p:cSldViewPr snapToGrid="0" showGuides="1">
      <p:cViewPr varScale="1">
        <p:scale>
          <a:sx n="65" d="100"/>
          <a:sy n="65" d="100"/>
        </p:scale>
        <p:origin x="-811"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EE9557B-970B-4D14-8422-83EAF32FE2AB}" type="datetimeFigureOut">
              <a:rPr lang="en-US" smtClean="0"/>
              <a:t>5/9/2018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350EC2-7EFF-4D68-8464-801EEE540D5F}" type="slidenum">
              <a:rPr lang="en-US" smtClean="0"/>
              <a:t>‹#›</a:t>
            </a:fld>
            <a:endParaRPr lang="en-US"/>
          </a:p>
        </p:txBody>
      </p:sp>
    </p:spTree>
    <p:extLst>
      <p:ext uri="{BB962C8B-B14F-4D97-AF65-F5344CB8AC3E}">
        <p14:creationId xmlns:p14="http://schemas.microsoft.com/office/powerpoint/2010/main" val="2821611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75AA64E-F7E9-4054-9DCD-D4B822044A11}" type="datetimeFigureOut">
              <a:rPr lang="en-NZ" smtClean="0"/>
              <a:t>9/05/2018</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159280F-6472-49AE-80D7-62F3672C6703}" type="slidenum">
              <a:rPr lang="en-NZ" smtClean="0"/>
              <a:t>‹#›</a:t>
            </a:fld>
            <a:endParaRPr lang="en-NZ"/>
          </a:p>
        </p:txBody>
      </p:sp>
    </p:spTree>
    <p:extLst>
      <p:ext uri="{BB962C8B-B14F-4D97-AF65-F5344CB8AC3E}">
        <p14:creationId xmlns:p14="http://schemas.microsoft.com/office/powerpoint/2010/main" val="194164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1</a:t>
            </a:fld>
            <a:endParaRPr lang="en-NZ"/>
          </a:p>
        </p:txBody>
      </p:sp>
    </p:spTree>
    <p:extLst>
      <p:ext uri="{BB962C8B-B14F-4D97-AF65-F5344CB8AC3E}">
        <p14:creationId xmlns:p14="http://schemas.microsoft.com/office/powerpoint/2010/main" val="228551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spcBef>
                <a:spcPct val="0"/>
              </a:spcBef>
            </a:pPr>
            <a:r>
              <a:rPr lang="en-NZ" altLang="en-US" u="sng" dirty="0">
                <a:solidFill>
                  <a:srgbClr val="FF0000"/>
                </a:solidFill>
                <a:latin typeface="Lucida Sans" panose="020B0602030504020204" pitchFamily="34" charset="0"/>
              </a:rPr>
              <a:t>If not have enough sandbags on-site, arrange for more sandbags. </a:t>
            </a:r>
          </a:p>
          <a:p>
            <a:pPr>
              <a:spcBef>
                <a:spcPct val="0"/>
              </a:spcBef>
            </a:pPr>
            <a:r>
              <a:rPr lang="en-NZ" altLang="en-US" u="sng" dirty="0">
                <a:solidFill>
                  <a:srgbClr val="FF0000"/>
                </a:solidFill>
                <a:latin typeface="Lucida Sans" panose="020B0602030504020204" pitchFamily="34" charset="0"/>
              </a:rPr>
              <a:t> </a:t>
            </a:r>
            <a:r>
              <a:rPr lang="en-NZ" altLang="en-US" dirty="0">
                <a:solidFill>
                  <a:srgbClr val="FF0000"/>
                </a:solidFill>
                <a:latin typeface="Lucida Sans" panose="020B0602030504020204" pitchFamily="34" charset="0"/>
              </a:rPr>
              <a:t>Change to following </a:t>
            </a:r>
          </a:p>
          <a:p>
            <a:pPr>
              <a:spcBef>
                <a:spcPct val="0"/>
              </a:spcBef>
            </a:pPr>
            <a:r>
              <a:rPr lang="en-NZ" altLang="en-US" dirty="0">
                <a:solidFill>
                  <a:srgbClr val="00456A"/>
                </a:solidFill>
                <a:latin typeface="Lucida Sans" panose="020B0602030504020204" pitchFamily="34" charset="0"/>
              </a:rPr>
              <a:t>If not and you don’t have enough additional sandbags on on-site, arrange for more sandbags to be placed ASAP.  </a:t>
            </a:r>
          </a:p>
          <a:p>
            <a:pPr>
              <a:spcBef>
                <a:spcPct val="0"/>
              </a:spcBef>
            </a:pPr>
            <a:endParaRPr lang="en-NZ" altLang="en-US" dirty="0">
              <a:latin typeface="Lucida Sans" panose="020B0602030504020204" pitchFamily="34" charset="0"/>
              <a:ea typeface="Lucida Sans" panose="020B0602030504020204" pitchFamily="34" charset="0"/>
              <a:cs typeface="Lucida Sans" panose="020B0602030504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15</a:t>
            </a:fld>
            <a:endParaRPr lang="en-NZ"/>
          </a:p>
        </p:txBody>
      </p:sp>
    </p:spTree>
    <p:extLst>
      <p:ext uri="{BB962C8B-B14F-4D97-AF65-F5344CB8AC3E}">
        <p14:creationId xmlns:p14="http://schemas.microsoft.com/office/powerpoint/2010/main" val="141216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spcBef>
                <a:spcPct val="0"/>
              </a:spcBef>
            </a:pPr>
            <a:r>
              <a:rPr lang="en-NZ" altLang="en-US" dirty="0">
                <a:solidFill>
                  <a:srgbClr val="00456A"/>
                </a:solidFill>
                <a:latin typeface="Lucida Sans" panose="020B0602030504020204" pitchFamily="34" charset="0"/>
              </a:rPr>
              <a:t>Added in </a:t>
            </a:r>
          </a:p>
          <a:p>
            <a:pPr>
              <a:spcBef>
                <a:spcPct val="0"/>
              </a:spcBef>
            </a:pPr>
            <a:r>
              <a:rPr lang="en-NZ" altLang="en-US" dirty="0">
                <a:solidFill>
                  <a:srgbClr val="00456A"/>
                </a:solidFill>
                <a:latin typeface="Lucida Sans" panose="020B0602030504020204" pitchFamily="34" charset="0"/>
              </a:rPr>
              <a:t>One sealing crew</a:t>
            </a:r>
            <a:endParaRPr lang="en-NZ" altLang="en-US" dirty="0">
              <a:latin typeface="Lucida Sans" panose="020B0602030504020204" pitchFamily="34" charset="0"/>
              <a:ea typeface="Lucida Sans" panose="020B0602030504020204" pitchFamily="34" charset="0"/>
              <a:cs typeface="Lucida Sans" panose="020B0602030504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16</a:t>
            </a:fld>
            <a:endParaRPr lang="en-NZ"/>
          </a:p>
        </p:txBody>
      </p:sp>
    </p:spTree>
    <p:extLst>
      <p:ext uri="{BB962C8B-B14F-4D97-AF65-F5344CB8AC3E}">
        <p14:creationId xmlns:p14="http://schemas.microsoft.com/office/powerpoint/2010/main" val="286870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17</a:t>
            </a:fld>
            <a:endParaRPr lang="en-NZ"/>
          </a:p>
        </p:txBody>
      </p:sp>
    </p:spTree>
    <p:extLst>
      <p:ext uri="{BB962C8B-B14F-4D97-AF65-F5344CB8AC3E}">
        <p14:creationId xmlns:p14="http://schemas.microsoft.com/office/powerpoint/2010/main" val="278915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18</a:t>
            </a:fld>
            <a:endParaRPr lang="en-NZ"/>
          </a:p>
        </p:txBody>
      </p:sp>
    </p:spTree>
    <p:extLst>
      <p:ext uri="{BB962C8B-B14F-4D97-AF65-F5344CB8AC3E}">
        <p14:creationId xmlns:p14="http://schemas.microsoft.com/office/powerpoint/2010/main" val="171620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19</a:t>
            </a:fld>
            <a:endParaRPr lang="en-NZ"/>
          </a:p>
        </p:txBody>
      </p:sp>
    </p:spTree>
    <p:extLst>
      <p:ext uri="{BB962C8B-B14F-4D97-AF65-F5344CB8AC3E}">
        <p14:creationId xmlns:p14="http://schemas.microsoft.com/office/powerpoint/2010/main" val="328810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25</a:t>
            </a:fld>
            <a:endParaRPr lang="en-NZ"/>
          </a:p>
        </p:txBody>
      </p:sp>
    </p:spTree>
    <p:extLst>
      <p:ext uri="{BB962C8B-B14F-4D97-AF65-F5344CB8AC3E}">
        <p14:creationId xmlns:p14="http://schemas.microsoft.com/office/powerpoint/2010/main" val="241477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26</a:t>
            </a:fld>
            <a:endParaRPr lang="en-NZ"/>
          </a:p>
        </p:txBody>
      </p:sp>
    </p:spTree>
    <p:extLst>
      <p:ext uri="{BB962C8B-B14F-4D97-AF65-F5344CB8AC3E}">
        <p14:creationId xmlns:p14="http://schemas.microsoft.com/office/powerpoint/2010/main" val="280067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27</a:t>
            </a:fld>
            <a:endParaRPr lang="en-NZ"/>
          </a:p>
        </p:txBody>
      </p:sp>
    </p:spTree>
    <p:extLst>
      <p:ext uri="{BB962C8B-B14F-4D97-AF65-F5344CB8AC3E}">
        <p14:creationId xmlns:p14="http://schemas.microsoft.com/office/powerpoint/2010/main" val="76750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28</a:t>
            </a:fld>
            <a:endParaRPr lang="en-NZ"/>
          </a:p>
        </p:txBody>
      </p:sp>
    </p:spTree>
    <p:extLst>
      <p:ext uri="{BB962C8B-B14F-4D97-AF65-F5344CB8AC3E}">
        <p14:creationId xmlns:p14="http://schemas.microsoft.com/office/powerpoint/2010/main" val="2113985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29</a:t>
            </a:fld>
            <a:endParaRPr lang="en-NZ"/>
          </a:p>
        </p:txBody>
      </p:sp>
    </p:spTree>
    <p:extLst>
      <p:ext uri="{BB962C8B-B14F-4D97-AF65-F5344CB8AC3E}">
        <p14:creationId xmlns:p14="http://schemas.microsoft.com/office/powerpoint/2010/main" val="317013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2</a:t>
            </a:fld>
            <a:endParaRPr lang="en-NZ"/>
          </a:p>
        </p:txBody>
      </p:sp>
    </p:spTree>
    <p:extLst>
      <p:ext uri="{BB962C8B-B14F-4D97-AF65-F5344CB8AC3E}">
        <p14:creationId xmlns:p14="http://schemas.microsoft.com/office/powerpoint/2010/main" val="368264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altLang="en-US" dirty="0">
                <a:latin typeface="Lucida Sans" panose="020B0602030504020204" pitchFamily="34" charset="0"/>
                <a:ea typeface="Lucida Sans" panose="020B0602030504020204" pitchFamily="34" charset="0"/>
                <a:cs typeface="Lucida Sans" panose="020B0602030504020204" pitchFamily="34" charset="0"/>
              </a:rPr>
              <a:t>No Communication from </a:t>
            </a:r>
            <a:r>
              <a:rPr lang="en-NZ" altLang="en-US" dirty="0" err="1">
                <a:latin typeface="Lucida Sans" panose="020B0602030504020204" pitchFamily="34" charset="0"/>
                <a:ea typeface="Lucida Sans" panose="020B0602030504020204" pitchFamily="34" charset="0"/>
                <a:cs typeface="Lucida Sans" panose="020B0602030504020204" pitchFamily="34" charset="0"/>
              </a:rPr>
              <a:t>Roadmarkers</a:t>
            </a:r>
            <a:r>
              <a:rPr lang="en-NZ" altLang="en-US" dirty="0">
                <a:latin typeface="Lucida Sans" panose="020B0602030504020204" pitchFamily="34" charset="0"/>
                <a:ea typeface="Lucida Sans" panose="020B0602030504020204" pitchFamily="34" charset="0"/>
                <a:cs typeface="Lucida Sans" panose="020B0602030504020204" pitchFamily="34" charset="0"/>
              </a:rPr>
              <a:t> to TMNZ STMS to hand site back to STMS</a:t>
            </a:r>
          </a:p>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30</a:t>
            </a:fld>
            <a:endParaRPr lang="en-NZ"/>
          </a:p>
        </p:txBody>
      </p:sp>
    </p:spTree>
    <p:extLst>
      <p:ext uri="{BB962C8B-B14F-4D97-AF65-F5344CB8AC3E}">
        <p14:creationId xmlns:p14="http://schemas.microsoft.com/office/powerpoint/2010/main" val="136326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31</a:t>
            </a:fld>
            <a:endParaRPr lang="en-NZ"/>
          </a:p>
        </p:txBody>
      </p:sp>
    </p:spTree>
    <p:extLst>
      <p:ext uri="{BB962C8B-B14F-4D97-AF65-F5344CB8AC3E}">
        <p14:creationId xmlns:p14="http://schemas.microsoft.com/office/powerpoint/2010/main" val="164522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32</a:t>
            </a:fld>
            <a:endParaRPr lang="en-NZ"/>
          </a:p>
        </p:txBody>
      </p:sp>
    </p:spTree>
    <p:extLst>
      <p:ext uri="{BB962C8B-B14F-4D97-AF65-F5344CB8AC3E}">
        <p14:creationId xmlns:p14="http://schemas.microsoft.com/office/powerpoint/2010/main" val="3132211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33</a:t>
            </a:fld>
            <a:endParaRPr lang="en-NZ"/>
          </a:p>
        </p:txBody>
      </p:sp>
    </p:spTree>
    <p:extLst>
      <p:ext uri="{BB962C8B-B14F-4D97-AF65-F5344CB8AC3E}">
        <p14:creationId xmlns:p14="http://schemas.microsoft.com/office/powerpoint/2010/main" val="4215021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34</a:t>
            </a:fld>
            <a:endParaRPr lang="en-NZ"/>
          </a:p>
        </p:txBody>
      </p:sp>
    </p:spTree>
    <p:extLst>
      <p:ext uri="{BB962C8B-B14F-4D97-AF65-F5344CB8AC3E}">
        <p14:creationId xmlns:p14="http://schemas.microsoft.com/office/powerpoint/2010/main" val="390449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altLang="en-US" dirty="0">
                <a:latin typeface="Lucida Sans" panose="020B0602030504020204" pitchFamily="34" charset="0"/>
                <a:ea typeface="Lucida Sans" panose="020B0602030504020204" pitchFamily="34" charset="0"/>
                <a:cs typeface="Lucida Sans" panose="020B0602030504020204" pitchFamily="34" charset="0"/>
              </a:rPr>
              <a:t>Who’s</a:t>
            </a:r>
          </a:p>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35</a:t>
            </a:fld>
            <a:endParaRPr lang="en-NZ"/>
          </a:p>
        </p:txBody>
      </p:sp>
    </p:spTree>
    <p:extLst>
      <p:ext uri="{BB962C8B-B14F-4D97-AF65-F5344CB8AC3E}">
        <p14:creationId xmlns:p14="http://schemas.microsoft.com/office/powerpoint/2010/main" val="3924440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altLang="en-US" dirty="0">
                <a:latin typeface="Lucida Sans" panose="020B0602030504020204" pitchFamily="34" charset="0"/>
                <a:ea typeface="Lucida Sans" panose="020B0602030504020204" pitchFamily="34" charset="0"/>
                <a:cs typeface="Lucida Sans" panose="020B0602030504020204" pitchFamily="34" charset="0"/>
              </a:rPr>
              <a:t>Who’s</a:t>
            </a:r>
          </a:p>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36</a:t>
            </a:fld>
            <a:endParaRPr lang="en-NZ"/>
          </a:p>
        </p:txBody>
      </p:sp>
    </p:spTree>
    <p:extLst>
      <p:ext uri="{BB962C8B-B14F-4D97-AF65-F5344CB8AC3E}">
        <p14:creationId xmlns:p14="http://schemas.microsoft.com/office/powerpoint/2010/main" val="281767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altLang="en-US" dirty="0">
                <a:latin typeface="Lucida Sans" panose="020B0602030504020204" pitchFamily="34" charset="0"/>
                <a:ea typeface="Lucida Sans" panose="020B0602030504020204" pitchFamily="34" charset="0"/>
                <a:cs typeface="Lucida Sans" panose="020B0602030504020204" pitchFamily="34" charset="0"/>
              </a:rPr>
              <a:t>Who’s</a:t>
            </a:r>
          </a:p>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37</a:t>
            </a:fld>
            <a:endParaRPr lang="en-NZ"/>
          </a:p>
        </p:txBody>
      </p:sp>
    </p:spTree>
    <p:extLst>
      <p:ext uri="{BB962C8B-B14F-4D97-AF65-F5344CB8AC3E}">
        <p14:creationId xmlns:p14="http://schemas.microsoft.com/office/powerpoint/2010/main" val="2047145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38</a:t>
            </a:fld>
            <a:endParaRPr lang="en-NZ"/>
          </a:p>
        </p:txBody>
      </p:sp>
    </p:spTree>
    <p:extLst>
      <p:ext uri="{BB962C8B-B14F-4D97-AF65-F5344CB8AC3E}">
        <p14:creationId xmlns:p14="http://schemas.microsoft.com/office/powerpoint/2010/main" val="2454430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39</a:t>
            </a:fld>
            <a:endParaRPr lang="en-NZ"/>
          </a:p>
        </p:txBody>
      </p:sp>
    </p:spTree>
    <p:extLst>
      <p:ext uri="{BB962C8B-B14F-4D97-AF65-F5344CB8AC3E}">
        <p14:creationId xmlns:p14="http://schemas.microsoft.com/office/powerpoint/2010/main" val="105791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3</a:t>
            </a:fld>
            <a:endParaRPr lang="en-NZ"/>
          </a:p>
        </p:txBody>
      </p:sp>
    </p:spTree>
    <p:extLst>
      <p:ext uri="{BB962C8B-B14F-4D97-AF65-F5344CB8AC3E}">
        <p14:creationId xmlns:p14="http://schemas.microsoft.com/office/powerpoint/2010/main" val="69119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9</a:t>
            </a:fld>
            <a:endParaRPr lang="en-NZ"/>
          </a:p>
        </p:txBody>
      </p:sp>
    </p:spTree>
    <p:extLst>
      <p:ext uri="{BB962C8B-B14F-4D97-AF65-F5344CB8AC3E}">
        <p14:creationId xmlns:p14="http://schemas.microsoft.com/office/powerpoint/2010/main" val="170385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10</a:t>
            </a:fld>
            <a:endParaRPr lang="en-NZ"/>
          </a:p>
        </p:txBody>
      </p:sp>
    </p:spTree>
    <p:extLst>
      <p:ext uri="{BB962C8B-B14F-4D97-AF65-F5344CB8AC3E}">
        <p14:creationId xmlns:p14="http://schemas.microsoft.com/office/powerpoint/2010/main" val="60209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11</a:t>
            </a:fld>
            <a:endParaRPr lang="en-NZ"/>
          </a:p>
        </p:txBody>
      </p:sp>
    </p:spTree>
    <p:extLst>
      <p:ext uri="{BB962C8B-B14F-4D97-AF65-F5344CB8AC3E}">
        <p14:creationId xmlns:p14="http://schemas.microsoft.com/office/powerpoint/2010/main" val="343925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12</a:t>
            </a:fld>
            <a:endParaRPr lang="en-NZ"/>
          </a:p>
        </p:txBody>
      </p:sp>
    </p:spTree>
    <p:extLst>
      <p:ext uri="{BB962C8B-B14F-4D97-AF65-F5344CB8AC3E}">
        <p14:creationId xmlns:p14="http://schemas.microsoft.com/office/powerpoint/2010/main" val="409202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159280F-6472-49AE-80D7-62F3672C6703}" type="slidenum">
              <a:rPr lang="en-NZ" smtClean="0"/>
              <a:t>13</a:t>
            </a:fld>
            <a:endParaRPr lang="en-NZ"/>
          </a:p>
        </p:txBody>
      </p:sp>
    </p:spTree>
    <p:extLst>
      <p:ext uri="{BB962C8B-B14F-4D97-AF65-F5344CB8AC3E}">
        <p14:creationId xmlns:p14="http://schemas.microsoft.com/office/powerpoint/2010/main" val="241520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NZ" b="0" dirty="0">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10"/>
          </p:nvPr>
        </p:nvSpPr>
        <p:spPr/>
        <p:txBody>
          <a:bodyPr/>
          <a:lstStyle/>
          <a:p>
            <a:fld id="{E159280F-6472-49AE-80D7-62F3672C6703}" type="slidenum">
              <a:rPr lang="en-NZ" smtClean="0"/>
              <a:t>14</a:t>
            </a:fld>
            <a:endParaRPr lang="en-NZ"/>
          </a:p>
        </p:txBody>
      </p:sp>
    </p:spTree>
    <p:extLst>
      <p:ext uri="{BB962C8B-B14F-4D97-AF65-F5344CB8AC3E}">
        <p14:creationId xmlns:p14="http://schemas.microsoft.com/office/powerpoint/2010/main" val="2799460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201379" y="475488"/>
            <a:ext cx="8629354" cy="1426464"/>
          </a:xfrm>
        </p:spPr>
        <p:txBody>
          <a:bodyPr anchor="b">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204553" y="1920240"/>
            <a:ext cx="8626180" cy="48006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p:cNvSpPr>
            <a:spLocks noGrp="1"/>
          </p:cNvSpPr>
          <p:nvPr>
            <p:ph type="pic" sz="quarter" idx="13"/>
          </p:nvPr>
        </p:nvSpPr>
        <p:spPr>
          <a:xfrm>
            <a:off x="304800" y="2658533"/>
            <a:ext cx="8534400" cy="3013414"/>
          </a:xfrm>
        </p:spPr>
        <p:txBody>
          <a:bodyPr anchor="ctr"/>
          <a:lstStyle>
            <a:lvl1pPr algn="ctr">
              <a:defRPr/>
            </a:lvl1pPr>
          </a:lstStyle>
          <a:p>
            <a:r>
              <a:rPr lang="en-US"/>
              <a:t>Click icon to add picture</a:t>
            </a:r>
          </a:p>
        </p:txBody>
      </p:sp>
      <p:sp>
        <p:nvSpPr>
          <p:cNvPr id="6" name="Rectangle 5"/>
          <p:cNvSpPr/>
          <p:nvPr userDrawn="1"/>
        </p:nvSpPr>
        <p:spPr>
          <a:xfrm>
            <a:off x="0" y="6100175"/>
            <a:ext cx="9144000" cy="75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2"/>
          <a:stretch>
            <a:fillRect/>
          </a:stretch>
        </p:blipFill>
        <p:spPr>
          <a:xfrm>
            <a:off x="204216" y="6241488"/>
            <a:ext cx="1421454" cy="411899"/>
          </a:xfrm>
          <a:prstGeom prst="rect">
            <a:avLst/>
          </a:prstGeom>
        </p:spPr>
      </p:pic>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7040372" y="6346585"/>
            <a:ext cx="1871980" cy="410210"/>
          </a:xfrm>
          <a:prstGeom prst="rect">
            <a:avLst/>
          </a:prstGeom>
        </p:spPr>
      </p:pic>
    </p:spTree>
    <p:extLst>
      <p:ext uri="{BB962C8B-B14F-4D97-AF65-F5344CB8AC3E}">
        <p14:creationId xmlns:p14="http://schemas.microsoft.com/office/powerpoint/2010/main" val="10522801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Image">
    <p:spTree>
      <p:nvGrpSpPr>
        <p:cNvPr id="1" name=""/>
        <p:cNvGrpSpPr/>
        <p:nvPr/>
      </p:nvGrpSpPr>
      <p:grpSpPr>
        <a:xfrm>
          <a:off x="0" y="0"/>
          <a:ext cx="0" cy="0"/>
          <a:chOff x="0" y="0"/>
          <a:chExt cx="0" cy="0"/>
        </a:xfrm>
      </p:grpSpPr>
      <p:sp>
        <p:nvSpPr>
          <p:cNvPr id="2" name="Title 1"/>
          <p:cNvSpPr>
            <a:spLocks noGrp="1"/>
          </p:cNvSpPr>
          <p:nvPr>
            <p:ph type="ctrTitle"/>
          </p:nvPr>
        </p:nvSpPr>
        <p:spPr>
          <a:xfrm>
            <a:off x="200321" y="475488"/>
            <a:ext cx="8630412" cy="1426464"/>
          </a:xfrm>
        </p:spPr>
        <p:txBody>
          <a:bodyPr anchor="b">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209846" y="1920240"/>
            <a:ext cx="8620887" cy="46101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Line 11"/>
          <p:cNvSpPr>
            <a:spLocks noChangeShapeType="1"/>
          </p:cNvSpPr>
          <p:nvPr userDrawn="1"/>
        </p:nvSpPr>
        <p:spPr bwMode="auto">
          <a:xfrm>
            <a:off x="304802" y="475488"/>
            <a:ext cx="1152525" cy="0"/>
          </a:xfrm>
          <a:prstGeom prst="line">
            <a:avLst/>
          </a:prstGeom>
          <a:noFill/>
          <a:ln w="38100">
            <a:solidFill>
              <a:srgbClr val="00456A"/>
            </a:solidFill>
            <a:round/>
            <a:headEnd/>
            <a:tailEnd/>
          </a:ln>
        </p:spPr>
        <p:txBody>
          <a:bodyPr>
            <a:noAutofit/>
          </a:bodyPr>
          <a:lstStyle/>
          <a:p>
            <a:endParaRPr lang="en-US"/>
          </a:p>
        </p:txBody>
      </p:sp>
      <p:sp>
        <p:nvSpPr>
          <p:cNvPr id="11" name="Picture Placeholder 10"/>
          <p:cNvSpPr>
            <a:spLocks noGrp="1"/>
          </p:cNvSpPr>
          <p:nvPr>
            <p:ph type="pic" sz="quarter" idx="13"/>
          </p:nvPr>
        </p:nvSpPr>
        <p:spPr>
          <a:xfrm>
            <a:off x="304800" y="2600326"/>
            <a:ext cx="8510016" cy="3071622"/>
          </a:xfrm>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356925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876" y="621792"/>
            <a:ext cx="8635327" cy="630936"/>
          </a:xfrm>
        </p:spPr>
        <p:txBody>
          <a:bodyPr anchor="b">
            <a:noAutofit/>
          </a:bodyPr>
          <a:lstStyle>
            <a:lvl1pPr>
              <a:defRPr sz="2800"/>
            </a:lvl1pPr>
          </a:lstStyle>
          <a:p>
            <a:r>
              <a:rPr lang="en-US"/>
              <a:t>Click to edit Master title style</a:t>
            </a:r>
            <a:endParaRPr lang="en-US" dirty="0"/>
          </a:p>
        </p:txBody>
      </p:sp>
      <p:sp>
        <p:nvSpPr>
          <p:cNvPr id="6" name="Content Placeholder 5"/>
          <p:cNvSpPr>
            <a:spLocks noGrp="1"/>
          </p:cNvSpPr>
          <p:nvPr>
            <p:ph sz="quarter" idx="4"/>
          </p:nvPr>
        </p:nvSpPr>
        <p:spPr>
          <a:xfrm>
            <a:off x="3584720" y="3858768"/>
            <a:ext cx="1947672" cy="2013838"/>
          </a:xfrm>
        </p:spPr>
        <p:txBody>
          <a:bodyPr/>
          <a:lstStyle>
            <a:lvl1pPr>
              <a:defRPr sz="1600"/>
            </a:lvl1pPr>
          </a:lstStyle>
          <a:p>
            <a:pPr lvl="0"/>
            <a:r>
              <a:rPr lang="en-US"/>
              <a:t>Click to edit Master text styles</a:t>
            </a:r>
          </a:p>
        </p:txBody>
      </p:sp>
      <p:cxnSp>
        <p:nvCxnSpPr>
          <p:cNvPr id="11" name="Straight Connector 10"/>
          <p:cNvCxnSpPr/>
          <p:nvPr userDrawn="1"/>
        </p:nvCxnSpPr>
        <p:spPr>
          <a:xfrm>
            <a:off x="3580785"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372225"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8" name="Content Placeholder 5"/>
          <p:cNvSpPr>
            <a:spLocks noGrp="1"/>
          </p:cNvSpPr>
          <p:nvPr>
            <p:ph sz="quarter" idx="16"/>
          </p:nvPr>
        </p:nvSpPr>
        <p:spPr>
          <a:xfrm>
            <a:off x="6369241" y="3858768"/>
            <a:ext cx="1947672" cy="2013838"/>
          </a:xfrm>
        </p:spPr>
        <p:txBody>
          <a:bodyPr/>
          <a:lstStyle>
            <a:lvl1pPr>
              <a:defRPr sz="1600"/>
            </a:lvl1pPr>
          </a:lstStyle>
          <a:p>
            <a:pPr lvl="0"/>
            <a:r>
              <a:rPr lang="en-US"/>
              <a:t>Click to edit Master text styles</a:t>
            </a:r>
          </a:p>
        </p:txBody>
      </p:sp>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a:t>Click to edit Subtitle</a:t>
            </a:r>
            <a:endParaRPr lang="en-NZ" dirty="0"/>
          </a:p>
        </p:txBody>
      </p:sp>
      <p:sp>
        <p:nvSpPr>
          <p:cNvPr id="19" name="Content Placeholder 5"/>
          <p:cNvSpPr>
            <a:spLocks noGrp="1"/>
          </p:cNvSpPr>
          <p:nvPr>
            <p:ph sz="quarter" idx="18"/>
          </p:nvPr>
        </p:nvSpPr>
        <p:spPr>
          <a:xfrm>
            <a:off x="670565" y="3869663"/>
            <a:ext cx="1947672" cy="2013838"/>
          </a:xfrm>
        </p:spPr>
        <p:txBody>
          <a:bodyPr/>
          <a:lstStyle>
            <a:lvl1pPr>
              <a:defRPr sz="1600"/>
            </a:lvl1pPr>
          </a:lstStyle>
          <a:p>
            <a:pPr lvl="0"/>
            <a:r>
              <a:rPr lang="en-US"/>
              <a:t>Click to edit Master text styles</a:t>
            </a:r>
          </a:p>
        </p:txBody>
      </p:sp>
      <p:cxnSp>
        <p:nvCxnSpPr>
          <p:cNvPr id="20" name="Straight Connector 19"/>
          <p:cNvCxnSpPr/>
          <p:nvPr userDrawn="1"/>
        </p:nvCxnSpPr>
        <p:spPr>
          <a:xfrm>
            <a:off x="666629" y="3798670"/>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0033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sp>
        <p:nvSpPr>
          <p:cNvPr id="2" name="Title 1"/>
          <p:cNvSpPr>
            <a:spLocks noGrp="1"/>
          </p:cNvSpPr>
          <p:nvPr>
            <p:ph type="title"/>
          </p:nvPr>
        </p:nvSpPr>
        <p:spPr>
          <a:xfrm>
            <a:off x="203876" y="621792"/>
            <a:ext cx="8635327" cy="630936"/>
          </a:xfrm>
        </p:spPr>
        <p:txBody>
          <a:bodyPr anchor="b">
            <a:noAutofit/>
          </a:bodyPr>
          <a:lstStyle>
            <a:lvl1pPr>
              <a:defRPr sz="2800"/>
            </a:lvl1pPr>
          </a:lstStyle>
          <a:p>
            <a:r>
              <a:rPr lang="en-US"/>
              <a:t>Click to edit Master title style</a:t>
            </a:r>
            <a:endParaRPr lang="en-US" dirty="0"/>
          </a:p>
        </p:txBody>
      </p: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a:t>Click to edit Subtitle</a:t>
            </a:r>
            <a:endParaRPr lang="en-NZ" dirty="0"/>
          </a:p>
        </p:txBody>
      </p:sp>
      <p:sp>
        <p:nvSpPr>
          <p:cNvPr id="19" name="Content Placeholder 5"/>
          <p:cNvSpPr>
            <a:spLocks noGrp="1"/>
          </p:cNvSpPr>
          <p:nvPr>
            <p:ph sz="quarter" idx="18"/>
          </p:nvPr>
        </p:nvSpPr>
        <p:spPr>
          <a:xfrm>
            <a:off x="261128" y="3853262"/>
            <a:ext cx="1608617" cy="2013838"/>
          </a:xfrm>
        </p:spPr>
        <p:txBody>
          <a:bodyPr/>
          <a:lstStyle>
            <a:lvl1pPr>
              <a:defRPr sz="1600"/>
            </a:lvl1pPr>
          </a:lstStyle>
          <a:p>
            <a:pPr lvl="0"/>
            <a:r>
              <a:rPr lang="en-US"/>
              <a:t>Click to edit Master text styles</a:t>
            </a:r>
          </a:p>
        </p:txBody>
      </p:sp>
      <p:cxnSp>
        <p:nvCxnSpPr>
          <p:cNvPr id="20" name="Straight Connector 19"/>
          <p:cNvCxnSpPr/>
          <p:nvPr userDrawn="1"/>
        </p:nvCxnSpPr>
        <p:spPr>
          <a:xfrm>
            <a:off x="257188"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2" name="Content Placeholder 5"/>
          <p:cNvSpPr>
            <a:spLocks noGrp="1"/>
          </p:cNvSpPr>
          <p:nvPr>
            <p:ph sz="quarter" idx="19"/>
          </p:nvPr>
        </p:nvSpPr>
        <p:spPr>
          <a:xfrm>
            <a:off x="2011615" y="3853262"/>
            <a:ext cx="1608617" cy="2013838"/>
          </a:xfrm>
        </p:spPr>
        <p:txBody>
          <a:bodyPr/>
          <a:lstStyle>
            <a:lvl1pPr>
              <a:defRPr sz="1600"/>
            </a:lvl1pPr>
          </a:lstStyle>
          <a:p>
            <a:pPr lvl="0"/>
            <a:r>
              <a:rPr lang="en-US"/>
              <a:t>Click to edit Master text styles</a:t>
            </a:r>
          </a:p>
        </p:txBody>
      </p:sp>
      <p:cxnSp>
        <p:nvCxnSpPr>
          <p:cNvPr id="23" name="Straight Connector 22"/>
          <p:cNvCxnSpPr/>
          <p:nvPr userDrawn="1"/>
        </p:nvCxnSpPr>
        <p:spPr>
          <a:xfrm>
            <a:off x="2007675"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4" name="Content Placeholder 5"/>
          <p:cNvSpPr>
            <a:spLocks noGrp="1"/>
          </p:cNvSpPr>
          <p:nvPr>
            <p:ph sz="quarter" idx="20"/>
          </p:nvPr>
        </p:nvSpPr>
        <p:spPr>
          <a:xfrm>
            <a:off x="3762102" y="3853262"/>
            <a:ext cx="1608617" cy="2013838"/>
          </a:xfrm>
        </p:spPr>
        <p:txBody>
          <a:bodyPr/>
          <a:lstStyle>
            <a:lvl1pPr>
              <a:defRPr sz="1600"/>
            </a:lvl1pPr>
          </a:lstStyle>
          <a:p>
            <a:pPr lvl="0"/>
            <a:r>
              <a:rPr lang="en-US"/>
              <a:t>Click to edit Master text styles</a:t>
            </a:r>
          </a:p>
        </p:txBody>
      </p:sp>
      <p:cxnSp>
        <p:nvCxnSpPr>
          <p:cNvPr id="25" name="Straight Connector 24"/>
          <p:cNvCxnSpPr/>
          <p:nvPr userDrawn="1"/>
        </p:nvCxnSpPr>
        <p:spPr>
          <a:xfrm>
            <a:off x="3758162"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a:spLocks noGrp="1"/>
          </p:cNvSpPr>
          <p:nvPr>
            <p:ph sz="quarter" idx="21"/>
          </p:nvPr>
        </p:nvSpPr>
        <p:spPr>
          <a:xfrm>
            <a:off x="5526237" y="3853262"/>
            <a:ext cx="1608617" cy="2013838"/>
          </a:xfrm>
        </p:spPr>
        <p:txBody>
          <a:bodyPr/>
          <a:lstStyle>
            <a:lvl1pPr>
              <a:defRPr sz="1600"/>
            </a:lvl1pPr>
          </a:lstStyle>
          <a:p>
            <a:pPr lvl="0"/>
            <a:r>
              <a:rPr lang="en-US"/>
              <a:t>Click to edit Master text styles</a:t>
            </a:r>
          </a:p>
        </p:txBody>
      </p:sp>
      <p:cxnSp>
        <p:nvCxnSpPr>
          <p:cNvPr id="27" name="Straight Connector 26"/>
          <p:cNvCxnSpPr/>
          <p:nvPr userDrawn="1"/>
        </p:nvCxnSpPr>
        <p:spPr>
          <a:xfrm>
            <a:off x="5522297"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8" name="Content Placeholder 5"/>
          <p:cNvSpPr>
            <a:spLocks noGrp="1"/>
          </p:cNvSpPr>
          <p:nvPr>
            <p:ph sz="quarter" idx="22"/>
          </p:nvPr>
        </p:nvSpPr>
        <p:spPr>
          <a:xfrm>
            <a:off x="7263076" y="3853262"/>
            <a:ext cx="1608617" cy="2013838"/>
          </a:xfrm>
        </p:spPr>
        <p:txBody>
          <a:bodyPr/>
          <a:lstStyle>
            <a:lvl1pPr>
              <a:defRPr sz="1600"/>
            </a:lvl1pPr>
          </a:lstStyle>
          <a:p>
            <a:pPr lvl="0"/>
            <a:r>
              <a:rPr lang="en-US"/>
              <a:t>Click to edit Master text styles</a:t>
            </a:r>
          </a:p>
        </p:txBody>
      </p:sp>
      <p:cxnSp>
        <p:nvCxnSpPr>
          <p:cNvPr id="29" name="Straight Connector 28"/>
          <p:cNvCxnSpPr/>
          <p:nvPr userDrawn="1"/>
        </p:nvCxnSpPr>
        <p:spPr>
          <a:xfrm>
            <a:off x="7259136"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371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875" y="621792"/>
            <a:ext cx="8635327" cy="630936"/>
          </a:xfrm>
        </p:spPr>
        <p:txBody>
          <a:bodyPr anchor="b">
            <a:noAutofit/>
          </a:bodyPr>
          <a:lstStyle>
            <a:lvl1pPr>
              <a:defRPr sz="2800"/>
            </a:lvl1pPr>
          </a:lstStyle>
          <a:p>
            <a:r>
              <a:rPr lang="en-US"/>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4800" y="260350"/>
            <a:ext cx="8515350" cy="214540"/>
          </a:xfrm>
          <a:prstGeom prst="rect">
            <a:avLst/>
          </a:prstGeom>
          <a:noFill/>
          <a:ln w="9525">
            <a:noFill/>
            <a:miter lim="800000"/>
            <a:headEnd/>
            <a:tailEnd/>
          </a:ln>
        </p:spPr>
      </p:pic>
      <p:sp>
        <p:nvSpPr>
          <p:cNvPr id="8" name="Content Placeholder 3"/>
          <p:cNvSpPr>
            <a:spLocks noGrp="1"/>
          </p:cNvSpPr>
          <p:nvPr>
            <p:ph sz="quarter" idx="10"/>
          </p:nvPr>
        </p:nvSpPr>
        <p:spPr>
          <a:xfrm>
            <a:off x="212723" y="1628775"/>
            <a:ext cx="8626479" cy="3603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a:t>Click to edit Subtitle</a:t>
            </a:r>
            <a:endParaRPr lang="en-NZ" dirty="0"/>
          </a:p>
        </p:txBody>
      </p:sp>
    </p:spTree>
    <p:extLst>
      <p:ext uri="{BB962C8B-B14F-4D97-AF65-F5344CB8AC3E}">
        <p14:creationId xmlns:p14="http://schemas.microsoft.com/office/powerpoint/2010/main" val="26618521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68" userDrawn="1">
          <p15:clr>
            <a:srgbClr val="FBAE40"/>
          </p15:clr>
        </p15:guide>
        <p15:guide id="3" orient="horz" pos="1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180838" y="1657582"/>
            <a:ext cx="3658362" cy="4261866"/>
          </a:xfrm>
        </p:spPr>
        <p:txBody>
          <a:bodyPr anchor="ctr"/>
          <a:lstStyle>
            <a:lvl1pPr algn="ctr">
              <a:defRPr/>
            </a:lvl1pPr>
          </a:lstStyle>
          <a:p>
            <a:r>
              <a:rPr lang="en-US"/>
              <a:t>Click icon to add picture</a:t>
            </a:r>
            <a:endParaRPr lang="en-US" dirty="0"/>
          </a:p>
        </p:txBody>
      </p:sp>
      <p:sp>
        <p:nvSpPr>
          <p:cNvPr id="2" name="Title 1"/>
          <p:cNvSpPr>
            <a:spLocks noGrp="1"/>
          </p:cNvSpPr>
          <p:nvPr>
            <p:ph type="title"/>
          </p:nvPr>
        </p:nvSpPr>
        <p:spPr>
          <a:xfrm>
            <a:off x="203875" y="621792"/>
            <a:ext cx="8635326" cy="630936"/>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212343" y="1627632"/>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0" descr="BG2"/>
          <p:cNvPicPr>
            <a:picLocks noChangeAspect="1" noChangeArrowheads="1"/>
          </p:cNvPicPr>
          <p:nvPr userDrawn="1"/>
        </p:nvPicPr>
        <p:blipFill>
          <a:blip r:embed="rId2"/>
          <a:srcRect t="44409" b="51682"/>
          <a:stretch>
            <a:fillRect/>
          </a:stretch>
        </p:blipFill>
        <p:spPr bwMode="auto">
          <a:xfrm>
            <a:off x="301630" y="260350"/>
            <a:ext cx="8537573" cy="215100"/>
          </a:xfrm>
          <a:prstGeom prst="rect">
            <a:avLst/>
          </a:prstGeom>
          <a:noFill/>
          <a:ln w="9525">
            <a:noFill/>
            <a:miter lim="800000"/>
            <a:headEnd/>
            <a:tailEnd/>
          </a:ln>
        </p:spPr>
      </p:pic>
      <p:sp>
        <p:nvSpPr>
          <p:cNvPr id="6"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a:t>Click to edit Subtitle</a:t>
            </a:r>
            <a:endParaRPr lang="en-NZ" dirty="0"/>
          </a:p>
        </p:txBody>
      </p:sp>
    </p:spTree>
    <p:extLst>
      <p:ext uri="{BB962C8B-B14F-4D97-AF65-F5344CB8AC3E}">
        <p14:creationId xmlns:p14="http://schemas.microsoft.com/office/powerpoint/2010/main" val="103326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Option 1">
    <p:spTree>
      <p:nvGrpSpPr>
        <p:cNvPr id="1" name=""/>
        <p:cNvGrpSpPr/>
        <p:nvPr/>
      </p:nvGrpSpPr>
      <p:grpSpPr>
        <a:xfrm>
          <a:off x="0" y="0"/>
          <a:ext cx="0" cy="0"/>
          <a:chOff x="0" y="0"/>
          <a:chExt cx="0" cy="0"/>
        </a:xfrm>
      </p:grpSpPr>
      <p:sp>
        <p:nvSpPr>
          <p:cNvPr id="2" name="Title 1"/>
          <p:cNvSpPr>
            <a:spLocks noGrp="1"/>
          </p:cNvSpPr>
          <p:nvPr>
            <p:ph type="title"/>
          </p:nvPr>
        </p:nvSpPr>
        <p:spPr>
          <a:xfrm>
            <a:off x="203875" y="621792"/>
            <a:ext cx="8635327" cy="630936"/>
          </a:xfrm>
        </p:spPr>
        <p:txBody>
          <a:bodyPr anchor="b">
            <a:normAutofit/>
          </a:bodyPr>
          <a:lstStyle>
            <a:lvl1pPr>
              <a:defRPr sz="2800"/>
            </a:lvl1pPr>
          </a:lstStyle>
          <a:p>
            <a:r>
              <a:rPr lang="en-US"/>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1629" y="260350"/>
            <a:ext cx="8537572" cy="215100"/>
          </a:xfrm>
          <a:prstGeom prst="rect">
            <a:avLst/>
          </a:prstGeom>
          <a:noFill/>
          <a:ln w="9525">
            <a:noFill/>
            <a:miter lim="800000"/>
            <a:headEnd/>
            <a:tailEnd/>
          </a:ln>
        </p:spPr>
      </p:pic>
      <p:sp>
        <p:nvSpPr>
          <p:cNvPr id="9" name="Picture Placeholder 8"/>
          <p:cNvSpPr>
            <a:spLocks noGrp="1"/>
          </p:cNvSpPr>
          <p:nvPr>
            <p:ph type="pic" sz="quarter" idx="13"/>
          </p:nvPr>
        </p:nvSpPr>
        <p:spPr>
          <a:xfrm>
            <a:off x="320040" y="1725933"/>
            <a:ext cx="8494776" cy="4105656"/>
          </a:xfrm>
        </p:spPr>
        <p:txBody>
          <a:bodyPr anchor="ctr"/>
          <a:lstStyle>
            <a:lvl1pPr algn="ctr">
              <a:defRPr/>
            </a:lvl1pPr>
          </a:lstStyle>
          <a:p>
            <a:r>
              <a:rPr lang="en-US"/>
              <a:t>Click icon to add picture</a:t>
            </a:r>
            <a:endParaRPr lang="en-US" dirty="0"/>
          </a:p>
        </p:txBody>
      </p:sp>
      <p:sp>
        <p:nvSpPr>
          <p:cNvPr id="5" name="Text Placeholder 4"/>
          <p:cNvSpPr>
            <a:spLocks noGrp="1"/>
          </p:cNvSpPr>
          <p:nvPr>
            <p:ph type="body" sz="quarter" idx="17" hasCustomPrompt="1"/>
          </p:nvPr>
        </p:nvSpPr>
        <p:spPr>
          <a:xfrm>
            <a:off x="203200" y="1282549"/>
            <a:ext cx="8636000" cy="355174"/>
          </a:xfrm>
        </p:spPr>
        <p:txBody>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a:t>Click to edit Subtitle</a:t>
            </a:r>
            <a:endParaRPr lang="en-NZ" dirty="0"/>
          </a:p>
        </p:txBody>
      </p:sp>
    </p:spTree>
    <p:extLst>
      <p:ext uri="{BB962C8B-B14F-4D97-AF65-F5344CB8AC3E}">
        <p14:creationId xmlns:p14="http://schemas.microsoft.com/office/powerpoint/2010/main" val="166217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Cover Option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20040" y="333375"/>
            <a:ext cx="8494776" cy="5340096"/>
          </a:xfrm>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50596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085" y="475488"/>
            <a:ext cx="8633061" cy="14264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13789" y="2211519"/>
            <a:ext cx="8623824" cy="357968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60481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5" r:id="rId3"/>
    <p:sldLayoutId id="2147483674" r:id="rId4"/>
    <p:sldLayoutId id="2147483662" r:id="rId5"/>
    <p:sldLayoutId id="2147483664" r:id="rId6"/>
    <p:sldLayoutId id="2147483673" r:id="rId7"/>
    <p:sldLayoutId id="2147483667" r:id="rId8"/>
  </p:sldLayoutIdLst>
  <p:hf hdr="0" dt="0"/>
  <p:txStyles>
    <p:titleStyle>
      <a:lvl1pPr algn="l" defTabSz="914400" rtl="0" eaLnBrk="1" latinLnBrk="0" hangingPunct="1">
        <a:lnSpc>
          <a:spcPct val="90000"/>
        </a:lnSpc>
        <a:spcBef>
          <a:spcPct val="0"/>
        </a:spcBef>
        <a:buNone/>
        <a:defRPr sz="4400" b="1" kern="1200">
          <a:solidFill>
            <a:srgbClr val="00456A"/>
          </a:solidFill>
          <a:latin typeface="Lucida Sans" panose="020B06020305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192" userDrawn="1">
          <p15:clr>
            <a:srgbClr val="F26B43"/>
          </p15:clr>
        </p15:guide>
        <p15:guide id="3" pos="55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430" y="419100"/>
            <a:ext cx="8629354" cy="871538"/>
          </a:xfrm>
        </p:spPr>
        <p:txBody>
          <a:bodyPr/>
          <a:lstStyle/>
          <a:p>
            <a:r>
              <a:rPr lang="en-NZ" sz="2400" dirty="0"/>
              <a:t>Network Outcomes Contract</a:t>
            </a:r>
            <a:br>
              <a:rPr lang="en-NZ" sz="2400" dirty="0"/>
            </a:br>
            <a:r>
              <a:rPr lang="en-NZ" sz="2400" dirty="0"/>
              <a:t>TTM Crash Investigation</a:t>
            </a:r>
          </a:p>
        </p:txBody>
      </p:sp>
      <p:pic>
        <p:nvPicPr>
          <p:cNvPr id="6" name="Picture 5"/>
          <p:cNvPicPr>
            <a:picLocks noChangeAspect="1"/>
          </p:cNvPicPr>
          <p:nvPr/>
        </p:nvPicPr>
        <p:blipFill>
          <a:blip r:embed="rId3"/>
          <a:stretch>
            <a:fillRect/>
          </a:stretch>
        </p:blipFill>
        <p:spPr>
          <a:xfrm>
            <a:off x="219456" y="1290638"/>
            <a:ext cx="8630328" cy="4721225"/>
          </a:xfrm>
          <a:prstGeom prst="rect">
            <a:avLst/>
          </a:prstGeom>
          <a:ln>
            <a:solidFill>
              <a:schemeClr val="tx1"/>
            </a:solidFill>
          </a:ln>
        </p:spPr>
      </p:pic>
      <p:sp>
        <p:nvSpPr>
          <p:cNvPr id="34" name="Subtitle 4"/>
          <p:cNvSpPr>
            <a:spLocks noGrp="1"/>
          </p:cNvSpPr>
          <p:nvPr>
            <p:ph type="subTitle" idx="1"/>
          </p:nvPr>
        </p:nvSpPr>
        <p:spPr>
          <a:xfrm>
            <a:off x="3745282" y="3366965"/>
            <a:ext cx="8855789" cy="2448048"/>
          </a:xfrm>
        </p:spPr>
        <p:txBody>
          <a:bodyPr/>
          <a:lstStyle/>
          <a:p>
            <a:pPr>
              <a:spcBef>
                <a:spcPts val="600"/>
              </a:spcBef>
            </a:pPr>
            <a:endParaRPr lang="en-NZ" sz="1000" dirty="0">
              <a:solidFill>
                <a:srgbClr val="00456A"/>
              </a:solidFill>
              <a:latin typeface="Lucida Sans" panose="020B0602030504020204" pitchFamily="34" charset="0"/>
            </a:endParaRPr>
          </a:p>
          <a:p>
            <a:pPr>
              <a:spcBef>
                <a:spcPts val="600"/>
              </a:spcBef>
            </a:pPr>
            <a:r>
              <a:rPr lang="en-NZ" sz="1600" b="1" dirty="0">
                <a:solidFill>
                  <a:srgbClr val="00456A"/>
                </a:solidFill>
                <a:latin typeface="Lucida Sans" panose="020B0602030504020204" pitchFamily="34" charset="0"/>
              </a:rPr>
              <a:t>Bill van der Vliet</a:t>
            </a:r>
          </a:p>
          <a:p>
            <a:pPr>
              <a:spcBef>
                <a:spcPts val="600"/>
              </a:spcBef>
            </a:pPr>
            <a:r>
              <a:rPr lang="en-NZ" sz="1600" b="1" dirty="0">
                <a:solidFill>
                  <a:srgbClr val="00456A"/>
                </a:solidFill>
                <a:latin typeface="Lucida Sans" panose="020B0602030504020204" pitchFamily="34" charset="0"/>
              </a:rPr>
              <a:t>Chip Sealing Manager Waikato/Bay of Plenty</a:t>
            </a:r>
          </a:p>
          <a:p>
            <a:pPr>
              <a:spcBef>
                <a:spcPts val="600"/>
              </a:spcBef>
            </a:pPr>
            <a:r>
              <a:rPr lang="en-NZ" sz="1600" b="1" dirty="0">
                <a:solidFill>
                  <a:srgbClr val="00456A"/>
                </a:solidFill>
                <a:latin typeface="Lucida Sans" panose="020B0602030504020204" pitchFamily="34" charset="0"/>
              </a:rPr>
              <a:t>Downer</a:t>
            </a:r>
          </a:p>
          <a:p>
            <a:pPr>
              <a:spcBef>
                <a:spcPts val="600"/>
              </a:spcBef>
            </a:pPr>
            <a:endParaRPr lang="en-NZ" sz="1600" b="1" dirty="0">
              <a:solidFill>
                <a:srgbClr val="00456A"/>
              </a:solidFill>
              <a:latin typeface="Lucida Sans" panose="020B0602030504020204" pitchFamily="34" charset="0"/>
            </a:endParaRPr>
          </a:p>
          <a:p>
            <a:pPr>
              <a:spcBef>
                <a:spcPts val="600"/>
              </a:spcBef>
            </a:pPr>
            <a:r>
              <a:rPr lang="en-NZ" sz="1600" b="1" dirty="0">
                <a:solidFill>
                  <a:srgbClr val="00456A"/>
                </a:solidFill>
                <a:latin typeface="Lucida Sans" panose="020B0602030504020204" pitchFamily="34" charset="0"/>
              </a:rPr>
              <a:t>Robert Swears</a:t>
            </a:r>
          </a:p>
          <a:p>
            <a:pPr>
              <a:spcBef>
                <a:spcPts val="600"/>
              </a:spcBef>
            </a:pPr>
            <a:r>
              <a:rPr lang="en-NZ" sz="1600" b="1" dirty="0">
                <a:solidFill>
                  <a:srgbClr val="00456A"/>
                </a:solidFill>
                <a:latin typeface="Lucida Sans" panose="020B0602030504020204" pitchFamily="34" charset="0"/>
              </a:rPr>
              <a:t>Technical Principal: Road Safety Engineering</a:t>
            </a:r>
          </a:p>
          <a:p>
            <a:pPr>
              <a:spcBef>
                <a:spcPts val="600"/>
              </a:spcBef>
            </a:pPr>
            <a:r>
              <a:rPr lang="en-NZ" sz="1600" b="1" dirty="0">
                <a:solidFill>
                  <a:srgbClr val="00456A"/>
                </a:solidFill>
                <a:latin typeface="Lucida Sans" panose="020B0602030504020204" pitchFamily="34" charset="0"/>
              </a:rPr>
              <a:t>WSP Opus</a:t>
            </a:r>
          </a:p>
          <a:p>
            <a:pPr>
              <a:spcBef>
                <a:spcPts val="600"/>
              </a:spcBef>
            </a:pPr>
            <a:endParaRPr lang="en-NZ" sz="1600" b="1" dirty="0">
              <a:solidFill>
                <a:srgbClr val="00456A"/>
              </a:solidFill>
              <a:latin typeface="Lucida Sans" panose="020B0602030504020204" pitchFamily="34" charset="0"/>
            </a:endParaRPr>
          </a:p>
          <a:p>
            <a:endParaRPr lang="en-NZ" sz="2400" dirty="0">
              <a:solidFill>
                <a:srgbClr val="00456A"/>
              </a:solidFill>
              <a:latin typeface="Lucida Sans" panose="020B0602030504020204" pitchFamily="34" charset="0"/>
            </a:endParaRPr>
          </a:p>
        </p:txBody>
      </p:sp>
    </p:spTree>
    <p:extLst>
      <p:ext uri="{BB962C8B-B14F-4D97-AF65-F5344CB8AC3E}">
        <p14:creationId xmlns:p14="http://schemas.microsoft.com/office/powerpoint/2010/main" val="251838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4935" y="1285876"/>
            <a:ext cx="8765766" cy="4908096"/>
          </a:xfrm>
          <a:prstGeom prst="rect">
            <a:avLst/>
          </a:prstGeom>
        </p:spPr>
      </p:pic>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endParaRPr lang="en-NZ" sz="2400" dirty="0"/>
          </a:p>
        </p:txBody>
      </p:sp>
      <p:sp>
        <p:nvSpPr>
          <p:cNvPr id="2" name="Rectangle 1"/>
          <p:cNvSpPr/>
          <p:nvPr/>
        </p:nvSpPr>
        <p:spPr>
          <a:xfrm>
            <a:off x="204935" y="1232353"/>
            <a:ext cx="8765766" cy="496161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a:spLocks noGrp="1"/>
          </p:cNvSpPr>
          <p:nvPr>
            <p:ph type="subTitle" idx="1"/>
          </p:nvPr>
        </p:nvSpPr>
        <p:spPr>
          <a:xfrm>
            <a:off x="204934" y="1361031"/>
            <a:ext cx="8629355" cy="3382736"/>
          </a:xfrm>
        </p:spPr>
        <p:txBody>
          <a:bodyPr/>
          <a:lstStyle/>
          <a:p>
            <a:r>
              <a:rPr lang="en-NZ" sz="2400" b="1" dirty="0">
                <a:solidFill>
                  <a:srgbClr val="00456A"/>
                </a:solidFill>
                <a:latin typeface="Lucida Sans" panose="020B0602030504020204" pitchFamily="34" charset="0"/>
              </a:rPr>
              <a:t>The investigation:</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Consider factors associated with the crash.</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Focus on sealing activity and associated TTM.</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Identify lessons that can be learned and applied for all activities on the network.</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Reduce potential for crashes where TTM is a factor.</a:t>
            </a:r>
          </a:p>
        </p:txBody>
      </p:sp>
    </p:spTree>
    <p:extLst>
      <p:ext uri="{BB962C8B-B14F-4D97-AF65-F5344CB8AC3E}">
        <p14:creationId xmlns:p14="http://schemas.microsoft.com/office/powerpoint/2010/main" val="375597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4935" y="1285876"/>
            <a:ext cx="8765766" cy="4908096"/>
          </a:xfrm>
          <a:prstGeom prst="rect">
            <a:avLst/>
          </a:prstGeom>
        </p:spPr>
      </p:pic>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2" name="Rectangle 1"/>
          <p:cNvSpPr/>
          <p:nvPr/>
        </p:nvSpPr>
        <p:spPr>
          <a:xfrm>
            <a:off x="204935" y="1232353"/>
            <a:ext cx="8765766" cy="496161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a:spLocks noGrp="1"/>
          </p:cNvSpPr>
          <p:nvPr>
            <p:ph type="subTitle" idx="1"/>
          </p:nvPr>
        </p:nvSpPr>
        <p:spPr>
          <a:xfrm>
            <a:off x="204934" y="1361031"/>
            <a:ext cx="8629355" cy="4750520"/>
          </a:xfrm>
        </p:spPr>
        <p:txBody>
          <a:bodyPr/>
          <a:lstStyle/>
          <a:p>
            <a:r>
              <a:rPr lang="en-NZ" sz="2400" b="1" dirty="0">
                <a:solidFill>
                  <a:srgbClr val="00456A"/>
                </a:solidFill>
                <a:latin typeface="Lucida Sans" panose="020B0602030504020204" pitchFamily="34" charset="0"/>
              </a:rPr>
              <a:t>Important considerations: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Many of the issues we identified are not peculiar to resealing, the particular highway, or the network.</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Crash investigated was used as a case study from which to identify potentially systemic issues.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Investigation was not intended to scrutinise the individuals or companies involved in the incident.</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Many of the matters identified through the investigation can be applied to a range of activities.</a:t>
            </a:r>
          </a:p>
        </p:txBody>
      </p:sp>
    </p:spTree>
    <p:extLst>
      <p:ext uri="{BB962C8B-B14F-4D97-AF65-F5344CB8AC3E}">
        <p14:creationId xmlns:p14="http://schemas.microsoft.com/office/powerpoint/2010/main" val="344692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 t="14482" r="129" b="13354"/>
          <a:stretch/>
        </p:blipFill>
        <p:spPr>
          <a:xfrm>
            <a:off x="204935" y="1285875"/>
            <a:ext cx="8793154" cy="4759200"/>
          </a:xfrm>
          <a:prstGeom prst="rect">
            <a:avLst/>
          </a:prstGeom>
        </p:spPr>
      </p:pic>
      <p:sp>
        <p:nvSpPr>
          <p:cNvPr id="2" name="Rectangle 1"/>
          <p:cNvSpPr/>
          <p:nvPr/>
        </p:nvSpPr>
        <p:spPr>
          <a:xfrm>
            <a:off x="204934" y="1298122"/>
            <a:ext cx="8939065" cy="477950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5" name="Subtitle 4"/>
          <p:cNvSpPr>
            <a:spLocks noGrp="1"/>
          </p:cNvSpPr>
          <p:nvPr>
            <p:ph type="subTitle" idx="1"/>
          </p:nvPr>
        </p:nvSpPr>
        <p:spPr>
          <a:xfrm>
            <a:off x="204933" y="1373278"/>
            <a:ext cx="8629355" cy="4684044"/>
          </a:xfrm>
        </p:spPr>
        <p:txBody>
          <a:bodyPr/>
          <a:lstStyle/>
          <a:p>
            <a:r>
              <a:rPr lang="en-NZ" sz="2400" b="1" dirty="0">
                <a:solidFill>
                  <a:srgbClr val="00456A"/>
                </a:solidFill>
                <a:latin typeface="Lucida Sans" panose="020B0602030504020204" pitchFamily="34" charset="0"/>
              </a:rPr>
              <a:t>The crash (from TCR):</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Occurred on a Sunday in November 2017 at 17:08 hours.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Vehicle travelling north on highway entered the Site.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"Honda vehicle travelling north at about [80 km/h] entered road works (all signs and cones down!!).  Lost control on loose stones on the new seal.  Went sideways and side swiped </a:t>
            </a:r>
            <a:r>
              <a:rPr lang="en-NZ" sz="2400" dirty="0" err="1">
                <a:solidFill>
                  <a:srgbClr val="00456A"/>
                </a:solidFill>
                <a:latin typeface="Lucida Sans" panose="020B0602030504020204" pitchFamily="34" charset="0"/>
              </a:rPr>
              <a:t>ute</a:t>
            </a:r>
            <a:r>
              <a:rPr lang="en-NZ" sz="2400" dirty="0">
                <a:solidFill>
                  <a:srgbClr val="00456A"/>
                </a:solidFill>
                <a:latin typeface="Lucida Sans" panose="020B0602030504020204" pitchFamily="34" charset="0"/>
              </a:rPr>
              <a:t> [towing] trailer".</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rPr>
              <a:t>“Temporary speed zone not correctly signed.  No signs or cones all were lying down”.</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rPr>
              <a:t>“Had signs been visible would have reduced speed”.</a:t>
            </a:r>
          </a:p>
        </p:txBody>
      </p:sp>
    </p:spTree>
    <p:extLst>
      <p:ext uri="{BB962C8B-B14F-4D97-AF65-F5344CB8AC3E}">
        <p14:creationId xmlns:p14="http://schemas.microsoft.com/office/powerpoint/2010/main" val="36709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 t="14482" r="129" b="13354"/>
          <a:stretch/>
        </p:blipFill>
        <p:spPr>
          <a:xfrm>
            <a:off x="204935" y="1285875"/>
            <a:ext cx="8793154" cy="4759200"/>
          </a:xfrm>
          <a:prstGeom prst="rect">
            <a:avLst/>
          </a:prstGeom>
        </p:spPr>
      </p:pic>
      <p:sp>
        <p:nvSpPr>
          <p:cNvPr id="2" name="Rectangle 1"/>
          <p:cNvSpPr/>
          <p:nvPr/>
        </p:nvSpPr>
        <p:spPr>
          <a:xfrm>
            <a:off x="204934" y="1298122"/>
            <a:ext cx="8939065" cy="477950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5" name="Subtitle 4"/>
          <p:cNvSpPr>
            <a:spLocks noGrp="1"/>
          </p:cNvSpPr>
          <p:nvPr>
            <p:ph type="subTitle" idx="1"/>
          </p:nvPr>
        </p:nvSpPr>
        <p:spPr>
          <a:xfrm>
            <a:off x="204933" y="1360751"/>
            <a:ext cx="8629355" cy="4684323"/>
          </a:xfrm>
        </p:spPr>
        <p:txBody>
          <a:bodyPr/>
          <a:lstStyle/>
          <a:p>
            <a:r>
              <a:rPr lang="en-NZ" sz="2400" b="1" dirty="0">
                <a:solidFill>
                  <a:srgbClr val="00456A"/>
                </a:solidFill>
                <a:latin typeface="Lucida Sans" panose="020B0602030504020204" pitchFamily="34" charset="0"/>
              </a:rPr>
              <a:t>The crash (from TCR):</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rPr>
              <a:t>“I [driver of northbound vehicle] was driving north </a:t>
            </a:r>
            <a:r>
              <a:rPr lang="en-NZ" sz="2400" dirty="0" err="1">
                <a:solidFill>
                  <a:srgbClr val="00456A"/>
                </a:solidFill>
                <a:latin typeface="Lucida Sans" panose="020B0602030504020204" pitchFamily="34" charset="0"/>
              </a:rPr>
              <a:t>i</a:t>
            </a:r>
            <a:r>
              <a:rPr lang="en-NZ" sz="2400" dirty="0">
                <a:solidFill>
                  <a:srgbClr val="00456A"/>
                </a:solidFill>
                <a:latin typeface="Lucida Sans" panose="020B0602030504020204" pitchFamily="34" charset="0"/>
              </a:rPr>
              <a:t> came round [… the] corner and </a:t>
            </a:r>
            <a:r>
              <a:rPr lang="en-NZ" sz="2400" dirty="0" err="1">
                <a:solidFill>
                  <a:srgbClr val="00456A"/>
                </a:solidFill>
                <a:latin typeface="Lucida Sans" panose="020B0602030504020204" pitchFamily="34" charset="0"/>
              </a:rPr>
              <a:t>i</a:t>
            </a:r>
            <a:r>
              <a:rPr lang="en-NZ" sz="2400" dirty="0">
                <a:solidFill>
                  <a:srgbClr val="00456A"/>
                </a:solidFill>
                <a:latin typeface="Lucida Sans" panose="020B0602030504020204" pitchFamily="34" charset="0"/>
              </a:rPr>
              <a:t> was on loose stones“.  </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rPr>
              <a:t>Driver noted there "[…] was no signs or anything warning me. I was doing 80 and the vehicle spun out“.</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rPr>
              <a:t>Conditions at time of crash: fine, dry surface, bright sun, loose material on surface, no road markings.</a:t>
            </a:r>
          </a:p>
        </p:txBody>
      </p:sp>
    </p:spTree>
    <p:extLst>
      <p:ext uri="{BB962C8B-B14F-4D97-AF65-F5344CB8AC3E}">
        <p14:creationId xmlns:p14="http://schemas.microsoft.com/office/powerpoint/2010/main" val="85739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8"/>
            <a:ext cx="8629354" cy="44548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NOC incident response: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Crash occurred at</a:t>
            </a:r>
            <a:r>
              <a:rPr lang="en-GB" sz="2400" dirty="0">
                <a:solidFill>
                  <a:srgbClr val="00456A"/>
                </a:solidFill>
                <a:latin typeface="Lucida Sans" panose="020B0602030504020204" pitchFamily="34" charset="0"/>
                <a:ea typeface="+mj-ea"/>
                <a:cs typeface="+mj-cs"/>
              </a:rPr>
              <a:t> 17:08.</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Contractor contacted by TOC at 18:15.</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TOC advised (19:08) by contractor there were staff on site.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Signs re-erected and stabilised with available sandbags.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TOC were advised (19:46) matter was resolved.</a:t>
            </a:r>
          </a:p>
          <a:p>
            <a:endParaRPr lang="en-GB" sz="200" dirty="0">
              <a:solidFill>
                <a:srgbClr val="00456A"/>
              </a:solidFill>
              <a:latin typeface="Lucida Sans" panose="020B0602030504020204" pitchFamily="34" charset="0"/>
              <a:ea typeface="+mj-ea"/>
              <a:cs typeface="+mj-cs"/>
            </a:endParaRPr>
          </a:p>
          <a:p>
            <a:r>
              <a:rPr lang="en-NZ" sz="2400" dirty="0">
                <a:solidFill>
                  <a:srgbClr val="00456A"/>
                </a:solidFill>
                <a:latin typeface="Lucida Sans" panose="020B0602030504020204" pitchFamily="34" charset="0"/>
                <a:ea typeface="+mj-ea"/>
                <a:cs typeface="+mj-cs"/>
              </a:rPr>
              <a:t>But systems were not in place to ensure contractor’s  staff attending the incident returned home safely?</a:t>
            </a:r>
          </a:p>
        </p:txBody>
      </p:sp>
    </p:spTree>
    <p:extLst>
      <p:ext uri="{BB962C8B-B14F-4D97-AF65-F5344CB8AC3E}">
        <p14:creationId xmlns:p14="http://schemas.microsoft.com/office/powerpoint/2010/main" val="196783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Team meeting on Monday following crash:</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When leaving a site that will be unattended, staff need to ensure sign bases are adequately stabilised. </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Sandbags should be of adequate weight. </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If not enough sandbags on-site, arrange for more sandbags to be supplied and placed ASAP.  </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There needs to be clarity when a TTM site is handed from one STMS to another STMS. </a:t>
            </a:r>
          </a:p>
        </p:txBody>
      </p:sp>
    </p:spTree>
    <p:extLst>
      <p:ext uri="{BB962C8B-B14F-4D97-AF65-F5344CB8AC3E}">
        <p14:creationId xmlns:p14="http://schemas.microsoft.com/office/powerpoint/2010/main" val="119543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8"/>
            <a:ext cx="8629354" cy="44268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Resealing traffic management theory</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TTM teams; typically have three teams for a 24-hour period for each sealing crew.</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Sealing crew.</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Sweeping crew; up to two per sealing crew.</a:t>
            </a:r>
          </a:p>
          <a:p>
            <a:pPr marL="342900" lvl="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Road marking team; includes: A-type road marking crew, B-type road marking crew, and RRPM crew.</a:t>
            </a:r>
          </a:p>
        </p:txBody>
      </p:sp>
    </p:spTree>
    <p:extLst>
      <p:ext uri="{BB962C8B-B14F-4D97-AF65-F5344CB8AC3E}">
        <p14:creationId xmlns:p14="http://schemas.microsoft.com/office/powerpoint/2010/main" val="237183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67215"/>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34669"/>
            <a:ext cx="8629354" cy="44555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TTM timeline: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Day 1 (Fri)</a:t>
            </a:r>
            <a:r>
              <a:rPr lang="en-GB" sz="2400" dirty="0">
                <a:solidFill>
                  <a:srgbClr val="00456A"/>
                </a:solidFill>
                <a:latin typeface="Lucida Sans" panose="020B0602030504020204" pitchFamily="34" charset="0"/>
                <a:ea typeface="+mj-ea"/>
                <a:cs typeface="+mj-cs"/>
              </a:rPr>
              <a:t>:</a:t>
            </a:r>
            <a:r>
              <a:rPr lang="en-NZ" sz="2400" dirty="0">
                <a:solidFill>
                  <a:srgbClr val="00456A"/>
                </a:solidFill>
                <a:latin typeface="Lucida Sans" panose="020B0602030504020204" pitchFamily="34" charset="0"/>
                <a:ea typeface="+mj-ea"/>
                <a:cs typeface="+mj-cs"/>
              </a:rPr>
              <a:t> TTM company STMSs responsible for site.</a:t>
            </a:r>
          </a:p>
          <a:p>
            <a:pPr marL="342900" indent="-342900">
              <a:buFont typeface="Arial" panose="020B0604020202020204" pitchFamily="34" charset="0"/>
              <a:buChar char="•"/>
            </a:pPr>
            <a:r>
              <a:rPr lang="en-GB" sz="2400" dirty="0">
                <a:solidFill>
                  <a:srgbClr val="00456A"/>
                </a:solidFill>
                <a:latin typeface="Lucida Sans" panose="020B0602030504020204" pitchFamily="34" charset="0"/>
                <a:ea typeface="+mj-ea"/>
                <a:cs typeface="+mj-cs"/>
              </a:rPr>
              <a:t>Day 2 (Sat): Last TTM company</a:t>
            </a:r>
            <a:r>
              <a:rPr lang="en-NZ" sz="2400" dirty="0">
                <a:solidFill>
                  <a:srgbClr val="00456A"/>
                </a:solidFill>
                <a:latin typeface="Lucida Sans" panose="020B0602030504020204" pitchFamily="34" charset="0"/>
                <a:ea typeface="+mj-ea"/>
                <a:cs typeface="+mj-cs"/>
              </a:rPr>
              <a:t> STMS</a:t>
            </a:r>
            <a:r>
              <a:rPr lang="en-GB" sz="2400" dirty="0">
                <a:solidFill>
                  <a:srgbClr val="00456A"/>
                </a:solidFill>
                <a:latin typeface="Lucida Sans" panose="020B0602030504020204" pitchFamily="34" charset="0"/>
                <a:ea typeface="+mj-ea"/>
                <a:cs typeface="+mj-cs"/>
              </a:rPr>
              <a:t> left site early in morning after overnight management of site.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Day 2 (Sat): Sealing contractor broom operator went to site, did not sweep, re-erected signs and cones.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Marking contractor not advised site had not been swept.</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Day 2 (Sat): Marking contractor went to site to road mark but site not swept.  Signs were upright at that time.</a:t>
            </a:r>
          </a:p>
          <a:p>
            <a:endParaRPr lang="en-NZ" sz="200" dirty="0">
              <a:solidFill>
                <a:srgbClr val="00456A"/>
              </a:solidFill>
              <a:latin typeface="Lucida Sans" panose="020B0602030504020204" pitchFamily="34" charset="0"/>
              <a:ea typeface="+mj-ea"/>
              <a:cs typeface="+mj-cs"/>
            </a:endParaRPr>
          </a:p>
        </p:txBody>
      </p:sp>
    </p:spTree>
    <p:extLst>
      <p:ext uri="{BB962C8B-B14F-4D97-AF65-F5344CB8AC3E}">
        <p14:creationId xmlns:p14="http://schemas.microsoft.com/office/powerpoint/2010/main" val="388861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67215"/>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34670"/>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TTM timeline [continued]:</a:t>
            </a:r>
          </a:p>
          <a:p>
            <a:endParaRPr lang="en-NZ" sz="200" dirty="0">
              <a:solidFill>
                <a:srgbClr val="00456A"/>
              </a:solidFill>
              <a:latin typeface="Lucida Sans" panose="020B0602030504020204" pitchFamily="34" charset="0"/>
              <a:ea typeface="+mj-ea"/>
              <a:cs typeface="+mj-cs"/>
            </a:endParaRPr>
          </a:p>
          <a:p>
            <a:r>
              <a:rPr lang="en-NZ" sz="2400" dirty="0">
                <a:solidFill>
                  <a:srgbClr val="00456A"/>
                </a:solidFill>
                <a:latin typeface="Lucida Sans" panose="020B0602030504020204" pitchFamily="34" charset="0"/>
                <a:ea typeface="+mj-ea"/>
                <a:cs typeface="+mj-cs"/>
              </a:rPr>
              <a:t>There were missed opportunities to address TTM issues before crash.</a:t>
            </a:r>
          </a:p>
        </p:txBody>
      </p:sp>
    </p:spTree>
    <p:extLst>
      <p:ext uri="{BB962C8B-B14F-4D97-AF65-F5344CB8AC3E}">
        <p14:creationId xmlns:p14="http://schemas.microsoft.com/office/powerpoint/2010/main" val="240085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STMS responsible at time of crash:</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TTM contractor STMS who left site at 0523 on Day 2 was last recorded person responsible for site.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Not realistic for this person to have responsibility at time of crash (approximately 36 hours later).</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Unclear who was STMS at time of crash.</a:t>
            </a:r>
          </a:p>
        </p:txBody>
      </p:sp>
    </p:spTree>
    <p:extLst>
      <p:ext uri="{BB962C8B-B14F-4D97-AF65-F5344CB8AC3E}">
        <p14:creationId xmlns:p14="http://schemas.microsoft.com/office/powerpoint/2010/main" val="381726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4935" y="1285876"/>
            <a:ext cx="8765766" cy="4908096"/>
          </a:xfrm>
          <a:prstGeom prst="rect">
            <a:avLst/>
          </a:prstGeom>
        </p:spPr>
      </p:pic>
      <p:sp>
        <p:nvSpPr>
          <p:cNvPr id="4" name="Title 3"/>
          <p:cNvSpPr>
            <a:spLocks noGrp="1"/>
          </p:cNvSpPr>
          <p:nvPr>
            <p:ph type="ctrTitle"/>
          </p:nvPr>
        </p:nvSpPr>
        <p:spPr>
          <a:xfrm>
            <a:off x="204935" y="542163"/>
            <a:ext cx="8629354" cy="743712"/>
          </a:xfrm>
        </p:spPr>
        <p:txBody>
          <a:bodyPr/>
          <a:lstStyle/>
          <a:p>
            <a:r>
              <a:rPr lang="en-NZ" sz="2400" dirty="0"/>
              <a:t>NOC: TTM Crash Investigation: 2017/18</a:t>
            </a:r>
            <a:br>
              <a:rPr lang="en-NZ" sz="2400" dirty="0"/>
            </a:br>
            <a:endParaRPr lang="en-NZ" sz="2400" dirty="0"/>
          </a:p>
        </p:txBody>
      </p:sp>
      <p:sp>
        <p:nvSpPr>
          <p:cNvPr id="2" name="Rectangle 1"/>
          <p:cNvSpPr/>
          <p:nvPr/>
        </p:nvSpPr>
        <p:spPr>
          <a:xfrm>
            <a:off x="204935" y="1232353"/>
            <a:ext cx="8765766" cy="496161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a:spLocks noGrp="1"/>
          </p:cNvSpPr>
          <p:nvPr>
            <p:ph type="subTitle" idx="1"/>
          </p:nvPr>
        </p:nvSpPr>
        <p:spPr>
          <a:xfrm>
            <a:off x="204934" y="1361031"/>
            <a:ext cx="8629355" cy="3382736"/>
          </a:xfrm>
        </p:spPr>
        <p:txBody>
          <a:bodyPr/>
          <a:lstStyle/>
          <a:p>
            <a:r>
              <a:rPr lang="en-NZ" sz="2400" b="1" dirty="0">
                <a:solidFill>
                  <a:srgbClr val="00456A"/>
                </a:solidFill>
                <a:latin typeface="Lucida Sans" panose="020B0602030504020204" pitchFamily="34" charset="0"/>
              </a:rPr>
              <a:t>Presentation Overview:</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Reflection on the past</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Background</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The investigation</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The crash</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Incident response</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Resealing traffic management theory</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Site TTM</a:t>
            </a:r>
          </a:p>
          <a:p>
            <a:pPr marL="342900" indent="-342900">
              <a:buFont typeface="Arial" panose="020B0604020202020204" pitchFamily="34" charset="0"/>
              <a:buChar char="•"/>
            </a:pPr>
            <a:endParaRPr lang="en-NZ" sz="2400" dirty="0">
              <a:solidFill>
                <a:srgbClr val="00456A"/>
              </a:solidFill>
              <a:latin typeface="Lucida Sans" panose="020B0602030504020204" pitchFamily="34" charset="0"/>
            </a:endParaRPr>
          </a:p>
          <a:p>
            <a:endParaRPr lang="en-NZ" sz="2400" dirty="0">
              <a:solidFill>
                <a:srgbClr val="00456A"/>
              </a:solidFill>
              <a:latin typeface="Lucida Sans" panose="020B0602030504020204" pitchFamily="34" charset="0"/>
            </a:endParaRPr>
          </a:p>
        </p:txBody>
      </p:sp>
    </p:spTree>
    <p:extLst>
      <p:ext uri="{BB962C8B-B14F-4D97-AF65-F5344CB8AC3E}">
        <p14:creationId xmlns:p14="http://schemas.microsoft.com/office/powerpoint/2010/main" val="4146634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1" cy="6862767"/>
          </a:xfrm>
          <a:prstGeom prst="rect">
            <a:avLst/>
          </a:prstGeom>
        </p:spPr>
      </p:pic>
      <p:sp>
        <p:nvSpPr>
          <p:cNvPr id="4" name="TextBox 3"/>
          <p:cNvSpPr txBox="1"/>
          <p:nvPr/>
        </p:nvSpPr>
        <p:spPr>
          <a:xfrm>
            <a:off x="6135329" y="432619"/>
            <a:ext cx="3008671"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Reflection on the past</a:t>
            </a:r>
          </a:p>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p:txBody>
      </p:sp>
    </p:spTree>
    <p:extLst>
      <p:ext uri="{BB962C8B-B14F-4D97-AF65-F5344CB8AC3E}">
        <p14:creationId xmlns:p14="http://schemas.microsoft.com/office/powerpoint/2010/main" val="353954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32" y="13412"/>
            <a:ext cx="9134168" cy="6849038"/>
          </a:xfrm>
          <a:prstGeom prst="rect">
            <a:avLst/>
          </a:prstGeom>
        </p:spPr>
      </p:pic>
      <p:sp>
        <p:nvSpPr>
          <p:cNvPr id="3" name="TextBox 2"/>
          <p:cNvSpPr txBox="1"/>
          <p:nvPr/>
        </p:nvSpPr>
        <p:spPr>
          <a:xfrm>
            <a:off x="6017343" y="432619"/>
            <a:ext cx="2654710"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Reflection on the past</a:t>
            </a:r>
          </a:p>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p:txBody>
      </p:sp>
      <p:cxnSp>
        <p:nvCxnSpPr>
          <p:cNvPr id="4" name="Straight Connector 3">
            <a:extLst>
              <a:ext uri="{FF2B5EF4-FFF2-40B4-BE49-F238E27FC236}">
                <a16:creationId xmlns:a16="http://schemas.microsoft.com/office/drawing/2014/main" id="{B1D32B00-1A44-466F-A253-D148CCF280F7}"/>
              </a:ext>
            </a:extLst>
          </p:cNvPr>
          <p:cNvCxnSpPr>
            <a:cxnSpLocks/>
          </p:cNvCxnSpPr>
          <p:nvPr/>
        </p:nvCxnSpPr>
        <p:spPr>
          <a:xfrm>
            <a:off x="5284520" y="2505694"/>
            <a:ext cx="245819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F90CBA-9C08-4764-B81C-6F57BD8AA9BE}"/>
              </a:ext>
            </a:extLst>
          </p:cNvPr>
          <p:cNvCxnSpPr/>
          <p:nvPr/>
        </p:nvCxnSpPr>
        <p:spPr>
          <a:xfrm>
            <a:off x="890649" y="2992582"/>
            <a:ext cx="106877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D90FAB-EAAC-4B61-8DCF-BE910B64DFAB}"/>
              </a:ext>
            </a:extLst>
          </p:cNvPr>
          <p:cNvCxnSpPr>
            <a:cxnSpLocks/>
          </p:cNvCxnSpPr>
          <p:nvPr/>
        </p:nvCxnSpPr>
        <p:spPr>
          <a:xfrm>
            <a:off x="1852551" y="3871356"/>
            <a:ext cx="343196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76384D-490D-4E92-A5AA-62C33A7E1323}"/>
              </a:ext>
            </a:extLst>
          </p:cNvPr>
          <p:cNvCxnSpPr>
            <a:cxnSpLocks/>
          </p:cNvCxnSpPr>
          <p:nvPr/>
        </p:nvCxnSpPr>
        <p:spPr>
          <a:xfrm>
            <a:off x="890649" y="5818909"/>
            <a:ext cx="469075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76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44"/>
          <a:stretch/>
        </p:blipFill>
        <p:spPr>
          <a:xfrm>
            <a:off x="-3471" y="0"/>
            <a:ext cx="9119602" cy="6858000"/>
          </a:xfrm>
          <a:prstGeom prst="rect">
            <a:avLst/>
          </a:prstGeom>
        </p:spPr>
      </p:pic>
      <p:sp>
        <p:nvSpPr>
          <p:cNvPr id="3" name="TextBox 2"/>
          <p:cNvSpPr txBox="1"/>
          <p:nvPr/>
        </p:nvSpPr>
        <p:spPr>
          <a:xfrm>
            <a:off x="6135330" y="432619"/>
            <a:ext cx="2890683"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a:p>
            <a:r>
              <a:rPr lang="en-NZ" dirty="0">
                <a:solidFill>
                  <a:srgbClr val="00456A"/>
                </a:solidFill>
                <a:latin typeface="Lucida Sans" panose="020B0602030504020204" pitchFamily="34" charset="0"/>
              </a:rPr>
              <a:t>Reflection on the past</a:t>
            </a:r>
          </a:p>
        </p:txBody>
      </p:sp>
      <p:cxnSp>
        <p:nvCxnSpPr>
          <p:cNvPr id="5" name="Straight Connector 4">
            <a:extLst>
              <a:ext uri="{FF2B5EF4-FFF2-40B4-BE49-F238E27FC236}">
                <a16:creationId xmlns:a16="http://schemas.microsoft.com/office/drawing/2014/main" id="{DC95B8DF-4918-4CDB-9AE5-DD0FB6B5FED3}"/>
              </a:ext>
            </a:extLst>
          </p:cNvPr>
          <p:cNvCxnSpPr/>
          <p:nvPr/>
        </p:nvCxnSpPr>
        <p:spPr>
          <a:xfrm>
            <a:off x="878774" y="4061361"/>
            <a:ext cx="106877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EE731-F42A-4D8A-AAD6-D3F9EF6D6D4C}"/>
              </a:ext>
            </a:extLst>
          </p:cNvPr>
          <p:cNvCxnSpPr>
            <a:cxnSpLocks/>
          </p:cNvCxnSpPr>
          <p:nvPr/>
        </p:nvCxnSpPr>
        <p:spPr>
          <a:xfrm>
            <a:off x="3014353" y="4593771"/>
            <a:ext cx="221079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49612D-2D61-4D67-8A69-428BF27D2544}"/>
              </a:ext>
            </a:extLst>
          </p:cNvPr>
          <p:cNvCxnSpPr>
            <a:cxnSpLocks/>
          </p:cNvCxnSpPr>
          <p:nvPr/>
        </p:nvCxnSpPr>
        <p:spPr>
          <a:xfrm>
            <a:off x="5066551" y="5151912"/>
            <a:ext cx="197551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F17A20-0AC2-4284-AF52-C8B9FFD4887E}"/>
              </a:ext>
            </a:extLst>
          </p:cNvPr>
          <p:cNvCxnSpPr/>
          <p:nvPr/>
        </p:nvCxnSpPr>
        <p:spPr>
          <a:xfrm>
            <a:off x="2479963" y="5603174"/>
            <a:ext cx="106877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6A434C-85C5-416E-8221-8A91781CA5B4}"/>
              </a:ext>
            </a:extLst>
          </p:cNvPr>
          <p:cNvCxnSpPr>
            <a:cxnSpLocks/>
          </p:cNvCxnSpPr>
          <p:nvPr/>
        </p:nvCxnSpPr>
        <p:spPr>
          <a:xfrm>
            <a:off x="878774" y="3548743"/>
            <a:ext cx="143691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E4782B-3CA1-4200-A31A-556A7D2CF5A4}"/>
              </a:ext>
            </a:extLst>
          </p:cNvPr>
          <p:cNvCxnSpPr>
            <a:cxnSpLocks/>
          </p:cNvCxnSpPr>
          <p:nvPr/>
        </p:nvCxnSpPr>
        <p:spPr>
          <a:xfrm>
            <a:off x="878774" y="2099953"/>
            <a:ext cx="178129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40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33" r="926"/>
          <a:stretch/>
        </p:blipFill>
        <p:spPr>
          <a:xfrm>
            <a:off x="39552" y="3774"/>
            <a:ext cx="9045454" cy="6863214"/>
          </a:xfrm>
          <a:prstGeom prst="rect">
            <a:avLst/>
          </a:prstGeom>
        </p:spPr>
      </p:pic>
      <p:sp>
        <p:nvSpPr>
          <p:cNvPr id="4" name="TextBox 3"/>
          <p:cNvSpPr txBox="1"/>
          <p:nvPr/>
        </p:nvSpPr>
        <p:spPr>
          <a:xfrm>
            <a:off x="6223820" y="432619"/>
            <a:ext cx="2890683"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a:p>
            <a:r>
              <a:rPr lang="en-NZ" dirty="0">
                <a:solidFill>
                  <a:srgbClr val="00456A"/>
                </a:solidFill>
                <a:latin typeface="Lucida Sans" panose="020B0602030504020204" pitchFamily="34" charset="0"/>
              </a:rPr>
              <a:t>Reflection on the past</a:t>
            </a:r>
          </a:p>
        </p:txBody>
      </p:sp>
    </p:spTree>
    <p:extLst>
      <p:ext uri="{BB962C8B-B14F-4D97-AF65-F5344CB8AC3E}">
        <p14:creationId xmlns:p14="http://schemas.microsoft.com/office/powerpoint/2010/main" val="3429346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33" r="926"/>
          <a:stretch/>
        </p:blipFill>
        <p:spPr>
          <a:xfrm>
            <a:off x="39552" y="3774"/>
            <a:ext cx="9045454" cy="6863214"/>
          </a:xfrm>
          <a:prstGeom prst="rect">
            <a:avLst/>
          </a:prstGeom>
        </p:spPr>
      </p:pic>
      <p:sp>
        <p:nvSpPr>
          <p:cNvPr id="4" name="TextBox 3"/>
          <p:cNvSpPr txBox="1"/>
          <p:nvPr/>
        </p:nvSpPr>
        <p:spPr>
          <a:xfrm>
            <a:off x="6253317" y="432619"/>
            <a:ext cx="2890683" cy="369332"/>
          </a:xfrm>
          <a:prstGeom prst="rect">
            <a:avLst/>
          </a:prstGeom>
          <a:noFill/>
        </p:spPr>
        <p:txBody>
          <a:bodyPr wrap="square" rtlCol="0">
            <a:spAutoFit/>
          </a:bodyPr>
          <a:lstStyle/>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p:txBody>
      </p:sp>
      <p:sp>
        <p:nvSpPr>
          <p:cNvPr id="6" name="Rectangle 5"/>
          <p:cNvSpPr/>
          <p:nvPr/>
        </p:nvSpPr>
        <p:spPr>
          <a:xfrm>
            <a:off x="39552" y="1230797"/>
            <a:ext cx="8794737" cy="526797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8249265" y="835575"/>
            <a:ext cx="750406" cy="39522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txBox="1">
            <a:spLocks/>
          </p:cNvSpPr>
          <p:nvPr/>
        </p:nvSpPr>
        <p:spPr>
          <a:xfrm>
            <a:off x="485148" y="1392850"/>
            <a:ext cx="8629355" cy="338273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rPr>
              <a:t>My opinion hasn’t changed in the intervening period</a:t>
            </a:r>
            <a:endParaRPr lang="en-NZ" sz="2400" dirty="0">
              <a:solidFill>
                <a:srgbClr val="00456A"/>
              </a:solidFill>
              <a:latin typeface="Lucida Sans" panose="020B0602030504020204" pitchFamily="34" charset="0"/>
            </a:endParaRPr>
          </a:p>
        </p:txBody>
      </p:sp>
    </p:spTree>
    <p:extLst>
      <p:ext uri="{BB962C8B-B14F-4D97-AF65-F5344CB8AC3E}">
        <p14:creationId xmlns:p14="http://schemas.microsoft.com/office/powerpoint/2010/main" val="176252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44175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rPr>
              <a:t>Traffic Management Plan for site: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NOC Generic TMP (GTMP) used. </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But, GTMP was not appropriate for site: </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GTMP allowed maximum TSL of 800 m:</a:t>
            </a:r>
          </a:p>
          <a:p>
            <a:pPr marL="1257300" lvl="2" indent="-342900" algn="l">
              <a:buClr>
                <a:srgbClr val="003366"/>
              </a:buClr>
              <a:buFont typeface="Wingdings" panose="05000000000000000000" pitchFamily="2" charset="2"/>
              <a:buChar char="§"/>
            </a:pPr>
            <a:r>
              <a:rPr lang="en-NZ" sz="2400" dirty="0">
                <a:solidFill>
                  <a:srgbClr val="00456A"/>
                </a:solidFill>
                <a:latin typeface="Lucida Sans" panose="020B0602030504020204" pitchFamily="34" charset="0"/>
                <a:ea typeface="+mj-ea"/>
                <a:cs typeface="+mj-cs"/>
              </a:rPr>
              <a:t>Site was longer than 800 m. </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GTMP did not allow work on weekends:</a:t>
            </a:r>
          </a:p>
          <a:p>
            <a:pPr marL="1257300" lvl="2" indent="-342900" algn="l">
              <a:buClr>
                <a:srgbClr val="003366"/>
              </a:buClr>
              <a:buFont typeface="Wingdings" panose="05000000000000000000" pitchFamily="2" charset="2"/>
              <a:buChar char="§"/>
            </a:pPr>
            <a:r>
              <a:rPr lang="en-NZ" sz="2400" dirty="0">
                <a:solidFill>
                  <a:srgbClr val="00456A"/>
                </a:solidFill>
                <a:latin typeface="Lucida Sans" panose="020B0602030504020204" pitchFamily="34" charset="0"/>
                <a:ea typeface="+mj-ea"/>
                <a:cs typeface="+mj-cs"/>
              </a:rPr>
              <a:t>Work was being done on weekend. </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TMC was not advised of sealing on Day 1:</a:t>
            </a:r>
          </a:p>
          <a:p>
            <a:pPr marL="1257300" lvl="2" indent="-342900" algn="l">
              <a:buClr>
                <a:srgbClr val="003366"/>
              </a:buClr>
              <a:buFont typeface="Wingdings" panose="05000000000000000000" pitchFamily="2" charset="2"/>
              <a:buChar char="§"/>
            </a:pPr>
            <a:r>
              <a:rPr lang="en-NZ" sz="2400" dirty="0">
                <a:solidFill>
                  <a:srgbClr val="00456A"/>
                </a:solidFill>
                <a:latin typeface="Lucida Sans" panose="020B0602030504020204" pitchFamily="34" charset="0"/>
                <a:ea typeface="+mj-ea"/>
                <a:cs typeface="+mj-cs"/>
              </a:rPr>
              <a:t>Therefore, GTMP could not apply. </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Effectively, no TMP for the activity.</a:t>
            </a:r>
          </a:p>
        </p:txBody>
      </p:sp>
    </p:spTree>
    <p:extLst>
      <p:ext uri="{BB962C8B-B14F-4D97-AF65-F5344CB8AC3E}">
        <p14:creationId xmlns:p14="http://schemas.microsoft.com/office/powerpoint/2010/main" val="3592106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8509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Comparing GTMP with </a:t>
            </a:r>
            <a:r>
              <a:rPr lang="en-NZ" sz="2400" b="1" dirty="0" err="1">
                <a:solidFill>
                  <a:srgbClr val="00456A"/>
                </a:solidFill>
                <a:latin typeface="Lucida Sans" panose="020B0602030504020204" pitchFamily="34" charset="0"/>
                <a:ea typeface="+mj-ea"/>
                <a:cs typeface="+mj-cs"/>
              </a:rPr>
              <a:t>CoPTTM</a:t>
            </a:r>
            <a:r>
              <a:rPr lang="en-NZ" sz="2400" b="1" dirty="0">
                <a:solidFill>
                  <a:srgbClr val="00456A"/>
                </a:solidFill>
                <a:latin typeface="Lucida Sans" panose="020B0602030504020204" pitchFamily="34" charset="0"/>
                <a:ea typeface="+mj-ea"/>
                <a:cs typeface="+mj-cs"/>
              </a:rPr>
              <a:t>:</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GTMP too broad to cover resealing activity (and various other activities on network).</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Did not describe installation, maintenance, and removal of TTM equipment.</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Required STMS to consult full CoPTTM document; this was unreasonable.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Required STMS to refer to a NOC procedural document not relevant to sealing operation.</a:t>
            </a:r>
          </a:p>
        </p:txBody>
      </p:sp>
    </p:spTree>
    <p:extLst>
      <p:ext uri="{BB962C8B-B14F-4D97-AF65-F5344CB8AC3E}">
        <p14:creationId xmlns:p14="http://schemas.microsoft.com/office/powerpoint/2010/main" val="352982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Comparing GTMP with </a:t>
            </a:r>
            <a:r>
              <a:rPr lang="en-NZ" sz="2400" b="1" dirty="0" err="1">
                <a:solidFill>
                  <a:srgbClr val="00456A"/>
                </a:solidFill>
                <a:latin typeface="Lucida Sans" panose="020B0602030504020204" pitchFamily="34" charset="0"/>
                <a:ea typeface="+mj-ea"/>
                <a:cs typeface="+mj-cs"/>
              </a:rPr>
              <a:t>CoPTTM</a:t>
            </a:r>
            <a:r>
              <a:rPr lang="en-NZ" sz="2400" b="1" dirty="0">
                <a:solidFill>
                  <a:srgbClr val="00456A"/>
                </a:solidFill>
                <a:latin typeface="Lucida Sans" panose="020B0602030504020204" pitchFamily="34" charset="0"/>
                <a:ea typeface="+mj-ea"/>
                <a:cs typeface="+mj-cs"/>
              </a:rPr>
              <a:t> </a:t>
            </a:r>
            <a:r>
              <a:rPr lang="en-NZ" sz="2400" b="1" dirty="0">
                <a:solidFill>
                  <a:srgbClr val="00456A"/>
                </a:solidFill>
                <a:latin typeface="Lucida Sans" panose="020B0602030504020204" pitchFamily="34" charset="0"/>
              </a:rPr>
              <a:t>[continued]:</a:t>
            </a:r>
            <a:endParaRPr lang="en-NZ" sz="2400" b="1" dirty="0">
              <a:solidFill>
                <a:srgbClr val="00456A"/>
              </a:solidFill>
              <a:latin typeface="Lucida Sans" panose="020B0602030504020204" pitchFamily="34" charset="0"/>
              <a:ea typeface="+mj-ea"/>
              <a:cs typeface="+mj-cs"/>
            </a:endParaRP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Did not describe Positive Traffic Management (PTM) and circumstances under which it must be applied.</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Did not adequately describe how to deal with contingencies/emergencies.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Likely that on-site records used by STMSs did not comply with GTMP.</a:t>
            </a:r>
          </a:p>
        </p:txBody>
      </p:sp>
    </p:spTree>
    <p:extLst>
      <p:ext uri="{BB962C8B-B14F-4D97-AF65-F5344CB8AC3E}">
        <p14:creationId xmlns:p14="http://schemas.microsoft.com/office/powerpoint/2010/main" val="2520615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Comparing GTMP with </a:t>
            </a:r>
            <a:r>
              <a:rPr lang="en-NZ" sz="2400" b="1" dirty="0" err="1">
                <a:solidFill>
                  <a:srgbClr val="00456A"/>
                </a:solidFill>
                <a:latin typeface="Lucida Sans" panose="020B0602030504020204" pitchFamily="34" charset="0"/>
                <a:ea typeface="+mj-ea"/>
                <a:cs typeface="+mj-cs"/>
              </a:rPr>
              <a:t>CoPTTM</a:t>
            </a:r>
            <a:r>
              <a:rPr lang="en-NZ" sz="2400" b="1" dirty="0">
                <a:solidFill>
                  <a:srgbClr val="00456A"/>
                </a:solidFill>
                <a:latin typeface="Lucida Sans" panose="020B0602030504020204" pitchFamily="34" charset="0"/>
                <a:ea typeface="+mj-ea"/>
                <a:cs typeface="+mj-cs"/>
              </a:rPr>
              <a:t> </a:t>
            </a:r>
            <a:r>
              <a:rPr lang="en-NZ" sz="2400" b="1" dirty="0">
                <a:solidFill>
                  <a:srgbClr val="00456A"/>
                </a:solidFill>
                <a:latin typeface="Lucida Sans" panose="020B0602030504020204" pitchFamily="34" charset="0"/>
              </a:rPr>
              <a:t>[continued]:</a:t>
            </a:r>
            <a:endParaRPr lang="en-NZ" sz="2400" b="1" dirty="0">
              <a:solidFill>
                <a:srgbClr val="00456A"/>
              </a:solidFill>
              <a:latin typeface="Lucida Sans" panose="020B0602030504020204" pitchFamily="34" charset="0"/>
              <a:ea typeface="+mj-ea"/>
              <a:cs typeface="+mj-cs"/>
            </a:endParaRP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Site safety measures not addressed.</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Included some cumbersome requirements (e.g. advise approving TMC of TMP changes).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Did not comply with numerous aspects of CoPTTM and likely to be cumbersome for STMSs to use (75 page document).</a:t>
            </a:r>
          </a:p>
        </p:txBody>
      </p:sp>
    </p:spTree>
    <p:extLst>
      <p:ext uri="{BB962C8B-B14F-4D97-AF65-F5344CB8AC3E}">
        <p14:creationId xmlns:p14="http://schemas.microsoft.com/office/powerpoint/2010/main" val="84274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46788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Documentation was cumbersome: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Paperwork can be challenging for some STMSs.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For crash site, TTM contractor documentation included:</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Daily Work/Time Sheet.</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Site Hazard ID Form.</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On-Site Record.</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Checking Process for Generic TMPs.</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Daily Checklist.</a:t>
            </a:r>
          </a:p>
          <a:p>
            <a:pPr marL="800100" lvl="1" indent="-342900" algn="l">
              <a:buClr>
                <a:srgbClr val="003366"/>
              </a:buClr>
              <a:buFont typeface="Courier New" panose="02070309020205020404" pitchFamily="49" charset="0"/>
              <a:buChar char="o"/>
            </a:pPr>
            <a:r>
              <a:rPr lang="en-NZ" sz="2400" dirty="0">
                <a:solidFill>
                  <a:srgbClr val="00456A"/>
                </a:solidFill>
                <a:latin typeface="Lucida Sans" panose="020B0602030504020204" pitchFamily="34" charset="0"/>
                <a:ea typeface="+mj-ea"/>
                <a:cs typeface="+mj-cs"/>
              </a:rPr>
              <a:t>Booking Sheet.</a:t>
            </a:r>
          </a:p>
          <a:p>
            <a:pPr marL="342900" indent="-342900">
              <a:buClr>
                <a:srgbClr val="003366"/>
              </a:buClr>
              <a:buFont typeface="Arial" panose="020B0604020202020204" pitchFamily="34" charset="0"/>
              <a:buChar char="•"/>
            </a:pPr>
            <a:r>
              <a:rPr lang="en-GB" sz="2400" dirty="0">
                <a:solidFill>
                  <a:srgbClr val="00456A"/>
                </a:solidFill>
                <a:latin typeface="Lucida Sans" panose="020B0602030504020204" pitchFamily="34" charset="0"/>
                <a:ea typeface="+mj-ea"/>
                <a:cs typeface="+mj-cs"/>
              </a:rPr>
              <a:t>Solution: optimise documentation required on site.</a:t>
            </a:r>
            <a:endParaRPr lang="en-NZ" sz="2400" dirty="0">
              <a:solidFill>
                <a:srgbClr val="00456A"/>
              </a:solidFill>
              <a:latin typeface="Lucida Sans" panose="020B0602030504020204" pitchFamily="34" charset="0"/>
              <a:ea typeface="+mj-ea"/>
              <a:cs typeface="+mj-cs"/>
            </a:endParaRPr>
          </a:p>
        </p:txBody>
      </p:sp>
    </p:spTree>
    <p:extLst>
      <p:ext uri="{BB962C8B-B14F-4D97-AF65-F5344CB8AC3E}">
        <p14:creationId xmlns:p14="http://schemas.microsoft.com/office/powerpoint/2010/main" val="73012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4935" y="1285876"/>
            <a:ext cx="8765766" cy="4908096"/>
          </a:xfrm>
          <a:prstGeom prst="rect">
            <a:avLst/>
          </a:prstGeom>
        </p:spPr>
      </p:pic>
      <p:sp>
        <p:nvSpPr>
          <p:cNvPr id="4" name="Title 3"/>
          <p:cNvSpPr>
            <a:spLocks noGrp="1"/>
          </p:cNvSpPr>
          <p:nvPr>
            <p:ph type="ctrTitle"/>
          </p:nvPr>
        </p:nvSpPr>
        <p:spPr>
          <a:xfrm>
            <a:off x="204935" y="542163"/>
            <a:ext cx="8629354" cy="743712"/>
          </a:xfrm>
        </p:spPr>
        <p:txBody>
          <a:bodyPr/>
          <a:lstStyle/>
          <a:p>
            <a:r>
              <a:rPr lang="en-NZ" sz="2400" dirty="0"/>
              <a:t>NOC: TTM Crash Investigation: 2017/18</a:t>
            </a:r>
            <a:br>
              <a:rPr lang="en-NZ" sz="2400" dirty="0"/>
            </a:br>
            <a:endParaRPr lang="en-NZ" sz="2400" dirty="0"/>
          </a:p>
        </p:txBody>
      </p:sp>
      <p:sp>
        <p:nvSpPr>
          <p:cNvPr id="2" name="Rectangle 1"/>
          <p:cNvSpPr/>
          <p:nvPr/>
        </p:nvSpPr>
        <p:spPr>
          <a:xfrm>
            <a:off x="204935" y="1232353"/>
            <a:ext cx="8765766" cy="496161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a:spLocks noGrp="1"/>
          </p:cNvSpPr>
          <p:nvPr>
            <p:ph type="subTitle" idx="1"/>
          </p:nvPr>
        </p:nvSpPr>
        <p:spPr>
          <a:xfrm>
            <a:off x="204934" y="1361030"/>
            <a:ext cx="8629355" cy="4832941"/>
          </a:xfrm>
        </p:spPr>
        <p:txBody>
          <a:bodyPr/>
          <a:lstStyle/>
          <a:p>
            <a:r>
              <a:rPr lang="en-NZ" sz="2400" b="1" dirty="0">
                <a:solidFill>
                  <a:srgbClr val="00456A"/>
                </a:solidFill>
                <a:latin typeface="Lucida Sans" panose="020B0602030504020204" pitchFamily="34" charset="0"/>
              </a:rPr>
              <a:t>Presentation Overview:</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rPr>
              <a:t>Site TTM</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TMP for site</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Comparing GTMP with </a:t>
            </a:r>
            <a:r>
              <a:rPr lang="en-NZ" sz="2400" dirty="0" err="1">
                <a:solidFill>
                  <a:srgbClr val="00456A"/>
                </a:solidFill>
                <a:latin typeface="Lucida Sans" panose="020B0602030504020204" pitchFamily="34" charset="0"/>
                <a:ea typeface="+mj-ea"/>
                <a:cs typeface="+mj-cs"/>
              </a:rPr>
              <a:t>CoPTTM</a:t>
            </a:r>
            <a:endParaRPr lang="en-NZ" sz="2400" dirty="0">
              <a:solidFill>
                <a:srgbClr val="00456A"/>
              </a:solidFill>
              <a:latin typeface="Lucida Sans" panose="020B0602030504020204" pitchFamily="34" charset="0"/>
              <a:ea typeface="+mj-ea"/>
              <a:cs typeface="+mj-cs"/>
            </a:endParaRP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Documentation and communication</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Lessons learned</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Actions required</a:t>
            </a:r>
          </a:p>
          <a:p>
            <a:pPr marL="342900" indent="-342900">
              <a:buClr>
                <a:srgbClr val="003366"/>
              </a:buClr>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Conclusions</a:t>
            </a:r>
          </a:p>
        </p:txBody>
      </p:sp>
    </p:spTree>
    <p:extLst>
      <p:ext uri="{BB962C8B-B14F-4D97-AF65-F5344CB8AC3E}">
        <p14:creationId xmlns:p14="http://schemas.microsoft.com/office/powerpoint/2010/main" val="2516208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43149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Communication between companies: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For crash site incident communication could have been better.</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No handover of site from TTM contractor STMS on morning of Day 2 (Sat).</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No communication from sealing contractor to </a:t>
            </a:r>
            <a:r>
              <a:rPr lang="en-NZ" sz="2400" dirty="0" err="1">
                <a:solidFill>
                  <a:srgbClr val="00456A"/>
                </a:solidFill>
                <a:latin typeface="Lucida Sans" panose="020B0602030504020204" pitchFamily="34" charset="0"/>
                <a:ea typeface="+mj-ea"/>
                <a:cs typeface="+mj-cs"/>
              </a:rPr>
              <a:t>roadmarking</a:t>
            </a:r>
            <a:r>
              <a:rPr lang="en-NZ" sz="2400" dirty="0">
                <a:solidFill>
                  <a:srgbClr val="00456A"/>
                </a:solidFill>
                <a:latin typeface="Lucida Sans" panose="020B0602030504020204" pitchFamily="34" charset="0"/>
                <a:ea typeface="+mj-ea"/>
                <a:cs typeface="+mj-cs"/>
              </a:rPr>
              <a:t> contractor that site not swept.</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No communication from sealing contractor or </a:t>
            </a:r>
            <a:r>
              <a:rPr lang="en-NZ" sz="2400" dirty="0" err="1">
                <a:solidFill>
                  <a:srgbClr val="00456A"/>
                </a:solidFill>
                <a:latin typeface="Lucida Sans" panose="020B0602030504020204" pitchFamily="34" charset="0"/>
                <a:ea typeface="+mj-ea"/>
                <a:cs typeface="+mj-cs"/>
              </a:rPr>
              <a:t>roadmarking</a:t>
            </a:r>
            <a:r>
              <a:rPr lang="en-NZ" sz="2400" dirty="0">
                <a:solidFill>
                  <a:srgbClr val="00456A"/>
                </a:solidFill>
                <a:latin typeface="Lucida Sans" panose="020B0602030504020204" pitchFamily="34" charset="0"/>
                <a:ea typeface="+mj-ea"/>
                <a:cs typeface="+mj-cs"/>
              </a:rPr>
              <a:t> contractor that TTM should have been under TTM contractor STMS.</a:t>
            </a:r>
          </a:p>
        </p:txBody>
      </p:sp>
    </p:spTree>
    <p:extLst>
      <p:ext uri="{BB962C8B-B14F-4D97-AF65-F5344CB8AC3E}">
        <p14:creationId xmlns:p14="http://schemas.microsoft.com/office/powerpoint/2010/main" val="3986642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Opportunities before crash to address TTM:</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When TTM contractor left the site.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When sealing contractor visited the site for sweeping.</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When </a:t>
            </a:r>
            <a:r>
              <a:rPr lang="en-NZ" sz="2400" dirty="0" err="1">
                <a:solidFill>
                  <a:srgbClr val="00456A"/>
                </a:solidFill>
                <a:latin typeface="Lucida Sans" panose="020B0602030504020204" pitchFamily="34" charset="0"/>
                <a:ea typeface="+mj-ea"/>
                <a:cs typeface="+mj-cs"/>
              </a:rPr>
              <a:t>roadmarking</a:t>
            </a:r>
            <a:r>
              <a:rPr lang="en-NZ" sz="2400" dirty="0">
                <a:solidFill>
                  <a:srgbClr val="00456A"/>
                </a:solidFill>
                <a:latin typeface="Lucida Sans" panose="020B0602030504020204" pitchFamily="34" charset="0"/>
                <a:ea typeface="+mj-ea"/>
                <a:cs typeface="+mj-cs"/>
              </a:rPr>
              <a:t> contractor visited the site (although all signs were up at that time).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When off duty police officer drove through the site.</a:t>
            </a:r>
          </a:p>
        </p:txBody>
      </p:sp>
    </p:spTree>
    <p:extLst>
      <p:ext uri="{BB962C8B-B14F-4D97-AF65-F5344CB8AC3E}">
        <p14:creationId xmlns:p14="http://schemas.microsoft.com/office/powerpoint/2010/main" val="421118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Lessons learned:</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17 lessons identified.</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GTMP lesson incorporates 25 sub lessons.</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Each lesson has accompanying action(s).</a:t>
            </a:r>
          </a:p>
        </p:txBody>
      </p:sp>
    </p:spTree>
    <p:extLst>
      <p:ext uri="{BB962C8B-B14F-4D97-AF65-F5344CB8AC3E}">
        <p14:creationId xmlns:p14="http://schemas.microsoft.com/office/powerpoint/2010/main" val="119044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43149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Actions we identified include: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Ensure staff have arrived at and returned from any incident scene.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Simplify site documentation.</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ea typeface="+mj-ea"/>
                <a:cs typeface="+mj-cs"/>
              </a:rPr>
              <a:t>Amend GTMP.</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Improve communication between network partners (including Police).</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Significantly increase TTM auditing; use the training opportunity associated with auditing.</a:t>
            </a:r>
          </a:p>
          <a:p>
            <a:pPr marL="342900" indent="-342900">
              <a:buFont typeface="Arial" panose="020B0604020202020204" pitchFamily="34" charset="0"/>
              <a:buChar char="•"/>
            </a:pPr>
            <a:endParaRPr lang="en-NZ" sz="2400" dirty="0">
              <a:solidFill>
                <a:srgbClr val="00456A"/>
              </a:solidFill>
              <a:latin typeface="Lucida Sans" panose="020B0602030504020204" pitchFamily="34" charset="0"/>
              <a:ea typeface="+mj-ea"/>
              <a:cs typeface="+mj-cs"/>
            </a:endParaRPr>
          </a:p>
        </p:txBody>
      </p:sp>
    </p:spTree>
    <p:extLst>
      <p:ext uri="{BB962C8B-B14F-4D97-AF65-F5344CB8AC3E}">
        <p14:creationId xmlns:p14="http://schemas.microsoft.com/office/powerpoint/2010/main" val="159981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4529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ea typeface="+mj-ea"/>
                <a:cs typeface="+mj-cs"/>
              </a:rPr>
              <a:t>Top 5 actions:</a:t>
            </a:r>
          </a:p>
          <a:p>
            <a:pPr marL="720000" indent="-720000" defTabSz="720725">
              <a:buFont typeface="+mj-lt"/>
              <a:buAutoNum type="arabicPeriod"/>
              <a:tabLst>
                <a:tab pos="720000" algn="l"/>
              </a:tabLst>
            </a:pPr>
            <a:r>
              <a:rPr lang="en-NZ" sz="2400" dirty="0">
                <a:solidFill>
                  <a:srgbClr val="00456A"/>
                </a:solidFill>
                <a:latin typeface="Lucida Sans" panose="020B0602030504020204" pitchFamily="34" charset="0"/>
                <a:ea typeface="+mj-ea"/>
                <a:cs typeface="+mj-cs"/>
              </a:rPr>
              <a:t>Install and maintain CoPTTM compliant TTM.</a:t>
            </a:r>
          </a:p>
          <a:p>
            <a:pPr marL="720000" indent="-720000" defTabSz="720725">
              <a:buFont typeface="+mj-lt"/>
              <a:buAutoNum type="arabicPeriod"/>
              <a:tabLst>
                <a:tab pos="720000" algn="l"/>
              </a:tabLst>
            </a:pPr>
            <a:r>
              <a:rPr lang="en-NZ" sz="2400" dirty="0">
                <a:solidFill>
                  <a:srgbClr val="00456A"/>
                </a:solidFill>
                <a:latin typeface="Lucida Sans" panose="020B0602030504020204" pitchFamily="34" charset="0"/>
                <a:ea typeface="+mj-ea"/>
                <a:cs typeface="+mj-cs"/>
              </a:rPr>
              <a:t>All staff, if unable to carry out assigned task, must report up.  Establish Traffic Operations Manager (TOM) role.</a:t>
            </a:r>
          </a:p>
          <a:p>
            <a:pPr marL="720000" indent="-720000" defTabSz="720725">
              <a:buFont typeface="+mj-lt"/>
              <a:buAutoNum type="arabicPeriod"/>
              <a:tabLst>
                <a:tab pos="720000" algn="l"/>
              </a:tabLst>
            </a:pPr>
            <a:r>
              <a:rPr lang="en-NZ" sz="2400" dirty="0">
                <a:solidFill>
                  <a:srgbClr val="00456A"/>
                </a:solidFill>
                <a:latin typeface="Lucida Sans" panose="020B0602030504020204" pitchFamily="34" charset="0"/>
                <a:ea typeface="+mj-ea"/>
                <a:cs typeface="+mj-cs"/>
              </a:rPr>
              <a:t>Define Positive Traffic Management (PTM) measures and when to be used.</a:t>
            </a:r>
          </a:p>
          <a:p>
            <a:pPr marL="720000" indent="-720000" defTabSz="720725">
              <a:buFont typeface="+mj-lt"/>
              <a:buAutoNum type="arabicPeriod"/>
              <a:tabLst>
                <a:tab pos="720000" algn="l"/>
              </a:tabLst>
            </a:pPr>
            <a:r>
              <a:rPr lang="en-NZ" sz="2400" dirty="0">
                <a:solidFill>
                  <a:srgbClr val="00456A"/>
                </a:solidFill>
                <a:latin typeface="Lucida Sans" panose="020B0602030504020204" pitchFamily="34" charset="0"/>
                <a:ea typeface="+mj-ea"/>
                <a:cs typeface="+mj-cs"/>
              </a:rPr>
              <a:t>Produce system to ensure staff safely return from incident scene.</a:t>
            </a:r>
          </a:p>
          <a:p>
            <a:pPr marL="720000" indent="-720000" defTabSz="720725">
              <a:buFont typeface="+mj-lt"/>
              <a:buAutoNum type="arabicPeriod"/>
              <a:tabLst>
                <a:tab pos="720000" algn="l"/>
              </a:tabLst>
            </a:pPr>
            <a:r>
              <a:rPr lang="en-NZ" sz="2400" dirty="0">
                <a:solidFill>
                  <a:srgbClr val="00456A"/>
                </a:solidFill>
                <a:latin typeface="Lucida Sans" panose="020B0602030504020204" pitchFamily="34" charset="0"/>
                <a:ea typeface="+mj-ea"/>
                <a:cs typeface="+mj-cs"/>
              </a:rPr>
              <a:t>Provide clear guidance regarding determining and managing delays.</a:t>
            </a:r>
          </a:p>
        </p:txBody>
      </p:sp>
    </p:spTree>
    <p:extLst>
      <p:ext uri="{BB962C8B-B14F-4D97-AF65-F5344CB8AC3E}">
        <p14:creationId xmlns:p14="http://schemas.microsoft.com/office/powerpoint/2010/main" val="3374773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3382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rPr>
              <a:t>Conclusions of investigation:</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GTMP needed amendment.</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Many of the actions are relatively simple.</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If we (the industry as a whole) do not improve TTM on the network, then we can’t expect the situation to improve.</a:t>
            </a:r>
            <a:endParaRPr lang="en-NZ" sz="2400" dirty="0">
              <a:solidFill>
                <a:srgbClr val="00456A"/>
              </a:solidFill>
              <a:latin typeface="Lucida Sans" panose="020B0602030504020204" pitchFamily="34" charset="0"/>
            </a:endParaRPr>
          </a:p>
        </p:txBody>
      </p:sp>
    </p:spTree>
    <p:extLst>
      <p:ext uri="{BB962C8B-B14F-4D97-AF65-F5344CB8AC3E}">
        <p14:creationId xmlns:p14="http://schemas.microsoft.com/office/powerpoint/2010/main" val="809496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8"/>
            <a:ext cx="8629354" cy="41842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rPr>
              <a:t>Questions for our industry:</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Are all TMPs </a:t>
            </a:r>
            <a:r>
              <a:rPr lang="en-NZ" sz="2400" dirty="0" err="1">
                <a:solidFill>
                  <a:srgbClr val="00456A"/>
                </a:solidFill>
                <a:latin typeface="Lucida Sans" panose="020B0602030504020204" pitchFamily="34" charset="0"/>
                <a:ea typeface="+mj-ea"/>
                <a:cs typeface="+mj-cs"/>
              </a:rPr>
              <a:t>CoPTTM</a:t>
            </a:r>
            <a:r>
              <a:rPr lang="en-NZ" sz="2400" dirty="0">
                <a:solidFill>
                  <a:srgbClr val="00456A"/>
                </a:solidFill>
                <a:latin typeface="Lucida Sans" panose="020B0602030504020204" pitchFamily="34" charset="0"/>
                <a:ea typeface="+mj-ea"/>
                <a:cs typeface="+mj-cs"/>
              </a:rPr>
              <a:t> compliant and fit for purpose?</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Are we sure our incident response staff return safely from incidents?</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How does an STMS hand an unattended site to another STMS?</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Do all of our staff know what to do if there are issues with TTM at a site?</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ea typeface="+mj-ea"/>
                <a:cs typeface="+mj-cs"/>
              </a:rPr>
              <a:t>Can we do better?</a:t>
            </a:r>
          </a:p>
        </p:txBody>
      </p:sp>
    </p:spTree>
    <p:extLst>
      <p:ext uri="{BB962C8B-B14F-4D97-AF65-F5344CB8AC3E}">
        <p14:creationId xmlns:p14="http://schemas.microsoft.com/office/powerpoint/2010/main" val="99325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7" name="Subtitle 4"/>
          <p:cNvSpPr txBox="1">
            <a:spLocks/>
          </p:cNvSpPr>
          <p:nvPr/>
        </p:nvSpPr>
        <p:spPr>
          <a:xfrm>
            <a:off x="204935" y="1516719"/>
            <a:ext cx="8629354" cy="42869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rgbClr val="9AA71D"/>
                </a:solidFill>
                <a:latin typeface="Lucida Sans" panose="020B0602030504090204" pitchFamily="34" charset="0"/>
                <a:ea typeface="+mn-ea"/>
                <a:cs typeface="Lao UI" panose="020B0502040204020203" pitchFamily="34" charset="0"/>
              </a:defRPr>
            </a:lvl1pPr>
            <a:lvl2pPr marL="457200" indent="0" algn="ctr" defTabSz="914400" rtl="0" eaLnBrk="1" latinLnBrk="0" hangingPunct="1">
              <a:lnSpc>
                <a:spcPct val="90000"/>
              </a:lnSpc>
              <a:spcBef>
                <a:spcPts val="500"/>
              </a:spcBef>
              <a:buClr>
                <a:srgbClr val="9AA71D"/>
              </a:buClr>
              <a:buFont typeface="Arial" panose="020B0604020202020204" pitchFamily="34" charset="0"/>
              <a:buNone/>
              <a:defRPr sz="2000" i="0" kern="1200">
                <a:solidFill>
                  <a:srgbClr val="003366"/>
                </a:solidFill>
                <a:latin typeface="Lucida Sans" panose="020B0602030504090204" pitchFamily="34" charset="0"/>
                <a:ea typeface="+mn-ea"/>
                <a:cs typeface="Lao UI" panose="020B0502040204020203" pitchFamily="34" charset="0"/>
              </a:defRPr>
            </a:lvl2pPr>
            <a:lvl3pPr marL="914400" indent="0" algn="ctr" defTabSz="914400" rtl="0" eaLnBrk="1" latinLnBrk="0" hangingPunct="1">
              <a:lnSpc>
                <a:spcPct val="90000"/>
              </a:lnSpc>
              <a:spcBef>
                <a:spcPts val="500"/>
              </a:spcBef>
              <a:buClr>
                <a:srgbClr val="9AA71D"/>
              </a:buClr>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3pPr>
            <a:lvl4pPr marL="13716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4pPr>
            <a:lvl5pPr marL="1828800" indent="0" algn="ctr" defTabSz="914400" rtl="0" eaLnBrk="1" latinLnBrk="0" hangingPunct="1">
              <a:lnSpc>
                <a:spcPct val="90000"/>
              </a:lnSpc>
              <a:spcBef>
                <a:spcPts val="500"/>
              </a:spcBef>
              <a:buClr>
                <a:srgbClr val="9AA71D"/>
              </a:buClr>
              <a:buFont typeface="Arial" panose="020B0604020202020204" pitchFamily="34" charset="0"/>
              <a:buNone/>
              <a:defRPr sz="1600" i="0" kern="1200">
                <a:solidFill>
                  <a:srgbClr val="003366"/>
                </a:solidFill>
                <a:latin typeface="Lucida Sans" panose="020B0602030504090204" pitchFamily="34" charset="0"/>
                <a:ea typeface="+mn-ea"/>
                <a:cs typeface="Lao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rPr>
              <a:t>My view:</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rPr>
              <a:t>On an international scale, </a:t>
            </a:r>
            <a:r>
              <a:rPr lang="en-NZ" sz="2400" dirty="0" err="1">
                <a:solidFill>
                  <a:srgbClr val="00456A"/>
                </a:solidFill>
                <a:latin typeface="Lucida Sans" panose="020B0602030504020204" pitchFamily="34" charset="0"/>
              </a:rPr>
              <a:t>CoPTTM</a:t>
            </a:r>
            <a:r>
              <a:rPr lang="en-NZ" sz="2400" dirty="0">
                <a:solidFill>
                  <a:srgbClr val="00456A"/>
                </a:solidFill>
                <a:latin typeface="Lucida Sans" panose="020B0602030504020204" pitchFamily="34" charset="0"/>
              </a:rPr>
              <a:t> is pretty good.</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rPr>
              <a:t>We as an industry are inconsistent and we often don’t comply with </a:t>
            </a:r>
            <a:r>
              <a:rPr lang="en-NZ" sz="2400" dirty="0" err="1">
                <a:solidFill>
                  <a:srgbClr val="00456A"/>
                </a:solidFill>
                <a:latin typeface="Lucida Sans" panose="020B0602030504020204" pitchFamily="34" charset="0"/>
              </a:rPr>
              <a:t>CoPTTM</a:t>
            </a:r>
            <a:r>
              <a:rPr lang="en-NZ" sz="2400" dirty="0">
                <a:solidFill>
                  <a:srgbClr val="00456A"/>
                </a:solidFill>
                <a:latin typeface="Lucida Sans" panose="020B0602030504020204" pitchFamily="34" charset="0"/>
              </a:rPr>
              <a:t>.</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rPr>
              <a:t>I don’t want to be subpoenaed to a coroner’s hearing to talk about TTM and </a:t>
            </a:r>
            <a:r>
              <a:rPr lang="en-NZ" sz="2400" dirty="0" err="1">
                <a:solidFill>
                  <a:srgbClr val="00456A"/>
                </a:solidFill>
                <a:latin typeface="Lucida Sans" panose="020B0602030504020204" pitchFamily="34" charset="0"/>
              </a:rPr>
              <a:t>CoPTTM</a:t>
            </a:r>
            <a:r>
              <a:rPr lang="en-NZ" sz="2400" dirty="0">
                <a:solidFill>
                  <a:srgbClr val="00456A"/>
                </a:solidFill>
                <a:latin typeface="Lucida Sans" panose="020B0602030504020204" pitchFamily="34" charset="0"/>
              </a:rPr>
              <a:t> compliance.</a:t>
            </a:r>
          </a:p>
          <a:p>
            <a:r>
              <a:rPr lang="en-NZ" sz="2400" b="1" dirty="0">
                <a:solidFill>
                  <a:srgbClr val="00456A"/>
                </a:solidFill>
                <a:latin typeface="Lucida Sans" panose="020B0602030504020204" pitchFamily="34" charset="0"/>
              </a:rPr>
              <a:t>The way forward:</a:t>
            </a:r>
          </a:p>
          <a:p>
            <a:pPr marL="342900" indent="-342900">
              <a:buFont typeface="Arial" panose="020B0604020202020204" pitchFamily="34" charset="0"/>
              <a:buChar char="•"/>
              <a:tabLst>
                <a:tab pos="720000" algn="l"/>
              </a:tabLst>
            </a:pPr>
            <a:r>
              <a:rPr lang="en-NZ" sz="2400" dirty="0">
                <a:solidFill>
                  <a:srgbClr val="00456A"/>
                </a:solidFill>
                <a:latin typeface="Lucida Sans" panose="020B0602030504020204" pitchFamily="34" charset="0"/>
              </a:rPr>
              <a:t>If we (the industry as a whole) don’t improve TTM on the network, then we can’t expect the situation to improve.</a:t>
            </a:r>
          </a:p>
          <a:p>
            <a:pPr>
              <a:tabLst>
                <a:tab pos="720000" algn="l"/>
              </a:tabLst>
            </a:pPr>
            <a:endParaRPr lang="en-NZ" sz="2400" dirty="0">
              <a:solidFill>
                <a:srgbClr val="00456A"/>
              </a:solidFill>
              <a:latin typeface="Lucida Sans" panose="020B0602030504020204" pitchFamily="34" charset="0"/>
            </a:endParaRPr>
          </a:p>
        </p:txBody>
      </p:sp>
    </p:spTree>
    <p:extLst>
      <p:ext uri="{BB962C8B-B14F-4D97-AF65-F5344CB8AC3E}">
        <p14:creationId xmlns:p14="http://schemas.microsoft.com/office/powerpoint/2010/main" val="356411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4935" y="1285876"/>
            <a:ext cx="8765766" cy="4908096"/>
          </a:xfrm>
          <a:prstGeom prst="rect">
            <a:avLst/>
          </a:prstGeom>
        </p:spPr>
      </p:pic>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2" name="Rectangle 1"/>
          <p:cNvSpPr/>
          <p:nvPr/>
        </p:nvSpPr>
        <p:spPr>
          <a:xfrm>
            <a:off x="204935" y="1247410"/>
            <a:ext cx="8765766" cy="494656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a:spLocks noGrp="1"/>
          </p:cNvSpPr>
          <p:nvPr>
            <p:ph type="subTitle" idx="1"/>
          </p:nvPr>
        </p:nvSpPr>
        <p:spPr>
          <a:xfrm>
            <a:off x="204934" y="1441564"/>
            <a:ext cx="8629355" cy="3382736"/>
          </a:xfrm>
        </p:spPr>
        <p:txBody>
          <a:bodyPr/>
          <a:lstStyle/>
          <a:p>
            <a:r>
              <a:rPr lang="en-NZ" sz="2400" b="1" dirty="0">
                <a:solidFill>
                  <a:srgbClr val="00456A"/>
                </a:solidFill>
                <a:latin typeface="Lucida Sans" panose="020B0602030504020204" pitchFamily="34" charset="0"/>
              </a:rPr>
              <a:t>Acknowledgement:</a:t>
            </a:r>
          </a:p>
          <a:p>
            <a:r>
              <a:rPr lang="en-NZ" sz="2200" dirty="0">
                <a:solidFill>
                  <a:srgbClr val="00456A"/>
                </a:solidFill>
                <a:latin typeface="Lucida Sans" panose="020B0602030504020204" pitchFamily="34" charset="0"/>
              </a:rPr>
              <a:t>The benefits that can be realised through initiating the actions identified from the investigation would not be possible without the cooperation we received from everyone with whom we spoke when conducting the investigation.</a:t>
            </a:r>
          </a:p>
          <a:p>
            <a:r>
              <a:rPr lang="en-NZ" sz="2200" dirty="0">
                <a:solidFill>
                  <a:srgbClr val="00456A"/>
                </a:solidFill>
                <a:latin typeface="Lucida Sans" panose="020B0602030504020204" pitchFamily="34" charset="0"/>
              </a:rPr>
              <a:t>Thanks are due to the various individuals who provided open and honest responses to the questions that we raised. </a:t>
            </a:r>
          </a:p>
          <a:p>
            <a:pPr>
              <a:spcBef>
                <a:spcPts val="600"/>
              </a:spcBef>
            </a:pPr>
            <a:endParaRPr lang="en-NZ" sz="1000" dirty="0">
              <a:solidFill>
                <a:srgbClr val="00456A"/>
              </a:solidFill>
              <a:latin typeface="Lucida Sans" panose="020B0602030504020204" pitchFamily="34" charset="0"/>
            </a:endParaRPr>
          </a:p>
          <a:p>
            <a:pPr>
              <a:spcBef>
                <a:spcPts val="600"/>
              </a:spcBef>
            </a:pPr>
            <a:r>
              <a:rPr lang="en-NZ" sz="2200" dirty="0">
                <a:solidFill>
                  <a:srgbClr val="00456A"/>
                </a:solidFill>
                <a:latin typeface="Lucida Sans" panose="020B0602030504020204" pitchFamily="34" charset="0"/>
              </a:rPr>
              <a:t>Bill van der Vliet</a:t>
            </a:r>
          </a:p>
          <a:p>
            <a:pPr>
              <a:spcBef>
                <a:spcPts val="600"/>
              </a:spcBef>
            </a:pPr>
            <a:r>
              <a:rPr lang="en-NZ" sz="2200" dirty="0">
                <a:solidFill>
                  <a:srgbClr val="00456A"/>
                </a:solidFill>
                <a:latin typeface="Lucida Sans" panose="020B0602030504020204" pitchFamily="34" charset="0"/>
              </a:rPr>
              <a:t>Chip Sealing Manager Waikato/Bay of Plenty</a:t>
            </a:r>
          </a:p>
          <a:p>
            <a:pPr>
              <a:spcBef>
                <a:spcPts val="600"/>
              </a:spcBef>
            </a:pPr>
            <a:endParaRPr lang="en-NZ" sz="1000" dirty="0">
              <a:solidFill>
                <a:srgbClr val="00456A"/>
              </a:solidFill>
              <a:latin typeface="Lucida Sans" panose="020B0602030504020204" pitchFamily="34" charset="0"/>
            </a:endParaRPr>
          </a:p>
          <a:p>
            <a:pPr>
              <a:spcBef>
                <a:spcPts val="600"/>
              </a:spcBef>
            </a:pPr>
            <a:r>
              <a:rPr lang="en-NZ" sz="2200" dirty="0">
                <a:solidFill>
                  <a:srgbClr val="00456A"/>
                </a:solidFill>
                <a:latin typeface="Lucida Sans" panose="020B0602030504020204" pitchFamily="34" charset="0"/>
              </a:rPr>
              <a:t>Robert Swears</a:t>
            </a:r>
          </a:p>
          <a:p>
            <a:pPr>
              <a:spcBef>
                <a:spcPts val="600"/>
              </a:spcBef>
            </a:pPr>
            <a:r>
              <a:rPr lang="en-NZ" sz="2200" dirty="0">
                <a:solidFill>
                  <a:srgbClr val="00456A"/>
                </a:solidFill>
                <a:latin typeface="Lucida Sans" panose="020B0602030504020204" pitchFamily="34" charset="0"/>
              </a:rPr>
              <a:t>Technical Principal: Road Safety Engineering</a:t>
            </a:r>
            <a:endParaRPr lang="en-NZ" sz="2400" dirty="0">
              <a:solidFill>
                <a:srgbClr val="00456A"/>
              </a:solidFill>
              <a:latin typeface="Lucida Sans" panose="020B0602030504020204" pitchFamily="34" charset="0"/>
            </a:endParaRPr>
          </a:p>
        </p:txBody>
      </p:sp>
    </p:spTree>
    <p:extLst>
      <p:ext uri="{BB962C8B-B14F-4D97-AF65-F5344CB8AC3E}">
        <p14:creationId xmlns:p14="http://schemas.microsoft.com/office/powerpoint/2010/main" val="4079939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4935" y="1285876"/>
            <a:ext cx="8765766" cy="4908096"/>
          </a:xfrm>
          <a:prstGeom prst="rect">
            <a:avLst/>
          </a:prstGeom>
        </p:spPr>
      </p:pic>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r>
              <a:rPr lang="en-NZ" sz="2400" dirty="0"/>
              <a:t> </a:t>
            </a:r>
          </a:p>
        </p:txBody>
      </p:sp>
      <p:sp>
        <p:nvSpPr>
          <p:cNvPr id="2" name="Rectangle 1"/>
          <p:cNvSpPr/>
          <p:nvPr/>
        </p:nvSpPr>
        <p:spPr>
          <a:xfrm>
            <a:off x="204935" y="1247410"/>
            <a:ext cx="8765766" cy="494656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a:spLocks noGrp="1"/>
          </p:cNvSpPr>
          <p:nvPr>
            <p:ph type="subTitle" idx="1"/>
          </p:nvPr>
        </p:nvSpPr>
        <p:spPr>
          <a:xfrm>
            <a:off x="204935" y="2048556"/>
            <a:ext cx="8629355" cy="3382736"/>
          </a:xfrm>
        </p:spPr>
        <p:txBody>
          <a:bodyPr/>
          <a:lstStyle/>
          <a:p>
            <a:pPr algn="ctr"/>
            <a:r>
              <a:rPr lang="en-NZ" sz="6600" dirty="0">
                <a:solidFill>
                  <a:srgbClr val="00456A"/>
                </a:solidFill>
                <a:latin typeface="Lucida Sans" panose="020B0602030504020204" pitchFamily="34" charset="0"/>
              </a:rPr>
              <a:t>Thank you </a:t>
            </a:r>
          </a:p>
          <a:p>
            <a:pPr algn="ctr"/>
            <a:r>
              <a:rPr lang="en-NZ" sz="6600" dirty="0">
                <a:solidFill>
                  <a:srgbClr val="00456A"/>
                </a:solidFill>
                <a:latin typeface="Lucida Sans" panose="020B0602030504020204" pitchFamily="34" charset="0"/>
              </a:rPr>
              <a:t>Any questions?</a:t>
            </a:r>
          </a:p>
        </p:txBody>
      </p:sp>
    </p:spTree>
    <p:extLst>
      <p:ext uri="{BB962C8B-B14F-4D97-AF65-F5344CB8AC3E}">
        <p14:creationId xmlns:p14="http://schemas.microsoft.com/office/powerpoint/2010/main" val="227984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1" cy="6862767"/>
          </a:xfrm>
          <a:prstGeom prst="rect">
            <a:avLst/>
          </a:prstGeom>
        </p:spPr>
      </p:pic>
      <p:sp>
        <p:nvSpPr>
          <p:cNvPr id="4" name="TextBox 3"/>
          <p:cNvSpPr txBox="1"/>
          <p:nvPr/>
        </p:nvSpPr>
        <p:spPr>
          <a:xfrm>
            <a:off x="6135329" y="432619"/>
            <a:ext cx="3008671"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Reflection on the past</a:t>
            </a:r>
          </a:p>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p:txBody>
      </p:sp>
    </p:spTree>
    <p:extLst>
      <p:ext uri="{BB962C8B-B14F-4D97-AF65-F5344CB8AC3E}">
        <p14:creationId xmlns:p14="http://schemas.microsoft.com/office/powerpoint/2010/main" val="267934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32" y="13412"/>
            <a:ext cx="9134168" cy="6849038"/>
          </a:xfrm>
          <a:prstGeom prst="rect">
            <a:avLst/>
          </a:prstGeom>
        </p:spPr>
      </p:pic>
      <p:sp>
        <p:nvSpPr>
          <p:cNvPr id="3" name="TextBox 2"/>
          <p:cNvSpPr txBox="1"/>
          <p:nvPr/>
        </p:nvSpPr>
        <p:spPr>
          <a:xfrm>
            <a:off x="6017343" y="432619"/>
            <a:ext cx="2654710"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Reflection on the past</a:t>
            </a:r>
          </a:p>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p:txBody>
      </p:sp>
      <p:cxnSp>
        <p:nvCxnSpPr>
          <p:cNvPr id="4" name="Straight Connector 3">
            <a:extLst>
              <a:ext uri="{FF2B5EF4-FFF2-40B4-BE49-F238E27FC236}">
                <a16:creationId xmlns:a16="http://schemas.microsoft.com/office/drawing/2014/main" id="{B1D32B00-1A44-466F-A253-D148CCF280F7}"/>
              </a:ext>
            </a:extLst>
          </p:cNvPr>
          <p:cNvCxnSpPr>
            <a:cxnSpLocks/>
          </p:cNvCxnSpPr>
          <p:nvPr/>
        </p:nvCxnSpPr>
        <p:spPr>
          <a:xfrm>
            <a:off x="5284520" y="2505694"/>
            <a:ext cx="245819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F90CBA-9C08-4764-B81C-6F57BD8AA9BE}"/>
              </a:ext>
            </a:extLst>
          </p:cNvPr>
          <p:cNvCxnSpPr/>
          <p:nvPr/>
        </p:nvCxnSpPr>
        <p:spPr>
          <a:xfrm>
            <a:off x="890649" y="2992582"/>
            <a:ext cx="106877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D90FAB-EAAC-4B61-8DCF-BE910B64DFAB}"/>
              </a:ext>
            </a:extLst>
          </p:cNvPr>
          <p:cNvCxnSpPr>
            <a:cxnSpLocks/>
          </p:cNvCxnSpPr>
          <p:nvPr/>
        </p:nvCxnSpPr>
        <p:spPr>
          <a:xfrm>
            <a:off x="1852551" y="3871356"/>
            <a:ext cx="343196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76384D-490D-4E92-A5AA-62C33A7E1323}"/>
              </a:ext>
            </a:extLst>
          </p:cNvPr>
          <p:cNvCxnSpPr>
            <a:cxnSpLocks/>
          </p:cNvCxnSpPr>
          <p:nvPr/>
        </p:nvCxnSpPr>
        <p:spPr>
          <a:xfrm>
            <a:off x="890649" y="5818909"/>
            <a:ext cx="469075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03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44"/>
          <a:stretch/>
        </p:blipFill>
        <p:spPr>
          <a:xfrm>
            <a:off x="-3471" y="0"/>
            <a:ext cx="9119602" cy="6858000"/>
          </a:xfrm>
          <a:prstGeom prst="rect">
            <a:avLst/>
          </a:prstGeom>
        </p:spPr>
      </p:pic>
      <p:sp>
        <p:nvSpPr>
          <p:cNvPr id="3" name="TextBox 2"/>
          <p:cNvSpPr txBox="1"/>
          <p:nvPr/>
        </p:nvSpPr>
        <p:spPr>
          <a:xfrm>
            <a:off x="6135330" y="432619"/>
            <a:ext cx="2890683"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a:p>
            <a:r>
              <a:rPr lang="en-NZ" dirty="0">
                <a:solidFill>
                  <a:srgbClr val="00456A"/>
                </a:solidFill>
                <a:latin typeface="Lucida Sans" panose="020B0602030504020204" pitchFamily="34" charset="0"/>
              </a:rPr>
              <a:t>Reflection on the past</a:t>
            </a:r>
          </a:p>
        </p:txBody>
      </p:sp>
      <p:cxnSp>
        <p:nvCxnSpPr>
          <p:cNvPr id="5" name="Straight Connector 4">
            <a:extLst>
              <a:ext uri="{FF2B5EF4-FFF2-40B4-BE49-F238E27FC236}">
                <a16:creationId xmlns:a16="http://schemas.microsoft.com/office/drawing/2014/main" id="{DC95B8DF-4918-4CDB-9AE5-DD0FB6B5FED3}"/>
              </a:ext>
            </a:extLst>
          </p:cNvPr>
          <p:cNvCxnSpPr/>
          <p:nvPr/>
        </p:nvCxnSpPr>
        <p:spPr>
          <a:xfrm>
            <a:off x="878774" y="4061361"/>
            <a:ext cx="106877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EE731-F42A-4D8A-AAD6-D3F9EF6D6D4C}"/>
              </a:ext>
            </a:extLst>
          </p:cNvPr>
          <p:cNvCxnSpPr>
            <a:cxnSpLocks/>
          </p:cNvCxnSpPr>
          <p:nvPr/>
        </p:nvCxnSpPr>
        <p:spPr>
          <a:xfrm>
            <a:off x="3014353" y="4593771"/>
            <a:ext cx="221079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49612D-2D61-4D67-8A69-428BF27D2544}"/>
              </a:ext>
            </a:extLst>
          </p:cNvPr>
          <p:cNvCxnSpPr>
            <a:cxnSpLocks/>
          </p:cNvCxnSpPr>
          <p:nvPr/>
        </p:nvCxnSpPr>
        <p:spPr>
          <a:xfrm>
            <a:off x="5066551" y="5151912"/>
            <a:ext cx="197551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F17A20-0AC2-4284-AF52-C8B9FFD4887E}"/>
              </a:ext>
            </a:extLst>
          </p:cNvPr>
          <p:cNvCxnSpPr/>
          <p:nvPr/>
        </p:nvCxnSpPr>
        <p:spPr>
          <a:xfrm>
            <a:off x="2479963" y="5603174"/>
            <a:ext cx="106877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6A434C-85C5-416E-8221-8A91781CA5B4}"/>
              </a:ext>
            </a:extLst>
          </p:cNvPr>
          <p:cNvCxnSpPr>
            <a:cxnSpLocks/>
          </p:cNvCxnSpPr>
          <p:nvPr/>
        </p:nvCxnSpPr>
        <p:spPr>
          <a:xfrm>
            <a:off x="878774" y="3548743"/>
            <a:ext cx="143691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E4782B-3CA1-4200-A31A-556A7D2CF5A4}"/>
              </a:ext>
            </a:extLst>
          </p:cNvPr>
          <p:cNvCxnSpPr>
            <a:cxnSpLocks/>
          </p:cNvCxnSpPr>
          <p:nvPr/>
        </p:nvCxnSpPr>
        <p:spPr>
          <a:xfrm>
            <a:off x="878774" y="2099953"/>
            <a:ext cx="178129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4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33" r="926"/>
          <a:stretch/>
        </p:blipFill>
        <p:spPr>
          <a:xfrm>
            <a:off x="39552" y="3774"/>
            <a:ext cx="9045454" cy="6863214"/>
          </a:xfrm>
          <a:prstGeom prst="rect">
            <a:avLst/>
          </a:prstGeom>
        </p:spPr>
      </p:pic>
      <p:sp>
        <p:nvSpPr>
          <p:cNvPr id="4" name="TextBox 3"/>
          <p:cNvSpPr txBox="1"/>
          <p:nvPr/>
        </p:nvSpPr>
        <p:spPr>
          <a:xfrm>
            <a:off x="6223820" y="432619"/>
            <a:ext cx="2890683" cy="646331"/>
          </a:xfrm>
          <a:prstGeom prst="rect">
            <a:avLst/>
          </a:prstGeom>
          <a:noFill/>
        </p:spPr>
        <p:txBody>
          <a:bodyPr wrap="square" rtlCol="0">
            <a:spAutoFit/>
          </a:bodyPr>
          <a:lstStyle/>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a:p>
            <a:r>
              <a:rPr lang="en-NZ" dirty="0">
                <a:solidFill>
                  <a:srgbClr val="00456A"/>
                </a:solidFill>
                <a:latin typeface="Lucida Sans" panose="020B0602030504020204" pitchFamily="34" charset="0"/>
              </a:rPr>
              <a:t>Reflection on the past</a:t>
            </a:r>
          </a:p>
        </p:txBody>
      </p:sp>
    </p:spTree>
    <p:extLst>
      <p:ext uri="{BB962C8B-B14F-4D97-AF65-F5344CB8AC3E}">
        <p14:creationId xmlns:p14="http://schemas.microsoft.com/office/powerpoint/2010/main" val="190033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33" r="926"/>
          <a:stretch/>
        </p:blipFill>
        <p:spPr>
          <a:xfrm>
            <a:off x="39552" y="3774"/>
            <a:ext cx="9045454" cy="6863214"/>
          </a:xfrm>
          <a:prstGeom prst="rect">
            <a:avLst/>
          </a:prstGeom>
        </p:spPr>
      </p:pic>
      <p:sp>
        <p:nvSpPr>
          <p:cNvPr id="4" name="TextBox 3"/>
          <p:cNvSpPr txBox="1"/>
          <p:nvPr/>
        </p:nvSpPr>
        <p:spPr>
          <a:xfrm>
            <a:off x="6253317" y="432619"/>
            <a:ext cx="2890683" cy="369332"/>
          </a:xfrm>
          <a:prstGeom prst="rect">
            <a:avLst/>
          </a:prstGeom>
          <a:noFill/>
        </p:spPr>
        <p:txBody>
          <a:bodyPr wrap="square" rtlCol="0">
            <a:spAutoFit/>
          </a:bodyPr>
          <a:lstStyle/>
          <a:p>
            <a:r>
              <a:rPr lang="en-NZ" dirty="0">
                <a:solidFill>
                  <a:srgbClr val="00456A"/>
                </a:solidFill>
                <a:latin typeface="Lucida Sans" panose="020B0602030504020204" pitchFamily="34" charset="0"/>
              </a:rPr>
              <a:t>TTMC, </a:t>
            </a:r>
            <a:r>
              <a:rPr lang="en-NZ" dirty="0" err="1">
                <a:solidFill>
                  <a:srgbClr val="00456A"/>
                </a:solidFill>
                <a:latin typeface="Lucida Sans" panose="020B0602030504020204" pitchFamily="34" charset="0"/>
              </a:rPr>
              <a:t>Rotorua</a:t>
            </a:r>
            <a:r>
              <a:rPr lang="en-NZ" dirty="0">
                <a:solidFill>
                  <a:srgbClr val="00456A"/>
                </a:solidFill>
                <a:latin typeface="Lucida Sans" panose="020B0602030504020204" pitchFamily="34" charset="0"/>
              </a:rPr>
              <a:t>, 2013</a:t>
            </a:r>
          </a:p>
        </p:txBody>
      </p:sp>
      <p:sp>
        <p:nvSpPr>
          <p:cNvPr id="6" name="Rectangle 5"/>
          <p:cNvSpPr/>
          <p:nvPr/>
        </p:nvSpPr>
        <p:spPr>
          <a:xfrm>
            <a:off x="39552" y="1230797"/>
            <a:ext cx="8794737" cy="526797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8249265" y="835575"/>
            <a:ext cx="750406" cy="39522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txBox="1">
            <a:spLocks/>
          </p:cNvSpPr>
          <p:nvPr/>
        </p:nvSpPr>
        <p:spPr>
          <a:xfrm>
            <a:off x="485148" y="1392850"/>
            <a:ext cx="8629355" cy="338273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b="1" dirty="0">
                <a:solidFill>
                  <a:srgbClr val="00456A"/>
                </a:solidFill>
                <a:latin typeface="Lucida Sans" panose="020B0602030504020204" pitchFamily="34" charset="0"/>
              </a:rPr>
              <a:t>My opinion hasn’t changed in the intervening period</a:t>
            </a:r>
            <a:endParaRPr lang="en-NZ" sz="2400" dirty="0">
              <a:solidFill>
                <a:srgbClr val="00456A"/>
              </a:solidFill>
              <a:latin typeface="Lucida Sans" panose="020B0602030504020204" pitchFamily="34" charset="0"/>
            </a:endParaRPr>
          </a:p>
        </p:txBody>
      </p:sp>
    </p:spTree>
    <p:extLst>
      <p:ext uri="{BB962C8B-B14F-4D97-AF65-F5344CB8AC3E}">
        <p14:creationId xmlns:p14="http://schemas.microsoft.com/office/powerpoint/2010/main" val="133323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4935" y="1285876"/>
            <a:ext cx="8765766" cy="4908096"/>
          </a:xfrm>
          <a:prstGeom prst="rect">
            <a:avLst/>
          </a:prstGeom>
        </p:spPr>
      </p:pic>
      <p:sp>
        <p:nvSpPr>
          <p:cNvPr id="4" name="Title 3"/>
          <p:cNvSpPr>
            <a:spLocks noGrp="1"/>
          </p:cNvSpPr>
          <p:nvPr>
            <p:ph type="ctrTitle"/>
          </p:nvPr>
        </p:nvSpPr>
        <p:spPr>
          <a:xfrm>
            <a:off x="204935" y="542163"/>
            <a:ext cx="8629354" cy="743712"/>
          </a:xfrm>
        </p:spPr>
        <p:txBody>
          <a:bodyPr/>
          <a:lstStyle/>
          <a:p>
            <a:r>
              <a:rPr lang="en-NZ" sz="2400" dirty="0"/>
              <a:t>NOC: TTM Crash Investigation</a:t>
            </a:r>
            <a:br>
              <a:rPr lang="en-NZ" sz="2400" dirty="0"/>
            </a:br>
            <a:endParaRPr lang="en-NZ" sz="2400" dirty="0"/>
          </a:p>
        </p:txBody>
      </p:sp>
      <p:sp>
        <p:nvSpPr>
          <p:cNvPr id="2" name="Rectangle 1"/>
          <p:cNvSpPr/>
          <p:nvPr/>
        </p:nvSpPr>
        <p:spPr>
          <a:xfrm>
            <a:off x="204935" y="1232353"/>
            <a:ext cx="8765766" cy="496161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4"/>
          <p:cNvSpPr>
            <a:spLocks noGrp="1"/>
          </p:cNvSpPr>
          <p:nvPr>
            <p:ph type="subTitle" idx="1"/>
          </p:nvPr>
        </p:nvSpPr>
        <p:spPr>
          <a:xfrm>
            <a:off x="204934" y="1361030"/>
            <a:ext cx="8629355" cy="4832941"/>
          </a:xfrm>
        </p:spPr>
        <p:txBody>
          <a:bodyPr/>
          <a:lstStyle/>
          <a:p>
            <a:r>
              <a:rPr lang="en-NZ" sz="2400" b="1" dirty="0">
                <a:solidFill>
                  <a:srgbClr val="00456A"/>
                </a:solidFill>
                <a:latin typeface="Lucida Sans" panose="020B0602030504020204" pitchFamily="34" charset="0"/>
              </a:rPr>
              <a:t>Background:</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On a state highway network there had been several crashes at road worksites over a short period.</a:t>
            </a:r>
          </a:p>
          <a:p>
            <a:pPr marL="342900" indent="-342900">
              <a:buFont typeface="Arial" panose="020B0604020202020204" pitchFamily="34" charset="0"/>
              <a:buChar char="•"/>
            </a:pPr>
            <a:r>
              <a:rPr lang="en-NZ" sz="2400" dirty="0">
                <a:solidFill>
                  <a:srgbClr val="00456A"/>
                </a:solidFill>
                <a:latin typeface="Lucida Sans" panose="020B0602030504020204" pitchFamily="34" charset="0"/>
              </a:rPr>
              <a:t>We were asked to investigate a non injury crash at a reseal site as an example to identify whether there were underlying issues.</a:t>
            </a:r>
          </a:p>
        </p:txBody>
      </p:sp>
    </p:spTree>
    <p:extLst>
      <p:ext uri="{BB962C8B-B14F-4D97-AF65-F5344CB8AC3E}">
        <p14:creationId xmlns:p14="http://schemas.microsoft.com/office/powerpoint/2010/main" val="690021541"/>
      </p:ext>
    </p:extLst>
  </p:cSld>
  <p:clrMapOvr>
    <a:masterClrMapping/>
  </p:clrMapOvr>
</p:sld>
</file>

<file path=ppt/theme/theme1.xml><?xml version="1.0" encoding="utf-8"?>
<a:theme xmlns:a="http://schemas.openxmlformats.org/drawingml/2006/main" name="NZTA External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ZTA External PowerPoint Template.potx" id="{BDE9F58E-9B74-42B2-BDF1-1D00766E7B41}" vid="{13139653-9905-4BA2-83CD-DAEE8FC85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5129A-13DA-484E-BDB8-3D4DE95595D1}">
  <ds:schemaRefs>
    <ds:schemaRef ds:uri="http://schemas.microsoft.com/sharepoint/v3/contenttype/forms"/>
  </ds:schemaRefs>
</ds:datastoreItem>
</file>

<file path=customXml/itemProps2.xml><?xml version="1.0" encoding="utf-8"?>
<ds:datastoreItem xmlns:ds="http://schemas.openxmlformats.org/officeDocument/2006/customXml" ds:itemID="{A772E0C5-A5EE-4682-8BD6-E10AC939B4B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9D760ED-CB4C-4EEB-B4F2-267CC521C8F0}"/>
</file>

<file path=docProps/app.xml><?xml version="1.0" encoding="utf-8"?>
<Properties xmlns="http://schemas.openxmlformats.org/officeDocument/2006/extended-properties" xmlns:vt="http://schemas.openxmlformats.org/officeDocument/2006/docPropsVTypes">
  <Template>NZTA External PowerPoint Template</Template>
  <TotalTime>3599</TotalTime>
  <Words>1771</Words>
  <Application>Microsoft Office PowerPoint</Application>
  <PresentationFormat>On-screen Show (4:3)</PresentationFormat>
  <Paragraphs>251</Paragraphs>
  <Slides>39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Lao UI</vt:lpstr>
      <vt:lpstr>Lucida Sans</vt:lpstr>
      <vt:lpstr>Wingdings</vt:lpstr>
      <vt:lpstr>NZTA External PowerPoint Template</vt:lpstr>
      <vt:lpstr>Network Outcomes Contract TTM Crash Investigation</vt:lpstr>
      <vt:lpstr>NOC: TTM Crash Investigation: 2017/18 </vt:lpstr>
      <vt:lpstr>NOC: TTM Crash Investigation: 2017/18 </vt:lpstr>
      <vt:lpstr>PowerPoint Presentation</vt:lpstr>
      <vt:lpstr>PowerPoint Presentation</vt:lpstr>
      <vt:lpstr>PowerPoint Presentation</vt:lpstr>
      <vt:lpstr>PowerPoint Presentation</vt:lpstr>
      <vt:lpstr>PowerPoint Presentation</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PowerPoint Presentation</vt:lpstr>
      <vt:lpstr>PowerPoint Presentation</vt:lpstr>
      <vt:lpstr>PowerPoint Presentation</vt:lpstr>
      <vt:lpstr>PowerPoint Presentation</vt:lpstr>
      <vt:lpstr>PowerPoint Presentation</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lpstr>NOC: TTM Crash Investigation  </vt:lpstr>
    </vt:vector>
  </TitlesOfParts>
  <Company>NZ Transport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Giarne Harrison</dc:creator>
  <dc:description>Designed by NZTA developed by Allfields</dc:description>
  <cp:lastModifiedBy>Robert Swears</cp:lastModifiedBy>
  <cp:revision>253</cp:revision>
  <cp:lastPrinted>2018-05-07T04:38:57Z</cp:lastPrinted>
  <dcterms:created xsi:type="dcterms:W3CDTF">2015-07-26T23:13:25Z</dcterms:created>
  <dcterms:modified xsi:type="dcterms:W3CDTF">2018-05-09T06:04:22Z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