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4.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6.xml" ContentType="application/vnd.openxmlformats-officedocument.presentationml.notesSlide+xml"/>
  <Override PartName="/ppt/notesSlides/notesSlide4.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5.xml" ContentType="application/vnd.openxmlformats-officedocument.presentationml.notesSlide+xml"/>
  <Override PartName="/ppt/notesSlides/notesSlide3.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ink/ink4.xml" ContentType="application/inkml+xml"/>
  <Override PartName="/ppt/ink/ink5.xml" ContentType="application/inkml+xml"/>
  <Override PartName="/ppt/ink/ink6.xml" ContentType="application/inkml+xml"/>
  <Override PartName="/ppt/ink/ink3.xml" ContentType="application/inkml+xml"/>
  <Override PartName="/ppt/ink/ink2.xml" ContentType="application/inkml+xml"/>
  <Override PartName="/ppt/theme/theme1.xml" ContentType="application/vnd.openxmlformats-officedocument.theme+xml"/>
  <Override PartName="/ppt/ink/ink1.xml" ContentType="application/inkml+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13"/>
  </p:notesMasterIdLst>
  <p:handoutMasterIdLst>
    <p:handoutMasterId r:id="rId14"/>
  </p:handoutMasterIdLst>
  <p:sldIdLst>
    <p:sldId id="281" r:id="rId2"/>
    <p:sldId id="284" r:id="rId3"/>
    <p:sldId id="288" r:id="rId4"/>
    <p:sldId id="285" r:id="rId5"/>
    <p:sldId id="286" r:id="rId6"/>
    <p:sldId id="287" r:id="rId7"/>
    <p:sldId id="289" r:id="rId8"/>
    <p:sldId id="290" r:id="rId9"/>
    <p:sldId id="291" r:id="rId10"/>
    <p:sldId id="294" r:id="rId11"/>
    <p:sldId id="28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4438"/>
    <a:srgbClr val="666666"/>
    <a:srgbClr val="D22630"/>
    <a:srgbClr val="B1B8BA"/>
    <a:srgbClr val="EE6D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8684" autoAdjust="0"/>
  </p:normalViewPr>
  <p:slideViewPr>
    <p:cSldViewPr snapToGrid="0">
      <p:cViewPr>
        <p:scale>
          <a:sx n="66" d="100"/>
          <a:sy n="66" d="100"/>
        </p:scale>
        <p:origin x="24" y="204"/>
      </p:cViewPr>
      <p:guideLst/>
    </p:cSldViewPr>
  </p:slideViewPr>
  <p:outlineViewPr>
    <p:cViewPr>
      <p:scale>
        <a:sx n="33" d="100"/>
        <a:sy n="33" d="100"/>
      </p:scale>
      <p:origin x="0" y="0"/>
    </p:cViewPr>
  </p:outlineViewPr>
  <p:notesTextViewPr>
    <p:cViewPr>
      <p:scale>
        <a:sx n="125" d="100"/>
        <a:sy n="125" d="100"/>
      </p:scale>
      <p:origin x="0" y="0"/>
    </p:cViewPr>
  </p:notesTextViewPr>
  <p:notesViewPr>
    <p:cSldViewPr snapToGrid="0">
      <p:cViewPr varScale="1">
        <p:scale>
          <a:sx n="98" d="100"/>
          <a:sy n="98" d="100"/>
        </p:scale>
        <p:origin x="265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92D3E59-7DC7-4AB3-8FC4-F60DFC31EDE3}" type="datetimeFigureOut">
              <a:rPr lang="en-NZ" smtClean="0"/>
              <a:t>9/05/2018</a:t>
            </a:fld>
            <a:endParaRPr lang="en-NZ"/>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9CDBE08-E64E-4F5B-9446-DA7D1B49BCEC}" type="slidenum">
              <a:rPr lang="en-NZ" smtClean="0"/>
              <a:t>‹#›</a:t>
            </a:fld>
            <a:endParaRPr lang="en-NZ"/>
          </a:p>
        </p:txBody>
      </p:sp>
    </p:spTree>
    <p:extLst>
      <p:ext uri="{BB962C8B-B14F-4D97-AF65-F5344CB8AC3E}">
        <p14:creationId xmlns:p14="http://schemas.microsoft.com/office/powerpoint/2010/main" val="4363402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1-22T00:49:34.442"/>
    </inkml:context>
    <inkml:brush xml:id="br0">
      <inkml:brushProperty name="height" value="0.053" units="cm"/>
    </inkml:brush>
    <inkml:brush xml:id="br1">
      <inkml:brushProperty name="width" value="0.05" units="cm"/>
      <inkml:brushProperty name="height" value="0.05" units="cm"/>
    </inkml:brush>
  </inkml:definitions>
  <inkml:trace contextRef="#ctx0" brushRef="#br0">0 1 5282,'0'0'1265,"0"0"-1217,0 0-3217,0 0 751</inkml:trace>
  <inkml:trace contextRef="#ctx0" brushRef="#br1" timeOffset="1.002">-2307 1530 7411,'0'0'7844,"0"0"-7156,0 0-928,0 0-288,0 0-2113,0 0-5971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1-22T00:49:34.444"/>
    </inkml:context>
    <inkml:brush xml:id="br0">
      <inkml:brushProperty name="width" value="0.05" units="cm"/>
      <inkml:brushProperty name="height" value="0.05" units="cm"/>
    </inkml:brush>
  </inkml:definitions>
  <inkml:trace contextRef="#ctx0" brushRef="#br0">1 0 12758,'0'0'6611,"0"0"-6339,0 0-1361,0 0 977,0 0-3553,0 0-8885</inkml:trace>
  <inkml:trace contextRef="#ctx0" brushRef="#br0" timeOffset="1">183 285 4690,'0'0'2241,"0"0"4002,0 0-7267,0 0-2338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1-22T00:49:34.442"/>
    </inkml:context>
    <inkml:brush xml:id="br0">
      <inkml:brushProperty name="height" value="0.053" units="cm"/>
    </inkml:brush>
    <inkml:brush xml:id="br1">
      <inkml:brushProperty name="width" value="0.05" units="cm"/>
      <inkml:brushProperty name="height" value="0.05" units="cm"/>
    </inkml:brush>
  </inkml:definitions>
  <inkml:trace contextRef="#ctx0" brushRef="#br0">0 1 5282,'0'0'1265,"0"0"-1217,0 0-3217,0 0 751</inkml:trace>
  <inkml:trace contextRef="#ctx0" brushRef="#br1" timeOffset="1.002">-2307 1530 7411,'0'0'7844,"0"0"-7156,0 0-928,0 0-288,0 0-2113,0 0-5971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1-22T00:49:34.444"/>
    </inkml:context>
    <inkml:brush xml:id="br0">
      <inkml:brushProperty name="width" value="0.05" units="cm"/>
      <inkml:brushProperty name="height" value="0.05" units="cm"/>
    </inkml:brush>
  </inkml:definitions>
  <inkml:trace contextRef="#ctx0" brushRef="#br0">1 0 12758,'0'0'6611,"0"0"-6339,0 0-1361,0 0 977,0 0-3553,0 0-8885</inkml:trace>
  <inkml:trace contextRef="#ctx0" brushRef="#br0" timeOffset="1">183 285 4690,'0'0'2241,"0"0"4002,0 0-7267,0 0-2338</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1-22T00:49:34.442"/>
    </inkml:context>
    <inkml:brush xml:id="br0">
      <inkml:brushProperty name="height" value="0.053" units="cm"/>
    </inkml:brush>
    <inkml:brush xml:id="br1">
      <inkml:brushProperty name="width" value="0.05" units="cm"/>
      <inkml:brushProperty name="height" value="0.05" units="cm"/>
    </inkml:brush>
  </inkml:definitions>
  <inkml:trace contextRef="#ctx0" brushRef="#br0">0 1 5282,'0'0'1265,"0"0"-1217,0 0-3217,0 0 751</inkml:trace>
  <inkml:trace contextRef="#ctx0" brushRef="#br1" timeOffset="1.002">-2307 1530 7411,'0'0'7844,"0"0"-7156,0 0-928,0 0-288,0 0-2113,0 0-5971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1-22T00:49:34.444"/>
    </inkml:context>
    <inkml:brush xml:id="br0">
      <inkml:brushProperty name="width" value="0.05" units="cm"/>
      <inkml:brushProperty name="height" value="0.05" units="cm"/>
    </inkml:brush>
  </inkml:definitions>
  <inkml:trace contextRef="#ctx0" brushRef="#br0">1 0 12758,'0'0'6611,"0"0"-6339,0 0-1361,0 0 977,0 0-3553,0 0-8885</inkml:trace>
  <inkml:trace contextRef="#ctx0" brushRef="#br0" timeOffset="1">183 285 4690,'0'0'2241,"0"0"4002,0 0-7267,0 0-2338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A576D9-F232-46AD-B390-3378F109CB83}" type="datetimeFigureOut">
              <a:rPr lang="en-NZ" smtClean="0"/>
              <a:t>9/05/2018</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1123CC-F73E-482F-ABC8-DC5341D84645}" type="slidenum">
              <a:rPr lang="en-NZ" smtClean="0"/>
              <a:t>‹#›</a:t>
            </a:fld>
            <a:endParaRPr lang="en-NZ"/>
          </a:p>
        </p:txBody>
      </p:sp>
    </p:spTree>
    <p:extLst>
      <p:ext uri="{BB962C8B-B14F-4D97-AF65-F5344CB8AC3E}">
        <p14:creationId xmlns:p14="http://schemas.microsoft.com/office/powerpoint/2010/main" val="4089942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NZ" dirty="0"/>
              <a:t>Title</a:t>
            </a:r>
            <a:r>
              <a:rPr lang="en-NZ" baseline="0" dirty="0"/>
              <a:t> slide for use with Water work stream</a:t>
            </a:r>
            <a:endParaRPr lang="en-NZ" dirty="0"/>
          </a:p>
        </p:txBody>
      </p:sp>
      <p:sp>
        <p:nvSpPr>
          <p:cNvPr id="4" name="Slide Number Placeholder 3"/>
          <p:cNvSpPr>
            <a:spLocks noGrp="1"/>
          </p:cNvSpPr>
          <p:nvPr>
            <p:ph type="sldNum" sz="quarter" idx="10"/>
          </p:nvPr>
        </p:nvSpPr>
        <p:spPr/>
        <p:txBody>
          <a:bodyPr/>
          <a:lstStyle/>
          <a:p>
            <a:fld id="{661123CC-F73E-482F-ABC8-DC5341D84645}" type="slidenum">
              <a:rPr lang="en-NZ" smtClean="0"/>
              <a:t>1</a:t>
            </a:fld>
            <a:endParaRPr lang="en-NZ"/>
          </a:p>
        </p:txBody>
      </p:sp>
    </p:spTree>
    <p:extLst>
      <p:ext uri="{BB962C8B-B14F-4D97-AF65-F5344CB8AC3E}">
        <p14:creationId xmlns:p14="http://schemas.microsoft.com/office/powerpoint/2010/main" val="4185104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NZ" dirty="0"/>
              <a:t>Worked best in an open environment – No managers in the room</a:t>
            </a:r>
          </a:p>
        </p:txBody>
      </p:sp>
      <p:sp>
        <p:nvSpPr>
          <p:cNvPr id="4" name="Slide Number Placeholder 3"/>
          <p:cNvSpPr>
            <a:spLocks noGrp="1"/>
          </p:cNvSpPr>
          <p:nvPr>
            <p:ph type="sldNum" sz="quarter" idx="10"/>
          </p:nvPr>
        </p:nvSpPr>
        <p:spPr/>
        <p:txBody>
          <a:bodyPr/>
          <a:lstStyle/>
          <a:p>
            <a:fld id="{661123CC-F73E-482F-ABC8-DC5341D84645}" type="slidenum">
              <a:rPr lang="en-NZ" smtClean="0"/>
              <a:t>10</a:t>
            </a:fld>
            <a:endParaRPr lang="en-NZ"/>
          </a:p>
        </p:txBody>
      </p:sp>
    </p:spTree>
    <p:extLst>
      <p:ext uri="{BB962C8B-B14F-4D97-AF65-F5344CB8AC3E}">
        <p14:creationId xmlns:p14="http://schemas.microsoft.com/office/powerpoint/2010/main" val="23589052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661123CC-F73E-482F-ABC8-DC5341D84645}" type="slidenum">
              <a:rPr lang="en-NZ" smtClean="0"/>
              <a:t>11</a:t>
            </a:fld>
            <a:endParaRPr lang="en-NZ"/>
          </a:p>
        </p:txBody>
      </p:sp>
    </p:spTree>
    <p:extLst>
      <p:ext uri="{BB962C8B-B14F-4D97-AF65-F5344CB8AC3E}">
        <p14:creationId xmlns:p14="http://schemas.microsoft.com/office/powerpoint/2010/main" val="1732074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NZ" dirty="0"/>
              <a:t>Evaluation of TTM safety – Innovative to capture knowledge from the experienced staff and those with fresh eyes who are on the ground.</a:t>
            </a:r>
          </a:p>
          <a:p>
            <a:pPr marL="171450" indent="-171450">
              <a:buFont typeface="Arial" panose="020B0604020202020204" pitchFamily="34" charset="0"/>
              <a:buChar char="•"/>
            </a:pPr>
            <a:r>
              <a:rPr lang="en-NZ" dirty="0"/>
              <a:t>Therapy sessions – People felt heard/validated – highly valued the discussion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dirty="0"/>
              <a:t>Locations were used to capture a range of road environments – urban, rural, motorway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dirty="0"/>
              <a:t>People who attended </a:t>
            </a:r>
          </a:p>
          <a:p>
            <a:pPr marL="171450" indent="-171450">
              <a:buFont typeface="Arial" panose="020B0604020202020204" pitchFamily="34" charset="0"/>
              <a:buChar char="•"/>
            </a:pPr>
            <a:endParaRPr lang="en-NZ" dirty="0"/>
          </a:p>
        </p:txBody>
      </p:sp>
      <p:sp>
        <p:nvSpPr>
          <p:cNvPr id="4" name="Slide Number Placeholder 3"/>
          <p:cNvSpPr>
            <a:spLocks noGrp="1"/>
          </p:cNvSpPr>
          <p:nvPr>
            <p:ph type="sldNum" sz="quarter" idx="10"/>
          </p:nvPr>
        </p:nvSpPr>
        <p:spPr/>
        <p:txBody>
          <a:bodyPr/>
          <a:lstStyle/>
          <a:p>
            <a:fld id="{661123CC-F73E-482F-ABC8-DC5341D84645}" type="slidenum">
              <a:rPr lang="en-NZ" smtClean="0"/>
              <a:t>2</a:t>
            </a:fld>
            <a:endParaRPr lang="en-NZ"/>
          </a:p>
        </p:txBody>
      </p:sp>
    </p:spTree>
    <p:extLst>
      <p:ext uri="{BB962C8B-B14F-4D97-AF65-F5344CB8AC3E}">
        <p14:creationId xmlns:p14="http://schemas.microsoft.com/office/powerpoint/2010/main" val="4195302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NZ" dirty="0"/>
              <a:t>Text slide</a:t>
            </a:r>
          </a:p>
        </p:txBody>
      </p:sp>
      <p:sp>
        <p:nvSpPr>
          <p:cNvPr id="4" name="Slide Number Placeholder 3"/>
          <p:cNvSpPr>
            <a:spLocks noGrp="1"/>
          </p:cNvSpPr>
          <p:nvPr>
            <p:ph type="sldNum" sz="quarter" idx="10"/>
          </p:nvPr>
        </p:nvSpPr>
        <p:spPr/>
        <p:txBody>
          <a:bodyPr/>
          <a:lstStyle/>
          <a:p>
            <a:fld id="{661123CC-F73E-482F-ABC8-DC5341D84645}" type="slidenum">
              <a:rPr lang="en-NZ" smtClean="0"/>
              <a:t>3</a:t>
            </a:fld>
            <a:endParaRPr lang="en-NZ"/>
          </a:p>
        </p:txBody>
      </p:sp>
    </p:spTree>
    <p:extLst>
      <p:ext uri="{BB962C8B-B14F-4D97-AF65-F5344CB8AC3E}">
        <p14:creationId xmlns:p14="http://schemas.microsoft.com/office/powerpoint/2010/main" val="979943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NZ" sz="1200" b="1" kern="1200" dirty="0">
                <a:solidFill>
                  <a:schemeClr val="tx1"/>
                </a:solidFill>
                <a:effectLst/>
                <a:latin typeface="+mn-lt"/>
                <a:ea typeface="+mn-ea"/>
                <a:cs typeface="+mn-cs"/>
              </a:rPr>
              <a:t>Solutions offered</a:t>
            </a:r>
            <a:r>
              <a:rPr lang="en-NZ" sz="1200" kern="1200" dirty="0">
                <a:solidFill>
                  <a:schemeClr val="tx1"/>
                </a:solidFill>
                <a:effectLst/>
                <a:latin typeface="+mn-lt"/>
                <a:ea typeface="+mn-ea"/>
                <a:cs typeface="+mn-cs"/>
              </a:rPr>
              <a:t>:</a:t>
            </a:r>
          </a:p>
          <a:p>
            <a:pPr lvl="0"/>
            <a:r>
              <a:rPr lang="en-NZ" sz="1200" kern="1200" dirty="0">
                <a:solidFill>
                  <a:schemeClr val="tx1"/>
                </a:solidFill>
                <a:effectLst/>
                <a:latin typeface="+mn-lt"/>
                <a:ea typeface="+mn-ea"/>
                <a:cs typeface="+mn-cs"/>
              </a:rPr>
              <a:t>1. There was a recommendation that governance group members actively ask what STMS’s want raised at the governance group. This would raise visibility of the existing communication channel. Also, ensuring feedback loops, so that the story is shared when there is a change as a consequence of voicing an opinion (this demonstrates the value of sharing). There was a belief that this would be especially effective if enough of the same messages were pushed up with common issues from different sources within industry. </a:t>
            </a:r>
          </a:p>
          <a:p>
            <a:r>
              <a:rPr lang="en-NZ" sz="1200" kern="1200" dirty="0">
                <a:solidFill>
                  <a:schemeClr val="tx1"/>
                </a:solidFill>
                <a:effectLst/>
                <a:latin typeface="+mn-lt"/>
                <a:ea typeface="+mn-ea"/>
                <a:cs typeface="+mn-cs"/>
              </a:rPr>
              <a:t> </a:t>
            </a:r>
          </a:p>
          <a:p>
            <a:r>
              <a:rPr lang="en-NZ" sz="1200" i="1" kern="1200" dirty="0">
                <a:solidFill>
                  <a:schemeClr val="tx1"/>
                </a:solidFill>
                <a:effectLst/>
                <a:latin typeface="+mn-lt"/>
                <a:ea typeface="+mn-ea"/>
                <a:cs typeface="+mn-cs"/>
              </a:rPr>
              <a:t>“I have never encountered that, that is bloody good.”</a:t>
            </a:r>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 </a:t>
            </a:r>
          </a:p>
          <a:p>
            <a:pPr lvl="0"/>
            <a:r>
              <a:rPr lang="en-NZ" sz="1200" kern="1200" dirty="0">
                <a:solidFill>
                  <a:schemeClr val="tx1"/>
                </a:solidFill>
                <a:effectLst/>
                <a:latin typeface="+mn-lt"/>
                <a:ea typeface="+mn-ea"/>
                <a:cs typeface="+mn-cs"/>
              </a:rPr>
              <a:t>2. Regular staff meetings to discuss audit reports, common experiences and issues will allow staff to learn from one another, with experienced staff able to share key lessons and answer questions of less experienced staff. This enhances knowledge sharing and provides a forum for any identified issues to flow up to management. Such meetings should be designed to discuss positive rather than negative experiences.</a:t>
            </a:r>
          </a:p>
          <a:p>
            <a:pPr lvl="0"/>
            <a:r>
              <a:rPr lang="en-NZ" sz="1200" kern="1200" dirty="0">
                <a:solidFill>
                  <a:schemeClr val="tx1"/>
                </a:solidFill>
                <a:effectLst/>
                <a:latin typeface="+mn-lt"/>
                <a:ea typeface="+mn-ea"/>
                <a:cs typeface="+mn-cs"/>
              </a:rPr>
              <a:t>3. Enable opportunities of inter-agency sharing of lessons and solutions on the ground. There was also a discussion of showcasing and acknowledging the positive stories around knowledge sharing. Recognition of the positive behaviours in this way positively encourages a sharing mentality based around the shared goal of safety. </a:t>
            </a:r>
          </a:p>
          <a:p>
            <a:endParaRPr lang="en-NZ" dirty="0"/>
          </a:p>
        </p:txBody>
      </p:sp>
      <p:sp>
        <p:nvSpPr>
          <p:cNvPr id="4" name="Slide Number Placeholder 3"/>
          <p:cNvSpPr>
            <a:spLocks noGrp="1"/>
          </p:cNvSpPr>
          <p:nvPr>
            <p:ph type="sldNum" sz="quarter" idx="10"/>
          </p:nvPr>
        </p:nvSpPr>
        <p:spPr/>
        <p:txBody>
          <a:bodyPr/>
          <a:lstStyle/>
          <a:p>
            <a:fld id="{661123CC-F73E-482F-ABC8-DC5341D84645}" type="slidenum">
              <a:rPr lang="en-NZ" smtClean="0"/>
              <a:t>4</a:t>
            </a:fld>
            <a:endParaRPr lang="en-NZ"/>
          </a:p>
        </p:txBody>
      </p:sp>
    </p:spTree>
    <p:extLst>
      <p:ext uri="{BB962C8B-B14F-4D97-AF65-F5344CB8AC3E}">
        <p14:creationId xmlns:p14="http://schemas.microsoft.com/office/powerpoint/2010/main" val="98693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NZ" sz="1200" b="1" kern="1200" dirty="0">
                <a:solidFill>
                  <a:schemeClr val="tx1"/>
                </a:solidFill>
                <a:effectLst/>
                <a:latin typeface="+mn-lt"/>
                <a:ea typeface="+mn-ea"/>
                <a:cs typeface="+mn-cs"/>
              </a:rPr>
              <a:t>Solutions offered</a:t>
            </a:r>
            <a:endParaRPr lang="en-NZ" sz="1200" kern="1200" dirty="0">
              <a:solidFill>
                <a:schemeClr val="tx1"/>
              </a:solidFill>
              <a:effectLst/>
              <a:latin typeface="+mn-lt"/>
              <a:ea typeface="+mn-ea"/>
              <a:cs typeface="+mn-cs"/>
            </a:endParaRPr>
          </a:p>
          <a:p>
            <a:pPr lvl="0"/>
            <a:r>
              <a:rPr lang="en-NZ" sz="1200" kern="1200" dirty="0">
                <a:solidFill>
                  <a:schemeClr val="tx1"/>
                </a:solidFill>
                <a:effectLst/>
                <a:latin typeface="+mn-lt"/>
                <a:ea typeface="+mn-ea"/>
                <a:cs typeface="+mn-cs"/>
              </a:rPr>
              <a:t>Support from the auditor to improve compliance, including suggestions for improvements and positive feedback from the auditor to reinforce what was done well (perhaps allowing a stronger mechanism to capture the positive). </a:t>
            </a:r>
          </a:p>
          <a:p>
            <a:pPr lvl="0"/>
            <a:r>
              <a:rPr lang="en-NZ" sz="1200" kern="1200" dirty="0">
                <a:solidFill>
                  <a:schemeClr val="tx1"/>
                </a:solidFill>
                <a:effectLst/>
                <a:latin typeface="+mn-lt"/>
                <a:ea typeface="+mn-ea"/>
                <a:cs typeface="+mn-cs"/>
              </a:rPr>
              <a:t>Shared site walk-throughs between an external Auditor and STMS to enable better communication. This would enable them to understand each other’s perspective better, and set it up to be a constructive process working together to improve site safety together. This is especially important the first time an auditor is working with an STMS. </a:t>
            </a:r>
          </a:p>
          <a:p>
            <a:pPr lvl="0"/>
            <a:r>
              <a:rPr lang="en-NZ" sz="1200" kern="1200" dirty="0">
                <a:solidFill>
                  <a:schemeClr val="tx1"/>
                </a:solidFill>
                <a:effectLst/>
                <a:latin typeface="+mn-lt"/>
                <a:ea typeface="+mn-ea"/>
                <a:cs typeface="+mn-cs"/>
              </a:rPr>
              <a:t>Improved auditor training so that all auditors are enforcing rules consistently and STMS are not being cited for one behaviour in one jurisdiction while it is encouraged in another. Focus should be holistic—on the overall safety of site—rather than on specific details.</a:t>
            </a:r>
          </a:p>
          <a:p>
            <a:pPr lvl="0"/>
            <a:r>
              <a:rPr lang="en-NZ" sz="1200" kern="1200" dirty="0">
                <a:solidFill>
                  <a:schemeClr val="tx1"/>
                </a:solidFill>
                <a:effectLst/>
                <a:latin typeface="+mn-lt"/>
                <a:ea typeface="+mn-ea"/>
                <a:cs typeface="+mn-cs"/>
              </a:rPr>
              <a:t>All auditors to have road experience so they understand the competing pressures STMS are exposed to. This would add to the practicality of site improvement suggestions and also add credibility to enable auditors to better influence positive STMS site changes. </a:t>
            </a:r>
          </a:p>
          <a:p>
            <a:pPr lvl="0"/>
            <a:r>
              <a:rPr lang="en-NZ" sz="1200" kern="1200" dirty="0">
                <a:solidFill>
                  <a:schemeClr val="tx1"/>
                </a:solidFill>
                <a:effectLst/>
                <a:latin typeface="+mn-lt"/>
                <a:ea typeface="+mn-ea"/>
                <a:cs typeface="+mn-cs"/>
              </a:rPr>
              <a:t>Internal auditors provide unbiased feedback and try to mentor and improve behaviour rather than penalising. These auditors are seen as important to improving consistent compliance.</a:t>
            </a:r>
          </a:p>
          <a:p>
            <a:pPr lvl="0"/>
            <a:r>
              <a:rPr lang="en-NZ" sz="1200" kern="1200" dirty="0">
                <a:solidFill>
                  <a:schemeClr val="tx1"/>
                </a:solidFill>
                <a:effectLst/>
                <a:latin typeface="+mn-lt"/>
                <a:ea typeface="+mn-ea"/>
                <a:cs typeface="+mn-cs"/>
              </a:rPr>
              <a:t>Auditors to capture smart, proactive site solutions to common problems, where these can be shared wider and recognised. Also, capturing special cases where the site setup was compliant, but not ideal (i.e. identifying setups which would be valuable to review for possible solutions with a wider group of experts). </a:t>
            </a:r>
          </a:p>
          <a:p>
            <a:pPr lvl="0"/>
            <a:endParaRPr lang="en-NZ" sz="1200" kern="1200" dirty="0">
              <a:solidFill>
                <a:schemeClr val="tx1"/>
              </a:solidFill>
              <a:effectLst/>
              <a:latin typeface="+mn-lt"/>
              <a:ea typeface="+mn-ea"/>
              <a:cs typeface="+mn-cs"/>
            </a:endParaRPr>
          </a:p>
          <a:p>
            <a:pPr marL="171450" lvl="0" indent="-171450">
              <a:buFontTx/>
              <a:buChar char="-"/>
            </a:pPr>
            <a:r>
              <a:rPr lang="en-NZ" sz="1200" kern="1200" dirty="0">
                <a:solidFill>
                  <a:schemeClr val="tx1"/>
                </a:solidFill>
                <a:effectLst/>
                <a:latin typeface="+mn-lt"/>
                <a:ea typeface="+mn-ea"/>
                <a:cs typeface="+mn-cs"/>
              </a:rPr>
              <a:t>Good stories:</a:t>
            </a:r>
          </a:p>
          <a:p>
            <a:pPr marL="171450" lvl="0" indent="-171450">
              <a:buFontTx/>
              <a:buChar char="-"/>
            </a:pPr>
            <a:r>
              <a:rPr lang="en-NZ" sz="1200" kern="1200" dirty="0">
                <a:solidFill>
                  <a:schemeClr val="tx1"/>
                </a:solidFill>
                <a:effectLst/>
                <a:latin typeface="+mn-lt"/>
                <a:ea typeface="+mn-ea"/>
                <a:cs typeface="+mn-cs"/>
              </a:rPr>
              <a:t>Positive behaviour changes seen via the internal process</a:t>
            </a:r>
          </a:p>
          <a:p>
            <a:pPr marL="171450" lvl="0" indent="-171450">
              <a:buFontTx/>
              <a:buChar char="-"/>
            </a:pPr>
            <a:endParaRPr lang="en-NZ" sz="1200" kern="1200" dirty="0">
              <a:solidFill>
                <a:schemeClr val="tx1"/>
              </a:solidFill>
              <a:effectLst/>
              <a:latin typeface="+mn-lt"/>
              <a:ea typeface="+mn-ea"/>
              <a:cs typeface="+mn-cs"/>
            </a:endParaRPr>
          </a:p>
          <a:p>
            <a:pPr lvl="0"/>
            <a:endParaRPr lang="en-NZ" sz="1200" kern="1200" dirty="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661123CC-F73E-482F-ABC8-DC5341D84645}" type="slidenum">
              <a:rPr lang="en-NZ" smtClean="0"/>
              <a:t>5</a:t>
            </a:fld>
            <a:endParaRPr lang="en-NZ"/>
          </a:p>
        </p:txBody>
      </p:sp>
    </p:spTree>
    <p:extLst>
      <p:ext uri="{BB962C8B-B14F-4D97-AF65-F5344CB8AC3E}">
        <p14:creationId xmlns:p14="http://schemas.microsoft.com/office/powerpoint/2010/main" val="1986549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lvl="0"/>
            <a:r>
              <a:rPr lang="en-NZ" dirty="0"/>
              <a:t>For safety and efficiency (in terms of cost and delay to motorists), there are certain circumstances where it would make sense to be able to have conditions where an STMS can authorise changes. </a:t>
            </a:r>
          </a:p>
          <a:p>
            <a:pPr lvl="0"/>
            <a:r>
              <a:rPr lang="en-NZ" dirty="0"/>
              <a:t>There is a recommendation that the STMS be able to record these as amendments on the TMP drawing on-site. Note that this process is already in place in some locations and amongst some organisations (which highlights the need for improved consistency). </a:t>
            </a:r>
          </a:p>
          <a:p>
            <a:pPr lvl="0"/>
            <a:r>
              <a:rPr lang="en-NZ" dirty="0"/>
              <a:t>Specific guidance related to events that include the aforementioned flexibility, and a process for determining when this is appropriate. Also, discussions with client around expectations of responsibility. </a:t>
            </a:r>
          </a:p>
          <a:p>
            <a:endParaRPr lang="en-NZ" dirty="0"/>
          </a:p>
          <a:p>
            <a:endParaRPr lang="en-NZ" dirty="0"/>
          </a:p>
          <a:p>
            <a:r>
              <a:rPr lang="en-NZ" dirty="0"/>
              <a:t>AVWMS – Tail pilot – Requested to pull back. </a:t>
            </a:r>
          </a:p>
          <a:p>
            <a:endParaRPr lang="en-NZ" dirty="0"/>
          </a:p>
          <a:p>
            <a:endParaRPr lang="en-NZ" dirty="0"/>
          </a:p>
        </p:txBody>
      </p:sp>
      <p:sp>
        <p:nvSpPr>
          <p:cNvPr id="4" name="Slide Number Placeholder 3"/>
          <p:cNvSpPr>
            <a:spLocks noGrp="1"/>
          </p:cNvSpPr>
          <p:nvPr>
            <p:ph type="sldNum" sz="quarter" idx="10"/>
          </p:nvPr>
        </p:nvSpPr>
        <p:spPr/>
        <p:txBody>
          <a:bodyPr/>
          <a:lstStyle/>
          <a:p>
            <a:fld id="{661123CC-F73E-482F-ABC8-DC5341D84645}" type="slidenum">
              <a:rPr lang="en-NZ" smtClean="0"/>
              <a:t>6</a:t>
            </a:fld>
            <a:endParaRPr lang="en-NZ"/>
          </a:p>
        </p:txBody>
      </p:sp>
    </p:spTree>
    <p:extLst>
      <p:ext uri="{BB962C8B-B14F-4D97-AF65-F5344CB8AC3E}">
        <p14:creationId xmlns:p14="http://schemas.microsoft.com/office/powerpoint/2010/main" val="3890713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NZ" sz="1200" b="1" kern="1200" dirty="0">
                <a:solidFill>
                  <a:schemeClr val="tx1"/>
                </a:solidFill>
                <a:effectLst/>
                <a:latin typeface="+mn-lt"/>
                <a:ea typeface="+mn-ea"/>
                <a:cs typeface="+mn-cs"/>
              </a:rPr>
              <a:t>Solutions offered</a:t>
            </a:r>
            <a:endParaRPr lang="en-NZ" sz="1200" kern="1200" dirty="0">
              <a:solidFill>
                <a:schemeClr val="tx1"/>
              </a:solidFill>
              <a:effectLst/>
              <a:latin typeface="+mn-lt"/>
              <a:ea typeface="+mn-ea"/>
              <a:cs typeface="+mn-cs"/>
            </a:endParaRPr>
          </a:p>
          <a:p>
            <a:pPr lvl="0"/>
            <a:r>
              <a:rPr lang="en-NZ" sz="1200" kern="1200" dirty="0">
                <a:solidFill>
                  <a:schemeClr val="tx1"/>
                </a:solidFill>
                <a:effectLst/>
                <a:latin typeface="+mn-lt"/>
                <a:ea typeface="+mn-ea"/>
                <a:cs typeface="+mn-cs"/>
              </a:rPr>
              <a:t>In terms of education content, there was discussion around the “Why” component, and that drivers do not understand the reasons behind the expected behaviour (such as speed). There was also mention of the “so what”, in terms of taking one step further and translating it into something that is meaningful to the driver (such as the kind of delay if there was a crash on site, or from more frequent delays from increased maintenance required due to seal damage from excess speed). </a:t>
            </a:r>
          </a:p>
          <a:p>
            <a:pPr lvl="0"/>
            <a:r>
              <a:rPr lang="en-NZ" sz="1200" kern="1200" dirty="0">
                <a:solidFill>
                  <a:schemeClr val="tx1"/>
                </a:solidFill>
                <a:effectLst/>
                <a:latin typeface="+mn-lt"/>
                <a:ea typeface="+mn-ea"/>
                <a:cs typeface="+mn-cs"/>
              </a:rPr>
              <a:t>Advertisement/Education campaign around road works, including sign meanings, especially: flag man, lane drops, and work men signs.</a:t>
            </a:r>
          </a:p>
          <a:p>
            <a:pPr lvl="0"/>
            <a:r>
              <a:rPr lang="en-NZ" sz="1200" kern="1200" dirty="0">
                <a:solidFill>
                  <a:schemeClr val="tx1"/>
                </a:solidFill>
                <a:effectLst/>
                <a:latin typeface="+mn-lt"/>
                <a:ea typeface="+mn-ea"/>
                <a:cs typeface="+mn-cs"/>
              </a:rPr>
              <a:t>Ensuring advertising and materials are in different languages to enable better engagement with wider communities. </a:t>
            </a:r>
          </a:p>
          <a:p>
            <a:pPr lvl="0"/>
            <a:r>
              <a:rPr lang="en-NZ" sz="1200" kern="1200" dirty="0">
                <a:solidFill>
                  <a:schemeClr val="tx1"/>
                </a:solidFill>
                <a:effectLst/>
                <a:latin typeface="+mn-lt"/>
                <a:ea typeface="+mn-ea"/>
                <a:cs typeface="+mn-cs"/>
              </a:rPr>
              <a:t>Development of materials in multiple formats that could be picked up by the public or agencies to use, including educational videos and pamphlets. </a:t>
            </a:r>
          </a:p>
          <a:p>
            <a:pPr lvl="0"/>
            <a:r>
              <a:rPr lang="en-NZ" sz="1200" kern="1200" dirty="0">
                <a:solidFill>
                  <a:schemeClr val="tx1"/>
                </a:solidFill>
                <a:effectLst/>
                <a:latin typeface="+mn-lt"/>
                <a:ea typeface="+mn-ea"/>
                <a:cs typeface="+mn-cs"/>
              </a:rPr>
              <a:t>Having a NZ Road Code module dedicated to work site behaviour and signage comprehension (and updating this as the Road Code is updated) was mentioned as an excellent opportunity to improve understanding and promote good behaviour in new drivers. </a:t>
            </a:r>
          </a:p>
          <a:p>
            <a:pPr lvl="0"/>
            <a:r>
              <a:rPr lang="en-NZ" sz="1200" kern="1200" dirty="0">
                <a:solidFill>
                  <a:schemeClr val="tx1"/>
                </a:solidFill>
                <a:effectLst/>
                <a:latin typeface="+mn-lt"/>
                <a:ea typeface="+mn-ea"/>
                <a:cs typeface="+mn-cs"/>
              </a:rPr>
              <a:t>Ensuring safety around work sites was a strong component of the existing road safety education in schools to teach the next generation. As some of the misunderstanding of the correct behaviour through sites comes from younger pedestrians and cyclists. Building respect for site risks even before youth are driving was viewed as important.  </a:t>
            </a:r>
          </a:p>
        </p:txBody>
      </p:sp>
      <p:sp>
        <p:nvSpPr>
          <p:cNvPr id="4" name="Slide Number Placeholder 3"/>
          <p:cNvSpPr>
            <a:spLocks noGrp="1"/>
          </p:cNvSpPr>
          <p:nvPr>
            <p:ph type="sldNum" sz="quarter" idx="10"/>
          </p:nvPr>
        </p:nvSpPr>
        <p:spPr/>
        <p:txBody>
          <a:bodyPr/>
          <a:lstStyle/>
          <a:p>
            <a:fld id="{661123CC-F73E-482F-ABC8-DC5341D84645}" type="slidenum">
              <a:rPr lang="en-NZ" smtClean="0"/>
              <a:t>7</a:t>
            </a:fld>
            <a:endParaRPr lang="en-NZ"/>
          </a:p>
        </p:txBody>
      </p:sp>
    </p:spTree>
    <p:extLst>
      <p:ext uri="{BB962C8B-B14F-4D97-AF65-F5344CB8AC3E}">
        <p14:creationId xmlns:p14="http://schemas.microsoft.com/office/powerpoint/2010/main" val="936745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NZ" dirty="0"/>
              <a:t>Text slide</a:t>
            </a:r>
          </a:p>
        </p:txBody>
      </p:sp>
      <p:sp>
        <p:nvSpPr>
          <p:cNvPr id="4" name="Slide Number Placeholder 3"/>
          <p:cNvSpPr>
            <a:spLocks noGrp="1"/>
          </p:cNvSpPr>
          <p:nvPr>
            <p:ph type="sldNum" sz="quarter" idx="10"/>
          </p:nvPr>
        </p:nvSpPr>
        <p:spPr/>
        <p:txBody>
          <a:bodyPr/>
          <a:lstStyle/>
          <a:p>
            <a:fld id="{661123CC-F73E-482F-ABC8-DC5341D84645}" type="slidenum">
              <a:rPr lang="en-NZ" smtClean="0"/>
              <a:t>8</a:t>
            </a:fld>
            <a:endParaRPr lang="en-NZ"/>
          </a:p>
        </p:txBody>
      </p:sp>
    </p:spTree>
    <p:extLst>
      <p:ext uri="{BB962C8B-B14F-4D97-AF65-F5344CB8AC3E}">
        <p14:creationId xmlns:p14="http://schemas.microsoft.com/office/powerpoint/2010/main" val="904175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228600" indent="-228600">
              <a:buAutoNum type="arabicPeriod"/>
            </a:pPr>
            <a:r>
              <a:rPr lang="en-NZ" dirty="0"/>
              <a:t>Reduce public abuse – which seemed consistent through each group. Usability testing specific equipment needs to review effectiveness in different conditions. </a:t>
            </a:r>
          </a:p>
          <a:p>
            <a:pPr marL="228600" indent="-228600">
              <a:buAutoNum type="arabicPeriod"/>
            </a:pPr>
            <a:r>
              <a:rPr lang="en-NZ" dirty="0"/>
              <a:t>Relevant crash history/speed data around the location – as well as the site setup. </a:t>
            </a:r>
          </a:p>
          <a:p>
            <a:pPr marL="228600" indent="-228600">
              <a:buAutoNum type="arabicPeriod"/>
            </a:pPr>
            <a:r>
              <a:rPr lang="en-NZ" dirty="0"/>
              <a:t>Improved search algorithms – common searches understood etc. </a:t>
            </a:r>
          </a:p>
          <a:p>
            <a:pPr marL="228600" indent="-228600">
              <a:buAutoNum type="arabicPeriod"/>
            </a:pPr>
            <a:r>
              <a:rPr lang="en-NZ" dirty="0"/>
              <a:t>Definite pain-point - Identify some options that work well vs don’t in advance – Capture some lessons around this in an interactive workshop with key stakeholders</a:t>
            </a:r>
          </a:p>
          <a:p>
            <a:pPr marL="228600" indent="-228600">
              <a:buAutoNum type="arabicPeriod"/>
            </a:pPr>
            <a:r>
              <a:rPr lang="en-NZ" dirty="0"/>
              <a:t>Reality vs Approved products – there is a gap here. There was a fatality recently – Wheelchair </a:t>
            </a:r>
          </a:p>
          <a:p>
            <a:pPr marL="228600" indent="-228600">
              <a:buAutoNum type="arabicPeriod"/>
            </a:pPr>
            <a:r>
              <a:rPr lang="en-NZ" dirty="0"/>
              <a:t>Trialling now</a:t>
            </a:r>
          </a:p>
          <a:p>
            <a:endParaRPr lang="en-NZ" dirty="0"/>
          </a:p>
        </p:txBody>
      </p:sp>
      <p:sp>
        <p:nvSpPr>
          <p:cNvPr id="4" name="Slide Number Placeholder 3"/>
          <p:cNvSpPr>
            <a:spLocks noGrp="1"/>
          </p:cNvSpPr>
          <p:nvPr>
            <p:ph type="sldNum" sz="quarter" idx="10"/>
          </p:nvPr>
        </p:nvSpPr>
        <p:spPr/>
        <p:txBody>
          <a:bodyPr/>
          <a:lstStyle/>
          <a:p>
            <a:fld id="{661123CC-F73E-482F-ABC8-DC5341D84645}" type="slidenum">
              <a:rPr lang="en-NZ" smtClean="0"/>
              <a:t>9</a:t>
            </a:fld>
            <a:endParaRPr lang="en-NZ"/>
          </a:p>
        </p:txBody>
      </p:sp>
    </p:spTree>
    <p:extLst>
      <p:ext uri="{BB962C8B-B14F-4D97-AF65-F5344CB8AC3E}">
        <p14:creationId xmlns:p14="http://schemas.microsoft.com/office/powerpoint/2010/main" val="8054201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customXml" Target="../ink/ink2.xml"/><Relationship Id="rId5" Type="http://schemas.openxmlformats.org/officeDocument/2006/relationships/image" Target="../media/image5.png"/><Relationship Id="rId4" Type="http://schemas.openxmlformats.org/officeDocument/2006/relationships/customXml" Target="../ink/ink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1.xml"/><Relationship Id="rId6" Type="http://schemas.openxmlformats.org/officeDocument/2006/relationships/customXml" Target="../ink/ink4.xml"/><Relationship Id="rId5" Type="http://schemas.openxmlformats.org/officeDocument/2006/relationships/image" Target="../media/image5.png"/><Relationship Id="rId4" Type="http://schemas.openxmlformats.org/officeDocument/2006/relationships/customXml" Target="../ink/ink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9.jpg"/><Relationship Id="rId1" Type="http://schemas.openxmlformats.org/officeDocument/2006/relationships/slideMaster" Target="../slideMasters/slideMaster1.xml"/><Relationship Id="rId6" Type="http://schemas.openxmlformats.org/officeDocument/2006/relationships/customXml" Target="../ink/ink6.xml"/><Relationship Id="rId5" Type="http://schemas.openxmlformats.org/officeDocument/2006/relationships/image" Target="../media/image5.png"/><Relationship Id="rId4" Type="http://schemas.openxmlformats.org/officeDocument/2006/relationships/customXml" Target="../ink/ink5.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le Slide - Water01">
    <p:bg>
      <p:bgPr>
        <a:solidFill>
          <a:schemeClr val="bg1"/>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72F9AEF4-CC71-402F-BD73-CF47056C6F6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68941" y="-672556"/>
            <a:ext cx="3771213" cy="3771213"/>
          </a:xfrm>
          <a:prstGeom prst="rect">
            <a:avLst/>
          </a:prstGeom>
        </p:spPr>
      </p:pic>
      <p:sp>
        <p:nvSpPr>
          <p:cNvPr id="5" name="Text Placeholder 8"/>
          <p:cNvSpPr>
            <a:spLocks noGrp="1"/>
          </p:cNvSpPr>
          <p:nvPr>
            <p:ph type="body" sz="quarter" idx="10"/>
          </p:nvPr>
        </p:nvSpPr>
        <p:spPr>
          <a:xfrm>
            <a:off x="858650" y="6308725"/>
            <a:ext cx="2774984" cy="230832"/>
          </a:xfrm>
          <a:prstGeom prst="rect">
            <a:avLst/>
          </a:prstGeom>
        </p:spPr>
        <p:txBody>
          <a:bodyPr wrap="square">
            <a:spAutoFit/>
          </a:bodyPr>
          <a:lstStyle>
            <a:lvl1pPr marL="0" indent="0">
              <a:buNone/>
              <a:defRPr sz="1000" b="1">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sp>
        <p:nvSpPr>
          <p:cNvPr id="4" name="Title 1"/>
          <p:cNvSpPr>
            <a:spLocks noGrp="1"/>
          </p:cNvSpPr>
          <p:nvPr>
            <p:ph type="ctrTitle"/>
          </p:nvPr>
        </p:nvSpPr>
        <p:spPr>
          <a:xfrm>
            <a:off x="7523922" y="592502"/>
            <a:ext cx="3061252" cy="1421928"/>
          </a:xfrm>
          <a:prstGeom prst="rect">
            <a:avLst/>
          </a:prstGeom>
        </p:spPr>
        <p:txBody>
          <a:bodyPr wrap="square" anchor="t">
            <a:spAutoFit/>
          </a:bodyPr>
          <a:lstStyle>
            <a:lvl1pPr marL="0" indent="0" algn="l">
              <a:buClr>
                <a:schemeClr val="bg1"/>
              </a:buClr>
              <a:buSzPct val="100000"/>
              <a:buFontTx/>
              <a:buNone/>
              <a:defRPr sz="3200" b="1">
                <a:solidFill>
                  <a:schemeClr val="bg1"/>
                </a:solidFill>
              </a:defRPr>
            </a:lvl1pPr>
          </a:lstStyle>
          <a:p>
            <a:r>
              <a:rPr lang="en-US"/>
              <a:t>Click to edit Master title style</a:t>
            </a:r>
            <a:endParaRPr lang="en-US" dirty="0"/>
          </a:p>
        </p:txBody>
      </p:sp>
      <p:pic>
        <p:nvPicPr>
          <p:cNvPr id="17" name="Picture 16">
            <a:extLst>
              <a:ext uri="{FF2B5EF4-FFF2-40B4-BE49-F238E27FC236}">
                <a16:creationId xmlns:a16="http://schemas.microsoft.com/office/drawing/2014/main" id="{E8A4F31E-D31F-4A41-9EF3-3165A575AC6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2592" y="560545"/>
            <a:ext cx="2588430" cy="598357"/>
          </a:xfrm>
          <a:prstGeom prst="rect">
            <a:avLst/>
          </a:prstGeom>
        </p:spPr>
      </p:pic>
    </p:spTree>
    <p:extLst>
      <p:ext uri="{BB962C8B-B14F-4D97-AF65-F5344CB8AC3E}">
        <p14:creationId xmlns:p14="http://schemas.microsoft.com/office/powerpoint/2010/main" val="2632115747"/>
      </p:ext>
    </p:extLst>
  </p:cSld>
  <p:clrMapOvr>
    <a:masterClrMapping/>
  </p:clrMapOvr>
  <p:extLst mod="1">
    <p:ext uri="{DCECCB84-F9BA-43D5-87BE-67443E8EF086}">
      <p15:sldGuideLst xmlns:p15="http://schemas.microsoft.com/office/powerpoint/2012/main">
        <p15:guide id="1" orient="horz" pos="3974">
          <p15:clr>
            <a:srgbClr val="FBAE40"/>
          </p15:clr>
        </p15:guide>
        <p15:guide id="2" pos="54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 Power01">
    <p:bg>
      <p:bgPr>
        <a:solidFill>
          <a:schemeClr val="bg1"/>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816" y="-34788"/>
            <a:ext cx="12253841" cy="6892785"/>
          </a:xfrm>
          <a:prstGeom prst="rect">
            <a:avLst/>
          </a:prstGeom>
        </p:spPr>
      </p:pic>
      <p:sp>
        <p:nvSpPr>
          <p:cNvPr id="18" name="Text Placeholder 8"/>
          <p:cNvSpPr>
            <a:spLocks noGrp="1"/>
          </p:cNvSpPr>
          <p:nvPr>
            <p:ph type="body" sz="quarter" idx="10"/>
          </p:nvPr>
        </p:nvSpPr>
        <p:spPr>
          <a:xfrm>
            <a:off x="858650" y="6308725"/>
            <a:ext cx="2774984" cy="230832"/>
          </a:xfrm>
          <a:prstGeom prst="rect">
            <a:avLst/>
          </a:prstGeom>
        </p:spPr>
        <p:txBody>
          <a:bodyPr wrap="square">
            <a:spAutoFit/>
          </a:bodyPr>
          <a:lstStyle>
            <a:lvl1pPr marL="0" indent="0">
              <a:buNone/>
              <a:defRPr sz="1000" b="1">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pic>
        <p:nvPicPr>
          <p:cNvPr id="16" name="Picture 15">
            <a:extLst>
              <a:ext uri="{FF2B5EF4-FFF2-40B4-BE49-F238E27FC236}">
                <a16:creationId xmlns:a16="http://schemas.microsoft.com/office/drawing/2014/main" id="{C39AD5C6-72AB-4509-A5DF-923528F81E6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68941" y="-672556"/>
            <a:ext cx="3771213" cy="3771213"/>
          </a:xfrm>
          <a:prstGeom prst="rect">
            <a:avLst/>
          </a:prstGeom>
        </p:spPr>
      </p:pic>
      <p:sp>
        <p:nvSpPr>
          <p:cNvPr id="17" name="Title 1">
            <a:extLst>
              <a:ext uri="{FF2B5EF4-FFF2-40B4-BE49-F238E27FC236}">
                <a16:creationId xmlns:a16="http://schemas.microsoft.com/office/drawing/2014/main" id="{CACB7250-F7DE-4253-9A03-00742D8D9AF0}"/>
              </a:ext>
            </a:extLst>
          </p:cNvPr>
          <p:cNvSpPr>
            <a:spLocks noGrp="1"/>
          </p:cNvSpPr>
          <p:nvPr>
            <p:ph type="ctrTitle"/>
          </p:nvPr>
        </p:nvSpPr>
        <p:spPr>
          <a:xfrm>
            <a:off x="7523922" y="592502"/>
            <a:ext cx="3061252" cy="1421928"/>
          </a:xfrm>
          <a:prstGeom prst="rect">
            <a:avLst/>
          </a:prstGeom>
        </p:spPr>
        <p:txBody>
          <a:bodyPr wrap="square" anchor="t">
            <a:spAutoFit/>
          </a:bodyPr>
          <a:lstStyle>
            <a:lvl1pPr marL="0" indent="0" algn="l">
              <a:buClr>
                <a:schemeClr val="bg1"/>
              </a:buClr>
              <a:buSzPct val="100000"/>
              <a:buFontTx/>
              <a:buNone/>
              <a:defRPr sz="3200" b="1">
                <a:solidFill>
                  <a:schemeClr val="bg1"/>
                </a:solidFill>
              </a:defRPr>
            </a:lvl1pPr>
          </a:lstStyle>
          <a:p>
            <a:r>
              <a:rPr lang="en-US"/>
              <a:t>Click to edit Master title style</a:t>
            </a:r>
            <a:endParaRPr lang="en-US" dirty="0"/>
          </a:p>
        </p:txBody>
      </p:sp>
      <p:pic>
        <p:nvPicPr>
          <p:cNvPr id="21" name="Picture 20">
            <a:extLst>
              <a:ext uri="{FF2B5EF4-FFF2-40B4-BE49-F238E27FC236}">
                <a16:creationId xmlns:a16="http://schemas.microsoft.com/office/drawing/2014/main" id="{70E38FDA-AB28-466E-81AA-56E48B04151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2592" y="560545"/>
            <a:ext cx="2588430" cy="598357"/>
          </a:xfrm>
          <a:prstGeom prst="rect">
            <a:avLst/>
          </a:prstGeom>
        </p:spPr>
      </p:pic>
    </p:spTree>
    <p:extLst>
      <p:ext uri="{BB962C8B-B14F-4D97-AF65-F5344CB8AC3E}">
        <p14:creationId xmlns:p14="http://schemas.microsoft.com/office/powerpoint/2010/main" val="3797460898"/>
      </p:ext>
    </p:extLst>
  </p:cSld>
  <p:clrMapOvr>
    <a:masterClrMapping/>
  </p:clrMapOvr>
  <p:extLst mod="1">
    <p:ext uri="{DCECCB84-F9BA-43D5-87BE-67443E8EF086}">
      <p15:sldGuideLst xmlns:p15="http://schemas.microsoft.com/office/powerpoint/2012/main">
        <p15:guide id="1" orient="horz" pos="3974">
          <p15:clr>
            <a:srgbClr val="FBAE40"/>
          </p15:clr>
        </p15:guide>
        <p15:guide id="2" pos="54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0"/>
            <a:ext cx="12192000" cy="6858000"/>
          </a:xfrm>
          <a:prstGeom prst="rect">
            <a:avLst/>
          </a:prstGeom>
        </p:spPr>
        <p:txBody>
          <a:bodyPr/>
          <a:lstStyle>
            <a:lvl1pPr marL="0" indent="0">
              <a:buFontTx/>
              <a:buNone/>
              <a:defRPr>
                <a:solidFill>
                  <a:srgbClr val="666666"/>
                </a:solidFill>
              </a:defRPr>
            </a:lvl1pPr>
          </a:lstStyle>
          <a:p>
            <a:r>
              <a:rPr lang="en-US"/>
              <a:t>Click icon to add picture</a:t>
            </a:r>
            <a:endParaRPr lang="en-NZ" dirty="0"/>
          </a:p>
        </p:txBody>
      </p:sp>
      <p:sp>
        <p:nvSpPr>
          <p:cNvPr id="3" name="Title 1"/>
          <p:cNvSpPr>
            <a:spLocks noGrp="1"/>
          </p:cNvSpPr>
          <p:nvPr>
            <p:ph type="ctrTitle"/>
          </p:nvPr>
        </p:nvSpPr>
        <p:spPr>
          <a:xfrm>
            <a:off x="7523922" y="592502"/>
            <a:ext cx="3061252" cy="1421928"/>
          </a:xfrm>
          <a:prstGeom prst="rect">
            <a:avLst/>
          </a:prstGeom>
        </p:spPr>
        <p:txBody>
          <a:bodyPr wrap="square" anchor="t">
            <a:spAutoFit/>
          </a:bodyPr>
          <a:lstStyle>
            <a:lvl1pPr marL="361950" indent="-361950" algn="l">
              <a:buClr>
                <a:schemeClr val="bg1"/>
              </a:buClr>
              <a:buSzPct val="100000"/>
              <a:buFontTx/>
              <a:buBlip>
                <a:blip r:embed="rId2"/>
              </a:buBlip>
              <a:defRPr sz="3200" b="1">
                <a:solidFill>
                  <a:schemeClr val="bg1"/>
                </a:solidFill>
              </a:defRPr>
            </a:lvl1pPr>
          </a:lstStyle>
          <a:p>
            <a:r>
              <a:rPr lang="en-US"/>
              <a:t>Click to edit Master title style</a:t>
            </a:r>
            <a:endParaRPr lang="en-US" dirty="0"/>
          </a:p>
        </p:txBody>
      </p:sp>
      <p:sp>
        <p:nvSpPr>
          <p:cNvPr id="4" name="Text Placeholder 8"/>
          <p:cNvSpPr>
            <a:spLocks noGrp="1"/>
          </p:cNvSpPr>
          <p:nvPr>
            <p:ph type="body" sz="quarter" idx="10"/>
          </p:nvPr>
        </p:nvSpPr>
        <p:spPr>
          <a:xfrm>
            <a:off x="858650" y="6308725"/>
            <a:ext cx="2774984" cy="230832"/>
          </a:xfrm>
          <a:prstGeom prst="rect">
            <a:avLst/>
          </a:prstGeom>
        </p:spPr>
        <p:txBody>
          <a:bodyPr wrap="square">
            <a:spAutoFit/>
          </a:bodyPr>
          <a:lstStyle>
            <a:lvl1pPr marL="0" indent="0">
              <a:buNone/>
              <a:defRPr sz="1000" b="1">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24693111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Divider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639" y="1992785"/>
            <a:ext cx="10351697" cy="854080"/>
          </a:xfrm>
          <a:prstGeom prst="rect">
            <a:avLst/>
          </a:prstGeom>
        </p:spPr>
        <p:txBody>
          <a:bodyPr anchor="t">
            <a:spAutoFit/>
          </a:bodyPr>
          <a:lstStyle>
            <a:lvl1pPr marL="0" indent="0" algn="l">
              <a:buClr>
                <a:schemeClr val="bg1"/>
              </a:buClr>
              <a:buSzPct val="100000"/>
              <a:buFontTx/>
              <a:buNone/>
              <a:defRPr sz="5500" b="1">
                <a:solidFill>
                  <a:srgbClr val="FF4438"/>
                </a:solidFill>
              </a:defRPr>
            </a:lvl1pPr>
          </a:lstStyle>
          <a:p>
            <a:r>
              <a:rPr lang="en-US"/>
              <a:t>Click to edit Master title style</a:t>
            </a:r>
            <a:endParaRPr lang="en-US" dirty="0"/>
          </a:p>
        </p:txBody>
      </p:sp>
      <p:sp>
        <p:nvSpPr>
          <p:cNvPr id="9" name="Text Placeholder 8"/>
          <p:cNvSpPr>
            <a:spLocks noGrp="1"/>
          </p:cNvSpPr>
          <p:nvPr>
            <p:ph type="body" sz="quarter" idx="10"/>
          </p:nvPr>
        </p:nvSpPr>
        <p:spPr>
          <a:xfrm>
            <a:off x="838639" y="6308726"/>
            <a:ext cx="7694083" cy="252413"/>
          </a:xfrm>
          <a:prstGeom prst="rect">
            <a:avLst/>
          </a:prstGeom>
        </p:spPr>
        <p:txBody>
          <a:bodyPr>
            <a:noAutofit/>
          </a:bodyPr>
          <a:lstStyle>
            <a:lvl1pPr marL="0" indent="0">
              <a:buNone/>
              <a:defRPr sz="1000">
                <a:solidFill>
                  <a:srgbClr val="FF4438"/>
                </a:solidFill>
                <a:latin typeface="Arial" panose="020B0604020202020204" pitchFamily="34" charset="0"/>
                <a:cs typeface="Arial" panose="020B0604020202020204" pitchFamily="34" charset="0"/>
              </a:defRPr>
            </a:lvl1pPr>
          </a:lstStyle>
          <a:p>
            <a:pPr lvl="0"/>
            <a:r>
              <a:rPr lang="en-US"/>
              <a:t>Edit Master text styles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2592" y="246888"/>
            <a:ext cx="2588430" cy="1225672"/>
          </a:xfrm>
          <a:prstGeom prst="rect">
            <a:avLst/>
          </a:prstGeom>
        </p:spPr>
      </p:pic>
      <p:pic>
        <p:nvPicPr>
          <p:cNvPr id="6" name="Picture 5">
            <a:extLst>
              <a:ext uri="{FF2B5EF4-FFF2-40B4-BE49-F238E27FC236}">
                <a16:creationId xmlns:a16="http://schemas.microsoft.com/office/drawing/2014/main" id="{8DB05E1A-D001-4CE8-B5BE-5580DD3D625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2593" y="560545"/>
            <a:ext cx="2588428" cy="598357"/>
          </a:xfrm>
          <a:prstGeom prst="rect">
            <a:avLst/>
          </a:prstGeom>
        </p:spPr>
      </p:pic>
    </p:spTree>
    <p:extLst>
      <p:ext uri="{BB962C8B-B14F-4D97-AF65-F5344CB8AC3E}">
        <p14:creationId xmlns:p14="http://schemas.microsoft.com/office/powerpoint/2010/main" val="2368970056"/>
      </p:ext>
    </p:extLst>
  </p:cSld>
  <p:clrMapOvr>
    <a:masterClrMapping/>
  </p:clrMapOvr>
  <p:extLst mod="1">
    <p:ext uri="{DCECCB84-F9BA-43D5-87BE-67443E8EF086}">
      <p15:sldGuideLst xmlns:p15="http://schemas.microsoft.com/office/powerpoint/2012/main">
        <p15:guide id="1" orient="horz" pos="3974">
          <p15:clr>
            <a:srgbClr val="FBAE40"/>
          </p15:clr>
        </p15:guide>
        <p15:guide id="2" pos="54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6" name="Text Placeholder 8"/>
          <p:cNvSpPr txBox="1">
            <a:spLocks/>
          </p:cNvSpPr>
          <p:nvPr userDrawn="1"/>
        </p:nvSpPr>
        <p:spPr>
          <a:xfrm>
            <a:off x="9185189" y="6308725"/>
            <a:ext cx="2023607" cy="25031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000" b="1" dirty="0">
                <a:solidFill>
                  <a:srgbClr val="FF4438"/>
                </a:solidFill>
                <a:latin typeface="Arial" panose="020B0604020202020204" pitchFamily="34" charset="0"/>
                <a:cs typeface="Arial" panose="020B0604020202020204" pitchFamily="34" charset="0"/>
              </a:rPr>
              <a:t>WSP Opus</a:t>
            </a:r>
          </a:p>
        </p:txBody>
      </p:sp>
      <p:sp>
        <p:nvSpPr>
          <p:cNvPr id="7" name="Text Placeholder 8"/>
          <p:cNvSpPr>
            <a:spLocks noGrp="1"/>
          </p:cNvSpPr>
          <p:nvPr>
            <p:ph type="body" sz="quarter" idx="10"/>
          </p:nvPr>
        </p:nvSpPr>
        <p:spPr>
          <a:xfrm>
            <a:off x="858649" y="6308724"/>
            <a:ext cx="5959593" cy="230832"/>
          </a:xfrm>
          <a:prstGeom prst="rect">
            <a:avLst/>
          </a:prstGeom>
        </p:spPr>
        <p:txBody>
          <a:bodyPr wrap="square">
            <a:spAutoFit/>
          </a:bodyPr>
          <a:lstStyle>
            <a:lvl1pPr marL="0" indent="0">
              <a:buNone/>
              <a:defRPr sz="1000" b="0">
                <a:solidFill>
                  <a:srgbClr val="FF4438"/>
                </a:solidFill>
                <a:latin typeface="Arial" panose="020B0604020202020204" pitchFamily="34" charset="0"/>
                <a:cs typeface="Arial" panose="020B0604020202020204" pitchFamily="34" charset="0"/>
              </a:defRPr>
            </a:lvl1pPr>
          </a:lstStyle>
          <a:p>
            <a:pPr lvl="0"/>
            <a:r>
              <a:rPr lang="en-US"/>
              <a:t>Edit Master text styles</a:t>
            </a:r>
          </a:p>
        </p:txBody>
      </p:sp>
      <p:sp>
        <p:nvSpPr>
          <p:cNvPr id="11" name="Text Placeholder 10"/>
          <p:cNvSpPr>
            <a:spLocks noGrp="1"/>
          </p:cNvSpPr>
          <p:nvPr>
            <p:ph type="body" sz="quarter" idx="11" hasCustomPrompt="1"/>
          </p:nvPr>
        </p:nvSpPr>
        <p:spPr>
          <a:xfrm>
            <a:off x="838200" y="549620"/>
            <a:ext cx="10253870" cy="646331"/>
          </a:xfrm>
          <a:prstGeom prst="rect">
            <a:avLst/>
          </a:prstGeom>
        </p:spPr>
        <p:txBody>
          <a:bodyPr wrap="square">
            <a:spAutoFit/>
          </a:bodyPr>
          <a:lstStyle>
            <a:lvl1pPr marL="0" indent="0">
              <a:buFontTx/>
              <a:buNone/>
              <a:defRPr sz="4000" b="1" baseline="0">
                <a:solidFill>
                  <a:srgbClr val="FF4438"/>
                </a:solidFill>
                <a:latin typeface="Arial" panose="020B0604020202020204" pitchFamily="34" charset="0"/>
                <a:cs typeface="Arial" panose="020B0604020202020204" pitchFamily="34" charset="0"/>
              </a:defRPr>
            </a:lvl1pPr>
          </a:lstStyle>
          <a:p>
            <a:pPr lvl="0"/>
            <a:r>
              <a:rPr lang="en-US" dirty="0"/>
              <a:t>Click to edit Master title style</a:t>
            </a:r>
          </a:p>
        </p:txBody>
      </p:sp>
      <p:sp>
        <p:nvSpPr>
          <p:cNvPr id="13" name="Text Placeholder 12"/>
          <p:cNvSpPr>
            <a:spLocks noGrp="1"/>
          </p:cNvSpPr>
          <p:nvPr>
            <p:ph type="body" sz="quarter" idx="12"/>
          </p:nvPr>
        </p:nvSpPr>
        <p:spPr>
          <a:xfrm>
            <a:off x="1112838" y="1888435"/>
            <a:ext cx="7623175" cy="682751"/>
          </a:xfrm>
          <a:prstGeom prst="rect">
            <a:avLst/>
          </a:prstGeom>
        </p:spPr>
        <p:txBody>
          <a:bodyPr>
            <a:spAutoFit/>
          </a:bodyPr>
          <a:lstStyle>
            <a:lvl1pPr marL="0" indent="0">
              <a:buFontTx/>
              <a:buNone/>
              <a:defRPr sz="2000">
                <a:solidFill>
                  <a:srgbClr val="666666"/>
                </a:solidFill>
                <a:latin typeface="Arial" panose="020B0604020202020204" pitchFamily="34" charset="0"/>
                <a:cs typeface="Arial" panose="020B0604020202020204" pitchFamily="34" charset="0"/>
              </a:defRPr>
            </a:lvl1pPr>
            <a:lvl2pPr marL="742950" indent="-285750">
              <a:buFont typeface="Arial" panose="020B0604020202020204" pitchFamily="34" charset="0"/>
              <a:buChar char="•"/>
              <a:defRPr sz="1800">
                <a:solidFill>
                  <a:srgbClr val="666666"/>
                </a:solidFill>
                <a:latin typeface="Arial" panose="020B0604020202020204" pitchFamily="34" charset="0"/>
                <a:cs typeface="Arial" panose="020B0604020202020204" pitchFamily="34" charset="0"/>
              </a:defRPr>
            </a:lvl2pPr>
          </a:lstStyle>
          <a:p>
            <a:pPr lvl="0"/>
            <a:r>
              <a:rPr lang="en-US"/>
              <a:t>Edit Master text styles</a:t>
            </a:r>
          </a:p>
          <a:p>
            <a:pPr lvl="1"/>
            <a:r>
              <a:rPr lang="en-US"/>
              <a:t>Second level</a:t>
            </a:r>
          </a:p>
        </p:txBody>
      </p:sp>
      <p:pic>
        <p:nvPicPr>
          <p:cNvPr id="3" name="Picture 2">
            <a:extLst>
              <a:ext uri="{FF2B5EF4-FFF2-40B4-BE49-F238E27FC236}">
                <a16:creationId xmlns:a16="http://schemas.microsoft.com/office/drawing/2014/main" id="{BB74F850-1681-4FC6-976D-D0976F3C442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71897" y="6300540"/>
            <a:ext cx="911244" cy="239015"/>
          </a:xfrm>
          <a:prstGeom prst="rect">
            <a:avLst/>
          </a:prstGeom>
        </p:spPr>
      </p:pic>
    </p:spTree>
    <p:extLst>
      <p:ext uri="{BB962C8B-B14F-4D97-AF65-F5344CB8AC3E}">
        <p14:creationId xmlns:p14="http://schemas.microsoft.com/office/powerpoint/2010/main" val="2362608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Water02">
    <p:bg>
      <p:bgPr>
        <a:solidFill>
          <a:schemeClr val="bg1"/>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72F9AEF4-CC71-402F-BD73-CF47056C6F6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68941" y="-672556"/>
            <a:ext cx="3771213" cy="3771213"/>
          </a:xfrm>
          <a:prstGeom prst="rect">
            <a:avLst/>
          </a:prstGeom>
        </p:spPr>
      </p:pic>
      <p:sp>
        <p:nvSpPr>
          <p:cNvPr id="5" name="Text Placeholder 8"/>
          <p:cNvSpPr>
            <a:spLocks noGrp="1"/>
          </p:cNvSpPr>
          <p:nvPr>
            <p:ph type="body" sz="quarter" idx="10"/>
          </p:nvPr>
        </p:nvSpPr>
        <p:spPr>
          <a:xfrm>
            <a:off x="858650" y="6308725"/>
            <a:ext cx="2774984" cy="230832"/>
          </a:xfrm>
          <a:prstGeom prst="rect">
            <a:avLst/>
          </a:prstGeom>
        </p:spPr>
        <p:txBody>
          <a:bodyPr wrap="square">
            <a:spAutoFit/>
          </a:bodyPr>
          <a:lstStyle>
            <a:lvl1pPr marL="0" indent="0">
              <a:buNone/>
              <a:defRPr sz="1000" b="1">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sp>
        <p:nvSpPr>
          <p:cNvPr id="4" name="Title 1"/>
          <p:cNvSpPr>
            <a:spLocks noGrp="1"/>
          </p:cNvSpPr>
          <p:nvPr>
            <p:ph type="ctrTitle"/>
          </p:nvPr>
        </p:nvSpPr>
        <p:spPr>
          <a:xfrm>
            <a:off x="7523922" y="592502"/>
            <a:ext cx="3061252" cy="1421928"/>
          </a:xfrm>
          <a:prstGeom prst="rect">
            <a:avLst/>
          </a:prstGeom>
        </p:spPr>
        <p:txBody>
          <a:bodyPr wrap="square" anchor="t">
            <a:spAutoFit/>
          </a:bodyPr>
          <a:lstStyle>
            <a:lvl1pPr marL="0" indent="0" algn="l">
              <a:buClr>
                <a:schemeClr val="bg1"/>
              </a:buClr>
              <a:buSzPct val="100000"/>
              <a:buFontTx/>
              <a:buNone/>
              <a:defRPr sz="3200" b="1">
                <a:solidFill>
                  <a:schemeClr val="bg1"/>
                </a:solidFill>
              </a:defRPr>
            </a:lvl1pPr>
          </a:lstStyle>
          <a:p>
            <a:r>
              <a:rPr lang="en-US"/>
              <a:t>Click to edit Master title style</a:t>
            </a:r>
            <a:endParaRPr lang="en-US" dirty="0"/>
          </a:p>
        </p:txBody>
      </p:sp>
      <p:pic>
        <p:nvPicPr>
          <p:cNvPr id="17" name="Picture 16">
            <a:extLst>
              <a:ext uri="{FF2B5EF4-FFF2-40B4-BE49-F238E27FC236}">
                <a16:creationId xmlns:a16="http://schemas.microsoft.com/office/drawing/2014/main" id="{E8A4F31E-D31F-4A41-9EF3-3165A575AC6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2592" y="560545"/>
            <a:ext cx="2588430" cy="598357"/>
          </a:xfrm>
          <a:prstGeom prst="rect">
            <a:avLst/>
          </a:prstGeom>
        </p:spPr>
      </p:pic>
    </p:spTree>
    <p:extLst>
      <p:ext uri="{BB962C8B-B14F-4D97-AF65-F5344CB8AC3E}">
        <p14:creationId xmlns:p14="http://schemas.microsoft.com/office/powerpoint/2010/main" val="1915672130"/>
      </p:ext>
    </p:extLst>
  </p:cSld>
  <p:clrMapOvr>
    <a:masterClrMapping/>
  </p:clrMapOvr>
  <p:extLst mod="1">
    <p:ext uri="{DCECCB84-F9BA-43D5-87BE-67443E8EF086}">
      <p15:sldGuideLst xmlns:p15="http://schemas.microsoft.com/office/powerpoint/2012/main">
        <p15:guide id="1" orient="horz" pos="3974">
          <p15:clr>
            <a:srgbClr val="FBAE40"/>
          </p15:clr>
        </p15:guide>
        <p15:guide id="2" pos="54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Water03">
    <p:bg>
      <p:bgPr>
        <a:solidFill>
          <a:schemeClr val="bg1"/>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72F9AEF4-CC71-402F-BD73-CF47056C6F6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68941" y="-672556"/>
            <a:ext cx="3771213" cy="3771213"/>
          </a:xfrm>
          <a:prstGeom prst="rect">
            <a:avLst/>
          </a:prstGeom>
        </p:spPr>
      </p:pic>
      <p:sp>
        <p:nvSpPr>
          <p:cNvPr id="5" name="Text Placeholder 8"/>
          <p:cNvSpPr>
            <a:spLocks noGrp="1"/>
          </p:cNvSpPr>
          <p:nvPr>
            <p:ph type="body" sz="quarter" idx="10"/>
          </p:nvPr>
        </p:nvSpPr>
        <p:spPr>
          <a:xfrm>
            <a:off x="858650" y="6308725"/>
            <a:ext cx="2774984" cy="230832"/>
          </a:xfrm>
          <a:prstGeom prst="rect">
            <a:avLst/>
          </a:prstGeom>
        </p:spPr>
        <p:txBody>
          <a:bodyPr wrap="square">
            <a:spAutoFit/>
          </a:bodyPr>
          <a:lstStyle>
            <a:lvl1pPr marL="0" indent="0">
              <a:buNone/>
              <a:defRPr sz="1000" b="1">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sp>
        <p:nvSpPr>
          <p:cNvPr id="4" name="Title 1"/>
          <p:cNvSpPr>
            <a:spLocks noGrp="1"/>
          </p:cNvSpPr>
          <p:nvPr>
            <p:ph type="ctrTitle"/>
          </p:nvPr>
        </p:nvSpPr>
        <p:spPr>
          <a:xfrm>
            <a:off x="7523922" y="592502"/>
            <a:ext cx="3061252" cy="1421928"/>
          </a:xfrm>
          <a:prstGeom prst="rect">
            <a:avLst/>
          </a:prstGeom>
        </p:spPr>
        <p:txBody>
          <a:bodyPr wrap="square" anchor="t">
            <a:spAutoFit/>
          </a:bodyPr>
          <a:lstStyle>
            <a:lvl1pPr marL="0" indent="0" algn="l">
              <a:buClr>
                <a:schemeClr val="bg1"/>
              </a:buClr>
              <a:buSzPct val="100000"/>
              <a:buFontTx/>
              <a:buNone/>
              <a:defRPr sz="3200" b="1">
                <a:solidFill>
                  <a:schemeClr val="bg1"/>
                </a:solidFill>
              </a:defRPr>
            </a:lvl1pPr>
          </a:lstStyle>
          <a:p>
            <a:r>
              <a:rPr lang="en-US"/>
              <a:t>Click to edit Master title style</a:t>
            </a:r>
            <a:endParaRPr lang="en-US" dirty="0"/>
          </a:p>
        </p:txBody>
      </p:sp>
      <p:pic>
        <p:nvPicPr>
          <p:cNvPr id="17" name="Picture 16">
            <a:extLst>
              <a:ext uri="{FF2B5EF4-FFF2-40B4-BE49-F238E27FC236}">
                <a16:creationId xmlns:a16="http://schemas.microsoft.com/office/drawing/2014/main" id="{E8A4F31E-D31F-4A41-9EF3-3165A575AC6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2592" y="560545"/>
            <a:ext cx="2588430" cy="598357"/>
          </a:xfrm>
          <a:prstGeom prst="rect">
            <a:avLst/>
          </a:prstGeom>
        </p:spPr>
      </p:pic>
    </p:spTree>
    <p:extLst>
      <p:ext uri="{BB962C8B-B14F-4D97-AF65-F5344CB8AC3E}">
        <p14:creationId xmlns:p14="http://schemas.microsoft.com/office/powerpoint/2010/main" val="1071819361"/>
      </p:ext>
    </p:extLst>
  </p:cSld>
  <p:clrMapOvr>
    <a:masterClrMapping/>
  </p:clrMapOvr>
  <p:extLst mod="1">
    <p:ext uri="{DCECCB84-F9BA-43D5-87BE-67443E8EF086}">
      <p15:sldGuideLst xmlns:p15="http://schemas.microsoft.com/office/powerpoint/2012/main">
        <p15:guide id="1" orient="horz" pos="3974">
          <p15:clr>
            <a:srgbClr val="FBAE40"/>
          </p15:clr>
        </p15:guide>
        <p15:guide id="2" pos="54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Title Slide - Transport01">
    <p:bg>
      <p:bgPr>
        <a:solidFill>
          <a:schemeClr val="bg1"/>
        </a:soli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453F780C-87B8-45D9-8B19-CF80D7B72E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817" y="-34788"/>
            <a:ext cx="12253843" cy="6892786"/>
          </a:xfrm>
          <a:prstGeom prst="rect">
            <a:avLst/>
          </a:prstGeom>
        </p:spPr>
      </p:pic>
      <p:sp>
        <p:nvSpPr>
          <p:cNvPr id="34" name="Text Placeholder 8">
            <a:extLst>
              <a:ext uri="{FF2B5EF4-FFF2-40B4-BE49-F238E27FC236}">
                <a16:creationId xmlns:a16="http://schemas.microsoft.com/office/drawing/2014/main" id="{5A2F60D6-2C62-4B0D-857D-B1CF67B5FFDD}"/>
              </a:ext>
            </a:extLst>
          </p:cNvPr>
          <p:cNvSpPr>
            <a:spLocks noGrp="1"/>
          </p:cNvSpPr>
          <p:nvPr>
            <p:ph type="body" sz="quarter" idx="10"/>
          </p:nvPr>
        </p:nvSpPr>
        <p:spPr>
          <a:xfrm>
            <a:off x="858650" y="6308725"/>
            <a:ext cx="2774984" cy="230832"/>
          </a:xfrm>
          <a:prstGeom prst="rect">
            <a:avLst/>
          </a:prstGeom>
        </p:spPr>
        <p:txBody>
          <a:bodyPr wrap="square">
            <a:spAutoFit/>
          </a:bodyPr>
          <a:lstStyle>
            <a:lvl1pPr marL="0" indent="0">
              <a:buNone/>
              <a:defRPr sz="1000" b="1">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pic>
        <p:nvPicPr>
          <p:cNvPr id="36" name="Picture 35">
            <a:extLst>
              <a:ext uri="{FF2B5EF4-FFF2-40B4-BE49-F238E27FC236}">
                <a16:creationId xmlns:a16="http://schemas.microsoft.com/office/drawing/2014/main" id="{7C782AD7-A900-4B1C-9C2F-289EC7F72EB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2592" y="560545"/>
            <a:ext cx="2588430" cy="598357"/>
          </a:xfrm>
          <a:prstGeom prst="rect">
            <a:avLst/>
          </a:prstGeom>
        </p:spPr>
      </p:pic>
      <mc:AlternateContent xmlns:mc="http://schemas.openxmlformats.org/markup-compatibility/2006" xmlns:p14="http://schemas.microsoft.com/office/powerpoint/2010/main">
        <mc:Choice Requires="p14">
          <p:contentPart p14:bwMode="auto" r:id="rId4">
            <p14:nvContentPartPr>
              <p14:cNvPr id="37" name="Ink 36">
                <a:extLst>
                  <a:ext uri="{FF2B5EF4-FFF2-40B4-BE49-F238E27FC236}">
                    <a16:creationId xmlns:a16="http://schemas.microsoft.com/office/drawing/2014/main" id="{1D8A25BE-8857-45E9-9789-F810771A93DE}"/>
                  </a:ext>
                </a:extLst>
              </p14:cNvPr>
              <p14:cNvContentPartPr/>
              <p14:nvPr userDrawn="1"/>
            </p14:nvContentPartPr>
            <p14:xfrm>
              <a:off x="7277745" y="288992"/>
              <a:ext cx="830880" cy="550800"/>
            </p14:xfrm>
          </p:contentPart>
        </mc:Choice>
        <mc:Fallback xmlns="">
          <p:pic>
            <p:nvPicPr>
              <p:cNvPr id="37" name="Ink 36">
                <a:extLst>
                  <a:ext uri="{FF2B5EF4-FFF2-40B4-BE49-F238E27FC236}">
                    <a16:creationId xmlns:a16="http://schemas.microsoft.com/office/drawing/2014/main" id="{1D8A25BE-8857-45E9-9789-F810771A93DE}"/>
                  </a:ext>
                </a:extLst>
              </p:cNvPr>
              <p:cNvPicPr/>
              <p:nvPr/>
            </p:nvPicPr>
            <p:blipFill>
              <a:blip r:embed="rId5"/>
              <a:stretch>
                <a:fillRect/>
              </a:stretch>
            </p:blipFill>
            <p:spPr>
              <a:xfrm>
                <a:off x="7268745" y="279632"/>
                <a:ext cx="849240" cy="569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8" name="Ink 37">
                <a:extLst>
                  <a:ext uri="{FF2B5EF4-FFF2-40B4-BE49-F238E27FC236}">
                    <a16:creationId xmlns:a16="http://schemas.microsoft.com/office/drawing/2014/main" id="{2DEF0368-D64E-406E-A9DC-EAEF27840DE4}"/>
                  </a:ext>
                </a:extLst>
              </p14:cNvPr>
              <p14:cNvContentPartPr/>
              <p14:nvPr userDrawn="1"/>
            </p14:nvContentPartPr>
            <p14:xfrm>
              <a:off x="9740865" y="1959392"/>
              <a:ext cx="65880" cy="102960"/>
            </p14:xfrm>
          </p:contentPart>
        </mc:Choice>
        <mc:Fallback xmlns="">
          <p:pic>
            <p:nvPicPr>
              <p:cNvPr id="38" name="Ink 37">
                <a:extLst>
                  <a:ext uri="{FF2B5EF4-FFF2-40B4-BE49-F238E27FC236}">
                    <a16:creationId xmlns:a16="http://schemas.microsoft.com/office/drawing/2014/main" id="{2DEF0368-D64E-406E-A9DC-EAEF27840DE4}"/>
                  </a:ext>
                </a:extLst>
              </p:cNvPr>
              <p:cNvPicPr/>
              <p:nvPr/>
            </p:nvPicPr>
            <p:blipFill>
              <a:blip r:embed="rId7"/>
              <a:stretch>
                <a:fillRect/>
              </a:stretch>
            </p:blipFill>
            <p:spPr>
              <a:xfrm>
                <a:off x="9731865" y="1950392"/>
                <a:ext cx="83520" cy="120600"/>
              </a:xfrm>
              <a:prstGeom prst="rect">
                <a:avLst/>
              </a:prstGeom>
            </p:spPr>
          </p:pic>
        </mc:Fallback>
      </mc:AlternateContent>
      <p:pic>
        <p:nvPicPr>
          <p:cNvPr id="40" name="Picture 39">
            <a:extLst>
              <a:ext uri="{FF2B5EF4-FFF2-40B4-BE49-F238E27FC236}">
                <a16:creationId xmlns:a16="http://schemas.microsoft.com/office/drawing/2014/main" id="{AF29360E-329B-4AF5-88D5-AB0271E54CE4}"/>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168941" y="-672556"/>
            <a:ext cx="3771213" cy="3771213"/>
          </a:xfrm>
          <a:prstGeom prst="rect">
            <a:avLst/>
          </a:prstGeom>
        </p:spPr>
      </p:pic>
      <p:sp>
        <p:nvSpPr>
          <p:cNvPr id="41" name="Title 1">
            <a:extLst>
              <a:ext uri="{FF2B5EF4-FFF2-40B4-BE49-F238E27FC236}">
                <a16:creationId xmlns:a16="http://schemas.microsoft.com/office/drawing/2014/main" id="{FA4F389D-346A-4F69-859F-91EDD8697B63}"/>
              </a:ext>
            </a:extLst>
          </p:cNvPr>
          <p:cNvSpPr>
            <a:spLocks noGrp="1"/>
          </p:cNvSpPr>
          <p:nvPr>
            <p:ph type="ctrTitle"/>
          </p:nvPr>
        </p:nvSpPr>
        <p:spPr>
          <a:xfrm>
            <a:off x="7523922" y="592502"/>
            <a:ext cx="3061252" cy="1421928"/>
          </a:xfrm>
          <a:prstGeom prst="rect">
            <a:avLst/>
          </a:prstGeom>
        </p:spPr>
        <p:txBody>
          <a:bodyPr wrap="square" anchor="t">
            <a:spAutoFit/>
          </a:bodyPr>
          <a:lstStyle>
            <a:lvl1pPr marL="0" indent="0" algn="l">
              <a:buClr>
                <a:schemeClr val="bg1"/>
              </a:buClr>
              <a:buSzPct val="100000"/>
              <a:buFontTx/>
              <a:buNone/>
              <a:defRPr sz="3200" b="1">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059203715"/>
      </p:ext>
    </p:extLst>
  </p:cSld>
  <p:clrMapOvr>
    <a:masterClrMapping/>
  </p:clrMapOvr>
  <p:extLst mod="1">
    <p:ext uri="{DCECCB84-F9BA-43D5-87BE-67443E8EF086}">
      <p15:sldGuideLst xmlns:p15="http://schemas.microsoft.com/office/powerpoint/2012/main">
        <p15:guide id="1" orient="horz" pos="3974">
          <p15:clr>
            <a:srgbClr val="FBAE40"/>
          </p15:clr>
        </p15:guide>
        <p15:guide id="2" pos="54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 Transport02">
    <p:bg>
      <p:bgPr>
        <a:solidFill>
          <a:schemeClr val="bg1"/>
        </a:soli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453F780C-87B8-45D9-8B19-CF80D7B72E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817" y="-34788"/>
            <a:ext cx="12253843" cy="6892786"/>
          </a:xfrm>
          <a:prstGeom prst="rect">
            <a:avLst/>
          </a:prstGeom>
        </p:spPr>
      </p:pic>
      <p:sp>
        <p:nvSpPr>
          <p:cNvPr id="34" name="Text Placeholder 8">
            <a:extLst>
              <a:ext uri="{FF2B5EF4-FFF2-40B4-BE49-F238E27FC236}">
                <a16:creationId xmlns:a16="http://schemas.microsoft.com/office/drawing/2014/main" id="{5A2F60D6-2C62-4B0D-857D-B1CF67B5FFDD}"/>
              </a:ext>
            </a:extLst>
          </p:cNvPr>
          <p:cNvSpPr>
            <a:spLocks noGrp="1"/>
          </p:cNvSpPr>
          <p:nvPr>
            <p:ph type="body" sz="quarter" idx="10"/>
          </p:nvPr>
        </p:nvSpPr>
        <p:spPr>
          <a:xfrm>
            <a:off x="858650" y="6308725"/>
            <a:ext cx="2774984" cy="230832"/>
          </a:xfrm>
          <a:prstGeom prst="rect">
            <a:avLst/>
          </a:prstGeom>
        </p:spPr>
        <p:txBody>
          <a:bodyPr wrap="square">
            <a:spAutoFit/>
          </a:bodyPr>
          <a:lstStyle>
            <a:lvl1pPr marL="0" indent="0">
              <a:buNone/>
              <a:defRPr sz="1000" b="1">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pic>
        <p:nvPicPr>
          <p:cNvPr id="36" name="Picture 35">
            <a:extLst>
              <a:ext uri="{FF2B5EF4-FFF2-40B4-BE49-F238E27FC236}">
                <a16:creationId xmlns:a16="http://schemas.microsoft.com/office/drawing/2014/main" id="{7C782AD7-A900-4B1C-9C2F-289EC7F72EB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2592" y="560545"/>
            <a:ext cx="2588430" cy="598357"/>
          </a:xfrm>
          <a:prstGeom prst="rect">
            <a:avLst/>
          </a:prstGeom>
        </p:spPr>
      </p:pic>
      <mc:AlternateContent xmlns:mc="http://schemas.openxmlformats.org/markup-compatibility/2006" xmlns:p14="http://schemas.microsoft.com/office/powerpoint/2010/main">
        <mc:Choice Requires="p14">
          <p:contentPart p14:bwMode="auto" r:id="rId4">
            <p14:nvContentPartPr>
              <p14:cNvPr id="37" name="Ink 36">
                <a:extLst>
                  <a:ext uri="{FF2B5EF4-FFF2-40B4-BE49-F238E27FC236}">
                    <a16:creationId xmlns:a16="http://schemas.microsoft.com/office/drawing/2014/main" id="{1D8A25BE-8857-45E9-9789-F810771A93DE}"/>
                  </a:ext>
                </a:extLst>
              </p14:cNvPr>
              <p14:cNvContentPartPr/>
              <p14:nvPr userDrawn="1"/>
            </p14:nvContentPartPr>
            <p14:xfrm>
              <a:off x="7277745" y="288992"/>
              <a:ext cx="830880" cy="550800"/>
            </p14:xfrm>
          </p:contentPart>
        </mc:Choice>
        <mc:Fallback xmlns="">
          <p:pic>
            <p:nvPicPr>
              <p:cNvPr id="37" name="Ink 36">
                <a:extLst>
                  <a:ext uri="{FF2B5EF4-FFF2-40B4-BE49-F238E27FC236}">
                    <a16:creationId xmlns:a16="http://schemas.microsoft.com/office/drawing/2014/main" id="{1D8A25BE-8857-45E9-9789-F810771A93DE}"/>
                  </a:ext>
                </a:extLst>
              </p:cNvPr>
              <p:cNvPicPr/>
              <p:nvPr/>
            </p:nvPicPr>
            <p:blipFill>
              <a:blip r:embed="rId5"/>
              <a:stretch>
                <a:fillRect/>
              </a:stretch>
            </p:blipFill>
            <p:spPr>
              <a:xfrm>
                <a:off x="7268745" y="279632"/>
                <a:ext cx="849240" cy="569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8" name="Ink 37">
                <a:extLst>
                  <a:ext uri="{FF2B5EF4-FFF2-40B4-BE49-F238E27FC236}">
                    <a16:creationId xmlns:a16="http://schemas.microsoft.com/office/drawing/2014/main" id="{2DEF0368-D64E-406E-A9DC-EAEF27840DE4}"/>
                  </a:ext>
                </a:extLst>
              </p14:cNvPr>
              <p14:cNvContentPartPr/>
              <p14:nvPr userDrawn="1"/>
            </p14:nvContentPartPr>
            <p14:xfrm>
              <a:off x="9740865" y="1959392"/>
              <a:ext cx="65880" cy="102960"/>
            </p14:xfrm>
          </p:contentPart>
        </mc:Choice>
        <mc:Fallback xmlns="">
          <p:pic>
            <p:nvPicPr>
              <p:cNvPr id="38" name="Ink 37">
                <a:extLst>
                  <a:ext uri="{FF2B5EF4-FFF2-40B4-BE49-F238E27FC236}">
                    <a16:creationId xmlns:a16="http://schemas.microsoft.com/office/drawing/2014/main" id="{2DEF0368-D64E-406E-A9DC-EAEF27840DE4}"/>
                  </a:ext>
                </a:extLst>
              </p:cNvPr>
              <p:cNvPicPr/>
              <p:nvPr/>
            </p:nvPicPr>
            <p:blipFill>
              <a:blip r:embed="rId7"/>
              <a:stretch>
                <a:fillRect/>
              </a:stretch>
            </p:blipFill>
            <p:spPr>
              <a:xfrm>
                <a:off x="9731865" y="1950392"/>
                <a:ext cx="83520" cy="120600"/>
              </a:xfrm>
              <a:prstGeom prst="rect">
                <a:avLst/>
              </a:prstGeom>
            </p:spPr>
          </p:pic>
        </mc:Fallback>
      </mc:AlternateContent>
      <p:pic>
        <p:nvPicPr>
          <p:cNvPr id="40" name="Picture 39">
            <a:extLst>
              <a:ext uri="{FF2B5EF4-FFF2-40B4-BE49-F238E27FC236}">
                <a16:creationId xmlns:a16="http://schemas.microsoft.com/office/drawing/2014/main" id="{AF29360E-329B-4AF5-88D5-AB0271E54CE4}"/>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168941" y="-672556"/>
            <a:ext cx="3771213" cy="3771213"/>
          </a:xfrm>
          <a:prstGeom prst="rect">
            <a:avLst/>
          </a:prstGeom>
        </p:spPr>
      </p:pic>
      <p:sp>
        <p:nvSpPr>
          <p:cNvPr id="41" name="Title 1">
            <a:extLst>
              <a:ext uri="{FF2B5EF4-FFF2-40B4-BE49-F238E27FC236}">
                <a16:creationId xmlns:a16="http://schemas.microsoft.com/office/drawing/2014/main" id="{FA4F389D-346A-4F69-859F-91EDD8697B63}"/>
              </a:ext>
            </a:extLst>
          </p:cNvPr>
          <p:cNvSpPr>
            <a:spLocks noGrp="1"/>
          </p:cNvSpPr>
          <p:nvPr>
            <p:ph type="ctrTitle"/>
          </p:nvPr>
        </p:nvSpPr>
        <p:spPr>
          <a:xfrm>
            <a:off x="7523922" y="592502"/>
            <a:ext cx="3061252" cy="1421928"/>
          </a:xfrm>
          <a:prstGeom prst="rect">
            <a:avLst/>
          </a:prstGeom>
        </p:spPr>
        <p:txBody>
          <a:bodyPr wrap="square" anchor="t">
            <a:spAutoFit/>
          </a:bodyPr>
          <a:lstStyle>
            <a:lvl1pPr marL="0" indent="0" algn="l">
              <a:buClr>
                <a:schemeClr val="bg1"/>
              </a:buClr>
              <a:buSzPct val="100000"/>
              <a:buFontTx/>
              <a:buNone/>
              <a:defRPr sz="3200" b="1">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378707357"/>
      </p:ext>
    </p:extLst>
  </p:cSld>
  <p:clrMapOvr>
    <a:masterClrMapping/>
  </p:clrMapOvr>
  <p:extLst mod="1">
    <p:ext uri="{DCECCB84-F9BA-43D5-87BE-67443E8EF086}">
      <p15:sldGuideLst xmlns:p15="http://schemas.microsoft.com/office/powerpoint/2012/main">
        <p15:guide id="1" orient="horz" pos="3974">
          <p15:clr>
            <a:srgbClr val="FBAE40"/>
          </p15:clr>
        </p15:guide>
        <p15:guide id="2" pos="54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Title Slide - Transport03">
    <p:bg>
      <p:bgPr>
        <a:solidFill>
          <a:schemeClr val="bg1"/>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817" y="-34788"/>
            <a:ext cx="12253843" cy="6892786"/>
          </a:xfrm>
          <a:prstGeom prst="rect">
            <a:avLst/>
          </a:prstGeom>
        </p:spPr>
      </p:pic>
      <p:sp>
        <p:nvSpPr>
          <p:cNvPr id="18" name="Text Placeholder 8"/>
          <p:cNvSpPr>
            <a:spLocks noGrp="1"/>
          </p:cNvSpPr>
          <p:nvPr>
            <p:ph type="body" sz="quarter" idx="10"/>
          </p:nvPr>
        </p:nvSpPr>
        <p:spPr>
          <a:xfrm>
            <a:off x="858650" y="6308725"/>
            <a:ext cx="2774984" cy="230832"/>
          </a:xfrm>
          <a:prstGeom prst="rect">
            <a:avLst/>
          </a:prstGeom>
        </p:spPr>
        <p:txBody>
          <a:bodyPr wrap="square">
            <a:spAutoFit/>
          </a:bodyPr>
          <a:lstStyle>
            <a:lvl1pPr marL="0" indent="0">
              <a:buNone/>
              <a:defRPr sz="1000" b="1">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pic>
        <p:nvPicPr>
          <p:cNvPr id="16" name="Picture 15">
            <a:extLst>
              <a:ext uri="{FF2B5EF4-FFF2-40B4-BE49-F238E27FC236}">
                <a16:creationId xmlns:a16="http://schemas.microsoft.com/office/drawing/2014/main" id="{C39AD5C6-72AB-4509-A5DF-923528F81E6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68941" y="-672556"/>
            <a:ext cx="3771213" cy="3771213"/>
          </a:xfrm>
          <a:prstGeom prst="rect">
            <a:avLst/>
          </a:prstGeom>
        </p:spPr>
      </p:pic>
      <p:sp>
        <p:nvSpPr>
          <p:cNvPr id="17" name="Title 1">
            <a:extLst>
              <a:ext uri="{FF2B5EF4-FFF2-40B4-BE49-F238E27FC236}">
                <a16:creationId xmlns:a16="http://schemas.microsoft.com/office/drawing/2014/main" id="{CACB7250-F7DE-4253-9A03-00742D8D9AF0}"/>
              </a:ext>
            </a:extLst>
          </p:cNvPr>
          <p:cNvSpPr>
            <a:spLocks noGrp="1"/>
          </p:cNvSpPr>
          <p:nvPr>
            <p:ph type="ctrTitle"/>
          </p:nvPr>
        </p:nvSpPr>
        <p:spPr>
          <a:xfrm>
            <a:off x="7523922" y="592502"/>
            <a:ext cx="3061252" cy="1421928"/>
          </a:xfrm>
          <a:prstGeom prst="rect">
            <a:avLst/>
          </a:prstGeom>
        </p:spPr>
        <p:txBody>
          <a:bodyPr wrap="square" anchor="t">
            <a:spAutoFit/>
          </a:bodyPr>
          <a:lstStyle>
            <a:lvl1pPr marL="0" indent="0" algn="l">
              <a:buClr>
                <a:schemeClr val="bg1"/>
              </a:buClr>
              <a:buSzPct val="100000"/>
              <a:buFontTx/>
              <a:buNone/>
              <a:defRPr sz="3200" b="1">
                <a:solidFill>
                  <a:schemeClr val="bg1"/>
                </a:solidFill>
              </a:defRPr>
            </a:lvl1pPr>
          </a:lstStyle>
          <a:p>
            <a:r>
              <a:rPr lang="en-US"/>
              <a:t>Click to edit Master title style</a:t>
            </a:r>
            <a:endParaRPr lang="en-US" dirty="0"/>
          </a:p>
        </p:txBody>
      </p:sp>
      <p:pic>
        <p:nvPicPr>
          <p:cNvPr id="21" name="Picture 20">
            <a:extLst>
              <a:ext uri="{FF2B5EF4-FFF2-40B4-BE49-F238E27FC236}">
                <a16:creationId xmlns:a16="http://schemas.microsoft.com/office/drawing/2014/main" id="{70E38FDA-AB28-466E-81AA-56E48B04151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2592" y="560545"/>
            <a:ext cx="2588430" cy="598357"/>
          </a:xfrm>
          <a:prstGeom prst="rect">
            <a:avLst/>
          </a:prstGeom>
        </p:spPr>
      </p:pic>
    </p:spTree>
    <p:extLst>
      <p:ext uri="{BB962C8B-B14F-4D97-AF65-F5344CB8AC3E}">
        <p14:creationId xmlns:p14="http://schemas.microsoft.com/office/powerpoint/2010/main" val="287254974"/>
      </p:ext>
    </p:extLst>
  </p:cSld>
  <p:clrMapOvr>
    <a:masterClrMapping/>
  </p:clrMapOvr>
  <p:extLst mod="1">
    <p:ext uri="{DCECCB84-F9BA-43D5-87BE-67443E8EF086}">
      <p15:sldGuideLst xmlns:p15="http://schemas.microsoft.com/office/powerpoint/2012/main">
        <p15:guide id="1" orient="horz" pos="3974">
          <p15:clr>
            <a:srgbClr val="FBAE40"/>
          </p15:clr>
        </p15:guide>
        <p15:guide id="2" pos="54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 Buildings01">
    <p:bg>
      <p:bgPr>
        <a:solidFill>
          <a:schemeClr val="bg1"/>
        </a:soli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453F780C-87B8-45D9-8B19-CF80D7B72E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817" y="-34788"/>
            <a:ext cx="12253843" cy="6892786"/>
          </a:xfrm>
          <a:prstGeom prst="rect">
            <a:avLst/>
          </a:prstGeom>
        </p:spPr>
      </p:pic>
      <p:sp>
        <p:nvSpPr>
          <p:cNvPr id="34" name="Text Placeholder 8">
            <a:extLst>
              <a:ext uri="{FF2B5EF4-FFF2-40B4-BE49-F238E27FC236}">
                <a16:creationId xmlns:a16="http://schemas.microsoft.com/office/drawing/2014/main" id="{5A2F60D6-2C62-4B0D-857D-B1CF67B5FFDD}"/>
              </a:ext>
            </a:extLst>
          </p:cNvPr>
          <p:cNvSpPr>
            <a:spLocks noGrp="1"/>
          </p:cNvSpPr>
          <p:nvPr>
            <p:ph type="body" sz="quarter" idx="10"/>
          </p:nvPr>
        </p:nvSpPr>
        <p:spPr>
          <a:xfrm>
            <a:off x="858650" y="6308725"/>
            <a:ext cx="2774984" cy="230832"/>
          </a:xfrm>
          <a:prstGeom prst="rect">
            <a:avLst/>
          </a:prstGeom>
        </p:spPr>
        <p:txBody>
          <a:bodyPr wrap="square">
            <a:spAutoFit/>
          </a:bodyPr>
          <a:lstStyle>
            <a:lvl1pPr marL="0" indent="0">
              <a:buNone/>
              <a:defRPr sz="1000" b="1">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pic>
        <p:nvPicPr>
          <p:cNvPr id="36" name="Picture 35">
            <a:extLst>
              <a:ext uri="{FF2B5EF4-FFF2-40B4-BE49-F238E27FC236}">
                <a16:creationId xmlns:a16="http://schemas.microsoft.com/office/drawing/2014/main" id="{7C782AD7-A900-4B1C-9C2F-289EC7F72EB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2592" y="560545"/>
            <a:ext cx="2588430" cy="598357"/>
          </a:xfrm>
          <a:prstGeom prst="rect">
            <a:avLst/>
          </a:prstGeom>
        </p:spPr>
      </p:pic>
      <mc:AlternateContent xmlns:mc="http://schemas.openxmlformats.org/markup-compatibility/2006" xmlns:p14="http://schemas.microsoft.com/office/powerpoint/2010/main">
        <mc:Choice Requires="p14">
          <p:contentPart p14:bwMode="auto" r:id="rId4">
            <p14:nvContentPartPr>
              <p14:cNvPr id="37" name="Ink 36">
                <a:extLst>
                  <a:ext uri="{FF2B5EF4-FFF2-40B4-BE49-F238E27FC236}">
                    <a16:creationId xmlns:a16="http://schemas.microsoft.com/office/drawing/2014/main" id="{1D8A25BE-8857-45E9-9789-F810771A93DE}"/>
                  </a:ext>
                </a:extLst>
              </p14:cNvPr>
              <p14:cNvContentPartPr/>
              <p14:nvPr userDrawn="1"/>
            </p14:nvContentPartPr>
            <p14:xfrm>
              <a:off x="7277745" y="288992"/>
              <a:ext cx="830880" cy="550800"/>
            </p14:xfrm>
          </p:contentPart>
        </mc:Choice>
        <mc:Fallback xmlns="">
          <p:pic>
            <p:nvPicPr>
              <p:cNvPr id="37" name="Ink 36">
                <a:extLst>
                  <a:ext uri="{FF2B5EF4-FFF2-40B4-BE49-F238E27FC236}">
                    <a16:creationId xmlns:a16="http://schemas.microsoft.com/office/drawing/2014/main" id="{1D8A25BE-8857-45E9-9789-F810771A93DE}"/>
                  </a:ext>
                </a:extLst>
              </p:cNvPr>
              <p:cNvPicPr/>
              <p:nvPr/>
            </p:nvPicPr>
            <p:blipFill>
              <a:blip r:embed="rId5"/>
              <a:stretch>
                <a:fillRect/>
              </a:stretch>
            </p:blipFill>
            <p:spPr>
              <a:xfrm>
                <a:off x="7268745" y="279632"/>
                <a:ext cx="849240" cy="569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8" name="Ink 37">
                <a:extLst>
                  <a:ext uri="{FF2B5EF4-FFF2-40B4-BE49-F238E27FC236}">
                    <a16:creationId xmlns:a16="http://schemas.microsoft.com/office/drawing/2014/main" id="{2DEF0368-D64E-406E-A9DC-EAEF27840DE4}"/>
                  </a:ext>
                </a:extLst>
              </p14:cNvPr>
              <p14:cNvContentPartPr/>
              <p14:nvPr userDrawn="1"/>
            </p14:nvContentPartPr>
            <p14:xfrm>
              <a:off x="9740865" y="1959392"/>
              <a:ext cx="65880" cy="102960"/>
            </p14:xfrm>
          </p:contentPart>
        </mc:Choice>
        <mc:Fallback xmlns="">
          <p:pic>
            <p:nvPicPr>
              <p:cNvPr id="38" name="Ink 37">
                <a:extLst>
                  <a:ext uri="{FF2B5EF4-FFF2-40B4-BE49-F238E27FC236}">
                    <a16:creationId xmlns:a16="http://schemas.microsoft.com/office/drawing/2014/main" id="{2DEF0368-D64E-406E-A9DC-EAEF27840DE4}"/>
                  </a:ext>
                </a:extLst>
              </p:cNvPr>
              <p:cNvPicPr/>
              <p:nvPr/>
            </p:nvPicPr>
            <p:blipFill>
              <a:blip r:embed="rId7"/>
              <a:stretch>
                <a:fillRect/>
              </a:stretch>
            </p:blipFill>
            <p:spPr>
              <a:xfrm>
                <a:off x="9731865" y="1950392"/>
                <a:ext cx="83520" cy="120600"/>
              </a:xfrm>
              <a:prstGeom prst="rect">
                <a:avLst/>
              </a:prstGeom>
            </p:spPr>
          </p:pic>
        </mc:Fallback>
      </mc:AlternateContent>
      <p:pic>
        <p:nvPicPr>
          <p:cNvPr id="40" name="Picture 39">
            <a:extLst>
              <a:ext uri="{FF2B5EF4-FFF2-40B4-BE49-F238E27FC236}">
                <a16:creationId xmlns:a16="http://schemas.microsoft.com/office/drawing/2014/main" id="{AF29360E-329B-4AF5-88D5-AB0271E54CE4}"/>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168941" y="-672556"/>
            <a:ext cx="3771213" cy="3771213"/>
          </a:xfrm>
          <a:prstGeom prst="rect">
            <a:avLst/>
          </a:prstGeom>
        </p:spPr>
      </p:pic>
      <p:sp>
        <p:nvSpPr>
          <p:cNvPr id="41" name="Title 1">
            <a:extLst>
              <a:ext uri="{FF2B5EF4-FFF2-40B4-BE49-F238E27FC236}">
                <a16:creationId xmlns:a16="http://schemas.microsoft.com/office/drawing/2014/main" id="{FA4F389D-346A-4F69-859F-91EDD8697B63}"/>
              </a:ext>
            </a:extLst>
          </p:cNvPr>
          <p:cNvSpPr>
            <a:spLocks noGrp="1"/>
          </p:cNvSpPr>
          <p:nvPr>
            <p:ph type="ctrTitle"/>
          </p:nvPr>
        </p:nvSpPr>
        <p:spPr>
          <a:xfrm>
            <a:off x="7523922" y="592502"/>
            <a:ext cx="3061252" cy="1421928"/>
          </a:xfrm>
          <a:prstGeom prst="rect">
            <a:avLst/>
          </a:prstGeom>
        </p:spPr>
        <p:txBody>
          <a:bodyPr wrap="square" anchor="t">
            <a:spAutoFit/>
          </a:bodyPr>
          <a:lstStyle>
            <a:lvl1pPr marL="0" indent="0" algn="l">
              <a:buClr>
                <a:schemeClr val="bg1"/>
              </a:buClr>
              <a:buSzPct val="100000"/>
              <a:buFontTx/>
              <a:buNone/>
              <a:defRPr sz="3200" b="1">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267696726"/>
      </p:ext>
    </p:extLst>
  </p:cSld>
  <p:clrMapOvr>
    <a:masterClrMapping/>
  </p:clrMapOvr>
  <p:extLst mod="1">
    <p:ext uri="{DCECCB84-F9BA-43D5-87BE-67443E8EF086}">
      <p15:sldGuideLst xmlns:p15="http://schemas.microsoft.com/office/powerpoint/2012/main">
        <p15:guide id="1" orient="horz" pos="3974">
          <p15:clr>
            <a:srgbClr val="FBAE40"/>
          </p15:clr>
        </p15:guide>
        <p15:guide id="2" pos="54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 Buildings02">
    <p:bg>
      <p:bgPr>
        <a:solidFill>
          <a:schemeClr val="bg1"/>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817" y="-34788"/>
            <a:ext cx="12253843" cy="6892786"/>
          </a:xfrm>
          <a:prstGeom prst="rect">
            <a:avLst/>
          </a:prstGeom>
        </p:spPr>
      </p:pic>
      <p:sp>
        <p:nvSpPr>
          <p:cNvPr id="18" name="Text Placeholder 8"/>
          <p:cNvSpPr>
            <a:spLocks noGrp="1"/>
          </p:cNvSpPr>
          <p:nvPr>
            <p:ph type="body" sz="quarter" idx="10"/>
          </p:nvPr>
        </p:nvSpPr>
        <p:spPr>
          <a:xfrm>
            <a:off x="858650" y="6308725"/>
            <a:ext cx="2774984" cy="230832"/>
          </a:xfrm>
          <a:prstGeom prst="rect">
            <a:avLst/>
          </a:prstGeom>
        </p:spPr>
        <p:txBody>
          <a:bodyPr wrap="square">
            <a:spAutoFit/>
          </a:bodyPr>
          <a:lstStyle>
            <a:lvl1pPr marL="0" indent="0">
              <a:buNone/>
              <a:defRPr sz="1000" b="1">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pic>
        <p:nvPicPr>
          <p:cNvPr id="16" name="Picture 15">
            <a:extLst>
              <a:ext uri="{FF2B5EF4-FFF2-40B4-BE49-F238E27FC236}">
                <a16:creationId xmlns:a16="http://schemas.microsoft.com/office/drawing/2014/main" id="{C39AD5C6-72AB-4509-A5DF-923528F81E6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68941" y="-672556"/>
            <a:ext cx="3771213" cy="3771213"/>
          </a:xfrm>
          <a:prstGeom prst="rect">
            <a:avLst/>
          </a:prstGeom>
        </p:spPr>
      </p:pic>
      <p:sp>
        <p:nvSpPr>
          <p:cNvPr id="17" name="Title 1">
            <a:extLst>
              <a:ext uri="{FF2B5EF4-FFF2-40B4-BE49-F238E27FC236}">
                <a16:creationId xmlns:a16="http://schemas.microsoft.com/office/drawing/2014/main" id="{CACB7250-F7DE-4253-9A03-00742D8D9AF0}"/>
              </a:ext>
            </a:extLst>
          </p:cNvPr>
          <p:cNvSpPr>
            <a:spLocks noGrp="1"/>
          </p:cNvSpPr>
          <p:nvPr>
            <p:ph type="ctrTitle"/>
          </p:nvPr>
        </p:nvSpPr>
        <p:spPr>
          <a:xfrm>
            <a:off x="7523922" y="592502"/>
            <a:ext cx="3061252" cy="1421928"/>
          </a:xfrm>
          <a:prstGeom prst="rect">
            <a:avLst/>
          </a:prstGeom>
        </p:spPr>
        <p:txBody>
          <a:bodyPr wrap="square" anchor="t">
            <a:spAutoFit/>
          </a:bodyPr>
          <a:lstStyle>
            <a:lvl1pPr marL="0" indent="0" algn="l">
              <a:buClr>
                <a:schemeClr val="bg1"/>
              </a:buClr>
              <a:buSzPct val="100000"/>
              <a:buFontTx/>
              <a:buNone/>
              <a:defRPr sz="3200" b="1">
                <a:solidFill>
                  <a:schemeClr val="bg1"/>
                </a:solidFill>
              </a:defRPr>
            </a:lvl1pPr>
          </a:lstStyle>
          <a:p>
            <a:r>
              <a:rPr lang="en-US"/>
              <a:t>Click to edit Master title style</a:t>
            </a:r>
            <a:endParaRPr lang="en-US" dirty="0"/>
          </a:p>
        </p:txBody>
      </p:sp>
      <p:pic>
        <p:nvPicPr>
          <p:cNvPr id="21" name="Picture 20">
            <a:extLst>
              <a:ext uri="{FF2B5EF4-FFF2-40B4-BE49-F238E27FC236}">
                <a16:creationId xmlns:a16="http://schemas.microsoft.com/office/drawing/2014/main" id="{70E38FDA-AB28-466E-81AA-56E48B04151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2592" y="560545"/>
            <a:ext cx="2588430" cy="598357"/>
          </a:xfrm>
          <a:prstGeom prst="rect">
            <a:avLst/>
          </a:prstGeom>
        </p:spPr>
      </p:pic>
    </p:spTree>
    <p:extLst>
      <p:ext uri="{BB962C8B-B14F-4D97-AF65-F5344CB8AC3E}">
        <p14:creationId xmlns:p14="http://schemas.microsoft.com/office/powerpoint/2010/main" val="1985609182"/>
      </p:ext>
    </p:extLst>
  </p:cSld>
  <p:clrMapOvr>
    <a:masterClrMapping/>
  </p:clrMapOvr>
  <p:extLst mod="1">
    <p:ext uri="{DCECCB84-F9BA-43D5-87BE-67443E8EF086}">
      <p15:sldGuideLst xmlns:p15="http://schemas.microsoft.com/office/powerpoint/2012/main">
        <p15:guide id="1" orient="horz" pos="3974">
          <p15:clr>
            <a:srgbClr val="FBAE40"/>
          </p15:clr>
        </p15:guide>
        <p15:guide id="2" pos="54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 Buildings03">
    <p:bg>
      <p:bgPr>
        <a:solidFill>
          <a:schemeClr val="bg1"/>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816" y="-34788"/>
            <a:ext cx="12253841" cy="6892786"/>
          </a:xfrm>
          <a:prstGeom prst="rect">
            <a:avLst/>
          </a:prstGeom>
        </p:spPr>
      </p:pic>
      <p:sp>
        <p:nvSpPr>
          <p:cNvPr id="18" name="Text Placeholder 8"/>
          <p:cNvSpPr>
            <a:spLocks noGrp="1"/>
          </p:cNvSpPr>
          <p:nvPr>
            <p:ph type="body" sz="quarter" idx="10"/>
          </p:nvPr>
        </p:nvSpPr>
        <p:spPr>
          <a:xfrm>
            <a:off x="858650" y="6308725"/>
            <a:ext cx="2774984" cy="230832"/>
          </a:xfrm>
          <a:prstGeom prst="rect">
            <a:avLst/>
          </a:prstGeom>
        </p:spPr>
        <p:txBody>
          <a:bodyPr wrap="square">
            <a:spAutoFit/>
          </a:bodyPr>
          <a:lstStyle>
            <a:lvl1pPr marL="0" indent="0">
              <a:buNone/>
              <a:defRPr sz="1000" b="1">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pic>
        <p:nvPicPr>
          <p:cNvPr id="16" name="Picture 15">
            <a:extLst>
              <a:ext uri="{FF2B5EF4-FFF2-40B4-BE49-F238E27FC236}">
                <a16:creationId xmlns:a16="http://schemas.microsoft.com/office/drawing/2014/main" id="{C39AD5C6-72AB-4509-A5DF-923528F81E6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68941" y="-672556"/>
            <a:ext cx="3771213" cy="3771213"/>
          </a:xfrm>
          <a:prstGeom prst="rect">
            <a:avLst/>
          </a:prstGeom>
        </p:spPr>
      </p:pic>
      <p:sp>
        <p:nvSpPr>
          <p:cNvPr id="17" name="Title 1">
            <a:extLst>
              <a:ext uri="{FF2B5EF4-FFF2-40B4-BE49-F238E27FC236}">
                <a16:creationId xmlns:a16="http://schemas.microsoft.com/office/drawing/2014/main" id="{CACB7250-F7DE-4253-9A03-00742D8D9AF0}"/>
              </a:ext>
            </a:extLst>
          </p:cNvPr>
          <p:cNvSpPr>
            <a:spLocks noGrp="1"/>
          </p:cNvSpPr>
          <p:nvPr>
            <p:ph type="ctrTitle"/>
          </p:nvPr>
        </p:nvSpPr>
        <p:spPr>
          <a:xfrm>
            <a:off x="7523922" y="592502"/>
            <a:ext cx="3061252" cy="1421928"/>
          </a:xfrm>
          <a:prstGeom prst="rect">
            <a:avLst/>
          </a:prstGeom>
        </p:spPr>
        <p:txBody>
          <a:bodyPr wrap="square" anchor="t">
            <a:spAutoFit/>
          </a:bodyPr>
          <a:lstStyle>
            <a:lvl1pPr marL="0" indent="0" algn="l">
              <a:buClr>
                <a:schemeClr val="bg1"/>
              </a:buClr>
              <a:buSzPct val="100000"/>
              <a:buFontTx/>
              <a:buNone/>
              <a:defRPr sz="3200" b="1">
                <a:solidFill>
                  <a:schemeClr val="bg1"/>
                </a:solidFill>
              </a:defRPr>
            </a:lvl1pPr>
          </a:lstStyle>
          <a:p>
            <a:r>
              <a:rPr lang="en-US"/>
              <a:t>Click to edit Master title style</a:t>
            </a:r>
            <a:endParaRPr lang="en-US" dirty="0"/>
          </a:p>
        </p:txBody>
      </p:sp>
      <p:pic>
        <p:nvPicPr>
          <p:cNvPr id="21" name="Picture 20">
            <a:extLst>
              <a:ext uri="{FF2B5EF4-FFF2-40B4-BE49-F238E27FC236}">
                <a16:creationId xmlns:a16="http://schemas.microsoft.com/office/drawing/2014/main" id="{70E38FDA-AB28-466E-81AA-56E48B04151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2592" y="560545"/>
            <a:ext cx="2588430" cy="598357"/>
          </a:xfrm>
          <a:prstGeom prst="rect">
            <a:avLst/>
          </a:prstGeom>
        </p:spPr>
      </p:pic>
    </p:spTree>
    <p:extLst>
      <p:ext uri="{BB962C8B-B14F-4D97-AF65-F5344CB8AC3E}">
        <p14:creationId xmlns:p14="http://schemas.microsoft.com/office/powerpoint/2010/main" val="3297000418"/>
      </p:ext>
    </p:extLst>
  </p:cSld>
  <p:clrMapOvr>
    <a:masterClrMapping/>
  </p:clrMapOvr>
  <p:extLst mod="1">
    <p:ext uri="{DCECCB84-F9BA-43D5-87BE-67443E8EF086}">
      <p15:sldGuideLst xmlns:p15="http://schemas.microsoft.com/office/powerpoint/2012/main">
        <p15:guide id="1" orient="horz" pos="3974">
          <p15:clr>
            <a:srgbClr val="FBAE40"/>
          </p15:clr>
        </p15:guide>
        <p15:guide id="2" pos="54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1"/>
          <p:cNvSpPr txBox="1">
            <a:spLocks/>
          </p:cNvSpPr>
          <p:nvPr userDrawn="1"/>
        </p:nvSpPr>
        <p:spPr>
          <a:xfrm>
            <a:off x="838200" y="553486"/>
            <a:ext cx="10515600" cy="707886"/>
          </a:xfrm>
          <a:prstGeom prst="rect">
            <a:avLst/>
          </a:prstGeom>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sz="4000" b="1" kern="1200">
                <a:solidFill>
                  <a:srgbClr val="D22630"/>
                </a:solidFill>
                <a:latin typeface="Arial" panose="020B0604020202020204" pitchFamily="34" charset="0"/>
                <a:ea typeface="+mj-ea"/>
                <a:cs typeface="Arial" panose="020B0604020202020204" pitchFamily="34" charset="0"/>
              </a:defRPr>
            </a:lvl1pPr>
          </a:lstStyle>
          <a:p>
            <a:pPr marL="0" indent="0">
              <a:lnSpc>
                <a:spcPct val="100000"/>
              </a:lnSpc>
              <a:buFontTx/>
              <a:buNone/>
            </a:pPr>
            <a:r>
              <a:rPr lang="en-US" dirty="0">
                <a:solidFill>
                  <a:srgbClr val="FF4438"/>
                </a:solidFill>
              </a:rPr>
              <a:t>Click to edit Master title style</a:t>
            </a:r>
          </a:p>
        </p:txBody>
      </p:sp>
      <p:sp>
        <p:nvSpPr>
          <p:cNvPr id="8" name="Text Placeholder 2"/>
          <p:cNvSpPr txBox="1">
            <a:spLocks/>
          </p:cNvSpPr>
          <p:nvPr userDrawn="1"/>
        </p:nvSpPr>
        <p:spPr>
          <a:xfrm>
            <a:off x="1126435" y="1884777"/>
            <a:ext cx="7605825" cy="741229"/>
          </a:xfrm>
          <a:prstGeom prst="rect">
            <a:avLst/>
          </a:prstGeom>
        </p:spPr>
        <p:txBody>
          <a:bodyPr vert="horz"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Tx/>
              <a:buNone/>
            </a:pPr>
            <a:r>
              <a:rPr lang="en-US" sz="2000" dirty="0">
                <a:solidFill>
                  <a:srgbClr val="666666"/>
                </a:solidFill>
                <a:latin typeface="Arial" panose="020B0604020202020204" pitchFamily="34" charset="0"/>
                <a:cs typeface="Arial" panose="020B0604020202020204" pitchFamily="34" charset="0"/>
              </a:rPr>
              <a:t>Click to edit Master text styles</a:t>
            </a:r>
          </a:p>
          <a:p>
            <a:pPr marL="457200" lvl="1" indent="0">
              <a:lnSpc>
                <a:spcPct val="100000"/>
              </a:lnSpc>
              <a:buFontTx/>
              <a:buNone/>
            </a:pPr>
            <a:r>
              <a:rPr lang="en-US" sz="1800" dirty="0">
                <a:solidFill>
                  <a:srgbClr val="666666"/>
                </a:solidFill>
                <a:latin typeface="Arial" panose="020B0604020202020204" pitchFamily="34" charset="0"/>
                <a:cs typeface="Arial" panose="020B0604020202020204" pitchFamily="34" charset="0"/>
              </a:rPr>
              <a:t>Second level</a:t>
            </a:r>
          </a:p>
        </p:txBody>
      </p:sp>
    </p:spTree>
    <p:extLst>
      <p:ext uri="{BB962C8B-B14F-4D97-AF65-F5344CB8AC3E}">
        <p14:creationId xmlns:p14="http://schemas.microsoft.com/office/powerpoint/2010/main" val="3431114669"/>
      </p:ext>
    </p:extLst>
  </p:cSld>
  <p:clrMap bg1="lt1" tx1="dk1" bg2="lt2" tx2="dk2" accent1="accent1" accent2="accent2" accent3="accent3" accent4="accent4" accent5="accent5" accent6="accent6" hlink="hlink" folHlink="folHlink"/>
  <p:sldLayoutIdLst>
    <p:sldLayoutId id="2147483702" r:id="rId1"/>
    <p:sldLayoutId id="2147483719" r:id="rId2"/>
    <p:sldLayoutId id="2147483720" r:id="rId3"/>
    <p:sldLayoutId id="2147483703" r:id="rId4"/>
    <p:sldLayoutId id="2147483721" r:id="rId5"/>
    <p:sldLayoutId id="2147483704" r:id="rId6"/>
    <p:sldLayoutId id="2147483722" r:id="rId7"/>
    <p:sldLayoutId id="2147483718" r:id="rId8"/>
    <p:sldLayoutId id="2147483723" r:id="rId9"/>
    <p:sldLayoutId id="2147483724" r:id="rId10"/>
    <p:sldLayoutId id="2147483716" r:id="rId11"/>
    <p:sldLayoutId id="2147483717" r:id="rId12"/>
    <p:sldLayoutId id="2147483715" r:id="rId13"/>
  </p:sldLayoutIdLst>
  <p:txStyles>
    <p:titleStyle>
      <a:lvl1pPr algn="l" defTabSz="914400" rtl="0" eaLnBrk="1" latinLnBrk="0" hangingPunct="1">
        <a:lnSpc>
          <a:spcPct val="90000"/>
        </a:lnSpc>
        <a:spcBef>
          <a:spcPct val="0"/>
        </a:spcBef>
        <a:buNone/>
        <a:defRPr sz="4000" b="1" kern="1200">
          <a:solidFill>
            <a:srgbClr val="D2263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974" userDrawn="1">
          <p15:clr>
            <a:srgbClr val="F26B43"/>
          </p15:clr>
        </p15:guide>
        <p15:guide id="2" pos="84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 Id="rId9"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0FAFCBF-D650-4B84-8FF1-5381F76EEE54}"/>
              </a:ext>
            </a:extLst>
          </p:cNvPr>
          <p:cNvSpPr>
            <a:spLocks noGrp="1"/>
          </p:cNvSpPr>
          <p:nvPr>
            <p:ph type="body" sz="quarter" idx="10"/>
          </p:nvPr>
        </p:nvSpPr>
        <p:spPr>
          <a:xfrm>
            <a:off x="3660464" y="5980479"/>
            <a:ext cx="9516273" cy="424732"/>
          </a:xfrm>
        </p:spPr>
        <p:txBody>
          <a:bodyPr/>
          <a:lstStyle/>
          <a:p>
            <a:r>
              <a:rPr lang="en-NZ" sz="2400" dirty="0"/>
              <a:t>Jared Thomas, Andrea Williamson, Maggie Trotter</a:t>
            </a:r>
          </a:p>
        </p:txBody>
      </p:sp>
      <p:sp>
        <p:nvSpPr>
          <p:cNvPr id="4" name="Title 3">
            <a:extLst>
              <a:ext uri="{FF2B5EF4-FFF2-40B4-BE49-F238E27FC236}">
                <a16:creationId xmlns:a16="http://schemas.microsoft.com/office/drawing/2014/main" id="{9A4736E7-6035-44B0-B94A-3EFD05A6226E}"/>
              </a:ext>
            </a:extLst>
          </p:cNvPr>
          <p:cNvSpPr>
            <a:spLocks noGrp="1"/>
          </p:cNvSpPr>
          <p:nvPr>
            <p:ph type="ctrTitle"/>
          </p:nvPr>
        </p:nvSpPr>
        <p:spPr>
          <a:xfrm>
            <a:off x="7209693" y="264255"/>
            <a:ext cx="3680282" cy="2751522"/>
          </a:xfrm>
        </p:spPr>
        <p:txBody>
          <a:bodyPr/>
          <a:lstStyle/>
          <a:p>
            <a:pPr algn="ctr"/>
            <a:r>
              <a:rPr lang="en-NZ" dirty="0"/>
              <a:t>Industry-led safety insights for Temporary Traffic Management Sites</a:t>
            </a:r>
          </a:p>
        </p:txBody>
      </p:sp>
      <p:pic>
        <p:nvPicPr>
          <p:cNvPr id="3" name="Picture 2">
            <a:extLst>
              <a:ext uri="{FF2B5EF4-FFF2-40B4-BE49-F238E27FC236}">
                <a16:creationId xmlns:a16="http://schemas.microsoft.com/office/drawing/2014/main" id="{B7989573-E179-42EE-8435-A050CF2898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064" y="1215871"/>
            <a:ext cx="2374684" cy="622868"/>
          </a:xfrm>
          <a:prstGeom prst="rect">
            <a:avLst/>
          </a:prstGeom>
        </p:spPr>
      </p:pic>
    </p:spTree>
    <p:extLst>
      <p:ext uri="{BB962C8B-B14F-4D97-AF65-F5344CB8AC3E}">
        <p14:creationId xmlns:p14="http://schemas.microsoft.com/office/powerpoint/2010/main" val="18497450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1"/>
          </p:nvPr>
        </p:nvSpPr>
        <p:spPr/>
        <p:txBody>
          <a:bodyPr/>
          <a:lstStyle/>
          <a:p>
            <a:r>
              <a:rPr lang="en-NZ" dirty="0"/>
              <a:t>Where to from here?</a:t>
            </a:r>
          </a:p>
        </p:txBody>
      </p:sp>
      <p:sp>
        <p:nvSpPr>
          <p:cNvPr id="12" name="Text Placeholder 11"/>
          <p:cNvSpPr>
            <a:spLocks noGrp="1"/>
          </p:cNvSpPr>
          <p:nvPr>
            <p:ph type="body" sz="quarter" idx="12"/>
          </p:nvPr>
        </p:nvSpPr>
        <p:spPr>
          <a:xfrm>
            <a:off x="858649" y="1888435"/>
            <a:ext cx="5199251" cy="2949525"/>
          </a:xfrm>
        </p:spPr>
        <p:txBody>
          <a:bodyPr/>
          <a:lstStyle/>
          <a:p>
            <a:pPr marL="342900" indent="-342900">
              <a:buFont typeface="Arial" panose="020B0604020202020204" pitchFamily="34" charset="0"/>
              <a:buChar char="•"/>
            </a:pPr>
            <a:r>
              <a:rPr lang="en-NZ" dirty="0"/>
              <a:t>Presented to the Zero Harm Leadership Group</a:t>
            </a:r>
          </a:p>
          <a:p>
            <a:pPr marL="342900" indent="-342900">
              <a:buFont typeface="Arial" panose="020B0604020202020204" pitchFamily="34" charset="0"/>
              <a:buChar char="•"/>
            </a:pPr>
            <a:r>
              <a:rPr lang="en-NZ" dirty="0"/>
              <a:t>Training initiatives</a:t>
            </a:r>
          </a:p>
          <a:p>
            <a:pPr marL="342900" indent="-342900">
              <a:buFont typeface="Arial" panose="020B0604020202020204" pitchFamily="34" charset="0"/>
              <a:buChar char="•"/>
            </a:pPr>
            <a:r>
              <a:rPr lang="en-NZ" dirty="0"/>
              <a:t>Speed threshold trials</a:t>
            </a:r>
          </a:p>
          <a:p>
            <a:pPr marL="342900" indent="-342900">
              <a:buFont typeface="Arial" panose="020B0604020202020204" pitchFamily="34" charset="0"/>
              <a:buChar char="•"/>
            </a:pPr>
            <a:r>
              <a:rPr lang="en-NZ" dirty="0"/>
              <a:t>“Stories from the ground” – Holding annual workshops to capture and share</a:t>
            </a:r>
          </a:p>
          <a:p>
            <a:pPr marL="342900" indent="-342900">
              <a:buFont typeface="Arial" panose="020B0604020202020204" pitchFamily="34" charset="0"/>
              <a:buChar char="•"/>
            </a:pPr>
            <a:r>
              <a:rPr lang="en-NZ" dirty="0"/>
              <a:t>Leadership around knowledge sharing</a:t>
            </a:r>
          </a:p>
          <a:p>
            <a:pPr marL="342900" indent="-342900">
              <a:buFont typeface="Arial" panose="020B0604020202020204" pitchFamily="34" charset="0"/>
              <a:buChar char="•"/>
            </a:pPr>
            <a:endParaRPr lang="en-NZ" dirty="0"/>
          </a:p>
        </p:txBody>
      </p:sp>
      <p:pic>
        <p:nvPicPr>
          <p:cNvPr id="3" name="Picture 2">
            <a:extLst>
              <a:ext uri="{FF2B5EF4-FFF2-40B4-BE49-F238E27FC236}">
                <a16:creationId xmlns:a16="http://schemas.microsoft.com/office/drawing/2014/main" id="{2382B721-00A8-481C-97CB-66FEF45E9C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9806" y="3581467"/>
            <a:ext cx="3966882" cy="2644588"/>
          </a:xfrm>
          <a:prstGeom prst="rect">
            <a:avLst/>
          </a:prstGeom>
        </p:spPr>
      </p:pic>
      <p:pic>
        <p:nvPicPr>
          <p:cNvPr id="5" name="Picture 4">
            <a:extLst>
              <a:ext uri="{FF2B5EF4-FFF2-40B4-BE49-F238E27FC236}">
                <a16:creationId xmlns:a16="http://schemas.microsoft.com/office/drawing/2014/main" id="{384998E4-E9EC-454D-9CA8-591DD0E3E5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57900" y="1559858"/>
            <a:ext cx="3812241" cy="2541494"/>
          </a:xfrm>
          <a:prstGeom prst="rect">
            <a:avLst/>
          </a:prstGeom>
        </p:spPr>
      </p:pic>
    </p:spTree>
    <p:extLst>
      <p:ext uri="{BB962C8B-B14F-4D97-AF65-F5344CB8AC3E}">
        <p14:creationId xmlns:p14="http://schemas.microsoft.com/office/powerpoint/2010/main" val="3821782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62868" y="1499299"/>
            <a:ext cx="6926504" cy="1518877"/>
          </a:xfrm>
        </p:spPr>
        <p:txBody>
          <a:bodyPr/>
          <a:lstStyle/>
          <a:p>
            <a:r>
              <a:rPr lang="en-NZ" dirty="0"/>
              <a:t>Acknowledgements</a:t>
            </a:r>
            <a:br>
              <a:rPr lang="en-NZ" dirty="0"/>
            </a:br>
            <a:br>
              <a:rPr lang="en-NZ" sz="2400" dirty="0"/>
            </a:br>
            <a:endParaRPr lang="en-NZ" sz="2400" dirty="0"/>
          </a:p>
        </p:txBody>
      </p:sp>
      <p:pic>
        <p:nvPicPr>
          <p:cNvPr id="3" name="Picture 2">
            <a:extLst>
              <a:ext uri="{FF2B5EF4-FFF2-40B4-BE49-F238E27FC236}">
                <a16:creationId xmlns:a16="http://schemas.microsoft.com/office/drawing/2014/main" id="{2329E576-A8A7-41BA-9AD8-BA115FB96B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6392" y="4109596"/>
            <a:ext cx="2055366" cy="745432"/>
          </a:xfrm>
          <a:prstGeom prst="rect">
            <a:avLst/>
          </a:prstGeom>
        </p:spPr>
      </p:pic>
      <p:pic>
        <p:nvPicPr>
          <p:cNvPr id="7" name="Picture 6">
            <a:extLst>
              <a:ext uri="{FF2B5EF4-FFF2-40B4-BE49-F238E27FC236}">
                <a16:creationId xmlns:a16="http://schemas.microsoft.com/office/drawing/2014/main" id="{124D7383-B335-40E1-A2F0-6B03C4E74C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5116" y="2960325"/>
            <a:ext cx="3413579" cy="1149271"/>
          </a:xfrm>
          <a:prstGeom prst="rect">
            <a:avLst/>
          </a:prstGeom>
        </p:spPr>
      </p:pic>
      <p:pic>
        <p:nvPicPr>
          <p:cNvPr id="9" name="Picture 8">
            <a:extLst>
              <a:ext uri="{FF2B5EF4-FFF2-40B4-BE49-F238E27FC236}">
                <a16:creationId xmlns:a16="http://schemas.microsoft.com/office/drawing/2014/main" id="{F28F07FF-92AB-49CC-B957-108707302D1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69581" y="3967111"/>
            <a:ext cx="2391291" cy="1010053"/>
          </a:xfrm>
          <a:prstGeom prst="rect">
            <a:avLst/>
          </a:prstGeom>
        </p:spPr>
      </p:pic>
      <p:pic>
        <p:nvPicPr>
          <p:cNvPr id="11" name="Picture 10">
            <a:extLst>
              <a:ext uri="{FF2B5EF4-FFF2-40B4-BE49-F238E27FC236}">
                <a16:creationId xmlns:a16="http://schemas.microsoft.com/office/drawing/2014/main" id="{32508D74-3B53-44EB-90EB-9D195926346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78328" y="5297449"/>
            <a:ext cx="2863850" cy="628650"/>
          </a:xfrm>
          <a:prstGeom prst="rect">
            <a:avLst/>
          </a:prstGeom>
        </p:spPr>
      </p:pic>
      <p:pic>
        <p:nvPicPr>
          <p:cNvPr id="13" name="Picture 12">
            <a:extLst>
              <a:ext uri="{FF2B5EF4-FFF2-40B4-BE49-F238E27FC236}">
                <a16:creationId xmlns:a16="http://schemas.microsoft.com/office/drawing/2014/main" id="{976433BA-14D7-438D-BAE6-E0689DD41C2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21311" y="5211400"/>
            <a:ext cx="1683774" cy="735048"/>
          </a:xfrm>
          <a:prstGeom prst="rect">
            <a:avLst/>
          </a:prstGeom>
        </p:spPr>
      </p:pic>
      <p:pic>
        <p:nvPicPr>
          <p:cNvPr id="14" name="Picture 13">
            <a:extLst>
              <a:ext uri="{FF2B5EF4-FFF2-40B4-BE49-F238E27FC236}">
                <a16:creationId xmlns:a16="http://schemas.microsoft.com/office/drawing/2014/main" id="{B8722625-9757-498F-9E1B-80BC9DAC457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60026" y="3184101"/>
            <a:ext cx="2374684" cy="622868"/>
          </a:xfrm>
          <a:prstGeom prst="rect">
            <a:avLst/>
          </a:prstGeom>
        </p:spPr>
      </p:pic>
      <p:pic>
        <p:nvPicPr>
          <p:cNvPr id="16" name="Picture 15">
            <a:extLst>
              <a:ext uri="{FF2B5EF4-FFF2-40B4-BE49-F238E27FC236}">
                <a16:creationId xmlns:a16="http://schemas.microsoft.com/office/drawing/2014/main" id="{6CE402AE-E6D3-47C0-AA2B-002DEAA9CD0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90485" y="3160661"/>
            <a:ext cx="2514600" cy="806450"/>
          </a:xfrm>
          <a:prstGeom prst="rect">
            <a:avLst/>
          </a:prstGeom>
        </p:spPr>
      </p:pic>
    </p:spTree>
    <p:extLst>
      <p:ext uri="{BB962C8B-B14F-4D97-AF65-F5344CB8AC3E}">
        <p14:creationId xmlns:p14="http://schemas.microsoft.com/office/powerpoint/2010/main" val="3837338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1"/>
          </p:nvPr>
        </p:nvSpPr>
        <p:spPr/>
        <p:txBody>
          <a:bodyPr/>
          <a:lstStyle/>
          <a:p>
            <a:r>
              <a:rPr lang="en-NZ" dirty="0"/>
              <a:t>Our industry-led approach</a:t>
            </a:r>
          </a:p>
        </p:txBody>
      </p:sp>
      <p:sp>
        <p:nvSpPr>
          <p:cNvPr id="12" name="Text Placeholder 11"/>
          <p:cNvSpPr>
            <a:spLocks noGrp="1"/>
          </p:cNvSpPr>
          <p:nvPr>
            <p:ph type="body" sz="quarter" idx="12"/>
          </p:nvPr>
        </p:nvSpPr>
        <p:spPr>
          <a:xfrm>
            <a:off x="590794" y="1830655"/>
            <a:ext cx="5374341" cy="3993401"/>
          </a:xfrm>
        </p:spPr>
        <p:txBody>
          <a:bodyPr/>
          <a:lstStyle/>
          <a:p>
            <a:pPr marL="342900" indent="-342900">
              <a:buFont typeface="Arial" panose="020B0604020202020204" pitchFamily="34" charset="0"/>
              <a:buChar char="•"/>
            </a:pPr>
            <a:r>
              <a:rPr lang="en-NZ" dirty="0"/>
              <a:t>Transport Agency and Safety at Road Works Advisory Group</a:t>
            </a:r>
          </a:p>
          <a:p>
            <a:pPr marL="342900" indent="-342900">
              <a:buFont typeface="Arial" panose="020B0604020202020204" pitchFamily="34" charset="0"/>
              <a:buChar char="•"/>
            </a:pPr>
            <a:r>
              <a:rPr lang="en-NZ" dirty="0"/>
              <a:t>Novel approach - Industry-led insights around issues and solutions from the field</a:t>
            </a:r>
          </a:p>
          <a:p>
            <a:pPr marL="342900" indent="-342900">
              <a:buFont typeface="Arial" panose="020B0604020202020204" pitchFamily="34" charset="0"/>
              <a:buChar char="•"/>
            </a:pPr>
            <a:r>
              <a:rPr lang="en-NZ" dirty="0"/>
              <a:t>Highly valuable, but rarely used approach</a:t>
            </a:r>
          </a:p>
          <a:p>
            <a:pPr marL="342900" indent="-342900">
              <a:buFont typeface="Arial" panose="020B0604020202020204" pitchFamily="34" charset="0"/>
              <a:buChar char="•"/>
            </a:pPr>
            <a:r>
              <a:rPr lang="en-NZ" dirty="0"/>
              <a:t>Four interactive workshop sessions: Hamilton, Auckland, Christchurch, Wellington</a:t>
            </a:r>
          </a:p>
          <a:p>
            <a:pPr marL="342900" indent="-342900">
              <a:buFont typeface="Arial" panose="020B0604020202020204" pitchFamily="34" charset="0"/>
              <a:buChar char="•"/>
            </a:pPr>
            <a:r>
              <a:rPr lang="en-NZ" dirty="0"/>
              <a:t>Disclaimer – Availability heuristic – more likely to pick up common or widely discussed solutions</a:t>
            </a:r>
          </a:p>
          <a:p>
            <a:pPr lvl="2" indent="0">
              <a:buNone/>
            </a:pPr>
            <a:endParaRPr lang="en-NZ" dirty="0"/>
          </a:p>
        </p:txBody>
      </p:sp>
      <p:pic>
        <p:nvPicPr>
          <p:cNvPr id="3" name="Picture 2">
            <a:extLst>
              <a:ext uri="{FF2B5EF4-FFF2-40B4-BE49-F238E27FC236}">
                <a16:creationId xmlns:a16="http://schemas.microsoft.com/office/drawing/2014/main" id="{7FCD109B-468B-4D12-A7CA-910C9A017C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9966" y="1781735"/>
            <a:ext cx="5712051" cy="4007223"/>
          </a:xfrm>
          <a:prstGeom prst="rect">
            <a:avLst/>
          </a:prstGeom>
        </p:spPr>
      </p:pic>
    </p:spTree>
    <p:extLst>
      <p:ext uri="{BB962C8B-B14F-4D97-AF65-F5344CB8AC3E}">
        <p14:creationId xmlns:p14="http://schemas.microsoft.com/office/powerpoint/2010/main" val="3211615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1"/>
          </p:nvPr>
        </p:nvSpPr>
        <p:spPr/>
        <p:txBody>
          <a:bodyPr/>
          <a:lstStyle/>
          <a:p>
            <a:r>
              <a:rPr lang="en-NZ" dirty="0"/>
              <a:t>Overview of Highlights</a:t>
            </a:r>
          </a:p>
        </p:txBody>
      </p:sp>
      <p:graphicFrame>
        <p:nvGraphicFramePr>
          <p:cNvPr id="4" name="Table 3">
            <a:extLst>
              <a:ext uri="{FF2B5EF4-FFF2-40B4-BE49-F238E27FC236}">
                <a16:creationId xmlns:a16="http://schemas.microsoft.com/office/drawing/2014/main" id="{6E3BE3C4-BE8D-411A-9E92-9FC3CF5B3A67}"/>
              </a:ext>
            </a:extLst>
          </p:cNvPr>
          <p:cNvGraphicFramePr>
            <a:graphicFrameLocks noGrp="1"/>
          </p:cNvGraphicFramePr>
          <p:nvPr>
            <p:extLst>
              <p:ext uri="{D42A27DB-BD31-4B8C-83A1-F6EECF244321}">
                <p14:modId xmlns:p14="http://schemas.microsoft.com/office/powerpoint/2010/main" val="1803595709"/>
              </p:ext>
            </p:extLst>
          </p:nvPr>
        </p:nvGraphicFramePr>
        <p:xfrm>
          <a:off x="859970" y="1346600"/>
          <a:ext cx="4619171" cy="2417652"/>
        </p:xfrm>
        <a:graphic>
          <a:graphicData uri="http://schemas.openxmlformats.org/drawingml/2006/table">
            <a:tbl>
              <a:tblPr firstRow="1" bandRow="1">
                <a:tableStyleId>{5FD0F851-EC5A-4D38-B0AD-8093EC10F338}</a:tableStyleId>
              </a:tblPr>
              <a:tblGrid>
                <a:gridCol w="4619171">
                  <a:extLst>
                    <a:ext uri="{9D8B030D-6E8A-4147-A177-3AD203B41FA5}">
                      <a16:colId xmlns:a16="http://schemas.microsoft.com/office/drawing/2014/main" val="1043941584"/>
                    </a:ext>
                  </a:extLst>
                </a:gridCol>
              </a:tblGrid>
              <a:tr h="342417">
                <a:tc>
                  <a:txBody>
                    <a:bodyPr/>
                    <a:lstStyle/>
                    <a:p>
                      <a:r>
                        <a:rPr lang="en-NZ" sz="2000" dirty="0"/>
                        <a:t>Consistent Highlight Solutions</a:t>
                      </a:r>
                    </a:p>
                  </a:txBody>
                  <a:tcPr/>
                </a:tc>
                <a:extLst>
                  <a:ext uri="{0D108BD9-81ED-4DB2-BD59-A6C34878D82A}">
                    <a16:rowId xmlns:a16="http://schemas.microsoft.com/office/drawing/2014/main" val="2370368079"/>
                  </a:ext>
                </a:extLst>
              </a:tr>
              <a:tr h="342417">
                <a:tc>
                  <a:txBody>
                    <a:bodyPr/>
                    <a:lstStyle/>
                    <a:p>
                      <a:r>
                        <a:rPr lang="en-NZ" sz="2000" dirty="0"/>
                        <a:t>Knowledge-sharing</a:t>
                      </a:r>
                    </a:p>
                  </a:txBody>
                  <a:tcPr/>
                </a:tc>
                <a:extLst>
                  <a:ext uri="{0D108BD9-81ED-4DB2-BD59-A6C34878D82A}">
                    <a16:rowId xmlns:a16="http://schemas.microsoft.com/office/drawing/2014/main" val="204415533"/>
                  </a:ext>
                </a:extLst>
              </a:tr>
              <a:tr h="342417">
                <a:tc>
                  <a:txBody>
                    <a:bodyPr/>
                    <a:lstStyle/>
                    <a:p>
                      <a:r>
                        <a:rPr lang="en-NZ" sz="2000" dirty="0"/>
                        <a:t>Constructive auditing</a:t>
                      </a:r>
                    </a:p>
                  </a:txBody>
                  <a:tcPr/>
                </a:tc>
                <a:extLst>
                  <a:ext uri="{0D108BD9-81ED-4DB2-BD59-A6C34878D82A}">
                    <a16:rowId xmlns:a16="http://schemas.microsoft.com/office/drawing/2014/main" val="3367063981"/>
                  </a:ext>
                </a:extLst>
              </a:tr>
              <a:tr h="342417">
                <a:tc>
                  <a:txBody>
                    <a:bodyPr/>
                    <a:lstStyle/>
                    <a:p>
                      <a:r>
                        <a:rPr lang="en-NZ" sz="2000" kern="1200" dirty="0"/>
                        <a:t>Balancing site consistency vs flexibility</a:t>
                      </a:r>
                      <a:endParaRPr lang="en-NZ" sz="2000" kern="1200" dirty="0">
                        <a:solidFill>
                          <a:schemeClr val="dk1"/>
                        </a:solidFill>
                        <a:latin typeface="+mn-lt"/>
                        <a:ea typeface="+mn-ea"/>
                        <a:cs typeface="+mn-cs"/>
                      </a:endParaRPr>
                    </a:p>
                  </a:txBody>
                  <a:tcPr/>
                </a:tc>
                <a:extLst>
                  <a:ext uri="{0D108BD9-81ED-4DB2-BD59-A6C34878D82A}">
                    <a16:rowId xmlns:a16="http://schemas.microsoft.com/office/drawing/2014/main" val="3001702762"/>
                  </a:ext>
                </a:extLst>
              </a:tr>
              <a:tr h="342417">
                <a:tc>
                  <a:txBody>
                    <a:bodyPr/>
                    <a:lstStyle/>
                    <a:p>
                      <a:r>
                        <a:rPr lang="en-NZ" sz="2000" dirty="0"/>
                        <a:t>Public education</a:t>
                      </a:r>
                    </a:p>
                  </a:txBody>
                  <a:tcPr/>
                </a:tc>
                <a:extLst>
                  <a:ext uri="{0D108BD9-81ED-4DB2-BD59-A6C34878D82A}">
                    <a16:rowId xmlns:a16="http://schemas.microsoft.com/office/drawing/2014/main" val="1864902089"/>
                  </a:ext>
                </a:extLst>
              </a:tr>
              <a:tr h="436452">
                <a:tc>
                  <a:txBody>
                    <a:bodyPr/>
                    <a:lstStyle/>
                    <a:p>
                      <a:r>
                        <a:rPr lang="en-NZ" sz="2000" dirty="0"/>
                        <a:t>Training</a:t>
                      </a:r>
                    </a:p>
                  </a:txBody>
                  <a:tcPr/>
                </a:tc>
                <a:extLst>
                  <a:ext uri="{0D108BD9-81ED-4DB2-BD59-A6C34878D82A}">
                    <a16:rowId xmlns:a16="http://schemas.microsoft.com/office/drawing/2014/main" val="2844722756"/>
                  </a:ext>
                </a:extLst>
              </a:tr>
            </a:tbl>
          </a:graphicData>
        </a:graphic>
      </p:graphicFrame>
      <p:graphicFrame>
        <p:nvGraphicFramePr>
          <p:cNvPr id="7" name="Table 6">
            <a:extLst>
              <a:ext uri="{FF2B5EF4-FFF2-40B4-BE49-F238E27FC236}">
                <a16:creationId xmlns:a16="http://schemas.microsoft.com/office/drawing/2014/main" id="{3533C454-4868-40B4-BE87-760B152907F5}"/>
              </a:ext>
            </a:extLst>
          </p:cNvPr>
          <p:cNvGraphicFramePr>
            <a:graphicFrameLocks noGrp="1"/>
          </p:cNvGraphicFramePr>
          <p:nvPr>
            <p:extLst>
              <p:ext uri="{D42A27DB-BD31-4B8C-83A1-F6EECF244321}">
                <p14:modId xmlns:p14="http://schemas.microsoft.com/office/powerpoint/2010/main" val="2842020589"/>
              </p:ext>
            </p:extLst>
          </p:nvPr>
        </p:nvGraphicFramePr>
        <p:xfrm>
          <a:off x="859970" y="3914902"/>
          <a:ext cx="4619171" cy="2773680"/>
        </p:xfrm>
        <a:graphic>
          <a:graphicData uri="http://schemas.openxmlformats.org/drawingml/2006/table">
            <a:tbl>
              <a:tblPr firstRow="1" bandRow="1">
                <a:tableStyleId>{68D230F3-CF80-4859-8CE7-A43EE81993B5}</a:tableStyleId>
              </a:tblPr>
              <a:tblGrid>
                <a:gridCol w="4619171">
                  <a:extLst>
                    <a:ext uri="{9D8B030D-6E8A-4147-A177-3AD203B41FA5}">
                      <a16:colId xmlns:a16="http://schemas.microsoft.com/office/drawing/2014/main" val="1378841532"/>
                    </a:ext>
                  </a:extLst>
                </a:gridCol>
              </a:tblGrid>
              <a:tr h="363211">
                <a:tc>
                  <a:txBody>
                    <a:bodyPr/>
                    <a:lstStyle/>
                    <a:p>
                      <a:r>
                        <a:rPr lang="en-NZ" sz="2000" dirty="0"/>
                        <a:t>Other innovative solutions</a:t>
                      </a:r>
                    </a:p>
                  </a:txBody>
                  <a:tcPr/>
                </a:tc>
                <a:extLst>
                  <a:ext uri="{0D108BD9-81ED-4DB2-BD59-A6C34878D82A}">
                    <a16:rowId xmlns:a16="http://schemas.microsoft.com/office/drawing/2014/main" val="2370368079"/>
                  </a:ext>
                </a:extLst>
              </a:tr>
              <a:tr h="363211">
                <a:tc>
                  <a:txBody>
                    <a:bodyPr/>
                    <a:lstStyle/>
                    <a:p>
                      <a:r>
                        <a:rPr lang="en-NZ" sz="2000" dirty="0"/>
                        <a:t>Body cameras</a:t>
                      </a:r>
                    </a:p>
                  </a:txBody>
                  <a:tcPr/>
                </a:tc>
                <a:extLst>
                  <a:ext uri="{0D108BD9-81ED-4DB2-BD59-A6C34878D82A}">
                    <a16:rowId xmlns:a16="http://schemas.microsoft.com/office/drawing/2014/main" val="204415533"/>
                  </a:ext>
                </a:extLst>
              </a:tr>
              <a:tr h="363211">
                <a:tc>
                  <a:txBody>
                    <a:bodyPr/>
                    <a:lstStyle/>
                    <a:p>
                      <a:r>
                        <a:rPr lang="en-NZ" sz="2000" dirty="0"/>
                        <a:t>Mobile application</a:t>
                      </a:r>
                    </a:p>
                  </a:txBody>
                  <a:tcPr/>
                </a:tc>
                <a:extLst>
                  <a:ext uri="{0D108BD9-81ED-4DB2-BD59-A6C34878D82A}">
                    <a16:rowId xmlns:a16="http://schemas.microsoft.com/office/drawing/2014/main" val="3367063981"/>
                  </a:ext>
                </a:extLst>
              </a:tr>
              <a:tr h="363211">
                <a:tc>
                  <a:txBody>
                    <a:bodyPr/>
                    <a:lstStyle/>
                    <a:p>
                      <a:r>
                        <a:rPr lang="en-NZ" sz="2000" dirty="0" err="1"/>
                        <a:t>CoPTTM</a:t>
                      </a:r>
                      <a:r>
                        <a:rPr lang="en-NZ" sz="2000" dirty="0"/>
                        <a:t> Search Functionality</a:t>
                      </a:r>
                    </a:p>
                  </a:txBody>
                  <a:tcPr/>
                </a:tc>
                <a:extLst>
                  <a:ext uri="{0D108BD9-81ED-4DB2-BD59-A6C34878D82A}">
                    <a16:rowId xmlns:a16="http://schemas.microsoft.com/office/drawing/2014/main" val="3001702762"/>
                  </a:ext>
                </a:extLst>
              </a:tr>
              <a:tr h="363211">
                <a:tc>
                  <a:txBody>
                    <a:bodyPr/>
                    <a:lstStyle/>
                    <a:p>
                      <a:r>
                        <a:rPr lang="en-NZ" sz="2000" dirty="0"/>
                        <a:t>Multi-modal sites</a:t>
                      </a:r>
                    </a:p>
                  </a:txBody>
                  <a:tcPr/>
                </a:tc>
                <a:extLst>
                  <a:ext uri="{0D108BD9-81ED-4DB2-BD59-A6C34878D82A}">
                    <a16:rowId xmlns:a16="http://schemas.microsoft.com/office/drawing/2014/main" val="1864902089"/>
                  </a:ext>
                </a:extLst>
              </a:tr>
              <a:tr h="363211">
                <a:tc>
                  <a:txBody>
                    <a:bodyPr/>
                    <a:lstStyle/>
                    <a:p>
                      <a:r>
                        <a:rPr lang="en-NZ" sz="2000" dirty="0"/>
                        <a:t>Cyclist/Pedestrian approved products</a:t>
                      </a:r>
                    </a:p>
                  </a:txBody>
                  <a:tcPr/>
                </a:tc>
                <a:extLst>
                  <a:ext uri="{0D108BD9-81ED-4DB2-BD59-A6C34878D82A}">
                    <a16:rowId xmlns:a16="http://schemas.microsoft.com/office/drawing/2014/main" val="2844722756"/>
                  </a:ext>
                </a:extLst>
              </a:tr>
              <a:tr h="363211">
                <a:tc>
                  <a:txBody>
                    <a:bodyPr/>
                    <a:lstStyle/>
                    <a:p>
                      <a:r>
                        <a:rPr lang="en-NZ" sz="2000" dirty="0"/>
                        <a:t>Speed threshold treatments</a:t>
                      </a:r>
                    </a:p>
                  </a:txBody>
                  <a:tcPr/>
                </a:tc>
                <a:extLst>
                  <a:ext uri="{0D108BD9-81ED-4DB2-BD59-A6C34878D82A}">
                    <a16:rowId xmlns:a16="http://schemas.microsoft.com/office/drawing/2014/main" val="2740403900"/>
                  </a:ext>
                </a:extLst>
              </a:tr>
            </a:tbl>
          </a:graphicData>
        </a:graphic>
      </p:graphicFrame>
      <p:pic>
        <p:nvPicPr>
          <p:cNvPr id="3" name="Picture 2">
            <a:extLst>
              <a:ext uri="{FF2B5EF4-FFF2-40B4-BE49-F238E27FC236}">
                <a16:creationId xmlns:a16="http://schemas.microsoft.com/office/drawing/2014/main" id="{69BFE8DF-210F-419A-A73B-20E1370C96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7143" y="1634280"/>
            <a:ext cx="5984725" cy="4488544"/>
          </a:xfrm>
          <a:prstGeom prst="rect">
            <a:avLst/>
          </a:prstGeom>
        </p:spPr>
      </p:pic>
    </p:spTree>
    <p:extLst>
      <p:ext uri="{BB962C8B-B14F-4D97-AF65-F5344CB8AC3E}">
        <p14:creationId xmlns:p14="http://schemas.microsoft.com/office/powerpoint/2010/main" val="922605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1"/>
          </p:nvPr>
        </p:nvSpPr>
        <p:spPr/>
        <p:txBody>
          <a:bodyPr/>
          <a:lstStyle/>
          <a:p>
            <a:r>
              <a:rPr lang="en-NZ" dirty="0"/>
              <a:t>Knowledge Sharing</a:t>
            </a:r>
          </a:p>
        </p:txBody>
      </p:sp>
      <p:sp>
        <p:nvSpPr>
          <p:cNvPr id="12" name="Text Placeholder 11"/>
          <p:cNvSpPr>
            <a:spLocks noGrp="1"/>
          </p:cNvSpPr>
          <p:nvPr>
            <p:ph type="body" sz="quarter" idx="12"/>
          </p:nvPr>
        </p:nvSpPr>
        <p:spPr>
          <a:xfrm>
            <a:off x="858650" y="1895061"/>
            <a:ext cx="7327408" cy="4669440"/>
          </a:xfrm>
        </p:spPr>
        <p:txBody>
          <a:bodyPr/>
          <a:lstStyle/>
          <a:p>
            <a:r>
              <a:rPr lang="en-NZ" b="1" dirty="0"/>
              <a:t>Issue:</a:t>
            </a:r>
            <a:r>
              <a:rPr lang="en-NZ" dirty="0"/>
              <a:t> Inter-agency communications, including at the on-site level, was seen to be valuable, but not done with any frequency or purpose. </a:t>
            </a:r>
          </a:p>
          <a:p>
            <a:endParaRPr lang="en-NZ" dirty="0"/>
          </a:p>
          <a:p>
            <a:r>
              <a:rPr lang="en-NZ" b="1" dirty="0"/>
              <a:t>Solutions</a:t>
            </a:r>
          </a:p>
          <a:p>
            <a:pPr marL="457200" indent="-457200">
              <a:buFont typeface="+mj-lt"/>
              <a:buAutoNum type="arabicPeriod"/>
            </a:pPr>
            <a:r>
              <a:rPr lang="en-NZ" b="1" dirty="0"/>
              <a:t>Proactive communication channels: </a:t>
            </a:r>
            <a:r>
              <a:rPr lang="en-NZ" dirty="0"/>
              <a:t>Having governance group members actively ask what STMS’s want raised  (and feedback around any actions)</a:t>
            </a:r>
          </a:p>
          <a:p>
            <a:pPr marL="457200" indent="-457200">
              <a:buFont typeface="+mj-lt"/>
              <a:buAutoNum type="arabicPeriod"/>
            </a:pPr>
            <a:r>
              <a:rPr lang="en-NZ" b="1" dirty="0"/>
              <a:t>Regular staff meetings:</a:t>
            </a:r>
            <a:r>
              <a:rPr lang="en-NZ" dirty="0"/>
              <a:t> Share common recent site experiences, discuss audit reports, focus on positive lessons</a:t>
            </a:r>
          </a:p>
          <a:p>
            <a:pPr marL="457200" indent="-457200">
              <a:buFont typeface="+mj-lt"/>
              <a:buAutoNum type="arabicPeriod"/>
            </a:pPr>
            <a:r>
              <a:rPr lang="en-NZ" b="1" dirty="0"/>
              <a:t>Inter-agency sharing: </a:t>
            </a:r>
            <a:r>
              <a:rPr lang="en-NZ" dirty="0"/>
              <a:t>Showcasing and acknowledging positive knowledge sharing – working from the common goal around safety</a:t>
            </a:r>
          </a:p>
          <a:p>
            <a:pPr marL="342900" indent="-342900">
              <a:buFont typeface="Arial" panose="020B0604020202020204" pitchFamily="34" charset="0"/>
              <a:buChar char="•"/>
            </a:pPr>
            <a:endParaRPr lang="en-NZ" dirty="0"/>
          </a:p>
        </p:txBody>
      </p:sp>
      <p:sp>
        <p:nvSpPr>
          <p:cNvPr id="2" name="Rectangle 1">
            <a:extLst>
              <a:ext uri="{FF2B5EF4-FFF2-40B4-BE49-F238E27FC236}">
                <a16:creationId xmlns:a16="http://schemas.microsoft.com/office/drawing/2014/main" id="{AE910645-C8C7-47C1-933D-9C98016FDE17}"/>
              </a:ext>
            </a:extLst>
          </p:cNvPr>
          <p:cNvSpPr/>
          <p:nvPr/>
        </p:nvSpPr>
        <p:spPr>
          <a:xfrm>
            <a:off x="8133243" y="1268621"/>
            <a:ext cx="4058755" cy="2308324"/>
          </a:xfrm>
          <a:prstGeom prst="rect">
            <a:avLst/>
          </a:prstGeom>
        </p:spPr>
        <p:txBody>
          <a:bodyPr wrap="square">
            <a:spAutoFit/>
          </a:bodyPr>
          <a:lstStyle/>
          <a:p>
            <a:pPr algn="ctr"/>
            <a:r>
              <a:rPr lang="en-NZ" sz="2400" i="1" dirty="0">
                <a:latin typeface="Georgia" panose="02040502050405020303" pitchFamily="18" charset="0"/>
                <a:ea typeface="Times New Roman" panose="02020603050405020304" pitchFamily="18" charset="0"/>
                <a:cs typeface="Times New Roman" panose="02020603050405020304" pitchFamily="18" charset="0"/>
              </a:rPr>
              <a:t>“Clear communication between agencies…there should be a channel of discussion where agencies can help each other, rather than competing.”</a:t>
            </a:r>
            <a:endParaRPr lang="en-NZ" sz="2400" dirty="0"/>
          </a:p>
        </p:txBody>
      </p:sp>
      <p:sp>
        <p:nvSpPr>
          <p:cNvPr id="3" name="Rectangle 2">
            <a:extLst>
              <a:ext uri="{FF2B5EF4-FFF2-40B4-BE49-F238E27FC236}">
                <a16:creationId xmlns:a16="http://schemas.microsoft.com/office/drawing/2014/main" id="{1CD4B27C-2BDC-412C-8ACA-BD7552DE86D8}"/>
              </a:ext>
            </a:extLst>
          </p:cNvPr>
          <p:cNvSpPr/>
          <p:nvPr/>
        </p:nvSpPr>
        <p:spPr>
          <a:xfrm>
            <a:off x="9149177" y="3965075"/>
            <a:ext cx="2079701" cy="1687065"/>
          </a:xfrm>
          <a:prstGeom prst="rect">
            <a:avLst/>
          </a:prstGeom>
        </p:spPr>
        <p:txBody>
          <a:bodyPr wrap="square">
            <a:spAutoFit/>
          </a:bodyPr>
          <a:lstStyle/>
          <a:p>
            <a:pPr algn="ctr">
              <a:lnSpc>
                <a:spcPct val="110000"/>
              </a:lnSpc>
              <a:spcAft>
                <a:spcPts val="0"/>
              </a:spcAft>
            </a:pPr>
            <a:r>
              <a:rPr lang="en-NZ" sz="2400" i="1" dirty="0">
                <a:latin typeface="Georgia" panose="02040502050405020303" pitchFamily="18" charset="0"/>
                <a:ea typeface="Times New Roman" panose="02020603050405020304" pitchFamily="18" charset="0"/>
                <a:cs typeface="Times New Roman" panose="02020603050405020304" pitchFamily="18" charset="0"/>
              </a:rPr>
              <a:t>“I have never encountered that, that is bloody good.”</a:t>
            </a:r>
            <a:endParaRPr lang="en-NZ" sz="2400" dirty="0">
              <a:latin typeface="Georgia" panose="020405020504050203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5138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1"/>
          </p:nvPr>
        </p:nvSpPr>
        <p:spPr/>
        <p:txBody>
          <a:bodyPr/>
          <a:lstStyle/>
          <a:p>
            <a:r>
              <a:rPr lang="en-NZ" dirty="0"/>
              <a:t>Constructive auditing</a:t>
            </a:r>
          </a:p>
        </p:txBody>
      </p:sp>
      <p:sp>
        <p:nvSpPr>
          <p:cNvPr id="12" name="Text Placeholder 11"/>
          <p:cNvSpPr>
            <a:spLocks noGrp="1"/>
          </p:cNvSpPr>
          <p:nvPr>
            <p:ph type="body" sz="quarter" idx="12"/>
          </p:nvPr>
        </p:nvSpPr>
        <p:spPr>
          <a:xfrm>
            <a:off x="838201" y="1409463"/>
            <a:ext cx="6593114" cy="1328569"/>
          </a:xfrm>
        </p:spPr>
        <p:txBody>
          <a:bodyPr/>
          <a:lstStyle/>
          <a:p>
            <a:r>
              <a:rPr lang="en-NZ" b="1" dirty="0"/>
              <a:t>Issues</a:t>
            </a:r>
            <a:endParaRPr lang="en-NZ" dirty="0"/>
          </a:p>
          <a:p>
            <a:r>
              <a:rPr lang="en-NZ" dirty="0"/>
              <a:t>Within the external audit there was seen to be a lack of clarity around the interpretation of a safe site, and a lack of consistency between different auditors</a:t>
            </a:r>
          </a:p>
        </p:txBody>
      </p:sp>
      <p:sp>
        <p:nvSpPr>
          <p:cNvPr id="2" name="Rectangle 1">
            <a:extLst>
              <a:ext uri="{FF2B5EF4-FFF2-40B4-BE49-F238E27FC236}">
                <a16:creationId xmlns:a16="http://schemas.microsoft.com/office/drawing/2014/main" id="{F6049566-D361-4135-896C-C8227A06EDBB}"/>
              </a:ext>
            </a:extLst>
          </p:cNvPr>
          <p:cNvSpPr/>
          <p:nvPr/>
        </p:nvSpPr>
        <p:spPr>
          <a:xfrm>
            <a:off x="838200" y="3315678"/>
            <a:ext cx="6593114" cy="2831544"/>
          </a:xfrm>
          <a:prstGeom prst="rect">
            <a:avLst/>
          </a:prstGeom>
        </p:spPr>
        <p:txBody>
          <a:bodyPr wrap="square">
            <a:spAutoFit/>
          </a:bodyPr>
          <a:lstStyle/>
          <a:p>
            <a:pPr>
              <a:lnSpc>
                <a:spcPct val="90000"/>
              </a:lnSpc>
              <a:spcBef>
                <a:spcPts val="1000"/>
              </a:spcBef>
            </a:pPr>
            <a:r>
              <a:rPr lang="en-NZ" sz="2000" b="1" dirty="0">
                <a:solidFill>
                  <a:srgbClr val="666666"/>
                </a:solidFill>
                <a:latin typeface="Arial" panose="020B0604020202020204" pitchFamily="34" charset="0"/>
                <a:cs typeface="Arial" panose="020B0604020202020204" pitchFamily="34" charset="0"/>
              </a:rPr>
              <a:t>Solutions offered</a:t>
            </a:r>
          </a:p>
          <a:p>
            <a:endParaRPr lang="en-NZ" sz="2000" dirty="0">
              <a:solidFill>
                <a:srgbClr val="666666"/>
              </a:solidFill>
              <a:latin typeface="Arial" panose="020B0604020202020204" pitchFamily="34" charset="0"/>
              <a:cs typeface="Arial" panose="020B0604020202020204" pitchFamily="34" charset="0"/>
            </a:endParaRPr>
          </a:p>
          <a:p>
            <a:pPr marL="457200" indent="-457200">
              <a:buFont typeface="+mj-lt"/>
              <a:buAutoNum type="arabicPeriod"/>
            </a:pPr>
            <a:r>
              <a:rPr lang="en-NZ" sz="2000" b="1" dirty="0">
                <a:solidFill>
                  <a:srgbClr val="666666"/>
                </a:solidFill>
                <a:latin typeface="Arial" panose="020B0604020202020204" pitchFamily="34" charset="0"/>
                <a:cs typeface="Arial" panose="020B0604020202020204" pitchFamily="34" charset="0"/>
              </a:rPr>
              <a:t>Internal audits: </a:t>
            </a:r>
            <a:r>
              <a:rPr lang="en-NZ" sz="2000" dirty="0">
                <a:solidFill>
                  <a:srgbClr val="666666"/>
                </a:solidFill>
                <a:latin typeface="Arial" panose="020B0604020202020204" pitchFamily="34" charset="0"/>
                <a:cs typeface="Arial" panose="020B0604020202020204" pitchFamily="34" charset="0"/>
              </a:rPr>
              <a:t>To continue to promote and use internal auditors (including as mentors)</a:t>
            </a:r>
          </a:p>
          <a:p>
            <a:pPr marL="457200" indent="-457200">
              <a:buFont typeface="+mj-lt"/>
              <a:buAutoNum type="arabicPeriod"/>
            </a:pPr>
            <a:r>
              <a:rPr lang="en-NZ" sz="2000" b="1" dirty="0">
                <a:solidFill>
                  <a:srgbClr val="666666"/>
                </a:solidFill>
                <a:latin typeface="Arial" panose="020B0604020202020204" pitchFamily="34" charset="0"/>
                <a:cs typeface="Arial" panose="020B0604020202020204" pitchFamily="34" charset="0"/>
              </a:rPr>
              <a:t>Auditor Support: </a:t>
            </a:r>
            <a:r>
              <a:rPr lang="en-NZ" sz="2000" dirty="0">
                <a:solidFill>
                  <a:srgbClr val="666666"/>
                </a:solidFill>
                <a:latin typeface="Arial" panose="020B0604020202020204" pitchFamily="34" charset="0"/>
                <a:cs typeface="Arial" panose="020B0604020202020204" pitchFamily="34" charset="0"/>
              </a:rPr>
              <a:t>To improve compliance, including the suggestions of shared site walk-throughs</a:t>
            </a:r>
          </a:p>
          <a:p>
            <a:pPr marL="457200" indent="-457200">
              <a:buFont typeface="+mj-lt"/>
              <a:buAutoNum type="arabicPeriod"/>
            </a:pPr>
            <a:r>
              <a:rPr lang="en-NZ" sz="2000" b="1" dirty="0">
                <a:solidFill>
                  <a:srgbClr val="666666"/>
                </a:solidFill>
                <a:latin typeface="Arial" panose="020B0604020202020204" pitchFamily="34" charset="0"/>
                <a:cs typeface="Arial" panose="020B0604020202020204" pitchFamily="34" charset="0"/>
              </a:rPr>
              <a:t>Consistent auditor training</a:t>
            </a:r>
            <a:r>
              <a:rPr lang="en-NZ" sz="2000" dirty="0">
                <a:solidFill>
                  <a:srgbClr val="666666"/>
                </a:solidFill>
                <a:latin typeface="Arial" panose="020B0604020202020204" pitchFamily="34" charset="0"/>
                <a:cs typeface="Arial" panose="020B0604020202020204" pitchFamily="34" charset="0"/>
              </a:rPr>
              <a:t>, including road experience</a:t>
            </a:r>
          </a:p>
          <a:p>
            <a:pPr marL="457200" indent="-457200">
              <a:buFont typeface="+mj-lt"/>
              <a:buAutoNum type="arabicPeriod"/>
            </a:pPr>
            <a:r>
              <a:rPr lang="en-NZ" sz="2000" b="1" dirty="0">
                <a:solidFill>
                  <a:srgbClr val="666666"/>
                </a:solidFill>
                <a:latin typeface="Arial" panose="020B0604020202020204" pitchFamily="34" charset="0"/>
                <a:cs typeface="Arial" panose="020B0604020202020204" pitchFamily="34" charset="0"/>
              </a:rPr>
              <a:t>Auditors as knowledge-sharers</a:t>
            </a:r>
          </a:p>
        </p:txBody>
      </p:sp>
      <p:sp>
        <p:nvSpPr>
          <p:cNvPr id="3" name="Rectangle 2">
            <a:extLst>
              <a:ext uri="{FF2B5EF4-FFF2-40B4-BE49-F238E27FC236}">
                <a16:creationId xmlns:a16="http://schemas.microsoft.com/office/drawing/2014/main" id="{2E11C790-8D76-4981-888F-80E37AEE7E74}"/>
              </a:ext>
            </a:extLst>
          </p:cNvPr>
          <p:cNvSpPr/>
          <p:nvPr/>
        </p:nvSpPr>
        <p:spPr>
          <a:xfrm>
            <a:off x="7228114" y="2738032"/>
            <a:ext cx="4963886" cy="2905860"/>
          </a:xfrm>
          <a:prstGeom prst="rect">
            <a:avLst/>
          </a:prstGeom>
        </p:spPr>
        <p:txBody>
          <a:bodyPr wrap="square">
            <a:spAutoFit/>
          </a:bodyPr>
          <a:lstStyle/>
          <a:p>
            <a:pPr marL="457200" marR="359410">
              <a:lnSpc>
                <a:spcPct val="110000"/>
              </a:lnSpc>
              <a:spcBef>
                <a:spcPts val="600"/>
              </a:spcBef>
              <a:spcAft>
                <a:spcPts val="600"/>
              </a:spcAft>
            </a:pPr>
            <a:r>
              <a:rPr lang="en-NZ" sz="2400" i="1" dirty="0">
                <a:latin typeface="Georgia" panose="02040502050405020303" pitchFamily="18" charset="0"/>
                <a:ea typeface="Times New Roman" panose="02020603050405020304" pitchFamily="18" charset="0"/>
                <a:cs typeface="Times New Roman" panose="02020603050405020304" pitchFamily="18" charset="0"/>
              </a:rPr>
              <a:t>“Once upon a time it was very, very inconsistent. …. Recently I’ve heard from within the same RCA that they don’t look to shut down sites, that they look at improving them.”</a:t>
            </a:r>
            <a:endParaRPr lang="en-NZ" sz="2400" dirty="0">
              <a:latin typeface="Georgia" panose="020405020504050203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9412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1"/>
          </p:nvPr>
        </p:nvSpPr>
        <p:spPr/>
        <p:txBody>
          <a:bodyPr/>
          <a:lstStyle/>
          <a:p>
            <a:r>
              <a:rPr lang="en-NZ" dirty="0"/>
              <a:t>Balancing site flexibility with consistency</a:t>
            </a:r>
          </a:p>
        </p:txBody>
      </p:sp>
      <p:sp>
        <p:nvSpPr>
          <p:cNvPr id="12" name="Text Placeholder 11"/>
          <p:cNvSpPr>
            <a:spLocks noGrp="1"/>
          </p:cNvSpPr>
          <p:nvPr>
            <p:ph type="body" sz="quarter" idx="12"/>
          </p:nvPr>
        </p:nvSpPr>
        <p:spPr>
          <a:xfrm>
            <a:off x="838200" y="1670721"/>
            <a:ext cx="6671982" cy="1188593"/>
          </a:xfrm>
        </p:spPr>
        <p:txBody>
          <a:bodyPr/>
          <a:lstStyle/>
          <a:p>
            <a:r>
              <a:rPr lang="en-NZ" b="1" dirty="0"/>
              <a:t>Issues</a:t>
            </a:r>
            <a:endParaRPr lang="en-NZ" dirty="0"/>
          </a:p>
          <a:p>
            <a:pPr lvl="0"/>
            <a:r>
              <a:rPr lang="en-NZ" dirty="0"/>
              <a:t>Site-specific elements where the existing Traffic Management Plan is not fit-for-purpose</a:t>
            </a:r>
          </a:p>
          <a:p>
            <a:endParaRPr lang="en-NZ" dirty="0"/>
          </a:p>
        </p:txBody>
      </p:sp>
      <p:sp>
        <p:nvSpPr>
          <p:cNvPr id="2" name="Rectangle 1">
            <a:extLst>
              <a:ext uri="{FF2B5EF4-FFF2-40B4-BE49-F238E27FC236}">
                <a16:creationId xmlns:a16="http://schemas.microsoft.com/office/drawing/2014/main" id="{F710EF4D-6754-4062-B13B-AE9D048F292D}"/>
              </a:ext>
            </a:extLst>
          </p:cNvPr>
          <p:cNvSpPr/>
          <p:nvPr/>
        </p:nvSpPr>
        <p:spPr>
          <a:xfrm>
            <a:off x="700403" y="3163268"/>
            <a:ext cx="6368054" cy="2862322"/>
          </a:xfrm>
          <a:prstGeom prst="rect">
            <a:avLst/>
          </a:prstGeom>
        </p:spPr>
        <p:txBody>
          <a:bodyPr wrap="square">
            <a:spAutoFit/>
          </a:bodyPr>
          <a:lstStyle/>
          <a:p>
            <a:r>
              <a:rPr lang="en-NZ" sz="2000" b="1" dirty="0">
                <a:solidFill>
                  <a:srgbClr val="666666"/>
                </a:solidFill>
                <a:latin typeface="Arial" panose="020B0604020202020204" pitchFamily="34" charset="0"/>
                <a:cs typeface="Arial" panose="020B0604020202020204" pitchFamily="34" charset="0"/>
              </a:rPr>
              <a:t>Solutions offered</a:t>
            </a:r>
          </a:p>
          <a:p>
            <a:pPr marL="457200" lvl="0" indent="-457200">
              <a:buFont typeface="+mj-lt"/>
              <a:buAutoNum type="arabicPeriod"/>
            </a:pPr>
            <a:r>
              <a:rPr lang="en-NZ" sz="2000" b="1" dirty="0">
                <a:solidFill>
                  <a:srgbClr val="666666"/>
                </a:solidFill>
                <a:latin typeface="Arial" panose="020B0604020202020204" pitchFamily="34" charset="0"/>
                <a:cs typeface="Arial" panose="020B0604020202020204" pitchFamily="34" charset="0"/>
              </a:rPr>
              <a:t>Specific circumstances</a:t>
            </a:r>
            <a:r>
              <a:rPr lang="en-NZ" sz="2000" dirty="0">
                <a:solidFill>
                  <a:srgbClr val="666666"/>
                </a:solidFill>
                <a:latin typeface="Arial" panose="020B0604020202020204" pitchFamily="34" charset="0"/>
                <a:cs typeface="Arial" panose="020B0604020202020204" pitchFamily="34" charset="0"/>
              </a:rPr>
              <a:t>: Where an STMS can authorise changes (e.g. extension to advanced warning)</a:t>
            </a:r>
          </a:p>
          <a:p>
            <a:pPr marL="457200" lvl="0" indent="-457200">
              <a:buFont typeface="+mj-lt"/>
              <a:buAutoNum type="arabicPeriod"/>
            </a:pPr>
            <a:r>
              <a:rPr lang="en-NZ" sz="2000" b="1" dirty="0" err="1">
                <a:solidFill>
                  <a:srgbClr val="666666"/>
                </a:solidFill>
                <a:latin typeface="Arial" panose="020B0604020202020204" pitchFamily="34" charset="0"/>
                <a:cs typeface="Arial" panose="020B0604020202020204" pitchFamily="34" charset="0"/>
              </a:rPr>
              <a:t>Ammendments</a:t>
            </a:r>
            <a:r>
              <a:rPr lang="en-NZ" sz="2000" dirty="0">
                <a:solidFill>
                  <a:srgbClr val="666666"/>
                </a:solidFill>
                <a:latin typeface="Arial" panose="020B0604020202020204" pitchFamily="34" charset="0"/>
                <a:cs typeface="Arial" panose="020B0604020202020204" pitchFamily="34" charset="0"/>
              </a:rPr>
              <a:t>: STMS be able to record these as amendments on the TMP drawing on-site. </a:t>
            </a:r>
          </a:p>
          <a:p>
            <a:pPr marL="457200" lvl="0" indent="-457200">
              <a:buFont typeface="+mj-lt"/>
              <a:buAutoNum type="arabicPeriod"/>
            </a:pPr>
            <a:r>
              <a:rPr lang="en-NZ" sz="2000" b="1" dirty="0">
                <a:solidFill>
                  <a:srgbClr val="666666"/>
                </a:solidFill>
                <a:latin typeface="Arial" panose="020B0604020202020204" pitchFamily="34" charset="0"/>
                <a:cs typeface="Arial" panose="020B0604020202020204" pitchFamily="34" charset="0"/>
              </a:rPr>
              <a:t>Guidance </a:t>
            </a:r>
            <a:r>
              <a:rPr lang="en-NZ" sz="2000" dirty="0">
                <a:solidFill>
                  <a:srgbClr val="666666"/>
                </a:solidFill>
                <a:latin typeface="Arial" panose="020B0604020202020204" pitchFamily="34" charset="0"/>
                <a:cs typeface="Arial" panose="020B0604020202020204" pitchFamily="34" charset="0"/>
              </a:rPr>
              <a:t>related to events that include the aforementioned flexibility, and a process for determining when this is appropriate. </a:t>
            </a:r>
          </a:p>
        </p:txBody>
      </p:sp>
      <p:sp>
        <p:nvSpPr>
          <p:cNvPr id="3" name="Rectangle 2">
            <a:extLst>
              <a:ext uri="{FF2B5EF4-FFF2-40B4-BE49-F238E27FC236}">
                <a16:creationId xmlns:a16="http://schemas.microsoft.com/office/drawing/2014/main" id="{52970735-7CC9-482E-B9E0-99B2DC7DB7A9}"/>
              </a:ext>
            </a:extLst>
          </p:cNvPr>
          <p:cNvSpPr/>
          <p:nvPr/>
        </p:nvSpPr>
        <p:spPr>
          <a:xfrm>
            <a:off x="7254688" y="1670721"/>
            <a:ext cx="4185877" cy="3785652"/>
          </a:xfrm>
          <a:prstGeom prst="rect">
            <a:avLst/>
          </a:prstGeom>
        </p:spPr>
        <p:txBody>
          <a:bodyPr wrap="square">
            <a:spAutoFit/>
          </a:bodyPr>
          <a:lstStyle/>
          <a:p>
            <a:r>
              <a:rPr lang="en-NZ" sz="2400" i="1" dirty="0">
                <a:latin typeface="Georgia" panose="02040502050405020303" pitchFamily="18" charset="0"/>
                <a:ea typeface="Times New Roman" panose="02020603050405020304" pitchFamily="18" charset="0"/>
                <a:cs typeface="Times New Roman" panose="02020603050405020304" pitchFamily="18" charset="0"/>
              </a:rPr>
              <a:t>“A lot of the time the TMPs are becoming very rigid…If you go out to do a mill-out, and the road has failed, and the site becomes 50m or 100m longer than expected then the work cannot be done within the TMP safety zone, then you are left scrambling just to change it.”</a:t>
            </a:r>
            <a:endParaRPr lang="en-NZ" sz="2400" dirty="0"/>
          </a:p>
        </p:txBody>
      </p:sp>
    </p:spTree>
    <p:extLst>
      <p:ext uri="{BB962C8B-B14F-4D97-AF65-F5344CB8AC3E}">
        <p14:creationId xmlns:p14="http://schemas.microsoft.com/office/powerpoint/2010/main" val="289060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1"/>
          </p:nvPr>
        </p:nvSpPr>
        <p:spPr/>
        <p:txBody>
          <a:bodyPr/>
          <a:lstStyle/>
          <a:p>
            <a:r>
              <a:rPr lang="en-NZ" dirty="0"/>
              <a:t>Public education</a:t>
            </a:r>
          </a:p>
        </p:txBody>
      </p:sp>
      <p:sp>
        <p:nvSpPr>
          <p:cNvPr id="12" name="Text Placeholder 11"/>
          <p:cNvSpPr>
            <a:spLocks noGrp="1"/>
          </p:cNvSpPr>
          <p:nvPr>
            <p:ph type="body" sz="quarter" idx="12"/>
          </p:nvPr>
        </p:nvSpPr>
        <p:spPr>
          <a:xfrm>
            <a:off x="858650" y="1648951"/>
            <a:ext cx="7175007" cy="4037003"/>
          </a:xfrm>
        </p:spPr>
        <p:txBody>
          <a:bodyPr/>
          <a:lstStyle/>
          <a:p>
            <a:r>
              <a:rPr lang="en-NZ" b="1" dirty="0"/>
              <a:t>Issues</a:t>
            </a:r>
            <a:endParaRPr lang="en-NZ" dirty="0"/>
          </a:p>
          <a:p>
            <a:pPr lvl="0"/>
            <a:r>
              <a:rPr lang="en-NZ" dirty="0"/>
              <a:t>A lack of understanding around correct behaviour by the public. </a:t>
            </a:r>
          </a:p>
          <a:p>
            <a:endParaRPr lang="en-NZ" dirty="0"/>
          </a:p>
          <a:p>
            <a:r>
              <a:rPr lang="en-NZ" b="1" dirty="0"/>
              <a:t>Solutions offered</a:t>
            </a:r>
          </a:p>
          <a:p>
            <a:pPr marL="457200" indent="-457200">
              <a:buFont typeface="+mj-lt"/>
              <a:buAutoNum type="arabicPeriod"/>
            </a:pPr>
            <a:r>
              <a:rPr lang="en-NZ" b="1" dirty="0"/>
              <a:t>Why, what, how?</a:t>
            </a:r>
            <a:r>
              <a:rPr lang="en-NZ" dirty="0"/>
              <a:t> Understanding why I should behave this way, under what circumstances, and how they should make it through the site safely</a:t>
            </a:r>
          </a:p>
          <a:p>
            <a:pPr marL="457200" indent="-457200">
              <a:buFont typeface="+mj-lt"/>
              <a:buAutoNum type="arabicPeriod"/>
            </a:pPr>
            <a:r>
              <a:rPr lang="en-NZ" b="1" dirty="0"/>
              <a:t>Translation: </a:t>
            </a:r>
            <a:r>
              <a:rPr lang="en-NZ" dirty="0"/>
              <a:t>Adding the “so what” (e.g. what kind of delay there would be if there was a crash on site)</a:t>
            </a:r>
          </a:p>
          <a:p>
            <a:pPr marL="457200" indent="-457200">
              <a:buFont typeface="+mj-lt"/>
              <a:buAutoNum type="arabicPeriod"/>
            </a:pPr>
            <a:r>
              <a:rPr lang="en-NZ" b="1" dirty="0"/>
              <a:t>Basic comprehension: </a:t>
            </a:r>
            <a:r>
              <a:rPr lang="en-NZ" dirty="0"/>
              <a:t>Sign meanings, such as lane drops</a:t>
            </a:r>
          </a:p>
          <a:p>
            <a:pPr marL="457200" indent="-457200">
              <a:buFont typeface="+mj-lt"/>
              <a:buAutoNum type="arabicPeriod"/>
            </a:pPr>
            <a:r>
              <a:rPr lang="en-NZ" b="1" dirty="0"/>
              <a:t>Teaching the next generation: </a:t>
            </a:r>
            <a:r>
              <a:rPr lang="en-NZ" dirty="0"/>
              <a:t>Schools/Road code. </a:t>
            </a:r>
          </a:p>
        </p:txBody>
      </p:sp>
      <p:pic>
        <p:nvPicPr>
          <p:cNvPr id="4" name="Picture 3">
            <a:extLst>
              <a:ext uri="{FF2B5EF4-FFF2-40B4-BE49-F238E27FC236}">
                <a16:creationId xmlns:a16="http://schemas.microsoft.com/office/drawing/2014/main" id="{EAB258E3-8237-46E1-8F46-8F873B3C5E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3657" y="1647372"/>
            <a:ext cx="3896279" cy="2191657"/>
          </a:xfrm>
          <a:prstGeom prst="rect">
            <a:avLst/>
          </a:prstGeom>
        </p:spPr>
      </p:pic>
      <p:pic>
        <p:nvPicPr>
          <p:cNvPr id="5" name="Picture 4">
            <a:extLst>
              <a:ext uri="{FF2B5EF4-FFF2-40B4-BE49-F238E27FC236}">
                <a16:creationId xmlns:a16="http://schemas.microsoft.com/office/drawing/2014/main" id="{56A08AA3-6A5C-4F51-85A8-BFD9E53635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33656" y="3976039"/>
            <a:ext cx="3896279" cy="2191657"/>
          </a:xfrm>
          <a:prstGeom prst="rect">
            <a:avLst/>
          </a:prstGeom>
        </p:spPr>
      </p:pic>
    </p:spTree>
    <p:extLst>
      <p:ext uri="{BB962C8B-B14F-4D97-AF65-F5344CB8AC3E}">
        <p14:creationId xmlns:p14="http://schemas.microsoft.com/office/powerpoint/2010/main" val="769781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1"/>
          </p:nvPr>
        </p:nvSpPr>
        <p:spPr/>
        <p:txBody>
          <a:bodyPr/>
          <a:lstStyle/>
          <a:p>
            <a:r>
              <a:rPr lang="en-NZ" dirty="0"/>
              <a:t>Training</a:t>
            </a:r>
          </a:p>
        </p:txBody>
      </p:sp>
      <p:sp>
        <p:nvSpPr>
          <p:cNvPr id="12" name="Text Placeholder 11"/>
          <p:cNvSpPr>
            <a:spLocks noGrp="1"/>
          </p:cNvSpPr>
          <p:nvPr>
            <p:ph type="body" sz="quarter" idx="12"/>
          </p:nvPr>
        </p:nvSpPr>
        <p:spPr>
          <a:xfrm>
            <a:off x="983621" y="1195951"/>
            <a:ext cx="6630723" cy="6324808"/>
          </a:xfrm>
        </p:spPr>
        <p:txBody>
          <a:bodyPr/>
          <a:lstStyle/>
          <a:p>
            <a:pPr>
              <a:lnSpc>
                <a:spcPct val="110000"/>
              </a:lnSpc>
              <a:spcAft>
                <a:spcPts val="0"/>
              </a:spcAft>
            </a:pPr>
            <a:r>
              <a:rPr lang="en-NZ" b="1" dirty="0">
                <a:latin typeface="Georgia" panose="02040502050405020303" pitchFamily="18" charset="0"/>
                <a:ea typeface="Times New Roman" panose="02020603050405020304" pitchFamily="18" charset="0"/>
                <a:cs typeface="Times New Roman" panose="02020603050405020304" pitchFamily="18" charset="0"/>
              </a:rPr>
              <a:t>Issues</a:t>
            </a:r>
          </a:p>
          <a:p>
            <a:pPr>
              <a:lnSpc>
                <a:spcPct val="110000"/>
              </a:lnSpc>
              <a:spcAft>
                <a:spcPts val="0"/>
              </a:spcAft>
            </a:pPr>
            <a:r>
              <a:rPr lang="en-NZ" dirty="0">
                <a:latin typeface="Georgia" panose="02040502050405020303" pitchFamily="18" charset="0"/>
                <a:ea typeface="Times New Roman" panose="02020603050405020304" pitchFamily="18" charset="0"/>
                <a:cs typeface="Times New Roman" panose="02020603050405020304" pitchFamily="18" charset="0"/>
              </a:rPr>
              <a:t>Overly reliant on mentoring and on the job learning – can cause inconsistency and pressure on experienced STMS. </a:t>
            </a:r>
          </a:p>
          <a:p>
            <a:pPr>
              <a:lnSpc>
                <a:spcPct val="110000"/>
              </a:lnSpc>
              <a:spcAft>
                <a:spcPts val="0"/>
              </a:spcAft>
            </a:pPr>
            <a:endParaRPr lang="en-NZ" b="1" dirty="0">
              <a:latin typeface="Georgia" panose="02040502050405020303" pitchFamily="18" charset="0"/>
              <a:ea typeface="Times New Roman" panose="02020603050405020304" pitchFamily="18" charset="0"/>
              <a:cs typeface="Times New Roman" panose="02020603050405020304" pitchFamily="18" charset="0"/>
            </a:endParaRPr>
          </a:p>
          <a:p>
            <a:pPr>
              <a:lnSpc>
                <a:spcPct val="110000"/>
              </a:lnSpc>
              <a:spcAft>
                <a:spcPts val="0"/>
              </a:spcAft>
            </a:pPr>
            <a:r>
              <a:rPr lang="en-NZ" b="1" dirty="0">
                <a:latin typeface="Georgia" panose="02040502050405020303" pitchFamily="18" charset="0"/>
                <a:ea typeface="Times New Roman" panose="02020603050405020304" pitchFamily="18" charset="0"/>
                <a:cs typeface="Times New Roman" panose="02020603050405020304" pitchFamily="18" charset="0"/>
              </a:rPr>
              <a:t>Solutions offered</a:t>
            </a:r>
            <a:endParaRPr lang="en-NZ" dirty="0">
              <a:latin typeface="Georgia" panose="02040502050405020303" pitchFamily="18" charset="0"/>
              <a:ea typeface="Times New Roman" panose="02020603050405020304" pitchFamily="18" charset="0"/>
              <a:cs typeface="Times New Roman" panose="02020603050405020304" pitchFamily="18" charset="0"/>
            </a:endParaRPr>
          </a:p>
          <a:p>
            <a:pPr marL="457200" indent="-457200">
              <a:buFont typeface="+mj-lt"/>
              <a:buAutoNum type="arabicPeriod"/>
            </a:pPr>
            <a:r>
              <a:rPr lang="en-NZ" b="1" dirty="0">
                <a:latin typeface="Georgia" panose="02040502050405020303" pitchFamily="18" charset="0"/>
                <a:ea typeface="Times New Roman" panose="02020603050405020304" pitchFamily="18" charset="0"/>
                <a:cs typeface="Times New Roman" panose="02020603050405020304" pitchFamily="18" charset="0"/>
              </a:rPr>
              <a:t>Real-world assessments: </a:t>
            </a:r>
            <a:r>
              <a:rPr lang="en-NZ" dirty="0">
                <a:latin typeface="Georgia" panose="02040502050405020303" pitchFamily="18" charset="0"/>
                <a:ea typeface="Times New Roman" panose="02020603050405020304" pitchFamily="18" charset="0"/>
                <a:cs typeface="Times New Roman" panose="02020603050405020304" pitchFamily="18" charset="0"/>
              </a:rPr>
              <a:t>More time on site at every level</a:t>
            </a:r>
          </a:p>
          <a:p>
            <a:pPr marL="457200" indent="-457200">
              <a:buFont typeface="+mj-lt"/>
              <a:buAutoNum type="arabicPeriod"/>
            </a:pPr>
            <a:r>
              <a:rPr lang="en-NZ" b="1" dirty="0">
                <a:latin typeface="Georgia" panose="02040502050405020303" pitchFamily="18" charset="0"/>
                <a:cs typeface="Times New Roman" panose="02020603050405020304" pitchFamily="18" charset="0"/>
              </a:rPr>
              <a:t>Support:</a:t>
            </a:r>
            <a:r>
              <a:rPr lang="en-NZ" dirty="0">
                <a:latin typeface="Georgia" panose="02040502050405020303" pitchFamily="18" charset="0"/>
                <a:cs typeface="Times New Roman" panose="02020603050405020304" pitchFamily="18" charset="0"/>
              </a:rPr>
              <a:t> Supervision and mentoring (e.g. more supervised hours for newly qualified, on-call)</a:t>
            </a:r>
          </a:p>
          <a:p>
            <a:pPr marL="457200" indent="-457200">
              <a:buFont typeface="+mj-lt"/>
              <a:buAutoNum type="arabicPeriod"/>
            </a:pPr>
            <a:r>
              <a:rPr lang="en-NZ" b="1" dirty="0">
                <a:latin typeface="Georgia" panose="02040502050405020303" pitchFamily="18" charset="0"/>
                <a:cs typeface="Times New Roman" panose="02020603050405020304" pitchFamily="18" charset="0"/>
              </a:rPr>
              <a:t>Capability building: </a:t>
            </a:r>
            <a:r>
              <a:rPr lang="en-NZ" dirty="0">
                <a:latin typeface="Georgia" panose="02040502050405020303" pitchFamily="18" charset="0"/>
                <a:cs typeface="Times New Roman" panose="02020603050405020304" pitchFamily="18" charset="0"/>
              </a:rPr>
              <a:t>Pathway to promote going beyond the minimum (e.g. Apprenticeship)</a:t>
            </a:r>
          </a:p>
          <a:p>
            <a:pPr marL="457200" indent="-457200">
              <a:buFont typeface="+mj-lt"/>
              <a:buAutoNum type="arabicPeriod"/>
            </a:pPr>
            <a:r>
              <a:rPr lang="en-NZ" b="1" dirty="0">
                <a:latin typeface="Georgia" panose="02040502050405020303" pitchFamily="18" charset="0"/>
                <a:cs typeface="Times New Roman" panose="02020603050405020304" pitchFamily="18" charset="0"/>
              </a:rPr>
              <a:t>New and refresher training</a:t>
            </a:r>
            <a:r>
              <a:rPr lang="en-NZ" dirty="0">
                <a:latin typeface="Georgia" panose="02040502050405020303" pitchFamily="18" charset="0"/>
                <a:cs typeface="Times New Roman" panose="02020603050405020304" pitchFamily="18" charset="0"/>
              </a:rPr>
              <a:t>: Consistency in approach is key. Allowing for different learning styles (e.g. multi-media options), people skills competency</a:t>
            </a:r>
          </a:p>
          <a:p>
            <a:pPr marL="457200" indent="-457200">
              <a:buFont typeface="+mj-lt"/>
              <a:buAutoNum type="arabicPeriod"/>
            </a:pPr>
            <a:endParaRPr lang="en-NZ" dirty="0"/>
          </a:p>
          <a:p>
            <a:endParaRPr lang="en-NZ" dirty="0"/>
          </a:p>
        </p:txBody>
      </p:sp>
      <p:sp>
        <p:nvSpPr>
          <p:cNvPr id="2" name="Rectangle 1">
            <a:extLst>
              <a:ext uri="{FF2B5EF4-FFF2-40B4-BE49-F238E27FC236}">
                <a16:creationId xmlns:a16="http://schemas.microsoft.com/office/drawing/2014/main" id="{12E84FBB-E4C7-43C2-A211-94E01FC2CB96}"/>
              </a:ext>
            </a:extLst>
          </p:cNvPr>
          <p:cNvSpPr/>
          <p:nvPr/>
        </p:nvSpPr>
        <p:spPr>
          <a:xfrm>
            <a:off x="7475924" y="2127433"/>
            <a:ext cx="5225143" cy="3342453"/>
          </a:xfrm>
          <a:prstGeom prst="rect">
            <a:avLst/>
          </a:prstGeom>
        </p:spPr>
        <p:txBody>
          <a:bodyPr wrap="square">
            <a:spAutoFit/>
          </a:bodyPr>
          <a:lstStyle/>
          <a:p>
            <a:pPr marL="457200" marR="719455">
              <a:lnSpc>
                <a:spcPct val="110000"/>
              </a:lnSpc>
              <a:spcAft>
                <a:spcPts val="0"/>
              </a:spcAft>
            </a:pPr>
            <a:r>
              <a:rPr lang="en-NZ" sz="2400" i="1" dirty="0">
                <a:latin typeface="Georgia" panose="02040502050405020303" pitchFamily="18" charset="0"/>
                <a:ea typeface="Times New Roman" panose="02020603050405020304" pitchFamily="18" charset="0"/>
                <a:cs typeface="Times New Roman" panose="02020603050405020304" pitchFamily="18" charset="0"/>
              </a:rPr>
              <a:t>“It is a self-taught industry. You go out and do your basic TC [Traffic Controller] ticket. You learn from an STMS. Then they pass on what they learn, and it is all just Chinese Whispers all the way.”</a:t>
            </a:r>
            <a:endParaRPr lang="en-NZ" sz="2400" dirty="0">
              <a:latin typeface="Georgia" panose="020405020504050203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2171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1"/>
          </p:nvPr>
        </p:nvSpPr>
        <p:spPr/>
        <p:txBody>
          <a:bodyPr/>
          <a:lstStyle/>
          <a:p>
            <a:r>
              <a:rPr lang="en-NZ" dirty="0"/>
              <a:t>Other key recommendations</a:t>
            </a:r>
          </a:p>
        </p:txBody>
      </p:sp>
      <p:sp>
        <p:nvSpPr>
          <p:cNvPr id="12" name="Text Placeholder 11"/>
          <p:cNvSpPr>
            <a:spLocks noGrp="1"/>
          </p:cNvSpPr>
          <p:nvPr>
            <p:ph type="body" sz="quarter" idx="12"/>
          </p:nvPr>
        </p:nvSpPr>
        <p:spPr>
          <a:xfrm>
            <a:off x="858649" y="1888435"/>
            <a:ext cx="6137237" cy="4611519"/>
          </a:xfrm>
        </p:spPr>
        <p:txBody>
          <a:bodyPr/>
          <a:lstStyle/>
          <a:p>
            <a:pPr marL="457200" indent="-457200">
              <a:buFont typeface="+mj-lt"/>
              <a:buAutoNum type="arabicPeriod"/>
            </a:pPr>
            <a:r>
              <a:rPr lang="en-NZ" b="1" dirty="0"/>
              <a:t>Body cameras </a:t>
            </a:r>
            <a:r>
              <a:rPr lang="en-NZ" dirty="0"/>
              <a:t>– As a staff wellbeing intervention</a:t>
            </a:r>
          </a:p>
          <a:p>
            <a:pPr marL="457200" indent="-457200">
              <a:buFont typeface="+mj-lt"/>
              <a:buAutoNum type="arabicPeriod"/>
            </a:pPr>
            <a:r>
              <a:rPr lang="en-NZ" b="1" dirty="0"/>
              <a:t>Mobile application </a:t>
            </a:r>
            <a:r>
              <a:rPr lang="en-NZ" dirty="0"/>
              <a:t>– Ability to check relevant data (e.g. site-specific safety history)</a:t>
            </a:r>
          </a:p>
          <a:p>
            <a:pPr marL="457200" indent="-457200">
              <a:buFont typeface="+mj-lt"/>
              <a:buAutoNum type="arabicPeriod"/>
            </a:pPr>
            <a:r>
              <a:rPr lang="en-NZ" b="1" dirty="0" err="1"/>
              <a:t>CoPTTM</a:t>
            </a:r>
            <a:r>
              <a:rPr lang="en-NZ" b="1" dirty="0"/>
              <a:t> Search Functionality</a:t>
            </a:r>
            <a:r>
              <a:rPr lang="en-NZ" dirty="0"/>
              <a:t> - To improve usability</a:t>
            </a:r>
          </a:p>
          <a:p>
            <a:pPr marL="457200" indent="-457200">
              <a:buFont typeface="+mj-lt"/>
              <a:buAutoNum type="arabicPeriod"/>
            </a:pPr>
            <a:r>
              <a:rPr lang="en-NZ" b="1" dirty="0"/>
              <a:t>Multi-modal sites </a:t>
            </a:r>
            <a:r>
              <a:rPr lang="en-NZ" dirty="0"/>
              <a:t>– Looking at different user needs, to improve communications/efficiency/ safety</a:t>
            </a:r>
          </a:p>
          <a:p>
            <a:pPr marL="457200" indent="-457200">
              <a:buFont typeface="+mj-lt"/>
              <a:buAutoNum type="arabicPeriod"/>
            </a:pPr>
            <a:r>
              <a:rPr lang="en-NZ" b="1" dirty="0"/>
              <a:t>Fit-for-purpose</a:t>
            </a:r>
            <a:r>
              <a:rPr lang="en-NZ" dirty="0"/>
              <a:t> - Cyclist and pedestrian materials for safe routes</a:t>
            </a:r>
          </a:p>
          <a:p>
            <a:pPr marL="457200" indent="-457200">
              <a:buFont typeface="+mj-lt"/>
              <a:buAutoNum type="arabicPeriod"/>
            </a:pPr>
            <a:r>
              <a:rPr lang="en-NZ" b="1" dirty="0"/>
              <a:t>Speed threshold treatments </a:t>
            </a:r>
            <a:r>
              <a:rPr lang="en-NZ" dirty="0"/>
              <a:t>– Trials at high speed zone sites (e.g. use of graduated speed zones)</a:t>
            </a:r>
          </a:p>
        </p:txBody>
      </p:sp>
      <p:pic>
        <p:nvPicPr>
          <p:cNvPr id="3" name="Picture 2">
            <a:extLst>
              <a:ext uri="{FF2B5EF4-FFF2-40B4-BE49-F238E27FC236}">
                <a16:creationId xmlns:a16="http://schemas.microsoft.com/office/drawing/2014/main" id="{E552CF41-D155-4E75-A14A-0CEC8AC01B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885" y="1400674"/>
            <a:ext cx="3485977" cy="2771193"/>
          </a:xfrm>
          <a:prstGeom prst="rect">
            <a:avLst/>
          </a:prstGeom>
        </p:spPr>
      </p:pic>
      <p:pic>
        <p:nvPicPr>
          <p:cNvPr id="4" name="Picture 3">
            <a:extLst>
              <a:ext uri="{FF2B5EF4-FFF2-40B4-BE49-F238E27FC236}">
                <a16:creationId xmlns:a16="http://schemas.microsoft.com/office/drawing/2014/main" id="{09CD204A-5879-4223-ABA4-1933AAD5D4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67382" y="3829422"/>
            <a:ext cx="3756212" cy="2504141"/>
          </a:xfrm>
          <a:prstGeom prst="rect">
            <a:avLst/>
          </a:prstGeom>
        </p:spPr>
      </p:pic>
    </p:spTree>
    <p:extLst>
      <p:ext uri="{BB962C8B-B14F-4D97-AF65-F5344CB8AC3E}">
        <p14:creationId xmlns:p14="http://schemas.microsoft.com/office/powerpoint/2010/main" val="2305688161"/>
      </p:ext>
    </p:extLst>
  </p:cSld>
  <p:clrMapOvr>
    <a:masterClrMapping/>
  </p:clrMapOvr>
</p:sld>
</file>

<file path=ppt/theme/theme1.xml><?xml version="1.0" encoding="utf-8"?>
<a:theme xmlns:a="http://schemas.openxmlformats.org/drawingml/2006/main" name="Opus Generic">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SP Opus Power Point template widescreen.pptx" id="{E5407E17-24AC-4D07-86E4-4D2F8831B731}" vid="{C4F75445-DB4F-4EF6-906D-664CEBC56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5E7FC7D1DFCBB4DAF12F0F583E5727F" ma:contentTypeVersion="12" ma:contentTypeDescription="Create a new document." ma:contentTypeScope="" ma:versionID="3183aaf253e1b737959cf8b806d09f22">
  <xsd:schema xmlns:xsd="http://www.w3.org/2001/XMLSchema" xmlns:xs="http://www.w3.org/2001/XMLSchema" xmlns:p="http://schemas.microsoft.com/office/2006/metadata/properties" xmlns:ns2="5a56619b-5606-4a2b-8065-d5f1974d9ed5" xmlns:ns3="e3d1d8a1-fed5-4680-8fac-b27b0658afc4" targetNamespace="http://schemas.microsoft.com/office/2006/metadata/properties" ma:root="true" ma:fieldsID="5f7b77ff09cdf542f7f9b313e190010d" ns2:_="" ns3:_="">
    <xsd:import namespace="5a56619b-5606-4a2b-8065-d5f1974d9ed5"/>
    <xsd:import namespace="e3d1d8a1-fed5-4680-8fac-b27b0658afc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56619b-5606-4a2b-8065-d5f1974d9e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3d1d8a1-fed5-4680-8fac-b27b0658afc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7A4D694-F542-44C7-8292-60CCDE896179}"/>
</file>

<file path=customXml/itemProps2.xml><?xml version="1.0" encoding="utf-8"?>
<ds:datastoreItem xmlns:ds="http://schemas.openxmlformats.org/officeDocument/2006/customXml" ds:itemID="{467354F4-2E94-4391-BFDF-A4AA980B9F47}"/>
</file>

<file path=customXml/itemProps3.xml><?xml version="1.0" encoding="utf-8"?>
<ds:datastoreItem xmlns:ds="http://schemas.openxmlformats.org/officeDocument/2006/customXml" ds:itemID="{39530D71-78B0-4204-BAB5-A7144CEC3CCA}"/>
</file>

<file path=docProps/app.xml><?xml version="1.0" encoding="utf-8"?>
<Properties xmlns="http://schemas.openxmlformats.org/officeDocument/2006/extended-properties" xmlns:vt="http://schemas.openxmlformats.org/officeDocument/2006/docPropsVTypes">
  <Template>PF-MA-105 WSP Opus Powerpoint Widescreen Template</Template>
  <TotalTime>2966</TotalTime>
  <Words>1769</Words>
  <Application>Microsoft Office PowerPoint</Application>
  <PresentationFormat>Widescreen</PresentationFormat>
  <Paragraphs>138</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Georgia</vt:lpstr>
      <vt:lpstr>Times New Roman</vt:lpstr>
      <vt:lpstr>Opus Generic</vt:lpstr>
      <vt:lpstr>Industry-led safety insights for Temporary Traffic Management Sites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Acknowledgements  </vt:lpstr>
    </vt:vector>
  </TitlesOfParts>
  <Company>Opus International Consultants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Margaret Trotter</dc:creator>
  <cp:lastModifiedBy>Jared Thomas</cp:lastModifiedBy>
  <cp:revision>43</cp:revision>
  <dcterms:created xsi:type="dcterms:W3CDTF">2018-04-22T21:09:09Z</dcterms:created>
  <dcterms:modified xsi:type="dcterms:W3CDTF">2018-05-09T19:01:04Z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0x01010055E7FC7D1DFCBB4DAF12F0F583E5727F</vt:lpwstr>
  </property>
</Properties>
</file>