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1622" r:id="rId5"/>
    <p:sldId id="2134" r:id="rId6"/>
    <p:sldId id="2151" r:id="rId7"/>
    <p:sldId id="2158" r:id="rId8"/>
    <p:sldId id="2157" r:id="rId9"/>
    <p:sldId id="1078" r:id="rId10"/>
    <p:sldId id="2135" r:id="rId11"/>
    <p:sldId id="2133" r:id="rId12"/>
    <p:sldId id="2138" r:id="rId13"/>
    <p:sldId id="2139" r:id="rId14"/>
    <p:sldId id="1492" r:id="rId15"/>
    <p:sldId id="2140" r:id="rId16"/>
    <p:sldId id="1629" r:id="rId17"/>
    <p:sldId id="2143" r:id="rId18"/>
    <p:sldId id="2154" r:id="rId19"/>
    <p:sldId id="2144" r:id="rId20"/>
    <p:sldId id="2145" r:id="rId21"/>
    <p:sldId id="2155" r:id="rId22"/>
    <p:sldId id="2150" r:id="rId23"/>
    <p:sldId id="2147" r:id="rId24"/>
    <p:sldId id="2156" r:id="rId25"/>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981" userDrawn="1">
          <p15:clr>
            <a:srgbClr val="A4A3A4"/>
          </p15:clr>
        </p15:guide>
        <p15:guide id="2" orient="horz" pos="3589" userDrawn="1">
          <p15:clr>
            <a:srgbClr val="A4A3A4"/>
          </p15:clr>
        </p15:guide>
        <p15:guide id="3" pos="5696">
          <p15:clr>
            <a:srgbClr val="A4A3A4"/>
          </p15:clr>
        </p15:guide>
        <p15:guide id="4" pos="4694" userDrawn="1">
          <p15:clr>
            <a:srgbClr val="A4A3A4"/>
          </p15:clr>
        </p15:guide>
        <p15:guide id="5" pos="1066" userDrawn="1">
          <p15:clr>
            <a:srgbClr val="A4A3A4"/>
          </p15:clr>
        </p15:guide>
        <p15:guide id="6" pos="2381" userDrawn="1">
          <p15:clr>
            <a:srgbClr val="A4A3A4"/>
          </p15:clr>
        </p15:guide>
        <p15:guide id="7" pos="1270" userDrawn="1">
          <p15:clr>
            <a:srgbClr val="A4A3A4"/>
          </p15:clr>
        </p15:guide>
        <p15:guide id="8" orient="horz" pos="21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4513"/>
    <a:srgbClr val="FF0000"/>
    <a:srgbClr val="FB11C9"/>
    <a:srgbClr val="FA0EDE"/>
    <a:srgbClr val="FFC000"/>
    <a:srgbClr val="FFFFFF"/>
    <a:srgbClr val="FF6600"/>
    <a:srgbClr val="92D050"/>
    <a:srgbClr val="AFBD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3" autoAdjust="0"/>
    <p:restoredTop sz="78480" autoAdjust="0"/>
  </p:normalViewPr>
  <p:slideViewPr>
    <p:cSldViewPr snapToGrid="0" showGuides="1">
      <p:cViewPr varScale="1">
        <p:scale>
          <a:sx n="90" d="100"/>
          <a:sy n="90" d="100"/>
        </p:scale>
        <p:origin x="468" y="78"/>
      </p:cViewPr>
      <p:guideLst>
        <p:guide orient="horz" pos="981"/>
        <p:guide orient="horz" pos="3589"/>
        <p:guide pos="5696"/>
        <p:guide pos="4694"/>
        <p:guide pos="1066"/>
        <p:guide pos="2381"/>
        <p:guide pos="1270"/>
        <p:guide orient="horz" pos="2183"/>
      </p:guideLst>
    </p:cSldViewPr>
  </p:slideViewPr>
  <p:notesTextViewPr>
    <p:cViewPr>
      <p:scale>
        <a:sx n="3" d="2"/>
        <a:sy n="3" d="2"/>
      </p:scale>
      <p:origin x="0" y="0"/>
    </p:cViewPr>
  </p:notesTextViewPr>
  <p:sorterViewPr>
    <p:cViewPr>
      <p:scale>
        <a:sx n="150" d="100"/>
        <a:sy n="150" d="100"/>
      </p:scale>
      <p:origin x="0" y="0"/>
    </p:cViewPr>
  </p:sorterViewPr>
  <p:notesViewPr>
    <p:cSldViewPr snapToGrid="0">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9A2365-F76A-49EE-B8A7-BD0ADB455EBD}"/>
              </a:ext>
            </a:extLst>
          </p:cNvPr>
          <p:cNvSpPr>
            <a:spLocks noGrp="1"/>
          </p:cNvSpPr>
          <p:nvPr>
            <p:ph type="hdr" sz="quarter"/>
          </p:nvPr>
        </p:nvSpPr>
        <p:spPr>
          <a:xfrm>
            <a:off x="0" y="0"/>
            <a:ext cx="2946400" cy="49800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352A49C9-E064-41E5-9737-4DC5B4C66AF7}"/>
              </a:ext>
            </a:extLst>
          </p:cNvPr>
          <p:cNvSpPr>
            <a:spLocks noGrp="1"/>
          </p:cNvSpPr>
          <p:nvPr>
            <p:ph type="dt" sz="quarter" idx="1"/>
          </p:nvPr>
        </p:nvSpPr>
        <p:spPr>
          <a:xfrm>
            <a:off x="3849688" y="0"/>
            <a:ext cx="2946400" cy="498008"/>
          </a:xfrm>
          <a:prstGeom prst="rect">
            <a:avLst/>
          </a:prstGeom>
        </p:spPr>
        <p:txBody>
          <a:bodyPr vert="horz" lIns="91440" tIns="45720" rIns="91440" bIns="45720" rtlCol="0"/>
          <a:lstStyle>
            <a:lvl1pPr algn="r">
              <a:defRPr sz="1200"/>
            </a:lvl1pPr>
          </a:lstStyle>
          <a:p>
            <a:fld id="{2E68F792-1EBE-4F5E-8A1A-199001E802A0}" type="datetimeFigureOut">
              <a:rPr lang="en-NZ" smtClean="0"/>
              <a:t>8/05/2018</a:t>
            </a:fld>
            <a:endParaRPr lang="en-NZ"/>
          </a:p>
        </p:txBody>
      </p:sp>
      <p:sp>
        <p:nvSpPr>
          <p:cNvPr id="4" name="Footer Placeholder 3">
            <a:extLst>
              <a:ext uri="{FF2B5EF4-FFF2-40B4-BE49-F238E27FC236}">
                <a16:creationId xmlns:a16="http://schemas.microsoft.com/office/drawing/2014/main" id="{6A40188C-3E22-4C64-8DD6-7A8DE9539D86}"/>
              </a:ext>
            </a:extLst>
          </p:cNvPr>
          <p:cNvSpPr>
            <a:spLocks noGrp="1"/>
          </p:cNvSpPr>
          <p:nvPr>
            <p:ph type="ftr" sz="quarter" idx="2"/>
          </p:nvPr>
        </p:nvSpPr>
        <p:spPr>
          <a:xfrm>
            <a:off x="0" y="9428630"/>
            <a:ext cx="2946400" cy="498008"/>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2BCEF5F4-888C-4A2D-8B75-38ED9E8122B5}"/>
              </a:ext>
            </a:extLst>
          </p:cNvPr>
          <p:cNvSpPr>
            <a:spLocks noGrp="1"/>
          </p:cNvSpPr>
          <p:nvPr>
            <p:ph type="sldNum" sz="quarter" idx="3"/>
          </p:nvPr>
        </p:nvSpPr>
        <p:spPr>
          <a:xfrm>
            <a:off x="3849688" y="9428630"/>
            <a:ext cx="2946400" cy="498008"/>
          </a:xfrm>
          <a:prstGeom prst="rect">
            <a:avLst/>
          </a:prstGeom>
        </p:spPr>
        <p:txBody>
          <a:bodyPr vert="horz" lIns="91440" tIns="45720" rIns="91440" bIns="45720" rtlCol="0" anchor="b"/>
          <a:lstStyle>
            <a:lvl1pPr algn="r">
              <a:defRPr sz="1200"/>
            </a:lvl1pPr>
          </a:lstStyle>
          <a:p>
            <a:fld id="{8E3DA909-2F77-4135-8362-C8A1310B5997}" type="slidenum">
              <a:rPr lang="en-NZ" smtClean="0"/>
              <a:t>‹#›</a:t>
            </a:fld>
            <a:endParaRPr lang="en-NZ"/>
          </a:p>
        </p:txBody>
      </p:sp>
    </p:spTree>
    <p:extLst>
      <p:ext uri="{BB962C8B-B14F-4D97-AF65-F5344CB8AC3E}">
        <p14:creationId xmlns:p14="http://schemas.microsoft.com/office/powerpoint/2010/main" val="2045752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412"/>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NZ"/>
          </a:p>
        </p:txBody>
      </p:sp>
      <p:sp>
        <p:nvSpPr>
          <p:cNvPr id="3" name="Date Placeholder 2"/>
          <p:cNvSpPr>
            <a:spLocks noGrp="1"/>
          </p:cNvSpPr>
          <p:nvPr>
            <p:ph type="dt" idx="1"/>
          </p:nvPr>
        </p:nvSpPr>
        <p:spPr>
          <a:xfrm>
            <a:off x="3849688" y="1"/>
            <a:ext cx="2946400" cy="496412"/>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0B41902-D0CC-4808-AAF8-E1EAAD169647}" type="datetimeFigureOut">
              <a:rPr lang="en-NZ"/>
              <a:pPr>
                <a:defRPr/>
              </a:pPr>
              <a:t>8/05/2018</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p:cNvSpPr>
            <a:spLocks noGrp="1"/>
          </p:cNvSpPr>
          <p:nvPr>
            <p:ph type="body" sz="quarter" idx="3"/>
          </p:nvPr>
        </p:nvSpPr>
        <p:spPr>
          <a:xfrm>
            <a:off x="679450" y="4715113"/>
            <a:ext cx="5438775" cy="446770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p:cNvSpPr>
            <a:spLocks noGrp="1"/>
          </p:cNvSpPr>
          <p:nvPr>
            <p:ph type="ftr" sz="quarter" idx="4"/>
          </p:nvPr>
        </p:nvSpPr>
        <p:spPr>
          <a:xfrm>
            <a:off x="0" y="9428630"/>
            <a:ext cx="2946400" cy="49641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NZ"/>
          </a:p>
        </p:txBody>
      </p:sp>
      <p:sp>
        <p:nvSpPr>
          <p:cNvPr id="7" name="Slide Number Placeholder 6"/>
          <p:cNvSpPr>
            <a:spLocks noGrp="1"/>
          </p:cNvSpPr>
          <p:nvPr>
            <p:ph type="sldNum" sz="quarter" idx="5"/>
          </p:nvPr>
        </p:nvSpPr>
        <p:spPr>
          <a:xfrm>
            <a:off x="3849688" y="9428630"/>
            <a:ext cx="2946400" cy="49641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5244401B-9C34-4137-85F0-345DAC878695}" type="slidenum">
              <a:rPr lang="en-NZ" altLang="en-US"/>
              <a:pPr>
                <a:defRPr/>
              </a:pPr>
              <a:t>‹#›</a:t>
            </a:fld>
            <a:endParaRPr lang="en-NZ" altLang="en-US"/>
          </a:p>
        </p:txBody>
      </p:sp>
    </p:spTree>
    <p:extLst>
      <p:ext uri="{BB962C8B-B14F-4D97-AF65-F5344CB8AC3E}">
        <p14:creationId xmlns:p14="http://schemas.microsoft.com/office/powerpoint/2010/main" val="10980657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6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dirty="0"/>
              <a:t>Good morning</a:t>
            </a:r>
          </a:p>
          <a:p>
            <a:endParaRPr lang="en-NZ" altLang="en-US" dirty="0"/>
          </a:p>
          <a:p>
            <a:r>
              <a:rPr lang="en-NZ" sz="1200" kern="1200" dirty="0">
                <a:solidFill>
                  <a:schemeClr val="tx1"/>
                </a:solidFill>
                <a:effectLst/>
                <a:latin typeface="+mn-lt"/>
                <a:ea typeface="+mn-ea"/>
                <a:cs typeface="+mn-cs"/>
              </a:rPr>
              <a:t>As introduced I’m both a L2/3 Trainer and an Assessor.  I’m keen to work with the industry to clarify ‘best practise ‘ methodologies and improve the sequencing of mobile installation and removal procedures for L2/3 worksites.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My topic considers how we currently install our L2/3 closures, current </a:t>
            </a:r>
            <a:r>
              <a:rPr lang="en-NZ" sz="1200" kern="1200" dirty="0" err="1">
                <a:solidFill>
                  <a:schemeClr val="tx1"/>
                </a:solidFill>
                <a:effectLst/>
                <a:latin typeface="+mn-lt"/>
                <a:ea typeface="+mn-ea"/>
                <a:cs typeface="+mn-cs"/>
              </a:rPr>
              <a:t>CoPTTM</a:t>
            </a:r>
            <a:r>
              <a:rPr lang="en-NZ" sz="1200" kern="1200" dirty="0">
                <a:solidFill>
                  <a:schemeClr val="tx1"/>
                </a:solidFill>
                <a:effectLst/>
                <a:latin typeface="+mn-lt"/>
                <a:ea typeface="+mn-ea"/>
                <a:cs typeface="+mn-cs"/>
              </a:rPr>
              <a:t> procedures and how this could be modified to provide a more succinct and efficient set up.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click</a:t>
            </a:r>
          </a:p>
        </p:txBody>
      </p:sp>
      <p:sp>
        <p:nvSpPr>
          <p:cNvPr id="616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75D56CE-6B97-4395-BA5C-F6A38C889AE9}" type="slidenum">
              <a:rPr lang="en-NZ" altLang="en-US" smtClean="0"/>
              <a:pPr>
                <a:spcBef>
                  <a:spcPct val="0"/>
                </a:spcBef>
              </a:pPr>
              <a:t>1</a:t>
            </a:fld>
            <a:endParaRPr lang="en-NZ"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lvl="0"/>
            <a:r>
              <a:rPr lang="en-NZ" sz="2800" dirty="0"/>
              <a:t>Back to the Land Transport Rule..</a:t>
            </a:r>
          </a:p>
          <a:p>
            <a:pPr lvl="0"/>
            <a:endParaRPr lang="en-NZ" sz="2800" dirty="0"/>
          </a:p>
          <a:p>
            <a:pPr lvl="0"/>
            <a:r>
              <a:rPr lang="en-NZ" sz="2800" dirty="0"/>
              <a:t>Traffic control devices goes on from stating ‘the RCA must install a traffic sign on the left-hand side’  ….   to providing an exception that signs… could be installed in a different location if ‘it was safer or more effective in the circumstances’</a:t>
            </a:r>
          </a:p>
          <a:p>
            <a:pPr lvl="0"/>
            <a:endParaRPr lang="en-NZ" sz="2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pPr lvl="0"/>
            <a:endParaRPr lang="en-NZ" sz="2800" dirty="0"/>
          </a:p>
          <a:p>
            <a:pPr lvl="0"/>
            <a:endParaRPr lang="en-NZ" sz="2800" dirty="0"/>
          </a:p>
          <a:p>
            <a:pPr lvl="0"/>
            <a:endParaRPr lang="en-NZ" sz="2800" dirty="0"/>
          </a:p>
          <a:p>
            <a:pPr lvl="0"/>
            <a:endParaRPr lang="en-NZ" sz="2800" dirty="0"/>
          </a:p>
          <a:p>
            <a:pPr lvl="0"/>
            <a:endParaRPr lang="en-NZ" sz="2800" dirty="0"/>
          </a:p>
          <a:p>
            <a:pPr lvl="0"/>
            <a:r>
              <a:rPr lang="en-NZ" sz="2800" dirty="0"/>
              <a:t>  </a:t>
            </a:r>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806EF2-CA36-49CB-ACD6-979B56B06A39}" type="slidenum">
              <a:rPr kumimoji="0" lang="en-NZ"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NZ"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211390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NZ" altLang="en-US" dirty="0"/>
              <a:t>How does this apply to </a:t>
            </a:r>
            <a:r>
              <a:rPr lang="en-NZ" altLang="en-US" dirty="0" err="1"/>
              <a:t>CoPTTM</a:t>
            </a:r>
            <a:r>
              <a:rPr lang="en-NZ" altLang="en-US" dirty="0"/>
              <a:t>?</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Where the closure is a Left lane drop it can be justified that:</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it would be </a:t>
            </a:r>
            <a:r>
              <a:rPr lang="en-NZ" sz="1200" b="1" kern="1200" dirty="0">
                <a:solidFill>
                  <a:schemeClr val="tx1"/>
                </a:solidFill>
                <a:effectLst/>
                <a:latin typeface="+mn-lt"/>
                <a:ea typeface="+mn-ea"/>
                <a:cs typeface="+mn-cs"/>
              </a:rPr>
              <a:t>safer and more effective </a:t>
            </a:r>
            <a:r>
              <a:rPr lang="en-NZ" sz="1200" kern="1200" dirty="0">
                <a:solidFill>
                  <a:schemeClr val="tx1"/>
                </a:solidFill>
                <a:effectLst/>
                <a:latin typeface="+mn-lt"/>
                <a:ea typeface="+mn-ea"/>
                <a:cs typeface="+mn-cs"/>
              </a:rPr>
              <a:t>in the circumstances to install the signs on the RHS first </a:t>
            </a:r>
          </a:p>
          <a:p>
            <a:r>
              <a:rPr lang="en-NZ" sz="1200" kern="1200" dirty="0">
                <a:solidFill>
                  <a:schemeClr val="tx1"/>
                </a:solidFill>
                <a:effectLst/>
                <a:latin typeface="+mn-lt"/>
                <a:ea typeface="+mn-ea"/>
                <a:cs typeface="+mn-cs"/>
              </a:rPr>
              <a:t>Benefits include:</a:t>
            </a:r>
          </a:p>
          <a:p>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safer</a:t>
            </a:r>
            <a:r>
              <a:rPr lang="en-NZ" sz="1200" kern="1200" dirty="0">
                <a:solidFill>
                  <a:schemeClr val="tx1"/>
                </a:solidFill>
                <a:effectLst/>
                <a:latin typeface="+mn-lt"/>
                <a:ea typeface="+mn-ea"/>
                <a:cs typeface="+mn-cs"/>
              </a:rPr>
              <a:t> &amp; ‘less disruption’ as our trucks and crews would only need to conduct 2 loops meaning that they  are on the road for less time</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Also the process of the set up is </a:t>
            </a:r>
            <a:r>
              <a:rPr lang="en-NZ" sz="1200" b="1" kern="1200" dirty="0">
                <a:solidFill>
                  <a:schemeClr val="tx1"/>
                </a:solidFill>
                <a:effectLst/>
                <a:latin typeface="+mn-lt"/>
                <a:ea typeface="+mn-ea"/>
                <a:cs typeface="+mn-cs"/>
              </a:rPr>
              <a:t>more effective </a:t>
            </a:r>
            <a:r>
              <a:rPr lang="en-NZ" sz="1200" kern="1200" dirty="0">
                <a:solidFill>
                  <a:schemeClr val="tx1"/>
                </a:solidFill>
                <a:effectLst/>
                <a:latin typeface="+mn-lt"/>
                <a:ea typeface="+mn-ea"/>
                <a:cs typeface="+mn-cs"/>
              </a:rPr>
              <a:t>as there is less conflict with the static lane drop signs &amp; the AWVMS</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Its recognised also that we have better control of traffic when we merge the faster right lane traffic into a slower traffic lane.  This also supports installation on the RHS  </a:t>
            </a:r>
          </a:p>
          <a:p>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endParaRPr lang="en-NZ" altLang="en-US" dirty="0"/>
          </a:p>
        </p:txBody>
      </p:sp>
      <p:sp>
        <p:nvSpPr>
          <p:cNvPr id="72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388C338-5F3A-42A8-A670-995C8ADF929F}" type="slidenum">
              <a:rPr lang="en-NZ" altLang="en-US" smtClean="0"/>
              <a:pPr>
                <a:spcBef>
                  <a:spcPct val="0"/>
                </a:spcBef>
              </a:pPr>
              <a:t>11</a:t>
            </a:fld>
            <a:endParaRPr lang="en-NZ"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click</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AWVMS is positioned to show a right lane closure, the signs are installed on the RHS from the AW to the WE sign.   Note how although there is a conflict between the static sign and the AWVMS that it is limited by the signs not being gated at this point.</a:t>
            </a:r>
          </a:p>
          <a:p>
            <a:endParaRPr lang="en-NZ"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mn-ea"/>
                <a:cs typeface="+mn-cs"/>
              </a:rPr>
              <a:t>The AWVMS blanks its display and the vehicles do the loop</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pPr marL="0" indent="0">
              <a:buFontTx/>
              <a:buNone/>
            </a:pPr>
            <a:endParaRPr lang="en-NZ" dirty="0"/>
          </a:p>
        </p:txBody>
      </p:sp>
      <p:sp>
        <p:nvSpPr>
          <p:cNvPr id="4" name="Slide Number Placeholder 3"/>
          <p:cNvSpPr>
            <a:spLocks noGrp="1"/>
          </p:cNvSpPr>
          <p:nvPr>
            <p:ph type="sldNum" sz="quarter" idx="10"/>
          </p:nvPr>
        </p:nvSpPr>
        <p:spPr/>
        <p:txBody>
          <a:bodyPr/>
          <a:lstStyle/>
          <a:p>
            <a:fld id="{7F159827-FECF-4828-81C1-42498694A5C6}" type="slidenum">
              <a:rPr lang="en-NZ" smtClean="0"/>
              <a:t>12</a:t>
            </a:fld>
            <a:endParaRPr lang="en-NZ"/>
          </a:p>
        </p:txBody>
      </p:sp>
    </p:spTree>
    <p:extLst>
      <p:ext uri="{BB962C8B-B14F-4D97-AF65-F5344CB8AC3E}">
        <p14:creationId xmlns:p14="http://schemas.microsoft.com/office/powerpoint/2010/main" val="210720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click</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AWVMS now displays a left lane closure, the signs are installed on the LHS from the AW to the WE sign.   The closure is installed and the cones are extended to allow placement of the WE sign.  The work vehicle reverses within the closure picking up the additional delineation until it is back into the working space</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159827-FECF-4828-81C1-42498694A5C6}" type="slidenum">
              <a:rPr lang="en-NZ" smtClean="0"/>
              <a:t>13</a:t>
            </a:fld>
            <a:endParaRPr lang="en-NZ"/>
          </a:p>
        </p:txBody>
      </p:sp>
    </p:spTree>
    <p:extLst>
      <p:ext uri="{BB962C8B-B14F-4D97-AF65-F5344CB8AC3E}">
        <p14:creationId xmlns:p14="http://schemas.microsoft.com/office/powerpoint/2010/main" val="690702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lvl="0"/>
            <a:endParaRPr lang="en-NZ" sz="1200" dirty="0"/>
          </a:p>
          <a:p>
            <a:r>
              <a:rPr lang="en-NZ" sz="1200" kern="1200" dirty="0">
                <a:solidFill>
                  <a:schemeClr val="tx1"/>
                </a:solidFill>
                <a:effectLst/>
                <a:latin typeface="+mn-lt"/>
                <a:ea typeface="+mn-ea"/>
                <a:cs typeface="+mn-cs"/>
              </a:rPr>
              <a:t>So Where is this at?</a:t>
            </a:r>
          </a:p>
          <a:p>
            <a:r>
              <a:rPr lang="en-NZ" sz="1200" kern="1200" dirty="0">
                <a:solidFill>
                  <a:schemeClr val="tx1"/>
                </a:solidFill>
                <a:effectLst/>
                <a:latin typeface="+mn-lt"/>
                <a:ea typeface="+mn-ea"/>
                <a:cs typeface="+mn-cs"/>
              </a:rPr>
              <a:t>It is currently approved that the next release of </a:t>
            </a:r>
            <a:r>
              <a:rPr lang="en-NZ" sz="1200" kern="1200" dirty="0" err="1">
                <a:solidFill>
                  <a:schemeClr val="tx1"/>
                </a:solidFill>
                <a:effectLst/>
                <a:latin typeface="+mn-lt"/>
                <a:ea typeface="+mn-ea"/>
                <a:cs typeface="+mn-cs"/>
              </a:rPr>
              <a:t>CoPTTM</a:t>
            </a:r>
            <a:r>
              <a:rPr lang="en-NZ" sz="1200" kern="1200" dirty="0">
                <a:solidFill>
                  <a:schemeClr val="tx1"/>
                </a:solidFill>
                <a:effectLst/>
                <a:latin typeface="+mn-lt"/>
                <a:ea typeface="+mn-ea"/>
                <a:cs typeface="+mn-cs"/>
              </a:rPr>
              <a:t>  will allow for installation or removal of signs on either the LHS or RHS first.  The decision of which side to be placed first to reflect the most efficient sequencing for the installation of that closure</a:t>
            </a:r>
          </a:p>
          <a:p>
            <a:pPr lvl="0"/>
            <a:endParaRPr lang="en-NZ"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pPr lvl="0"/>
            <a:endParaRPr lang="en-NZ" sz="1200" dirty="0"/>
          </a:p>
          <a:p>
            <a:endParaRPr lang="en-NZ" altLang="en-US" dirty="0"/>
          </a:p>
        </p:txBody>
      </p:sp>
      <p:sp>
        <p:nvSpPr>
          <p:cNvPr id="72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388C338-5F3A-42A8-A670-995C8ADF929F}" type="slidenum">
              <a:rPr lang="en-NZ" altLang="en-US" smtClean="0"/>
              <a:pPr>
                <a:spcBef>
                  <a:spcPct val="0"/>
                </a:spcBef>
              </a:pPr>
              <a:t>14</a:t>
            </a:fld>
            <a:endParaRPr lang="en-NZ" altLang="en-US"/>
          </a:p>
        </p:txBody>
      </p:sp>
    </p:spTree>
    <p:extLst>
      <p:ext uri="{BB962C8B-B14F-4D97-AF65-F5344CB8AC3E}">
        <p14:creationId xmlns:p14="http://schemas.microsoft.com/office/powerpoint/2010/main" val="518618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NZ" sz="1200" kern="1200" dirty="0">
                <a:solidFill>
                  <a:schemeClr val="tx1"/>
                </a:solidFill>
                <a:effectLst/>
                <a:latin typeface="+mn-lt"/>
                <a:ea typeface="+mn-ea"/>
                <a:cs typeface="+mn-cs"/>
              </a:rPr>
              <a:t>How about the order of installation?</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A COPTTM Consult has been submitted with request to allow:</a:t>
            </a:r>
          </a:p>
          <a:p>
            <a:endParaRPr lang="en-NZ"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NZ" sz="1200" kern="1200" dirty="0">
                <a:solidFill>
                  <a:schemeClr val="tx1"/>
                </a:solidFill>
                <a:effectLst/>
                <a:latin typeface="+mn-lt"/>
                <a:ea typeface="+mn-ea"/>
                <a:cs typeface="+mn-cs"/>
              </a:rPr>
              <a:t>installation or removal of delineation (friction cones) on the same loop as the signs</a:t>
            </a:r>
          </a:p>
          <a:p>
            <a:pPr marL="628650" lvl="1" indent="-171450">
              <a:buFont typeface="Arial" panose="020B0604020202020204" pitchFamily="34" charset="0"/>
              <a:buChar char="•"/>
            </a:pPr>
            <a:r>
              <a:rPr lang="en-NZ" sz="1200" kern="1200" dirty="0">
                <a:solidFill>
                  <a:schemeClr val="tx1"/>
                </a:solidFill>
                <a:effectLst/>
                <a:latin typeface="+mn-lt"/>
                <a:ea typeface="+mn-ea"/>
                <a:cs typeface="+mn-cs"/>
              </a:rPr>
              <a:t>Works End Signs to be permitted to be installed following installation of the closure</a:t>
            </a:r>
          </a:p>
          <a:p>
            <a:pPr marL="628650" lvl="1" indent="-171450">
              <a:buFont typeface="Arial" panose="020B0604020202020204" pitchFamily="34" charset="0"/>
              <a:buChar char="•"/>
            </a:pP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These items are currently recognised as ‘best practise’ however do not comply with the wording in </a:t>
            </a:r>
            <a:r>
              <a:rPr lang="en-NZ" sz="1200" kern="1200" dirty="0" err="1">
                <a:solidFill>
                  <a:schemeClr val="tx1"/>
                </a:solidFill>
                <a:effectLst/>
                <a:latin typeface="+mn-lt"/>
                <a:ea typeface="+mn-ea"/>
                <a:cs typeface="+mn-cs"/>
              </a:rPr>
              <a:t>CoPTTM</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endParaRPr lang="en-NZ" altLang="en-US" dirty="0"/>
          </a:p>
        </p:txBody>
      </p:sp>
      <p:sp>
        <p:nvSpPr>
          <p:cNvPr id="72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388C338-5F3A-42A8-A670-995C8ADF929F}" type="slidenum">
              <a:rPr lang="en-NZ" altLang="en-US" smtClean="0"/>
              <a:pPr>
                <a:spcBef>
                  <a:spcPct val="0"/>
                </a:spcBef>
              </a:pPr>
              <a:t>15</a:t>
            </a:fld>
            <a:endParaRPr lang="en-NZ" altLang="en-US"/>
          </a:p>
        </p:txBody>
      </p:sp>
    </p:spTree>
    <p:extLst>
      <p:ext uri="{BB962C8B-B14F-4D97-AF65-F5344CB8AC3E}">
        <p14:creationId xmlns:p14="http://schemas.microsoft.com/office/powerpoint/2010/main" val="2988156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lvl="0"/>
            <a:r>
              <a:rPr lang="en-NZ" sz="2800" dirty="0"/>
              <a:t>How about removing the worksite.  Could we also improve the efficiencies of this process?</a:t>
            </a:r>
          </a:p>
          <a:p>
            <a:pPr lvl="0"/>
            <a:endParaRPr lang="en-NZ" sz="2800" dirty="0"/>
          </a:p>
          <a:p>
            <a:pPr lvl="0"/>
            <a:r>
              <a:rPr lang="en-NZ" sz="2800" dirty="0"/>
              <a:t>The current wording in </a:t>
            </a:r>
            <a:r>
              <a:rPr lang="en-NZ" sz="2800" dirty="0" err="1"/>
              <a:t>CoPTTM</a:t>
            </a:r>
            <a:r>
              <a:rPr lang="en-NZ" sz="2800" dirty="0"/>
              <a:t> requires that </a:t>
            </a:r>
          </a:p>
          <a:p>
            <a:pPr lvl="0"/>
            <a:endParaRPr lang="en-NZ" sz="2800" dirty="0"/>
          </a:p>
          <a:p>
            <a:pPr marL="457200" lvl="0" indent="-457200">
              <a:buFontTx/>
              <a:buChar char="-"/>
            </a:pPr>
            <a:r>
              <a:rPr lang="en-NZ" sz="2800" dirty="0"/>
              <a:t>The delineation devices are removed first </a:t>
            </a:r>
          </a:p>
          <a:p>
            <a:pPr marL="457200" lvl="0" indent="-457200">
              <a:buFontTx/>
              <a:buChar char="-"/>
            </a:pPr>
            <a:r>
              <a:rPr lang="en-NZ" sz="2800" dirty="0"/>
              <a:t>Then the D&amp;P signs followed by the EW</a:t>
            </a:r>
          </a:p>
          <a:p>
            <a:pPr marL="457200" lvl="0" indent="-457200">
              <a:buFontTx/>
              <a:buChar char="-"/>
            </a:pPr>
            <a:r>
              <a:rPr lang="en-NZ" sz="2800" dirty="0"/>
              <a:t>Finally the AW sign</a:t>
            </a:r>
          </a:p>
          <a:p>
            <a:pPr marL="457200" lvl="0" indent="-457200">
              <a:buFontTx/>
              <a:buChar char="-"/>
            </a:pPr>
            <a:endParaRPr lang="en-NZ" sz="2800" dirty="0"/>
          </a:p>
          <a:p>
            <a:pPr marL="0" lvl="0" indent="0">
              <a:buFontTx/>
              <a:buNone/>
            </a:pPr>
            <a:r>
              <a:rPr lang="en-NZ" sz="2800" dirty="0"/>
              <a:t>We had in the past for Practical Assessment some candidates proposing to conduct up to six loops through a simple lane closure site to enable them to correctly follow the </a:t>
            </a:r>
            <a:r>
              <a:rPr lang="en-NZ" sz="2800" dirty="0" err="1"/>
              <a:t>CoPTTM</a:t>
            </a:r>
            <a:r>
              <a:rPr lang="en-NZ" sz="2800" dirty="0"/>
              <a:t> procedure.</a:t>
            </a:r>
          </a:p>
          <a:p>
            <a:pPr marL="0" lvl="0" indent="0">
              <a:buFontTx/>
              <a:buNone/>
            </a:pPr>
            <a:endParaRPr lang="en-NZ" sz="2800" dirty="0"/>
          </a:p>
          <a:p>
            <a:pPr marL="0" lvl="0" indent="0">
              <a:buFontTx/>
              <a:buNone/>
            </a:pPr>
            <a:r>
              <a:rPr lang="en-NZ" sz="2800" dirty="0"/>
              <a:t>Feb 2017 we had as the result of a </a:t>
            </a:r>
            <a:r>
              <a:rPr lang="en-NZ" sz="2800" dirty="0" err="1"/>
              <a:t>CoPTTM</a:t>
            </a:r>
            <a:r>
              <a:rPr lang="en-NZ" sz="2800" dirty="0"/>
              <a:t> consult the addition of the wording into </a:t>
            </a:r>
            <a:r>
              <a:rPr lang="en-NZ" sz="2800" dirty="0" err="1"/>
              <a:t>CoPTTM</a:t>
            </a:r>
            <a:r>
              <a:rPr lang="en-NZ" sz="2800" dirty="0"/>
              <a:t>:   ‘ where an AWVMS is used to replace the AW sign the signs may be removed in a single pass’ </a:t>
            </a:r>
          </a:p>
          <a:p>
            <a:pPr marL="0" lvl="0" indent="0">
              <a:buFontTx/>
              <a:buNone/>
            </a:pPr>
            <a:endParaRPr lang="en-NZ" sz="2800" dirty="0"/>
          </a:p>
          <a:p>
            <a:pPr marL="0" lvl="0" indent="0">
              <a:buFontTx/>
              <a:buNone/>
            </a:pPr>
            <a:r>
              <a:rPr lang="en-NZ" sz="2800" dirty="0"/>
              <a:t>This recognised that the site was under the control of the AWVMS as AW rather than the static AW warning signs</a:t>
            </a:r>
          </a:p>
          <a:p>
            <a:pPr marL="0" lvl="0" indent="0">
              <a:buFontTx/>
              <a:buNone/>
            </a:pPr>
            <a:endParaRPr lang="en-NZ" sz="2800" dirty="0"/>
          </a:p>
          <a:p>
            <a:pPr marL="0" lvl="0" indent="0">
              <a:buFontTx/>
              <a:buNone/>
            </a:pPr>
            <a:r>
              <a:rPr lang="en-NZ" sz="2800" dirty="0"/>
              <a:t>It has also been accepted industry practise that the friction cones are picked up on the same loop as the signs on that side.  This reduced the number of loops to 3 loops. </a:t>
            </a:r>
          </a:p>
          <a:p>
            <a:pPr marL="0" lvl="0" indent="0">
              <a:buFontTx/>
              <a:buNone/>
            </a:pPr>
            <a:endParaRPr lang="en-NZ" sz="2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pPr marL="0" lvl="0" indent="0">
              <a:buFontTx/>
              <a:buNone/>
            </a:pPr>
            <a:endParaRPr lang="en-NZ" sz="2800"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806EF2-CA36-49CB-ACD6-979B56B06A39}" type="slidenum">
              <a:rPr kumimoji="0" lang="en-NZ"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NZ"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75827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Current Practice </a:t>
            </a:r>
          </a:p>
          <a:p>
            <a:endParaRPr lang="en-NZ" dirty="0"/>
          </a:p>
          <a:p>
            <a:r>
              <a:rPr lang="en-NZ" dirty="0"/>
              <a:t>Removal of Closure two industry accepted methods </a:t>
            </a:r>
          </a:p>
          <a:p>
            <a:pPr marL="171450" indent="-171450">
              <a:buFontTx/>
              <a:buChar char="-"/>
            </a:pPr>
            <a:r>
              <a:rPr lang="en-NZ" dirty="0"/>
              <a:t>Reverse removal within the closure from the end of the closure or forward removal of the closure from the start of the closure</a:t>
            </a:r>
          </a:p>
          <a:p>
            <a:pPr marL="171450" indent="-171450">
              <a:buFontTx/>
              <a:buChar char="-"/>
            </a:pPr>
            <a:endParaRPr lang="en-NZ" dirty="0"/>
          </a:p>
          <a:p>
            <a:pPr marL="171450" indent="-171450">
              <a:buFontTx/>
              <a:buChar char="-"/>
            </a:pPr>
            <a:r>
              <a:rPr lang="en-NZ" dirty="0"/>
              <a:t>Remove RHS signs in order from AW to EW</a:t>
            </a:r>
          </a:p>
          <a:p>
            <a:pPr marL="171450" indent="-171450">
              <a:buFontTx/>
              <a:buChar char="-"/>
            </a:pPr>
            <a:r>
              <a:rPr lang="en-NZ" dirty="0"/>
              <a:t>Remove LHS signs in order from AW to EW</a:t>
            </a:r>
          </a:p>
          <a:p>
            <a:pPr marL="171450" indent="-171450">
              <a:buFontTx/>
              <a:buChar char="-"/>
            </a:pPr>
            <a:endParaRPr lang="en-NZ"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pPr marL="171450" indent="-171450">
              <a:buFontTx/>
              <a:buChar char="-"/>
            </a:pPr>
            <a:endParaRPr lang="en-NZ" dirty="0"/>
          </a:p>
        </p:txBody>
      </p:sp>
      <p:sp>
        <p:nvSpPr>
          <p:cNvPr id="4" name="Slide Number Placeholder 3"/>
          <p:cNvSpPr>
            <a:spLocks noGrp="1"/>
          </p:cNvSpPr>
          <p:nvPr>
            <p:ph type="sldNum" sz="quarter" idx="10"/>
          </p:nvPr>
        </p:nvSpPr>
        <p:spPr/>
        <p:txBody>
          <a:bodyPr/>
          <a:lstStyle/>
          <a:p>
            <a:fld id="{7F159827-FECF-4828-81C1-42498694A5C6}" type="slidenum">
              <a:rPr lang="en-NZ" smtClean="0"/>
              <a:t>17</a:t>
            </a:fld>
            <a:endParaRPr lang="en-NZ"/>
          </a:p>
        </p:txBody>
      </p:sp>
    </p:spTree>
    <p:extLst>
      <p:ext uri="{BB962C8B-B14F-4D97-AF65-F5344CB8AC3E}">
        <p14:creationId xmlns:p14="http://schemas.microsoft.com/office/powerpoint/2010/main" val="3691328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7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kern="1200" dirty="0">
                <a:solidFill>
                  <a:schemeClr val="tx1"/>
                </a:solidFill>
                <a:effectLst/>
                <a:latin typeface="+mn-lt"/>
                <a:ea typeface="+mn-ea"/>
                <a:cs typeface="+mn-cs"/>
              </a:rPr>
              <a:t>Is the current requirement to remove the closure first promoting the most effective removal?</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Is there procedure we which will promote a lesser disruption?</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pPr eaLnBrk="1" hangingPunct="1">
              <a:spcBef>
                <a:spcPct val="0"/>
              </a:spcBef>
            </a:pPr>
            <a:endParaRPr lang="en-NZ" altLang="en-US" dirty="0"/>
          </a:p>
        </p:txBody>
      </p:sp>
      <p:sp>
        <p:nvSpPr>
          <p:cNvPr id="607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73955F5-96E8-4761-8576-B5627B880435}" type="slidenum">
              <a:rPr lang="en-NZ" altLang="en-US" smtClean="0"/>
              <a:pPr eaLnBrk="1" hangingPunct="1">
                <a:spcBef>
                  <a:spcPct val="0"/>
                </a:spcBef>
              </a:pPr>
              <a:t>18</a:t>
            </a:fld>
            <a:endParaRPr lang="en-NZ" altLang="en-US"/>
          </a:p>
        </p:txBody>
      </p:sp>
    </p:spTree>
    <p:extLst>
      <p:ext uri="{BB962C8B-B14F-4D97-AF65-F5344CB8AC3E}">
        <p14:creationId xmlns:p14="http://schemas.microsoft.com/office/powerpoint/2010/main" val="223713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Where we use a forward removal method for removing the closure if we could remove the closure on the same loop as the signs we would reduce the removal to 2 loops.</a:t>
            </a:r>
          </a:p>
          <a:p>
            <a:endParaRPr lang="en-NZ" dirty="0"/>
          </a:p>
          <a:p>
            <a:r>
              <a:rPr lang="en-NZ" dirty="0"/>
              <a:t>This is significant if there is a considerable distance for turn around areas to complete the loops</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F159827-FECF-4828-81C1-42498694A5C6}" type="slidenum">
              <a:rPr lang="en-NZ" smtClean="0"/>
              <a:t>19</a:t>
            </a:fld>
            <a:endParaRPr lang="en-NZ"/>
          </a:p>
        </p:txBody>
      </p:sp>
    </p:spTree>
    <p:extLst>
      <p:ext uri="{BB962C8B-B14F-4D97-AF65-F5344CB8AC3E}">
        <p14:creationId xmlns:p14="http://schemas.microsoft.com/office/powerpoint/2010/main" val="4177421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NZ" sz="1200" kern="1200" dirty="0">
                <a:solidFill>
                  <a:schemeClr val="tx1"/>
                </a:solidFill>
                <a:effectLst/>
                <a:latin typeface="+mn-lt"/>
                <a:ea typeface="+mn-ea"/>
                <a:cs typeface="+mn-cs"/>
              </a:rPr>
              <a:t>The current order of Worksite Establishment in </a:t>
            </a:r>
            <a:r>
              <a:rPr lang="en-NZ" sz="1200" kern="1200" dirty="0" err="1">
                <a:solidFill>
                  <a:schemeClr val="tx1"/>
                </a:solidFill>
                <a:effectLst/>
                <a:latin typeface="+mn-lt"/>
                <a:ea typeface="+mn-ea"/>
                <a:cs typeface="+mn-cs"/>
              </a:rPr>
              <a:t>CoPTTM</a:t>
            </a:r>
            <a:r>
              <a:rPr lang="en-NZ" sz="1200" kern="1200" dirty="0">
                <a:solidFill>
                  <a:schemeClr val="tx1"/>
                </a:solidFill>
                <a:effectLst/>
                <a:latin typeface="+mn-lt"/>
                <a:ea typeface="+mn-ea"/>
                <a:cs typeface="+mn-cs"/>
              </a:rPr>
              <a:t> for a single direction carriageway requires that:</a:t>
            </a:r>
          </a:p>
          <a:p>
            <a:r>
              <a:rPr lang="en-NZ" sz="1200" kern="1200" dirty="0">
                <a:solidFill>
                  <a:schemeClr val="tx1"/>
                </a:solidFill>
                <a:effectLst/>
                <a:latin typeface="+mn-lt"/>
                <a:ea typeface="+mn-ea"/>
                <a:cs typeface="+mn-cs"/>
              </a:rPr>
              <a:t>signs are installed first on the LHS in order from the first advance warning sign to the works end sign, a loop is </a:t>
            </a:r>
            <a:r>
              <a:rPr lang="en-NZ" sz="1200" kern="1200" dirty="0" err="1">
                <a:solidFill>
                  <a:schemeClr val="tx1"/>
                </a:solidFill>
                <a:effectLst/>
                <a:latin typeface="+mn-lt"/>
                <a:ea typeface="+mn-ea"/>
                <a:cs typeface="+mn-cs"/>
              </a:rPr>
              <a:t>is</a:t>
            </a:r>
            <a:r>
              <a:rPr lang="en-NZ" sz="1200" kern="1200" dirty="0">
                <a:solidFill>
                  <a:schemeClr val="tx1"/>
                </a:solidFill>
                <a:effectLst/>
                <a:latin typeface="+mn-lt"/>
                <a:ea typeface="+mn-ea"/>
                <a:cs typeface="+mn-cs"/>
              </a:rPr>
              <a:t> made and then the signs are installed in order on the RHS.  Only after all of the signs are installed are the delineation devices able to be installed</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pPr lvl="0"/>
            <a:endParaRPr lang="en-NZ" sz="2800"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806EF2-CA36-49CB-ACD6-979B56B06A39}" type="slidenum">
              <a:rPr kumimoji="0" lang="en-NZ"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NZ"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80574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NZ" sz="1200" kern="1200" dirty="0">
                <a:solidFill>
                  <a:schemeClr val="tx1"/>
                </a:solidFill>
                <a:effectLst/>
                <a:latin typeface="+mn-lt"/>
                <a:ea typeface="+mn-ea"/>
                <a:cs typeface="+mn-cs"/>
              </a:rPr>
              <a:t>A </a:t>
            </a:r>
            <a:r>
              <a:rPr lang="en-NZ" sz="1200" kern="1200" dirty="0" err="1">
                <a:solidFill>
                  <a:schemeClr val="tx1"/>
                </a:solidFill>
                <a:effectLst/>
                <a:latin typeface="+mn-lt"/>
                <a:ea typeface="+mn-ea"/>
                <a:cs typeface="+mn-cs"/>
              </a:rPr>
              <a:t>CoPTTM</a:t>
            </a:r>
            <a:r>
              <a:rPr lang="en-NZ" sz="1200" kern="1200" dirty="0">
                <a:solidFill>
                  <a:schemeClr val="tx1"/>
                </a:solidFill>
                <a:effectLst/>
                <a:latin typeface="+mn-lt"/>
                <a:ea typeface="+mn-ea"/>
                <a:cs typeface="+mn-cs"/>
              </a:rPr>
              <a:t> Consult has been submitted with request to allow:</a:t>
            </a:r>
          </a:p>
          <a:p>
            <a:endParaRPr lang="en-NZ"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NZ" dirty="0"/>
              <a:t>Removal of signs (incl. AW) on the same pass as the closure</a:t>
            </a:r>
            <a:endParaRPr lang="en-NZ" altLang="en-US" dirty="0"/>
          </a:p>
          <a:p>
            <a:pPr marL="457200" lvl="1" indent="0">
              <a:buFont typeface="Arial" panose="020B0604020202020204" pitchFamily="34" charset="0"/>
              <a:buNone/>
            </a:pP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endParaRPr lang="en-NZ" altLang="en-US" dirty="0"/>
          </a:p>
        </p:txBody>
      </p:sp>
      <p:sp>
        <p:nvSpPr>
          <p:cNvPr id="72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388C338-5F3A-42A8-A670-995C8ADF929F}" type="slidenum">
              <a:rPr lang="en-NZ" altLang="en-US" smtClean="0"/>
              <a:pPr>
                <a:spcBef>
                  <a:spcPct val="0"/>
                </a:spcBef>
              </a:pPr>
              <a:t>20</a:t>
            </a:fld>
            <a:endParaRPr lang="en-NZ" altLang="en-US"/>
          </a:p>
        </p:txBody>
      </p:sp>
    </p:spTree>
    <p:extLst>
      <p:ext uri="{BB962C8B-B14F-4D97-AF65-F5344CB8AC3E}">
        <p14:creationId xmlns:p14="http://schemas.microsoft.com/office/powerpoint/2010/main" val="1306521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lvl="0"/>
            <a:r>
              <a:rPr lang="en-NZ" sz="2800" dirty="0"/>
              <a:t>In Summary I propose</a:t>
            </a:r>
          </a:p>
          <a:p>
            <a:pPr lvl="0"/>
            <a:endParaRPr lang="en-NZ" sz="2800" dirty="0"/>
          </a:p>
          <a:p>
            <a:pPr marL="457200" lvl="0" indent="-457200">
              <a:buFontTx/>
              <a:buChar char="-"/>
            </a:pPr>
            <a:r>
              <a:rPr lang="en-NZ" sz="2800" dirty="0"/>
              <a:t>Time is spent examining the current industry practises and determining which are ‘best practise’ </a:t>
            </a:r>
          </a:p>
          <a:p>
            <a:pPr marL="457200" lvl="0" indent="-457200">
              <a:buFontTx/>
              <a:buChar char="-"/>
            </a:pPr>
            <a:endParaRPr lang="en-NZ" sz="2800" dirty="0"/>
          </a:p>
          <a:p>
            <a:pPr marL="457200" lvl="0" indent="-457200">
              <a:buFontTx/>
              <a:buChar char="-"/>
            </a:pPr>
            <a:r>
              <a:rPr lang="en-NZ" sz="2800" dirty="0"/>
              <a:t>Ensure that the wording in </a:t>
            </a:r>
            <a:r>
              <a:rPr lang="en-NZ" sz="2800" dirty="0" err="1"/>
              <a:t>CoPTTM</a:t>
            </a:r>
            <a:r>
              <a:rPr lang="en-NZ" sz="2800" dirty="0"/>
              <a:t> does reflect ‘best Practice’</a:t>
            </a:r>
          </a:p>
          <a:p>
            <a:pPr marL="457200" lvl="0" indent="-457200">
              <a:buFontTx/>
              <a:buChar char="-"/>
            </a:pPr>
            <a:endParaRPr lang="en-NZ" sz="2800" dirty="0"/>
          </a:p>
          <a:p>
            <a:pPr marL="457200" lvl="0" indent="-457200">
              <a:buFontTx/>
              <a:buChar char="-"/>
            </a:pPr>
            <a:r>
              <a:rPr lang="en-NZ" sz="2800" dirty="0"/>
              <a:t>I’d also like to see information on Section I (of the NZTA </a:t>
            </a:r>
            <a:r>
              <a:rPr lang="en-NZ" sz="2800" dirty="0" err="1"/>
              <a:t>CoPTTM</a:t>
            </a:r>
            <a:r>
              <a:rPr lang="en-NZ" sz="2800" dirty="0"/>
              <a:t> website) providing information and guidance to new STMS on ‘best practise setups and removals’</a:t>
            </a:r>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806EF2-CA36-49CB-ACD6-979B56B06A39}" type="slidenum">
              <a:rPr kumimoji="0" lang="en-NZ"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NZ"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357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I’m going to quickly take you through how we currently show the methodology in our training</a:t>
            </a:r>
          </a:p>
          <a:p>
            <a:r>
              <a:rPr lang="en-NZ" sz="1200" kern="1200" dirty="0">
                <a:solidFill>
                  <a:schemeClr val="tx1"/>
                </a:solidFill>
                <a:effectLst/>
                <a:latin typeface="+mn-lt"/>
                <a:ea typeface="+mn-ea"/>
                <a:cs typeface="+mn-cs"/>
              </a:rPr>
              <a:t>Firstly, the Right lane closure – note that although currently in </a:t>
            </a:r>
            <a:r>
              <a:rPr lang="en-NZ" sz="1200" kern="1200" dirty="0" err="1">
                <a:solidFill>
                  <a:schemeClr val="tx1"/>
                </a:solidFill>
                <a:effectLst/>
                <a:latin typeface="+mn-lt"/>
                <a:ea typeface="+mn-ea"/>
                <a:cs typeface="+mn-cs"/>
              </a:rPr>
              <a:t>CoPTTM</a:t>
            </a:r>
            <a:r>
              <a:rPr lang="en-NZ" sz="1200" kern="1200" dirty="0">
                <a:solidFill>
                  <a:schemeClr val="tx1"/>
                </a:solidFill>
                <a:effectLst/>
                <a:latin typeface="+mn-lt"/>
                <a:ea typeface="+mn-ea"/>
                <a:cs typeface="+mn-cs"/>
              </a:rPr>
              <a:t> the delineation is to be placed after the signs we do instruct to install the friction cones on the LHS along with the signage.  </a:t>
            </a:r>
          </a:p>
          <a:p>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The signs are installed on the left, a loop conducted, the AWVMS changes display, the signs are installed on the RHS…</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We also promote the closure being installed on the 2nd loop which is accepted industry best practise.  To enable this cones are installed beyond the closure to the End of Works sign.  The WE sign is installed and the work truck backs back to closure removing the cones.</a:t>
            </a:r>
          </a:p>
          <a:p>
            <a:r>
              <a:rPr lang="en-NZ"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endParaRPr lang="en-NZ" sz="1200" dirty="0"/>
          </a:p>
          <a:p>
            <a:endParaRPr lang="en-NZ" sz="1200" dirty="0"/>
          </a:p>
        </p:txBody>
      </p:sp>
      <p:sp>
        <p:nvSpPr>
          <p:cNvPr id="4" name="Slide Number Placeholder 3"/>
          <p:cNvSpPr>
            <a:spLocks noGrp="1"/>
          </p:cNvSpPr>
          <p:nvPr>
            <p:ph type="sldNum" sz="quarter" idx="10"/>
          </p:nvPr>
        </p:nvSpPr>
        <p:spPr/>
        <p:txBody>
          <a:bodyPr/>
          <a:lstStyle/>
          <a:p>
            <a:fld id="{7F159827-FECF-4828-81C1-42498694A5C6}" type="slidenum">
              <a:rPr lang="en-NZ" smtClean="0"/>
              <a:t>3</a:t>
            </a:fld>
            <a:endParaRPr lang="en-NZ"/>
          </a:p>
        </p:txBody>
      </p:sp>
    </p:spTree>
    <p:extLst>
      <p:ext uri="{BB962C8B-B14F-4D97-AF65-F5344CB8AC3E}">
        <p14:creationId xmlns:p14="http://schemas.microsoft.com/office/powerpoint/2010/main" val="171570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Click</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Currently when installing a left lane closure the signs must be installed on the LHS first.  A loop is conducted to install the signs on the RHS (along with the RHS friction cones) </a:t>
            </a:r>
          </a:p>
          <a:p>
            <a:r>
              <a:rPr lang="en-NZ" sz="1200" kern="1200" dirty="0">
                <a:solidFill>
                  <a:schemeClr val="tx1"/>
                </a:solidFill>
                <a:effectLst/>
                <a:latin typeface="+mn-lt"/>
                <a:ea typeface="+mn-ea"/>
                <a:cs typeface="+mn-cs"/>
              </a:rPr>
              <a:t>Note how at this point the gated left lane drop static signs are in conflict with the AWVMS</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Click</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and then a third loop is conducted to install the left lane closure.  At this point there is no conflict between the AWVMS and the static signs.  The taper is installed along with the closure</a:t>
            </a:r>
          </a:p>
          <a:p>
            <a:r>
              <a:rPr lang="en-NZ" sz="1200" kern="1200" dirty="0">
                <a:solidFill>
                  <a:schemeClr val="tx1"/>
                </a:solidFill>
                <a:effectLst/>
                <a:latin typeface="+mn-lt"/>
                <a:ea typeface="+mn-ea"/>
                <a:cs typeface="+mn-cs"/>
              </a:rPr>
              <a:t>3 loops are required as the signs must be installed on the LHS first</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159827-FECF-4828-81C1-42498694A5C6}" type="slidenum">
              <a:rPr lang="en-NZ" smtClean="0"/>
              <a:t>4</a:t>
            </a:fld>
            <a:endParaRPr lang="en-NZ"/>
          </a:p>
        </p:txBody>
      </p:sp>
    </p:spTree>
    <p:extLst>
      <p:ext uri="{BB962C8B-B14F-4D97-AF65-F5344CB8AC3E}">
        <p14:creationId xmlns:p14="http://schemas.microsoft.com/office/powerpoint/2010/main" val="226420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Typically for a Practical Assessment a Right lane closure is used.  Only 2 loops are conducted as opposed to 3 loops which means there is less time in spent in the process, this is in accordance of with the </a:t>
            </a:r>
            <a:r>
              <a:rPr lang="en-NZ" sz="1200" kern="1200" dirty="0" err="1">
                <a:solidFill>
                  <a:schemeClr val="tx1"/>
                </a:solidFill>
                <a:effectLst/>
                <a:latin typeface="+mn-lt"/>
                <a:ea typeface="+mn-ea"/>
                <a:cs typeface="+mn-cs"/>
              </a:rPr>
              <a:t>CoPTTM</a:t>
            </a:r>
            <a:r>
              <a:rPr lang="en-NZ" sz="1200" kern="1200" dirty="0">
                <a:solidFill>
                  <a:schemeClr val="tx1"/>
                </a:solidFill>
                <a:effectLst/>
                <a:latin typeface="+mn-lt"/>
                <a:ea typeface="+mn-ea"/>
                <a:cs typeface="+mn-cs"/>
              </a:rPr>
              <a:t> Principle of ‘Minimum Disruption’.</a:t>
            </a:r>
          </a:p>
          <a:p>
            <a:endParaRPr lang="en-NZ"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endParaRPr lang="en-NZ" sz="1200" dirty="0"/>
          </a:p>
          <a:p>
            <a:endParaRPr lang="en-NZ" sz="1200" dirty="0"/>
          </a:p>
        </p:txBody>
      </p:sp>
      <p:sp>
        <p:nvSpPr>
          <p:cNvPr id="4" name="Slide Number Placeholder 3"/>
          <p:cNvSpPr>
            <a:spLocks noGrp="1"/>
          </p:cNvSpPr>
          <p:nvPr>
            <p:ph type="sldNum" sz="quarter" idx="10"/>
          </p:nvPr>
        </p:nvSpPr>
        <p:spPr/>
        <p:txBody>
          <a:bodyPr/>
          <a:lstStyle/>
          <a:p>
            <a:fld id="{7F159827-FECF-4828-81C1-42498694A5C6}" type="slidenum">
              <a:rPr lang="en-NZ" smtClean="0"/>
              <a:t>5</a:t>
            </a:fld>
            <a:endParaRPr lang="en-NZ"/>
          </a:p>
        </p:txBody>
      </p:sp>
    </p:spTree>
    <p:extLst>
      <p:ext uri="{BB962C8B-B14F-4D97-AF65-F5344CB8AC3E}">
        <p14:creationId xmlns:p14="http://schemas.microsoft.com/office/powerpoint/2010/main" val="406259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7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kern="1200" dirty="0">
                <a:solidFill>
                  <a:schemeClr val="tx1"/>
                </a:solidFill>
                <a:effectLst/>
                <a:latin typeface="+mn-lt"/>
                <a:ea typeface="+mn-ea"/>
                <a:cs typeface="+mn-cs"/>
              </a:rPr>
              <a:t>Is the current requirement to install signs on the LHS first promoting the most effective set up?</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Does it support minimum disruption?</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Is it logical?  Efficient?</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Are there procedures we could consider adopting that are more succinct?</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pPr eaLnBrk="1" hangingPunct="1">
              <a:spcBef>
                <a:spcPct val="0"/>
              </a:spcBef>
            </a:pPr>
            <a:endParaRPr lang="en-NZ" altLang="en-US" dirty="0"/>
          </a:p>
          <a:p>
            <a:pPr eaLnBrk="1" hangingPunct="1">
              <a:spcBef>
                <a:spcPct val="0"/>
              </a:spcBef>
            </a:pPr>
            <a:endParaRPr lang="en-NZ" altLang="en-US" dirty="0"/>
          </a:p>
        </p:txBody>
      </p:sp>
      <p:sp>
        <p:nvSpPr>
          <p:cNvPr id="607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73955F5-96E8-4761-8576-B5627B880435}" type="slidenum">
              <a:rPr lang="en-NZ" altLang="en-US" smtClean="0"/>
              <a:pPr eaLnBrk="1" hangingPunct="1">
                <a:spcBef>
                  <a:spcPct val="0"/>
                </a:spcBef>
              </a:pPr>
              <a:t>6</a:t>
            </a:fld>
            <a:endParaRPr lang="en-NZ" altLang="en-US"/>
          </a:p>
        </p:txBody>
      </p:sp>
    </p:spTree>
    <p:extLst>
      <p:ext uri="{BB962C8B-B14F-4D97-AF65-F5344CB8AC3E}">
        <p14:creationId xmlns:p14="http://schemas.microsoft.com/office/powerpoint/2010/main" val="1261361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NZ" sz="1200" kern="1200" dirty="0">
                <a:solidFill>
                  <a:schemeClr val="tx1"/>
                </a:solidFill>
                <a:effectLst/>
                <a:latin typeface="+mn-lt"/>
                <a:ea typeface="+mn-ea"/>
                <a:cs typeface="+mn-cs"/>
              </a:rPr>
              <a:t>Let’s consider the Principles of </a:t>
            </a:r>
            <a:r>
              <a:rPr lang="en-NZ" sz="1200" kern="1200" dirty="0" err="1">
                <a:solidFill>
                  <a:schemeClr val="tx1"/>
                </a:solidFill>
                <a:effectLst/>
                <a:latin typeface="+mn-lt"/>
                <a:ea typeface="+mn-ea"/>
                <a:cs typeface="+mn-cs"/>
              </a:rPr>
              <a:t>CoPTTM</a:t>
            </a:r>
            <a:r>
              <a:rPr lang="en-NZ" sz="1200" kern="1200" dirty="0">
                <a:solidFill>
                  <a:schemeClr val="tx1"/>
                </a:solidFill>
                <a:effectLst/>
                <a:latin typeface="+mn-lt"/>
                <a:ea typeface="+mn-ea"/>
                <a:cs typeface="+mn-cs"/>
              </a:rPr>
              <a:t>.  A key principle of </a:t>
            </a:r>
            <a:r>
              <a:rPr lang="en-NZ" sz="1200" kern="1200" dirty="0" err="1">
                <a:solidFill>
                  <a:schemeClr val="tx1"/>
                </a:solidFill>
                <a:effectLst/>
                <a:latin typeface="+mn-lt"/>
                <a:ea typeface="+mn-ea"/>
                <a:cs typeface="+mn-cs"/>
              </a:rPr>
              <a:t>CoPTTM</a:t>
            </a:r>
            <a:r>
              <a:rPr lang="en-NZ" sz="1200" kern="1200" dirty="0">
                <a:solidFill>
                  <a:schemeClr val="tx1"/>
                </a:solidFill>
                <a:effectLst/>
                <a:latin typeface="+mn-lt"/>
                <a:ea typeface="+mn-ea"/>
                <a:cs typeface="+mn-cs"/>
              </a:rPr>
              <a:t> is that activities on the road must be planned so as to cause as little disruption, delay or inconvenience to road users as possible without compromising safety</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Also consider the General Installation requirements…</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Currently the usual Practise for the right lane closure allows for a ‘less disruption’ than the left lane closure, the sequencing of the right lane closure is more ‘efficient and logical’ than the left lane closure.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Due to the requirement to install signs on the LHS first an extra loop is required for the left lane closure</a:t>
            </a:r>
          </a:p>
          <a:p>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806EF2-CA36-49CB-ACD6-979B56B06A39}" type="slidenum">
              <a:rPr kumimoji="0" lang="en-NZ"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NZ"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82339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NZ" sz="1200" kern="1200" dirty="0">
                <a:solidFill>
                  <a:schemeClr val="tx1"/>
                </a:solidFill>
                <a:effectLst/>
                <a:latin typeface="+mn-lt"/>
                <a:ea typeface="+mn-ea"/>
                <a:cs typeface="+mn-cs"/>
              </a:rPr>
              <a:t>So let’s look at why </a:t>
            </a:r>
            <a:r>
              <a:rPr lang="en-NZ" sz="1200" kern="1200" dirty="0" err="1">
                <a:solidFill>
                  <a:schemeClr val="tx1"/>
                </a:solidFill>
                <a:effectLst/>
                <a:latin typeface="+mn-lt"/>
                <a:ea typeface="+mn-ea"/>
                <a:cs typeface="+mn-cs"/>
              </a:rPr>
              <a:t>CoPTTM</a:t>
            </a:r>
            <a:r>
              <a:rPr lang="en-NZ" sz="1200" kern="1200" dirty="0">
                <a:solidFill>
                  <a:schemeClr val="tx1"/>
                </a:solidFill>
                <a:effectLst/>
                <a:latin typeface="+mn-lt"/>
                <a:ea typeface="+mn-ea"/>
                <a:cs typeface="+mn-cs"/>
              </a:rPr>
              <a:t> states the signs are to be installed on the LHS first.</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reason for this is for compliance with the Land Transport Rule - Traffic Control Devices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This states that the ‘RCA must install traffic signs on the LHS of the road’.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Before we read further into this let’s look at </a:t>
            </a:r>
            <a:r>
              <a:rPr lang="en-NZ" sz="1200" kern="1200" dirty="0" err="1">
                <a:solidFill>
                  <a:schemeClr val="tx1"/>
                </a:solidFill>
                <a:effectLst/>
                <a:latin typeface="+mn-lt"/>
                <a:ea typeface="+mn-ea"/>
                <a:cs typeface="+mn-cs"/>
              </a:rPr>
              <a:t>CoPTTM</a:t>
            </a:r>
            <a:r>
              <a:rPr lang="en-NZ" sz="1200" kern="1200" dirty="0">
                <a:solidFill>
                  <a:schemeClr val="tx1"/>
                </a:solidFill>
                <a:effectLst/>
                <a:latin typeface="+mn-lt"/>
                <a:ea typeface="+mn-ea"/>
                <a:cs typeface="+mn-cs"/>
              </a:rPr>
              <a:t> installation practices……</a:t>
            </a:r>
          </a:p>
          <a:p>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pPr lvl="0"/>
            <a:endParaRPr lang="en-NZ" sz="2800" dirty="0"/>
          </a:p>
          <a:p>
            <a:pPr lvl="0"/>
            <a:endParaRPr lang="en-NZ" sz="2800" dirty="0"/>
          </a:p>
          <a:p>
            <a:pPr lvl="0"/>
            <a:endParaRPr lang="en-NZ" sz="2800" dirty="0"/>
          </a:p>
          <a:p>
            <a:pPr lvl="0"/>
            <a:endParaRPr lang="en-NZ" sz="2800" dirty="0"/>
          </a:p>
          <a:p>
            <a:pPr lvl="0"/>
            <a:endParaRPr lang="en-NZ" sz="2800" dirty="0"/>
          </a:p>
          <a:p>
            <a:pPr lvl="0"/>
            <a:endParaRPr lang="en-NZ" sz="2800" dirty="0"/>
          </a:p>
          <a:p>
            <a:pPr lvl="0"/>
            <a:r>
              <a:rPr lang="en-NZ" sz="2800" dirty="0"/>
              <a:t>  </a:t>
            </a:r>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806EF2-CA36-49CB-ACD6-979B56B06A39}" type="slidenum">
              <a:rPr kumimoji="0" lang="en-NZ"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NZ"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905006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kern="1200" dirty="0">
                <a:solidFill>
                  <a:schemeClr val="tx1"/>
                </a:solidFill>
                <a:effectLst/>
                <a:latin typeface="+mn-lt"/>
                <a:ea typeface="+mn-ea"/>
                <a:cs typeface="+mn-cs"/>
              </a:rPr>
              <a:t>During the installation of signs for TTM we are actually operating under a mobile operation.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Therefore the RU is at this point under the control and guidance of the mobile operation signage rather than the static site signs .  So it would reasonable to say that this clause is not referring to the signs during the installation process.  But rather to signs that have been installed and are in use. </a:t>
            </a:r>
          </a:p>
          <a:p>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click</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Furthermore, </a:t>
            </a:r>
            <a:r>
              <a:rPr lang="en-NZ" sz="1200" kern="1200" dirty="0" err="1">
                <a:solidFill>
                  <a:schemeClr val="tx1"/>
                </a:solidFill>
                <a:effectLst/>
                <a:latin typeface="+mn-lt"/>
                <a:ea typeface="+mn-ea"/>
                <a:cs typeface="+mn-cs"/>
              </a:rPr>
              <a:t>CoPTTM</a:t>
            </a:r>
            <a:r>
              <a:rPr lang="en-NZ" sz="1200" kern="1200" dirty="0">
                <a:solidFill>
                  <a:schemeClr val="tx1"/>
                </a:solidFill>
                <a:effectLst/>
                <a:latin typeface="+mn-lt"/>
                <a:ea typeface="+mn-ea"/>
                <a:cs typeface="+mn-cs"/>
              </a:rPr>
              <a:t> already allows that the AWVMS which we use for the Advance Warning for the mobile operation may be placed on the LHS or the RHS while conducting the mobile activity</a:t>
            </a:r>
          </a:p>
          <a:p>
            <a:pPr lvl="0"/>
            <a:endParaRPr lang="en-NZ"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b="1" kern="1200" dirty="0">
                <a:solidFill>
                  <a:schemeClr val="tx1"/>
                </a:solidFill>
                <a:effectLst/>
                <a:latin typeface="+mn-lt"/>
                <a:ea typeface="+mn-ea"/>
                <a:cs typeface="+mn-cs"/>
              </a:rPr>
              <a:t>click</a:t>
            </a:r>
          </a:p>
          <a:p>
            <a:endParaRPr lang="en-NZ" altLang="en-US" dirty="0"/>
          </a:p>
        </p:txBody>
      </p:sp>
      <p:sp>
        <p:nvSpPr>
          <p:cNvPr id="72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388C338-5F3A-42A8-A670-995C8ADF929F}" type="slidenum">
              <a:rPr lang="en-NZ" altLang="en-US" smtClean="0"/>
              <a:pPr>
                <a:spcBef>
                  <a:spcPct val="0"/>
                </a:spcBef>
              </a:pPr>
              <a:t>9</a:t>
            </a:fld>
            <a:endParaRPr lang="en-NZ" altLang="en-US"/>
          </a:p>
        </p:txBody>
      </p:sp>
    </p:spTree>
    <p:extLst>
      <p:ext uri="{BB962C8B-B14F-4D97-AF65-F5344CB8AC3E}">
        <p14:creationId xmlns:p14="http://schemas.microsoft.com/office/powerpoint/2010/main" val="1545637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NZ"/>
          </a:p>
        </p:txBody>
      </p:sp>
      <p:sp>
        <p:nvSpPr>
          <p:cNvPr id="5" name="Line 11"/>
          <p:cNvSpPr>
            <a:spLocks noChangeShapeType="1"/>
          </p:cNvSpPr>
          <p:nvPr userDrawn="1"/>
        </p:nvSpPr>
        <p:spPr bwMode="auto">
          <a:xfrm>
            <a:off x="395288" y="476250"/>
            <a:ext cx="1152525" cy="0"/>
          </a:xfrm>
          <a:prstGeom prst="line">
            <a:avLst/>
          </a:prstGeom>
          <a:noFill/>
          <a:ln w="38100">
            <a:solidFill>
              <a:srgbClr val="00456A"/>
            </a:solidFill>
            <a:round/>
            <a:headEnd/>
            <a:tailEnd/>
          </a:ln>
          <a:extLst>
            <a:ext uri="{909E8E84-426E-40DD-AFC4-6F175D3DCCD1}">
              <a14:hiddenFill xmlns:a14="http://schemas.microsoft.com/office/drawing/2010/main">
                <a:noFill/>
              </a14:hiddenFill>
            </a:ext>
          </a:extLst>
        </p:spPr>
        <p:txBody>
          <a:bodyPr/>
          <a:lstStyle/>
          <a:p>
            <a:endParaRPr lang="en-NZ"/>
          </a:p>
        </p:txBody>
      </p:sp>
      <p:pic>
        <p:nvPicPr>
          <p:cNvPr id="6" name="Picture 15" descr="BG2"/>
          <p:cNvPicPr>
            <a:picLocks noChangeAspect="1" noChangeArrowheads="1"/>
          </p:cNvPicPr>
          <p:nvPr userDrawn="1"/>
        </p:nvPicPr>
        <p:blipFill>
          <a:blip r:embed="rId2">
            <a:extLst>
              <a:ext uri="{28A0092B-C50C-407E-A947-70E740481C1C}">
                <a14:useLocalDpi xmlns:a14="http://schemas.microsoft.com/office/drawing/2010/main" val="0"/>
              </a:ext>
            </a:extLst>
          </a:blip>
          <a:srcRect t="44409"/>
          <a:stretch>
            <a:fillRect/>
          </a:stretch>
        </p:blipFill>
        <p:spPr bwMode="auto">
          <a:xfrm>
            <a:off x="341313" y="2838450"/>
            <a:ext cx="8478837"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528" y="548680"/>
            <a:ext cx="6768752" cy="1440160"/>
          </a:xfrm>
        </p:spPr>
        <p:txBody>
          <a:bodyPr anchor="t">
            <a:noAutofit/>
          </a:bodyPr>
          <a:lstStyle>
            <a:lvl1pPr algn="l">
              <a:defRPr sz="4400" b="1" cap="none" baseline="0">
                <a:solidFill>
                  <a:srgbClr val="00456B"/>
                </a:solidFill>
              </a:defRPr>
            </a:lvl1pPr>
          </a:lstStyle>
          <a:p>
            <a:r>
              <a:rPr lang="en-US" dirty="0"/>
              <a:t>Click to edit Master title style</a:t>
            </a:r>
            <a:endParaRPr lang="en-NZ" dirty="0"/>
          </a:p>
        </p:txBody>
      </p:sp>
      <p:sp>
        <p:nvSpPr>
          <p:cNvPr id="3" name="Text Placeholder 2"/>
          <p:cNvSpPr>
            <a:spLocks noGrp="1"/>
          </p:cNvSpPr>
          <p:nvPr>
            <p:ph type="body" idx="1"/>
          </p:nvPr>
        </p:nvSpPr>
        <p:spPr>
          <a:xfrm>
            <a:off x="323528" y="1988840"/>
            <a:ext cx="6768752" cy="648072"/>
          </a:xfrm>
        </p:spPr>
        <p:txBody>
          <a:bodyPr>
            <a:normAutofit/>
          </a:bodyPr>
          <a:lstStyle>
            <a:lvl1pPr marL="0" indent="0">
              <a:buNone/>
              <a:defRPr sz="2400" b="1">
                <a:solidFill>
                  <a:srgbClr val="00456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6207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NZ" dirty="0"/>
          </a:p>
        </p:txBody>
      </p:sp>
    </p:spTree>
    <p:extLst>
      <p:ext uri="{BB962C8B-B14F-4D97-AF65-F5344CB8AC3E}">
        <p14:creationId xmlns:p14="http://schemas.microsoft.com/office/powerpoint/2010/main" val="2717689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NZ"/>
          </a:p>
        </p:txBody>
      </p:sp>
    </p:spTree>
    <p:extLst>
      <p:ext uri="{BB962C8B-B14F-4D97-AF65-F5344CB8AC3E}">
        <p14:creationId xmlns:p14="http://schemas.microsoft.com/office/powerpoint/2010/main" val="1917386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9898"/>
            <a:ext cx="3008313" cy="1162050"/>
          </a:xfrm>
        </p:spPr>
        <p:txBody>
          <a:bodyPr anchor="b">
            <a:noAutofit/>
          </a:bodyPr>
          <a:lstStyle>
            <a:lvl1pPr algn="l">
              <a:defRPr sz="3200" b="1"/>
            </a:lvl1pPr>
          </a:lstStyle>
          <a:p>
            <a:r>
              <a:rPr lang="en-US" dirty="0"/>
              <a:t>Click to edit Master title style</a:t>
            </a:r>
            <a:endParaRPr lang="en-NZ" dirty="0"/>
          </a:p>
        </p:txBody>
      </p:sp>
      <p:sp>
        <p:nvSpPr>
          <p:cNvPr id="3" name="Content Placeholder 2"/>
          <p:cNvSpPr>
            <a:spLocks noGrp="1"/>
          </p:cNvSpPr>
          <p:nvPr>
            <p:ph idx="1"/>
          </p:nvPr>
        </p:nvSpPr>
        <p:spPr>
          <a:xfrm>
            <a:off x="3575050" y="529899"/>
            <a:ext cx="5111750" cy="517217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Text Placeholder 3"/>
          <p:cNvSpPr>
            <a:spLocks noGrp="1"/>
          </p:cNvSpPr>
          <p:nvPr>
            <p:ph type="body" sz="half" idx="2"/>
          </p:nvPr>
        </p:nvSpPr>
        <p:spPr>
          <a:xfrm>
            <a:off x="457200" y="1691949"/>
            <a:ext cx="3008313" cy="4113315"/>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4801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800" b="1"/>
            </a:lvl1pPr>
          </a:lstStyle>
          <a:p>
            <a:r>
              <a:rPr lang="en-US" dirty="0"/>
              <a:t>Click to edit Master title style</a:t>
            </a:r>
            <a:endParaRPr lang="en-NZ"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a:p>
        </p:txBody>
      </p:sp>
      <p:sp>
        <p:nvSpPr>
          <p:cNvPr id="4" name="Text Placeholder 3"/>
          <p:cNvSpPr>
            <a:spLocks noGrp="1"/>
          </p:cNvSpPr>
          <p:nvPr>
            <p:ph type="body" sz="half" idx="2"/>
          </p:nvPr>
        </p:nvSpPr>
        <p:spPr>
          <a:xfrm>
            <a:off x="1792288" y="5367338"/>
            <a:ext cx="5486400" cy="58194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820668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NZ"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522900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7"/>
            <a:ext cx="2057400" cy="5328593"/>
          </a:xfrm>
        </p:spPr>
        <p:txBody>
          <a:bodyPr vert="eaVert"/>
          <a:lstStyle/>
          <a:p>
            <a:r>
              <a:rPr lang="en-US" dirty="0"/>
              <a:t>Click to edit Master title style</a:t>
            </a:r>
            <a:endParaRPr lang="en-NZ" dirty="0"/>
          </a:p>
        </p:txBody>
      </p:sp>
      <p:sp>
        <p:nvSpPr>
          <p:cNvPr id="3" name="Vertical Text Placeholder 2"/>
          <p:cNvSpPr>
            <a:spLocks noGrp="1"/>
          </p:cNvSpPr>
          <p:nvPr>
            <p:ph type="body" orient="vert" idx="1"/>
          </p:nvPr>
        </p:nvSpPr>
        <p:spPr>
          <a:xfrm>
            <a:off x="457200" y="620687"/>
            <a:ext cx="6019800" cy="53285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419648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77D2B5B8-D461-4429-97DE-9D0B2D098CB4}" type="slidenum">
              <a:rPr lang="en-AU" altLang="en-US"/>
              <a:pPr>
                <a:defRPr/>
              </a:pPr>
              <a:t>‹#›</a:t>
            </a:fld>
            <a:endParaRPr lang="en-AU" altLang="en-US"/>
          </a:p>
        </p:txBody>
      </p:sp>
    </p:spTree>
    <p:extLst>
      <p:ext uri="{BB962C8B-B14F-4D97-AF65-F5344CB8AC3E}">
        <p14:creationId xmlns:p14="http://schemas.microsoft.com/office/powerpoint/2010/main" val="3369939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9319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reserve="1">
  <p:cSld name="1_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4213" y="274638"/>
            <a:ext cx="7931150"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684213" y="1600200"/>
            <a:ext cx="388937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lipArt Placeholder 3"/>
          <p:cNvSpPr>
            <a:spLocks noGrp="1"/>
          </p:cNvSpPr>
          <p:nvPr>
            <p:ph type="clipArt" sz="half" idx="2"/>
          </p:nvPr>
        </p:nvSpPr>
        <p:spPr>
          <a:xfrm>
            <a:off x="4725988" y="1600200"/>
            <a:ext cx="3889375" cy="4525963"/>
          </a:xfrm>
        </p:spPr>
        <p:txBody>
          <a:bodyPr rtlCol="0">
            <a:normAutofit/>
          </a:bodyPr>
          <a:lstStyle/>
          <a:p>
            <a:pPr lvl="0"/>
            <a:endParaRPr lang="en-NZ" noProof="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ct val="20000"/>
              </a:spcBef>
              <a:spcAft>
                <a:spcPts val="0"/>
              </a:spcAft>
              <a:buClr>
                <a:srgbClr val="071663"/>
              </a:buClr>
              <a:buFont typeface="Wingdings" pitchFamily="2" charset="2"/>
              <a:buChar char="q"/>
              <a:defRPr>
                <a:latin typeface="+mn-lt"/>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ct val="20000"/>
              </a:spcBef>
              <a:spcAft>
                <a:spcPts val="0"/>
              </a:spcAft>
              <a:buClr>
                <a:srgbClr val="071663"/>
              </a:buClr>
              <a:buFont typeface="Wingdings" pitchFamily="2" charset="2"/>
              <a:buChar char="q"/>
              <a:defRPr>
                <a:latin typeface="+mn-lt"/>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rgbClr val="071663"/>
              </a:buClr>
              <a:buFont typeface="Wingdings" pitchFamily="2" charset="2"/>
              <a:buChar char="q"/>
              <a:defRPr>
                <a:latin typeface="Calibri" pitchFamily="34" charset="0"/>
              </a:defRPr>
            </a:lvl1pPr>
          </a:lstStyle>
          <a:p>
            <a:pPr>
              <a:defRPr/>
            </a:pPr>
            <a:fld id="{7DA76EEE-FABD-46B4-AA5F-93428C83EBDE}" type="slidenum">
              <a:rPr lang="en-US" altLang="en-US"/>
              <a:pPr>
                <a:defRPr/>
              </a:pPr>
              <a:t>‹#›</a:t>
            </a:fld>
            <a:endParaRPr lang="en-US" altLang="en-US"/>
          </a:p>
        </p:txBody>
      </p:sp>
    </p:spTree>
    <p:extLst>
      <p:ext uri="{BB962C8B-B14F-4D97-AF65-F5344CB8AC3E}">
        <p14:creationId xmlns:p14="http://schemas.microsoft.com/office/powerpoint/2010/main" val="362808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74638"/>
            <a:ext cx="7931150"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684213" y="1600200"/>
            <a:ext cx="388937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725988" y="1600200"/>
            <a:ext cx="388937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ct val="20000"/>
              </a:spcBef>
              <a:spcAft>
                <a:spcPts val="0"/>
              </a:spcAft>
              <a:buClr>
                <a:srgbClr val="071663"/>
              </a:buClr>
              <a:buFont typeface="Wingdings" pitchFamily="2" charset="2"/>
              <a:buChar char="q"/>
              <a:defRPr>
                <a:latin typeface="+mn-lt"/>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ct val="20000"/>
              </a:spcBef>
              <a:spcAft>
                <a:spcPts val="0"/>
              </a:spcAft>
              <a:buClr>
                <a:srgbClr val="071663"/>
              </a:buClr>
              <a:buFont typeface="Wingdings" pitchFamily="2" charset="2"/>
              <a:buChar char="q"/>
              <a:defRPr>
                <a:latin typeface="+mn-lt"/>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rgbClr val="071663"/>
              </a:buClr>
              <a:buFont typeface="Wingdings" pitchFamily="2" charset="2"/>
              <a:buChar char="q"/>
              <a:defRPr>
                <a:latin typeface="Calibri" pitchFamily="34" charset="0"/>
              </a:defRPr>
            </a:lvl1pPr>
          </a:lstStyle>
          <a:p>
            <a:pPr>
              <a:defRPr/>
            </a:pPr>
            <a:fld id="{1E6CB302-7708-4A87-8DD0-23B2C236858B}" type="slidenum">
              <a:rPr lang="en-US" altLang="en-US"/>
              <a:pPr>
                <a:defRPr/>
              </a:pPr>
              <a:t>‹#›</a:t>
            </a:fld>
            <a:endParaRPr lang="en-US" altLang="en-US"/>
          </a:p>
        </p:txBody>
      </p:sp>
    </p:spTree>
    <p:extLst>
      <p:ext uri="{BB962C8B-B14F-4D97-AF65-F5344CB8AC3E}">
        <p14:creationId xmlns:p14="http://schemas.microsoft.com/office/powerpoint/2010/main" val="269659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NZ"/>
          </a:p>
        </p:txBody>
      </p:sp>
      <p:sp>
        <p:nvSpPr>
          <p:cNvPr id="6" name="Line 11"/>
          <p:cNvSpPr>
            <a:spLocks noChangeShapeType="1"/>
          </p:cNvSpPr>
          <p:nvPr userDrawn="1"/>
        </p:nvSpPr>
        <p:spPr bwMode="auto">
          <a:xfrm>
            <a:off x="395288" y="476250"/>
            <a:ext cx="1152525" cy="0"/>
          </a:xfrm>
          <a:prstGeom prst="line">
            <a:avLst/>
          </a:prstGeom>
          <a:noFill/>
          <a:ln w="38100">
            <a:solidFill>
              <a:srgbClr val="00456A"/>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 name="Title 1"/>
          <p:cNvSpPr>
            <a:spLocks noGrp="1"/>
          </p:cNvSpPr>
          <p:nvPr>
            <p:ph type="ctrTitle"/>
          </p:nvPr>
        </p:nvSpPr>
        <p:spPr>
          <a:xfrm>
            <a:off x="325760" y="535980"/>
            <a:ext cx="8490694" cy="1470025"/>
          </a:xfrm>
        </p:spPr>
        <p:txBody>
          <a:bodyPr>
            <a:normAutofit/>
          </a:bodyPr>
          <a:lstStyle>
            <a:lvl1pPr>
              <a:defRPr sz="4400"/>
            </a:lvl1pPr>
          </a:lstStyle>
          <a:p>
            <a:r>
              <a:rPr lang="en-US" dirty="0"/>
              <a:t>Click to edit Master title style</a:t>
            </a:r>
            <a:endParaRPr lang="en-NZ" dirty="0"/>
          </a:p>
        </p:txBody>
      </p:sp>
      <p:sp>
        <p:nvSpPr>
          <p:cNvPr id="3" name="Subtitle 2"/>
          <p:cNvSpPr>
            <a:spLocks noGrp="1"/>
          </p:cNvSpPr>
          <p:nvPr>
            <p:ph type="subTitle" idx="1"/>
          </p:nvPr>
        </p:nvSpPr>
        <p:spPr>
          <a:xfrm>
            <a:off x="323527" y="1988840"/>
            <a:ext cx="8493495" cy="648072"/>
          </a:xfrm>
        </p:spPr>
        <p:txBody>
          <a:bodyPr>
            <a:normAutofit/>
          </a:bodyPr>
          <a:lstStyle>
            <a:lvl1pPr marL="0" indent="0" algn="l">
              <a:buNone/>
              <a:defRPr sz="2400" b="1">
                <a:solidFill>
                  <a:srgbClr val="00456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NZ" dirty="0"/>
          </a:p>
        </p:txBody>
      </p:sp>
      <p:sp>
        <p:nvSpPr>
          <p:cNvPr id="10" name="Picture Placeholder 2"/>
          <p:cNvSpPr>
            <a:spLocks noGrp="1"/>
          </p:cNvSpPr>
          <p:nvPr>
            <p:ph type="pic" idx="10"/>
          </p:nvPr>
        </p:nvSpPr>
        <p:spPr>
          <a:xfrm>
            <a:off x="323528" y="2852936"/>
            <a:ext cx="8496944" cy="3024336"/>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a:p>
        </p:txBody>
      </p:sp>
    </p:spTree>
    <p:extLst>
      <p:ext uri="{BB962C8B-B14F-4D97-AF65-F5344CB8AC3E}">
        <p14:creationId xmlns:p14="http://schemas.microsoft.com/office/powerpoint/2010/main" val="1965941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577C8868-A9EE-4042-ADC3-4A132C945085}" type="slidenum">
              <a:rPr lang="en-AU" altLang="en-US"/>
              <a:pPr>
                <a:defRPr/>
              </a:pPr>
              <a:t>‹#›</a:t>
            </a:fld>
            <a:endParaRPr lang="en-AU" altLang="en-US"/>
          </a:p>
        </p:txBody>
      </p:sp>
    </p:spTree>
    <p:extLst>
      <p:ext uri="{BB962C8B-B14F-4D97-AF65-F5344CB8AC3E}">
        <p14:creationId xmlns:p14="http://schemas.microsoft.com/office/powerpoint/2010/main" val="547370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lipArtAndTx" preserve="1">
  <p:cSld name="1_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274638"/>
            <a:ext cx="7931150" cy="1143000"/>
          </a:xfrm>
        </p:spPr>
        <p:txBody>
          <a:bodyPr/>
          <a:lstStyle/>
          <a:p>
            <a:r>
              <a:rPr lang="en-US"/>
              <a:t>Click to edit Master title style</a:t>
            </a:r>
            <a:endParaRPr lang="en-NZ"/>
          </a:p>
        </p:txBody>
      </p:sp>
      <p:sp>
        <p:nvSpPr>
          <p:cNvPr id="3" name="ClipArt Placeholder 2"/>
          <p:cNvSpPr>
            <a:spLocks noGrp="1"/>
          </p:cNvSpPr>
          <p:nvPr>
            <p:ph type="clipArt" sz="half" idx="1"/>
          </p:nvPr>
        </p:nvSpPr>
        <p:spPr>
          <a:xfrm>
            <a:off x="684213" y="1600200"/>
            <a:ext cx="3889375" cy="4525963"/>
          </a:xfrm>
        </p:spPr>
        <p:txBody>
          <a:bodyPr rtlCol="0">
            <a:normAutofit/>
          </a:bodyPr>
          <a:lstStyle/>
          <a:p>
            <a:pPr lvl="0"/>
            <a:endParaRPr lang="en-NZ" noProof="0"/>
          </a:p>
        </p:txBody>
      </p:sp>
      <p:sp>
        <p:nvSpPr>
          <p:cNvPr id="4" name="Text Placeholder 3"/>
          <p:cNvSpPr>
            <a:spLocks noGrp="1"/>
          </p:cNvSpPr>
          <p:nvPr>
            <p:ph type="body" sz="half" idx="2"/>
          </p:nvPr>
        </p:nvSpPr>
        <p:spPr>
          <a:xfrm>
            <a:off x="4725988" y="1600200"/>
            <a:ext cx="388937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ct val="20000"/>
              </a:spcBef>
              <a:spcAft>
                <a:spcPts val="0"/>
              </a:spcAft>
              <a:buClr>
                <a:srgbClr val="071663"/>
              </a:buClr>
              <a:buFont typeface="Wingdings" pitchFamily="2" charset="2"/>
              <a:buChar char="q"/>
              <a:defRPr>
                <a:latin typeface="+mn-lt"/>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ct val="20000"/>
              </a:spcBef>
              <a:spcAft>
                <a:spcPts val="0"/>
              </a:spcAft>
              <a:buClr>
                <a:srgbClr val="071663"/>
              </a:buClr>
              <a:buFont typeface="Wingdings" pitchFamily="2" charset="2"/>
              <a:buChar char="q"/>
              <a:defRPr>
                <a:latin typeface="+mn-lt"/>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rgbClr val="071663"/>
              </a:buClr>
              <a:buFont typeface="Wingdings" pitchFamily="2" charset="2"/>
              <a:buChar char="q"/>
              <a:defRPr>
                <a:latin typeface="Calibri" pitchFamily="34" charset="0"/>
              </a:defRPr>
            </a:lvl1pPr>
          </a:lstStyle>
          <a:p>
            <a:pPr>
              <a:defRPr/>
            </a:pPr>
            <a:fld id="{CE57D3B6-F399-4465-865A-631F1ABAD0C6}" type="slidenum">
              <a:rPr lang="en-US" altLang="en-US"/>
              <a:pPr>
                <a:defRPr/>
              </a:pPr>
              <a:t>‹#›</a:t>
            </a:fld>
            <a:endParaRPr lang="en-US" altLang="en-US"/>
          </a:p>
        </p:txBody>
      </p:sp>
    </p:spTree>
    <p:extLst>
      <p:ext uri="{BB962C8B-B14F-4D97-AF65-F5344CB8AC3E}">
        <p14:creationId xmlns:p14="http://schemas.microsoft.com/office/powerpoint/2010/main" val="971112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ct val="20000"/>
              </a:spcBef>
              <a:spcAft>
                <a:spcPts val="0"/>
              </a:spcAft>
              <a:buClr>
                <a:srgbClr val="071663"/>
              </a:buClr>
              <a:buFont typeface="Wingdings" pitchFamily="2" charset="2"/>
              <a:buChar char="q"/>
              <a:defRPr>
                <a:latin typeface="+mn-lt"/>
                <a:cs typeface="+mn-cs"/>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ct val="20000"/>
              </a:spcBef>
              <a:spcAft>
                <a:spcPts val="0"/>
              </a:spcAft>
              <a:buClr>
                <a:srgbClr val="071663"/>
              </a:buClr>
              <a:buFont typeface="Wingdings" pitchFamily="2" charset="2"/>
              <a:buChar char="q"/>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rgbClr val="071663"/>
              </a:buClr>
              <a:buFont typeface="Wingdings" pitchFamily="2" charset="2"/>
              <a:buChar char="q"/>
              <a:defRPr>
                <a:latin typeface="Calibri" pitchFamily="34" charset="0"/>
              </a:defRPr>
            </a:lvl1pPr>
          </a:lstStyle>
          <a:p>
            <a:pPr>
              <a:defRPr/>
            </a:pPr>
            <a:fld id="{BDB59E01-9BF4-4858-A28D-8AAB67321C71}" type="slidenum">
              <a:rPr lang="en-US" altLang="en-US"/>
              <a:pPr>
                <a:defRPr/>
              </a:pPr>
              <a:t>‹#›</a:t>
            </a:fld>
            <a:endParaRPr lang="en-US" altLang="en-US"/>
          </a:p>
        </p:txBody>
      </p:sp>
    </p:spTree>
    <p:extLst>
      <p:ext uri="{BB962C8B-B14F-4D97-AF65-F5344CB8AC3E}">
        <p14:creationId xmlns:p14="http://schemas.microsoft.com/office/powerpoint/2010/main" val="3349005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1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2C8672FE-4613-4007-803B-F65D5C3F4DBA}" type="slidenum">
              <a:rPr lang="en-AU" altLang="en-US"/>
              <a:pPr>
                <a:defRPr/>
              </a:pPr>
              <a:t>‹#›</a:t>
            </a:fld>
            <a:endParaRPr lang="en-AU" altLang="en-US"/>
          </a:p>
        </p:txBody>
      </p:sp>
    </p:spTree>
    <p:extLst>
      <p:ext uri="{BB962C8B-B14F-4D97-AF65-F5344CB8AC3E}">
        <p14:creationId xmlns:p14="http://schemas.microsoft.com/office/powerpoint/2010/main" val="4208977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NZ"/>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0070E673-2985-4E05-B2BF-AE2B829143E9}" type="slidenum">
              <a:rPr lang="en-AU" altLang="en-US"/>
              <a:pPr>
                <a:defRPr/>
              </a:pPr>
              <a:t>‹#›</a:t>
            </a:fld>
            <a:endParaRPr lang="en-AU" altLang="en-US"/>
          </a:p>
        </p:txBody>
      </p:sp>
    </p:spTree>
    <p:extLst>
      <p:ext uri="{BB962C8B-B14F-4D97-AF65-F5344CB8AC3E}">
        <p14:creationId xmlns:p14="http://schemas.microsoft.com/office/powerpoint/2010/main" val="1200730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DEA57710-50F6-4A5B-9C60-755822AED0E9}" type="slidenum">
              <a:rPr lang="en-AU" altLang="en-US"/>
              <a:pPr>
                <a:defRPr/>
              </a:pPr>
              <a:t>‹#›</a:t>
            </a:fld>
            <a:endParaRPr lang="en-AU" altLang="en-US"/>
          </a:p>
        </p:txBody>
      </p:sp>
    </p:spTree>
    <p:extLst>
      <p:ext uri="{BB962C8B-B14F-4D97-AF65-F5344CB8AC3E}">
        <p14:creationId xmlns:p14="http://schemas.microsoft.com/office/powerpoint/2010/main" val="3344828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648072"/>
          </a:xfrm>
        </p:spPr>
        <p:txBody>
          <a:bodyPr>
            <a:normAutofit/>
          </a:bodyPr>
          <a:lstStyle>
            <a:lvl1pPr>
              <a:defRPr lang="en-NZ" sz="3200" b="1" kern="1200" dirty="0">
                <a:solidFill>
                  <a:srgbClr val="00456B"/>
                </a:solidFill>
                <a:latin typeface="Lucida Sans" pitchFamily="34" charset="0"/>
                <a:ea typeface="+mj-ea"/>
                <a:cs typeface="Lucida Sans" pitchFamily="34" charset="0"/>
              </a:defRPr>
            </a:lvl1pPr>
          </a:lstStyle>
          <a:p>
            <a:r>
              <a:rPr lang="en-US" dirty="0"/>
              <a:t>Click to edit Master title style</a:t>
            </a:r>
            <a:endParaRPr lang="en-NZ" dirty="0"/>
          </a:p>
        </p:txBody>
      </p:sp>
      <p:sp>
        <p:nvSpPr>
          <p:cNvPr id="3" name="Content Placeholder 2"/>
          <p:cNvSpPr>
            <a:spLocks noGrp="1"/>
          </p:cNvSpPr>
          <p:nvPr>
            <p:ph idx="1"/>
          </p:nvPr>
        </p:nvSpPr>
        <p:spPr>
          <a:xfrm>
            <a:off x="457200" y="1628800"/>
            <a:ext cx="8229600" cy="4320480"/>
          </a:xfrm>
        </p:spPr>
        <p:txBody>
          <a:bodyPr/>
          <a:lstStyle>
            <a:lvl2pPr>
              <a:defRPr lang="en-US" sz="2400" b="0" kern="1200" dirty="0" smtClean="0">
                <a:solidFill>
                  <a:srgbClr val="00456B"/>
                </a:solidFill>
                <a:latin typeface="Lucida Sans" pitchFamily="34" charset="0"/>
                <a:ea typeface="+mn-ea"/>
                <a:cs typeface="Lucida Sans" pitchFamily="34" charset="0"/>
              </a:defRPr>
            </a:lvl2pPr>
            <a:lvl3pPr>
              <a:defRPr lang="en-US" sz="2000" kern="1200" dirty="0" smtClean="0">
                <a:solidFill>
                  <a:srgbClr val="00456B"/>
                </a:solidFill>
                <a:latin typeface="Lucida Sans" pitchFamily="34" charset="0"/>
                <a:ea typeface="+mn-ea"/>
                <a:cs typeface="Lucida Sans" pitchFamily="34" charset="0"/>
              </a:defRPr>
            </a:lvl3pPr>
            <a:lvl4pPr marL="901700" indent="-279400">
              <a:defRPr lang="en-US" sz="1800" kern="1200" dirty="0" smtClean="0">
                <a:solidFill>
                  <a:srgbClr val="00456B"/>
                </a:solidFill>
                <a:latin typeface="Lucida Sans" pitchFamily="34" charset="0"/>
                <a:ea typeface="+mn-ea"/>
                <a:cs typeface="Lucida Sans"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Subtitle 2"/>
          <p:cNvSpPr>
            <a:spLocks noGrp="1"/>
          </p:cNvSpPr>
          <p:nvPr>
            <p:ph type="subTitle" idx="10"/>
          </p:nvPr>
        </p:nvSpPr>
        <p:spPr>
          <a:xfrm>
            <a:off x="467544" y="1196752"/>
            <a:ext cx="8208912" cy="432048"/>
          </a:xfrm>
        </p:spPr>
        <p:txBody>
          <a:bodyPr>
            <a:normAutofit/>
          </a:bodyPr>
          <a:lstStyle>
            <a:lvl1pPr marL="0" indent="0" algn="l">
              <a:buNone/>
              <a:defRPr sz="2000">
                <a:solidFill>
                  <a:srgbClr val="9AA7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NZ" dirty="0"/>
          </a:p>
        </p:txBody>
      </p:sp>
    </p:spTree>
    <p:extLst>
      <p:ext uri="{BB962C8B-B14F-4D97-AF65-F5344CB8AC3E}">
        <p14:creationId xmlns:p14="http://schemas.microsoft.com/office/powerpoint/2010/main" val="1984065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648072"/>
          </a:xfrm>
        </p:spPr>
        <p:txBody>
          <a:bodyPr/>
          <a:lstStyle>
            <a:lvl1pPr>
              <a:defRPr/>
            </a:lvl1pPr>
          </a:lstStyle>
          <a:p>
            <a:r>
              <a:rPr lang="en-US"/>
              <a:t>Click to edit Master title style</a:t>
            </a:r>
            <a:endParaRPr lang="en-NZ" dirty="0"/>
          </a:p>
        </p:txBody>
      </p:sp>
      <p:sp>
        <p:nvSpPr>
          <p:cNvPr id="3" name="Content Placeholder 2"/>
          <p:cNvSpPr>
            <a:spLocks noGrp="1"/>
          </p:cNvSpPr>
          <p:nvPr>
            <p:ph idx="1"/>
          </p:nvPr>
        </p:nvSpPr>
        <p:spPr>
          <a:xfrm>
            <a:off x="457200" y="1628800"/>
            <a:ext cx="8229600" cy="4320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Subtitle 2"/>
          <p:cNvSpPr>
            <a:spLocks noGrp="1"/>
          </p:cNvSpPr>
          <p:nvPr>
            <p:ph type="subTitle" idx="10"/>
          </p:nvPr>
        </p:nvSpPr>
        <p:spPr>
          <a:xfrm>
            <a:off x="467544" y="1196752"/>
            <a:ext cx="8208912" cy="432048"/>
          </a:xfrm>
        </p:spPr>
        <p:txBody>
          <a:bodyPr>
            <a:noAutofit/>
          </a:bodyPr>
          <a:lstStyle>
            <a:lvl1pPr marL="0" indent="0" algn="l">
              <a:buNone/>
              <a:defRPr sz="2400" b="1">
                <a:solidFill>
                  <a:srgbClr val="AFBD2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NZ" dirty="0"/>
          </a:p>
        </p:txBody>
      </p:sp>
    </p:spTree>
    <p:extLst>
      <p:ext uri="{BB962C8B-B14F-4D97-AF65-F5344CB8AC3E}">
        <p14:creationId xmlns:p14="http://schemas.microsoft.com/office/powerpoint/2010/main" val="42503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NZ" dirty="0"/>
          </a:p>
        </p:txBody>
      </p:sp>
      <p:sp>
        <p:nvSpPr>
          <p:cNvPr id="3" name="Content Placeholder 2"/>
          <p:cNvSpPr>
            <a:spLocks noGrp="1"/>
          </p:cNvSpPr>
          <p:nvPr>
            <p:ph idx="1"/>
          </p:nvPr>
        </p:nvSpPr>
        <p:spPr/>
        <p:txBody>
          <a:bodyPr/>
          <a:lstStyle>
            <a:lvl2pPr>
              <a:buClr>
                <a:srgbClr val="AFBD21"/>
              </a:buClr>
              <a:defRPr/>
            </a:lvl2pPr>
            <a:lvl3pPr>
              <a:buClr>
                <a:srgbClr val="AFBD21"/>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10502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648072"/>
          </a:xfrm>
        </p:spPr>
        <p:txBody>
          <a:bodyPr/>
          <a:lstStyle>
            <a:lvl1pPr>
              <a:defRPr/>
            </a:lvl1pPr>
          </a:lstStyle>
          <a:p>
            <a:r>
              <a:rPr lang="en-US"/>
              <a:t>Click to edit Master title style</a:t>
            </a:r>
            <a:endParaRPr lang="en-NZ" dirty="0"/>
          </a:p>
        </p:txBody>
      </p:sp>
      <p:sp>
        <p:nvSpPr>
          <p:cNvPr id="4" name="Subtitle 2"/>
          <p:cNvSpPr>
            <a:spLocks noGrp="1"/>
          </p:cNvSpPr>
          <p:nvPr>
            <p:ph type="subTitle" idx="10"/>
          </p:nvPr>
        </p:nvSpPr>
        <p:spPr>
          <a:xfrm>
            <a:off x="467544" y="1196752"/>
            <a:ext cx="8208912" cy="432048"/>
          </a:xfrm>
        </p:spPr>
        <p:txBody>
          <a:bodyPr>
            <a:noAutofit/>
          </a:bodyPr>
          <a:lstStyle>
            <a:lvl1pPr marL="0" indent="0" algn="l">
              <a:buNone/>
              <a:defRPr sz="2400" b="1">
                <a:solidFill>
                  <a:srgbClr val="00456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NZ" dirty="0"/>
          </a:p>
        </p:txBody>
      </p:sp>
    </p:spTree>
    <p:extLst>
      <p:ext uri="{BB962C8B-B14F-4D97-AF65-F5344CB8AC3E}">
        <p14:creationId xmlns:p14="http://schemas.microsoft.com/office/powerpoint/2010/main" val="262818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648072"/>
          </a:xfrm>
        </p:spPr>
        <p:txBody>
          <a:bodyPr/>
          <a:lstStyle>
            <a:lvl1pPr>
              <a:defRPr/>
            </a:lvl1pPr>
          </a:lstStyle>
          <a:p>
            <a:r>
              <a:rPr lang="en-US"/>
              <a:t>Click to edit Master title style</a:t>
            </a:r>
            <a:endParaRPr lang="en-NZ" dirty="0"/>
          </a:p>
        </p:txBody>
      </p:sp>
      <p:sp>
        <p:nvSpPr>
          <p:cNvPr id="3" name="Content Placeholder 2"/>
          <p:cNvSpPr>
            <a:spLocks noGrp="1"/>
          </p:cNvSpPr>
          <p:nvPr>
            <p:ph idx="1"/>
          </p:nvPr>
        </p:nvSpPr>
        <p:spPr>
          <a:xfrm>
            <a:off x="457200" y="1628800"/>
            <a:ext cx="8229600" cy="4320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Subtitle 2"/>
          <p:cNvSpPr>
            <a:spLocks noGrp="1"/>
          </p:cNvSpPr>
          <p:nvPr>
            <p:ph type="subTitle" idx="10"/>
          </p:nvPr>
        </p:nvSpPr>
        <p:spPr>
          <a:xfrm>
            <a:off x="467544" y="1196752"/>
            <a:ext cx="8208912" cy="432048"/>
          </a:xfrm>
        </p:spPr>
        <p:txBody>
          <a:bodyPr>
            <a:noAutofit/>
          </a:bodyPr>
          <a:lstStyle>
            <a:lvl1pPr marL="0" indent="0" algn="l">
              <a:buNone/>
              <a:defRPr sz="2400" b="1">
                <a:solidFill>
                  <a:srgbClr val="00456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NZ" dirty="0"/>
          </a:p>
        </p:txBody>
      </p:sp>
    </p:spTree>
    <p:extLst>
      <p:ext uri="{BB962C8B-B14F-4D97-AF65-F5344CB8AC3E}">
        <p14:creationId xmlns:p14="http://schemas.microsoft.com/office/powerpoint/2010/main" val="5628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4474840" cy="868958"/>
          </a:xfrm>
        </p:spPr>
        <p:txBody>
          <a:bodyPr/>
          <a:lstStyle/>
          <a:p>
            <a:r>
              <a:rPr lang="en-US" dirty="0"/>
              <a:t>Click to edit Master title style</a:t>
            </a:r>
            <a:endParaRPr lang="en-NZ" dirty="0"/>
          </a:p>
        </p:txBody>
      </p:sp>
      <p:sp>
        <p:nvSpPr>
          <p:cNvPr id="3" name="Content Placeholder 2"/>
          <p:cNvSpPr>
            <a:spLocks noGrp="1"/>
          </p:cNvSpPr>
          <p:nvPr>
            <p:ph sz="half" idx="1"/>
          </p:nvPr>
        </p:nvSpPr>
        <p:spPr>
          <a:xfrm>
            <a:off x="457200" y="1600201"/>
            <a:ext cx="4474840" cy="4205063"/>
          </a:xfrm>
        </p:spPr>
        <p:txBody>
          <a:bodyPr/>
          <a:lstStyle>
            <a:lvl1pPr>
              <a:defRPr sz="24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10" name="Content Placeholder 2"/>
          <p:cNvSpPr>
            <a:spLocks noGrp="1"/>
          </p:cNvSpPr>
          <p:nvPr>
            <p:ph sz="half" idx="10"/>
          </p:nvPr>
        </p:nvSpPr>
        <p:spPr>
          <a:xfrm>
            <a:off x="5220072" y="664097"/>
            <a:ext cx="3538736" cy="5141167"/>
          </a:xfrm>
        </p:spPr>
        <p:txBody>
          <a:bodyPr/>
          <a:lstStyle>
            <a:lvl1pPr>
              <a:defRPr sz="18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endParaRPr lang="en-NZ" dirty="0"/>
          </a:p>
        </p:txBody>
      </p:sp>
    </p:spTree>
    <p:extLst>
      <p:ext uri="{BB962C8B-B14F-4D97-AF65-F5344CB8AC3E}">
        <p14:creationId xmlns:p14="http://schemas.microsoft.com/office/powerpoint/2010/main" val="18337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NZ" dirty="0"/>
          </a:p>
        </p:txBody>
      </p:sp>
      <p:sp>
        <p:nvSpPr>
          <p:cNvPr id="3" name="Content Placeholder 2"/>
          <p:cNvSpPr>
            <a:spLocks noGrp="1"/>
          </p:cNvSpPr>
          <p:nvPr>
            <p:ph sz="half" idx="1"/>
          </p:nvPr>
        </p:nvSpPr>
        <p:spPr>
          <a:xfrm>
            <a:off x="457200" y="1600201"/>
            <a:ext cx="4038600" cy="434908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p:cNvSpPr>
            <a:spLocks noGrp="1"/>
          </p:cNvSpPr>
          <p:nvPr>
            <p:ph sz="half" idx="2"/>
          </p:nvPr>
        </p:nvSpPr>
        <p:spPr>
          <a:xfrm>
            <a:off x="4648200" y="1600201"/>
            <a:ext cx="4038600" cy="4349080"/>
          </a:xfrm>
        </p:spPr>
        <p:txBody>
          <a:bodyPr/>
          <a:lstStyle>
            <a:lvl1pPr>
              <a:defRPr sz="2400"/>
            </a:lvl1pPr>
            <a:lvl2pPr>
              <a:defRPr sz="2400"/>
            </a:lvl2pPr>
            <a:lvl3pPr>
              <a:defRPr sz="2000"/>
            </a:lvl3pPr>
            <a:lvl4pPr marL="990600" indent="-368300">
              <a:defRPr sz="1800"/>
            </a:lvl4pPr>
            <a:lvl5pPr marL="1257300" indent="-3556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182920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8798" y="548680"/>
            <a:ext cx="8229600" cy="626977"/>
          </a:xfrm>
        </p:spPr>
        <p:txBody>
          <a:bodyPr/>
          <a:lstStyle>
            <a:lvl1pPr>
              <a:defRPr baseline="0"/>
            </a:lvl1pPr>
          </a:lstStyle>
          <a:p>
            <a:r>
              <a:rPr lang="en-US" dirty="0"/>
              <a:t>Click to edit Master title style</a:t>
            </a:r>
            <a:endParaRPr lang="en-NZ" dirty="0"/>
          </a:p>
        </p:txBody>
      </p:sp>
      <p:sp>
        <p:nvSpPr>
          <p:cNvPr id="3" name="Text Placeholder 2"/>
          <p:cNvSpPr>
            <a:spLocks noGrp="1"/>
          </p:cNvSpPr>
          <p:nvPr>
            <p:ph type="body" idx="1"/>
          </p:nvPr>
        </p:nvSpPr>
        <p:spPr>
          <a:xfrm>
            <a:off x="580570" y="1186777"/>
            <a:ext cx="3916817" cy="453338"/>
          </a:xfrm>
        </p:spPr>
        <p:txBody>
          <a:bodyPr anchor="b">
            <a:noAutofit/>
          </a:bodyPr>
          <a:lstStyle>
            <a:lvl1pPr marL="0" indent="0">
              <a:buNone/>
              <a:defRPr lang="en-US" sz="2400" b="1" kern="1200" dirty="0" smtClean="0">
                <a:solidFill>
                  <a:srgbClr val="00456B"/>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40115"/>
            <a:ext cx="4040188" cy="4280137"/>
          </a:xfrm>
        </p:spPr>
        <p:txBody>
          <a:bodyPr/>
          <a:lstStyle>
            <a:lvl1pPr>
              <a:defRPr sz="2400">
                <a:solidFill>
                  <a:srgbClr val="00456B"/>
                </a:solidFill>
              </a:defRPr>
            </a:lvl1pPr>
            <a:lvl2pPr>
              <a:defRPr sz="2400">
                <a:solidFill>
                  <a:srgbClr val="00456B"/>
                </a:solidFill>
              </a:defRPr>
            </a:lvl2pPr>
            <a:lvl3pPr>
              <a:defRPr sz="2000">
                <a:solidFill>
                  <a:srgbClr val="00456B"/>
                </a:solidFill>
              </a:defRPr>
            </a:lvl3pPr>
            <a:lvl4pPr>
              <a:defRPr sz="1800">
                <a:solidFill>
                  <a:srgbClr val="00456B"/>
                </a:solidFill>
              </a:defRPr>
            </a:lvl4pPr>
            <a:lvl5pPr>
              <a:defRPr sz="1800">
                <a:solidFill>
                  <a:srgbClr val="00456B"/>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Content Placeholder 5"/>
          <p:cNvSpPr>
            <a:spLocks noGrp="1"/>
          </p:cNvSpPr>
          <p:nvPr>
            <p:ph sz="quarter" idx="4"/>
          </p:nvPr>
        </p:nvSpPr>
        <p:spPr>
          <a:xfrm>
            <a:off x="4645025" y="1509487"/>
            <a:ext cx="4041775" cy="4439794"/>
          </a:xfrm>
        </p:spPr>
        <p:txBody>
          <a:bodyPr/>
          <a:lstStyle>
            <a:lvl1pPr>
              <a:defRPr sz="2400">
                <a:solidFill>
                  <a:srgbClr val="00456B"/>
                </a:solidFill>
              </a:defRPr>
            </a:lvl1pPr>
            <a:lvl2pPr>
              <a:defRPr sz="2400">
                <a:solidFill>
                  <a:srgbClr val="00456B"/>
                </a:solidFill>
              </a:defRPr>
            </a:lvl2pPr>
            <a:lvl3pPr>
              <a:defRPr sz="2000">
                <a:solidFill>
                  <a:srgbClr val="00456B"/>
                </a:solidFill>
              </a:defRPr>
            </a:lvl3pPr>
            <a:lvl4pPr>
              <a:defRPr sz="1800">
                <a:solidFill>
                  <a:srgbClr val="00456B"/>
                </a:solidFill>
              </a:defRPr>
            </a:lvl4pPr>
            <a:lvl5pPr>
              <a:defRPr sz="1800">
                <a:solidFill>
                  <a:srgbClr val="00456B"/>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71277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NZ"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774405"/>
          </a:xfrm>
        </p:spPr>
        <p:txBody>
          <a:bodyPr/>
          <a:lstStyle>
            <a:lvl1pPr>
              <a:defRPr sz="2400">
                <a:solidFill>
                  <a:srgbClr val="003366"/>
                </a:solidFill>
              </a:defRPr>
            </a:lvl1pPr>
            <a:lvl2pPr>
              <a:defRPr sz="2400">
                <a:solidFill>
                  <a:srgbClr val="003366"/>
                </a:solidFill>
              </a:defRPr>
            </a:lvl2pPr>
            <a:lvl3pPr>
              <a:defRPr sz="2000">
                <a:solidFill>
                  <a:srgbClr val="003366"/>
                </a:solidFill>
              </a:defRPr>
            </a:lvl3pPr>
            <a:lvl4pPr>
              <a:defRPr sz="1800">
                <a:solidFill>
                  <a:srgbClr val="003366"/>
                </a:solidFill>
              </a:defRPr>
            </a:lvl4pPr>
            <a:lvl5pPr>
              <a:defRPr sz="1800">
                <a:solidFill>
                  <a:srgbClr val="00336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774405"/>
          </a:xfrm>
        </p:spPr>
        <p:txBody>
          <a:bodyPr/>
          <a:lstStyle>
            <a:lvl1pPr>
              <a:defRPr sz="2400">
                <a:solidFill>
                  <a:srgbClr val="003366"/>
                </a:solidFill>
              </a:defRPr>
            </a:lvl1pPr>
            <a:lvl2pPr>
              <a:defRPr sz="2400">
                <a:solidFill>
                  <a:srgbClr val="003366"/>
                </a:solidFill>
              </a:defRPr>
            </a:lvl2pPr>
            <a:lvl3pPr>
              <a:defRPr sz="2000">
                <a:solidFill>
                  <a:srgbClr val="003366"/>
                </a:solidFill>
              </a:defRPr>
            </a:lvl3pPr>
            <a:lvl4pPr>
              <a:defRPr sz="1800">
                <a:solidFill>
                  <a:srgbClr val="003366"/>
                </a:solidFill>
              </a:defRPr>
            </a:lvl4pPr>
            <a:lvl5pPr>
              <a:defRPr sz="1800">
                <a:solidFill>
                  <a:srgbClr val="00336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68952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49275"/>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 Click to edit Master title style</a:t>
            </a:r>
            <a:endParaRPr lang="en-NZ" altLang="en-US"/>
          </a:p>
        </p:txBody>
      </p:sp>
      <p:sp>
        <p:nvSpPr>
          <p:cNvPr id="1027" name="Text Placeholder 2"/>
          <p:cNvSpPr>
            <a:spLocks noGrp="1"/>
          </p:cNvSpPr>
          <p:nvPr>
            <p:ph type="body" idx="1"/>
          </p:nvPr>
        </p:nvSpPr>
        <p:spPr bwMode="auto">
          <a:xfrm>
            <a:off x="457200" y="1600200"/>
            <a:ext cx="82296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1"/>
            <a:r>
              <a:rPr lang="en-US" altLang="en-US"/>
              <a:t>Asdlfjksd;lf</a:t>
            </a:r>
          </a:p>
          <a:p>
            <a:pPr lvl="2"/>
            <a:r>
              <a:rPr lang="en-US" altLang="en-US"/>
              <a:t>Third level</a:t>
            </a:r>
          </a:p>
          <a:p>
            <a:pPr lvl="3"/>
            <a:r>
              <a:rPr lang="en-US" altLang="en-US"/>
              <a:t>Fourth level</a:t>
            </a:r>
          </a:p>
          <a:p>
            <a:pPr lvl="4"/>
            <a:r>
              <a:rPr lang="en-US" altLang="en-US"/>
              <a:t>Fifth level</a:t>
            </a:r>
            <a:endParaRPr lang="en-NZ" altLang="en-US"/>
          </a:p>
        </p:txBody>
      </p:sp>
      <p:sp>
        <p:nvSpPr>
          <p:cNvPr id="1033" name="Line 10"/>
          <p:cNvSpPr>
            <a:spLocks noChangeShapeType="1"/>
          </p:cNvSpPr>
          <p:nvPr/>
        </p:nvSpPr>
        <p:spPr bwMode="auto">
          <a:xfrm>
            <a:off x="315914" y="6256338"/>
            <a:ext cx="1470025" cy="0"/>
          </a:xfrm>
          <a:prstGeom prst="line">
            <a:avLst/>
          </a:prstGeom>
          <a:noFill/>
          <a:ln w="9525">
            <a:solidFill>
              <a:srgbClr val="FD4513"/>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1034" name="Line 11"/>
          <p:cNvSpPr>
            <a:spLocks noChangeShapeType="1"/>
          </p:cNvSpPr>
          <p:nvPr/>
        </p:nvSpPr>
        <p:spPr bwMode="auto">
          <a:xfrm>
            <a:off x="1857377" y="6256338"/>
            <a:ext cx="6991350" cy="0"/>
          </a:xfrm>
          <a:prstGeom prst="line">
            <a:avLst/>
          </a:prstGeom>
          <a:noFill/>
          <a:ln w="9525">
            <a:solidFill>
              <a:srgbClr val="00456A"/>
            </a:solidFill>
            <a:round/>
            <a:headEnd/>
            <a:tailEnd/>
          </a:ln>
          <a:extLst>
            <a:ext uri="{909E8E84-426E-40DD-AFC4-6F175D3DCCD1}">
              <a14:hiddenFill xmlns:a14="http://schemas.microsoft.com/office/drawing/2010/main">
                <a:noFill/>
              </a14:hiddenFill>
            </a:ext>
          </a:extLst>
        </p:spPr>
        <p:txBody>
          <a:bodyPr/>
          <a:lstStyle/>
          <a:p>
            <a:endParaRPr lang="en-NZ"/>
          </a:p>
        </p:txBody>
      </p:sp>
      <p:pic>
        <p:nvPicPr>
          <p:cNvPr id="1029" name="Picture 23" descr="BG2"/>
          <p:cNvPicPr>
            <a:picLocks noChangeAspect="1" noChangeArrowheads="1"/>
          </p:cNvPicPr>
          <p:nvPr userDrawn="1"/>
        </p:nvPicPr>
        <p:blipFill>
          <a:blip r:embed="rId29">
            <a:extLst>
              <a:ext uri="{28A0092B-C50C-407E-A947-70E740481C1C}">
                <a14:useLocalDpi xmlns:a14="http://schemas.microsoft.com/office/drawing/2010/main" val="0"/>
              </a:ext>
            </a:extLst>
          </a:blip>
          <a:srcRect t="44409" b="51682"/>
          <a:stretch>
            <a:fillRect/>
          </a:stretch>
        </p:blipFill>
        <p:spPr bwMode="auto">
          <a:xfrm>
            <a:off x="250825" y="246063"/>
            <a:ext cx="8569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42D92D5E-CA6B-4290-A54F-BD7C4D5FF5D3}"/>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7785833" y="6351588"/>
            <a:ext cx="1132742" cy="442135"/>
          </a:xfrm>
          <a:prstGeom prst="rect">
            <a:avLst/>
          </a:prstGeom>
        </p:spPr>
      </p:pic>
    </p:spTree>
  </p:cSld>
  <p:clrMap bg1="lt1" tx1="dk1" bg2="lt2" tx2="dk2" accent1="accent1" accent2="accent2" accent3="accent3" accent4="accent4" accent5="accent5" accent6="accent6" hlink="hlink" folHlink="folHlink"/>
  <p:sldLayoutIdLst>
    <p:sldLayoutId id="2147545424" r:id="rId1"/>
    <p:sldLayoutId id="2147545425" r:id="rId2"/>
    <p:sldLayoutId id="2147545340" r:id="rId3"/>
    <p:sldLayoutId id="2147545341" r:id="rId4"/>
    <p:sldLayoutId id="2147545342" r:id="rId5"/>
    <p:sldLayoutId id="2147545343" r:id="rId6"/>
    <p:sldLayoutId id="2147545344" r:id="rId7"/>
    <p:sldLayoutId id="2147545345" r:id="rId8"/>
    <p:sldLayoutId id="2147545346" r:id="rId9"/>
    <p:sldLayoutId id="2147545347" r:id="rId10"/>
    <p:sldLayoutId id="2147545426" r:id="rId11"/>
    <p:sldLayoutId id="2147545348" r:id="rId12"/>
    <p:sldLayoutId id="2147545349" r:id="rId13"/>
    <p:sldLayoutId id="2147545350" r:id="rId14"/>
    <p:sldLayoutId id="2147545351" r:id="rId15"/>
    <p:sldLayoutId id="2147545431" r:id="rId16"/>
    <p:sldLayoutId id="2147545352" r:id="rId17"/>
    <p:sldLayoutId id="2147545489" r:id="rId18"/>
    <p:sldLayoutId id="2147545490" r:id="rId19"/>
    <p:sldLayoutId id="2147545491" r:id="rId20"/>
    <p:sldLayoutId id="2147545494" r:id="rId21"/>
    <p:sldLayoutId id="2147545502" r:id="rId22"/>
    <p:sldLayoutId id="2147545514" r:id="rId23"/>
    <p:sldLayoutId id="2147545516" r:id="rId24"/>
    <p:sldLayoutId id="2147545540" r:id="rId25"/>
    <p:sldLayoutId id="2147545353" r:id="rId26"/>
    <p:sldLayoutId id="2147545355" r:id="rId27"/>
  </p:sldLayoutIdLst>
  <p:txStyles>
    <p:titleStyle>
      <a:lvl1pPr algn="l" rtl="0" eaLnBrk="0" fontAlgn="base" hangingPunct="0">
        <a:spcBef>
          <a:spcPct val="0"/>
        </a:spcBef>
        <a:spcAft>
          <a:spcPct val="0"/>
        </a:spcAft>
        <a:defRPr sz="3000" b="1" kern="1200">
          <a:solidFill>
            <a:srgbClr val="00456B"/>
          </a:solidFill>
          <a:latin typeface="Arial" pitchFamily="34" charset="0"/>
          <a:ea typeface="+mj-ea"/>
          <a:cs typeface="Arial" pitchFamily="34" charset="0"/>
        </a:defRPr>
      </a:lvl1pPr>
      <a:lvl2pPr algn="l" rtl="0" eaLnBrk="0" fontAlgn="base" hangingPunct="0">
        <a:spcBef>
          <a:spcPct val="0"/>
        </a:spcBef>
        <a:spcAft>
          <a:spcPct val="0"/>
        </a:spcAft>
        <a:defRPr sz="3000" b="1">
          <a:solidFill>
            <a:srgbClr val="00456B"/>
          </a:solidFill>
          <a:latin typeface="Arial" pitchFamily="34" charset="0"/>
          <a:cs typeface="Arial" pitchFamily="34" charset="0"/>
        </a:defRPr>
      </a:lvl2pPr>
      <a:lvl3pPr algn="l" rtl="0" eaLnBrk="0" fontAlgn="base" hangingPunct="0">
        <a:spcBef>
          <a:spcPct val="0"/>
        </a:spcBef>
        <a:spcAft>
          <a:spcPct val="0"/>
        </a:spcAft>
        <a:defRPr sz="3000" b="1">
          <a:solidFill>
            <a:srgbClr val="00456B"/>
          </a:solidFill>
          <a:latin typeface="Arial" pitchFamily="34" charset="0"/>
          <a:cs typeface="Arial" pitchFamily="34" charset="0"/>
        </a:defRPr>
      </a:lvl3pPr>
      <a:lvl4pPr algn="l" rtl="0" eaLnBrk="0" fontAlgn="base" hangingPunct="0">
        <a:spcBef>
          <a:spcPct val="0"/>
        </a:spcBef>
        <a:spcAft>
          <a:spcPct val="0"/>
        </a:spcAft>
        <a:defRPr sz="3000" b="1">
          <a:solidFill>
            <a:srgbClr val="00456B"/>
          </a:solidFill>
          <a:latin typeface="Arial" pitchFamily="34" charset="0"/>
          <a:cs typeface="Arial" pitchFamily="34" charset="0"/>
        </a:defRPr>
      </a:lvl4pPr>
      <a:lvl5pPr algn="l" rtl="0" eaLnBrk="0" fontAlgn="base" hangingPunct="0">
        <a:spcBef>
          <a:spcPct val="0"/>
        </a:spcBef>
        <a:spcAft>
          <a:spcPct val="0"/>
        </a:spcAft>
        <a:defRPr sz="30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p:titleStyle>
    <p:body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rgbClr val="AFBD21"/>
        </a:buClr>
        <a:buFont typeface="Arial" pitchFamily="34" charset="0"/>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rgbClr val="AFBD21"/>
        </a:buClr>
        <a:buFont typeface="Lucida Sans" pitchFamily="34" charset="0"/>
        <a:buChar char="–"/>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Font typeface="Arial" pitchFamily="34" charset="0"/>
        <a:buChar char="–"/>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Font typeface="Arial" pitchFamily="34" charset="0"/>
        <a:buChar char="»"/>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http://cliparts.co/orange-question-mark"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cliparts.co/orange-question-mark"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itle 4"/>
          <p:cNvSpPr>
            <a:spLocks noGrp="1"/>
          </p:cNvSpPr>
          <p:nvPr>
            <p:ph type="title"/>
          </p:nvPr>
        </p:nvSpPr>
        <p:spPr>
          <a:xfrm>
            <a:off x="323850" y="796925"/>
            <a:ext cx="8367713" cy="993775"/>
          </a:xfrm>
        </p:spPr>
        <p:txBody>
          <a:bodyPr/>
          <a:lstStyle/>
          <a:p>
            <a:pPr eaLnBrk="1" hangingPunct="1"/>
            <a:r>
              <a:rPr lang="en-NZ" sz="4000" dirty="0"/>
              <a:t>Proposed Minimum Disruption methods for Installation of L2/3 Closures</a:t>
            </a:r>
            <a:br>
              <a:rPr lang="en-NZ" dirty="0"/>
            </a:br>
            <a:endParaRPr lang="en-US" altLang="en-US" dirty="0"/>
          </a:p>
        </p:txBody>
      </p:sp>
      <p:pic>
        <p:nvPicPr>
          <p:cNvPr id="3" name="Picture 2">
            <a:extLst>
              <a:ext uri="{FF2B5EF4-FFF2-40B4-BE49-F238E27FC236}">
                <a16:creationId xmlns:a16="http://schemas.microsoft.com/office/drawing/2014/main" id="{194437B8-8768-4B94-9F65-FBEC4DAF0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770" y="2867999"/>
            <a:ext cx="5245872" cy="2950802"/>
          </a:xfrm>
          <a:prstGeom prst="rect">
            <a:avLst/>
          </a:prstGeom>
        </p:spPr>
      </p:pic>
      <p:sp>
        <p:nvSpPr>
          <p:cNvPr id="11" name="Rectangle 7">
            <a:extLst>
              <a:ext uri="{FF2B5EF4-FFF2-40B4-BE49-F238E27FC236}">
                <a16:creationId xmlns:a16="http://schemas.microsoft.com/office/drawing/2014/main" id="{6EBBEAF8-76DA-4190-84A3-B7FABEABC13A}"/>
              </a:ext>
            </a:extLst>
          </p:cNvPr>
          <p:cNvSpPr>
            <a:spLocks noChangeArrowheads="1"/>
          </p:cNvSpPr>
          <p:nvPr/>
        </p:nvSpPr>
        <p:spPr bwMode="auto">
          <a:xfrm>
            <a:off x="4756557" y="5845968"/>
            <a:ext cx="424205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a:spcBef>
                <a:spcPct val="20000"/>
              </a:spcBef>
              <a:buFont typeface="Arial" pitchFamily="34" charset="0"/>
              <a:buChar char="–"/>
              <a:defRPr>
                <a:solidFill>
                  <a:srgbClr val="00456B"/>
                </a:solidFill>
                <a:latin typeface="Arial" pitchFamily="34" charset="0"/>
                <a:cs typeface="Arial" pitchFamily="34" charset="0"/>
              </a:defRPr>
            </a:lvl4pPr>
            <a:lvl5pPr marL="2057400" indent="-22860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eaLnBrk="1" hangingPunct="1">
              <a:spcBef>
                <a:spcPct val="20000"/>
              </a:spcBef>
              <a:spcAft>
                <a:spcPct val="0"/>
              </a:spcAft>
              <a:buFontTx/>
              <a:buNone/>
            </a:pPr>
            <a:r>
              <a:rPr lang="en-AU" altLang="en-US" sz="2200" dirty="0"/>
              <a:t>Presented by Leanne McAdams</a:t>
            </a:r>
            <a:endParaRPr lang="en-NZ" alt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a:xfrm>
            <a:off x="457200" y="549275"/>
            <a:ext cx="8229600" cy="1050925"/>
          </a:xfrm>
        </p:spPr>
        <p:txBody>
          <a:bodyPr/>
          <a:lstStyle/>
          <a:p>
            <a:r>
              <a:rPr lang="en-NZ" altLang="en-US" dirty="0"/>
              <a:t>Background - </a:t>
            </a:r>
            <a:r>
              <a:rPr lang="en-NZ" dirty="0"/>
              <a:t>Why the LHS signs first?</a:t>
            </a:r>
            <a:endParaRPr lang="en-NZ" altLang="en-US" dirty="0"/>
          </a:p>
        </p:txBody>
      </p:sp>
      <p:sp>
        <p:nvSpPr>
          <p:cNvPr id="223235" name="Content Placeholder 2"/>
          <p:cNvSpPr>
            <a:spLocks noGrp="1"/>
          </p:cNvSpPr>
          <p:nvPr>
            <p:ph idx="1"/>
          </p:nvPr>
        </p:nvSpPr>
        <p:spPr>
          <a:xfrm>
            <a:off x="457201" y="1600200"/>
            <a:ext cx="8229599" cy="4312920"/>
          </a:xfrm>
        </p:spPr>
        <p:txBody>
          <a:bodyPr/>
          <a:lstStyle/>
          <a:p>
            <a:r>
              <a:rPr lang="en-NZ" b="1" dirty="0"/>
              <a:t>Land Transport Rule, Traffic Control Devices</a:t>
            </a:r>
          </a:p>
          <a:p>
            <a:endParaRPr lang="en-NZ" sz="800" dirty="0"/>
          </a:p>
          <a:p>
            <a:r>
              <a:rPr lang="en-NZ" sz="2200" dirty="0"/>
              <a:t>4.4(9) </a:t>
            </a:r>
          </a:p>
          <a:p>
            <a:r>
              <a:rPr lang="en-NZ" sz="2200" dirty="0"/>
              <a:t>A road controlling authority must install a traffic sign on the left-hand side of the road from the point of view of a person approaching the sign, except if a different position:</a:t>
            </a:r>
          </a:p>
          <a:p>
            <a:pPr marL="546100" indent="-457200">
              <a:buAutoNum type="alphaLcParenBoth"/>
            </a:pPr>
            <a:r>
              <a:rPr lang="en-NZ" sz="2200" b="1" dirty="0">
                <a:solidFill>
                  <a:srgbClr val="FD4513"/>
                </a:solidFill>
              </a:rPr>
              <a:t>would be safer and more effective in the circumstances</a:t>
            </a:r>
            <a:r>
              <a:rPr lang="en-NZ" sz="2200" dirty="0"/>
              <a:t>; </a:t>
            </a:r>
          </a:p>
          <a:p>
            <a:r>
              <a:rPr lang="en-NZ" sz="2200" dirty="0"/>
              <a:t>or</a:t>
            </a:r>
          </a:p>
          <a:p>
            <a:r>
              <a:rPr lang="en-NZ" sz="2200" dirty="0"/>
              <a:t>(b) is specified in any enactment.</a:t>
            </a:r>
          </a:p>
        </p:txBody>
      </p:sp>
    </p:spTree>
    <p:extLst>
      <p:ext uri="{BB962C8B-B14F-4D97-AF65-F5344CB8AC3E}">
        <p14:creationId xmlns:p14="http://schemas.microsoft.com/office/powerpoint/2010/main" val="269191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itle 1"/>
          <p:cNvSpPr>
            <a:spLocks noGrp="1"/>
          </p:cNvSpPr>
          <p:nvPr>
            <p:ph type="title"/>
          </p:nvPr>
        </p:nvSpPr>
        <p:spPr/>
        <p:txBody>
          <a:bodyPr/>
          <a:lstStyle/>
          <a:p>
            <a:r>
              <a:rPr lang="en-NZ" altLang="en-US" dirty="0"/>
              <a:t>How does this apply to </a:t>
            </a:r>
            <a:r>
              <a:rPr lang="en-NZ" altLang="en-US" dirty="0" err="1"/>
              <a:t>CoPTTM</a:t>
            </a:r>
            <a:r>
              <a:rPr lang="en-NZ" altLang="en-US" dirty="0"/>
              <a:t>?</a:t>
            </a:r>
          </a:p>
        </p:txBody>
      </p:sp>
      <p:sp>
        <p:nvSpPr>
          <p:cNvPr id="458755" name="Content Placeholder 2"/>
          <p:cNvSpPr>
            <a:spLocks noGrp="1"/>
          </p:cNvSpPr>
          <p:nvPr>
            <p:ph idx="1"/>
          </p:nvPr>
        </p:nvSpPr>
        <p:spPr>
          <a:xfrm>
            <a:off x="457200" y="1600200"/>
            <a:ext cx="5799762" cy="3436938"/>
          </a:xfrm>
        </p:spPr>
        <p:txBody>
          <a:bodyPr/>
          <a:lstStyle/>
          <a:p>
            <a:pPr marL="88900" lvl="1" indent="0">
              <a:buNone/>
            </a:pPr>
            <a:r>
              <a:rPr lang="en-NZ" altLang="en-US" dirty="0"/>
              <a:t>Where the closure is a Left lane drop it can be justified that:</a:t>
            </a:r>
          </a:p>
          <a:p>
            <a:pPr lvl="1"/>
            <a:r>
              <a:rPr lang="en-NZ" dirty="0"/>
              <a:t>it would be </a:t>
            </a:r>
            <a:r>
              <a:rPr lang="en-NZ" b="1" dirty="0">
                <a:solidFill>
                  <a:srgbClr val="FD4513"/>
                </a:solidFill>
              </a:rPr>
              <a:t>safer and more effective </a:t>
            </a:r>
            <a:r>
              <a:rPr lang="en-NZ" dirty="0"/>
              <a:t>in the circumstances t</a:t>
            </a:r>
            <a:r>
              <a:rPr lang="en-NZ" altLang="en-US" dirty="0"/>
              <a:t>o install the signs on the RHS first </a:t>
            </a:r>
          </a:p>
          <a:p>
            <a:pPr marL="88900" lvl="1" indent="0">
              <a:buNone/>
            </a:pPr>
            <a:r>
              <a:rPr lang="en-NZ" altLang="en-US" dirty="0"/>
              <a:t>Benefits include:</a:t>
            </a:r>
          </a:p>
          <a:p>
            <a:pPr lvl="1"/>
            <a:r>
              <a:rPr lang="en-NZ" altLang="en-US" b="1" dirty="0">
                <a:solidFill>
                  <a:srgbClr val="FD4513"/>
                </a:solidFill>
              </a:rPr>
              <a:t>safer</a:t>
            </a:r>
            <a:r>
              <a:rPr lang="en-NZ" altLang="en-US" dirty="0"/>
              <a:t> as our trucks and crews are on the road for less time</a:t>
            </a:r>
          </a:p>
          <a:p>
            <a:pPr lvl="1"/>
            <a:r>
              <a:rPr lang="en-NZ" altLang="en-US" b="1" dirty="0">
                <a:solidFill>
                  <a:srgbClr val="FD4513"/>
                </a:solidFill>
              </a:rPr>
              <a:t>more effective </a:t>
            </a:r>
            <a:r>
              <a:rPr lang="en-NZ" altLang="en-US" dirty="0"/>
              <a:t>as there is less conflict with the lane drop signs</a:t>
            </a:r>
          </a:p>
        </p:txBody>
      </p:sp>
      <p:pic>
        <p:nvPicPr>
          <p:cNvPr id="2" name="Picture 1">
            <a:extLst>
              <a:ext uri="{FF2B5EF4-FFF2-40B4-BE49-F238E27FC236}">
                <a16:creationId xmlns:a16="http://schemas.microsoft.com/office/drawing/2014/main" id="{B19962D9-6877-4C9E-A6A7-7C891C4D916D}"/>
              </a:ext>
            </a:extLst>
          </p:cNvPr>
          <p:cNvPicPr>
            <a:picLocks noChangeAspect="1"/>
          </p:cNvPicPr>
          <p:nvPr/>
        </p:nvPicPr>
        <p:blipFill>
          <a:blip r:embed="rId3"/>
          <a:stretch>
            <a:fillRect/>
          </a:stretch>
        </p:blipFill>
        <p:spPr>
          <a:xfrm>
            <a:off x="6452171" y="1744038"/>
            <a:ext cx="2234629" cy="372863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ectangle 444"/>
          <p:cNvSpPr/>
          <p:nvPr/>
        </p:nvSpPr>
        <p:spPr>
          <a:xfrm>
            <a:off x="0" y="1896269"/>
            <a:ext cx="9144000" cy="384954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42371" name="Line 16"/>
          <p:cNvSpPr>
            <a:spLocks noChangeShapeType="1"/>
          </p:cNvSpPr>
          <p:nvPr/>
        </p:nvSpPr>
        <p:spPr bwMode="auto">
          <a:xfrm flipH="1" flipV="1">
            <a:off x="0" y="2832100"/>
            <a:ext cx="9144000" cy="0"/>
          </a:xfrm>
          <a:prstGeom prst="line">
            <a:avLst/>
          </a:prstGeom>
          <a:noFill/>
          <a:ln w="25400">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2" name="Line 17"/>
          <p:cNvSpPr>
            <a:spLocks noChangeShapeType="1"/>
          </p:cNvSpPr>
          <p:nvPr/>
        </p:nvSpPr>
        <p:spPr bwMode="auto">
          <a:xfrm flipH="1">
            <a:off x="0" y="2327275"/>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4" name="Line 17"/>
          <p:cNvSpPr>
            <a:spLocks noChangeShapeType="1"/>
          </p:cNvSpPr>
          <p:nvPr/>
        </p:nvSpPr>
        <p:spPr bwMode="auto">
          <a:xfrm flipH="1">
            <a:off x="0" y="3343275"/>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5" name="Line 16"/>
          <p:cNvSpPr>
            <a:spLocks noChangeShapeType="1"/>
          </p:cNvSpPr>
          <p:nvPr/>
        </p:nvSpPr>
        <p:spPr bwMode="auto">
          <a:xfrm flipH="1" flipV="1">
            <a:off x="0" y="4845277"/>
            <a:ext cx="9144000" cy="0"/>
          </a:xfrm>
          <a:prstGeom prst="line">
            <a:avLst/>
          </a:prstGeom>
          <a:noFill/>
          <a:ln w="25400">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6" name="Line 17"/>
          <p:cNvSpPr>
            <a:spLocks noChangeShapeType="1"/>
          </p:cNvSpPr>
          <p:nvPr/>
        </p:nvSpPr>
        <p:spPr bwMode="auto">
          <a:xfrm flipH="1">
            <a:off x="0" y="4338864"/>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7" name="Line 17"/>
          <p:cNvSpPr>
            <a:spLocks noChangeShapeType="1"/>
          </p:cNvSpPr>
          <p:nvPr/>
        </p:nvSpPr>
        <p:spPr bwMode="auto">
          <a:xfrm flipH="1">
            <a:off x="0" y="5354864"/>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205837" name="Rectangle 19"/>
          <p:cNvSpPr>
            <a:spLocks noChangeArrowheads="1"/>
          </p:cNvSpPr>
          <p:nvPr/>
        </p:nvSpPr>
        <p:spPr bwMode="auto">
          <a:xfrm>
            <a:off x="0" y="3498849"/>
            <a:ext cx="9144000" cy="663435"/>
          </a:xfrm>
          <a:prstGeom prst="rect">
            <a:avLst/>
          </a:prstGeom>
          <a:solidFill>
            <a:schemeClr val="accent3">
              <a:lumMod val="75000"/>
            </a:schemeClr>
          </a:solidFill>
          <a:ln w="9525">
            <a:solidFill>
              <a:schemeClr val="tx1"/>
            </a:solidFill>
            <a:miter lim="800000"/>
            <a:headEnd/>
            <a:tailEnd/>
          </a:ln>
        </p:spPr>
        <p:txBody>
          <a:bodyPr wrap="none" anchor="ctr"/>
          <a:lstStyle/>
          <a:p>
            <a:pPr eaLnBrk="0" fontAlgn="base" hangingPunct="0">
              <a:lnSpc>
                <a:spcPct val="90000"/>
              </a:lnSpc>
              <a:spcBef>
                <a:spcPct val="20000"/>
              </a:spcBef>
              <a:spcAft>
                <a:spcPct val="0"/>
              </a:spcAft>
              <a:buFontTx/>
              <a:buChar char="•"/>
              <a:defRPr/>
            </a:pPr>
            <a:endParaRPr lang="en-US" sz="2400" dirty="0">
              <a:solidFill>
                <a:prstClr val="black"/>
              </a:solidFill>
              <a:latin typeface="Lucida Sans" pitchFamily="34" charset="0"/>
              <a:cs typeface="Arial" pitchFamily="34" charset="0"/>
            </a:endParaRPr>
          </a:p>
        </p:txBody>
      </p:sp>
      <p:sp>
        <p:nvSpPr>
          <p:cNvPr id="500037" name="Oval 325"/>
          <p:cNvSpPr>
            <a:spLocks noChangeArrowheads="1"/>
          </p:cNvSpPr>
          <p:nvPr/>
        </p:nvSpPr>
        <p:spPr bwMode="auto">
          <a:xfrm>
            <a:off x="3164207" y="3244850"/>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0" name="Oval 328"/>
          <p:cNvSpPr>
            <a:spLocks noChangeArrowheads="1"/>
          </p:cNvSpPr>
          <p:nvPr/>
        </p:nvSpPr>
        <p:spPr bwMode="auto">
          <a:xfrm>
            <a:off x="5031884" y="3244850"/>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3" name="Oval 331"/>
          <p:cNvSpPr>
            <a:spLocks noChangeArrowheads="1"/>
          </p:cNvSpPr>
          <p:nvPr/>
        </p:nvSpPr>
        <p:spPr bwMode="auto">
          <a:xfrm>
            <a:off x="5285884"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5" name="Oval 333"/>
          <p:cNvSpPr>
            <a:spLocks noChangeArrowheads="1"/>
          </p:cNvSpPr>
          <p:nvPr/>
        </p:nvSpPr>
        <p:spPr bwMode="auto">
          <a:xfrm>
            <a:off x="5579571"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7" name="Oval 335"/>
          <p:cNvSpPr>
            <a:spLocks noChangeArrowheads="1"/>
          </p:cNvSpPr>
          <p:nvPr/>
        </p:nvSpPr>
        <p:spPr bwMode="auto">
          <a:xfrm>
            <a:off x="6090813" y="3243263"/>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8" name="Oval 336"/>
          <p:cNvSpPr>
            <a:spLocks noChangeArrowheads="1"/>
          </p:cNvSpPr>
          <p:nvPr/>
        </p:nvSpPr>
        <p:spPr bwMode="auto">
          <a:xfrm>
            <a:off x="6343225" y="3243263"/>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9" name="Oval 337"/>
          <p:cNvSpPr>
            <a:spLocks noChangeArrowheads="1"/>
          </p:cNvSpPr>
          <p:nvPr/>
        </p:nvSpPr>
        <p:spPr bwMode="auto">
          <a:xfrm>
            <a:off x="6597225" y="3243263"/>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0" name="Oval 338"/>
          <p:cNvSpPr>
            <a:spLocks noChangeArrowheads="1"/>
          </p:cNvSpPr>
          <p:nvPr/>
        </p:nvSpPr>
        <p:spPr bwMode="auto">
          <a:xfrm>
            <a:off x="6851225" y="3243263"/>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1" name="Oval 339"/>
          <p:cNvSpPr>
            <a:spLocks noChangeArrowheads="1"/>
          </p:cNvSpPr>
          <p:nvPr/>
        </p:nvSpPr>
        <p:spPr bwMode="auto">
          <a:xfrm>
            <a:off x="7104063" y="3243263"/>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2" name="Oval 340"/>
          <p:cNvSpPr>
            <a:spLocks noChangeArrowheads="1"/>
          </p:cNvSpPr>
          <p:nvPr/>
        </p:nvSpPr>
        <p:spPr bwMode="auto">
          <a:xfrm>
            <a:off x="7358063" y="3243263"/>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3" name="Oval 341"/>
          <p:cNvSpPr>
            <a:spLocks noChangeArrowheads="1"/>
          </p:cNvSpPr>
          <p:nvPr/>
        </p:nvSpPr>
        <p:spPr bwMode="auto">
          <a:xfrm>
            <a:off x="7610475" y="3243263"/>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10" name="Oval 398"/>
          <p:cNvSpPr>
            <a:spLocks noChangeArrowheads="1"/>
          </p:cNvSpPr>
          <p:nvPr/>
        </p:nvSpPr>
        <p:spPr bwMode="auto">
          <a:xfrm>
            <a:off x="1802975"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33" name="Oval 421"/>
          <p:cNvSpPr>
            <a:spLocks noChangeArrowheads="1"/>
          </p:cNvSpPr>
          <p:nvPr/>
        </p:nvSpPr>
        <p:spPr bwMode="auto">
          <a:xfrm>
            <a:off x="4757246"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463" name="Picture 450" descr="RG-4 '70 km/h' Speed Limit Tempor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2088" y="3404214"/>
            <a:ext cx="595861"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Picture 444" descr="TW-1B.3(70) 70kmh Ahe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7213" y="3396277"/>
            <a:ext cx="648000" cy="43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 name="Oval 421"/>
          <p:cNvSpPr>
            <a:spLocks noChangeArrowheads="1"/>
          </p:cNvSpPr>
          <p:nvPr/>
        </p:nvSpPr>
        <p:spPr bwMode="auto">
          <a:xfrm>
            <a:off x="8574088"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4" name="Group 456"/>
          <p:cNvGrpSpPr>
            <a:grpSpLocks/>
          </p:cNvGrpSpPr>
          <p:nvPr/>
        </p:nvGrpSpPr>
        <p:grpSpPr bwMode="auto">
          <a:xfrm>
            <a:off x="8615363" y="3420089"/>
            <a:ext cx="522287" cy="432000"/>
            <a:chOff x="2441624" y="265996"/>
            <a:chExt cx="2754089" cy="2109785"/>
          </a:xfrm>
        </p:grpSpPr>
        <p:pic>
          <p:nvPicPr>
            <p:cNvPr id="442628" name="Picture 454" descr="RG-2 Speed Limit 1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090687" y="270756"/>
              <a:ext cx="2105025" cy="210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629" name="Picture 456" descr="TW-16 Works E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718846" y="988774"/>
              <a:ext cx="2104672" cy="65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0" name="Oval 341"/>
          <p:cNvSpPr>
            <a:spLocks noChangeArrowheads="1"/>
          </p:cNvSpPr>
          <p:nvPr/>
        </p:nvSpPr>
        <p:spPr bwMode="auto">
          <a:xfrm>
            <a:off x="7864475" y="3243263"/>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29" name="Group 491"/>
          <p:cNvGrpSpPr>
            <a:grpSpLocks/>
          </p:cNvGrpSpPr>
          <p:nvPr/>
        </p:nvGrpSpPr>
        <p:grpSpPr bwMode="auto">
          <a:xfrm flipV="1">
            <a:off x="-1633538" y="2940050"/>
            <a:ext cx="885825" cy="277813"/>
            <a:chOff x="880788" y="2375455"/>
            <a:chExt cx="1136855" cy="355842"/>
          </a:xfrm>
        </p:grpSpPr>
        <p:grpSp>
          <p:nvGrpSpPr>
            <p:cNvPr id="442490" name="Group 487"/>
            <p:cNvGrpSpPr>
              <a:grpSpLocks/>
            </p:cNvGrpSpPr>
            <p:nvPr/>
          </p:nvGrpSpPr>
          <p:grpSpPr bwMode="auto">
            <a:xfrm>
              <a:off x="1316711" y="2378754"/>
              <a:ext cx="512089" cy="350377"/>
              <a:chOff x="1443865" y="778555"/>
              <a:chExt cx="2929351" cy="2004294"/>
            </a:xfrm>
          </p:grpSpPr>
          <p:pic>
            <p:nvPicPr>
              <p:cNvPr id="442493"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906394" y="316026"/>
                <a:ext cx="2004294" cy="29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 name="Oval 225"/>
              <p:cNvSpPr/>
              <p:nvPr/>
            </p:nvSpPr>
            <p:spPr>
              <a:xfrm>
                <a:off x="3157527" y="1678592"/>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27" name="Oval 226"/>
              <p:cNvSpPr/>
              <p:nvPr/>
            </p:nvSpPr>
            <p:spPr>
              <a:xfrm>
                <a:off x="3157527" y="1934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28" name="Oval 227"/>
              <p:cNvSpPr/>
              <p:nvPr/>
            </p:nvSpPr>
            <p:spPr>
              <a:xfrm>
                <a:off x="3157527" y="2155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29" name="Oval 228"/>
              <p:cNvSpPr/>
              <p:nvPr/>
            </p:nvSpPr>
            <p:spPr>
              <a:xfrm>
                <a:off x="3157527"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0" name="Oval 229"/>
              <p:cNvSpPr/>
              <p:nvPr/>
            </p:nvSpPr>
            <p:spPr>
              <a:xfrm>
                <a:off x="340226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1" name="Oval 230"/>
              <p:cNvSpPr/>
              <p:nvPr/>
            </p:nvSpPr>
            <p:spPr>
              <a:xfrm>
                <a:off x="3635361"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2" name="Oval 231"/>
              <p:cNvSpPr/>
              <p:nvPr/>
            </p:nvSpPr>
            <p:spPr>
              <a:xfrm>
                <a:off x="3868453" y="2411388"/>
                <a:ext cx="198132"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3" name="Oval 232"/>
              <p:cNvSpPr/>
              <p:nvPr/>
            </p:nvSpPr>
            <p:spPr>
              <a:xfrm>
                <a:off x="3390618" y="2167125"/>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4" name="Oval 233"/>
              <p:cNvSpPr/>
              <p:nvPr/>
            </p:nvSpPr>
            <p:spPr>
              <a:xfrm>
                <a:off x="3530473" y="2015909"/>
                <a:ext cx="198124"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5" name="Oval 234"/>
              <p:cNvSpPr/>
              <p:nvPr/>
            </p:nvSpPr>
            <p:spPr>
              <a:xfrm>
                <a:off x="3681979" y="1876328"/>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6" name="Oval 235"/>
              <p:cNvSpPr/>
              <p:nvPr/>
            </p:nvSpPr>
            <p:spPr>
              <a:xfrm>
                <a:off x="3821835" y="1736747"/>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7" name="Oval 236"/>
              <p:cNvSpPr/>
              <p:nvPr/>
            </p:nvSpPr>
            <p:spPr>
              <a:xfrm>
                <a:off x="3961690" y="1608801"/>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8" name="Oval 237"/>
              <p:cNvSpPr/>
              <p:nvPr/>
            </p:nvSpPr>
            <p:spPr>
              <a:xfrm>
                <a:off x="4113203" y="1469220"/>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442491" name="Rectangle 435"/>
            <p:cNvSpPr>
              <a:spLocks noChangeArrowheads="1"/>
            </p:cNvSpPr>
            <p:nvPr/>
          </p:nvSpPr>
          <p:spPr bwMode="auto">
            <a:xfrm rot="5400000" flipH="1" flipV="1">
              <a:off x="917818" y="2351604"/>
              <a:ext cx="335516" cy="409575"/>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224" name="Trapezoid 223"/>
            <p:cNvSpPr/>
            <p:nvPr/>
          </p:nvSpPr>
          <p:spPr>
            <a:xfrm rot="5400000">
              <a:off x="1750077" y="2463731"/>
              <a:ext cx="355842" cy="179289"/>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31" name="Group 492"/>
          <p:cNvGrpSpPr>
            <a:grpSpLocks/>
          </p:cNvGrpSpPr>
          <p:nvPr/>
        </p:nvGrpSpPr>
        <p:grpSpPr bwMode="auto">
          <a:xfrm>
            <a:off x="-539750" y="2919412"/>
            <a:ext cx="539750" cy="276225"/>
            <a:chOff x="1325069" y="2375455"/>
            <a:chExt cx="692574" cy="355842"/>
          </a:xfrm>
        </p:grpSpPr>
        <p:sp>
          <p:nvSpPr>
            <p:cNvPr id="442488" name="Rectangle 435"/>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241" name="Trapezoid 240"/>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pic>
        <p:nvPicPr>
          <p:cNvPr id="244" name="Picture 2" descr="TW-7B (200L) 2 Lanes - Left Lane Closed 200 Metres Ahea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7934" y="3401747"/>
            <a:ext cx="57970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8"/>
          <p:cNvSpPr>
            <a:spLocks noGrp="1"/>
          </p:cNvSpPr>
          <p:nvPr>
            <p:ph type="title"/>
          </p:nvPr>
        </p:nvSpPr>
        <p:spPr/>
        <p:txBody>
          <a:bodyPr/>
          <a:lstStyle/>
          <a:p>
            <a:r>
              <a:rPr lang="en-NZ" dirty="0"/>
              <a:t>Proposed Left lane Closure </a:t>
            </a:r>
            <a:br>
              <a:rPr lang="en-NZ" dirty="0"/>
            </a:br>
            <a:r>
              <a:rPr lang="en-NZ" dirty="0"/>
              <a:t>Installation of signs on RHS first</a:t>
            </a:r>
          </a:p>
        </p:txBody>
      </p:sp>
      <p:sp>
        <p:nvSpPr>
          <p:cNvPr id="271" name="Oval 421">
            <a:extLst>
              <a:ext uri="{FF2B5EF4-FFF2-40B4-BE49-F238E27FC236}">
                <a16:creationId xmlns:a16="http://schemas.microsoft.com/office/drawing/2014/main" id="{251418C9-68B7-4467-8CD3-0516E2364F88}"/>
              </a:ext>
            </a:extLst>
          </p:cNvPr>
          <p:cNvSpPr>
            <a:spLocks noChangeArrowheads="1"/>
          </p:cNvSpPr>
          <p:nvPr/>
        </p:nvSpPr>
        <p:spPr bwMode="auto">
          <a:xfrm>
            <a:off x="4520709"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cxnSp>
        <p:nvCxnSpPr>
          <p:cNvPr id="30" name="Straight Connector 29">
            <a:extLst>
              <a:ext uri="{FF2B5EF4-FFF2-40B4-BE49-F238E27FC236}">
                <a16:creationId xmlns:a16="http://schemas.microsoft.com/office/drawing/2014/main" id="{237C69B2-3CC4-424C-B65C-61AA7D1EFA91}"/>
              </a:ext>
            </a:extLst>
          </p:cNvPr>
          <p:cNvCxnSpPr>
            <a:cxnSpLocks/>
          </p:cNvCxnSpPr>
          <p:nvPr/>
        </p:nvCxnSpPr>
        <p:spPr>
          <a:xfrm>
            <a:off x="7211588" y="2804319"/>
            <a:ext cx="0" cy="0"/>
          </a:xfrm>
          <a:prstGeom prst="line">
            <a:avLst/>
          </a:prstGeom>
        </p:spPr>
        <p:style>
          <a:lnRef idx="1">
            <a:schemeClr val="dk1"/>
          </a:lnRef>
          <a:fillRef idx="0">
            <a:schemeClr val="dk1"/>
          </a:fillRef>
          <a:effectRef idx="0">
            <a:schemeClr val="dk1"/>
          </a:effectRef>
          <a:fontRef idx="minor">
            <a:schemeClr val="tx1"/>
          </a:fontRef>
        </p:style>
      </p:cxnSp>
      <p:pic>
        <p:nvPicPr>
          <p:cNvPr id="321" name="Picture 320">
            <a:extLst>
              <a:ext uri="{FF2B5EF4-FFF2-40B4-BE49-F238E27FC236}">
                <a16:creationId xmlns:a16="http://schemas.microsoft.com/office/drawing/2014/main" id="{7D4C9668-511D-4A78-B7CE-14804DF49C6A}"/>
              </a:ext>
            </a:extLst>
          </p:cNvPr>
          <p:cNvPicPr>
            <a:picLocks noChangeAspect="1"/>
          </p:cNvPicPr>
          <p:nvPr/>
        </p:nvPicPr>
        <p:blipFill>
          <a:blip r:embed="rId9"/>
          <a:stretch>
            <a:fillRect/>
          </a:stretch>
        </p:blipFill>
        <p:spPr>
          <a:xfrm rot="5400000">
            <a:off x="289752" y="1693342"/>
            <a:ext cx="334895" cy="774445"/>
          </a:xfrm>
          <a:prstGeom prst="rect">
            <a:avLst/>
          </a:prstGeom>
        </p:spPr>
      </p:pic>
      <p:sp>
        <p:nvSpPr>
          <p:cNvPr id="142" name="Oval 333">
            <a:extLst>
              <a:ext uri="{FF2B5EF4-FFF2-40B4-BE49-F238E27FC236}">
                <a16:creationId xmlns:a16="http://schemas.microsoft.com/office/drawing/2014/main" id="{2CE68605-43A2-49C0-9310-01E5AB550768}"/>
              </a:ext>
            </a:extLst>
          </p:cNvPr>
          <p:cNvSpPr>
            <a:spLocks noChangeArrowheads="1"/>
          </p:cNvSpPr>
          <p:nvPr/>
        </p:nvSpPr>
        <p:spPr bwMode="auto">
          <a:xfrm>
            <a:off x="5830378"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143" name="Group 673">
            <a:extLst>
              <a:ext uri="{FF2B5EF4-FFF2-40B4-BE49-F238E27FC236}">
                <a16:creationId xmlns:a16="http://schemas.microsoft.com/office/drawing/2014/main" id="{A7359A8A-136C-4E48-AA1D-24487F806E28}"/>
              </a:ext>
            </a:extLst>
          </p:cNvPr>
          <p:cNvGrpSpPr>
            <a:grpSpLocks/>
          </p:cNvGrpSpPr>
          <p:nvPr/>
        </p:nvGrpSpPr>
        <p:grpSpPr bwMode="auto">
          <a:xfrm rot="10800000">
            <a:off x="9351963" y="4916035"/>
            <a:ext cx="539750" cy="277812"/>
            <a:chOff x="1325069" y="2375455"/>
            <a:chExt cx="692574" cy="355842"/>
          </a:xfrm>
        </p:grpSpPr>
        <p:sp>
          <p:nvSpPr>
            <p:cNvPr id="144" name="Rectangle 435">
              <a:extLst>
                <a:ext uri="{FF2B5EF4-FFF2-40B4-BE49-F238E27FC236}">
                  <a16:creationId xmlns:a16="http://schemas.microsoft.com/office/drawing/2014/main" id="{BC8D603E-6FCC-4969-A2B1-8A902305285F}"/>
                </a:ext>
              </a:extLst>
            </p:cNvPr>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45" name="Trapezoid 144">
              <a:extLst>
                <a:ext uri="{FF2B5EF4-FFF2-40B4-BE49-F238E27FC236}">
                  <a16:creationId xmlns:a16="http://schemas.microsoft.com/office/drawing/2014/main" id="{5EE4B329-4476-4AF6-8AD8-FA296799980F}"/>
                </a:ext>
              </a:extLst>
            </p:cNvPr>
            <p:cNvSpPr/>
            <p:nvPr/>
          </p:nvSpPr>
          <p:spPr>
            <a:xfrm rot="5400000">
              <a:off x="1750095"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146" name="Group 681">
            <a:extLst>
              <a:ext uri="{FF2B5EF4-FFF2-40B4-BE49-F238E27FC236}">
                <a16:creationId xmlns:a16="http://schemas.microsoft.com/office/drawing/2014/main" id="{CEE34314-AD58-4BC0-AF54-FA023EAD0578}"/>
              </a:ext>
            </a:extLst>
          </p:cNvPr>
          <p:cNvGrpSpPr>
            <a:grpSpLocks/>
          </p:cNvGrpSpPr>
          <p:nvPr/>
        </p:nvGrpSpPr>
        <p:grpSpPr bwMode="auto">
          <a:xfrm>
            <a:off x="10282238" y="4916035"/>
            <a:ext cx="628650" cy="277812"/>
            <a:chOff x="-889873" y="5767360"/>
            <a:chExt cx="627932" cy="276906"/>
          </a:xfrm>
        </p:grpSpPr>
        <p:sp>
          <p:nvSpPr>
            <p:cNvPr id="147" name="Rectangle 435">
              <a:extLst>
                <a:ext uri="{FF2B5EF4-FFF2-40B4-BE49-F238E27FC236}">
                  <a16:creationId xmlns:a16="http://schemas.microsoft.com/office/drawing/2014/main" id="{B6DD2593-D83A-46F0-94EF-ED3799423A3A}"/>
                </a:ext>
              </a:extLst>
            </p:cNvPr>
            <p:cNvSpPr>
              <a:spLocks noChangeArrowheads="1"/>
            </p:cNvSpPr>
            <p:nvPr/>
          </p:nvSpPr>
          <p:spPr bwMode="auto">
            <a:xfrm rot="-5400000" flipH="1" flipV="1">
              <a:off x="-684216" y="5706049"/>
              <a:ext cx="272207" cy="39483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48" name="Trapezoid 147">
              <a:extLst>
                <a:ext uri="{FF2B5EF4-FFF2-40B4-BE49-F238E27FC236}">
                  <a16:creationId xmlns:a16="http://schemas.microsoft.com/office/drawing/2014/main" id="{AC747920-8537-4513-A0F5-74E79AB8BEBC}"/>
                </a:ext>
              </a:extLst>
            </p:cNvPr>
            <p:cNvSpPr/>
            <p:nvPr/>
          </p:nvSpPr>
          <p:spPr>
            <a:xfrm rot="16200000">
              <a:off x="-958556" y="5836043"/>
              <a:ext cx="276906" cy="139540"/>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49" name="Rectangle 435">
              <a:extLst>
                <a:ext uri="{FF2B5EF4-FFF2-40B4-BE49-F238E27FC236}">
                  <a16:creationId xmlns:a16="http://schemas.microsoft.com/office/drawing/2014/main" id="{B500B599-0DD7-472E-BF1A-6A2E4B7A2AF5}"/>
                </a:ext>
              </a:extLst>
            </p:cNvPr>
            <p:cNvSpPr>
              <a:spLocks noChangeArrowheads="1"/>
            </p:cNvSpPr>
            <p:nvPr/>
          </p:nvSpPr>
          <p:spPr bwMode="auto">
            <a:xfrm rot="-5400000" flipH="1" flipV="1">
              <a:off x="-437433" y="5864079"/>
              <a:ext cx="272207" cy="78776"/>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pic>
        <p:nvPicPr>
          <p:cNvPr id="3" name="Picture 2">
            <a:extLst>
              <a:ext uri="{FF2B5EF4-FFF2-40B4-BE49-F238E27FC236}">
                <a16:creationId xmlns:a16="http://schemas.microsoft.com/office/drawing/2014/main" id="{F8BFFBA7-52AD-457A-9ED1-A183635D9695}"/>
              </a:ext>
            </a:extLst>
          </p:cNvPr>
          <p:cNvPicPr>
            <a:picLocks noChangeAspect="1"/>
          </p:cNvPicPr>
          <p:nvPr/>
        </p:nvPicPr>
        <p:blipFill>
          <a:blip r:embed="rId10"/>
          <a:stretch>
            <a:fillRect/>
          </a:stretch>
        </p:blipFill>
        <p:spPr>
          <a:xfrm flipV="1">
            <a:off x="195928" y="1913117"/>
            <a:ext cx="304193" cy="334892"/>
          </a:xfrm>
          <a:prstGeom prst="rect">
            <a:avLst/>
          </a:prstGeom>
        </p:spPr>
      </p:pic>
      <p:sp>
        <p:nvSpPr>
          <p:cNvPr id="2" name="Rectangle 1">
            <a:extLst>
              <a:ext uri="{FF2B5EF4-FFF2-40B4-BE49-F238E27FC236}">
                <a16:creationId xmlns:a16="http://schemas.microsoft.com/office/drawing/2014/main" id="{5DCF12DA-E1E5-4561-B145-D383ECB7735E}"/>
              </a:ext>
            </a:extLst>
          </p:cNvPr>
          <p:cNvSpPr/>
          <p:nvPr/>
        </p:nvSpPr>
        <p:spPr>
          <a:xfrm>
            <a:off x="69977" y="1903408"/>
            <a:ext cx="774445" cy="3348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91123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2.59259E-6 L 0.26059 -0.00278 " pathEditMode="relative" rAng="0" ptsTypes="AA">
                                      <p:cBhvr>
                                        <p:cTn id="6" dur="2000" fill="hold"/>
                                        <p:tgtEl>
                                          <p:spTgt spid="29"/>
                                        </p:tgtEl>
                                        <p:attrNameLst>
                                          <p:attrName>ppt_x</p:attrName>
                                          <p:attrName>ppt_y</p:attrName>
                                        </p:attrNameLst>
                                      </p:cBhvr>
                                      <p:rCtr x="13021" y="-139"/>
                                    </p:animMotion>
                                  </p:childTnLst>
                                </p:cTn>
                              </p:par>
                              <p:par>
                                <p:cTn id="7" presetID="42" presetClass="path" presetSubtype="0" accel="50000" decel="50000" fill="hold" nodeType="withEffect">
                                  <p:stCondLst>
                                    <p:cond delay="0"/>
                                  </p:stCondLst>
                                  <p:childTnLst>
                                    <p:animMotion origin="layout" path="M 3.88889E-6 -3.33333E-6 L 0.25573 -0.00162 " pathEditMode="relative" rAng="0" ptsTypes="AA">
                                      <p:cBhvr>
                                        <p:cTn id="8" dur="2000" fill="hold"/>
                                        <p:tgtEl>
                                          <p:spTgt spid="31"/>
                                        </p:tgtEl>
                                        <p:attrNameLst>
                                          <p:attrName>ppt_x</p:attrName>
                                          <p:attrName>ppt_y</p:attrName>
                                        </p:attrNameLst>
                                      </p:cBhvr>
                                      <p:rCtr x="12778" y="-93"/>
                                    </p:animMotion>
                                  </p:childTnLst>
                                </p:cTn>
                              </p:par>
                            </p:childTnLst>
                          </p:cTn>
                        </p:par>
                        <p:par>
                          <p:cTn id="9" fill="hold">
                            <p:stCondLst>
                              <p:cond delay="2000"/>
                            </p:stCondLst>
                            <p:childTnLst>
                              <p:par>
                                <p:cTn id="10" presetID="10" presetClass="entr" presetSubtype="0" fill="hold" grpId="0" nodeType="afterEffect">
                                  <p:stCondLst>
                                    <p:cond delay="500"/>
                                  </p:stCondLst>
                                  <p:childTnLst>
                                    <p:set>
                                      <p:cBhvr>
                                        <p:cTn id="11" dur="1" fill="hold">
                                          <p:stCondLst>
                                            <p:cond delay="0"/>
                                          </p:stCondLst>
                                        </p:cTn>
                                        <p:tgtEl>
                                          <p:spTgt spid="500110"/>
                                        </p:tgtEl>
                                        <p:attrNameLst>
                                          <p:attrName>style.visibility</p:attrName>
                                        </p:attrNameLst>
                                      </p:cBhvr>
                                      <p:to>
                                        <p:strVal val="visible"/>
                                      </p:to>
                                    </p:set>
                                    <p:animEffect transition="in" filter="fade">
                                      <p:cBhvr>
                                        <p:cTn id="12" dur="500"/>
                                        <p:tgtEl>
                                          <p:spTgt spid="500110"/>
                                        </p:tgtEl>
                                      </p:cBhvr>
                                    </p:animEffect>
                                  </p:childTnLst>
                                </p:cTn>
                              </p:par>
                              <p:par>
                                <p:cTn id="13" presetID="10" presetClass="entr" presetSubtype="0" fill="hold" nodeType="withEffect">
                                  <p:stCondLst>
                                    <p:cond delay="500"/>
                                  </p:stCondLst>
                                  <p:childTnLst>
                                    <p:set>
                                      <p:cBhvr>
                                        <p:cTn id="14" dur="1" fill="hold">
                                          <p:stCondLst>
                                            <p:cond delay="0"/>
                                          </p:stCondLst>
                                        </p:cTn>
                                        <p:tgtEl>
                                          <p:spTgt spid="464"/>
                                        </p:tgtEl>
                                        <p:attrNameLst>
                                          <p:attrName>style.visibility</p:attrName>
                                        </p:attrNameLst>
                                      </p:cBhvr>
                                      <p:to>
                                        <p:strVal val="visible"/>
                                      </p:to>
                                    </p:set>
                                    <p:animEffect transition="in" filter="fade">
                                      <p:cBhvr>
                                        <p:cTn id="15" dur="500"/>
                                        <p:tgtEl>
                                          <p:spTgt spid="464"/>
                                        </p:tgtEl>
                                      </p:cBhvr>
                                    </p:animEffect>
                                  </p:childTnLst>
                                </p:cTn>
                              </p:par>
                            </p:childTnLst>
                          </p:cTn>
                        </p:par>
                        <p:par>
                          <p:cTn id="16" fill="hold">
                            <p:stCondLst>
                              <p:cond delay="3000"/>
                            </p:stCondLst>
                            <p:childTnLst>
                              <p:par>
                                <p:cTn id="17" presetID="42" presetClass="path" presetSubtype="0" accel="50000" decel="50000" fill="hold" nodeType="afterEffect">
                                  <p:stCondLst>
                                    <p:cond delay="500"/>
                                  </p:stCondLst>
                                  <p:childTnLst>
                                    <p:animMotion origin="layout" path="M 0.26059 -0.00278 L 0.41215 -0.00463 " pathEditMode="relative" rAng="0" ptsTypes="AA">
                                      <p:cBhvr>
                                        <p:cTn id="18" dur="2000" fill="hold"/>
                                        <p:tgtEl>
                                          <p:spTgt spid="29"/>
                                        </p:tgtEl>
                                        <p:attrNameLst>
                                          <p:attrName>ppt_x</p:attrName>
                                          <p:attrName>ppt_y</p:attrName>
                                        </p:attrNameLst>
                                      </p:cBhvr>
                                      <p:rCtr x="8090" y="-208"/>
                                    </p:animMotion>
                                  </p:childTnLst>
                                </p:cTn>
                              </p:par>
                              <p:par>
                                <p:cTn id="19" presetID="42" presetClass="path" presetSubtype="0" accel="50000" decel="50000" fill="hold" nodeType="withEffect">
                                  <p:stCondLst>
                                    <p:cond delay="500"/>
                                  </p:stCondLst>
                                  <p:childTnLst>
                                    <p:animMotion origin="layout" path="M 0.25573 -0.00162 L 0.4052 -0.00162 " pathEditMode="relative" rAng="0" ptsTypes="AA">
                                      <p:cBhvr>
                                        <p:cTn id="20" dur="2000" fill="hold"/>
                                        <p:tgtEl>
                                          <p:spTgt spid="31"/>
                                        </p:tgtEl>
                                        <p:attrNameLst>
                                          <p:attrName>ppt_x</p:attrName>
                                          <p:attrName>ppt_y</p:attrName>
                                        </p:attrNameLst>
                                      </p:cBhvr>
                                      <p:rCtr x="7118" y="-880"/>
                                    </p:animMotion>
                                  </p:childTnLst>
                                </p:cTn>
                              </p:par>
                            </p:childTnLst>
                          </p:cTn>
                        </p:par>
                        <p:par>
                          <p:cTn id="21" fill="hold">
                            <p:stCondLst>
                              <p:cond delay="5500"/>
                            </p:stCondLst>
                            <p:childTnLst>
                              <p:par>
                                <p:cTn id="22" presetID="10" presetClass="entr" presetSubtype="0" fill="hold" grpId="0" nodeType="afterEffect">
                                  <p:stCondLst>
                                    <p:cond delay="500"/>
                                  </p:stCondLst>
                                  <p:childTnLst>
                                    <p:set>
                                      <p:cBhvr>
                                        <p:cTn id="23" dur="1" fill="hold">
                                          <p:stCondLst>
                                            <p:cond delay="0"/>
                                          </p:stCondLst>
                                        </p:cTn>
                                        <p:tgtEl>
                                          <p:spTgt spid="500037"/>
                                        </p:tgtEl>
                                        <p:attrNameLst>
                                          <p:attrName>style.visibility</p:attrName>
                                        </p:attrNameLst>
                                      </p:cBhvr>
                                      <p:to>
                                        <p:strVal val="visible"/>
                                      </p:to>
                                    </p:set>
                                    <p:animEffect transition="in" filter="fade">
                                      <p:cBhvr>
                                        <p:cTn id="24" dur="500"/>
                                        <p:tgtEl>
                                          <p:spTgt spid="500037"/>
                                        </p:tgtEl>
                                      </p:cBhvr>
                                    </p:animEffect>
                                  </p:childTnLst>
                                </p:cTn>
                              </p:par>
                              <p:par>
                                <p:cTn id="25" presetID="10" presetClass="entr" presetSubtype="0" fill="hold" nodeType="withEffect">
                                  <p:stCondLst>
                                    <p:cond delay="500"/>
                                  </p:stCondLst>
                                  <p:childTnLst>
                                    <p:set>
                                      <p:cBhvr>
                                        <p:cTn id="26" dur="1" fill="hold">
                                          <p:stCondLst>
                                            <p:cond delay="0"/>
                                          </p:stCondLst>
                                        </p:cTn>
                                        <p:tgtEl>
                                          <p:spTgt spid="244"/>
                                        </p:tgtEl>
                                        <p:attrNameLst>
                                          <p:attrName>style.visibility</p:attrName>
                                        </p:attrNameLst>
                                      </p:cBhvr>
                                      <p:to>
                                        <p:strVal val="visible"/>
                                      </p:to>
                                    </p:set>
                                    <p:animEffect transition="in" filter="fade">
                                      <p:cBhvr>
                                        <p:cTn id="27" dur="500"/>
                                        <p:tgtEl>
                                          <p:spTgt spid="244"/>
                                        </p:tgtEl>
                                      </p:cBhvr>
                                    </p:animEffect>
                                  </p:childTnLst>
                                </p:cTn>
                              </p:par>
                            </p:childTnLst>
                          </p:cTn>
                        </p:par>
                        <p:par>
                          <p:cTn id="28" fill="hold">
                            <p:stCondLst>
                              <p:cond delay="6500"/>
                            </p:stCondLst>
                            <p:childTnLst>
                              <p:par>
                                <p:cTn id="29" presetID="42" presetClass="path" presetSubtype="0" accel="50000" decel="50000" fill="hold" nodeType="afterEffect">
                                  <p:stCondLst>
                                    <p:cond delay="500"/>
                                  </p:stCondLst>
                                  <p:childTnLst>
                                    <p:animMotion origin="layout" path="M 0.41215 -0.00463 L 0.55764 -0.00046 " pathEditMode="relative" rAng="0" ptsTypes="AA">
                                      <p:cBhvr>
                                        <p:cTn id="30" dur="2000" fill="hold"/>
                                        <p:tgtEl>
                                          <p:spTgt spid="29"/>
                                        </p:tgtEl>
                                        <p:attrNameLst>
                                          <p:attrName>ppt_x</p:attrName>
                                          <p:attrName>ppt_y</p:attrName>
                                        </p:attrNameLst>
                                      </p:cBhvr>
                                      <p:rCtr x="7882" y="208"/>
                                    </p:animMotion>
                                  </p:childTnLst>
                                </p:cTn>
                              </p:par>
                              <p:par>
                                <p:cTn id="31" presetID="42" presetClass="path" presetSubtype="0" accel="50000" decel="50000" fill="hold" nodeType="withEffect">
                                  <p:stCondLst>
                                    <p:cond delay="500"/>
                                  </p:stCondLst>
                                  <p:childTnLst>
                                    <p:animMotion origin="layout" path="M 0.40521 -0.00162 L 0.54982 0.00116 " pathEditMode="relative" rAng="0" ptsTypes="AA">
                                      <p:cBhvr>
                                        <p:cTn id="32" dur="2000" fill="hold"/>
                                        <p:tgtEl>
                                          <p:spTgt spid="31"/>
                                        </p:tgtEl>
                                        <p:attrNameLst>
                                          <p:attrName>ppt_x</p:attrName>
                                          <p:attrName>ppt_y</p:attrName>
                                        </p:attrNameLst>
                                      </p:cBhvr>
                                      <p:rCtr x="7483" y="139"/>
                                    </p:animMotion>
                                  </p:childTnLst>
                                </p:cTn>
                              </p:par>
                            </p:childTnLst>
                          </p:cTn>
                        </p:par>
                        <p:par>
                          <p:cTn id="33" fill="hold">
                            <p:stCondLst>
                              <p:cond delay="9000"/>
                            </p:stCondLst>
                            <p:childTnLst>
                              <p:par>
                                <p:cTn id="34" presetID="10" presetClass="entr" presetSubtype="0" fill="hold" grpId="0" nodeType="afterEffect">
                                  <p:stCondLst>
                                    <p:cond delay="500"/>
                                  </p:stCondLst>
                                  <p:childTnLst>
                                    <p:set>
                                      <p:cBhvr>
                                        <p:cTn id="35" dur="1" fill="hold">
                                          <p:stCondLst>
                                            <p:cond delay="0"/>
                                          </p:stCondLst>
                                        </p:cTn>
                                        <p:tgtEl>
                                          <p:spTgt spid="271"/>
                                        </p:tgtEl>
                                        <p:attrNameLst>
                                          <p:attrName>style.visibility</p:attrName>
                                        </p:attrNameLst>
                                      </p:cBhvr>
                                      <p:to>
                                        <p:strVal val="visible"/>
                                      </p:to>
                                    </p:set>
                                    <p:animEffect transition="in" filter="fade">
                                      <p:cBhvr>
                                        <p:cTn id="36" dur="500"/>
                                        <p:tgtEl>
                                          <p:spTgt spid="271"/>
                                        </p:tgtEl>
                                      </p:cBhvr>
                                    </p:animEffect>
                                  </p:childTnLst>
                                </p:cTn>
                              </p:par>
                              <p:par>
                                <p:cTn id="37" presetID="10" presetClass="entr" presetSubtype="0" fill="hold" nodeType="withEffect">
                                  <p:stCondLst>
                                    <p:cond delay="500"/>
                                  </p:stCondLst>
                                  <p:childTnLst>
                                    <p:set>
                                      <p:cBhvr>
                                        <p:cTn id="38" dur="1" fill="hold">
                                          <p:stCondLst>
                                            <p:cond delay="0"/>
                                          </p:stCondLst>
                                        </p:cTn>
                                        <p:tgtEl>
                                          <p:spTgt spid="463"/>
                                        </p:tgtEl>
                                        <p:attrNameLst>
                                          <p:attrName>style.visibility</p:attrName>
                                        </p:attrNameLst>
                                      </p:cBhvr>
                                      <p:to>
                                        <p:strVal val="visible"/>
                                      </p:to>
                                    </p:set>
                                    <p:animEffect transition="in" filter="fade">
                                      <p:cBhvr>
                                        <p:cTn id="39" dur="500"/>
                                        <p:tgtEl>
                                          <p:spTgt spid="463"/>
                                        </p:tgtEl>
                                      </p:cBhvr>
                                    </p:animEffect>
                                  </p:childTnLst>
                                </p:cTn>
                              </p:par>
                            </p:childTnLst>
                          </p:cTn>
                        </p:par>
                        <p:par>
                          <p:cTn id="40" fill="hold">
                            <p:stCondLst>
                              <p:cond delay="10000"/>
                            </p:stCondLst>
                            <p:childTnLst>
                              <p:par>
                                <p:cTn id="41" presetID="42" presetClass="path" presetSubtype="0" accel="9756" decel="9756" fill="hold" nodeType="afterEffect">
                                  <p:stCondLst>
                                    <p:cond delay="500"/>
                                  </p:stCondLst>
                                  <p:childTnLst>
                                    <p:animMotion origin="layout" path="M 0.55764 -0.00046 L 0.9625 -0.00046 " pathEditMode="relative" rAng="0" ptsTypes="AA">
                                      <p:cBhvr>
                                        <p:cTn id="42" dur="10500" fill="hold"/>
                                        <p:tgtEl>
                                          <p:spTgt spid="29"/>
                                        </p:tgtEl>
                                        <p:attrNameLst>
                                          <p:attrName>ppt_x</p:attrName>
                                          <p:attrName>ppt_y</p:attrName>
                                        </p:attrNameLst>
                                      </p:cBhvr>
                                      <p:rCtr x="20243" y="0"/>
                                    </p:animMotion>
                                  </p:childTnLst>
                                </p:cTn>
                              </p:par>
                              <p:par>
                                <p:cTn id="43" presetID="42" presetClass="path" presetSubtype="0" accel="9756" decel="9756" fill="hold" nodeType="withEffect">
                                  <p:stCondLst>
                                    <p:cond delay="500"/>
                                  </p:stCondLst>
                                  <p:childTnLst>
                                    <p:animMotion origin="layout" path="M 0.54982 0.00116 L 0.9993 0.00255 " pathEditMode="relative" rAng="0" ptsTypes="AA">
                                      <p:cBhvr>
                                        <p:cTn id="44" dur="10500" fill="hold"/>
                                        <p:tgtEl>
                                          <p:spTgt spid="31"/>
                                        </p:tgtEl>
                                        <p:attrNameLst>
                                          <p:attrName>ppt_x</p:attrName>
                                          <p:attrName>ppt_y</p:attrName>
                                        </p:attrNameLst>
                                      </p:cBhvr>
                                      <p:rCtr x="22465" y="69"/>
                                    </p:animMotion>
                                  </p:childTnLst>
                                </p:cTn>
                              </p:par>
                              <p:par>
                                <p:cTn id="45" presetID="1" presetClass="entr" presetSubtype="0" fill="hold" grpId="0" nodeType="withEffect">
                                  <p:stCondLst>
                                    <p:cond delay="1500"/>
                                  </p:stCondLst>
                                  <p:childTnLst>
                                    <p:set>
                                      <p:cBhvr>
                                        <p:cTn id="46" dur="1" fill="hold">
                                          <p:stCondLst>
                                            <p:cond delay="0"/>
                                          </p:stCondLst>
                                        </p:cTn>
                                        <p:tgtEl>
                                          <p:spTgt spid="500133"/>
                                        </p:tgtEl>
                                        <p:attrNameLst>
                                          <p:attrName>style.visibility</p:attrName>
                                        </p:attrNameLst>
                                      </p:cBhvr>
                                      <p:to>
                                        <p:strVal val="visible"/>
                                      </p:to>
                                    </p:set>
                                  </p:childTnLst>
                                </p:cTn>
                              </p:par>
                              <p:par>
                                <p:cTn id="47" presetID="1" presetClass="entr" presetSubtype="0" fill="hold" grpId="0" nodeType="withEffect">
                                  <p:stCondLst>
                                    <p:cond delay="2000"/>
                                  </p:stCondLst>
                                  <p:childTnLst>
                                    <p:set>
                                      <p:cBhvr>
                                        <p:cTn id="48" dur="1" fill="hold">
                                          <p:stCondLst>
                                            <p:cond delay="0"/>
                                          </p:stCondLst>
                                        </p:cTn>
                                        <p:tgtEl>
                                          <p:spTgt spid="500040"/>
                                        </p:tgtEl>
                                        <p:attrNameLst>
                                          <p:attrName>style.visibility</p:attrName>
                                        </p:attrNameLst>
                                      </p:cBhvr>
                                      <p:to>
                                        <p:strVal val="visible"/>
                                      </p:to>
                                    </p:set>
                                  </p:childTnLst>
                                </p:cTn>
                              </p:par>
                              <p:par>
                                <p:cTn id="49" presetID="1" presetClass="entr" presetSubtype="0" fill="hold" grpId="0" nodeType="withEffect">
                                  <p:stCondLst>
                                    <p:cond delay="2500"/>
                                  </p:stCondLst>
                                  <p:childTnLst>
                                    <p:set>
                                      <p:cBhvr>
                                        <p:cTn id="50" dur="1" fill="hold">
                                          <p:stCondLst>
                                            <p:cond delay="0"/>
                                          </p:stCondLst>
                                        </p:cTn>
                                        <p:tgtEl>
                                          <p:spTgt spid="500043"/>
                                        </p:tgtEl>
                                        <p:attrNameLst>
                                          <p:attrName>style.visibility</p:attrName>
                                        </p:attrNameLst>
                                      </p:cBhvr>
                                      <p:to>
                                        <p:strVal val="visible"/>
                                      </p:to>
                                    </p:set>
                                  </p:childTnLst>
                                </p:cTn>
                              </p:par>
                              <p:par>
                                <p:cTn id="51" presetID="1" presetClass="entr" presetSubtype="0" fill="hold" grpId="0" nodeType="withEffect">
                                  <p:stCondLst>
                                    <p:cond delay="3250"/>
                                  </p:stCondLst>
                                  <p:childTnLst>
                                    <p:set>
                                      <p:cBhvr>
                                        <p:cTn id="52" dur="1" fill="hold">
                                          <p:stCondLst>
                                            <p:cond delay="0"/>
                                          </p:stCondLst>
                                        </p:cTn>
                                        <p:tgtEl>
                                          <p:spTgt spid="500045"/>
                                        </p:tgtEl>
                                        <p:attrNameLst>
                                          <p:attrName>style.visibility</p:attrName>
                                        </p:attrNameLst>
                                      </p:cBhvr>
                                      <p:to>
                                        <p:strVal val="visible"/>
                                      </p:to>
                                    </p:set>
                                  </p:childTnLst>
                                </p:cTn>
                              </p:par>
                              <p:par>
                                <p:cTn id="53" presetID="1" presetClass="entr" presetSubtype="0" fill="hold" grpId="0" nodeType="withEffect">
                                  <p:stCondLst>
                                    <p:cond delay="3750"/>
                                  </p:stCondLst>
                                  <p:childTnLst>
                                    <p:set>
                                      <p:cBhvr>
                                        <p:cTn id="54" dur="1" fill="hold">
                                          <p:stCondLst>
                                            <p:cond delay="0"/>
                                          </p:stCondLst>
                                        </p:cTn>
                                        <p:tgtEl>
                                          <p:spTgt spid="142"/>
                                        </p:tgtEl>
                                        <p:attrNameLst>
                                          <p:attrName>style.visibility</p:attrName>
                                        </p:attrNameLst>
                                      </p:cBhvr>
                                      <p:to>
                                        <p:strVal val="visible"/>
                                      </p:to>
                                    </p:set>
                                  </p:childTnLst>
                                </p:cTn>
                              </p:par>
                              <p:par>
                                <p:cTn id="55" presetID="1" presetClass="entr" presetSubtype="0" fill="hold" grpId="0" nodeType="withEffect">
                                  <p:stCondLst>
                                    <p:cond delay="4250"/>
                                  </p:stCondLst>
                                  <p:childTnLst>
                                    <p:set>
                                      <p:cBhvr>
                                        <p:cTn id="56" dur="1" fill="hold">
                                          <p:stCondLst>
                                            <p:cond delay="0"/>
                                          </p:stCondLst>
                                        </p:cTn>
                                        <p:tgtEl>
                                          <p:spTgt spid="500047"/>
                                        </p:tgtEl>
                                        <p:attrNameLst>
                                          <p:attrName>style.visibility</p:attrName>
                                        </p:attrNameLst>
                                      </p:cBhvr>
                                      <p:to>
                                        <p:strVal val="visible"/>
                                      </p:to>
                                    </p:set>
                                  </p:childTnLst>
                                </p:cTn>
                              </p:par>
                              <p:par>
                                <p:cTn id="57" presetID="1" presetClass="entr" presetSubtype="0" fill="hold" grpId="0" nodeType="withEffect">
                                  <p:stCondLst>
                                    <p:cond delay="4750"/>
                                  </p:stCondLst>
                                  <p:childTnLst>
                                    <p:set>
                                      <p:cBhvr>
                                        <p:cTn id="58" dur="1" fill="hold">
                                          <p:stCondLst>
                                            <p:cond delay="0"/>
                                          </p:stCondLst>
                                        </p:cTn>
                                        <p:tgtEl>
                                          <p:spTgt spid="500048"/>
                                        </p:tgtEl>
                                        <p:attrNameLst>
                                          <p:attrName>style.visibility</p:attrName>
                                        </p:attrNameLst>
                                      </p:cBhvr>
                                      <p:to>
                                        <p:strVal val="visible"/>
                                      </p:to>
                                    </p:set>
                                  </p:childTnLst>
                                </p:cTn>
                              </p:par>
                              <p:par>
                                <p:cTn id="59" presetID="1" presetClass="entr" presetSubtype="0" fill="hold" grpId="0" nodeType="withEffect">
                                  <p:stCondLst>
                                    <p:cond delay="5250"/>
                                  </p:stCondLst>
                                  <p:childTnLst>
                                    <p:set>
                                      <p:cBhvr>
                                        <p:cTn id="60" dur="1" fill="hold">
                                          <p:stCondLst>
                                            <p:cond delay="0"/>
                                          </p:stCondLst>
                                        </p:cTn>
                                        <p:tgtEl>
                                          <p:spTgt spid="500049"/>
                                        </p:tgtEl>
                                        <p:attrNameLst>
                                          <p:attrName>style.visibility</p:attrName>
                                        </p:attrNameLst>
                                      </p:cBhvr>
                                      <p:to>
                                        <p:strVal val="visible"/>
                                      </p:to>
                                    </p:set>
                                  </p:childTnLst>
                                </p:cTn>
                              </p:par>
                              <p:par>
                                <p:cTn id="61" presetID="1" presetClass="entr" presetSubtype="0" fill="hold" grpId="0" nodeType="withEffect">
                                  <p:stCondLst>
                                    <p:cond delay="6000"/>
                                  </p:stCondLst>
                                  <p:childTnLst>
                                    <p:set>
                                      <p:cBhvr>
                                        <p:cTn id="62" dur="1" fill="hold">
                                          <p:stCondLst>
                                            <p:cond delay="0"/>
                                          </p:stCondLst>
                                        </p:cTn>
                                        <p:tgtEl>
                                          <p:spTgt spid="500050"/>
                                        </p:tgtEl>
                                        <p:attrNameLst>
                                          <p:attrName>style.visibility</p:attrName>
                                        </p:attrNameLst>
                                      </p:cBhvr>
                                      <p:to>
                                        <p:strVal val="visible"/>
                                      </p:to>
                                    </p:set>
                                  </p:childTnLst>
                                </p:cTn>
                              </p:par>
                              <p:par>
                                <p:cTn id="63" presetID="1" presetClass="entr" presetSubtype="0" fill="hold" grpId="0" nodeType="withEffect">
                                  <p:stCondLst>
                                    <p:cond delay="6500"/>
                                  </p:stCondLst>
                                  <p:childTnLst>
                                    <p:set>
                                      <p:cBhvr>
                                        <p:cTn id="64" dur="1" fill="hold">
                                          <p:stCondLst>
                                            <p:cond delay="0"/>
                                          </p:stCondLst>
                                        </p:cTn>
                                        <p:tgtEl>
                                          <p:spTgt spid="500051"/>
                                        </p:tgtEl>
                                        <p:attrNameLst>
                                          <p:attrName>style.visibility</p:attrName>
                                        </p:attrNameLst>
                                      </p:cBhvr>
                                      <p:to>
                                        <p:strVal val="visible"/>
                                      </p:to>
                                    </p:set>
                                  </p:childTnLst>
                                </p:cTn>
                              </p:par>
                              <p:par>
                                <p:cTn id="65" presetID="1" presetClass="entr" presetSubtype="0" fill="hold" grpId="0" nodeType="withEffect">
                                  <p:stCondLst>
                                    <p:cond delay="7000"/>
                                  </p:stCondLst>
                                  <p:childTnLst>
                                    <p:set>
                                      <p:cBhvr>
                                        <p:cTn id="66" dur="1" fill="hold">
                                          <p:stCondLst>
                                            <p:cond delay="0"/>
                                          </p:stCondLst>
                                        </p:cTn>
                                        <p:tgtEl>
                                          <p:spTgt spid="500052"/>
                                        </p:tgtEl>
                                        <p:attrNameLst>
                                          <p:attrName>style.visibility</p:attrName>
                                        </p:attrNameLst>
                                      </p:cBhvr>
                                      <p:to>
                                        <p:strVal val="visible"/>
                                      </p:to>
                                    </p:set>
                                  </p:childTnLst>
                                </p:cTn>
                              </p:par>
                              <p:par>
                                <p:cTn id="67" presetID="1" presetClass="entr" presetSubtype="0" fill="hold" grpId="0" nodeType="withEffect">
                                  <p:stCondLst>
                                    <p:cond delay="7500"/>
                                  </p:stCondLst>
                                  <p:childTnLst>
                                    <p:set>
                                      <p:cBhvr>
                                        <p:cTn id="68" dur="1" fill="hold">
                                          <p:stCondLst>
                                            <p:cond delay="0"/>
                                          </p:stCondLst>
                                        </p:cTn>
                                        <p:tgtEl>
                                          <p:spTgt spid="500053"/>
                                        </p:tgtEl>
                                        <p:attrNameLst>
                                          <p:attrName>style.visibility</p:attrName>
                                        </p:attrNameLst>
                                      </p:cBhvr>
                                      <p:to>
                                        <p:strVal val="visible"/>
                                      </p:to>
                                    </p:set>
                                  </p:childTnLst>
                                </p:cTn>
                              </p:par>
                              <p:par>
                                <p:cTn id="69" presetID="1" presetClass="entr" presetSubtype="0" fill="hold" grpId="0" nodeType="withEffect">
                                  <p:stCondLst>
                                    <p:cond delay="8000"/>
                                  </p:stCondLst>
                                  <p:childTnLst>
                                    <p:set>
                                      <p:cBhvr>
                                        <p:cTn id="70" dur="1" fill="hold">
                                          <p:stCondLst>
                                            <p:cond delay="0"/>
                                          </p:stCondLst>
                                        </p:cTn>
                                        <p:tgtEl>
                                          <p:spTgt spid="220"/>
                                        </p:tgtEl>
                                        <p:attrNameLst>
                                          <p:attrName>style.visibility</p:attrName>
                                        </p:attrNameLst>
                                      </p:cBhvr>
                                      <p:to>
                                        <p:strVal val="visible"/>
                                      </p:to>
                                    </p:set>
                                  </p:childTnLst>
                                </p:cTn>
                              </p:par>
                              <p:par>
                                <p:cTn id="71" presetID="1" presetClass="entr" presetSubtype="0" fill="hold" nodeType="withEffect">
                                  <p:stCondLst>
                                    <p:cond delay="10750"/>
                                  </p:stCondLst>
                                  <p:childTnLst>
                                    <p:set>
                                      <p:cBhvr>
                                        <p:cTn id="72" dur="1" fill="hold">
                                          <p:stCondLst>
                                            <p:cond delay="0"/>
                                          </p:stCondLst>
                                        </p:cTn>
                                        <p:tgtEl>
                                          <p:spTgt spid="4"/>
                                        </p:tgtEl>
                                        <p:attrNameLst>
                                          <p:attrName>style.visibility</p:attrName>
                                        </p:attrNameLst>
                                      </p:cBhvr>
                                      <p:to>
                                        <p:strVal val="visible"/>
                                      </p:to>
                                    </p:set>
                                  </p:childTnLst>
                                </p:cTn>
                              </p:par>
                              <p:par>
                                <p:cTn id="73" presetID="1" presetClass="entr" presetSubtype="0" fill="hold" grpId="0" nodeType="withEffect">
                                  <p:stCondLst>
                                    <p:cond delay="11250"/>
                                  </p:stCondLst>
                                  <p:childTnLst>
                                    <p:set>
                                      <p:cBhvr>
                                        <p:cTn id="74" dur="1" fill="hold">
                                          <p:stCondLst>
                                            <p:cond delay="0"/>
                                          </p:stCondLst>
                                        </p:cTn>
                                        <p:tgtEl>
                                          <p:spTgt spid="466"/>
                                        </p:tgtEl>
                                        <p:attrNameLst>
                                          <p:attrName>style.visibility</p:attrName>
                                        </p:attrNameLst>
                                      </p:cBhvr>
                                      <p:to>
                                        <p:strVal val="visible"/>
                                      </p:to>
                                    </p:set>
                                  </p:childTnLst>
                                </p:cTn>
                              </p:par>
                            </p:childTnLst>
                          </p:cTn>
                        </p:par>
                        <p:par>
                          <p:cTn id="75" fill="hold">
                            <p:stCondLst>
                              <p:cond delay="21250"/>
                            </p:stCondLst>
                            <p:childTnLst>
                              <p:par>
                                <p:cTn id="76" presetID="42" presetClass="path" presetSubtype="0" accel="50000" decel="50000" fill="hold" nodeType="afterEffect">
                                  <p:stCondLst>
                                    <p:cond delay="300"/>
                                  </p:stCondLst>
                                  <p:childTnLst>
                                    <p:animMotion origin="layout" path="M 0.9625 -0.00046 L 1.21198 -0.00625 " pathEditMode="relative" rAng="0" ptsTypes="AA">
                                      <p:cBhvr>
                                        <p:cTn id="77" dur="2000" fill="hold"/>
                                        <p:tgtEl>
                                          <p:spTgt spid="29"/>
                                        </p:tgtEl>
                                        <p:attrNameLst>
                                          <p:attrName>ppt_x</p:attrName>
                                          <p:attrName>ppt_y</p:attrName>
                                        </p:attrNameLst>
                                      </p:cBhvr>
                                      <p:rCtr x="12465" y="-301"/>
                                    </p:animMotion>
                                  </p:childTnLst>
                                </p:cTn>
                              </p:par>
                              <p:par>
                                <p:cTn id="78" presetID="42" presetClass="path" presetSubtype="0" accel="50000" decel="50000" fill="hold" nodeType="withEffect">
                                  <p:stCondLst>
                                    <p:cond delay="0"/>
                                  </p:stCondLst>
                                  <p:childTnLst>
                                    <p:animMotion origin="layout" path="M 0.99931 0.00254 L 1.26562 -0.00162 " pathEditMode="relative" rAng="0" ptsTypes="AA">
                                      <p:cBhvr>
                                        <p:cTn id="79" dur="2000" fill="hold"/>
                                        <p:tgtEl>
                                          <p:spTgt spid="31"/>
                                        </p:tgtEl>
                                        <p:attrNameLst>
                                          <p:attrName>ppt_x</p:attrName>
                                          <p:attrName>ppt_y</p:attrName>
                                        </p:attrNameLst>
                                      </p:cBhvr>
                                      <p:rCtr x="12899" y="-93"/>
                                    </p:animMotion>
                                  </p:childTnLst>
                                </p:cTn>
                              </p:par>
                            </p:childTnLst>
                          </p:cTn>
                        </p:par>
                        <p:par>
                          <p:cTn id="80" fill="hold">
                            <p:stCondLst>
                              <p:cond delay="23550"/>
                            </p:stCondLst>
                            <p:childTnLst>
                              <p:par>
                                <p:cTn id="81" presetID="22" presetClass="entr" presetSubtype="8" fill="hold" grpId="0" nodeType="afterEffect">
                                  <p:stCondLst>
                                    <p:cond delay="1000"/>
                                  </p:stCondLst>
                                  <p:childTnLst>
                                    <p:set>
                                      <p:cBhvr>
                                        <p:cTn id="82" dur="1" fill="hold">
                                          <p:stCondLst>
                                            <p:cond delay="0"/>
                                          </p:stCondLst>
                                        </p:cTn>
                                        <p:tgtEl>
                                          <p:spTgt spid="2"/>
                                        </p:tgtEl>
                                        <p:attrNameLst>
                                          <p:attrName>style.visibility</p:attrName>
                                        </p:attrNameLst>
                                      </p:cBhvr>
                                      <p:to>
                                        <p:strVal val="visible"/>
                                      </p:to>
                                    </p:set>
                                    <p:animEffect transition="in" filter="wipe(left)">
                                      <p:cBhvr>
                                        <p:cTn id="83" dur="1000"/>
                                        <p:tgtEl>
                                          <p:spTgt spid="2"/>
                                        </p:tgtEl>
                                      </p:cBhvr>
                                    </p:animEffect>
                                  </p:childTnLst>
                                </p:cTn>
                              </p:par>
                              <p:par>
                                <p:cTn id="84" presetID="42" presetClass="path" presetSubtype="0" accel="50000" decel="50000" fill="hold" nodeType="withEffect">
                                  <p:stCondLst>
                                    <p:cond delay="500"/>
                                  </p:stCondLst>
                                  <p:childTnLst>
                                    <p:animMotion origin="layout" path="M 3.05556E-6 2.96296E-6 L -1.19601 0.01967 " pathEditMode="relative" rAng="0" ptsTypes="AA">
                                      <p:cBhvr>
                                        <p:cTn id="85" dur="10000" fill="hold"/>
                                        <p:tgtEl>
                                          <p:spTgt spid="143"/>
                                        </p:tgtEl>
                                        <p:attrNameLst>
                                          <p:attrName>ppt_x</p:attrName>
                                          <p:attrName>ppt_y</p:attrName>
                                        </p:attrNameLst>
                                      </p:cBhvr>
                                      <p:rCtr x="-59809" y="972"/>
                                    </p:animMotion>
                                  </p:childTnLst>
                                </p:cTn>
                              </p:par>
                              <p:par>
                                <p:cTn id="86" presetID="42" presetClass="path" presetSubtype="0" accel="50000" decel="50000" fill="hold" nodeType="withEffect">
                                  <p:stCondLst>
                                    <p:cond delay="500"/>
                                  </p:stCondLst>
                                  <p:childTnLst>
                                    <p:animMotion origin="layout" path="M -4.16667E-6 2.96296E-6 L -1.21788 0.01967 " pathEditMode="relative" rAng="0" ptsTypes="AA">
                                      <p:cBhvr>
                                        <p:cTn id="87" dur="10000" fill="hold"/>
                                        <p:tgtEl>
                                          <p:spTgt spid="146"/>
                                        </p:tgtEl>
                                        <p:attrNameLst>
                                          <p:attrName>ppt_x</p:attrName>
                                          <p:attrName>ppt_y</p:attrName>
                                        </p:attrNameLst>
                                      </p:cBhvr>
                                      <p:rCtr x="-60903" y="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037" grpId="0" animBg="1"/>
      <p:bldP spid="500040" grpId="0" animBg="1"/>
      <p:bldP spid="500043" grpId="0" animBg="1"/>
      <p:bldP spid="500045" grpId="0" animBg="1"/>
      <p:bldP spid="500047" grpId="0" animBg="1"/>
      <p:bldP spid="500048" grpId="0" animBg="1"/>
      <p:bldP spid="500049" grpId="0" animBg="1"/>
      <p:bldP spid="500050" grpId="0" animBg="1"/>
      <p:bldP spid="500051" grpId="0" animBg="1"/>
      <p:bldP spid="500052" grpId="0" animBg="1"/>
      <p:bldP spid="500053" grpId="0" animBg="1"/>
      <p:bldP spid="500110" grpId="0" animBg="1"/>
      <p:bldP spid="500133" grpId="0" animBg="1"/>
      <p:bldP spid="466" grpId="0" animBg="1"/>
      <p:bldP spid="220" grpId="0" animBg="1"/>
      <p:bldP spid="271" grpId="0" animBg="1"/>
      <p:bldP spid="142"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ectangle 444"/>
          <p:cNvSpPr/>
          <p:nvPr/>
        </p:nvSpPr>
        <p:spPr>
          <a:xfrm>
            <a:off x="0" y="1896269"/>
            <a:ext cx="9144000" cy="384954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42371" name="Line 16"/>
          <p:cNvSpPr>
            <a:spLocks noChangeShapeType="1"/>
          </p:cNvSpPr>
          <p:nvPr/>
        </p:nvSpPr>
        <p:spPr bwMode="auto">
          <a:xfrm flipH="1" flipV="1">
            <a:off x="0" y="2832100"/>
            <a:ext cx="9144000" cy="0"/>
          </a:xfrm>
          <a:prstGeom prst="line">
            <a:avLst/>
          </a:prstGeom>
          <a:noFill/>
          <a:ln w="25400">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2" name="Line 17"/>
          <p:cNvSpPr>
            <a:spLocks noChangeShapeType="1"/>
          </p:cNvSpPr>
          <p:nvPr/>
        </p:nvSpPr>
        <p:spPr bwMode="auto">
          <a:xfrm flipH="1">
            <a:off x="0" y="2327275"/>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4" name="Line 17"/>
          <p:cNvSpPr>
            <a:spLocks noChangeShapeType="1"/>
          </p:cNvSpPr>
          <p:nvPr/>
        </p:nvSpPr>
        <p:spPr bwMode="auto">
          <a:xfrm flipH="1">
            <a:off x="0" y="3343275"/>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5" name="Line 16"/>
          <p:cNvSpPr>
            <a:spLocks noChangeShapeType="1"/>
          </p:cNvSpPr>
          <p:nvPr/>
        </p:nvSpPr>
        <p:spPr bwMode="auto">
          <a:xfrm flipH="1" flipV="1">
            <a:off x="0" y="4845277"/>
            <a:ext cx="9144000" cy="0"/>
          </a:xfrm>
          <a:prstGeom prst="line">
            <a:avLst/>
          </a:prstGeom>
          <a:noFill/>
          <a:ln w="25400">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6" name="Line 17"/>
          <p:cNvSpPr>
            <a:spLocks noChangeShapeType="1"/>
          </p:cNvSpPr>
          <p:nvPr/>
        </p:nvSpPr>
        <p:spPr bwMode="auto">
          <a:xfrm flipH="1">
            <a:off x="0" y="4338864"/>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7" name="Line 17"/>
          <p:cNvSpPr>
            <a:spLocks noChangeShapeType="1"/>
          </p:cNvSpPr>
          <p:nvPr/>
        </p:nvSpPr>
        <p:spPr bwMode="auto">
          <a:xfrm flipH="1">
            <a:off x="0" y="5354864"/>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205837" name="Rectangle 19"/>
          <p:cNvSpPr>
            <a:spLocks noChangeArrowheads="1"/>
          </p:cNvSpPr>
          <p:nvPr/>
        </p:nvSpPr>
        <p:spPr bwMode="auto">
          <a:xfrm>
            <a:off x="0" y="3498849"/>
            <a:ext cx="9144000" cy="663435"/>
          </a:xfrm>
          <a:prstGeom prst="rect">
            <a:avLst/>
          </a:prstGeom>
          <a:solidFill>
            <a:schemeClr val="accent3">
              <a:lumMod val="75000"/>
            </a:schemeClr>
          </a:solidFill>
          <a:ln w="9525">
            <a:solidFill>
              <a:schemeClr val="tx1"/>
            </a:solidFill>
            <a:miter lim="800000"/>
            <a:headEnd/>
            <a:tailEnd/>
          </a:ln>
        </p:spPr>
        <p:txBody>
          <a:bodyPr wrap="none" anchor="ctr"/>
          <a:lstStyle/>
          <a:p>
            <a:pPr eaLnBrk="0" fontAlgn="base" hangingPunct="0">
              <a:lnSpc>
                <a:spcPct val="90000"/>
              </a:lnSpc>
              <a:spcBef>
                <a:spcPct val="20000"/>
              </a:spcBef>
              <a:spcAft>
                <a:spcPct val="0"/>
              </a:spcAft>
              <a:buFontTx/>
              <a:buChar char="•"/>
              <a:defRPr/>
            </a:pPr>
            <a:endParaRPr lang="en-US" sz="2400" dirty="0">
              <a:solidFill>
                <a:prstClr val="black"/>
              </a:solidFill>
              <a:latin typeface="Lucida Sans" pitchFamily="34" charset="0"/>
              <a:cs typeface="Arial" pitchFamily="34" charset="0"/>
            </a:endParaRPr>
          </a:p>
        </p:txBody>
      </p:sp>
      <p:sp>
        <p:nvSpPr>
          <p:cNvPr id="500036" name="Oval 324"/>
          <p:cNvSpPr>
            <a:spLocks noChangeArrowheads="1"/>
          </p:cNvSpPr>
          <p:nvPr/>
        </p:nvSpPr>
        <p:spPr bwMode="auto">
          <a:xfrm>
            <a:off x="3170391" y="2217461"/>
            <a:ext cx="148070" cy="146327"/>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37" name="Oval 325"/>
          <p:cNvSpPr>
            <a:spLocks noChangeArrowheads="1"/>
          </p:cNvSpPr>
          <p:nvPr/>
        </p:nvSpPr>
        <p:spPr bwMode="auto">
          <a:xfrm>
            <a:off x="3164207" y="3244850"/>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39" name="Oval 327"/>
          <p:cNvSpPr>
            <a:spLocks noChangeArrowheads="1"/>
          </p:cNvSpPr>
          <p:nvPr/>
        </p:nvSpPr>
        <p:spPr bwMode="auto">
          <a:xfrm>
            <a:off x="4778309" y="2230438"/>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0" name="Oval 328"/>
          <p:cNvSpPr>
            <a:spLocks noChangeArrowheads="1"/>
          </p:cNvSpPr>
          <p:nvPr/>
        </p:nvSpPr>
        <p:spPr bwMode="auto">
          <a:xfrm>
            <a:off x="5031884" y="3244850"/>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2" name="Oval 330"/>
          <p:cNvSpPr>
            <a:spLocks noChangeArrowheads="1"/>
          </p:cNvSpPr>
          <p:nvPr/>
        </p:nvSpPr>
        <p:spPr bwMode="auto">
          <a:xfrm>
            <a:off x="5030721" y="2230438"/>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3" name="Oval 331"/>
          <p:cNvSpPr>
            <a:spLocks noChangeArrowheads="1"/>
          </p:cNvSpPr>
          <p:nvPr/>
        </p:nvSpPr>
        <p:spPr bwMode="auto">
          <a:xfrm>
            <a:off x="5285884"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4" name="Oval 332"/>
          <p:cNvSpPr>
            <a:spLocks noChangeArrowheads="1"/>
          </p:cNvSpPr>
          <p:nvPr/>
        </p:nvSpPr>
        <p:spPr bwMode="auto">
          <a:xfrm>
            <a:off x="5284721" y="2230438"/>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5" name="Oval 333"/>
          <p:cNvSpPr>
            <a:spLocks noChangeArrowheads="1"/>
          </p:cNvSpPr>
          <p:nvPr/>
        </p:nvSpPr>
        <p:spPr bwMode="auto">
          <a:xfrm>
            <a:off x="5579571"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6" name="Oval 334"/>
          <p:cNvSpPr>
            <a:spLocks noChangeArrowheads="1"/>
          </p:cNvSpPr>
          <p:nvPr/>
        </p:nvSpPr>
        <p:spPr bwMode="auto">
          <a:xfrm>
            <a:off x="5538721" y="2230438"/>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7" name="Oval 335"/>
          <p:cNvSpPr>
            <a:spLocks noChangeArrowheads="1"/>
          </p:cNvSpPr>
          <p:nvPr/>
        </p:nvSpPr>
        <p:spPr bwMode="auto">
          <a:xfrm>
            <a:off x="6090813" y="3243263"/>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8" name="Oval 336"/>
          <p:cNvSpPr>
            <a:spLocks noChangeArrowheads="1"/>
          </p:cNvSpPr>
          <p:nvPr/>
        </p:nvSpPr>
        <p:spPr bwMode="auto">
          <a:xfrm>
            <a:off x="6343225" y="3243263"/>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9" name="Oval 337"/>
          <p:cNvSpPr>
            <a:spLocks noChangeArrowheads="1"/>
          </p:cNvSpPr>
          <p:nvPr/>
        </p:nvSpPr>
        <p:spPr bwMode="auto">
          <a:xfrm>
            <a:off x="6597225" y="3243263"/>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0" name="Oval 338"/>
          <p:cNvSpPr>
            <a:spLocks noChangeArrowheads="1"/>
          </p:cNvSpPr>
          <p:nvPr/>
        </p:nvSpPr>
        <p:spPr bwMode="auto">
          <a:xfrm>
            <a:off x="6851225" y="3243263"/>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1" name="Oval 339"/>
          <p:cNvSpPr>
            <a:spLocks noChangeArrowheads="1"/>
          </p:cNvSpPr>
          <p:nvPr/>
        </p:nvSpPr>
        <p:spPr bwMode="auto">
          <a:xfrm>
            <a:off x="7104063" y="3243263"/>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2" name="Oval 340"/>
          <p:cNvSpPr>
            <a:spLocks noChangeArrowheads="1"/>
          </p:cNvSpPr>
          <p:nvPr/>
        </p:nvSpPr>
        <p:spPr bwMode="auto">
          <a:xfrm>
            <a:off x="7358063" y="3243263"/>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3" name="Oval 341"/>
          <p:cNvSpPr>
            <a:spLocks noChangeArrowheads="1"/>
          </p:cNvSpPr>
          <p:nvPr/>
        </p:nvSpPr>
        <p:spPr bwMode="auto">
          <a:xfrm>
            <a:off x="7610475" y="3243263"/>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4" name="Oval 342"/>
          <p:cNvSpPr>
            <a:spLocks noChangeArrowheads="1"/>
          </p:cNvSpPr>
          <p:nvPr/>
        </p:nvSpPr>
        <p:spPr bwMode="auto">
          <a:xfrm>
            <a:off x="5958703" y="2342235"/>
            <a:ext cx="133350" cy="134937"/>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5" name="Oval 343"/>
          <p:cNvSpPr>
            <a:spLocks noChangeArrowheads="1"/>
          </p:cNvSpPr>
          <p:nvPr/>
        </p:nvSpPr>
        <p:spPr bwMode="auto">
          <a:xfrm>
            <a:off x="6117420" y="2400508"/>
            <a:ext cx="134937"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61" name="Oval 349"/>
          <p:cNvSpPr>
            <a:spLocks noChangeArrowheads="1"/>
          </p:cNvSpPr>
          <p:nvPr/>
        </p:nvSpPr>
        <p:spPr bwMode="auto">
          <a:xfrm>
            <a:off x="7324300" y="2736850"/>
            <a:ext cx="134938"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62" name="Oval 350"/>
          <p:cNvSpPr>
            <a:spLocks noChangeArrowheads="1"/>
          </p:cNvSpPr>
          <p:nvPr/>
        </p:nvSpPr>
        <p:spPr bwMode="auto">
          <a:xfrm>
            <a:off x="7578300" y="2736850"/>
            <a:ext cx="133350"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09" name="Oval 397"/>
          <p:cNvSpPr>
            <a:spLocks noChangeArrowheads="1"/>
          </p:cNvSpPr>
          <p:nvPr/>
        </p:nvSpPr>
        <p:spPr bwMode="auto">
          <a:xfrm>
            <a:off x="1803400" y="2230438"/>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10" name="Oval 398"/>
          <p:cNvSpPr>
            <a:spLocks noChangeArrowheads="1"/>
          </p:cNvSpPr>
          <p:nvPr/>
        </p:nvSpPr>
        <p:spPr bwMode="auto">
          <a:xfrm>
            <a:off x="1802975"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32" name="Oval 420"/>
          <p:cNvSpPr>
            <a:spLocks noChangeArrowheads="1"/>
          </p:cNvSpPr>
          <p:nvPr/>
        </p:nvSpPr>
        <p:spPr bwMode="auto">
          <a:xfrm>
            <a:off x="7076650" y="2736850"/>
            <a:ext cx="134938"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33" name="Oval 421"/>
          <p:cNvSpPr>
            <a:spLocks noChangeArrowheads="1"/>
          </p:cNvSpPr>
          <p:nvPr/>
        </p:nvSpPr>
        <p:spPr bwMode="auto">
          <a:xfrm>
            <a:off x="4757246"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206268" name="Picture 444" descr="TW-1B.3(70) 70kmh A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7213" y="1797051"/>
            <a:ext cx="648000" cy="43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74" name="Picture 450" descr="RG-4 '70 km/h' Speed Limit Tempora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2088" y="1822207"/>
            <a:ext cx="595861"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76" name="Picture 452" descr="RG-17 Kept Left - Single Dis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9150" y="1938337"/>
            <a:ext cx="3540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Picture 450" descr="RG-4 '70 km/h' Speed Limit Tempora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2088" y="3404214"/>
            <a:ext cx="595861"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Picture 444" descr="TW-1B.3(70) 70kmh A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7213" y="3396277"/>
            <a:ext cx="648000" cy="43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 name="Oval 421"/>
          <p:cNvSpPr>
            <a:spLocks noChangeArrowheads="1"/>
          </p:cNvSpPr>
          <p:nvPr/>
        </p:nvSpPr>
        <p:spPr bwMode="auto">
          <a:xfrm>
            <a:off x="8574088"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467" name="Oval 327"/>
          <p:cNvSpPr>
            <a:spLocks noChangeArrowheads="1"/>
          </p:cNvSpPr>
          <p:nvPr/>
        </p:nvSpPr>
        <p:spPr bwMode="auto">
          <a:xfrm>
            <a:off x="8559800" y="2230438"/>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3" name="Group 455"/>
          <p:cNvGrpSpPr>
            <a:grpSpLocks/>
          </p:cNvGrpSpPr>
          <p:nvPr/>
        </p:nvGrpSpPr>
        <p:grpSpPr bwMode="auto">
          <a:xfrm>
            <a:off x="8608192" y="1834337"/>
            <a:ext cx="522287" cy="432000"/>
            <a:chOff x="2441624" y="265996"/>
            <a:chExt cx="2754089" cy="2109785"/>
          </a:xfrm>
        </p:grpSpPr>
        <p:pic>
          <p:nvPicPr>
            <p:cNvPr id="442630" name="Picture 454" descr="RG-2 Speed Limit 1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090687" y="270756"/>
              <a:ext cx="2105025" cy="210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631" name="Picture 456" descr="TW-16 Works E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718846" y="988774"/>
              <a:ext cx="2104672" cy="65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456"/>
          <p:cNvGrpSpPr>
            <a:grpSpLocks/>
          </p:cNvGrpSpPr>
          <p:nvPr/>
        </p:nvGrpSpPr>
        <p:grpSpPr bwMode="auto">
          <a:xfrm>
            <a:off x="8615363" y="3420089"/>
            <a:ext cx="522287" cy="432000"/>
            <a:chOff x="2441624" y="265996"/>
            <a:chExt cx="2754089" cy="2109785"/>
          </a:xfrm>
        </p:grpSpPr>
        <p:pic>
          <p:nvPicPr>
            <p:cNvPr id="442628" name="Picture 454" descr="RG-2 Speed Limit 1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090687" y="270756"/>
              <a:ext cx="2105025" cy="210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629" name="Picture 456" descr="TW-16 Works E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718846" y="988774"/>
              <a:ext cx="2104672" cy="65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492"/>
          <p:cNvGrpSpPr>
            <a:grpSpLocks/>
          </p:cNvGrpSpPr>
          <p:nvPr/>
        </p:nvGrpSpPr>
        <p:grpSpPr bwMode="auto">
          <a:xfrm>
            <a:off x="-539750" y="2405063"/>
            <a:ext cx="539750" cy="276225"/>
            <a:chOff x="1325069" y="2375455"/>
            <a:chExt cx="692574" cy="355842"/>
          </a:xfrm>
        </p:grpSpPr>
        <p:sp>
          <p:nvSpPr>
            <p:cNvPr id="442604" name="Rectangle 435"/>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496" name="Trapezoid 495"/>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20" name="Group 587"/>
          <p:cNvGrpSpPr>
            <a:grpSpLocks/>
          </p:cNvGrpSpPr>
          <p:nvPr/>
        </p:nvGrpSpPr>
        <p:grpSpPr bwMode="auto">
          <a:xfrm>
            <a:off x="-539750" y="2411413"/>
            <a:ext cx="539750" cy="276225"/>
            <a:chOff x="1325069" y="2375455"/>
            <a:chExt cx="692574" cy="355842"/>
          </a:xfrm>
        </p:grpSpPr>
        <p:sp>
          <p:nvSpPr>
            <p:cNvPr id="442540" name="Rectangle 435"/>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90" name="Trapezoid 589"/>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683" name="Oval 350"/>
          <p:cNvSpPr>
            <a:spLocks noChangeArrowheads="1"/>
          </p:cNvSpPr>
          <p:nvPr/>
        </p:nvSpPr>
        <p:spPr bwMode="auto">
          <a:xfrm>
            <a:off x="7854950" y="2736850"/>
            <a:ext cx="133350"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220" name="Oval 341"/>
          <p:cNvSpPr>
            <a:spLocks noChangeArrowheads="1"/>
          </p:cNvSpPr>
          <p:nvPr/>
        </p:nvSpPr>
        <p:spPr bwMode="auto">
          <a:xfrm>
            <a:off x="7864475" y="3243263"/>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317442" name="Picture 2" descr="TW-7B (200L) 2 Lanes - Left Lane Closed 200 Metres Ahea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7934" y="1812179"/>
            <a:ext cx="57970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Picture 2" descr="TW-7B (200L) 2 Lanes - Left Lane Closed 200 Metres Ahea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7934" y="3401747"/>
            <a:ext cx="57970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 name="Oval 327">
            <a:extLst>
              <a:ext uri="{FF2B5EF4-FFF2-40B4-BE49-F238E27FC236}">
                <a16:creationId xmlns:a16="http://schemas.microsoft.com/office/drawing/2014/main" id="{E7743FE6-7800-4944-8A26-D0E65EFEB734}"/>
              </a:ext>
            </a:extLst>
          </p:cNvPr>
          <p:cNvSpPr>
            <a:spLocks noChangeArrowheads="1"/>
          </p:cNvSpPr>
          <p:nvPr/>
        </p:nvSpPr>
        <p:spPr bwMode="auto">
          <a:xfrm>
            <a:off x="4541772" y="2230438"/>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271" name="Oval 421">
            <a:extLst>
              <a:ext uri="{FF2B5EF4-FFF2-40B4-BE49-F238E27FC236}">
                <a16:creationId xmlns:a16="http://schemas.microsoft.com/office/drawing/2014/main" id="{251418C9-68B7-4467-8CD3-0516E2364F88}"/>
              </a:ext>
            </a:extLst>
          </p:cNvPr>
          <p:cNvSpPr>
            <a:spLocks noChangeArrowheads="1"/>
          </p:cNvSpPr>
          <p:nvPr/>
        </p:nvSpPr>
        <p:spPr bwMode="auto">
          <a:xfrm>
            <a:off x="4520709"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265" name="Group 491">
            <a:extLst>
              <a:ext uri="{FF2B5EF4-FFF2-40B4-BE49-F238E27FC236}">
                <a16:creationId xmlns:a16="http://schemas.microsoft.com/office/drawing/2014/main" id="{26EC0F97-834D-4996-857E-ABD67F14045B}"/>
              </a:ext>
            </a:extLst>
          </p:cNvPr>
          <p:cNvGrpSpPr>
            <a:grpSpLocks/>
          </p:cNvGrpSpPr>
          <p:nvPr/>
        </p:nvGrpSpPr>
        <p:grpSpPr bwMode="auto">
          <a:xfrm>
            <a:off x="-1633538" y="2400267"/>
            <a:ext cx="885825" cy="287369"/>
            <a:chOff x="880788" y="2375455"/>
            <a:chExt cx="1136855" cy="355842"/>
          </a:xfrm>
        </p:grpSpPr>
        <p:grpSp>
          <p:nvGrpSpPr>
            <p:cNvPr id="266" name="Group 487">
              <a:extLst>
                <a:ext uri="{FF2B5EF4-FFF2-40B4-BE49-F238E27FC236}">
                  <a16:creationId xmlns:a16="http://schemas.microsoft.com/office/drawing/2014/main" id="{E8280151-FD8C-4226-9D57-C2A17D7FD695}"/>
                </a:ext>
              </a:extLst>
            </p:cNvPr>
            <p:cNvGrpSpPr>
              <a:grpSpLocks/>
            </p:cNvGrpSpPr>
            <p:nvPr/>
          </p:nvGrpSpPr>
          <p:grpSpPr bwMode="auto">
            <a:xfrm>
              <a:off x="1316711" y="2378754"/>
              <a:ext cx="512089" cy="350377"/>
              <a:chOff x="1443865" y="778555"/>
              <a:chExt cx="2929351" cy="2004294"/>
            </a:xfrm>
          </p:grpSpPr>
          <p:pic>
            <p:nvPicPr>
              <p:cNvPr id="277" name="Picture 6">
                <a:extLst>
                  <a:ext uri="{FF2B5EF4-FFF2-40B4-BE49-F238E27FC236}">
                    <a16:creationId xmlns:a16="http://schemas.microsoft.com/office/drawing/2014/main" id="{682AED52-C4A8-4D36-B245-8CB3D7FC689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906394" y="316026"/>
                <a:ext cx="2004294" cy="29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 name="Oval 277">
                <a:extLst>
                  <a:ext uri="{FF2B5EF4-FFF2-40B4-BE49-F238E27FC236}">
                    <a16:creationId xmlns:a16="http://schemas.microsoft.com/office/drawing/2014/main" id="{C093F4EF-9863-4949-AFC6-6E4B56726C1D}"/>
                  </a:ext>
                </a:extLst>
              </p:cNvPr>
              <p:cNvSpPr/>
              <p:nvPr/>
            </p:nvSpPr>
            <p:spPr>
              <a:xfrm>
                <a:off x="3157527" y="1678592"/>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79" name="Oval 278">
                <a:extLst>
                  <a:ext uri="{FF2B5EF4-FFF2-40B4-BE49-F238E27FC236}">
                    <a16:creationId xmlns:a16="http://schemas.microsoft.com/office/drawing/2014/main" id="{9F916C74-2D18-4517-894C-D8BC3A3B6F48}"/>
                  </a:ext>
                </a:extLst>
              </p:cNvPr>
              <p:cNvSpPr/>
              <p:nvPr/>
            </p:nvSpPr>
            <p:spPr>
              <a:xfrm>
                <a:off x="3157527" y="1934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0" name="Oval 279">
                <a:extLst>
                  <a:ext uri="{FF2B5EF4-FFF2-40B4-BE49-F238E27FC236}">
                    <a16:creationId xmlns:a16="http://schemas.microsoft.com/office/drawing/2014/main" id="{47945383-365B-43D6-8351-DB9A396542F1}"/>
                  </a:ext>
                </a:extLst>
              </p:cNvPr>
              <p:cNvSpPr/>
              <p:nvPr/>
            </p:nvSpPr>
            <p:spPr>
              <a:xfrm>
                <a:off x="3157527" y="2155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1" name="Oval 280">
                <a:extLst>
                  <a:ext uri="{FF2B5EF4-FFF2-40B4-BE49-F238E27FC236}">
                    <a16:creationId xmlns:a16="http://schemas.microsoft.com/office/drawing/2014/main" id="{532A47BD-8BFC-4BCB-A53E-615034247EB8}"/>
                  </a:ext>
                </a:extLst>
              </p:cNvPr>
              <p:cNvSpPr/>
              <p:nvPr/>
            </p:nvSpPr>
            <p:spPr>
              <a:xfrm>
                <a:off x="3157527"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2" name="Oval 281">
                <a:extLst>
                  <a:ext uri="{FF2B5EF4-FFF2-40B4-BE49-F238E27FC236}">
                    <a16:creationId xmlns:a16="http://schemas.microsoft.com/office/drawing/2014/main" id="{8B5FBA8A-4343-4BB3-92C6-A4AAA368F3CC}"/>
                  </a:ext>
                </a:extLst>
              </p:cNvPr>
              <p:cNvSpPr/>
              <p:nvPr/>
            </p:nvSpPr>
            <p:spPr>
              <a:xfrm>
                <a:off x="340226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3" name="Oval 282">
                <a:extLst>
                  <a:ext uri="{FF2B5EF4-FFF2-40B4-BE49-F238E27FC236}">
                    <a16:creationId xmlns:a16="http://schemas.microsoft.com/office/drawing/2014/main" id="{AC83244C-D689-47C0-A5B8-62663B32FA29}"/>
                  </a:ext>
                </a:extLst>
              </p:cNvPr>
              <p:cNvSpPr/>
              <p:nvPr/>
            </p:nvSpPr>
            <p:spPr>
              <a:xfrm>
                <a:off x="3635361"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4" name="Oval 283">
                <a:extLst>
                  <a:ext uri="{FF2B5EF4-FFF2-40B4-BE49-F238E27FC236}">
                    <a16:creationId xmlns:a16="http://schemas.microsoft.com/office/drawing/2014/main" id="{0E6AB40E-CE05-4045-82DB-9A7E253197CC}"/>
                  </a:ext>
                </a:extLst>
              </p:cNvPr>
              <p:cNvSpPr/>
              <p:nvPr/>
            </p:nvSpPr>
            <p:spPr>
              <a:xfrm>
                <a:off x="3868453" y="2411388"/>
                <a:ext cx="198132"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5" name="Oval 284">
                <a:extLst>
                  <a:ext uri="{FF2B5EF4-FFF2-40B4-BE49-F238E27FC236}">
                    <a16:creationId xmlns:a16="http://schemas.microsoft.com/office/drawing/2014/main" id="{698A323A-1A67-4D82-BE25-0784B59589FD}"/>
                  </a:ext>
                </a:extLst>
              </p:cNvPr>
              <p:cNvSpPr/>
              <p:nvPr/>
            </p:nvSpPr>
            <p:spPr>
              <a:xfrm>
                <a:off x="3390618" y="2167125"/>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6" name="Oval 285">
                <a:extLst>
                  <a:ext uri="{FF2B5EF4-FFF2-40B4-BE49-F238E27FC236}">
                    <a16:creationId xmlns:a16="http://schemas.microsoft.com/office/drawing/2014/main" id="{723D5C65-4ADD-4582-99E8-FE564ECDAEB6}"/>
                  </a:ext>
                </a:extLst>
              </p:cNvPr>
              <p:cNvSpPr/>
              <p:nvPr/>
            </p:nvSpPr>
            <p:spPr>
              <a:xfrm>
                <a:off x="3530473" y="2015909"/>
                <a:ext cx="198124"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7" name="Oval 286">
                <a:extLst>
                  <a:ext uri="{FF2B5EF4-FFF2-40B4-BE49-F238E27FC236}">
                    <a16:creationId xmlns:a16="http://schemas.microsoft.com/office/drawing/2014/main" id="{D3767AB2-EA08-4E16-AE88-3A4304DEC78A}"/>
                  </a:ext>
                </a:extLst>
              </p:cNvPr>
              <p:cNvSpPr/>
              <p:nvPr/>
            </p:nvSpPr>
            <p:spPr>
              <a:xfrm>
                <a:off x="3681979" y="1876328"/>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8" name="Oval 287">
                <a:extLst>
                  <a:ext uri="{FF2B5EF4-FFF2-40B4-BE49-F238E27FC236}">
                    <a16:creationId xmlns:a16="http://schemas.microsoft.com/office/drawing/2014/main" id="{B7C9F7D5-8AC0-4F94-93C1-CC16E5EE78AB}"/>
                  </a:ext>
                </a:extLst>
              </p:cNvPr>
              <p:cNvSpPr/>
              <p:nvPr/>
            </p:nvSpPr>
            <p:spPr>
              <a:xfrm>
                <a:off x="3821835" y="1736747"/>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9" name="Oval 288">
                <a:extLst>
                  <a:ext uri="{FF2B5EF4-FFF2-40B4-BE49-F238E27FC236}">
                    <a16:creationId xmlns:a16="http://schemas.microsoft.com/office/drawing/2014/main" id="{ADFA8EBE-CC49-475F-B0B4-65DA87C7076B}"/>
                  </a:ext>
                </a:extLst>
              </p:cNvPr>
              <p:cNvSpPr/>
              <p:nvPr/>
            </p:nvSpPr>
            <p:spPr>
              <a:xfrm>
                <a:off x="3961690" y="1608801"/>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90" name="Oval 289">
                <a:extLst>
                  <a:ext uri="{FF2B5EF4-FFF2-40B4-BE49-F238E27FC236}">
                    <a16:creationId xmlns:a16="http://schemas.microsoft.com/office/drawing/2014/main" id="{6FA28F79-AD7C-48BC-8536-9E85F7DF7F08}"/>
                  </a:ext>
                </a:extLst>
              </p:cNvPr>
              <p:cNvSpPr/>
              <p:nvPr/>
            </p:nvSpPr>
            <p:spPr>
              <a:xfrm>
                <a:off x="4113203" y="1469220"/>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272" name="Rectangle 435">
              <a:extLst>
                <a:ext uri="{FF2B5EF4-FFF2-40B4-BE49-F238E27FC236}">
                  <a16:creationId xmlns:a16="http://schemas.microsoft.com/office/drawing/2014/main" id="{2D35B15D-E907-42D1-8C4B-E39BE1A5BEB3}"/>
                </a:ext>
              </a:extLst>
            </p:cNvPr>
            <p:cNvSpPr>
              <a:spLocks noChangeArrowheads="1"/>
            </p:cNvSpPr>
            <p:nvPr/>
          </p:nvSpPr>
          <p:spPr bwMode="auto">
            <a:xfrm rot="5400000" flipH="1" flipV="1">
              <a:off x="917818" y="2351604"/>
              <a:ext cx="335516" cy="409575"/>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273" name="Trapezoid 272">
              <a:extLst>
                <a:ext uri="{FF2B5EF4-FFF2-40B4-BE49-F238E27FC236}">
                  <a16:creationId xmlns:a16="http://schemas.microsoft.com/office/drawing/2014/main" id="{26B472FB-1909-472A-8E80-85F76EEB7AD4}"/>
                </a:ext>
              </a:extLst>
            </p:cNvPr>
            <p:cNvSpPr/>
            <p:nvPr/>
          </p:nvSpPr>
          <p:spPr>
            <a:xfrm rot="5400000">
              <a:off x="1750077" y="2463731"/>
              <a:ext cx="355842" cy="179289"/>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pic>
        <p:nvPicPr>
          <p:cNvPr id="309" name="Picture 452" descr="RG-17 Kept Left - Single Disc">
            <a:extLst>
              <a:ext uri="{FF2B5EF4-FFF2-40B4-BE49-F238E27FC236}">
                <a16:creationId xmlns:a16="http://schemas.microsoft.com/office/drawing/2014/main" id="{BA39027E-C0E2-4730-B9F1-77B3C9316F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7477" y="2394696"/>
            <a:ext cx="3540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a:extLst>
              <a:ext uri="{FF2B5EF4-FFF2-40B4-BE49-F238E27FC236}">
                <a16:creationId xmlns:a16="http://schemas.microsoft.com/office/drawing/2014/main" id="{237C69B2-3CC4-424C-B65C-61AA7D1EFA91}"/>
              </a:ext>
            </a:extLst>
          </p:cNvPr>
          <p:cNvCxnSpPr>
            <a:stCxn id="500132" idx="6"/>
            <a:endCxn id="500132" idx="6"/>
          </p:cNvCxnSpPr>
          <p:nvPr/>
        </p:nvCxnSpPr>
        <p:spPr>
          <a:xfrm>
            <a:off x="7211588" y="2804319"/>
            <a:ext cx="0" cy="0"/>
          </a:xfrm>
          <a:prstGeom prst="line">
            <a:avLst/>
          </a:prstGeom>
        </p:spPr>
        <p:style>
          <a:lnRef idx="1">
            <a:schemeClr val="dk1"/>
          </a:lnRef>
          <a:fillRef idx="0">
            <a:schemeClr val="dk1"/>
          </a:fillRef>
          <a:effectRef idx="0">
            <a:schemeClr val="dk1"/>
          </a:effectRef>
          <a:fontRef idx="minor">
            <a:schemeClr val="tx1"/>
          </a:fontRef>
        </p:style>
      </p:cxnSp>
      <p:sp>
        <p:nvSpPr>
          <p:cNvPr id="310" name="Oval 342">
            <a:extLst>
              <a:ext uri="{FF2B5EF4-FFF2-40B4-BE49-F238E27FC236}">
                <a16:creationId xmlns:a16="http://schemas.microsoft.com/office/drawing/2014/main" id="{290107AC-1572-447B-B888-8B5611B203C7}"/>
              </a:ext>
            </a:extLst>
          </p:cNvPr>
          <p:cNvSpPr>
            <a:spLocks noChangeArrowheads="1"/>
          </p:cNvSpPr>
          <p:nvPr/>
        </p:nvSpPr>
        <p:spPr bwMode="auto">
          <a:xfrm>
            <a:off x="6269058" y="2465874"/>
            <a:ext cx="133350" cy="134937"/>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311" name="Oval 343">
            <a:extLst>
              <a:ext uri="{FF2B5EF4-FFF2-40B4-BE49-F238E27FC236}">
                <a16:creationId xmlns:a16="http://schemas.microsoft.com/office/drawing/2014/main" id="{FD09847C-0214-4C63-8105-32BD5EE25F35}"/>
              </a:ext>
            </a:extLst>
          </p:cNvPr>
          <p:cNvSpPr>
            <a:spLocks noChangeArrowheads="1"/>
          </p:cNvSpPr>
          <p:nvPr/>
        </p:nvSpPr>
        <p:spPr bwMode="auto">
          <a:xfrm>
            <a:off x="6427775" y="2524147"/>
            <a:ext cx="134937"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313" name="Oval 342">
            <a:extLst>
              <a:ext uri="{FF2B5EF4-FFF2-40B4-BE49-F238E27FC236}">
                <a16:creationId xmlns:a16="http://schemas.microsoft.com/office/drawing/2014/main" id="{AB930EF0-5B5F-4982-95C3-3769875C7191}"/>
              </a:ext>
            </a:extLst>
          </p:cNvPr>
          <p:cNvSpPr>
            <a:spLocks noChangeArrowheads="1"/>
          </p:cNvSpPr>
          <p:nvPr/>
        </p:nvSpPr>
        <p:spPr bwMode="auto">
          <a:xfrm>
            <a:off x="6581120" y="2592666"/>
            <a:ext cx="133350" cy="134937"/>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314" name="Oval 343">
            <a:extLst>
              <a:ext uri="{FF2B5EF4-FFF2-40B4-BE49-F238E27FC236}">
                <a16:creationId xmlns:a16="http://schemas.microsoft.com/office/drawing/2014/main" id="{2EF250D6-80AE-4F0A-B985-3E0B5271F8A2}"/>
              </a:ext>
            </a:extLst>
          </p:cNvPr>
          <p:cNvSpPr>
            <a:spLocks noChangeArrowheads="1"/>
          </p:cNvSpPr>
          <p:nvPr/>
        </p:nvSpPr>
        <p:spPr bwMode="auto">
          <a:xfrm>
            <a:off x="6739837" y="2650939"/>
            <a:ext cx="134937"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316" name="Oval 342">
            <a:extLst>
              <a:ext uri="{FF2B5EF4-FFF2-40B4-BE49-F238E27FC236}">
                <a16:creationId xmlns:a16="http://schemas.microsoft.com/office/drawing/2014/main" id="{E2B5E954-245B-4D3B-BA34-D88E8740960B}"/>
              </a:ext>
            </a:extLst>
          </p:cNvPr>
          <p:cNvSpPr>
            <a:spLocks noChangeArrowheads="1"/>
          </p:cNvSpPr>
          <p:nvPr/>
        </p:nvSpPr>
        <p:spPr bwMode="auto">
          <a:xfrm>
            <a:off x="5793965" y="2281355"/>
            <a:ext cx="133350" cy="134937"/>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317" name="Oval 343">
            <a:extLst>
              <a:ext uri="{FF2B5EF4-FFF2-40B4-BE49-F238E27FC236}">
                <a16:creationId xmlns:a16="http://schemas.microsoft.com/office/drawing/2014/main" id="{62CAEA96-0211-4249-B3D6-08DE34191C82}"/>
              </a:ext>
            </a:extLst>
          </p:cNvPr>
          <p:cNvSpPr>
            <a:spLocks noChangeArrowheads="1"/>
          </p:cNvSpPr>
          <p:nvPr/>
        </p:nvSpPr>
        <p:spPr bwMode="auto">
          <a:xfrm>
            <a:off x="6906753" y="2712196"/>
            <a:ext cx="134937"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321" name="Picture 320">
            <a:extLst>
              <a:ext uri="{FF2B5EF4-FFF2-40B4-BE49-F238E27FC236}">
                <a16:creationId xmlns:a16="http://schemas.microsoft.com/office/drawing/2014/main" id="{7D4C9668-511D-4A78-B7CE-14804DF49C6A}"/>
              </a:ext>
            </a:extLst>
          </p:cNvPr>
          <p:cNvPicPr>
            <a:picLocks noChangeAspect="1"/>
          </p:cNvPicPr>
          <p:nvPr/>
        </p:nvPicPr>
        <p:blipFill>
          <a:blip r:embed="rId10"/>
          <a:stretch>
            <a:fillRect/>
          </a:stretch>
        </p:blipFill>
        <p:spPr>
          <a:xfrm rot="5400000">
            <a:off x="289752" y="1681376"/>
            <a:ext cx="334895" cy="774445"/>
          </a:xfrm>
          <a:prstGeom prst="rect">
            <a:avLst/>
          </a:prstGeom>
        </p:spPr>
      </p:pic>
      <p:sp>
        <p:nvSpPr>
          <p:cNvPr id="195" name="Rectangle 194">
            <a:extLst>
              <a:ext uri="{FF2B5EF4-FFF2-40B4-BE49-F238E27FC236}">
                <a16:creationId xmlns:a16="http://schemas.microsoft.com/office/drawing/2014/main" id="{F1E0AF0A-75D1-4DA4-AF36-A7A305A10FBB}"/>
              </a:ext>
            </a:extLst>
          </p:cNvPr>
          <p:cNvSpPr/>
          <p:nvPr/>
        </p:nvSpPr>
        <p:spPr>
          <a:xfrm>
            <a:off x="-2432110" y="2427041"/>
            <a:ext cx="566761" cy="2420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sp>
        <p:nvSpPr>
          <p:cNvPr id="333" name="Oval 349">
            <a:extLst>
              <a:ext uri="{FF2B5EF4-FFF2-40B4-BE49-F238E27FC236}">
                <a16:creationId xmlns:a16="http://schemas.microsoft.com/office/drawing/2014/main" id="{28E14872-D929-4AB7-B790-1E60ED3C4303}"/>
              </a:ext>
            </a:extLst>
          </p:cNvPr>
          <p:cNvSpPr>
            <a:spLocks noChangeArrowheads="1"/>
          </p:cNvSpPr>
          <p:nvPr/>
        </p:nvSpPr>
        <p:spPr bwMode="auto">
          <a:xfrm>
            <a:off x="8083412" y="2736850"/>
            <a:ext cx="134938"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334" name="Oval 350">
            <a:extLst>
              <a:ext uri="{FF2B5EF4-FFF2-40B4-BE49-F238E27FC236}">
                <a16:creationId xmlns:a16="http://schemas.microsoft.com/office/drawing/2014/main" id="{548A1910-AB81-4078-96E6-743E5962FC85}"/>
              </a:ext>
            </a:extLst>
          </p:cNvPr>
          <p:cNvSpPr>
            <a:spLocks noChangeArrowheads="1"/>
          </p:cNvSpPr>
          <p:nvPr/>
        </p:nvSpPr>
        <p:spPr bwMode="auto">
          <a:xfrm>
            <a:off x="8337412" y="2736850"/>
            <a:ext cx="133350"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336" name="Oval 350">
            <a:extLst>
              <a:ext uri="{FF2B5EF4-FFF2-40B4-BE49-F238E27FC236}">
                <a16:creationId xmlns:a16="http://schemas.microsoft.com/office/drawing/2014/main" id="{5CA7E984-1371-4C63-9AA3-07570A7C6D60}"/>
              </a:ext>
            </a:extLst>
          </p:cNvPr>
          <p:cNvSpPr>
            <a:spLocks noChangeArrowheads="1"/>
          </p:cNvSpPr>
          <p:nvPr/>
        </p:nvSpPr>
        <p:spPr bwMode="auto">
          <a:xfrm>
            <a:off x="8614062" y="2736850"/>
            <a:ext cx="133350"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91" name="Oval 335">
            <a:extLst>
              <a:ext uri="{FF2B5EF4-FFF2-40B4-BE49-F238E27FC236}">
                <a16:creationId xmlns:a16="http://schemas.microsoft.com/office/drawing/2014/main" id="{E07F425F-13FB-4DCE-82AB-E615BDB83C6A}"/>
              </a:ext>
            </a:extLst>
          </p:cNvPr>
          <p:cNvSpPr>
            <a:spLocks noChangeArrowheads="1"/>
          </p:cNvSpPr>
          <p:nvPr/>
        </p:nvSpPr>
        <p:spPr bwMode="auto">
          <a:xfrm>
            <a:off x="5853482" y="3243263"/>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 name="Title 4">
            <a:extLst>
              <a:ext uri="{FF2B5EF4-FFF2-40B4-BE49-F238E27FC236}">
                <a16:creationId xmlns:a16="http://schemas.microsoft.com/office/drawing/2014/main" id="{22746BE0-C81B-4F75-A373-C391C4CADD5C}"/>
              </a:ext>
            </a:extLst>
          </p:cNvPr>
          <p:cNvSpPr>
            <a:spLocks noGrp="1"/>
          </p:cNvSpPr>
          <p:nvPr>
            <p:ph type="title"/>
          </p:nvPr>
        </p:nvSpPr>
        <p:spPr/>
        <p:txBody>
          <a:bodyPr/>
          <a:lstStyle/>
          <a:p>
            <a:r>
              <a:rPr lang="en-NZ" dirty="0"/>
              <a:t>Proposed Left lane Closure </a:t>
            </a:r>
            <a:br>
              <a:rPr lang="en-NZ" dirty="0"/>
            </a:br>
            <a:r>
              <a:rPr lang="en-NZ" dirty="0"/>
              <a:t>Installation of signs on RHS first</a:t>
            </a:r>
          </a:p>
        </p:txBody>
      </p:sp>
      <p:sp>
        <p:nvSpPr>
          <p:cNvPr id="93" name="Content Placeholder 2">
            <a:extLst>
              <a:ext uri="{FF2B5EF4-FFF2-40B4-BE49-F238E27FC236}">
                <a16:creationId xmlns:a16="http://schemas.microsoft.com/office/drawing/2014/main" id="{7D94D2CA-7440-4559-B0DB-BBEE82E9CE83}"/>
              </a:ext>
            </a:extLst>
          </p:cNvPr>
          <p:cNvSpPr>
            <a:spLocks noGrp="1"/>
          </p:cNvSpPr>
          <p:nvPr>
            <p:ph idx="1"/>
          </p:nvPr>
        </p:nvSpPr>
        <p:spPr>
          <a:xfrm>
            <a:off x="457201" y="5789670"/>
            <a:ext cx="8237537" cy="580631"/>
          </a:xfrm>
        </p:spPr>
        <p:txBody>
          <a:bodyPr/>
          <a:lstStyle/>
          <a:p>
            <a:pPr lvl="1"/>
            <a:r>
              <a:rPr lang="en-NZ" dirty="0"/>
              <a:t>2 loops required</a:t>
            </a:r>
          </a:p>
        </p:txBody>
      </p:sp>
    </p:spTree>
    <p:extLst>
      <p:ext uri="{BB962C8B-B14F-4D97-AF65-F5344CB8AC3E}">
        <p14:creationId xmlns:p14="http://schemas.microsoft.com/office/powerpoint/2010/main" val="2087674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7.40741E-7 L 0.26145 -0.00139 " pathEditMode="relative" rAng="0" ptsTypes="AA">
                                      <p:cBhvr>
                                        <p:cTn id="6" dur="2000" fill="hold"/>
                                        <p:tgtEl>
                                          <p:spTgt spid="20"/>
                                        </p:tgtEl>
                                        <p:attrNameLst>
                                          <p:attrName>ppt_x</p:attrName>
                                          <p:attrName>ppt_y</p:attrName>
                                        </p:attrNameLst>
                                      </p:cBhvr>
                                      <p:rCtr x="13073" y="-69"/>
                                    </p:animMotion>
                                  </p:childTnLst>
                                </p:cTn>
                              </p:par>
                              <p:par>
                                <p:cTn id="7" presetID="42" presetClass="path" presetSubtype="0" accel="50000" decel="50000" fill="hold" nodeType="withEffect">
                                  <p:stCondLst>
                                    <p:cond delay="0"/>
                                  </p:stCondLst>
                                  <p:childTnLst>
                                    <p:animMotion origin="layout" path="M -1.66667E-6 -3.33333E-6 L 0.26337 -0.00185 " pathEditMode="relative" rAng="0" ptsTypes="AA">
                                      <p:cBhvr>
                                        <p:cTn id="8" dur="2000" fill="hold"/>
                                        <p:tgtEl>
                                          <p:spTgt spid="265"/>
                                        </p:tgtEl>
                                        <p:attrNameLst>
                                          <p:attrName>ppt_x</p:attrName>
                                          <p:attrName>ppt_y</p:attrName>
                                        </p:attrNameLst>
                                      </p:cBhvr>
                                      <p:rCtr x="13160" y="-93"/>
                                    </p:animMotion>
                                  </p:childTnLst>
                                </p:cTn>
                              </p:par>
                            </p:childTnLst>
                          </p:cTn>
                        </p:par>
                        <p:par>
                          <p:cTn id="9" fill="hold">
                            <p:stCondLst>
                              <p:cond delay="2000"/>
                            </p:stCondLst>
                            <p:childTnLst>
                              <p:par>
                                <p:cTn id="10" presetID="1" presetClass="entr" presetSubtype="0" fill="hold" grpId="0" nodeType="afterEffect">
                                  <p:stCondLst>
                                    <p:cond delay="500"/>
                                  </p:stCondLst>
                                  <p:childTnLst>
                                    <p:set>
                                      <p:cBhvr>
                                        <p:cTn id="11" dur="1" fill="hold">
                                          <p:stCondLst>
                                            <p:cond delay="0"/>
                                          </p:stCondLst>
                                        </p:cTn>
                                        <p:tgtEl>
                                          <p:spTgt spid="500109"/>
                                        </p:tgtEl>
                                        <p:attrNameLst>
                                          <p:attrName>style.visibility</p:attrName>
                                        </p:attrNameLst>
                                      </p:cBhvr>
                                      <p:to>
                                        <p:strVal val="visible"/>
                                      </p:to>
                                    </p:set>
                                  </p:childTnLst>
                                </p:cTn>
                              </p:par>
                              <p:par>
                                <p:cTn id="12" presetID="1" presetClass="entr" presetSubtype="0" fill="hold" nodeType="withEffect">
                                  <p:stCondLst>
                                    <p:cond delay="500"/>
                                  </p:stCondLst>
                                  <p:childTnLst>
                                    <p:set>
                                      <p:cBhvr>
                                        <p:cTn id="13" dur="1" fill="hold">
                                          <p:stCondLst>
                                            <p:cond delay="0"/>
                                          </p:stCondLst>
                                        </p:cTn>
                                        <p:tgtEl>
                                          <p:spTgt spid="206268"/>
                                        </p:tgtEl>
                                        <p:attrNameLst>
                                          <p:attrName>style.visibility</p:attrName>
                                        </p:attrNameLst>
                                      </p:cBhvr>
                                      <p:to>
                                        <p:strVal val="visible"/>
                                      </p:to>
                                    </p:set>
                                  </p:childTnLst>
                                </p:cTn>
                              </p:par>
                            </p:childTnLst>
                          </p:cTn>
                        </p:par>
                        <p:par>
                          <p:cTn id="14" fill="hold">
                            <p:stCondLst>
                              <p:cond delay="2500"/>
                            </p:stCondLst>
                            <p:childTnLst>
                              <p:par>
                                <p:cTn id="15" presetID="42" presetClass="path" presetSubtype="0" accel="50000" decel="50000" fill="hold" nodeType="afterEffect">
                                  <p:stCondLst>
                                    <p:cond delay="500"/>
                                  </p:stCondLst>
                                  <p:childTnLst>
                                    <p:animMotion origin="layout" path="M 0.26146 -0.00139 L 0.4118 -0.00255 " pathEditMode="relative" rAng="0" ptsTypes="AA">
                                      <p:cBhvr>
                                        <p:cTn id="16" dur="2000" fill="hold"/>
                                        <p:tgtEl>
                                          <p:spTgt spid="20"/>
                                        </p:tgtEl>
                                        <p:attrNameLst>
                                          <p:attrName>ppt_x</p:attrName>
                                          <p:attrName>ppt_y</p:attrName>
                                        </p:attrNameLst>
                                      </p:cBhvr>
                                      <p:rCtr x="7708" y="-69"/>
                                    </p:animMotion>
                                  </p:childTnLst>
                                </p:cTn>
                              </p:par>
                              <p:par>
                                <p:cTn id="17" presetID="42" presetClass="path" presetSubtype="0" accel="50000" decel="50000" fill="hold" nodeType="withEffect">
                                  <p:stCondLst>
                                    <p:cond delay="500"/>
                                  </p:stCondLst>
                                  <p:childTnLst>
                                    <p:animMotion origin="layout" path="M 0.26337 -0.00185 L 0.41788 -0.00324 " pathEditMode="relative" rAng="0" ptsTypes="AA">
                                      <p:cBhvr>
                                        <p:cTn id="18" dur="2000" fill="hold"/>
                                        <p:tgtEl>
                                          <p:spTgt spid="265"/>
                                        </p:tgtEl>
                                        <p:attrNameLst>
                                          <p:attrName>ppt_x</p:attrName>
                                          <p:attrName>ppt_y</p:attrName>
                                        </p:attrNameLst>
                                      </p:cBhvr>
                                      <p:rCtr x="7986" y="0"/>
                                    </p:animMotion>
                                  </p:childTnLst>
                                </p:cTn>
                              </p:par>
                            </p:childTnLst>
                          </p:cTn>
                        </p:par>
                        <p:par>
                          <p:cTn id="19" fill="hold">
                            <p:stCondLst>
                              <p:cond delay="5000"/>
                            </p:stCondLst>
                            <p:childTnLst>
                              <p:par>
                                <p:cTn id="20" presetID="1" presetClass="entr" presetSubtype="0" fill="hold" nodeType="afterEffect">
                                  <p:stCondLst>
                                    <p:cond delay="500"/>
                                  </p:stCondLst>
                                  <p:childTnLst>
                                    <p:set>
                                      <p:cBhvr>
                                        <p:cTn id="21" dur="1" fill="hold">
                                          <p:stCondLst>
                                            <p:cond delay="0"/>
                                          </p:stCondLst>
                                        </p:cTn>
                                        <p:tgtEl>
                                          <p:spTgt spid="317442"/>
                                        </p:tgtEl>
                                        <p:attrNameLst>
                                          <p:attrName>style.visibility</p:attrName>
                                        </p:attrNameLst>
                                      </p:cBhvr>
                                      <p:to>
                                        <p:strVal val="visible"/>
                                      </p:to>
                                    </p:set>
                                  </p:childTnLst>
                                </p:cTn>
                              </p:par>
                              <p:par>
                                <p:cTn id="22" presetID="1" presetClass="entr" presetSubtype="0" fill="hold" grpId="0" nodeType="withEffect">
                                  <p:stCondLst>
                                    <p:cond delay="500"/>
                                  </p:stCondLst>
                                  <p:childTnLst>
                                    <p:set>
                                      <p:cBhvr>
                                        <p:cTn id="23" dur="1" fill="hold">
                                          <p:stCondLst>
                                            <p:cond delay="0"/>
                                          </p:stCondLst>
                                        </p:cTn>
                                        <p:tgtEl>
                                          <p:spTgt spid="500036"/>
                                        </p:tgtEl>
                                        <p:attrNameLst>
                                          <p:attrName>style.visibility</p:attrName>
                                        </p:attrNameLst>
                                      </p:cBhvr>
                                      <p:to>
                                        <p:strVal val="visible"/>
                                      </p:to>
                                    </p:set>
                                  </p:childTnLst>
                                </p:cTn>
                              </p:par>
                            </p:childTnLst>
                          </p:cTn>
                        </p:par>
                        <p:par>
                          <p:cTn id="24" fill="hold">
                            <p:stCondLst>
                              <p:cond delay="5500"/>
                            </p:stCondLst>
                            <p:childTnLst>
                              <p:par>
                                <p:cTn id="25" presetID="42" presetClass="path" presetSubtype="0" accel="50000" decel="50000" fill="hold" nodeType="afterEffect">
                                  <p:stCondLst>
                                    <p:cond delay="500"/>
                                  </p:stCondLst>
                                  <p:childTnLst>
                                    <p:animMotion origin="layout" path="M 0.41181 -0.00254 L 0.56441 -0.00023 " pathEditMode="relative" rAng="0" ptsTypes="AA">
                                      <p:cBhvr>
                                        <p:cTn id="26" dur="2000" fill="hold"/>
                                        <p:tgtEl>
                                          <p:spTgt spid="20"/>
                                        </p:tgtEl>
                                        <p:attrNameLst>
                                          <p:attrName>ppt_x</p:attrName>
                                          <p:attrName>ppt_y</p:attrName>
                                        </p:attrNameLst>
                                      </p:cBhvr>
                                      <p:rCtr x="8038" y="162"/>
                                    </p:animMotion>
                                  </p:childTnLst>
                                </p:cTn>
                              </p:par>
                              <p:par>
                                <p:cTn id="27" presetID="42" presetClass="path" presetSubtype="0" accel="50000" decel="50000" fill="hold" nodeType="withEffect">
                                  <p:stCondLst>
                                    <p:cond delay="500"/>
                                  </p:stCondLst>
                                  <p:childTnLst>
                                    <p:animMotion origin="layout" path="M 0.41788 -0.00324 L 0.55243 -3.33333E-6 " pathEditMode="relative" rAng="0" ptsTypes="AA">
                                      <p:cBhvr>
                                        <p:cTn id="28" dur="2000" fill="hold"/>
                                        <p:tgtEl>
                                          <p:spTgt spid="265"/>
                                        </p:tgtEl>
                                        <p:attrNameLst>
                                          <p:attrName>ppt_x</p:attrName>
                                          <p:attrName>ppt_y</p:attrName>
                                        </p:attrNameLst>
                                      </p:cBhvr>
                                      <p:rCtr x="6736" y="208"/>
                                    </p:animMotion>
                                  </p:child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0"/>
                                          </p:stCondLst>
                                        </p:cTn>
                                        <p:tgtEl>
                                          <p:spTgt spid="26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06274"/>
                                        </p:tgtEl>
                                        <p:attrNameLst>
                                          <p:attrName>style.visibility</p:attrName>
                                        </p:attrNameLst>
                                      </p:cBhvr>
                                      <p:to>
                                        <p:strVal val="visible"/>
                                      </p:to>
                                    </p:set>
                                  </p:childTnLst>
                                </p:cTn>
                              </p:par>
                            </p:childTnLst>
                          </p:cTn>
                        </p:par>
                        <p:par>
                          <p:cTn id="34" fill="hold">
                            <p:stCondLst>
                              <p:cond delay="8000"/>
                            </p:stCondLst>
                            <p:childTnLst>
                              <p:par>
                                <p:cTn id="35" presetID="42" presetClass="path" presetSubtype="0" accel="50000" decel="50000" fill="hold" nodeType="afterEffect">
                                  <p:stCondLst>
                                    <p:cond delay="500"/>
                                  </p:stCondLst>
                                  <p:childTnLst>
                                    <p:animMotion origin="layout" path="M 0.56441 -0.00023 L 0.63628 -0.0037 " pathEditMode="relative" rAng="0" ptsTypes="AA">
                                      <p:cBhvr>
                                        <p:cTn id="36" dur="2000" fill="hold"/>
                                        <p:tgtEl>
                                          <p:spTgt spid="20"/>
                                        </p:tgtEl>
                                        <p:attrNameLst>
                                          <p:attrName>ppt_x</p:attrName>
                                          <p:attrName>ppt_y</p:attrName>
                                        </p:attrNameLst>
                                      </p:cBhvr>
                                      <p:rCtr x="3594" y="-185"/>
                                    </p:animMotion>
                                  </p:childTnLst>
                                </p:cTn>
                              </p:par>
                              <p:par>
                                <p:cTn id="37" presetID="42" presetClass="path" presetSubtype="0" accel="50000" decel="50000" fill="hold" nodeType="withEffect">
                                  <p:stCondLst>
                                    <p:cond delay="500"/>
                                  </p:stCondLst>
                                  <p:childTnLst>
                                    <p:animMotion origin="layout" path="M 0.55243 -3.33333E-6 L 0.61181 -3.33333E-6 " pathEditMode="relative" rAng="0" ptsTypes="AA">
                                      <p:cBhvr>
                                        <p:cTn id="38" dur="2000" fill="hold"/>
                                        <p:tgtEl>
                                          <p:spTgt spid="265"/>
                                        </p:tgtEl>
                                        <p:attrNameLst>
                                          <p:attrName>ppt_x</p:attrName>
                                          <p:attrName>ppt_y</p:attrName>
                                        </p:attrNameLst>
                                      </p:cBhvr>
                                      <p:rCtr x="2969" y="0"/>
                                    </p:animMotion>
                                  </p:childTnLst>
                                </p:cTn>
                              </p:par>
                              <p:par>
                                <p:cTn id="39" presetID="1" presetClass="entr" presetSubtype="0" fill="hold" grpId="0" nodeType="withEffect">
                                  <p:stCondLst>
                                    <p:cond delay="1000"/>
                                  </p:stCondLst>
                                  <p:childTnLst>
                                    <p:set>
                                      <p:cBhvr>
                                        <p:cTn id="40" dur="1" fill="hold">
                                          <p:stCondLst>
                                            <p:cond delay="0"/>
                                          </p:stCondLst>
                                        </p:cTn>
                                        <p:tgtEl>
                                          <p:spTgt spid="500039"/>
                                        </p:tgtEl>
                                        <p:attrNameLst>
                                          <p:attrName>style.visibility</p:attrName>
                                        </p:attrNameLst>
                                      </p:cBhvr>
                                      <p:to>
                                        <p:strVal val="visible"/>
                                      </p:to>
                                    </p:set>
                                  </p:childTnLst>
                                </p:cTn>
                              </p:par>
                              <p:par>
                                <p:cTn id="41" presetID="1" presetClass="entr" presetSubtype="0" fill="hold" grpId="0" nodeType="withEffect">
                                  <p:stCondLst>
                                    <p:cond delay="1500"/>
                                  </p:stCondLst>
                                  <p:childTnLst>
                                    <p:set>
                                      <p:cBhvr>
                                        <p:cTn id="42" dur="1" fill="hold">
                                          <p:stCondLst>
                                            <p:cond delay="0"/>
                                          </p:stCondLst>
                                        </p:cTn>
                                        <p:tgtEl>
                                          <p:spTgt spid="500042"/>
                                        </p:tgtEl>
                                        <p:attrNameLst>
                                          <p:attrName>style.visibility</p:attrName>
                                        </p:attrNameLst>
                                      </p:cBhvr>
                                      <p:to>
                                        <p:strVal val="visible"/>
                                      </p:to>
                                    </p:set>
                                  </p:childTnLst>
                                </p:cTn>
                              </p:par>
                              <p:par>
                                <p:cTn id="43" presetID="1" presetClass="entr" presetSubtype="0" fill="hold" grpId="0" nodeType="withEffect">
                                  <p:stCondLst>
                                    <p:cond delay="2000"/>
                                  </p:stCondLst>
                                  <p:childTnLst>
                                    <p:set>
                                      <p:cBhvr>
                                        <p:cTn id="44" dur="1" fill="hold">
                                          <p:stCondLst>
                                            <p:cond delay="0"/>
                                          </p:stCondLst>
                                        </p:cTn>
                                        <p:tgtEl>
                                          <p:spTgt spid="500044"/>
                                        </p:tgtEl>
                                        <p:attrNameLst>
                                          <p:attrName>style.visibility</p:attrName>
                                        </p:attrNameLst>
                                      </p:cBhvr>
                                      <p:to>
                                        <p:strVal val="visible"/>
                                      </p:to>
                                    </p:set>
                                  </p:childTnLst>
                                </p:cTn>
                              </p:par>
                              <p:par>
                                <p:cTn id="45" presetID="1" presetClass="entr" presetSubtype="0" fill="hold" grpId="0" nodeType="withEffect">
                                  <p:stCondLst>
                                    <p:cond delay="2500"/>
                                  </p:stCondLst>
                                  <p:childTnLst>
                                    <p:set>
                                      <p:cBhvr>
                                        <p:cTn id="46" dur="1" fill="hold">
                                          <p:stCondLst>
                                            <p:cond delay="0"/>
                                          </p:stCondLst>
                                        </p:cTn>
                                        <p:tgtEl>
                                          <p:spTgt spid="500046"/>
                                        </p:tgtEl>
                                        <p:attrNameLst>
                                          <p:attrName>style.visibility</p:attrName>
                                        </p:attrNameLst>
                                      </p:cBhvr>
                                      <p:to>
                                        <p:strVal val="visible"/>
                                      </p:to>
                                    </p:set>
                                  </p:childTnLst>
                                </p:cTn>
                              </p:par>
                            </p:childTnLst>
                          </p:cTn>
                        </p:par>
                        <p:par>
                          <p:cTn id="47" fill="hold">
                            <p:stCondLst>
                              <p:cond delay="10500"/>
                            </p:stCondLst>
                            <p:childTnLst>
                              <p:par>
                                <p:cTn id="48" presetID="42" presetClass="path" presetSubtype="0" accel="50000" decel="50000" fill="hold" nodeType="afterEffect">
                                  <p:stCondLst>
                                    <p:cond delay="500"/>
                                  </p:stCondLst>
                                  <p:childTnLst>
                                    <p:animMotion origin="layout" path="M 0.63629 -0.00371 L 0.77586 0.02245 " pathEditMode="relative" rAng="0" ptsTypes="AA">
                                      <p:cBhvr>
                                        <p:cTn id="49" dur="2000" fill="hold"/>
                                        <p:tgtEl>
                                          <p:spTgt spid="20"/>
                                        </p:tgtEl>
                                        <p:attrNameLst>
                                          <p:attrName>ppt_x</p:attrName>
                                          <p:attrName>ppt_y</p:attrName>
                                        </p:attrNameLst>
                                      </p:cBhvr>
                                      <p:rCtr x="7465" y="1481"/>
                                    </p:animMotion>
                                  </p:childTnLst>
                                </p:cTn>
                              </p:par>
                              <p:par>
                                <p:cTn id="50" presetID="1" presetClass="entr" presetSubtype="0" fill="hold" grpId="0" nodeType="withEffect">
                                  <p:stCondLst>
                                    <p:cond delay="1000"/>
                                  </p:stCondLst>
                                  <p:childTnLst>
                                    <p:set>
                                      <p:cBhvr>
                                        <p:cTn id="51" dur="1" fill="hold">
                                          <p:stCondLst>
                                            <p:cond delay="0"/>
                                          </p:stCondLst>
                                        </p:cTn>
                                        <p:tgtEl>
                                          <p:spTgt spid="316"/>
                                        </p:tgtEl>
                                        <p:attrNameLst>
                                          <p:attrName>style.visibility</p:attrName>
                                        </p:attrNameLst>
                                      </p:cBhvr>
                                      <p:to>
                                        <p:strVal val="visible"/>
                                      </p:to>
                                    </p:set>
                                  </p:childTnLst>
                                </p:cTn>
                              </p:par>
                              <p:par>
                                <p:cTn id="52" presetID="1" presetClass="entr" presetSubtype="0" fill="hold" nodeType="withEffect">
                                  <p:stCondLst>
                                    <p:cond delay="1000"/>
                                  </p:stCondLst>
                                  <p:childTnLst>
                                    <p:set>
                                      <p:cBhvr>
                                        <p:cTn id="53" dur="1" fill="hold">
                                          <p:stCondLst>
                                            <p:cond delay="0"/>
                                          </p:stCondLst>
                                        </p:cTn>
                                        <p:tgtEl>
                                          <p:spTgt spid="206276"/>
                                        </p:tgtEl>
                                        <p:attrNameLst>
                                          <p:attrName>style.visibility</p:attrName>
                                        </p:attrNameLst>
                                      </p:cBhvr>
                                      <p:to>
                                        <p:strVal val="visible"/>
                                      </p:to>
                                    </p:set>
                                  </p:childTnLst>
                                </p:cTn>
                              </p:par>
                              <p:par>
                                <p:cTn id="54" presetID="1" presetClass="entr" presetSubtype="0" fill="hold" grpId="0" nodeType="withEffect">
                                  <p:stCondLst>
                                    <p:cond delay="1500"/>
                                  </p:stCondLst>
                                  <p:childTnLst>
                                    <p:set>
                                      <p:cBhvr>
                                        <p:cTn id="55" dur="1" fill="hold">
                                          <p:stCondLst>
                                            <p:cond delay="0"/>
                                          </p:stCondLst>
                                        </p:cTn>
                                        <p:tgtEl>
                                          <p:spTgt spid="500054"/>
                                        </p:tgtEl>
                                        <p:attrNameLst>
                                          <p:attrName>style.visibility</p:attrName>
                                        </p:attrNameLst>
                                      </p:cBhvr>
                                      <p:to>
                                        <p:strVal val="visible"/>
                                      </p:to>
                                    </p:set>
                                  </p:childTnLst>
                                </p:cTn>
                              </p:par>
                              <p:par>
                                <p:cTn id="56" presetID="1" presetClass="entr" presetSubtype="0" fill="hold" grpId="0" nodeType="withEffect">
                                  <p:stCondLst>
                                    <p:cond delay="2000"/>
                                  </p:stCondLst>
                                  <p:childTnLst>
                                    <p:set>
                                      <p:cBhvr>
                                        <p:cTn id="57" dur="1" fill="hold">
                                          <p:stCondLst>
                                            <p:cond delay="0"/>
                                          </p:stCondLst>
                                        </p:cTn>
                                        <p:tgtEl>
                                          <p:spTgt spid="500055"/>
                                        </p:tgtEl>
                                        <p:attrNameLst>
                                          <p:attrName>style.visibility</p:attrName>
                                        </p:attrNameLst>
                                      </p:cBhvr>
                                      <p:to>
                                        <p:strVal val="visible"/>
                                      </p:to>
                                    </p:set>
                                  </p:childTnLst>
                                </p:cTn>
                              </p:par>
                              <p:par>
                                <p:cTn id="58" presetID="1" presetClass="entr" presetSubtype="0" fill="hold" grpId="0" nodeType="withEffect">
                                  <p:stCondLst>
                                    <p:cond delay="2500"/>
                                  </p:stCondLst>
                                  <p:childTnLst>
                                    <p:set>
                                      <p:cBhvr>
                                        <p:cTn id="59" dur="1" fill="hold">
                                          <p:stCondLst>
                                            <p:cond delay="0"/>
                                          </p:stCondLst>
                                        </p:cTn>
                                        <p:tgtEl>
                                          <p:spTgt spid="310"/>
                                        </p:tgtEl>
                                        <p:attrNameLst>
                                          <p:attrName>style.visibility</p:attrName>
                                        </p:attrNameLst>
                                      </p:cBhvr>
                                      <p:to>
                                        <p:strVal val="visible"/>
                                      </p:to>
                                    </p:set>
                                  </p:childTnLst>
                                </p:cTn>
                              </p:par>
                            </p:childTnLst>
                          </p:cTn>
                        </p:par>
                        <p:par>
                          <p:cTn id="60" fill="hold">
                            <p:stCondLst>
                              <p:cond delay="13000"/>
                            </p:stCondLst>
                            <p:childTnLst>
                              <p:par>
                                <p:cTn id="61" presetID="42" presetClass="path" presetSubtype="0" accel="50000" decel="50000" fill="hold" nodeType="afterEffect">
                                  <p:stCondLst>
                                    <p:cond delay="500"/>
                                  </p:stCondLst>
                                  <p:childTnLst>
                                    <p:animMotion origin="layout" path="M 0.61181 -3.33333E-6 L 0.77309 0.02454 " pathEditMode="fixed" rAng="0" ptsTypes="AA">
                                      <p:cBhvr>
                                        <p:cTn id="62" dur="2000" fill="hold"/>
                                        <p:tgtEl>
                                          <p:spTgt spid="265"/>
                                        </p:tgtEl>
                                        <p:attrNameLst>
                                          <p:attrName>ppt_x</p:attrName>
                                          <p:attrName>ppt_y</p:attrName>
                                        </p:attrNameLst>
                                      </p:cBhvr>
                                      <p:rCtr x="8056" y="903"/>
                                    </p:animMotion>
                                  </p:childTnLst>
                                </p:cTn>
                              </p:par>
                            </p:childTnLst>
                          </p:cTn>
                        </p:par>
                        <p:par>
                          <p:cTn id="63" fill="hold">
                            <p:stCondLst>
                              <p:cond delay="15500"/>
                            </p:stCondLst>
                            <p:childTnLst>
                              <p:par>
                                <p:cTn id="64" presetID="0" presetClass="path" presetSubtype="0" accel="10000" decel="10000" fill="hold" nodeType="afterEffect">
                                  <p:stCondLst>
                                    <p:cond delay="250"/>
                                  </p:stCondLst>
                                  <p:childTnLst>
                                    <p:animMotion origin="layout" path="M 0.77118 0.02268 L 0.81909 -0.0037 L 0.77326 -0.01065 L 0.80139 0.00185 L 0.97951 0.01018 L 0.98264 -0.01204 L 0.98159 -0.01343 " pathEditMode="relative" ptsTypes="AAAAAAA">
                                      <p:cBhvr>
                                        <p:cTn id="65" dur="10000" fill="hold"/>
                                        <p:tgtEl>
                                          <p:spTgt spid="20"/>
                                        </p:tgtEl>
                                        <p:attrNameLst>
                                          <p:attrName>ppt_x</p:attrName>
                                          <p:attrName>ppt_y</p:attrName>
                                        </p:attrNameLst>
                                      </p:cBhvr>
                                    </p:animMotion>
                                  </p:childTnLst>
                                </p:cTn>
                              </p:par>
                              <p:par>
                                <p:cTn id="66" presetID="1" presetClass="entr" presetSubtype="0" fill="hold" grpId="0" nodeType="withEffect">
                                  <p:stCondLst>
                                    <p:cond delay="3750"/>
                                  </p:stCondLst>
                                  <p:childTnLst>
                                    <p:set>
                                      <p:cBhvr>
                                        <p:cTn id="67" dur="1" fill="hold">
                                          <p:stCondLst>
                                            <p:cond delay="0"/>
                                          </p:stCondLst>
                                        </p:cTn>
                                        <p:tgtEl>
                                          <p:spTgt spid="311"/>
                                        </p:tgtEl>
                                        <p:attrNameLst>
                                          <p:attrName>style.visibility</p:attrName>
                                        </p:attrNameLst>
                                      </p:cBhvr>
                                      <p:to>
                                        <p:strVal val="visible"/>
                                      </p:to>
                                    </p:set>
                                  </p:childTnLst>
                                </p:cTn>
                              </p:par>
                              <p:par>
                                <p:cTn id="68" presetID="1" presetClass="entr" presetSubtype="0" fill="hold" grpId="0" nodeType="withEffect">
                                  <p:stCondLst>
                                    <p:cond delay="4250"/>
                                  </p:stCondLst>
                                  <p:childTnLst>
                                    <p:set>
                                      <p:cBhvr>
                                        <p:cTn id="69" dur="1" fill="hold">
                                          <p:stCondLst>
                                            <p:cond delay="0"/>
                                          </p:stCondLst>
                                        </p:cTn>
                                        <p:tgtEl>
                                          <p:spTgt spid="313"/>
                                        </p:tgtEl>
                                        <p:attrNameLst>
                                          <p:attrName>style.visibility</p:attrName>
                                        </p:attrNameLst>
                                      </p:cBhvr>
                                      <p:to>
                                        <p:strVal val="visible"/>
                                      </p:to>
                                    </p:set>
                                  </p:childTnLst>
                                </p:cTn>
                              </p:par>
                              <p:par>
                                <p:cTn id="70" presetID="1" presetClass="entr" presetSubtype="0" fill="hold" grpId="0" nodeType="withEffect">
                                  <p:stCondLst>
                                    <p:cond delay="4750"/>
                                  </p:stCondLst>
                                  <p:childTnLst>
                                    <p:set>
                                      <p:cBhvr>
                                        <p:cTn id="71" dur="1" fill="hold">
                                          <p:stCondLst>
                                            <p:cond delay="0"/>
                                          </p:stCondLst>
                                        </p:cTn>
                                        <p:tgtEl>
                                          <p:spTgt spid="314"/>
                                        </p:tgtEl>
                                        <p:attrNameLst>
                                          <p:attrName>style.visibility</p:attrName>
                                        </p:attrNameLst>
                                      </p:cBhvr>
                                      <p:to>
                                        <p:strVal val="visible"/>
                                      </p:to>
                                    </p:set>
                                  </p:childTnLst>
                                </p:cTn>
                              </p:par>
                              <p:par>
                                <p:cTn id="72" presetID="1" presetClass="entr" presetSubtype="0" fill="hold" grpId="0" nodeType="withEffect">
                                  <p:stCondLst>
                                    <p:cond delay="5250"/>
                                  </p:stCondLst>
                                  <p:childTnLst>
                                    <p:set>
                                      <p:cBhvr>
                                        <p:cTn id="73" dur="1" fill="hold">
                                          <p:stCondLst>
                                            <p:cond delay="0"/>
                                          </p:stCondLst>
                                        </p:cTn>
                                        <p:tgtEl>
                                          <p:spTgt spid="317"/>
                                        </p:tgtEl>
                                        <p:attrNameLst>
                                          <p:attrName>style.visibility</p:attrName>
                                        </p:attrNameLst>
                                      </p:cBhvr>
                                      <p:to>
                                        <p:strVal val="visible"/>
                                      </p:to>
                                    </p:set>
                                  </p:childTnLst>
                                </p:cTn>
                              </p:par>
                              <p:par>
                                <p:cTn id="74" presetID="1" presetClass="entr" presetSubtype="0" fill="hold" grpId="0" nodeType="withEffect">
                                  <p:stCondLst>
                                    <p:cond delay="5500"/>
                                  </p:stCondLst>
                                  <p:childTnLst>
                                    <p:set>
                                      <p:cBhvr>
                                        <p:cTn id="75" dur="1" fill="hold">
                                          <p:stCondLst>
                                            <p:cond delay="0"/>
                                          </p:stCondLst>
                                        </p:cTn>
                                        <p:tgtEl>
                                          <p:spTgt spid="500132"/>
                                        </p:tgtEl>
                                        <p:attrNameLst>
                                          <p:attrName>style.visibility</p:attrName>
                                        </p:attrNameLst>
                                      </p:cBhvr>
                                      <p:to>
                                        <p:strVal val="visible"/>
                                      </p:to>
                                    </p:set>
                                  </p:childTnLst>
                                </p:cTn>
                              </p:par>
                              <p:par>
                                <p:cTn id="76" presetID="1" presetClass="entr" presetSubtype="0" fill="hold" grpId="0" nodeType="withEffect">
                                  <p:stCondLst>
                                    <p:cond delay="6000"/>
                                  </p:stCondLst>
                                  <p:childTnLst>
                                    <p:set>
                                      <p:cBhvr>
                                        <p:cTn id="77" dur="1" fill="hold">
                                          <p:stCondLst>
                                            <p:cond delay="0"/>
                                          </p:stCondLst>
                                        </p:cTn>
                                        <p:tgtEl>
                                          <p:spTgt spid="500061"/>
                                        </p:tgtEl>
                                        <p:attrNameLst>
                                          <p:attrName>style.visibility</p:attrName>
                                        </p:attrNameLst>
                                      </p:cBhvr>
                                      <p:to>
                                        <p:strVal val="visible"/>
                                      </p:to>
                                    </p:set>
                                  </p:childTnLst>
                                </p:cTn>
                              </p:par>
                              <p:par>
                                <p:cTn id="78" presetID="1" presetClass="entr" presetSubtype="0" fill="hold" nodeType="withEffect">
                                  <p:stCondLst>
                                    <p:cond delay="6000"/>
                                  </p:stCondLst>
                                  <p:childTnLst>
                                    <p:set>
                                      <p:cBhvr>
                                        <p:cTn id="79" dur="1" fill="hold">
                                          <p:stCondLst>
                                            <p:cond delay="0"/>
                                          </p:stCondLst>
                                        </p:cTn>
                                        <p:tgtEl>
                                          <p:spTgt spid="309"/>
                                        </p:tgtEl>
                                        <p:attrNameLst>
                                          <p:attrName>style.visibility</p:attrName>
                                        </p:attrNameLst>
                                      </p:cBhvr>
                                      <p:to>
                                        <p:strVal val="visible"/>
                                      </p:to>
                                    </p:set>
                                  </p:childTnLst>
                                </p:cTn>
                              </p:par>
                              <p:par>
                                <p:cTn id="80" presetID="1" presetClass="entr" presetSubtype="0" fill="hold" grpId="0" nodeType="withEffect">
                                  <p:stCondLst>
                                    <p:cond delay="6500"/>
                                  </p:stCondLst>
                                  <p:childTnLst>
                                    <p:set>
                                      <p:cBhvr>
                                        <p:cTn id="81" dur="1" fill="hold">
                                          <p:stCondLst>
                                            <p:cond delay="0"/>
                                          </p:stCondLst>
                                        </p:cTn>
                                        <p:tgtEl>
                                          <p:spTgt spid="500062"/>
                                        </p:tgtEl>
                                        <p:attrNameLst>
                                          <p:attrName>style.visibility</p:attrName>
                                        </p:attrNameLst>
                                      </p:cBhvr>
                                      <p:to>
                                        <p:strVal val="visible"/>
                                      </p:to>
                                    </p:set>
                                  </p:childTnLst>
                                </p:cTn>
                              </p:par>
                              <p:par>
                                <p:cTn id="82" presetID="1" presetClass="entr" presetSubtype="0" fill="hold" grpId="0" nodeType="withEffect">
                                  <p:stCondLst>
                                    <p:cond delay="7000"/>
                                  </p:stCondLst>
                                  <p:childTnLst>
                                    <p:set>
                                      <p:cBhvr>
                                        <p:cTn id="83" dur="1" fill="hold">
                                          <p:stCondLst>
                                            <p:cond delay="0"/>
                                          </p:stCondLst>
                                        </p:cTn>
                                        <p:tgtEl>
                                          <p:spTgt spid="683"/>
                                        </p:tgtEl>
                                        <p:attrNameLst>
                                          <p:attrName>style.visibility</p:attrName>
                                        </p:attrNameLst>
                                      </p:cBhvr>
                                      <p:to>
                                        <p:strVal val="visible"/>
                                      </p:to>
                                    </p:set>
                                  </p:childTnLst>
                                </p:cTn>
                              </p:par>
                              <p:par>
                                <p:cTn id="84" presetID="1" presetClass="entr" presetSubtype="0" fill="hold" grpId="0" nodeType="withEffect">
                                  <p:stCondLst>
                                    <p:cond delay="7500"/>
                                  </p:stCondLst>
                                  <p:childTnLst>
                                    <p:set>
                                      <p:cBhvr>
                                        <p:cTn id="85" dur="1" fill="hold">
                                          <p:stCondLst>
                                            <p:cond delay="0"/>
                                          </p:stCondLst>
                                        </p:cTn>
                                        <p:tgtEl>
                                          <p:spTgt spid="333"/>
                                        </p:tgtEl>
                                        <p:attrNameLst>
                                          <p:attrName>style.visibility</p:attrName>
                                        </p:attrNameLst>
                                      </p:cBhvr>
                                      <p:to>
                                        <p:strVal val="visible"/>
                                      </p:to>
                                    </p:set>
                                  </p:childTnLst>
                                </p:cTn>
                              </p:par>
                              <p:par>
                                <p:cTn id="86" presetID="1" presetClass="entr" presetSubtype="0" fill="hold" grpId="0" nodeType="withEffect">
                                  <p:stCondLst>
                                    <p:cond delay="8000"/>
                                  </p:stCondLst>
                                  <p:childTnLst>
                                    <p:set>
                                      <p:cBhvr>
                                        <p:cTn id="87" dur="1" fill="hold">
                                          <p:stCondLst>
                                            <p:cond delay="0"/>
                                          </p:stCondLst>
                                        </p:cTn>
                                        <p:tgtEl>
                                          <p:spTgt spid="334"/>
                                        </p:tgtEl>
                                        <p:attrNameLst>
                                          <p:attrName>style.visibility</p:attrName>
                                        </p:attrNameLst>
                                      </p:cBhvr>
                                      <p:to>
                                        <p:strVal val="visible"/>
                                      </p:to>
                                    </p:set>
                                  </p:childTnLst>
                                </p:cTn>
                              </p:par>
                              <p:par>
                                <p:cTn id="88" presetID="1" presetClass="entr" presetSubtype="0" fill="hold" grpId="0" nodeType="withEffect">
                                  <p:stCondLst>
                                    <p:cond delay="8500"/>
                                  </p:stCondLst>
                                  <p:childTnLst>
                                    <p:set>
                                      <p:cBhvr>
                                        <p:cTn id="89" dur="1" fill="hold">
                                          <p:stCondLst>
                                            <p:cond delay="0"/>
                                          </p:stCondLst>
                                        </p:cTn>
                                        <p:tgtEl>
                                          <p:spTgt spid="336"/>
                                        </p:tgtEl>
                                        <p:attrNameLst>
                                          <p:attrName>style.visibility</p:attrName>
                                        </p:attrNameLst>
                                      </p:cBhvr>
                                      <p:to>
                                        <p:strVal val="visible"/>
                                      </p:to>
                                    </p:set>
                                  </p:childTnLst>
                                </p:cTn>
                              </p:par>
                              <p:par>
                                <p:cTn id="90" presetID="1" presetClass="entr" presetSubtype="0" fill="hold" grpId="0" nodeType="withEffect">
                                  <p:stCondLst>
                                    <p:cond delay="9000"/>
                                  </p:stCondLst>
                                  <p:childTnLst>
                                    <p:set>
                                      <p:cBhvr>
                                        <p:cTn id="91" dur="1" fill="hold">
                                          <p:stCondLst>
                                            <p:cond delay="0"/>
                                          </p:stCondLst>
                                        </p:cTn>
                                        <p:tgtEl>
                                          <p:spTgt spid="467"/>
                                        </p:tgtEl>
                                        <p:attrNameLst>
                                          <p:attrName>style.visibility</p:attrName>
                                        </p:attrNameLst>
                                      </p:cBhvr>
                                      <p:to>
                                        <p:strVal val="visible"/>
                                      </p:to>
                                    </p:set>
                                  </p:childTnLst>
                                </p:cTn>
                              </p:par>
                              <p:par>
                                <p:cTn id="92" presetID="1" presetClass="entr" presetSubtype="0" fill="hold" nodeType="withEffect">
                                  <p:stCondLst>
                                    <p:cond delay="9000"/>
                                  </p:stCondLst>
                                  <p:childTnLst>
                                    <p:set>
                                      <p:cBhvr>
                                        <p:cTn id="93" dur="1" fill="hold">
                                          <p:stCondLst>
                                            <p:cond delay="0"/>
                                          </p:stCondLst>
                                        </p:cTn>
                                        <p:tgtEl>
                                          <p:spTgt spid="3"/>
                                        </p:tgtEl>
                                        <p:attrNameLst>
                                          <p:attrName>style.visibility</p:attrName>
                                        </p:attrNameLst>
                                      </p:cBhvr>
                                      <p:to>
                                        <p:strVal val="visible"/>
                                      </p:to>
                                    </p:set>
                                  </p:childTnLst>
                                </p:cTn>
                              </p:par>
                            </p:childTnLst>
                          </p:cTn>
                        </p:par>
                        <p:par>
                          <p:cTn id="94" fill="hold">
                            <p:stCondLst>
                              <p:cond delay="25750"/>
                            </p:stCondLst>
                            <p:childTnLst>
                              <p:par>
                                <p:cTn id="95" presetID="42" presetClass="path" presetSubtype="0" accel="50000" decel="50000" fill="hold" nodeType="afterEffect">
                                  <p:stCondLst>
                                    <p:cond delay="500"/>
                                  </p:stCondLst>
                                  <p:childTnLst>
                                    <p:animMotion origin="layout" path="M 0.9816 -0.01343 L 0.87291 0.0044 " pathEditMode="relative" rAng="0" ptsTypes="AA">
                                      <p:cBhvr>
                                        <p:cTn id="96" dur="2500" fill="hold"/>
                                        <p:tgtEl>
                                          <p:spTgt spid="20"/>
                                        </p:tgtEl>
                                        <p:attrNameLst>
                                          <p:attrName>ppt_x</p:attrName>
                                          <p:attrName>ppt_y</p:attrName>
                                        </p:attrNameLst>
                                      </p:cBhvr>
                                      <p:rCtr x="-5573" y="741"/>
                                    </p:animMotion>
                                  </p:childTnLst>
                                </p:cTn>
                              </p:par>
                              <p:par>
                                <p:cTn id="97" presetID="1" presetClass="exit" presetSubtype="0" fill="hold" grpId="1" nodeType="withEffect">
                                  <p:stCondLst>
                                    <p:cond delay="250"/>
                                  </p:stCondLst>
                                  <p:childTnLst>
                                    <p:set>
                                      <p:cBhvr>
                                        <p:cTn id="98" dur="1" fill="hold">
                                          <p:stCondLst>
                                            <p:cond delay="0"/>
                                          </p:stCondLst>
                                        </p:cTn>
                                        <p:tgtEl>
                                          <p:spTgt spid="336"/>
                                        </p:tgtEl>
                                        <p:attrNameLst>
                                          <p:attrName>style.visibility</p:attrName>
                                        </p:attrNameLst>
                                      </p:cBhvr>
                                      <p:to>
                                        <p:strVal val="hidden"/>
                                      </p:to>
                                    </p:set>
                                  </p:childTnLst>
                                </p:cTn>
                              </p:par>
                              <p:par>
                                <p:cTn id="99" presetID="1" presetClass="exit" presetSubtype="0" fill="hold" grpId="1" nodeType="withEffect">
                                  <p:stCondLst>
                                    <p:cond delay="750"/>
                                  </p:stCondLst>
                                  <p:childTnLst>
                                    <p:set>
                                      <p:cBhvr>
                                        <p:cTn id="100" dur="1" fill="hold">
                                          <p:stCondLst>
                                            <p:cond delay="0"/>
                                          </p:stCondLst>
                                        </p:cTn>
                                        <p:tgtEl>
                                          <p:spTgt spid="334"/>
                                        </p:tgtEl>
                                        <p:attrNameLst>
                                          <p:attrName>style.visibility</p:attrName>
                                        </p:attrNameLst>
                                      </p:cBhvr>
                                      <p:to>
                                        <p:strVal val="hidden"/>
                                      </p:to>
                                    </p:set>
                                  </p:childTnLst>
                                </p:cTn>
                              </p:par>
                              <p:par>
                                <p:cTn id="101" presetID="1" presetClass="exit" presetSubtype="0" fill="hold" grpId="1" nodeType="withEffect">
                                  <p:stCondLst>
                                    <p:cond delay="1300"/>
                                  </p:stCondLst>
                                  <p:childTnLst>
                                    <p:set>
                                      <p:cBhvr>
                                        <p:cTn id="102" dur="1" fill="hold">
                                          <p:stCondLst>
                                            <p:cond delay="0"/>
                                          </p:stCondLst>
                                        </p:cTn>
                                        <p:tgtEl>
                                          <p:spTgt spid="333"/>
                                        </p:tgtEl>
                                        <p:attrNameLst>
                                          <p:attrName>style.visibility</p:attrName>
                                        </p:attrNameLst>
                                      </p:cBhvr>
                                      <p:to>
                                        <p:strVal val="hidden"/>
                                      </p:to>
                                    </p:set>
                                  </p:childTnLst>
                                </p:cTn>
                              </p:par>
                            </p:childTnLst>
                          </p:cTn>
                        </p:par>
                        <p:par>
                          <p:cTn id="103" fill="hold">
                            <p:stCondLst>
                              <p:cond delay="28750"/>
                            </p:stCondLst>
                            <p:childTnLst>
                              <p:par>
                                <p:cTn id="104" presetID="1" presetClass="exit" presetSubtype="0" fill="hold" nodeType="afterEffect">
                                  <p:stCondLst>
                                    <p:cond delay="0"/>
                                  </p:stCondLst>
                                  <p:childTnLst>
                                    <p:set>
                                      <p:cBhvr>
                                        <p:cTn id="105" dur="1" fill="hold">
                                          <p:stCondLst>
                                            <p:cond delay="0"/>
                                          </p:stCondLst>
                                        </p:cTn>
                                        <p:tgtEl>
                                          <p:spTgt spid="265"/>
                                        </p:tgtEl>
                                        <p:attrNameLst>
                                          <p:attrName>style.visibility</p:attrName>
                                        </p:attrNameLst>
                                      </p:cBhvr>
                                      <p:to>
                                        <p:strVal val="hidden"/>
                                      </p:to>
                                    </p:set>
                                  </p:childTnLst>
                                </p:cTn>
                              </p:par>
                            </p:childTnLst>
                          </p:cTn>
                        </p:par>
                        <p:par>
                          <p:cTn id="106" fill="hold">
                            <p:stCondLst>
                              <p:cond delay="28750"/>
                            </p:stCondLst>
                            <p:childTnLst>
                              <p:par>
                                <p:cTn id="107" presetID="1" presetClass="exit" presetSubtype="0" fill="hold" nodeType="afterEffect">
                                  <p:stCondLst>
                                    <p:cond delay="0"/>
                                  </p:stCondLst>
                                  <p:childTnLst>
                                    <p:set>
                                      <p:cBhvr>
                                        <p:cTn id="108" dur="1" fill="hold">
                                          <p:stCondLst>
                                            <p:cond delay="0"/>
                                          </p:stCondLst>
                                        </p:cTn>
                                        <p:tgtEl>
                                          <p:spTgt spid="321"/>
                                        </p:tgtEl>
                                        <p:attrNameLst>
                                          <p:attrName>style.visibility</p:attrName>
                                        </p:attrNameLst>
                                      </p:cBhvr>
                                      <p:to>
                                        <p:strVal val="hidden"/>
                                      </p:to>
                                    </p:set>
                                  </p:childTnLst>
                                </p:cTn>
                              </p:par>
                            </p:childTnLst>
                          </p:cTn>
                        </p:par>
                        <p:par>
                          <p:cTn id="109" fill="hold">
                            <p:stCondLst>
                              <p:cond delay="28750"/>
                            </p:stCondLst>
                            <p:childTnLst>
                              <p:par>
                                <p:cTn id="110" presetID="1" presetClass="entr" presetSubtype="0" fill="hold" nodeType="afterEffect">
                                  <p:stCondLst>
                                    <p:cond delay="0"/>
                                  </p:stCondLst>
                                  <p:childTnLst>
                                    <p:set>
                                      <p:cBhvr>
                                        <p:cTn id="111"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036" grpId="0" animBg="1"/>
      <p:bldP spid="500039" grpId="0" animBg="1"/>
      <p:bldP spid="500042" grpId="0" animBg="1"/>
      <p:bldP spid="500044" grpId="0" animBg="1"/>
      <p:bldP spid="500046" grpId="0" animBg="1"/>
      <p:bldP spid="500054" grpId="0" animBg="1"/>
      <p:bldP spid="500055" grpId="0" animBg="1"/>
      <p:bldP spid="500061" grpId="0" animBg="1"/>
      <p:bldP spid="500062" grpId="0" animBg="1"/>
      <p:bldP spid="500109" grpId="0" animBg="1"/>
      <p:bldP spid="500132" grpId="0" animBg="1"/>
      <p:bldP spid="467" grpId="0" animBg="1"/>
      <p:bldP spid="683" grpId="0" animBg="1"/>
      <p:bldP spid="267" grpId="0" animBg="1"/>
      <p:bldP spid="310" grpId="0" animBg="1"/>
      <p:bldP spid="311" grpId="0" animBg="1"/>
      <p:bldP spid="313" grpId="0" animBg="1"/>
      <p:bldP spid="314" grpId="0" animBg="1"/>
      <p:bldP spid="316" grpId="0" animBg="1"/>
      <p:bldP spid="317" grpId="0" animBg="1"/>
      <p:bldP spid="333" grpId="0" animBg="1"/>
      <p:bldP spid="333" grpId="1" animBg="1"/>
      <p:bldP spid="334" grpId="0" animBg="1"/>
      <p:bldP spid="334" grpId="1" animBg="1"/>
      <p:bldP spid="336" grpId="0" animBg="1"/>
      <p:bldP spid="33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itle 1"/>
          <p:cNvSpPr>
            <a:spLocks noGrp="1"/>
          </p:cNvSpPr>
          <p:nvPr>
            <p:ph type="title"/>
          </p:nvPr>
        </p:nvSpPr>
        <p:spPr/>
        <p:txBody>
          <a:bodyPr/>
          <a:lstStyle/>
          <a:p>
            <a:r>
              <a:rPr lang="en-NZ" altLang="en-US" dirty="0"/>
              <a:t>Where is this at?</a:t>
            </a:r>
          </a:p>
        </p:txBody>
      </p:sp>
      <p:sp>
        <p:nvSpPr>
          <p:cNvPr id="458755" name="Content Placeholder 2"/>
          <p:cNvSpPr>
            <a:spLocks noGrp="1"/>
          </p:cNvSpPr>
          <p:nvPr>
            <p:ph idx="1"/>
          </p:nvPr>
        </p:nvSpPr>
        <p:spPr>
          <a:xfrm>
            <a:off x="457200" y="1600200"/>
            <a:ext cx="5799762" cy="3436938"/>
          </a:xfrm>
        </p:spPr>
        <p:txBody>
          <a:bodyPr/>
          <a:lstStyle/>
          <a:p>
            <a:pPr marL="88900" lvl="1" indent="0">
              <a:buNone/>
            </a:pPr>
            <a:r>
              <a:rPr lang="en-NZ" altLang="en-US" dirty="0"/>
              <a:t>Its proposed that the next edition of </a:t>
            </a:r>
            <a:r>
              <a:rPr lang="en-NZ" altLang="en-US" dirty="0" err="1"/>
              <a:t>CoPTTM</a:t>
            </a:r>
            <a:endParaRPr lang="en-NZ" altLang="en-US" dirty="0"/>
          </a:p>
          <a:p>
            <a:pPr lvl="1"/>
            <a:r>
              <a:rPr lang="en-NZ" dirty="0"/>
              <a:t>Will allow for installation or removal of signs on either the LHS or RHS first</a:t>
            </a:r>
            <a:endParaRPr lang="en-NZ" altLang="en-US" dirty="0"/>
          </a:p>
        </p:txBody>
      </p:sp>
      <p:pic>
        <p:nvPicPr>
          <p:cNvPr id="2" name="Picture 1">
            <a:extLst>
              <a:ext uri="{FF2B5EF4-FFF2-40B4-BE49-F238E27FC236}">
                <a16:creationId xmlns:a16="http://schemas.microsoft.com/office/drawing/2014/main" id="{B19962D9-6877-4C9E-A6A7-7C891C4D916D}"/>
              </a:ext>
            </a:extLst>
          </p:cNvPr>
          <p:cNvPicPr>
            <a:picLocks noChangeAspect="1"/>
          </p:cNvPicPr>
          <p:nvPr/>
        </p:nvPicPr>
        <p:blipFill>
          <a:blip r:embed="rId3"/>
          <a:stretch>
            <a:fillRect/>
          </a:stretch>
        </p:blipFill>
        <p:spPr>
          <a:xfrm>
            <a:off x="6452171" y="1678193"/>
            <a:ext cx="2274091" cy="3794483"/>
          </a:xfrm>
          <a:prstGeom prst="rect">
            <a:avLst/>
          </a:prstGeom>
        </p:spPr>
      </p:pic>
    </p:spTree>
    <p:extLst>
      <p:ext uri="{BB962C8B-B14F-4D97-AF65-F5344CB8AC3E}">
        <p14:creationId xmlns:p14="http://schemas.microsoft.com/office/powerpoint/2010/main" val="1888399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itle 1"/>
          <p:cNvSpPr>
            <a:spLocks noGrp="1"/>
          </p:cNvSpPr>
          <p:nvPr>
            <p:ph type="title"/>
          </p:nvPr>
        </p:nvSpPr>
        <p:spPr/>
        <p:txBody>
          <a:bodyPr/>
          <a:lstStyle/>
          <a:p>
            <a:r>
              <a:rPr lang="en-NZ" altLang="en-US" dirty="0"/>
              <a:t>Where is this at?</a:t>
            </a:r>
          </a:p>
        </p:txBody>
      </p:sp>
      <p:sp>
        <p:nvSpPr>
          <p:cNvPr id="458755" name="Content Placeholder 2"/>
          <p:cNvSpPr>
            <a:spLocks noGrp="1"/>
          </p:cNvSpPr>
          <p:nvPr>
            <p:ph idx="1"/>
          </p:nvPr>
        </p:nvSpPr>
        <p:spPr>
          <a:xfrm>
            <a:off x="457200" y="1600200"/>
            <a:ext cx="5212080" cy="3436938"/>
          </a:xfrm>
        </p:spPr>
        <p:txBody>
          <a:bodyPr/>
          <a:lstStyle/>
          <a:p>
            <a:pPr marL="88900" lvl="1" indent="0">
              <a:buNone/>
            </a:pPr>
            <a:r>
              <a:rPr lang="en-NZ" altLang="en-US" dirty="0" err="1"/>
              <a:t>CoPTTM</a:t>
            </a:r>
            <a:r>
              <a:rPr lang="en-NZ" altLang="en-US" dirty="0"/>
              <a:t> Consult has been submitted with request to allow: </a:t>
            </a:r>
          </a:p>
          <a:p>
            <a:pPr lvl="1"/>
            <a:r>
              <a:rPr lang="en-NZ" dirty="0"/>
              <a:t>installation or removal of delineation (friction cones) on the same loop as the signs</a:t>
            </a:r>
          </a:p>
          <a:p>
            <a:pPr lvl="1"/>
            <a:r>
              <a:rPr lang="en-NZ" dirty="0"/>
              <a:t>Works End Signs to be installed following installation of the closure</a:t>
            </a:r>
            <a:endParaRPr lang="en-NZ" altLang="en-US" dirty="0"/>
          </a:p>
        </p:txBody>
      </p:sp>
      <p:pic>
        <p:nvPicPr>
          <p:cNvPr id="6" name="Picture 5">
            <a:extLst>
              <a:ext uri="{FF2B5EF4-FFF2-40B4-BE49-F238E27FC236}">
                <a16:creationId xmlns:a16="http://schemas.microsoft.com/office/drawing/2014/main" id="{2762B2A2-50D2-4867-B844-DF952AEFC6F2}"/>
              </a:ext>
            </a:extLst>
          </p:cNvPr>
          <p:cNvPicPr>
            <a:picLocks noChangeAspect="1"/>
          </p:cNvPicPr>
          <p:nvPr/>
        </p:nvPicPr>
        <p:blipFill>
          <a:blip r:embed="rId3"/>
          <a:stretch>
            <a:fillRect/>
          </a:stretch>
        </p:blipFill>
        <p:spPr>
          <a:xfrm>
            <a:off x="6364242" y="1600200"/>
            <a:ext cx="2219003" cy="3790567"/>
          </a:xfrm>
          <a:prstGeom prst="rect">
            <a:avLst/>
          </a:prstGeom>
        </p:spPr>
      </p:pic>
    </p:spTree>
    <p:extLst>
      <p:ext uri="{BB962C8B-B14F-4D97-AF65-F5344CB8AC3E}">
        <p14:creationId xmlns:p14="http://schemas.microsoft.com/office/powerpoint/2010/main" val="2148146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a:xfrm>
            <a:off x="457200" y="549275"/>
            <a:ext cx="8229600" cy="1050925"/>
          </a:xfrm>
        </p:spPr>
        <p:txBody>
          <a:bodyPr/>
          <a:lstStyle/>
          <a:p>
            <a:r>
              <a:rPr lang="en-NZ" dirty="0"/>
              <a:t>Current Situation</a:t>
            </a:r>
            <a:endParaRPr lang="en-NZ" altLang="en-US" dirty="0"/>
          </a:p>
        </p:txBody>
      </p:sp>
      <p:sp>
        <p:nvSpPr>
          <p:cNvPr id="223235" name="Content Placeholder 2"/>
          <p:cNvSpPr>
            <a:spLocks noGrp="1"/>
          </p:cNvSpPr>
          <p:nvPr>
            <p:ph idx="1"/>
          </p:nvPr>
        </p:nvSpPr>
        <p:spPr>
          <a:xfrm>
            <a:off x="457201" y="1600200"/>
            <a:ext cx="7839511" cy="4312920"/>
          </a:xfrm>
        </p:spPr>
        <p:txBody>
          <a:bodyPr/>
          <a:lstStyle/>
          <a:p>
            <a:r>
              <a:rPr lang="en-NZ" b="1" dirty="0"/>
              <a:t>C11.2.2 Removing the worksite </a:t>
            </a:r>
          </a:p>
          <a:p>
            <a:r>
              <a:rPr lang="en-NZ" dirty="0"/>
              <a:t>	</a:t>
            </a:r>
          </a:p>
          <a:p>
            <a:r>
              <a:rPr lang="en-NZ" dirty="0"/>
              <a:t>The removal of TTM measures must be in the reverse order of establishment, </a:t>
            </a:r>
            <a:r>
              <a:rPr lang="en-NZ" dirty="0" err="1"/>
              <a:t>ie</a:t>
            </a:r>
            <a:r>
              <a:rPr lang="en-NZ" dirty="0"/>
              <a:t> reverse order for removal as per (c), (b), (a). </a:t>
            </a:r>
          </a:p>
          <a:p>
            <a:r>
              <a:rPr lang="en-NZ" dirty="0"/>
              <a:t>For level 2 and level 3 roads where an AWVMS is used to replace the advance warning sign, all signs on one side of the road may be removed in a single pass. 	</a:t>
            </a:r>
          </a:p>
          <a:p>
            <a:r>
              <a:rPr lang="en-NZ" dirty="0"/>
              <a:t>	</a:t>
            </a:r>
          </a:p>
          <a:p>
            <a:r>
              <a:rPr lang="en-NZ" dirty="0"/>
              <a:t>	</a:t>
            </a:r>
          </a:p>
        </p:txBody>
      </p:sp>
    </p:spTree>
    <p:extLst>
      <p:ext uri="{BB962C8B-B14F-4D97-AF65-F5344CB8AC3E}">
        <p14:creationId xmlns:p14="http://schemas.microsoft.com/office/powerpoint/2010/main" val="2947077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ectangle 444"/>
          <p:cNvSpPr/>
          <p:nvPr/>
        </p:nvSpPr>
        <p:spPr>
          <a:xfrm>
            <a:off x="0" y="1896269"/>
            <a:ext cx="9144000" cy="384954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42371" name="Line 16"/>
          <p:cNvSpPr>
            <a:spLocks noChangeShapeType="1"/>
          </p:cNvSpPr>
          <p:nvPr/>
        </p:nvSpPr>
        <p:spPr bwMode="auto">
          <a:xfrm flipH="1" flipV="1">
            <a:off x="0" y="2832100"/>
            <a:ext cx="9144000" cy="0"/>
          </a:xfrm>
          <a:prstGeom prst="line">
            <a:avLst/>
          </a:prstGeom>
          <a:noFill/>
          <a:ln w="25400">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2" name="Line 17"/>
          <p:cNvSpPr>
            <a:spLocks noChangeShapeType="1"/>
          </p:cNvSpPr>
          <p:nvPr/>
        </p:nvSpPr>
        <p:spPr bwMode="auto">
          <a:xfrm flipH="1">
            <a:off x="0" y="2327275"/>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4" name="Line 17"/>
          <p:cNvSpPr>
            <a:spLocks noChangeShapeType="1"/>
          </p:cNvSpPr>
          <p:nvPr/>
        </p:nvSpPr>
        <p:spPr bwMode="auto">
          <a:xfrm flipH="1">
            <a:off x="0" y="3343275"/>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5" name="Line 16"/>
          <p:cNvSpPr>
            <a:spLocks noChangeShapeType="1"/>
          </p:cNvSpPr>
          <p:nvPr/>
        </p:nvSpPr>
        <p:spPr bwMode="auto">
          <a:xfrm flipH="1" flipV="1">
            <a:off x="0" y="4845277"/>
            <a:ext cx="9144000" cy="0"/>
          </a:xfrm>
          <a:prstGeom prst="line">
            <a:avLst/>
          </a:prstGeom>
          <a:noFill/>
          <a:ln w="25400">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6" name="Line 17"/>
          <p:cNvSpPr>
            <a:spLocks noChangeShapeType="1"/>
          </p:cNvSpPr>
          <p:nvPr/>
        </p:nvSpPr>
        <p:spPr bwMode="auto">
          <a:xfrm flipH="1">
            <a:off x="0" y="4338864"/>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7" name="Line 17"/>
          <p:cNvSpPr>
            <a:spLocks noChangeShapeType="1"/>
          </p:cNvSpPr>
          <p:nvPr/>
        </p:nvSpPr>
        <p:spPr bwMode="auto">
          <a:xfrm flipH="1">
            <a:off x="0" y="5354864"/>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205837" name="Rectangle 19"/>
          <p:cNvSpPr>
            <a:spLocks noChangeArrowheads="1"/>
          </p:cNvSpPr>
          <p:nvPr/>
        </p:nvSpPr>
        <p:spPr bwMode="auto">
          <a:xfrm>
            <a:off x="0" y="3498849"/>
            <a:ext cx="9144000" cy="663435"/>
          </a:xfrm>
          <a:prstGeom prst="rect">
            <a:avLst/>
          </a:prstGeom>
          <a:solidFill>
            <a:schemeClr val="accent3">
              <a:lumMod val="75000"/>
            </a:schemeClr>
          </a:solidFill>
          <a:ln w="9525">
            <a:solidFill>
              <a:schemeClr val="tx1"/>
            </a:solidFill>
            <a:miter lim="800000"/>
            <a:headEnd/>
            <a:tailEnd/>
          </a:ln>
        </p:spPr>
        <p:txBody>
          <a:bodyPr wrap="none" anchor="ctr"/>
          <a:lstStyle/>
          <a:p>
            <a:pPr eaLnBrk="0" fontAlgn="base" hangingPunct="0">
              <a:lnSpc>
                <a:spcPct val="90000"/>
              </a:lnSpc>
              <a:spcBef>
                <a:spcPct val="20000"/>
              </a:spcBef>
              <a:spcAft>
                <a:spcPct val="0"/>
              </a:spcAft>
              <a:buFontTx/>
              <a:buChar char="•"/>
              <a:defRPr/>
            </a:pPr>
            <a:endParaRPr lang="en-US" sz="2400" dirty="0">
              <a:solidFill>
                <a:prstClr val="black"/>
              </a:solidFill>
              <a:latin typeface="Lucida Sans" pitchFamily="34" charset="0"/>
              <a:cs typeface="Arial" pitchFamily="34" charset="0"/>
            </a:endParaRPr>
          </a:p>
        </p:txBody>
      </p:sp>
      <p:grpSp>
        <p:nvGrpSpPr>
          <p:cNvPr id="8" name="Group 492"/>
          <p:cNvGrpSpPr>
            <a:grpSpLocks/>
          </p:cNvGrpSpPr>
          <p:nvPr/>
        </p:nvGrpSpPr>
        <p:grpSpPr bwMode="auto">
          <a:xfrm>
            <a:off x="-539750" y="2405063"/>
            <a:ext cx="539750" cy="276225"/>
            <a:chOff x="1325069" y="2375455"/>
            <a:chExt cx="692574" cy="355842"/>
          </a:xfrm>
        </p:grpSpPr>
        <p:sp>
          <p:nvSpPr>
            <p:cNvPr id="442604" name="Rectangle 435"/>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496" name="Trapezoid 495"/>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19" name="Title 18"/>
          <p:cNvSpPr>
            <a:spLocks noGrp="1"/>
          </p:cNvSpPr>
          <p:nvPr>
            <p:ph type="title"/>
          </p:nvPr>
        </p:nvSpPr>
        <p:spPr/>
        <p:txBody>
          <a:bodyPr/>
          <a:lstStyle/>
          <a:p>
            <a:r>
              <a:rPr lang="en-NZ" dirty="0"/>
              <a:t>Current Practise - Removal</a:t>
            </a:r>
          </a:p>
        </p:txBody>
      </p:sp>
      <p:grpSp>
        <p:nvGrpSpPr>
          <p:cNvPr id="12" name="Group 11">
            <a:extLst>
              <a:ext uri="{FF2B5EF4-FFF2-40B4-BE49-F238E27FC236}">
                <a16:creationId xmlns:a16="http://schemas.microsoft.com/office/drawing/2014/main" id="{C410979F-3DD4-485A-A9DC-7FAAED178C24}"/>
              </a:ext>
            </a:extLst>
          </p:cNvPr>
          <p:cNvGrpSpPr/>
          <p:nvPr/>
        </p:nvGrpSpPr>
        <p:grpSpPr>
          <a:xfrm>
            <a:off x="1803400" y="1797051"/>
            <a:ext cx="7327079" cy="566737"/>
            <a:chOff x="1803400" y="1797051"/>
            <a:chExt cx="7327079" cy="566737"/>
          </a:xfrm>
        </p:grpSpPr>
        <p:sp>
          <p:nvSpPr>
            <p:cNvPr id="500036" name="Oval 324"/>
            <p:cNvSpPr>
              <a:spLocks noChangeArrowheads="1"/>
            </p:cNvSpPr>
            <p:nvPr/>
          </p:nvSpPr>
          <p:spPr bwMode="auto">
            <a:xfrm>
              <a:off x="3170391" y="2217461"/>
              <a:ext cx="148070" cy="146327"/>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39" name="Oval 327"/>
            <p:cNvSpPr>
              <a:spLocks noChangeArrowheads="1"/>
            </p:cNvSpPr>
            <p:nvPr/>
          </p:nvSpPr>
          <p:spPr bwMode="auto">
            <a:xfrm>
              <a:off x="4778309" y="2230438"/>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2" name="Oval 330"/>
            <p:cNvSpPr>
              <a:spLocks noChangeArrowheads="1"/>
            </p:cNvSpPr>
            <p:nvPr/>
          </p:nvSpPr>
          <p:spPr bwMode="auto">
            <a:xfrm>
              <a:off x="5030721" y="2230438"/>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4" name="Oval 332"/>
            <p:cNvSpPr>
              <a:spLocks noChangeArrowheads="1"/>
            </p:cNvSpPr>
            <p:nvPr/>
          </p:nvSpPr>
          <p:spPr bwMode="auto">
            <a:xfrm>
              <a:off x="5284721" y="2230438"/>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6" name="Oval 334"/>
            <p:cNvSpPr>
              <a:spLocks noChangeArrowheads="1"/>
            </p:cNvSpPr>
            <p:nvPr/>
          </p:nvSpPr>
          <p:spPr bwMode="auto">
            <a:xfrm>
              <a:off x="5538721" y="2230438"/>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09" name="Oval 397"/>
            <p:cNvSpPr>
              <a:spLocks noChangeArrowheads="1"/>
            </p:cNvSpPr>
            <p:nvPr/>
          </p:nvSpPr>
          <p:spPr bwMode="auto">
            <a:xfrm>
              <a:off x="1803400" y="2230438"/>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206268" name="Picture 444" descr="TW-1B.3(70) 70kmh A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7213" y="1797051"/>
              <a:ext cx="648000" cy="43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74" name="Picture 450" descr="RG-4 '70 km/h' Speed Limit Tempora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2088" y="1822207"/>
              <a:ext cx="595861"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 name="Oval 327"/>
            <p:cNvSpPr>
              <a:spLocks noChangeArrowheads="1"/>
            </p:cNvSpPr>
            <p:nvPr/>
          </p:nvSpPr>
          <p:spPr bwMode="auto">
            <a:xfrm>
              <a:off x="8559800" y="2230438"/>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3" name="Group 455"/>
            <p:cNvGrpSpPr>
              <a:grpSpLocks/>
            </p:cNvGrpSpPr>
            <p:nvPr/>
          </p:nvGrpSpPr>
          <p:grpSpPr bwMode="auto">
            <a:xfrm>
              <a:off x="8608192" y="1834337"/>
              <a:ext cx="522287" cy="432000"/>
              <a:chOff x="2441624" y="265996"/>
              <a:chExt cx="2754089" cy="2109785"/>
            </a:xfrm>
          </p:grpSpPr>
          <p:pic>
            <p:nvPicPr>
              <p:cNvPr id="442630" name="Picture 454" descr="RG-2 Speed Limit 1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090687" y="270756"/>
                <a:ext cx="2105025" cy="210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631" name="Picture 456" descr="TW-16 Works E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718846" y="988774"/>
                <a:ext cx="2104672" cy="65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7442" name="Picture 2" descr="TW-7B (200L) 2 Lanes - Left Lane Closed 200 Metres Ahea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7934" y="1812179"/>
              <a:ext cx="57970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 name="Oval 327">
              <a:extLst>
                <a:ext uri="{FF2B5EF4-FFF2-40B4-BE49-F238E27FC236}">
                  <a16:creationId xmlns:a16="http://schemas.microsoft.com/office/drawing/2014/main" id="{E7743FE6-7800-4944-8A26-D0E65EFEB734}"/>
                </a:ext>
              </a:extLst>
            </p:cNvPr>
            <p:cNvSpPr>
              <a:spLocks noChangeArrowheads="1"/>
            </p:cNvSpPr>
            <p:nvPr/>
          </p:nvSpPr>
          <p:spPr bwMode="auto">
            <a:xfrm>
              <a:off x="4541772" y="2230438"/>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grpSp>
        <p:nvGrpSpPr>
          <p:cNvPr id="16" name="Group 15">
            <a:extLst>
              <a:ext uri="{FF2B5EF4-FFF2-40B4-BE49-F238E27FC236}">
                <a16:creationId xmlns:a16="http://schemas.microsoft.com/office/drawing/2014/main" id="{86F5145D-53A0-4188-9C01-FBB594978A33}"/>
              </a:ext>
            </a:extLst>
          </p:cNvPr>
          <p:cNvGrpSpPr/>
          <p:nvPr/>
        </p:nvGrpSpPr>
        <p:grpSpPr>
          <a:xfrm>
            <a:off x="-1633538" y="2400267"/>
            <a:ext cx="1633538" cy="287371"/>
            <a:chOff x="-1633538" y="2400267"/>
            <a:chExt cx="1633538" cy="287371"/>
          </a:xfrm>
        </p:grpSpPr>
        <p:grpSp>
          <p:nvGrpSpPr>
            <p:cNvPr id="20" name="Group 587"/>
            <p:cNvGrpSpPr>
              <a:grpSpLocks/>
            </p:cNvGrpSpPr>
            <p:nvPr/>
          </p:nvGrpSpPr>
          <p:grpSpPr bwMode="auto">
            <a:xfrm>
              <a:off x="-539750" y="2411413"/>
              <a:ext cx="539750" cy="276225"/>
              <a:chOff x="1325069" y="2375455"/>
              <a:chExt cx="692574" cy="355842"/>
            </a:xfrm>
          </p:grpSpPr>
          <p:sp>
            <p:nvSpPr>
              <p:cNvPr id="442540" name="Rectangle 435"/>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90" name="Trapezoid 589"/>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265" name="Group 491">
              <a:extLst>
                <a:ext uri="{FF2B5EF4-FFF2-40B4-BE49-F238E27FC236}">
                  <a16:creationId xmlns:a16="http://schemas.microsoft.com/office/drawing/2014/main" id="{26EC0F97-834D-4996-857E-ABD67F14045B}"/>
                </a:ext>
              </a:extLst>
            </p:cNvPr>
            <p:cNvGrpSpPr>
              <a:grpSpLocks/>
            </p:cNvGrpSpPr>
            <p:nvPr/>
          </p:nvGrpSpPr>
          <p:grpSpPr bwMode="auto">
            <a:xfrm>
              <a:off x="-1633538" y="2400267"/>
              <a:ext cx="885825" cy="287369"/>
              <a:chOff x="880788" y="2375455"/>
              <a:chExt cx="1136855" cy="355842"/>
            </a:xfrm>
          </p:grpSpPr>
          <p:grpSp>
            <p:nvGrpSpPr>
              <p:cNvPr id="266" name="Group 487">
                <a:extLst>
                  <a:ext uri="{FF2B5EF4-FFF2-40B4-BE49-F238E27FC236}">
                    <a16:creationId xmlns:a16="http://schemas.microsoft.com/office/drawing/2014/main" id="{E8280151-FD8C-4226-9D57-C2A17D7FD695}"/>
                  </a:ext>
                </a:extLst>
              </p:cNvPr>
              <p:cNvGrpSpPr>
                <a:grpSpLocks/>
              </p:cNvGrpSpPr>
              <p:nvPr/>
            </p:nvGrpSpPr>
            <p:grpSpPr bwMode="auto">
              <a:xfrm>
                <a:off x="1316711" y="2378754"/>
                <a:ext cx="512089" cy="350377"/>
                <a:chOff x="1443865" y="778555"/>
                <a:chExt cx="2929351" cy="2004294"/>
              </a:xfrm>
            </p:grpSpPr>
            <p:pic>
              <p:nvPicPr>
                <p:cNvPr id="277" name="Picture 6">
                  <a:extLst>
                    <a:ext uri="{FF2B5EF4-FFF2-40B4-BE49-F238E27FC236}">
                      <a16:creationId xmlns:a16="http://schemas.microsoft.com/office/drawing/2014/main" id="{682AED52-C4A8-4D36-B245-8CB3D7FC689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906394" y="316026"/>
                  <a:ext cx="2004294" cy="29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 name="Oval 277">
                  <a:extLst>
                    <a:ext uri="{FF2B5EF4-FFF2-40B4-BE49-F238E27FC236}">
                      <a16:creationId xmlns:a16="http://schemas.microsoft.com/office/drawing/2014/main" id="{C093F4EF-9863-4949-AFC6-6E4B56726C1D}"/>
                    </a:ext>
                  </a:extLst>
                </p:cNvPr>
                <p:cNvSpPr/>
                <p:nvPr/>
              </p:nvSpPr>
              <p:spPr>
                <a:xfrm>
                  <a:off x="3157527" y="1678592"/>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79" name="Oval 278">
                  <a:extLst>
                    <a:ext uri="{FF2B5EF4-FFF2-40B4-BE49-F238E27FC236}">
                      <a16:creationId xmlns:a16="http://schemas.microsoft.com/office/drawing/2014/main" id="{9F916C74-2D18-4517-894C-D8BC3A3B6F48}"/>
                    </a:ext>
                  </a:extLst>
                </p:cNvPr>
                <p:cNvSpPr/>
                <p:nvPr/>
              </p:nvSpPr>
              <p:spPr>
                <a:xfrm>
                  <a:off x="3157527" y="1934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0" name="Oval 279">
                  <a:extLst>
                    <a:ext uri="{FF2B5EF4-FFF2-40B4-BE49-F238E27FC236}">
                      <a16:creationId xmlns:a16="http://schemas.microsoft.com/office/drawing/2014/main" id="{47945383-365B-43D6-8351-DB9A396542F1}"/>
                    </a:ext>
                  </a:extLst>
                </p:cNvPr>
                <p:cNvSpPr/>
                <p:nvPr/>
              </p:nvSpPr>
              <p:spPr>
                <a:xfrm>
                  <a:off x="3157527" y="2155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1" name="Oval 280">
                  <a:extLst>
                    <a:ext uri="{FF2B5EF4-FFF2-40B4-BE49-F238E27FC236}">
                      <a16:creationId xmlns:a16="http://schemas.microsoft.com/office/drawing/2014/main" id="{532A47BD-8BFC-4BCB-A53E-615034247EB8}"/>
                    </a:ext>
                  </a:extLst>
                </p:cNvPr>
                <p:cNvSpPr/>
                <p:nvPr/>
              </p:nvSpPr>
              <p:spPr>
                <a:xfrm>
                  <a:off x="3157527"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2" name="Oval 281">
                  <a:extLst>
                    <a:ext uri="{FF2B5EF4-FFF2-40B4-BE49-F238E27FC236}">
                      <a16:creationId xmlns:a16="http://schemas.microsoft.com/office/drawing/2014/main" id="{8B5FBA8A-4343-4BB3-92C6-A4AAA368F3CC}"/>
                    </a:ext>
                  </a:extLst>
                </p:cNvPr>
                <p:cNvSpPr/>
                <p:nvPr/>
              </p:nvSpPr>
              <p:spPr>
                <a:xfrm>
                  <a:off x="340226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3" name="Oval 282">
                  <a:extLst>
                    <a:ext uri="{FF2B5EF4-FFF2-40B4-BE49-F238E27FC236}">
                      <a16:creationId xmlns:a16="http://schemas.microsoft.com/office/drawing/2014/main" id="{AC83244C-D689-47C0-A5B8-62663B32FA29}"/>
                    </a:ext>
                  </a:extLst>
                </p:cNvPr>
                <p:cNvSpPr/>
                <p:nvPr/>
              </p:nvSpPr>
              <p:spPr>
                <a:xfrm>
                  <a:off x="3635361"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4" name="Oval 283">
                  <a:extLst>
                    <a:ext uri="{FF2B5EF4-FFF2-40B4-BE49-F238E27FC236}">
                      <a16:creationId xmlns:a16="http://schemas.microsoft.com/office/drawing/2014/main" id="{0E6AB40E-CE05-4045-82DB-9A7E253197CC}"/>
                    </a:ext>
                  </a:extLst>
                </p:cNvPr>
                <p:cNvSpPr/>
                <p:nvPr/>
              </p:nvSpPr>
              <p:spPr>
                <a:xfrm>
                  <a:off x="3868453" y="2411388"/>
                  <a:ext cx="198132"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5" name="Oval 284">
                  <a:extLst>
                    <a:ext uri="{FF2B5EF4-FFF2-40B4-BE49-F238E27FC236}">
                      <a16:creationId xmlns:a16="http://schemas.microsoft.com/office/drawing/2014/main" id="{698A323A-1A67-4D82-BE25-0784B59589FD}"/>
                    </a:ext>
                  </a:extLst>
                </p:cNvPr>
                <p:cNvSpPr/>
                <p:nvPr/>
              </p:nvSpPr>
              <p:spPr>
                <a:xfrm>
                  <a:off x="3390618" y="2167125"/>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6" name="Oval 285">
                  <a:extLst>
                    <a:ext uri="{FF2B5EF4-FFF2-40B4-BE49-F238E27FC236}">
                      <a16:creationId xmlns:a16="http://schemas.microsoft.com/office/drawing/2014/main" id="{723D5C65-4ADD-4582-99E8-FE564ECDAEB6}"/>
                    </a:ext>
                  </a:extLst>
                </p:cNvPr>
                <p:cNvSpPr/>
                <p:nvPr/>
              </p:nvSpPr>
              <p:spPr>
                <a:xfrm>
                  <a:off x="3530473" y="2015909"/>
                  <a:ext cx="198124"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7" name="Oval 286">
                  <a:extLst>
                    <a:ext uri="{FF2B5EF4-FFF2-40B4-BE49-F238E27FC236}">
                      <a16:creationId xmlns:a16="http://schemas.microsoft.com/office/drawing/2014/main" id="{D3767AB2-EA08-4E16-AE88-3A4304DEC78A}"/>
                    </a:ext>
                  </a:extLst>
                </p:cNvPr>
                <p:cNvSpPr/>
                <p:nvPr/>
              </p:nvSpPr>
              <p:spPr>
                <a:xfrm>
                  <a:off x="3681979" y="1876328"/>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8" name="Oval 287">
                  <a:extLst>
                    <a:ext uri="{FF2B5EF4-FFF2-40B4-BE49-F238E27FC236}">
                      <a16:creationId xmlns:a16="http://schemas.microsoft.com/office/drawing/2014/main" id="{B7C9F7D5-8AC0-4F94-93C1-CC16E5EE78AB}"/>
                    </a:ext>
                  </a:extLst>
                </p:cNvPr>
                <p:cNvSpPr/>
                <p:nvPr/>
              </p:nvSpPr>
              <p:spPr>
                <a:xfrm>
                  <a:off x="3821835" y="1736747"/>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9" name="Oval 288">
                  <a:extLst>
                    <a:ext uri="{FF2B5EF4-FFF2-40B4-BE49-F238E27FC236}">
                      <a16:creationId xmlns:a16="http://schemas.microsoft.com/office/drawing/2014/main" id="{ADFA8EBE-CC49-475F-B0B4-65DA87C7076B}"/>
                    </a:ext>
                  </a:extLst>
                </p:cNvPr>
                <p:cNvSpPr/>
                <p:nvPr/>
              </p:nvSpPr>
              <p:spPr>
                <a:xfrm>
                  <a:off x="3961690" y="1608801"/>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90" name="Oval 289">
                  <a:extLst>
                    <a:ext uri="{FF2B5EF4-FFF2-40B4-BE49-F238E27FC236}">
                      <a16:creationId xmlns:a16="http://schemas.microsoft.com/office/drawing/2014/main" id="{6FA28F79-AD7C-48BC-8536-9E85F7DF7F08}"/>
                    </a:ext>
                  </a:extLst>
                </p:cNvPr>
                <p:cNvSpPr/>
                <p:nvPr/>
              </p:nvSpPr>
              <p:spPr>
                <a:xfrm>
                  <a:off x="4113203" y="1469220"/>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272" name="Rectangle 435">
                <a:extLst>
                  <a:ext uri="{FF2B5EF4-FFF2-40B4-BE49-F238E27FC236}">
                    <a16:creationId xmlns:a16="http://schemas.microsoft.com/office/drawing/2014/main" id="{2D35B15D-E907-42D1-8C4B-E39BE1A5BEB3}"/>
                  </a:ext>
                </a:extLst>
              </p:cNvPr>
              <p:cNvSpPr>
                <a:spLocks noChangeArrowheads="1"/>
              </p:cNvSpPr>
              <p:nvPr/>
            </p:nvSpPr>
            <p:spPr bwMode="auto">
              <a:xfrm rot="5400000" flipH="1" flipV="1">
                <a:off x="917818" y="2351604"/>
                <a:ext cx="335516" cy="409575"/>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273" name="Trapezoid 272">
                <a:extLst>
                  <a:ext uri="{FF2B5EF4-FFF2-40B4-BE49-F238E27FC236}">
                    <a16:creationId xmlns:a16="http://schemas.microsoft.com/office/drawing/2014/main" id="{26B472FB-1909-472A-8E80-85F76EEB7AD4}"/>
                  </a:ext>
                </a:extLst>
              </p:cNvPr>
              <p:cNvSpPr/>
              <p:nvPr/>
            </p:nvSpPr>
            <p:spPr>
              <a:xfrm rot="5400000">
                <a:off x="1750077" y="2463731"/>
                <a:ext cx="355842" cy="179289"/>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cxnSp>
        <p:nvCxnSpPr>
          <p:cNvPr id="30" name="Straight Connector 29">
            <a:extLst>
              <a:ext uri="{FF2B5EF4-FFF2-40B4-BE49-F238E27FC236}">
                <a16:creationId xmlns:a16="http://schemas.microsoft.com/office/drawing/2014/main" id="{237C69B2-3CC4-424C-B65C-61AA7D1EFA91}"/>
              </a:ext>
            </a:extLst>
          </p:cNvPr>
          <p:cNvCxnSpPr>
            <a:stCxn id="500132" idx="6"/>
            <a:endCxn id="500132" idx="6"/>
          </p:cNvCxnSpPr>
          <p:nvPr/>
        </p:nvCxnSpPr>
        <p:spPr>
          <a:xfrm>
            <a:off x="7211588" y="2804319"/>
            <a:ext cx="0" cy="0"/>
          </a:xfrm>
          <a:prstGeom prst="line">
            <a:avLst/>
          </a:prstGeom>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C98D04C4-EF30-46E8-8FD0-1419BDFF11E3}"/>
              </a:ext>
            </a:extLst>
          </p:cNvPr>
          <p:cNvGrpSpPr/>
          <p:nvPr/>
        </p:nvGrpSpPr>
        <p:grpSpPr>
          <a:xfrm>
            <a:off x="5793965" y="1938337"/>
            <a:ext cx="2194335" cy="933451"/>
            <a:chOff x="5793965" y="1938337"/>
            <a:chExt cx="2194335" cy="933451"/>
          </a:xfrm>
        </p:grpSpPr>
        <p:grpSp>
          <p:nvGrpSpPr>
            <p:cNvPr id="5" name="Group 4">
              <a:extLst>
                <a:ext uri="{FF2B5EF4-FFF2-40B4-BE49-F238E27FC236}">
                  <a16:creationId xmlns:a16="http://schemas.microsoft.com/office/drawing/2014/main" id="{3A75547C-4429-4EE6-9864-EE8CCFA3D970}"/>
                </a:ext>
              </a:extLst>
            </p:cNvPr>
            <p:cNvGrpSpPr/>
            <p:nvPr/>
          </p:nvGrpSpPr>
          <p:grpSpPr>
            <a:xfrm>
              <a:off x="7017477" y="2394696"/>
              <a:ext cx="970823" cy="477092"/>
              <a:chOff x="7017477" y="2394696"/>
              <a:chExt cx="970823" cy="477092"/>
            </a:xfrm>
          </p:grpSpPr>
          <p:sp>
            <p:nvSpPr>
              <p:cNvPr id="500061" name="Oval 349"/>
              <p:cNvSpPr>
                <a:spLocks noChangeArrowheads="1"/>
              </p:cNvSpPr>
              <p:nvPr/>
            </p:nvSpPr>
            <p:spPr bwMode="auto">
              <a:xfrm>
                <a:off x="7324300" y="2736850"/>
                <a:ext cx="134938"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62" name="Oval 350"/>
              <p:cNvSpPr>
                <a:spLocks noChangeArrowheads="1"/>
              </p:cNvSpPr>
              <p:nvPr/>
            </p:nvSpPr>
            <p:spPr bwMode="auto">
              <a:xfrm>
                <a:off x="7578300" y="2736850"/>
                <a:ext cx="133350"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32" name="Oval 420"/>
              <p:cNvSpPr>
                <a:spLocks noChangeArrowheads="1"/>
              </p:cNvSpPr>
              <p:nvPr/>
            </p:nvSpPr>
            <p:spPr bwMode="auto">
              <a:xfrm>
                <a:off x="7076650" y="2736850"/>
                <a:ext cx="134938"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683" name="Oval 350"/>
              <p:cNvSpPr>
                <a:spLocks noChangeArrowheads="1"/>
              </p:cNvSpPr>
              <p:nvPr/>
            </p:nvSpPr>
            <p:spPr bwMode="auto">
              <a:xfrm>
                <a:off x="7854950" y="2736850"/>
                <a:ext cx="133350"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309" name="Picture 452" descr="RG-17 Kept Left - Single Disc">
                <a:extLst>
                  <a:ext uri="{FF2B5EF4-FFF2-40B4-BE49-F238E27FC236}">
                    <a16:creationId xmlns:a16="http://schemas.microsoft.com/office/drawing/2014/main" id="{BA39027E-C0E2-4730-B9F1-77B3C9316F5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7477" y="2394696"/>
                <a:ext cx="3540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a:extLst>
                <a:ext uri="{FF2B5EF4-FFF2-40B4-BE49-F238E27FC236}">
                  <a16:creationId xmlns:a16="http://schemas.microsoft.com/office/drawing/2014/main" id="{C890BF26-2C2C-4259-A0BE-2E862F5880C1}"/>
                </a:ext>
              </a:extLst>
            </p:cNvPr>
            <p:cNvGrpSpPr/>
            <p:nvPr/>
          </p:nvGrpSpPr>
          <p:grpSpPr>
            <a:xfrm>
              <a:off x="5793965" y="1938337"/>
              <a:ext cx="1247725" cy="908797"/>
              <a:chOff x="5793965" y="1938337"/>
              <a:chExt cx="1247725" cy="908797"/>
            </a:xfrm>
          </p:grpSpPr>
          <p:sp>
            <p:nvSpPr>
              <p:cNvPr id="500054" name="Oval 342"/>
              <p:cNvSpPr>
                <a:spLocks noChangeArrowheads="1"/>
              </p:cNvSpPr>
              <p:nvPr/>
            </p:nvSpPr>
            <p:spPr bwMode="auto">
              <a:xfrm>
                <a:off x="5958703" y="2342235"/>
                <a:ext cx="133350" cy="134937"/>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5" name="Oval 343"/>
              <p:cNvSpPr>
                <a:spLocks noChangeArrowheads="1"/>
              </p:cNvSpPr>
              <p:nvPr/>
            </p:nvSpPr>
            <p:spPr bwMode="auto">
              <a:xfrm>
                <a:off x="6117420" y="2400508"/>
                <a:ext cx="134937"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206276" name="Picture 452" descr="RG-17 Kept Left - Single Dis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99150" y="1938337"/>
                <a:ext cx="3540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 name="Oval 342">
                <a:extLst>
                  <a:ext uri="{FF2B5EF4-FFF2-40B4-BE49-F238E27FC236}">
                    <a16:creationId xmlns:a16="http://schemas.microsoft.com/office/drawing/2014/main" id="{290107AC-1572-447B-B888-8B5611B203C7}"/>
                  </a:ext>
                </a:extLst>
              </p:cNvPr>
              <p:cNvSpPr>
                <a:spLocks noChangeArrowheads="1"/>
              </p:cNvSpPr>
              <p:nvPr/>
            </p:nvSpPr>
            <p:spPr bwMode="auto">
              <a:xfrm>
                <a:off x="6269058" y="2465874"/>
                <a:ext cx="133350" cy="134937"/>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311" name="Oval 343">
                <a:extLst>
                  <a:ext uri="{FF2B5EF4-FFF2-40B4-BE49-F238E27FC236}">
                    <a16:creationId xmlns:a16="http://schemas.microsoft.com/office/drawing/2014/main" id="{FD09847C-0214-4C63-8105-32BD5EE25F35}"/>
                  </a:ext>
                </a:extLst>
              </p:cNvPr>
              <p:cNvSpPr>
                <a:spLocks noChangeArrowheads="1"/>
              </p:cNvSpPr>
              <p:nvPr/>
            </p:nvSpPr>
            <p:spPr bwMode="auto">
              <a:xfrm>
                <a:off x="6427775" y="2524147"/>
                <a:ext cx="134937"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313" name="Oval 342">
                <a:extLst>
                  <a:ext uri="{FF2B5EF4-FFF2-40B4-BE49-F238E27FC236}">
                    <a16:creationId xmlns:a16="http://schemas.microsoft.com/office/drawing/2014/main" id="{AB930EF0-5B5F-4982-95C3-3769875C7191}"/>
                  </a:ext>
                </a:extLst>
              </p:cNvPr>
              <p:cNvSpPr>
                <a:spLocks noChangeArrowheads="1"/>
              </p:cNvSpPr>
              <p:nvPr/>
            </p:nvSpPr>
            <p:spPr bwMode="auto">
              <a:xfrm>
                <a:off x="6581120" y="2592666"/>
                <a:ext cx="133350" cy="134937"/>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314" name="Oval 343">
                <a:extLst>
                  <a:ext uri="{FF2B5EF4-FFF2-40B4-BE49-F238E27FC236}">
                    <a16:creationId xmlns:a16="http://schemas.microsoft.com/office/drawing/2014/main" id="{2EF250D6-80AE-4F0A-B985-3E0B5271F8A2}"/>
                  </a:ext>
                </a:extLst>
              </p:cNvPr>
              <p:cNvSpPr>
                <a:spLocks noChangeArrowheads="1"/>
              </p:cNvSpPr>
              <p:nvPr/>
            </p:nvSpPr>
            <p:spPr bwMode="auto">
              <a:xfrm>
                <a:off x="6739837" y="2650939"/>
                <a:ext cx="134937"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316" name="Oval 342">
                <a:extLst>
                  <a:ext uri="{FF2B5EF4-FFF2-40B4-BE49-F238E27FC236}">
                    <a16:creationId xmlns:a16="http://schemas.microsoft.com/office/drawing/2014/main" id="{E2B5E954-245B-4D3B-BA34-D88E8740960B}"/>
                  </a:ext>
                </a:extLst>
              </p:cNvPr>
              <p:cNvSpPr>
                <a:spLocks noChangeArrowheads="1"/>
              </p:cNvSpPr>
              <p:nvPr/>
            </p:nvSpPr>
            <p:spPr bwMode="auto">
              <a:xfrm>
                <a:off x="5793965" y="2281355"/>
                <a:ext cx="133350" cy="134937"/>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317" name="Oval 343">
                <a:extLst>
                  <a:ext uri="{FF2B5EF4-FFF2-40B4-BE49-F238E27FC236}">
                    <a16:creationId xmlns:a16="http://schemas.microsoft.com/office/drawing/2014/main" id="{62CAEA96-0211-4249-B3D6-08DE34191C82}"/>
                  </a:ext>
                </a:extLst>
              </p:cNvPr>
              <p:cNvSpPr>
                <a:spLocks noChangeArrowheads="1"/>
              </p:cNvSpPr>
              <p:nvPr/>
            </p:nvSpPr>
            <p:spPr bwMode="auto">
              <a:xfrm>
                <a:off x="6906753" y="2712196"/>
                <a:ext cx="134937"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grpSp>
      <p:pic>
        <p:nvPicPr>
          <p:cNvPr id="321" name="Picture 320">
            <a:extLst>
              <a:ext uri="{FF2B5EF4-FFF2-40B4-BE49-F238E27FC236}">
                <a16:creationId xmlns:a16="http://schemas.microsoft.com/office/drawing/2014/main" id="{7D4C9668-511D-4A78-B7CE-14804DF49C6A}"/>
              </a:ext>
            </a:extLst>
          </p:cNvPr>
          <p:cNvPicPr>
            <a:picLocks noChangeAspect="1"/>
          </p:cNvPicPr>
          <p:nvPr/>
        </p:nvPicPr>
        <p:blipFill>
          <a:blip r:embed="rId10"/>
          <a:stretch>
            <a:fillRect/>
          </a:stretch>
        </p:blipFill>
        <p:spPr>
          <a:xfrm rot="5400000">
            <a:off x="289752" y="1681376"/>
            <a:ext cx="334895" cy="774445"/>
          </a:xfrm>
          <a:prstGeom prst="rect">
            <a:avLst/>
          </a:prstGeom>
        </p:spPr>
      </p:pic>
      <p:sp>
        <p:nvSpPr>
          <p:cNvPr id="195" name="Rectangle 194">
            <a:extLst>
              <a:ext uri="{FF2B5EF4-FFF2-40B4-BE49-F238E27FC236}">
                <a16:creationId xmlns:a16="http://schemas.microsoft.com/office/drawing/2014/main" id="{F1E0AF0A-75D1-4DA4-AF36-A7A305A10FBB}"/>
              </a:ext>
            </a:extLst>
          </p:cNvPr>
          <p:cNvSpPr/>
          <p:nvPr/>
        </p:nvSpPr>
        <p:spPr>
          <a:xfrm>
            <a:off x="-2432110" y="2427041"/>
            <a:ext cx="566761" cy="2420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grpSp>
        <p:nvGrpSpPr>
          <p:cNvPr id="11" name="Group 10">
            <a:extLst>
              <a:ext uri="{FF2B5EF4-FFF2-40B4-BE49-F238E27FC236}">
                <a16:creationId xmlns:a16="http://schemas.microsoft.com/office/drawing/2014/main" id="{C68BD2E7-D388-4B01-952F-F4040B456CB1}"/>
              </a:ext>
            </a:extLst>
          </p:cNvPr>
          <p:cNvGrpSpPr/>
          <p:nvPr/>
        </p:nvGrpSpPr>
        <p:grpSpPr>
          <a:xfrm>
            <a:off x="1802975" y="3243263"/>
            <a:ext cx="7334675" cy="608826"/>
            <a:chOff x="1802975" y="3243263"/>
            <a:chExt cx="7334675" cy="608826"/>
          </a:xfrm>
        </p:grpSpPr>
        <p:sp>
          <p:nvSpPr>
            <p:cNvPr id="500037" name="Oval 325"/>
            <p:cNvSpPr>
              <a:spLocks noChangeArrowheads="1"/>
            </p:cNvSpPr>
            <p:nvPr/>
          </p:nvSpPr>
          <p:spPr bwMode="auto">
            <a:xfrm>
              <a:off x="3164207" y="3244850"/>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0" name="Oval 328"/>
            <p:cNvSpPr>
              <a:spLocks noChangeArrowheads="1"/>
            </p:cNvSpPr>
            <p:nvPr/>
          </p:nvSpPr>
          <p:spPr bwMode="auto">
            <a:xfrm>
              <a:off x="5031884" y="3244850"/>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3" name="Oval 331"/>
            <p:cNvSpPr>
              <a:spLocks noChangeArrowheads="1"/>
            </p:cNvSpPr>
            <p:nvPr/>
          </p:nvSpPr>
          <p:spPr bwMode="auto">
            <a:xfrm>
              <a:off x="5285884"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5" name="Oval 333"/>
            <p:cNvSpPr>
              <a:spLocks noChangeArrowheads="1"/>
            </p:cNvSpPr>
            <p:nvPr/>
          </p:nvSpPr>
          <p:spPr bwMode="auto">
            <a:xfrm>
              <a:off x="5579571"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7" name="Oval 335"/>
            <p:cNvSpPr>
              <a:spLocks noChangeArrowheads="1"/>
            </p:cNvSpPr>
            <p:nvPr/>
          </p:nvSpPr>
          <p:spPr bwMode="auto">
            <a:xfrm>
              <a:off x="6090813" y="3243263"/>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8" name="Oval 336"/>
            <p:cNvSpPr>
              <a:spLocks noChangeArrowheads="1"/>
            </p:cNvSpPr>
            <p:nvPr/>
          </p:nvSpPr>
          <p:spPr bwMode="auto">
            <a:xfrm>
              <a:off x="6343225" y="3243263"/>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9" name="Oval 337"/>
            <p:cNvSpPr>
              <a:spLocks noChangeArrowheads="1"/>
            </p:cNvSpPr>
            <p:nvPr/>
          </p:nvSpPr>
          <p:spPr bwMode="auto">
            <a:xfrm>
              <a:off x="6597225" y="3243263"/>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0" name="Oval 338"/>
            <p:cNvSpPr>
              <a:spLocks noChangeArrowheads="1"/>
            </p:cNvSpPr>
            <p:nvPr/>
          </p:nvSpPr>
          <p:spPr bwMode="auto">
            <a:xfrm>
              <a:off x="6851225" y="3243263"/>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1" name="Oval 339"/>
            <p:cNvSpPr>
              <a:spLocks noChangeArrowheads="1"/>
            </p:cNvSpPr>
            <p:nvPr/>
          </p:nvSpPr>
          <p:spPr bwMode="auto">
            <a:xfrm>
              <a:off x="7104063" y="3243263"/>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2" name="Oval 340"/>
            <p:cNvSpPr>
              <a:spLocks noChangeArrowheads="1"/>
            </p:cNvSpPr>
            <p:nvPr/>
          </p:nvSpPr>
          <p:spPr bwMode="auto">
            <a:xfrm>
              <a:off x="7358063" y="3243263"/>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3" name="Oval 341"/>
            <p:cNvSpPr>
              <a:spLocks noChangeArrowheads="1"/>
            </p:cNvSpPr>
            <p:nvPr/>
          </p:nvSpPr>
          <p:spPr bwMode="auto">
            <a:xfrm>
              <a:off x="7610475" y="3243263"/>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10" name="Oval 398"/>
            <p:cNvSpPr>
              <a:spLocks noChangeArrowheads="1"/>
            </p:cNvSpPr>
            <p:nvPr/>
          </p:nvSpPr>
          <p:spPr bwMode="auto">
            <a:xfrm>
              <a:off x="1802975"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33" name="Oval 421"/>
            <p:cNvSpPr>
              <a:spLocks noChangeArrowheads="1"/>
            </p:cNvSpPr>
            <p:nvPr/>
          </p:nvSpPr>
          <p:spPr bwMode="auto">
            <a:xfrm>
              <a:off x="4757246"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463" name="Picture 450" descr="RG-4 '70 km/h' Speed Limit Tempora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2088" y="3404214"/>
              <a:ext cx="595861"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Picture 444" descr="TW-1B.3(70) 70kmh A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7213" y="3396277"/>
              <a:ext cx="648000" cy="43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 name="Oval 421"/>
            <p:cNvSpPr>
              <a:spLocks noChangeArrowheads="1"/>
            </p:cNvSpPr>
            <p:nvPr/>
          </p:nvSpPr>
          <p:spPr bwMode="auto">
            <a:xfrm>
              <a:off x="8574088"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4" name="Group 456"/>
            <p:cNvGrpSpPr>
              <a:grpSpLocks/>
            </p:cNvGrpSpPr>
            <p:nvPr/>
          </p:nvGrpSpPr>
          <p:grpSpPr bwMode="auto">
            <a:xfrm>
              <a:off x="8615363" y="3420089"/>
              <a:ext cx="522287" cy="432000"/>
              <a:chOff x="2441624" y="265996"/>
              <a:chExt cx="2754089" cy="2109785"/>
            </a:xfrm>
          </p:grpSpPr>
          <p:pic>
            <p:nvPicPr>
              <p:cNvPr id="442628" name="Picture 454" descr="RG-2 Speed Limit 1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090687" y="270756"/>
                <a:ext cx="2105025" cy="210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629" name="Picture 456" descr="TW-16 Works E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718846" y="988774"/>
                <a:ext cx="2104672" cy="65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0" name="Oval 341"/>
            <p:cNvSpPr>
              <a:spLocks noChangeArrowheads="1"/>
            </p:cNvSpPr>
            <p:nvPr/>
          </p:nvSpPr>
          <p:spPr bwMode="auto">
            <a:xfrm>
              <a:off x="7864475" y="3243263"/>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244" name="Picture 2" descr="TW-7B (200L) 2 Lanes - Left Lane Closed 200 Metres Ahea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7934" y="3401747"/>
              <a:ext cx="57970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 name="Oval 421">
              <a:extLst>
                <a:ext uri="{FF2B5EF4-FFF2-40B4-BE49-F238E27FC236}">
                  <a16:creationId xmlns:a16="http://schemas.microsoft.com/office/drawing/2014/main" id="{251418C9-68B7-4467-8CD3-0516E2364F88}"/>
                </a:ext>
              </a:extLst>
            </p:cNvPr>
            <p:cNvSpPr>
              <a:spLocks noChangeArrowheads="1"/>
            </p:cNvSpPr>
            <p:nvPr/>
          </p:nvSpPr>
          <p:spPr bwMode="auto">
            <a:xfrm>
              <a:off x="4520709"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91" name="Oval 335">
              <a:extLst>
                <a:ext uri="{FF2B5EF4-FFF2-40B4-BE49-F238E27FC236}">
                  <a16:creationId xmlns:a16="http://schemas.microsoft.com/office/drawing/2014/main" id="{E07F425F-13FB-4DCE-82AB-E615BDB83C6A}"/>
                </a:ext>
              </a:extLst>
            </p:cNvPr>
            <p:cNvSpPr>
              <a:spLocks noChangeArrowheads="1"/>
            </p:cNvSpPr>
            <p:nvPr/>
          </p:nvSpPr>
          <p:spPr bwMode="auto">
            <a:xfrm>
              <a:off x="5853482" y="3243263"/>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grpSp>
        <p:nvGrpSpPr>
          <p:cNvPr id="100" name="Group 587">
            <a:extLst>
              <a:ext uri="{FF2B5EF4-FFF2-40B4-BE49-F238E27FC236}">
                <a16:creationId xmlns:a16="http://schemas.microsoft.com/office/drawing/2014/main" id="{85ECA208-9C5C-49C3-87D9-B7BB2B48700C}"/>
              </a:ext>
            </a:extLst>
          </p:cNvPr>
          <p:cNvGrpSpPr>
            <a:grpSpLocks/>
          </p:cNvGrpSpPr>
          <p:nvPr/>
        </p:nvGrpSpPr>
        <p:grpSpPr bwMode="auto">
          <a:xfrm>
            <a:off x="10357877" y="2411413"/>
            <a:ext cx="539750" cy="276225"/>
            <a:chOff x="1325069" y="2375455"/>
            <a:chExt cx="692574" cy="355842"/>
          </a:xfrm>
        </p:grpSpPr>
        <p:sp>
          <p:nvSpPr>
            <p:cNvPr id="101" name="Rectangle 435">
              <a:extLst>
                <a:ext uri="{FF2B5EF4-FFF2-40B4-BE49-F238E27FC236}">
                  <a16:creationId xmlns:a16="http://schemas.microsoft.com/office/drawing/2014/main" id="{D1029F07-7D42-4003-ADE8-0E81F6B4F94F}"/>
                </a:ext>
              </a:extLst>
            </p:cNvPr>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02" name="Trapezoid 101">
              <a:extLst>
                <a:ext uri="{FF2B5EF4-FFF2-40B4-BE49-F238E27FC236}">
                  <a16:creationId xmlns:a16="http://schemas.microsoft.com/office/drawing/2014/main" id="{4F04751A-B45B-4917-9333-E8B18226CDF0}"/>
                </a:ext>
              </a:extLst>
            </p:cNvPr>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103" name="Group 491">
            <a:extLst>
              <a:ext uri="{FF2B5EF4-FFF2-40B4-BE49-F238E27FC236}">
                <a16:creationId xmlns:a16="http://schemas.microsoft.com/office/drawing/2014/main" id="{3C54977C-01AB-4393-AEE1-3E7BEAD57499}"/>
              </a:ext>
            </a:extLst>
          </p:cNvPr>
          <p:cNvGrpSpPr>
            <a:grpSpLocks/>
          </p:cNvGrpSpPr>
          <p:nvPr/>
        </p:nvGrpSpPr>
        <p:grpSpPr bwMode="auto">
          <a:xfrm>
            <a:off x="9264089" y="2400267"/>
            <a:ext cx="885825" cy="287369"/>
            <a:chOff x="880788" y="2375455"/>
            <a:chExt cx="1136855" cy="355842"/>
          </a:xfrm>
        </p:grpSpPr>
        <p:grpSp>
          <p:nvGrpSpPr>
            <p:cNvPr id="104" name="Group 487">
              <a:extLst>
                <a:ext uri="{FF2B5EF4-FFF2-40B4-BE49-F238E27FC236}">
                  <a16:creationId xmlns:a16="http://schemas.microsoft.com/office/drawing/2014/main" id="{A0C0CFB3-E2F4-4481-8BCE-AA483E4E5C54}"/>
                </a:ext>
              </a:extLst>
            </p:cNvPr>
            <p:cNvGrpSpPr>
              <a:grpSpLocks/>
            </p:cNvGrpSpPr>
            <p:nvPr/>
          </p:nvGrpSpPr>
          <p:grpSpPr bwMode="auto">
            <a:xfrm>
              <a:off x="1316711" y="2378754"/>
              <a:ext cx="512089" cy="350377"/>
              <a:chOff x="1443865" y="778555"/>
              <a:chExt cx="2929351" cy="2004294"/>
            </a:xfrm>
          </p:grpSpPr>
          <p:pic>
            <p:nvPicPr>
              <p:cNvPr id="107" name="Picture 6">
                <a:extLst>
                  <a:ext uri="{FF2B5EF4-FFF2-40B4-BE49-F238E27FC236}">
                    <a16:creationId xmlns:a16="http://schemas.microsoft.com/office/drawing/2014/main" id="{71386899-25A0-45B2-9A50-97656F1D2E7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906394" y="316026"/>
                <a:ext cx="2004294" cy="29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Oval 107">
                <a:extLst>
                  <a:ext uri="{FF2B5EF4-FFF2-40B4-BE49-F238E27FC236}">
                    <a16:creationId xmlns:a16="http://schemas.microsoft.com/office/drawing/2014/main" id="{BC301893-4A17-4893-BA97-0742CC7B7070}"/>
                  </a:ext>
                </a:extLst>
              </p:cNvPr>
              <p:cNvSpPr/>
              <p:nvPr/>
            </p:nvSpPr>
            <p:spPr>
              <a:xfrm>
                <a:off x="3157527" y="1678592"/>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09" name="Oval 108">
                <a:extLst>
                  <a:ext uri="{FF2B5EF4-FFF2-40B4-BE49-F238E27FC236}">
                    <a16:creationId xmlns:a16="http://schemas.microsoft.com/office/drawing/2014/main" id="{15477405-71EC-4CEB-A3F9-3A3821A2C9D8}"/>
                  </a:ext>
                </a:extLst>
              </p:cNvPr>
              <p:cNvSpPr/>
              <p:nvPr/>
            </p:nvSpPr>
            <p:spPr>
              <a:xfrm>
                <a:off x="3157527" y="1934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10" name="Oval 109">
                <a:extLst>
                  <a:ext uri="{FF2B5EF4-FFF2-40B4-BE49-F238E27FC236}">
                    <a16:creationId xmlns:a16="http://schemas.microsoft.com/office/drawing/2014/main" id="{8FA911AB-5A4F-44CF-A4EF-F99AACB28312}"/>
                  </a:ext>
                </a:extLst>
              </p:cNvPr>
              <p:cNvSpPr/>
              <p:nvPr/>
            </p:nvSpPr>
            <p:spPr>
              <a:xfrm>
                <a:off x="3157527" y="2155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11" name="Oval 110">
                <a:extLst>
                  <a:ext uri="{FF2B5EF4-FFF2-40B4-BE49-F238E27FC236}">
                    <a16:creationId xmlns:a16="http://schemas.microsoft.com/office/drawing/2014/main" id="{204813D8-23AB-45D7-8DB9-1AE9534312EF}"/>
                  </a:ext>
                </a:extLst>
              </p:cNvPr>
              <p:cNvSpPr/>
              <p:nvPr/>
            </p:nvSpPr>
            <p:spPr>
              <a:xfrm>
                <a:off x="3157527"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12" name="Oval 111">
                <a:extLst>
                  <a:ext uri="{FF2B5EF4-FFF2-40B4-BE49-F238E27FC236}">
                    <a16:creationId xmlns:a16="http://schemas.microsoft.com/office/drawing/2014/main" id="{EFDF0B48-2D59-47DB-BD5B-EFFBA54C12DA}"/>
                  </a:ext>
                </a:extLst>
              </p:cNvPr>
              <p:cNvSpPr/>
              <p:nvPr/>
            </p:nvSpPr>
            <p:spPr>
              <a:xfrm>
                <a:off x="340226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13" name="Oval 112">
                <a:extLst>
                  <a:ext uri="{FF2B5EF4-FFF2-40B4-BE49-F238E27FC236}">
                    <a16:creationId xmlns:a16="http://schemas.microsoft.com/office/drawing/2014/main" id="{C9D77735-6290-4BB0-809E-650F52F467BA}"/>
                  </a:ext>
                </a:extLst>
              </p:cNvPr>
              <p:cNvSpPr/>
              <p:nvPr/>
            </p:nvSpPr>
            <p:spPr>
              <a:xfrm>
                <a:off x="3635361"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14" name="Oval 113">
                <a:extLst>
                  <a:ext uri="{FF2B5EF4-FFF2-40B4-BE49-F238E27FC236}">
                    <a16:creationId xmlns:a16="http://schemas.microsoft.com/office/drawing/2014/main" id="{6E241990-8E75-400D-92F5-47D2446F88B0}"/>
                  </a:ext>
                </a:extLst>
              </p:cNvPr>
              <p:cNvSpPr/>
              <p:nvPr/>
            </p:nvSpPr>
            <p:spPr>
              <a:xfrm>
                <a:off x="3868453" y="2411388"/>
                <a:ext cx="198132"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15" name="Oval 114">
                <a:extLst>
                  <a:ext uri="{FF2B5EF4-FFF2-40B4-BE49-F238E27FC236}">
                    <a16:creationId xmlns:a16="http://schemas.microsoft.com/office/drawing/2014/main" id="{65646C93-D582-4168-8DC6-09EA835C9B6B}"/>
                  </a:ext>
                </a:extLst>
              </p:cNvPr>
              <p:cNvSpPr/>
              <p:nvPr/>
            </p:nvSpPr>
            <p:spPr>
              <a:xfrm>
                <a:off x="3390618" y="2167125"/>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16" name="Oval 115">
                <a:extLst>
                  <a:ext uri="{FF2B5EF4-FFF2-40B4-BE49-F238E27FC236}">
                    <a16:creationId xmlns:a16="http://schemas.microsoft.com/office/drawing/2014/main" id="{CF6D03C1-B16D-4BDB-B21A-3AD539B88B4C}"/>
                  </a:ext>
                </a:extLst>
              </p:cNvPr>
              <p:cNvSpPr/>
              <p:nvPr/>
            </p:nvSpPr>
            <p:spPr>
              <a:xfrm>
                <a:off x="3530473" y="2015909"/>
                <a:ext cx="198124"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17" name="Oval 116">
                <a:extLst>
                  <a:ext uri="{FF2B5EF4-FFF2-40B4-BE49-F238E27FC236}">
                    <a16:creationId xmlns:a16="http://schemas.microsoft.com/office/drawing/2014/main" id="{E09238BA-C969-4278-A871-14BA4CD95D4E}"/>
                  </a:ext>
                </a:extLst>
              </p:cNvPr>
              <p:cNvSpPr/>
              <p:nvPr/>
            </p:nvSpPr>
            <p:spPr>
              <a:xfrm>
                <a:off x="3681979" y="1876328"/>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18" name="Oval 117">
                <a:extLst>
                  <a:ext uri="{FF2B5EF4-FFF2-40B4-BE49-F238E27FC236}">
                    <a16:creationId xmlns:a16="http://schemas.microsoft.com/office/drawing/2014/main" id="{8B844B87-C435-4685-8ACE-914B6A8A6FF7}"/>
                  </a:ext>
                </a:extLst>
              </p:cNvPr>
              <p:cNvSpPr/>
              <p:nvPr/>
            </p:nvSpPr>
            <p:spPr>
              <a:xfrm>
                <a:off x="3821835" y="1736747"/>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19" name="Oval 118">
                <a:extLst>
                  <a:ext uri="{FF2B5EF4-FFF2-40B4-BE49-F238E27FC236}">
                    <a16:creationId xmlns:a16="http://schemas.microsoft.com/office/drawing/2014/main" id="{215EF1C7-B5AB-4202-959D-A9F26B39690F}"/>
                  </a:ext>
                </a:extLst>
              </p:cNvPr>
              <p:cNvSpPr/>
              <p:nvPr/>
            </p:nvSpPr>
            <p:spPr>
              <a:xfrm>
                <a:off x="3961690" y="1608801"/>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20" name="Oval 119">
                <a:extLst>
                  <a:ext uri="{FF2B5EF4-FFF2-40B4-BE49-F238E27FC236}">
                    <a16:creationId xmlns:a16="http://schemas.microsoft.com/office/drawing/2014/main" id="{0FB5E919-29E5-4062-ABB1-BEA975D169AF}"/>
                  </a:ext>
                </a:extLst>
              </p:cNvPr>
              <p:cNvSpPr/>
              <p:nvPr/>
            </p:nvSpPr>
            <p:spPr>
              <a:xfrm>
                <a:off x="4113203" y="1469220"/>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105" name="Rectangle 435">
              <a:extLst>
                <a:ext uri="{FF2B5EF4-FFF2-40B4-BE49-F238E27FC236}">
                  <a16:creationId xmlns:a16="http://schemas.microsoft.com/office/drawing/2014/main" id="{6A4ADA6E-235E-41DA-A522-9148A72E34E9}"/>
                </a:ext>
              </a:extLst>
            </p:cNvPr>
            <p:cNvSpPr>
              <a:spLocks noChangeArrowheads="1"/>
            </p:cNvSpPr>
            <p:nvPr/>
          </p:nvSpPr>
          <p:spPr bwMode="auto">
            <a:xfrm rot="5400000" flipH="1" flipV="1">
              <a:off x="917818" y="2351604"/>
              <a:ext cx="335516" cy="409575"/>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06" name="Trapezoid 105">
              <a:extLst>
                <a:ext uri="{FF2B5EF4-FFF2-40B4-BE49-F238E27FC236}">
                  <a16:creationId xmlns:a16="http://schemas.microsoft.com/office/drawing/2014/main" id="{D6F400BB-9FA9-456B-BB3B-0B8B680A1182}"/>
                </a:ext>
              </a:extLst>
            </p:cNvPr>
            <p:cNvSpPr/>
            <p:nvPr/>
          </p:nvSpPr>
          <p:spPr>
            <a:xfrm rot="5400000">
              <a:off x="1750077" y="2463731"/>
              <a:ext cx="355842" cy="179289"/>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21" name="Group 20">
            <a:extLst>
              <a:ext uri="{FF2B5EF4-FFF2-40B4-BE49-F238E27FC236}">
                <a16:creationId xmlns:a16="http://schemas.microsoft.com/office/drawing/2014/main" id="{58428468-01ED-4F08-A8FC-6AE89A1B526F}"/>
              </a:ext>
            </a:extLst>
          </p:cNvPr>
          <p:cNvGrpSpPr/>
          <p:nvPr/>
        </p:nvGrpSpPr>
        <p:grpSpPr>
          <a:xfrm>
            <a:off x="9264089" y="2926968"/>
            <a:ext cx="1633538" cy="287371"/>
            <a:chOff x="9264089" y="2926968"/>
            <a:chExt cx="1633538" cy="287371"/>
          </a:xfrm>
        </p:grpSpPr>
        <p:grpSp>
          <p:nvGrpSpPr>
            <p:cNvPr id="121" name="Group 587">
              <a:extLst>
                <a:ext uri="{FF2B5EF4-FFF2-40B4-BE49-F238E27FC236}">
                  <a16:creationId xmlns:a16="http://schemas.microsoft.com/office/drawing/2014/main" id="{DAF397C6-2D8D-45D5-B24C-C30F4A801EEC}"/>
                </a:ext>
              </a:extLst>
            </p:cNvPr>
            <p:cNvGrpSpPr>
              <a:grpSpLocks/>
            </p:cNvGrpSpPr>
            <p:nvPr/>
          </p:nvGrpSpPr>
          <p:grpSpPr bwMode="auto">
            <a:xfrm>
              <a:off x="10357877" y="2938114"/>
              <a:ext cx="539750" cy="276225"/>
              <a:chOff x="1325069" y="2375455"/>
              <a:chExt cx="692574" cy="355842"/>
            </a:xfrm>
          </p:grpSpPr>
          <p:sp>
            <p:nvSpPr>
              <p:cNvPr id="122" name="Rectangle 435">
                <a:extLst>
                  <a:ext uri="{FF2B5EF4-FFF2-40B4-BE49-F238E27FC236}">
                    <a16:creationId xmlns:a16="http://schemas.microsoft.com/office/drawing/2014/main" id="{18CC3342-CFEE-4DF2-A273-38CC16B8AECB}"/>
                  </a:ext>
                </a:extLst>
              </p:cNvPr>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23" name="Trapezoid 122">
                <a:extLst>
                  <a:ext uri="{FF2B5EF4-FFF2-40B4-BE49-F238E27FC236}">
                    <a16:creationId xmlns:a16="http://schemas.microsoft.com/office/drawing/2014/main" id="{9B1D6C6F-F922-4735-AAB3-B8EA4C900C71}"/>
                  </a:ext>
                </a:extLst>
              </p:cNvPr>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124" name="Group 491">
              <a:extLst>
                <a:ext uri="{FF2B5EF4-FFF2-40B4-BE49-F238E27FC236}">
                  <a16:creationId xmlns:a16="http://schemas.microsoft.com/office/drawing/2014/main" id="{69586820-AC49-4087-AF70-5291BE17AECB}"/>
                </a:ext>
              </a:extLst>
            </p:cNvPr>
            <p:cNvGrpSpPr>
              <a:grpSpLocks/>
            </p:cNvGrpSpPr>
            <p:nvPr/>
          </p:nvGrpSpPr>
          <p:grpSpPr bwMode="auto">
            <a:xfrm>
              <a:off x="9264089" y="2926968"/>
              <a:ext cx="885825" cy="287369"/>
              <a:chOff x="880788" y="2375455"/>
              <a:chExt cx="1136855" cy="355842"/>
            </a:xfrm>
          </p:grpSpPr>
          <p:grpSp>
            <p:nvGrpSpPr>
              <p:cNvPr id="125" name="Group 487">
                <a:extLst>
                  <a:ext uri="{FF2B5EF4-FFF2-40B4-BE49-F238E27FC236}">
                    <a16:creationId xmlns:a16="http://schemas.microsoft.com/office/drawing/2014/main" id="{9A2A7310-AE49-4BA0-9308-82CD09B94BE0}"/>
                  </a:ext>
                </a:extLst>
              </p:cNvPr>
              <p:cNvGrpSpPr>
                <a:grpSpLocks/>
              </p:cNvGrpSpPr>
              <p:nvPr/>
            </p:nvGrpSpPr>
            <p:grpSpPr bwMode="auto">
              <a:xfrm>
                <a:off x="1316711" y="2378754"/>
                <a:ext cx="512089" cy="350377"/>
                <a:chOff x="1443865" y="778555"/>
                <a:chExt cx="2929351" cy="2004294"/>
              </a:xfrm>
            </p:grpSpPr>
            <p:pic>
              <p:nvPicPr>
                <p:cNvPr id="128" name="Picture 6">
                  <a:extLst>
                    <a:ext uri="{FF2B5EF4-FFF2-40B4-BE49-F238E27FC236}">
                      <a16:creationId xmlns:a16="http://schemas.microsoft.com/office/drawing/2014/main" id="{EAAEA9C3-5FA6-4FEC-ACFF-07C9C499B5C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906394" y="316026"/>
                  <a:ext cx="2004294" cy="29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Oval 128">
                  <a:extLst>
                    <a:ext uri="{FF2B5EF4-FFF2-40B4-BE49-F238E27FC236}">
                      <a16:creationId xmlns:a16="http://schemas.microsoft.com/office/drawing/2014/main" id="{12CBDF34-826F-42DE-B3D9-A4D3C4BFE478}"/>
                    </a:ext>
                  </a:extLst>
                </p:cNvPr>
                <p:cNvSpPr/>
                <p:nvPr/>
              </p:nvSpPr>
              <p:spPr>
                <a:xfrm>
                  <a:off x="3157527" y="1678592"/>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0" name="Oval 129">
                  <a:extLst>
                    <a:ext uri="{FF2B5EF4-FFF2-40B4-BE49-F238E27FC236}">
                      <a16:creationId xmlns:a16="http://schemas.microsoft.com/office/drawing/2014/main" id="{1562A67A-12B8-4117-8251-B17D7125B889}"/>
                    </a:ext>
                  </a:extLst>
                </p:cNvPr>
                <p:cNvSpPr/>
                <p:nvPr/>
              </p:nvSpPr>
              <p:spPr>
                <a:xfrm>
                  <a:off x="3157527" y="1934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1" name="Oval 130">
                  <a:extLst>
                    <a:ext uri="{FF2B5EF4-FFF2-40B4-BE49-F238E27FC236}">
                      <a16:creationId xmlns:a16="http://schemas.microsoft.com/office/drawing/2014/main" id="{CFEAD1E2-E053-4F97-B6AC-47A72F6472ED}"/>
                    </a:ext>
                  </a:extLst>
                </p:cNvPr>
                <p:cNvSpPr/>
                <p:nvPr/>
              </p:nvSpPr>
              <p:spPr>
                <a:xfrm>
                  <a:off x="3157527" y="2155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2" name="Oval 131">
                  <a:extLst>
                    <a:ext uri="{FF2B5EF4-FFF2-40B4-BE49-F238E27FC236}">
                      <a16:creationId xmlns:a16="http://schemas.microsoft.com/office/drawing/2014/main" id="{0667AF19-770B-459E-8E37-D1C5DAAFE780}"/>
                    </a:ext>
                  </a:extLst>
                </p:cNvPr>
                <p:cNvSpPr/>
                <p:nvPr/>
              </p:nvSpPr>
              <p:spPr>
                <a:xfrm>
                  <a:off x="3157527"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3" name="Oval 132">
                  <a:extLst>
                    <a:ext uri="{FF2B5EF4-FFF2-40B4-BE49-F238E27FC236}">
                      <a16:creationId xmlns:a16="http://schemas.microsoft.com/office/drawing/2014/main" id="{637FEE08-FE5B-468D-9782-81E0178298B3}"/>
                    </a:ext>
                  </a:extLst>
                </p:cNvPr>
                <p:cNvSpPr/>
                <p:nvPr/>
              </p:nvSpPr>
              <p:spPr>
                <a:xfrm>
                  <a:off x="340226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4" name="Oval 133">
                  <a:extLst>
                    <a:ext uri="{FF2B5EF4-FFF2-40B4-BE49-F238E27FC236}">
                      <a16:creationId xmlns:a16="http://schemas.microsoft.com/office/drawing/2014/main" id="{7A3B39CA-3848-4649-9D8C-DA08CA4F34E7}"/>
                    </a:ext>
                  </a:extLst>
                </p:cNvPr>
                <p:cNvSpPr/>
                <p:nvPr/>
              </p:nvSpPr>
              <p:spPr>
                <a:xfrm>
                  <a:off x="3635361"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5" name="Oval 134">
                  <a:extLst>
                    <a:ext uri="{FF2B5EF4-FFF2-40B4-BE49-F238E27FC236}">
                      <a16:creationId xmlns:a16="http://schemas.microsoft.com/office/drawing/2014/main" id="{BB428853-3E27-4B0A-9F70-0C285312B53F}"/>
                    </a:ext>
                  </a:extLst>
                </p:cNvPr>
                <p:cNvSpPr/>
                <p:nvPr/>
              </p:nvSpPr>
              <p:spPr>
                <a:xfrm>
                  <a:off x="3868453" y="2411388"/>
                  <a:ext cx="198132"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6" name="Oval 135">
                  <a:extLst>
                    <a:ext uri="{FF2B5EF4-FFF2-40B4-BE49-F238E27FC236}">
                      <a16:creationId xmlns:a16="http://schemas.microsoft.com/office/drawing/2014/main" id="{5D792287-BD93-4E71-A298-11FFBB70A4EE}"/>
                    </a:ext>
                  </a:extLst>
                </p:cNvPr>
                <p:cNvSpPr/>
                <p:nvPr/>
              </p:nvSpPr>
              <p:spPr>
                <a:xfrm>
                  <a:off x="3390618" y="2167125"/>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7" name="Oval 136">
                  <a:extLst>
                    <a:ext uri="{FF2B5EF4-FFF2-40B4-BE49-F238E27FC236}">
                      <a16:creationId xmlns:a16="http://schemas.microsoft.com/office/drawing/2014/main" id="{D6125CC1-AA3B-4DDB-9FD8-30E8282B52D6}"/>
                    </a:ext>
                  </a:extLst>
                </p:cNvPr>
                <p:cNvSpPr/>
                <p:nvPr/>
              </p:nvSpPr>
              <p:spPr>
                <a:xfrm>
                  <a:off x="3530473" y="2015909"/>
                  <a:ext cx="198124"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8" name="Oval 137">
                  <a:extLst>
                    <a:ext uri="{FF2B5EF4-FFF2-40B4-BE49-F238E27FC236}">
                      <a16:creationId xmlns:a16="http://schemas.microsoft.com/office/drawing/2014/main" id="{5E7737E1-4220-4E50-9590-B3FEB6308740}"/>
                    </a:ext>
                  </a:extLst>
                </p:cNvPr>
                <p:cNvSpPr/>
                <p:nvPr/>
              </p:nvSpPr>
              <p:spPr>
                <a:xfrm>
                  <a:off x="3681979" y="1876328"/>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9" name="Oval 138">
                  <a:extLst>
                    <a:ext uri="{FF2B5EF4-FFF2-40B4-BE49-F238E27FC236}">
                      <a16:creationId xmlns:a16="http://schemas.microsoft.com/office/drawing/2014/main" id="{6F7DB4B8-A8EC-4975-B3CE-2A53F09A42BE}"/>
                    </a:ext>
                  </a:extLst>
                </p:cNvPr>
                <p:cNvSpPr/>
                <p:nvPr/>
              </p:nvSpPr>
              <p:spPr>
                <a:xfrm>
                  <a:off x="3821835" y="1736747"/>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40" name="Oval 139">
                  <a:extLst>
                    <a:ext uri="{FF2B5EF4-FFF2-40B4-BE49-F238E27FC236}">
                      <a16:creationId xmlns:a16="http://schemas.microsoft.com/office/drawing/2014/main" id="{FBCED6B2-FE32-405F-A7EA-86539189E17F}"/>
                    </a:ext>
                  </a:extLst>
                </p:cNvPr>
                <p:cNvSpPr/>
                <p:nvPr/>
              </p:nvSpPr>
              <p:spPr>
                <a:xfrm>
                  <a:off x="3961690" y="1608801"/>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41" name="Oval 140">
                  <a:extLst>
                    <a:ext uri="{FF2B5EF4-FFF2-40B4-BE49-F238E27FC236}">
                      <a16:creationId xmlns:a16="http://schemas.microsoft.com/office/drawing/2014/main" id="{8F4571F2-2B09-4583-873A-B86873FC228A}"/>
                    </a:ext>
                  </a:extLst>
                </p:cNvPr>
                <p:cNvSpPr/>
                <p:nvPr/>
              </p:nvSpPr>
              <p:spPr>
                <a:xfrm>
                  <a:off x="4113203" y="1469220"/>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126" name="Rectangle 435">
                <a:extLst>
                  <a:ext uri="{FF2B5EF4-FFF2-40B4-BE49-F238E27FC236}">
                    <a16:creationId xmlns:a16="http://schemas.microsoft.com/office/drawing/2014/main" id="{DE008D72-DDE0-40D0-9003-516C866D5758}"/>
                  </a:ext>
                </a:extLst>
              </p:cNvPr>
              <p:cNvSpPr>
                <a:spLocks noChangeArrowheads="1"/>
              </p:cNvSpPr>
              <p:nvPr/>
            </p:nvSpPr>
            <p:spPr bwMode="auto">
              <a:xfrm rot="5400000" flipH="1" flipV="1">
                <a:off x="917818" y="2351604"/>
                <a:ext cx="335516" cy="409575"/>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27" name="Trapezoid 126">
                <a:extLst>
                  <a:ext uri="{FF2B5EF4-FFF2-40B4-BE49-F238E27FC236}">
                    <a16:creationId xmlns:a16="http://schemas.microsoft.com/office/drawing/2014/main" id="{A3C42C82-ABE0-4F5D-857B-8F5A034D8075}"/>
                  </a:ext>
                </a:extLst>
              </p:cNvPr>
              <p:cNvSpPr/>
              <p:nvPr/>
            </p:nvSpPr>
            <p:spPr>
              <a:xfrm rot="5400000">
                <a:off x="1750077" y="2463731"/>
                <a:ext cx="355842" cy="179289"/>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grpSp>
        <p:nvGrpSpPr>
          <p:cNvPr id="13" name="Group 12">
            <a:extLst>
              <a:ext uri="{FF2B5EF4-FFF2-40B4-BE49-F238E27FC236}">
                <a16:creationId xmlns:a16="http://schemas.microsoft.com/office/drawing/2014/main" id="{E4630F56-9752-4656-B526-DFD213CA9B0F}"/>
              </a:ext>
            </a:extLst>
          </p:cNvPr>
          <p:cNvGrpSpPr/>
          <p:nvPr/>
        </p:nvGrpSpPr>
        <p:grpSpPr>
          <a:xfrm>
            <a:off x="-1766638" y="4916034"/>
            <a:ext cx="1558922" cy="277813"/>
            <a:chOff x="-1766638" y="4916034"/>
            <a:chExt cx="1558922" cy="277813"/>
          </a:xfrm>
        </p:grpSpPr>
        <p:grpSp>
          <p:nvGrpSpPr>
            <p:cNvPr id="142" name="Group 673">
              <a:extLst>
                <a:ext uri="{FF2B5EF4-FFF2-40B4-BE49-F238E27FC236}">
                  <a16:creationId xmlns:a16="http://schemas.microsoft.com/office/drawing/2014/main" id="{4667A23D-51CA-4B2F-A75B-C27BBA34671B}"/>
                </a:ext>
              </a:extLst>
            </p:cNvPr>
            <p:cNvGrpSpPr>
              <a:grpSpLocks/>
            </p:cNvGrpSpPr>
            <p:nvPr/>
          </p:nvGrpSpPr>
          <p:grpSpPr bwMode="auto">
            <a:xfrm rot="10800000">
              <a:off x="-1766638" y="4916034"/>
              <a:ext cx="539748" cy="277812"/>
              <a:chOff x="1325071" y="2375457"/>
              <a:chExt cx="692573" cy="355842"/>
            </a:xfrm>
          </p:grpSpPr>
          <p:sp>
            <p:nvSpPr>
              <p:cNvPr id="143" name="Rectangle 435">
                <a:extLst>
                  <a:ext uri="{FF2B5EF4-FFF2-40B4-BE49-F238E27FC236}">
                    <a16:creationId xmlns:a16="http://schemas.microsoft.com/office/drawing/2014/main" id="{7DF51F49-4300-4A31-AAD1-D161CD9FF9FC}"/>
                  </a:ext>
                </a:extLst>
              </p:cNvPr>
              <p:cNvSpPr>
                <a:spLocks noChangeArrowheads="1"/>
              </p:cNvSpPr>
              <p:nvPr/>
            </p:nvSpPr>
            <p:spPr bwMode="auto">
              <a:xfrm rot="5400000" flipH="1" flipV="1">
                <a:off x="1403752" y="2302810"/>
                <a:ext cx="349804" cy="507165"/>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44" name="Trapezoid 143">
                <a:extLst>
                  <a:ext uri="{FF2B5EF4-FFF2-40B4-BE49-F238E27FC236}">
                    <a16:creationId xmlns:a16="http://schemas.microsoft.com/office/drawing/2014/main" id="{CE381701-7580-4065-AC6C-0A7980A316D2}"/>
                  </a:ext>
                </a:extLst>
              </p:cNvPr>
              <p:cNvSpPr/>
              <p:nvPr/>
            </p:nvSpPr>
            <p:spPr>
              <a:xfrm rot="5400000">
                <a:off x="1750096" y="2463750"/>
                <a:ext cx="355842" cy="179255"/>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145" name="Group 681">
              <a:extLst>
                <a:ext uri="{FF2B5EF4-FFF2-40B4-BE49-F238E27FC236}">
                  <a16:creationId xmlns:a16="http://schemas.microsoft.com/office/drawing/2014/main" id="{BF6F49E7-77D9-4072-ABDF-33B38BA3D878}"/>
                </a:ext>
              </a:extLst>
            </p:cNvPr>
            <p:cNvGrpSpPr>
              <a:grpSpLocks/>
            </p:cNvGrpSpPr>
            <p:nvPr/>
          </p:nvGrpSpPr>
          <p:grpSpPr bwMode="auto">
            <a:xfrm>
              <a:off x="-836366" y="4916035"/>
              <a:ext cx="628650" cy="277812"/>
              <a:chOff x="-889873" y="5767360"/>
              <a:chExt cx="627932" cy="276906"/>
            </a:xfrm>
          </p:grpSpPr>
          <p:sp>
            <p:nvSpPr>
              <p:cNvPr id="146" name="Rectangle 435">
                <a:extLst>
                  <a:ext uri="{FF2B5EF4-FFF2-40B4-BE49-F238E27FC236}">
                    <a16:creationId xmlns:a16="http://schemas.microsoft.com/office/drawing/2014/main" id="{3E4DC887-B91B-4C24-884C-568E31B175BD}"/>
                  </a:ext>
                </a:extLst>
              </p:cNvPr>
              <p:cNvSpPr>
                <a:spLocks noChangeArrowheads="1"/>
              </p:cNvSpPr>
              <p:nvPr/>
            </p:nvSpPr>
            <p:spPr bwMode="auto">
              <a:xfrm rot="-5400000" flipH="1" flipV="1">
                <a:off x="-684216" y="5706049"/>
                <a:ext cx="272207" cy="39483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dirty="0">
                  <a:solidFill>
                    <a:prstClr val="black"/>
                  </a:solidFill>
                  <a:latin typeface="Lucida Sans" pitchFamily="34" charset="0"/>
                </a:endParaRPr>
              </a:p>
            </p:txBody>
          </p:sp>
          <p:sp>
            <p:nvSpPr>
              <p:cNvPr id="147" name="Trapezoid 146">
                <a:extLst>
                  <a:ext uri="{FF2B5EF4-FFF2-40B4-BE49-F238E27FC236}">
                    <a16:creationId xmlns:a16="http://schemas.microsoft.com/office/drawing/2014/main" id="{1D15707B-4450-4F4C-8CFF-E85943AB3E1B}"/>
                  </a:ext>
                </a:extLst>
              </p:cNvPr>
              <p:cNvSpPr/>
              <p:nvPr/>
            </p:nvSpPr>
            <p:spPr>
              <a:xfrm rot="16200000">
                <a:off x="-958556" y="5836043"/>
                <a:ext cx="276906" cy="139540"/>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48" name="Rectangle 435">
                <a:extLst>
                  <a:ext uri="{FF2B5EF4-FFF2-40B4-BE49-F238E27FC236}">
                    <a16:creationId xmlns:a16="http://schemas.microsoft.com/office/drawing/2014/main" id="{54563F72-FF81-4FD8-8251-DD1BBD5D953E}"/>
                  </a:ext>
                </a:extLst>
              </p:cNvPr>
              <p:cNvSpPr>
                <a:spLocks noChangeArrowheads="1"/>
              </p:cNvSpPr>
              <p:nvPr/>
            </p:nvSpPr>
            <p:spPr bwMode="auto">
              <a:xfrm rot="-5400000" flipH="1" flipV="1">
                <a:off x="-437433" y="5864079"/>
                <a:ext cx="272207" cy="78776"/>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grpSp>
      <p:grpSp>
        <p:nvGrpSpPr>
          <p:cNvPr id="15" name="Group 14">
            <a:extLst>
              <a:ext uri="{FF2B5EF4-FFF2-40B4-BE49-F238E27FC236}">
                <a16:creationId xmlns:a16="http://schemas.microsoft.com/office/drawing/2014/main" id="{DD049372-3AA5-4404-88FF-94DF563049BF}"/>
              </a:ext>
            </a:extLst>
          </p:cNvPr>
          <p:cNvGrpSpPr/>
          <p:nvPr/>
        </p:nvGrpSpPr>
        <p:grpSpPr>
          <a:xfrm>
            <a:off x="-1939165" y="4922387"/>
            <a:ext cx="1558925" cy="277812"/>
            <a:chOff x="-2046502" y="4338864"/>
            <a:chExt cx="1558925" cy="277812"/>
          </a:xfrm>
        </p:grpSpPr>
        <p:grpSp>
          <p:nvGrpSpPr>
            <p:cNvPr id="149" name="Group 673">
              <a:extLst>
                <a:ext uri="{FF2B5EF4-FFF2-40B4-BE49-F238E27FC236}">
                  <a16:creationId xmlns:a16="http://schemas.microsoft.com/office/drawing/2014/main" id="{D5440A7D-3DCD-481E-BDDB-9038371AAF13}"/>
                </a:ext>
              </a:extLst>
            </p:cNvPr>
            <p:cNvGrpSpPr>
              <a:grpSpLocks/>
            </p:cNvGrpSpPr>
            <p:nvPr/>
          </p:nvGrpSpPr>
          <p:grpSpPr bwMode="auto">
            <a:xfrm rot="10800000">
              <a:off x="-2046502" y="4338864"/>
              <a:ext cx="539750" cy="277812"/>
              <a:chOff x="1325069" y="2375455"/>
              <a:chExt cx="692574" cy="355842"/>
            </a:xfrm>
          </p:grpSpPr>
          <p:sp>
            <p:nvSpPr>
              <p:cNvPr id="150" name="Rectangle 435">
                <a:extLst>
                  <a:ext uri="{FF2B5EF4-FFF2-40B4-BE49-F238E27FC236}">
                    <a16:creationId xmlns:a16="http://schemas.microsoft.com/office/drawing/2014/main" id="{344B0BBA-8B71-467A-82C1-872F945F372A}"/>
                  </a:ext>
                </a:extLst>
              </p:cNvPr>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51" name="Trapezoid 150">
                <a:extLst>
                  <a:ext uri="{FF2B5EF4-FFF2-40B4-BE49-F238E27FC236}">
                    <a16:creationId xmlns:a16="http://schemas.microsoft.com/office/drawing/2014/main" id="{9A6A82EA-FA6E-48B9-82F9-36E60020534A}"/>
                  </a:ext>
                </a:extLst>
              </p:cNvPr>
              <p:cNvSpPr/>
              <p:nvPr/>
            </p:nvSpPr>
            <p:spPr>
              <a:xfrm rot="5400000">
                <a:off x="1750095"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152" name="Group 681">
              <a:extLst>
                <a:ext uri="{FF2B5EF4-FFF2-40B4-BE49-F238E27FC236}">
                  <a16:creationId xmlns:a16="http://schemas.microsoft.com/office/drawing/2014/main" id="{DB87C9C9-5022-4E47-9DAA-07C6E71D1C10}"/>
                </a:ext>
              </a:extLst>
            </p:cNvPr>
            <p:cNvGrpSpPr>
              <a:grpSpLocks/>
            </p:cNvGrpSpPr>
            <p:nvPr/>
          </p:nvGrpSpPr>
          <p:grpSpPr bwMode="auto">
            <a:xfrm>
              <a:off x="-1116227" y="4338864"/>
              <a:ext cx="628650" cy="277812"/>
              <a:chOff x="-889873" y="5767360"/>
              <a:chExt cx="627932" cy="276906"/>
            </a:xfrm>
          </p:grpSpPr>
          <p:sp>
            <p:nvSpPr>
              <p:cNvPr id="153" name="Rectangle 435">
                <a:extLst>
                  <a:ext uri="{FF2B5EF4-FFF2-40B4-BE49-F238E27FC236}">
                    <a16:creationId xmlns:a16="http://schemas.microsoft.com/office/drawing/2014/main" id="{4C5E0220-6D0E-4112-8386-D39EF64368F8}"/>
                  </a:ext>
                </a:extLst>
              </p:cNvPr>
              <p:cNvSpPr>
                <a:spLocks noChangeArrowheads="1"/>
              </p:cNvSpPr>
              <p:nvPr/>
            </p:nvSpPr>
            <p:spPr bwMode="auto">
              <a:xfrm rot="-5400000" flipH="1" flipV="1">
                <a:off x="-684216" y="5706049"/>
                <a:ext cx="272207" cy="39483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54" name="Trapezoid 153">
                <a:extLst>
                  <a:ext uri="{FF2B5EF4-FFF2-40B4-BE49-F238E27FC236}">
                    <a16:creationId xmlns:a16="http://schemas.microsoft.com/office/drawing/2014/main" id="{FF2CEDF7-134A-41B9-9342-946EC152671C}"/>
                  </a:ext>
                </a:extLst>
              </p:cNvPr>
              <p:cNvSpPr/>
              <p:nvPr/>
            </p:nvSpPr>
            <p:spPr>
              <a:xfrm rot="16200000">
                <a:off x="-958556" y="5836043"/>
                <a:ext cx="276906" cy="139540"/>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55" name="Rectangle 435">
                <a:extLst>
                  <a:ext uri="{FF2B5EF4-FFF2-40B4-BE49-F238E27FC236}">
                    <a16:creationId xmlns:a16="http://schemas.microsoft.com/office/drawing/2014/main" id="{D9E309F2-F049-40E1-909C-627B64BEF9ED}"/>
                  </a:ext>
                </a:extLst>
              </p:cNvPr>
              <p:cNvSpPr>
                <a:spLocks noChangeArrowheads="1"/>
              </p:cNvSpPr>
              <p:nvPr/>
            </p:nvSpPr>
            <p:spPr bwMode="auto">
              <a:xfrm rot="-5400000" flipH="1" flipV="1">
                <a:off x="-437433" y="5864079"/>
                <a:ext cx="272207" cy="78776"/>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grpSp>
      <p:pic>
        <p:nvPicPr>
          <p:cNvPr id="180" name="Picture 179">
            <a:extLst>
              <a:ext uri="{FF2B5EF4-FFF2-40B4-BE49-F238E27FC236}">
                <a16:creationId xmlns:a16="http://schemas.microsoft.com/office/drawing/2014/main" id="{D5A66C1C-D61A-4B5E-9C79-D4883BA46E45}"/>
              </a:ext>
            </a:extLst>
          </p:cNvPr>
          <p:cNvPicPr>
            <a:picLocks noChangeAspect="1"/>
          </p:cNvPicPr>
          <p:nvPr/>
        </p:nvPicPr>
        <p:blipFill>
          <a:blip r:embed="rId11"/>
          <a:stretch>
            <a:fillRect/>
          </a:stretch>
        </p:blipFill>
        <p:spPr>
          <a:xfrm flipV="1">
            <a:off x="212072" y="1896269"/>
            <a:ext cx="301215" cy="334370"/>
          </a:xfrm>
          <a:prstGeom prst="rect">
            <a:avLst/>
          </a:prstGeom>
        </p:spPr>
      </p:pic>
      <p:sp>
        <p:nvSpPr>
          <p:cNvPr id="178" name="Rectangle 177">
            <a:extLst>
              <a:ext uri="{FF2B5EF4-FFF2-40B4-BE49-F238E27FC236}">
                <a16:creationId xmlns:a16="http://schemas.microsoft.com/office/drawing/2014/main" id="{0FC95573-40F9-4EC9-928B-9878E1D71037}"/>
              </a:ext>
            </a:extLst>
          </p:cNvPr>
          <p:cNvSpPr/>
          <p:nvPr/>
        </p:nvSpPr>
        <p:spPr>
          <a:xfrm>
            <a:off x="54693" y="1885670"/>
            <a:ext cx="774445" cy="3397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grpSp>
        <p:nvGrpSpPr>
          <p:cNvPr id="181" name="Group 180">
            <a:extLst>
              <a:ext uri="{FF2B5EF4-FFF2-40B4-BE49-F238E27FC236}">
                <a16:creationId xmlns:a16="http://schemas.microsoft.com/office/drawing/2014/main" id="{B239D4BB-0CC1-4118-9435-9BE5A33C6AEE}"/>
              </a:ext>
            </a:extLst>
          </p:cNvPr>
          <p:cNvGrpSpPr/>
          <p:nvPr/>
        </p:nvGrpSpPr>
        <p:grpSpPr>
          <a:xfrm>
            <a:off x="-2144002" y="4922387"/>
            <a:ext cx="1558925" cy="277812"/>
            <a:chOff x="-2046502" y="4338864"/>
            <a:chExt cx="1558925" cy="277812"/>
          </a:xfrm>
        </p:grpSpPr>
        <p:grpSp>
          <p:nvGrpSpPr>
            <p:cNvPr id="182" name="Group 673">
              <a:extLst>
                <a:ext uri="{FF2B5EF4-FFF2-40B4-BE49-F238E27FC236}">
                  <a16:creationId xmlns:a16="http://schemas.microsoft.com/office/drawing/2014/main" id="{5FA42917-E019-4FE5-8F18-3129BA58186D}"/>
                </a:ext>
              </a:extLst>
            </p:cNvPr>
            <p:cNvGrpSpPr>
              <a:grpSpLocks/>
            </p:cNvGrpSpPr>
            <p:nvPr/>
          </p:nvGrpSpPr>
          <p:grpSpPr bwMode="auto">
            <a:xfrm rot="10800000">
              <a:off x="-2046502" y="4338864"/>
              <a:ext cx="539750" cy="277812"/>
              <a:chOff x="1325069" y="2375455"/>
              <a:chExt cx="692574" cy="355842"/>
            </a:xfrm>
          </p:grpSpPr>
          <p:sp>
            <p:nvSpPr>
              <p:cNvPr id="187" name="Rectangle 435">
                <a:extLst>
                  <a:ext uri="{FF2B5EF4-FFF2-40B4-BE49-F238E27FC236}">
                    <a16:creationId xmlns:a16="http://schemas.microsoft.com/office/drawing/2014/main" id="{3023BF1E-F022-44A9-952B-B0BF06627EA9}"/>
                  </a:ext>
                </a:extLst>
              </p:cNvPr>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88" name="Trapezoid 187">
                <a:extLst>
                  <a:ext uri="{FF2B5EF4-FFF2-40B4-BE49-F238E27FC236}">
                    <a16:creationId xmlns:a16="http://schemas.microsoft.com/office/drawing/2014/main" id="{4FFDD00C-A204-4A98-A956-B94B48033D67}"/>
                  </a:ext>
                </a:extLst>
              </p:cNvPr>
              <p:cNvSpPr/>
              <p:nvPr/>
            </p:nvSpPr>
            <p:spPr>
              <a:xfrm rot="5400000">
                <a:off x="1750095"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183" name="Group 681">
              <a:extLst>
                <a:ext uri="{FF2B5EF4-FFF2-40B4-BE49-F238E27FC236}">
                  <a16:creationId xmlns:a16="http://schemas.microsoft.com/office/drawing/2014/main" id="{006DB05F-5A20-46EE-B2FC-269850468F7A}"/>
                </a:ext>
              </a:extLst>
            </p:cNvPr>
            <p:cNvGrpSpPr>
              <a:grpSpLocks/>
            </p:cNvGrpSpPr>
            <p:nvPr/>
          </p:nvGrpSpPr>
          <p:grpSpPr bwMode="auto">
            <a:xfrm>
              <a:off x="-1116227" y="4338864"/>
              <a:ext cx="628650" cy="277812"/>
              <a:chOff x="-889873" y="5767360"/>
              <a:chExt cx="627932" cy="276906"/>
            </a:xfrm>
          </p:grpSpPr>
          <p:sp>
            <p:nvSpPr>
              <p:cNvPr id="184" name="Rectangle 435">
                <a:extLst>
                  <a:ext uri="{FF2B5EF4-FFF2-40B4-BE49-F238E27FC236}">
                    <a16:creationId xmlns:a16="http://schemas.microsoft.com/office/drawing/2014/main" id="{F0F98F1F-1E16-4E8C-AAC7-66DB9C5BE4EB}"/>
                  </a:ext>
                </a:extLst>
              </p:cNvPr>
              <p:cNvSpPr>
                <a:spLocks noChangeArrowheads="1"/>
              </p:cNvSpPr>
              <p:nvPr/>
            </p:nvSpPr>
            <p:spPr bwMode="auto">
              <a:xfrm rot="-5400000" flipH="1" flipV="1">
                <a:off x="-684216" y="5706049"/>
                <a:ext cx="272207" cy="39483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85" name="Trapezoid 184">
                <a:extLst>
                  <a:ext uri="{FF2B5EF4-FFF2-40B4-BE49-F238E27FC236}">
                    <a16:creationId xmlns:a16="http://schemas.microsoft.com/office/drawing/2014/main" id="{ED2BD3D5-0957-4647-8C85-5F797CAA7545}"/>
                  </a:ext>
                </a:extLst>
              </p:cNvPr>
              <p:cNvSpPr/>
              <p:nvPr/>
            </p:nvSpPr>
            <p:spPr>
              <a:xfrm rot="16200000">
                <a:off x="-958556" y="5836043"/>
                <a:ext cx="276906" cy="139540"/>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86" name="Rectangle 435">
                <a:extLst>
                  <a:ext uri="{FF2B5EF4-FFF2-40B4-BE49-F238E27FC236}">
                    <a16:creationId xmlns:a16="http://schemas.microsoft.com/office/drawing/2014/main" id="{AF54BB9A-2F13-4AE7-8ACA-7656906EBA4A}"/>
                  </a:ext>
                </a:extLst>
              </p:cNvPr>
              <p:cNvSpPr>
                <a:spLocks noChangeArrowheads="1"/>
              </p:cNvSpPr>
              <p:nvPr/>
            </p:nvSpPr>
            <p:spPr bwMode="auto">
              <a:xfrm rot="-5400000" flipH="1" flipV="1">
                <a:off x="-437433" y="5864079"/>
                <a:ext cx="272207" cy="78776"/>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grpSp>
      <p:sp>
        <p:nvSpPr>
          <p:cNvPr id="192" name="Content Placeholder 2">
            <a:extLst>
              <a:ext uri="{FF2B5EF4-FFF2-40B4-BE49-F238E27FC236}">
                <a16:creationId xmlns:a16="http://schemas.microsoft.com/office/drawing/2014/main" id="{C750FFE8-3809-4B64-88B7-6FC1AB583856}"/>
              </a:ext>
            </a:extLst>
          </p:cNvPr>
          <p:cNvSpPr>
            <a:spLocks noGrp="1"/>
          </p:cNvSpPr>
          <p:nvPr>
            <p:ph idx="1"/>
          </p:nvPr>
        </p:nvSpPr>
        <p:spPr>
          <a:xfrm>
            <a:off x="457201" y="5789670"/>
            <a:ext cx="8237537" cy="580631"/>
          </a:xfrm>
        </p:spPr>
        <p:txBody>
          <a:bodyPr/>
          <a:lstStyle/>
          <a:p>
            <a:pPr lvl="1"/>
            <a:r>
              <a:rPr lang="en-NZ" dirty="0"/>
              <a:t>3 loops required</a:t>
            </a:r>
          </a:p>
        </p:txBody>
      </p:sp>
    </p:spTree>
    <p:extLst>
      <p:ext uri="{BB962C8B-B14F-4D97-AF65-F5344CB8AC3E}">
        <p14:creationId xmlns:p14="http://schemas.microsoft.com/office/powerpoint/2010/main" val="1760500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3250"/>
                                        <p:tgtEl>
                                          <p:spTgt spid="10"/>
                                        </p:tgtEl>
                                      </p:cBhvr>
                                    </p:animEffect>
                                    <p:set>
                                      <p:cBhvr>
                                        <p:cTn id="7" dur="1" fill="hold">
                                          <p:stCondLst>
                                            <p:cond delay="3249"/>
                                          </p:stCondLst>
                                        </p:cTn>
                                        <p:tgtEl>
                                          <p:spTgt spid="10"/>
                                        </p:tgtEl>
                                        <p:attrNameLst>
                                          <p:attrName>style.visibility</p:attrName>
                                        </p:attrNameLst>
                                      </p:cBhvr>
                                      <p:to>
                                        <p:strVal val="hidden"/>
                                      </p:to>
                                    </p:set>
                                  </p:childTnLst>
                                </p:cTn>
                              </p:par>
                            </p:childTnLst>
                          </p:cTn>
                        </p:par>
                        <p:par>
                          <p:cTn id="8" fill="hold">
                            <p:stCondLst>
                              <p:cond delay="3250"/>
                            </p:stCondLst>
                            <p:childTnLst>
                              <p:par>
                                <p:cTn id="9" presetID="22" presetClass="entr" presetSubtype="2" fill="hold" grpId="2" nodeType="afterEffect">
                                  <p:stCondLst>
                                    <p:cond delay="0"/>
                                  </p:stCondLst>
                                  <p:childTnLst>
                                    <p:set>
                                      <p:cBhvr>
                                        <p:cTn id="10" dur="1" fill="hold">
                                          <p:stCondLst>
                                            <p:cond delay="0"/>
                                          </p:stCondLst>
                                        </p:cTn>
                                        <p:tgtEl>
                                          <p:spTgt spid="178"/>
                                        </p:tgtEl>
                                        <p:attrNameLst>
                                          <p:attrName>style.visibility</p:attrName>
                                        </p:attrNameLst>
                                      </p:cBhvr>
                                      <p:to>
                                        <p:strVal val="visible"/>
                                      </p:to>
                                    </p:set>
                                    <p:animEffect transition="in" filter="wipe(right)">
                                      <p:cBhvr>
                                        <p:cTn id="11" dur="500"/>
                                        <p:tgtEl>
                                          <p:spTgt spid="178"/>
                                        </p:tgtEl>
                                      </p:cBhvr>
                                    </p:animEffect>
                                  </p:childTnLst>
                                </p:cTn>
                              </p:par>
                            </p:childTnLst>
                          </p:cTn>
                        </p:par>
                        <p:par>
                          <p:cTn id="12" fill="hold">
                            <p:stCondLst>
                              <p:cond delay="3750"/>
                            </p:stCondLst>
                            <p:childTnLst>
                              <p:par>
                                <p:cTn id="13" presetID="2" presetClass="entr" presetSubtype="2" fill="hold" nodeType="afterEffect">
                                  <p:stCondLst>
                                    <p:cond delay="0"/>
                                  </p:stCondLst>
                                  <p:childTnLst>
                                    <p:set>
                                      <p:cBhvr>
                                        <p:cTn id="14" dur="1" fill="hold">
                                          <p:stCondLst>
                                            <p:cond delay="0"/>
                                          </p:stCondLst>
                                        </p:cTn>
                                        <p:tgtEl>
                                          <p:spTgt spid="181"/>
                                        </p:tgtEl>
                                        <p:attrNameLst>
                                          <p:attrName>style.visibility</p:attrName>
                                        </p:attrNameLst>
                                      </p:cBhvr>
                                      <p:to>
                                        <p:strVal val="visible"/>
                                      </p:to>
                                    </p:set>
                                    <p:anim calcmode="lin" valueType="num">
                                      <p:cBhvr additive="base">
                                        <p:cTn id="15" dur="4750" fill="hold"/>
                                        <p:tgtEl>
                                          <p:spTgt spid="181"/>
                                        </p:tgtEl>
                                        <p:attrNameLst>
                                          <p:attrName>ppt_x</p:attrName>
                                        </p:attrNameLst>
                                      </p:cBhvr>
                                      <p:tavLst>
                                        <p:tav tm="0">
                                          <p:val>
                                            <p:strVal val="1+#ppt_w/2"/>
                                          </p:val>
                                        </p:tav>
                                        <p:tav tm="100000">
                                          <p:val>
                                            <p:strVal val="#ppt_x"/>
                                          </p:val>
                                        </p:tav>
                                      </p:tavLst>
                                    </p:anim>
                                    <p:anim calcmode="lin" valueType="num">
                                      <p:cBhvr additive="base">
                                        <p:cTn id="16" dur="4750" fill="hold"/>
                                        <p:tgtEl>
                                          <p:spTgt spid="18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0"/>
                                        </p:tgtEl>
                                        <p:attrNameLst>
                                          <p:attrName>style.visibility</p:attrName>
                                        </p:attrNameLst>
                                      </p:cBhvr>
                                      <p:to>
                                        <p:strVal val="visible"/>
                                      </p:to>
                                    </p:set>
                                  </p:childTnLst>
                                </p:cTn>
                              </p:par>
                            </p:childTnLst>
                          </p:cTn>
                        </p:par>
                        <p:par>
                          <p:cTn id="21" fill="hold">
                            <p:stCondLst>
                              <p:cond delay="0"/>
                            </p:stCondLst>
                            <p:childTnLst>
                              <p:par>
                                <p:cTn id="22" presetID="22" presetClass="exit" presetSubtype="8" fill="hold" grpId="3" nodeType="afterEffect">
                                  <p:stCondLst>
                                    <p:cond delay="0"/>
                                  </p:stCondLst>
                                  <p:childTnLst>
                                    <p:animEffect transition="out" filter="wipe(left)">
                                      <p:cBhvr>
                                        <p:cTn id="23" dur="500"/>
                                        <p:tgtEl>
                                          <p:spTgt spid="178"/>
                                        </p:tgtEl>
                                      </p:cBhvr>
                                    </p:animEffect>
                                    <p:set>
                                      <p:cBhvr>
                                        <p:cTn id="24" dur="1" fill="hold">
                                          <p:stCondLst>
                                            <p:cond delay="499"/>
                                          </p:stCondLst>
                                        </p:cTn>
                                        <p:tgtEl>
                                          <p:spTgt spid="178"/>
                                        </p:tgtEl>
                                        <p:attrNameLst>
                                          <p:attrName>style.visibility</p:attrName>
                                        </p:attrNameLst>
                                      </p:cBhvr>
                                      <p:to>
                                        <p:strVal val="hidden"/>
                                      </p:to>
                                    </p:se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4250" fill="hold"/>
                                        <p:tgtEl>
                                          <p:spTgt spid="21"/>
                                        </p:tgtEl>
                                        <p:attrNameLst>
                                          <p:attrName>ppt_x</p:attrName>
                                        </p:attrNameLst>
                                      </p:cBhvr>
                                      <p:tavLst>
                                        <p:tav tm="0">
                                          <p:val>
                                            <p:strVal val="0-#ppt_w/2"/>
                                          </p:val>
                                        </p:tav>
                                        <p:tav tm="100000">
                                          <p:val>
                                            <p:strVal val="#ppt_x"/>
                                          </p:val>
                                        </p:tav>
                                      </p:tavLst>
                                    </p:anim>
                                    <p:anim calcmode="lin" valueType="num">
                                      <p:cBhvr additive="base">
                                        <p:cTn id="29" dur="4250" fill="hold"/>
                                        <p:tgtEl>
                                          <p:spTgt spid="21"/>
                                        </p:tgtEl>
                                        <p:attrNameLst>
                                          <p:attrName>ppt_y</p:attrName>
                                        </p:attrNameLst>
                                      </p:cBhvr>
                                      <p:tavLst>
                                        <p:tav tm="0">
                                          <p:val>
                                            <p:strVal val="#ppt_y"/>
                                          </p:val>
                                        </p:tav>
                                        <p:tav tm="100000">
                                          <p:val>
                                            <p:strVal val="#ppt_y"/>
                                          </p:val>
                                        </p:tav>
                                      </p:tavLst>
                                    </p:anim>
                                  </p:childTnLst>
                                </p:cTn>
                              </p:par>
                              <p:par>
                                <p:cTn id="30" presetID="22" presetClass="exit" presetSubtype="8" fill="hold" nodeType="withEffect">
                                  <p:stCondLst>
                                    <p:cond delay="200"/>
                                  </p:stCondLst>
                                  <p:childTnLst>
                                    <p:animEffect transition="out" filter="wipe(left)">
                                      <p:cBhvr>
                                        <p:cTn id="31" dur="4000"/>
                                        <p:tgtEl>
                                          <p:spTgt spid="11"/>
                                        </p:tgtEl>
                                      </p:cBhvr>
                                    </p:animEffect>
                                    <p:set>
                                      <p:cBhvr>
                                        <p:cTn id="32" dur="1" fill="hold">
                                          <p:stCondLst>
                                            <p:cond delay="3999"/>
                                          </p:stCondLst>
                                        </p:cTn>
                                        <p:tgtEl>
                                          <p:spTgt spid="11"/>
                                        </p:tgtEl>
                                        <p:attrNameLst>
                                          <p:attrName>style.visibility</p:attrName>
                                        </p:attrNameLst>
                                      </p:cBhvr>
                                      <p:to>
                                        <p:strVal val="hidden"/>
                                      </p:to>
                                    </p:set>
                                  </p:childTnLst>
                                </p:cTn>
                              </p:par>
                            </p:childTnLst>
                          </p:cTn>
                        </p:par>
                        <p:par>
                          <p:cTn id="33" fill="hold">
                            <p:stCondLst>
                              <p:cond delay="4750"/>
                            </p:stCondLst>
                            <p:childTnLst>
                              <p:par>
                                <p:cTn id="34" presetID="22" presetClass="entr" presetSubtype="8" fill="hold" grpId="0" nodeType="afterEffect">
                                  <p:stCondLst>
                                    <p:cond delay="0"/>
                                  </p:stCondLst>
                                  <p:childTnLst>
                                    <p:set>
                                      <p:cBhvr>
                                        <p:cTn id="35" dur="1" fill="hold">
                                          <p:stCondLst>
                                            <p:cond delay="0"/>
                                          </p:stCondLst>
                                        </p:cTn>
                                        <p:tgtEl>
                                          <p:spTgt spid="178"/>
                                        </p:tgtEl>
                                        <p:attrNameLst>
                                          <p:attrName>style.visibility</p:attrName>
                                        </p:attrNameLst>
                                      </p:cBhvr>
                                      <p:to>
                                        <p:strVal val="visible"/>
                                      </p:to>
                                    </p:set>
                                    <p:animEffect transition="in" filter="wipe(left)">
                                      <p:cBhvr>
                                        <p:cTn id="36" dur="1000"/>
                                        <p:tgtEl>
                                          <p:spTgt spid="178"/>
                                        </p:tgtEl>
                                      </p:cBhvr>
                                    </p:animEffect>
                                  </p:childTnLst>
                                </p:cTn>
                              </p:par>
                            </p:childTnLst>
                          </p:cTn>
                        </p:par>
                        <p:par>
                          <p:cTn id="37" fill="hold">
                            <p:stCondLst>
                              <p:cond delay="5750"/>
                            </p:stCondLst>
                            <p:childTnLst>
                              <p:par>
                                <p:cTn id="38" presetID="2" presetClass="entr" presetSubtype="2" fill="hold" nodeType="afterEffect">
                                  <p:stCondLst>
                                    <p:cond delay="45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0" fill="hold"/>
                                        <p:tgtEl>
                                          <p:spTgt spid="13"/>
                                        </p:tgtEl>
                                        <p:attrNameLst>
                                          <p:attrName>ppt_x</p:attrName>
                                        </p:attrNameLst>
                                      </p:cBhvr>
                                      <p:tavLst>
                                        <p:tav tm="0">
                                          <p:val>
                                            <p:strVal val="1+#ppt_w/2"/>
                                          </p:val>
                                        </p:tav>
                                        <p:tav tm="100000">
                                          <p:val>
                                            <p:strVal val="#ppt_x"/>
                                          </p:val>
                                        </p:tav>
                                      </p:tavLst>
                                    </p:anim>
                                    <p:anim calcmode="lin" valueType="num">
                                      <p:cBhvr additive="base">
                                        <p:cTn id="41" dur="50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11200"/>
                            </p:stCondLst>
                            <p:childTnLst>
                              <p:par>
                                <p:cTn id="43" presetID="1" presetClass="exit" presetSubtype="0" fill="hold" nodeType="afterEffect">
                                  <p:stCondLst>
                                    <p:cond delay="0"/>
                                  </p:stCondLst>
                                  <p:childTnLst>
                                    <p:set>
                                      <p:cBhvr>
                                        <p:cTn id="44" dur="1" fill="hold">
                                          <p:stCondLst>
                                            <p:cond delay="0"/>
                                          </p:stCondLst>
                                        </p:cTn>
                                        <p:tgtEl>
                                          <p:spTgt spid="180"/>
                                        </p:tgtEl>
                                        <p:attrNameLst>
                                          <p:attrName>style.visibility</p:attrName>
                                        </p:attrNameLst>
                                      </p:cBhvr>
                                      <p:to>
                                        <p:strVal val="hidden"/>
                                      </p:to>
                                    </p:set>
                                  </p:childTnLst>
                                </p:cTn>
                              </p:par>
                            </p:childTnLst>
                          </p:cTn>
                        </p:par>
                        <p:par>
                          <p:cTn id="45" fill="hold">
                            <p:stCondLst>
                              <p:cond delay="11200"/>
                            </p:stCondLst>
                            <p:childTnLst>
                              <p:par>
                                <p:cTn id="46" presetID="22" presetClass="exit" presetSubtype="2" fill="hold" grpId="1" nodeType="afterEffect">
                                  <p:stCondLst>
                                    <p:cond delay="0"/>
                                  </p:stCondLst>
                                  <p:childTnLst>
                                    <p:animEffect transition="out" filter="wipe(right)">
                                      <p:cBhvr>
                                        <p:cTn id="47" dur="500"/>
                                        <p:tgtEl>
                                          <p:spTgt spid="178"/>
                                        </p:tgtEl>
                                      </p:cBhvr>
                                    </p:animEffect>
                                    <p:set>
                                      <p:cBhvr>
                                        <p:cTn id="48" dur="1" fill="hold">
                                          <p:stCondLst>
                                            <p:cond delay="499"/>
                                          </p:stCondLst>
                                        </p:cTn>
                                        <p:tgtEl>
                                          <p:spTgt spid="178"/>
                                        </p:tgtEl>
                                        <p:attrNameLst>
                                          <p:attrName>style.visibility</p:attrName>
                                        </p:attrNameLst>
                                      </p:cBhvr>
                                      <p:to>
                                        <p:strVal val="hidden"/>
                                      </p:to>
                                    </p:set>
                                  </p:childTnLst>
                                </p:cTn>
                              </p:par>
                            </p:childTnLst>
                          </p:cTn>
                        </p:par>
                        <p:par>
                          <p:cTn id="49" fill="hold">
                            <p:stCondLst>
                              <p:cond delay="11700"/>
                            </p:stCondLst>
                            <p:childTnLst>
                              <p:par>
                                <p:cTn id="50" presetID="22" presetClass="exit" presetSubtype="8" fill="hold" nodeType="afterEffect">
                                  <p:stCondLst>
                                    <p:cond delay="0"/>
                                  </p:stCondLst>
                                  <p:childTnLst>
                                    <p:animEffect transition="out" filter="wipe(left)">
                                      <p:cBhvr>
                                        <p:cTn id="51" dur="4000"/>
                                        <p:tgtEl>
                                          <p:spTgt spid="12"/>
                                        </p:tgtEl>
                                      </p:cBhvr>
                                    </p:animEffect>
                                    <p:set>
                                      <p:cBhvr>
                                        <p:cTn id="52" dur="1" fill="hold">
                                          <p:stCondLst>
                                            <p:cond delay="3999"/>
                                          </p:stCondLst>
                                        </p:cTn>
                                        <p:tgtEl>
                                          <p:spTgt spid="12"/>
                                        </p:tgtEl>
                                        <p:attrNameLst>
                                          <p:attrName>style.visibility</p:attrName>
                                        </p:attrNameLst>
                                      </p:cBhvr>
                                      <p:to>
                                        <p:strVal val="hidden"/>
                                      </p:to>
                                    </p:set>
                                  </p:childTnLst>
                                </p:cTn>
                              </p:par>
                              <p:par>
                                <p:cTn id="53" presetID="2" presetClass="entr" presetSubtype="8" fill="hold" nodeType="withEffect">
                                  <p:stCondLst>
                                    <p:cond delay="0"/>
                                  </p:stCondLst>
                                  <p:childTnLst>
                                    <p:set>
                                      <p:cBhvr>
                                        <p:cTn id="54" dur="1" fill="hold">
                                          <p:stCondLst>
                                            <p:cond delay="0"/>
                                          </p:stCondLst>
                                        </p:cTn>
                                        <p:tgtEl>
                                          <p:spTgt spid="100"/>
                                        </p:tgtEl>
                                        <p:attrNameLst>
                                          <p:attrName>style.visibility</p:attrName>
                                        </p:attrNameLst>
                                      </p:cBhvr>
                                      <p:to>
                                        <p:strVal val="visible"/>
                                      </p:to>
                                    </p:set>
                                    <p:anim calcmode="lin" valueType="num">
                                      <p:cBhvr additive="base">
                                        <p:cTn id="55" dur="4250" fill="hold"/>
                                        <p:tgtEl>
                                          <p:spTgt spid="100"/>
                                        </p:tgtEl>
                                        <p:attrNameLst>
                                          <p:attrName>ppt_x</p:attrName>
                                        </p:attrNameLst>
                                      </p:cBhvr>
                                      <p:tavLst>
                                        <p:tav tm="0">
                                          <p:val>
                                            <p:strVal val="0-#ppt_w/2"/>
                                          </p:val>
                                        </p:tav>
                                        <p:tav tm="100000">
                                          <p:val>
                                            <p:strVal val="#ppt_x"/>
                                          </p:val>
                                        </p:tav>
                                      </p:tavLst>
                                    </p:anim>
                                    <p:anim calcmode="lin" valueType="num">
                                      <p:cBhvr additive="base">
                                        <p:cTn id="56" dur="4250" fill="hold"/>
                                        <p:tgtEl>
                                          <p:spTgt spid="100"/>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300"/>
                                  </p:stCondLst>
                                  <p:childTnLst>
                                    <p:set>
                                      <p:cBhvr>
                                        <p:cTn id="58" dur="1" fill="hold">
                                          <p:stCondLst>
                                            <p:cond delay="0"/>
                                          </p:stCondLst>
                                        </p:cTn>
                                        <p:tgtEl>
                                          <p:spTgt spid="103"/>
                                        </p:tgtEl>
                                        <p:attrNameLst>
                                          <p:attrName>style.visibility</p:attrName>
                                        </p:attrNameLst>
                                      </p:cBhvr>
                                      <p:to>
                                        <p:strVal val="visible"/>
                                      </p:to>
                                    </p:set>
                                    <p:anim calcmode="lin" valueType="num">
                                      <p:cBhvr additive="base">
                                        <p:cTn id="59" dur="4250" fill="hold"/>
                                        <p:tgtEl>
                                          <p:spTgt spid="103"/>
                                        </p:tgtEl>
                                        <p:attrNameLst>
                                          <p:attrName>ppt_x</p:attrName>
                                        </p:attrNameLst>
                                      </p:cBhvr>
                                      <p:tavLst>
                                        <p:tav tm="0">
                                          <p:val>
                                            <p:strVal val="0-#ppt_w/2"/>
                                          </p:val>
                                        </p:tav>
                                        <p:tav tm="100000">
                                          <p:val>
                                            <p:strVal val="#ppt_x"/>
                                          </p:val>
                                        </p:tav>
                                      </p:tavLst>
                                    </p:anim>
                                    <p:anim calcmode="lin" valueType="num">
                                      <p:cBhvr additive="base">
                                        <p:cTn id="60" dur="4250" fill="hold"/>
                                        <p:tgtEl>
                                          <p:spTgt spid="103"/>
                                        </p:tgtEl>
                                        <p:attrNameLst>
                                          <p:attrName>ppt_y</p:attrName>
                                        </p:attrNameLst>
                                      </p:cBhvr>
                                      <p:tavLst>
                                        <p:tav tm="0">
                                          <p:val>
                                            <p:strVal val="#ppt_y"/>
                                          </p:val>
                                        </p:tav>
                                        <p:tav tm="100000">
                                          <p:val>
                                            <p:strVal val="#ppt_y"/>
                                          </p:val>
                                        </p:tav>
                                      </p:tavLst>
                                    </p:anim>
                                  </p:childTnLst>
                                </p:cTn>
                              </p:par>
                            </p:childTnLst>
                          </p:cTn>
                        </p:par>
                        <p:par>
                          <p:cTn id="61" fill="hold">
                            <p:stCondLst>
                              <p:cond delay="16250"/>
                            </p:stCondLst>
                            <p:childTnLst>
                              <p:par>
                                <p:cTn id="62" presetID="2" presetClass="entr" presetSubtype="4" fill="hold" nodeType="afterEffect">
                                  <p:stCondLst>
                                    <p:cond delay="25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0" fill="hold"/>
                                        <p:tgtEl>
                                          <p:spTgt spid="15"/>
                                        </p:tgtEl>
                                        <p:attrNameLst>
                                          <p:attrName>ppt_x</p:attrName>
                                        </p:attrNameLst>
                                      </p:cBhvr>
                                      <p:tavLst>
                                        <p:tav tm="0">
                                          <p:val>
                                            <p:strVal val="#ppt_x"/>
                                          </p:val>
                                        </p:tav>
                                        <p:tav tm="100000">
                                          <p:val>
                                            <p:strVal val="#ppt_x"/>
                                          </p:val>
                                        </p:tav>
                                      </p:tavLst>
                                    </p:anim>
                                    <p:anim calcmode="lin" valueType="num">
                                      <p:cBhvr additive="base">
                                        <p:cTn id="65" dur="5000" fill="hold"/>
                                        <p:tgtEl>
                                          <p:spTgt spid="15"/>
                                        </p:tgtEl>
                                        <p:attrNameLst>
                                          <p:attrName>ppt_y</p:attrName>
                                        </p:attrNameLst>
                                      </p:cBhvr>
                                      <p:tavLst>
                                        <p:tav tm="0">
                                          <p:val>
                                            <p:strVal val="1+#ppt_h/2"/>
                                          </p:val>
                                        </p:tav>
                                        <p:tav tm="100000">
                                          <p:val>
                                            <p:strVal val="#ppt_y"/>
                                          </p:val>
                                        </p:tav>
                                      </p:tavLst>
                                    </p:anim>
                                  </p:childTnLst>
                                </p:cTn>
                              </p:par>
                              <p:par>
                                <p:cTn id="66" presetID="1" presetClass="exit" presetSubtype="0" fill="hold" nodeType="withEffect">
                                  <p:stCondLst>
                                    <p:cond delay="250"/>
                                  </p:stCondLst>
                                  <p:childTnLst>
                                    <p:set>
                                      <p:cBhvr>
                                        <p:cTn id="67" dur="1" fill="hold">
                                          <p:stCondLst>
                                            <p:cond delay="9"/>
                                          </p:stCondLst>
                                        </p:cTn>
                                        <p:tgtEl>
                                          <p:spTgt spid="321"/>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8" grpId="1" animBg="1"/>
      <p:bldP spid="178" grpId="2" animBg="1"/>
      <p:bldP spid="178" grpId="3"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pPr eaLnBrk="1" hangingPunct="1"/>
            <a:r>
              <a:rPr lang="en-NZ" altLang="en-US" dirty="0"/>
              <a:t>Industry Questions</a:t>
            </a:r>
            <a:endParaRPr lang="en-GB" altLang="en-US" dirty="0"/>
          </a:p>
        </p:txBody>
      </p:sp>
      <p:sp>
        <p:nvSpPr>
          <p:cNvPr id="351235" name="AutoShape 2" descr="data:image/jpeg;base64,/9j/4AAQSkZJRgABAQAAAQABAAD/2wCEAAkGBxMMDw8ODw0OEBQODg8PDw8SEBAUFg0QFBYXFhQXGBQZHCggGBoxGxQUIjEtJSkrLjAuFx82ODYsNygtLisBCgoKDg0OGhAQGy0mHyY0LC8tLywsLCwtLS8sLCwsLy0sLCwsLCwsLywsLCwtNywsLCwsLywvLCwsLCwsLCwsLP/AABEIASkAqgMBEQACEQEDEQH/xAAcAAEBAAIDAQEAAAAAAAAAAAAAAgYHAwQFCAH/xABGEAACAQMABgcCCwUFCQAAAAAAAQIDBBEFBiExUWEHEhMiQXGBFEIjMlJicoKRkqGxwRUzotHwJDSywuEWJUNEU3OT0vH/xAAbAQEAAgMBAQAAAAAAAAAAAAAAAQIDBAUGB//EADQRAQACAQIDBAkEAgMBAQAAAAABAgMEERIhMQUTQVEiMmFxgZGx0fAjocHhFFIzQvFTFf/aAAwDAQACEQMRAD8A3iAAAAAADy9Maw21h+/rxjLGVTXem+HcW3HN7DNjwZMnqwwZtTixevP3YVpTpQe1WtqlwnWf+SL/AMxvU7O/3n5fn8OZk7X/APnX5/b+2L32u19Xzm6lBP3acYwx5SS634m3XR4a+Hzad+0M9vHb3PGr6Ur1Pj3VxP6VapL82ZYxUjpEfJhnPlnrafm6U5N7W2+bZfZTeZ6qp3U4fEq1I/RnJfkys1rPWGSuS8dJl3rXWa8oPML65WPCVWU192WV+Bjtp8VutYZq6rNXpaWQ6M6UbujhV4UbheLa7Ob+tHur7prX0GOfV5NvH2lkj1o3ZpobpJsrrEaspWs3sxVS6meVRbEvpdU0smiyV6c/c3seuxX5b7e9mFOoppSjJSUllSTTTXFNbzUmNm4oAAAAAAAAAAAdXSWkaVpTdWvUjCK8Xvk+CW9vki+PHbJPDWGPLlpirxXnaGs9Y9f61xmna9a3p7uvs7Wa818T028zr4NBWnO/Of2/twNT2re/o4uUefj/AEwqpJybbbbbbbby23vbZv7bOXvMzvLjYShkLQhhZLIWQwlLIWQwlLCz1NBax3OjZZtq8orOZUpd6nPzg9nqsPmYcuCmT1obGHUZMfqy2vqn0jUL9xo10ras8JKT+Dqv5s3ufJ8Uk2cvNo7Y+decOtg1lMnKeUs2NNuAAAAAAAAHjayaw09G0+tPvTkn2dJPbPm+EeZsafT2zW2jp5tTV6ymnrvbr4Q1FpnS1W+qOrXn1nt6sVsjTXCK8F+PE72LDTFXhq8rn1OTPbivP2h5rMjFCGQshhaEMhMIYWhDIWSwshhZLIShhKWQslhLPNR+kSdk4295KdWhsjGptlO3XhznDlvS3ZwkaOo0cX9KnX6ujptbNfRv0blt68asI1Kc4zjOKlCcWmpRe5prejkzExO0utExPOHIQkAAAAHkay6dho6j15YlOWVSp5+PLj9FbM/6mxp9PbNbaOni1NZq6aanFPXwjzae0jezuqkq1WblKby3w4JLwR6CmOtK8NejyGXNfLeb3nm6ciykIYWhDIWhDC0IZC0IYWhDIWQwlLCyGQslhKWEpZCyWEsy6PNdJaMqKhXk5W1SW3xdtJ+/H5vyl6rblPT1WmjJHFXr9W9pdVOOeG3T6N5QmpJSi01JJpp5Uk9zT8UcZ2VAAAHX0hewtaU61R4jTjl8+CXNvC9S+Ok3tFa9ZY8uWuKk3t0hpnTmlJ31aVapszshHOVTgt0V/W9s9Hhw1xU4YeK1WptqMk3t8PZDzWZWCEMLQhkLwhhaEMhaEMJhDIWQwshkLQlhZDISlhZDCUshKWFn4Etq9EWtTl/uyvLLScrSTfgtsqXostck14JHM1uDb9Svx+7q6LPv+nb4NpHNdEAAa06QNN+0VvZoPuUJd/Hv1dz+zavPPI7fZ+n4K8c9Z+n9vK9sazvMnc16V6+2f6+rD2dFx4cbIWhDC0IZC0IYWhxshaEMLIZC0JYWhDIWQwlLIWQwlLCyWQlLCUhK7a4lQqQq05OM6c4zhJe7KLyn9pFoi0bSvW01neH0jq1piOkbSjdRwu1h34/IqLZOPpJPzWGefy45x3msvQYskZKRaHpmNkeTrPpT2K1qVU+++5S+nLc/RZfobGlw97kivh4tPX6n/HwTfx6R7/zm09J5y2852t8T0jw2+87y42FoQyFoQwtDjZC0IYXhDIWQwmEMhaEMLQlkLIYWQwlLIWSwlLCyGQlLCX4wls3oU0x1alxYyeya9opcpRxGovVdR/VZzdfj5Rf4On2fk60+LbZzHTa26QtI9tcKgn3bdbedSSTf4dVfad3s7Fw4+Oes/R5PtvU8eaMUdK/Wfz6sSZ0HFhxshaESIXhDC0OORC0IYWhDIWhkur+o1xfJVJ/2ek9qnNNymuMYbG1zeFwyaebW48fKOcunpuzcuWN7co/PBnWj+j6yopdenOvJe9Um8fdjhY88nOvrstuk7e518fZ2CnWN/e9T/Ziyxj2C1/8ADDP24MP+Rl/2n5tj/Gw/6x8nl6S6PrK4T6tKVCT96lNr+CWY/gZaa3LXx397Dk0GC/ht7muNadSbjRqdTZWo/wDWgmup9OHu+e1c9uDpYNXTLy6S5Wo0N8POOcfnVizNppoZCyWEpYSlkLJYSlhL1dUtI+xX9pcZwoV4qb4U59yf8MpGHPTjxzDPp78GSJfSZwHfaV0lW7WtVqfLqzl9smz1WOvDSK+UQ+e6jJx5bW85n6upIuxw42QtCGFocbIWhDC0IaIXjm2XqXqTGio3N3BSqbJU6Mt1Hg5Lxly8PPdx9XrZt6GPp5+b0mg7OikRkydfLy/tnZzXXAAAD8nFSTTSaaaaaymnvTQGmukXVH9nzVzbx+Aqyw4r/l6j8Povw4buGezo9T3kcNuv1cLXaTu546dPowhm656WFksJSyEoYS/AsloJh9J6D0tGvaWtWc0pVbajUkuEpQTf4s89kpNbzHteipbesS1Rc0uznOD9yUov0eD1FZ4qxL55kpwXmvlMw4GSiHGyFoQwtDjZC8IYWhnPRxq4qj9urRzGEsW8X701vn6PYueeCOXr9Rt+nX4/Z3uydHE/rXj3fdsk5D0AAAAAAHV0nYwu6NS3qrMKsHCS4Z3Nc08Nc0WpeaWi0K3pF6zWekvnXSNnK2rVaE/jUak6cubi8ZXLZk9FS0WrFo8Xl8lJpeaz4OoyyqWFkshKWEpYS/GEsssdZXSpUqfW+JThD7qS/Q0rYN7TLpUzxFYhlWuuj3b3c5Y7tf4WL5v468+tl+qNnQ5ePFEeMcvs892vp5xambeFuf3/AHY9I3HMhxsLwhkLQ42QtDsaK0fK8r0reG+pNJv5Md8peiTfoY8uSMdJtPg2NNhnNkikeLeNpbxoU4Uqa6sacVCK4JLCPNWtNpmZe3pSKVitekOUqsAAAAAAA0X0l0lHStzj3uxljg3Shn8s+p3NHO+GPj9XntfG2efgxVm01EsJSwshkJfjCUsJehS0TOcYyWe9FNeqyYZyxE7NmMEzG76F1g0PG/ounLuyj3qc/kS/lx/0ORptROG/FHTxdHW6Ouqx8E9fCfKWqdJaPqWtR060HFrdwkuMX4o9Djy1yV4qy8Vn0+TBfgyRt/PudJmRihDIWgo0JVZRp04ynKTxGMVlyfkVtaKxvPRlx0te0VrG8tpal6sfs+Dq1cOtUWJY2qlDf1U/F7svkuGXwtZqu9navqx+71vZ2h/x68VvWn9vYyc0nSAAAAAAAAPn/Xa8VzpG7qLd23Zp8VTSp5/gz6noNNXhxVj8583mtXfizWmPzbk8JmZroYWSwlLIWSwlLCW8dXdV4zsrScsJytbeTT3punFs4mXL6dvfLvYsfoR7oZuarYde9sqdxHqVacakeElnD4rg/IvTJak71nZjy4aZa8N43j2scutQrabzCdan81SUkvvLP4m7XtLLHWIlysnYentO9ZmPj93FS6PaCeZ1q8uS6kc/gy09p5J6RCK9h4InnaZ+X2ZDovQ9CyWKFGMM7HLa5S85PazSy58mWfTl08GmxYI2x12/PN3zEzgAAAAAAAHha56bWjrOrVTxUkuzoLjUktj9FmXoZ9Pi73JEeHi19TmjFjm3j4NBM9A8yhkJSwlLCyWQlLCXLY2juK1KhH41arTpRfBzkor8ytrcNZnyZMdeK0Q+nqVNQjGMVhRSilwS2I849IoAAAAAAAAAAAAAE1JqKcpNRUU3KTeFFLe2/BCI3JnZo3XnWN6Tucxb7GjmFBbsr3ptcXheiXM72lwd1Tn1nq83rNT31+XSOjGmbLUQwshkJSwlLIWSwlmnRLon2nSCrNdyzg6jfh2kswpp/bKX1DT12Thx7ebf0GPiycXk3icZ2QAAAAAAAAAAAAAGruknW3tXKwtp9yLxcVE/3kl/w0+Ce/i9ng89bRabb9S3w+7i9oazf9Knx+zXTOi5CGFksJQyFksJSwlDIWhvro20C9H2MOvHFW4fbVU98cruR9I49XI4eqy95k5dId/S4u7xxE9WVms2QAAAAAAAAAAAAMC6Q9b/AGdSsrafwklitVT/AHMX7sX8t8fBc93R0el4vTv08Pa5XaGt7uO7pPPx9n9tVNHXcFDCYQyFoSwshkJQwslhLMejPVj9oXKr1I5oWslKWVsq1d8Ic1ub5YXvGlrM/d14Y6y39Fg47cU9IbxOM7YAAAAAAAAAAAAGLa9az/s6l2dJrt60X1Nz7KG5za+1Ln5M3NJpu9tvPSPzZoa/WRgptX1p6ez2tN1JOTbbbcm223ltva234s7m2zzMzMzvLiYTCWFoQyFkMJSyFkMJejq9oOrpO4jb0Vv2zm1lUqfjJ/1teEYs2WuKvFLYwYbZbcMPoDQ2i6dhQp21GOIU44y985e9KT8W3tODkvN7TaXocdIpWKw7xRcAAAAAAAAAAAHR01pSFjQqXFTdBbI+NST+LFc2/wCfgZMWKcl4rDFnzVw0m9vBozSl/O7rTr1ZZlUll8EvBLgksI9FjxxjrFavIZc1st5vbrLpMurCGQmEMLQhkLJYWQws7WidF1b6tC3oQ605v0hHxlJ+EV/W0x5MlcdeKzLixWyW4at8aqauU9E0FSp96csSrVmsOrP9IrbheHm23ws+a2W28vRYMFcNeGHtGFmAAAAAAAAAAAAA1H0h6d9suOwhL4K2bisbp1d05em5evE7mhwd3TinrP0eY7U1Xe5OCvSv1Yizdc2EMLQhkLQhhaEMhZLCXPozR1S8rQoUIOc5vCXgl4tvwSKZL1pXiszYsVsluGreeqOrFPRNHqRxOpPDrVsbZvguEV4I4WfPbLbeeng9Hp9PXDXaOvi94wM4AAAAAAAAAAAAHha56Y9htJzi8VKnwVLlKS2y9Fl+eOJs6TD3uSInpHOWnr9R3GGbR1nlDSzPQvIIYWhDIWhDCYQyFoQwtC7W1nXqQpUoOc6klGEFvk2VtaKxvPRkpS17RWvVvDUzVaGiqONk61RJ1qvP5Mfmr8d/JcHUaictvZ4PS6XTRhrt4+LIjXbIAAAAAAAAAAAAADVHSRpLt7vsU+7bR6nnUlhzf+FfVO52fi4cfF5vL9r5+PNwR0r9ZYizecuEMLQ42QtCGFoSyFoRILQ270barex0ld1o/DV4rqJrbQpPaljwk9jfDYtm3PF1uo47cFekfu9DoNL3VeO3Wf2ZuaLogAAAAAAAAAAAAAOK7uFRp1Kst1OEpy8opt/kWrWbWiseKt7xSs2npDQ9zWdWc6k3mVScpyfGUnl/iz09axWIiPB4W95vabT1nm67JRCGFoQyF4QwmEMhaGTdHugVf3alUjmlbYqVE905Z+Dg/Npvyi14mprM3d49o6y6PZ2Dvcm89I/IbrOE9IAAAAAAAAAAAAAAAY/r5c9lo+th4dTqU19aS638KkbehrxZoaHad+DTW28eXzafZ6B4+HGyFoQwtCGQtCGFoQyFobr6PNF+yWFJtYncfDz+ul1F91R9cnB1mTjyz7OT1Ogw93hjznmyU1W4AAAAAAAAAAAAAAAYd0ny/slJcbmP4QmdHs2P1Z938w4/bc/oR7/4lrBnaeXhDC0IZC0IYWhDIWc+i7P2q4o0Fn4arCm2vBSaTfosv0MeS/BSbeTPgx95krXzl9CRiopJLCSSS4JHmnsX6AAAAAAAAAAAAAAAAxHpNp9azg17tzBvycZr82jodmztlmPZ9nI7arvp4nymPpLVzO28tCGFoQyFoQwtCGQtDKejKz7XSEZtbKFKpV5Za6i/xt+hpa+/Di283U7KpxZ9/KP6biOG9IAAAAAAAAAAAAAAAAPG1wtO3sbiCW2MO0XnTals9E16mzpL8Gas/nNp9oYu8016x5b/AC5tNM9E8VCGFoQyFoQwtCGQtDZfRLY9WjcXDX7ypGlHygstr1nj6pyO0b72ivk9F2Rj2x2v5/wz85rrgAAAAAAAAAAAAAAAD8ayBprWnQ7sLmdPD6km50Xxg/DPFbvTmej02eMuOJ8fF4vXaWdPmmvhPOPd/TxWbDUhDIWhxsLQU6UqkowhFylOSjGK3yk3hJerImYiN5XpWbTFY6y3vq/o1WNrRt1h9nDvNe9N7Zv7zZ5vNk7y82ey0+KMWOKR4PQMTMAAAAAAAAAAAAAAAAAHnac0PTv6TpVVu2wmvjU5cV/IzYc1sVuKrX1OmpqKcF//ABq/TOqNzaN/BOtDOypSTls5xW2P5c2dvFrMWSOu0+15jUdmZ8M8o3jzj7MemsNp7Gt6fgbLR2mOrsWOi6100qFCrUy8ZjF9Vecty9WY75aU9admfFp8uX1KzLZGpepnsUlc3DjKtjuQW2NDO958ZY2cFt37zkarWd56NOn1ei0HZ/c+nf1vozI0HUAAAAAAAAAAAAAAAAAAAAAS4p70n6Dc2UAAAAAAAAAAAAAAAAAAAAAAAAAAAAAAAAAAAAAAAAAAAAAAAHBeXlO3g6tWpGnGO+Unj05stSlrztWN5UvkrjrxWnaGD6W6Sowbja27qYz8JUfVXpBbWvNo6OPs6Z53nb3OTl7YpE7Y67+2eTH6nSXeZyoWq5dnP/3M/wD+fi9v58GvHauafCP3+7uaP6VpxaVzaQks7ZUZOLS5Qk3n7yMV+zo/6z82zj7Un/vX5M+0DrDb6Sg529VSccdem9k6f0o/ru5nPy4b452tDp4s1Msb1l6piZQAAAAAAAAAAAAAAAAA69/eQtqU61R4jTjlvjwS5t4XqXx0m9orXrLHly1xUm9+kNO6x6bqaQqudR4im+zpJ92nH9Xxf6YR6HBp64a7R18ZeN1Wsyam/Fbp4R5fnm8GoZmOrq1CrNV1qhDNCrK+qWlWNehUlTnB5jOPhya3NcU9jMd6VvG1o5M+O9qTvWW99SNZ46Xtu0wo1aWIXFNboye6S8eq8PHk1txk4eowTitt4eD0Gnzxlpv4+LIjAzgAAAAAAAAAAAAAAADAukrSDzStU9iXaz5t5UV+En6o6/ZmLlOSfc8327qJ3rhj3z/DX1Q6kuFV1ahDPV1ahVmq61QhmhwTKskMi6OdMOx0jQ24hcSVvVXg1UaUH6T6rzwzxNbV4+PHPs5t7R5ODJEeb6AOG7gAAAAAAAAAAAAAAAA1Tr1Nu/r58OzS5Ls4v82z0WhjbBX4/V4rteZnWX+H0hi9Q2ZadXVqEM9XVqFWarrVCGaHBMqyQ41UcGpxeHBqUXwa2oiY35MtJ2mJfUx5t6UAAAAAAAAAAAAAAAAay6RLXs7vtMbK1OMs/Oj3WvsUftO92dfiw7eX/ryPbeLh1PH/ALRH7cvsw6obsuZV1ahDPV1ahVmq61QhmhwTKskOzoKwd5d21ulntq9OEl8zPffpHrP0MeW/BSbNnBTjvEPpk889CAAAAAAAAAAAAAAAAPB1y0M7637izUotzp/O+VH1WPVI29HqO6yc+k9XO7T0f+Ti9H1o5x9vj9dmoKyw2msNbGn4M9A8hETE7S6lQhmq6tQqzVdaoQzQ4JlWSGz+iDVlpvSVaOMxlC1TW9PZOp9mYrzlyOZrs+/6cfF2NDg2/Ut8G0zmukAAAAAAAAAAAAAAAAAGJa2amxvW61Bxp1Xtkn8St54+LLn/APTf0utnH6NucfRytd2ZXPPHTlb9paw0toutZy6tejOntwm13ZeUlsl6M69MtMkb1ndwL6fLina9dnk1CxVFC2nXkqdKnOpJ7oQjKTfoilrRWN5lsY6WtO1Y3Z/ql0ZylKNfSCUYrbG1TTc/+5JbEuS2vxxuOdn10bcOP5uvptBMelk+TakIKKUYpJRSSSWFFLckvBHLdVQAAAAAAAAAAAAAAAAAAAdbSP7qp9FlqetCt/VlozTf96+t+p3sf/G83m/5obd1L/uy80cbUeu9Bg9R75gZgAAAAAAAAAA//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eaLnBrk="1" hangingPunct="1">
              <a:spcBef>
                <a:spcPct val="0"/>
              </a:spcBef>
              <a:spcAft>
                <a:spcPct val="0"/>
              </a:spcAft>
              <a:buFontTx/>
              <a:buNone/>
            </a:pPr>
            <a:endParaRPr lang="en-NZ" altLang="en-US" sz="1800">
              <a:solidFill>
                <a:schemeClr val="tx1"/>
              </a:solidFill>
              <a:latin typeface="Calibri" pitchFamily="34" charset="0"/>
            </a:endParaRPr>
          </a:p>
        </p:txBody>
      </p:sp>
      <p:pic>
        <p:nvPicPr>
          <p:cNvPr id="351240" name="Picture 2" descr="http://cliparts.co/cliparts/kiK/B8E/kiKB8E5q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21201" r="21600"/>
          <a:stretch>
            <a:fillRect/>
          </a:stretch>
        </p:blipFill>
        <p:spPr bwMode="auto">
          <a:xfrm>
            <a:off x="365125" y="1952090"/>
            <a:ext cx="21796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1AE5CC31-0FD1-400A-B2ED-C5A9ABB72707}"/>
              </a:ext>
            </a:extLst>
          </p:cNvPr>
          <p:cNvSpPr txBox="1">
            <a:spLocks/>
          </p:cNvSpPr>
          <p:nvPr/>
        </p:nvSpPr>
        <p:spPr>
          <a:xfrm>
            <a:off x="2794572" y="2452744"/>
            <a:ext cx="4606689" cy="3460376"/>
          </a:xfrm>
          <a:prstGeom prst="rect">
            <a:avLst/>
          </a:prstGeom>
        </p:spPr>
        <p:txBody>
          <a:bodyPr/>
          <a:lst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rgbClr val="AFBD21"/>
              </a:buClr>
              <a:buFont typeface="Arial" pitchFamily="34" charset="0"/>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rgbClr val="AFBD21"/>
              </a:buClr>
              <a:buFont typeface="Lucida Sans" pitchFamily="34" charset="0"/>
              <a:buChar char="–"/>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Font typeface="Arial" pitchFamily="34" charset="0"/>
              <a:buChar char="–"/>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Font typeface="Arial" pitchFamily="34" charset="0"/>
              <a:buChar char="»"/>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NZ" b="1" dirty="0"/>
              <a:t>Can we reduce time for removal of the  worksite?</a:t>
            </a:r>
          </a:p>
        </p:txBody>
      </p:sp>
    </p:spTree>
    <p:extLst>
      <p:ext uri="{BB962C8B-B14F-4D97-AF65-F5344CB8AC3E}">
        <p14:creationId xmlns:p14="http://schemas.microsoft.com/office/powerpoint/2010/main" val="136050315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ectangle 444"/>
          <p:cNvSpPr/>
          <p:nvPr/>
        </p:nvSpPr>
        <p:spPr>
          <a:xfrm>
            <a:off x="0" y="1896269"/>
            <a:ext cx="9144000" cy="384954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42371" name="Line 16"/>
          <p:cNvSpPr>
            <a:spLocks noChangeShapeType="1"/>
          </p:cNvSpPr>
          <p:nvPr/>
        </p:nvSpPr>
        <p:spPr bwMode="auto">
          <a:xfrm flipH="1" flipV="1">
            <a:off x="0" y="2832100"/>
            <a:ext cx="9144000" cy="0"/>
          </a:xfrm>
          <a:prstGeom prst="line">
            <a:avLst/>
          </a:prstGeom>
          <a:noFill/>
          <a:ln w="25400">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2" name="Line 17"/>
          <p:cNvSpPr>
            <a:spLocks noChangeShapeType="1"/>
          </p:cNvSpPr>
          <p:nvPr/>
        </p:nvSpPr>
        <p:spPr bwMode="auto">
          <a:xfrm flipH="1">
            <a:off x="0" y="2327275"/>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4" name="Line 17"/>
          <p:cNvSpPr>
            <a:spLocks noChangeShapeType="1"/>
          </p:cNvSpPr>
          <p:nvPr/>
        </p:nvSpPr>
        <p:spPr bwMode="auto">
          <a:xfrm flipH="1">
            <a:off x="0" y="3343275"/>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5" name="Line 16"/>
          <p:cNvSpPr>
            <a:spLocks noChangeShapeType="1"/>
          </p:cNvSpPr>
          <p:nvPr/>
        </p:nvSpPr>
        <p:spPr bwMode="auto">
          <a:xfrm flipH="1" flipV="1">
            <a:off x="0" y="4845277"/>
            <a:ext cx="9144000" cy="0"/>
          </a:xfrm>
          <a:prstGeom prst="line">
            <a:avLst/>
          </a:prstGeom>
          <a:noFill/>
          <a:ln w="25400">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6" name="Line 17"/>
          <p:cNvSpPr>
            <a:spLocks noChangeShapeType="1"/>
          </p:cNvSpPr>
          <p:nvPr/>
        </p:nvSpPr>
        <p:spPr bwMode="auto">
          <a:xfrm flipH="1">
            <a:off x="0" y="4338864"/>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7" name="Line 17"/>
          <p:cNvSpPr>
            <a:spLocks noChangeShapeType="1"/>
          </p:cNvSpPr>
          <p:nvPr/>
        </p:nvSpPr>
        <p:spPr bwMode="auto">
          <a:xfrm flipH="1">
            <a:off x="0" y="5354864"/>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205837" name="Rectangle 19"/>
          <p:cNvSpPr>
            <a:spLocks noChangeArrowheads="1"/>
          </p:cNvSpPr>
          <p:nvPr/>
        </p:nvSpPr>
        <p:spPr bwMode="auto">
          <a:xfrm>
            <a:off x="0" y="3498849"/>
            <a:ext cx="9144000" cy="663435"/>
          </a:xfrm>
          <a:prstGeom prst="rect">
            <a:avLst/>
          </a:prstGeom>
          <a:solidFill>
            <a:schemeClr val="accent3">
              <a:lumMod val="75000"/>
            </a:schemeClr>
          </a:solidFill>
          <a:ln w="9525">
            <a:solidFill>
              <a:schemeClr val="tx1"/>
            </a:solidFill>
            <a:miter lim="800000"/>
            <a:headEnd/>
            <a:tailEnd/>
          </a:ln>
        </p:spPr>
        <p:txBody>
          <a:bodyPr wrap="none" anchor="ctr"/>
          <a:lstStyle/>
          <a:p>
            <a:pPr eaLnBrk="0" fontAlgn="base" hangingPunct="0">
              <a:lnSpc>
                <a:spcPct val="90000"/>
              </a:lnSpc>
              <a:spcBef>
                <a:spcPct val="20000"/>
              </a:spcBef>
              <a:spcAft>
                <a:spcPct val="0"/>
              </a:spcAft>
              <a:buFontTx/>
              <a:buChar char="•"/>
              <a:defRPr/>
            </a:pPr>
            <a:endParaRPr lang="en-US" sz="2400" dirty="0">
              <a:solidFill>
                <a:prstClr val="black"/>
              </a:solidFill>
              <a:latin typeface="Lucida Sans" pitchFamily="34" charset="0"/>
              <a:cs typeface="Arial" pitchFamily="34" charset="0"/>
            </a:endParaRPr>
          </a:p>
        </p:txBody>
      </p:sp>
      <p:grpSp>
        <p:nvGrpSpPr>
          <p:cNvPr id="8" name="Group 492"/>
          <p:cNvGrpSpPr>
            <a:grpSpLocks/>
          </p:cNvGrpSpPr>
          <p:nvPr/>
        </p:nvGrpSpPr>
        <p:grpSpPr bwMode="auto">
          <a:xfrm>
            <a:off x="-539750" y="2405063"/>
            <a:ext cx="539750" cy="276225"/>
            <a:chOff x="1325069" y="2375455"/>
            <a:chExt cx="692574" cy="355842"/>
          </a:xfrm>
        </p:grpSpPr>
        <p:sp>
          <p:nvSpPr>
            <p:cNvPr id="442604" name="Rectangle 435"/>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496" name="Trapezoid 495"/>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20" name="Group 587"/>
          <p:cNvGrpSpPr>
            <a:grpSpLocks/>
          </p:cNvGrpSpPr>
          <p:nvPr/>
        </p:nvGrpSpPr>
        <p:grpSpPr bwMode="auto">
          <a:xfrm>
            <a:off x="-539750" y="2411413"/>
            <a:ext cx="539750" cy="276225"/>
            <a:chOff x="1325069" y="2375455"/>
            <a:chExt cx="692574" cy="355842"/>
          </a:xfrm>
        </p:grpSpPr>
        <p:sp>
          <p:nvSpPr>
            <p:cNvPr id="442540" name="Rectangle 435"/>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90" name="Trapezoid 589"/>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19" name="Title 18"/>
          <p:cNvSpPr>
            <a:spLocks noGrp="1"/>
          </p:cNvSpPr>
          <p:nvPr>
            <p:ph type="title"/>
          </p:nvPr>
        </p:nvSpPr>
        <p:spPr/>
        <p:txBody>
          <a:bodyPr/>
          <a:lstStyle/>
          <a:p>
            <a:r>
              <a:rPr lang="en-NZ" dirty="0"/>
              <a:t>Possible ‘Minimum Disruption’ - Removal</a:t>
            </a:r>
          </a:p>
        </p:txBody>
      </p:sp>
      <p:grpSp>
        <p:nvGrpSpPr>
          <p:cNvPr id="265" name="Group 491">
            <a:extLst>
              <a:ext uri="{FF2B5EF4-FFF2-40B4-BE49-F238E27FC236}">
                <a16:creationId xmlns:a16="http://schemas.microsoft.com/office/drawing/2014/main" id="{26EC0F97-834D-4996-857E-ABD67F14045B}"/>
              </a:ext>
            </a:extLst>
          </p:cNvPr>
          <p:cNvGrpSpPr>
            <a:grpSpLocks/>
          </p:cNvGrpSpPr>
          <p:nvPr/>
        </p:nvGrpSpPr>
        <p:grpSpPr bwMode="auto">
          <a:xfrm>
            <a:off x="-1633538" y="2400267"/>
            <a:ext cx="885825" cy="287369"/>
            <a:chOff x="880788" y="2375455"/>
            <a:chExt cx="1136855" cy="355842"/>
          </a:xfrm>
        </p:grpSpPr>
        <p:grpSp>
          <p:nvGrpSpPr>
            <p:cNvPr id="266" name="Group 487">
              <a:extLst>
                <a:ext uri="{FF2B5EF4-FFF2-40B4-BE49-F238E27FC236}">
                  <a16:creationId xmlns:a16="http://schemas.microsoft.com/office/drawing/2014/main" id="{E8280151-FD8C-4226-9D57-C2A17D7FD695}"/>
                </a:ext>
              </a:extLst>
            </p:cNvPr>
            <p:cNvGrpSpPr>
              <a:grpSpLocks/>
            </p:cNvGrpSpPr>
            <p:nvPr/>
          </p:nvGrpSpPr>
          <p:grpSpPr bwMode="auto">
            <a:xfrm>
              <a:off x="1316711" y="2378754"/>
              <a:ext cx="512089" cy="350377"/>
              <a:chOff x="1443865" y="778555"/>
              <a:chExt cx="2929351" cy="2004294"/>
            </a:xfrm>
          </p:grpSpPr>
          <p:pic>
            <p:nvPicPr>
              <p:cNvPr id="277" name="Picture 6">
                <a:extLst>
                  <a:ext uri="{FF2B5EF4-FFF2-40B4-BE49-F238E27FC236}">
                    <a16:creationId xmlns:a16="http://schemas.microsoft.com/office/drawing/2014/main" id="{682AED52-C4A8-4D36-B245-8CB3D7FC68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906394" y="316026"/>
                <a:ext cx="2004294" cy="29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 name="Oval 277">
                <a:extLst>
                  <a:ext uri="{FF2B5EF4-FFF2-40B4-BE49-F238E27FC236}">
                    <a16:creationId xmlns:a16="http://schemas.microsoft.com/office/drawing/2014/main" id="{C093F4EF-9863-4949-AFC6-6E4B56726C1D}"/>
                  </a:ext>
                </a:extLst>
              </p:cNvPr>
              <p:cNvSpPr/>
              <p:nvPr/>
            </p:nvSpPr>
            <p:spPr>
              <a:xfrm>
                <a:off x="3157527" y="1678592"/>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79" name="Oval 278">
                <a:extLst>
                  <a:ext uri="{FF2B5EF4-FFF2-40B4-BE49-F238E27FC236}">
                    <a16:creationId xmlns:a16="http://schemas.microsoft.com/office/drawing/2014/main" id="{9F916C74-2D18-4517-894C-D8BC3A3B6F48}"/>
                  </a:ext>
                </a:extLst>
              </p:cNvPr>
              <p:cNvSpPr/>
              <p:nvPr/>
            </p:nvSpPr>
            <p:spPr>
              <a:xfrm>
                <a:off x="3157527" y="1934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0" name="Oval 279">
                <a:extLst>
                  <a:ext uri="{FF2B5EF4-FFF2-40B4-BE49-F238E27FC236}">
                    <a16:creationId xmlns:a16="http://schemas.microsoft.com/office/drawing/2014/main" id="{47945383-365B-43D6-8351-DB9A396542F1}"/>
                  </a:ext>
                </a:extLst>
              </p:cNvPr>
              <p:cNvSpPr/>
              <p:nvPr/>
            </p:nvSpPr>
            <p:spPr>
              <a:xfrm>
                <a:off x="3157527" y="2155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1" name="Oval 280">
                <a:extLst>
                  <a:ext uri="{FF2B5EF4-FFF2-40B4-BE49-F238E27FC236}">
                    <a16:creationId xmlns:a16="http://schemas.microsoft.com/office/drawing/2014/main" id="{532A47BD-8BFC-4BCB-A53E-615034247EB8}"/>
                  </a:ext>
                </a:extLst>
              </p:cNvPr>
              <p:cNvSpPr/>
              <p:nvPr/>
            </p:nvSpPr>
            <p:spPr>
              <a:xfrm>
                <a:off x="3157527"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2" name="Oval 281">
                <a:extLst>
                  <a:ext uri="{FF2B5EF4-FFF2-40B4-BE49-F238E27FC236}">
                    <a16:creationId xmlns:a16="http://schemas.microsoft.com/office/drawing/2014/main" id="{8B5FBA8A-4343-4BB3-92C6-A4AAA368F3CC}"/>
                  </a:ext>
                </a:extLst>
              </p:cNvPr>
              <p:cNvSpPr/>
              <p:nvPr/>
            </p:nvSpPr>
            <p:spPr>
              <a:xfrm>
                <a:off x="340226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3" name="Oval 282">
                <a:extLst>
                  <a:ext uri="{FF2B5EF4-FFF2-40B4-BE49-F238E27FC236}">
                    <a16:creationId xmlns:a16="http://schemas.microsoft.com/office/drawing/2014/main" id="{AC83244C-D689-47C0-A5B8-62663B32FA29}"/>
                  </a:ext>
                </a:extLst>
              </p:cNvPr>
              <p:cNvSpPr/>
              <p:nvPr/>
            </p:nvSpPr>
            <p:spPr>
              <a:xfrm>
                <a:off x="3635361"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4" name="Oval 283">
                <a:extLst>
                  <a:ext uri="{FF2B5EF4-FFF2-40B4-BE49-F238E27FC236}">
                    <a16:creationId xmlns:a16="http://schemas.microsoft.com/office/drawing/2014/main" id="{0E6AB40E-CE05-4045-82DB-9A7E253197CC}"/>
                  </a:ext>
                </a:extLst>
              </p:cNvPr>
              <p:cNvSpPr/>
              <p:nvPr/>
            </p:nvSpPr>
            <p:spPr>
              <a:xfrm>
                <a:off x="3868453" y="2411388"/>
                <a:ext cx="198132"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5" name="Oval 284">
                <a:extLst>
                  <a:ext uri="{FF2B5EF4-FFF2-40B4-BE49-F238E27FC236}">
                    <a16:creationId xmlns:a16="http://schemas.microsoft.com/office/drawing/2014/main" id="{698A323A-1A67-4D82-BE25-0784B59589FD}"/>
                  </a:ext>
                </a:extLst>
              </p:cNvPr>
              <p:cNvSpPr/>
              <p:nvPr/>
            </p:nvSpPr>
            <p:spPr>
              <a:xfrm>
                <a:off x="3390618" y="2167125"/>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6" name="Oval 285">
                <a:extLst>
                  <a:ext uri="{FF2B5EF4-FFF2-40B4-BE49-F238E27FC236}">
                    <a16:creationId xmlns:a16="http://schemas.microsoft.com/office/drawing/2014/main" id="{723D5C65-4ADD-4582-99E8-FE564ECDAEB6}"/>
                  </a:ext>
                </a:extLst>
              </p:cNvPr>
              <p:cNvSpPr/>
              <p:nvPr/>
            </p:nvSpPr>
            <p:spPr>
              <a:xfrm>
                <a:off x="3530473" y="2015909"/>
                <a:ext cx="198124"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7" name="Oval 286">
                <a:extLst>
                  <a:ext uri="{FF2B5EF4-FFF2-40B4-BE49-F238E27FC236}">
                    <a16:creationId xmlns:a16="http://schemas.microsoft.com/office/drawing/2014/main" id="{D3767AB2-EA08-4E16-AE88-3A4304DEC78A}"/>
                  </a:ext>
                </a:extLst>
              </p:cNvPr>
              <p:cNvSpPr/>
              <p:nvPr/>
            </p:nvSpPr>
            <p:spPr>
              <a:xfrm>
                <a:off x="3681979" y="1876328"/>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8" name="Oval 287">
                <a:extLst>
                  <a:ext uri="{FF2B5EF4-FFF2-40B4-BE49-F238E27FC236}">
                    <a16:creationId xmlns:a16="http://schemas.microsoft.com/office/drawing/2014/main" id="{B7C9F7D5-8AC0-4F94-93C1-CC16E5EE78AB}"/>
                  </a:ext>
                </a:extLst>
              </p:cNvPr>
              <p:cNvSpPr/>
              <p:nvPr/>
            </p:nvSpPr>
            <p:spPr>
              <a:xfrm>
                <a:off x="3821835" y="1736747"/>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89" name="Oval 288">
                <a:extLst>
                  <a:ext uri="{FF2B5EF4-FFF2-40B4-BE49-F238E27FC236}">
                    <a16:creationId xmlns:a16="http://schemas.microsoft.com/office/drawing/2014/main" id="{ADFA8EBE-CC49-475F-B0B4-65DA87C7076B}"/>
                  </a:ext>
                </a:extLst>
              </p:cNvPr>
              <p:cNvSpPr/>
              <p:nvPr/>
            </p:nvSpPr>
            <p:spPr>
              <a:xfrm>
                <a:off x="3961690" y="1608801"/>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90" name="Oval 289">
                <a:extLst>
                  <a:ext uri="{FF2B5EF4-FFF2-40B4-BE49-F238E27FC236}">
                    <a16:creationId xmlns:a16="http://schemas.microsoft.com/office/drawing/2014/main" id="{6FA28F79-AD7C-48BC-8536-9E85F7DF7F08}"/>
                  </a:ext>
                </a:extLst>
              </p:cNvPr>
              <p:cNvSpPr/>
              <p:nvPr/>
            </p:nvSpPr>
            <p:spPr>
              <a:xfrm>
                <a:off x="4113203" y="1469220"/>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272" name="Rectangle 435">
              <a:extLst>
                <a:ext uri="{FF2B5EF4-FFF2-40B4-BE49-F238E27FC236}">
                  <a16:creationId xmlns:a16="http://schemas.microsoft.com/office/drawing/2014/main" id="{2D35B15D-E907-42D1-8C4B-E39BE1A5BEB3}"/>
                </a:ext>
              </a:extLst>
            </p:cNvPr>
            <p:cNvSpPr>
              <a:spLocks noChangeArrowheads="1"/>
            </p:cNvSpPr>
            <p:nvPr/>
          </p:nvSpPr>
          <p:spPr bwMode="auto">
            <a:xfrm rot="5400000" flipH="1" flipV="1">
              <a:off x="917818" y="2351604"/>
              <a:ext cx="335516" cy="409575"/>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273" name="Trapezoid 272">
              <a:extLst>
                <a:ext uri="{FF2B5EF4-FFF2-40B4-BE49-F238E27FC236}">
                  <a16:creationId xmlns:a16="http://schemas.microsoft.com/office/drawing/2014/main" id="{26B472FB-1909-472A-8E80-85F76EEB7AD4}"/>
                </a:ext>
              </a:extLst>
            </p:cNvPr>
            <p:cNvSpPr/>
            <p:nvPr/>
          </p:nvSpPr>
          <p:spPr>
            <a:xfrm rot="5400000">
              <a:off x="1750077" y="2463731"/>
              <a:ext cx="355842" cy="179289"/>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cxnSp>
        <p:nvCxnSpPr>
          <p:cNvPr id="30" name="Straight Connector 29">
            <a:extLst>
              <a:ext uri="{FF2B5EF4-FFF2-40B4-BE49-F238E27FC236}">
                <a16:creationId xmlns:a16="http://schemas.microsoft.com/office/drawing/2014/main" id="{237C69B2-3CC4-424C-B65C-61AA7D1EFA91}"/>
              </a:ext>
            </a:extLst>
          </p:cNvPr>
          <p:cNvCxnSpPr>
            <a:stCxn id="500132" idx="6"/>
            <a:endCxn id="500132" idx="6"/>
          </p:cNvCxnSpPr>
          <p:nvPr/>
        </p:nvCxnSpPr>
        <p:spPr>
          <a:xfrm>
            <a:off x="7211588" y="2804319"/>
            <a:ext cx="0" cy="0"/>
          </a:xfrm>
          <a:prstGeom prst="line">
            <a:avLst/>
          </a:prstGeom>
        </p:spPr>
        <p:style>
          <a:lnRef idx="1">
            <a:schemeClr val="dk1"/>
          </a:lnRef>
          <a:fillRef idx="0">
            <a:schemeClr val="dk1"/>
          </a:fillRef>
          <a:effectRef idx="0">
            <a:schemeClr val="dk1"/>
          </a:effectRef>
          <a:fontRef idx="minor">
            <a:schemeClr val="tx1"/>
          </a:fontRef>
        </p:style>
      </p:cxnSp>
      <p:grpSp>
        <p:nvGrpSpPr>
          <p:cNvPr id="6" name="Group 5">
            <a:extLst>
              <a:ext uri="{FF2B5EF4-FFF2-40B4-BE49-F238E27FC236}">
                <a16:creationId xmlns:a16="http://schemas.microsoft.com/office/drawing/2014/main" id="{42CE760F-C6F9-47C4-8CF6-CA919646EA2A}"/>
              </a:ext>
            </a:extLst>
          </p:cNvPr>
          <p:cNvGrpSpPr/>
          <p:nvPr/>
        </p:nvGrpSpPr>
        <p:grpSpPr>
          <a:xfrm>
            <a:off x="1803400" y="1797051"/>
            <a:ext cx="7327079" cy="1074737"/>
            <a:chOff x="1803400" y="1797051"/>
            <a:chExt cx="7327079" cy="1074737"/>
          </a:xfrm>
        </p:grpSpPr>
        <p:grpSp>
          <p:nvGrpSpPr>
            <p:cNvPr id="12" name="Group 11">
              <a:extLst>
                <a:ext uri="{FF2B5EF4-FFF2-40B4-BE49-F238E27FC236}">
                  <a16:creationId xmlns:a16="http://schemas.microsoft.com/office/drawing/2014/main" id="{C410979F-3DD4-485A-A9DC-7FAAED178C24}"/>
                </a:ext>
              </a:extLst>
            </p:cNvPr>
            <p:cNvGrpSpPr/>
            <p:nvPr/>
          </p:nvGrpSpPr>
          <p:grpSpPr>
            <a:xfrm>
              <a:off x="1803400" y="1797051"/>
              <a:ext cx="7327079" cy="566737"/>
              <a:chOff x="1803400" y="1797051"/>
              <a:chExt cx="7327079" cy="566737"/>
            </a:xfrm>
          </p:grpSpPr>
          <p:sp>
            <p:nvSpPr>
              <p:cNvPr id="500036" name="Oval 324"/>
              <p:cNvSpPr>
                <a:spLocks noChangeArrowheads="1"/>
              </p:cNvSpPr>
              <p:nvPr/>
            </p:nvSpPr>
            <p:spPr bwMode="auto">
              <a:xfrm>
                <a:off x="3170391" y="2217461"/>
                <a:ext cx="148070" cy="146327"/>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39" name="Oval 327"/>
              <p:cNvSpPr>
                <a:spLocks noChangeArrowheads="1"/>
              </p:cNvSpPr>
              <p:nvPr/>
            </p:nvSpPr>
            <p:spPr bwMode="auto">
              <a:xfrm>
                <a:off x="4778309" y="2230438"/>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2" name="Oval 330"/>
              <p:cNvSpPr>
                <a:spLocks noChangeArrowheads="1"/>
              </p:cNvSpPr>
              <p:nvPr/>
            </p:nvSpPr>
            <p:spPr bwMode="auto">
              <a:xfrm>
                <a:off x="5030721" y="2230438"/>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4" name="Oval 332"/>
              <p:cNvSpPr>
                <a:spLocks noChangeArrowheads="1"/>
              </p:cNvSpPr>
              <p:nvPr/>
            </p:nvSpPr>
            <p:spPr bwMode="auto">
              <a:xfrm>
                <a:off x="5284721" y="2230438"/>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6" name="Oval 334"/>
              <p:cNvSpPr>
                <a:spLocks noChangeArrowheads="1"/>
              </p:cNvSpPr>
              <p:nvPr/>
            </p:nvSpPr>
            <p:spPr bwMode="auto">
              <a:xfrm>
                <a:off x="5538721" y="2230438"/>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09" name="Oval 397"/>
              <p:cNvSpPr>
                <a:spLocks noChangeArrowheads="1"/>
              </p:cNvSpPr>
              <p:nvPr/>
            </p:nvSpPr>
            <p:spPr bwMode="auto">
              <a:xfrm>
                <a:off x="1803400" y="2230438"/>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206268" name="Picture 444" descr="TW-1B.3(70) 70kmh Ahe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7213" y="1797051"/>
                <a:ext cx="648000" cy="43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74" name="Picture 450" descr="RG-4 '70 km/h' Speed Limit Tempor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2088" y="1822207"/>
                <a:ext cx="595861"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 name="Oval 327"/>
              <p:cNvSpPr>
                <a:spLocks noChangeArrowheads="1"/>
              </p:cNvSpPr>
              <p:nvPr/>
            </p:nvSpPr>
            <p:spPr bwMode="auto">
              <a:xfrm>
                <a:off x="8559800" y="2230438"/>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3" name="Group 455"/>
              <p:cNvGrpSpPr>
                <a:grpSpLocks/>
              </p:cNvGrpSpPr>
              <p:nvPr/>
            </p:nvGrpSpPr>
            <p:grpSpPr bwMode="auto">
              <a:xfrm>
                <a:off x="8608192" y="1834337"/>
                <a:ext cx="522287" cy="432000"/>
                <a:chOff x="2441624" y="265996"/>
                <a:chExt cx="2754089" cy="2109785"/>
              </a:xfrm>
            </p:grpSpPr>
            <p:pic>
              <p:nvPicPr>
                <p:cNvPr id="442630" name="Picture 454" descr="RG-2 Speed Limit 1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090687" y="270756"/>
                  <a:ext cx="2105025" cy="210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631" name="Picture 456" descr="TW-16 Works E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718846" y="988774"/>
                  <a:ext cx="2104672" cy="65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7442" name="Picture 2" descr="TW-7B (200L) 2 Lanes - Left Lane Closed 200 Metres Ahea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7934" y="1812179"/>
                <a:ext cx="57970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 name="Oval 327">
                <a:extLst>
                  <a:ext uri="{FF2B5EF4-FFF2-40B4-BE49-F238E27FC236}">
                    <a16:creationId xmlns:a16="http://schemas.microsoft.com/office/drawing/2014/main" id="{E7743FE6-7800-4944-8A26-D0E65EFEB734}"/>
                  </a:ext>
                </a:extLst>
              </p:cNvPr>
              <p:cNvSpPr>
                <a:spLocks noChangeArrowheads="1"/>
              </p:cNvSpPr>
              <p:nvPr/>
            </p:nvSpPr>
            <p:spPr bwMode="auto">
              <a:xfrm>
                <a:off x="4541772" y="2230438"/>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grpSp>
          <p:nvGrpSpPr>
            <p:cNvPr id="10" name="Group 9">
              <a:extLst>
                <a:ext uri="{FF2B5EF4-FFF2-40B4-BE49-F238E27FC236}">
                  <a16:creationId xmlns:a16="http://schemas.microsoft.com/office/drawing/2014/main" id="{C98D04C4-EF30-46E8-8FD0-1419BDFF11E3}"/>
                </a:ext>
              </a:extLst>
            </p:cNvPr>
            <p:cNvGrpSpPr/>
            <p:nvPr/>
          </p:nvGrpSpPr>
          <p:grpSpPr>
            <a:xfrm>
              <a:off x="5793965" y="1938337"/>
              <a:ext cx="2194335" cy="933451"/>
              <a:chOff x="5793965" y="1938337"/>
              <a:chExt cx="2194335" cy="933451"/>
            </a:xfrm>
          </p:grpSpPr>
          <p:grpSp>
            <p:nvGrpSpPr>
              <p:cNvPr id="5" name="Group 4">
                <a:extLst>
                  <a:ext uri="{FF2B5EF4-FFF2-40B4-BE49-F238E27FC236}">
                    <a16:creationId xmlns:a16="http://schemas.microsoft.com/office/drawing/2014/main" id="{3A75547C-4429-4EE6-9864-EE8CCFA3D970}"/>
                  </a:ext>
                </a:extLst>
              </p:cNvPr>
              <p:cNvGrpSpPr/>
              <p:nvPr/>
            </p:nvGrpSpPr>
            <p:grpSpPr>
              <a:xfrm>
                <a:off x="7017477" y="2394696"/>
                <a:ext cx="970823" cy="477092"/>
                <a:chOff x="7017477" y="2394696"/>
                <a:chExt cx="970823" cy="477092"/>
              </a:xfrm>
            </p:grpSpPr>
            <p:sp>
              <p:nvSpPr>
                <p:cNvPr id="500061" name="Oval 349"/>
                <p:cNvSpPr>
                  <a:spLocks noChangeArrowheads="1"/>
                </p:cNvSpPr>
                <p:nvPr/>
              </p:nvSpPr>
              <p:spPr bwMode="auto">
                <a:xfrm>
                  <a:off x="7324300" y="2736850"/>
                  <a:ext cx="134938"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62" name="Oval 350"/>
                <p:cNvSpPr>
                  <a:spLocks noChangeArrowheads="1"/>
                </p:cNvSpPr>
                <p:nvPr/>
              </p:nvSpPr>
              <p:spPr bwMode="auto">
                <a:xfrm>
                  <a:off x="7578300" y="2736850"/>
                  <a:ext cx="133350"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32" name="Oval 420"/>
                <p:cNvSpPr>
                  <a:spLocks noChangeArrowheads="1"/>
                </p:cNvSpPr>
                <p:nvPr/>
              </p:nvSpPr>
              <p:spPr bwMode="auto">
                <a:xfrm>
                  <a:off x="7076650" y="2736850"/>
                  <a:ext cx="134938"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683" name="Oval 350"/>
                <p:cNvSpPr>
                  <a:spLocks noChangeArrowheads="1"/>
                </p:cNvSpPr>
                <p:nvPr/>
              </p:nvSpPr>
              <p:spPr bwMode="auto">
                <a:xfrm>
                  <a:off x="7854950" y="2736850"/>
                  <a:ext cx="133350"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309" name="Picture 452" descr="RG-17 Kept Left - Single Disc">
                  <a:extLst>
                    <a:ext uri="{FF2B5EF4-FFF2-40B4-BE49-F238E27FC236}">
                      <a16:creationId xmlns:a16="http://schemas.microsoft.com/office/drawing/2014/main" id="{BA39027E-C0E2-4730-B9F1-77B3C9316F5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7477" y="2394696"/>
                  <a:ext cx="3540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a:extLst>
                  <a:ext uri="{FF2B5EF4-FFF2-40B4-BE49-F238E27FC236}">
                    <a16:creationId xmlns:a16="http://schemas.microsoft.com/office/drawing/2014/main" id="{C890BF26-2C2C-4259-A0BE-2E862F5880C1}"/>
                  </a:ext>
                </a:extLst>
              </p:cNvPr>
              <p:cNvGrpSpPr/>
              <p:nvPr/>
            </p:nvGrpSpPr>
            <p:grpSpPr>
              <a:xfrm>
                <a:off x="5793965" y="1938337"/>
                <a:ext cx="1247725" cy="908797"/>
                <a:chOff x="5793965" y="1938337"/>
                <a:chExt cx="1247725" cy="908797"/>
              </a:xfrm>
            </p:grpSpPr>
            <p:sp>
              <p:nvSpPr>
                <p:cNvPr id="500054" name="Oval 342"/>
                <p:cNvSpPr>
                  <a:spLocks noChangeArrowheads="1"/>
                </p:cNvSpPr>
                <p:nvPr/>
              </p:nvSpPr>
              <p:spPr bwMode="auto">
                <a:xfrm>
                  <a:off x="5958703" y="2342235"/>
                  <a:ext cx="133350" cy="134937"/>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5" name="Oval 343"/>
                <p:cNvSpPr>
                  <a:spLocks noChangeArrowheads="1"/>
                </p:cNvSpPr>
                <p:nvPr/>
              </p:nvSpPr>
              <p:spPr bwMode="auto">
                <a:xfrm>
                  <a:off x="6117420" y="2400508"/>
                  <a:ext cx="134937"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206276" name="Picture 452" descr="RG-17 Kept Left - Single Dis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99150" y="1938337"/>
                  <a:ext cx="3540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 name="Oval 342">
                  <a:extLst>
                    <a:ext uri="{FF2B5EF4-FFF2-40B4-BE49-F238E27FC236}">
                      <a16:creationId xmlns:a16="http://schemas.microsoft.com/office/drawing/2014/main" id="{290107AC-1572-447B-B888-8B5611B203C7}"/>
                    </a:ext>
                  </a:extLst>
                </p:cNvPr>
                <p:cNvSpPr>
                  <a:spLocks noChangeArrowheads="1"/>
                </p:cNvSpPr>
                <p:nvPr/>
              </p:nvSpPr>
              <p:spPr bwMode="auto">
                <a:xfrm>
                  <a:off x="6269058" y="2465874"/>
                  <a:ext cx="133350" cy="134937"/>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311" name="Oval 343">
                  <a:extLst>
                    <a:ext uri="{FF2B5EF4-FFF2-40B4-BE49-F238E27FC236}">
                      <a16:creationId xmlns:a16="http://schemas.microsoft.com/office/drawing/2014/main" id="{FD09847C-0214-4C63-8105-32BD5EE25F35}"/>
                    </a:ext>
                  </a:extLst>
                </p:cNvPr>
                <p:cNvSpPr>
                  <a:spLocks noChangeArrowheads="1"/>
                </p:cNvSpPr>
                <p:nvPr/>
              </p:nvSpPr>
              <p:spPr bwMode="auto">
                <a:xfrm>
                  <a:off x="6427775" y="2524147"/>
                  <a:ext cx="134937"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313" name="Oval 342">
                  <a:extLst>
                    <a:ext uri="{FF2B5EF4-FFF2-40B4-BE49-F238E27FC236}">
                      <a16:creationId xmlns:a16="http://schemas.microsoft.com/office/drawing/2014/main" id="{AB930EF0-5B5F-4982-95C3-3769875C7191}"/>
                    </a:ext>
                  </a:extLst>
                </p:cNvPr>
                <p:cNvSpPr>
                  <a:spLocks noChangeArrowheads="1"/>
                </p:cNvSpPr>
                <p:nvPr/>
              </p:nvSpPr>
              <p:spPr bwMode="auto">
                <a:xfrm>
                  <a:off x="6581120" y="2592666"/>
                  <a:ext cx="133350" cy="134937"/>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314" name="Oval 343">
                  <a:extLst>
                    <a:ext uri="{FF2B5EF4-FFF2-40B4-BE49-F238E27FC236}">
                      <a16:creationId xmlns:a16="http://schemas.microsoft.com/office/drawing/2014/main" id="{2EF250D6-80AE-4F0A-B985-3E0B5271F8A2}"/>
                    </a:ext>
                  </a:extLst>
                </p:cNvPr>
                <p:cNvSpPr>
                  <a:spLocks noChangeArrowheads="1"/>
                </p:cNvSpPr>
                <p:nvPr/>
              </p:nvSpPr>
              <p:spPr bwMode="auto">
                <a:xfrm>
                  <a:off x="6739837" y="2650939"/>
                  <a:ext cx="134937"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316" name="Oval 342">
                  <a:extLst>
                    <a:ext uri="{FF2B5EF4-FFF2-40B4-BE49-F238E27FC236}">
                      <a16:creationId xmlns:a16="http://schemas.microsoft.com/office/drawing/2014/main" id="{E2B5E954-245B-4D3B-BA34-D88E8740960B}"/>
                    </a:ext>
                  </a:extLst>
                </p:cNvPr>
                <p:cNvSpPr>
                  <a:spLocks noChangeArrowheads="1"/>
                </p:cNvSpPr>
                <p:nvPr/>
              </p:nvSpPr>
              <p:spPr bwMode="auto">
                <a:xfrm>
                  <a:off x="5793965" y="2281355"/>
                  <a:ext cx="133350" cy="134937"/>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317" name="Oval 343">
                  <a:extLst>
                    <a:ext uri="{FF2B5EF4-FFF2-40B4-BE49-F238E27FC236}">
                      <a16:creationId xmlns:a16="http://schemas.microsoft.com/office/drawing/2014/main" id="{62CAEA96-0211-4249-B3D6-08DE34191C82}"/>
                    </a:ext>
                  </a:extLst>
                </p:cNvPr>
                <p:cNvSpPr>
                  <a:spLocks noChangeArrowheads="1"/>
                </p:cNvSpPr>
                <p:nvPr/>
              </p:nvSpPr>
              <p:spPr bwMode="auto">
                <a:xfrm>
                  <a:off x="6906753" y="2712196"/>
                  <a:ext cx="134937" cy="134938"/>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grpSp>
      </p:grpSp>
      <p:pic>
        <p:nvPicPr>
          <p:cNvPr id="321" name="Picture 320">
            <a:extLst>
              <a:ext uri="{FF2B5EF4-FFF2-40B4-BE49-F238E27FC236}">
                <a16:creationId xmlns:a16="http://schemas.microsoft.com/office/drawing/2014/main" id="{7D4C9668-511D-4A78-B7CE-14804DF49C6A}"/>
              </a:ext>
            </a:extLst>
          </p:cNvPr>
          <p:cNvPicPr>
            <a:picLocks noChangeAspect="1"/>
          </p:cNvPicPr>
          <p:nvPr/>
        </p:nvPicPr>
        <p:blipFill>
          <a:blip r:embed="rId10"/>
          <a:stretch>
            <a:fillRect/>
          </a:stretch>
        </p:blipFill>
        <p:spPr>
          <a:xfrm rot="5400000">
            <a:off x="289752" y="1681376"/>
            <a:ext cx="334895" cy="774445"/>
          </a:xfrm>
          <a:prstGeom prst="rect">
            <a:avLst/>
          </a:prstGeom>
        </p:spPr>
      </p:pic>
      <p:sp>
        <p:nvSpPr>
          <p:cNvPr id="195" name="Rectangle 194">
            <a:extLst>
              <a:ext uri="{FF2B5EF4-FFF2-40B4-BE49-F238E27FC236}">
                <a16:creationId xmlns:a16="http://schemas.microsoft.com/office/drawing/2014/main" id="{F1E0AF0A-75D1-4DA4-AF36-A7A305A10FBB}"/>
              </a:ext>
            </a:extLst>
          </p:cNvPr>
          <p:cNvSpPr/>
          <p:nvPr/>
        </p:nvSpPr>
        <p:spPr>
          <a:xfrm>
            <a:off x="-2432110" y="2427041"/>
            <a:ext cx="566761" cy="2420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grpSp>
        <p:nvGrpSpPr>
          <p:cNvPr id="11" name="Group 10">
            <a:extLst>
              <a:ext uri="{FF2B5EF4-FFF2-40B4-BE49-F238E27FC236}">
                <a16:creationId xmlns:a16="http://schemas.microsoft.com/office/drawing/2014/main" id="{C68BD2E7-D388-4B01-952F-F4040B456CB1}"/>
              </a:ext>
            </a:extLst>
          </p:cNvPr>
          <p:cNvGrpSpPr/>
          <p:nvPr/>
        </p:nvGrpSpPr>
        <p:grpSpPr>
          <a:xfrm>
            <a:off x="1802975" y="3243263"/>
            <a:ext cx="7334675" cy="608826"/>
            <a:chOff x="1802975" y="3243263"/>
            <a:chExt cx="7334675" cy="608826"/>
          </a:xfrm>
        </p:grpSpPr>
        <p:sp>
          <p:nvSpPr>
            <p:cNvPr id="500037" name="Oval 325"/>
            <p:cNvSpPr>
              <a:spLocks noChangeArrowheads="1"/>
            </p:cNvSpPr>
            <p:nvPr/>
          </p:nvSpPr>
          <p:spPr bwMode="auto">
            <a:xfrm>
              <a:off x="3164207" y="3244850"/>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0" name="Oval 328"/>
            <p:cNvSpPr>
              <a:spLocks noChangeArrowheads="1"/>
            </p:cNvSpPr>
            <p:nvPr/>
          </p:nvSpPr>
          <p:spPr bwMode="auto">
            <a:xfrm>
              <a:off x="5031884" y="3244850"/>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3" name="Oval 331"/>
            <p:cNvSpPr>
              <a:spLocks noChangeArrowheads="1"/>
            </p:cNvSpPr>
            <p:nvPr/>
          </p:nvSpPr>
          <p:spPr bwMode="auto">
            <a:xfrm>
              <a:off x="5285884"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5" name="Oval 333"/>
            <p:cNvSpPr>
              <a:spLocks noChangeArrowheads="1"/>
            </p:cNvSpPr>
            <p:nvPr/>
          </p:nvSpPr>
          <p:spPr bwMode="auto">
            <a:xfrm>
              <a:off x="5579571"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7" name="Oval 335"/>
            <p:cNvSpPr>
              <a:spLocks noChangeArrowheads="1"/>
            </p:cNvSpPr>
            <p:nvPr/>
          </p:nvSpPr>
          <p:spPr bwMode="auto">
            <a:xfrm>
              <a:off x="6090813" y="3243263"/>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8" name="Oval 336"/>
            <p:cNvSpPr>
              <a:spLocks noChangeArrowheads="1"/>
            </p:cNvSpPr>
            <p:nvPr/>
          </p:nvSpPr>
          <p:spPr bwMode="auto">
            <a:xfrm>
              <a:off x="6343225" y="3243263"/>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9" name="Oval 337"/>
            <p:cNvSpPr>
              <a:spLocks noChangeArrowheads="1"/>
            </p:cNvSpPr>
            <p:nvPr/>
          </p:nvSpPr>
          <p:spPr bwMode="auto">
            <a:xfrm>
              <a:off x="6597225" y="3243263"/>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0" name="Oval 338"/>
            <p:cNvSpPr>
              <a:spLocks noChangeArrowheads="1"/>
            </p:cNvSpPr>
            <p:nvPr/>
          </p:nvSpPr>
          <p:spPr bwMode="auto">
            <a:xfrm>
              <a:off x="6851225" y="3243263"/>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1" name="Oval 339"/>
            <p:cNvSpPr>
              <a:spLocks noChangeArrowheads="1"/>
            </p:cNvSpPr>
            <p:nvPr/>
          </p:nvSpPr>
          <p:spPr bwMode="auto">
            <a:xfrm>
              <a:off x="7104063" y="3243263"/>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2" name="Oval 340"/>
            <p:cNvSpPr>
              <a:spLocks noChangeArrowheads="1"/>
            </p:cNvSpPr>
            <p:nvPr/>
          </p:nvSpPr>
          <p:spPr bwMode="auto">
            <a:xfrm>
              <a:off x="7358063" y="3243263"/>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3" name="Oval 341"/>
            <p:cNvSpPr>
              <a:spLocks noChangeArrowheads="1"/>
            </p:cNvSpPr>
            <p:nvPr/>
          </p:nvSpPr>
          <p:spPr bwMode="auto">
            <a:xfrm>
              <a:off x="7610475" y="3243263"/>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10" name="Oval 398"/>
            <p:cNvSpPr>
              <a:spLocks noChangeArrowheads="1"/>
            </p:cNvSpPr>
            <p:nvPr/>
          </p:nvSpPr>
          <p:spPr bwMode="auto">
            <a:xfrm>
              <a:off x="1802975"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33" name="Oval 421"/>
            <p:cNvSpPr>
              <a:spLocks noChangeArrowheads="1"/>
            </p:cNvSpPr>
            <p:nvPr/>
          </p:nvSpPr>
          <p:spPr bwMode="auto">
            <a:xfrm>
              <a:off x="4757246"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463" name="Picture 450" descr="RG-4 '70 km/h' Speed Limit Tempor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2088" y="3404214"/>
              <a:ext cx="595861"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Picture 444" descr="TW-1B.3(70) 70kmh Ahe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7213" y="3396277"/>
              <a:ext cx="648000" cy="43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 name="Oval 421"/>
            <p:cNvSpPr>
              <a:spLocks noChangeArrowheads="1"/>
            </p:cNvSpPr>
            <p:nvPr/>
          </p:nvSpPr>
          <p:spPr bwMode="auto">
            <a:xfrm>
              <a:off x="8574088"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4" name="Group 456"/>
            <p:cNvGrpSpPr>
              <a:grpSpLocks/>
            </p:cNvGrpSpPr>
            <p:nvPr/>
          </p:nvGrpSpPr>
          <p:grpSpPr bwMode="auto">
            <a:xfrm>
              <a:off x="8615363" y="3420089"/>
              <a:ext cx="522287" cy="432000"/>
              <a:chOff x="2441624" y="265996"/>
              <a:chExt cx="2754089" cy="2109785"/>
            </a:xfrm>
          </p:grpSpPr>
          <p:pic>
            <p:nvPicPr>
              <p:cNvPr id="442628" name="Picture 454" descr="RG-2 Speed Limit 1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090687" y="270756"/>
                <a:ext cx="2105025" cy="210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629" name="Picture 456" descr="TW-16 Works E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718846" y="988774"/>
                <a:ext cx="2104672" cy="65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0" name="Oval 341"/>
            <p:cNvSpPr>
              <a:spLocks noChangeArrowheads="1"/>
            </p:cNvSpPr>
            <p:nvPr/>
          </p:nvSpPr>
          <p:spPr bwMode="auto">
            <a:xfrm>
              <a:off x="7864475" y="3243263"/>
              <a:ext cx="134938"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244" name="Picture 2" descr="TW-7B (200L) 2 Lanes - Left Lane Closed 200 Metres Ahea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7934" y="3401747"/>
              <a:ext cx="57970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 name="Oval 421">
              <a:extLst>
                <a:ext uri="{FF2B5EF4-FFF2-40B4-BE49-F238E27FC236}">
                  <a16:creationId xmlns:a16="http://schemas.microsoft.com/office/drawing/2014/main" id="{251418C9-68B7-4467-8CD3-0516E2364F88}"/>
                </a:ext>
              </a:extLst>
            </p:cNvPr>
            <p:cNvSpPr>
              <a:spLocks noChangeArrowheads="1"/>
            </p:cNvSpPr>
            <p:nvPr/>
          </p:nvSpPr>
          <p:spPr bwMode="auto">
            <a:xfrm>
              <a:off x="4520709" y="3244850"/>
              <a:ext cx="133350"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91" name="Oval 335">
              <a:extLst>
                <a:ext uri="{FF2B5EF4-FFF2-40B4-BE49-F238E27FC236}">
                  <a16:creationId xmlns:a16="http://schemas.microsoft.com/office/drawing/2014/main" id="{E07F425F-13FB-4DCE-82AB-E615BDB83C6A}"/>
                </a:ext>
              </a:extLst>
            </p:cNvPr>
            <p:cNvSpPr>
              <a:spLocks noChangeArrowheads="1"/>
            </p:cNvSpPr>
            <p:nvPr/>
          </p:nvSpPr>
          <p:spPr bwMode="auto">
            <a:xfrm>
              <a:off x="5853482" y="3243263"/>
              <a:ext cx="134937" cy="133350"/>
            </a:xfrm>
            <a:prstGeom prst="ellipse">
              <a:avLst/>
            </a:prstGeom>
            <a:solidFill>
              <a:srgbClr val="FF6600"/>
            </a:solid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grpSp>
        <p:nvGrpSpPr>
          <p:cNvPr id="96" name="Group 95">
            <a:extLst>
              <a:ext uri="{FF2B5EF4-FFF2-40B4-BE49-F238E27FC236}">
                <a16:creationId xmlns:a16="http://schemas.microsoft.com/office/drawing/2014/main" id="{95B2850A-6CEF-41D6-B2EE-4BDF4BC09996}"/>
              </a:ext>
            </a:extLst>
          </p:cNvPr>
          <p:cNvGrpSpPr/>
          <p:nvPr/>
        </p:nvGrpSpPr>
        <p:grpSpPr>
          <a:xfrm>
            <a:off x="9264089" y="2429659"/>
            <a:ext cx="1633538" cy="287371"/>
            <a:chOff x="9264089" y="2926968"/>
            <a:chExt cx="1633538" cy="287371"/>
          </a:xfrm>
        </p:grpSpPr>
        <p:grpSp>
          <p:nvGrpSpPr>
            <p:cNvPr id="97" name="Group 587">
              <a:extLst>
                <a:ext uri="{FF2B5EF4-FFF2-40B4-BE49-F238E27FC236}">
                  <a16:creationId xmlns:a16="http://schemas.microsoft.com/office/drawing/2014/main" id="{905F12C6-49F1-429F-A27F-73CF1130773E}"/>
                </a:ext>
              </a:extLst>
            </p:cNvPr>
            <p:cNvGrpSpPr>
              <a:grpSpLocks/>
            </p:cNvGrpSpPr>
            <p:nvPr/>
          </p:nvGrpSpPr>
          <p:grpSpPr bwMode="auto">
            <a:xfrm>
              <a:off x="10357877" y="2938114"/>
              <a:ext cx="539750" cy="276225"/>
              <a:chOff x="1325069" y="2375455"/>
              <a:chExt cx="692574" cy="355842"/>
            </a:xfrm>
          </p:grpSpPr>
          <p:sp>
            <p:nvSpPr>
              <p:cNvPr id="116" name="Rectangle 435">
                <a:extLst>
                  <a:ext uri="{FF2B5EF4-FFF2-40B4-BE49-F238E27FC236}">
                    <a16:creationId xmlns:a16="http://schemas.microsoft.com/office/drawing/2014/main" id="{48CB1A5E-35C7-4792-B459-C089319130F8}"/>
                  </a:ext>
                </a:extLst>
              </p:cNvPr>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17" name="Trapezoid 116">
                <a:extLst>
                  <a:ext uri="{FF2B5EF4-FFF2-40B4-BE49-F238E27FC236}">
                    <a16:creationId xmlns:a16="http://schemas.microsoft.com/office/drawing/2014/main" id="{F146059A-7180-49E3-ABB5-653A7F018E2F}"/>
                  </a:ext>
                </a:extLst>
              </p:cNvPr>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98" name="Group 491">
              <a:extLst>
                <a:ext uri="{FF2B5EF4-FFF2-40B4-BE49-F238E27FC236}">
                  <a16:creationId xmlns:a16="http://schemas.microsoft.com/office/drawing/2014/main" id="{3BD20271-9B18-494B-85AD-C7DEAF80BBBC}"/>
                </a:ext>
              </a:extLst>
            </p:cNvPr>
            <p:cNvGrpSpPr>
              <a:grpSpLocks/>
            </p:cNvGrpSpPr>
            <p:nvPr/>
          </p:nvGrpSpPr>
          <p:grpSpPr bwMode="auto">
            <a:xfrm>
              <a:off x="9264089" y="2926968"/>
              <a:ext cx="885825" cy="287369"/>
              <a:chOff x="880788" y="2375455"/>
              <a:chExt cx="1136855" cy="355842"/>
            </a:xfrm>
          </p:grpSpPr>
          <p:grpSp>
            <p:nvGrpSpPr>
              <p:cNvPr id="99" name="Group 487">
                <a:extLst>
                  <a:ext uri="{FF2B5EF4-FFF2-40B4-BE49-F238E27FC236}">
                    <a16:creationId xmlns:a16="http://schemas.microsoft.com/office/drawing/2014/main" id="{A7198717-964D-485C-980C-A84C15DA8A32}"/>
                  </a:ext>
                </a:extLst>
              </p:cNvPr>
              <p:cNvGrpSpPr>
                <a:grpSpLocks/>
              </p:cNvGrpSpPr>
              <p:nvPr/>
            </p:nvGrpSpPr>
            <p:grpSpPr bwMode="auto">
              <a:xfrm>
                <a:off x="1316711" y="2378754"/>
                <a:ext cx="512089" cy="350377"/>
                <a:chOff x="1443865" y="778555"/>
                <a:chExt cx="2929351" cy="2004294"/>
              </a:xfrm>
            </p:grpSpPr>
            <p:pic>
              <p:nvPicPr>
                <p:cNvPr id="102" name="Picture 6">
                  <a:extLst>
                    <a:ext uri="{FF2B5EF4-FFF2-40B4-BE49-F238E27FC236}">
                      <a16:creationId xmlns:a16="http://schemas.microsoft.com/office/drawing/2014/main" id="{47F9671F-F816-41CC-8B4A-F9565CEB52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906394" y="316026"/>
                  <a:ext cx="2004294" cy="29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Oval 102">
                  <a:extLst>
                    <a:ext uri="{FF2B5EF4-FFF2-40B4-BE49-F238E27FC236}">
                      <a16:creationId xmlns:a16="http://schemas.microsoft.com/office/drawing/2014/main" id="{C7F29359-43C9-4F94-9BD5-E38625E2D61C}"/>
                    </a:ext>
                  </a:extLst>
                </p:cNvPr>
                <p:cNvSpPr/>
                <p:nvPr/>
              </p:nvSpPr>
              <p:spPr>
                <a:xfrm>
                  <a:off x="3157527" y="1678592"/>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04" name="Oval 103">
                  <a:extLst>
                    <a:ext uri="{FF2B5EF4-FFF2-40B4-BE49-F238E27FC236}">
                      <a16:creationId xmlns:a16="http://schemas.microsoft.com/office/drawing/2014/main" id="{D6F1548D-EA8A-4B3D-92B4-262DA9D83607}"/>
                    </a:ext>
                  </a:extLst>
                </p:cNvPr>
                <p:cNvSpPr/>
                <p:nvPr/>
              </p:nvSpPr>
              <p:spPr>
                <a:xfrm>
                  <a:off x="3157527" y="1934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05" name="Oval 104">
                  <a:extLst>
                    <a:ext uri="{FF2B5EF4-FFF2-40B4-BE49-F238E27FC236}">
                      <a16:creationId xmlns:a16="http://schemas.microsoft.com/office/drawing/2014/main" id="{BEBFDD67-AA1C-41E3-B9CE-BC5A8D7ED928}"/>
                    </a:ext>
                  </a:extLst>
                </p:cNvPr>
                <p:cNvSpPr/>
                <p:nvPr/>
              </p:nvSpPr>
              <p:spPr>
                <a:xfrm>
                  <a:off x="3157527" y="2155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06" name="Oval 105">
                  <a:extLst>
                    <a:ext uri="{FF2B5EF4-FFF2-40B4-BE49-F238E27FC236}">
                      <a16:creationId xmlns:a16="http://schemas.microsoft.com/office/drawing/2014/main" id="{3E14B644-72B0-410A-8EDB-12FA08F0AAB4}"/>
                    </a:ext>
                  </a:extLst>
                </p:cNvPr>
                <p:cNvSpPr/>
                <p:nvPr/>
              </p:nvSpPr>
              <p:spPr>
                <a:xfrm>
                  <a:off x="3157527"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07" name="Oval 106">
                  <a:extLst>
                    <a:ext uri="{FF2B5EF4-FFF2-40B4-BE49-F238E27FC236}">
                      <a16:creationId xmlns:a16="http://schemas.microsoft.com/office/drawing/2014/main" id="{8C2538CC-11BE-412F-90A6-60A2D34CA3EF}"/>
                    </a:ext>
                  </a:extLst>
                </p:cNvPr>
                <p:cNvSpPr/>
                <p:nvPr/>
              </p:nvSpPr>
              <p:spPr>
                <a:xfrm>
                  <a:off x="340226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08" name="Oval 107">
                  <a:extLst>
                    <a:ext uri="{FF2B5EF4-FFF2-40B4-BE49-F238E27FC236}">
                      <a16:creationId xmlns:a16="http://schemas.microsoft.com/office/drawing/2014/main" id="{C8C56CD7-A4C5-4A43-BF8B-B6EE3DEE0D2D}"/>
                    </a:ext>
                  </a:extLst>
                </p:cNvPr>
                <p:cNvSpPr/>
                <p:nvPr/>
              </p:nvSpPr>
              <p:spPr>
                <a:xfrm>
                  <a:off x="3635361"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09" name="Oval 108">
                  <a:extLst>
                    <a:ext uri="{FF2B5EF4-FFF2-40B4-BE49-F238E27FC236}">
                      <a16:creationId xmlns:a16="http://schemas.microsoft.com/office/drawing/2014/main" id="{93118D5E-48EA-4F03-AFE2-6A3BD1AFDD86}"/>
                    </a:ext>
                  </a:extLst>
                </p:cNvPr>
                <p:cNvSpPr/>
                <p:nvPr/>
              </p:nvSpPr>
              <p:spPr>
                <a:xfrm>
                  <a:off x="3868453" y="2411388"/>
                  <a:ext cx="198132"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10" name="Oval 109">
                  <a:extLst>
                    <a:ext uri="{FF2B5EF4-FFF2-40B4-BE49-F238E27FC236}">
                      <a16:creationId xmlns:a16="http://schemas.microsoft.com/office/drawing/2014/main" id="{6B6279D4-9916-43DA-9E8D-38A1E1D7DFDC}"/>
                    </a:ext>
                  </a:extLst>
                </p:cNvPr>
                <p:cNvSpPr/>
                <p:nvPr/>
              </p:nvSpPr>
              <p:spPr>
                <a:xfrm>
                  <a:off x="3390618" y="2167125"/>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11" name="Oval 110">
                  <a:extLst>
                    <a:ext uri="{FF2B5EF4-FFF2-40B4-BE49-F238E27FC236}">
                      <a16:creationId xmlns:a16="http://schemas.microsoft.com/office/drawing/2014/main" id="{F1BAC8BE-244E-4B76-8E66-2F5F4B36CD3F}"/>
                    </a:ext>
                  </a:extLst>
                </p:cNvPr>
                <p:cNvSpPr/>
                <p:nvPr/>
              </p:nvSpPr>
              <p:spPr>
                <a:xfrm>
                  <a:off x="3530473" y="2015909"/>
                  <a:ext cx="198124"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12" name="Oval 111">
                  <a:extLst>
                    <a:ext uri="{FF2B5EF4-FFF2-40B4-BE49-F238E27FC236}">
                      <a16:creationId xmlns:a16="http://schemas.microsoft.com/office/drawing/2014/main" id="{8A244C9D-FB7D-40BA-8309-040D8DF781BE}"/>
                    </a:ext>
                  </a:extLst>
                </p:cNvPr>
                <p:cNvSpPr/>
                <p:nvPr/>
              </p:nvSpPr>
              <p:spPr>
                <a:xfrm>
                  <a:off x="3681979" y="1876328"/>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13" name="Oval 112">
                  <a:extLst>
                    <a:ext uri="{FF2B5EF4-FFF2-40B4-BE49-F238E27FC236}">
                      <a16:creationId xmlns:a16="http://schemas.microsoft.com/office/drawing/2014/main" id="{0D07D0E8-AE49-4372-AF70-89637AD09753}"/>
                    </a:ext>
                  </a:extLst>
                </p:cNvPr>
                <p:cNvSpPr/>
                <p:nvPr/>
              </p:nvSpPr>
              <p:spPr>
                <a:xfrm>
                  <a:off x="3821835" y="1736747"/>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14" name="Oval 113">
                  <a:extLst>
                    <a:ext uri="{FF2B5EF4-FFF2-40B4-BE49-F238E27FC236}">
                      <a16:creationId xmlns:a16="http://schemas.microsoft.com/office/drawing/2014/main" id="{AD7A1C4E-FFD7-48B6-9A5B-046FADEBF2F4}"/>
                    </a:ext>
                  </a:extLst>
                </p:cNvPr>
                <p:cNvSpPr/>
                <p:nvPr/>
              </p:nvSpPr>
              <p:spPr>
                <a:xfrm>
                  <a:off x="3961690" y="1608801"/>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15" name="Oval 114">
                  <a:extLst>
                    <a:ext uri="{FF2B5EF4-FFF2-40B4-BE49-F238E27FC236}">
                      <a16:creationId xmlns:a16="http://schemas.microsoft.com/office/drawing/2014/main" id="{B26B94BB-1B29-4B58-8A2D-589C968D5305}"/>
                    </a:ext>
                  </a:extLst>
                </p:cNvPr>
                <p:cNvSpPr/>
                <p:nvPr/>
              </p:nvSpPr>
              <p:spPr>
                <a:xfrm>
                  <a:off x="4113203" y="1469220"/>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100" name="Rectangle 435">
                <a:extLst>
                  <a:ext uri="{FF2B5EF4-FFF2-40B4-BE49-F238E27FC236}">
                    <a16:creationId xmlns:a16="http://schemas.microsoft.com/office/drawing/2014/main" id="{C8CA853B-FF92-4B8F-A20B-16FF558CC168}"/>
                  </a:ext>
                </a:extLst>
              </p:cNvPr>
              <p:cNvSpPr>
                <a:spLocks noChangeArrowheads="1"/>
              </p:cNvSpPr>
              <p:nvPr/>
            </p:nvSpPr>
            <p:spPr bwMode="auto">
              <a:xfrm rot="5400000" flipH="1" flipV="1">
                <a:off x="917818" y="2351604"/>
                <a:ext cx="335516" cy="409575"/>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01" name="Trapezoid 100">
                <a:extLst>
                  <a:ext uri="{FF2B5EF4-FFF2-40B4-BE49-F238E27FC236}">
                    <a16:creationId xmlns:a16="http://schemas.microsoft.com/office/drawing/2014/main" id="{22314026-13A0-42C4-B835-7AF825BAA200}"/>
                  </a:ext>
                </a:extLst>
              </p:cNvPr>
              <p:cNvSpPr/>
              <p:nvPr/>
            </p:nvSpPr>
            <p:spPr>
              <a:xfrm rot="5400000">
                <a:off x="1750077" y="2463731"/>
                <a:ext cx="355842" cy="179289"/>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grpSp>
        <p:nvGrpSpPr>
          <p:cNvPr id="118" name="Group 117">
            <a:extLst>
              <a:ext uri="{FF2B5EF4-FFF2-40B4-BE49-F238E27FC236}">
                <a16:creationId xmlns:a16="http://schemas.microsoft.com/office/drawing/2014/main" id="{840281CB-C8D8-43C3-AF97-FC8292DDDB71}"/>
              </a:ext>
            </a:extLst>
          </p:cNvPr>
          <p:cNvGrpSpPr/>
          <p:nvPr/>
        </p:nvGrpSpPr>
        <p:grpSpPr>
          <a:xfrm>
            <a:off x="-1766638" y="4916034"/>
            <a:ext cx="1558922" cy="277813"/>
            <a:chOff x="-1766638" y="4916034"/>
            <a:chExt cx="1558922" cy="277813"/>
          </a:xfrm>
        </p:grpSpPr>
        <p:grpSp>
          <p:nvGrpSpPr>
            <p:cNvPr id="119" name="Group 673">
              <a:extLst>
                <a:ext uri="{FF2B5EF4-FFF2-40B4-BE49-F238E27FC236}">
                  <a16:creationId xmlns:a16="http://schemas.microsoft.com/office/drawing/2014/main" id="{9D867C20-912F-4DE5-961A-9C2FD8601284}"/>
                </a:ext>
              </a:extLst>
            </p:cNvPr>
            <p:cNvGrpSpPr>
              <a:grpSpLocks/>
            </p:cNvGrpSpPr>
            <p:nvPr/>
          </p:nvGrpSpPr>
          <p:grpSpPr bwMode="auto">
            <a:xfrm rot="10800000">
              <a:off x="-1766638" y="4916034"/>
              <a:ext cx="539748" cy="277812"/>
              <a:chOff x="1325071" y="2375457"/>
              <a:chExt cx="692573" cy="355842"/>
            </a:xfrm>
          </p:grpSpPr>
          <p:sp>
            <p:nvSpPr>
              <p:cNvPr id="124" name="Rectangle 435">
                <a:extLst>
                  <a:ext uri="{FF2B5EF4-FFF2-40B4-BE49-F238E27FC236}">
                    <a16:creationId xmlns:a16="http://schemas.microsoft.com/office/drawing/2014/main" id="{4C3091C9-714D-429D-9BBC-BE2A9758B1DC}"/>
                  </a:ext>
                </a:extLst>
              </p:cNvPr>
              <p:cNvSpPr>
                <a:spLocks noChangeArrowheads="1"/>
              </p:cNvSpPr>
              <p:nvPr/>
            </p:nvSpPr>
            <p:spPr bwMode="auto">
              <a:xfrm rot="5400000" flipH="1" flipV="1">
                <a:off x="1403752" y="2302810"/>
                <a:ext cx="349804" cy="507165"/>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25" name="Trapezoid 124">
                <a:extLst>
                  <a:ext uri="{FF2B5EF4-FFF2-40B4-BE49-F238E27FC236}">
                    <a16:creationId xmlns:a16="http://schemas.microsoft.com/office/drawing/2014/main" id="{E1EBC84F-10BD-401E-A8F2-97B7F067A842}"/>
                  </a:ext>
                </a:extLst>
              </p:cNvPr>
              <p:cNvSpPr/>
              <p:nvPr/>
            </p:nvSpPr>
            <p:spPr>
              <a:xfrm rot="5400000">
                <a:off x="1750096" y="2463750"/>
                <a:ext cx="355842" cy="179255"/>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120" name="Group 681">
              <a:extLst>
                <a:ext uri="{FF2B5EF4-FFF2-40B4-BE49-F238E27FC236}">
                  <a16:creationId xmlns:a16="http://schemas.microsoft.com/office/drawing/2014/main" id="{4C85F230-0A6A-46D1-AA46-5C27C778E77E}"/>
                </a:ext>
              </a:extLst>
            </p:cNvPr>
            <p:cNvGrpSpPr>
              <a:grpSpLocks/>
            </p:cNvGrpSpPr>
            <p:nvPr/>
          </p:nvGrpSpPr>
          <p:grpSpPr bwMode="auto">
            <a:xfrm>
              <a:off x="-836366" y="4916035"/>
              <a:ext cx="628650" cy="277812"/>
              <a:chOff x="-889873" y="5767360"/>
              <a:chExt cx="627932" cy="276906"/>
            </a:xfrm>
          </p:grpSpPr>
          <p:sp>
            <p:nvSpPr>
              <p:cNvPr id="121" name="Rectangle 435">
                <a:extLst>
                  <a:ext uri="{FF2B5EF4-FFF2-40B4-BE49-F238E27FC236}">
                    <a16:creationId xmlns:a16="http://schemas.microsoft.com/office/drawing/2014/main" id="{956E09FD-3D33-4897-9644-A25B79804F8C}"/>
                  </a:ext>
                </a:extLst>
              </p:cNvPr>
              <p:cNvSpPr>
                <a:spLocks noChangeArrowheads="1"/>
              </p:cNvSpPr>
              <p:nvPr/>
            </p:nvSpPr>
            <p:spPr bwMode="auto">
              <a:xfrm rot="-5400000" flipH="1" flipV="1">
                <a:off x="-684216" y="5706049"/>
                <a:ext cx="272207" cy="39483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dirty="0">
                  <a:solidFill>
                    <a:prstClr val="black"/>
                  </a:solidFill>
                  <a:latin typeface="Lucida Sans" pitchFamily="34" charset="0"/>
                </a:endParaRPr>
              </a:p>
            </p:txBody>
          </p:sp>
          <p:sp>
            <p:nvSpPr>
              <p:cNvPr id="122" name="Trapezoid 121">
                <a:extLst>
                  <a:ext uri="{FF2B5EF4-FFF2-40B4-BE49-F238E27FC236}">
                    <a16:creationId xmlns:a16="http://schemas.microsoft.com/office/drawing/2014/main" id="{C5FAEF67-DC79-41BA-B459-DD13CE992C7C}"/>
                  </a:ext>
                </a:extLst>
              </p:cNvPr>
              <p:cNvSpPr/>
              <p:nvPr/>
            </p:nvSpPr>
            <p:spPr>
              <a:xfrm rot="16200000">
                <a:off x="-958556" y="5836043"/>
                <a:ext cx="276906" cy="139540"/>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23" name="Rectangle 435">
                <a:extLst>
                  <a:ext uri="{FF2B5EF4-FFF2-40B4-BE49-F238E27FC236}">
                    <a16:creationId xmlns:a16="http://schemas.microsoft.com/office/drawing/2014/main" id="{EB8AC6D6-A499-4C35-B919-F71F885667A0}"/>
                  </a:ext>
                </a:extLst>
              </p:cNvPr>
              <p:cNvSpPr>
                <a:spLocks noChangeArrowheads="1"/>
              </p:cNvSpPr>
              <p:nvPr/>
            </p:nvSpPr>
            <p:spPr bwMode="auto">
              <a:xfrm rot="-5400000" flipH="1" flipV="1">
                <a:off x="-437433" y="5864079"/>
                <a:ext cx="272207" cy="78776"/>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grpSp>
      <p:sp>
        <p:nvSpPr>
          <p:cNvPr id="126" name="Rectangle 125">
            <a:extLst>
              <a:ext uri="{FF2B5EF4-FFF2-40B4-BE49-F238E27FC236}">
                <a16:creationId xmlns:a16="http://schemas.microsoft.com/office/drawing/2014/main" id="{951AC15C-A79C-4DF9-9FD8-8EEE336E9F34}"/>
              </a:ext>
            </a:extLst>
          </p:cNvPr>
          <p:cNvSpPr/>
          <p:nvPr/>
        </p:nvSpPr>
        <p:spPr>
          <a:xfrm>
            <a:off x="62039" y="1886111"/>
            <a:ext cx="774445" cy="3397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grpSp>
        <p:nvGrpSpPr>
          <p:cNvPr id="127" name="Group 126">
            <a:extLst>
              <a:ext uri="{FF2B5EF4-FFF2-40B4-BE49-F238E27FC236}">
                <a16:creationId xmlns:a16="http://schemas.microsoft.com/office/drawing/2014/main" id="{2883CEE5-C2F1-42D9-8D9C-3BBED0BF550B}"/>
              </a:ext>
            </a:extLst>
          </p:cNvPr>
          <p:cNvGrpSpPr/>
          <p:nvPr/>
        </p:nvGrpSpPr>
        <p:grpSpPr>
          <a:xfrm>
            <a:off x="9264089" y="2955892"/>
            <a:ext cx="1633538" cy="287371"/>
            <a:chOff x="9264089" y="2926968"/>
            <a:chExt cx="1633538" cy="287371"/>
          </a:xfrm>
        </p:grpSpPr>
        <p:grpSp>
          <p:nvGrpSpPr>
            <p:cNvPr id="128" name="Group 587">
              <a:extLst>
                <a:ext uri="{FF2B5EF4-FFF2-40B4-BE49-F238E27FC236}">
                  <a16:creationId xmlns:a16="http://schemas.microsoft.com/office/drawing/2014/main" id="{F3709E09-142F-46C4-8EB1-BF8CB6508DD9}"/>
                </a:ext>
              </a:extLst>
            </p:cNvPr>
            <p:cNvGrpSpPr>
              <a:grpSpLocks/>
            </p:cNvGrpSpPr>
            <p:nvPr/>
          </p:nvGrpSpPr>
          <p:grpSpPr bwMode="auto">
            <a:xfrm>
              <a:off x="10357877" y="2938114"/>
              <a:ext cx="539750" cy="276225"/>
              <a:chOff x="1325069" y="2375455"/>
              <a:chExt cx="692574" cy="355842"/>
            </a:xfrm>
          </p:grpSpPr>
          <p:sp>
            <p:nvSpPr>
              <p:cNvPr id="147" name="Rectangle 435">
                <a:extLst>
                  <a:ext uri="{FF2B5EF4-FFF2-40B4-BE49-F238E27FC236}">
                    <a16:creationId xmlns:a16="http://schemas.microsoft.com/office/drawing/2014/main" id="{B9D100C9-402E-437E-AFB1-CD17ED55F85E}"/>
                  </a:ext>
                </a:extLst>
              </p:cNvPr>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48" name="Trapezoid 147">
                <a:extLst>
                  <a:ext uri="{FF2B5EF4-FFF2-40B4-BE49-F238E27FC236}">
                    <a16:creationId xmlns:a16="http://schemas.microsoft.com/office/drawing/2014/main" id="{A8ABC62C-0074-4412-8C74-676A6CFBDB33}"/>
                  </a:ext>
                </a:extLst>
              </p:cNvPr>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129" name="Group 491">
              <a:extLst>
                <a:ext uri="{FF2B5EF4-FFF2-40B4-BE49-F238E27FC236}">
                  <a16:creationId xmlns:a16="http://schemas.microsoft.com/office/drawing/2014/main" id="{2002FC66-7C70-4B6A-B013-A04FC8FCA4D3}"/>
                </a:ext>
              </a:extLst>
            </p:cNvPr>
            <p:cNvGrpSpPr>
              <a:grpSpLocks/>
            </p:cNvGrpSpPr>
            <p:nvPr/>
          </p:nvGrpSpPr>
          <p:grpSpPr bwMode="auto">
            <a:xfrm>
              <a:off x="9264089" y="2926968"/>
              <a:ext cx="885825" cy="287369"/>
              <a:chOff x="880788" y="2375455"/>
              <a:chExt cx="1136855" cy="355842"/>
            </a:xfrm>
          </p:grpSpPr>
          <p:grpSp>
            <p:nvGrpSpPr>
              <p:cNvPr id="130" name="Group 487">
                <a:extLst>
                  <a:ext uri="{FF2B5EF4-FFF2-40B4-BE49-F238E27FC236}">
                    <a16:creationId xmlns:a16="http://schemas.microsoft.com/office/drawing/2014/main" id="{04A27B77-FBA1-465F-89A2-7977A9A7B373}"/>
                  </a:ext>
                </a:extLst>
              </p:cNvPr>
              <p:cNvGrpSpPr>
                <a:grpSpLocks/>
              </p:cNvGrpSpPr>
              <p:nvPr/>
            </p:nvGrpSpPr>
            <p:grpSpPr bwMode="auto">
              <a:xfrm>
                <a:off x="1316711" y="2378754"/>
                <a:ext cx="512089" cy="350377"/>
                <a:chOff x="1443865" y="778555"/>
                <a:chExt cx="2929351" cy="2004294"/>
              </a:xfrm>
            </p:grpSpPr>
            <p:pic>
              <p:nvPicPr>
                <p:cNvPr id="133" name="Picture 6">
                  <a:extLst>
                    <a:ext uri="{FF2B5EF4-FFF2-40B4-BE49-F238E27FC236}">
                      <a16:creationId xmlns:a16="http://schemas.microsoft.com/office/drawing/2014/main" id="{DDE69CDE-459E-4E3E-A738-A70F373636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906394" y="316026"/>
                  <a:ext cx="2004294" cy="29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Oval 133">
                  <a:extLst>
                    <a:ext uri="{FF2B5EF4-FFF2-40B4-BE49-F238E27FC236}">
                      <a16:creationId xmlns:a16="http://schemas.microsoft.com/office/drawing/2014/main" id="{9283AF19-0E42-4B2F-BBB0-F236E48459E9}"/>
                    </a:ext>
                  </a:extLst>
                </p:cNvPr>
                <p:cNvSpPr/>
                <p:nvPr/>
              </p:nvSpPr>
              <p:spPr>
                <a:xfrm>
                  <a:off x="3157527" y="1678592"/>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5" name="Oval 134">
                  <a:extLst>
                    <a:ext uri="{FF2B5EF4-FFF2-40B4-BE49-F238E27FC236}">
                      <a16:creationId xmlns:a16="http://schemas.microsoft.com/office/drawing/2014/main" id="{9E778A09-692C-41EF-8D98-C2523BA1E7AF}"/>
                    </a:ext>
                  </a:extLst>
                </p:cNvPr>
                <p:cNvSpPr/>
                <p:nvPr/>
              </p:nvSpPr>
              <p:spPr>
                <a:xfrm>
                  <a:off x="3157527" y="1934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6" name="Oval 135">
                  <a:extLst>
                    <a:ext uri="{FF2B5EF4-FFF2-40B4-BE49-F238E27FC236}">
                      <a16:creationId xmlns:a16="http://schemas.microsoft.com/office/drawing/2014/main" id="{94F72577-CBE3-43FE-BBDC-9253FBD8ED3A}"/>
                    </a:ext>
                  </a:extLst>
                </p:cNvPr>
                <p:cNvSpPr/>
                <p:nvPr/>
              </p:nvSpPr>
              <p:spPr>
                <a:xfrm>
                  <a:off x="3157527" y="2155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7" name="Oval 136">
                  <a:extLst>
                    <a:ext uri="{FF2B5EF4-FFF2-40B4-BE49-F238E27FC236}">
                      <a16:creationId xmlns:a16="http://schemas.microsoft.com/office/drawing/2014/main" id="{92E23D84-BE7B-47AE-848B-3390054BB7FA}"/>
                    </a:ext>
                  </a:extLst>
                </p:cNvPr>
                <p:cNvSpPr/>
                <p:nvPr/>
              </p:nvSpPr>
              <p:spPr>
                <a:xfrm>
                  <a:off x="3157527"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8" name="Oval 137">
                  <a:extLst>
                    <a:ext uri="{FF2B5EF4-FFF2-40B4-BE49-F238E27FC236}">
                      <a16:creationId xmlns:a16="http://schemas.microsoft.com/office/drawing/2014/main" id="{CAA01010-A83A-4B18-8297-2D7169AC1F07}"/>
                    </a:ext>
                  </a:extLst>
                </p:cNvPr>
                <p:cNvSpPr/>
                <p:nvPr/>
              </p:nvSpPr>
              <p:spPr>
                <a:xfrm>
                  <a:off x="340226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9" name="Oval 138">
                  <a:extLst>
                    <a:ext uri="{FF2B5EF4-FFF2-40B4-BE49-F238E27FC236}">
                      <a16:creationId xmlns:a16="http://schemas.microsoft.com/office/drawing/2014/main" id="{7855EB2C-167E-4BC7-8193-A62C2B7D6830}"/>
                    </a:ext>
                  </a:extLst>
                </p:cNvPr>
                <p:cNvSpPr/>
                <p:nvPr/>
              </p:nvSpPr>
              <p:spPr>
                <a:xfrm>
                  <a:off x="3635361"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40" name="Oval 139">
                  <a:extLst>
                    <a:ext uri="{FF2B5EF4-FFF2-40B4-BE49-F238E27FC236}">
                      <a16:creationId xmlns:a16="http://schemas.microsoft.com/office/drawing/2014/main" id="{515177DE-D7B4-4F2C-9076-4B9B41F5E200}"/>
                    </a:ext>
                  </a:extLst>
                </p:cNvPr>
                <p:cNvSpPr/>
                <p:nvPr/>
              </p:nvSpPr>
              <p:spPr>
                <a:xfrm>
                  <a:off x="3868453" y="2411388"/>
                  <a:ext cx="198132"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41" name="Oval 140">
                  <a:extLst>
                    <a:ext uri="{FF2B5EF4-FFF2-40B4-BE49-F238E27FC236}">
                      <a16:creationId xmlns:a16="http://schemas.microsoft.com/office/drawing/2014/main" id="{B7E1970F-1EBC-484D-BDB4-220DED49BE32}"/>
                    </a:ext>
                  </a:extLst>
                </p:cNvPr>
                <p:cNvSpPr/>
                <p:nvPr/>
              </p:nvSpPr>
              <p:spPr>
                <a:xfrm>
                  <a:off x="3390618" y="2167125"/>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42" name="Oval 141">
                  <a:extLst>
                    <a:ext uri="{FF2B5EF4-FFF2-40B4-BE49-F238E27FC236}">
                      <a16:creationId xmlns:a16="http://schemas.microsoft.com/office/drawing/2014/main" id="{28CB84A6-E365-4EC4-A085-CE822EA1DF28}"/>
                    </a:ext>
                  </a:extLst>
                </p:cNvPr>
                <p:cNvSpPr/>
                <p:nvPr/>
              </p:nvSpPr>
              <p:spPr>
                <a:xfrm>
                  <a:off x="3530473" y="2015909"/>
                  <a:ext cx="198124"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43" name="Oval 142">
                  <a:extLst>
                    <a:ext uri="{FF2B5EF4-FFF2-40B4-BE49-F238E27FC236}">
                      <a16:creationId xmlns:a16="http://schemas.microsoft.com/office/drawing/2014/main" id="{05B0B917-D4C1-4D87-AE9F-727A17598382}"/>
                    </a:ext>
                  </a:extLst>
                </p:cNvPr>
                <p:cNvSpPr/>
                <p:nvPr/>
              </p:nvSpPr>
              <p:spPr>
                <a:xfrm>
                  <a:off x="3681979" y="1876328"/>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44" name="Oval 143">
                  <a:extLst>
                    <a:ext uri="{FF2B5EF4-FFF2-40B4-BE49-F238E27FC236}">
                      <a16:creationId xmlns:a16="http://schemas.microsoft.com/office/drawing/2014/main" id="{6F6A69EC-E5FD-467E-954D-460C3D0AFACD}"/>
                    </a:ext>
                  </a:extLst>
                </p:cNvPr>
                <p:cNvSpPr/>
                <p:nvPr/>
              </p:nvSpPr>
              <p:spPr>
                <a:xfrm>
                  <a:off x="3821835" y="1736747"/>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45" name="Oval 144">
                  <a:extLst>
                    <a:ext uri="{FF2B5EF4-FFF2-40B4-BE49-F238E27FC236}">
                      <a16:creationId xmlns:a16="http://schemas.microsoft.com/office/drawing/2014/main" id="{FB90C77B-99CD-48B3-B1A3-E1E3880F44E3}"/>
                    </a:ext>
                  </a:extLst>
                </p:cNvPr>
                <p:cNvSpPr/>
                <p:nvPr/>
              </p:nvSpPr>
              <p:spPr>
                <a:xfrm>
                  <a:off x="3961690" y="1608801"/>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46" name="Oval 145">
                  <a:extLst>
                    <a:ext uri="{FF2B5EF4-FFF2-40B4-BE49-F238E27FC236}">
                      <a16:creationId xmlns:a16="http://schemas.microsoft.com/office/drawing/2014/main" id="{CDFB0BD1-ED6E-4254-9A52-6E23AE237FDD}"/>
                    </a:ext>
                  </a:extLst>
                </p:cNvPr>
                <p:cNvSpPr/>
                <p:nvPr/>
              </p:nvSpPr>
              <p:spPr>
                <a:xfrm>
                  <a:off x="4113203" y="1469220"/>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131" name="Rectangle 435">
                <a:extLst>
                  <a:ext uri="{FF2B5EF4-FFF2-40B4-BE49-F238E27FC236}">
                    <a16:creationId xmlns:a16="http://schemas.microsoft.com/office/drawing/2014/main" id="{07E52271-44BB-4DAF-A42D-B69061299BC2}"/>
                  </a:ext>
                </a:extLst>
              </p:cNvPr>
              <p:cNvSpPr>
                <a:spLocks noChangeArrowheads="1"/>
              </p:cNvSpPr>
              <p:nvPr/>
            </p:nvSpPr>
            <p:spPr bwMode="auto">
              <a:xfrm rot="5400000" flipH="1" flipV="1">
                <a:off x="917818" y="2351604"/>
                <a:ext cx="335516" cy="409575"/>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32" name="Trapezoid 131">
                <a:extLst>
                  <a:ext uri="{FF2B5EF4-FFF2-40B4-BE49-F238E27FC236}">
                    <a16:creationId xmlns:a16="http://schemas.microsoft.com/office/drawing/2014/main" id="{B1DE3232-2433-4723-B1EC-DEFA2ADC1C9E}"/>
                  </a:ext>
                </a:extLst>
              </p:cNvPr>
              <p:cNvSpPr/>
              <p:nvPr/>
            </p:nvSpPr>
            <p:spPr>
              <a:xfrm rot="5400000">
                <a:off x="1750077" y="2463731"/>
                <a:ext cx="355842" cy="179289"/>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pic>
        <p:nvPicPr>
          <p:cNvPr id="152" name="Picture 151">
            <a:extLst>
              <a:ext uri="{FF2B5EF4-FFF2-40B4-BE49-F238E27FC236}">
                <a16:creationId xmlns:a16="http://schemas.microsoft.com/office/drawing/2014/main" id="{DBB791FE-225C-43F1-8B07-00760356ED2C}"/>
              </a:ext>
            </a:extLst>
          </p:cNvPr>
          <p:cNvPicPr>
            <a:picLocks noChangeAspect="1"/>
          </p:cNvPicPr>
          <p:nvPr/>
        </p:nvPicPr>
        <p:blipFill>
          <a:blip r:embed="rId11"/>
          <a:stretch>
            <a:fillRect/>
          </a:stretch>
        </p:blipFill>
        <p:spPr>
          <a:xfrm flipV="1">
            <a:off x="212072" y="1896269"/>
            <a:ext cx="301215" cy="334370"/>
          </a:xfrm>
          <a:prstGeom prst="rect">
            <a:avLst/>
          </a:prstGeom>
        </p:spPr>
      </p:pic>
      <p:sp>
        <p:nvSpPr>
          <p:cNvPr id="153" name="Content Placeholder 2">
            <a:extLst>
              <a:ext uri="{FF2B5EF4-FFF2-40B4-BE49-F238E27FC236}">
                <a16:creationId xmlns:a16="http://schemas.microsoft.com/office/drawing/2014/main" id="{D13100FF-E938-4E35-AE9C-6682196D5E1D}"/>
              </a:ext>
            </a:extLst>
          </p:cNvPr>
          <p:cNvSpPr>
            <a:spLocks noGrp="1"/>
          </p:cNvSpPr>
          <p:nvPr>
            <p:ph idx="1"/>
          </p:nvPr>
        </p:nvSpPr>
        <p:spPr>
          <a:xfrm>
            <a:off x="457201" y="5789670"/>
            <a:ext cx="8237537" cy="580631"/>
          </a:xfrm>
        </p:spPr>
        <p:txBody>
          <a:bodyPr/>
          <a:lstStyle/>
          <a:p>
            <a:pPr lvl="1"/>
            <a:r>
              <a:rPr lang="en-NZ" dirty="0"/>
              <a:t>2 loops required</a:t>
            </a:r>
          </a:p>
        </p:txBody>
      </p:sp>
    </p:spTree>
    <p:extLst>
      <p:ext uri="{BB962C8B-B14F-4D97-AF65-F5344CB8AC3E}">
        <p14:creationId xmlns:p14="http://schemas.microsoft.com/office/powerpoint/2010/main" val="3826294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500"/>
                                  </p:stCondLst>
                                  <p:childTnLst>
                                    <p:animEffect transition="out" filter="wipe(left)">
                                      <p:cBhvr>
                                        <p:cTn id="6" dur="4500"/>
                                        <p:tgtEl>
                                          <p:spTgt spid="6"/>
                                        </p:tgtEl>
                                      </p:cBhvr>
                                    </p:animEffect>
                                    <p:set>
                                      <p:cBhvr>
                                        <p:cTn id="7" dur="1" fill="hold">
                                          <p:stCondLst>
                                            <p:cond delay="4499"/>
                                          </p:stCondLst>
                                        </p:cTn>
                                        <p:tgtEl>
                                          <p:spTgt spid="6"/>
                                        </p:tgtEl>
                                        <p:attrNameLst>
                                          <p:attrName>style.visibility</p:attrName>
                                        </p:attrNameLst>
                                      </p:cBhvr>
                                      <p:to>
                                        <p:strVal val="hidden"/>
                                      </p:to>
                                    </p:set>
                                  </p:childTnLst>
                                </p:cTn>
                              </p:par>
                              <p:par>
                                <p:cTn id="8" presetID="2" presetClass="entr" presetSubtype="8" fill="hold" nodeType="withEffect">
                                  <p:stCondLst>
                                    <p:cond delay="0"/>
                                  </p:stCondLst>
                                  <p:childTnLst>
                                    <p:set>
                                      <p:cBhvr>
                                        <p:cTn id="9" dur="1" fill="hold">
                                          <p:stCondLst>
                                            <p:cond delay="0"/>
                                          </p:stCondLst>
                                        </p:cTn>
                                        <p:tgtEl>
                                          <p:spTgt spid="96"/>
                                        </p:tgtEl>
                                        <p:attrNameLst>
                                          <p:attrName>style.visibility</p:attrName>
                                        </p:attrNameLst>
                                      </p:cBhvr>
                                      <p:to>
                                        <p:strVal val="visible"/>
                                      </p:to>
                                    </p:set>
                                    <p:anim calcmode="lin" valueType="num">
                                      <p:cBhvr additive="base">
                                        <p:cTn id="10" dur="5250" fill="hold"/>
                                        <p:tgtEl>
                                          <p:spTgt spid="96"/>
                                        </p:tgtEl>
                                        <p:attrNameLst>
                                          <p:attrName>ppt_x</p:attrName>
                                        </p:attrNameLst>
                                      </p:cBhvr>
                                      <p:tavLst>
                                        <p:tav tm="0">
                                          <p:val>
                                            <p:strVal val="0-#ppt_w/2"/>
                                          </p:val>
                                        </p:tav>
                                        <p:tav tm="100000">
                                          <p:val>
                                            <p:strVal val="#ppt_x"/>
                                          </p:val>
                                        </p:tav>
                                      </p:tavLst>
                                    </p:anim>
                                    <p:anim calcmode="lin" valueType="num">
                                      <p:cBhvr additive="base">
                                        <p:cTn id="11" dur="5250" fill="hold"/>
                                        <p:tgtEl>
                                          <p:spTgt spid="96"/>
                                        </p:tgtEl>
                                        <p:attrNameLst>
                                          <p:attrName>ppt_y</p:attrName>
                                        </p:attrNameLst>
                                      </p:cBhvr>
                                      <p:tavLst>
                                        <p:tav tm="0">
                                          <p:val>
                                            <p:strVal val="#ppt_y"/>
                                          </p:val>
                                        </p:tav>
                                        <p:tav tm="100000">
                                          <p:val>
                                            <p:strVal val="#ppt_y"/>
                                          </p:val>
                                        </p:tav>
                                      </p:tavLst>
                                    </p:anim>
                                  </p:childTnLst>
                                </p:cTn>
                              </p:par>
                            </p:childTnLst>
                          </p:cTn>
                        </p:par>
                        <p:par>
                          <p:cTn id="12" fill="hold">
                            <p:stCondLst>
                              <p:cond delay="5250"/>
                            </p:stCondLst>
                            <p:childTnLst>
                              <p:par>
                                <p:cTn id="13" presetID="22" presetClass="entr" presetSubtype="8" fill="hold" grpId="0" nodeType="after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wipe(left)">
                                      <p:cBhvr>
                                        <p:cTn id="15" dur="1000"/>
                                        <p:tgtEl>
                                          <p:spTgt spid="126"/>
                                        </p:tgtEl>
                                      </p:cBhvr>
                                    </p:animEffect>
                                  </p:childTnLst>
                                </p:cTn>
                              </p:par>
                            </p:childTnLst>
                          </p:cTn>
                        </p:par>
                        <p:par>
                          <p:cTn id="16" fill="hold">
                            <p:stCondLst>
                              <p:cond delay="6250"/>
                            </p:stCondLst>
                            <p:childTnLst>
                              <p:par>
                                <p:cTn id="17" presetID="2" presetClass="entr" presetSubtype="2"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additive="base">
                                        <p:cTn id="19" dur="5000" fill="hold"/>
                                        <p:tgtEl>
                                          <p:spTgt spid="118"/>
                                        </p:tgtEl>
                                        <p:attrNameLst>
                                          <p:attrName>ppt_x</p:attrName>
                                        </p:attrNameLst>
                                      </p:cBhvr>
                                      <p:tavLst>
                                        <p:tav tm="0">
                                          <p:val>
                                            <p:strVal val="1+#ppt_w/2"/>
                                          </p:val>
                                        </p:tav>
                                        <p:tav tm="100000">
                                          <p:val>
                                            <p:strVal val="#ppt_x"/>
                                          </p:val>
                                        </p:tav>
                                      </p:tavLst>
                                    </p:anim>
                                    <p:anim calcmode="lin" valueType="num">
                                      <p:cBhvr additive="base">
                                        <p:cTn id="20" dur="5000" fill="hold"/>
                                        <p:tgtEl>
                                          <p:spTgt spid="118"/>
                                        </p:tgtEl>
                                        <p:attrNameLst>
                                          <p:attrName>ppt_y</p:attrName>
                                        </p:attrNameLst>
                                      </p:cBhvr>
                                      <p:tavLst>
                                        <p:tav tm="0">
                                          <p:val>
                                            <p:strVal val="#ppt_y"/>
                                          </p:val>
                                        </p:tav>
                                        <p:tav tm="100000">
                                          <p:val>
                                            <p:strVal val="#ppt_y"/>
                                          </p:val>
                                        </p:tav>
                                      </p:tavLst>
                                    </p:anim>
                                  </p:childTnLst>
                                </p:cTn>
                              </p:par>
                            </p:childTnLst>
                          </p:cTn>
                        </p:par>
                        <p:par>
                          <p:cTn id="21" fill="hold">
                            <p:stCondLst>
                              <p:cond delay="11250"/>
                            </p:stCondLst>
                            <p:childTnLst>
                              <p:par>
                                <p:cTn id="22" presetID="1" presetClass="entr" presetSubtype="0" fill="hold" nodeType="afterEffect">
                                  <p:stCondLst>
                                    <p:cond delay="0"/>
                                  </p:stCondLst>
                                  <p:childTnLst>
                                    <p:set>
                                      <p:cBhvr>
                                        <p:cTn id="23" dur="1" fill="hold">
                                          <p:stCondLst>
                                            <p:cond delay="0"/>
                                          </p:stCondLst>
                                        </p:cTn>
                                        <p:tgtEl>
                                          <p:spTgt spid="152"/>
                                        </p:tgtEl>
                                        <p:attrNameLst>
                                          <p:attrName>style.visibility</p:attrName>
                                        </p:attrNameLst>
                                      </p:cBhvr>
                                      <p:to>
                                        <p:strVal val="visible"/>
                                      </p:to>
                                    </p:set>
                                  </p:childTnLst>
                                </p:cTn>
                              </p:par>
                            </p:childTnLst>
                          </p:cTn>
                        </p:par>
                        <p:par>
                          <p:cTn id="24" fill="hold">
                            <p:stCondLst>
                              <p:cond delay="11250"/>
                            </p:stCondLst>
                            <p:childTnLst>
                              <p:par>
                                <p:cTn id="25" presetID="22" presetClass="exit" presetSubtype="2" fill="hold" grpId="1" nodeType="afterEffect">
                                  <p:stCondLst>
                                    <p:cond delay="0"/>
                                  </p:stCondLst>
                                  <p:childTnLst>
                                    <p:animEffect transition="out" filter="wipe(right)">
                                      <p:cBhvr>
                                        <p:cTn id="26" dur="500"/>
                                        <p:tgtEl>
                                          <p:spTgt spid="126"/>
                                        </p:tgtEl>
                                      </p:cBhvr>
                                    </p:animEffect>
                                    <p:set>
                                      <p:cBhvr>
                                        <p:cTn id="27" dur="1" fill="hold">
                                          <p:stCondLst>
                                            <p:cond delay="499"/>
                                          </p:stCondLst>
                                        </p:cTn>
                                        <p:tgtEl>
                                          <p:spTgt spid="12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nodeType="clickEffect">
                                  <p:stCondLst>
                                    <p:cond delay="0"/>
                                  </p:stCondLst>
                                  <p:childTnLst>
                                    <p:animEffect transition="out" filter="wipe(left)">
                                      <p:cBhvr>
                                        <p:cTn id="31" dur="3000"/>
                                        <p:tgtEl>
                                          <p:spTgt spid="11"/>
                                        </p:tgtEl>
                                      </p:cBhvr>
                                    </p:animEffect>
                                    <p:set>
                                      <p:cBhvr>
                                        <p:cTn id="32" dur="1" fill="hold">
                                          <p:stCondLst>
                                            <p:cond delay="2999"/>
                                          </p:stCondLst>
                                        </p:cTn>
                                        <p:tgtEl>
                                          <p:spTgt spid="11"/>
                                        </p:tgtEl>
                                        <p:attrNameLst>
                                          <p:attrName>style.visibility</p:attrName>
                                        </p:attrNameLst>
                                      </p:cBhvr>
                                      <p:to>
                                        <p:strVal val="hidden"/>
                                      </p:to>
                                    </p:set>
                                  </p:childTnLst>
                                </p:cTn>
                              </p:par>
                              <p:par>
                                <p:cTn id="33" presetID="2" presetClass="entr" presetSubtype="8" fill="hold" nodeType="withEffect">
                                  <p:stCondLst>
                                    <p:cond delay="0"/>
                                  </p:stCondLst>
                                  <p:childTnLst>
                                    <p:set>
                                      <p:cBhvr>
                                        <p:cTn id="34" dur="1" fill="hold">
                                          <p:stCondLst>
                                            <p:cond delay="0"/>
                                          </p:stCondLst>
                                        </p:cTn>
                                        <p:tgtEl>
                                          <p:spTgt spid="127"/>
                                        </p:tgtEl>
                                        <p:attrNameLst>
                                          <p:attrName>style.visibility</p:attrName>
                                        </p:attrNameLst>
                                      </p:cBhvr>
                                      <p:to>
                                        <p:strVal val="visible"/>
                                      </p:to>
                                    </p:set>
                                    <p:anim calcmode="lin" valueType="num">
                                      <p:cBhvr additive="base">
                                        <p:cTn id="35" dur="4250" fill="hold"/>
                                        <p:tgtEl>
                                          <p:spTgt spid="127"/>
                                        </p:tgtEl>
                                        <p:attrNameLst>
                                          <p:attrName>ppt_x</p:attrName>
                                        </p:attrNameLst>
                                      </p:cBhvr>
                                      <p:tavLst>
                                        <p:tav tm="0">
                                          <p:val>
                                            <p:strVal val="0-#ppt_w/2"/>
                                          </p:val>
                                        </p:tav>
                                        <p:tav tm="100000">
                                          <p:val>
                                            <p:strVal val="#ppt_x"/>
                                          </p:val>
                                        </p:tav>
                                      </p:tavLst>
                                    </p:anim>
                                    <p:anim calcmode="lin" valueType="num">
                                      <p:cBhvr additive="base">
                                        <p:cTn id="36" dur="4250" fill="hold"/>
                                        <p:tgtEl>
                                          <p:spTgt spid="127"/>
                                        </p:tgtEl>
                                        <p:attrNameLst>
                                          <p:attrName>ppt_y</p:attrName>
                                        </p:attrNameLst>
                                      </p:cBhvr>
                                      <p:tavLst>
                                        <p:tav tm="0">
                                          <p:val>
                                            <p:strVal val="#ppt_y"/>
                                          </p:val>
                                        </p:tav>
                                        <p:tav tm="100000">
                                          <p:val>
                                            <p:strVal val="#ppt_y"/>
                                          </p:val>
                                        </p:tav>
                                      </p:tavLst>
                                    </p:anim>
                                  </p:childTnLst>
                                </p:cTn>
                              </p:par>
                            </p:childTnLst>
                          </p:cTn>
                        </p:par>
                        <p:par>
                          <p:cTn id="37" fill="hold">
                            <p:stCondLst>
                              <p:cond delay="4250"/>
                            </p:stCondLst>
                            <p:childTnLst>
                              <p:par>
                                <p:cTn id="38" presetID="22" presetClass="exit" presetSubtype="8" fill="hold" nodeType="afterEffect">
                                  <p:stCondLst>
                                    <p:cond delay="0"/>
                                  </p:stCondLst>
                                  <p:childTnLst>
                                    <p:animEffect transition="out" filter="wipe(left)">
                                      <p:cBhvr>
                                        <p:cTn id="39" dur="500"/>
                                        <p:tgtEl>
                                          <p:spTgt spid="321"/>
                                        </p:tgtEl>
                                      </p:cBhvr>
                                    </p:animEffect>
                                    <p:set>
                                      <p:cBhvr>
                                        <p:cTn id="40" dur="1" fill="hold">
                                          <p:stCondLst>
                                            <p:cond delay="499"/>
                                          </p:stCondLst>
                                        </p:cTn>
                                        <p:tgtEl>
                                          <p:spTgt spid="321"/>
                                        </p:tgtEl>
                                        <p:attrNameLst>
                                          <p:attrName>style.visibility</p:attrName>
                                        </p:attrNameLst>
                                      </p:cBhvr>
                                      <p:to>
                                        <p:strVal val="hidden"/>
                                      </p:to>
                                    </p:set>
                                  </p:childTnLst>
                                </p:cTn>
                              </p:par>
                            </p:childTnLst>
                          </p:cTn>
                        </p:par>
                        <p:par>
                          <p:cTn id="41" fill="hold">
                            <p:stCondLst>
                              <p:cond delay="4750"/>
                            </p:stCondLst>
                            <p:childTnLst>
                              <p:par>
                                <p:cTn id="42" presetID="1" presetClass="exit" presetSubtype="0" fill="hold" nodeType="afterEffect">
                                  <p:stCondLst>
                                    <p:cond delay="0"/>
                                  </p:stCondLst>
                                  <p:childTnLst>
                                    <p:set>
                                      <p:cBhvr>
                                        <p:cTn id="43" dur="1" fill="hold">
                                          <p:stCondLst>
                                            <p:cond delay="0"/>
                                          </p:stCondLst>
                                        </p:cTn>
                                        <p:tgtEl>
                                          <p:spTgt spid="15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a:xfrm>
            <a:off x="457200" y="549275"/>
            <a:ext cx="8229600" cy="1050925"/>
          </a:xfrm>
        </p:spPr>
        <p:txBody>
          <a:bodyPr/>
          <a:lstStyle/>
          <a:p>
            <a:r>
              <a:rPr lang="en-NZ" dirty="0"/>
              <a:t>Current Situation</a:t>
            </a:r>
            <a:endParaRPr lang="en-NZ" altLang="en-US" dirty="0"/>
          </a:p>
        </p:txBody>
      </p:sp>
      <p:sp>
        <p:nvSpPr>
          <p:cNvPr id="223235" name="Content Placeholder 2"/>
          <p:cNvSpPr>
            <a:spLocks noGrp="1"/>
          </p:cNvSpPr>
          <p:nvPr>
            <p:ph idx="1"/>
          </p:nvPr>
        </p:nvSpPr>
        <p:spPr>
          <a:xfrm>
            <a:off x="457201" y="1600200"/>
            <a:ext cx="7839511" cy="4312920"/>
          </a:xfrm>
        </p:spPr>
        <p:txBody>
          <a:bodyPr/>
          <a:lstStyle/>
          <a:p>
            <a:r>
              <a:rPr lang="en-NZ" b="1" dirty="0"/>
              <a:t>C11.2.1 Order of Worksite Establishment</a:t>
            </a:r>
          </a:p>
          <a:p>
            <a:r>
              <a:rPr lang="en-NZ" sz="2200" dirty="0"/>
              <a:t>On single direction carriageways signs must be deployed on the left side of the road first, and then on the right hand side of the road, if required. </a:t>
            </a:r>
          </a:p>
          <a:p>
            <a:pPr marL="546100" indent="-457200">
              <a:buFont typeface="+mj-lt"/>
              <a:buAutoNum type="alphaLcPeriod"/>
            </a:pPr>
            <a:r>
              <a:rPr lang="en-NZ" sz="2200" dirty="0"/>
              <a:t>The first sign erected must be the advance warning sign. </a:t>
            </a:r>
          </a:p>
          <a:p>
            <a:pPr marL="546100" indent="-457200">
              <a:buFont typeface="+mj-lt"/>
              <a:buAutoNum type="alphaLcPeriod"/>
            </a:pPr>
            <a:r>
              <a:rPr lang="en-NZ" sz="2200" dirty="0"/>
              <a:t>Remaining signs are placed in order from the advance warning sign until the works end sign is reached. The vehicle then makes a loop on a single direction carriageway ... </a:t>
            </a:r>
          </a:p>
          <a:p>
            <a:pPr marL="546100" indent="-457200">
              <a:buFont typeface="+mj-lt"/>
              <a:buAutoNum type="alphaLcPeriod"/>
            </a:pPr>
            <a:r>
              <a:rPr lang="en-NZ" sz="2200" dirty="0"/>
              <a:t>Tapers and delineation devices must only be placed once all signs have been installed. </a:t>
            </a:r>
          </a:p>
          <a:p>
            <a:r>
              <a:rPr lang="en-NZ" dirty="0"/>
              <a:t>	</a:t>
            </a:r>
          </a:p>
          <a:p>
            <a:r>
              <a:rPr lang="en-NZ" dirty="0"/>
              <a:t>	</a:t>
            </a:r>
          </a:p>
        </p:txBody>
      </p:sp>
    </p:spTree>
    <p:extLst>
      <p:ext uri="{BB962C8B-B14F-4D97-AF65-F5344CB8AC3E}">
        <p14:creationId xmlns:p14="http://schemas.microsoft.com/office/powerpoint/2010/main" val="2052656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itle 1"/>
          <p:cNvSpPr>
            <a:spLocks noGrp="1"/>
          </p:cNvSpPr>
          <p:nvPr>
            <p:ph type="title"/>
          </p:nvPr>
        </p:nvSpPr>
        <p:spPr/>
        <p:txBody>
          <a:bodyPr/>
          <a:lstStyle/>
          <a:p>
            <a:r>
              <a:rPr lang="en-NZ" altLang="en-US" dirty="0"/>
              <a:t>Where is this at?</a:t>
            </a:r>
          </a:p>
        </p:txBody>
      </p:sp>
      <p:sp>
        <p:nvSpPr>
          <p:cNvPr id="458755" name="Content Placeholder 2"/>
          <p:cNvSpPr>
            <a:spLocks noGrp="1"/>
          </p:cNvSpPr>
          <p:nvPr>
            <p:ph idx="1"/>
          </p:nvPr>
        </p:nvSpPr>
        <p:spPr>
          <a:xfrm>
            <a:off x="457200" y="1600200"/>
            <a:ext cx="5799762" cy="3436938"/>
          </a:xfrm>
        </p:spPr>
        <p:txBody>
          <a:bodyPr/>
          <a:lstStyle/>
          <a:p>
            <a:pPr marL="88900" lvl="1" indent="0">
              <a:buNone/>
            </a:pPr>
            <a:r>
              <a:rPr lang="en-NZ" altLang="en-US" dirty="0"/>
              <a:t>A </a:t>
            </a:r>
            <a:r>
              <a:rPr lang="en-NZ" altLang="en-US" dirty="0" err="1"/>
              <a:t>CoPTTM</a:t>
            </a:r>
            <a:r>
              <a:rPr lang="en-NZ" altLang="en-US" dirty="0"/>
              <a:t> Consult has been submitted to allow:</a:t>
            </a:r>
          </a:p>
          <a:p>
            <a:pPr lvl="1"/>
            <a:r>
              <a:rPr lang="en-NZ" dirty="0"/>
              <a:t>Removal of signs (incl. AW) on the same pass as the closure</a:t>
            </a:r>
            <a:endParaRPr lang="en-NZ" altLang="en-US" dirty="0"/>
          </a:p>
        </p:txBody>
      </p:sp>
      <p:pic>
        <p:nvPicPr>
          <p:cNvPr id="3" name="Picture 2">
            <a:extLst>
              <a:ext uri="{FF2B5EF4-FFF2-40B4-BE49-F238E27FC236}">
                <a16:creationId xmlns:a16="http://schemas.microsoft.com/office/drawing/2014/main" id="{F674CB4E-2B25-4974-AEC4-6ADA8A3CDFC9}"/>
              </a:ext>
            </a:extLst>
          </p:cNvPr>
          <p:cNvPicPr>
            <a:picLocks noChangeAspect="1"/>
          </p:cNvPicPr>
          <p:nvPr/>
        </p:nvPicPr>
        <p:blipFill>
          <a:blip r:embed="rId3"/>
          <a:stretch>
            <a:fillRect/>
          </a:stretch>
        </p:blipFill>
        <p:spPr>
          <a:xfrm>
            <a:off x="6120877" y="1471612"/>
            <a:ext cx="2324100" cy="3914775"/>
          </a:xfrm>
          <a:prstGeom prst="rect">
            <a:avLst/>
          </a:prstGeom>
        </p:spPr>
      </p:pic>
    </p:spTree>
    <p:extLst>
      <p:ext uri="{BB962C8B-B14F-4D97-AF65-F5344CB8AC3E}">
        <p14:creationId xmlns:p14="http://schemas.microsoft.com/office/powerpoint/2010/main" val="2631135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a:xfrm>
            <a:off x="457200" y="549275"/>
            <a:ext cx="8229600" cy="1050925"/>
          </a:xfrm>
        </p:spPr>
        <p:txBody>
          <a:bodyPr/>
          <a:lstStyle/>
          <a:p>
            <a:r>
              <a:rPr lang="en-NZ" dirty="0"/>
              <a:t>Proposal</a:t>
            </a:r>
            <a:endParaRPr lang="en-NZ" altLang="en-US" dirty="0"/>
          </a:p>
        </p:txBody>
      </p:sp>
      <p:sp>
        <p:nvSpPr>
          <p:cNvPr id="223235" name="Content Placeholder 2"/>
          <p:cNvSpPr>
            <a:spLocks noGrp="1"/>
          </p:cNvSpPr>
          <p:nvPr>
            <p:ph idx="1"/>
          </p:nvPr>
        </p:nvSpPr>
        <p:spPr>
          <a:xfrm>
            <a:off x="457201" y="1600200"/>
            <a:ext cx="7839511" cy="4312920"/>
          </a:xfrm>
        </p:spPr>
        <p:txBody>
          <a:bodyPr/>
          <a:lstStyle/>
          <a:p>
            <a:pPr lvl="1"/>
            <a:r>
              <a:rPr lang="en-NZ" b="1" dirty="0"/>
              <a:t>Determine methodologies for ‘Best Practise’</a:t>
            </a:r>
          </a:p>
          <a:p>
            <a:pPr lvl="1"/>
            <a:r>
              <a:rPr lang="en-NZ" b="1" dirty="0"/>
              <a:t>Ensure reflected in </a:t>
            </a:r>
            <a:r>
              <a:rPr lang="en-NZ" b="1" dirty="0" err="1"/>
              <a:t>CoPTTM</a:t>
            </a:r>
            <a:endParaRPr lang="en-NZ" b="1" dirty="0"/>
          </a:p>
          <a:p>
            <a:pPr lvl="1"/>
            <a:r>
              <a:rPr lang="en-NZ" b="1" dirty="0"/>
              <a:t>Information sharing in Section I</a:t>
            </a:r>
            <a:r>
              <a:rPr lang="en-NZ" dirty="0"/>
              <a:t>	</a:t>
            </a:r>
          </a:p>
        </p:txBody>
      </p:sp>
      <p:pic>
        <p:nvPicPr>
          <p:cNvPr id="6" name="Picture 5">
            <a:extLst>
              <a:ext uri="{FF2B5EF4-FFF2-40B4-BE49-F238E27FC236}">
                <a16:creationId xmlns:a16="http://schemas.microsoft.com/office/drawing/2014/main" id="{06332C1D-49E6-46D5-AD00-55F7EFB9D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620" y="3429000"/>
            <a:ext cx="4838759" cy="2721801"/>
          </a:xfrm>
          <a:prstGeom prst="rect">
            <a:avLst/>
          </a:prstGeom>
        </p:spPr>
      </p:pic>
    </p:spTree>
    <p:extLst>
      <p:ext uri="{BB962C8B-B14F-4D97-AF65-F5344CB8AC3E}">
        <p14:creationId xmlns:p14="http://schemas.microsoft.com/office/powerpoint/2010/main" val="231999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ectangle 444"/>
          <p:cNvSpPr/>
          <p:nvPr/>
        </p:nvSpPr>
        <p:spPr>
          <a:xfrm>
            <a:off x="0" y="1897063"/>
            <a:ext cx="9144000" cy="338314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41347" name="Line 17"/>
          <p:cNvSpPr>
            <a:spLocks noChangeShapeType="1"/>
          </p:cNvSpPr>
          <p:nvPr/>
        </p:nvSpPr>
        <p:spPr bwMode="auto">
          <a:xfrm flipH="1">
            <a:off x="0" y="2327275"/>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1349" name="Line 17"/>
          <p:cNvSpPr>
            <a:spLocks noChangeShapeType="1"/>
          </p:cNvSpPr>
          <p:nvPr/>
        </p:nvSpPr>
        <p:spPr bwMode="auto">
          <a:xfrm flipH="1">
            <a:off x="0" y="3343275"/>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1350" name="Line 16"/>
          <p:cNvSpPr>
            <a:spLocks noChangeShapeType="1"/>
          </p:cNvSpPr>
          <p:nvPr/>
        </p:nvSpPr>
        <p:spPr bwMode="auto">
          <a:xfrm flipH="1" flipV="1">
            <a:off x="0" y="4568425"/>
            <a:ext cx="9144000" cy="0"/>
          </a:xfrm>
          <a:prstGeom prst="line">
            <a:avLst/>
          </a:prstGeom>
          <a:noFill/>
          <a:ln w="25400">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1351" name="Line 17"/>
          <p:cNvSpPr>
            <a:spLocks noChangeShapeType="1"/>
          </p:cNvSpPr>
          <p:nvPr/>
        </p:nvSpPr>
        <p:spPr bwMode="auto">
          <a:xfrm flipH="1">
            <a:off x="0" y="4062012"/>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1352" name="Line 17"/>
          <p:cNvSpPr>
            <a:spLocks noChangeShapeType="1"/>
          </p:cNvSpPr>
          <p:nvPr/>
        </p:nvSpPr>
        <p:spPr bwMode="auto">
          <a:xfrm flipH="1">
            <a:off x="0" y="5078012"/>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1353" name="Rectangle 10"/>
          <p:cNvSpPr>
            <a:spLocks noGrp="1" noChangeArrowheads="1"/>
          </p:cNvSpPr>
          <p:nvPr>
            <p:ph type="title"/>
          </p:nvPr>
        </p:nvSpPr>
        <p:spPr>
          <a:xfrm>
            <a:off x="241300" y="549275"/>
            <a:ext cx="8611298" cy="868363"/>
          </a:xfrm>
        </p:spPr>
        <p:txBody>
          <a:bodyPr/>
          <a:lstStyle/>
          <a:p>
            <a:pPr eaLnBrk="1" hangingPunct="1"/>
            <a:r>
              <a:rPr lang="en-US" altLang="en-US" dirty="0"/>
              <a:t>Current Situation Right Lane Closure</a:t>
            </a:r>
            <a:endParaRPr lang="en-US" altLang="en-US" dirty="0">
              <a:solidFill>
                <a:srgbClr val="FF0000"/>
              </a:solidFill>
            </a:endParaRPr>
          </a:p>
        </p:txBody>
      </p:sp>
      <p:sp>
        <p:nvSpPr>
          <p:cNvPr id="441354" name="Line 16"/>
          <p:cNvSpPr>
            <a:spLocks noChangeShapeType="1"/>
          </p:cNvSpPr>
          <p:nvPr/>
        </p:nvSpPr>
        <p:spPr bwMode="auto">
          <a:xfrm flipH="1" flipV="1">
            <a:off x="0" y="2832100"/>
            <a:ext cx="9144000" cy="0"/>
          </a:xfrm>
          <a:prstGeom prst="line">
            <a:avLst/>
          </a:prstGeom>
          <a:noFill/>
          <a:ln w="25400">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205837" name="Rectangle 19"/>
          <p:cNvSpPr>
            <a:spLocks noChangeArrowheads="1"/>
          </p:cNvSpPr>
          <p:nvPr/>
        </p:nvSpPr>
        <p:spPr bwMode="auto">
          <a:xfrm>
            <a:off x="0" y="3498849"/>
            <a:ext cx="9144000" cy="392637"/>
          </a:xfrm>
          <a:prstGeom prst="rect">
            <a:avLst/>
          </a:prstGeom>
          <a:solidFill>
            <a:schemeClr val="accent3">
              <a:lumMod val="75000"/>
            </a:schemeClr>
          </a:solidFill>
          <a:ln w="9525">
            <a:solidFill>
              <a:schemeClr val="tx1"/>
            </a:solidFill>
            <a:miter lim="800000"/>
            <a:headEnd/>
            <a:tailEnd/>
          </a:ln>
        </p:spPr>
        <p:txBody>
          <a:bodyPr wrap="none" anchor="ctr"/>
          <a:lstStyle/>
          <a:p>
            <a:pPr eaLnBrk="0" fontAlgn="base" hangingPunct="0">
              <a:lnSpc>
                <a:spcPct val="90000"/>
              </a:lnSpc>
              <a:spcBef>
                <a:spcPct val="20000"/>
              </a:spcBef>
              <a:spcAft>
                <a:spcPct val="0"/>
              </a:spcAft>
              <a:buFontTx/>
              <a:buChar char="•"/>
              <a:defRPr/>
            </a:pPr>
            <a:endParaRPr lang="en-US" sz="2400" dirty="0">
              <a:solidFill>
                <a:prstClr val="black"/>
              </a:solidFill>
              <a:latin typeface="Lucida Sans" pitchFamily="34" charset="0"/>
              <a:cs typeface="Arial" pitchFamily="34" charset="0"/>
            </a:endParaRPr>
          </a:p>
        </p:txBody>
      </p:sp>
      <p:sp>
        <p:nvSpPr>
          <p:cNvPr id="500034" name="Oval 322"/>
          <p:cNvSpPr>
            <a:spLocks noChangeArrowheads="1"/>
          </p:cNvSpPr>
          <p:nvPr/>
        </p:nvSpPr>
        <p:spPr bwMode="auto">
          <a:xfrm>
            <a:off x="3095625" y="3244850"/>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37" name="Oval 325"/>
          <p:cNvSpPr>
            <a:spLocks noChangeArrowheads="1"/>
          </p:cNvSpPr>
          <p:nvPr/>
        </p:nvSpPr>
        <p:spPr bwMode="auto">
          <a:xfrm>
            <a:off x="4391025" y="3244850"/>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0" name="Oval 328"/>
          <p:cNvSpPr>
            <a:spLocks noChangeArrowheads="1"/>
          </p:cNvSpPr>
          <p:nvPr/>
        </p:nvSpPr>
        <p:spPr bwMode="auto">
          <a:xfrm>
            <a:off x="5303838" y="3244850"/>
            <a:ext cx="134937"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3" name="Oval 331"/>
          <p:cNvSpPr>
            <a:spLocks noChangeArrowheads="1"/>
          </p:cNvSpPr>
          <p:nvPr/>
        </p:nvSpPr>
        <p:spPr bwMode="auto">
          <a:xfrm>
            <a:off x="5557838" y="3244850"/>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5" name="Oval 333"/>
          <p:cNvSpPr>
            <a:spLocks noChangeArrowheads="1"/>
          </p:cNvSpPr>
          <p:nvPr/>
        </p:nvSpPr>
        <p:spPr bwMode="auto">
          <a:xfrm>
            <a:off x="5851525" y="3244850"/>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4" name="Oval 342"/>
          <p:cNvSpPr>
            <a:spLocks noChangeArrowheads="1"/>
          </p:cNvSpPr>
          <p:nvPr/>
        </p:nvSpPr>
        <p:spPr bwMode="auto">
          <a:xfrm>
            <a:off x="6010275" y="3209925"/>
            <a:ext cx="133350"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5" name="Oval 343"/>
          <p:cNvSpPr>
            <a:spLocks noChangeArrowheads="1"/>
          </p:cNvSpPr>
          <p:nvPr/>
        </p:nvSpPr>
        <p:spPr bwMode="auto">
          <a:xfrm>
            <a:off x="6161088" y="3141663"/>
            <a:ext cx="134937" cy="134937"/>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6" name="Oval 344"/>
          <p:cNvSpPr>
            <a:spLocks noChangeArrowheads="1"/>
          </p:cNvSpPr>
          <p:nvPr/>
        </p:nvSpPr>
        <p:spPr bwMode="auto">
          <a:xfrm>
            <a:off x="6313488" y="3090863"/>
            <a:ext cx="133350" cy="134937"/>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7" name="Oval 345"/>
          <p:cNvSpPr>
            <a:spLocks noChangeArrowheads="1"/>
          </p:cNvSpPr>
          <p:nvPr/>
        </p:nvSpPr>
        <p:spPr bwMode="auto">
          <a:xfrm>
            <a:off x="6465888" y="3022600"/>
            <a:ext cx="133350"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8" name="Oval 346"/>
          <p:cNvSpPr>
            <a:spLocks noChangeArrowheads="1"/>
          </p:cNvSpPr>
          <p:nvPr/>
        </p:nvSpPr>
        <p:spPr bwMode="auto">
          <a:xfrm>
            <a:off x="6616700" y="2938463"/>
            <a:ext cx="134938" cy="134937"/>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9" name="Oval 347"/>
          <p:cNvSpPr>
            <a:spLocks noChangeArrowheads="1"/>
          </p:cNvSpPr>
          <p:nvPr/>
        </p:nvSpPr>
        <p:spPr bwMode="auto">
          <a:xfrm>
            <a:off x="6769100" y="2871788"/>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60" name="Oval 348"/>
          <p:cNvSpPr>
            <a:spLocks noChangeArrowheads="1"/>
          </p:cNvSpPr>
          <p:nvPr/>
        </p:nvSpPr>
        <p:spPr bwMode="auto">
          <a:xfrm>
            <a:off x="6921500" y="2805113"/>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61" name="Oval 349"/>
          <p:cNvSpPr>
            <a:spLocks noChangeArrowheads="1"/>
          </p:cNvSpPr>
          <p:nvPr/>
        </p:nvSpPr>
        <p:spPr bwMode="auto">
          <a:xfrm>
            <a:off x="7324725" y="2736850"/>
            <a:ext cx="134938"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62" name="Oval 350"/>
          <p:cNvSpPr>
            <a:spLocks noChangeArrowheads="1"/>
          </p:cNvSpPr>
          <p:nvPr/>
        </p:nvSpPr>
        <p:spPr bwMode="auto">
          <a:xfrm>
            <a:off x="7578725" y="2736850"/>
            <a:ext cx="133350"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10" name="Oval 398"/>
          <p:cNvSpPr>
            <a:spLocks noChangeArrowheads="1"/>
          </p:cNvSpPr>
          <p:nvPr/>
        </p:nvSpPr>
        <p:spPr bwMode="auto">
          <a:xfrm>
            <a:off x="1803400" y="3244850"/>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32" name="Oval 420"/>
          <p:cNvSpPr>
            <a:spLocks noChangeArrowheads="1"/>
          </p:cNvSpPr>
          <p:nvPr/>
        </p:nvSpPr>
        <p:spPr bwMode="auto">
          <a:xfrm>
            <a:off x="7077075" y="2736850"/>
            <a:ext cx="134938"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33" name="Oval 421"/>
          <p:cNvSpPr>
            <a:spLocks noChangeArrowheads="1"/>
          </p:cNvSpPr>
          <p:nvPr/>
        </p:nvSpPr>
        <p:spPr bwMode="auto">
          <a:xfrm>
            <a:off x="5029200" y="3244850"/>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206276" name="Picture 452" descr="RG-17 Kept Left - Single Dis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9150" y="3360738"/>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452" descr="RG-17 Kept Left - Single Dis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044825"/>
            <a:ext cx="417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 name="Picture 448" descr="TW-7B (200R) 2 Lanes - Right Lane Closed 200 Metres Ahe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5950" y="3363913"/>
            <a:ext cx="5715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Picture 446" descr="TW-7B (400R) 2 Lanes - Right Lane Closed 400 Metres Ahe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7375" y="3363913"/>
            <a:ext cx="5730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Picture 450" descr="RG-4 '70 km/h' Speed Limit Tempora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4125" y="3365500"/>
            <a:ext cx="5715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Picture 444" descr="TW-1B.3(70) 70kmh Ahea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5950" y="3357563"/>
            <a:ext cx="6397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 name="Oval 421"/>
          <p:cNvSpPr>
            <a:spLocks noChangeArrowheads="1"/>
          </p:cNvSpPr>
          <p:nvPr/>
        </p:nvSpPr>
        <p:spPr bwMode="auto">
          <a:xfrm>
            <a:off x="8574088" y="3244850"/>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4" name="Group 456"/>
          <p:cNvGrpSpPr>
            <a:grpSpLocks/>
          </p:cNvGrpSpPr>
          <p:nvPr/>
        </p:nvGrpSpPr>
        <p:grpSpPr bwMode="auto">
          <a:xfrm>
            <a:off x="8615363" y="3381375"/>
            <a:ext cx="522287" cy="400050"/>
            <a:chOff x="2441624" y="265996"/>
            <a:chExt cx="2754089" cy="2109785"/>
          </a:xfrm>
        </p:grpSpPr>
        <p:pic>
          <p:nvPicPr>
            <p:cNvPr id="441555" name="Picture 454" descr="RG-2 Speed Limit 1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3090687" y="270756"/>
              <a:ext cx="2105025" cy="210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556" name="Picture 456" descr="TW-16 Works E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718846" y="988774"/>
              <a:ext cx="2104672" cy="65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a:extLst>
              <a:ext uri="{FF2B5EF4-FFF2-40B4-BE49-F238E27FC236}">
                <a16:creationId xmlns:a16="http://schemas.microsoft.com/office/drawing/2014/main" id="{1B77705C-72BF-4F59-8FD7-29F3E5B26083}"/>
              </a:ext>
            </a:extLst>
          </p:cNvPr>
          <p:cNvGrpSpPr/>
          <p:nvPr/>
        </p:nvGrpSpPr>
        <p:grpSpPr>
          <a:xfrm>
            <a:off x="9198484" y="2442448"/>
            <a:ext cx="1633538" cy="279400"/>
            <a:chOff x="-1633538" y="2398713"/>
            <a:chExt cx="1633538" cy="279400"/>
          </a:xfrm>
        </p:grpSpPr>
        <p:grpSp>
          <p:nvGrpSpPr>
            <p:cNvPr id="6" name="Group 491"/>
            <p:cNvGrpSpPr>
              <a:grpSpLocks/>
            </p:cNvGrpSpPr>
            <p:nvPr/>
          </p:nvGrpSpPr>
          <p:grpSpPr bwMode="auto">
            <a:xfrm>
              <a:off x="-1633538" y="2400300"/>
              <a:ext cx="885825" cy="277813"/>
              <a:chOff x="880788" y="2375455"/>
              <a:chExt cx="1136855" cy="355842"/>
            </a:xfrm>
          </p:grpSpPr>
          <p:grpSp>
            <p:nvGrpSpPr>
              <p:cNvPr id="441533" name="Group 487"/>
              <p:cNvGrpSpPr>
                <a:grpSpLocks/>
              </p:cNvGrpSpPr>
              <p:nvPr/>
            </p:nvGrpSpPr>
            <p:grpSpPr bwMode="auto">
              <a:xfrm>
                <a:off x="1316711" y="2378754"/>
                <a:ext cx="512089" cy="350377"/>
                <a:chOff x="1443865" y="778555"/>
                <a:chExt cx="2929351" cy="2004294"/>
              </a:xfrm>
            </p:grpSpPr>
            <p:pic>
              <p:nvPicPr>
                <p:cNvPr id="441536"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1906394" y="316026"/>
                  <a:ext cx="2004294" cy="29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 name="Oval 474"/>
                <p:cNvSpPr/>
                <p:nvPr/>
              </p:nvSpPr>
              <p:spPr>
                <a:xfrm>
                  <a:off x="3157527" y="1678592"/>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76" name="Oval 475"/>
                <p:cNvSpPr/>
                <p:nvPr/>
              </p:nvSpPr>
              <p:spPr>
                <a:xfrm>
                  <a:off x="3157527" y="1934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77" name="Oval 476"/>
                <p:cNvSpPr/>
                <p:nvPr/>
              </p:nvSpPr>
              <p:spPr>
                <a:xfrm>
                  <a:off x="3157527" y="2155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78" name="Oval 477"/>
                <p:cNvSpPr/>
                <p:nvPr/>
              </p:nvSpPr>
              <p:spPr>
                <a:xfrm>
                  <a:off x="3157527"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79" name="Oval 478"/>
                <p:cNvSpPr/>
                <p:nvPr/>
              </p:nvSpPr>
              <p:spPr>
                <a:xfrm>
                  <a:off x="340226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80" name="Oval 479"/>
                <p:cNvSpPr/>
                <p:nvPr/>
              </p:nvSpPr>
              <p:spPr>
                <a:xfrm>
                  <a:off x="3635361"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81" name="Oval 480"/>
                <p:cNvSpPr/>
                <p:nvPr/>
              </p:nvSpPr>
              <p:spPr>
                <a:xfrm>
                  <a:off x="3868453" y="2411388"/>
                  <a:ext cx="198132"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82" name="Oval 481"/>
                <p:cNvSpPr/>
                <p:nvPr/>
              </p:nvSpPr>
              <p:spPr>
                <a:xfrm>
                  <a:off x="3390618" y="2167125"/>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83" name="Oval 482"/>
                <p:cNvSpPr/>
                <p:nvPr/>
              </p:nvSpPr>
              <p:spPr>
                <a:xfrm>
                  <a:off x="3530473" y="2015909"/>
                  <a:ext cx="198124"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84" name="Oval 483"/>
                <p:cNvSpPr/>
                <p:nvPr/>
              </p:nvSpPr>
              <p:spPr>
                <a:xfrm>
                  <a:off x="3681979" y="1876328"/>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85" name="Oval 484"/>
                <p:cNvSpPr/>
                <p:nvPr/>
              </p:nvSpPr>
              <p:spPr>
                <a:xfrm>
                  <a:off x="3821835" y="1736747"/>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86" name="Oval 485"/>
                <p:cNvSpPr/>
                <p:nvPr/>
              </p:nvSpPr>
              <p:spPr>
                <a:xfrm>
                  <a:off x="3961690" y="1608801"/>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87" name="Oval 486"/>
                <p:cNvSpPr/>
                <p:nvPr/>
              </p:nvSpPr>
              <p:spPr>
                <a:xfrm>
                  <a:off x="4113203" y="1469220"/>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441534" name="Rectangle 435"/>
              <p:cNvSpPr>
                <a:spLocks noChangeArrowheads="1"/>
              </p:cNvSpPr>
              <p:nvPr/>
            </p:nvSpPr>
            <p:spPr bwMode="auto">
              <a:xfrm rot="5400000" flipH="1" flipV="1">
                <a:off x="917818" y="2351604"/>
                <a:ext cx="335516" cy="409575"/>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491" name="Trapezoid 490"/>
              <p:cNvSpPr/>
              <p:nvPr/>
            </p:nvSpPr>
            <p:spPr>
              <a:xfrm rot="5400000">
                <a:off x="1750077" y="2463732"/>
                <a:ext cx="355842" cy="179289"/>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8" name="Group 492"/>
            <p:cNvGrpSpPr>
              <a:grpSpLocks/>
            </p:cNvGrpSpPr>
            <p:nvPr/>
          </p:nvGrpSpPr>
          <p:grpSpPr bwMode="auto">
            <a:xfrm>
              <a:off x="-539750" y="2398713"/>
              <a:ext cx="539750" cy="276225"/>
              <a:chOff x="1325069" y="2375455"/>
              <a:chExt cx="692574" cy="355842"/>
            </a:xfrm>
          </p:grpSpPr>
          <p:sp>
            <p:nvSpPr>
              <p:cNvPr id="441531" name="Rectangle 435"/>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496" name="Trapezoid 495"/>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grpSp>
        <p:nvGrpSpPr>
          <p:cNvPr id="29" name="Group 28">
            <a:extLst>
              <a:ext uri="{FF2B5EF4-FFF2-40B4-BE49-F238E27FC236}">
                <a16:creationId xmlns:a16="http://schemas.microsoft.com/office/drawing/2014/main" id="{A41AEC6B-C431-499F-9830-03758B02873E}"/>
              </a:ext>
            </a:extLst>
          </p:cNvPr>
          <p:cNvGrpSpPr/>
          <p:nvPr/>
        </p:nvGrpSpPr>
        <p:grpSpPr>
          <a:xfrm>
            <a:off x="1803400" y="1857375"/>
            <a:ext cx="7334250" cy="506413"/>
            <a:chOff x="1803400" y="1857375"/>
            <a:chExt cx="7334250" cy="506413"/>
          </a:xfrm>
        </p:grpSpPr>
        <p:sp>
          <p:nvSpPr>
            <p:cNvPr id="500033" name="Oval 321"/>
            <p:cNvSpPr>
              <a:spLocks noChangeArrowheads="1"/>
            </p:cNvSpPr>
            <p:nvPr/>
          </p:nvSpPr>
          <p:spPr bwMode="auto">
            <a:xfrm>
              <a:off x="3095625"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7" name="Group 6">
              <a:extLst>
                <a:ext uri="{FF2B5EF4-FFF2-40B4-BE49-F238E27FC236}">
                  <a16:creationId xmlns:a16="http://schemas.microsoft.com/office/drawing/2014/main" id="{4E4F1410-D8D6-4528-85F7-E8D2E1A254C9}"/>
                </a:ext>
              </a:extLst>
            </p:cNvPr>
            <p:cNvGrpSpPr/>
            <p:nvPr/>
          </p:nvGrpSpPr>
          <p:grpSpPr>
            <a:xfrm>
              <a:off x="1803400" y="1857375"/>
              <a:ext cx="7334250" cy="506413"/>
              <a:chOff x="1803400" y="1857375"/>
              <a:chExt cx="7334250" cy="506413"/>
            </a:xfrm>
          </p:grpSpPr>
          <p:sp>
            <p:nvSpPr>
              <p:cNvPr id="500036" name="Oval 324"/>
              <p:cNvSpPr>
                <a:spLocks noChangeArrowheads="1"/>
              </p:cNvSpPr>
              <p:nvPr/>
            </p:nvSpPr>
            <p:spPr bwMode="auto">
              <a:xfrm>
                <a:off x="4391025"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39" name="Oval 327"/>
              <p:cNvSpPr>
                <a:spLocks noChangeArrowheads="1"/>
              </p:cNvSpPr>
              <p:nvPr/>
            </p:nvSpPr>
            <p:spPr bwMode="auto">
              <a:xfrm>
                <a:off x="5049838" y="2230438"/>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2" name="Oval 330"/>
              <p:cNvSpPr>
                <a:spLocks noChangeArrowheads="1"/>
              </p:cNvSpPr>
              <p:nvPr/>
            </p:nvSpPr>
            <p:spPr bwMode="auto">
              <a:xfrm>
                <a:off x="5302250"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4" name="Oval 332"/>
              <p:cNvSpPr>
                <a:spLocks noChangeArrowheads="1"/>
              </p:cNvSpPr>
              <p:nvPr/>
            </p:nvSpPr>
            <p:spPr bwMode="auto">
              <a:xfrm>
                <a:off x="5556250"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6" name="Oval 334"/>
              <p:cNvSpPr>
                <a:spLocks noChangeArrowheads="1"/>
              </p:cNvSpPr>
              <p:nvPr/>
            </p:nvSpPr>
            <p:spPr bwMode="auto">
              <a:xfrm>
                <a:off x="5810250" y="2230438"/>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7" name="Oval 335"/>
              <p:cNvSpPr>
                <a:spLocks noChangeArrowheads="1"/>
              </p:cNvSpPr>
              <p:nvPr/>
            </p:nvSpPr>
            <p:spPr bwMode="auto">
              <a:xfrm>
                <a:off x="6062663" y="2230438"/>
                <a:ext cx="134937"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8" name="Oval 336"/>
              <p:cNvSpPr>
                <a:spLocks noChangeArrowheads="1"/>
              </p:cNvSpPr>
              <p:nvPr/>
            </p:nvSpPr>
            <p:spPr bwMode="auto">
              <a:xfrm>
                <a:off x="6315075"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9" name="Oval 337"/>
              <p:cNvSpPr>
                <a:spLocks noChangeArrowheads="1"/>
              </p:cNvSpPr>
              <p:nvPr/>
            </p:nvSpPr>
            <p:spPr bwMode="auto">
              <a:xfrm>
                <a:off x="6569075"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0" name="Oval 338"/>
              <p:cNvSpPr>
                <a:spLocks noChangeArrowheads="1"/>
              </p:cNvSpPr>
              <p:nvPr/>
            </p:nvSpPr>
            <p:spPr bwMode="auto">
              <a:xfrm>
                <a:off x="6823075" y="2230438"/>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1" name="Oval 339"/>
              <p:cNvSpPr>
                <a:spLocks noChangeArrowheads="1"/>
              </p:cNvSpPr>
              <p:nvPr/>
            </p:nvSpPr>
            <p:spPr bwMode="auto">
              <a:xfrm>
                <a:off x="7075488" y="2230438"/>
                <a:ext cx="134937"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2" name="Oval 340"/>
              <p:cNvSpPr>
                <a:spLocks noChangeArrowheads="1"/>
              </p:cNvSpPr>
              <p:nvPr/>
            </p:nvSpPr>
            <p:spPr bwMode="auto">
              <a:xfrm>
                <a:off x="7329488" y="2230438"/>
                <a:ext cx="134937"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3" name="Oval 341"/>
              <p:cNvSpPr>
                <a:spLocks noChangeArrowheads="1"/>
              </p:cNvSpPr>
              <p:nvPr/>
            </p:nvSpPr>
            <p:spPr bwMode="auto">
              <a:xfrm>
                <a:off x="7581900"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09" name="Oval 397"/>
              <p:cNvSpPr>
                <a:spLocks noChangeArrowheads="1"/>
              </p:cNvSpPr>
              <p:nvPr/>
            </p:nvSpPr>
            <p:spPr bwMode="auto">
              <a:xfrm>
                <a:off x="1803400" y="2230438"/>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206268" name="Picture 444" descr="TW-1B.3(70) 70kmh Ahea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5950" y="1857375"/>
                <a:ext cx="6397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70" name="Picture 446" descr="TW-7B (400R) 2 Lanes - Right Lane Closed 400 Metres Ahe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7375" y="1862138"/>
                <a:ext cx="57308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72" name="Picture 448" descr="TW-7B (200R) 2 Lanes - Right Lane Closed 200 Metres Ahe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5950" y="186213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74" name="Picture 450" descr="RG-4 '70 km/h' Speed Limit Tempora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4125" y="1863725"/>
                <a:ext cx="5715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 name="Oval 327"/>
              <p:cNvSpPr>
                <a:spLocks noChangeArrowheads="1"/>
              </p:cNvSpPr>
              <p:nvPr/>
            </p:nvSpPr>
            <p:spPr bwMode="auto">
              <a:xfrm>
                <a:off x="8559800"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3" name="Group 455"/>
              <p:cNvGrpSpPr>
                <a:grpSpLocks/>
              </p:cNvGrpSpPr>
              <p:nvPr/>
            </p:nvGrpSpPr>
            <p:grpSpPr bwMode="auto">
              <a:xfrm>
                <a:off x="8615363" y="1868488"/>
                <a:ext cx="522287" cy="400050"/>
                <a:chOff x="2441624" y="265996"/>
                <a:chExt cx="2754089" cy="2109785"/>
              </a:xfrm>
            </p:grpSpPr>
            <p:pic>
              <p:nvPicPr>
                <p:cNvPr id="441557" name="Picture 454" descr="RG-2 Speed Limit 1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3090687" y="270756"/>
                  <a:ext cx="2105025" cy="210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558" name="Picture 456" descr="TW-16 Works E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718846" y="988774"/>
                  <a:ext cx="2104672" cy="65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9" name="Picture 450" descr="RG-4 '70 km/h' Speed Limit Tempora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9600" y="1863725"/>
                <a:ext cx="5715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8" name="Group 569"/>
          <p:cNvGrpSpPr>
            <a:grpSpLocks/>
          </p:cNvGrpSpPr>
          <p:nvPr/>
        </p:nvGrpSpPr>
        <p:grpSpPr bwMode="auto">
          <a:xfrm flipV="1">
            <a:off x="-1633538" y="2963863"/>
            <a:ext cx="885825" cy="277812"/>
            <a:chOff x="880788" y="2375455"/>
            <a:chExt cx="1136855" cy="355842"/>
          </a:xfrm>
        </p:grpSpPr>
        <p:grpSp>
          <p:nvGrpSpPr>
            <p:cNvPr id="441469" name="Group 570"/>
            <p:cNvGrpSpPr>
              <a:grpSpLocks/>
            </p:cNvGrpSpPr>
            <p:nvPr/>
          </p:nvGrpSpPr>
          <p:grpSpPr bwMode="auto">
            <a:xfrm>
              <a:off x="1316711" y="2378754"/>
              <a:ext cx="512089" cy="350377"/>
              <a:chOff x="1443865" y="778555"/>
              <a:chExt cx="2929351" cy="2004294"/>
            </a:xfrm>
          </p:grpSpPr>
          <p:pic>
            <p:nvPicPr>
              <p:cNvPr id="441472"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1906394" y="316026"/>
                <a:ext cx="2004294" cy="29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5" name="Oval 574"/>
              <p:cNvSpPr/>
              <p:nvPr/>
            </p:nvSpPr>
            <p:spPr>
              <a:xfrm>
                <a:off x="3157527" y="1678588"/>
                <a:ext cx="186473" cy="1977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76" name="Oval 575"/>
              <p:cNvSpPr/>
              <p:nvPr/>
            </p:nvSpPr>
            <p:spPr>
              <a:xfrm>
                <a:off x="3157527" y="1934487"/>
                <a:ext cx="186473" cy="1861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77" name="Oval 576"/>
              <p:cNvSpPr/>
              <p:nvPr/>
            </p:nvSpPr>
            <p:spPr>
              <a:xfrm>
                <a:off x="3157527" y="2155495"/>
                <a:ext cx="186473" cy="1861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78" name="Oval 577"/>
              <p:cNvSpPr/>
              <p:nvPr/>
            </p:nvSpPr>
            <p:spPr>
              <a:xfrm>
                <a:off x="3157527" y="2411394"/>
                <a:ext cx="186473" cy="1861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79" name="Oval 578"/>
              <p:cNvSpPr/>
              <p:nvPr/>
            </p:nvSpPr>
            <p:spPr>
              <a:xfrm>
                <a:off x="3402269" y="2411394"/>
                <a:ext cx="186473" cy="1861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80" name="Oval 579"/>
              <p:cNvSpPr/>
              <p:nvPr/>
            </p:nvSpPr>
            <p:spPr>
              <a:xfrm>
                <a:off x="3635361" y="2411394"/>
                <a:ext cx="186473" cy="1861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81" name="Oval 580"/>
              <p:cNvSpPr/>
              <p:nvPr/>
            </p:nvSpPr>
            <p:spPr>
              <a:xfrm>
                <a:off x="3868453" y="2411394"/>
                <a:ext cx="198132" cy="1861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82" name="Oval 581"/>
              <p:cNvSpPr/>
              <p:nvPr/>
            </p:nvSpPr>
            <p:spPr>
              <a:xfrm>
                <a:off x="3390618" y="2167123"/>
                <a:ext cx="186473" cy="1861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83" name="Oval 582"/>
              <p:cNvSpPr/>
              <p:nvPr/>
            </p:nvSpPr>
            <p:spPr>
              <a:xfrm>
                <a:off x="3530473" y="2015913"/>
                <a:ext cx="198124" cy="19773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84" name="Oval 583"/>
              <p:cNvSpPr/>
              <p:nvPr/>
            </p:nvSpPr>
            <p:spPr>
              <a:xfrm>
                <a:off x="3681979" y="1876332"/>
                <a:ext cx="186473" cy="19773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85" name="Oval 584"/>
              <p:cNvSpPr/>
              <p:nvPr/>
            </p:nvSpPr>
            <p:spPr>
              <a:xfrm>
                <a:off x="3821835" y="1736750"/>
                <a:ext cx="186473" cy="19773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86" name="Oval 585"/>
              <p:cNvSpPr/>
              <p:nvPr/>
            </p:nvSpPr>
            <p:spPr>
              <a:xfrm>
                <a:off x="3961690" y="1608797"/>
                <a:ext cx="186473" cy="1977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87" name="Oval 586"/>
              <p:cNvSpPr/>
              <p:nvPr/>
            </p:nvSpPr>
            <p:spPr>
              <a:xfrm>
                <a:off x="4113203" y="1469216"/>
                <a:ext cx="186473" cy="1977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441470" name="Rectangle 435"/>
            <p:cNvSpPr>
              <a:spLocks noChangeArrowheads="1"/>
            </p:cNvSpPr>
            <p:nvPr/>
          </p:nvSpPr>
          <p:spPr bwMode="auto">
            <a:xfrm rot="5400000" flipH="1" flipV="1">
              <a:off x="917818" y="2351604"/>
              <a:ext cx="335516" cy="409575"/>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73" name="Trapezoid 572"/>
            <p:cNvSpPr/>
            <p:nvPr/>
          </p:nvSpPr>
          <p:spPr>
            <a:xfrm rot="5400000">
              <a:off x="1750078" y="2463732"/>
              <a:ext cx="355842" cy="179289"/>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20" name="Group 587"/>
          <p:cNvGrpSpPr>
            <a:grpSpLocks/>
          </p:cNvGrpSpPr>
          <p:nvPr/>
        </p:nvGrpSpPr>
        <p:grpSpPr bwMode="auto">
          <a:xfrm>
            <a:off x="-539750" y="2963863"/>
            <a:ext cx="539750" cy="276225"/>
            <a:chOff x="1325069" y="2375455"/>
            <a:chExt cx="692574" cy="355842"/>
          </a:xfrm>
        </p:grpSpPr>
        <p:sp>
          <p:nvSpPr>
            <p:cNvPr id="441467" name="Rectangle 435"/>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90" name="Trapezoid 589"/>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30" name="Group 29">
            <a:extLst>
              <a:ext uri="{FF2B5EF4-FFF2-40B4-BE49-F238E27FC236}">
                <a16:creationId xmlns:a16="http://schemas.microsoft.com/office/drawing/2014/main" id="{E1EAA6BB-F5EB-47B9-B6B8-9DBB9E8688C8}"/>
              </a:ext>
            </a:extLst>
          </p:cNvPr>
          <p:cNvGrpSpPr/>
          <p:nvPr/>
        </p:nvGrpSpPr>
        <p:grpSpPr>
          <a:xfrm>
            <a:off x="-1730376" y="4717721"/>
            <a:ext cx="1558925" cy="277812"/>
            <a:chOff x="9351963" y="4437063"/>
            <a:chExt cx="1558925" cy="277812"/>
          </a:xfrm>
        </p:grpSpPr>
        <p:grpSp>
          <p:nvGrpSpPr>
            <p:cNvPr id="22" name="Group 673"/>
            <p:cNvGrpSpPr>
              <a:grpSpLocks/>
            </p:cNvGrpSpPr>
            <p:nvPr/>
          </p:nvGrpSpPr>
          <p:grpSpPr bwMode="auto">
            <a:xfrm rot="10800000">
              <a:off x="9351963" y="4437063"/>
              <a:ext cx="539750" cy="277812"/>
              <a:chOff x="1325069" y="2375455"/>
              <a:chExt cx="692574" cy="355842"/>
            </a:xfrm>
          </p:grpSpPr>
          <p:sp>
            <p:nvSpPr>
              <p:cNvPr id="441460" name="Rectangle 435"/>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676" name="Trapezoid 675"/>
              <p:cNvSpPr/>
              <p:nvPr/>
            </p:nvSpPr>
            <p:spPr>
              <a:xfrm rot="5400000">
                <a:off x="1750095"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23" name="Group 681"/>
            <p:cNvGrpSpPr>
              <a:grpSpLocks/>
            </p:cNvGrpSpPr>
            <p:nvPr/>
          </p:nvGrpSpPr>
          <p:grpSpPr bwMode="auto">
            <a:xfrm>
              <a:off x="10282238" y="4437063"/>
              <a:ext cx="628650" cy="277812"/>
              <a:chOff x="-889873" y="5767360"/>
              <a:chExt cx="627932" cy="276906"/>
            </a:xfrm>
          </p:grpSpPr>
          <p:sp>
            <p:nvSpPr>
              <p:cNvPr id="441457" name="Rectangle 435"/>
              <p:cNvSpPr>
                <a:spLocks noChangeArrowheads="1"/>
              </p:cNvSpPr>
              <p:nvPr/>
            </p:nvSpPr>
            <p:spPr bwMode="auto">
              <a:xfrm rot="-5400000" flipH="1" flipV="1">
                <a:off x="-684216" y="5706049"/>
                <a:ext cx="272207" cy="39483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680" name="Trapezoid 679"/>
              <p:cNvSpPr/>
              <p:nvPr/>
            </p:nvSpPr>
            <p:spPr>
              <a:xfrm rot="16200000">
                <a:off x="-958556" y="5836043"/>
                <a:ext cx="276906" cy="139540"/>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41459" name="Rectangle 435"/>
              <p:cNvSpPr>
                <a:spLocks noChangeArrowheads="1"/>
              </p:cNvSpPr>
              <p:nvPr/>
            </p:nvSpPr>
            <p:spPr bwMode="auto">
              <a:xfrm rot="-5400000" flipH="1" flipV="1">
                <a:off x="-437433" y="5864079"/>
                <a:ext cx="272207" cy="78776"/>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grpSp>
      <p:sp>
        <p:nvSpPr>
          <p:cNvPr id="683" name="Oval 350"/>
          <p:cNvSpPr>
            <a:spLocks noChangeArrowheads="1"/>
          </p:cNvSpPr>
          <p:nvPr/>
        </p:nvSpPr>
        <p:spPr bwMode="auto">
          <a:xfrm>
            <a:off x="7854950" y="2736850"/>
            <a:ext cx="133350"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684" name="Oval 350"/>
          <p:cNvSpPr>
            <a:spLocks noChangeArrowheads="1"/>
          </p:cNvSpPr>
          <p:nvPr/>
        </p:nvSpPr>
        <p:spPr bwMode="auto">
          <a:xfrm>
            <a:off x="8132763" y="2736850"/>
            <a:ext cx="134937"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685" name="Oval 350"/>
          <p:cNvSpPr>
            <a:spLocks noChangeArrowheads="1"/>
          </p:cNvSpPr>
          <p:nvPr/>
        </p:nvSpPr>
        <p:spPr bwMode="auto">
          <a:xfrm>
            <a:off x="8386763" y="2736850"/>
            <a:ext cx="133350"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686" name="Oval 350"/>
          <p:cNvSpPr>
            <a:spLocks noChangeArrowheads="1"/>
          </p:cNvSpPr>
          <p:nvPr/>
        </p:nvSpPr>
        <p:spPr bwMode="auto">
          <a:xfrm>
            <a:off x="8634413" y="2736850"/>
            <a:ext cx="133350"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28" name="Group 681"/>
          <p:cNvGrpSpPr>
            <a:grpSpLocks/>
          </p:cNvGrpSpPr>
          <p:nvPr/>
        </p:nvGrpSpPr>
        <p:grpSpPr bwMode="auto">
          <a:xfrm rot="10800000">
            <a:off x="5527675" y="2835275"/>
            <a:ext cx="884238" cy="277813"/>
            <a:chOff x="-889873" y="5767360"/>
            <a:chExt cx="882476" cy="276906"/>
          </a:xfrm>
        </p:grpSpPr>
        <p:sp>
          <p:nvSpPr>
            <p:cNvPr id="441434" name="Rectangle 435"/>
            <p:cNvSpPr>
              <a:spLocks noChangeArrowheads="1"/>
            </p:cNvSpPr>
            <p:nvPr/>
          </p:nvSpPr>
          <p:spPr bwMode="auto">
            <a:xfrm rot="-5400000" flipH="1" flipV="1">
              <a:off x="-684216" y="5706049"/>
              <a:ext cx="272207" cy="39483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215" name="Trapezoid 214"/>
            <p:cNvSpPr/>
            <p:nvPr/>
          </p:nvSpPr>
          <p:spPr>
            <a:xfrm rot="16200000">
              <a:off x="-958615" y="5836102"/>
              <a:ext cx="276906" cy="139422"/>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41436" name="Rectangle 435"/>
            <p:cNvSpPr>
              <a:spLocks noChangeArrowheads="1"/>
            </p:cNvSpPr>
            <p:nvPr/>
          </p:nvSpPr>
          <p:spPr bwMode="auto">
            <a:xfrm rot="-5400000" flipH="1" flipV="1">
              <a:off x="-310161" y="5736806"/>
              <a:ext cx="272207" cy="333321"/>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sp>
        <p:nvSpPr>
          <p:cNvPr id="222" name="Content Placeholder 2">
            <a:extLst>
              <a:ext uri="{FF2B5EF4-FFF2-40B4-BE49-F238E27FC236}">
                <a16:creationId xmlns:a16="http://schemas.microsoft.com/office/drawing/2014/main" id="{2D0FC878-2BFA-4617-9FE5-25FC821726B9}"/>
              </a:ext>
            </a:extLst>
          </p:cNvPr>
          <p:cNvSpPr>
            <a:spLocks noGrp="1"/>
          </p:cNvSpPr>
          <p:nvPr>
            <p:ph idx="1"/>
          </p:nvPr>
        </p:nvSpPr>
        <p:spPr>
          <a:xfrm>
            <a:off x="457201" y="5400675"/>
            <a:ext cx="8237537" cy="756844"/>
          </a:xfrm>
        </p:spPr>
        <p:txBody>
          <a:bodyPr/>
          <a:lstStyle/>
          <a:p>
            <a:pPr lvl="1"/>
            <a:r>
              <a:rPr lang="en-NZ" dirty="0"/>
              <a:t>Industry Practice has accepted installing closure prior to the  Works End sign to reduce to 2 loops</a:t>
            </a:r>
          </a:p>
        </p:txBody>
      </p:sp>
      <p:pic>
        <p:nvPicPr>
          <p:cNvPr id="216" name="Picture 215">
            <a:extLst>
              <a:ext uri="{FF2B5EF4-FFF2-40B4-BE49-F238E27FC236}">
                <a16:creationId xmlns:a16="http://schemas.microsoft.com/office/drawing/2014/main" id="{49B14C94-E38F-4389-93EE-9EED2808986C}"/>
              </a:ext>
            </a:extLst>
          </p:cNvPr>
          <p:cNvPicPr>
            <a:picLocks noChangeAspect="1"/>
          </p:cNvPicPr>
          <p:nvPr/>
        </p:nvPicPr>
        <p:blipFill>
          <a:blip r:embed="rId11"/>
          <a:stretch>
            <a:fillRect/>
          </a:stretch>
        </p:blipFill>
        <p:spPr>
          <a:xfrm rot="5400000">
            <a:off x="247018" y="1701962"/>
            <a:ext cx="334895" cy="774445"/>
          </a:xfrm>
          <a:prstGeom prst="rect">
            <a:avLst/>
          </a:prstGeom>
        </p:spPr>
      </p:pic>
      <p:pic>
        <p:nvPicPr>
          <p:cNvPr id="126" name="Picture 125">
            <a:extLst>
              <a:ext uri="{FF2B5EF4-FFF2-40B4-BE49-F238E27FC236}">
                <a16:creationId xmlns:a16="http://schemas.microsoft.com/office/drawing/2014/main" id="{00D63F92-97DF-4B44-B7B2-838C395C21E6}"/>
              </a:ext>
            </a:extLst>
          </p:cNvPr>
          <p:cNvPicPr>
            <a:picLocks noChangeAspect="1"/>
          </p:cNvPicPr>
          <p:nvPr/>
        </p:nvPicPr>
        <p:blipFill>
          <a:blip r:embed="rId12"/>
          <a:stretch>
            <a:fillRect/>
          </a:stretch>
        </p:blipFill>
        <p:spPr>
          <a:xfrm flipV="1">
            <a:off x="155986" y="1919260"/>
            <a:ext cx="301215" cy="334370"/>
          </a:xfrm>
          <a:prstGeom prst="rect">
            <a:avLst/>
          </a:prstGeom>
        </p:spPr>
      </p:pic>
      <p:sp>
        <p:nvSpPr>
          <p:cNvPr id="125" name="Rectangle 124">
            <a:extLst>
              <a:ext uri="{FF2B5EF4-FFF2-40B4-BE49-F238E27FC236}">
                <a16:creationId xmlns:a16="http://schemas.microsoft.com/office/drawing/2014/main" id="{74EB650B-DFA1-4FAC-9481-F8D05DD3BE52}"/>
              </a:ext>
            </a:extLst>
          </p:cNvPr>
          <p:cNvSpPr/>
          <p:nvPr/>
        </p:nvSpPr>
        <p:spPr>
          <a:xfrm>
            <a:off x="7527" y="1903045"/>
            <a:ext cx="774445" cy="3397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03627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6250" fill="hold"/>
                                        <p:tgtEl>
                                          <p:spTgt spid="19"/>
                                        </p:tgtEl>
                                        <p:attrNameLst>
                                          <p:attrName>ppt_x</p:attrName>
                                        </p:attrNameLst>
                                      </p:cBhvr>
                                      <p:tavLst>
                                        <p:tav tm="0">
                                          <p:val>
                                            <p:strVal val="0-#ppt_w/2"/>
                                          </p:val>
                                        </p:tav>
                                        <p:tav tm="100000">
                                          <p:val>
                                            <p:strVal val="#ppt_x"/>
                                          </p:val>
                                        </p:tav>
                                      </p:tavLst>
                                    </p:anim>
                                    <p:anim calcmode="lin" valueType="num">
                                      <p:cBhvr additive="base">
                                        <p:cTn id="8" dur="6250" fill="hold"/>
                                        <p:tgtEl>
                                          <p:spTgt spid="19"/>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750"/>
                                        <p:tgtEl>
                                          <p:spTgt spid="29"/>
                                        </p:tgtEl>
                                      </p:cBhvr>
                                    </p:animEffect>
                                  </p:childTnLst>
                                </p:cTn>
                              </p:par>
                            </p:childTnLst>
                          </p:cTn>
                        </p:par>
                        <p:par>
                          <p:cTn id="12" fill="hold">
                            <p:stCondLst>
                              <p:cond delay="6250"/>
                            </p:stCondLst>
                            <p:childTnLst>
                              <p:par>
                                <p:cTn id="13" presetID="22" presetClass="entr" presetSubtype="8" fill="hold" grpId="0" nodeType="after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wipe(left)">
                                      <p:cBhvr>
                                        <p:cTn id="15" dur="1000"/>
                                        <p:tgtEl>
                                          <p:spTgt spid="125"/>
                                        </p:tgtEl>
                                      </p:cBhvr>
                                    </p:animEffect>
                                  </p:childTnLst>
                                </p:cTn>
                              </p:par>
                            </p:childTnLst>
                          </p:cTn>
                        </p:par>
                        <p:par>
                          <p:cTn id="16" fill="hold">
                            <p:stCondLst>
                              <p:cond delay="7250"/>
                            </p:stCondLst>
                            <p:childTnLst>
                              <p:par>
                                <p:cTn id="17" presetID="2" presetClass="entr" presetSubtype="2" fill="hold" nodeType="afterEffect">
                                  <p:stCondLst>
                                    <p:cond delay="5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4500" fill="hold"/>
                                        <p:tgtEl>
                                          <p:spTgt spid="30"/>
                                        </p:tgtEl>
                                        <p:attrNameLst>
                                          <p:attrName>ppt_x</p:attrName>
                                        </p:attrNameLst>
                                      </p:cBhvr>
                                      <p:tavLst>
                                        <p:tav tm="0">
                                          <p:val>
                                            <p:strVal val="1+#ppt_w/2"/>
                                          </p:val>
                                        </p:tav>
                                        <p:tav tm="100000">
                                          <p:val>
                                            <p:strVal val="#ppt_x"/>
                                          </p:val>
                                        </p:tav>
                                      </p:tavLst>
                                    </p:anim>
                                    <p:anim calcmode="lin" valueType="num">
                                      <p:cBhvr additive="base">
                                        <p:cTn id="20" dur="4500" fill="hold"/>
                                        <p:tgtEl>
                                          <p:spTgt spid="30"/>
                                        </p:tgtEl>
                                        <p:attrNameLst>
                                          <p:attrName>ppt_y</p:attrName>
                                        </p:attrNameLst>
                                      </p:cBhvr>
                                      <p:tavLst>
                                        <p:tav tm="0">
                                          <p:val>
                                            <p:strVal val="#ppt_y"/>
                                          </p:val>
                                        </p:tav>
                                        <p:tav tm="100000">
                                          <p:val>
                                            <p:strVal val="#ppt_y"/>
                                          </p:val>
                                        </p:tav>
                                      </p:tavLst>
                                    </p:anim>
                                  </p:childTnLst>
                                </p:cTn>
                              </p:par>
                            </p:childTnLst>
                          </p:cTn>
                        </p:par>
                        <p:par>
                          <p:cTn id="21" fill="hold">
                            <p:stCondLst>
                              <p:cond delay="12250"/>
                            </p:stCondLst>
                            <p:childTnLst>
                              <p:par>
                                <p:cTn id="22" presetID="1" presetClass="entr" presetSubtype="0" fill="hold" nodeType="afterEffect">
                                  <p:stCondLst>
                                    <p:cond delay="0"/>
                                  </p:stCondLst>
                                  <p:childTnLst>
                                    <p:set>
                                      <p:cBhvr>
                                        <p:cTn id="23" dur="1" fill="hold">
                                          <p:stCondLst>
                                            <p:cond delay="0"/>
                                          </p:stCondLst>
                                        </p:cTn>
                                        <p:tgtEl>
                                          <p:spTgt spid="126"/>
                                        </p:tgtEl>
                                        <p:attrNameLst>
                                          <p:attrName>style.visibility</p:attrName>
                                        </p:attrNameLst>
                                      </p:cBhvr>
                                      <p:to>
                                        <p:strVal val="visible"/>
                                      </p:to>
                                    </p:set>
                                  </p:childTnLst>
                                </p:cTn>
                              </p:par>
                            </p:childTnLst>
                          </p:cTn>
                        </p:par>
                        <p:par>
                          <p:cTn id="24" fill="hold">
                            <p:stCondLst>
                              <p:cond delay="12250"/>
                            </p:stCondLst>
                            <p:childTnLst>
                              <p:par>
                                <p:cTn id="25" presetID="22" presetClass="exit" presetSubtype="2" fill="hold" grpId="1" nodeType="afterEffect">
                                  <p:stCondLst>
                                    <p:cond delay="0"/>
                                  </p:stCondLst>
                                  <p:childTnLst>
                                    <p:animEffect transition="out" filter="wipe(right)">
                                      <p:cBhvr>
                                        <p:cTn id="26" dur="500"/>
                                        <p:tgtEl>
                                          <p:spTgt spid="125"/>
                                        </p:tgtEl>
                                      </p:cBhvr>
                                    </p:animEffect>
                                    <p:set>
                                      <p:cBhvr>
                                        <p:cTn id="27" dur="1" fill="hold">
                                          <p:stCondLst>
                                            <p:cond delay="499"/>
                                          </p:stCondLst>
                                        </p:cTn>
                                        <p:tgtEl>
                                          <p:spTgt spid="125"/>
                                        </p:tgtEl>
                                        <p:attrNameLst>
                                          <p:attrName>style.visibility</p:attrName>
                                        </p:attrNameLst>
                                      </p:cBhvr>
                                      <p:to>
                                        <p:strVal val="hidden"/>
                                      </p:to>
                                    </p:set>
                                  </p:childTnLst>
                                </p:cTn>
                              </p:par>
                            </p:childTnLst>
                          </p:cTn>
                        </p:par>
                        <p:par>
                          <p:cTn id="28" fill="hold">
                            <p:stCondLst>
                              <p:cond delay="12750"/>
                            </p:stCondLst>
                            <p:childTnLst>
                              <p:par>
                                <p:cTn id="29" presetID="63" presetClass="path" presetSubtype="0" accel="50000" decel="50000" fill="hold" nodeType="afterEffect">
                                  <p:stCondLst>
                                    <p:cond delay="0"/>
                                  </p:stCondLst>
                                  <p:childTnLst>
                                    <p:animMotion origin="layout" path="M 0.25 3.64162E-6 L 0.39097 3.64162E-6 " pathEditMode="relative" rAng="0" ptsTypes="AA">
                                      <p:cBhvr>
                                        <p:cTn id="30" dur="2000" fill="hold"/>
                                        <p:tgtEl>
                                          <p:spTgt spid="20"/>
                                        </p:tgtEl>
                                        <p:attrNameLst>
                                          <p:attrName>ppt_x</p:attrName>
                                          <p:attrName>ppt_y</p:attrName>
                                        </p:attrNameLst>
                                      </p:cBhvr>
                                      <p:rCtr x="700000" y="0"/>
                                    </p:animMotion>
                                  </p:childTnLst>
                                </p:cTn>
                              </p:par>
                              <p:par>
                                <p:cTn id="31" presetID="63" presetClass="path" presetSubtype="0" accel="50000" decel="50000" fill="hold" nodeType="withEffect">
                                  <p:stCondLst>
                                    <p:cond delay="0"/>
                                  </p:stCondLst>
                                  <p:childTnLst>
                                    <p:animMotion origin="layout" path="M 2.22222E-6 -3.33333E-6 L 0.38524 -4.81481E-6 " pathEditMode="relative" rAng="0" ptsTypes="AA">
                                      <p:cBhvr>
                                        <p:cTn id="32" dur="2000" fill="hold"/>
                                        <p:tgtEl>
                                          <p:spTgt spid="18"/>
                                        </p:tgtEl>
                                        <p:attrNameLst>
                                          <p:attrName>ppt_x</p:attrName>
                                          <p:attrName>ppt_y</p:attrName>
                                        </p:attrNameLst>
                                      </p:cBhvr>
                                      <p:rCtr x="19167" y="0"/>
                                    </p:animMotion>
                                  </p:childTnLst>
                                </p:cTn>
                              </p:par>
                            </p:childTnLst>
                          </p:cTn>
                        </p:par>
                        <p:par>
                          <p:cTn id="33" fill="hold">
                            <p:stCondLst>
                              <p:cond delay="14750"/>
                            </p:stCondLst>
                            <p:childTnLst>
                              <p:par>
                                <p:cTn id="34" presetID="1" presetClass="entr" presetSubtype="0" fill="hold" nodeType="afterEffect">
                                  <p:stCondLst>
                                    <p:cond delay="0"/>
                                  </p:stCondLst>
                                  <p:childTnLst>
                                    <p:set>
                                      <p:cBhvr>
                                        <p:cTn id="35" dur="1" fill="hold">
                                          <p:stCondLst>
                                            <p:cond delay="0"/>
                                          </p:stCondLst>
                                        </p:cTn>
                                        <p:tgtEl>
                                          <p:spTgt spid="464"/>
                                        </p:tgtEl>
                                        <p:attrNameLst>
                                          <p:attrName>style.visibility</p:attrName>
                                        </p:attrNameLst>
                                      </p:cBhvr>
                                      <p:to>
                                        <p:strVal val="visible"/>
                                      </p:to>
                                    </p:set>
                                  </p:childTnLst>
                                </p:cTn>
                              </p:par>
                            </p:childTnLst>
                          </p:cTn>
                        </p:par>
                        <p:par>
                          <p:cTn id="36" fill="hold">
                            <p:stCondLst>
                              <p:cond delay="14750"/>
                            </p:stCondLst>
                            <p:childTnLst>
                              <p:par>
                                <p:cTn id="37" presetID="1" presetClass="entr" presetSubtype="0" fill="hold" grpId="0" nodeType="afterEffect">
                                  <p:stCondLst>
                                    <p:cond delay="0"/>
                                  </p:stCondLst>
                                  <p:childTnLst>
                                    <p:set>
                                      <p:cBhvr>
                                        <p:cTn id="38" dur="1" fill="hold">
                                          <p:stCondLst>
                                            <p:cond delay="0"/>
                                          </p:stCondLst>
                                        </p:cTn>
                                        <p:tgtEl>
                                          <p:spTgt spid="500110"/>
                                        </p:tgtEl>
                                        <p:attrNameLst>
                                          <p:attrName>style.visibility</p:attrName>
                                        </p:attrNameLst>
                                      </p:cBhvr>
                                      <p:to>
                                        <p:strVal val="visible"/>
                                      </p:to>
                                    </p:set>
                                  </p:childTnLst>
                                </p:cTn>
                              </p:par>
                              <p:par>
                                <p:cTn id="39" presetID="1" presetClass="entr" presetSubtype="0" fill="hold" nodeType="withEffect">
                                  <p:stCondLst>
                                    <p:cond delay="2000"/>
                                  </p:stCondLst>
                                  <p:childTnLst>
                                    <p:set>
                                      <p:cBhvr>
                                        <p:cTn id="40" dur="1" fill="hold">
                                          <p:stCondLst>
                                            <p:cond delay="0"/>
                                          </p:stCondLst>
                                        </p:cTn>
                                        <p:tgtEl>
                                          <p:spTgt spid="462"/>
                                        </p:tgtEl>
                                        <p:attrNameLst>
                                          <p:attrName>style.visibility</p:attrName>
                                        </p:attrNameLst>
                                      </p:cBhvr>
                                      <p:to>
                                        <p:strVal val="visible"/>
                                      </p:to>
                                    </p:set>
                                  </p:childTnLst>
                                </p:cTn>
                              </p:par>
                              <p:par>
                                <p:cTn id="41" presetID="1" presetClass="entr" presetSubtype="0" fill="hold" grpId="0" nodeType="withEffect">
                                  <p:stCondLst>
                                    <p:cond delay="3000"/>
                                  </p:stCondLst>
                                  <p:childTnLst>
                                    <p:set>
                                      <p:cBhvr>
                                        <p:cTn id="42" dur="1" fill="hold">
                                          <p:stCondLst>
                                            <p:cond delay="0"/>
                                          </p:stCondLst>
                                        </p:cTn>
                                        <p:tgtEl>
                                          <p:spTgt spid="500034"/>
                                        </p:tgtEl>
                                        <p:attrNameLst>
                                          <p:attrName>style.visibility</p:attrName>
                                        </p:attrNameLst>
                                      </p:cBhvr>
                                      <p:to>
                                        <p:strVal val="visible"/>
                                      </p:to>
                                    </p:set>
                                  </p:childTnLst>
                                </p:cTn>
                              </p:par>
                            </p:childTnLst>
                          </p:cTn>
                        </p:par>
                        <p:par>
                          <p:cTn id="43" fill="hold" nodeType="afterGroup">
                            <p:stCondLst>
                              <p:cond delay="17750"/>
                            </p:stCondLst>
                            <p:childTnLst>
                              <p:par>
                                <p:cTn id="44" presetID="63" presetClass="path" presetSubtype="0" accel="50000" decel="50000" fill="hold" nodeType="afterEffect">
                                  <p:stCondLst>
                                    <p:cond delay="0"/>
                                  </p:stCondLst>
                                  <p:childTnLst>
                                    <p:animMotion origin="layout" path="M 0.38698 -4.10405E-6 L 0.53229 -4.10405E-6 " pathEditMode="relative" rAng="0" ptsTypes="AA">
                                      <p:cBhvr>
                                        <p:cTn id="45" dur="2000" fill="hold"/>
                                        <p:tgtEl>
                                          <p:spTgt spid="20"/>
                                        </p:tgtEl>
                                        <p:attrNameLst>
                                          <p:attrName>ppt_x</p:attrName>
                                          <p:attrName>ppt_y</p:attrName>
                                        </p:attrNameLst>
                                      </p:cBhvr>
                                      <p:rCtr x="730000" y="0"/>
                                    </p:animMotion>
                                  </p:childTnLst>
                                </p:cTn>
                              </p:par>
                              <p:par>
                                <p:cTn id="46" presetID="63" presetClass="path" presetSubtype="0" accel="50000" decel="50000" fill="hold" nodeType="withEffect">
                                  <p:stCondLst>
                                    <p:cond delay="0"/>
                                  </p:stCondLst>
                                  <p:childTnLst>
                                    <p:animMotion origin="layout" path="M 0.38524 -3.87283E-6 L 0.52778 -3.87283E-6 " pathEditMode="relative" rAng="0" ptsTypes="AA">
                                      <p:cBhvr>
                                        <p:cTn id="47" dur="2000" fill="hold"/>
                                        <p:tgtEl>
                                          <p:spTgt spid="18"/>
                                        </p:tgtEl>
                                        <p:attrNameLst>
                                          <p:attrName>ppt_x</p:attrName>
                                          <p:attrName>ppt_y</p:attrName>
                                        </p:attrNameLst>
                                      </p:cBhvr>
                                      <p:rCtr x="710000" y="0"/>
                                    </p:animMotion>
                                  </p:childTnLst>
                                </p:cTn>
                              </p:par>
                              <p:par>
                                <p:cTn id="48" presetID="1" presetClass="entr" presetSubtype="0" fill="hold" nodeType="withEffect">
                                  <p:stCondLst>
                                    <p:cond delay="2000"/>
                                  </p:stCondLst>
                                  <p:childTnLst>
                                    <p:set>
                                      <p:cBhvr>
                                        <p:cTn id="49" dur="1" fill="hold">
                                          <p:stCondLst>
                                            <p:cond delay="0"/>
                                          </p:stCondLst>
                                        </p:cTn>
                                        <p:tgtEl>
                                          <p:spTgt spid="461"/>
                                        </p:tgtEl>
                                        <p:attrNameLst>
                                          <p:attrName>style.visibility</p:attrName>
                                        </p:attrNameLst>
                                      </p:cBhvr>
                                      <p:to>
                                        <p:strVal val="visible"/>
                                      </p:to>
                                    </p:set>
                                  </p:childTnLst>
                                </p:cTn>
                              </p:par>
                              <p:par>
                                <p:cTn id="50" presetID="1" presetClass="entr" presetSubtype="0" fill="hold" grpId="0" nodeType="withEffect">
                                  <p:stCondLst>
                                    <p:cond delay="3000"/>
                                  </p:stCondLst>
                                  <p:childTnLst>
                                    <p:set>
                                      <p:cBhvr>
                                        <p:cTn id="51" dur="1" fill="hold">
                                          <p:stCondLst>
                                            <p:cond delay="0"/>
                                          </p:stCondLst>
                                        </p:cTn>
                                        <p:tgtEl>
                                          <p:spTgt spid="500037"/>
                                        </p:tgtEl>
                                        <p:attrNameLst>
                                          <p:attrName>style.visibility</p:attrName>
                                        </p:attrNameLst>
                                      </p:cBhvr>
                                      <p:to>
                                        <p:strVal val="visible"/>
                                      </p:to>
                                    </p:set>
                                  </p:childTnLst>
                                </p:cTn>
                              </p:par>
                            </p:childTnLst>
                          </p:cTn>
                        </p:par>
                        <p:par>
                          <p:cTn id="52" fill="hold" nodeType="afterGroup">
                            <p:stCondLst>
                              <p:cond delay="20750"/>
                            </p:stCondLst>
                            <p:childTnLst>
                              <p:par>
                                <p:cTn id="53" presetID="63" presetClass="path" presetSubtype="0" accel="50000" decel="50000" fill="hold" nodeType="afterEffect">
                                  <p:stCondLst>
                                    <p:cond delay="0"/>
                                  </p:stCondLst>
                                  <p:childTnLst>
                                    <p:animMotion origin="layout" path="M 0.5323 -4.4249E-6 L 0.60226 -4.4249E-6 " pathEditMode="relative" rAng="0" ptsTypes="AA">
                                      <p:cBhvr>
                                        <p:cTn id="54" dur="2000" fill="hold"/>
                                        <p:tgtEl>
                                          <p:spTgt spid="20"/>
                                        </p:tgtEl>
                                        <p:attrNameLst>
                                          <p:attrName>ppt_x</p:attrName>
                                          <p:attrName>ppt_y</p:attrName>
                                        </p:attrNameLst>
                                      </p:cBhvr>
                                      <p:rCtr x="350000" y="0"/>
                                    </p:animMotion>
                                  </p:childTnLst>
                                </p:cTn>
                              </p:par>
                              <p:par>
                                <p:cTn id="55" presetID="63" presetClass="path" presetSubtype="0" accel="50000" decel="50000" fill="hold" nodeType="withEffect">
                                  <p:stCondLst>
                                    <p:cond delay="0"/>
                                  </p:stCondLst>
                                  <p:childTnLst>
                                    <p:animMotion origin="layout" path="M 0.52778 -3.87283E-6 L 0.60209 -3.87283E-6 " pathEditMode="relative" rAng="0" ptsTypes="AA">
                                      <p:cBhvr>
                                        <p:cTn id="56" dur="2000" fill="hold"/>
                                        <p:tgtEl>
                                          <p:spTgt spid="18"/>
                                        </p:tgtEl>
                                        <p:attrNameLst>
                                          <p:attrName>ppt_x</p:attrName>
                                          <p:attrName>ppt_y</p:attrName>
                                        </p:attrNameLst>
                                      </p:cBhvr>
                                      <p:rCtr x="370000" y="0"/>
                                    </p:animMotion>
                                  </p:childTnLst>
                                </p:cTn>
                              </p:par>
                              <p:par>
                                <p:cTn id="57" presetID="1" presetClass="entr" presetSubtype="0" fill="hold" nodeType="withEffect">
                                  <p:stCondLst>
                                    <p:cond delay="2000"/>
                                  </p:stCondLst>
                                  <p:childTnLst>
                                    <p:set>
                                      <p:cBhvr>
                                        <p:cTn id="58" dur="1" fill="hold">
                                          <p:stCondLst>
                                            <p:cond delay="0"/>
                                          </p:stCondLst>
                                        </p:cTn>
                                        <p:tgtEl>
                                          <p:spTgt spid="463"/>
                                        </p:tgtEl>
                                        <p:attrNameLst>
                                          <p:attrName>style.visibility</p:attrName>
                                        </p:attrNameLst>
                                      </p:cBhvr>
                                      <p:to>
                                        <p:strVal val="visible"/>
                                      </p:to>
                                    </p:set>
                                  </p:childTnLst>
                                </p:cTn>
                              </p:par>
                              <p:par>
                                <p:cTn id="59" presetID="1" presetClass="entr" presetSubtype="0" fill="hold" grpId="0" nodeType="withEffect">
                                  <p:stCondLst>
                                    <p:cond delay="3000"/>
                                  </p:stCondLst>
                                  <p:childTnLst>
                                    <p:set>
                                      <p:cBhvr>
                                        <p:cTn id="60" dur="1" fill="hold">
                                          <p:stCondLst>
                                            <p:cond delay="0"/>
                                          </p:stCondLst>
                                        </p:cTn>
                                        <p:tgtEl>
                                          <p:spTgt spid="500133"/>
                                        </p:tgtEl>
                                        <p:attrNameLst>
                                          <p:attrName>style.visibility</p:attrName>
                                        </p:attrNameLst>
                                      </p:cBhvr>
                                      <p:to>
                                        <p:strVal val="visible"/>
                                      </p:to>
                                    </p:set>
                                  </p:childTnLst>
                                </p:cTn>
                              </p:par>
                            </p:childTnLst>
                          </p:cTn>
                        </p:par>
                        <p:par>
                          <p:cTn id="61" fill="hold" nodeType="afterGroup">
                            <p:stCondLst>
                              <p:cond delay="23750"/>
                            </p:stCondLst>
                            <p:childTnLst>
                              <p:par>
                                <p:cTn id="62" presetID="63" presetClass="path" presetSubtype="0" accel="50000" decel="50000" fill="hold" nodeType="afterEffect">
                                  <p:stCondLst>
                                    <p:cond delay="0"/>
                                  </p:stCondLst>
                                  <p:childTnLst>
                                    <p:animMotion origin="layout" path="M 0.60226 1.29137E-6 L 0.6849 1.29137E-6 " pathEditMode="relative" rAng="0" ptsTypes="AA">
                                      <p:cBhvr>
                                        <p:cTn id="63" dur="3000" fill="hold"/>
                                        <p:tgtEl>
                                          <p:spTgt spid="20"/>
                                        </p:tgtEl>
                                        <p:attrNameLst>
                                          <p:attrName>ppt_x</p:attrName>
                                          <p:attrName>ppt_y</p:attrName>
                                        </p:attrNameLst>
                                      </p:cBhvr>
                                      <p:rCtr x="410000" y="0"/>
                                    </p:animMotion>
                                  </p:childTnLst>
                                </p:cTn>
                              </p:par>
                              <p:par>
                                <p:cTn id="64" presetID="63" presetClass="path" presetSubtype="0" accel="50000" decel="50000" fill="hold" nodeType="withEffect">
                                  <p:stCondLst>
                                    <p:cond delay="100"/>
                                  </p:stCondLst>
                                  <p:childTnLst>
                                    <p:animMotion origin="layout" path="M 0.60209 -0.0007 L 0.6809 -0.0007 " pathEditMode="relative" rAng="0" ptsTypes="AA">
                                      <p:cBhvr>
                                        <p:cTn id="65" dur="2900" fill="hold"/>
                                        <p:tgtEl>
                                          <p:spTgt spid="18"/>
                                        </p:tgtEl>
                                        <p:attrNameLst>
                                          <p:attrName>ppt_x</p:attrName>
                                          <p:attrName>ppt_y</p:attrName>
                                        </p:attrNameLst>
                                      </p:cBhvr>
                                      <p:rCtr x="390000" y="0"/>
                                    </p:animMotion>
                                  </p:childTnLst>
                                </p:cTn>
                              </p:par>
                              <p:par>
                                <p:cTn id="66" presetID="1" presetClass="entr" presetSubtype="0" fill="hold" grpId="0" nodeType="withEffect">
                                  <p:stCondLst>
                                    <p:cond delay="1100"/>
                                  </p:stCondLst>
                                  <p:childTnLst>
                                    <p:set>
                                      <p:cBhvr>
                                        <p:cTn id="67" dur="1" fill="hold">
                                          <p:stCondLst>
                                            <p:cond delay="0"/>
                                          </p:stCondLst>
                                        </p:cTn>
                                        <p:tgtEl>
                                          <p:spTgt spid="500040"/>
                                        </p:tgtEl>
                                        <p:attrNameLst>
                                          <p:attrName>style.visibility</p:attrName>
                                        </p:attrNameLst>
                                      </p:cBhvr>
                                      <p:to>
                                        <p:strVal val="visible"/>
                                      </p:to>
                                    </p:set>
                                  </p:childTnLst>
                                </p:cTn>
                              </p:par>
                              <p:par>
                                <p:cTn id="68" presetID="1" presetClass="entr" presetSubtype="0" fill="hold" grpId="0" nodeType="withEffect">
                                  <p:stCondLst>
                                    <p:cond delay="1900"/>
                                  </p:stCondLst>
                                  <p:childTnLst>
                                    <p:set>
                                      <p:cBhvr>
                                        <p:cTn id="69" dur="1" fill="hold">
                                          <p:stCondLst>
                                            <p:cond delay="0"/>
                                          </p:stCondLst>
                                        </p:cTn>
                                        <p:tgtEl>
                                          <p:spTgt spid="500043"/>
                                        </p:tgtEl>
                                        <p:attrNameLst>
                                          <p:attrName>style.visibility</p:attrName>
                                        </p:attrNameLst>
                                      </p:cBhvr>
                                      <p:to>
                                        <p:strVal val="visible"/>
                                      </p:to>
                                    </p:set>
                                  </p:childTnLst>
                                </p:cTn>
                              </p:par>
                            </p:childTnLst>
                          </p:cTn>
                        </p:par>
                        <p:par>
                          <p:cTn id="70" fill="hold" nodeType="afterGroup">
                            <p:stCondLst>
                              <p:cond delay="26750"/>
                            </p:stCondLst>
                            <p:childTnLst>
                              <p:par>
                                <p:cTn id="71" presetID="1" presetClass="entr" presetSubtype="0" fill="hold" nodeType="afterEffect">
                                  <p:stCondLst>
                                    <p:cond delay="1000"/>
                                  </p:stCondLst>
                                  <p:childTnLst>
                                    <p:set>
                                      <p:cBhvr>
                                        <p:cTn id="72" dur="1" fill="hold">
                                          <p:stCondLst>
                                            <p:cond delay="0"/>
                                          </p:stCondLst>
                                        </p:cTn>
                                        <p:tgtEl>
                                          <p:spTgt spid="206276"/>
                                        </p:tgtEl>
                                        <p:attrNameLst>
                                          <p:attrName>style.visibility</p:attrName>
                                        </p:attrNameLst>
                                      </p:cBhvr>
                                      <p:to>
                                        <p:strVal val="visible"/>
                                      </p:to>
                                    </p:set>
                                  </p:childTnLst>
                                </p:cTn>
                              </p:par>
                            </p:childTnLst>
                          </p:cTn>
                        </p:par>
                        <p:par>
                          <p:cTn id="73" fill="hold" nodeType="afterGroup">
                            <p:stCondLst>
                              <p:cond delay="27750"/>
                            </p:stCondLst>
                            <p:childTnLst>
                              <p:par>
                                <p:cTn id="74" presetID="1" presetClass="entr" presetSubtype="0" fill="hold" grpId="0" nodeType="afterEffect">
                                  <p:stCondLst>
                                    <p:cond delay="1000"/>
                                  </p:stCondLst>
                                  <p:childTnLst>
                                    <p:set>
                                      <p:cBhvr>
                                        <p:cTn id="75" dur="1" fill="hold">
                                          <p:stCondLst>
                                            <p:cond delay="0"/>
                                          </p:stCondLst>
                                        </p:cTn>
                                        <p:tgtEl>
                                          <p:spTgt spid="500045"/>
                                        </p:tgtEl>
                                        <p:attrNameLst>
                                          <p:attrName>style.visibility</p:attrName>
                                        </p:attrNameLst>
                                      </p:cBhvr>
                                      <p:to>
                                        <p:strVal val="visible"/>
                                      </p:to>
                                    </p:set>
                                  </p:childTnLst>
                                </p:cTn>
                              </p:par>
                            </p:childTnLst>
                          </p:cTn>
                        </p:par>
                        <p:par>
                          <p:cTn id="76" fill="hold" nodeType="afterGroup">
                            <p:stCondLst>
                              <p:cond delay="28750"/>
                            </p:stCondLst>
                            <p:childTnLst>
                              <p:par>
                                <p:cTn id="77" presetID="0" presetClass="path" presetSubtype="0" accel="50000" decel="50000" fill="hold" nodeType="afterEffect">
                                  <p:stCondLst>
                                    <p:cond delay="0"/>
                                  </p:stCondLst>
                                  <p:childTnLst>
                                    <p:animMotion origin="layout" path="M 0.68489 -1.36542E-7 L 0.71736 -0.01828 L 0.84079 -0.01828 " pathEditMode="relative" rAng="0" ptsTypes="AAA">
                                      <p:cBhvr>
                                        <p:cTn id="78" dur="5000" fill="hold"/>
                                        <p:tgtEl>
                                          <p:spTgt spid="20"/>
                                        </p:tgtEl>
                                        <p:attrNameLst>
                                          <p:attrName>ppt_x</p:attrName>
                                          <p:attrName>ppt_y</p:attrName>
                                        </p:attrNameLst>
                                      </p:cBhvr>
                                      <p:rCtr x="780000" y="-90000"/>
                                    </p:animMotion>
                                  </p:childTnLst>
                                </p:cTn>
                              </p:par>
                              <p:par>
                                <p:cTn id="79" presetID="0" presetClass="path" presetSubtype="0" accel="50000" decel="50000" fill="hold" nodeType="withEffect">
                                  <p:stCondLst>
                                    <p:cond delay="0"/>
                                  </p:stCondLst>
                                  <p:childTnLst>
                                    <p:animMotion origin="layout" path="M 0.6809 -0.0007 C 0.73177 -0.00139 0.75521 -0.01805 0.78281 -0.01782 " pathEditMode="relative" rAng="0" ptsTypes="ff">
                                      <p:cBhvr>
                                        <p:cTn id="80" dur="5000" fill="hold"/>
                                        <p:tgtEl>
                                          <p:spTgt spid="18"/>
                                        </p:tgtEl>
                                        <p:attrNameLst>
                                          <p:attrName>ppt_x</p:attrName>
                                          <p:attrName>ppt_y</p:attrName>
                                        </p:attrNameLst>
                                      </p:cBhvr>
                                      <p:rCtr x="508700" y="-87900"/>
                                    </p:animMotion>
                                  </p:childTnLst>
                                </p:cTn>
                              </p:par>
                              <p:par>
                                <p:cTn id="81" presetID="1" presetClass="entr" presetSubtype="0" fill="hold" grpId="0" nodeType="withEffect">
                                  <p:stCondLst>
                                    <p:cond delay="1200"/>
                                  </p:stCondLst>
                                  <p:childTnLst>
                                    <p:set>
                                      <p:cBhvr>
                                        <p:cTn id="82" dur="1" fill="hold">
                                          <p:stCondLst>
                                            <p:cond delay="0"/>
                                          </p:stCondLst>
                                        </p:cTn>
                                        <p:tgtEl>
                                          <p:spTgt spid="500054"/>
                                        </p:tgtEl>
                                        <p:attrNameLst>
                                          <p:attrName>style.visibility</p:attrName>
                                        </p:attrNameLst>
                                      </p:cBhvr>
                                      <p:to>
                                        <p:strVal val="visible"/>
                                      </p:to>
                                    </p:set>
                                  </p:childTnLst>
                                </p:cTn>
                              </p:par>
                              <p:par>
                                <p:cTn id="83" presetID="1" presetClass="entr" presetSubtype="0" fill="hold" grpId="0" nodeType="withEffect">
                                  <p:stCondLst>
                                    <p:cond delay="2000"/>
                                  </p:stCondLst>
                                  <p:childTnLst>
                                    <p:set>
                                      <p:cBhvr>
                                        <p:cTn id="84" dur="1" fill="hold">
                                          <p:stCondLst>
                                            <p:cond delay="0"/>
                                          </p:stCondLst>
                                        </p:cTn>
                                        <p:tgtEl>
                                          <p:spTgt spid="500055"/>
                                        </p:tgtEl>
                                        <p:attrNameLst>
                                          <p:attrName>style.visibility</p:attrName>
                                        </p:attrNameLst>
                                      </p:cBhvr>
                                      <p:to>
                                        <p:strVal val="visible"/>
                                      </p:to>
                                    </p:set>
                                  </p:childTnLst>
                                </p:cTn>
                              </p:par>
                              <p:par>
                                <p:cTn id="85" presetID="1" presetClass="entr" presetSubtype="0" fill="hold" grpId="0" nodeType="withEffect">
                                  <p:stCondLst>
                                    <p:cond delay="2600"/>
                                  </p:stCondLst>
                                  <p:childTnLst>
                                    <p:set>
                                      <p:cBhvr>
                                        <p:cTn id="86" dur="1" fill="hold">
                                          <p:stCondLst>
                                            <p:cond delay="0"/>
                                          </p:stCondLst>
                                        </p:cTn>
                                        <p:tgtEl>
                                          <p:spTgt spid="500056"/>
                                        </p:tgtEl>
                                        <p:attrNameLst>
                                          <p:attrName>style.visibility</p:attrName>
                                        </p:attrNameLst>
                                      </p:cBhvr>
                                      <p:to>
                                        <p:strVal val="visible"/>
                                      </p:to>
                                    </p:set>
                                  </p:childTnLst>
                                </p:cTn>
                              </p:par>
                            </p:childTnLst>
                          </p:cTn>
                        </p:par>
                        <p:par>
                          <p:cTn id="87" fill="hold" nodeType="afterGroup">
                            <p:stCondLst>
                              <p:cond delay="33750"/>
                            </p:stCondLst>
                            <p:childTnLst>
                              <p:par>
                                <p:cTn id="88" presetID="0" presetClass="path" presetSubtype="0" accel="50000" decel="50000" fill="hold" nodeType="afterEffect">
                                  <p:stCondLst>
                                    <p:cond delay="0"/>
                                  </p:stCondLst>
                                  <p:childTnLst>
                                    <p:animMotion origin="layout" path="M 0.84079 -0.01828 C 0.8368 -0.01713 0.83142 -0.02013 0.81666 -0.01134 C 0.79965 -0.00023 0.76562 0.02453 0.75225 0.03402 " pathEditMode="relative" rAng="0" ptsTypes="asa">
                                      <p:cBhvr>
                                        <p:cTn id="89" dur="2000" fill="hold"/>
                                        <p:tgtEl>
                                          <p:spTgt spid="20"/>
                                        </p:tgtEl>
                                        <p:attrNameLst>
                                          <p:attrName>ppt_x</p:attrName>
                                          <p:attrName>ppt_y</p:attrName>
                                        </p:attrNameLst>
                                      </p:cBhvr>
                                      <p:rCtr x="-440000" y="250000"/>
                                    </p:animMotion>
                                  </p:childTnLst>
                                </p:cTn>
                              </p:par>
                            </p:childTnLst>
                          </p:cTn>
                        </p:par>
                        <p:par>
                          <p:cTn id="90" fill="hold" nodeType="afterGroup">
                            <p:stCondLst>
                              <p:cond delay="35750"/>
                            </p:stCondLst>
                            <p:childTnLst>
                              <p:par>
                                <p:cTn id="91" presetID="0" presetClass="path" presetSubtype="0" accel="50000" decel="50000" fill="hold" nodeType="afterEffect">
                                  <p:stCondLst>
                                    <p:cond delay="0"/>
                                  </p:stCondLst>
                                  <p:childTnLst>
                                    <p:animMotion origin="layout" path="M 0.75225 0.03402 L 0.81198 -0.00625 L 0.83593 -0.00579 " pathEditMode="relative" rAng="0" ptsTypes="AAA">
                                      <p:cBhvr>
                                        <p:cTn id="92" dur="4000" fill="hold"/>
                                        <p:tgtEl>
                                          <p:spTgt spid="20"/>
                                        </p:tgtEl>
                                        <p:attrNameLst>
                                          <p:attrName>ppt_x</p:attrName>
                                          <p:attrName>ppt_y</p:attrName>
                                        </p:attrNameLst>
                                      </p:cBhvr>
                                      <p:rCtr x="420000" y="-200000"/>
                                    </p:animMotion>
                                  </p:childTnLst>
                                </p:cTn>
                              </p:par>
                              <p:par>
                                <p:cTn id="93" presetID="1" presetClass="entr" presetSubtype="0" fill="hold" grpId="0" nodeType="withEffect">
                                  <p:stCondLst>
                                    <p:cond delay="600"/>
                                  </p:stCondLst>
                                  <p:childTnLst>
                                    <p:set>
                                      <p:cBhvr>
                                        <p:cTn id="94" dur="1" fill="hold">
                                          <p:stCondLst>
                                            <p:cond delay="0"/>
                                          </p:stCondLst>
                                        </p:cTn>
                                        <p:tgtEl>
                                          <p:spTgt spid="500057"/>
                                        </p:tgtEl>
                                        <p:attrNameLst>
                                          <p:attrName>style.visibility</p:attrName>
                                        </p:attrNameLst>
                                      </p:cBhvr>
                                      <p:to>
                                        <p:strVal val="visible"/>
                                      </p:to>
                                    </p:set>
                                  </p:childTnLst>
                                </p:cTn>
                              </p:par>
                              <p:par>
                                <p:cTn id="95" presetID="1" presetClass="entr" presetSubtype="0" fill="hold" grpId="0" nodeType="withEffect">
                                  <p:stCondLst>
                                    <p:cond delay="1300"/>
                                  </p:stCondLst>
                                  <p:childTnLst>
                                    <p:set>
                                      <p:cBhvr>
                                        <p:cTn id="96" dur="1" fill="hold">
                                          <p:stCondLst>
                                            <p:cond delay="0"/>
                                          </p:stCondLst>
                                        </p:cTn>
                                        <p:tgtEl>
                                          <p:spTgt spid="500058"/>
                                        </p:tgtEl>
                                        <p:attrNameLst>
                                          <p:attrName>style.visibility</p:attrName>
                                        </p:attrNameLst>
                                      </p:cBhvr>
                                      <p:to>
                                        <p:strVal val="visible"/>
                                      </p:to>
                                    </p:set>
                                  </p:childTnLst>
                                </p:cTn>
                              </p:par>
                              <p:par>
                                <p:cTn id="97" presetID="1" presetClass="entr" presetSubtype="0" fill="hold" grpId="0" nodeType="withEffect">
                                  <p:stCondLst>
                                    <p:cond delay="1900"/>
                                  </p:stCondLst>
                                  <p:childTnLst>
                                    <p:set>
                                      <p:cBhvr>
                                        <p:cTn id="98" dur="1" fill="hold">
                                          <p:stCondLst>
                                            <p:cond delay="0"/>
                                          </p:stCondLst>
                                        </p:cTn>
                                        <p:tgtEl>
                                          <p:spTgt spid="500059"/>
                                        </p:tgtEl>
                                        <p:attrNameLst>
                                          <p:attrName>style.visibility</p:attrName>
                                        </p:attrNameLst>
                                      </p:cBhvr>
                                      <p:to>
                                        <p:strVal val="visible"/>
                                      </p:to>
                                    </p:set>
                                  </p:childTnLst>
                                </p:cTn>
                              </p:par>
                              <p:par>
                                <p:cTn id="99" presetID="1" presetClass="entr" presetSubtype="0" fill="hold" grpId="0" nodeType="withEffect">
                                  <p:stCondLst>
                                    <p:cond delay="2600"/>
                                  </p:stCondLst>
                                  <p:childTnLst>
                                    <p:set>
                                      <p:cBhvr>
                                        <p:cTn id="100" dur="1" fill="hold">
                                          <p:stCondLst>
                                            <p:cond delay="0"/>
                                          </p:stCondLst>
                                        </p:cTn>
                                        <p:tgtEl>
                                          <p:spTgt spid="500060"/>
                                        </p:tgtEl>
                                        <p:attrNameLst>
                                          <p:attrName>style.visibility</p:attrName>
                                        </p:attrNameLst>
                                      </p:cBhvr>
                                      <p:to>
                                        <p:strVal val="visible"/>
                                      </p:to>
                                    </p:set>
                                  </p:childTnLst>
                                </p:cTn>
                              </p:par>
                              <p:par>
                                <p:cTn id="101" presetID="1" presetClass="entr" presetSubtype="0" fill="hold" grpId="0" nodeType="withEffect">
                                  <p:stCondLst>
                                    <p:cond delay="3200"/>
                                  </p:stCondLst>
                                  <p:childTnLst>
                                    <p:set>
                                      <p:cBhvr>
                                        <p:cTn id="102" dur="1" fill="hold">
                                          <p:stCondLst>
                                            <p:cond delay="0"/>
                                          </p:stCondLst>
                                        </p:cTn>
                                        <p:tgtEl>
                                          <p:spTgt spid="500132"/>
                                        </p:tgtEl>
                                        <p:attrNameLst>
                                          <p:attrName>style.visibility</p:attrName>
                                        </p:attrNameLst>
                                      </p:cBhvr>
                                      <p:to>
                                        <p:strVal val="visible"/>
                                      </p:to>
                                    </p:set>
                                  </p:childTnLst>
                                </p:cTn>
                              </p:par>
                            </p:childTnLst>
                          </p:cTn>
                        </p:par>
                        <p:par>
                          <p:cTn id="103" fill="hold" nodeType="afterGroup">
                            <p:stCondLst>
                              <p:cond delay="39750"/>
                            </p:stCondLst>
                            <p:childTnLst>
                              <p:par>
                                <p:cTn id="104" presetID="1" presetClass="entr" presetSubtype="0" fill="hold" grpId="0" nodeType="afterEffect">
                                  <p:stCondLst>
                                    <p:cond delay="0"/>
                                  </p:stCondLst>
                                  <p:childTnLst>
                                    <p:set>
                                      <p:cBhvr>
                                        <p:cTn id="105" dur="1" fill="hold">
                                          <p:stCondLst>
                                            <p:cond delay="0"/>
                                          </p:stCondLst>
                                        </p:cTn>
                                        <p:tgtEl>
                                          <p:spTgt spid="500061"/>
                                        </p:tgtEl>
                                        <p:attrNameLst>
                                          <p:attrName>style.visibility</p:attrName>
                                        </p:attrNameLst>
                                      </p:cBhvr>
                                      <p:to>
                                        <p:strVal val="visible"/>
                                      </p:to>
                                    </p:set>
                                  </p:childTnLst>
                                </p:cTn>
                              </p:par>
                              <p:par>
                                <p:cTn id="106" presetID="1" presetClass="entr" presetSubtype="0" fill="hold" nodeType="withEffect">
                                  <p:stCondLst>
                                    <p:cond delay="1000"/>
                                  </p:stCondLst>
                                  <p:childTnLst>
                                    <p:set>
                                      <p:cBhvr>
                                        <p:cTn id="107" dur="1" fill="hold">
                                          <p:stCondLst>
                                            <p:cond delay="0"/>
                                          </p:stCondLst>
                                        </p:cTn>
                                        <p:tgtEl>
                                          <p:spTgt spid="460"/>
                                        </p:tgtEl>
                                        <p:attrNameLst>
                                          <p:attrName>style.visibility</p:attrName>
                                        </p:attrNameLst>
                                      </p:cBhvr>
                                      <p:to>
                                        <p:strVal val="visible"/>
                                      </p:to>
                                    </p:set>
                                  </p:childTnLst>
                                </p:cTn>
                              </p:par>
                            </p:childTnLst>
                          </p:cTn>
                        </p:par>
                        <p:par>
                          <p:cTn id="108" fill="hold" nodeType="afterGroup">
                            <p:stCondLst>
                              <p:cond delay="40750"/>
                            </p:stCondLst>
                            <p:childTnLst>
                              <p:par>
                                <p:cTn id="109" presetID="63" presetClass="path" presetSubtype="0" accel="50000" decel="50000" fill="hold" nodeType="afterEffect">
                                  <p:stCondLst>
                                    <p:cond delay="0"/>
                                  </p:stCondLst>
                                  <p:childTnLst>
                                    <p:animMotion origin="layout" path="M 0.83593 -0.00601 L 0.97187 -0.00601 " pathEditMode="relative" rAng="0" ptsTypes="AA">
                                      <p:cBhvr>
                                        <p:cTn id="110" dur="4000" fill="hold"/>
                                        <p:tgtEl>
                                          <p:spTgt spid="20"/>
                                        </p:tgtEl>
                                        <p:attrNameLst>
                                          <p:attrName>ppt_x</p:attrName>
                                          <p:attrName>ppt_y</p:attrName>
                                        </p:attrNameLst>
                                      </p:cBhvr>
                                      <p:rCtr x="680000" y="0"/>
                                    </p:animMotion>
                                  </p:childTnLst>
                                </p:cTn>
                              </p:par>
                              <p:par>
                                <p:cTn id="111" presetID="1" presetClass="entr" presetSubtype="0" fill="hold" grpId="0" nodeType="withEffect">
                                  <p:stCondLst>
                                    <p:cond delay="800"/>
                                  </p:stCondLst>
                                  <p:childTnLst>
                                    <p:set>
                                      <p:cBhvr>
                                        <p:cTn id="112" dur="1" fill="hold">
                                          <p:stCondLst>
                                            <p:cond delay="0"/>
                                          </p:stCondLst>
                                        </p:cTn>
                                        <p:tgtEl>
                                          <p:spTgt spid="500062"/>
                                        </p:tgtEl>
                                        <p:attrNameLst>
                                          <p:attrName>style.visibility</p:attrName>
                                        </p:attrNameLst>
                                      </p:cBhvr>
                                      <p:to>
                                        <p:strVal val="visible"/>
                                      </p:to>
                                    </p:set>
                                  </p:childTnLst>
                                </p:cTn>
                              </p:par>
                              <p:par>
                                <p:cTn id="113" presetID="1" presetClass="entr" presetSubtype="0" fill="hold" grpId="0" nodeType="withEffect">
                                  <p:stCondLst>
                                    <p:cond delay="1500"/>
                                  </p:stCondLst>
                                  <p:childTnLst>
                                    <p:set>
                                      <p:cBhvr>
                                        <p:cTn id="114" dur="1" fill="hold">
                                          <p:stCondLst>
                                            <p:cond delay="0"/>
                                          </p:stCondLst>
                                        </p:cTn>
                                        <p:tgtEl>
                                          <p:spTgt spid="683"/>
                                        </p:tgtEl>
                                        <p:attrNameLst>
                                          <p:attrName>style.visibility</p:attrName>
                                        </p:attrNameLst>
                                      </p:cBhvr>
                                      <p:to>
                                        <p:strVal val="visible"/>
                                      </p:to>
                                    </p:set>
                                  </p:childTnLst>
                                </p:cTn>
                              </p:par>
                              <p:par>
                                <p:cTn id="115" presetID="1" presetClass="entr" presetSubtype="0" fill="hold" grpId="0" nodeType="withEffect">
                                  <p:stCondLst>
                                    <p:cond delay="2200"/>
                                  </p:stCondLst>
                                  <p:childTnLst>
                                    <p:set>
                                      <p:cBhvr>
                                        <p:cTn id="116" dur="1" fill="hold">
                                          <p:stCondLst>
                                            <p:cond delay="0"/>
                                          </p:stCondLst>
                                        </p:cTn>
                                        <p:tgtEl>
                                          <p:spTgt spid="684"/>
                                        </p:tgtEl>
                                        <p:attrNameLst>
                                          <p:attrName>style.visibility</p:attrName>
                                        </p:attrNameLst>
                                      </p:cBhvr>
                                      <p:to>
                                        <p:strVal val="visible"/>
                                      </p:to>
                                    </p:set>
                                  </p:childTnLst>
                                </p:cTn>
                              </p:par>
                              <p:par>
                                <p:cTn id="117" presetID="1" presetClass="entr" presetSubtype="0" fill="hold" grpId="0" nodeType="withEffect">
                                  <p:stCondLst>
                                    <p:cond delay="2800"/>
                                  </p:stCondLst>
                                  <p:childTnLst>
                                    <p:set>
                                      <p:cBhvr>
                                        <p:cTn id="118" dur="1" fill="hold">
                                          <p:stCondLst>
                                            <p:cond delay="0"/>
                                          </p:stCondLst>
                                        </p:cTn>
                                        <p:tgtEl>
                                          <p:spTgt spid="685"/>
                                        </p:tgtEl>
                                        <p:attrNameLst>
                                          <p:attrName>style.visibility</p:attrName>
                                        </p:attrNameLst>
                                      </p:cBhvr>
                                      <p:to>
                                        <p:strVal val="visible"/>
                                      </p:to>
                                    </p:set>
                                  </p:childTnLst>
                                </p:cTn>
                              </p:par>
                              <p:par>
                                <p:cTn id="119" presetID="1" presetClass="entr" presetSubtype="0" fill="hold" grpId="0" nodeType="withEffect">
                                  <p:stCondLst>
                                    <p:cond delay="3500"/>
                                  </p:stCondLst>
                                  <p:childTnLst>
                                    <p:set>
                                      <p:cBhvr>
                                        <p:cTn id="120" dur="1" fill="hold">
                                          <p:stCondLst>
                                            <p:cond delay="0"/>
                                          </p:stCondLst>
                                        </p:cTn>
                                        <p:tgtEl>
                                          <p:spTgt spid="686"/>
                                        </p:tgtEl>
                                        <p:attrNameLst>
                                          <p:attrName>style.visibility</p:attrName>
                                        </p:attrNameLst>
                                      </p:cBhvr>
                                      <p:to>
                                        <p:strVal val="visible"/>
                                      </p:to>
                                    </p:set>
                                  </p:childTnLst>
                                </p:cTn>
                              </p:par>
                            </p:childTnLst>
                          </p:cTn>
                        </p:par>
                        <p:par>
                          <p:cTn id="121" fill="hold" nodeType="afterGroup">
                            <p:stCondLst>
                              <p:cond delay="44750"/>
                            </p:stCondLst>
                            <p:childTnLst>
                              <p:par>
                                <p:cTn id="122" presetID="1" presetClass="entr" presetSubtype="0" fill="hold" nodeType="afterEffect">
                                  <p:stCondLst>
                                    <p:cond delay="1000"/>
                                  </p:stCondLst>
                                  <p:childTnLst>
                                    <p:set>
                                      <p:cBhvr>
                                        <p:cTn id="123" dur="1" fill="hold">
                                          <p:stCondLst>
                                            <p:cond delay="0"/>
                                          </p:stCondLst>
                                        </p:cTn>
                                        <p:tgtEl>
                                          <p:spTgt spid="4"/>
                                        </p:tgtEl>
                                        <p:attrNameLst>
                                          <p:attrName>style.visibility</p:attrName>
                                        </p:attrNameLst>
                                      </p:cBhvr>
                                      <p:to>
                                        <p:strVal val="visible"/>
                                      </p:to>
                                    </p:set>
                                  </p:childTnLst>
                                </p:cTn>
                              </p:par>
                              <p:par>
                                <p:cTn id="124" presetID="1" presetClass="entr" presetSubtype="0" fill="hold" grpId="0" nodeType="withEffect">
                                  <p:stCondLst>
                                    <p:cond delay="2000"/>
                                  </p:stCondLst>
                                  <p:childTnLst>
                                    <p:set>
                                      <p:cBhvr>
                                        <p:cTn id="125" dur="1" fill="hold">
                                          <p:stCondLst>
                                            <p:cond delay="0"/>
                                          </p:stCondLst>
                                        </p:cTn>
                                        <p:tgtEl>
                                          <p:spTgt spid="466"/>
                                        </p:tgtEl>
                                        <p:attrNameLst>
                                          <p:attrName>style.visibility</p:attrName>
                                        </p:attrNameLst>
                                      </p:cBhvr>
                                      <p:to>
                                        <p:strVal val="visible"/>
                                      </p:to>
                                    </p:set>
                                  </p:childTnLst>
                                </p:cTn>
                              </p:par>
                            </p:childTnLst>
                          </p:cTn>
                        </p:par>
                        <p:par>
                          <p:cTn id="126" fill="hold" nodeType="afterGroup">
                            <p:stCondLst>
                              <p:cond delay="46750"/>
                            </p:stCondLst>
                            <p:childTnLst>
                              <p:par>
                                <p:cTn id="127" presetID="0" presetClass="path" presetSubtype="0" accel="50000" decel="50000" fill="hold" nodeType="afterEffect">
                                  <p:stCondLst>
                                    <p:cond delay="0"/>
                                  </p:stCondLst>
                                  <p:childTnLst>
                                    <p:animMotion origin="layout" path="M 0.97187 -0.00602 L 0.91024 -0.00602 C 0.89427 -0.00509 0.88333 -0.00115 0.87639 0.00023 " pathEditMode="relative" rAng="0" ptsTypes="AaA">
                                      <p:cBhvr>
                                        <p:cTn id="128" dur="4000" fill="hold"/>
                                        <p:tgtEl>
                                          <p:spTgt spid="20"/>
                                        </p:tgtEl>
                                        <p:attrNameLst>
                                          <p:attrName>ppt_x</p:attrName>
                                          <p:attrName>ppt_y</p:attrName>
                                        </p:attrNameLst>
                                      </p:cBhvr>
                                      <p:rCtr x="-4774" y="301"/>
                                    </p:animMotion>
                                  </p:childTnLst>
                                </p:cTn>
                              </p:par>
                              <p:par>
                                <p:cTn id="129" presetID="1" presetClass="exit" presetSubtype="0" fill="hold" grpId="1" nodeType="withEffect">
                                  <p:stCondLst>
                                    <p:cond delay="900"/>
                                  </p:stCondLst>
                                  <p:childTnLst>
                                    <p:set>
                                      <p:cBhvr>
                                        <p:cTn id="130" dur="1" fill="hold">
                                          <p:stCondLst>
                                            <p:cond delay="0"/>
                                          </p:stCondLst>
                                        </p:cTn>
                                        <p:tgtEl>
                                          <p:spTgt spid="686"/>
                                        </p:tgtEl>
                                        <p:attrNameLst>
                                          <p:attrName>style.visibility</p:attrName>
                                        </p:attrNameLst>
                                      </p:cBhvr>
                                      <p:to>
                                        <p:strVal val="hidden"/>
                                      </p:to>
                                    </p:set>
                                  </p:childTnLst>
                                </p:cTn>
                              </p:par>
                              <p:par>
                                <p:cTn id="131" presetID="1" presetClass="exit" presetSubtype="0" fill="hold" grpId="1" nodeType="withEffect">
                                  <p:stCondLst>
                                    <p:cond delay="1600"/>
                                  </p:stCondLst>
                                  <p:childTnLst>
                                    <p:set>
                                      <p:cBhvr>
                                        <p:cTn id="132" dur="1" fill="hold">
                                          <p:stCondLst>
                                            <p:cond delay="0"/>
                                          </p:stCondLst>
                                        </p:cTn>
                                        <p:tgtEl>
                                          <p:spTgt spid="685"/>
                                        </p:tgtEl>
                                        <p:attrNameLst>
                                          <p:attrName>style.visibility</p:attrName>
                                        </p:attrNameLst>
                                      </p:cBhvr>
                                      <p:to>
                                        <p:strVal val="hidden"/>
                                      </p:to>
                                    </p:set>
                                  </p:childTnLst>
                                </p:cTn>
                              </p:par>
                              <p:par>
                                <p:cTn id="133" presetID="1" presetClass="exit" presetSubtype="0" fill="hold" grpId="1" nodeType="withEffect">
                                  <p:stCondLst>
                                    <p:cond delay="2100"/>
                                  </p:stCondLst>
                                  <p:childTnLst>
                                    <p:set>
                                      <p:cBhvr>
                                        <p:cTn id="134" dur="1" fill="hold">
                                          <p:stCondLst>
                                            <p:cond delay="0"/>
                                          </p:stCondLst>
                                        </p:cTn>
                                        <p:tgtEl>
                                          <p:spTgt spid="684"/>
                                        </p:tgtEl>
                                        <p:attrNameLst>
                                          <p:attrName>style.visibility</p:attrName>
                                        </p:attrNameLst>
                                      </p:cBhvr>
                                      <p:to>
                                        <p:strVal val="hidden"/>
                                      </p:to>
                                    </p:set>
                                  </p:childTnLst>
                                </p:cTn>
                              </p:par>
                              <p:par>
                                <p:cTn id="135" presetID="1" presetClass="exit" presetSubtype="0" fill="hold" grpId="1" nodeType="withEffect">
                                  <p:stCondLst>
                                    <p:cond delay="2700"/>
                                  </p:stCondLst>
                                  <p:childTnLst>
                                    <p:set>
                                      <p:cBhvr>
                                        <p:cTn id="136" dur="1" fill="hold">
                                          <p:stCondLst>
                                            <p:cond delay="0"/>
                                          </p:stCondLst>
                                        </p:cTn>
                                        <p:tgtEl>
                                          <p:spTgt spid="683"/>
                                        </p:tgtEl>
                                        <p:attrNameLst>
                                          <p:attrName>style.visibility</p:attrName>
                                        </p:attrNameLst>
                                      </p:cBhvr>
                                      <p:to>
                                        <p:strVal val="hidden"/>
                                      </p:to>
                                    </p:set>
                                  </p:childTnLst>
                                </p:cTn>
                              </p:par>
                            </p:childTnLst>
                          </p:cTn>
                        </p:par>
                        <p:par>
                          <p:cTn id="137" fill="hold" nodeType="afterGroup">
                            <p:stCondLst>
                              <p:cond delay="50750"/>
                            </p:stCondLst>
                            <p:childTnLst>
                              <p:par>
                                <p:cTn id="138" presetID="1" presetClass="exit" presetSubtype="0" fill="hold" nodeType="afterEffect">
                                  <p:stCondLst>
                                    <p:cond delay="0"/>
                                  </p:stCondLst>
                                  <p:childTnLst>
                                    <p:set>
                                      <p:cBhvr>
                                        <p:cTn id="139" dur="1" fill="hold">
                                          <p:stCondLst>
                                            <p:cond delay="0"/>
                                          </p:stCondLst>
                                        </p:cTn>
                                        <p:tgtEl>
                                          <p:spTgt spid="18"/>
                                        </p:tgtEl>
                                        <p:attrNameLst>
                                          <p:attrName>style.visibility</p:attrName>
                                        </p:attrNameLst>
                                      </p:cBhvr>
                                      <p:to>
                                        <p:strVal val="hidden"/>
                                      </p:to>
                                    </p:set>
                                  </p:childTnLst>
                                </p:cTn>
                              </p:par>
                              <p:par>
                                <p:cTn id="140" presetID="1" presetClass="entr" presetSubtype="0"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childTnLst>
                                </p:cTn>
                              </p:par>
                            </p:childTnLst>
                          </p:cTn>
                        </p:par>
                        <p:par>
                          <p:cTn id="142" fill="hold" nodeType="afterGroup">
                            <p:stCondLst>
                              <p:cond delay="50750"/>
                            </p:stCondLst>
                            <p:childTnLst>
                              <p:par>
                                <p:cTn id="143" presetID="0" presetClass="path" presetSubtype="0" accel="50000" fill="hold" nodeType="afterEffect">
                                  <p:stCondLst>
                                    <p:cond delay="0"/>
                                  </p:stCondLst>
                                  <p:childTnLst>
                                    <p:animMotion origin="layout" path="M 0.00052 -0.00069 C 0.00052 -0.00046 0.0816 -0.05995 0.11076 -0.05949 C 0.32274 -0.06041 0.53472 -0.06134 0.53472 -0.06111 " pathEditMode="relative" rAng="0" ptsTypes="afa">
                                      <p:cBhvr>
                                        <p:cTn id="144" dur="6000" fill="hold"/>
                                        <p:tgtEl>
                                          <p:spTgt spid="28"/>
                                        </p:tgtEl>
                                        <p:attrNameLst>
                                          <p:attrName>ppt_x</p:attrName>
                                          <p:attrName>ppt_y</p:attrName>
                                        </p:attrNameLst>
                                      </p:cBhvr>
                                      <p:rCtr x="2670100" y="-303200"/>
                                    </p:animMotion>
                                  </p:childTnLst>
                                </p:cTn>
                              </p:par>
                              <p:par>
                                <p:cTn id="145" presetID="1" presetClass="exit" presetSubtype="0" fill="hold" nodeType="withEffect">
                                  <p:stCondLst>
                                    <p:cond delay="0"/>
                                  </p:stCondLst>
                                  <p:childTnLst>
                                    <p:set>
                                      <p:cBhvr>
                                        <p:cTn id="146" dur="1" fill="hold">
                                          <p:stCondLst>
                                            <p:cond delay="0"/>
                                          </p:stCondLst>
                                        </p:cTn>
                                        <p:tgtEl>
                                          <p:spTgt spid="216"/>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126"/>
                                        </p:tgtEl>
                                        <p:attrNameLst>
                                          <p:attrName>style.visibility</p:attrName>
                                        </p:attrNameLst>
                                      </p:cBhvr>
                                      <p:to>
                                        <p:strVal val="hidden"/>
                                      </p:to>
                                    </p:set>
                                  </p:childTnLst>
                                </p:cTn>
                              </p:par>
                              <p:par>
                                <p:cTn id="149" presetID="1" presetClass="entr" presetSubtype="0" fill="hold" nodeType="withEffect">
                                  <p:stCondLst>
                                    <p:cond delay="0"/>
                                  </p:stCondLst>
                                  <p:childTnLst>
                                    <p:set>
                                      <p:cBhvr>
                                        <p:cTn id="150"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034" grpId="0" animBg="1"/>
      <p:bldP spid="500037" grpId="0" animBg="1"/>
      <p:bldP spid="500040" grpId="0" animBg="1"/>
      <p:bldP spid="500043" grpId="0" animBg="1"/>
      <p:bldP spid="500045" grpId="0" animBg="1"/>
      <p:bldP spid="500054" grpId="0" animBg="1"/>
      <p:bldP spid="500055" grpId="0" animBg="1"/>
      <p:bldP spid="500056" grpId="0" animBg="1"/>
      <p:bldP spid="500057" grpId="0" animBg="1"/>
      <p:bldP spid="500058" grpId="0" animBg="1"/>
      <p:bldP spid="500059" grpId="0" animBg="1"/>
      <p:bldP spid="500060" grpId="0" animBg="1"/>
      <p:bldP spid="500061" grpId="0" animBg="1"/>
      <p:bldP spid="500062" grpId="0" animBg="1"/>
      <p:bldP spid="500110" grpId="0" animBg="1"/>
      <p:bldP spid="500132" grpId="0" animBg="1"/>
      <p:bldP spid="500133" grpId="0" animBg="1"/>
      <p:bldP spid="466" grpId="0" animBg="1"/>
      <p:bldP spid="683" grpId="0" animBg="1"/>
      <p:bldP spid="683" grpId="1" animBg="1"/>
      <p:bldP spid="684" grpId="0" animBg="1"/>
      <p:bldP spid="684" grpId="1" animBg="1"/>
      <p:bldP spid="685" grpId="0" animBg="1"/>
      <p:bldP spid="685" grpId="1" animBg="1"/>
      <p:bldP spid="686" grpId="0" animBg="1"/>
      <p:bldP spid="686" grpId="1" animBg="1"/>
      <p:bldP spid="125" grpId="0" animBg="1"/>
      <p:bldP spid="1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ectangle 444"/>
          <p:cNvSpPr/>
          <p:nvPr/>
        </p:nvSpPr>
        <p:spPr>
          <a:xfrm>
            <a:off x="0" y="1897063"/>
            <a:ext cx="9144000" cy="3454866"/>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42371" name="Line 16"/>
          <p:cNvSpPr>
            <a:spLocks noChangeShapeType="1"/>
          </p:cNvSpPr>
          <p:nvPr/>
        </p:nvSpPr>
        <p:spPr bwMode="auto">
          <a:xfrm flipH="1" flipV="1">
            <a:off x="0" y="2832100"/>
            <a:ext cx="9144000" cy="0"/>
          </a:xfrm>
          <a:prstGeom prst="line">
            <a:avLst/>
          </a:prstGeom>
          <a:noFill/>
          <a:ln w="25400">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2" name="Line 17"/>
          <p:cNvSpPr>
            <a:spLocks noChangeShapeType="1"/>
          </p:cNvSpPr>
          <p:nvPr/>
        </p:nvSpPr>
        <p:spPr bwMode="auto">
          <a:xfrm flipH="1">
            <a:off x="0" y="2327275"/>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grpSp>
        <p:nvGrpSpPr>
          <p:cNvPr id="2" name="Group 565"/>
          <p:cNvGrpSpPr/>
          <p:nvPr/>
        </p:nvGrpSpPr>
        <p:grpSpPr>
          <a:xfrm>
            <a:off x="-1141845" y="2442449"/>
            <a:ext cx="436029" cy="223932"/>
            <a:chOff x="1325069" y="2375455"/>
            <a:chExt cx="692574" cy="355842"/>
          </a:xfrm>
          <a:solidFill>
            <a:schemeClr val="tx1"/>
          </a:solidFill>
        </p:grpSpPr>
        <p:sp>
          <p:nvSpPr>
            <p:cNvPr id="567" name="Rectangle 435"/>
            <p:cNvSpPr>
              <a:spLocks noChangeArrowheads="1"/>
            </p:cNvSpPr>
            <p:nvPr/>
          </p:nvSpPr>
          <p:spPr bwMode="auto">
            <a:xfrm rot="5400000" flipH="1" flipV="1">
              <a:off x="1403749" y="2302810"/>
              <a:ext cx="349804" cy="507164"/>
            </a:xfrm>
            <a:prstGeom prst="rect">
              <a:avLst/>
            </a:prstGeom>
            <a:grpFill/>
            <a:ln w="9525">
              <a:solidFill>
                <a:srgbClr val="000000"/>
              </a:solidFill>
              <a:miter lim="800000"/>
              <a:headEnd/>
              <a:tailEnd/>
            </a:ln>
          </p:spPr>
          <p:txBody>
            <a:bodyPr/>
            <a:lstStyle/>
            <a:p>
              <a:pPr eaLnBrk="0" fontAlgn="base" hangingPunct="0">
                <a:lnSpc>
                  <a:spcPct val="90000"/>
                </a:lnSpc>
                <a:spcBef>
                  <a:spcPct val="20000"/>
                </a:spcBef>
                <a:spcAft>
                  <a:spcPct val="0"/>
                </a:spcAft>
                <a:buFontTx/>
                <a:buChar char="•"/>
                <a:defRPr/>
              </a:pPr>
              <a:endParaRPr lang="en-US" sz="2400" dirty="0">
                <a:solidFill>
                  <a:prstClr val="black"/>
                </a:solidFill>
                <a:latin typeface="Lucida Sans" pitchFamily="34" charset="0"/>
                <a:cs typeface="Arial" pitchFamily="34" charset="0"/>
              </a:endParaRPr>
            </a:p>
          </p:txBody>
        </p:sp>
        <p:sp>
          <p:nvSpPr>
            <p:cNvPr id="568" name="Trapezoid 567"/>
            <p:cNvSpPr/>
            <p:nvPr/>
          </p:nvSpPr>
          <p:spPr>
            <a:xfrm rot="5400000">
              <a:off x="1750271" y="2463924"/>
              <a:ext cx="355842" cy="178903"/>
            </a:xfrm>
            <a:prstGeom prst="trapezoid">
              <a:avLst>
                <a:gd name="adj" fmla="val 902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black"/>
                </a:solidFill>
              </a:endParaRPr>
            </a:p>
          </p:txBody>
        </p:sp>
      </p:grpSp>
      <p:sp>
        <p:nvSpPr>
          <p:cNvPr id="442374" name="Line 17"/>
          <p:cNvSpPr>
            <a:spLocks noChangeShapeType="1"/>
          </p:cNvSpPr>
          <p:nvPr/>
        </p:nvSpPr>
        <p:spPr bwMode="auto">
          <a:xfrm flipH="1">
            <a:off x="0" y="3343275"/>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5" name="Line 16"/>
          <p:cNvSpPr>
            <a:spLocks noChangeShapeType="1"/>
          </p:cNvSpPr>
          <p:nvPr/>
        </p:nvSpPr>
        <p:spPr bwMode="auto">
          <a:xfrm flipH="1" flipV="1">
            <a:off x="0" y="4502057"/>
            <a:ext cx="9144000" cy="0"/>
          </a:xfrm>
          <a:prstGeom prst="line">
            <a:avLst/>
          </a:prstGeom>
          <a:noFill/>
          <a:ln w="25400">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6" name="Line 17"/>
          <p:cNvSpPr>
            <a:spLocks noChangeShapeType="1"/>
          </p:cNvSpPr>
          <p:nvPr/>
        </p:nvSpPr>
        <p:spPr bwMode="auto">
          <a:xfrm flipH="1">
            <a:off x="0" y="3995644"/>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2377" name="Line 17"/>
          <p:cNvSpPr>
            <a:spLocks noChangeShapeType="1"/>
          </p:cNvSpPr>
          <p:nvPr/>
        </p:nvSpPr>
        <p:spPr bwMode="auto">
          <a:xfrm flipH="1">
            <a:off x="0" y="5011644"/>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205837" name="Rectangle 19"/>
          <p:cNvSpPr>
            <a:spLocks noChangeArrowheads="1"/>
          </p:cNvSpPr>
          <p:nvPr/>
        </p:nvSpPr>
        <p:spPr bwMode="auto">
          <a:xfrm>
            <a:off x="0" y="3498849"/>
            <a:ext cx="9144000" cy="374557"/>
          </a:xfrm>
          <a:prstGeom prst="rect">
            <a:avLst/>
          </a:prstGeom>
          <a:solidFill>
            <a:schemeClr val="accent3">
              <a:lumMod val="75000"/>
            </a:schemeClr>
          </a:solidFill>
          <a:ln w="9525">
            <a:solidFill>
              <a:schemeClr val="tx1"/>
            </a:solidFill>
            <a:miter lim="800000"/>
            <a:headEnd/>
            <a:tailEnd/>
          </a:ln>
        </p:spPr>
        <p:txBody>
          <a:bodyPr wrap="none" anchor="ctr"/>
          <a:lstStyle/>
          <a:p>
            <a:pPr eaLnBrk="0" fontAlgn="base" hangingPunct="0">
              <a:lnSpc>
                <a:spcPct val="90000"/>
              </a:lnSpc>
              <a:spcBef>
                <a:spcPct val="20000"/>
              </a:spcBef>
              <a:spcAft>
                <a:spcPct val="0"/>
              </a:spcAft>
              <a:buFontTx/>
              <a:buChar char="•"/>
              <a:defRPr/>
            </a:pPr>
            <a:endParaRPr lang="en-US" sz="2400" dirty="0">
              <a:solidFill>
                <a:prstClr val="black"/>
              </a:solidFill>
              <a:latin typeface="Lucida Sans" pitchFamily="34" charset="0"/>
              <a:cs typeface="Arial" pitchFamily="34" charset="0"/>
            </a:endParaRPr>
          </a:p>
        </p:txBody>
      </p:sp>
      <p:sp>
        <p:nvSpPr>
          <p:cNvPr id="500046" name="Oval 334"/>
          <p:cNvSpPr>
            <a:spLocks noChangeArrowheads="1"/>
          </p:cNvSpPr>
          <p:nvPr/>
        </p:nvSpPr>
        <p:spPr bwMode="auto">
          <a:xfrm>
            <a:off x="5810250" y="2230438"/>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4" name="Oval 342"/>
          <p:cNvSpPr>
            <a:spLocks noChangeArrowheads="1"/>
          </p:cNvSpPr>
          <p:nvPr/>
        </p:nvSpPr>
        <p:spPr bwMode="auto">
          <a:xfrm>
            <a:off x="6010275" y="2306638"/>
            <a:ext cx="133350" cy="134937"/>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5" name="Oval 343"/>
          <p:cNvSpPr>
            <a:spLocks noChangeArrowheads="1"/>
          </p:cNvSpPr>
          <p:nvPr/>
        </p:nvSpPr>
        <p:spPr bwMode="auto">
          <a:xfrm>
            <a:off x="6161088" y="2371725"/>
            <a:ext cx="134937"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6" name="Oval 344"/>
          <p:cNvSpPr>
            <a:spLocks noChangeArrowheads="1"/>
          </p:cNvSpPr>
          <p:nvPr/>
        </p:nvSpPr>
        <p:spPr bwMode="auto">
          <a:xfrm>
            <a:off x="6313488" y="2417763"/>
            <a:ext cx="133350" cy="134937"/>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7" name="Oval 345"/>
          <p:cNvSpPr>
            <a:spLocks noChangeArrowheads="1"/>
          </p:cNvSpPr>
          <p:nvPr/>
        </p:nvSpPr>
        <p:spPr bwMode="auto">
          <a:xfrm>
            <a:off x="6465888" y="2481263"/>
            <a:ext cx="133350" cy="134937"/>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8" name="Oval 346"/>
          <p:cNvSpPr>
            <a:spLocks noChangeArrowheads="1"/>
          </p:cNvSpPr>
          <p:nvPr/>
        </p:nvSpPr>
        <p:spPr bwMode="auto">
          <a:xfrm>
            <a:off x="6616700" y="2547938"/>
            <a:ext cx="134938" cy="134937"/>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9" name="Oval 347"/>
          <p:cNvSpPr>
            <a:spLocks noChangeArrowheads="1"/>
          </p:cNvSpPr>
          <p:nvPr/>
        </p:nvSpPr>
        <p:spPr bwMode="auto">
          <a:xfrm>
            <a:off x="6769100" y="2624138"/>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60" name="Oval 348"/>
          <p:cNvSpPr>
            <a:spLocks noChangeArrowheads="1"/>
          </p:cNvSpPr>
          <p:nvPr/>
        </p:nvSpPr>
        <p:spPr bwMode="auto">
          <a:xfrm>
            <a:off x="6921500" y="2690813"/>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61" name="Oval 349"/>
          <p:cNvSpPr>
            <a:spLocks noChangeArrowheads="1"/>
          </p:cNvSpPr>
          <p:nvPr/>
        </p:nvSpPr>
        <p:spPr bwMode="auto">
          <a:xfrm>
            <a:off x="7324725" y="2736850"/>
            <a:ext cx="134938"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62" name="Oval 350"/>
          <p:cNvSpPr>
            <a:spLocks noChangeArrowheads="1"/>
          </p:cNvSpPr>
          <p:nvPr/>
        </p:nvSpPr>
        <p:spPr bwMode="auto">
          <a:xfrm>
            <a:off x="7578725" y="2736850"/>
            <a:ext cx="133350"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32" name="Oval 420"/>
          <p:cNvSpPr>
            <a:spLocks noChangeArrowheads="1"/>
          </p:cNvSpPr>
          <p:nvPr/>
        </p:nvSpPr>
        <p:spPr bwMode="auto">
          <a:xfrm>
            <a:off x="7077075" y="2736850"/>
            <a:ext cx="134938"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206276" name="Picture 452" descr="RG-17 Kept Left - Single Dis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9150" y="1876425"/>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452" descr="RG-17 Kept Left - Single Dis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79650"/>
            <a:ext cx="417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491"/>
          <p:cNvGrpSpPr>
            <a:grpSpLocks/>
          </p:cNvGrpSpPr>
          <p:nvPr/>
        </p:nvGrpSpPr>
        <p:grpSpPr bwMode="auto">
          <a:xfrm>
            <a:off x="-1625600" y="2400300"/>
            <a:ext cx="885825" cy="277813"/>
            <a:chOff x="880788" y="2375455"/>
            <a:chExt cx="1136855" cy="355842"/>
          </a:xfrm>
        </p:grpSpPr>
        <p:grpSp>
          <p:nvGrpSpPr>
            <p:cNvPr id="442606" name="Group 487"/>
            <p:cNvGrpSpPr>
              <a:grpSpLocks/>
            </p:cNvGrpSpPr>
            <p:nvPr/>
          </p:nvGrpSpPr>
          <p:grpSpPr bwMode="auto">
            <a:xfrm>
              <a:off x="1316711" y="2378754"/>
              <a:ext cx="512089" cy="350377"/>
              <a:chOff x="1443865" y="778555"/>
              <a:chExt cx="2929351" cy="2004294"/>
            </a:xfrm>
          </p:grpSpPr>
          <p:pic>
            <p:nvPicPr>
              <p:cNvPr id="44260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906394" y="316026"/>
                <a:ext cx="2004294" cy="29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 name="Oval 474"/>
              <p:cNvSpPr/>
              <p:nvPr/>
            </p:nvSpPr>
            <p:spPr>
              <a:xfrm>
                <a:off x="3157519" y="1678592"/>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76" name="Oval 475"/>
              <p:cNvSpPr/>
              <p:nvPr/>
            </p:nvSpPr>
            <p:spPr>
              <a:xfrm>
                <a:off x="3157519" y="1934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77" name="Oval 476"/>
              <p:cNvSpPr/>
              <p:nvPr/>
            </p:nvSpPr>
            <p:spPr>
              <a:xfrm>
                <a:off x="3157519" y="2155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78" name="Oval 477"/>
              <p:cNvSpPr/>
              <p:nvPr/>
            </p:nvSpPr>
            <p:spPr>
              <a:xfrm>
                <a:off x="315751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79" name="Oval 478"/>
              <p:cNvSpPr/>
              <p:nvPr/>
            </p:nvSpPr>
            <p:spPr>
              <a:xfrm>
                <a:off x="340226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80" name="Oval 479"/>
              <p:cNvSpPr/>
              <p:nvPr/>
            </p:nvSpPr>
            <p:spPr>
              <a:xfrm>
                <a:off x="3635361"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81" name="Oval 480"/>
              <p:cNvSpPr/>
              <p:nvPr/>
            </p:nvSpPr>
            <p:spPr>
              <a:xfrm>
                <a:off x="3868453" y="2411388"/>
                <a:ext cx="198124"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82" name="Oval 481"/>
              <p:cNvSpPr/>
              <p:nvPr/>
            </p:nvSpPr>
            <p:spPr>
              <a:xfrm>
                <a:off x="3390611" y="2167125"/>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83" name="Oval 482"/>
              <p:cNvSpPr/>
              <p:nvPr/>
            </p:nvSpPr>
            <p:spPr>
              <a:xfrm>
                <a:off x="3530466" y="2015909"/>
                <a:ext cx="198132"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84" name="Oval 483"/>
              <p:cNvSpPr/>
              <p:nvPr/>
            </p:nvSpPr>
            <p:spPr>
              <a:xfrm>
                <a:off x="3681979" y="1876328"/>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85" name="Oval 484"/>
              <p:cNvSpPr/>
              <p:nvPr/>
            </p:nvSpPr>
            <p:spPr>
              <a:xfrm>
                <a:off x="3821835" y="1736747"/>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86" name="Oval 485"/>
              <p:cNvSpPr/>
              <p:nvPr/>
            </p:nvSpPr>
            <p:spPr>
              <a:xfrm>
                <a:off x="3961690" y="1608801"/>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87" name="Oval 486"/>
              <p:cNvSpPr/>
              <p:nvPr/>
            </p:nvSpPr>
            <p:spPr>
              <a:xfrm>
                <a:off x="4113196" y="1469220"/>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442607" name="Rectangle 435"/>
            <p:cNvSpPr>
              <a:spLocks noChangeArrowheads="1"/>
            </p:cNvSpPr>
            <p:nvPr/>
          </p:nvSpPr>
          <p:spPr bwMode="auto">
            <a:xfrm rot="5400000" flipH="1" flipV="1">
              <a:off x="917818" y="2351604"/>
              <a:ext cx="335516" cy="409575"/>
            </a:xfrm>
            <a:prstGeom prst="rect">
              <a:avLst/>
            </a:prstGeom>
            <a:solidFill>
              <a:srgbClr val="FF00FF"/>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491" name="Trapezoid 490"/>
            <p:cNvSpPr/>
            <p:nvPr/>
          </p:nvSpPr>
          <p:spPr>
            <a:xfrm rot="5400000">
              <a:off x="1750077" y="2463732"/>
              <a:ext cx="355842" cy="179289"/>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8" name="Group 492"/>
          <p:cNvGrpSpPr>
            <a:grpSpLocks/>
          </p:cNvGrpSpPr>
          <p:nvPr/>
        </p:nvGrpSpPr>
        <p:grpSpPr bwMode="auto">
          <a:xfrm>
            <a:off x="-539750" y="2405063"/>
            <a:ext cx="539750" cy="276225"/>
            <a:chOff x="1325069" y="2375455"/>
            <a:chExt cx="692574" cy="355842"/>
          </a:xfrm>
        </p:grpSpPr>
        <p:sp>
          <p:nvSpPr>
            <p:cNvPr id="442604" name="Rectangle 435"/>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496" name="Trapezoid 495"/>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18" name="Group 569"/>
          <p:cNvGrpSpPr>
            <a:grpSpLocks/>
          </p:cNvGrpSpPr>
          <p:nvPr/>
        </p:nvGrpSpPr>
        <p:grpSpPr bwMode="auto">
          <a:xfrm>
            <a:off x="-1593850" y="2403475"/>
            <a:ext cx="885825" cy="277813"/>
            <a:chOff x="880788" y="2375455"/>
            <a:chExt cx="1136855" cy="355842"/>
          </a:xfrm>
        </p:grpSpPr>
        <p:grpSp>
          <p:nvGrpSpPr>
            <p:cNvPr id="442542" name="Group 570"/>
            <p:cNvGrpSpPr>
              <a:grpSpLocks/>
            </p:cNvGrpSpPr>
            <p:nvPr/>
          </p:nvGrpSpPr>
          <p:grpSpPr bwMode="auto">
            <a:xfrm>
              <a:off x="1316711" y="2378754"/>
              <a:ext cx="512089" cy="350377"/>
              <a:chOff x="1443865" y="778555"/>
              <a:chExt cx="2929351" cy="2004294"/>
            </a:xfrm>
          </p:grpSpPr>
          <p:pic>
            <p:nvPicPr>
              <p:cNvPr id="44254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906394" y="316026"/>
                <a:ext cx="2004294" cy="29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5" name="Oval 574"/>
              <p:cNvSpPr/>
              <p:nvPr/>
            </p:nvSpPr>
            <p:spPr>
              <a:xfrm>
                <a:off x="3157519" y="1678592"/>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76" name="Oval 575"/>
              <p:cNvSpPr/>
              <p:nvPr/>
            </p:nvSpPr>
            <p:spPr>
              <a:xfrm>
                <a:off x="3157519" y="1934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77" name="Oval 576"/>
              <p:cNvSpPr/>
              <p:nvPr/>
            </p:nvSpPr>
            <p:spPr>
              <a:xfrm>
                <a:off x="3157519" y="2155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78" name="Oval 577"/>
              <p:cNvSpPr/>
              <p:nvPr/>
            </p:nvSpPr>
            <p:spPr>
              <a:xfrm>
                <a:off x="315751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79" name="Oval 578"/>
              <p:cNvSpPr/>
              <p:nvPr/>
            </p:nvSpPr>
            <p:spPr>
              <a:xfrm>
                <a:off x="340226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80" name="Oval 579"/>
              <p:cNvSpPr/>
              <p:nvPr/>
            </p:nvSpPr>
            <p:spPr>
              <a:xfrm>
                <a:off x="3635361"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81" name="Oval 580"/>
              <p:cNvSpPr/>
              <p:nvPr/>
            </p:nvSpPr>
            <p:spPr>
              <a:xfrm>
                <a:off x="3868453" y="2411388"/>
                <a:ext cx="198124"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82" name="Oval 581"/>
              <p:cNvSpPr/>
              <p:nvPr/>
            </p:nvSpPr>
            <p:spPr>
              <a:xfrm>
                <a:off x="3390611" y="2167125"/>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83" name="Oval 582"/>
              <p:cNvSpPr/>
              <p:nvPr/>
            </p:nvSpPr>
            <p:spPr>
              <a:xfrm>
                <a:off x="3530466" y="2015909"/>
                <a:ext cx="198132"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84" name="Oval 583"/>
              <p:cNvSpPr/>
              <p:nvPr/>
            </p:nvSpPr>
            <p:spPr>
              <a:xfrm>
                <a:off x="3681979" y="1876328"/>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85" name="Oval 584"/>
              <p:cNvSpPr/>
              <p:nvPr/>
            </p:nvSpPr>
            <p:spPr>
              <a:xfrm>
                <a:off x="3821835" y="1736747"/>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86" name="Oval 585"/>
              <p:cNvSpPr/>
              <p:nvPr/>
            </p:nvSpPr>
            <p:spPr>
              <a:xfrm>
                <a:off x="3961690" y="1608801"/>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587" name="Oval 586"/>
              <p:cNvSpPr/>
              <p:nvPr/>
            </p:nvSpPr>
            <p:spPr>
              <a:xfrm>
                <a:off x="4113196" y="1469220"/>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442543" name="Rectangle 435"/>
            <p:cNvSpPr>
              <a:spLocks noChangeArrowheads="1"/>
            </p:cNvSpPr>
            <p:nvPr/>
          </p:nvSpPr>
          <p:spPr bwMode="auto">
            <a:xfrm rot="5400000" flipH="1" flipV="1">
              <a:off x="917818" y="2351604"/>
              <a:ext cx="335516" cy="409575"/>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73" name="Trapezoid 572"/>
            <p:cNvSpPr/>
            <p:nvPr/>
          </p:nvSpPr>
          <p:spPr>
            <a:xfrm rot="5400000">
              <a:off x="1750077" y="2463732"/>
              <a:ext cx="355842" cy="179289"/>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20" name="Group 587"/>
          <p:cNvGrpSpPr>
            <a:grpSpLocks/>
          </p:cNvGrpSpPr>
          <p:nvPr/>
        </p:nvGrpSpPr>
        <p:grpSpPr bwMode="auto">
          <a:xfrm>
            <a:off x="-539750" y="2411413"/>
            <a:ext cx="539750" cy="276225"/>
            <a:chOff x="1325069" y="2375455"/>
            <a:chExt cx="692574" cy="355842"/>
          </a:xfrm>
        </p:grpSpPr>
        <p:sp>
          <p:nvSpPr>
            <p:cNvPr id="442540" name="Rectangle 435"/>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90" name="Trapezoid 589"/>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22" name="Group 673"/>
          <p:cNvGrpSpPr>
            <a:grpSpLocks/>
          </p:cNvGrpSpPr>
          <p:nvPr/>
        </p:nvGrpSpPr>
        <p:grpSpPr bwMode="auto">
          <a:xfrm rot="10800000">
            <a:off x="9351963" y="4573614"/>
            <a:ext cx="539750" cy="277812"/>
            <a:chOff x="1325069" y="2375455"/>
            <a:chExt cx="692574" cy="355842"/>
          </a:xfrm>
        </p:grpSpPr>
        <p:sp>
          <p:nvSpPr>
            <p:cNvPr id="442533" name="Rectangle 435"/>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676" name="Trapezoid 675"/>
            <p:cNvSpPr/>
            <p:nvPr/>
          </p:nvSpPr>
          <p:spPr>
            <a:xfrm rot="5400000">
              <a:off x="1750095"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23" name="Group 681"/>
          <p:cNvGrpSpPr>
            <a:grpSpLocks/>
          </p:cNvGrpSpPr>
          <p:nvPr/>
        </p:nvGrpSpPr>
        <p:grpSpPr bwMode="auto">
          <a:xfrm>
            <a:off x="10282238" y="4573614"/>
            <a:ext cx="628650" cy="277812"/>
            <a:chOff x="-889873" y="5767360"/>
            <a:chExt cx="627932" cy="276906"/>
          </a:xfrm>
        </p:grpSpPr>
        <p:sp>
          <p:nvSpPr>
            <p:cNvPr id="442530" name="Rectangle 435"/>
            <p:cNvSpPr>
              <a:spLocks noChangeArrowheads="1"/>
            </p:cNvSpPr>
            <p:nvPr/>
          </p:nvSpPr>
          <p:spPr bwMode="auto">
            <a:xfrm rot="-5400000" flipH="1" flipV="1">
              <a:off x="-684216" y="5706049"/>
              <a:ext cx="272207" cy="39483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680" name="Trapezoid 679"/>
            <p:cNvSpPr/>
            <p:nvPr/>
          </p:nvSpPr>
          <p:spPr>
            <a:xfrm rot="16200000">
              <a:off x="-958556" y="5836043"/>
              <a:ext cx="276906" cy="139540"/>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42532" name="Rectangle 435"/>
            <p:cNvSpPr>
              <a:spLocks noChangeArrowheads="1"/>
            </p:cNvSpPr>
            <p:nvPr/>
          </p:nvSpPr>
          <p:spPr bwMode="auto">
            <a:xfrm rot="-5400000" flipH="1" flipV="1">
              <a:off x="-437433" y="5864079"/>
              <a:ext cx="272207" cy="78776"/>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sp>
        <p:nvSpPr>
          <p:cNvPr id="683" name="Oval 350"/>
          <p:cNvSpPr>
            <a:spLocks noChangeArrowheads="1"/>
          </p:cNvSpPr>
          <p:nvPr/>
        </p:nvSpPr>
        <p:spPr bwMode="auto">
          <a:xfrm>
            <a:off x="7854950" y="2736850"/>
            <a:ext cx="133350"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28" name="Group 681"/>
          <p:cNvGrpSpPr>
            <a:grpSpLocks/>
          </p:cNvGrpSpPr>
          <p:nvPr/>
        </p:nvGrpSpPr>
        <p:grpSpPr bwMode="auto">
          <a:xfrm rot="10800000">
            <a:off x="5527675" y="2556662"/>
            <a:ext cx="877887" cy="280194"/>
            <a:chOff x="-883535" y="5767362"/>
            <a:chExt cx="876138" cy="279279"/>
          </a:xfrm>
        </p:grpSpPr>
        <p:sp>
          <p:nvSpPr>
            <p:cNvPr id="442507" name="Rectangle 435"/>
            <p:cNvSpPr>
              <a:spLocks noChangeArrowheads="1"/>
            </p:cNvSpPr>
            <p:nvPr/>
          </p:nvSpPr>
          <p:spPr bwMode="auto">
            <a:xfrm rot="-5400000" flipH="1" flipV="1">
              <a:off x="-684216" y="5706049"/>
              <a:ext cx="272207" cy="39483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215" name="Trapezoid 214"/>
            <p:cNvSpPr/>
            <p:nvPr/>
          </p:nvSpPr>
          <p:spPr>
            <a:xfrm rot="16200000">
              <a:off x="-952277" y="5838477"/>
              <a:ext cx="276906" cy="139422"/>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42509" name="Rectangle 435"/>
            <p:cNvSpPr>
              <a:spLocks noChangeArrowheads="1"/>
            </p:cNvSpPr>
            <p:nvPr/>
          </p:nvSpPr>
          <p:spPr bwMode="auto">
            <a:xfrm rot="-5400000" flipH="1" flipV="1">
              <a:off x="-310161" y="5736806"/>
              <a:ext cx="272207" cy="333321"/>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grpSp>
        <p:nvGrpSpPr>
          <p:cNvPr id="29" name="Group 491"/>
          <p:cNvGrpSpPr>
            <a:grpSpLocks/>
          </p:cNvGrpSpPr>
          <p:nvPr/>
        </p:nvGrpSpPr>
        <p:grpSpPr bwMode="auto">
          <a:xfrm flipV="1">
            <a:off x="-1633538" y="2940050"/>
            <a:ext cx="885825" cy="277813"/>
            <a:chOff x="880788" y="2375455"/>
            <a:chExt cx="1136855" cy="355842"/>
          </a:xfrm>
        </p:grpSpPr>
        <p:grpSp>
          <p:nvGrpSpPr>
            <p:cNvPr id="442490" name="Group 487"/>
            <p:cNvGrpSpPr>
              <a:grpSpLocks/>
            </p:cNvGrpSpPr>
            <p:nvPr/>
          </p:nvGrpSpPr>
          <p:grpSpPr bwMode="auto">
            <a:xfrm>
              <a:off x="1316711" y="2378754"/>
              <a:ext cx="512089" cy="350377"/>
              <a:chOff x="1443865" y="778555"/>
              <a:chExt cx="2929351" cy="2004294"/>
            </a:xfrm>
          </p:grpSpPr>
          <p:pic>
            <p:nvPicPr>
              <p:cNvPr id="44249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906394" y="316026"/>
                <a:ext cx="2004294" cy="29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 name="Oval 225"/>
              <p:cNvSpPr/>
              <p:nvPr/>
            </p:nvSpPr>
            <p:spPr>
              <a:xfrm>
                <a:off x="3157527" y="1678592"/>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27" name="Oval 226"/>
              <p:cNvSpPr/>
              <p:nvPr/>
            </p:nvSpPr>
            <p:spPr>
              <a:xfrm>
                <a:off x="3157527" y="1934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28" name="Oval 227"/>
              <p:cNvSpPr/>
              <p:nvPr/>
            </p:nvSpPr>
            <p:spPr>
              <a:xfrm>
                <a:off x="3157527" y="2155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29" name="Oval 228"/>
              <p:cNvSpPr/>
              <p:nvPr/>
            </p:nvSpPr>
            <p:spPr>
              <a:xfrm>
                <a:off x="3157527"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0" name="Oval 229"/>
              <p:cNvSpPr/>
              <p:nvPr/>
            </p:nvSpPr>
            <p:spPr>
              <a:xfrm>
                <a:off x="340226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1" name="Oval 230"/>
              <p:cNvSpPr/>
              <p:nvPr/>
            </p:nvSpPr>
            <p:spPr>
              <a:xfrm>
                <a:off x="3635361"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2" name="Oval 231"/>
              <p:cNvSpPr/>
              <p:nvPr/>
            </p:nvSpPr>
            <p:spPr>
              <a:xfrm>
                <a:off x="3868453" y="2411388"/>
                <a:ext cx="198132"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3" name="Oval 232"/>
              <p:cNvSpPr/>
              <p:nvPr/>
            </p:nvSpPr>
            <p:spPr>
              <a:xfrm>
                <a:off x="3390618" y="2167125"/>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4" name="Oval 233"/>
              <p:cNvSpPr/>
              <p:nvPr/>
            </p:nvSpPr>
            <p:spPr>
              <a:xfrm>
                <a:off x="3530473" y="2015909"/>
                <a:ext cx="198124"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5" name="Oval 234"/>
              <p:cNvSpPr/>
              <p:nvPr/>
            </p:nvSpPr>
            <p:spPr>
              <a:xfrm>
                <a:off x="3681979" y="1876328"/>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6" name="Oval 235"/>
              <p:cNvSpPr/>
              <p:nvPr/>
            </p:nvSpPr>
            <p:spPr>
              <a:xfrm>
                <a:off x="3821835" y="1736747"/>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7" name="Oval 236"/>
              <p:cNvSpPr/>
              <p:nvPr/>
            </p:nvSpPr>
            <p:spPr>
              <a:xfrm>
                <a:off x="3961690" y="1608801"/>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8" name="Oval 237"/>
              <p:cNvSpPr/>
              <p:nvPr/>
            </p:nvSpPr>
            <p:spPr>
              <a:xfrm>
                <a:off x="4113203" y="1469220"/>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442491" name="Rectangle 435"/>
            <p:cNvSpPr>
              <a:spLocks noChangeArrowheads="1"/>
            </p:cNvSpPr>
            <p:nvPr/>
          </p:nvSpPr>
          <p:spPr bwMode="auto">
            <a:xfrm rot="5400000" flipH="1" flipV="1">
              <a:off x="917818" y="2351604"/>
              <a:ext cx="335516" cy="409575"/>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224" name="Trapezoid 223"/>
            <p:cNvSpPr/>
            <p:nvPr/>
          </p:nvSpPr>
          <p:spPr>
            <a:xfrm rot="5400000">
              <a:off x="1750077" y="2463731"/>
              <a:ext cx="355842" cy="179289"/>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31" name="Group 492"/>
          <p:cNvGrpSpPr>
            <a:grpSpLocks/>
          </p:cNvGrpSpPr>
          <p:nvPr/>
        </p:nvGrpSpPr>
        <p:grpSpPr bwMode="auto">
          <a:xfrm>
            <a:off x="-539750" y="2944813"/>
            <a:ext cx="539750" cy="276225"/>
            <a:chOff x="1325069" y="2375455"/>
            <a:chExt cx="692574" cy="355842"/>
          </a:xfrm>
        </p:grpSpPr>
        <p:sp>
          <p:nvSpPr>
            <p:cNvPr id="442488" name="Rectangle 435"/>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241" name="Trapezoid 240"/>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19" name="Title 18"/>
          <p:cNvSpPr>
            <a:spLocks noGrp="1"/>
          </p:cNvSpPr>
          <p:nvPr>
            <p:ph type="title"/>
          </p:nvPr>
        </p:nvSpPr>
        <p:spPr/>
        <p:txBody>
          <a:bodyPr/>
          <a:lstStyle/>
          <a:p>
            <a:r>
              <a:rPr lang="en-US" altLang="en-US" dirty="0"/>
              <a:t>Current Situation Left Lane Closure</a:t>
            </a:r>
            <a:endParaRPr lang="en-NZ" dirty="0"/>
          </a:p>
        </p:txBody>
      </p:sp>
      <p:sp>
        <p:nvSpPr>
          <p:cNvPr id="267" name="Content Placeholder 2">
            <a:extLst>
              <a:ext uri="{FF2B5EF4-FFF2-40B4-BE49-F238E27FC236}">
                <a16:creationId xmlns:a16="http://schemas.microsoft.com/office/drawing/2014/main" id="{551556C2-EF67-4C32-B424-95B7F57F8952}"/>
              </a:ext>
            </a:extLst>
          </p:cNvPr>
          <p:cNvSpPr>
            <a:spLocks noGrp="1"/>
          </p:cNvSpPr>
          <p:nvPr>
            <p:ph idx="1"/>
          </p:nvPr>
        </p:nvSpPr>
        <p:spPr>
          <a:xfrm>
            <a:off x="457201" y="5576887"/>
            <a:ext cx="8237537" cy="580631"/>
          </a:xfrm>
        </p:spPr>
        <p:txBody>
          <a:bodyPr/>
          <a:lstStyle/>
          <a:p>
            <a:pPr lvl="1"/>
            <a:r>
              <a:rPr lang="en-NZ" dirty="0"/>
              <a:t>3 loops as signs are required on LHS first</a:t>
            </a:r>
          </a:p>
        </p:txBody>
      </p:sp>
      <p:grpSp>
        <p:nvGrpSpPr>
          <p:cNvPr id="103" name="Group 102">
            <a:extLst>
              <a:ext uri="{FF2B5EF4-FFF2-40B4-BE49-F238E27FC236}">
                <a16:creationId xmlns:a16="http://schemas.microsoft.com/office/drawing/2014/main" id="{E9505569-AEFA-4834-A8DD-233778C6935E}"/>
              </a:ext>
            </a:extLst>
          </p:cNvPr>
          <p:cNvGrpSpPr/>
          <p:nvPr/>
        </p:nvGrpSpPr>
        <p:grpSpPr>
          <a:xfrm>
            <a:off x="1803400" y="1854200"/>
            <a:ext cx="7334250" cy="509588"/>
            <a:chOff x="1803400" y="1854200"/>
            <a:chExt cx="7334250" cy="509588"/>
          </a:xfrm>
        </p:grpSpPr>
        <p:sp>
          <p:nvSpPr>
            <p:cNvPr id="104" name="Oval 321">
              <a:extLst>
                <a:ext uri="{FF2B5EF4-FFF2-40B4-BE49-F238E27FC236}">
                  <a16:creationId xmlns:a16="http://schemas.microsoft.com/office/drawing/2014/main" id="{F66072A3-E666-4E9B-B83A-B5BBB7601868}"/>
                </a:ext>
              </a:extLst>
            </p:cNvPr>
            <p:cNvSpPr>
              <a:spLocks noChangeArrowheads="1"/>
            </p:cNvSpPr>
            <p:nvPr/>
          </p:nvSpPr>
          <p:spPr bwMode="auto">
            <a:xfrm>
              <a:off x="3095625"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05" name="Oval 324">
              <a:extLst>
                <a:ext uri="{FF2B5EF4-FFF2-40B4-BE49-F238E27FC236}">
                  <a16:creationId xmlns:a16="http://schemas.microsoft.com/office/drawing/2014/main" id="{3015B5F3-F3DF-454D-B490-EC53F0036873}"/>
                </a:ext>
              </a:extLst>
            </p:cNvPr>
            <p:cNvSpPr>
              <a:spLocks noChangeArrowheads="1"/>
            </p:cNvSpPr>
            <p:nvPr/>
          </p:nvSpPr>
          <p:spPr bwMode="auto">
            <a:xfrm>
              <a:off x="4391025"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06" name="Oval 327">
              <a:extLst>
                <a:ext uri="{FF2B5EF4-FFF2-40B4-BE49-F238E27FC236}">
                  <a16:creationId xmlns:a16="http://schemas.microsoft.com/office/drawing/2014/main" id="{3317BBC0-33B7-4085-8AC2-B951279FEC78}"/>
                </a:ext>
              </a:extLst>
            </p:cNvPr>
            <p:cNvSpPr>
              <a:spLocks noChangeArrowheads="1"/>
            </p:cNvSpPr>
            <p:nvPr/>
          </p:nvSpPr>
          <p:spPr bwMode="auto">
            <a:xfrm>
              <a:off x="5049838" y="2230438"/>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07" name="Oval 330">
              <a:extLst>
                <a:ext uri="{FF2B5EF4-FFF2-40B4-BE49-F238E27FC236}">
                  <a16:creationId xmlns:a16="http://schemas.microsoft.com/office/drawing/2014/main" id="{626FBEFF-467A-483A-BBAF-CF76A28619EE}"/>
                </a:ext>
              </a:extLst>
            </p:cNvPr>
            <p:cNvSpPr>
              <a:spLocks noChangeArrowheads="1"/>
            </p:cNvSpPr>
            <p:nvPr/>
          </p:nvSpPr>
          <p:spPr bwMode="auto">
            <a:xfrm>
              <a:off x="5302250"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08" name="Oval 332">
              <a:extLst>
                <a:ext uri="{FF2B5EF4-FFF2-40B4-BE49-F238E27FC236}">
                  <a16:creationId xmlns:a16="http://schemas.microsoft.com/office/drawing/2014/main" id="{AC7AE58D-7F86-49A6-A17D-A2CD8EF170A2}"/>
                </a:ext>
              </a:extLst>
            </p:cNvPr>
            <p:cNvSpPr>
              <a:spLocks noChangeArrowheads="1"/>
            </p:cNvSpPr>
            <p:nvPr/>
          </p:nvSpPr>
          <p:spPr bwMode="auto">
            <a:xfrm>
              <a:off x="5556250"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09" name="Oval 334">
              <a:extLst>
                <a:ext uri="{FF2B5EF4-FFF2-40B4-BE49-F238E27FC236}">
                  <a16:creationId xmlns:a16="http://schemas.microsoft.com/office/drawing/2014/main" id="{342EBF03-3D94-4A02-9AAA-DF7D4D881AB8}"/>
                </a:ext>
              </a:extLst>
            </p:cNvPr>
            <p:cNvSpPr>
              <a:spLocks noChangeArrowheads="1"/>
            </p:cNvSpPr>
            <p:nvPr/>
          </p:nvSpPr>
          <p:spPr bwMode="auto">
            <a:xfrm>
              <a:off x="5810250" y="2230438"/>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10" name="Oval 397">
              <a:extLst>
                <a:ext uri="{FF2B5EF4-FFF2-40B4-BE49-F238E27FC236}">
                  <a16:creationId xmlns:a16="http://schemas.microsoft.com/office/drawing/2014/main" id="{3EDB2664-2703-46D9-B74F-A7ABB75CC130}"/>
                </a:ext>
              </a:extLst>
            </p:cNvPr>
            <p:cNvSpPr>
              <a:spLocks noChangeArrowheads="1"/>
            </p:cNvSpPr>
            <p:nvPr/>
          </p:nvSpPr>
          <p:spPr bwMode="auto">
            <a:xfrm>
              <a:off x="1803400" y="2230438"/>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111" name="Picture 444" descr="TW-1B.3(70) 70kmh Ahead">
              <a:extLst>
                <a:ext uri="{FF2B5EF4-FFF2-40B4-BE49-F238E27FC236}">
                  <a16:creationId xmlns:a16="http://schemas.microsoft.com/office/drawing/2014/main" id="{B00B52B1-BADA-482F-BA29-082E9629DF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4216" y="1857375"/>
              <a:ext cx="671498" cy="44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450" descr="RG-4 '70 km/h' Speed Limit Temporary">
              <a:extLst>
                <a:ext uri="{FF2B5EF4-FFF2-40B4-BE49-F238E27FC236}">
                  <a16:creationId xmlns:a16="http://schemas.microsoft.com/office/drawing/2014/main" id="{8429A545-63C2-426D-978F-F483178E97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4125" y="1863725"/>
              <a:ext cx="5715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Oval 327">
              <a:extLst>
                <a:ext uri="{FF2B5EF4-FFF2-40B4-BE49-F238E27FC236}">
                  <a16:creationId xmlns:a16="http://schemas.microsoft.com/office/drawing/2014/main" id="{144BF7BB-3188-46EC-91E5-9FB1CA1547B1}"/>
                </a:ext>
              </a:extLst>
            </p:cNvPr>
            <p:cNvSpPr>
              <a:spLocks noChangeArrowheads="1"/>
            </p:cNvSpPr>
            <p:nvPr/>
          </p:nvSpPr>
          <p:spPr bwMode="auto">
            <a:xfrm>
              <a:off x="8559800"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114" name="Group 455">
              <a:extLst>
                <a:ext uri="{FF2B5EF4-FFF2-40B4-BE49-F238E27FC236}">
                  <a16:creationId xmlns:a16="http://schemas.microsoft.com/office/drawing/2014/main" id="{4454F5BD-ABE8-45B8-AD14-E2E142863217}"/>
                </a:ext>
              </a:extLst>
            </p:cNvPr>
            <p:cNvGrpSpPr>
              <a:grpSpLocks/>
            </p:cNvGrpSpPr>
            <p:nvPr/>
          </p:nvGrpSpPr>
          <p:grpSpPr bwMode="auto">
            <a:xfrm>
              <a:off x="8615363" y="1868488"/>
              <a:ext cx="522287" cy="400050"/>
              <a:chOff x="2441624" y="265996"/>
              <a:chExt cx="2754089" cy="2109785"/>
            </a:xfrm>
          </p:grpSpPr>
          <p:pic>
            <p:nvPicPr>
              <p:cNvPr id="117" name="Picture 454" descr="RG-2 Speed Limit 100">
                <a:extLst>
                  <a:ext uri="{FF2B5EF4-FFF2-40B4-BE49-F238E27FC236}">
                    <a16:creationId xmlns:a16="http://schemas.microsoft.com/office/drawing/2014/main" id="{CB2459C2-D403-4533-A29D-651EE80C56A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3090687" y="270756"/>
                <a:ext cx="2105025" cy="210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456" descr="TW-16 Works End">
                <a:extLst>
                  <a:ext uri="{FF2B5EF4-FFF2-40B4-BE49-F238E27FC236}">
                    <a16:creationId xmlns:a16="http://schemas.microsoft.com/office/drawing/2014/main" id="{85378B29-980A-4BDA-8EEB-14D7572830E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718846" y="988774"/>
                <a:ext cx="2104672" cy="65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5" name="Picture 2" descr="TW-7B (200L) 2 Lanes - Left Lane Closed 200 Metres Ahead">
              <a:extLst>
                <a:ext uri="{FF2B5EF4-FFF2-40B4-BE49-F238E27FC236}">
                  <a16:creationId xmlns:a16="http://schemas.microsoft.com/office/drawing/2014/main" id="{EBEDF726-74EE-4AAC-81DB-EC2E247017A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41825" y="1854200"/>
              <a:ext cx="5794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4" descr="TW-7B (400L) 2 Lanes - Left Lane Closed 400 Metres Ahead">
              <a:extLst>
                <a:ext uri="{FF2B5EF4-FFF2-40B4-BE49-F238E27FC236}">
                  <a16:creationId xmlns:a16="http://schemas.microsoft.com/office/drawing/2014/main" id="{52215F76-12AD-47B5-8E7E-A8110D9AB70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43250" y="1854200"/>
              <a:ext cx="5794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9" name="Group 118">
            <a:extLst>
              <a:ext uri="{FF2B5EF4-FFF2-40B4-BE49-F238E27FC236}">
                <a16:creationId xmlns:a16="http://schemas.microsoft.com/office/drawing/2014/main" id="{02A3A540-71D8-40A3-BB2D-6524F0C6A981}"/>
              </a:ext>
            </a:extLst>
          </p:cNvPr>
          <p:cNvGrpSpPr/>
          <p:nvPr/>
        </p:nvGrpSpPr>
        <p:grpSpPr>
          <a:xfrm>
            <a:off x="9408462" y="2446246"/>
            <a:ext cx="1593850" cy="284163"/>
            <a:chOff x="-1593850" y="2403475"/>
            <a:chExt cx="1593850" cy="284163"/>
          </a:xfrm>
        </p:grpSpPr>
        <p:grpSp>
          <p:nvGrpSpPr>
            <p:cNvPr id="120" name="Group 587">
              <a:extLst>
                <a:ext uri="{FF2B5EF4-FFF2-40B4-BE49-F238E27FC236}">
                  <a16:creationId xmlns:a16="http://schemas.microsoft.com/office/drawing/2014/main" id="{0A2AF2DE-16A2-4344-8C54-234AC99FC427}"/>
                </a:ext>
              </a:extLst>
            </p:cNvPr>
            <p:cNvGrpSpPr>
              <a:grpSpLocks/>
            </p:cNvGrpSpPr>
            <p:nvPr/>
          </p:nvGrpSpPr>
          <p:grpSpPr bwMode="auto">
            <a:xfrm>
              <a:off x="-539750" y="2411413"/>
              <a:ext cx="539750" cy="276225"/>
              <a:chOff x="1325069" y="2375455"/>
              <a:chExt cx="692574" cy="355842"/>
            </a:xfrm>
          </p:grpSpPr>
          <p:sp>
            <p:nvSpPr>
              <p:cNvPr id="139" name="Rectangle 435">
                <a:extLst>
                  <a:ext uri="{FF2B5EF4-FFF2-40B4-BE49-F238E27FC236}">
                    <a16:creationId xmlns:a16="http://schemas.microsoft.com/office/drawing/2014/main" id="{762DBF1F-533B-451E-9F67-E142980EACCC}"/>
                  </a:ext>
                </a:extLst>
              </p:cNvPr>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40" name="Trapezoid 139">
                <a:extLst>
                  <a:ext uri="{FF2B5EF4-FFF2-40B4-BE49-F238E27FC236}">
                    <a16:creationId xmlns:a16="http://schemas.microsoft.com/office/drawing/2014/main" id="{14E22B11-B7DE-44ED-ACE3-4350B6F249DE}"/>
                  </a:ext>
                </a:extLst>
              </p:cNvPr>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121" name="Group 569">
              <a:extLst>
                <a:ext uri="{FF2B5EF4-FFF2-40B4-BE49-F238E27FC236}">
                  <a16:creationId xmlns:a16="http://schemas.microsoft.com/office/drawing/2014/main" id="{85E3F1B7-E1A8-415B-AC1B-29E63669FDD5}"/>
                </a:ext>
              </a:extLst>
            </p:cNvPr>
            <p:cNvGrpSpPr>
              <a:grpSpLocks/>
            </p:cNvGrpSpPr>
            <p:nvPr/>
          </p:nvGrpSpPr>
          <p:grpSpPr bwMode="auto">
            <a:xfrm>
              <a:off x="-1593850" y="2403475"/>
              <a:ext cx="885825" cy="277813"/>
              <a:chOff x="880788" y="2375455"/>
              <a:chExt cx="1136855" cy="355842"/>
            </a:xfrm>
          </p:grpSpPr>
          <p:grpSp>
            <p:nvGrpSpPr>
              <p:cNvPr id="122" name="Group 570">
                <a:extLst>
                  <a:ext uri="{FF2B5EF4-FFF2-40B4-BE49-F238E27FC236}">
                    <a16:creationId xmlns:a16="http://schemas.microsoft.com/office/drawing/2014/main" id="{1ADC9B94-FC36-45C8-BB6B-7615E611441A}"/>
                  </a:ext>
                </a:extLst>
              </p:cNvPr>
              <p:cNvGrpSpPr>
                <a:grpSpLocks/>
              </p:cNvGrpSpPr>
              <p:nvPr/>
            </p:nvGrpSpPr>
            <p:grpSpPr bwMode="auto">
              <a:xfrm>
                <a:off x="1316711" y="2378754"/>
                <a:ext cx="512089" cy="350377"/>
                <a:chOff x="1443865" y="778555"/>
                <a:chExt cx="2929351" cy="2004294"/>
              </a:xfrm>
            </p:grpSpPr>
            <p:pic>
              <p:nvPicPr>
                <p:cNvPr id="125" name="Picture 6">
                  <a:extLst>
                    <a:ext uri="{FF2B5EF4-FFF2-40B4-BE49-F238E27FC236}">
                      <a16:creationId xmlns:a16="http://schemas.microsoft.com/office/drawing/2014/main" id="{EE550EBF-955F-4C9C-8123-0F5B67AE32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906394" y="316026"/>
                  <a:ext cx="2004294" cy="29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Oval 125">
                  <a:extLst>
                    <a:ext uri="{FF2B5EF4-FFF2-40B4-BE49-F238E27FC236}">
                      <a16:creationId xmlns:a16="http://schemas.microsoft.com/office/drawing/2014/main" id="{330D8DDD-76B9-4564-8E2A-101912645B64}"/>
                    </a:ext>
                  </a:extLst>
                </p:cNvPr>
                <p:cNvSpPr/>
                <p:nvPr/>
              </p:nvSpPr>
              <p:spPr>
                <a:xfrm>
                  <a:off x="3157519" y="1678592"/>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27" name="Oval 126">
                  <a:extLst>
                    <a:ext uri="{FF2B5EF4-FFF2-40B4-BE49-F238E27FC236}">
                      <a16:creationId xmlns:a16="http://schemas.microsoft.com/office/drawing/2014/main" id="{6E417D2C-C0CE-40F4-83A5-30CD4D12D611}"/>
                    </a:ext>
                  </a:extLst>
                </p:cNvPr>
                <p:cNvSpPr/>
                <p:nvPr/>
              </p:nvSpPr>
              <p:spPr>
                <a:xfrm>
                  <a:off x="3157519" y="1934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28" name="Oval 127">
                  <a:extLst>
                    <a:ext uri="{FF2B5EF4-FFF2-40B4-BE49-F238E27FC236}">
                      <a16:creationId xmlns:a16="http://schemas.microsoft.com/office/drawing/2014/main" id="{9214E842-79B2-494E-9A23-3C9A74852132}"/>
                    </a:ext>
                  </a:extLst>
                </p:cNvPr>
                <p:cNvSpPr/>
                <p:nvPr/>
              </p:nvSpPr>
              <p:spPr>
                <a:xfrm>
                  <a:off x="3157519" y="2155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29" name="Oval 128">
                  <a:extLst>
                    <a:ext uri="{FF2B5EF4-FFF2-40B4-BE49-F238E27FC236}">
                      <a16:creationId xmlns:a16="http://schemas.microsoft.com/office/drawing/2014/main" id="{F5A66DC4-4FA1-4376-ADD5-09DB2435B172}"/>
                    </a:ext>
                  </a:extLst>
                </p:cNvPr>
                <p:cNvSpPr/>
                <p:nvPr/>
              </p:nvSpPr>
              <p:spPr>
                <a:xfrm>
                  <a:off x="315751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0" name="Oval 129">
                  <a:extLst>
                    <a:ext uri="{FF2B5EF4-FFF2-40B4-BE49-F238E27FC236}">
                      <a16:creationId xmlns:a16="http://schemas.microsoft.com/office/drawing/2014/main" id="{95F46E59-5215-4009-8D08-CD50D129C962}"/>
                    </a:ext>
                  </a:extLst>
                </p:cNvPr>
                <p:cNvSpPr/>
                <p:nvPr/>
              </p:nvSpPr>
              <p:spPr>
                <a:xfrm>
                  <a:off x="340226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1" name="Oval 130">
                  <a:extLst>
                    <a:ext uri="{FF2B5EF4-FFF2-40B4-BE49-F238E27FC236}">
                      <a16:creationId xmlns:a16="http://schemas.microsoft.com/office/drawing/2014/main" id="{251E0278-056A-4A42-896A-8ED5F29FC21A}"/>
                    </a:ext>
                  </a:extLst>
                </p:cNvPr>
                <p:cNvSpPr/>
                <p:nvPr/>
              </p:nvSpPr>
              <p:spPr>
                <a:xfrm>
                  <a:off x="3635361"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2" name="Oval 131">
                  <a:extLst>
                    <a:ext uri="{FF2B5EF4-FFF2-40B4-BE49-F238E27FC236}">
                      <a16:creationId xmlns:a16="http://schemas.microsoft.com/office/drawing/2014/main" id="{F2096A8A-A9B6-4A46-ACD1-1BD9C2353289}"/>
                    </a:ext>
                  </a:extLst>
                </p:cNvPr>
                <p:cNvSpPr/>
                <p:nvPr/>
              </p:nvSpPr>
              <p:spPr>
                <a:xfrm>
                  <a:off x="3868453" y="2411388"/>
                  <a:ext cx="198124"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3" name="Oval 132">
                  <a:extLst>
                    <a:ext uri="{FF2B5EF4-FFF2-40B4-BE49-F238E27FC236}">
                      <a16:creationId xmlns:a16="http://schemas.microsoft.com/office/drawing/2014/main" id="{CA9AF971-FE6A-4DED-9D9F-1D8F711BE534}"/>
                    </a:ext>
                  </a:extLst>
                </p:cNvPr>
                <p:cNvSpPr/>
                <p:nvPr/>
              </p:nvSpPr>
              <p:spPr>
                <a:xfrm>
                  <a:off x="3390611" y="2167125"/>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4" name="Oval 133">
                  <a:extLst>
                    <a:ext uri="{FF2B5EF4-FFF2-40B4-BE49-F238E27FC236}">
                      <a16:creationId xmlns:a16="http://schemas.microsoft.com/office/drawing/2014/main" id="{5BA9CD9D-CF83-4AB5-B60A-9344D5CF01CA}"/>
                    </a:ext>
                  </a:extLst>
                </p:cNvPr>
                <p:cNvSpPr/>
                <p:nvPr/>
              </p:nvSpPr>
              <p:spPr>
                <a:xfrm>
                  <a:off x="3530466" y="2015909"/>
                  <a:ext cx="198132"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5" name="Oval 134">
                  <a:extLst>
                    <a:ext uri="{FF2B5EF4-FFF2-40B4-BE49-F238E27FC236}">
                      <a16:creationId xmlns:a16="http://schemas.microsoft.com/office/drawing/2014/main" id="{D8A9371D-E8F5-442E-BD6D-26421B5D10EF}"/>
                    </a:ext>
                  </a:extLst>
                </p:cNvPr>
                <p:cNvSpPr/>
                <p:nvPr/>
              </p:nvSpPr>
              <p:spPr>
                <a:xfrm>
                  <a:off x="3681979" y="1876328"/>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6" name="Oval 135">
                  <a:extLst>
                    <a:ext uri="{FF2B5EF4-FFF2-40B4-BE49-F238E27FC236}">
                      <a16:creationId xmlns:a16="http://schemas.microsoft.com/office/drawing/2014/main" id="{4395411A-F588-4B73-9B94-BA032FD665C5}"/>
                    </a:ext>
                  </a:extLst>
                </p:cNvPr>
                <p:cNvSpPr/>
                <p:nvPr/>
              </p:nvSpPr>
              <p:spPr>
                <a:xfrm>
                  <a:off x="3821835" y="1736747"/>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7" name="Oval 136">
                  <a:extLst>
                    <a:ext uri="{FF2B5EF4-FFF2-40B4-BE49-F238E27FC236}">
                      <a16:creationId xmlns:a16="http://schemas.microsoft.com/office/drawing/2014/main" id="{A946BEF4-8B22-4E2A-86B9-7159461C9CCB}"/>
                    </a:ext>
                  </a:extLst>
                </p:cNvPr>
                <p:cNvSpPr/>
                <p:nvPr/>
              </p:nvSpPr>
              <p:spPr>
                <a:xfrm>
                  <a:off x="3961690" y="1608801"/>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38" name="Oval 137">
                  <a:extLst>
                    <a:ext uri="{FF2B5EF4-FFF2-40B4-BE49-F238E27FC236}">
                      <a16:creationId xmlns:a16="http://schemas.microsoft.com/office/drawing/2014/main" id="{D178C180-7715-4081-9472-822C75CA6A92}"/>
                    </a:ext>
                  </a:extLst>
                </p:cNvPr>
                <p:cNvSpPr/>
                <p:nvPr/>
              </p:nvSpPr>
              <p:spPr>
                <a:xfrm>
                  <a:off x="4113196" y="1469220"/>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123" name="Rectangle 435">
                <a:extLst>
                  <a:ext uri="{FF2B5EF4-FFF2-40B4-BE49-F238E27FC236}">
                    <a16:creationId xmlns:a16="http://schemas.microsoft.com/office/drawing/2014/main" id="{2D3D4093-E127-419C-880E-2AC101B96476}"/>
                  </a:ext>
                </a:extLst>
              </p:cNvPr>
              <p:cNvSpPr>
                <a:spLocks noChangeArrowheads="1"/>
              </p:cNvSpPr>
              <p:nvPr/>
            </p:nvSpPr>
            <p:spPr bwMode="auto">
              <a:xfrm rot="5400000" flipH="1" flipV="1">
                <a:off x="917818" y="2351604"/>
                <a:ext cx="335516" cy="409575"/>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24" name="Trapezoid 123">
                <a:extLst>
                  <a:ext uri="{FF2B5EF4-FFF2-40B4-BE49-F238E27FC236}">
                    <a16:creationId xmlns:a16="http://schemas.microsoft.com/office/drawing/2014/main" id="{E7B0773E-F713-4030-8D8C-2B4E942FA523}"/>
                  </a:ext>
                </a:extLst>
              </p:cNvPr>
              <p:cNvSpPr/>
              <p:nvPr/>
            </p:nvSpPr>
            <p:spPr>
              <a:xfrm rot="5400000">
                <a:off x="1750077" y="2463732"/>
                <a:ext cx="355842" cy="179289"/>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grpSp>
        <p:nvGrpSpPr>
          <p:cNvPr id="141" name="Group 140">
            <a:extLst>
              <a:ext uri="{FF2B5EF4-FFF2-40B4-BE49-F238E27FC236}">
                <a16:creationId xmlns:a16="http://schemas.microsoft.com/office/drawing/2014/main" id="{47A60181-F7C4-463D-B3F3-9BDCEF7F5BB4}"/>
              </a:ext>
            </a:extLst>
          </p:cNvPr>
          <p:cNvGrpSpPr/>
          <p:nvPr/>
        </p:nvGrpSpPr>
        <p:grpSpPr>
          <a:xfrm>
            <a:off x="9410531" y="2940050"/>
            <a:ext cx="1633538" cy="280988"/>
            <a:chOff x="-1633538" y="2940050"/>
            <a:chExt cx="1633538" cy="280988"/>
          </a:xfrm>
        </p:grpSpPr>
        <p:grpSp>
          <p:nvGrpSpPr>
            <p:cNvPr id="142" name="Group 491">
              <a:extLst>
                <a:ext uri="{FF2B5EF4-FFF2-40B4-BE49-F238E27FC236}">
                  <a16:creationId xmlns:a16="http://schemas.microsoft.com/office/drawing/2014/main" id="{7993B1E6-7F36-4268-8648-88153293AE8A}"/>
                </a:ext>
              </a:extLst>
            </p:cNvPr>
            <p:cNvGrpSpPr>
              <a:grpSpLocks/>
            </p:cNvGrpSpPr>
            <p:nvPr/>
          </p:nvGrpSpPr>
          <p:grpSpPr bwMode="auto">
            <a:xfrm flipV="1">
              <a:off x="-1633538" y="2940050"/>
              <a:ext cx="885825" cy="277813"/>
              <a:chOff x="880788" y="2375455"/>
              <a:chExt cx="1136855" cy="355842"/>
            </a:xfrm>
          </p:grpSpPr>
          <p:grpSp>
            <p:nvGrpSpPr>
              <p:cNvPr id="146" name="Group 487">
                <a:extLst>
                  <a:ext uri="{FF2B5EF4-FFF2-40B4-BE49-F238E27FC236}">
                    <a16:creationId xmlns:a16="http://schemas.microsoft.com/office/drawing/2014/main" id="{B8EC5A5B-41BA-414E-919A-B67474356A60}"/>
                  </a:ext>
                </a:extLst>
              </p:cNvPr>
              <p:cNvGrpSpPr>
                <a:grpSpLocks/>
              </p:cNvGrpSpPr>
              <p:nvPr/>
            </p:nvGrpSpPr>
            <p:grpSpPr bwMode="auto">
              <a:xfrm>
                <a:off x="1316711" y="2378754"/>
                <a:ext cx="512089" cy="350377"/>
                <a:chOff x="1443865" y="778555"/>
                <a:chExt cx="2929351" cy="2004294"/>
              </a:xfrm>
            </p:grpSpPr>
            <p:pic>
              <p:nvPicPr>
                <p:cNvPr id="149" name="Picture 6">
                  <a:extLst>
                    <a:ext uri="{FF2B5EF4-FFF2-40B4-BE49-F238E27FC236}">
                      <a16:creationId xmlns:a16="http://schemas.microsoft.com/office/drawing/2014/main" id="{87D45BD9-CB92-4161-9C0A-06DC3596B0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906394" y="316026"/>
                  <a:ext cx="2004294" cy="29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Oval 149">
                  <a:extLst>
                    <a:ext uri="{FF2B5EF4-FFF2-40B4-BE49-F238E27FC236}">
                      <a16:creationId xmlns:a16="http://schemas.microsoft.com/office/drawing/2014/main" id="{F79C383A-6FE1-4218-9A5F-91D512333379}"/>
                    </a:ext>
                  </a:extLst>
                </p:cNvPr>
                <p:cNvSpPr/>
                <p:nvPr/>
              </p:nvSpPr>
              <p:spPr>
                <a:xfrm>
                  <a:off x="3157527" y="1678592"/>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51" name="Oval 150">
                  <a:extLst>
                    <a:ext uri="{FF2B5EF4-FFF2-40B4-BE49-F238E27FC236}">
                      <a16:creationId xmlns:a16="http://schemas.microsoft.com/office/drawing/2014/main" id="{1E0D2633-A106-4FAC-8959-9B2977D22608}"/>
                    </a:ext>
                  </a:extLst>
                </p:cNvPr>
                <p:cNvSpPr/>
                <p:nvPr/>
              </p:nvSpPr>
              <p:spPr>
                <a:xfrm>
                  <a:off x="3157527" y="1934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52" name="Oval 151">
                  <a:extLst>
                    <a:ext uri="{FF2B5EF4-FFF2-40B4-BE49-F238E27FC236}">
                      <a16:creationId xmlns:a16="http://schemas.microsoft.com/office/drawing/2014/main" id="{7C53A996-18F8-4241-9B74-1EFD0E3A07B8}"/>
                    </a:ext>
                  </a:extLst>
                </p:cNvPr>
                <p:cNvSpPr/>
                <p:nvPr/>
              </p:nvSpPr>
              <p:spPr>
                <a:xfrm>
                  <a:off x="3157527" y="2155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53" name="Oval 152">
                  <a:extLst>
                    <a:ext uri="{FF2B5EF4-FFF2-40B4-BE49-F238E27FC236}">
                      <a16:creationId xmlns:a16="http://schemas.microsoft.com/office/drawing/2014/main" id="{2354184E-1B67-4A2E-BA7D-D0AD68B7E4DF}"/>
                    </a:ext>
                  </a:extLst>
                </p:cNvPr>
                <p:cNvSpPr/>
                <p:nvPr/>
              </p:nvSpPr>
              <p:spPr>
                <a:xfrm>
                  <a:off x="3157527"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54" name="Oval 153">
                  <a:extLst>
                    <a:ext uri="{FF2B5EF4-FFF2-40B4-BE49-F238E27FC236}">
                      <a16:creationId xmlns:a16="http://schemas.microsoft.com/office/drawing/2014/main" id="{A7530700-3D1D-4F9A-B7AC-E9F49D7C4DFE}"/>
                    </a:ext>
                  </a:extLst>
                </p:cNvPr>
                <p:cNvSpPr/>
                <p:nvPr/>
              </p:nvSpPr>
              <p:spPr>
                <a:xfrm>
                  <a:off x="340226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55" name="Oval 154">
                  <a:extLst>
                    <a:ext uri="{FF2B5EF4-FFF2-40B4-BE49-F238E27FC236}">
                      <a16:creationId xmlns:a16="http://schemas.microsoft.com/office/drawing/2014/main" id="{EB4BC354-BEC4-4571-99FD-845987201E02}"/>
                    </a:ext>
                  </a:extLst>
                </p:cNvPr>
                <p:cNvSpPr/>
                <p:nvPr/>
              </p:nvSpPr>
              <p:spPr>
                <a:xfrm>
                  <a:off x="3635361"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56" name="Oval 155">
                  <a:extLst>
                    <a:ext uri="{FF2B5EF4-FFF2-40B4-BE49-F238E27FC236}">
                      <a16:creationId xmlns:a16="http://schemas.microsoft.com/office/drawing/2014/main" id="{8D26B714-B434-463D-A004-B4D39F73E3B9}"/>
                    </a:ext>
                  </a:extLst>
                </p:cNvPr>
                <p:cNvSpPr/>
                <p:nvPr/>
              </p:nvSpPr>
              <p:spPr>
                <a:xfrm>
                  <a:off x="3868453" y="2411388"/>
                  <a:ext cx="198132"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57" name="Oval 156">
                  <a:extLst>
                    <a:ext uri="{FF2B5EF4-FFF2-40B4-BE49-F238E27FC236}">
                      <a16:creationId xmlns:a16="http://schemas.microsoft.com/office/drawing/2014/main" id="{2DA8CB20-46F9-4B16-8578-86D060B199D1}"/>
                    </a:ext>
                  </a:extLst>
                </p:cNvPr>
                <p:cNvSpPr/>
                <p:nvPr/>
              </p:nvSpPr>
              <p:spPr>
                <a:xfrm>
                  <a:off x="3390618" y="2167125"/>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58" name="Oval 157">
                  <a:extLst>
                    <a:ext uri="{FF2B5EF4-FFF2-40B4-BE49-F238E27FC236}">
                      <a16:creationId xmlns:a16="http://schemas.microsoft.com/office/drawing/2014/main" id="{42A221D8-1622-42BB-A961-AC23F1C48CA7}"/>
                    </a:ext>
                  </a:extLst>
                </p:cNvPr>
                <p:cNvSpPr/>
                <p:nvPr/>
              </p:nvSpPr>
              <p:spPr>
                <a:xfrm>
                  <a:off x="3530473" y="2015909"/>
                  <a:ext cx="198124"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59" name="Oval 158">
                  <a:extLst>
                    <a:ext uri="{FF2B5EF4-FFF2-40B4-BE49-F238E27FC236}">
                      <a16:creationId xmlns:a16="http://schemas.microsoft.com/office/drawing/2014/main" id="{03F045DB-9293-44AF-9FE6-7E9DFCB4BDDF}"/>
                    </a:ext>
                  </a:extLst>
                </p:cNvPr>
                <p:cNvSpPr/>
                <p:nvPr/>
              </p:nvSpPr>
              <p:spPr>
                <a:xfrm>
                  <a:off x="3681979" y="1876328"/>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60" name="Oval 159">
                  <a:extLst>
                    <a:ext uri="{FF2B5EF4-FFF2-40B4-BE49-F238E27FC236}">
                      <a16:creationId xmlns:a16="http://schemas.microsoft.com/office/drawing/2014/main" id="{B916A591-E66D-45A7-9493-F2C738F3D342}"/>
                    </a:ext>
                  </a:extLst>
                </p:cNvPr>
                <p:cNvSpPr/>
                <p:nvPr/>
              </p:nvSpPr>
              <p:spPr>
                <a:xfrm>
                  <a:off x="3821835" y="1736747"/>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61" name="Oval 160">
                  <a:extLst>
                    <a:ext uri="{FF2B5EF4-FFF2-40B4-BE49-F238E27FC236}">
                      <a16:creationId xmlns:a16="http://schemas.microsoft.com/office/drawing/2014/main" id="{DAFBA85B-58B9-440D-BA48-CF462A1C2544}"/>
                    </a:ext>
                  </a:extLst>
                </p:cNvPr>
                <p:cNvSpPr/>
                <p:nvPr/>
              </p:nvSpPr>
              <p:spPr>
                <a:xfrm>
                  <a:off x="3961690" y="1608801"/>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62" name="Oval 161">
                  <a:extLst>
                    <a:ext uri="{FF2B5EF4-FFF2-40B4-BE49-F238E27FC236}">
                      <a16:creationId xmlns:a16="http://schemas.microsoft.com/office/drawing/2014/main" id="{2763DF7E-5097-4711-BF87-35B97128C871}"/>
                    </a:ext>
                  </a:extLst>
                </p:cNvPr>
                <p:cNvSpPr/>
                <p:nvPr/>
              </p:nvSpPr>
              <p:spPr>
                <a:xfrm>
                  <a:off x="4113203" y="1469220"/>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147" name="Rectangle 435">
                <a:extLst>
                  <a:ext uri="{FF2B5EF4-FFF2-40B4-BE49-F238E27FC236}">
                    <a16:creationId xmlns:a16="http://schemas.microsoft.com/office/drawing/2014/main" id="{017B083D-3AFE-4B7C-92FE-FCCA5A11CCF0}"/>
                  </a:ext>
                </a:extLst>
              </p:cNvPr>
              <p:cNvSpPr>
                <a:spLocks noChangeArrowheads="1"/>
              </p:cNvSpPr>
              <p:nvPr/>
            </p:nvSpPr>
            <p:spPr bwMode="auto">
              <a:xfrm rot="5400000" flipH="1" flipV="1">
                <a:off x="917818" y="2351604"/>
                <a:ext cx="335516" cy="409575"/>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48" name="Trapezoid 147">
                <a:extLst>
                  <a:ext uri="{FF2B5EF4-FFF2-40B4-BE49-F238E27FC236}">
                    <a16:creationId xmlns:a16="http://schemas.microsoft.com/office/drawing/2014/main" id="{6C3556E6-823F-4C72-A702-6676072CEF1C}"/>
                  </a:ext>
                </a:extLst>
              </p:cNvPr>
              <p:cNvSpPr/>
              <p:nvPr/>
            </p:nvSpPr>
            <p:spPr>
              <a:xfrm rot="5400000">
                <a:off x="1750077" y="2463731"/>
                <a:ext cx="355842" cy="179289"/>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143" name="Group 492">
              <a:extLst>
                <a:ext uri="{FF2B5EF4-FFF2-40B4-BE49-F238E27FC236}">
                  <a16:creationId xmlns:a16="http://schemas.microsoft.com/office/drawing/2014/main" id="{3BB99937-1770-445A-87AB-645CC035BAA6}"/>
                </a:ext>
              </a:extLst>
            </p:cNvPr>
            <p:cNvGrpSpPr>
              <a:grpSpLocks/>
            </p:cNvGrpSpPr>
            <p:nvPr/>
          </p:nvGrpSpPr>
          <p:grpSpPr bwMode="auto">
            <a:xfrm>
              <a:off x="-539750" y="2944813"/>
              <a:ext cx="539750" cy="276225"/>
              <a:chOff x="1325069" y="2375455"/>
              <a:chExt cx="692574" cy="355842"/>
            </a:xfrm>
          </p:grpSpPr>
          <p:sp>
            <p:nvSpPr>
              <p:cNvPr id="144" name="Rectangle 435">
                <a:extLst>
                  <a:ext uri="{FF2B5EF4-FFF2-40B4-BE49-F238E27FC236}">
                    <a16:creationId xmlns:a16="http://schemas.microsoft.com/office/drawing/2014/main" id="{1926FCFD-DE65-4652-8F30-9F3D97E427C4}"/>
                  </a:ext>
                </a:extLst>
              </p:cNvPr>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45" name="Trapezoid 144">
                <a:extLst>
                  <a:ext uri="{FF2B5EF4-FFF2-40B4-BE49-F238E27FC236}">
                    <a16:creationId xmlns:a16="http://schemas.microsoft.com/office/drawing/2014/main" id="{B8DE1585-8307-4A6A-BB0D-5274E5927F3E}"/>
                  </a:ext>
                </a:extLst>
              </p:cNvPr>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grpSp>
        <p:nvGrpSpPr>
          <p:cNvPr id="163" name="Group 162">
            <a:extLst>
              <a:ext uri="{FF2B5EF4-FFF2-40B4-BE49-F238E27FC236}">
                <a16:creationId xmlns:a16="http://schemas.microsoft.com/office/drawing/2014/main" id="{67B02A42-4AB0-429F-B62D-759D413960E9}"/>
              </a:ext>
            </a:extLst>
          </p:cNvPr>
          <p:cNvGrpSpPr/>
          <p:nvPr/>
        </p:nvGrpSpPr>
        <p:grpSpPr>
          <a:xfrm>
            <a:off x="1803400" y="3243263"/>
            <a:ext cx="7334250" cy="566736"/>
            <a:chOff x="1803400" y="3243263"/>
            <a:chExt cx="7334250" cy="566736"/>
          </a:xfrm>
        </p:grpSpPr>
        <p:sp>
          <p:nvSpPr>
            <p:cNvPr id="164" name="Oval 322">
              <a:extLst>
                <a:ext uri="{FF2B5EF4-FFF2-40B4-BE49-F238E27FC236}">
                  <a16:creationId xmlns:a16="http://schemas.microsoft.com/office/drawing/2014/main" id="{D4911294-45C8-407D-A19F-2D598BE95EB9}"/>
                </a:ext>
              </a:extLst>
            </p:cNvPr>
            <p:cNvSpPr>
              <a:spLocks noChangeArrowheads="1"/>
            </p:cNvSpPr>
            <p:nvPr/>
          </p:nvSpPr>
          <p:spPr bwMode="auto">
            <a:xfrm>
              <a:off x="3095625" y="3244850"/>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65" name="Oval 325">
              <a:extLst>
                <a:ext uri="{FF2B5EF4-FFF2-40B4-BE49-F238E27FC236}">
                  <a16:creationId xmlns:a16="http://schemas.microsoft.com/office/drawing/2014/main" id="{999D391C-DB21-491D-9AFB-D6F740BF5A18}"/>
                </a:ext>
              </a:extLst>
            </p:cNvPr>
            <p:cNvSpPr>
              <a:spLocks noChangeArrowheads="1"/>
            </p:cNvSpPr>
            <p:nvPr/>
          </p:nvSpPr>
          <p:spPr bwMode="auto">
            <a:xfrm>
              <a:off x="4391025" y="3244850"/>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66" name="Oval 328">
              <a:extLst>
                <a:ext uri="{FF2B5EF4-FFF2-40B4-BE49-F238E27FC236}">
                  <a16:creationId xmlns:a16="http://schemas.microsoft.com/office/drawing/2014/main" id="{B7EDF3A0-DA10-42F8-AF89-148C0EBCF298}"/>
                </a:ext>
              </a:extLst>
            </p:cNvPr>
            <p:cNvSpPr>
              <a:spLocks noChangeArrowheads="1"/>
            </p:cNvSpPr>
            <p:nvPr/>
          </p:nvSpPr>
          <p:spPr bwMode="auto">
            <a:xfrm>
              <a:off x="5303838" y="3244850"/>
              <a:ext cx="134937"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67" name="Oval 331">
              <a:extLst>
                <a:ext uri="{FF2B5EF4-FFF2-40B4-BE49-F238E27FC236}">
                  <a16:creationId xmlns:a16="http://schemas.microsoft.com/office/drawing/2014/main" id="{7F15796A-13C3-42DB-8CCF-F8A2B031E943}"/>
                </a:ext>
              </a:extLst>
            </p:cNvPr>
            <p:cNvSpPr>
              <a:spLocks noChangeArrowheads="1"/>
            </p:cNvSpPr>
            <p:nvPr/>
          </p:nvSpPr>
          <p:spPr bwMode="auto">
            <a:xfrm>
              <a:off x="5557838" y="3244850"/>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68" name="Oval 333">
              <a:extLst>
                <a:ext uri="{FF2B5EF4-FFF2-40B4-BE49-F238E27FC236}">
                  <a16:creationId xmlns:a16="http://schemas.microsoft.com/office/drawing/2014/main" id="{0624A111-D4AD-4B0D-80BF-D1774C085741}"/>
                </a:ext>
              </a:extLst>
            </p:cNvPr>
            <p:cNvSpPr>
              <a:spLocks noChangeArrowheads="1"/>
            </p:cNvSpPr>
            <p:nvPr/>
          </p:nvSpPr>
          <p:spPr bwMode="auto">
            <a:xfrm>
              <a:off x="5851525" y="3244850"/>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69" name="Oval 335">
              <a:extLst>
                <a:ext uri="{FF2B5EF4-FFF2-40B4-BE49-F238E27FC236}">
                  <a16:creationId xmlns:a16="http://schemas.microsoft.com/office/drawing/2014/main" id="{9BE97118-F1AB-4CB4-8221-56DAC6EC8BF5}"/>
                </a:ext>
              </a:extLst>
            </p:cNvPr>
            <p:cNvSpPr>
              <a:spLocks noChangeArrowheads="1"/>
            </p:cNvSpPr>
            <p:nvPr/>
          </p:nvSpPr>
          <p:spPr bwMode="auto">
            <a:xfrm>
              <a:off x="6091238" y="3243263"/>
              <a:ext cx="134937"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70" name="Oval 336">
              <a:extLst>
                <a:ext uri="{FF2B5EF4-FFF2-40B4-BE49-F238E27FC236}">
                  <a16:creationId xmlns:a16="http://schemas.microsoft.com/office/drawing/2014/main" id="{F8CDF03F-6C53-4CA8-AEC1-0592878E8730}"/>
                </a:ext>
              </a:extLst>
            </p:cNvPr>
            <p:cNvSpPr>
              <a:spLocks noChangeArrowheads="1"/>
            </p:cNvSpPr>
            <p:nvPr/>
          </p:nvSpPr>
          <p:spPr bwMode="auto">
            <a:xfrm>
              <a:off x="6343650" y="3243263"/>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71" name="Oval 337">
              <a:extLst>
                <a:ext uri="{FF2B5EF4-FFF2-40B4-BE49-F238E27FC236}">
                  <a16:creationId xmlns:a16="http://schemas.microsoft.com/office/drawing/2014/main" id="{87FC2248-1B0F-4183-B696-CD2A7F4BCB71}"/>
                </a:ext>
              </a:extLst>
            </p:cNvPr>
            <p:cNvSpPr>
              <a:spLocks noChangeArrowheads="1"/>
            </p:cNvSpPr>
            <p:nvPr/>
          </p:nvSpPr>
          <p:spPr bwMode="auto">
            <a:xfrm>
              <a:off x="6597650" y="3243263"/>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72" name="Oval 338">
              <a:extLst>
                <a:ext uri="{FF2B5EF4-FFF2-40B4-BE49-F238E27FC236}">
                  <a16:creationId xmlns:a16="http://schemas.microsoft.com/office/drawing/2014/main" id="{CBD95A26-E2A2-45E1-A2E5-939DD47BCF4B}"/>
                </a:ext>
              </a:extLst>
            </p:cNvPr>
            <p:cNvSpPr>
              <a:spLocks noChangeArrowheads="1"/>
            </p:cNvSpPr>
            <p:nvPr/>
          </p:nvSpPr>
          <p:spPr bwMode="auto">
            <a:xfrm>
              <a:off x="6851650" y="3243263"/>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73" name="Oval 339">
              <a:extLst>
                <a:ext uri="{FF2B5EF4-FFF2-40B4-BE49-F238E27FC236}">
                  <a16:creationId xmlns:a16="http://schemas.microsoft.com/office/drawing/2014/main" id="{BA23B2B2-6FC7-4BF0-AE2C-B2C6A393EADD}"/>
                </a:ext>
              </a:extLst>
            </p:cNvPr>
            <p:cNvSpPr>
              <a:spLocks noChangeArrowheads="1"/>
            </p:cNvSpPr>
            <p:nvPr/>
          </p:nvSpPr>
          <p:spPr bwMode="auto">
            <a:xfrm>
              <a:off x="7104063" y="3243263"/>
              <a:ext cx="134937"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74" name="Oval 340">
              <a:extLst>
                <a:ext uri="{FF2B5EF4-FFF2-40B4-BE49-F238E27FC236}">
                  <a16:creationId xmlns:a16="http://schemas.microsoft.com/office/drawing/2014/main" id="{DA30B335-CEFA-4DFA-8562-6BE31F959F43}"/>
                </a:ext>
              </a:extLst>
            </p:cNvPr>
            <p:cNvSpPr>
              <a:spLocks noChangeArrowheads="1"/>
            </p:cNvSpPr>
            <p:nvPr/>
          </p:nvSpPr>
          <p:spPr bwMode="auto">
            <a:xfrm>
              <a:off x="7358063" y="3243263"/>
              <a:ext cx="134937"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75" name="Oval 341">
              <a:extLst>
                <a:ext uri="{FF2B5EF4-FFF2-40B4-BE49-F238E27FC236}">
                  <a16:creationId xmlns:a16="http://schemas.microsoft.com/office/drawing/2014/main" id="{401F306F-88B9-47D8-9102-B6A3C6194312}"/>
                </a:ext>
              </a:extLst>
            </p:cNvPr>
            <p:cNvSpPr>
              <a:spLocks noChangeArrowheads="1"/>
            </p:cNvSpPr>
            <p:nvPr/>
          </p:nvSpPr>
          <p:spPr bwMode="auto">
            <a:xfrm>
              <a:off x="7610475" y="3243263"/>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76" name="Oval 398">
              <a:extLst>
                <a:ext uri="{FF2B5EF4-FFF2-40B4-BE49-F238E27FC236}">
                  <a16:creationId xmlns:a16="http://schemas.microsoft.com/office/drawing/2014/main" id="{AF121F08-4B10-40FE-ACF1-A58F357506C9}"/>
                </a:ext>
              </a:extLst>
            </p:cNvPr>
            <p:cNvSpPr>
              <a:spLocks noChangeArrowheads="1"/>
            </p:cNvSpPr>
            <p:nvPr/>
          </p:nvSpPr>
          <p:spPr bwMode="auto">
            <a:xfrm>
              <a:off x="1803400" y="3244850"/>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77" name="Oval 421">
              <a:extLst>
                <a:ext uri="{FF2B5EF4-FFF2-40B4-BE49-F238E27FC236}">
                  <a16:creationId xmlns:a16="http://schemas.microsoft.com/office/drawing/2014/main" id="{BD6821E9-C0E2-41AF-9B2C-FF087AE9A68C}"/>
                </a:ext>
              </a:extLst>
            </p:cNvPr>
            <p:cNvSpPr>
              <a:spLocks noChangeArrowheads="1"/>
            </p:cNvSpPr>
            <p:nvPr/>
          </p:nvSpPr>
          <p:spPr bwMode="auto">
            <a:xfrm>
              <a:off x="5029200" y="3244850"/>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178" name="Picture 450" descr="RG-4 '70 km/h' Speed Limit Temporary">
              <a:extLst>
                <a:ext uri="{FF2B5EF4-FFF2-40B4-BE49-F238E27FC236}">
                  <a16:creationId xmlns:a16="http://schemas.microsoft.com/office/drawing/2014/main" id="{A16CA55F-7941-42D9-B93D-835D1B3FFB3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4125" y="3365500"/>
              <a:ext cx="5715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 name="Picture 444" descr="TW-1B.3(70) 70kmh Ahead">
              <a:extLst>
                <a:ext uri="{FF2B5EF4-FFF2-40B4-BE49-F238E27FC236}">
                  <a16:creationId xmlns:a16="http://schemas.microsoft.com/office/drawing/2014/main" id="{F3B58063-34B1-430F-90CB-4EC916EAF1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5370" y="3357562"/>
              <a:ext cx="680344"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 name="Oval 421">
              <a:extLst>
                <a:ext uri="{FF2B5EF4-FFF2-40B4-BE49-F238E27FC236}">
                  <a16:creationId xmlns:a16="http://schemas.microsoft.com/office/drawing/2014/main" id="{7D05F4AE-CCD0-4A2B-9416-7A0BEC637A58}"/>
                </a:ext>
              </a:extLst>
            </p:cNvPr>
            <p:cNvSpPr>
              <a:spLocks noChangeArrowheads="1"/>
            </p:cNvSpPr>
            <p:nvPr/>
          </p:nvSpPr>
          <p:spPr bwMode="auto">
            <a:xfrm>
              <a:off x="8574088" y="3244850"/>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181" name="Group 456">
              <a:extLst>
                <a:ext uri="{FF2B5EF4-FFF2-40B4-BE49-F238E27FC236}">
                  <a16:creationId xmlns:a16="http://schemas.microsoft.com/office/drawing/2014/main" id="{5BFBF616-DAEE-4DF3-81F3-9CC4FEF43BE9}"/>
                </a:ext>
              </a:extLst>
            </p:cNvPr>
            <p:cNvGrpSpPr>
              <a:grpSpLocks/>
            </p:cNvGrpSpPr>
            <p:nvPr/>
          </p:nvGrpSpPr>
          <p:grpSpPr bwMode="auto">
            <a:xfrm>
              <a:off x="8615363" y="3381375"/>
              <a:ext cx="522287" cy="400050"/>
              <a:chOff x="2441624" y="265996"/>
              <a:chExt cx="2754089" cy="2109785"/>
            </a:xfrm>
          </p:grpSpPr>
          <p:pic>
            <p:nvPicPr>
              <p:cNvPr id="185" name="Picture 454" descr="RG-2 Speed Limit 100">
                <a:extLst>
                  <a:ext uri="{FF2B5EF4-FFF2-40B4-BE49-F238E27FC236}">
                    <a16:creationId xmlns:a16="http://schemas.microsoft.com/office/drawing/2014/main" id="{6C25BABD-C09B-4305-9DFD-AE503DD5B43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3090687" y="270756"/>
                <a:ext cx="2105025" cy="210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456" descr="TW-16 Works End">
                <a:extLst>
                  <a:ext uri="{FF2B5EF4-FFF2-40B4-BE49-F238E27FC236}">
                    <a16:creationId xmlns:a16="http://schemas.microsoft.com/office/drawing/2014/main" id="{EDF1F8BC-1B4D-4F27-8A0B-404B195E353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718846" y="988774"/>
                <a:ext cx="2104672" cy="65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2" name="Oval 341">
              <a:extLst>
                <a:ext uri="{FF2B5EF4-FFF2-40B4-BE49-F238E27FC236}">
                  <a16:creationId xmlns:a16="http://schemas.microsoft.com/office/drawing/2014/main" id="{261A8B9E-A0F9-4FEE-A71B-3E703083EAE8}"/>
                </a:ext>
              </a:extLst>
            </p:cNvPr>
            <p:cNvSpPr>
              <a:spLocks noChangeArrowheads="1"/>
            </p:cNvSpPr>
            <p:nvPr/>
          </p:nvSpPr>
          <p:spPr bwMode="auto">
            <a:xfrm>
              <a:off x="7864475" y="3243263"/>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183" name="Picture 2" descr="TW-7B (200L) 2 Lanes - Left Lane Closed 200 Metres Ahead">
              <a:extLst>
                <a:ext uri="{FF2B5EF4-FFF2-40B4-BE49-F238E27FC236}">
                  <a16:creationId xmlns:a16="http://schemas.microsoft.com/office/drawing/2014/main" id="{75B285A3-1E15-4A07-B3B4-E5717A80CCE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41825" y="3354388"/>
              <a:ext cx="5794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4" descr="TW-7B (400L) 2 Lanes - Left Lane Closed 400 Metres Ahead">
              <a:extLst>
                <a:ext uri="{FF2B5EF4-FFF2-40B4-BE49-F238E27FC236}">
                  <a16:creationId xmlns:a16="http://schemas.microsoft.com/office/drawing/2014/main" id="{96859987-6F53-4C8D-A3E6-B6B6C40C6DB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43250" y="3354388"/>
              <a:ext cx="5794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7" name="Picture 186">
            <a:extLst>
              <a:ext uri="{FF2B5EF4-FFF2-40B4-BE49-F238E27FC236}">
                <a16:creationId xmlns:a16="http://schemas.microsoft.com/office/drawing/2014/main" id="{6F9517E3-0FE8-4483-887B-2A9734F15EF5}"/>
              </a:ext>
            </a:extLst>
          </p:cNvPr>
          <p:cNvPicPr>
            <a:picLocks noChangeAspect="1"/>
          </p:cNvPicPr>
          <p:nvPr/>
        </p:nvPicPr>
        <p:blipFill>
          <a:blip r:embed="rId11"/>
          <a:stretch>
            <a:fillRect/>
          </a:stretch>
        </p:blipFill>
        <p:spPr>
          <a:xfrm rot="5400000">
            <a:off x="247018" y="1684572"/>
            <a:ext cx="334895" cy="774445"/>
          </a:xfrm>
          <a:prstGeom prst="rect">
            <a:avLst/>
          </a:prstGeom>
        </p:spPr>
      </p:pic>
      <p:grpSp>
        <p:nvGrpSpPr>
          <p:cNvPr id="189" name="Group 188">
            <a:extLst>
              <a:ext uri="{FF2B5EF4-FFF2-40B4-BE49-F238E27FC236}">
                <a16:creationId xmlns:a16="http://schemas.microsoft.com/office/drawing/2014/main" id="{4DF28D66-D327-4285-9E91-92DEAB33ABB0}"/>
              </a:ext>
            </a:extLst>
          </p:cNvPr>
          <p:cNvGrpSpPr/>
          <p:nvPr/>
        </p:nvGrpSpPr>
        <p:grpSpPr>
          <a:xfrm>
            <a:off x="-1963540" y="4573612"/>
            <a:ext cx="1558925" cy="277812"/>
            <a:chOff x="9351963" y="4573614"/>
            <a:chExt cx="1558925" cy="277812"/>
          </a:xfrm>
        </p:grpSpPr>
        <p:grpSp>
          <p:nvGrpSpPr>
            <p:cNvPr id="190" name="Group 673">
              <a:extLst>
                <a:ext uri="{FF2B5EF4-FFF2-40B4-BE49-F238E27FC236}">
                  <a16:creationId xmlns:a16="http://schemas.microsoft.com/office/drawing/2014/main" id="{AF22A2CF-C534-4177-8AE6-0C213B529910}"/>
                </a:ext>
              </a:extLst>
            </p:cNvPr>
            <p:cNvGrpSpPr>
              <a:grpSpLocks/>
            </p:cNvGrpSpPr>
            <p:nvPr/>
          </p:nvGrpSpPr>
          <p:grpSpPr bwMode="auto">
            <a:xfrm rot="10800000">
              <a:off x="9351963" y="4573614"/>
              <a:ext cx="539750" cy="277812"/>
              <a:chOff x="1325069" y="2375455"/>
              <a:chExt cx="692574" cy="355842"/>
            </a:xfrm>
          </p:grpSpPr>
          <p:sp>
            <p:nvSpPr>
              <p:cNvPr id="195" name="Rectangle 435">
                <a:extLst>
                  <a:ext uri="{FF2B5EF4-FFF2-40B4-BE49-F238E27FC236}">
                    <a16:creationId xmlns:a16="http://schemas.microsoft.com/office/drawing/2014/main" id="{B39B2C9A-6227-40E5-BD69-E55AF7320AEF}"/>
                  </a:ext>
                </a:extLst>
              </p:cNvPr>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96" name="Trapezoid 195">
                <a:extLst>
                  <a:ext uri="{FF2B5EF4-FFF2-40B4-BE49-F238E27FC236}">
                    <a16:creationId xmlns:a16="http://schemas.microsoft.com/office/drawing/2014/main" id="{EB3A4171-2182-4150-99AD-4B416BE2B156}"/>
                  </a:ext>
                </a:extLst>
              </p:cNvPr>
              <p:cNvSpPr/>
              <p:nvPr/>
            </p:nvSpPr>
            <p:spPr>
              <a:xfrm rot="5400000">
                <a:off x="1750095"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191" name="Group 681">
              <a:extLst>
                <a:ext uri="{FF2B5EF4-FFF2-40B4-BE49-F238E27FC236}">
                  <a16:creationId xmlns:a16="http://schemas.microsoft.com/office/drawing/2014/main" id="{D5E475E0-A14C-4FC4-A4D9-0D09DC1ECC69}"/>
                </a:ext>
              </a:extLst>
            </p:cNvPr>
            <p:cNvGrpSpPr>
              <a:grpSpLocks/>
            </p:cNvGrpSpPr>
            <p:nvPr/>
          </p:nvGrpSpPr>
          <p:grpSpPr bwMode="auto">
            <a:xfrm>
              <a:off x="10282051" y="4573614"/>
              <a:ext cx="628837" cy="277812"/>
              <a:chOff x="-890060" y="5767360"/>
              <a:chExt cx="628119" cy="276906"/>
            </a:xfrm>
          </p:grpSpPr>
          <p:sp>
            <p:nvSpPr>
              <p:cNvPr id="192" name="Rectangle 435">
                <a:extLst>
                  <a:ext uri="{FF2B5EF4-FFF2-40B4-BE49-F238E27FC236}">
                    <a16:creationId xmlns:a16="http://schemas.microsoft.com/office/drawing/2014/main" id="{83497076-0B51-4A4F-9764-0C9E7AA5B8AD}"/>
                  </a:ext>
                </a:extLst>
              </p:cNvPr>
              <p:cNvSpPr>
                <a:spLocks noChangeArrowheads="1"/>
              </p:cNvSpPr>
              <p:nvPr/>
            </p:nvSpPr>
            <p:spPr bwMode="auto">
              <a:xfrm rot="-5400000" flipH="1" flipV="1">
                <a:off x="-684216" y="5706049"/>
                <a:ext cx="272207" cy="39483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193" name="Trapezoid 192">
                <a:extLst>
                  <a:ext uri="{FF2B5EF4-FFF2-40B4-BE49-F238E27FC236}">
                    <a16:creationId xmlns:a16="http://schemas.microsoft.com/office/drawing/2014/main" id="{1C942EBA-74F7-45E5-BFE7-2F90ED4252D9}"/>
                  </a:ext>
                </a:extLst>
              </p:cNvPr>
              <p:cNvSpPr/>
              <p:nvPr/>
            </p:nvSpPr>
            <p:spPr>
              <a:xfrm rot="16200000">
                <a:off x="-958743" y="5836043"/>
                <a:ext cx="276906" cy="139540"/>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194" name="Rectangle 435">
                <a:extLst>
                  <a:ext uri="{FF2B5EF4-FFF2-40B4-BE49-F238E27FC236}">
                    <a16:creationId xmlns:a16="http://schemas.microsoft.com/office/drawing/2014/main" id="{9969E5C2-8181-474A-B612-9C8D745EF05D}"/>
                  </a:ext>
                </a:extLst>
              </p:cNvPr>
              <p:cNvSpPr>
                <a:spLocks noChangeArrowheads="1"/>
              </p:cNvSpPr>
              <p:nvPr/>
            </p:nvSpPr>
            <p:spPr bwMode="auto">
              <a:xfrm rot="-5400000" flipH="1" flipV="1">
                <a:off x="-437433" y="5864079"/>
                <a:ext cx="272207" cy="78776"/>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grpSp>
      <p:grpSp>
        <p:nvGrpSpPr>
          <p:cNvPr id="197" name="Group 196">
            <a:extLst>
              <a:ext uri="{FF2B5EF4-FFF2-40B4-BE49-F238E27FC236}">
                <a16:creationId xmlns:a16="http://schemas.microsoft.com/office/drawing/2014/main" id="{0928DCCD-D9AB-4DD4-AB1F-DE446D0F81EE}"/>
              </a:ext>
            </a:extLst>
          </p:cNvPr>
          <p:cNvGrpSpPr/>
          <p:nvPr/>
        </p:nvGrpSpPr>
        <p:grpSpPr>
          <a:xfrm>
            <a:off x="-1792118" y="4573614"/>
            <a:ext cx="1558925" cy="277812"/>
            <a:chOff x="9351963" y="4573614"/>
            <a:chExt cx="1558925" cy="277812"/>
          </a:xfrm>
        </p:grpSpPr>
        <p:grpSp>
          <p:nvGrpSpPr>
            <p:cNvPr id="198" name="Group 673">
              <a:extLst>
                <a:ext uri="{FF2B5EF4-FFF2-40B4-BE49-F238E27FC236}">
                  <a16:creationId xmlns:a16="http://schemas.microsoft.com/office/drawing/2014/main" id="{9D0145D2-2AC3-46A5-8817-6A9F02657599}"/>
                </a:ext>
              </a:extLst>
            </p:cNvPr>
            <p:cNvGrpSpPr>
              <a:grpSpLocks/>
            </p:cNvGrpSpPr>
            <p:nvPr/>
          </p:nvGrpSpPr>
          <p:grpSpPr bwMode="auto">
            <a:xfrm rot="10800000">
              <a:off x="9351963" y="4573614"/>
              <a:ext cx="539750" cy="277812"/>
              <a:chOff x="1325069" y="2375455"/>
              <a:chExt cx="692574" cy="355842"/>
            </a:xfrm>
          </p:grpSpPr>
          <p:sp>
            <p:nvSpPr>
              <p:cNvPr id="203" name="Rectangle 435">
                <a:extLst>
                  <a:ext uri="{FF2B5EF4-FFF2-40B4-BE49-F238E27FC236}">
                    <a16:creationId xmlns:a16="http://schemas.microsoft.com/office/drawing/2014/main" id="{AEEE1E9F-4745-4899-B921-821BFA30AE67}"/>
                  </a:ext>
                </a:extLst>
              </p:cNvPr>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204" name="Trapezoid 203">
                <a:extLst>
                  <a:ext uri="{FF2B5EF4-FFF2-40B4-BE49-F238E27FC236}">
                    <a16:creationId xmlns:a16="http://schemas.microsoft.com/office/drawing/2014/main" id="{988EBA13-2305-4EEC-9192-DD50877AF916}"/>
                  </a:ext>
                </a:extLst>
              </p:cNvPr>
              <p:cNvSpPr/>
              <p:nvPr/>
            </p:nvSpPr>
            <p:spPr>
              <a:xfrm rot="5400000">
                <a:off x="1750095"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199" name="Group 681">
              <a:extLst>
                <a:ext uri="{FF2B5EF4-FFF2-40B4-BE49-F238E27FC236}">
                  <a16:creationId xmlns:a16="http://schemas.microsoft.com/office/drawing/2014/main" id="{00ADD028-D405-43C1-81B8-9C32865ADEC2}"/>
                </a:ext>
              </a:extLst>
            </p:cNvPr>
            <p:cNvGrpSpPr>
              <a:grpSpLocks/>
            </p:cNvGrpSpPr>
            <p:nvPr/>
          </p:nvGrpSpPr>
          <p:grpSpPr bwMode="auto">
            <a:xfrm>
              <a:off x="10282051" y="4573614"/>
              <a:ext cx="628837" cy="277812"/>
              <a:chOff x="-890060" y="5767360"/>
              <a:chExt cx="628119" cy="276906"/>
            </a:xfrm>
          </p:grpSpPr>
          <p:sp>
            <p:nvSpPr>
              <p:cNvPr id="200" name="Rectangle 435">
                <a:extLst>
                  <a:ext uri="{FF2B5EF4-FFF2-40B4-BE49-F238E27FC236}">
                    <a16:creationId xmlns:a16="http://schemas.microsoft.com/office/drawing/2014/main" id="{CD0E046A-CB9E-464A-B51E-2CA0090FDAED}"/>
                  </a:ext>
                </a:extLst>
              </p:cNvPr>
              <p:cNvSpPr>
                <a:spLocks noChangeArrowheads="1"/>
              </p:cNvSpPr>
              <p:nvPr/>
            </p:nvSpPr>
            <p:spPr bwMode="auto">
              <a:xfrm rot="-5400000" flipH="1" flipV="1">
                <a:off x="-684216" y="5706049"/>
                <a:ext cx="272207" cy="39483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201" name="Trapezoid 200">
                <a:extLst>
                  <a:ext uri="{FF2B5EF4-FFF2-40B4-BE49-F238E27FC236}">
                    <a16:creationId xmlns:a16="http://schemas.microsoft.com/office/drawing/2014/main" id="{C9BC2DA6-29C3-4918-AD3E-0E974AF46AEF}"/>
                  </a:ext>
                </a:extLst>
              </p:cNvPr>
              <p:cNvSpPr/>
              <p:nvPr/>
            </p:nvSpPr>
            <p:spPr>
              <a:xfrm rot="16200000">
                <a:off x="-958743" y="5836043"/>
                <a:ext cx="276906" cy="139540"/>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02" name="Rectangle 435">
                <a:extLst>
                  <a:ext uri="{FF2B5EF4-FFF2-40B4-BE49-F238E27FC236}">
                    <a16:creationId xmlns:a16="http://schemas.microsoft.com/office/drawing/2014/main" id="{51FF2872-E4A1-490F-867C-709F57845708}"/>
                  </a:ext>
                </a:extLst>
              </p:cNvPr>
              <p:cNvSpPr>
                <a:spLocks noChangeArrowheads="1"/>
              </p:cNvSpPr>
              <p:nvPr/>
            </p:nvSpPr>
            <p:spPr bwMode="auto">
              <a:xfrm rot="-5400000" flipH="1" flipV="1">
                <a:off x="-437433" y="5864079"/>
                <a:ext cx="272207" cy="78776"/>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grpSp>
      <p:pic>
        <p:nvPicPr>
          <p:cNvPr id="213" name="Picture 212">
            <a:extLst>
              <a:ext uri="{FF2B5EF4-FFF2-40B4-BE49-F238E27FC236}">
                <a16:creationId xmlns:a16="http://schemas.microsoft.com/office/drawing/2014/main" id="{6C90BA9A-1AA4-44C3-8E74-FCBFB9BBA896}"/>
              </a:ext>
            </a:extLst>
          </p:cNvPr>
          <p:cNvPicPr>
            <a:picLocks noChangeAspect="1"/>
          </p:cNvPicPr>
          <p:nvPr/>
        </p:nvPicPr>
        <p:blipFill>
          <a:blip r:embed="rId12"/>
          <a:stretch>
            <a:fillRect/>
          </a:stretch>
        </p:blipFill>
        <p:spPr>
          <a:xfrm flipV="1">
            <a:off x="162924" y="1901973"/>
            <a:ext cx="301215" cy="334370"/>
          </a:xfrm>
          <a:prstGeom prst="rect">
            <a:avLst/>
          </a:prstGeom>
        </p:spPr>
      </p:pic>
      <p:sp>
        <p:nvSpPr>
          <p:cNvPr id="214" name="Rectangle 213">
            <a:extLst>
              <a:ext uri="{FF2B5EF4-FFF2-40B4-BE49-F238E27FC236}">
                <a16:creationId xmlns:a16="http://schemas.microsoft.com/office/drawing/2014/main" id="{D9534F75-F3F8-4FBF-8CCD-015DBF6803DC}"/>
              </a:ext>
            </a:extLst>
          </p:cNvPr>
          <p:cNvSpPr/>
          <p:nvPr/>
        </p:nvSpPr>
        <p:spPr>
          <a:xfrm>
            <a:off x="20532" y="1897753"/>
            <a:ext cx="774445" cy="3397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grpSp>
        <p:nvGrpSpPr>
          <p:cNvPr id="216" name="Group 215">
            <a:extLst>
              <a:ext uri="{FF2B5EF4-FFF2-40B4-BE49-F238E27FC236}">
                <a16:creationId xmlns:a16="http://schemas.microsoft.com/office/drawing/2014/main" id="{428D4D7D-A0CC-4F0C-87C1-8A1279B6607C}"/>
              </a:ext>
            </a:extLst>
          </p:cNvPr>
          <p:cNvGrpSpPr/>
          <p:nvPr/>
        </p:nvGrpSpPr>
        <p:grpSpPr>
          <a:xfrm>
            <a:off x="4636652" y="2460625"/>
            <a:ext cx="1593850" cy="284163"/>
            <a:chOff x="-1593850" y="2403475"/>
            <a:chExt cx="1593850" cy="284163"/>
          </a:xfrm>
        </p:grpSpPr>
        <p:grpSp>
          <p:nvGrpSpPr>
            <p:cNvPr id="217" name="Group 587">
              <a:extLst>
                <a:ext uri="{FF2B5EF4-FFF2-40B4-BE49-F238E27FC236}">
                  <a16:creationId xmlns:a16="http://schemas.microsoft.com/office/drawing/2014/main" id="{16ACA011-647E-4A54-AE04-CC94598E95BC}"/>
                </a:ext>
              </a:extLst>
            </p:cNvPr>
            <p:cNvGrpSpPr>
              <a:grpSpLocks/>
            </p:cNvGrpSpPr>
            <p:nvPr/>
          </p:nvGrpSpPr>
          <p:grpSpPr bwMode="auto">
            <a:xfrm>
              <a:off x="-539750" y="2411413"/>
              <a:ext cx="539750" cy="276225"/>
              <a:chOff x="1325069" y="2375455"/>
              <a:chExt cx="692574" cy="355842"/>
            </a:xfrm>
          </p:grpSpPr>
          <p:sp>
            <p:nvSpPr>
              <p:cNvPr id="251" name="Rectangle 435">
                <a:extLst>
                  <a:ext uri="{FF2B5EF4-FFF2-40B4-BE49-F238E27FC236}">
                    <a16:creationId xmlns:a16="http://schemas.microsoft.com/office/drawing/2014/main" id="{F7475E07-FB3C-425E-81CA-78D309B2D0BE}"/>
                  </a:ext>
                </a:extLst>
              </p:cNvPr>
              <p:cNvSpPr>
                <a:spLocks noChangeArrowheads="1"/>
              </p:cNvSpPr>
              <p:nvPr/>
            </p:nvSpPr>
            <p:spPr bwMode="auto">
              <a:xfrm rot="5400000" flipH="1" flipV="1">
                <a:off x="1403749" y="2302810"/>
                <a:ext cx="349804" cy="507164"/>
              </a:xfrm>
              <a:prstGeom prst="rect">
                <a:avLst/>
              </a:prstGeom>
              <a:solidFill>
                <a:srgbClr val="0033CC"/>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252" name="Trapezoid 251">
                <a:extLst>
                  <a:ext uri="{FF2B5EF4-FFF2-40B4-BE49-F238E27FC236}">
                    <a16:creationId xmlns:a16="http://schemas.microsoft.com/office/drawing/2014/main" id="{BDF61A7A-D7A6-4BF5-B210-E3FDC3EEC92A}"/>
                  </a:ext>
                </a:extLst>
              </p:cNvPr>
              <p:cNvSpPr/>
              <p:nvPr/>
            </p:nvSpPr>
            <p:spPr>
              <a:xfrm rot="5400000">
                <a:off x="1750094" y="2463749"/>
                <a:ext cx="355842" cy="179254"/>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nvGrpSpPr>
            <p:cNvPr id="218" name="Group 569">
              <a:extLst>
                <a:ext uri="{FF2B5EF4-FFF2-40B4-BE49-F238E27FC236}">
                  <a16:creationId xmlns:a16="http://schemas.microsoft.com/office/drawing/2014/main" id="{34A8EE48-D405-481B-BEB8-7A5B4DCA76D8}"/>
                </a:ext>
              </a:extLst>
            </p:cNvPr>
            <p:cNvGrpSpPr>
              <a:grpSpLocks/>
            </p:cNvGrpSpPr>
            <p:nvPr/>
          </p:nvGrpSpPr>
          <p:grpSpPr bwMode="auto">
            <a:xfrm>
              <a:off x="-1593850" y="2403475"/>
              <a:ext cx="885825" cy="277813"/>
              <a:chOff x="880788" y="2375455"/>
              <a:chExt cx="1136855" cy="355842"/>
            </a:xfrm>
          </p:grpSpPr>
          <p:grpSp>
            <p:nvGrpSpPr>
              <p:cNvPr id="219" name="Group 570">
                <a:extLst>
                  <a:ext uri="{FF2B5EF4-FFF2-40B4-BE49-F238E27FC236}">
                    <a16:creationId xmlns:a16="http://schemas.microsoft.com/office/drawing/2014/main" id="{A77807AD-F940-40C0-B17A-D09FF4B544F4}"/>
                  </a:ext>
                </a:extLst>
              </p:cNvPr>
              <p:cNvGrpSpPr>
                <a:grpSpLocks/>
              </p:cNvGrpSpPr>
              <p:nvPr/>
            </p:nvGrpSpPr>
            <p:grpSpPr bwMode="auto">
              <a:xfrm>
                <a:off x="1316711" y="2378754"/>
                <a:ext cx="512089" cy="350377"/>
                <a:chOff x="1443865" y="778555"/>
                <a:chExt cx="2929351" cy="2004294"/>
              </a:xfrm>
            </p:grpSpPr>
            <p:pic>
              <p:nvPicPr>
                <p:cNvPr id="222" name="Picture 6">
                  <a:extLst>
                    <a:ext uri="{FF2B5EF4-FFF2-40B4-BE49-F238E27FC236}">
                      <a16:creationId xmlns:a16="http://schemas.microsoft.com/office/drawing/2014/main" id="{C56BD52E-19F4-4E97-B9AE-B1A4ADEA4D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906394" y="316026"/>
                  <a:ext cx="2004294" cy="29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 name="Oval 222">
                  <a:extLst>
                    <a:ext uri="{FF2B5EF4-FFF2-40B4-BE49-F238E27FC236}">
                      <a16:creationId xmlns:a16="http://schemas.microsoft.com/office/drawing/2014/main" id="{05C41F92-66F9-4C32-8BC9-F420CBB7273F}"/>
                    </a:ext>
                  </a:extLst>
                </p:cNvPr>
                <p:cNvSpPr/>
                <p:nvPr/>
              </p:nvSpPr>
              <p:spPr>
                <a:xfrm>
                  <a:off x="3157519" y="1678592"/>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25" name="Oval 224">
                  <a:extLst>
                    <a:ext uri="{FF2B5EF4-FFF2-40B4-BE49-F238E27FC236}">
                      <a16:creationId xmlns:a16="http://schemas.microsoft.com/office/drawing/2014/main" id="{887A870A-4FD1-46F4-AC11-C018C78B2366}"/>
                    </a:ext>
                  </a:extLst>
                </p:cNvPr>
                <p:cNvSpPr/>
                <p:nvPr/>
              </p:nvSpPr>
              <p:spPr>
                <a:xfrm>
                  <a:off x="3157519" y="1934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39" name="Oval 238">
                  <a:extLst>
                    <a:ext uri="{FF2B5EF4-FFF2-40B4-BE49-F238E27FC236}">
                      <a16:creationId xmlns:a16="http://schemas.microsoft.com/office/drawing/2014/main" id="{987F5A76-96E3-4D5F-9A79-9283A5640156}"/>
                    </a:ext>
                  </a:extLst>
                </p:cNvPr>
                <p:cNvSpPr/>
                <p:nvPr/>
              </p:nvSpPr>
              <p:spPr>
                <a:xfrm>
                  <a:off x="3157519" y="2155490"/>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40" name="Oval 239">
                  <a:extLst>
                    <a:ext uri="{FF2B5EF4-FFF2-40B4-BE49-F238E27FC236}">
                      <a16:creationId xmlns:a16="http://schemas.microsoft.com/office/drawing/2014/main" id="{4659DABE-5FC8-45C8-93EA-ED25262A0B92}"/>
                    </a:ext>
                  </a:extLst>
                </p:cNvPr>
                <p:cNvSpPr/>
                <p:nvPr/>
              </p:nvSpPr>
              <p:spPr>
                <a:xfrm>
                  <a:off x="315751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42" name="Oval 241">
                  <a:extLst>
                    <a:ext uri="{FF2B5EF4-FFF2-40B4-BE49-F238E27FC236}">
                      <a16:creationId xmlns:a16="http://schemas.microsoft.com/office/drawing/2014/main" id="{0EC0B638-90EA-4512-A98C-896D1291CCD1}"/>
                    </a:ext>
                  </a:extLst>
                </p:cNvPr>
                <p:cNvSpPr/>
                <p:nvPr/>
              </p:nvSpPr>
              <p:spPr>
                <a:xfrm>
                  <a:off x="3402269"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43" name="Oval 242">
                  <a:extLst>
                    <a:ext uri="{FF2B5EF4-FFF2-40B4-BE49-F238E27FC236}">
                      <a16:creationId xmlns:a16="http://schemas.microsoft.com/office/drawing/2014/main" id="{42316852-3343-4D87-8E6B-BDDD7BCD7942}"/>
                    </a:ext>
                  </a:extLst>
                </p:cNvPr>
                <p:cNvSpPr/>
                <p:nvPr/>
              </p:nvSpPr>
              <p:spPr>
                <a:xfrm>
                  <a:off x="3635361" y="2411388"/>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44" name="Oval 243">
                  <a:extLst>
                    <a:ext uri="{FF2B5EF4-FFF2-40B4-BE49-F238E27FC236}">
                      <a16:creationId xmlns:a16="http://schemas.microsoft.com/office/drawing/2014/main" id="{97F9C4A2-3DCD-4FA9-AF95-3B32AF2D38E2}"/>
                    </a:ext>
                  </a:extLst>
                </p:cNvPr>
                <p:cNvSpPr/>
                <p:nvPr/>
              </p:nvSpPr>
              <p:spPr>
                <a:xfrm>
                  <a:off x="3868453" y="2411388"/>
                  <a:ext cx="198124"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45" name="Oval 244">
                  <a:extLst>
                    <a:ext uri="{FF2B5EF4-FFF2-40B4-BE49-F238E27FC236}">
                      <a16:creationId xmlns:a16="http://schemas.microsoft.com/office/drawing/2014/main" id="{B898B3D3-5DBB-4F95-BDBA-7249B6F5413D}"/>
                    </a:ext>
                  </a:extLst>
                </p:cNvPr>
                <p:cNvSpPr/>
                <p:nvPr/>
              </p:nvSpPr>
              <p:spPr>
                <a:xfrm>
                  <a:off x="3390611" y="2167125"/>
                  <a:ext cx="186473" cy="18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46" name="Oval 245">
                  <a:extLst>
                    <a:ext uri="{FF2B5EF4-FFF2-40B4-BE49-F238E27FC236}">
                      <a16:creationId xmlns:a16="http://schemas.microsoft.com/office/drawing/2014/main" id="{09726370-F590-4461-9ADC-6C718C6E62A9}"/>
                    </a:ext>
                  </a:extLst>
                </p:cNvPr>
                <p:cNvSpPr/>
                <p:nvPr/>
              </p:nvSpPr>
              <p:spPr>
                <a:xfrm>
                  <a:off x="3530466" y="2015909"/>
                  <a:ext cx="198132"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47" name="Oval 246">
                  <a:extLst>
                    <a:ext uri="{FF2B5EF4-FFF2-40B4-BE49-F238E27FC236}">
                      <a16:creationId xmlns:a16="http://schemas.microsoft.com/office/drawing/2014/main" id="{13462EF9-D329-427C-A086-D2D5F32F6B0C}"/>
                    </a:ext>
                  </a:extLst>
                </p:cNvPr>
                <p:cNvSpPr/>
                <p:nvPr/>
              </p:nvSpPr>
              <p:spPr>
                <a:xfrm>
                  <a:off x="3681979" y="1876328"/>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48" name="Oval 247">
                  <a:extLst>
                    <a:ext uri="{FF2B5EF4-FFF2-40B4-BE49-F238E27FC236}">
                      <a16:creationId xmlns:a16="http://schemas.microsoft.com/office/drawing/2014/main" id="{47C52112-4192-48A6-BA27-4DAD4AD54123}"/>
                    </a:ext>
                  </a:extLst>
                </p:cNvPr>
                <p:cNvSpPr/>
                <p:nvPr/>
              </p:nvSpPr>
              <p:spPr>
                <a:xfrm>
                  <a:off x="3821835" y="1736747"/>
                  <a:ext cx="186473" cy="197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49" name="Oval 248">
                  <a:extLst>
                    <a:ext uri="{FF2B5EF4-FFF2-40B4-BE49-F238E27FC236}">
                      <a16:creationId xmlns:a16="http://schemas.microsoft.com/office/drawing/2014/main" id="{FCDE54E8-A317-4819-9012-A4E38E7DBC7F}"/>
                    </a:ext>
                  </a:extLst>
                </p:cNvPr>
                <p:cNvSpPr/>
                <p:nvPr/>
              </p:nvSpPr>
              <p:spPr>
                <a:xfrm>
                  <a:off x="3961690" y="1608801"/>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250" name="Oval 249">
                  <a:extLst>
                    <a:ext uri="{FF2B5EF4-FFF2-40B4-BE49-F238E27FC236}">
                      <a16:creationId xmlns:a16="http://schemas.microsoft.com/office/drawing/2014/main" id="{080343C2-2E33-4A81-8139-1D847F31044D}"/>
                    </a:ext>
                  </a:extLst>
                </p:cNvPr>
                <p:cNvSpPr/>
                <p:nvPr/>
              </p:nvSpPr>
              <p:spPr>
                <a:xfrm>
                  <a:off x="4113196" y="1469220"/>
                  <a:ext cx="186473" cy="1977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sp>
            <p:nvSpPr>
              <p:cNvPr id="220" name="Rectangle 435">
                <a:extLst>
                  <a:ext uri="{FF2B5EF4-FFF2-40B4-BE49-F238E27FC236}">
                    <a16:creationId xmlns:a16="http://schemas.microsoft.com/office/drawing/2014/main" id="{3B353C22-222D-40F6-AB3A-7B2FB6D1964A}"/>
                  </a:ext>
                </a:extLst>
              </p:cNvPr>
              <p:cNvSpPr>
                <a:spLocks noChangeArrowheads="1"/>
              </p:cNvSpPr>
              <p:nvPr/>
            </p:nvSpPr>
            <p:spPr bwMode="auto">
              <a:xfrm rot="5400000" flipH="1" flipV="1">
                <a:off x="917818" y="2351604"/>
                <a:ext cx="335516" cy="409575"/>
              </a:xfrm>
              <a:prstGeom prst="rect">
                <a:avLst/>
              </a:prstGeom>
              <a:solidFill>
                <a:srgbClr val="FFC000"/>
              </a:solidFill>
              <a:ln w="9525">
                <a:solidFill>
                  <a:srgbClr val="000000"/>
                </a:solidFill>
                <a:miter lim="800000"/>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221" name="Trapezoid 220">
                <a:extLst>
                  <a:ext uri="{FF2B5EF4-FFF2-40B4-BE49-F238E27FC236}">
                    <a16:creationId xmlns:a16="http://schemas.microsoft.com/office/drawing/2014/main" id="{4B8DB067-A73F-4390-8C3E-718DD3105C05}"/>
                  </a:ext>
                </a:extLst>
              </p:cNvPr>
              <p:cNvSpPr/>
              <p:nvPr/>
            </p:nvSpPr>
            <p:spPr>
              <a:xfrm rot="5400000">
                <a:off x="1750077" y="2463732"/>
                <a:ext cx="355842" cy="179289"/>
              </a:xfrm>
              <a:prstGeom prst="trapezoid">
                <a:avLst>
                  <a:gd name="adj" fmla="val 90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grpSp>
      </p:grpSp>
    </p:spTree>
    <p:extLst>
      <p:ext uri="{BB962C8B-B14F-4D97-AF65-F5344CB8AC3E}">
        <p14:creationId xmlns:p14="http://schemas.microsoft.com/office/powerpoint/2010/main" val="3650062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6000" fill="hold"/>
                                        <p:tgtEl>
                                          <p:spTgt spid="119"/>
                                        </p:tgtEl>
                                        <p:attrNameLst>
                                          <p:attrName>ppt_x</p:attrName>
                                        </p:attrNameLst>
                                      </p:cBhvr>
                                      <p:tavLst>
                                        <p:tav tm="0">
                                          <p:val>
                                            <p:strVal val="0-#ppt_w/2"/>
                                          </p:val>
                                        </p:tav>
                                        <p:tav tm="100000">
                                          <p:val>
                                            <p:strVal val="#ppt_x"/>
                                          </p:val>
                                        </p:tav>
                                      </p:tavLst>
                                    </p:anim>
                                    <p:anim calcmode="lin" valueType="num">
                                      <p:cBhvr additive="base">
                                        <p:cTn id="8" dur="6000" fill="hold"/>
                                        <p:tgtEl>
                                          <p:spTgt spid="119"/>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5250"/>
                                        <p:tgtEl>
                                          <p:spTgt spid="103"/>
                                        </p:tgtEl>
                                      </p:cBhvr>
                                    </p:animEffect>
                                  </p:childTnLst>
                                </p:cTn>
                              </p:par>
                            </p:childTnLst>
                          </p:cTn>
                        </p:par>
                        <p:par>
                          <p:cTn id="12" fill="hold">
                            <p:stCondLst>
                              <p:cond delay="6000"/>
                            </p:stCondLst>
                            <p:childTnLst>
                              <p:par>
                                <p:cTn id="13" presetID="22" presetClass="entr" presetSubtype="2" fill="hold" grpId="0" nodeType="afterEffect">
                                  <p:stCondLst>
                                    <p:cond delay="0"/>
                                  </p:stCondLst>
                                  <p:childTnLst>
                                    <p:set>
                                      <p:cBhvr>
                                        <p:cTn id="14" dur="1" fill="hold">
                                          <p:stCondLst>
                                            <p:cond delay="0"/>
                                          </p:stCondLst>
                                        </p:cTn>
                                        <p:tgtEl>
                                          <p:spTgt spid="214"/>
                                        </p:tgtEl>
                                        <p:attrNameLst>
                                          <p:attrName>style.visibility</p:attrName>
                                        </p:attrNameLst>
                                      </p:cBhvr>
                                      <p:to>
                                        <p:strVal val="visible"/>
                                      </p:to>
                                    </p:set>
                                    <p:animEffect transition="in" filter="wipe(right)">
                                      <p:cBhvr>
                                        <p:cTn id="15" dur="500"/>
                                        <p:tgtEl>
                                          <p:spTgt spid="214"/>
                                        </p:tgtEl>
                                      </p:cBhvr>
                                    </p:animEffect>
                                  </p:childTnLst>
                                </p:cTn>
                              </p:par>
                            </p:childTnLst>
                          </p:cTn>
                        </p:par>
                        <p:par>
                          <p:cTn id="16" fill="hold">
                            <p:stCondLst>
                              <p:cond delay="6500"/>
                            </p:stCondLst>
                            <p:childTnLst>
                              <p:par>
                                <p:cTn id="17" presetID="2" presetClass="entr" presetSubtype="2" fill="hold" nodeType="after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4000" fill="hold"/>
                                        <p:tgtEl>
                                          <p:spTgt spid="189"/>
                                        </p:tgtEl>
                                        <p:attrNameLst>
                                          <p:attrName>ppt_x</p:attrName>
                                        </p:attrNameLst>
                                      </p:cBhvr>
                                      <p:tavLst>
                                        <p:tav tm="0">
                                          <p:val>
                                            <p:strVal val="1+#ppt_w/2"/>
                                          </p:val>
                                        </p:tav>
                                        <p:tav tm="100000">
                                          <p:val>
                                            <p:strVal val="#ppt_x"/>
                                          </p:val>
                                        </p:tav>
                                      </p:tavLst>
                                    </p:anim>
                                    <p:anim calcmode="lin" valueType="num">
                                      <p:cBhvr additive="base">
                                        <p:cTn id="20" dur="4000" fill="hold"/>
                                        <p:tgtEl>
                                          <p:spTgt spid="189"/>
                                        </p:tgtEl>
                                        <p:attrNameLst>
                                          <p:attrName>ppt_y</p:attrName>
                                        </p:attrNameLst>
                                      </p:cBhvr>
                                      <p:tavLst>
                                        <p:tav tm="0">
                                          <p:val>
                                            <p:strVal val="#ppt_y"/>
                                          </p:val>
                                        </p:tav>
                                        <p:tav tm="100000">
                                          <p:val>
                                            <p:strVal val="#ppt_y"/>
                                          </p:val>
                                        </p:tav>
                                      </p:tavLst>
                                    </p:anim>
                                  </p:childTnLst>
                                </p:cTn>
                              </p:par>
                            </p:childTnLst>
                          </p:cTn>
                        </p:par>
                        <p:par>
                          <p:cTn id="21" fill="hold">
                            <p:stCondLst>
                              <p:cond delay="10500"/>
                            </p:stCondLst>
                            <p:childTnLst>
                              <p:par>
                                <p:cTn id="22" presetID="22" presetClass="exit" presetSubtype="2" fill="hold" grpId="1" nodeType="afterEffect">
                                  <p:stCondLst>
                                    <p:cond delay="0"/>
                                  </p:stCondLst>
                                  <p:childTnLst>
                                    <p:animEffect transition="out" filter="wipe(right)">
                                      <p:cBhvr>
                                        <p:cTn id="23" dur="500"/>
                                        <p:tgtEl>
                                          <p:spTgt spid="214"/>
                                        </p:tgtEl>
                                      </p:cBhvr>
                                    </p:animEffect>
                                    <p:set>
                                      <p:cBhvr>
                                        <p:cTn id="24" dur="1" fill="hold">
                                          <p:stCondLst>
                                            <p:cond delay="499"/>
                                          </p:stCondLst>
                                        </p:cTn>
                                        <p:tgtEl>
                                          <p:spTgt spid="214"/>
                                        </p:tgtEl>
                                        <p:attrNameLst>
                                          <p:attrName>style.visibility</p:attrName>
                                        </p:attrNameLst>
                                      </p:cBhvr>
                                      <p:to>
                                        <p:strVal val="hidden"/>
                                      </p:to>
                                    </p:set>
                                  </p:childTnLst>
                                </p:cTn>
                              </p:par>
                            </p:childTnLst>
                          </p:cTn>
                        </p:par>
                        <p:par>
                          <p:cTn id="25" fill="hold">
                            <p:stCondLst>
                              <p:cond delay="11000"/>
                            </p:stCondLst>
                            <p:childTnLst>
                              <p:par>
                                <p:cTn id="26" presetID="1" presetClass="entr" presetSubtype="0" fill="hold" nodeType="afterEffect">
                                  <p:stCondLst>
                                    <p:cond delay="0"/>
                                  </p:stCondLst>
                                  <p:childTnLst>
                                    <p:set>
                                      <p:cBhvr>
                                        <p:cTn id="27" dur="1" fill="hold">
                                          <p:stCondLst>
                                            <p:cond delay="9"/>
                                          </p:stCondLst>
                                        </p:cTn>
                                        <p:tgtEl>
                                          <p:spTgt spid="213"/>
                                        </p:tgtEl>
                                        <p:attrNameLst>
                                          <p:attrName>style.visibility</p:attrName>
                                        </p:attrNameLst>
                                      </p:cBhvr>
                                      <p:to>
                                        <p:strVal val="visible"/>
                                      </p:to>
                                    </p:set>
                                  </p:childTnLst>
                                </p:cTn>
                              </p:par>
                            </p:childTnLst>
                          </p:cTn>
                        </p:par>
                        <p:par>
                          <p:cTn id="28" fill="hold">
                            <p:stCondLst>
                              <p:cond delay="11010"/>
                            </p:stCondLst>
                            <p:childTnLst>
                              <p:par>
                                <p:cTn id="29" presetID="2" presetClass="entr" presetSubtype="8" fill="hold" nodeType="afterEffect">
                                  <p:stCondLst>
                                    <p:cond delay="0"/>
                                  </p:stCondLst>
                                  <p:childTnLst>
                                    <p:set>
                                      <p:cBhvr>
                                        <p:cTn id="30" dur="1" fill="hold">
                                          <p:stCondLst>
                                            <p:cond delay="0"/>
                                          </p:stCondLst>
                                        </p:cTn>
                                        <p:tgtEl>
                                          <p:spTgt spid="141"/>
                                        </p:tgtEl>
                                        <p:attrNameLst>
                                          <p:attrName>style.visibility</p:attrName>
                                        </p:attrNameLst>
                                      </p:cBhvr>
                                      <p:to>
                                        <p:strVal val="visible"/>
                                      </p:to>
                                    </p:set>
                                    <p:anim calcmode="lin" valueType="num">
                                      <p:cBhvr additive="base">
                                        <p:cTn id="31" dur="9750" fill="hold"/>
                                        <p:tgtEl>
                                          <p:spTgt spid="141"/>
                                        </p:tgtEl>
                                        <p:attrNameLst>
                                          <p:attrName>ppt_x</p:attrName>
                                        </p:attrNameLst>
                                      </p:cBhvr>
                                      <p:tavLst>
                                        <p:tav tm="0">
                                          <p:val>
                                            <p:strVal val="0-#ppt_w/2"/>
                                          </p:val>
                                        </p:tav>
                                        <p:tav tm="100000">
                                          <p:val>
                                            <p:strVal val="#ppt_x"/>
                                          </p:val>
                                        </p:tav>
                                      </p:tavLst>
                                    </p:anim>
                                    <p:anim calcmode="lin" valueType="num">
                                      <p:cBhvr additive="base">
                                        <p:cTn id="32" dur="9750" fill="hold"/>
                                        <p:tgtEl>
                                          <p:spTgt spid="141"/>
                                        </p:tgtEl>
                                        <p:attrNameLst>
                                          <p:attrName>ppt_y</p:attrName>
                                        </p:attrNameLst>
                                      </p:cBhvr>
                                      <p:tavLst>
                                        <p:tav tm="0">
                                          <p:val>
                                            <p:strVal val="#ppt_y"/>
                                          </p:val>
                                        </p:tav>
                                        <p:tav tm="100000">
                                          <p:val>
                                            <p:strVal val="#ppt_y"/>
                                          </p:val>
                                        </p:tav>
                                      </p:tavLst>
                                    </p:anim>
                                  </p:childTnLst>
                                </p:cTn>
                              </p:par>
                              <p:par>
                                <p:cTn id="33" presetID="22" presetClass="entr" presetSubtype="8" fill="hold" nodeType="withEffect">
                                  <p:stCondLst>
                                    <p:cond delay="500"/>
                                  </p:stCondLst>
                                  <p:childTnLst>
                                    <p:set>
                                      <p:cBhvr>
                                        <p:cTn id="34" dur="1" fill="hold">
                                          <p:stCondLst>
                                            <p:cond delay="0"/>
                                          </p:stCondLst>
                                        </p:cTn>
                                        <p:tgtEl>
                                          <p:spTgt spid="163"/>
                                        </p:tgtEl>
                                        <p:attrNameLst>
                                          <p:attrName>style.visibility</p:attrName>
                                        </p:attrNameLst>
                                      </p:cBhvr>
                                      <p:to>
                                        <p:strVal val="visible"/>
                                      </p:to>
                                    </p:set>
                                    <p:animEffect transition="in" filter="wipe(left)">
                                      <p:cBhvr>
                                        <p:cTn id="35" dur="9250"/>
                                        <p:tgtEl>
                                          <p:spTgt spid="16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2" nodeType="clickEffect">
                                  <p:stCondLst>
                                    <p:cond delay="0"/>
                                  </p:stCondLst>
                                  <p:childTnLst>
                                    <p:set>
                                      <p:cBhvr>
                                        <p:cTn id="39" dur="1" fill="hold">
                                          <p:stCondLst>
                                            <p:cond delay="0"/>
                                          </p:stCondLst>
                                        </p:cTn>
                                        <p:tgtEl>
                                          <p:spTgt spid="214"/>
                                        </p:tgtEl>
                                        <p:attrNameLst>
                                          <p:attrName>style.visibility</p:attrName>
                                        </p:attrNameLst>
                                      </p:cBhvr>
                                      <p:to>
                                        <p:strVal val="visible"/>
                                      </p:to>
                                    </p:set>
                                    <p:animEffect transition="in" filter="wipe(left)">
                                      <p:cBhvr>
                                        <p:cTn id="40" dur="500"/>
                                        <p:tgtEl>
                                          <p:spTgt spid="214"/>
                                        </p:tgtEl>
                                      </p:cBhvr>
                                    </p:animEffect>
                                  </p:childTnLst>
                                </p:cTn>
                              </p:par>
                            </p:childTnLst>
                          </p:cTn>
                        </p:par>
                        <p:par>
                          <p:cTn id="41" fill="hold">
                            <p:stCondLst>
                              <p:cond delay="500"/>
                            </p:stCondLst>
                            <p:childTnLst>
                              <p:par>
                                <p:cTn id="42" presetID="1" presetClass="exit" presetSubtype="0" fill="hold" nodeType="afterEffect">
                                  <p:stCondLst>
                                    <p:cond delay="0"/>
                                  </p:stCondLst>
                                  <p:childTnLst>
                                    <p:set>
                                      <p:cBhvr>
                                        <p:cTn id="43" dur="1" fill="hold">
                                          <p:stCondLst>
                                            <p:cond delay="0"/>
                                          </p:stCondLst>
                                        </p:cTn>
                                        <p:tgtEl>
                                          <p:spTgt spid="213"/>
                                        </p:tgtEl>
                                        <p:attrNameLst>
                                          <p:attrName>style.visibility</p:attrName>
                                        </p:attrNameLst>
                                      </p:cBhvr>
                                      <p:to>
                                        <p:strVal val="hidden"/>
                                      </p:to>
                                    </p:set>
                                  </p:childTnLst>
                                </p:cTn>
                              </p:par>
                            </p:childTnLst>
                          </p:cTn>
                        </p:par>
                        <p:par>
                          <p:cTn id="44" fill="hold">
                            <p:stCondLst>
                              <p:cond delay="500"/>
                            </p:stCondLst>
                            <p:childTnLst>
                              <p:par>
                                <p:cTn id="45" presetID="2" presetClass="entr" presetSubtype="2" fill="hold" nodeType="afterEffect">
                                  <p:stCondLst>
                                    <p:cond delay="0"/>
                                  </p:stCondLst>
                                  <p:childTnLst>
                                    <p:set>
                                      <p:cBhvr>
                                        <p:cTn id="46" dur="1" fill="hold">
                                          <p:stCondLst>
                                            <p:cond delay="0"/>
                                          </p:stCondLst>
                                        </p:cTn>
                                        <p:tgtEl>
                                          <p:spTgt spid="197"/>
                                        </p:tgtEl>
                                        <p:attrNameLst>
                                          <p:attrName>style.visibility</p:attrName>
                                        </p:attrNameLst>
                                      </p:cBhvr>
                                      <p:to>
                                        <p:strVal val="visible"/>
                                      </p:to>
                                    </p:set>
                                    <p:anim calcmode="lin" valueType="num">
                                      <p:cBhvr additive="base">
                                        <p:cTn id="47" dur="4000" fill="hold"/>
                                        <p:tgtEl>
                                          <p:spTgt spid="197"/>
                                        </p:tgtEl>
                                        <p:attrNameLst>
                                          <p:attrName>ppt_x</p:attrName>
                                        </p:attrNameLst>
                                      </p:cBhvr>
                                      <p:tavLst>
                                        <p:tav tm="0">
                                          <p:val>
                                            <p:strVal val="1+#ppt_w/2"/>
                                          </p:val>
                                        </p:tav>
                                        <p:tav tm="100000">
                                          <p:val>
                                            <p:strVal val="#ppt_x"/>
                                          </p:val>
                                        </p:tav>
                                      </p:tavLst>
                                    </p:anim>
                                    <p:anim calcmode="lin" valueType="num">
                                      <p:cBhvr additive="base">
                                        <p:cTn id="48" dur="4000" fill="hold"/>
                                        <p:tgtEl>
                                          <p:spTgt spid="197"/>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xit" presetSubtype="2" fill="hold" grpId="3" nodeType="afterEffect">
                                  <p:stCondLst>
                                    <p:cond delay="0"/>
                                  </p:stCondLst>
                                  <p:childTnLst>
                                    <p:animEffect transition="out" filter="wipe(right)">
                                      <p:cBhvr>
                                        <p:cTn id="51" dur="500"/>
                                        <p:tgtEl>
                                          <p:spTgt spid="214"/>
                                        </p:tgtEl>
                                      </p:cBhvr>
                                    </p:animEffect>
                                    <p:set>
                                      <p:cBhvr>
                                        <p:cTn id="52" dur="1" fill="hold">
                                          <p:stCondLst>
                                            <p:cond delay="499"/>
                                          </p:stCondLst>
                                        </p:cTn>
                                        <p:tgtEl>
                                          <p:spTgt spid="214"/>
                                        </p:tgtEl>
                                        <p:attrNameLst>
                                          <p:attrName>style.visibility</p:attrName>
                                        </p:attrNameLst>
                                      </p:cBhvr>
                                      <p:to>
                                        <p:strVal val="hidden"/>
                                      </p:to>
                                    </p:set>
                                  </p:childTnLst>
                                </p:cTn>
                              </p:par>
                            </p:childTnLst>
                          </p:cTn>
                        </p:par>
                        <p:par>
                          <p:cTn id="53" fill="hold">
                            <p:stCondLst>
                              <p:cond delay="5000"/>
                            </p:stCondLst>
                            <p:childTnLst>
                              <p:par>
                                <p:cTn id="54" presetID="2" presetClass="entr" presetSubtype="8" fill="hold" nodeType="afterEffect">
                                  <p:stCondLst>
                                    <p:cond delay="0"/>
                                  </p:stCondLst>
                                  <p:childTnLst>
                                    <p:set>
                                      <p:cBhvr>
                                        <p:cTn id="55" dur="1" fill="hold">
                                          <p:stCondLst>
                                            <p:cond delay="0"/>
                                          </p:stCondLst>
                                        </p:cTn>
                                        <p:tgtEl>
                                          <p:spTgt spid="216"/>
                                        </p:tgtEl>
                                        <p:attrNameLst>
                                          <p:attrName>style.visibility</p:attrName>
                                        </p:attrNameLst>
                                      </p:cBhvr>
                                      <p:to>
                                        <p:strVal val="visible"/>
                                      </p:to>
                                    </p:set>
                                    <p:anim calcmode="lin" valueType="num">
                                      <p:cBhvr additive="base">
                                        <p:cTn id="56" dur="3750" fill="hold"/>
                                        <p:tgtEl>
                                          <p:spTgt spid="216"/>
                                        </p:tgtEl>
                                        <p:attrNameLst>
                                          <p:attrName>ppt_x</p:attrName>
                                        </p:attrNameLst>
                                      </p:cBhvr>
                                      <p:tavLst>
                                        <p:tav tm="0">
                                          <p:val>
                                            <p:strVal val="0-#ppt_w/2"/>
                                          </p:val>
                                        </p:tav>
                                        <p:tav tm="100000">
                                          <p:val>
                                            <p:strVal val="#ppt_x"/>
                                          </p:val>
                                        </p:tav>
                                      </p:tavLst>
                                    </p:anim>
                                    <p:anim calcmode="lin" valueType="num">
                                      <p:cBhvr additive="base">
                                        <p:cTn id="57" dur="3750" fill="hold"/>
                                        <p:tgtEl>
                                          <p:spTgt spid="216"/>
                                        </p:tgtEl>
                                        <p:attrNameLst>
                                          <p:attrName>ppt_y</p:attrName>
                                        </p:attrNameLst>
                                      </p:cBhvr>
                                      <p:tavLst>
                                        <p:tav tm="0">
                                          <p:val>
                                            <p:strVal val="#ppt_y"/>
                                          </p:val>
                                        </p:tav>
                                        <p:tav tm="100000">
                                          <p:val>
                                            <p:strVal val="#ppt_y"/>
                                          </p:val>
                                        </p:tav>
                                      </p:tavLst>
                                    </p:anim>
                                  </p:childTnLst>
                                </p:cTn>
                              </p:par>
                            </p:childTnLst>
                          </p:cTn>
                        </p:par>
                        <p:par>
                          <p:cTn id="58" fill="hold">
                            <p:stCondLst>
                              <p:cond delay="8750"/>
                            </p:stCondLst>
                            <p:childTnLst>
                              <p:par>
                                <p:cTn id="59" presetID="1" presetClass="entr" presetSubtype="0" fill="hold" nodeType="afterEffect">
                                  <p:stCondLst>
                                    <p:cond delay="1000"/>
                                  </p:stCondLst>
                                  <p:childTnLst>
                                    <p:set>
                                      <p:cBhvr>
                                        <p:cTn id="60" dur="1" fill="hold">
                                          <p:stCondLst>
                                            <p:cond delay="0"/>
                                          </p:stCondLst>
                                        </p:cTn>
                                        <p:tgtEl>
                                          <p:spTgt spid="206276"/>
                                        </p:tgtEl>
                                        <p:attrNameLst>
                                          <p:attrName>style.visibility</p:attrName>
                                        </p:attrNameLst>
                                      </p:cBhvr>
                                      <p:to>
                                        <p:strVal val="visible"/>
                                      </p:to>
                                    </p:set>
                                  </p:childTnLst>
                                </p:cTn>
                              </p:par>
                              <p:par>
                                <p:cTn id="61" presetID="1" presetClass="entr" presetSubtype="0" fill="hold" grpId="0" nodeType="withEffect">
                                  <p:stCondLst>
                                    <p:cond delay="2000"/>
                                  </p:stCondLst>
                                  <p:childTnLst>
                                    <p:set>
                                      <p:cBhvr>
                                        <p:cTn id="62" dur="1" fill="hold">
                                          <p:stCondLst>
                                            <p:cond delay="0"/>
                                          </p:stCondLst>
                                        </p:cTn>
                                        <p:tgtEl>
                                          <p:spTgt spid="500046"/>
                                        </p:tgtEl>
                                        <p:attrNameLst>
                                          <p:attrName>style.visibility</p:attrName>
                                        </p:attrNameLst>
                                      </p:cBhvr>
                                      <p:to>
                                        <p:strVal val="visible"/>
                                      </p:to>
                                    </p:set>
                                  </p:childTnLst>
                                </p:cTn>
                              </p:par>
                            </p:childTnLst>
                          </p:cTn>
                        </p:par>
                        <p:par>
                          <p:cTn id="63" fill="hold">
                            <p:stCondLst>
                              <p:cond delay="10750"/>
                            </p:stCondLst>
                            <p:childTnLst>
                              <p:par>
                                <p:cTn id="64" presetID="1" presetClass="exit" presetSubtype="0" fill="hold" nodeType="afterEffect">
                                  <p:stCondLst>
                                    <p:cond delay="0"/>
                                  </p:stCondLst>
                                  <p:childTnLst>
                                    <p:set>
                                      <p:cBhvr>
                                        <p:cTn id="65" dur="1" fill="hold">
                                          <p:stCondLst>
                                            <p:cond delay="0"/>
                                          </p:stCondLst>
                                        </p:cTn>
                                        <p:tgtEl>
                                          <p:spTgt spid="216"/>
                                        </p:tgtEl>
                                        <p:attrNameLst>
                                          <p:attrName>style.visibility</p:attrName>
                                        </p:attrNameLst>
                                      </p:cBhvr>
                                      <p:to>
                                        <p:strVal val="hidden"/>
                                      </p:to>
                                    </p:set>
                                  </p:childTnLst>
                                </p:cTn>
                              </p:par>
                            </p:childTnLst>
                          </p:cTn>
                        </p:par>
                        <p:par>
                          <p:cTn id="66" fill="hold" nodeType="afterGroup">
                            <p:stCondLst>
                              <p:cond delay="10750"/>
                            </p:stCondLst>
                            <p:childTnLst>
                              <p:par>
                                <p:cTn id="67" presetID="0" presetClass="path" presetSubtype="0" accel="50000" decel="50000" fill="hold" nodeType="afterEffect">
                                  <p:stCondLst>
                                    <p:cond delay="0"/>
                                  </p:stCondLst>
                                  <p:childTnLst>
                                    <p:animMotion origin="layout" path="M 0.68489 -2.59259E-6 L 0.72534 0.01875 L 0.83871 0.01875 " pathEditMode="relative" rAng="0" ptsTypes="AAA">
                                      <p:cBhvr>
                                        <p:cTn id="68" dur="5000" fill="hold"/>
                                        <p:tgtEl>
                                          <p:spTgt spid="20"/>
                                        </p:tgtEl>
                                        <p:attrNameLst>
                                          <p:attrName>ppt_x</p:attrName>
                                          <p:attrName>ppt_y</p:attrName>
                                        </p:attrNameLst>
                                      </p:cBhvr>
                                      <p:rCtr x="769100" y="92600"/>
                                    </p:animMotion>
                                  </p:childTnLst>
                                </p:cTn>
                              </p:par>
                              <p:par>
                                <p:cTn id="69" presetID="0" presetClass="path" presetSubtype="0" accel="50000" decel="50000" fill="hold" nodeType="withEffect">
                                  <p:stCondLst>
                                    <p:cond delay="0"/>
                                  </p:stCondLst>
                                  <p:childTnLst>
                                    <p:animMotion origin="layout" path="M 0.6816 -1.85185E-6 C 0.73247 -0.00092 0.75538 0.02246 0.78299 0.02315 " pathEditMode="relative" rAng="0" ptsTypes="ff">
                                      <p:cBhvr>
                                        <p:cTn id="70" dur="5000" fill="hold"/>
                                        <p:tgtEl>
                                          <p:spTgt spid="18"/>
                                        </p:tgtEl>
                                        <p:attrNameLst>
                                          <p:attrName>ppt_x</p:attrName>
                                          <p:attrName>ppt_y</p:attrName>
                                        </p:attrNameLst>
                                      </p:cBhvr>
                                      <p:rCtr x="506900" y="111100"/>
                                    </p:animMotion>
                                  </p:childTnLst>
                                </p:cTn>
                              </p:par>
                              <p:par>
                                <p:cTn id="71" presetID="1" presetClass="entr" presetSubtype="0" fill="hold" grpId="0" nodeType="withEffect">
                                  <p:stCondLst>
                                    <p:cond delay="1200"/>
                                  </p:stCondLst>
                                  <p:childTnLst>
                                    <p:set>
                                      <p:cBhvr>
                                        <p:cTn id="72" dur="1" fill="hold">
                                          <p:stCondLst>
                                            <p:cond delay="0"/>
                                          </p:stCondLst>
                                        </p:cTn>
                                        <p:tgtEl>
                                          <p:spTgt spid="500054"/>
                                        </p:tgtEl>
                                        <p:attrNameLst>
                                          <p:attrName>style.visibility</p:attrName>
                                        </p:attrNameLst>
                                      </p:cBhvr>
                                      <p:to>
                                        <p:strVal val="visible"/>
                                      </p:to>
                                    </p:set>
                                  </p:childTnLst>
                                </p:cTn>
                              </p:par>
                              <p:par>
                                <p:cTn id="73" presetID="1" presetClass="entr" presetSubtype="0" fill="hold" grpId="0" nodeType="withEffect">
                                  <p:stCondLst>
                                    <p:cond delay="2000"/>
                                  </p:stCondLst>
                                  <p:childTnLst>
                                    <p:set>
                                      <p:cBhvr>
                                        <p:cTn id="74" dur="1" fill="hold">
                                          <p:stCondLst>
                                            <p:cond delay="0"/>
                                          </p:stCondLst>
                                        </p:cTn>
                                        <p:tgtEl>
                                          <p:spTgt spid="500055"/>
                                        </p:tgtEl>
                                        <p:attrNameLst>
                                          <p:attrName>style.visibility</p:attrName>
                                        </p:attrNameLst>
                                      </p:cBhvr>
                                      <p:to>
                                        <p:strVal val="visible"/>
                                      </p:to>
                                    </p:set>
                                  </p:childTnLst>
                                </p:cTn>
                              </p:par>
                              <p:par>
                                <p:cTn id="75" presetID="1" presetClass="entr" presetSubtype="0" fill="hold" grpId="0" nodeType="withEffect">
                                  <p:stCondLst>
                                    <p:cond delay="2600"/>
                                  </p:stCondLst>
                                  <p:childTnLst>
                                    <p:set>
                                      <p:cBhvr>
                                        <p:cTn id="76" dur="1" fill="hold">
                                          <p:stCondLst>
                                            <p:cond delay="0"/>
                                          </p:stCondLst>
                                        </p:cTn>
                                        <p:tgtEl>
                                          <p:spTgt spid="500056"/>
                                        </p:tgtEl>
                                        <p:attrNameLst>
                                          <p:attrName>style.visibility</p:attrName>
                                        </p:attrNameLst>
                                      </p:cBhvr>
                                      <p:to>
                                        <p:strVal val="visible"/>
                                      </p:to>
                                    </p:set>
                                  </p:childTnLst>
                                </p:cTn>
                              </p:par>
                            </p:childTnLst>
                          </p:cTn>
                        </p:par>
                        <p:par>
                          <p:cTn id="77" fill="hold" nodeType="afterGroup">
                            <p:stCondLst>
                              <p:cond delay="15750"/>
                            </p:stCondLst>
                            <p:childTnLst>
                              <p:par>
                                <p:cTn id="78" presetID="0" presetClass="path" presetSubtype="0" accel="50000" decel="50000" fill="hold" nodeType="afterEffect">
                                  <p:stCondLst>
                                    <p:cond delay="300"/>
                                  </p:stCondLst>
                                  <p:childTnLst>
                                    <p:animMotion origin="layout" path="M 0.83871 0.01783 C 0.83507 0.01505 0.83107 0.00834 0.81684 0.00093 L 0.75277 -0.02639 " pathEditMode="relative" rAng="0" ptsTypes="aSa">
                                      <p:cBhvr>
                                        <p:cTn id="79" dur="2000" fill="hold"/>
                                        <p:tgtEl>
                                          <p:spTgt spid="20"/>
                                        </p:tgtEl>
                                        <p:attrNameLst>
                                          <p:attrName>ppt_x</p:attrName>
                                          <p:attrName>ppt_y</p:attrName>
                                        </p:attrNameLst>
                                      </p:cBhvr>
                                      <p:rCtr x="-430600" y="-222200"/>
                                    </p:animMotion>
                                  </p:childTnLst>
                                </p:cTn>
                              </p:par>
                            </p:childTnLst>
                          </p:cTn>
                        </p:par>
                        <p:par>
                          <p:cTn id="80" fill="hold" nodeType="afterGroup">
                            <p:stCondLst>
                              <p:cond delay="18050"/>
                            </p:stCondLst>
                            <p:childTnLst>
                              <p:par>
                                <p:cTn id="81" presetID="0" presetClass="path" presetSubtype="0" accel="50000" decel="50000" fill="hold" nodeType="afterEffect">
                                  <p:stCondLst>
                                    <p:cond delay="0"/>
                                  </p:stCondLst>
                                  <p:childTnLst>
                                    <p:animMotion origin="layout" path="M 0.75347 -0.02639 L 0.81198 -0.00625 L 0.83593 -0.00578 " pathEditMode="relative" rAng="0" ptsTypes="AAA">
                                      <p:cBhvr>
                                        <p:cTn id="82" dur="4000" fill="hold"/>
                                        <p:tgtEl>
                                          <p:spTgt spid="20"/>
                                        </p:tgtEl>
                                        <p:attrNameLst>
                                          <p:attrName>ppt_x</p:attrName>
                                          <p:attrName>ppt_y</p:attrName>
                                        </p:attrNameLst>
                                      </p:cBhvr>
                                      <p:rCtr x="411500" y="101900"/>
                                    </p:animMotion>
                                  </p:childTnLst>
                                </p:cTn>
                              </p:par>
                              <p:par>
                                <p:cTn id="83" presetID="1" presetClass="entr" presetSubtype="0" fill="hold" grpId="0" nodeType="withEffect">
                                  <p:stCondLst>
                                    <p:cond delay="600"/>
                                  </p:stCondLst>
                                  <p:childTnLst>
                                    <p:set>
                                      <p:cBhvr>
                                        <p:cTn id="84" dur="1" fill="hold">
                                          <p:stCondLst>
                                            <p:cond delay="0"/>
                                          </p:stCondLst>
                                        </p:cTn>
                                        <p:tgtEl>
                                          <p:spTgt spid="500057"/>
                                        </p:tgtEl>
                                        <p:attrNameLst>
                                          <p:attrName>style.visibility</p:attrName>
                                        </p:attrNameLst>
                                      </p:cBhvr>
                                      <p:to>
                                        <p:strVal val="visible"/>
                                      </p:to>
                                    </p:set>
                                  </p:childTnLst>
                                </p:cTn>
                              </p:par>
                              <p:par>
                                <p:cTn id="85" presetID="1" presetClass="entr" presetSubtype="0" fill="hold" grpId="0" nodeType="withEffect">
                                  <p:stCondLst>
                                    <p:cond delay="1300"/>
                                  </p:stCondLst>
                                  <p:childTnLst>
                                    <p:set>
                                      <p:cBhvr>
                                        <p:cTn id="86" dur="1" fill="hold">
                                          <p:stCondLst>
                                            <p:cond delay="0"/>
                                          </p:stCondLst>
                                        </p:cTn>
                                        <p:tgtEl>
                                          <p:spTgt spid="500058"/>
                                        </p:tgtEl>
                                        <p:attrNameLst>
                                          <p:attrName>style.visibility</p:attrName>
                                        </p:attrNameLst>
                                      </p:cBhvr>
                                      <p:to>
                                        <p:strVal val="visible"/>
                                      </p:to>
                                    </p:set>
                                  </p:childTnLst>
                                </p:cTn>
                              </p:par>
                              <p:par>
                                <p:cTn id="87" presetID="1" presetClass="entr" presetSubtype="0" fill="hold" grpId="0" nodeType="withEffect">
                                  <p:stCondLst>
                                    <p:cond delay="1900"/>
                                  </p:stCondLst>
                                  <p:childTnLst>
                                    <p:set>
                                      <p:cBhvr>
                                        <p:cTn id="88" dur="1" fill="hold">
                                          <p:stCondLst>
                                            <p:cond delay="0"/>
                                          </p:stCondLst>
                                        </p:cTn>
                                        <p:tgtEl>
                                          <p:spTgt spid="500059"/>
                                        </p:tgtEl>
                                        <p:attrNameLst>
                                          <p:attrName>style.visibility</p:attrName>
                                        </p:attrNameLst>
                                      </p:cBhvr>
                                      <p:to>
                                        <p:strVal val="visible"/>
                                      </p:to>
                                    </p:set>
                                  </p:childTnLst>
                                </p:cTn>
                              </p:par>
                              <p:par>
                                <p:cTn id="89" presetID="1" presetClass="entr" presetSubtype="0" fill="hold" grpId="0" nodeType="withEffect">
                                  <p:stCondLst>
                                    <p:cond delay="2600"/>
                                  </p:stCondLst>
                                  <p:childTnLst>
                                    <p:set>
                                      <p:cBhvr>
                                        <p:cTn id="90" dur="1" fill="hold">
                                          <p:stCondLst>
                                            <p:cond delay="0"/>
                                          </p:stCondLst>
                                        </p:cTn>
                                        <p:tgtEl>
                                          <p:spTgt spid="500060"/>
                                        </p:tgtEl>
                                        <p:attrNameLst>
                                          <p:attrName>style.visibility</p:attrName>
                                        </p:attrNameLst>
                                      </p:cBhvr>
                                      <p:to>
                                        <p:strVal val="visible"/>
                                      </p:to>
                                    </p:set>
                                  </p:childTnLst>
                                </p:cTn>
                              </p:par>
                              <p:par>
                                <p:cTn id="91" presetID="1" presetClass="entr" presetSubtype="0" fill="hold" grpId="0" nodeType="withEffect">
                                  <p:stCondLst>
                                    <p:cond delay="3200"/>
                                  </p:stCondLst>
                                  <p:childTnLst>
                                    <p:set>
                                      <p:cBhvr>
                                        <p:cTn id="92" dur="1" fill="hold">
                                          <p:stCondLst>
                                            <p:cond delay="0"/>
                                          </p:stCondLst>
                                        </p:cTn>
                                        <p:tgtEl>
                                          <p:spTgt spid="500132"/>
                                        </p:tgtEl>
                                        <p:attrNameLst>
                                          <p:attrName>style.visibility</p:attrName>
                                        </p:attrNameLst>
                                      </p:cBhvr>
                                      <p:to>
                                        <p:strVal val="visible"/>
                                      </p:to>
                                    </p:set>
                                  </p:childTnLst>
                                </p:cTn>
                              </p:par>
                            </p:childTnLst>
                          </p:cTn>
                        </p:par>
                        <p:par>
                          <p:cTn id="93" fill="hold" nodeType="afterGroup">
                            <p:stCondLst>
                              <p:cond delay="22050"/>
                            </p:stCondLst>
                            <p:childTnLst>
                              <p:par>
                                <p:cTn id="94" presetID="1" presetClass="entr" presetSubtype="0" fill="hold" grpId="0" nodeType="afterEffect">
                                  <p:stCondLst>
                                    <p:cond delay="0"/>
                                  </p:stCondLst>
                                  <p:childTnLst>
                                    <p:set>
                                      <p:cBhvr>
                                        <p:cTn id="95" dur="1" fill="hold">
                                          <p:stCondLst>
                                            <p:cond delay="0"/>
                                          </p:stCondLst>
                                        </p:cTn>
                                        <p:tgtEl>
                                          <p:spTgt spid="500061"/>
                                        </p:tgtEl>
                                        <p:attrNameLst>
                                          <p:attrName>style.visibility</p:attrName>
                                        </p:attrNameLst>
                                      </p:cBhvr>
                                      <p:to>
                                        <p:strVal val="visible"/>
                                      </p:to>
                                    </p:set>
                                  </p:childTnLst>
                                </p:cTn>
                              </p:par>
                              <p:par>
                                <p:cTn id="96" presetID="1" presetClass="entr" presetSubtype="0" fill="hold" nodeType="withEffect">
                                  <p:stCondLst>
                                    <p:cond delay="700"/>
                                  </p:stCondLst>
                                  <p:childTnLst>
                                    <p:set>
                                      <p:cBhvr>
                                        <p:cTn id="97" dur="1" fill="hold">
                                          <p:stCondLst>
                                            <p:cond delay="0"/>
                                          </p:stCondLst>
                                        </p:cTn>
                                        <p:tgtEl>
                                          <p:spTgt spid="460"/>
                                        </p:tgtEl>
                                        <p:attrNameLst>
                                          <p:attrName>style.visibility</p:attrName>
                                        </p:attrNameLst>
                                      </p:cBhvr>
                                      <p:to>
                                        <p:strVal val="visible"/>
                                      </p:to>
                                    </p:set>
                                  </p:childTnLst>
                                </p:cTn>
                              </p:par>
                            </p:childTnLst>
                          </p:cTn>
                        </p:par>
                        <p:par>
                          <p:cTn id="98" fill="hold" nodeType="afterGroup">
                            <p:stCondLst>
                              <p:cond delay="22750"/>
                            </p:stCondLst>
                            <p:childTnLst>
                              <p:par>
                                <p:cTn id="99" presetID="63" presetClass="path" presetSubtype="0" accel="50000" decel="50000" fill="hold" nodeType="afterEffect">
                                  <p:stCondLst>
                                    <p:cond delay="0"/>
                                  </p:stCondLst>
                                  <p:childTnLst>
                                    <p:animMotion origin="layout" path="M 0.83663 -0.00625 L 0.88593 -0.00532 " pathEditMode="relative" rAng="0" ptsTypes="AA">
                                      <p:cBhvr>
                                        <p:cTn id="100" dur="1600" fill="hold"/>
                                        <p:tgtEl>
                                          <p:spTgt spid="20"/>
                                        </p:tgtEl>
                                        <p:attrNameLst>
                                          <p:attrName>ppt_x</p:attrName>
                                          <p:attrName>ppt_y</p:attrName>
                                        </p:attrNameLst>
                                      </p:cBhvr>
                                      <p:rCtr x="246500" y="4600"/>
                                    </p:animMotion>
                                  </p:childTnLst>
                                </p:cTn>
                              </p:par>
                              <p:par>
                                <p:cTn id="101" presetID="1" presetClass="entr" presetSubtype="0" fill="hold" grpId="0" nodeType="withEffect">
                                  <p:stCondLst>
                                    <p:cond delay="800"/>
                                  </p:stCondLst>
                                  <p:childTnLst>
                                    <p:set>
                                      <p:cBhvr>
                                        <p:cTn id="102" dur="1" fill="hold">
                                          <p:stCondLst>
                                            <p:cond delay="0"/>
                                          </p:stCondLst>
                                        </p:cTn>
                                        <p:tgtEl>
                                          <p:spTgt spid="500062"/>
                                        </p:tgtEl>
                                        <p:attrNameLst>
                                          <p:attrName>style.visibility</p:attrName>
                                        </p:attrNameLst>
                                      </p:cBhvr>
                                      <p:to>
                                        <p:strVal val="visible"/>
                                      </p:to>
                                    </p:set>
                                  </p:childTnLst>
                                </p:cTn>
                              </p:par>
                              <p:par>
                                <p:cTn id="103" presetID="1" presetClass="entr" presetSubtype="0" fill="hold" grpId="0" nodeType="withEffect">
                                  <p:stCondLst>
                                    <p:cond delay="1600"/>
                                  </p:stCondLst>
                                  <p:childTnLst>
                                    <p:set>
                                      <p:cBhvr>
                                        <p:cTn id="104" dur="1" fill="hold">
                                          <p:stCondLst>
                                            <p:cond delay="0"/>
                                          </p:stCondLst>
                                        </p:cTn>
                                        <p:tgtEl>
                                          <p:spTgt spid="683"/>
                                        </p:tgtEl>
                                        <p:attrNameLst>
                                          <p:attrName>style.visibility</p:attrName>
                                        </p:attrNameLst>
                                      </p:cBhvr>
                                      <p:to>
                                        <p:strVal val="visible"/>
                                      </p:to>
                                    </p:set>
                                  </p:childTnLst>
                                </p:cTn>
                              </p:par>
                            </p:childTnLst>
                          </p:cTn>
                        </p:par>
                        <p:par>
                          <p:cTn id="105" fill="hold" nodeType="afterGroup">
                            <p:stCondLst>
                              <p:cond delay="24350"/>
                            </p:stCondLst>
                            <p:childTnLst>
                              <p:par>
                                <p:cTn id="106" presetID="1" presetClass="exit" presetSubtype="0" fill="hold" nodeType="afterEffect">
                                  <p:stCondLst>
                                    <p:cond delay="800"/>
                                  </p:stCondLst>
                                  <p:childTnLst>
                                    <p:set>
                                      <p:cBhvr>
                                        <p:cTn id="107" dur="1" fill="hold">
                                          <p:stCondLst>
                                            <p:cond delay="0"/>
                                          </p:stCondLst>
                                        </p:cTn>
                                        <p:tgtEl>
                                          <p:spTgt spid="18"/>
                                        </p:tgtEl>
                                        <p:attrNameLst>
                                          <p:attrName>style.visibility</p:attrName>
                                        </p:attrNameLst>
                                      </p:cBhvr>
                                      <p:to>
                                        <p:strVal val="hidden"/>
                                      </p:to>
                                    </p:set>
                                  </p:childTnLst>
                                </p:cTn>
                              </p:par>
                              <p:par>
                                <p:cTn id="108" presetID="1" presetClass="entr" presetSubtype="0" fill="hold" nodeType="withEffect">
                                  <p:stCondLst>
                                    <p:cond delay="800"/>
                                  </p:stCondLst>
                                  <p:childTnLst>
                                    <p:set>
                                      <p:cBhvr>
                                        <p:cTn id="109" dur="1" fill="hold">
                                          <p:stCondLst>
                                            <p:cond delay="0"/>
                                          </p:stCondLst>
                                        </p:cTn>
                                        <p:tgtEl>
                                          <p:spTgt spid="28"/>
                                        </p:tgtEl>
                                        <p:attrNameLst>
                                          <p:attrName>style.visibility</p:attrName>
                                        </p:attrNameLst>
                                      </p:cBhvr>
                                      <p:to>
                                        <p:strVal val="visible"/>
                                      </p:to>
                                    </p:set>
                                  </p:childTnLst>
                                </p:cTn>
                              </p:par>
                            </p:childTnLst>
                          </p:cTn>
                        </p:par>
                        <p:par>
                          <p:cTn id="110" fill="hold" nodeType="afterGroup">
                            <p:stCondLst>
                              <p:cond delay="25150"/>
                            </p:stCondLst>
                            <p:childTnLst>
                              <p:par>
                                <p:cTn id="111" presetID="0" presetClass="path" presetSubtype="0" accel="50000" fill="hold" nodeType="afterEffect">
                                  <p:stCondLst>
                                    <p:cond delay="0"/>
                                  </p:stCondLst>
                                  <p:childTnLst>
                                    <p:animMotion origin="layout" path="M 0.00052 -0.00047 C 0.00052 -0.00024 0.0816 0.05463 0.11076 0.05416 C 0.32274 0.05509 0.53472 0.05601 0.53472 0.05578 " pathEditMode="relative" rAng="0" ptsTypes="AAA">
                                      <p:cBhvr>
                                        <p:cTn id="112" dur="4000" fill="hold"/>
                                        <p:tgtEl>
                                          <p:spTgt spid="28"/>
                                        </p:tgtEl>
                                        <p:attrNameLst>
                                          <p:attrName>ppt_x</p:attrName>
                                          <p:attrName>ppt_y</p:attrName>
                                        </p:attrNameLst>
                                      </p:cBhvr>
                                      <p:rCtr x="26701" y="2801"/>
                                    </p:animMotion>
                                  </p:childTnLst>
                                </p:cTn>
                              </p:par>
                              <p:par>
                                <p:cTn id="113" presetID="1" presetClass="exit" presetSubtype="0" fill="hold" nodeType="withEffect">
                                  <p:stCondLst>
                                    <p:cond delay="0"/>
                                  </p:stCondLst>
                                  <p:childTnLst>
                                    <p:set>
                                      <p:cBhvr>
                                        <p:cTn id="114" dur="1" fill="hold">
                                          <p:stCondLst>
                                            <p:cond delay="0"/>
                                          </p:stCondLst>
                                        </p:cTn>
                                        <p:tgtEl>
                                          <p:spTgt spid="187"/>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046" grpId="0" animBg="1"/>
      <p:bldP spid="500054" grpId="0" animBg="1"/>
      <p:bldP spid="500055" grpId="0" animBg="1"/>
      <p:bldP spid="500056" grpId="0" animBg="1"/>
      <p:bldP spid="500057" grpId="0" animBg="1"/>
      <p:bldP spid="500058" grpId="0" animBg="1"/>
      <p:bldP spid="500059" grpId="0" animBg="1"/>
      <p:bldP spid="500060" grpId="0" animBg="1"/>
      <p:bldP spid="500061" grpId="0" animBg="1"/>
      <p:bldP spid="500062" grpId="0" animBg="1"/>
      <p:bldP spid="500132" grpId="0" animBg="1"/>
      <p:bldP spid="683" grpId="0" animBg="1"/>
      <p:bldP spid="214" grpId="0" animBg="1"/>
      <p:bldP spid="214" grpId="1" animBg="1"/>
      <p:bldP spid="214" grpId="2" animBg="1"/>
      <p:bldP spid="214" grpId="3"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ectangle 444"/>
          <p:cNvSpPr/>
          <p:nvPr/>
        </p:nvSpPr>
        <p:spPr>
          <a:xfrm>
            <a:off x="0" y="1897063"/>
            <a:ext cx="9144000" cy="338314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20000"/>
              </a:spcBef>
              <a:spcAft>
                <a:spcPct val="0"/>
              </a:spcAft>
              <a:buFontTx/>
              <a:buChar char="•"/>
              <a:defRPr/>
            </a:pPr>
            <a:endParaRPr lang="en-NZ" sz="2400" dirty="0">
              <a:solidFill>
                <a:prstClr val="white"/>
              </a:solidFill>
            </a:endParaRPr>
          </a:p>
        </p:txBody>
      </p:sp>
      <p:sp>
        <p:nvSpPr>
          <p:cNvPr id="441347" name="Line 17"/>
          <p:cNvSpPr>
            <a:spLocks noChangeShapeType="1"/>
          </p:cNvSpPr>
          <p:nvPr/>
        </p:nvSpPr>
        <p:spPr bwMode="auto">
          <a:xfrm flipH="1">
            <a:off x="0" y="2327275"/>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1349" name="Line 17"/>
          <p:cNvSpPr>
            <a:spLocks noChangeShapeType="1"/>
          </p:cNvSpPr>
          <p:nvPr/>
        </p:nvSpPr>
        <p:spPr bwMode="auto">
          <a:xfrm flipH="1">
            <a:off x="0" y="3343275"/>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1350" name="Line 16"/>
          <p:cNvSpPr>
            <a:spLocks noChangeShapeType="1"/>
          </p:cNvSpPr>
          <p:nvPr/>
        </p:nvSpPr>
        <p:spPr bwMode="auto">
          <a:xfrm flipH="1" flipV="1">
            <a:off x="0" y="4568425"/>
            <a:ext cx="9144000" cy="0"/>
          </a:xfrm>
          <a:prstGeom prst="line">
            <a:avLst/>
          </a:prstGeom>
          <a:noFill/>
          <a:ln w="25400">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1351" name="Line 17"/>
          <p:cNvSpPr>
            <a:spLocks noChangeShapeType="1"/>
          </p:cNvSpPr>
          <p:nvPr/>
        </p:nvSpPr>
        <p:spPr bwMode="auto">
          <a:xfrm flipH="1">
            <a:off x="0" y="4062012"/>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1352" name="Line 17"/>
          <p:cNvSpPr>
            <a:spLocks noChangeShapeType="1"/>
          </p:cNvSpPr>
          <p:nvPr/>
        </p:nvSpPr>
        <p:spPr bwMode="auto">
          <a:xfrm flipH="1">
            <a:off x="0" y="5078012"/>
            <a:ext cx="9144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441353" name="Rectangle 10"/>
          <p:cNvSpPr>
            <a:spLocks noGrp="1" noChangeArrowheads="1"/>
          </p:cNvSpPr>
          <p:nvPr>
            <p:ph type="title"/>
          </p:nvPr>
        </p:nvSpPr>
        <p:spPr>
          <a:xfrm>
            <a:off x="241300" y="549275"/>
            <a:ext cx="8611298" cy="868363"/>
          </a:xfrm>
        </p:spPr>
        <p:txBody>
          <a:bodyPr/>
          <a:lstStyle/>
          <a:p>
            <a:pPr eaLnBrk="1" hangingPunct="1"/>
            <a:r>
              <a:rPr lang="en-US" altLang="en-US" dirty="0" err="1"/>
              <a:t>CoPTTM</a:t>
            </a:r>
            <a:r>
              <a:rPr lang="en-US" altLang="en-US" dirty="0"/>
              <a:t> Right Lane Closure</a:t>
            </a:r>
            <a:endParaRPr lang="en-US" altLang="en-US" dirty="0">
              <a:solidFill>
                <a:srgbClr val="FF0000"/>
              </a:solidFill>
            </a:endParaRPr>
          </a:p>
        </p:txBody>
      </p:sp>
      <p:sp>
        <p:nvSpPr>
          <p:cNvPr id="441354" name="Line 16"/>
          <p:cNvSpPr>
            <a:spLocks noChangeShapeType="1"/>
          </p:cNvSpPr>
          <p:nvPr/>
        </p:nvSpPr>
        <p:spPr bwMode="auto">
          <a:xfrm flipH="1" flipV="1">
            <a:off x="0" y="2832100"/>
            <a:ext cx="9144000" cy="0"/>
          </a:xfrm>
          <a:prstGeom prst="line">
            <a:avLst/>
          </a:prstGeom>
          <a:noFill/>
          <a:ln w="25400">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a:solidFill>
                <a:prstClr val="black"/>
              </a:solidFill>
              <a:latin typeface="Arial" pitchFamily="34" charset="0"/>
              <a:cs typeface="Arial" pitchFamily="34" charset="0"/>
            </a:endParaRPr>
          </a:p>
        </p:txBody>
      </p:sp>
      <p:sp>
        <p:nvSpPr>
          <p:cNvPr id="205837" name="Rectangle 19"/>
          <p:cNvSpPr>
            <a:spLocks noChangeArrowheads="1"/>
          </p:cNvSpPr>
          <p:nvPr/>
        </p:nvSpPr>
        <p:spPr bwMode="auto">
          <a:xfrm>
            <a:off x="0" y="3498849"/>
            <a:ext cx="9144000" cy="392637"/>
          </a:xfrm>
          <a:prstGeom prst="rect">
            <a:avLst/>
          </a:prstGeom>
          <a:solidFill>
            <a:schemeClr val="accent3">
              <a:lumMod val="75000"/>
            </a:schemeClr>
          </a:solidFill>
          <a:ln w="9525">
            <a:solidFill>
              <a:schemeClr val="tx1"/>
            </a:solidFill>
            <a:miter lim="800000"/>
            <a:headEnd/>
            <a:tailEnd/>
          </a:ln>
        </p:spPr>
        <p:txBody>
          <a:bodyPr wrap="none" anchor="ctr"/>
          <a:lstStyle/>
          <a:p>
            <a:pPr eaLnBrk="0" fontAlgn="base" hangingPunct="0">
              <a:lnSpc>
                <a:spcPct val="90000"/>
              </a:lnSpc>
              <a:spcBef>
                <a:spcPct val="20000"/>
              </a:spcBef>
              <a:spcAft>
                <a:spcPct val="0"/>
              </a:spcAft>
              <a:buFontTx/>
              <a:buChar char="•"/>
              <a:defRPr/>
            </a:pPr>
            <a:endParaRPr lang="en-US" sz="2400" dirty="0">
              <a:solidFill>
                <a:prstClr val="black"/>
              </a:solidFill>
              <a:latin typeface="Lucida Sans" pitchFamily="34" charset="0"/>
              <a:cs typeface="Arial" pitchFamily="34" charset="0"/>
            </a:endParaRPr>
          </a:p>
        </p:txBody>
      </p:sp>
      <p:sp>
        <p:nvSpPr>
          <p:cNvPr id="500034" name="Oval 322"/>
          <p:cNvSpPr>
            <a:spLocks noChangeArrowheads="1"/>
          </p:cNvSpPr>
          <p:nvPr/>
        </p:nvSpPr>
        <p:spPr bwMode="auto">
          <a:xfrm>
            <a:off x="3095625" y="3244850"/>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37" name="Oval 325"/>
          <p:cNvSpPr>
            <a:spLocks noChangeArrowheads="1"/>
          </p:cNvSpPr>
          <p:nvPr/>
        </p:nvSpPr>
        <p:spPr bwMode="auto">
          <a:xfrm>
            <a:off x="4391025" y="3244850"/>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0" name="Oval 328"/>
          <p:cNvSpPr>
            <a:spLocks noChangeArrowheads="1"/>
          </p:cNvSpPr>
          <p:nvPr/>
        </p:nvSpPr>
        <p:spPr bwMode="auto">
          <a:xfrm>
            <a:off x="5303838" y="3244850"/>
            <a:ext cx="134937"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3" name="Oval 331"/>
          <p:cNvSpPr>
            <a:spLocks noChangeArrowheads="1"/>
          </p:cNvSpPr>
          <p:nvPr/>
        </p:nvSpPr>
        <p:spPr bwMode="auto">
          <a:xfrm>
            <a:off x="5557838" y="3244850"/>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5" name="Oval 333"/>
          <p:cNvSpPr>
            <a:spLocks noChangeArrowheads="1"/>
          </p:cNvSpPr>
          <p:nvPr/>
        </p:nvSpPr>
        <p:spPr bwMode="auto">
          <a:xfrm>
            <a:off x="5851525" y="3244850"/>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4" name="Oval 342"/>
          <p:cNvSpPr>
            <a:spLocks noChangeArrowheads="1"/>
          </p:cNvSpPr>
          <p:nvPr/>
        </p:nvSpPr>
        <p:spPr bwMode="auto">
          <a:xfrm>
            <a:off x="6010275" y="3209925"/>
            <a:ext cx="133350"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5" name="Oval 343"/>
          <p:cNvSpPr>
            <a:spLocks noChangeArrowheads="1"/>
          </p:cNvSpPr>
          <p:nvPr/>
        </p:nvSpPr>
        <p:spPr bwMode="auto">
          <a:xfrm>
            <a:off x="6161088" y="3141663"/>
            <a:ext cx="134937" cy="134937"/>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6" name="Oval 344"/>
          <p:cNvSpPr>
            <a:spLocks noChangeArrowheads="1"/>
          </p:cNvSpPr>
          <p:nvPr/>
        </p:nvSpPr>
        <p:spPr bwMode="auto">
          <a:xfrm>
            <a:off x="6313488" y="3090863"/>
            <a:ext cx="133350" cy="134937"/>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7" name="Oval 345"/>
          <p:cNvSpPr>
            <a:spLocks noChangeArrowheads="1"/>
          </p:cNvSpPr>
          <p:nvPr/>
        </p:nvSpPr>
        <p:spPr bwMode="auto">
          <a:xfrm>
            <a:off x="6465888" y="3022600"/>
            <a:ext cx="133350"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8" name="Oval 346"/>
          <p:cNvSpPr>
            <a:spLocks noChangeArrowheads="1"/>
          </p:cNvSpPr>
          <p:nvPr/>
        </p:nvSpPr>
        <p:spPr bwMode="auto">
          <a:xfrm>
            <a:off x="6616700" y="2938463"/>
            <a:ext cx="134938" cy="134937"/>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9" name="Oval 347"/>
          <p:cNvSpPr>
            <a:spLocks noChangeArrowheads="1"/>
          </p:cNvSpPr>
          <p:nvPr/>
        </p:nvSpPr>
        <p:spPr bwMode="auto">
          <a:xfrm>
            <a:off x="6769100" y="2871788"/>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60" name="Oval 348"/>
          <p:cNvSpPr>
            <a:spLocks noChangeArrowheads="1"/>
          </p:cNvSpPr>
          <p:nvPr/>
        </p:nvSpPr>
        <p:spPr bwMode="auto">
          <a:xfrm>
            <a:off x="6921500" y="2805113"/>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61" name="Oval 349"/>
          <p:cNvSpPr>
            <a:spLocks noChangeArrowheads="1"/>
          </p:cNvSpPr>
          <p:nvPr/>
        </p:nvSpPr>
        <p:spPr bwMode="auto">
          <a:xfrm>
            <a:off x="7324725" y="2736850"/>
            <a:ext cx="134938"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62" name="Oval 350"/>
          <p:cNvSpPr>
            <a:spLocks noChangeArrowheads="1"/>
          </p:cNvSpPr>
          <p:nvPr/>
        </p:nvSpPr>
        <p:spPr bwMode="auto">
          <a:xfrm>
            <a:off x="7578725" y="2736850"/>
            <a:ext cx="133350"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10" name="Oval 398"/>
          <p:cNvSpPr>
            <a:spLocks noChangeArrowheads="1"/>
          </p:cNvSpPr>
          <p:nvPr/>
        </p:nvSpPr>
        <p:spPr bwMode="auto">
          <a:xfrm>
            <a:off x="1803400" y="3244850"/>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32" name="Oval 420"/>
          <p:cNvSpPr>
            <a:spLocks noChangeArrowheads="1"/>
          </p:cNvSpPr>
          <p:nvPr/>
        </p:nvSpPr>
        <p:spPr bwMode="auto">
          <a:xfrm>
            <a:off x="7077075" y="2736850"/>
            <a:ext cx="134938"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33" name="Oval 421"/>
          <p:cNvSpPr>
            <a:spLocks noChangeArrowheads="1"/>
          </p:cNvSpPr>
          <p:nvPr/>
        </p:nvSpPr>
        <p:spPr bwMode="auto">
          <a:xfrm>
            <a:off x="5029200" y="3244850"/>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206276" name="Picture 452" descr="RG-17 Kept Left - Single Dis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9150" y="3360738"/>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452" descr="RG-17 Kept Left - Single Dis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044825"/>
            <a:ext cx="417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 name="Picture 448" descr="TW-7B (200R) 2 Lanes - Right Lane Closed 200 Metres Ahe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5950" y="3363913"/>
            <a:ext cx="5715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Picture 446" descr="TW-7B (400R) 2 Lanes - Right Lane Closed 400 Metres Ahe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7375" y="3363913"/>
            <a:ext cx="5730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Picture 450" descr="RG-4 '70 km/h' Speed Limit Tempora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4125" y="3365500"/>
            <a:ext cx="5715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Picture 444" descr="TW-1B.3(70) 70kmh Ahea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5950" y="3357563"/>
            <a:ext cx="6397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 name="Oval 421"/>
          <p:cNvSpPr>
            <a:spLocks noChangeArrowheads="1"/>
          </p:cNvSpPr>
          <p:nvPr/>
        </p:nvSpPr>
        <p:spPr bwMode="auto">
          <a:xfrm>
            <a:off x="8574088" y="3244850"/>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4" name="Group 456"/>
          <p:cNvGrpSpPr>
            <a:grpSpLocks/>
          </p:cNvGrpSpPr>
          <p:nvPr/>
        </p:nvGrpSpPr>
        <p:grpSpPr bwMode="auto">
          <a:xfrm>
            <a:off x="8615363" y="3381375"/>
            <a:ext cx="522287" cy="400050"/>
            <a:chOff x="2441624" y="265996"/>
            <a:chExt cx="2754089" cy="2109785"/>
          </a:xfrm>
        </p:grpSpPr>
        <p:pic>
          <p:nvPicPr>
            <p:cNvPr id="441555" name="Picture 454" descr="RG-2 Speed Limit 1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3090687" y="270756"/>
              <a:ext cx="2105025" cy="210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556" name="Picture 456" descr="TW-16 Works E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718846" y="988774"/>
              <a:ext cx="2104672" cy="65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8">
            <a:extLst>
              <a:ext uri="{FF2B5EF4-FFF2-40B4-BE49-F238E27FC236}">
                <a16:creationId xmlns:a16="http://schemas.microsoft.com/office/drawing/2014/main" id="{A41AEC6B-C431-499F-9830-03758B02873E}"/>
              </a:ext>
            </a:extLst>
          </p:cNvPr>
          <p:cNvGrpSpPr/>
          <p:nvPr/>
        </p:nvGrpSpPr>
        <p:grpSpPr>
          <a:xfrm>
            <a:off x="1803400" y="1857375"/>
            <a:ext cx="7334250" cy="506413"/>
            <a:chOff x="1803400" y="1857375"/>
            <a:chExt cx="7334250" cy="506413"/>
          </a:xfrm>
        </p:grpSpPr>
        <p:sp>
          <p:nvSpPr>
            <p:cNvPr id="500033" name="Oval 321"/>
            <p:cNvSpPr>
              <a:spLocks noChangeArrowheads="1"/>
            </p:cNvSpPr>
            <p:nvPr/>
          </p:nvSpPr>
          <p:spPr bwMode="auto">
            <a:xfrm>
              <a:off x="3095625"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7" name="Group 6">
              <a:extLst>
                <a:ext uri="{FF2B5EF4-FFF2-40B4-BE49-F238E27FC236}">
                  <a16:creationId xmlns:a16="http://schemas.microsoft.com/office/drawing/2014/main" id="{4E4F1410-D8D6-4528-85F7-E8D2E1A254C9}"/>
                </a:ext>
              </a:extLst>
            </p:cNvPr>
            <p:cNvGrpSpPr/>
            <p:nvPr/>
          </p:nvGrpSpPr>
          <p:grpSpPr>
            <a:xfrm>
              <a:off x="1803400" y="1857375"/>
              <a:ext cx="7334250" cy="506413"/>
              <a:chOff x="1803400" y="1857375"/>
              <a:chExt cx="7334250" cy="506413"/>
            </a:xfrm>
          </p:grpSpPr>
          <p:sp>
            <p:nvSpPr>
              <p:cNvPr id="500036" name="Oval 324"/>
              <p:cNvSpPr>
                <a:spLocks noChangeArrowheads="1"/>
              </p:cNvSpPr>
              <p:nvPr/>
            </p:nvSpPr>
            <p:spPr bwMode="auto">
              <a:xfrm>
                <a:off x="4391025"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39" name="Oval 327"/>
              <p:cNvSpPr>
                <a:spLocks noChangeArrowheads="1"/>
              </p:cNvSpPr>
              <p:nvPr/>
            </p:nvSpPr>
            <p:spPr bwMode="auto">
              <a:xfrm>
                <a:off x="5049838" y="2230438"/>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2" name="Oval 330"/>
              <p:cNvSpPr>
                <a:spLocks noChangeArrowheads="1"/>
              </p:cNvSpPr>
              <p:nvPr/>
            </p:nvSpPr>
            <p:spPr bwMode="auto">
              <a:xfrm>
                <a:off x="5302250"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4" name="Oval 332"/>
              <p:cNvSpPr>
                <a:spLocks noChangeArrowheads="1"/>
              </p:cNvSpPr>
              <p:nvPr/>
            </p:nvSpPr>
            <p:spPr bwMode="auto">
              <a:xfrm>
                <a:off x="5556250"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6" name="Oval 334"/>
              <p:cNvSpPr>
                <a:spLocks noChangeArrowheads="1"/>
              </p:cNvSpPr>
              <p:nvPr/>
            </p:nvSpPr>
            <p:spPr bwMode="auto">
              <a:xfrm>
                <a:off x="5810250" y="2230438"/>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7" name="Oval 335"/>
              <p:cNvSpPr>
                <a:spLocks noChangeArrowheads="1"/>
              </p:cNvSpPr>
              <p:nvPr/>
            </p:nvSpPr>
            <p:spPr bwMode="auto">
              <a:xfrm>
                <a:off x="6062663" y="2230438"/>
                <a:ext cx="134937"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8" name="Oval 336"/>
              <p:cNvSpPr>
                <a:spLocks noChangeArrowheads="1"/>
              </p:cNvSpPr>
              <p:nvPr/>
            </p:nvSpPr>
            <p:spPr bwMode="auto">
              <a:xfrm>
                <a:off x="6315075"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49" name="Oval 337"/>
              <p:cNvSpPr>
                <a:spLocks noChangeArrowheads="1"/>
              </p:cNvSpPr>
              <p:nvPr/>
            </p:nvSpPr>
            <p:spPr bwMode="auto">
              <a:xfrm>
                <a:off x="6569075"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0" name="Oval 338"/>
              <p:cNvSpPr>
                <a:spLocks noChangeArrowheads="1"/>
              </p:cNvSpPr>
              <p:nvPr/>
            </p:nvSpPr>
            <p:spPr bwMode="auto">
              <a:xfrm>
                <a:off x="6823075" y="2230438"/>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1" name="Oval 339"/>
              <p:cNvSpPr>
                <a:spLocks noChangeArrowheads="1"/>
              </p:cNvSpPr>
              <p:nvPr/>
            </p:nvSpPr>
            <p:spPr bwMode="auto">
              <a:xfrm>
                <a:off x="7075488" y="2230438"/>
                <a:ext cx="134937"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2" name="Oval 340"/>
              <p:cNvSpPr>
                <a:spLocks noChangeArrowheads="1"/>
              </p:cNvSpPr>
              <p:nvPr/>
            </p:nvSpPr>
            <p:spPr bwMode="auto">
              <a:xfrm>
                <a:off x="7329488" y="2230438"/>
                <a:ext cx="134937"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053" name="Oval 341"/>
              <p:cNvSpPr>
                <a:spLocks noChangeArrowheads="1"/>
              </p:cNvSpPr>
              <p:nvPr/>
            </p:nvSpPr>
            <p:spPr bwMode="auto">
              <a:xfrm>
                <a:off x="7581900"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500109" name="Oval 397"/>
              <p:cNvSpPr>
                <a:spLocks noChangeArrowheads="1"/>
              </p:cNvSpPr>
              <p:nvPr/>
            </p:nvSpPr>
            <p:spPr bwMode="auto">
              <a:xfrm>
                <a:off x="1803400" y="2230438"/>
                <a:ext cx="133350"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pic>
            <p:nvPicPr>
              <p:cNvPr id="206268" name="Picture 444" descr="TW-1B.3(70) 70kmh Ahea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5950" y="1857375"/>
                <a:ext cx="6397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70" name="Picture 446" descr="TW-7B (400R) 2 Lanes - Right Lane Closed 400 Metres Ahe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7375" y="1862138"/>
                <a:ext cx="57308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72" name="Picture 448" descr="TW-7B (200R) 2 Lanes - Right Lane Closed 200 Metres Ahe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5950" y="186213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74" name="Picture 450" descr="RG-4 '70 km/h' Speed Limit Tempora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4125" y="1863725"/>
                <a:ext cx="5715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 name="Oval 327"/>
              <p:cNvSpPr>
                <a:spLocks noChangeArrowheads="1"/>
              </p:cNvSpPr>
              <p:nvPr/>
            </p:nvSpPr>
            <p:spPr bwMode="auto">
              <a:xfrm>
                <a:off x="8559800" y="2230438"/>
                <a:ext cx="134938" cy="133350"/>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grpSp>
            <p:nvGrpSpPr>
              <p:cNvPr id="3" name="Group 455"/>
              <p:cNvGrpSpPr>
                <a:grpSpLocks/>
              </p:cNvGrpSpPr>
              <p:nvPr/>
            </p:nvGrpSpPr>
            <p:grpSpPr bwMode="auto">
              <a:xfrm>
                <a:off x="8615363" y="1868488"/>
                <a:ext cx="522287" cy="400050"/>
                <a:chOff x="2441624" y="265996"/>
                <a:chExt cx="2754089" cy="2109785"/>
              </a:xfrm>
            </p:grpSpPr>
            <p:pic>
              <p:nvPicPr>
                <p:cNvPr id="441557" name="Picture 454" descr="RG-2 Speed Limit 1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3090687" y="270756"/>
                  <a:ext cx="2105025" cy="210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558" name="Picture 456" descr="TW-16 Works E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718846" y="988774"/>
                  <a:ext cx="2104672" cy="65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9" name="Picture 450" descr="RG-4 '70 km/h' Speed Limit Tempora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9600" y="1863725"/>
                <a:ext cx="5715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83" name="Oval 350"/>
          <p:cNvSpPr>
            <a:spLocks noChangeArrowheads="1"/>
          </p:cNvSpPr>
          <p:nvPr/>
        </p:nvSpPr>
        <p:spPr bwMode="auto">
          <a:xfrm>
            <a:off x="7854950" y="2736850"/>
            <a:ext cx="133350"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684" name="Oval 350"/>
          <p:cNvSpPr>
            <a:spLocks noChangeArrowheads="1"/>
          </p:cNvSpPr>
          <p:nvPr/>
        </p:nvSpPr>
        <p:spPr bwMode="auto">
          <a:xfrm>
            <a:off x="8132763" y="2736850"/>
            <a:ext cx="134937"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685" name="Oval 350"/>
          <p:cNvSpPr>
            <a:spLocks noChangeArrowheads="1"/>
          </p:cNvSpPr>
          <p:nvPr/>
        </p:nvSpPr>
        <p:spPr bwMode="auto">
          <a:xfrm>
            <a:off x="8386763" y="2736850"/>
            <a:ext cx="133350"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686" name="Oval 350"/>
          <p:cNvSpPr>
            <a:spLocks noChangeArrowheads="1"/>
          </p:cNvSpPr>
          <p:nvPr/>
        </p:nvSpPr>
        <p:spPr bwMode="auto">
          <a:xfrm>
            <a:off x="8634413" y="2736850"/>
            <a:ext cx="133350" cy="134938"/>
          </a:xfrm>
          <a:prstGeom prst="ellipse">
            <a:avLst/>
          </a:prstGeom>
          <a:pattFill prst="pct50">
            <a:fgClr>
              <a:srgbClr val="FFFF00"/>
            </a:fgClr>
            <a:bgClr>
              <a:srgbClr val="FF0000"/>
            </a:bgClr>
          </a:pattFill>
          <a:ln w="9525">
            <a:solidFill>
              <a:srgbClr val="000000"/>
            </a:solidFill>
            <a:round/>
            <a:headEnd/>
            <a:tailEnd/>
          </a:ln>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fontAlgn="base">
              <a:lnSpc>
                <a:spcPct val="90000"/>
              </a:lnSpc>
              <a:spcBef>
                <a:spcPct val="20000"/>
              </a:spcBef>
              <a:spcAft>
                <a:spcPct val="0"/>
              </a:spcAft>
              <a:buFontTx/>
              <a:buChar char="•"/>
            </a:pPr>
            <a:endParaRPr lang="en-US" altLang="en-US">
              <a:solidFill>
                <a:prstClr val="black"/>
              </a:solidFill>
              <a:latin typeface="Lucida Sans" pitchFamily="34" charset="0"/>
            </a:endParaRPr>
          </a:p>
        </p:txBody>
      </p:sp>
      <p:sp>
        <p:nvSpPr>
          <p:cNvPr id="222" name="Content Placeholder 2">
            <a:extLst>
              <a:ext uri="{FF2B5EF4-FFF2-40B4-BE49-F238E27FC236}">
                <a16:creationId xmlns:a16="http://schemas.microsoft.com/office/drawing/2014/main" id="{2D0FC878-2BFA-4617-9FE5-25FC821726B9}"/>
              </a:ext>
            </a:extLst>
          </p:cNvPr>
          <p:cNvSpPr>
            <a:spLocks noGrp="1"/>
          </p:cNvSpPr>
          <p:nvPr>
            <p:ph idx="1"/>
          </p:nvPr>
        </p:nvSpPr>
        <p:spPr>
          <a:xfrm>
            <a:off x="457201" y="5538973"/>
            <a:ext cx="8237537" cy="618545"/>
          </a:xfrm>
        </p:spPr>
        <p:txBody>
          <a:bodyPr/>
          <a:lstStyle/>
          <a:p>
            <a:pPr lvl="1"/>
            <a:r>
              <a:rPr lang="en-NZ" dirty="0"/>
              <a:t>Typically used for Practical Assessments</a:t>
            </a:r>
          </a:p>
        </p:txBody>
      </p:sp>
    </p:spTree>
    <p:extLst>
      <p:ext uri="{BB962C8B-B14F-4D97-AF65-F5344CB8AC3E}">
        <p14:creationId xmlns:p14="http://schemas.microsoft.com/office/powerpoint/2010/main" val="59009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pPr eaLnBrk="1" hangingPunct="1"/>
            <a:r>
              <a:rPr lang="en-NZ" altLang="en-US" dirty="0"/>
              <a:t>Industry Questions</a:t>
            </a:r>
            <a:endParaRPr lang="en-GB" altLang="en-US" dirty="0"/>
          </a:p>
        </p:txBody>
      </p:sp>
      <p:sp>
        <p:nvSpPr>
          <p:cNvPr id="351235" name="AutoShape 2" descr="data:image/jpeg;base64,/9j/4AAQSkZJRgABAQAAAQABAAD/2wCEAAkGBxMMDw8ODw0OEBQODg8PDw8SEBAUFg0QFBYXFhQXGBQZHCggGBoxGxQUIjEtJSkrLjAuFx82ODYsNygtLisBCgoKDg0OGhAQGy0mHyY0LC8tLywsLCwtLS8sLCwsLy0sLCwsLCwsLywsLCwtNywsLCwsLywvLCwsLCwsLCwsLP/AABEIASkAqgMBEQACEQEDEQH/xAAcAAEBAAIDAQEAAAAAAAAAAAAAAgYHAwQFCAH/xABGEAACAQMABgcCCwUFCQAAAAAAAQIDBBEFBiExUWEHEhMiQXGBFEIjMlJicoKRkqGxwRUzotHwJDSywuEWJUNEU3OT0vH/xAAbAQEAAgMBAQAAAAAAAAAAAAAAAQIDBAUGB//EADQRAQACAQIDBAkEAgMBAQAAAAABAgMEERIhMQUTQVEiMmFxgZGx0fAjocHhFFIzQvFTFf/aAAwDAQACEQMRAD8A3iAAAAAADy9Maw21h+/rxjLGVTXem+HcW3HN7DNjwZMnqwwZtTixevP3YVpTpQe1WtqlwnWf+SL/AMxvU7O/3n5fn8OZk7X/APnX5/b+2L32u19Xzm6lBP3acYwx5SS634m3XR4a+Hzad+0M9vHb3PGr6Ur1Pj3VxP6VapL82ZYxUjpEfJhnPlnrafm6U5N7W2+bZfZTeZ6qp3U4fEq1I/RnJfkys1rPWGSuS8dJl3rXWa8oPML65WPCVWU192WV+Bjtp8VutYZq6rNXpaWQ6M6UbujhV4UbheLa7Ob+tHur7prX0GOfV5NvH2lkj1o3ZpobpJsrrEaspWs3sxVS6meVRbEvpdU0smiyV6c/c3seuxX5b7e9mFOoppSjJSUllSTTTXFNbzUmNm4oAAAAAAAAAAAdXSWkaVpTdWvUjCK8Xvk+CW9vki+PHbJPDWGPLlpirxXnaGs9Y9f61xmna9a3p7uvs7Wa818T028zr4NBWnO/Of2/twNT2re/o4uUefj/AEwqpJybbbbbbbby23vbZv7bOXvMzvLjYShkLQhhZLIWQwlLIWQwlLCz1NBax3OjZZtq8orOZUpd6nPzg9nqsPmYcuCmT1obGHUZMfqy2vqn0jUL9xo10ras8JKT+Dqv5s3ufJ8Uk2cvNo7Y+decOtg1lMnKeUs2NNuAAAAAAAAHjayaw09G0+tPvTkn2dJPbPm+EeZsafT2zW2jp5tTV6ymnrvbr4Q1FpnS1W+qOrXn1nt6sVsjTXCK8F+PE72LDTFXhq8rn1OTPbivP2h5rMjFCGQshhaEMhMIYWhDIWSwshhZLIShhKWQslhLPNR+kSdk4295KdWhsjGptlO3XhznDlvS3ZwkaOo0cX9KnX6ujptbNfRv0blt68asI1Kc4zjOKlCcWmpRe5prejkzExO0utExPOHIQkAAAAHkay6dho6j15YlOWVSp5+PLj9FbM/6mxp9PbNbaOni1NZq6aanFPXwjzae0jezuqkq1WblKby3w4JLwR6CmOtK8NejyGXNfLeb3nm6ciykIYWhDIWhDC0IZC0IYWhDIWQwlLCyGQslhKWEpZCyWEsy6PNdJaMqKhXk5W1SW3xdtJ+/H5vyl6rblPT1WmjJHFXr9W9pdVOOeG3T6N5QmpJSi01JJpp5Uk9zT8UcZ2VAAAHX0hewtaU61R4jTjl8+CXNvC9S+Ok3tFa9ZY8uWuKk3t0hpnTmlJ31aVapszshHOVTgt0V/W9s9Hhw1xU4YeK1WptqMk3t8PZDzWZWCEMLQhkLwhhaEMhaEMJhDIWQwshkLQlhZDISlhZDCUshKWFn4Etq9EWtTl/uyvLLScrSTfgtsqXostck14JHM1uDb9Svx+7q6LPv+nb4NpHNdEAAa06QNN+0VvZoPuUJd/Hv1dz+zavPPI7fZ+n4K8c9Z+n9vK9sazvMnc16V6+2f6+rD2dFx4cbIWhDC0IZC0IYWhxshaEMLIZC0JYWhDIWQwlLIWQwlLCyWQlLCUhK7a4lQqQq05OM6c4zhJe7KLyn9pFoi0bSvW01neH0jq1piOkbSjdRwu1h34/IqLZOPpJPzWGefy45x3msvQYskZKRaHpmNkeTrPpT2K1qVU+++5S+nLc/RZfobGlw97kivh4tPX6n/HwTfx6R7/zm09J5y2852t8T0jw2+87y42FoQyFoQwtDjZC0IYXhDIWQwmEMhaEMLQlkLIYWQwlLIWSwlLCyGQlLCX4wls3oU0x1alxYyeya9opcpRxGovVdR/VZzdfj5Rf4On2fk60+LbZzHTa26QtI9tcKgn3bdbedSSTf4dVfad3s7Fw4+Oes/R5PtvU8eaMUdK/Wfz6sSZ0HFhxshaESIXhDC0OORC0IYWhDIWhkur+o1xfJVJ/2ek9qnNNymuMYbG1zeFwyaebW48fKOcunpuzcuWN7co/PBnWj+j6yopdenOvJe9Um8fdjhY88nOvrstuk7e518fZ2CnWN/e9T/Ziyxj2C1/8ADDP24MP+Rl/2n5tj/Gw/6x8nl6S6PrK4T6tKVCT96lNr+CWY/gZaa3LXx397Dk0GC/ht7muNadSbjRqdTZWo/wDWgmup9OHu+e1c9uDpYNXTLy6S5Wo0N8POOcfnVizNppoZCyWEpYSlkLJYSlhL1dUtI+xX9pcZwoV4qb4U59yf8MpGHPTjxzDPp78GSJfSZwHfaV0lW7WtVqfLqzl9smz1WOvDSK+UQ+e6jJx5bW85n6upIuxw42QtCGFocbIWhDC0IaIXjm2XqXqTGio3N3BSqbJU6Mt1Hg5Lxly8PPdx9XrZt6GPp5+b0mg7OikRkydfLy/tnZzXXAAAD8nFSTTSaaaaaymnvTQGmukXVH9nzVzbx+Aqyw4r/l6j8Povw4buGezo9T3kcNuv1cLXaTu546dPowhm656WFksJSyEoYS/AsloJh9J6D0tGvaWtWc0pVbajUkuEpQTf4s89kpNbzHteipbesS1Rc0uznOD9yUov0eD1FZ4qxL55kpwXmvlMw4GSiHGyFoQwtDjZC8IYWhnPRxq4qj9urRzGEsW8X701vn6PYueeCOXr9Rt+nX4/Z3uydHE/rXj3fdsk5D0AAAAAAHV0nYwu6NS3qrMKsHCS4Z3Nc08Nc0WpeaWi0K3pF6zWekvnXSNnK2rVaE/jUak6cubi8ZXLZk9FS0WrFo8Xl8lJpeaz4OoyyqWFkshKWEpYS/GEsssdZXSpUqfW+JThD7qS/Q0rYN7TLpUzxFYhlWuuj3b3c5Y7tf4WL5v468+tl+qNnQ5ePFEeMcvs892vp5xambeFuf3/AHY9I3HMhxsLwhkLQ42QtDsaK0fK8r0reG+pNJv5Md8peiTfoY8uSMdJtPg2NNhnNkikeLeNpbxoU4Uqa6sacVCK4JLCPNWtNpmZe3pSKVitekOUqsAAAAAAA0X0l0lHStzj3uxljg3Shn8s+p3NHO+GPj9XntfG2efgxVm01EsJSwshkJfjCUsJehS0TOcYyWe9FNeqyYZyxE7NmMEzG76F1g0PG/ounLuyj3qc/kS/lx/0ORptROG/FHTxdHW6Ouqx8E9fCfKWqdJaPqWtR060HFrdwkuMX4o9Djy1yV4qy8Vn0+TBfgyRt/PudJmRihDIWgo0JVZRp04ynKTxGMVlyfkVtaKxvPRlx0te0VrG8tpal6sfs+Dq1cOtUWJY2qlDf1U/F7svkuGXwtZqu9navqx+71vZ2h/x68VvWn9vYyc0nSAAAAAAAAPn/Xa8VzpG7qLd23Zp8VTSp5/gz6noNNXhxVj8583mtXfizWmPzbk8JmZroYWSwlLIWSwlLCW8dXdV4zsrScsJytbeTT3punFs4mXL6dvfLvYsfoR7oZuarYde9sqdxHqVacakeElnD4rg/IvTJak71nZjy4aZa8N43j2scutQrabzCdan81SUkvvLP4m7XtLLHWIlysnYentO9ZmPj93FS6PaCeZ1q8uS6kc/gy09p5J6RCK9h4InnaZ+X2ZDovQ9CyWKFGMM7HLa5S85PazSy58mWfTl08GmxYI2x12/PN3zEzgAAAAAAAHha56bWjrOrVTxUkuzoLjUktj9FmXoZ9Pi73JEeHi19TmjFjm3j4NBM9A8yhkJSwlLCyWQlLCXLY2juK1KhH41arTpRfBzkor8ytrcNZnyZMdeK0Q+nqVNQjGMVhRSilwS2I849IoAAAAAAAAAAAAAE1JqKcpNRUU3KTeFFLe2/BCI3JnZo3XnWN6Tucxb7GjmFBbsr3ptcXheiXM72lwd1Tn1nq83rNT31+XSOjGmbLUQwshkJSwlLIWSwlmnRLon2nSCrNdyzg6jfh2kswpp/bKX1DT12Thx7ebf0GPiycXk3icZ2QAAAAAAAAAAAAAGruknW3tXKwtp9yLxcVE/3kl/w0+Ce/i9ng89bRabb9S3w+7i9oazf9Knx+zXTOi5CGFksJQyFksJSwlDIWhvro20C9H2MOvHFW4fbVU98cruR9I49XI4eqy95k5dId/S4u7xxE9WVms2QAAAAAAAAAAAAMC6Q9b/AGdSsrafwklitVT/AHMX7sX8t8fBc93R0el4vTv08Pa5XaGt7uO7pPPx9n9tVNHXcFDCYQyFoSwshkJQwslhLMejPVj9oXKr1I5oWslKWVsq1d8Ic1ub5YXvGlrM/d14Y6y39Fg47cU9IbxOM7YAAAAAAAAAAAAGLa9az/s6l2dJrt60X1Nz7KG5za+1Ln5M3NJpu9tvPSPzZoa/WRgptX1p6ez2tN1JOTbbbcm223ltva234s7m2zzMzMzvLiYTCWFoQyFkMJSyFkMJejq9oOrpO4jb0Vv2zm1lUqfjJ/1teEYs2WuKvFLYwYbZbcMPoDQ2i6dhQp21GOIU44y985e9KT8W3tODkvN7TaXocdIpWKw7xRcAAAAAAAAAAAHR01pSFjQqXFTdBbI+NST+LFc2/wCfgZMWKcl4rDFnzVw0m9vBozSl/O7rTr1ZZlUll8EvBLgksI9FjxxjrFavIZc1st5vbrLpMurCGQmEMLQhkLJYWQws7WidF1b6tC3oQ605v0hHxlJ+EV/W0x5MlcdeKzLixWyW4at8aqauU9E0FSp96csSrVmsOrP9IrbheHm23ws+a2W28vRYMFcNeGHtGFmAAAAAAAAAAAAA1H0h6d9suOwhL4K2bisbp1d05em5evE7mhwd3TinrP0eY7U1Xe5OCvSv1Yizdc2EMLQhkLQhhaEMhZLCXPozR1S8rQoUIOc5vCXgl4tvwSKZL1pXiszYsVsluGreeqOrFPRNHqRxOpPDrVsbZvguEV4I4WfPbLbeeng9Hp9PXDXaOvi94wM4AAAAAAAAAAAAHha56Y9htJzi8VKnwVLlKS2y9Fl+eOJs6TD3uSInpHOWnr9R3GGbR1nlDSzPQvIIYWhDIWhDCYQyFoQwtC7W1nXqQpUoOc6klGEFvk2VtaKxvPRkpS17RWvVvDUzVaGiqONk61RJ1qvP5Mfmr8d/JcHUaictvZ4PS6XTRhrt4+LIjXbIAAAAAAAAAAAAADVHSRpLt7vsU+7bR6nnUlhzf+FfVO52fi4cfF5vL9r5+PNwR0r9ZYizecuEMLQ42QtCGFoSyFoRILQ270barex0ld1o/DV4rqJrbQpPaljwk9jfDYtm3PF1uo47cFekfu9DoNL3VeO3Wf2ZuaLogAAAAAAAAAAAAAOK7uFRp1Kst1OEpy8opt/kWrWbWiseKt7xSs2npDQ9zWdWc6k3mVScpyfGUnl/iz09axWIiPB4W95vabT1nm67JRCGFoQyF4QwmEMhaGTdHugVf3alUjmlbYqVE905Z+Dg/Npvyi14mprM3d49o6y6PZ2Dvcm89I/IbrOE9IAAAAAAAAAAAAAAAY/r5c9lo+th4dTqU19aS638KkbehrxZoaHad+DTW28eXzafZ6B4+HGyFoQwtCGQtCGFoQyFobr6PNF+yWFJtYncfDz+ul1F91R9cnB1mTjyz7OT1Ogw93hjznmyU1W4AAAAAAAAAAAAAAAYd0ny/slJcbmP4QmdHs2P1Z938w4/bc/oR7/4lrBnaeXhDC0IZC0IYWhDIWc+i7P2q4o0Fn4arCm2vBSaTfosv0MeS/BSbeTPgx95krXzl9CRiopJLCSSS4JHmnsX6AAAAAAAAAAAAAAAAxHpNp9azg17tzBvycZr82jodmztlmPZ9nI7arvp4nymPpLVzO28tCGFoQyFoQwtCGQtDKejKz7XSEZtbKFKpV5Za6i/xt+hpa+/Di283U7KpxZ9/KP6biOG9IAAAAAAAAAAAAAAAAPG1wtO3sbiCW2MO0XnTals9E16mzpL8Gas/nNp9oYu8016x5b/AC5tNM9E8VCGFoQyFoQwtCGQtDZfRLY9WjcXDX7ypGlHygstr1nj6pyO0b72ivk9F2Rj2x2v5/wz85rrgAAAAAAAAAAAAAAAD8ayBprWnQ7sLmdPD6km50Xxg/DPFbvTmej02eMuOJ8fF4vXaWdPmmvhPOPd/TxWbDUhDIWhxsLQU6UqkowhFylOSjGK3yk3hJerImYiN5XpWbTFY6y3vq/o1WNrRt1h9nDvNe9N7Zv7zZ5vNk7y82ey0+KMWOKR4PQMTMAAAAAAAAAAAAAAAAAHnac0PTv6TpVVu2wmvjU5cV/IzYc1sVuKrX1OmpqKcF//ABq/TOqNzaN/BOtDOypSTls5xW2P5c2dvFrMWSOu0+15jUdmZ8M8o3jzj7MemsNp7Gt6fgbLR2mOrsWOi6100qFCrUy8ZjF9Vecty9WY75aU9admfFp8uX1KzLZGpepnsUlc3DjKtjuQW2NDO958ZY2cFt37zkarWd56NOn1ei0HZ/c+nf1vozI0HUAAAAAAAAAAAAAAAAAAAAAS4p70n6Dc2UAAAAAAAAAAAAAAAAAAAAAAAAAAAAAAAAAAAAAAAAAAAAAAAHBeXlO3g6tWpGnGO+Unj05stSlrztWN5UvkrjrxWnaGD6W6Sowbja27qYz8JUfVXpBbWvNo6OPs6Z53nb3OTl7YpE7Y67+2eTH6nSXeZyoWq5dnP/3M/wD+fi9v58GvHauafCP3+7uaP6VpxaVzaQks7ZUZOLS5Qk3n7yMV+zo/6z82zj7Un/vX5M+0DrDb6Sg529VSccdem9k6f0o/ru5nPy4b452tDp4s1Msb1l6piZQAAAAAAAAAAAAAAAAA69/eQtqU61R4jTjlvjwS5t4XqXx0m9orXrLHly1xUm9+kNO6x6bqaQqudR4im+zpJ92nH9Xxf6YR6HBp64a7R18ZeN1Wsyam/Fbp4R5fnm8GoZmOrq1CrNV1qhDNCrK+qWlWNehUlTnB5jOPhya3NcU9jMd6VvG1o5M+O9qTvWW99SNZ46Xtu0wo1aWIXFNboye6S8eq8PHk1txk4eowTitt4eD0Gnzxlpv4+LIjAzgAAAAAAAAAAAAAAADAukrSDzStU9iXaz5t5UV+En6o6/ZmLlOSfc8327qJ3rhj3z/DX1Q6kuFV1ahDPV1ahVmq61QhmhwTKskMi6OdMOx0jQ24hcSVvVXg1UaUH6T6rzwzxNbV4+PHPs5t7R5ODJEeb6AOG7gAAAAAAAAAAAAAAAA1Tr1Nu/r58OzS5Ls4v82z0WhjbBX4/V4rteZnWX+H0hi9Q2ZadXVqEM9XVqFWarrVCGaHBMqyQ41UcGpxeHBqUXwa2oiY35MtJ2mJfUx5t6UAAAAAAAAAAAAAAAAay6RLXs7vtMbK1OMs/Oj3WvsUftO92dfiw7eX/ryPbeLh1PH/ALRH7cvsw6obsuZV1ahDPV1ahVmq61QhmhwTKskOzoKwd5d21ulntq9OEl8zPffpHrP0MeW/BSbNnBTjvEPpk889CAAAAAAAAAAAAAAAAPB1y0M7637izUotzp/O+VH1WPVI29HqO6yc+k9XO7T0f+Ti9H1o5x9vj9dmoKyw2msNbGn4M9A8hETE7S6lQhmq6tQqzVdaoQzQ4JlWSGz+iDVlpvSVaOMxlC1TW9PZOp9mYrzlyOZrs+/6cfF2NDg2/Ut8G0zmukAAAAAAAAAAAAAAAAAGJa2amxvW61Bxp1Xtkn8St54+LLn/APTf0utnH6NucfRytd2ZXPPHTlb9paw0toutZy6tejOntwm13ZeUlsl6M69MtMkb1ndwL6fLina9dnk1CxVFC2nXkqdKnOpJ7oQjKTfoilrRWN5lsY6WtO1Y3Z/ql0ZylKNfSCUYrbG1TTc/+5JbEuS2vxxuOdn10bcOP5uvptBMelk+TakIKKUYpJRSSSWFFLckvBHLdVQAAAAAAAAAAAAAAAAAAAdbSP7qp9FlqetCt/VlozTf96+t+p3sf/G83m/5obd1L/uy80cbUeu9Bg9R75gZgAAAAAAAAAA//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spcAft>
                <a:spcPts val="600"/>
              </a:spcAft>
              <a:buFont typeface="Arial" pitchFamily="34" charset="0"/>
              <a:defRPr sz="2400">
                <a:solidFill>
                  <a:srgbClr val="00456B"/>
                </a:solidFill>
                <a:latin typeface="Arial" pitchFamily="34" charset="0"/>
                <a:cs typeface="Arial" pitchFamily="34" charset="0"/>
              </a:defRPr>
            </a:lvl1pPr>
            <a:lvl2pPr marL="742950" indent="-285750" eaLnBrk="0" hangingPunct="0">
              <a:spcBef>
                <a:spcPts val="600"/>
              </a:spcBef>
              <a:spcAft>
                <a:spcPts val="600"/>
              </a:spcAft>
              <a:buClr>
                <a:srgbClr val="AFBD21"/>
              </a:buClr>
              <a:buFont typeface="Arial" pitchFamily="34" charset="0"/>
              <a:buChar char="•"/>
              <a:defRPr sz="2400">
                <a:solidFill>
                  <a:srgbClr val="00456B"/>
                </a:solidFill>
                <a:latin typeface="Arial" pitchFamily="34" charset="0"/>
                <a:cs typeface="Arial" pitchFamily="34"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00456B"/>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rgbClr val="00456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rgbClr val="00456B"/>
                </a:solidFill>
                <a:latin typeface="Arial" pitchFamily="34" charset="0"/>
                <a:cs typeface="Arial" pitchFamily="34" charset="0"/>
              </a:defRPr>
            </a:lvl9pPr>
          </a:lstStyle>
          <a:p>
            <a:pPr eaLnBrk="1" hangingPunct="1">
              <a:spcBef>
                <a:spcPct val="0"/>
              </a:spcBef>
              <a:spcAft>
                <a:spcPct val="0"/>
              </a:spcAft>
              <a:buFontTx/>
              <a:buNone/>
            </a:pPr>
            <a:endParaRPr lang="en-NZ" altLang="en-US" sz="1800">
              <a:solidFill>
                <a:schemeClr val="tx1"/>
              </a:solidFill>
              <a:latin typeface="Calibri" pitchFamily="34" charset="0"/>
            </a:endParaRPr>
          </a:p>
        </p:txBody>
      </p:sp>
      <p:pic>
        <p:nvPicPr>
          <p:cNvPr id="351240" name="Picture 2" descr="http://cliparts.co/cliparts/kiK/B8E/kiKB8E5q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21201" r="21600"/>
          <a:stretch>
            <a:fillRect/>
          </a:stretch>
        </p:blipFill>
        <p:spPr bwMode="auto">
          <a:xfrm>
            <a:off x="365125" y="1952090"/>
            <a:ext cx="21796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1AE5CC31-0FD1-400A-B2ED-C5A9ABB72707}"/>
              </a:ext>
            </a:extLst>
          </p:cNvPr>
          <p:cNvSpPr txBox="1">
            <a:spLocks/>
          </p:cNvSpPr>
          <p:nvPr/>
        </p:nvSpPr>
        <p:spPr>
          <a:xfrm>
            <a:off x="2794572" y="1952090"/>
            <a:ext cx="5743254" cy="3961030"/>
          </a:xfrm>
          <a:prstGeom prst="rect">
            <a:avLst/>
          </a:prstGeom>
        </p:spPr>
        <p:txBody>
          <a:bodyPr/>
          <a:lst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rgbClr val="AFBD21"/>
              </a:buClr>
              <a:buFont typeface="Arial" pitchFamily="34" charset="0"/>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rgbClr val="AFBD21"/>
              </a:buClr>
              <a:buFont typeface="Lucida Sans" pitchFamily="34" charset="0"/>
              <a:buChar char="–"/>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Font typeface="Arial" pitchFamily="34" charset="0"/>
              <a:buChar char="–"/>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Font typeface="Arial" pitchFamily="34" charset="0"/>
              <a:buChar char="»"/>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NZ" b="1" dirty="0"/>
              <a:t>Are the current requirements:</a:t>
            </a:r>
          </a:p>
          <a:p>
            <a:pPr lvl="1">
              <a:spcBef>
                <a:spcPts val="2400"/>
              </a:spcBef>
            </a:pPr>
            <a:r>
              <a:rPr lang="en-NZ" dirty="0"/>
              <a:t>Minimum disruption?</a:t>
            </a:r>
          </a:p>
          <a:p>
            <a:pPr lvl="1">
              <a:spcBef>
                <a:spcPts val="2400"/>
              </a:spcBef>
            </a:pPr>
            <a:r>
              <a:rPr lang="en-NZ" dirty="0"/>
              <a:t>Logical?</a:t>
            </a:r>
          </a:p>
          <a:p>
            <a:pPr lvl="1">
              <a:spcBef>
                <a:spcPts val="2400"/>
              </a:spcBef>
            </a:pPr>
            <a:r>
              <a:rPr lang="en-NZ" dirty="0"/>
              <a:t>Efficient?</a:t>
            </a:r>
          </a:p>
          <a:p>
            <a:pPr marL="88900" lvl="1" indent="0">
              <a:spcBef>
                <a:spcPts val="2400"/>
              </a:spcBef>
              <a:buNone/>
            </a:pPr>
            <a:r>
              <a:rPr lang="en-NZ" b="1" dirty="0"/>
              <a:t>Can we do better?</a:t>
            </a:r>
          </a:p>
        </p:txBody>
      </p:sp>
    </p:spTree>
    <p:extLst>
      <p:ext uri="{BB962C8B-B14F-4D97-AF65-F5344CB8AC3E}">
        <p14:creationId xmlns:p14="http://schemas.microsoft.com/office/powerpoint/2010/main" val="85118256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a:xfrm>
            <a:off x="457200" y="549275"/>
            <a:ext cx="8229600" cy="1050925"/>
          </a:xfrm>
        </p:spPr>
        <p:txBody>
          <a:bodyPr/>
          <a:lstStyle/>
          <a:p>
            <a:r>
              <a:rPr lang="en-NZ" dirty="0"/>
              <a:t>Consider Principles of </a:t>
            </a:r>
            <a:r>
              <a:rPr lang="en-NZ" dirty="0" err="1"/>
              <a:t>CoPTTM</a:t>
            </a:r>
            <a:r>
              <a:rPr lang="en-NZ" dirty="0"/>
              <a:t> </a:t>
            </a:r>
            <a:endParaRPr lang="en-NZ" altLang="en-US" dirty="0"/>
          </a:p>
        </p:txBody>
      </p:sp>
      <p:sp>
        <p:nvSpPr>
          <p:cNvPr id="223235" name="Content Placeholder 2"/>
          <p:cNvSpPr>
            <a:spLocks noGrp="1"/>
          </p:cNvSpPr>
          <p:nvPr>
            <p:ph idx="1"/>
          </p:nvPr>
        </p:nvSpPr>
        <p:spPr>
          <a:xfrm>
            <a:off x="457201" y="1600200"/>
            <a:ext cx="7839511" cy="4312920"/>
          </a:xfrm>
        </p:spPr>
        <p:txBody>
          <a:bodyPr/>
          <a:lstStyle/>
          <a:p>
            <a:r>
              <a:rPr lang="en-NZ" b="1" dirty="0"/>
              <a:t>A3 Principles</a:t>
            </a:r>
          </a:p>
          <a:p>
            <a:r>
              <a:rPr lang="en-NZ" sz="2200" dirty="0"/>
              <a:t>Activities on any road must be planned so as to cause as little disruption, delay or inconvenience to road users as possible without compromising safety. </a:t>
            </a:r>
            <a:r>
              <a:rPr lang="en-NZ" dirty="0"/>
              <a:t>	</a:t>
            </a:r>
          </a:p>
        </p:txBody>
      </p:sp>
      <p:sp>
        <p:nvSpPr>
          <p:cNvPr id="4" name="Content Placeholder 2">
            <a:extLst>
              <a:ext uri="{FF2B5EF4-FFF2-40B4-BE49-F238E27FC236}">
                <a16:creationId xmlns:a16="http://schemas.microsoft.com/office/drawing/2014/main" id="{F22C5003-63BB-470C-B9F3-FBB0EE8CACC6}"/>
              </a:ext>
            </a:extLst>
          </p:cNvPr>
          <p:cNvSpPr txBox="1">
            <a:spLocks/>
          </p:cNvSpPr>
          <p:nvPr/>
        </p:nvSpPr>
        <p:spPr bwMode="auto">
          <a:xfrm>
            <a:off x="457202" y="3756660"/>
            <a:ext cx="5851132" cy="43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rgbClr val="AFBD21"/>
              </a:buClr>
              <a:buFont typeface="Arial" pitchFamily="34" charset="0"/>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rgbClr val="AFBD21"/>
              </a:buClr>
              <a:buFont typeface="Lucida Sans" pitchFamily="34" charset="0"/>
              <a:buChar char="–"/>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Font typeface="Arial" pitchFamily="34" charset="0"/>
              <a:buChar char="–"/>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Font typeface="Arial" pitchFamily="34" charset="0"/>
              <a:buChar char="»"/>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b="1" dirty="0"/>
              <a:t>C11.1 General</a:t>
            </a:r>
          </a:p>
          <a:p>
            <a:r>
              <a:rPr lang="en-NZ" sz="2200" dirty="0"/>
              <a:t>The installation of traffic management signs and devices must be undertaken so that it: </a:t>
            </a:r>
          </a:p>
          <a:p>
            <a:pPr marL="431800" indent="-342900">
              <a:buFont typeface="Arial" pitchFamily="34" charset="0"/>
              <a:buChar char="•"/>
            </a:pPr>
            <a:r>
              <a:rPr lang="en-NZ" sz="2200" dirty="0"/>
              <a:t>is efficient, logical and quickly isolates the working space from road users. </a:t>
            </a:r>
          </a:p>
          <a:p>
            <a:r>
              <a:rPr lang="en-NZ" dirty="0"/>
              <a:t>	</a:t>
            </a:r>
          </a:p>
          <a:p>
            <a:r>
              <a:rPr lang="en-NZ" dirty="0"/>
              <a:t>	</a:t>
            </a:r>
          </a:p>
        </p:txBody>
      </p:sp>
      <p:pic>
        <p:nvPicPr>
          <p:cNvPr id="2" name="Picture 1">
            <a:extLst>
              <a:ext uri="{FF2B5EF4-FFF2-40B4-BE49-F238E27FC236}">
                <a16:creationId xmlns:a16="http://schemas.microsoft.com/office/drawing/2014/main" id="{5A1BB319-0C99-43E1-8E0D-78A37096BFD2}"/>
              </a:ext>
            </a:extLst>
          </p:cNvPr>
          <p:cNvPicPr>
            <a:picLocks noChangeAspect="1"/>
          </p:cNvPicPr>
          <p:nvPr/>
        </p:nvPicPr>
        <p:blipFill>
          <a:blip r:embed="rId3"/>
          <a:stretch>
            <a:fillRect/>
          </a:stretch>
        </p:blipFill>
        <p:spPr>
          <a:xfrm>
            <a:off x="6586807" y="3863083"/>
            <a:ext cx="2131351" cy="1988138"/>
          </a:xfrm>
          <a:prstGeom prst="rect">
            <a:avLst/>
          </a:prstGeom>
        </p:spPr>
      </p:pic>
    </p:spTree>
    <p:extLst>
      <p:ext uri="{BB962C8B-B14F-4D97-AF65-F5344CB8AC3E}">
        <p14:creationId xmlns:p14="http://schemas.microsoft.com/office/powerpoint/2010/main" val="215777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a:xfrm>
            <a:off x="457200" y="549275"/>
            <a:ext cx="8229600" cy="1050925"/>
          </a:xfrm>
        </p:spPr>
        <p:txBody>
          <a:bodyPr/>
          <a:lstStyle/>
          <a:p>
            <a:r>
              <a:rPr lang="en-NZ" altLang="en-US" dirty="0"/>
              <a:t>Background - </a:t>
            </a:r>
            <a:r>
              <a:rPr lang="en-NZ" dirty="0"/>
              <a:t>Why the LHS signs first?</a:t>
            </a:r>
            <a:endParaRPr lang="en-NZ" altLang="en-US" dirty="0"/>
          </a:p>
        </p:txBody>
      </p:sp>
      <p:sp>
        <p:nvSpPr>
          <p:cNvPr id="223235" name="Content Placeholder 2"/>
          <p:cNvSpPr>
            <a:spLocks noGrp="1"/>
          </p:cNvSpPr>
          <p:nvPr>
            <p:ph idx="1"/>
          </p:nvPr>
        </p:nvSpPr>
        <p:spPr>
          <a:xfrm>
            <a:off x="457201" y="1600200"/>
            <a:ext cx="7847703" cy="4312920"/>
          </a:xfrm>
        </p:spPr>
        <p:txBody>
          <a:bodyPr/>
          <a:lstStyle/>
          <a:p>
            <a:r>
              <a:rPr lang="en-NZ" b="1" dirty="0"/>
              <a:t>Land Transport Rule, Traffic Control Devices</a:t>
            </a:r>
          </a:p>
          <a:p>
            <a:endParaRPr lang="en-NZ" sz="800" dirty="0"/>
          </a:p>
          <a:p>
            <a:r>
              <a:rPr lang="en-NZ" sz="2200" dirty="0"/>
              <a:t>4.4(9) </a:t>
            </a:r>
          </a:p>
          <a:p>
            <a:r>
              <a:rPr lang="en-NZ" sz="2200" dirty="0"/>
              <a:t>A road controlling authority </a:t>
            </a:r>
            <a:r>
              <a:rPr lang="en-NZ" sz="2200" b="1" dirty="0">
                <a:solidFill>
                  <a:srgbClr val="FD4513"/>
                </a:solidFill>
              </a:rPr>
              <a:t>must install a traffic sign on the left-hand side of the road</a:t>
            </a:r>
            <a:r>
              <a:rPr lang="en-NZ" sz="2200" dirty="0"/>
              <a:t> from the point of view of a person approaching the sign, except if a different position:</a:t>
            </a:r>
          </a:p>
          <a:p>
            <a:pPr marL="546100" indent="-457200">
              <a:buAutoNum type="alphaLcParenBoth"/>
            </a:pPr>
            <a:r>
              <a:rPr lang="en-NZ" sz="2200" dirty="0"/>
              <a:t>would be safer and more effective in the circumstances; </a:t>
            </a:r>
          </a:p>
          <a:p>
            <a:r>
              <a:rPr lang="en-NZ" sz="2200" dirty="0"/>
              <a:t>or</a:t>
            </a:r>
          </a:p>
          <a:p>
            <a:r>
              <a:rPr lang="en-NZ" sz="2200" dirty="0"/>
              <a:t>(b) is specified in any enactment.</a:t>
            </a:r>
          </a:p>
        </p:txBody>
      </p:sp>
    </p:spTree>
    <p:extLst>
      <p:ext uri="{BB962C8B-B14F-4D97-AF65-F5344CB8AC3E}">
        <p14:creationId xmlns:p14="http://schemas.microsoft.com/office/powerpoint/2010/main" val="247052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itle 1"/>
          <p:cNvSpPr>
            <a:spLocks noGrp="1"/>
          </p:cNvSpPr>
          <p:nvPr>
            <p:ph type="title"/>
          </p:nvPr>
        </p:nvSpPr>
        <p:spPr/>
        <p:txBody>
          <a:bodyPr/>
          <a:lstStyle/>
          <a:p>
            <a:r>
              <a:rPr lang="en-NZ" altLang="en-US" dirty="0"/>
              <a:t>How does this apply to </a:t>
            </a:r>
            <a:r>
              <a:rPr lang="en-NZ" altLang="en-US" dirty="0" err="1"/>
              <a:t>CoPTTM</a:t>
            </a:r>
            <a:r>
              <a:rPr lang="en-NZ" altLang="en-US" dirty="0"/>
              <a:t>?</a:t>
            </a:r>
          </a:p>
        </p:txBody>
      </p:sp>
      <p:sp>
        <p:nvSpPr>
          <p:cNvPr id="458755" name="Content Placeholder 2"/>
          <p:cNvSpPr>
            <a:spLocks noGrp="1"/>
          </p:cNvSpPr>
          <p:nvPr>
            <p:ph idx="1"/>
          </p:nvPr>
        </p:nvSpPr>
        <p:spPr>
          <a:xfrm>
            <a:off x="457200" y="1600200"/>
            <a:ext cx="8152544" cy="1828800"/>
          </a:xfrm>
        </p:spPr>
        <p:txBody>
          <a:bodyPr/>
          <a:lstStyle/>
          <a:p>
            <a:pPr lvl="1"/>
            <a:r>
              <a:rPr lang="en-NZ" altLang="en-US" dirty="0"/>
              <a:t>During installation activity the activity is a </a:t>
            </a:r>
            <a:r>
              <a:rPr lang="en-NZ" altLang="en-US" b="1" dirty="0"/>
              <a:t>Mobile Operation </a:t>
            </a:r>
            <a:r>
              <a:rPr lang="en-NZ" altLang="en-US" dirty="0"/>
              <a:t>rather than a Static</a:t>
            </a:r>
          </a:p>
          <a:p>
            <a:pPr lvl="1"/>
            <a:r>
              <a:rPr lang="en-NZ" altLang="en-US" dirty="0" err="1"/>
              <a:t>CoPTTM</a:t>
            </a:r>
            <a:r>
              <a:rPr lang="en-NZ" altLang="en-US" dirty="0"/>
              <a:t> already allows that the AWVMS can be placed on the LHS or the RHS of the road</a:t>
            </a:r>
          </a:p>
        </p:txBody>
      </p:sp>
      <p:sp>
        <p:nvSpPr>
          <p:cNvPr id="4" name="Content Placeholder 2">
            <a:extLst>
              <a:ext uri="{FF2B5EF4-FFF2-40B4-BE49-F238E27FC236}">
                <a16:creationId xmlns:a16="http://schemas.microsoft.com/office/drawing/2014/main" id="{0F3904B7-97B2-4AF6-A51F-B15C656973CF}"/>
              </a:ext>
            </a:extLst>
          </p:cNvPr>
          <p:cNvSpPr txBox="1">
            <a:spLocks/>
          </p:cNvSpPr>
          <p:nvPr/>
        </p:nvSpPr>
        <p:spPr bwMode="auto">
          <a:xfrm>
            <a:off x="457202" y="3611562"/>
            <a:ext cx="6621692" cy="230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rgbClr val="AFBD21"/>
              </a:buClr>
              <a:buFont typeface="Arial" pitchFamily="34" charset="0"/>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rgbClr val="AFBD21"/>
              </a:buClr>
              <a:buFont typeface="Lucida Sans" pitchFamily="34" charset="0"/>
              <a:buChar char="–"/>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Font typeface="Arial" pitchFamily="34" charset="0"/>
              <a:buChar char="–"/>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Font typeface="Arial" pitchFamily="34" charset="0"/>
              <a:buChar char="»"/>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b="1" dirty="0"/>
              <a:t>D1.9.2.2 Operational principles </a:t>
            </a:r>
            <a:endParaRPr lang="en-NZ" dirty="0"/>
          </a:p>
          <a:p>
            <a:r>
              <a:rPr lang="en-NZ" sz="2200" dirty="0"/>
              <a:t>The AWVMS may … be used: </a:t>
            </a:r>
          </a:p>
          <a:p>
            <a:pPr marL="431800" indent="-342900">
              <a:buFont typeface="Arial" panose="020B0604020202020204" pitchFamily="34" charset="0"/>
              <a:buChar char="•"/>
            </a:pPr>
            <a:r>
              <a:rPr lang="en-NZ" sz="2200" dirty="0"/>
              <a:t>on the left hand roadside shoulder clear of the </a:t>
            </a:r>
            <a:r>
              <a:rPr lang="en-NZ" sz="2200" dirty="0" err="1"/>
              <a:t>edgeline</a:t>
            </a:r>
            <a:r>
              <a:rPr lang="en-NZ" sz="2200" dirty="0"/>
              <a:t>, or </a:t>
            </a:r>
          </a:p>
          <a:p>
            <a:pPr marL="431800" indent="-342900">
              <a:buFont typeface="Arial" panose="020B0604020202020204" pitchFamily="34" charset="0"/>
              <a:buChar char="•"/>
            </a:pPr>
            <a:r>
              <a:rPr lang="en-NZ" sz="2200" dirty="0"/>
              <a:t>in the central median where it can be established 2m clear of any live lane …</a:t>
            </a:r>
          </a:p>
          <a:p>
            <a:r>
              <a:rPr lang="en-NZ" dirty="0"/>
              <a:t>	</a:t>
            </a:r>
          </a:p>
          <a:p>
            <a:r>
              <a:rPr lang="en-NZ" dirty="0"/>
              <a:t>	</a:t>
            </a:r>
          </a:p>
          <a:p>
            <a:r>
              <a:rPr lang="en-NZ" dirty="0"/>
              <a:t>	</a:t>
            </a:r>
          </a:p>
        </p:txBody>
      </p:sp>
      <p:pic>
        <p:nvPicPr>
          <p:cNvPr id="2" name="Picture 1">
            <a:extLst>
              <a:ext uri="{FF2B5EF4-FFF2-40B4-BE49-F238E27FC236}">
                <a16:creationId xmlns:a16="http://schemas.microsoft.com/office/drawing/2014/main" id="{ADDB9B53-7349-43D5-97B1-5AFFEEFC4FD1}"/>
              </a:ext>
            </a:extLst>
          </p:cNvPr>
          <p:cNvPicPr>
            <a:picLocks noChangeAspect="1"/>
          </p:cNvPicPr>
          <p:nvPr/>
        </p:nvPicPr>
        <p:blipFill>
          <a:blip r:embed="rId3"/>
          <a:stretch>
            <a:fillRect/>
          </a:stretch>
        </p:blipFill>
        <p:spPr>
          <a:xfrm>
            <a:off x="7234418" y="3513762"/>
            <a:ext cx="1452379" cy="2496620"/>
          </a:xfrm>
          <a:prstGeom prst="rect">
            <a:avLst/>
          </a:prstGeom>
        </p:spPr>
      </p:pic>
    </p:spTree>
    <p:extLst>
      <p:ext uri="{BB962C8B-B14F-4D97-AF65-F5344CB8AC3E}">
        <p14:creationId xmlns:p14="http://schemas.microsoft.com/office/powerpoint/2010/main" val="379564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E7FC7D1DFCBB4DAF12F0F583E5727F" ma:contentTypeVersion="12" ma:contentTypeDescription="Create a new document." ma:contentTypeScope="" ma:versionID="3183aaf253e1b737959cf8b806d09f22">
  <xsd:schema xmlns:xsd="http://www.w3.org/2001/XMLSchema" xmlns:xs="http://www.w3.org/2001/XMLSchema" xmlns:p="http://schemas.microsoft.com/office/2006/metadata/properties" xmlns:ns2="5a56619b-5606-4a2b-8065-d5f1974d9ed5" xmlns:ns3="e3d1d8a1-fed5-4680-8fac-b27b0658afc4" targetNamespace="http://schemas.microsoft.com/office/2006/metadata/properties" ma:root="true" ma:fieldsID="5f7b77ff09cdf542f7f9b313e190010d" ns2:_="" ns3:_="">
    <xsd:import namespace="5a56619b-5606-4a2b-8065-d5f1974d9ed5"/>
    <xsd:import namespace="e3d1d8a1-fed5-4680-8fac-b27b0658af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56619b-5606-4a2b-8065-d5f1974d9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d8a1-fed5-4680-8fac-b27b0658af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0CEA84-D2AC-40ED-A8E8-D5D02EBD19E3}"/>
</file>

<file path=customXml/itemProps2.xml><?xml version="1.0" encoding="utf-8"?>
<ds:datastoreItem xmlns:ds="http://schemas.openxmlformats.org/officeDocument/2006/customXml" ds:itemID="{BD91831D-CCBD-43CB-ABA8-C1D2326C23E4}">
  <ds:schemaRefs>
    <ds:schemaRef ds:uri="http://schemas.microsoft.com/sharepoint/v3/contenttype/forms"/>
  </ds:schemaRefs>
</ds:datastoreItem>
</file>

<file path=customXml/itemProps3.xml><?xml version="1.0" encoding="utf-8"?>
<ds:datastoreItem xmlns:ds="http://schemas.openxmlformats.org/officeDocument/2006/customXml" ds:itemID="{291D18D5-CAA9-4B73-A247-BC6A4F27D58F}">
  <ds:schemaRefs>
    <ds:schemaRef ds:uri="http://purl.org/dc/elements/1.1/"/>
    <ds:schemaRef ds:uri="http://schemas.microsoft.com/office/2006/metadata/properties"/>
    <ds:schemaRef ds:uri="ef40b7e3-2755-4064-90f0-0ae5a6fca44b"/>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53371</TotalTime>
  <Words>2290</Words>
  <Application>Microsoft Office PowerPoint</Application>
  <PresentationFormat>On-screen Show (4:3)</PresentationFormat>
  <Paragraphs>290</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Lucida Sans</vt:lpstr>
      <vt:lpstr>Wingdings</vt:lpstr>
      <vt:lpstr>Office Theme</vt:lpstr>
      <vt:lpstr>Proposed Minimum Disruption methods for Installation of L2/3 Closures </vt:lpstr>
      <vt:lpstr>Current Situation</vt:lpstr>
      <vt:lpstr>Current Situation Right Lane Closure</vt:lpstr>
      <vt:lpstr>Current Situation Left Lane Closure</vt:lpstr>
      <vt:lpstr>CoPTTM Right Lane Closure</vt:lpstr>
      <vt:lpstr>Industry Questions</vt:lpstr>
      <vt:lpstr>Consider Principles of CoPTTM </vt:lpstr>
      <vt:lpstr>Background - Why the LHS signs first?</vt:lpstr>
      <vt:lpstr>How does this apply to CoPTTM?</vt:lpstr>
      <vt:lpstr>Background - Why the LHS signs first?</vt:lpstr>
      <vt:lpstr>How does this apply to CoPTTM?</vt:lpstr>
      <vt:lpstr>Proposed Left lane Closure  Installation of signs on RHS first</vt:lpstr>
      <vt:lpstr>Proposed Left lane Closure  Installation of signs on RHS first</vt:lpstr>
      <vt:lpstr>Where is this at?</vt:lpstr>
      <vt:lpstr>Where is this at?</vt:lpstr>
      <vt:lpstr>Current Situation</vt:lpstr>
      <vt:lpstr>Current Practise - Removal</vt:lpstr>
      <vt:lpstr>Industry Questions</vt:lpstr>
      <vt:lpstr>Possible ‘Minimum Disruption’ - Removal</vt:lpstr>
      <vt:lpstr>Where is this at?</vt:lpstr>
      <vt:lpstr>Proposal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Sharnene</dc:creator>
  <cp:lastModifiedBy>Leanne McAdams</cp:lastModifiedBy>
  <cp:revision>1777</cp:revision>
  <cp:lastPrinted>2018-05-06T07:29:37Z</cp:lastPrinted>
  <dcterms:created xsi:type="dcterms:W3CDTF">2014-03-25T20:33:17Z</dcterms:created>
  <dcterms:modified xsi:type="dcterms:W3CDTF">2018-05-09T12:21:40Z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0x01010055E7FC7D1DFCBB4DAF12F0F583E5727F</vt:lpwstr>
  </property>
</Properties>
</file>