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3" r:id="rId3"/>
    <p:sldId id="258" r:id="rId4"/>
    <p:sldId id="260" r:id="rId5"/>
    <p:sldId id="279" r:id="rId6"/>
    <p:sldId id="262" r:id="rId7"/>
    <p:sldId id="269" r:id="rId8"/>
    <p:sldId id="281" r:id="rId9"/>
    <p:sldId id="264" r:id="rId10"/>
    <p:sldId id="273" r:id="rId11"/>
    <p:sldId id="259" r:id="rId12"/>
    <p:sldId id="271" r:id="rId13"/>
    <p:sldId id="270" r:id="rId14"/>
    <p:sldId id="268" r:id="rId15"/>
    <p:sldId id="274" r:id="rId16"/>
    <p:sldId id="266" r:id="rId17"/>
    <p:sldId id="267" r:id="rId18"/>
    <p:sldId id="277" r:id="rId19"/>
    <p:sldId id="278" r:id="rId20"/>
    <p:sldId id="272" r:id="rId21"/>
    <p:sldId id="28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0D86117-8FE1-44C3-ACAB-7EA0F2F4E066}">
          <p14:sldIdLst>
            <p14:sldId id="256"/>
            <p14:sldId id="263"/>
            <p14:sldId id="258"/>
            <p14:sldId id="260"/>
            <p14:sldId id="279"/>
            <p14:sldId id="262"/>
            <p14:sldId id="269"/>
            <p14:sldId id="281"/>
            <p14:sldId id="264"/>
            <p14:sldId id="273"/>
            <p14:sldId id="259"/>
            <p14:sldId id="271"/>
            <p14:sldId id="270"/>
            <p14:sldId id="268"/>
            <p14:sldId id="274"/>
            <p14:sldId id="266"/>
            <p14:sldId id="267"/>
            <p14:sldId id="277"/>
            <p14:sldId id="278"/>
            <p14:sldId id="272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A90"/>
    <a:srgbClr val="B11910"/>
    <a:srgbClr val="457777"/>
    <a:srgbClr val="868686"/>
    <a:srgbClr val="447474"/>
    <a:srgbClr val="F45B24"/>
    <a:srgbClr val="F05924"/>
    <a:srgbClr val="90ADB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14" y="27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CLOSURE TYPES - 2012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CLOSURE TYPES - 2012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4B-451B-8197-7646C67B2F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60E-43A9-A446-2AEAC7984528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FULL CLOSURES</c:v>
                </c:pt>
                <c:pt idx="1">
                  <c:v>OTHER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11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4B-451B-8197-7646C67B2F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CLOSURE TYPES - 2017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CLOSURE TYPES - 2017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E2-4661-BAFE-EB60D87D86E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5E2-4661-BAFE-EB60D87D86E5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FULL CLOSURES</c:v>
                </c:pt>
                <c:pt idx="1">
                  <c:v>OTHER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19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E2-4661-BAFE-EB60D87D86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049AA-7E3C-4306-BBF3-E854771AF514}" type="datetimeFigureOut">
              <a:rPr lang="en-US" smtClean="0"/>
              <a:t>10-May-18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F5DBB-2A4E-4FF4-B663-4AB43DA34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42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what WE’VE learnt (others may have learnt more or less)</a:t>
            </a:r>
          </a:p>
          <a:p>
            <a:r>
              <a:rPr lang="en-US" dirty="0"/>
              <a:t>This is scratching the surface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F5DBB-2A4E-4FF4-B663-4AB43DA34D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7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AA9C-2D40-4C63-AEE8-8291A281B8DC}" type="datetimeFigureOut">
              <a:rPr lang="en-US" smtClean="0"/>
              <a:t>10-May-18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36F3-3754-4888-B089-06BD7DE27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56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AA9C-2D40-4C63-AEE8-8291A281B8DC}" type="datetimeFigureOut">
              <a:rPr lang="en-US" smtClean="0"/>
              <a:t>10-May-18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36F3-3754-4888-B089-06BD7DE27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5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AA9C-2D40-4C63-AEE8-8291A281B8DC}" type="datetimeFigureOut">
              <a:rPr lang="en-US" smtClean="0"/>
              <a:t>10-May-18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36F3-3754-4888-B089-06BD7DE27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12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AA9C-2D40-4C63-AEE8-8291A281B8DC}" type="datetimeFigureOut">
              <a:rPr lang="en-US" smtClean="0"/>
              <a:t>10-May-18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36F3-3754-4888-B089-06BD7DE27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91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AA9C-2D40-4C63-AEE8-8291A281B8DC}" type="datetimeFigureOut">
              <a:rPr lang="en-US" smtClean="0"/>
              <a:t>10-May-18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36F3-3754-4888-B089-06BD7DE27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78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AA9C-2D40-4C63-AEE8-8291A281B8DC}" type="datetimeFigureOut">
              <a:rPr lang="en-US" smtClean="0"/>
              <a:t>10-May-18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36F3-3754-4888-B089-06BD7DE27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46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AA9C-2D40-4C63-AEE8-8291A281B8DC}" type="datetimeFigureOut">
              <a:rPr lang="en-US" smtClean="0"/>
              <a:t>10-May-18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36F3-3754-4888-B089-06BD7DE27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92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AA9C-2D40-4C63-AEE8-8291A281B8DC}" type="datetimeFigureOut">
              <a:rPr lang="en-US" smtClean="0"/>
              <a:t>10-May-18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36F3-3754-4888-B089-06BD7DE27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43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AA9C-2D40-4C63-AEE8-8291A281B8DC}" type="datetimeFigureOut">
              <a:rPr lang="en-US" smtClean="0"/>
              <a:t>10-May-18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36F3-3754-4888-B089-06BD7DE27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78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AA9C-2D40-4C63-AEE8-8291A281B8DC}" type="datetimeFigureOut">
              <a:rPr lang="en-US" smtClean="0"/>
              <a:t>10-May-18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36F3-3754-4888-B089-06BD7DE27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41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AA9C-2D40-4C63-AEE8-8291A281B8DC}" type="datetimeFigureOut">
              <a:rPr lang="en-US" smtClean="0"/>
              <a:t>10-May-18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36F3-3754-4888-B089-06BD7DE27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17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AA9C-2D40-4C63-AEE8-8291A281B8DC}" type="datetimeFigureOut">
              <a:rPr lang="en-US" smtClean="0"/>
              <a:t>10-May-18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36F3-3754-4888-B089-06BD7DE27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4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AA9C-2D40-4C63-AEE8-8291A281B8DC}" type="datetimeFigureOut">
              <a:rPr lang="en-US" smtClean="0"/>
              <a:t>10-May-18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36F3-3754-4888-B089-06BD7DE27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44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AA9C-2D40-4C63-AEE8-8291A281B8DC}" type="datetimeFigureOut">
              <a:rPr lang="en-US" smtClean="0"/>
              <a:t>10-May-18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36F3-3754-4888-B089-06BD7DE27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28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AA9C-2D40-4C63-AEE8-8291A281B8DC}" type="datetimeFigureOut">
              <a:rPr lang="en-US" smtClean="0"/>
              <a:t>10-May-18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36F3-3754-4888-B089-06BD7DE27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4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AA9C-2D40-4C63-AEE8-8291A281B8DC}" type="datetimeFigureOut">
              <a:rPr lang="en-US" smtClean="0"/>
              <a:t>10-May-18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36F3-3754-4888-B089-06BD7DE27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98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48ADAA9C-2D40-4C63-AEE8-8291A281B8DC}" type="datetimeFigureOut">
              <a:rPr lang="en-US" smtClean="0"/>
              <a:t>10-May-18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6A0C36F3-3754-4888-B089-06BD7DE27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90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8ADAA9C-2D40-4C63-AEE8-8291A281B8DC}" type="datetimeFigureOut">
              <a:rPr lang="en-US" smtClean="0"/>
              <a:t>10-May-18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A0C36F3-3754-4888-B089-06BD7DE27F3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clock&#10;&#10;Description generated with high confidence">
            <a:extLst>
              <a:ext uri="{FF2B5EF4-FFF2-40B4-BE49-F238E27FC236}">
                <a16:creationId xmlns:a16="http://schemas.microsoft.com/office/drawing/2014/main" id="{11FF8D81-3EBD-4FDA-BB0D-1CF9A444D4FB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017" b="94314" l="4667" r="94667">
                        <a14:foregroundMark x1="26667" y1="11371" x2="26667" y2="11371"/>
                        <a14:foregroundMark x1="44333" y1="5351" x2="44333" y2="5351"/>
                        <a14:foregroundMark x1="94667" y1="44816" x2="94667" y2="44816"/>
                        <a14:foregroundMark x1="4667" y1="55184" x2="4667" y2="55184"/>
                        <a14:foregroundMark x1="40000" y1="94314" x2="40000" y2="94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938" y="6330353"/>
            <a:ext cx="419863" cy="4184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18866A-E55B-46C8-A253-D8BB15BAABF7}"/>
              </a:ext>
            </a:extLst>
          </p:cNvPr>
          <p:cNvSpPr txBox="1"/>
          <p:nvPr userDrawn="1"/>
        </p:nvSpPr>
        <p:spPr>
          <a:xfrm>
            <a:off x="134199" y="6354918"/>
            <a:ext cx="1596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www.parallaxx.co.nz</a:t>
            </a:r>
          </a:p>
        </p:txBody>
      </p:sp>
    </p:spTree>
    <p:extLst>
      <p:ext uri="{BB962C8B-B14F-4D97-AF65-F5344CB8AC3E}">
        <p14:creationId xmlns:p14="http://schemas.microsoft.com/office/powerpoint/2010/main" val="4283358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9600" kern="1200" cap="none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Lucky fellas" pitchFamily="2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3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3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A672405-5F81-4E97-B4FC-E7F2CC16FE7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C86C303-74D6-4DF3-9113-E0A374D7166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769" y="1201590"/>
            <a:ext cx="0" cy="4210981"/>
          </a:xfrm>
          <a:prstGeom prst="line">
            <a:avLst/>
          </a:prstGeom>
          <a:ln w="12700">
            <a:solidFill>
              <a:schemeClr val="accent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DB89A62-0F8A-4CED-A923-AF8480EF5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6543" y="1740288"/>
            <a:ext cx="6054045" cy="2145889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CHALLENGING TTM FOR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521999-E77D-4CE9-AE30-74932DBDC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885" y="1112520"/>
            <a:ext cx="3191623" cy="4632960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accent3"/>
                </a:solidFill>
              </a:rPr>
              <a:t>Dave Tilton</a:t>
            </a:r>
          </a:p>
          <a:p>
            <a:r>
              <a:rPr lang="en-US" sz="3200" dirty="0">
                <a:solidFill>
                  <a:schemeClr val="accent3"/>
                </a:solidFill>
              </a:rPr>
              <a:t>Andrew Young</a:t>
            </a:r>
          </a:p>
        </p:txBody>
      </p: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7EE7854-7F5F-4866-8C88-0E896175C3E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00" y="6339840"/>
            <a:ext cx="1869441" cy="2743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F0864C-A792-406B-AB44-D97A1A712FB9}"/>
              </a:ext>
            </a:extLst>
          </p:cNvPr>
          <p:cNvSpPr txBox="1"/>
          <p:nvPr/>
        </p:nvSpPr>
        <p:spPr>
          <a:xfrm>
            <a:off x="5028062" y="2778181"/>
            <a:ext cx="602251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accent1"/>
                </a:solidFill>
                <a:latin typeface="Lucky fellas" pitchFamily="50" charset="0"/>
              </a:rPr>
              <a:t>Major Projects</a:t>
            </a:r>
          </a:p>
        </p:txBody>
      </p:sp>
    </p:spTree>
    <p:extLst>
      <p:ext uri="{BB962C8B-B14F-4D97-AF65-F5344CB8AC3E}">
        <p14:creationId xmlns:p14="http://schemas.microsoft.com/office/powerpoint/2010/main" val="4264652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3E4AA-EC2E-4226-A755-FC71199D6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249714"/>
            <a:ext cx="9905998" cy="1905000"/>
          </a:xfrm>
        </p:spPr>
        <p:txBody>
          <a:bodyPr/>
          <a:lstStyle/>
          <a:p>
            <a:pPr algn="ctr"/>
            <a:r>
              <a:rPr lang="en-US" dirty="0"/>
              <a:t>Disruption Management</a:t>
            </a:r>
          </a:p>
        </p:txBody>
      </p:sp>
    </p:spTree>
    <p:extLst>
      <p:ext uri="{BB962C8B-B14F-4D97-AF65-F5344CB8AC3E}">
        <p14:creationId xmlns:p14="http://schemas.microsoft.com/office/powerpoint/2010/main" val="2893739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D5CB3FE-210E-4294-BA53-949BAF3ED8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5218222"/>
              </p:ext>
            </p:extLst>
          </p:nvPr>
        </p:nvGraphicFramePr>
        <p:xfrm>
          <a:off x="55716" y="719666"/>
          <a:ext cx="6040284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DE0692E-24AF-4069-90D6-D4A9F5378E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953746"/>
              </p:ext>
            </p:extLst>
          </p:nvPr>
        </p:nvGraphicFramePr>
        <p:xfrm>
          <a:off x="6096000" y="719665"/>
          <a:ext cx="6040284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58683811-6DDF-4E98-A9F7-C6CD02ABF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455" y="6137711"/>
            <a:ext cx="6449090" cy="784123"/>
          </a:xfrm>
        </p:spPr>
        <p:txBody>
          <a:bodyPr/>
          <a:lstStyle/>
          <a:p>
            <a:pPr algn="ctr"/>
            <a:r>
              <a:rPr lang="en-US" sz="2800" dirty="0"/>
              <a:t>Disruption Management</a:t>
            </a:r>
          </a:p>
        </p:txBody>
      </p:sp>
    </p:spTree>
    <p:extLst>
      <p:ext uri="{BB962C8B-B14F-4D97-AF65-F5344CB8AC3E}">
        <p14:creationId xmlns:p14="http://schemas.microsoft.com/office/powerpoint/2010/main" val="190708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8683811-6DDF-4E98-A9F7-C6CD02ABF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455" y="6137711"/>
            <a:ext cx="6449090" cy="784123"/>
          </a:xfrm>
        </p:spPr>
        <p:txBody>
          <a:bodyPr/>
          <a:lstStyle/>
          <a:p>
            <a:pPr algn="ctr"/>
            <a:r>
              <a:rPr lang="en-US" sz="2800" dirty="0"/>
              <a:t>Disruption Management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C72BE1-01DC-4E86-BDA8-B7FA8B755291}"/>
              </a:ext>
            </a:extLst>
          </p:cNvPr>
          <p:cNvSpPr txBox="1"/>
          <p:nvPr/>
        </p:nvSpPr>
        <p:spPr>
          <a:xfrm>
            <a:off x="8128000" y="2206171"/>
            <a:ext cx="2002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$500 mil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98BE63-7529-43E6-84CF-BE646B9270DB}"/>
              </a:ext>
            </a:extLst>
          </p:cNvPr>
          <p:cNvSpPr txBox="1"/>
          <p:nvPr/>
        </p:nvSpPr>
        <p:spPr>
          <a:xfrm>
            <a:off x="8279483" y="3305183"/>
            <a:ext cx="1699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 years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24A43D-9999-4266-9078-F11CBCE4DB07}"/>
              </a:ext>
            </a:extLst>
          </p:cNvPr>
          <p:cNvSpPr txBox="1"/>
          <p:nvPr/>
        </p:nvSpPr>
        <p:spPr>
          <a:xfrm>
            <a:off x="7325695" y="4477301"/>
            <a:ext cx="3607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10.4 mil / month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F7B1F3-42E8-424F-8A6E-A1B513BF0CBF}"/>
              </a:ext>
            </a:extLst>
          </p:cNvPr>
          <p:cNvCxnSpPr/>
          <p:nvPr/>
        </p:nvCxnSpPr>
        <p:spPr>
          <a:xfrm>
            <a:off x="7383404" y="3033485"/>
            <a:ext cx="34916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3F4C64-699B-49D4-B8D9-C3E0D8E8D993}"/>
              </a:ext>
            </a:extLst>
          </p:cNvPr>
          <p:cNvCxnSpPr/>
          <p:nvPr/>
        </p:nvCxnSpPr>
        <p:spPr>
          <a:xfrm>
            <a:off x="7383404" y="4201885"/>
            <a:ext cx="34916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A9035D9-A14B-4802-8657-DAA649A2971E}"/>
              </a:ext>
            </a:extLst>
          </p:cNvPr>
          <p:cNvSpPr txBox="1"/>
          <p:nvPr/>
        </p:nvSpPr>
        <p:spPr>
          <a:xfrm>
            <a:off x="8507910" y="1049153"/>
            <a:ext cx="1242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2018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F02293-7802-455A-9E4F-9932CE440A8E}"/>
              </a:ext>
            </a:extLst>
          </p:cNvPr>
          <p:cNvSpPr txBox="1"/>
          <p:nvPr/>
        </p:nvSpPr>
        <p:spPr>
          <a:xfrm>
            <a:off x="2061532" y="2206171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$180* mil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216C77-05CF-4580-BCF3-99B32646AD67}"/>
              </a:ext>
            </a:extLst>
          </p:cNvPr>
          <p:cNvSpPr txBox="1"/>
          <p:nvPr/>
        </p:nvSpPr>
        <p:spPr>
          <a:xfrm>
            <a:off x="2213015" y="3305183"/>
            <a:ext cx="1699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 years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0BB586-6BF6-4103-BB0B-812657288A8C}"/>
              </a:ext>
            </a:extLst>
          </p:cNvPr>
          <p:cNvSpPr txBox="1"/>
          <p:nvPr/>
        </p:nvSpPr>
        <p:spPr>
          <a:xfrm>
            <a:off x="1391475" y="4477301"/>
            <a:ext cx="3342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5.0 mil / month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E891ACF-33C2-4E5E-91CD-E8ACB9919809}"/>
              </a:ext>
            </a:extLst>
          </p:cNvPr>
          <p:cNvCxnSpPr/>
          <p:nvPr/>
        </p:nvCxnSpPr>
        <p:spPr>
          <a:xfrm>
            <a:off x="1316936" y="3033485"/>
            <a:ext cx="34916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F024E9F-46DA-4E6E-9CAE-514CA03F3146}"/>
              </a:ext>
            </a:extLst>
          </p:cNvPr>
          <p:cNvCxnSpPr/>
          <p:nvPr/>
        </p:nvCxnSpPr>
        <p:spPr>
          <a:xfrm>
            <a:off x="1316936" y="4201885"/>
            <a:ext cx="34916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116EEBE-4E64-4DD3-8AE0-5ABF4134D1FF}"/>
              </a:ext>
            </a:extLst>
          </p:cNvPr>
          <p:cNvSpPr txBox="1"/>
          <p:nvPr/>
        </p:nvSpPr>
        <p:spPr>
          <a:xfrm>
            <a:off x="2441442" y="1049153"/>
            <a:ext cx="1242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2008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79767F-9979-4856-A175-88B634651638}"/>
              </a:ext>
            </a:extLst>
          </p:cNvPr>
          <p:cNvSpPr txBox="1"/>
          <p:nvPr/>
        </p:nvSpPr>
        <p:spPr>
          <a:xfrm>
            <a:off x="107952" y="5768379"/>
            <a:ext cx="2105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*Inflation adjusted</a:t>
            </a:r>
          </a:p>
        </p:txBody>
      </p:sp>
    </p:spTree>
    <p:extLst>
      <p:ext uri="{BB962C8B-B14F-4D97-AF65-F5344CB8AC3E}">
        <p14:creationId xmlns:p14="http://schemas.microsoft.com/office/powerpoint/2010/main" val="3192194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409C82F-433F-4F3B-9A19-838F6763B204}"/>
              </a:ext>
            </a:extLst>
          </p:cNvPr>
          <p:cNvSpPr txBox="1">
            <a:spLocks/>
          </p:cNvSpPr>
          <p:nvPr/>
        </p:nvSpPr>
        <p:spPr>
          <a:xfrm>
            <a:off x="2871455" y="6137711"/>
            <a:ext cx="6449090" cy="784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9600" kern="1200" cap="none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Lucky fellas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>
                <a:solidFill>
                  <a:schemeClr val="accent3"/>
                </a:solidFill>
              </a:rPr>
              <a:t>Disruption Management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D8398FF-E7E3-468E-AA4F-2B0FC4B22BB7}"/>
              </a:ext>
            </a:extLst>
          </p:cNvPr>
          <p:cNvGrpSpPr/>
          <p:nvPr/>
        </p:nvGrpSpPr>
        <p:grpSpPr>
          <a:xfrm>
            <a:off x="506027" y="3092496"/>
            <a:ext cx="10884023" cy="2944387"/>
            <a:chOff x="1289967" y="1451428"/>
            <a:chExt cx="9612067" cy="3955143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B89D735-76F8-40E5-8344-DE36C771FB46}"/>
                </a:ext>
              </a:extLst>
            </p:cNvPr>
            <p:cNvCxnSpPr>
              <a:cxnSpLocks/>
            </p:cNvCxnSpPr>
            <p:nvPr/>
          </p:nvCxnSpPr>
          <p:spPr>
            <a:xfrm>
              <a:off x="1289968" y="1451429"/>
              <a:ext cx="96120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59FA1C6-366E-45BF-82BE-5529FBB1E150}"/>
                </a:ext>
              </a:extLst>
            </p:cNvPr>
            <p:cNvCxnSpPr>
              <a:cxnSpLocks/>
            </p:cNvCxnSpPr>
            <p:nvPr/>
          </p:nvCxnSpPr>
          <p:spPr>
            <a:xfrm>
              <a:off x="1289967" y="2227943"/>
              <a:ext cx="9612066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5CCC459-41BF-4AF9-A762-A0E5F666B9E3}"/>
                </a:ext>
              </a:extLst>
            </p:cNvPr>
            <p:cNvCxnSpPr>
              <a:cxnSpLocks/>
            </p:cNvCxnSpPr>
            <p:nvPr/>
          </p:nvCxnSpPr>
          <p:spPr>
            <a:xfrm>
              <a:off x="1289967" y="3077028"/>
              <a:ext cx="96120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A42E785-BDCD-4B52-AD78-7B7B34763ED4}"/>
                </a:ext>
              </a:extLst>
            </p:cNvPr>
            <p:cNvCxnSpPr>
              <a:cxnSpLocks/>
            </p:cNvCxnSpPr>
            <p:nvPr/>
          </p:nvCxnSpPr>
          <p:spPr>
            <a:xfrm>
              <a:off x="7053943" y="3429000"/>
              <a:ext cx="3848090" cy="0"/>
            </a:xfrm>
            <a:prstGeom prst="line">
              <a:avLst/>
            </a:prstGeom>
            <a:ln w="190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ACD935C-FC5C-478C-82A9-E1C4EC63D01A}"/>
                </a:ext>
              </a:extLst>
            </p:cNvPr>
            <p:cNvCxnSpPr>
              <a:cxnSpLocks/>
            </p:cNvCxnSpPr>
            <p:nvPr/>
          </p:nvCxnSpPr>
          <p:spPr>
            <a:xfrm>
              <a:off x="1289968" y="3780972"/>
              <a:ext cx="96120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F2529D2-737A-4289-BA8C-5C3E6B99DBA8}"/>
                </a:ext>
              </a:extLst>
            </p:cNvPr>
            <p:cNvCxnSpPr>
              <a:cxnSpLocks/>
            </p:cNvCxnSpPr>
            <p:nvPr/>
          </p:nvCxnSpPr>
          <p:spPr>
            <a:xfrm>
              <a:off x="1289967" y="4557486"/>
              <a:ext cx="9612066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E91A7FF-8726-4972-B0BA-EFCABE9E36BB}"/>
                </a:ext>
              </a:extLst>
            </p:cNvPr>
            <p:cNvCxnSpPr>
              <a:cxnSpLocks/>
            </p:cNvCxnSpPr>
            <p:nvPr/>
          </p:nvCxnSpPr>
          <p:spPr>
            <a:xfrm>
              <a:off x="1289967" y="5406571"/>
              <a:ext cx="96120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EF7977B-0E38-4FD1-B296-F5ADF7A36EB2}"/>
                </a:ext>
              </a:extLst>
            </p:cNvPr>
            <p:cNvCxnSpPr>
              <a:cxnSpLocks/>
            </p:cNvCxnSpPr>
            <p:nvPr/>
          </p:nvCxnSpPr>
          <p:spPr>
            <a:xfrm>
              <a:off x="1289967" y="3429000"/>
              <a:ext cx="4065804" cy="0"/>
            </a:xfrm>
            <a:prstGeom prst="line">
              <a:avLst/>
            </a:prstGeom>
            <a:ln w="190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335D201-D7C3-49FC-AC9C-0EADAC2EE554}"/>
                </a:ext>
              </a:extLst>
            </p:cNvPr>
            <p:cNvSpPr/>
            <p:nvPr/>
          </p:nvSpPr>
          <p:spPr>
            <a:xfrm>
              <a:off x="1291771" y="1451429"/>
              <a:ext cx="6850743" cy="2351314"/>
            </a:xfrm>
            <a:custGeom>
              <a:avLst/>
              <a:gdLst>
                <a:gd name="connsiteX0" fmla="*/ 0 w 6850743"/>
                <a:gd name="connsiteY0" fmla="*/ 0 h 2351314"/>
                <a:gd name="connsiteX1" fmla="*/ 1451429 w 6850743"/>
                <a:gd name="connsiteY1" fmla="*/ 798285 h 2351314"/>
                <a:gd name="connsiteX2" fmla="*/ 4078515 w 6850743"/>
                <a:gd name="connsiteY2" fmla="*/ 798285 h 2351314"/>
                <a:gd name="connsiteX3" fmla="*/ 5979886 w 6850743"/>
                <a:gd name="connsiteY3" fmla="*/ 2351314 h 2351314"/>
                <a:gd name="connsiteX4" fmla="*/ 5979886 w 6850743"/>
                <a:gd name="connsiteY4" fmla="*/ 1640114 h 2351314"/>
                <a:gd name="connsiteX5" fmla="*/ 6850743 w 6850743"/>
                <a:gd name="connsiteY5" fmla="*/ 1640114 h 2351314"/>
                <a:gd name="connsiteX6" fmla="*/ 6850743 w 6850743"/>
                <a:gd name="connsiteY6" fmla="*/ 14514 h 2351314"/>
                <a:gd name="connsiteX7" fmla="*/ 58058 w 6850743"/>
                <a:gd name="connsiteY7" fmla="*/ 0 h 235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0743" h="2351314">
                  <a:moveTo>
                    <a:pt x="0" y="0"/>
                  </a:moveTo>
                  <a:lnTo>
                    <a:pt x="1451429" y="798285"/>
                  </a:lnTo>
                  <a:lnTo>
                    <a:pt x="4078515" y="798285"/>
                  </a:lnTo>
                  <a:lnTo>
                    <a:pt x="5979886" y="2351314"/>
                  </a:lnTo>
                  <a:lnTo>
                    <a:pt x="5979886" y="1640114"/>
                  </a:lnTo>
                  <a:lnTo>
                    <a:pt x="6850743" y="1640114"/>
                  </a:lnTo>
                  <a:lnTo>
                    <a:pt x="6850743" y="14514"/>
                  </a:lnTo>
                  <a:lnTo>
                    <a:pt x="58058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31AF8BA-E927-4450-8AEF-3BA47EBF268C}"/>
                </a:ext>
              </a:extLst>
            </p:cNvPr>
            <p:cNvSpPr/>
            <p:nvPr/>
          </p:nvSpPr>
          <p:spPr>
            <a:xfrm>
              <a:off x="4862286" y="4455887"/>
              <a:ext cx="203200" cy="2032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CB851F5-10C0-4BA2-BAEB-0240AE9FB1EE}"/>
                </a:ext>
              </a:extLst>
            </p:cNvPr>
            <p:cNvSpPr/>
            <p:nvPr/>
          </p:nvSpPr>
          <p:spPr>
            <a:xfrm>
              <a:off x="10626262" y="4455887"/>
              <a:ext cx="203200" cy="2032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290A70C-83A6-4023-86D4-4AF3E831EB2B}"/>
                </a:ext>
              </a:extLst>
            </p:cNvPr>
            <p:cNvSpPr/>
            <p:nvPr/>
          </p:nvSpPr>
          <p:spPr>
            <a:xfrm>
              <a:off x="5582783" y="4455887"/>
              <a:ext cx="203200" cy="2032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CF0639B-2FB1-4A16-9D8A-9006E29FCEF6}"/>
                </a:ext>
              </a:extLst>
            </p:cNvPr>
            <p:cNvSpPr/>
            <p:nvPr/>
          </p:nvSpPr>
          <p:spPr>
            <a:xfrm>
              <a:off x="6303280" y="4455887"/>
              <a:ext cx="203200" cy="2032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6269093-A5C5-4B64-9227-3A7CC3861D4C}"/>
                </a:ext>
              </a:extLst>
            </p:cNvPr>
            <p:cNvSpPr/>
            <p:nvPr/>
          </p:nvSpPr>
          <p:spPr>
            <a:xfrm>
              <a:off x="7023777" y="4455887"/>
              <a:ext cx="203200" cy="2032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6C767AD-CBC0-48C8-8E40-B5C250EDB080}"/>
                </a:ext>
              </a:extLst>
            </p:cNvPr>
            <p:cNvSpPr/>
            <p:nvPr/>
          </p:nvSpPr>
          <p:spPr>
            <a:xfrm>
              <a:off x="7744274" y="4455887"/>
              <a:ext cx="203200" cy="2032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B2F3E3A-DC27-43F6-B0B7-0FAB643D39A8}"/>
                </a:ext>
              </a:extLst>
            </p:cNvPr>
            <p:cNvSpPr/>
            <p:nvPr/>
          </p:nvSpPr>
          <p:spPr>
            <a:xfrm>
              <a:off x="8464771" y="4455887"/>
              <a:ext cx="203200" cy="2032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A471D27-2C05-4AF2-AC5B-14F3982FF0E1}"/>
                </a:ext>
              </a:extLst>
            </p:cNvPr>
            <p:cNvSpPr/>
            <p:nvPr/>
          </p:nvSpPr>
          <p:spPr>
            <a:xfrm>
              <a:off x="9185268" y="4455887"/>
              <a:ext cx="203200" cy="2032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B3B4F40-9BC4-4BFD-82E2-F613B8A6A099}"/>
                </a:ext>
              </a:extLst>
            </p:cNvPr>
            <p:cNvSpPr/>
            <p:nvPr/>
          </p:nvSpPr>
          <p:spPr>
            <a:xfrm>
              <a:off x="9905765" y="4455887"/>
              <a:ext cx="203200" cy="2032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F27E7CB-3863-4C04-A4BE-17F9661D66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47286" y="5036457"/>
              <a:ext cx="3805685" cy="0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61C75D0-64F5-4A32-9454-0F5A158266BF}"/>
                </a:ext>
              </a:extLst>
            </p:cNvPr>
            <p:cNvSpPr/>
            <p:nvPr/>
          </p:nvSpPr>
          <p:spPr>
            <a:xfrm>
              <a:off x="3556000" y="2670629"/>
              <a:ext cx="5878286" cy="1480457"/>
            </a:xfrm>
            <a:custGeom>
              <a:avLst/>
              <a:gdLst>
                <a:gd name="connsiteX0" fmla="*/ 0 w 5878286"/>
                <a:gd name="connsiteY0" fmla="*/ 0 h 1480457"/>
                <a:gd name="connsiteX1" fmla="*/ 1582057 w 5878286"/>
                <a:gd name="connsiteY1" fmla="*/ 0 h 1480457"/>
                <a:gd name="connsiteX2" fmla="*/ 3338286 w 5878286"/>
                <a:gd name="connsiteY2" fmla="*/ 1480457 h 1480457"/>
                <a:gd name="connsiteX3" fmla="*/ 5878286 w 5878286"/>
                <a:gd name="connsiteY3" fmla="*/ 1480457 h 148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78286" h="1480457">
                  <a:moveTo>
                    <a:pt x="0" y="0"/>
                  </a:moveTo>
                  <a:lnTo>
                    <a:pt x="1582057" y="0"/>
                  </a:lnTo>
                  <a:lnTo>
                    <a:pt x="3338286" y="1480457"/>
                  </a:lnTo>
                  <a:lnTo>
                    <a:pt x="5878286" y="1480457"/>
                  </a:lnTo>
                </a:path>
              </a:pathLst>
            </a:custGeom>
            <a:noFill/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C757C56-3F76-4235-B3AF-AA046D8D84E0}"/>
                </a:ext>
              </a:extLst>
            </p:cNvPr>
            <p:cNvSpPr/>
            <p:nvPr/>
          </p:nvSpPr>
          <p:spPr>
            <a:xfrm>
              <a:off x="8142514" y="1451428"/>
              <a:ext cx="2757715" cy="1625585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36FA5400-78F3-496B-B846-B93ECF1D4E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87" b="4686"/>
          <a:stretch/>
        </p:blipFill>
        <p:spPr>
          <a:xfrm>
            <a:off x="506027" y="109895"/>
            <a:ext cx="10881981" cy="288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9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ky, outdoor, way, road&#10;&#10;Description generated with very high confidence">
            <a:extLst>
              <a:ext uri="{FF2B5EF4-FFF2-40B4-BE49-F238E27FC236}">
                <a16:creationId xmlns:a16="http://schemas.microsoft.com/office/drawing/2014/main" id="{7971B470-3D2E-4CFD-B4E8-53390FC3AB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5"/>
          <a:stretch/>
        </p:blipFill>
        <p:spPr>
          <a:xfrm>
            <a:off x="1289967" y="164699"/>
            <a:ext cx="4629053" cy="597301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1F0F5E1-1E59-4692-B8DC-9488510BD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455" y="6137711"/>
            <a:ext cx="6449090" cy="78412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accent3"/>
                </a:solidFill>
              </a:rPr>
              <a:t>Disruption Management</a:t>
            </a:r>
          </a:p>
        </p:txBody>
      </p:sp>
      <p:pic>
        <p:nvPicPr>
          <p:cNvPr id="5" name="503915DA-2FC3-411F-B421-35F378853D61" descr="image4.jpeg">
            <a:extLst>
              <a:ext uri="{FF2B5EF4-FFF2-40B4-BE49-F238E27FC236}">
                <a16:creationId xmlns:a16="http://schemas.microsoft.com/office/drawing/2014/main" id="{D6896E70-3443-4B4D-9CC0-DC4D02AF2A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4569" r="12973"/>
          <a:stretch/>
        </p:blipFill>
        <p:spPr bwMode="auto">
          <a:xfrm>
            <a:off x="6272982" y="164700"/>
            <a:ext cx="4629053" cy="597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E19CDB5-BD6F-4CEC-9AAF-3463D9427E6C}"/>
              </a:ext>
            </a:extLst>
          </p:cNvPr>
          <p:cNvSpPr/>
          <p:nvPr/>
        </p:nvSpPr>
        <p:spPr>
          <a:xfrm>
            <a:off x="2767614" y="1451429"/>
            <a:ext cx="2583542" cy="4688114"/>
          </a:xfrm>
          <a:custGeom>
            <a:avLst/>
            <a:gdLst>
              <a:gd name="connsiteX0" fmla="*/ 145142 w 2583542"/>
              <a:gd name="connsiteY0" fmla="*/ 4513942 h 4688114"/>
              <a:gd name="connsiteX1" fmla="*/ 2162628 w 2583542"/>
              <a:gd name="connsiteY1" fmla="*/ 769257 h 4688114"/>
              <a:gd name="connsiteX2" fmla="*/ 2583542 w 2583542"/>
              <a:gd name="connsiteY2" fmla="*/ 0 h 4688114"/>
              <a:gd name="connsiteX3" fmla="*/ 2409371 w 2583542"/>
              <a:gd name="connsiteY3" fmla="*/ 609600 h 4688114"/>
              <a:gd name="connsiteX4" fmla="*/ 1378857 w 2583542"/>
              <a:gd name="connsiteY4" fmla="*/ 4688114 h 4688114"/>
              <a:gd name="connsiteX5" fmla="*/ 0 w 2583542"/>
              <a:gd name="connsiteY5" fmla="*/ 4688114 h 4688114"/>
              <a:gd name="connsiteX6" fmla="*/ 145142 w 2583542"/>
              <a:gd name="connsiteY6" fmla="*/ 4513942 h 468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3542" h="4688114">
                <a:moveTo>
                  <a:pt x="145142" y="4513942"/>
                </a:moveTo>
                <a:lnTo>
                  <a:pt x="2162628" y="769257"/>
                </a:lnTo>
                <a:lnTo>
                  <a:pt x="2583542" y="0"/>
                </a:lnTo>
                <a:lnTo>
                  <a:pt x="2409371" y="609600"/>
                </a:lnTo>
                <a:lnTo>
                  <a:pt x="1378857" y="4688114"/>
                </a:lnTo>
                <a:lnTo>
                  <a:pt x="0" y="4688114"/>
                </a:lnTo>
                <a:lnTo>
                  <a:pt x="145142" y="4513942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alpha val="14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3D28DFC-EBAC-4EA5-832A-BA17425E54A2}"/>
              </a:ext>
            </a:extLst>
          </p:cNvPr>
          <p:cNvSpPr/>
          <p:nvPr/>
        </p:nvSpPr>
        <p:spPr>
          <a:xfrm>
            <a:off x="4668985" y="992396"/>
            <a:ext cx="914400" cy="914400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4A9FFE8-16C4-44B3-9E9F-5799649F5EA8}"/>
              </a:ext>
            </a:extLst>
          </p:cNvPr>
          <p:cNvSpPr/>
          <p:nvPr/>
        </p:nvSpPr>
        <p:spPr>
          <a:xfrm>
            <a:off x="1780642" y="5863771"/>
            <a:ext cx="319314" cy="275772"/>
          </a:xfrm>
          <a:custGeom>
            <a:avLst/>
            <a:gdLst>
              <a:gd name="connsiteX0" fmla="*/ 0 w 319314"/>
              <a:gd name="connsiteY0" fmla="*/ 14515 h 275772"/>
              <a:gd name="connsiteX1" fmla="*/ 29029 w 319314"/>
              <a:gd name="connsiteY1" fmla="*/ 275772 h 275772"/>
              <a:gd name="connsiteX2" fmla="*/ 319314 w 319314"/>
              <a:gd name="connsiteY2" fmla="*/ 261258 h 275772"/>
              <a:gd name="connsiteX3" fmla="*/ 290286 w 319314"/>
              <a:gd name="connsiteY3" fmla="*/ 0 h 275772"/>
              <a:gd name="connsiteX4" fmla="*/ 0 w 319314"/>
              <a:gd name="connsiteY4" fmla="*/ 14515 h 27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314" h="275772">
                <a:moveTo>
                  <a:pt x="0" y="14515"/>
                </a:moveTo>
                <a:lnTo>
                  <a:pt x="29029" y="275772"/>
                </a:lnTo>
                <a:lnTo>
                  <a:pt x="319314" y="261258"/>
                </a:lnTo>
                <a:lnTo>
                  <a:pt x="290286" y="0"/>
                </a:lnTo>
                <a:lnTo>
                  <a:pt x="0" y="14515"/>
                </a:lnTo>
                <a:close/>
              </a:path>
            </a:pathLst>
          </a:custGeom>
          <a:solidFill>
            <a:srgbClr val="B119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2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3E4AA-EC2E-4226-A755-FC71199D6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839" y="2249714"/>
            <a:ext cx="10462323" cy="1905000"/>
          </a:xfrm>
        </p:spPr>
        <p:txBody>
          <a:bodyPr/>
          <a:lstStyle/>
          <a:p>
            <a:pPr algn="ctr"/>
            <a:r>
              <a:rPr lang="en-US" dirty="0"/>
              <a:t>Road Safety Barrier Systems</a:t>
            </a:r>
          </a:p>
        </p:txBody>
      </p:sp>
    </p:spTree>
    <p:extLst>
      <p:ext uri="{BB962C8B-B14F-4D97-AF65-F5344CB8AC3E}">
        <p14:creationId xmlns:p14="http://schemas.microsoft.com/office/powerpoint/2010/main" val="2804375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1F0F5E1-1E59-4692-B8DC-9488510BD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455" y="6137711"/>
            <a:ext cx="6449090" cy="784123"/>
          </a:xfrm>
        </p:spPr>
        <p:txBody>
          <a:bodyPr/>
          <a:lstStyle/>
          <a:p>
            <a:pPr algn="ctr"/>
            <a:r>
              <a:rPr lang="en-US" sz="2800" dirty="0"/>
              <a:t>Road Safety Barriers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2D0D44-9094-4530-B9BD-A349B039B1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8"/>
          <a:stretch/>
        </p:blipFill>
        <p:spPr>
          <a:xfrm>
            <a:off x="1293132" y="164701"/>
            <a:ext cx="9608900" cy="597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82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1F0F5E1-1E59-4692-B8DC-9488510BD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455" y="6137711"/>
            <a:ext cx="6449090" cy="78412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accent3"/>
                </a:solidFill>
              </a:rPr>
              <a:t>Road Safety Barriers</a:t>
            </a:r>
          </a:p>
        </p:txBody>
      </p:sp>
      <p:pic>
        <p:nvPicPr>
          <p:cNvPr id="4" name="3066E7DC-C893-466B-A71D-8D72E1CA92B1" descr="image2.jpeg">
            <a:extLst>
              <a:ext uri="{FF2B5EF4-FFF2-40B4-BE49-F238E27FC236}">
                <a16:creationId xmlns:a16="http://schemas.microsoft.com/office/drawing/2014/main" id="{6D15AB54-5DCE-4382-837D-9E491EBAE4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69"/>
          <a:stretch/>
        </p:blipFill>
        <p:spPr bwMode="auto">
          <a:xfrm>
            <a:off x="1289968" y="164701"/>
            <a:ext cx="9608900" cy="597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225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1F0F5E1-1E59-4692-B8DC-9488510BD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455" y="6137711"/>
            <a:ext cx="6449090" cy="78412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accent3"/>
                </a:solidFill>
              </a:rPr>
              <a:t>Road Safety Barriers</a:t>
            </a:r>
          </a:p>
        </p:txBody>
      </p:sp>
      <p:pic>
        <p:nvPicPr>
          <p:cNvPr id="6" name="Picture 2" descr="Image result for collision avoidance">
            <a:extLst>
              <a:ext uri="{FF2B5EF4-FFF2-40B4-BE49-F238E27FC236}">
                <a16:creationId xmlns:a16="http://schemas.microsoft.com/office/drawing/2014/main" id="{6747B219-7630-41AB-9F9E-23D2A40796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0"/>
          <a:stretch/>
        </p:blipFill>
        <p:spPr bwMode="auto">
          <a:xfrm flipH="1">
            <a:off x="1289967" y="164700"/>
            <a:ext cx="9608901" cy="597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208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3E4AA-EC2E-4226-A755-FC71199D6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249714"/>
            <a:ext cx="9905998" cy="1905000"/>
          </a:xfrm>
        </p:spPr>
        <p:txBody>
          <a:bodyPr/>
          <a:lstStyle/>
          <a:p>
            <a:pPr algn="ctr"/>
            <a:r>
              <a:rPr lang="en-US" dirty="0"/>
              <a:t>The Traffic Manager and Project STMS</a:t>
            </a:r>
          </a:p>
        </p:txBody>
      </p:sp>
    </p:spTree>
    <p:extLst>
      <p:ext uri="{BB962C8B-B14F-4D97-AF65-F5344CB8AC3E}">
        <p14:creationId xmlns:p14="http://schemas.microsoft.com/office/powerpoint/2010/main" val="2859020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7EC1DB-4233-4B0A-BDB2-362DBC64F150}"/>
              </a:ext>
            </a:extLst>
          </p:cNvPr>
          <p:cNvSpPr/>
          <p:nvPr/>
        </p:nvSpPr>
        <p:spPr>
          <a:xfrm>
            <a:off x="396816" y="2986268"/>
            <a:ext cx="5552572" cy="5440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23F90C-971A-4A44-A76F-AC4E6E003B07}"/>
              </a:ext>
            </a:extLst>
          </p:cNvPr>
          <p:cNvSpPr/>
          <p:nvPr/>
        </p:nvSpPr>
        <p:spPr>
          <a:xfrm rot="10800000">
            <a:off x="6242612" y="2986268"/>
            <a:ext cx="5552572" cy="54401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DE14A4-0A2A-4CBF-B591-3BD3E70A891E}"/>
              </a:ext>
            </a:extLst>
          </p:cNvPr>
          <p:cNvSpPr txBox="1"/>
          <p:nvPr/>
        </p:nvSpPr>
        <p:spPr>
          <a:xfrm>
            <a:off x="5599711" y="2463048"/>
            <a:ext cx="99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2018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1DACB2-A953-4B6E-A7AB-F51F87C50410}"/>
              </a:ext>
            </a:extLst>
          </p:cNvPr>
          <p:cNvSpPr txBox="1"/>
          <p:nvPr/>
        </p:nvSpPr>
        <p:spPr>
          <a:xfrm>
            <a:off x="324966" y="2463048"/>
            <a:ext cx="99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2008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7E967C-8177-4F2D-B4F5-CB2DDA56742B}"/>
              </a:ext>
            </a:extLst>
          </p:cNvPr>
          <p:cNvSpPr txBox="1"/>
          <p:nvPr/>
        </p:nvSpPr>
        <p:spPr>
          <a:xfrm>
            <a:off x="10802605" y="2463048"/>
            <a:ext cx="99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2028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A44D2D-34AE-4A41-A629-96259C85FC6B}"/>
              </a:ext>
            </a:extLst>
          </p:cNvPr>
          <p:cNvSpPr txBox="1"/>
          <p:nvPr/>
        </p:nvSpPr>
        <p:spPr>
          <a:xfrm>
            <a:off x="934566" y="3692581"/>
            <a:ext cx="43316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accent1"/>
                </a:solidFill>
                <a:latin typeface="Lucky fellas" pitchFamily="50" charset="0"/>
              </a:rPr>
              <a:t>The Last Decade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46187B-EA47-4B1F-ABC3-AA5E9CB67CB8}"/>
              </a:ext>
            </a:extLst>
          </p:cNvPr>
          <p:cNvSpPr txBox="1"/>
          <p:nvPr/>
        </p:nvSpPr>
        <p:spPr>
          <a:xfrm>
            <a:off x="6806959" y="3688027"/>
            <a:ext cx="44919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accent3"/>
                </a:solidFill>
                <a:latin typeface="Lucky fellas" pitchFamily="50" charset="0"/>
              </a:rPr>
              <a:t>The Next Decade</a:t>
            </a:r>
          </a:p>
        </p:txBody>
      </p:sp>
    </p:spTree>
    <p:extLst>
      <p:ext uri="{BB962C8B-B14F-4D97-AF65-F5344CB8AC3E}">
        <p14:creationId xmlns:p14="http://schemas.microsoft.com/office/powerpoint/2010/main" val="384377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Image result for head icon">
            <a:extLst>
              <a:ext uri="{FF2B5EF4-FFF2-40B4-BE49-F238E27FC236}">
                <a16:creationId xmlns:a16="http://schemas.microsoft.com/office/drawing/2014/main" id="{68790454-AF25-4BAC-B03B-7B5489546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72000"/>
                    </a14:imgEffect>
                    <a14:imgEffect>
                      <a14:brightnessContrast bright="-87000" contras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045" y="1333500"/>
            <a:ext cx="390525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head icon captain america">
            <a:extLst>
              <a:ext uri="{FF2B5EF4-FFF2-40B4-BE49-F238E27FC236}">
                <a16:creationId xmlns:a16="http://schemas.microsoft.com/office/drawing/2014/main" id="{A902B025-29E6-40F1-B0AC-98C67DD5E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995" y="1047750"/>
            <a:ext cx="447675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2B37F4-18C7-44FA-BA70-CDB9F28A3463}"/>
              </a:ext>
            </a:extLst>
          </p:cNvPr>
          <p:cNvSpPr txBox="1"/>
          <p:nvPr/>
        </p:nvSpPr>
        <p:spPr>
          <a:xfrm>
            <a:off x="256474" y="1382286"/>
            <a:ext cx="243695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Engineer</a:t>
            </a:r>
          </a:p>
          <a:p>
            <a:endParaRPr lang="en-US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Barrier Specialist</a:t>
            </a:r>
          </a:p>
          <a:p>
            <a:endParaRPr lang="en-US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Not a TMP Designer</a:t>
            </a:r>
          </a:p>
          <a:p>
            <a:pPr algn="r"/>
            <a:endParaRPr lang="en-US" b="1" dirty="0"/>
          </a:p>
          <a:p>
            <a:pPr algn="r"/>
            <a:endParaRPr lang="en-US" b="1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A86C1FD-33C6-4635-A7AC-2BC56F6F11CB}"/>
              </a:ext>
            </a:extLst>
          </p:cNvPr>
          <p:cNvCxnSpPr>
            <a:cxnSpLocks/>
          </p:cNvCxnSpPr>
          <p:nvPr/>
        </p:nvCxnSpPr>
        <p:spPr>
          <a:xfrm>
            <a:off x="6096000" y="8692"/>
            <a:ext cx="0" cy="68493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E664D65-3616-4C24-91D7-193D3421C547}"/>
              </a:ext>
            </a:extLst>
          </p:cNvPr>
          <p:cNvSpPr txBox="1"/>
          <p:nvPr/>
        </p:nvSpPr>
        <p:spPr>
          <a:xfrm>
            <a:off x="9070866" y="1324749"/>
            <a:ext cx="312112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Barrier Installation</a:t>
            </a:r>
          </a:p>
          <a:p>
            <a:endParaRPr lang="en-US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Significantly experienced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The ‘lead’ STMS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83034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3E4AA-EC2E-4226-A755-FC71199D6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249714"/>
            <a:ext cx="9905998" cy="1905000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288911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B9806E4-6805-4117-AD06-174DEF78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13" y="-41756"/>
            <a:ext cx="6027174" cy="1505563"/>
          </a:xfrm>
        </p:spPr>
        <p:txBody>
          <a:bodyPr>
            <a:normAutofit/>
          </a:bodyPr>
          <a:lstStyle/>
          <a:p>
            <a:r>
              <a:rPr lang="en-US" sz="8800" dirty="0"/>
              <a:t>This last decade…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BC5F1F-25F2-4283-800D-F19145D1FF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352" y="1555954"/>
            <a:ext cx="737419" cy="479323"/>
          </a:xfrm>
        </p:spPr>
        <p:txBody>
          <a:bodyPr/>
          <a:lstStyle/>
          <a:p>
            <a:r>
              <a:rPr lang="en-US" dirty="0"/>
              <a:t>2009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5568640-FCC1-40DC-9BF6-38C5BCFF82D6}"/>
              </a:ext>
            </a:extLst>
          </p:cNvPr>
          <p:cNvGrpSpPr/>
          <p:nvPr/>
        </p:nvGrpSpPr>
        <p:grpSpPr>
          <a:xfrm>
            <a:off x="6286685" y="1"/>
            <a:ext cx="6057772" cy="6857999"/>
            <a:chOff x="2730629" y="0"/>
            <a:chExt cx="6057772" cy="6857999"/>
          </a:xfrm>
        </p:grpSpPr>
        <p:pic>
          <p:nvPicPr>
            <p:cNvPr id="1026" name="Picture 2" descr="Image result for auckland state highways">
              <a:extLst>
                <a:ext uri="{FF2B5EF4-FFF2-40B4-BE49-F238E27FC236}">
                  <a16:creationId xmlns:a16="http://schemas.microsoft.com/office/drawing/2014/main" id="{6AEF1209-B06E-491A-BDD3-7402D08660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353" b="98039" l="112" r="97082">
                          <a14:foregroundMark x1="19304" y1="22157" x2="19304" y2="22157"/>
                          <a14:foregroundMark x1="22110" y1="13725" x2="22110" y2="13725"/>
                          <a14:foregroundMark x1="28620" y1="6078" x2="28620" y2="6078"/>
                          <a14:foregroundMark x1="28395" y1="6078" x2="28395" y2="6078"/>
                          <a14:foregroundMark x1="16611" y1="7059" x2="16611" y2="7059"/>
                          <a14:foregroundMark x1="11785" y1="14510" x2="11785" y2="14510"/>
                          <a14:foregroundMark x1="11785" y1="14510" x2="12009" y2="17059"/>
                          <a14:foregroundMark x1="13131" y1="24706" x2="25028" y2="64510"/>
                          <a14:foregroundMark x1="25028" y1="64510" x2="33670" y2="76275"/>
                          <a14:foregroundMark x1="33670" y1="76275" x2="36251" y2="77059"/>
                          <a14:foregroundMark x1="46577" y1="69804" x2="23232" y2="69412"/>
                          <a14:foregroundMark x1="23232" y1="69412" x2="10887" y2="51569"/>
                          <a14:foregroundMark x1="10887" y1="51569" x2="8979" y2="43922"/>
                          <a14:foregroundMark x1="13356" y1="26078" x2="15825" y2="71765"/>
                          <a14:foregroundMark x1="15825" y1="71765" x2="22447" y2="83137"/>
                          <a14:foregroundMark x1="75870" y1="37255" x2="60718" y2="79412"/>
                          <a14:foregroundMark x1="60718" y1="79412" x2="52076" y2="87255"/>
                          <a14:foregroundMark x1="52076" y1="87255" x2="42873" y2="90196"/>
                          <a14:foregroundMark x1="42873" y1="90196" x2="40741" y2="88824"/>
                          <a14:foregroundMark x1="88328" y1="16275" x2="94613" y2="62157"/>
                          <a14:foregroundMark x1="94613" y1="62157" x2="83838" y2="86275"/>
                          <a14:foregroundMark x1="83838" y1="86275" x2="61728" y2="91765"/>
                          <a14:foregroundMark x1="61728" y1="91765" x2="61728" y2="91765"/>
                          <a14:foregroundMark x1="83951" y1="29020" x2="68911" y2="15098"/>
                          <a14:foregroundMark x1="68911" y1="15098" x2="19641" y2="5686"/>
                          <a14:foregroundMark x1="19641" y1="5686" x2="9877" y2="15294"/>
                          <a14:foregroundMark x1="9877" y1="15294" x2="5724" y2="31569"/>
                          <a14:foregroundMark x1="5724" y1="31569" x2="8193" y2="57059"/>
                          <a14:foregroundMark x1="8193" y1="57059" x2="17284" y2="80784"/>
                          <a14:foregroundMark x1="17284" y1="80784" x2="37149" y2="92745"/>
                          <a14:foregroundMark x1="37149" y1="92745" x2="59484" y2="93922"/>
                          <a14:foregroundMark x1="59484" y1="93922" x2="77553" y2="84510"/>
                          <a14:foregroundMark x1="77553" y1="84510" x2="89787" y2="54706"/>
                          <a14:foregroundMark x1="89787" y1="54706" x2="80696" y2="28431"/>
                          <a14:foregroundMark x1="80696" y1="28431" x2="56229" y2="18627"/>
                          <a14:foregroundMark x1="56229" y1="18627" x2="32884" y2="23333"/>
                          <a14:foregroundMark x1="32884" y1="23333" x2="16723" y2="49608"/>
                          <a14:foregroundMark x1="16723" y1="49608" x2="23906" y2="71765"/>
                          <a14:foregroundMark x1="23906" y1="71765" x2="49495" y2="73922"/>
                          <a14:foregroundMark x1="49495" y1="73922" x2="63636" y2="53333"/>
                          <a14:foregroundMark x1="63636" y1="53333" x2="57800" y2="37059"/>
                          <a14:foregroundMark x1="57800" y1="37059" x2="42536" y2="35686"/>
                          <a14:foregroundMark x1="42536" y1="35686" x2="34792" y2="58039"/>
                          <a14:foregroundMark x1="34792" y1="58039" x2="53760" y2="68039"/>
                          <a14:foregroundMark x1="53760" y1="68039" x2="69360" y2="50000"/>
                          <a14:foregroundMark x1="69360" y1="50000" x2="51066" y2="44706"/>
                          <a14:foregroundMark x1="51066" y1="44706" x2="46352" y2="60784"/>
                          <a14:foregroundMark x1="46352" y1="60784" x2="56229" y2="50588"/>
                          <a14:foregroundMark x1="56229" y1="50588" x2="48373" y2="36275"/>
                          <a14:foregroundMark x1="48373" y1="36275" x2="42761" y2="56275"/>
                          <a14:foregroundMark x1="42761" y1="56275" x2="60606" y2="51961"/>
                          <a14:foregroundMark x1="60606" y1="51961" x2="52637" y2="20000"/>
                          <a14:foregroundMark x1="52637" y1="20000" x2="13580" y2="34902"/>
                          <a14:foregroundMark x1="13580" y1="34902" x2="21886" y2="65098"/>
                          <a14:foregroundMark x1="21886" y1="65098" x2="40965" y2="53725"/>
                          <a14:foregroundMark x1="40965" y1="53725" x2="32997" y2="30784"/>
                          <a14:foregroundMark x1="32997" y1="30784" x2="23569" y2="37843"/>
                          <a14:foregroundMark x1="23569" y1="37843" x2="30079" y2="57451"/>
                          <a14:foregroundMark x1="30079" y1="57451" x2="32884" y2="36863"/>
                          <a14:foregroundMark x1="32884" y1="36863" x2="23120" y2="19216"/>
                          <a14:foregroundMark x1="23120" y1="19216" x2="14141" y2="17059"/>
                          <a14:foregroundMark x1="14141" y1="17059" x2="7071" y2="9216"/>
                          <a14:foregroundMark x1="7071" y1="9216" x2="7632" y2="40392"/>
                          <a14:foregroundMark x1="7632" y1="40392" x2="13356" y2="71569"/>
                          <a14:foregroundMark x1="13356" y1="71569" x2="13356" y2="87255"/>
                          <a14:foregroundMark x1="13356" y1="87255" x2="7969" y2="73529"/>
                          <a14:foregroundMark x1="7969" y1="73529" x2="10887" y2="90000"/>
                          <a14:foregroundMark x1="10887" y1="90000" x2="26375" y2="91176"/>
                          <a14:foregroundMark x1="26375" y1="91176" x2="36251" y2="90980"/>
                          <a14:foregroundMark x1="36251" y1="90980" x2="76094" y2="98431"/>
                          <a14:foregroundMark x1="76094" y1="98431" x2="85634" y2="97647"/>
                          <a14:foregroundMark x1="85634" y1="97647" x2="94388" y2="87843"/>
                          <a14:foregroundMark x1="94388" y1="87843" x2="94613" y2="9020"/>
                          <a14:foregroundMark x1="94613" y1="9020" x2="48709" y2="2549"/>
                          <a14:foregroundMark x1="99327" y1="2353" x2="97868" y2="92157"/>
                          <a14:foregroundMark x1="97868" y1="92157" x2="61392" y2="99608"/>
                          <a14:foregroundMark x1="61392" y1="99608" x2="2581" y2="96471"/>
                          <a14:foregroundMark x1="2581" y1="96471" x2="4265" y2="13529"/>
                          <a14:foregroundMark x1="4265" y1="13529" x2="1908" y2="28039"/>
                          <a14:foregroundMark x1="1908" y1="28039" x2="2020" y2="30784"/>
                          <a14:foregroundMark x1="1459" y1="99412" x2="79574" y2="97059"/>
                          <a14:foregroundMark x1="79574" y1="97059" x2="97082" y2="98235"/>
                          <a14:foregroundMark x1="112" y1="4902" x2="1347" y2="11961"/>
                          <a14:foregroundMark x1="56902" y1="71765" x2="53535" y2="73137"/>
                          <a14:backgroundMark x1="56902" y1="67647" x2="56902" y2="676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91" r="27922"/>
            <a:stretch/>
          </p:blipFill>
          <p:spPr bwMode="auto">
            <a:xfrm>
              <a:off x="2730629" y="0"/>
              <a:ext cx="5905371" cy="6857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Image result for auckland state highways">
              <a:extLst>
                <a:ext uri="{FF2B5EF4-FFF2-40B4-BE49-F238E27FC236}">
                  <a16:creationId xmlns:a16="http://schemas.microsoft.com/office/drawing/2014/main" id="{C78F48D9-D750-469C-904B-F6953CBE76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39843" y1="55490" x2="39843" y2="55490"/>
                          <a14:backgroundMark x1="47475" y1="38627" x2="47475" y2="386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73" t="8889" r="26649" b="5741"/>
            <a:stretch/>
          </p:blipFill>
          <p:spPr bwMode="auto">
            <a:xfrm>
              <a:off x="2908301" y="609601"/>
              <a:ext cx="5880100" cy="5854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52F1289-0092-4DCF-A920-ED1812B7D8B0}"/>
                </a:ext>
              </a:extLst>
            </p:cNvPr>
            <p:cNvSpPr/>
            <p:nvPr/>
          </p:nvSpPr>
          <p:spPr>
            <a:xfrm>
              <a:off x="7551425" y="4283788"/>
              <a:ext cx="1098628" cy="397237"/>
            </a:xfrm>
            <a:custGeom>
              <a:avLst/>
              <a:gdLst>
                <a:gd name="connsiteX0" fmla="*/ 0 w 676275"/>
                <a:gd name="connsiteY0" fmla="*/ 42863 h 185738"/>
                <a:gd name="connsiteX1" fmla="*/ 11906 w 676275"/>
                <a:gd name="connsiteY1" fmla="*/ 114300 h 185738"/>
                <a:gd name="connsiteX2" fmla="*/ 21431 w 676275"/>
                <a:gd name="connsiteY2" fmla="*/ 135731 h 185738"/>
                <a:gd name="connsiteX3" fmla="*/ 40481 w 676275"/>
                <a:gd name="connsiteY3" fmla="*/ 152400 h 185738"/>
                <a:gd name="connsiteX4" fmla="*/ 80963 w 676275"/>
                <a:gd name="connsiteY4" fmla="*/ 133350 h 185738"/>
                <a:gd name="connsiteX5" fmla="*/ 100013 w 676275"/>
                <a:gd name="connsiteY5" fmla="*/ 126206 h 185738"/>
                <a:gd name="connsiteX6" fmla="*/ 97631 w 676275"/>
                <a:gd name="connsiteY6" fmla="*/ 154781 h 185738"/>
                <a:gd name="connsiteX7" fmla="*/ 126206 w 676275"/>
                <a:gd name="connsiteY7" fmla="*/ 185738 h 185738"/>
                <a:gd name="connsiteX8" fmla="*/ 219075 w 676275"/>
                <a:gd name="connsiteY8" fmla="*/ 166688 h 185738"/>
                <a:gd name="connsiteX9" fmla="*/ 261938 w 676275"/>
                <a:gd name="connsiteY9" fmla="*/ 147638 h 185738"/>
                <a:gd name="connsiteX10" fmla="*/ 297656 w 676275"/>
                <a:gd name="connsiteY10" fmla="*/ 121444 h 185738"/>
                <a:gd name="connsiteX11" fmla="*/ 297656 w 676275"/>
                <a:gd name="connsiteY11" fmla="*/ 100013 h 185738"/>
                <a:gd name="connsiteX12" fmla="*/ 288131 w 676275"/>
                <a:gd name="connsiteY12" fmla="*/ 54769 h 185738"/>
                <a:gd name="connsiteX13" fmla="*/ 307181 w 676275"/>
                <a:gd name="connsiteY13" fmla="*/ 69056 h 185738"/>
                <a:gd name="connsiteX14" fmla="*/ 307181 w 676275"/>
                <a:gd name="connsiteY14" fmla="*/ 116681 h 185738"/>
                <a:gd name="connsiteX15" fmla="*/ 300038 w 676275"/>
                <a:gd name="connsiteY15" fmla="*/ 140494 h 185738"/>
                <a:gd name="connsiteX16" fmla="*/ 292894 w 676275"/>
                <a:gd name="connsiteY16" fmla="*/ 157163 h 185738"/>
                <a:gd name="connsiteX17" fmla="*/ 676275 w 676275"/>
                <a:gd name="connsiteY17" fmla="*/ 159544 h 185738"/>
                <a:gd name="connsiteX18" fmla="*/ 640556 w 676275"/>
                <a:gd name="connsiteY18" fmla="*/ 102394 h 185738"/>
                <a:gd name="connsiteX19" fmla="*/ 652463 w 676275"/>
                <a:gd name="connsiteY19" fmla="*/ 69056 h 185738"/>
                <a:gd name="connsiteX20" fmla="*/ 311944 w 676275"/>
                <a:gd name="connsiteY20" fmla="*/ 0 h 185738"/>
                <a:gd name="connsiteX21" fmla="*/ 121444 w 676275"/>
                <a:gd name="connsiteY21" fmla="*/ 66675 h 185738"/>
                <a:gd name="connsiteX22" fmla="*/ 57150 w 676275"/>
                <a:gd name="connsiteY22" fmla="*/ 50006 h 185738"/>
                <a:gd name="connsiteX23" fmla="*/ 0 w 676275"/>
                <a:gd name="connsiteY23" fmla="*/ 42863 h 185738"/>
                <a:gd name="connsiteX0" fmla="*/ 0 w 676275"/>
                <a:gd name="connsiteY0" fmla="*/ 42863 h 185738"/>
                <a:gd name="connsiteX1" fmla="*/ 11906 w 676275"/>
                <a:gd name="connsiteY1" fmla="*/ 114300 h 185738"/>
                <a:gd name="connsiteX2" fmla="*/ 21431 w 676275"/>
                <a:gd name="connsiteY2" fmla="*/ 135731 h 185738"/>
                <a:gd name="connsiteX3" fmla="*/ 40481 w 676275"/>
                <a:gd name="connsiteY3" fmla="*/ 152400 h 185738"/>
                <a:gd name="connsiteX4" fmla="*/ 80963 w 676275"/>
                <a:gd name="connsiteY4" fmla="*/ 133350 h 185738"/>
                <a:gd name="connsiteX5" fmla="*/ 83344 w 676275"/>
                <a:gd name="connsiteY5" fmla="*/ 138112 h 185738"/>
                <a:gd name="connsiteX6" fmla="*/ 97631 w 676275"/>
                <a:gd name="connsiteY6" fmla="*/ 154781 h 185738"/>
                <a:gd name="connsiteX7" fmla="*/ 126206 w 676275"/>
                <a:gd name="connsiteY7" fmla="*/ 185738 h 185738"/>
                <a:gd name="connsiteX8" fmla="*/ 219075 w 676275"/>
                <a:gd name="connsiteY8" fmla="*/ 166688 h 185738"/>
                <a:gd name="connsiteX9" fmla="*/ 261938 w 676275"/>
                <a:gd name="connsiteY9" fmla="*/ 147638 h 185738"/>
                <a:gd name="connsiteX10" fmla="*/ 297656 w 676275"/>
                <a:gd name="connsiteY10" fmla="*/ 121444 h 185738"/>
                <a:gd name="connsiteX11" fmla="*/ 297656 w 676275"/>
                <a:gd name="connsiteY11" fmla="*/ 100013 h 185738"/>
                <a:gd name="connsiteX12" fmla="*/ 288131 w 676275"/>
                <a:gd name="connsiteY12" fmla="*/ 54769 h 185738"/>
                <a:gd name="connsiteX13" fmla="*/ 307181 w 676275"/>
                <a:gd name="connsiteY13" fmla="*/ 69056 h 185738"/>
                <a:gd name="connsiteX14" fmla="*/ 307181 w 676275"/>
                <a:gd name="connsiteY14" fmla="*/ 116681 h 185738"/>
                <a:gd name="connsiteX15" fmla="*/ 300038 w 676275"/>
                <a:gd name="connsiteY15" fmla="*/ 140494 h 185738"/>
                <a:gd name="connsiteX16" fmla="*/ 292894 w 676275"/>
                <a:gd name="connsiteY16" fmla="*/ 157163 h 185738"/>
                <a:gd name="connsiteX17" fmla="*/ 676275 w 676275"/>
                <a:gd name="connsiteY17" fmla="*/ 159544 h 185738"/>
                <a:gd name="connsiteX18" fmla="*/ 640556 w 676275"/>
                <a:gd name="connsiteY18" fmla="*/ 102394 h 185738"/>
                <a:gd name="connsiteX19" fmla="*/ 652463 w 676275"/>
                <a:gd name="connsiteY19" fmla="*/ 69056 h 185738"/>
                <a:gd name="connsiteX20" fmla="*/ 311944 w 676275"/>
                <a:gd name="connsiteY20" fmla="*/ 0 h 185738"/>
                <a:gd name="connsiteX21" fmla="*/ 121444 w 676275"/>
                <a:gd name="connsiteY21" fmla="*/ 66675 h 185738"/>
                <a:gd name="connsiteX22" fmla="*/ 57150 w 676275"/>
                <a:gd name="connsiteY22" fmla="*/ 50006 h 185738"/>
                <a:gd name="connsiteX23" fmla="*/ 0 w 676275"/>
                <a:gd name="connsiteY23" fmla="*/ 42863 h 185738"/>
                <a:gd name="connsiteX0" fmla="*/ 0 w 676275"/>
                <a:gd name="connsiteY0" fmla="*/ 42863 h 185738"/>
                <a:gd name="connsiteX1" fmla="*/ 11906 w 676275"/>
                <a:gd name="connsiteY1" fmla="*/ 114300 h 185738"/>
                <a:gd name="connsiteX2" fmla="*/ 21431 w 676275"/>
                <a:gd name="connsiteY2" fmla="*/ 135731 h 185738"/>
                <a:gd name="connsiteX3" fmla="*/ 40481 w 676275"/>
                <a:gd name="connsiteY3" fmla="*/ 152400 h 185738"/>
                <a:gd name="connsiteX4" fmla="*/ 80963 w 676275"/>
                <a:gd name="connsiteY4" fmla="*/ 133350 h 185738"/>
                <a:gd name="connsiteX5" fmla="*/ 83344 w 676275"/>
                <a:gd name="connsiteY5" fmla="*/ 138112 h 185738"/>
                <a:gd name="connsiteX6" fmla="*/ 97631 w 676275"/>
                <a:gd name="connsiteY6" fmla="*/ 154781 h 185738"/>
                <a:gd name="connsiteX7" fmla="*/ 126206 w 676275"/>
                <a:gd name="connsiteY7" fmla="*/ 185738 h 185738"/>
                <a:gd name="connsiteX8" fmla="*/ 219075 w 676275"/>
                <a:gd name="connsiteY8" fmla="*/ 166688 h 185738"/>
                <a:gd name="connsiteX9" fmla="*/ 261938 w 676275"/>
                <a:gd name="connsiteY9" fmla="*/ 147638 h 185738"/>
                <a:gd name="connsiteX10" fmla="*/ 297656 w 676275"/>
                <a:gd name="connsiteY10" fmla="*/ 121444 h 185738"/>
                <a:gd name="connsiteX11" fmla="*/ 297656 w 676275"/>
                <a:gd name="connsiteY11" fmla="*/ 100013 h 185738"/>
                <a:gd name="connsiteX12" fmla="*/ 288131 w 676275"/>
                <a:gd name="connsiteY12" fmla="*/ 54769 h 185738"/>
                <a:gd name="connsiteX13" fmla="*/ 307181 w 676275"/>
                <a:gd name="connsiteY13" fmla="*/ 69056 h 185738"/>
                <a:gd name="connsiteX14" fmla="*/ 307181 w 676275"/>
                <a:gd name="connsiteY14" fmla="*/ 116681 h 185738"/>
                <a:gd name="connsiteX15" fmla="*/ 300038 w 676275"/>
                <a:gd name="connsiteY15" fmla="*/ 140494 h 185738"/>
                <a:gd name="connsiteX16" fmla="*/ 292894 w 676275"/>
                <a:gd name="connsiteY16" fmla="*/ 157163 h 185738"/>
                <a:gd name="connsiteX17" fmla="*/ 676275 w 676275"/>
                <a:gd name="connsiteY17" fmla="*/ 159544 h 185738"/>
                <a:gd name="connsiteX18" fmla="*/ 640556 w 676275"/>
                <a:gd name="connsiteY18" fmla="*/ 102394 h 185738"/>
                <a:gd name="connsiteX19" fmla="*/ 482468 w 676275"/>
                <a:gd name="connsiteY19" fmla="*/ 32628 h 185738"/>
                <a:gd name="connsiteX20" fmla="*/ 311944 w 676275"/>
                <a:gd name="connsiteY20" fmla="*/ 0 h 185738"/>
                <a:gd name="connsiteX21" fmla="*/ 121444 w 676275"/>
                <a:gd name="connsiteY21" fmla="*/ 66675 h 185738"/>
                <a:gd name="connsiteX22" fmla="*/ 57150 w 676275"/>
                <a:gd name="connsiteY22" fmla="*/ 50006 h 185738"/>
                <a:gd name="connsiteX23" fmla="*/ 0 w 676275"/>
                <a:gd name="connsiteY23" fmla="*/ 42863 h 185738"/>
                <a:gd name="connsiteX0" fmla="*/ 0 w 676275"/>
                <a:gd name="connsiteY0" fmla="*/ 42863 h 185738"/>
                <a:gd name="connsiteX1" fmla="*/ 11906 w 676275"/>
                <a:gd name="connsiteY1" fmla="*/ 114300 h 185738"/>
                <a:gd name="connsiteX2" fmla="*/ 21431 w 676275"/>
                <a:gd name="connsiteY2" fmla="*/ 135731 h 185738"/>
                <a:gd name="connsiteX3" fmla="*/ 40481 w 676275"/>
                <a:gd name="connsiteY3" fmla="*/ 152400 h 185738"/>
                <a:gd name="connsiteX4" fmla="*/ 80963 w 676275"/>
                <a:gd name="connsiteY4" fmla="*/ 133350 h 185738"/>
                <a:gd name="connsiteX5" fmla="*/ 83344 w 676275"/>
                <a:gd name="connsiteY5" fmla="*/ 138112 h 185738"/>
                <a:gd name="connsiteX6" fmla="*/ 97631 w 676275"/>
                <a:gd name="connsiteY6" fmla="*/ 154781 h 185738"/>
                <a:gd name="connsiteX7" fmla="*/ 126206 w 676275"/>
                <a:gd name="connsiteY7" fmla="*/ 185738 h 185738"/>
                <a:gd name="connsiteX8" fmla="*/ 219075 w 676275"/>
                <a:gd name="connsiteY8" fmla="*/ 166688 h 185738"/>
                <a:gd name="connsiteX9" fmla="*/ 261938 w 676275"/>
                <a:gd name="connsiteY9" fmla="*/ 147638 h 185738"/>
                <a:gd name="connsiteX10" fmla="*/ 297656 w 676275"/>
                <a:gd name="connsiteY10" fmla="*/ 121444 h 185738"/>
                <a:gd name="connsiteX11" fmla="*/ 297656 w 676275"/>
                <a:gd name="connsiteY11" fmla="*/ 100013 h 185738"/>
                <a:gd name="connsiteX12" fmla="*/ 288131 w 676275"/>
                <a:gd name="connsiteY12" fmla="*/ 54769 h 185738"/>
                <a:gd name="connsiteX13" fmla="*/ 307181 w 676275"/>
                <a:gd name="connsiteY13" fmla="*/ 69056 h 185738"/>
                <a:gd name="connsiteX14" fmla="*/ 307181 w 676275"/>
                <a:gd name="connsiteY14" fmla="*/ 116681 h 185738"/>
                <a:gd name="connsiteX15" fmla="*/ 300038 w 676275"/>
                <a:gd name="connsiteY15" fmla="*/ 140494 h 185738"/>
                <a:gd name="connsiteX16" fmla="*/ 292894 w 676275"/>
                <a:gd name="connsiteY16" fmla="*/ 157163 h 185738"/>
                <a:gd name="connsiteX17" fmla="*/ 676275 w 676275"/>
                <a:gd name="connsiteY17" fmla="*/ 159544 h 185738"/>
                <a:gd name="connsiteX18" fmla="*/ 531273 w 676275"/>
                <a:gd name="connsiteY18" fmla="*/ 108465 h 185738"/>
                <a:gd name="connsiteX19" fmla="*/ 482468 w 676275"/>
                <a:gd name="connsiteY19" fmla="*/ 32628 h 185738"/>
                <a:gd name="connsiteX20" fmla="*/ 311944 w 676275"/>
                <a:gd name="connsiteY20" fmla="*/ 0 h 185738"/>
                <a:gd name="connsiteX21" fmla="*/ 121444 w 676275"/>
                <a:gd name="connsiteY21" fmla="*/ 66675 h 185738"/>
                <a:gd name="connsiteX22" fmla="*/ 57150 w 676275"/>
                <a:gd name="connsiteY22" fmla="*/ 50006 h 185738"/>
                <a:gd name="connsiteX23" fmla="*/ 0 w 676275"/>
                <a:gd name="connsiteY23" fmla="*/ 42863 h 185738"/>
                <a:gd name="connsiteX0" fmla="*/ 0 w 554850"/>
                <a:gd name="connsiteY0" fmla="*/ 42863 h 185738"/>
                <a:gd name="connsiteX1" fmla="*/ 11906 w 554850"/>
                <a:gd name="connsiteY1" fmla="*/ 114300 h 185738"/>
                <a:gd name="connsiteX2" fmla="*/ 21431 w 554850"/>
                <a:gd name="connsiteY2" fmla="*/ 135731 h 185738"/>
                <a:gd name="connsiteX3" fmla="*/ 40481 w 554850"/>
                <a:gd name="connsiteY3" fmla="*/ 152400 h 185738"/>
                <a:gd name="connsiteX4" fmla="*/ 80963 w 554850"/>
                <a:gd name="connsiteY4" fmla="*/ 133350 h 185738"/>
                <a:gd name="connsiteX5" fmla="*/ 83344 w 554850"/>
                <a:gd name="connsiteY5" fmla="*/ 138112 h 185738"/>
                <a:gd name="connsiteX6" fmla="*/ 97631 w 554850"/>
                <a:gd name="connsiteY6" fmla="*/ 154781 h 185738"/>
                <a:gd name="connsiteX7" fmla="*/ 126206 w 554850"/>
                <a:gd name="connsiteY7" fmla="*/ 185738 h 185738"/>
                <a:gd name="connsiteX8" fmla="*/ 219075 w 554850"/>
                <a:gd name="connsiteY8" fmla="*/ 166688 h 185738"/>
                <a:gd name="connsiteX9" fmla="*/ 261938 w 554850"/>
                <a:gd name="connsiteY9" fmla="*/ 147638 h 185738"/>
                <a:gd name="connsiteX10" fmla="*/ 297656 w 554850"/>
                <a:gd name="connsiteY10" fmla="*/ 121444 h 185738"/>
                <a:gd name="connsiteX11" fmla="*/ 297656 w 554850"/>
                <a:gd name="connsiteY11" fmla="*/ 100013 h 185738"/>
                <a:gd name="connsiteX12" fmla="*/ 288131 w 554850"/>
                <a:gd name="connsiteY12" fmla="*/ 54769 h 185738"/>
                <a:gd name="connsiteX13" fmla="*/ 307181 w 554850"/>
                <a:gd name="connsiteY13" fmla="*/ 69056 h 185738"/>
                <a:gd name="connsiteX14" fmla="*/ 307181 w 554850"/>
                <a:gd name="connsiteY14" fmla="*/ 116681 h 185738"/>
                <a:gd name="connsiteX15" fmla="*/ 300038 w 554850"/>
                <a:gd name="connsiteY15" fmla="*/ 140494 h 185738"/>
                <a:gd name="connsiteX16" fmla="*/ 292894 w 554850"/>
                <a:gd name="connsiteY16" fmla="*/ 157163 h 185738"/>
                <a:gd name="connsiteX17" fmla="*/ 554850 w 554850"/>
                <a:gd name="connsiteY17" fmla="*/ 165615 h 185738"/>
                <a:gd name="connsiteX18" fmla="*/ 531273 w 554850"/>
                <a:gd name="connsiteY18" fmla="*/ 108465 h 185738"/>
                <a:gd name="connsiteX19" fmla="*/ 482468 w 554850"/>
                <a:gd name="connsiteY19" fmla="*/ 32628 h 185738"/>
                <a:gd name="connsiteX20" fmla="*/ 311944 w 554850"/>
                <a:gd name="connsiteY20" fmla="*/ 0 h 185738"/>
                <a:gd name="connsiteX21" fmla="*/ 121444 w 554850"/>
                <a:gd name="connsiteY21" fmla="*/ 66675 h 185738"/>
                <a:gd name="connsiteX22" fmla="*/ 57150 w 554850"/>
                <a:gd name="connsiteY22" fmla="*/ 50006 h 185738"/>
                <a:gd name="connsiteX23" fmla="*/ 0 w 554850"/>
                <a:gd name="connsiteY23" fmla="*/ 42863 h 185738"/>
                <a:gd name="connsiteX0" fmla="*/ 0 w 554850"/>
                <a:gd name="connsiteY0" fmla="*/ 42863 h 185738"/>
                <a:gd name="connsiteX1" fmla="*/ 11906 w 554850"/>
                <a:gd name="connsiteY1" fmla="*/ 114300 h 185738"/>
                <a:gd name="connsiteX2" fmla="*/ 21431 w 554850"/>
                <a:gd name="connsiteY2" fmla="*/ 135731 h 185738"/>
                <a:gd name="connsiteX3" fmla="*/ 40481 w 554850"/>
                <a:gd name="connsiteY3" fmla="*/ 152400 h 185738"/>
                <a:gd name="connsiteX4" fmla="*/ 80963 w 554850"/>
                <a:gd name="connsiteY4" fmla="*/ 133350 h 185738"/>
                <a:gd name="connsiteX5" fmla="*/ 83344 w 554850"/>
                <a:gd name="connsiteY5" fmla="*/ 138112 h 185738"/>
                <a:gd name="connsiteX6" fmla="*/ 97631 w 554850"/>
                <a:gd name="connsiteY6" fmla="*/ 154781 h 185738"/>
                <a:gd name="connsiteX7" fmla="*/ 126206 w 554850"/>
                <a:gd name="connsiteY7" fmla="*/ 185738 h 185738"/>
                <a:gd name="connsiteX8" fmla="*/ 219075 w 554850"/>
                <a:gd name="connsiteY8" fmla="*/ 166688 h 185738"/>
                <a:gd name="connsiteX9" fmla="*/ 261938 w 554850"/>
                <a:gd name="connsiteY9" fmla="*/ 147638 h 185738"/>
                <a:gd name="connsiteX10" fmla="*/ 297656 w 554850"/>
                <a:gd name="connsiteY10" fmla="*/ 121444 h 185738"/>
                <a:gd name="connsiteX11" fmla="*/ 297656 w 554850"/>
                <a:gd name="connsiteY11" fmla="*/ 100013 h 185738"/>
                <a:gd name="connsiteX12" fmla="*/ 288131 w 554850"/>
                <a:gd name="connsiteY12" fmla="*/ 54769 h 185738"/>
                <a:gd name="connsiteX13" fmla="*/ 307181 w 554850"/>
                <a:gd name="connsiteY13" fmla="*/ 69056 h 185738"/>
                <a:gd name="connsiteX14" fmla="*/ 307181 w 554850"/>
                <a:gd name="connsiteY14" fmla="*/ 116681 h 185738"/>
                <a:gd name="connsiteX15" fmla="*/ 300038 w 554850"/>
                <a:gd name="connsiteY15" fmla="*/ 140494 h 185738"/>
                <a:gd name="connsiteX16" fmla="*/ 292894 w 554850"/>
                <a:gd name="connsiteY16" fmla="*/ 157163 h 185738"/>
                <a:gd name="connsiteX17" fmla="*/ 554850 w 554850"/>
                <a:gd name="connsiteY17" fmla="*/ 165615 h 185738"/>
                <a:gd name="connsiteX18" fmla="*/ 476632 w 554850"/>
                <a:gd name="connsiteY18" fmla="*/ 108465 h 185738"/>
                <a:gd name="connsiteX19" fmla="*/ 482468 w 554850"/>
                <a:gd name="connsiteY19" fmla="*/ 32628 h 185738"/>
                <a:gd name="connsiteX20" fmla="*/ 311944 w 554850"/>
                <a:gd name="connsiteY20" fmla="*/ 0 h 185738"/>
                <a:gd name="connsiteX21" fmla="*/ 121444 w 554850"/>
                <a:gd name="connsiteY21" fmla="*/ 66675 h 185738"/>
                <a:gd name="connsiteX22" fmla="*/ 57150 w 554850"/>
                <a:gd name="connsiteY22" fmla="*/ 50006 h 185738"/>
                <a:gd name="connsiteX23" fmla="*/ 0 w 554850"/>
                <a:gd name="connsiteY23" fmla="*/ 42863 h 185738"/>
                <a:gd name="connsiteX0" fmla="*/ 0 w 494137"/>
                <a:gd name="connsiteY0" fmla="*/ 42863 h 189900"/>
                <a:gd name="connsiteX1" fmla="*/ 11906 w 494137"/>
                <a:gd name="connsiteY1" fmla="*/ 114300 h 189900"/>
                <a:gd name="connsiteX2" fmla="*/ 21431 w 494137"/>
                <a:gd name="connsiteY2" fmla="*/ 135731 h 189900"/>
                <a:gd name="connsiteX3" fmla="*/ 40481 w 494137"/>
                <a:gd name="connsiteY3" fmla="*/ 152400 h 189900"/>
                <a:gd name="connsiteX4" fmla="*/ 80963 w 494137"/>
                <a:gd name="connsiteY4" fmla="*/ 133350 h 189900"/>
                <a:gd name="connsiteX5" fmla="*/ 83344 w 494137"/>
                <a:gd name="connsiteY5" fmla="*/ 138112 h 189900"/>
                <a:gd name="connsiteX6" fmla="*/ 97631 w 494137"/>
                <a:gd name="connsiteY6" fmla="*/ 154781 h 189900"/>
                <a:gd name="connsiteX7" fmla="*/ 126206 w 494137"/>
                <a:gd name="connsiteY7" fmla="*/ 185738 h 189900"/>
                <a:gd name="connsiteX8" fmla="*/ 219075 w 494137"/>
                <a:gd name="connsiteY8" fmla="*/ 166688 h 189900"/>
                <a:gd name="connsiteX9" fmla="*/ 261938 w 494137"/>
                <a:gd name="connsiteY9" fmla="*/ 147638 h 189900"/>
                <a:gd name="connsiteX10" fmla="*/ 297656 w 494137"/>
                <a:gd name="connsiteY10" fmla="*/ 121444 h 189900"/>
                <a:gd name="connsiteX11" fmla="*/ 297656 w 494137"/>
                <a:gd name="connsiteY11" fmla="*/ 100013 h 189900"/>
                <a:gd name="connsiteX12" fmla="*/ 288131 w 494137"/>
                <a:gd name="connsiteY12" fmla="*/ 54769 h 189900"/>
                <a:gd name="connsiteX13" fmla="*/ 307181 w 494137"/>
                <a:gd name="connsiteY13" fmla="*/ 69056 h 189900"/>
                <a:gd name="connsiteX14" fmla="*/ 307181 w 494137"/>
                <a:gd name="connsiteY14" fmla="*/ 116681 h 189900"/>
                <a:gd name="connsiteX15" fmla="*/ 300038 w 494137"/>
                <a:gd name="connsiteY15" fmla="*/ 140494 h 189900"/>
                <a:gd name="connsiteX16" fmla="*/ 292894 w 494137"/>
                <a:gd name="connsiteY16" fmla="*/ 157163 h 189900"/>
                <a:gd name="connsiteX17" fmla="*/ 494137 w 494137"/>
                <a:gd name="connsiteY17" fmla="*/ 189900 h 189900"/>
                <a:gd name="connsiteX18" fmla="*/ 476632 w 494137"/>
                <a:gd name="connsiteY18" fmla="*/ 108465 h 189900"/>
                <a:gd name="connsiteX19" fmla="*/ 482468 w 494137"/>
                <a:gd name="connsiteY19" fmla="*/ 32628 h 189900"/>
                <a:gd name="connsiteX20" fmla="*/ 311944 w 494137"/>
                <a:gd name="connsiteY20" fmla="*/ 0 h 189900"/>
                <a:gd name="connsiteX21" fmla="*/ 121444 w 494137"/>
                <a:gd name="connsiteY21" fmla="*/ 66675 h 189900"/>
                <a:gd name="connsiteX22" fmla="*/ 57150 w 494137"/>
                <a:gd name="connsiteY22" fmla="*/ 50006 h 189900"/>
                <a:gd name="connsiteX23" fmla="*/ 0 w 494137"/>
                <a:gd name="connsiteY23" fmla="*/ 42863 h 189900"/>
                <a:gd name="connsiteX0" fmla="*/ 0 w 525202"/>
                <a:gd name="connsiteY0" fmla="*/ 42863 h 189900"/>
                <a:gd name="connsiteX1" fmla="*/ 11906 w 525202"/>
                <a:gd name="connsiteY1" fmla="*/ 114300 h 189900"/>
                <a:gd name="connsiteX2" fmla="*/ 21431 w 525202"/>
                <a:gd name="connsiteY2" fmla="*/ 135731 h 189900"/>
                <a:gd name="connsiteX3" fmla="*/ 40481 w 525202"/>
                <a:gd name="connsiteY3" fmla="*/ 152400 h 189900"/>
                <a:gd name="connsiteX4" fmla="*/ 80963 w 525202"/>
                <a:gd name="connsiteY4" fmla="*/ 133350 h 189900"/>
                <a:gd name="connsiteX5" fmla="*/ 83344 w 525202"/>
                <a:gd name="connsiteY5" fmla="*/ 138112 h 189900"/>
                <a:gd name="connsiteX6" fmla="*/ 97631 w 525202"/>
                <a:gd name="connsiteY6" fmla="*/ 154781 h 189900"/>
                <a:gd name="connsiteX7" fmla="*/ 126206 w 525202"/>
                <a:gd name="connsiteY7" fmla="*/ 185738 h 189900"/>
                <a:gd name="connsiteX8" fmla="*/ 219075 w 525202"/>
                <a:gd name="connsiteY8" fmla="*/ 166688 h 189900"/>
                <a:gd name="connsiteX9" fmla="*/ 261938 w 525202"/>
                <a:gd name="connsiteY9" fmla="*/ 147638 h 189900"/>
                <a:gd name="connsiteX10" fmla="*/ 297656 w 525202"/>
                <a:gd name="connsiteY10" fmla="*/ 121444 h 189900"/>
                <a:gd name="connsiteX11" fmla="*/ 297656 w 525202"/>
                <a:gd name="connsiteY11" fmla="*/ 100013 h 189900"/>
                <a:gd name="connsiteX12" fmla="*/ 288131 w 525202"/>
                <a:gd name="connsiteY12" fmla="*/ 54769 h 189900"/>
                <a:gd name="connsiteX13" fmla="*/ 307181 w 525202"/>
                <a:gd name="connsiteY13" fmla="*/ 69056 h 189900"/>
                <a:gd name="connsiteX14" fmla="*/ 307181 w 525202"/>
                <a:gd name="connsiteY14" fmla="*/ 116681 h 189900"/>
                <a:gd name="connsiteX15" fmla="*/ 300038 w 525202"/>
                <a:gd name="connsiteY15" fmla="*/ 140494 h 189900"/>
                <a:gd name="connsiteX16" fmla="*/ 292894 w 525202"/>
                <a:gd name="connsiteY16" fmla="*/ 157163 h 189900"/>
                <a:gd name="connsiteX17" fmla="*/ 494137 w 525202"/>
                <a:gd name="connsiteY17" fmla="*/ 189900 h 189900"/>
                <a:gd name="connsiteX18" fmla="*/ 525202 w 525202"/>
                <a:gd name="connsiteY18" fmla="*/ 108465 h 189900"/>
                <a:gd name="connsiteX19" fmla="*/ 482468 w 525202"/>
                <a:gd name="connsiteY19" fmla="*/ 32628 h 189900"/>
                <a:gd name="connsiteX20" fmla="*/ 311944 w 525202"/>
                <a:gd name="connsiteY20" fmla="*/ 0 h 189900"/>
                <a:gd name="connsiteX21" fmla="*/ 121444 w 525202"/>
                <a:gd name="connsiteY21" fmla="*/ 66675 h 189900"/>
                <a:gd name="connsiteX22" fmla="*/ 57150 w 525202"/>
                <a:gd name="connsiteY22" fmla="*/ 50006 h 189900"/>
                <a:gd name="connsiteX23" fmla="*/ 0 w 525202"/>
                <a:gd name="connsiteY23" fmla="*/ 42863 h 189900"/>
                <a:gd name="connsiteX0" fmla="*/ 0 w 525202"/>
                <a:gd name="connsiteY0" fmla="*/ 42863 h 189900"/>
                <a:gd name="connsiteX1" fmla="*/ 11906 w 525202"/>
                <a:gd name="connsiteY1" fmla="*/ 114300 h 189900"/>
                <a:gd name="connsiteX2" fmla="*/ 21431 w 525202"/>
                <a:gd name="connsiteY2" fmla="*/ 135731 h 189900"/>
                <a:gd name="connsiteX3" fmla="*/ 40481 w 525202"/>
                <a:gd name="connsiteY3" fmla="*/ 152400 h 189900"/>
                <a:gd name="connsiteX4" fmla="*/ 80963 w 525202"/>
                <a:gd name="connsiteY4" fmla="*/ 133350 h 189900"/>
                <a:gd name="connsiteX5" fmla="*/ 83344 w 525202"/>
                <a:gd name="connsiteY5" fmla="*/ 138112 h 189900"/>
                <a:gd name="connsiteX6" fmla="*/ 97631 w 525202"/>
                <a:gd name="connsiteY6" fmla="*/ 154781 h 189900"/>
                <a:gd name="connsiteX7" fmla="*/ 126206 w 525202"/>
                <a:gd name="connsiteY7" fmla="*/ 185738 h 189900"/>
                <a:gd name="connsiteX8" fmla="*/ 219075 w 525202"/>
                <a:gd name="connsiteY8" fmla="*/ 166688 h 189900"/>
                <a:gd name="connsiteX9" fmla="*/ 261938 w 525202"/>
                <a:gd name="connsiteY9" fmla="*/ 147638 h 189900"/>
                <a:gd name="connsiteX10" fmla="*/ 297656 w 525202"/>
                <a:gd name="connsiteY10" fmla="*/ 121444 h 189900"/>
                <a:gd name="connsiteX11" fmla="*/ 297656 w 525202"/>
                <a:gd name="connsiteY11" fmla="*/ 100013 h 189900"/>
                <a:gd name="connsiteX12" fmla="*/ 288131 w 525202"/>
                <a:gd name="connsiteY12" fmla="*/ 54769 h 189900"/>
                <a:gd name="connsiteX13" fmla="*/ 307181 w 525202"/>
                <a:gd name="connsiteY13" fmla="*/ 69056 h 189900"/>
                <a:gd name="connsiteX14" fmla="*/ 307181 w 525202"/>
                <a:gd name="connsiteY14" fmla="*/ 116681 h 189900"/>
                <a:gd name="connsiteX15" fmla="*/ 300038 w 525202"/>
                <a:gd name="connsiteY15" fmla="*/ 140494 h 189900"/>
                <a:gd name="connsiteX16" fmla="*/ 292894 w 525202"/>
                <a:gd name="connsiteY16" fmla="*/ 157163 h 189900"/>
                <a:gd name="connsiteX17" fmla="*/ 494137 w 525202"/>
                <a:gd name="connsiteY17" fmla="*/ 189900 h 189900"/>
                <a:gd name="connsiteX18" fmla="*/ 525202 w 525202"/>
                <a:gd name="connsiteY18" fmla="*/ 108465 h 189900"/>
                <a:gd name="connsiteX19" fmla="*/ 509789 w 525202"/>
                <a:gd name="connsiteY19" fmla="*/ 29592 h 189900"/>
                <a:gd name="connsiteX20" fmla="*/ 311944 w 525202"/>
                <a:gd name="connsiteY20" fmla="*/ 0 h 189900"/>
                <a:gd name="connsiteX21" fmla="*/ 121444 w 525202"/>
                <a:gd name="connsiteY21" fmla="*/ 66675 h 189900"/>
                <a:gd name="connsiteX22" fmla="*/ 57150 w 525202"/>
                <a:gd name="connsiteY22" fmla="*/ 50006 h 189900"/>
                <a:gd name="connsiteX23" fmla="*/ 0 w 525202"/>
                <a:gd name="connsiteY23" fmla="*/ 42863 h 189900"/>
                <a:gd name="connsiteX0" fmla="*/ 0 w 525202"/>
                <a:gd name="connsiteY0" fmla="*/ 42863 h 189900"/>
                <a:gd name="connsiteX1" fmla="*/ 11906 w 525202"/>
                <a:gd name="connsiteY1" fmla="*/ 114300 h 189900"/>
                <a:gd name="connsiteX2" fmla="*/ 21431 w 525202"/>
                <a:gd name="connsiteY2" fmla="*/ 135731 h 189900"/>
                <a:gd name="connsiteX3" fmla="*/ 40481 w 525202"/>
                <a:gd name="connsiteY3" fmla="*/ 152400 h 189900"/>
                <a:gd name="connsiteX4" fmla="*/ 80963 w 525202"/>
                <a:gd name="connsiteY4" fmla="*/ 133350 h 189900"/>
                <a:gd name="connsiteX5" fmla="*/ 83344 w 525202"/>
                <a:gd name="connsiteY5" fmla="*/ 138112 h 189900"/>
                <a:gd name="connsiteX6" fmla="*/ 97631 w 525202"/>
                <a:gd name="connsiteY6" fmla="*/ 154781 h 189900"/>
                <a:gd name="connsiteX7" fmla="*/ 126206 w 525202"/>
                <a:gd name="connsiteY7" fmla="*/ 185738 h 189900"/>
                <a:gd name="connsiteX8" fmla="*/ 219075 w 525202"/>
                <a:gd name="connsiteY8" fmla="*/ 166688 h 189900"/>
                <a:gd name="connsiteX9" fmla="*/ 261938 w 525202"/>
                <a:gd name="connsiteY9" fmla="*/ 147638 h 189900"/>
                <a:gd name="connsiteX10" fmla="*/ 297656 w 525202"/>
                <a:gd name="connsiteY10" fmla="*/ 121444 h 189900"/>
                <a:gd name="connsiteX11" fmla="*/ 297656 w 525202"/>
                <a:gd name="connsiteY11" fmla="*/ 100013 h 189900"/>
                <a:gd name="connsiteX12" fmla="*/ 288131 w 525202"/>
                <a:gd name="connsiteY12" fmla="*/ 54769 h 189900"/>
                <a:gd name="connsiteX13" fmla="*/ 307181 w 525202"/>
                <a:gd name="connsiteY13" fmla="*/ 69056 h 189900"/>
                <a:gd name="connsiteX14" fmla="*/ 307181 w 525202"/>
                <a:gd name="connsiteY14" fmla="*/ 116681 h 189900"/>
                <a:gd name="connsiteX15" fmla="*/ 300038 w 525202"/>
                <a:gd name="connsiteY15" fmla="*/ 140494 h 189900"/>
                <a:gd name="connsiteX16" fmla="*/ 292894 w 525202"/>
                <a:gd name="connsiteY16" fmla="*/ 157163 h 189900"/>
                <a:gd name="connsiteX17" fmla="*/ 509315 w 525202"/>
                <a:gd name="connsiteY17" fmla="*/ 189900 h 189900"/>
                <a:gd name="connsiteX18" fmla="*/ 525202 w 525202"/>
                <a:gd name="connsiteY18" fmla="*/ 108465 h 189900"/>
                <a:gd name="connsiteX19" fmla="*/ 509789 w 525202"/>
                <a:gd name="connsiteY19" fmla="*/ 29592 h 189900"/>
                <a:gd name="connsiteX20" fmla="*/ 311944 w 525202"/>
                <a:gd name="connsiteY20" fmla="*/ 0 h 189900"/>
                <a:gd name="connsiteX21" fmla="*/ 121444 w 525202"/>
                <a:gd name="connsiteY21" fmla="*/ 66675 h 189900"/>
                <a:gd name="connsiteX22" fmla="*/ 57150 w 525202"/>
                <a:gd name="connsiteY22" fmla="*/ 50006 h 189900"/>
                <a:gd name="connsiteX23" fmla="*/ 0 w 525202"/>
                <a:gd name="connsiteY23" fmla="*/ 42863 h 1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202" h="189900">
                  <a:moveTo>
                    <a:pt x="0" y="42863"/>
                  </a:moveTo>
                  <a:lnTo>
                    <a:pt x="11906" y="114300"/>
                  </a:lnTo>
                  <a:lnTo>
                    <a:pt x="21431" y="135731"/>
                  </a:lnTo>
                  <a:lnTo>
                    <a:pt x="40481" y="152400"/>
                  </a:lnTo>
                  <a:lnTo>
                    <a:pt x="80963" y="133350"/>
                  </a:lnTo>
                  <a:lnTo>
                    <a:pt x="83344" y="138112"/>
                  </a:lnTo>
                  <a:lnTo>
                    <a:pt x="97631" y="154781"/>
                  </a:lnTo>
                  <a:lnTo>
                    <a:pt x="126206" y="185738"/>
                  </a:lnTo>
                  <a:lnTo>
                    <a:pt x="219075" y="166688"/>
                  </a:lnTo>
                  <a:lnTo>
                    <a:pt x="261938" y="147638"/>
                  </a:lnTo>
                  <a:lnTo>
                    <a:pt x="297656" y="121444"/>
                  </a:lnTo>
                  <a:lnTo>
                    <a:pt x="297656" y="100013"/>
                  </a:lnTo>
                  <a:lnTo>
                    <a:pt x="288131" y="54769"/>
                  </a:lnTo>
                  <a:lnTo>
                    <a:pt x="307181" y="69056"/>
                  </a:lnTo>
                  <a:lnTo>
                    <a:pt x="307181" y="116681"/>
                  </a:lnTo>
                  <a:lnTo>
                    <a:pt x="300038" y="140494"/>
                  </a:lnTo>
                  <a:lnTo>
                    <a:pt x="292894" y="157163"/>
                  </a:lnTo>
                  <a:lnTo>
                    <a:pt x="509315" y="189900"/>
                  </a:lnTo>
                  <a:lnTo>
                    <a:pt x="525202" y="108465"/>
                  </a:lnTo>
                  <a:lnTo>
                    <a:pt x="509789" y="29592"/>
                  </a:lnTo>
                  <a:lnTo>
                    <a:pt x="311944" y="0"/>
                  </a:lnTo>
                  <a:lnTo>
                    <a:pt x="121444" y="66675"/>
                  </a:lnTo>
                  <a:lnTo>
                    <a:pt x="57150" y="50006"/>
                  </a:lnTo>
                  <a:lnTo>
                    <a:pt x="0" y="42863"/>
                  </a:ln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772FAD9-C62F-4A1A-8E6A-BEBA7404954A}"/>
                </a:ext>
              </a:extLst>
            </p:cNvPr>
            <p:cNvSpPr/>
            <p:nvPr/>
          </p:nvSpPr>
          <p:spPr>
            <a:xfrm>
              <a:off x="7317311" y="4368469"/>
              <a:ext cx="278944" cy="219171"/>
            </a:xfrm>
            <a:custGeom>
              <a:avLst/>
              <a:gdLst>
                <a:gd name="connsiteX0" fmla="*/ 45244 w 133350"/>
                <a:gd name="connsiteY0" fmla="*/ 0 h 104775"/>
                <a:gd name="connsiteX1" fmla="*/ 97632 w 133350"/>
                <a:gd name="connsiteY1" fmla="*/ 28575 h 104775"/>
                <a:gd name="connsiteX2" fmla="*/ 123825 w 133350"/>
                <a:gd name="connsiteY2" fmla="*/ 45244 h 104775"/>
                <a:gd name="connsiteX3" fmla="*/ 133350 w 133350"/>
                <a:gd name="connsiteY3" fmla="*/ 104775 h 104775"/>
                <a:gd name="connsiteX4" fmla="*/ 30957 w 133350"/>
                <a:gd name="connsiteY4" fmla="*/ 104775 h 104775"/>
                <a:gd name="connsiteX5" fmla="*/ 9525 w 133350"/>
                <a:gd name="connsiteY5" fmla="*/ 92869 h 104775"/>
                <a:gd name="connsiteX6" fmla="*/ 0 w 133350"/>
                <a:gd name="connsiteY6" fmla="*/ 26194 h 104775"/>
                <a:gd name="connsiteX7" fmla="*/ 45244 w 133350"/>
                <a:gd name="connsiteY7" fmla="*/ 0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04775">
                  <a:moveTo>
                    <a:pt x="45244" y="0"/>
                  </a:moveTo>
                  <a:lnTo>
                    <a:pt x="97632" y="28575"/>
                  </a:lnTo>
                  <a:lnTo>
                    <a:pt x="123825" y="45244"/>
                  </a:lnTo>
                  <a:lnTo>
                    <a:pt x="133350" y="104775"/>
                  </a:lnTo>
                  <a:lnTo>
                    <a:pt x="30957" y="104775"/>
                  </a:lnTo>
                  <a:lnTo>
                    <a:pt x="9525" y="92869"/>
                  </a:lnTo>
                  <a:lnTo>
                    <a:pt x="0" y="26194"/>
                  </a:lnTo>
                  <a:lnTo>
                    <a:pt x="45244" y="0"/>
                  </a:ln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40CA7A0-4444-4190-8A37-6D77F57BDB2E}"/>
                </a:ext>
              </a:extLst>
            </p:cNvPr>
            <p:cNvSpPr/>
            <p:nvPr/>
          </p:nvSpPr>
          <p:spPr>
            <a:xfrm>
              <a:off x="6256326" y="4483036"/>
              <a:ext cx="961362" cy="398492"/>
            </a:xfrm>
            <a:custGeom>
              <a:avLst/>
              <a:gdLst>
                <a:gd name="connsiteX0" fmla="*/ 302419 w 459581"/>
                <a:gd name="connsiteY0" fmla="*/ 0 h 190500"/>
                <a:gd name="connsiteX1" fmla="*/ 421481 w 459581"/>
                <a:gd name="connsiteY1" fmla="*/ 28575 h 190500"/>
                <a:gd name="connsiteX2" fmla="*/ 459581 w 459581"/>
                <a:gd name="connsiteY2" fmla="*/ 50006 h 190500"/>
                <a:gd name="connsiteX3" fmla="*/ 431006 w 459581"/>
                <a:gd name="connsiteY3" fmla="*/ 90488 h 190500"/>
                <a:gd name="connsiteX4" fmla="*/ 395288 w 459581"/>
                <a:gd name="connsiteY4" fmla="*/ 92869 h 190500"/>
                <a:gd name="connsiteX5" fmla="*/ 221456 w 459581"/>
                <a:gd name="connsiteY5" fmla="*/ 133350 h 190500"/>
                <a:gd name="connsiteX6" fmla="*/ 109538 w 459581"/>
                <a:gd name="connsiteY6" fmla="*/ 161925 h 190500"/>
                <a:gd name="connsiteX7" fmla="*/ 21431 w 459581"/>
                <a:gd name="connsiteY7" fmla="*/ 190500 h 190500"/>
                <a:gd name="connsiteX8" fmla="*/ 0 w 459581"/>
                <a:gd name="connsiteY8" fmla="*/ 154781 h 190500"/>
                <a:gd name="connsiteX9" fmla="*/ 28575 w 459581"/>
                <a:gd name="connsiteY9" fmla="*/ 119063 h 190500"/>
                <a:gd name="connsiteX10" fmla="*/ 169069 w 459581"/>
                <a:gd name="connsiteY10" fmla="*/ 71438 h 190500"/>
                <a:gd name="connsiteX11" fmla="*/ 302419 w 459581"/>
                <a:gd name="connsiteY11" fmla="*/ 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9581" h="190500">
                  <a:moveTo>
                    <a:pt x="302419" y="0"/>
                  </a:moveTo>
                  <a:lnTo>
                    <a:pt x="421481" y="28575"/>
                  </a:lnTo>
                  <a:lnTo>
                    <a:pt x="459581" y="50006"/>
                  </a:lnTo>
                  <a:lnTo>
                    <a:pt x="431006" y="90488"/>
                  </a:lnTo>
                  <a:lnTo>
                    <a:pt x="395288" y="92869"/>
                  </a:lnTo>
                  <a:lnTo>
                    <a:pt x="221456" y="133350"/>
                  </a:lnTo>
                  <a:lnTo>
                    <a:pt x="109538" y="161925"/>
                  </a:lnTo>
                  <a:lnTo>
                    <a:pt x="21431" y="190500"/>
                  </a:lnTo>
                  <a:lnTo>
                    <a:pt x="0" y="154781"/>
                  </a:lnTo>
                  <a:lnTo>
                    <a:pt x="28575" y="119063"/>
                  </a:lnTo>
                  <a:lnTo>
                    <a:pt x="169069" y="71438"/>
                  </a:lnTo>
                  <a:lnTo>
                    <a:pt x="302419" y="0"/>
                  </a:ln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183DF20-EBEF-4ECB-9D64-64C313BB2401}"/>
                </a:ext>
              </a:extLst>
            </p:cNvPr>
            <p:cNvSpPr/>
            <p:nvPr/>
          </p:nvSpPr>
          <p:spPr>
            <a:xfrm>
              <a:off x="6908857" y="4398357"/>
              <a:ext cx="398492" cy="199246"/>
            </a:xfrm>
            <a:custGeom>
              <a:avLst/>
              <a:gdLst>
                <a:gd name="connsiteX0" fmla="*/ 0 w 190500"/>
                <a:gd name="connsiteY0" fmla="*/ 0 h 95250"/>
                <a:gd name="connsiteX1" fmla="*/ 40481 w 190500"/>
                <a:gd name="connsiteY1" fmla="*/ 30956 h 95250"/>
                <a:gd name="connsiteX2" fmla="*/ 83344 w 190500"/>
                <a:gd name="connsiteY2" fmla="*/ 45244 h 95250"/>
                <a:gd name="connsiteX3" fmla="*/ 145256 w 190500"/>
                <a:gd name="connsiteY3" fmla="*/ 66675 h 95250"/>
                <a:gd name="connsiteX4" fmla="*/ 190500 w 190500"/>
                <a:gd name="connsiteY4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95250">
                  <a:moveTo>
                    <a:pt x="0" y="0"/>
                  </a:moveTo>
                  <a:lnTo>
                    <a:pt x="40481" y="30956"/>
                  </a:lnTo>
                  <a:lnTo>
                    <a:pt x="83344" y="45244"/>
                  </a:lnTo>
                  <a:lnTo>
                    <a:pt x="145256" y="66675"/>
                  </a:lnTo>
                  <a:lnTo>
                    <a:pt x="190500" y="95250"/>
                  </a:lnTo>
                </a:path>
              </a:pathLst>
            </a:custGeom>
            <a:solidFill>
              <a:srgbClr val="F05924"/>
            </a:solidFill>
            <a:ln w="76200">
              <a:solidFill>
                <a:srgbClr val="4474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47474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C3EA36E-03F1-4A90-8513-4734E33951C3}"/>
                </a:ext>
              </a:extLst>
            </p:cNvPr>
            <p:cNvSpPr/>
            <p:nvPr/>
          </p:nvSpPr>
          <p:spPr>
            <a:xfrm>
              <a:off x="6181608" y="4747037"/>
              <a:ext cx="129511" cy="179321"/>
            </a:xfrm>
            <a:custGeom>
              <a:avLst/>
              <a:gdLst>
                <a:gd name="connsiteX0" fmla="*/ 0 w 61913"/>
                <a:gd name="connsiteY0" fmla="*/ 0 h 85725"/>
                <a:gd name="connsiteX1" fmla="*/ 40482 w 61913"/>
                <a:gd name="connsiteY1" fmla="*/ 35719 h 85725"/>
                <a:gd name="connsiteX2" fmla="*/ 61913 w 61913"/>
                <a:gd name="connsiteY2" fmla="*/ 8572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913" h="85725">
                  <a:moveTo>
                    <a:pt x="0" y="0"/>
                  </a:moveTo>
                  <a:lnTo>
                    <a:pt x="40482" y="35719"/>
                  </a:lnTo>
                  <a:lnTo>
                    <a:pt x="61913" y="85725"/>
                  </a:lnTo>
                </a:path>
              </a:pathLst>
            </a:custGeom>
            <a:solidFill>
              <a:srgbClr val="F05924"/>
            </a:solidFill>
            <a:ln w="76200">
              <a:solidFill>
                <a:srgbClr val="4474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A7DAB26-2FC5-4E74-AC58-21D22D9CAB7E}"/>
              </a:ext>
            </a:extLst>
          </p:cNvPr>
          <p:cNvSpPr/>
          <p:nvPr/>
        </p:nvSpPr>
        <p:spPr>
          <a:xfrm>
            <a:off x="9858375" y="5753100"/>
            <a:ext cx="1071563" cy="714375"/>
          </a:xfrm>
          <a:custGeom>
            <a:avLst/>
            <a:gdLst>
              <a:gd name="connsiteX0" fmla="*/ 423863 w 1071563"/>
              <a:gd name="connsiteY0" fmla="*/ 0 h 714375"/>
              <a:gd name="connsiteX1" fmla="*/ 352425 w 1071563"/>
              <a:gd name="connsiteY1" fmla="*/ 138113 h 714375"/>
              <a:gd name="connsiteX2" fmla="*/ 280988 w 1071563"/>
              <a:gd name="connsiteY2" fmla="*/ 252413 h 714375"/>
              <a:gd name="connsiteX3" fmla="*/ 219075 w 1071563"/>
              <a:gd name="connsiteY3" fmla="*/ 328613 h 714375"/>
              <a:gd name="connsiteX4" fmla="*/ 171450 w 1071563"/>
              <a:gd name="connsiteY4" fmla="*/ 442913 h 714375"/>
              <a:gd name="connsiteX5" fmla="*/ 104775 w 1071563"/>
              <a:gd name="connsiteY5" fmla="*/ 519113 h 714375"/>
              <a:gd name="connsiteX6" fmla="*/ 23813 w 1071563"/>
              <a:gd name="connsiteY6" fmla="*/ 609600 h 714375"/>
              <a:gd name="connsiteX7" fmla="*/ 0 w 1071563"/>
              <a:gd name="connsiteY7" fmla="*/ 714375 h 714375"/>
              <a:gd name="connsiteX8" fmla="*/ 319088 w 1071563"/>
              <a:gd name="connsiteY8" fmla="*/ 714375 h 714375"/>
              <a:gd name="connsiteX9" fmla="*/ 514350 w 1071563"/>
              <a:gd name="connsiteY9" fmla="*/ 714375 h 714375"/>
              <a:gd name="connsiteX10" fmla="*/ 809625 w 1071563"/>
              <a:gd name="connsiteY10" fmla="*/ 690563 h 714375"/>
              <a:gd name="connsiteX11" fmla="*/ 957263 w 1071563"/>
              <a:gd name="connsiteY11" fmla="*/ 633413 h 714375"/>
              <a:gd name="connsiteX12" fmla="*/ 1071563 w 1071563"/>
              <a:gd name="connsiteY12" fmla="*/ 581025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1563" h="714375">
                <a:moveTo>
                  <a:pt x="423863" y="0"/>
                </a:moveTo>
                <a:lnTo>
                  <a:pt x="352425" y="138113"/>
                </a:lnTo>
                <a:lnTo>
                  <a:pt x="280988" y="252413"/>
                </a:lnTo>
                <a:lnTo>
                  <a:pt x="219075" y="328613"/>
                </a:lnTo>
                <a:lnTo>
                  <a:pt x="171450" y="442913"/>
                </a:lnTo>
                <a:lnTo>
                  <a:pt x="104775" y="519113"/>
                </a:lnTo>
                <a:lnTo>
                  <a:pt x="23813" y="609600"/>
                </a:lnTo>
                <a:lnTo>
                  <a:pt x="0" y="714375"/>
                </a:lnTo>
                <a:lnTo>
                  <a:pt x="319088" y="714375"/>
                </a:lnTo>
                <a:lnTo>
                  <a:pt x="514350" y="714375"/>
                </a:lnTo>
                <a:lnTo>
                  <a:pt x="809625" y="690563"/>
                </a:lnTo>
                <a:lnTo>
                  <a:pt x="957263" y="633413"/>
                </a:lnTo>
                <a:lnTo>
                  <a:pt x="1071563" y="581025"/>
                </a:lnTo>
              </a:path>
            </a:pathLst>
          </a:custGeom>
          <a:noFill/>
          <a:ln w="139700">
            <a:solidFill>
              <a:srgbClr val="45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E088097C-6608-4816-A53E-8963C56CE5A6}"/>
              </a:ext>
            </a:extLst>
          </p:cNvPr>
          <p:cNvSpPr txBox="1">
            <a:spLocks/>
          </p:cNvSpPr>
          <p:nvPr/>
        </p:nvSpPr>
        <p:spPr>
          <a:xfrm>
            <a:off x="197352" y="1987609"/>
            <a:ext cx="737419" cy="479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2010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F7166485-43CB-4969-9A03-CC253F184B4A}"/>
              </a:ext>
            </a:extLst>
          </p:cNvPr>
          <p:cNvSpPr txBox="1">
            <a:spLocks/>
          </p:cNvSpPr>
          <p:nvPr/>
        </p:nvSpPr>
        <p:spPr>
          <a:xfrm>
            <a:off x="197352" y="2466932"/>
            <a:ext cx="737419" cy="479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2011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DE4B492A-B5BF-4429-987C-D85CDBCBD28B}"/>
              </a:ext>
            </a:extLst>
          </p:cNvPr>
          <p:cNvSpPr txBox="1">
            <a:spLocks/>
          </p:cNvSpPr>
          <p:nvPr/>
        </p:nvSpPr>
        <p:spPr>
          <a:xfrm>
            <a:off x="197352" y="2898587"/>
            <a:ext cx="737419" cy="479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2012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E9041AD0-5D4A-4709-8845-A7B9FC144F0E}"/>
              </a:ext>
            </a:extLst>
          </p:cNvPr>
          <p:cNvSpPr txBox="1">
            <a:spLocks/>
          </p:cNvSpPr>
          <p:nvPr/>
        </p:nvSpPr>
        <p:spPr>
          <a:xfrm>
            <a:off x="197352" y="3377910"/>
            <a:ext cx="737419" cy="479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2013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754F4149-289A-43DD-8C5A-3D13F2342AB3}"/>
              </a:ext>
            </a:extLst>
          </p:cNvPr>
          <p:cNvSpPr txBox="1">
            <a:spLocks/>
          </p:cNvSpPr>
          <p:nvPr/>
        </p:nvSpPr>
        <p:spPr>
          <a:xfrm>
            <a:off x="197352" y="3809565"/>
            <a:ext cx="737419" cy="479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2014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2F257BE7-1D83-4C00-AB8B-E8B4EE140D87}"/>
              </a:ext>
            </a:extLst>
          </p:cNvPr>
          <p:cNvSpPr txBox="1">
            <a:spLocks/>
          </p:cNvSpPr>
          <p:nvPr/>
        </p:nvSpPr>
        <p:spPr>
          <a:xfrm>
            <a:off x="197352" y="4258879"/>
            <a:ext cx="737419" cy="479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2015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114C1FC2-0012-4DC9-998E-5408B9A26F7B}"/>
              </a:ext>
            </a:extLst>
          </p:cNvPr>
          <p:cNvSpPr txBox="1">
            <a:spLocks/>
          </p:cNvSpPr>
          <p:nvPr/>
        </p:nvSpPr>
        <p:spPr>
          <a:xfrm>
            <a:off x="197352" y="4708193"/>
            <a:ext cx="737419" cy="479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2016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577AB873-B747-4127-AECA-6ACC8D9B6972}"/>
              </a:ext>
            </a:extLst>
          </p:cNvPr>
          <p:cNvSpPr txBox="1">
            <a:spLocks/>
          </p:cNvSpPr>
          <p:nvPr/>
        </p:nvSpPr>
        <p:spPr>
          <a:xfrm>
            <a:off x="197352" y="5127498"/>
            <a:ext cx="737419" cy="479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2017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C39C34AC-4CBF-41B6-9479-FB2BCB73B124}"/>
              </a:ext>
            </a:extLst>
          </p:cNvPr>
          <p:cNvSpPr txBox="1">
            <a:spLocks/>
          </p:cNvSpPr>
          <p:nvPr/>
        </p:nvSpPr>
        <p:spPr>
          <a:xfrm>
            <a:off x="197352" y="5559153"/>
            <a:ext cx="737419" cy="479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2018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5135B54-4379-4BDE-A76F-CDE23F6E9B63}"/>
              </a:ext>
            </a:extLst>
          </p:cNvPr>
          <p:cNvGrpSpPr/>
          <p:nvPr/>
        </p:nvGrpSpPr>
        <p:grpSpPr>
          <a:xfrm>
            <a:off x="1054909" y="1380757"/>
            <a:ext cx="6407775" cy="802004"/>
            <a:chOff x="1054909" y="1380757"/>
            <a:chExt cx="6407775" cy="802004"/>
          </a:xfrm>
        </p:grpSpPr>
        <p:sp>
          <p:nvSpPr>
            <p:cNvPr id="37" name="Text Placeholder 13">
              <a:extLst>
                <a:ext uri="{FF2B5EF4-FFF2-40B4-BE49-F238E27FC236}">
                  <a16:creationId xmlns:a16="http://schemas.microsoft.com/office/drawing/2014/main" id="{B6D4228C-6B64-44A4-9C09-AFC4225AF5A0}"/>
                </a:ext>
              </a:extLst>
            </p:cNvPr>
            <p:cNvSpPr txBox="1">
              <a:spLocks/>
            </p:cNvSpPr>
            <p:nvPr/>
          </p:nvSpPr>
          <p:spPr>
            <a:xfrm>
              <a:off x="1054909" y="1380757"/>
              <a:ext cx="2993216" cy="47932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16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10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err="1">
                  <a:solidFill>
                    <a:schemeClr val="accent3"/>
                  </a:solidFill>
                </a:rPr>
                <a:t>Hobsonville</a:t>
              </a:r>
              <a:r>
                <a:rPr lang="en-US" dirty="0">
                  <a:solidFill>
                    <a:schemeClr val="accent3"/>
                  </a:solidFill>
                </a:rPr>
                <a:t> deviation (sh18)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A562878-94F4-43B4-A8A7-18604EABE89E}"/>
                </a:ext>
              </a:extLst>
            </p:cNvPr>
            <p:cNvSpPr/>
            <p:nvPr/>
          </p:nvSpPr>
          <p:spPr>
            <a:xfrm>
              <a:off x="6676103" y="1651819"/>
              <a:ext cx="786581" cy="530942"/>
            </a:xfrm>
            <a:custGeom>
              <a:avLst/>
              <a:gdLst>
                <a:gd name="connsiteX0" fmla="*/ 0 w 786581"/>
                <a:gd name="connsiteY0" fmla="*/ 530942 h 530942"/>
                <a:gd name="connsiteX1" fmla="*/ 49162 w 786581"/>
                <a:gd name="connsiteY1" fmla="*/ 471949 h 530942"/>
                <a:gd name="connsiteX2" fmla="*/ 363794 w 786581"/>
                <a:gd name="connsiteY2" fmla="*/ 314633 h 530942"/>
                <a:gd name="connsiteX3" fmla="*/ 786581 w 786581"/>
                <a:gd name="connsiteY3" fmla="*/ 0 h 530942"/>
                <a:gd name="connsiteX4" fmla="*/ 786581 w 786581"/>
                <a:gd name="connsiteY4" fmla="*/ 0 h 530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6581" h="530942">
                  <a:moveTo>
                    <a:pt x="0" y="530942"/>
                  </a:moveTo>
                  <a:lnTo>
                    <a:pt x="49162" y="471949"/>
                  </a:lnTo>
                  <a:lnTo>
                    <a:pt x="363794" y="314633"/>
                  </a:lnTo>
                  <a:lnTo>
                    <a:pt x="786581" y="0"/>
                  </a:lnTo>
                  <a:lnTo>
                    <a:pt x="786581" y="0"/>
                  </a:lnTo>
                </a:path>
              </a:pathLst>
            </a:custGeom>
            <a:noFill/>
            <a:ln w="139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7" name="Group 1026">
            <a:extLst>
              <a:ext uri="{FF2B5EF4-FFF2-40B4-BE49-F238E27FC236}">
                <a16:creationId xmlns:a16="http://schemas.microsoft.com/office/drawing/2014/main" id="{ECFDBB93-0D52-43A6-AC50-30E9FA641B22}"/>
              </a:ext>
            </a:extLst>
          </p:cNvPr>
          <p:cNvGrpSpPr/>
          <p:nvPr/>
        </p:nvGrpSpPr>
        <p:grpSpPr>
          <a:xfrm>
            <a:off x="1054909" y="2359742"/>
            <a:ext cx="5935826" cy="2827549"/>
            <a:chOff x="1054909" y="2359742"/>
            <a:chExt cx="5935826" cy="2827549"/>
          </a:xfrm>
        </p:grpSpPr>
        <p:sp>
          <p:nvSpPr>
            <p:cNvPr id="33" name="Text Placeholder 13">
              <a:extLst>
                <a:ext uri="{FF2B5EF4-FFF2-40B4-BE49-F238E27FC236}">
                  <a16:creationId xmlns:a16="http://schemas.microsoft.com/office/drawing/2014/main" id="{81C06FE1-AB11-4290-BF43-3AAA47955589}"/>
                </a:ext>
              </a:extLst>
            </p:cNvPr>
            <p:cNvSpPr txBox="1">
              <a:spLocks/>
            </p:cNvSpPr>
            <p:nvPr/>
          </p:nvSpPr>
          <p:spPr>
            <a:xfrm>
              <a:off x="1054909" y="4707968"/>
              <a:ext cx="3692350" cy="47932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16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10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chemeClr val="accent3"/>
                  </a:solidFill>
                </a:rPr>
                <a:t>Lincoln to </a:t>
              </a:r>
              <a:r>
                <a:rPr lang="en-US" dirty="0" err="1">
                  <a:solidFill>
                    <a:schemeClr val="accent3"/>
                  </a:solidFill>
                </a:rPr>
                <a:t>westgate</a:t>
              </a:r>
              <a:r>
                <a:rPr lang="en-US" dirty="0">
                  <a:solidFill>
                    <a:schemeClr val="accent3"/>
                  </a:solidFill>
                </a:rPr>
                <a:t> (l2W)</a:t>
              </a: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5356EE8-CC4E-4E6D-9D88-A194B1E51222}"/>
                </a:ext>
              </a:extLst>
            </p:cNvPr>
            <p:cNvSpPr/>
            <p:nvPr/>
          </p:nvSpPr>
          <p:spPr>
            <a:xfrm>
              <a:off x="6735097" y="2359742"/>
              <a:ext cx="255638" cy="550606"/>
            </a:xfrm>
            <a:custGeom>
              <a:avLst/>
              <a:gdLst>
                <a:gd name="connsiteX0" fmla="*/ 0 w 255638"/>
                <a:gd name="connsiteY0" fmla="*/ 0 h 550606"/>
                <a:gd name="connsiteX1" fmla="*/ 58993 w 255638"/>
                <a:gd name="connsiteY1" fmla="*/ 137652 h 550606"/>
                <a:gd name="connsiteX2" fmla="*/ 68826 w 255638"/>
                <a:gd name="connsiteY2" fmla="*/ 275303 h 550606"/>
                <a:gd name="connsiteX3" fmla="*/ 108155 w 255638"/>
                <a:gd name="connsiteY3" fmla="*/ 383458 h 550606"/>
                <a:gd name="connsiteX4" fmla="*/ 147484 w 255638"/>
                <a:gd name="connsiteY4" fmla="*/ 471948 h 550606"/>
                <a:gd name="connsiteX5" fmla="*/ 255638 w 255638"/>
                <a:gd name="connsiteY5" fmla="*/ 550606 h 550606"/>
                <a:gd name="connsiteX6" fmla="*/ 255638 w 255638"/>
                <a:gd name="connsiteY6" fmla="*/ 550606 h 550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638" h="550606">
                  <a:moveTo>
                    <a:pt x="0" y="0"/>
                  </a:moveTo>
                  <a:lnTo>
                    <a:pt x="58993" y="137652"/>
                  </a:lnTo>
                  <a:lnTo>
                    <a:pt x="68826" y="275303"/>
                  </a:lnTo>
                  <a:lnTo>
                    <a:pt x="108155" y="383458"/>
                  </a:lnTo>
                  <a:lnTo>
                    <a:pt x="147484" y="471948"/>
                  </a:lnTo>
                  <a:lnTo>
                    <a:pt x="255638" y="550606"/>
                  </a:lnTo>
                  <a:lnTo>
                    <a:pt x="255638" y="550606"/>
                  </a:lnTo>
                </a:path>
              </a:pathLst>
            </a:custGeom>
            <a:noFill/>
            <a:ln w="139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4FED1C9-3FD6-4626-91D0-28D1655DEE3A}"/>
              </a:ext>
            </a:extLst>
          </p:cNvPr>
          <p:cNvGrpSpPr/>
          <p:nvPr/>
        </p:nvGrpSpPr>
        <p:grpSpPr>
          <a:xfrm>
            <a:off x="1054909" y="2772897"/>
            <a:ext cx="6181633" cy="479323"/>
            <a:chOff x="1054909" y="2772897"/>
            <a:chExt cx="6181633" cy="479323"/>
          </a:xfrm>
        </p:grpSpPr>
        <p:sp>
          <p:nvSpPr>
            <p:cNvPr id="29" name="Text Placeholder 13">
              <a:extLst>
                <a:ext uri="{FF2B5EF4-FFF2-40B4-BE49-F238E27FC236}">
                  <a16:creationId xmlns:a16="http://schemas.microsoft.com/office/drawing/2014/main" id="{53BA1B14-B34B-4EC4-B1CF-ADA60430CF64}"/>
                </a:ext>
              </a:extLst>
            </p:cNvPr>
            <p:cNvSpPr txBox="1">
              <a:spLocks/>
            </p:cNvSpPr>
            <p:nvPr/>
          </p:nvSpPr>
          <p:spPr>
            <a:xfrm>
              <a:off x="1054909" y="2772897"/>
              <a:ext cx="3692350" cy="47932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16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10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chemeClr val="accent3"/>
                  </a:solidFill>
                </a:rPr>
                <a:t>Lincoln road interchange (</a:t>
              </a:r>
              <a:r>
                <a:rPr lang="en-US" dirty="0" err="1">
                  <a:solidFill>
                    <a:schemeClr val="accent3"/>
                  </a:solidFill>
                </a:rPr>
                <a:t>lri</a:t>
              </a:r>
              <a:r>
                <a:rPr lang="en-US" dirty="0">
                  <a:solidFill>
                    <a:schemeClr val="accent3"/>
                  </a:solidFill>
                </a:rPr>
                <a:t>)</a:t>
              </a: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5FBE3E3-9EFB-4523-88AA-F1FCB450AE56}"/>
                </a:ext>
              </a:extLst>
            </p:cNvPr>
            <p:cNvSpPr/>
            <p:nvPr/>
          </p:nvSpPr>
          <p:spPr>
            <a:xfrm>
              <a:off x="7000568" y="2930013"/>
              <a:ext cx="235974" cy="127819"/>
            </a:xfrm>
            <a:custGeom>
              <a:avLst/>
              <a:gdLst>
                <a:gd name="connsiteX0" fmla="*/ 0 w 235974"/>
                <a:gd name="connsiteY0" fmla="*/ 0 h 127819"/>
                <a:gd name="connsiteX1" fmla="*/ 167148 w 235974"/>
                <a:gd name="connsiteY1" fmla="*/ 78658 h 127819"/>
                <a:gd name="connsiteX2" fmla="*/ 235974 w 235974"/>
                <a:gd name="connsiteY2" fmla="*/ 127819 h 12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5974" h="127819">
                  <a:moveTo>
                    <a:pt x="0" y="0"/>
                  </a:moveTo>
                  <a:lnTo>
                    <a:pt x="167148" y="78658"/>
                  </a:lnTo>
                  <a:lnTo>
                    <a:pt x="235974" y="127819"/>
                  </a:lnTo>
                </a:path>
              </a:pathLst>
            </a:custGeom>
            <a:noFill/>
            <a:ln w="139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DBF0B7A-38B3-45D1-BF44-2B97FD738709}"/>
              </a:ext>
            </a:extLst>
          </p:cNvPr>
          <p:cNvGrpSpPr/>
          <p:nvPr/>
        </p:nvGrpSpPr>
        <p:grpSpPr>
          <a:xfrm>
            <a:off x="1054909" y="3074338"/>
            <a:ext cx="6417607" cy="1013701"/>
            <a:chOff x="1054909" y="3074338"/>
            <a:chExt cx="6417607" cy="1013701"/>
          </a:xfrm>
        </p:grpSpPr>
        <p:sp>
          <p:nvSpPr>
            <p:cNvPr id="30" name="Text Placeholder 13">
              <a:extLst>
                <a:ext uri="{FF2B5EF4-FFF2-40B4-BE49-F238E27FC236}">
                  <a16:creationId xmlns:a16="http://schemas.microsoft.com/office/drawing/2014/main" id="{C7F66D12-9DF1-4E94-9747-D91F9E40788F}"/>
                </a:ext>
              </a:extLst>
            </p:cNvPr>
            <p:cNvSpPr txBox="1">
              <a:spLocks/>
            </p:cNvSpPr>
            <p:nvPr/>
          </p:nvSpPr>
          <p:spPr>
            <a:xfrm>
              <a:off x="1054909" y="3608716"/>
              <a:ext cx="3692350" cy="47932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16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10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chemeClr val="accent3"/>
                  </a:solidFill>
                </a:rPr>
                <a:t>Te Atatu interchange (tat)</a:t>
              </a: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30C9EFC-6721-4A93-B5B7-6D3F45217E55}"/>
                </a:ext>
              </a:extLst>
            </p:cNvPr>
            <p:cNvSpPr/>
            <p:nvPr/>
          </p:nvSpPr>
          <p:spPr>
            <a:xfrm>
              <a:off x="7236542" y="3074338"/>
              <a:ext cx="235974" cy="127819"/>
            </a:xfrm>
            <a:custGeom>
              <a:avLst/>
              <a:gdLst>
                <a:gd name="connsiteX0" fmla="*/ 0 w 235974"/>
                <a:gd name="connsiteY0" fmla="*/ 0 h 127819"/>
                <a:gd name="connsiteX1" fmla="*/ 167148 w 235974"/>
                <a:gd name="connsiteY1" fmla="*/ 78658 h 127819"/>
                <a:gd name="connsiteX2" fmla="*/ 235974 w 235974"/>
                <a:gd name="connsiteY2" fmla="*/ 127819 h 12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5974" h="127819">
                  <a:moveTo>
                    <a:pt x="0" y="0"/>
                  </a:moveTo>
                  <a:lnTo>
                    <a:pt x="167148" y="78658"/>
                  </a:lnTo>
                  <a:lnTo>
                    <a:pt x="235974" y="127819"/>
                  </a:lnTo>
                </a:path>
              </a:pathLst>
            </a:custGeom>
            <a:noFill/>
            <a:ln w="139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A8ECDE1-A0E7-4399-81EC-4A7DF28EECDB}"/>
              </a:ext>
            </a:extLst>
          </p:cNvPr>
          <p:cNvGrpSpPr/>
          <p:nvPr/>
        </p:nvGrpSpPr>
        <p:grpSpPr>
          <a:xfrm>
            <a:off x="1054909" y="3185652"/>
            <a:ext cx="7115697" cy="761271"/>
            <a:chOff x="1054909" y="3185652"/>
            <a:chExt cx="7115697" cy="761271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2B74F36-D274-474C-B1EF-B088CC7FEBD6}"/>
                </a:ext>
              </a:extLst>
            </p:cNvPr>
            <p:cNvSpPr/>
            <p:nvPr/>
          </p:nvSpPr>
          <p:spPr>
            <a:xfrm>
              <a:off x="7472516" y="3185652"/>
              <a:ext cx="698090" cy="304800"/>
            </a:xfrm>
            <a:custGeom>
              <a:avLst/>
              <a:gdLst>
                <a:gd name="connsiteX0" fmla="*/ 0 w 698090"/>
                <a:gd name="connsiteY0" fmla="*/ 0 h 304800"/>
                <a:gd name="connsiteX1" fmla="*/ 117987 w 698090"/>
                <a:gd name="connsiteY1" fmla="*/ 88490 h 304800"/>
                <a:gd name="connsiteX2" fmla="*/ 196645 w 698090"/>
                <a:gd name="connsiteY2" fmla="*/ 167148 h 304800"/>
                <a:gd name="connsiteX3" fmla="*/ 294968 w 698090"/>
                <a:gd name="connsiteY3" fmla="*/ 245806 h 304800"/>
                <a:gd name="connsiteX4" fmla="*/ 373626 w 698090"/>
                <a:gd name="connsiteY4" fmla="*/ 294967 h 304800"/>
                <a:gd name="connsiteX5" fmla="*/ 501445 w 698090"/>
                <a:gd name="connsiteY5" fmla="*/ 304800 h 304800"/>
                <a:gd name="connsiteX6" fmla="*/ 688258 w 698090"/>
                <a:gd name="connsiteY6" fmla="*/ 304800 h 304800"/>
                <a:gd name="connsiteX7" fmla="*/ 698090 w 698090"/>
                <a:gd name="connsiteY7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8090" h="304800">
                  <a:moveTo>
                    <a:pt x="0" y="0"/>
                  </a:moveTo>
                  <a:lnTo>
                    <a:pt x="117987" y="88490"/>
                  </a:lnTo>
                  <a:lnTo>
                    <a:pt x="196645" y="167148"/>
                  </a:lnTo>
                  <a:lnTo>
                    <a:pt x="294968" y="245806"/>
                  </a:lnTo>
                  <a:lnTo>
                    <a:pt x="373626" y="294967"/>
                  </a:lnTo>
                  <a:lnTo>
                    <a:pt x="501445" y="304800"/>
                  </a:lnTo>
                  <a:lnTo>
                    <a:pt x="688258" y="304800"/>
                  </a:lnTo>
                  <a:lnTo>
                    <a:pt x="698090" y="304800"/>
                  </a:lnTo>
                </a:path>
              </a:pathLst>
            </a:custGeom>
            <a:noFill/>
            <a:ln w="139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 Placeholder 13">
              <a:extLst>
                <a:ext uri="{FF2B5EF4-FFF2-40B4-BE49-F238E27FC236}">
                  <a16:creationId xmlns:a16="http://schemas.microsoft.com/office/drawing/2014/main" id="{CFA2C19E-6AA1-45A9-8B62-A26D2985A22F}"/>
                </a:ext>
              </a:extLst>
            </p:cNvPr>
            <p:cNvSpPr txBox="1">
              <a:spLocks/>
            </p:cNvSpPr>
            <p:nvPr/>
          </p:nvSpPr>
          <p:spPr>
            <a:xfrm>
              <a:off x="1054909" y="3467600"/>
              <a:ext cx="3692350" cy="47932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16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10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chemeClr val="accent3"/>
                  </a:solidFill>
                </a:rPr>
                <a:t>Causeway upgrade (cup)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6637AC6-502B-4FCC-AC18-49511D2C1B52}"/>
              </a:ext>
            </a:extLst>
          </p:cNvPr>
          <p:cNvGrpSpPr/>
          <p:nvPr/>
        </p:nvGrpSpPr>
        <p:grpSpPr>
          <a:xfrm>
            <a:off x="1054909" y="3340135"/>
            <a:ext cx="7725297" cy="897568"/>
            <a:chOff x="1054909" y="3340135"/>
            <a:chExt cx="7725297" cy="897568"/>
          </a:xfrm>
        </p:grpSpPr>
        <p:sp>
          <p:nvSpPr>
            <p:cNvPr id="32" name="Text Placeholder 13">
              <a:extLst>
                <a:ext uri="{FF2B5EF4-FFF2-40B4-BE49-F238E27FC236}">
                  <a16:creationId xmlns:a16="http://schemas.microsoft.com/office/drawing/2014/main" id="{FEE1AF22-705B-414E-A67F-833E5497E91E}"/>
                </a:ext>
              </a:extLst>
            </p:cNvPr>
            <p:cNvSpPr txBox="1">
              <a:spLocks/>
            </p:cNvSpPr>
            <p:nvPr/>
          </p:nvSpPr>
          <p:spPr>
            <a:xfrm>
              <a:off x="1054909" y="3340135"/>
              <a:ext cx="3692350" cy="47932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16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10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chemeClr val="accent3"/>
                  </a:solidFill>
                </a:rPr>
                <a:t>Waterview tunnel project (</a:t>
              </a:r>
              <a:r>
                <a:rPr lang="en-US" dirty="0" err="1">
                  <a:solidFill>
                    <a:schemeClr val="accent3"/>
                  </a:solidFill>
                </a:rPr>
                <a:t>wca</a:t>
              </a:r>
              <a:r>
                <a:rPr lang="en-US" dirty="0">
                  <a:solidFill>
                    <a:schemeClr val="accent3"/>
                  </a:solidFill>
                </a:rPr>
                <a:t>)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895287C-ADF6-4B74-9B85-18BCCE178A36}"/>
                </a:ext>
              </a:extLst>
            </p:cNvPr>
            <p:cNvGrpSpPr/>
            <p:nvPr/>
          </p:nvGrpSpPr>
          <p:grpSpPr>
            <a:xfrm>
              <a:off x="8170606" y="3431458"/>
              <a:ext cx="609600" cy="806245"/>
              <a:chOff x="8170606" y="3431458"/>
              <a:chExt cx="609600" cy="806245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E97D2BB4-E33B-4C91-94E9-620CBA5ECF6F}"/>
                  </a:ext>
                </a:extLst>
              </p:cNvPr>
              <p:cNvSpPr/>
              <p:nvPr/>
            </p:nvSpPr>
            <p:spPr>
              <a:xfrm>
                <a:off x="8170606" y="3431458"/>
                <a:ext cx="294968" cy="49161"/>
              </a:xfrm>
              <a:custGeom>
                <a:avLst/>
                <a:gdLst>
                  <a:gd name="connsiteX0" fmla="*/ 0 w 294968"/>
                  <a:gd name="connsiteY0" fmla="*/ 49161 h 49161"/>
                  <a:gd name="connsiteX1" fmla="*/ 186813 w 294968"/>
                  <a:gd name="connsiteY1" fmla="*/ 29497 h 49161"/>
                  <a:gd name="connsiteX2" fmla="*/ 275304 w 294968"/>
                  <a:gd name="connsiteY2" fmla="*/ 9832 h 49161"/>
                  <a:gd name="connsiteX3" fmla="*/ 294968 w 294968"/>
                  <a:gd name="connsiteY3" fmla="*/ 0 h 49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4968" h="49161">
                    <a:moveTo>
                      <a:pt x="0" y="49161"/>
                    </a:moveTo>
                    <a:lnTo>
                      <a:pt x="186813" y="29497"/>
                    </a:lnTo>
                    <a:lnTo>
                      <a:pt x="275304" y="9832"/>
                    </a:lnTo>
                    <a:lnTo>
                      <a:pt x="294968" y="0"/>
                    </a:lnTo>
                  </a:path>
                </a:pathLst>
              </a:custGeom>
              <a:noFill/>
              <a:ln w="1397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8F7BF5D2-3697-46B9-B636-272746F19E9D}"/>
                  </a:ext>
                </a:extLst>
              </p:cNvPr>
              <p:cNvSpPr/>
              <p:nvPr/>
            </p:nvSpPr>
            <p:spPr>
              <a:xfrm>
                <a:off x="8278761" y="3480619"/>
                <a:ext cx="501445" cy="757084"/>
              </a:xfrm>
              <a:custGeom>
                <a:avLst/>
                <a:gdLst>
                  <a:gd name="connsiteX0" fmla="*/ 58994 w 501445"/>
                  <a:gd name="connsiteY0" fmla="*/ 0 h 757084"/>
                  <a:gd name="connsiteX1" fmla="*/ 29497 w 501445"/>
                  <a:gd name="connsiteY1" fmla="*/ 68826 h 757084"/>
                  <a:gd name="connsiteX2" fmla="*/ 0 w 501445"/>
                  <a:gd name="connsiteY2" fmla="*/ 186813 h 757084"/>
                  <a:gd name="connsiteX3" fmla="*/ 19665 w 501445"/>
                  <a:gd name="connsiteY3" fmla="*/ 304800 h 757084"/>
                  <a:gd name="connsiteX4" fmla="*/ 68826 w 501445"/>
                  <a:gd name="connsiteY4" fmla="*/ 432620 h 757084"/>
                  <a:gd name="connsiteX5" fmla="*/ 117987 w 501445"/>
                  <a:gd name="connsiteY5" fmla="*/ 530942 h 757084"/>
                  <a:gd name="connsiteX6" fmla="*/ 186813 w 501445"/>
                  <a:gd name="connsiteY6" fmla="*/ 599768 h 757084"/>
                  <a:gd name="connsiteX7" fmla="*/ 285136 w 501445"/>
                  <a:gd name="connsiteY7" fmla="*/ 648929 h 757084"/>
                  <a:gd name="connsiteX8" fmla="*/ 373626 w 501445"/>
                  <a:gd name="connsiteY8" fmla="*/ 678426 h 757084"/>
                  <a:gd name="connsiteX9" fmla="*/ 412955 w 501445"/>
                  <a:gd name="connsiteY9" fmla="*/ 727587 h 757084"/>
                  <a:gd name="connsiteX10" fmla="*/ 501445 w 501445"/>
                  <a:gd name="connsiteY10" fmla="*/ 757084 h 757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1445" h="757084">
                    <a:moveTo>
                      <a:pt x="58994" y="0"/>
                    </a:moveTo>
                    <a:lnTo>
                      <a:pt x="29497" y="68826"/>
                    </a:lnTo>
                    <a:lnTo>
                      <a:pt x="0" y="186813"/>
                    </a:lnTo>
                    <a:lnTo>
                      <a:pt x="19665" y="304800"/>
                    </a:lnTo>
                    <a:lnTo>
                      <a:pt x="68826" y="432620"/>
                    </a:lnTo>
                    <a:lnTo>
                      <a:pt x="117987" y="530942"/>
                    </a:lnTo>
                    <a:lnTo>
                      <a:pt x="186813" y="599768"/>
                    </a:lnTo>
                    <a:lnTo>
                      <a:pt x="285136" y="648929"/>
                    </a:lnTo>
                    <a:lnTo>
                      <a:pt x="373626" y="678426"/>
                    </a:lnTo>
                    <a:lnTo>
                      <a:pt x="412955" y="727587"/>
                    </a:lnTo>
                    <a:lnTo>
                      <a:pt x="501445" y="757084"/>
                    </a:lnTo>
                  </a:path>
                </a:pathLst>
              </a:custGeom>
              <a:noFill/>
              <a:ln w="1397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/>
                  </a:solidFill>
                </a:endParaRPr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ECE1029-775C-4872-A916-D14B65984785}"/>
              </a:ext>
            </a:extLst>
          </p:cNvPr>
          <p:cNvGrpSpPr/>
          <p:nvPr/>
        </p:nvGrpSpPr>
        <p:grpSpPr>
          <a:xfrm>
            <a:off x="1054909" y="3401961"/>
            <a:ext cx="7676136" cy="951539"/>
            <a:chOff x="1054909" y="3401961"/>
            <a:chExt cx="7676136" cy="951539"/>
          </a:xfrm>
        </p:grpSpPr>
        <p:sp>
          <p:nvSpPr>
            <p:cNvPr id="38" name="Text Placeholder 13">
              <a:extLst>
                <a:ext uri="{FF2B5EF4-FFF2-40B4-BE49-F238E27FC236}">
                  <a16:creationId xmlns:a16="http://schemas.microsoft.com/office/drawing/2014/main" id="{777F5E8E-BA9E-4C1B-92B4-B30936277C68}"/>
                </a:ext>
              </a:extLst>
            </p:cNvPr>
            <p:cNvSpPr txBox="1">
              <a:spLocks/>
            </p:cNvSpPr>
            <p:nvPr/>
          </p:nvSpPr>
          <p:spPr>
            <a:xfrm>
              <a:off x="1054909" y="3874177"/>
              <a:ext cx="3692350" cy="47932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16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10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chemeClr val="accent3"/>
                  </a:solidFill>
                </a:rPr>
                <a:t>St </a:t>
              </a:r>
              <a:r>
                <a:rPr lang="en-US" dirty="0" err="1">
                  <a:solidFill>
                    <a:schemeClr val="accent3"/>
                  </a:solidFill>
                </a:rPr>
                <a:t>lukes</a:t>
              </a:r>
              <a:r>
                <a:rPr lang="en-US" dirty="0">
                  <a:solidFill>
                    <a:schemeClr val="accent3"/>
                  </a:solidFill>
                </a:rPr>
                <a:t> interchange upgrade (</a:t>
              </a:r>
              <a:r>
                <a:rPr lang="en-US" dirty="0" err="1">
                  <a:solidFill>
                    <a:schemeClr val="accent3"/>
                  </a:solidFill>
                </a:rPr>
                <a:t>sli</a:t>
              </a:r>
              <a:r>
                <a:rPr lang="en-US" dirty="0">
                  <a:solidFill>
                    <a:schemeClr val="accent3"/>
                  </a:solidFill>
                </a:rPr>
                <a:t>)</a:t>
              </a: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8C90078-C662-41F3-B61B-E9AB76237730}"/>
                </a:ext>
              </a:extLst>
            </p:cNvPr>
            <p:cNvSpPr/>
            <p:nvPr/>
          </p:nvSpPr>
          <p:spPr>
            <a:xfrm>
              <a:off x="8465574" y="3401961"/>
              <a:ext cx="265471" cy="19665"/>
            </a:xfrm>
            <a:custGeom>
              <a:avLst/>
              <a:gdLst>
                <a:gd name="connsiteX0" fmla="*/ 0 w 265471"/>
                <a:gd name="connsiteY0" fmla="*/ 19665 h 19665"/>
                <a:gd name="connsiteX1" fmla="*/ 137652 w 265471"/>
                <a:gd name="connsiteY1" fmla="*/ 19665 h 19665"/>
                <a:gd name="connsiteX2" fmla="*/ 265471 w 265471"/>
                <a:gd name="connsiteY2" fmla="*/ 0 h 19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5471" h="19665">
                  <a:moveTo>
                    <a:pt x="0" y="19665"/>
                  </a:moveTo>
                  <a:lnTo>
                    <a:pt x="137652" y="19665"/>
                  </a:lnTo>
                  <a:lnTo>
                    <a:pt x="265471" y="0"/>
                  </a:lnTo>
                </a:path>
              </a:pathLst>
            </a:custGeom>
            <a:noFill/>
            <a:ln w="139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A75CEAF-A78D-49BE-B18D-3C3AFFB38E9E}"/>
              </a:ext>
            </a:extLst>
          </p:cNvPr>
          <p:cNvGrpSpPr/>
          <p:nvPr/>
        </p:nvGrpSpPr>
        <p:grpSpPr>
          <a:xfrm>
            <a:off x="1054909" y="2191029"/>
            <a:ext cx="8197246" cy="847139"/>
            <a:chOff x="1054909" y="2191029"/>
            <a:chExt cx="8197246" cy="847139"/>
          </a:xfrm>
        </p:grpSpPr>
        <p:sp>
          <p:nvSpPr>
            <p:cNvPr id="27" name="Text Placeholder 13">
              <a:extLst>
                <a:ext uri="{FF2B5EF4-FFF2-40B4-BE49-F238E27FC236}">
                  <a16:creationId xmlns:a16="http://schemas.microsoft.com/office/drawing/2014/main" id="{18E16DBB-F555-4638-8292-F368099A379B}"/>
                </a:ext>
              </a:extLst>
            </p:cNvPr>
            <p:cNvSpPr txBox="1">
              <a:spLocks/>
            </p:cNvSpPr>
            <p:nvPr/>
          </p:nvSpPr>
          <p:spPr>
            <a:xfrm>
              <a:off x="1054909" y="2191029"/>
              <a:ext cx="2993216" cy="47932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16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10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chemeClr val="accent3"/>
                  </a:solidFill>
                </a:rPr>
                <a:t>Victoria Park Tunnel (VPT)</a:t>
              </a: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997FC1D-5B84-407E-88C5-3346B8D14781}"/>
                </a:ext>
              </a:extLst>
            </p:cNvPr>
            <p:cNvSpPr/>
            <p:nvPr/>
          </p:nvSpPr>
          <p:spPr>
            <a:xfrm>
              <a:off x="9045677" y="2782529"/>
              <a:ext cx="206478" cy="255639"/>
            </a:xfrm>
            <a:custGeom>
              <a:avLst/>
              <a:gdLst>
                <a:gd name="connsiteX0" fmla="*/ 0 w 206478"/>
                <a:gd name="connsiteY0" fmla="*/ 0 h 255639"/>
                <a:gd name="connsiteX1" fmla="*/ 108155 w 206478"/>
                <a:gd name="connsiteY1" fmla="*/ 68826 h 255639"/>
                <a:gd name="connsiteX2" fmla="*/ 196646 w 206478"/>
                <a:gd name="connsiteY2" fmla="*/ 196645 h 255639"/>
                <a:gd name="connsiteX3" fmla="*/ 206478 w 206478"/>
                <a:gd name="connsiteY3" fmla="*/ 255639 h 25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478" h="255639">
                  <a:moveTo>
                    <a:pt x="0" y="0"/>
                  </a:moveTo>
                  <a:lnTo>
                    <a:pt x="108155" y="68826"/>
                  </a:lnTo>
                  <a:lnTo>
                    <a:pt x="196646" y="196645"/>
                  </a:lnTo>
                  <a:lnTo>
                    <a:pt x="206478" y="255639"/>
                  </a:lnTo>
                </a:path>
              </a:pathLst>
            </a:custGeom>
            <a:noFill/>
            <a:ln w="139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33B0BE73-A3A7-4F7D-9B28-FF7E3F46B890}"/>
              </a:ext>
            </a:extLst>
          </p:cNvPr>
          <p:cNvGrpSpPr/>
          <p:nvPr/>
        </p:nvGrpSpPr>
        <p:grpSpPr>
          <a:xfrm>
            <a:off x="1054909" y="4385187"/>
            <a:ext cx="8295568" cy="951738"/>
            <a:chOff x="1054909" y="4385187"/>
            <a:chExt cx="8295568" cy="951738"/>
          </a:xfrm>
        </p:grpSpPr>
        <p:sp>
          <p:nvSpPr>
            <p:cNvPr id="42" name="Text Placeholder 13">
              <a:extLst>
                <a:ext uri="{FF2B5EF4-FFF2-40B4-BE49-F238E27FC236}">
                  <a16:creationId xmlns:a16="http://schemas.microsoft.com/office/drawing/2014/main" id="{4D1DDFBF-E504-43EC-A721-5E9A1DEA6964}"/>
                </a:ext>
              </a:extLst>
            </p:cNvPr>
            <p:cNvSpPr txBox="1">
              <a:spLocks/>
            </p:cNvSpPr>
            <p:nvPr/>
          </p:nvSpPr>
          <p:spPr>
            <a:xfrm>
              <a:off x="1054909" y="4857602"/>
              <a:ext cx="4087361" cy="47932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16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10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chemeClr val="accent3"/>
                  </a:solidFill>
                </a:rPr>
                <a:t>East west link </a:t>
              </a:r>
              <a:r>
                <a:rPr lang="en-US" dirty="0" err="1">
                  <a:solidFill>
                    <a:schemeClr val="accent3"/>
                  </a:solidFill>
                </a:rPr>
                <a:t>neilson</a:t>
              </a:r>
              <a:r>
                <a:rPr lang="en-US" dirty="0">
                  <a:solidFill>
                    <a:schemeClr val="accent3"/>
                  </a:solidFill>
                </a:rPr>
                <a:t> </a:t>
              </a:r>
              <a:r>
                <a:rPr lang="en-US" dirty="0" err="1">
                  <a:solidFill>
                    <a:schemeClr val="accent3"/>
                  </a:solidFill>
                </a:rPr>
                <a:t>st</a:t>
              </a:r>
              <a:r>
                <a:rPr lang="en-US" dirty="0">
                  <a:solidFill>
                    <a:schemeClr val="accent3"/>
                  </a:solidFill>
                </a:rPr>
                <a:t> improvements </a:t>
              </a: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9B1F4BC-C2D5-4C17-8A59-4035381CB4FD}"/>
                </a:ext>
              </a:extLst>
            </p:cNvPr>
            <p:cNvSpPr/>
            <p:nvPr/>
          </p:nvSpPr>
          <p:spPr>
            <a:xfrm>
              <a:off x="9045677" y="4385187"/>
              <a:ext cx="304800" cy="176981"/>
            </a:xfrm>
            <a:custGeom>
              <a:avLst/>
              <a:gdLst>
                <a:gd name="connsiteX0" fmla="*/ 0 w 304800"/>
                <a:gd name="connsiteY0" fmla="*/ 0 h 176981"/>
                <a:gd name="connsiteX1" fmla="*/ 235975 w 304800"/>
                <a:gd name="connsiteY1" fmla="*/ 108155 h 176981"/>
                <a:gd name="connsiteX2" fmla="*/ 304800 w 304800"/>
                <a:gd name="connsiteY2" fmla="*/ 176981 h 17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00" h="176981">
                  <a:moveTo>
                    <a:pt x="0" y="0"/>
                  </a:moveTo>
                  <a:lnTo>
                    <a:pt x="235975" y="108155"/>
                  </a:lnTo>
                  <a:lnTo>
                    <a:pt x="304800" y="176981"/>
                  </a:lnTo>
                </a:path>
              </a:pathLst>
            </a:custGeom>
            <a:noFill/>
            <a:ln w="139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45967DA-FDB1-4B6A-A921-C9F2E875A109}"/>
              </a:ext>
            </a:extLst>
          </p:cNvPr>
          <p:cNvGrpSpPr/>
          <p:nvPr/>
        </p:nvGrpSpPr>
        <p:grpSpPr>
          <a:xfrm>
            <a:off x="1054909" y="1565557"/>
            <a:ext cx="9131310" cy="4078159"/>
            <a:chOff x="1054909" y="1565557"/>
            <a:chExt cx="9131310" cy="4078159"/>
          </a:xfrm>
        </p:grpSpPr>
        <p:sp>
          <p:nvSpPr>
            <p:cNvPr id="28" name="Text Placeholder 13">
              <a:extLst>
                <a:ext uri="{FF2B5EF4-FFF2-40B4-BE49-F238E27FC236}">
                  <a16:creationId xmlns:a16="http://schemas.microsoft.com/office/drawing/2014/main" id="{E6EC0C79-FDCB-4087-B55A-79F070971210}"/>
                </a:ext>
              </a:extLst>
            </p:cNvPr>
            <p:cNvSpPr txBox="1">
              <a:spLocks/>
            </p:cNvSpPr>
            <p:nvPr/>
          </p:nvSpPr>
          <p:spPr>
            <a:xfrm>
              <a:off x="1054909" y="1565557"/>
              <a:ext cx="3692350" cy="47932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16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10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chemeClr val="accent3"/>
                  </a:solidFill>
                </a:rPr>
                <a:t>Mangere </a:t>
              </a:r>
              <a:r>
                <a:rPr lang="en-US" dirty="0" err="1">
                  <a:solidFill>
                    <a:schemeClr val="accent3"/>
                  </a:solidFill>
                </a:rPr>
                <a:t>Harbour</a:t>
              </a:r>
              <a:r>
                <a:rPr lang="en-US" dirty="0">
                  <a:solidFill>
                    <a:schemeClr val="accent3"/>
                  </a:solidFill>
                </a:rPr>
                <a:t> Crossing (MHX)</a:t>
              </a: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36CDF13-AB16-4491-A12E-4ECC15899657}"/>
                </a:ext>
              </a:extLst>
            </p:cNvPr>
            <p:cNvSpPr/>
            <p:nvPr/>
          </p:nvSpPr>
          <p:spPr>
            <a:xfrm>
              <a:off x="9488129" y="4611329"/>
              <a:ext cx="698090" cy="1032387"/>
            </a:xfrm>
            <a:custGeom>
              <a:avLst/>
              <a:gdLst>
                <a:gd name="connsiteX0" fmla="*/ 0 w 698090"/>
                <a:gd name="connsiteY0" fmla="*/ 0 h 1032387"/>
                <a:gd name="connsiteX1" fmla="*/ 235974 w 698090"/>
                <a:gd name="connsiteY1" fmla="*/ 108155 h 1032387"/>
                <a:gd name="connsiteX2" fmla="*/ 353961 w 698090"/>
                <a:gd name="connsiteY2" fmla="*/ 245806 h 1032387"/>
                <a:gd name="connsiteX3" fmla="*/ 422787 w 698090"/>
                <a:gd name="connsiteY3" fmla="*/ 491613 h 1032387"/>
                <a:gd name="connsiteX4" fmla="*/ 471948 w 698090"/>
                <a:gd name="connsiteY4" fmla="*/ 658761 h 1032387"/>
                <a:gd name="connsiteX5" fmla="*/ 501445 w 698090"/>
                <a:gd name="connsiteY5" fmla="*/ 796413 h 1032387"/>
                <a:gd name="connsiteX6" fmla="*/ 550606 w 698090"/>
                <a:gd name="connsiteY6" fmla="*/ 894736 h 1032387"/>
                <a:gd name="connsiteX7" fmla="*/ 698090 w 698090"/>
                <a:gd name="connsiteY7" fmla="*/ 1032387 h 103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8090" h="1032387">
                  <a:moveTo>
                    <a:pt x="0" y="0"/>
                  </a:moveTo>
                  <a:lnTo>
                    <a:pt x="235974" y="108155"/>
                  </a:lnTo>
                  <a:lnTo>
                    <a:pt x="353961" y="245806"/>
                  </a:lnTo>
                  <a:lnTo>
                    <a:pt x="422787" y="491613"/>
                  </a:lnTo>
                  <a:lnTo>
                    <a:pt x="471948" y="658761"/>
                  </a:lnTo>
                  <a:lnTo>
                    <a:pt x="501445" y="796413"/>
                  </a:lnTo>
                  <a:lnTo>
                    <a:pt x="550606" y="894736"/>
                  </a:lnTo>
                  <a:lnTo>
                    <a:pt x="698090" y="1032387"/>
                  </a:lnTo>
                </a:path>
              </a:pathLst>
            </a:custGeom>
            <a:noFill/>
            <a:ln w="139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DB80BE5-5338-4735-BC3D-2C892EF97AAB}"/>
              </a:ext>
            </a:extLst>
          </p:cNvPr>
          <p:cNvGrpSpPr/>
          <p:nvPr/>
        </p:nvGrpSpPr>
        <p:grpSpPr>
          <a:xfrm>
            <a:off x="1054909" y="3749832"/>
            <a:ext cx="9141143" cy="2464155"/>
            <a:chOff x="1054909" y="3749832"/>
            <a:chExt cx="9141143" cy="2464155"/>
          </a:xfrm>
        </p:grpSpPr>
        <p:sp>
          <p:nvSpPr>
            <p:cNvPr id="31" name="Text Placeholder 13">
              <a:extLst>
                <a:ext uri="{FF2B5EF4-FFF2-40B4-BE49-F238E27FC236}">
                  <a16:creationId xmlns:a16="http://schemas.microsoft.com/office/drawing/2014/main" id="{D76BB6D5-AE71-4403-894C-4319B4B7EEAF}"/>
                </a:ext>
              </a:extLst>
            </p:cNvPr>
            <p:cNvSpPr txBox="1">
              <a:spLocks/>
            </p:cNvSpPr>
            <p:nvPr/>
          </p:nvSpPr>
          <p:spPr>
            <a:xfrm>
              <a:off x="1054909" y="3749832"/>
              <a:ext cx="3692350" cy="47932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16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10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chemeClr val="accent3"/>
                  </a:solidFill>
                </a:rPr>
                <a:t>Kirkbride upgrade (</a:t>
              </a:r>
              <a:r>
                <a:rPr lang="en-US" dirty="0" err="1">
                  <a:solidFill>
                    <a:schemeClr val="accent3"/>
                  </a:solidFill>
                </a:rPr>
                <a:t>mhx</a:t>
              </a:r>
              <a:r>
                <a:rPr lang="en-US" dirty="0">
                  <a:solidFill>
                    <a:schemeClr val="accent3"/>
                  </a:solidFill>
                </a:rPr>
                <a:t>-k)</a:t>
              </a: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E72AB89-11C4-437D-94ED-58650EEAC500}"/>
                </a:ext>
              </a:extLst>
            </p:cNvPr>
            <p:cNvSpPr/>
            <p:nvPr/>
          </p:nvSpPr>
          <p:spPr>
            <a:xfrm>
              <a:off x="9999406" y="5889523"/>
              <a:ext cx="196646" cy="324464"/>
            </a:xfrm>
            <a:custGeom>
              <a:avLst/>
              <a:gdLst>
                <a:gd name="connsiteX0" fmla="*/ 196646 w 196646"/>
                <a:gd name="connsiteY0" fmla="*/ 0 h 324464"/>
                <a:gd name="connsiteX1" fmla="*/ 108155 w 196646"/>
                <a:gd name="connsiteY1" fmla="*/ 167148 h 324464"/>
                <a:gd name="connsiteX2" fmla="*/ 0 w 196646"/>
                <a:gd name="connsiteY2" fmla="*/ 324464 h 32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6646" h="324464">
                  <a:moveTo>
                    <a:pt x="196646" y="0"/>
                  </a:moveTo>
                  <a:lnTo>
                    <a:pt x="108155" y="167148"/>
                  </a:lnTo>
                  <a:lnTo>
                    <a:pt x="0" y="324464"/>
                  </a:lnTo>
                </a:path>
              </a:pathLst>
            </a:custGeom>
            <a:noFill/>
            <a:ln w="139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AE2CE51-35A9-4D08-8C3C-DBAE98F1F2EA}"/>
              </a:ext>
            </a:extLst>
          </p:cNvPr>
          <p:cNvGrpSpPr/>
          <p:nvPr/>
        </p:nvGrpSpPr>
        <p:grpSpPr>
          <a:xfrm>
            <a:off x="1054909" y="2951145"/>
            <a:ext cx="10969943" cy="3901939"/>
            <a:chOff x="1054909" y="2951145"/>
            <a:chExt cx="10969943" cy="3901939"/>
          </a:xfrm>
        </p:grpSpPr>
        <p:sp>
          <p:nvSpPr>
            <p:cNvPr id="36" name="Text Placeholder 13">
              <a:extLst>
                <a:ext uri="{FF2B5EF4-FFF2-40B4-BE49-F238E27FC236}">
                  <a16:creationId xmlns:a16="http://schemas.microsoft.com/office/drawing/2014/main" id="{56A238BF-79E3-46B6-AF4D-CDC9E6D7B89E}"/>
                </a:ext>
              </a:extLst>
            </p:cNvPr>
            <p:cNvSpPr txBox="1">
              <a:spLocks/>
            </p:cNvSpPr>
            <p:nvPr/>
          </p:nvSpPr>
          <p:spPr>
            <a:xfrm>
              <a:off x="1054909" y="2951145"/>
              <a:ext cx="2993216" cy="47932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16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10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chemeClr val="accent3"/>
                  </a:solidFill>
                </a:rPr>
                <a:t>Papakura interchange (pap)</a:t>
              </a: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0B63FB9-5BCD-4EAA-85AD-2D55D76F3CAE}"/>
                </a:ext>
              </a:extLst>
            </p:cNvPr>
            <p:cNvSpPr/>
            <p:nvPr/>
          </p:nvSpPr>
          <p:spPr>
            <a:xfrm>
              <a:off x="11975690" y="6705600"/>
              <a:ext cx="49162" cy="147484"/>
            </a:xfrm>
            <a:custGeom>
              <a:avLst/>
              <a:gdLst>
                <a:gd name="connsiteX0" fmla="*/ 49162 w 49162"/>
                <a:gd name="connsiteY0" fmla="*/ 147484 h 147484"/>
                <a:gd name="connsiteX1" fmla="*/ 19665 w 49162"/>
                <a:gd name="connsiteY1" fmla="*/ 49161 h 147484"/>
                <a:gd name="connsiteX2" fmla="*/ 0 w 49162"/>
                <a:gd name="connsiteY2" fmla="*/ 0 h 147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162" h="147484">
                  <a:moveTo>
                    <a:pt x="49162" y="147484"/>
                  </a:moveTo>
                  <a:lnTo>
                    <a:pt x="19665" y="49161"/>
                  </a:lnTo>
                  <a:lnTo>
                    <a:pt x="0" y="0"/>
                  </a:lnTo>
                </a:path>
              </a:pathLst>
            </a:custGeom>
            <a:noFill/>
            <a:ln w="139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282432E1-B8B8-404F-8183-C4587D692664}"/>
              </a:ext>
            </a:extLst>
          </p:cNvPr>
          <p:cNvGrpSpPr/>
          <p:nvPr/>
        </p:nvGrpSpPr>
        <p:grpSpPr>
          <a:xfrm>
            <a:off x="1054909" y="4378279"/>
            <a:ext cx="10910949" cy="2287992"/>
            <a:chOff x="1054909" y="4378279"/>
            <a:chExt cx="10910949" cy="2287992"/>
          </a:xfrm>
        </p:grpSpPr>
        <p:sp>
          <p:nvSpPr>
            <p:cNvPr id="34" name="Text Placeholder 13">
              <a:extLst>
                <a:ext uri="{FF2B5EF4-FFF2-40B4-BE49-F238E27FC236}">
                  <a16:creationId xmlns:a16="http://schemas.microsoft.com/office/drawing/2014/main" id="{ED03A7FB-66B5-4ABA-967E-E44913CDD7E4}"/>
                </a:ext>
              </a:extLst>
            </p:cNvPr>
            <p:cNvSpPr txBox="1">
              <a:spLocks/>
            </p:cNvSpPr>
            <p:nvPr/>
          </p:nvSpPr>
          <p:spPr>
            <a:xfrm>
              <a:off x="1054909" y="4378279"/>
              <a:ext cx="3692350" cy="47932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16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10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chemeClr val="accent3"/>
                  </a:solidFill>
                </a:rPr>
                <a:t>Southern corridor improvements (sci)</a:t>
              </a: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9AAEF64-5553-42FE-AEF4-489003638404}"/>
                </a:ext>
              </a:extLst>
            </p:cNvPr>
            <p:cNvSpPr/>
            <p:nvPr/>
          </p:nvSpPr>
          <p:spPr>
            <a:xfrm>
              <a:off x="11700387" y="6361471"/>
              <a:ext cx="265471" cy="304800"/>
            </a:xfrm>
            <a:custGeom>
              <a:avLst/>
              <a:gdLst>
                <a:gd name="connsiteX0" fmla="*/ 0 w 265471"/>
                <a:gd name="connsiteY0" fmla="*/ 0 h 304800"/>
                <a:gd name="connsiteX1" fmla="*/ 39329 w 265471"/>
                <a:gd name="connsiteY1" fmla="*/ 88490 h 304800"/>
                <a:gd name="connsiteX2" fmla="*/ 88490 w 265471"/>
                <a:gd name="connsiteY2" fmla="*/ 127819 h 304800"/>
                <a:gd name="connsiteX3" fmla="*/ 88490 w 265471"/>
                <a:gd name="connsiteY3" fmla="*/ 127819 h 304800"/>
                <a:gd name="connsiteX4" fmla="*/ 186813 w 265471"/>
                <a:gd name="connsiteY4" fmla="*/ 186813 h 304800"/>
                <a:gd name="connsiteX5" fmla="*/ 216310 w 265471"/>
                <a:gd name="connsiteY5" fmla="*/ 245806 h 304800"/>
                <a:gd name="connsiteX6" fmla="*/ 245807 w 265471"/>
                <a:gd name="connsiteY6" fmla="*/ 304800 h 304800"/>
                <a:gd name="connsiteX7" fmla="*/ 265471 w 265471"/>
                <a:gd name="connsiteY7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5471" h="304800">
                  <a:moveTo>
                    <a:pt x="0" y="0"/>
                  </a:moveTo>
                  <a:lnTo>
                    <a:pt x="39329" y="88490"/>
                  </a:lnTo>
                  <a:lnTo>
                    <a:pt x="88490" y="127819"/>
                  </a:lnTo>
                  <a:lnTo>
                    <a:pt x="88490" y="127819"/>
                  </a:lnTo>
                  <a:lnTo>
                    <a:pt x="186813" y="186813"/>
                  </a:lnTo>
                  <a:lnTo>
                    <a:pt x="216310" y="245806"/>
                  </a:lnTo>
                  <a:lnTo>
                    <a:pt x="245807" y="304800"/>
                  </a:lnTo>
                  <a:lnTo>
                    <a:pt x="265471" y="304800"/>
                  </a:lnTo>
                </a:path>
              </a:pathLst>
            </a:custGeom>
            <a:noFill/>
            <a:ln w="139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5" name="Group 1024">
            <a:extLst>
              <a:ext uri="{FF2B5EF4-FFF2-40B4-BE49-F238E27FC236}">
                <a16:creationId xmlns:a16="http://schemas.microsoft.com/office/drawing/2014/main" id="{F8DA020B-5219-4E5A-B991-3CFEFB14B98F}"/>
              </a:ext>
            </a:extLst>
          </p:cNvPr>
          <p:cNvGrpSpPr/>
          <p:nvPr/>
        </p:nvGrpSpPr>
        <p:grpSpPr>
          <a:xfrm>
            <a:off x="1054909" y="3696929"/>
            <a:ext cx="8885504" cy="1329869"/>
            <a:chOff x="1054909" y="3696929"/>
            <a:chExt cx="8885504" cy="1329869"/>
          </a:xfrm>
        </p:grpSpPr>
        <p:sp>
          <p:nvSpPr>
            <p:cNvPr id="40" name="Text Placeholder 13">
              <a:extLst>
                <a:ext uri="{FF2B5EF4-FFF2-40B4-BE49-F238E27FC236}">
                  <a16:creationId xmlns:a16="http://schemas.microsoft.com/office/drawing/2014/main" id="{289499DE-ADEB-490E-B9B4-639372BD5B4E}"/>
                </a:ext>
              </a:extLst>
            </p:cNvPr>
            <p:cNvSpPr txBox="1">
              <a:spLocks/>
            </p:cNvSpPr>
            <p:nvPr/>
          </p:nvSpPr>
          <p:spPr>
            <a:xfrm>
              <a:off x="1054909" y="4547475"/>
              <a:ext cx="3692350" cy="47932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16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10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chemeClr val="accent3"/>
                  </a:solidFill>
                </a:rPr>
                <a:t>Sh1 Ellerslie widening</a:t>
              </a: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B9CD3C-1EF7-4B3D-942C-801A14DBDD3F}"/>
                </a:ext>
              </a:extLst>
            </p:cNvPr>
            <p:cNvSpPr/>
            <p:nvPr/>
          </p:nvSpPr>
          <p:spPr>
            <a:xfrm>
              <a:off x="9783097" y="3696929"/>
              <a:ext cx="157316" cy="147484"/>
            </a:xfrm>
            <a:custGeom>
              <a:avLst/>
              <a:gdLst>
                <a:gd name="connsiteX0" fmla="*/ 0 w 157316"/>
                <a:gd name="connsiteY0" fmla="*/ 0 h 147484"/>
                <a:gd name="connsiteX1" fmla="*/ 68826 w 157316"/>
                <a:gd name="connsiteY1" fmla="*/ 78658 h 147484"/>
                <a:gd name="connsiteX2" fmla="*/ 157316 w 157316"/>
                <a:gd name="connsiteY2" fmla="*/ 147484 h 147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316" h="147484">
                  <a:moveTo>
                    <a:pt x="0" y="0"/>
                  </a:moveTo>
                  <a:lnTo>
                    <a:pt x="68826" y="78658"/>
                  </a:lnTo>
                  <a:lnTo>
                    <a:pt x="157316" y="147484"/>
                  </a:lnTo>
                </a:path>
              </a:pathLst>
            </a:custGeom>
            <a:noFill/>
            <a:ln w="139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D49758C-8992-4B1C-8A80-12E9C6E035AE}"/>
              </a:ext>
            </a:extLst>
          </p:cNvPr>
          <p:cNvGrpSpPr/>
          <p:nvPr/>
        </p:nvGrpSpPr>
        <p:grpSpPr>
          <a:xfrm>
            <a:off x="1054908" y="1715473"/>
            <a:ext cx="8655124" cy="1868640"/>
            <a:chOff x="1054908" y="1715473"/>
            <a:chExt cx="8655124" cy="1868640"/>
          </a:xfrm>
        </p:grpSpPr>
        <p:sp>
          <p:nvSpPr>
            <p:cNvPr id="69" name="Text Placeholder 13">
              <a:extLst>
                <a:ext uri="{FF2B5EF4-FFF2-40B4-BE49-F238E27FC236}">
                  <a16:creationId xmlns:a16="http://schemas.microsoft.com/office/drawing/2014/main" id="{2C138793-D818-44DB-AFDE-B4719DF9F352}"/>
                </a:ext>
              </a:extLst>
            </p:cNvPr>
            <p:cNvSpPr txBox="1">
              <a:spLocks/>
            </p:cNvSpPr>
            <p:nvPr/>
          </p:nvSpPr>
          <p:spPr>
            <a:xfrm>
              <a:off x="1054908" y="1715473"/>
              <a:ext cx="3904097" cy="47932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16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10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None/>
                <a:defRPr sz="9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chemeClr val="accent3"/>
                  </a:solidFill>
                </a:rPr>
                <a:t>NEWMARKET GATEWAY ALLIANCE (NGA)</a:t>
              </a: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A8B1BC1-8FCD-4AF3-830C-5D44A0393BA2}"/>
                </a:ext>
              </a:extLst>
            </p:cNvPr>
            <p:cNvSpPr/>
            <p:nvPr/>
          </p:nvSpPr>
          <p:spPr>
            <a:xfrm>
              <a:off x="9415064" y="3279313"/>
              <a:ext cx="294968" cy="304800"/>
            </a:xfrm>
            <a:custGeom>
              <a:avLst/>
              <a:gdLst>
                <a:gd name="connsiteX0" fmla="*/ 0 w 157316"/>
                <a:gd name="connsiteY0" fmla="*/ 0 h 147484"/>
                <a:gd name="connsiteX1" fmla="*/ 68826 w 157316"/>
                <a:gd name="connsiteY1" fmla="*/ 78658 h 147484"/>
                <a:gd name="connsiteX2" fmla="*/ 157316 w 157316"/>
                <a:gd name="connsiteY2" fmla="*/ 147484 h 147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316" h="147484">
                  <a:moveTo>
                    <a:pt x="0" y="0"/>
                  </a:moveTo>
                  <a:lnTo>
                    <a:pt x="68826" y="78658"/>
                  </a:lnTo>
                  <a:lnTo>
                    <a:pt x="157316" y="147484"/>
                  </a:lnTo>
                </a:path>
              </a:pathLst>
            </a:custGeom>
            <a:noFill/>
            <a:ln w="139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4593014-9845-4AB2-A213-32FD1F15672B}"/>
              </a:ext>
            </a:extLst>
          </p:cNvPr>
          <p:cNvGrpSpPr/>
          <p:nvPr/>
        </p:nvGrpSpPr>
        <p:grpSpPr>
          <a:xfrm>
            <a:off x="1054909" y="176981"/>
            <a:ext cx="7794123" cy="5631665"/>
            <a:chOff x="1054909" y="176981"/>
            <a:chExt cx="7794123" cy="5631665"/>
          </a:xfrm>
        </p:grpSpPr>
        <p:grpSp>
          <p:nvGrpSpPr>
            <p:cNvPr id="1029" name="Group 1028">
              <a:extLst>
                <a:ext uri="{FF2B5EF4-FFF2-40B4-BE49-F238E27FC236}">
                  <a16:creationId xmlns:a16="http://schemas.microsoft.com/office/drawing/2014/main" id="{C6F97327-D768-403C-97FF-98F16DCB67BA}"/>
                </a:ext>
              </a:extLst>
            </p:cNvPr>
            <p:cNvGrpSpPr/>
            <p:nvPr/>
          </p:nvGrpSpPr>
          <p:grpSpPr>
            <a:xfrm>
              <a:off x="1054909" y="176981"/>
              <a:ext cx="7794123" cy="5631665"/>
              <a:chOff x="1054909" y="176981"/>
              <a:chExt cx="7794123" cy="5631665"/>
            </a:xfrm>
          </p:grpSpPr>
          <p:sp>
            <p:nvSpPr>
              <p:cNvPr id="35" name="Text Placeholder 13">
                <a:extLst>
                  <a:ext uri="{FF2B5EF4-FFF2-40B4-BE49-F238E27FC236}">
                    <a16:creationId xmlns:a16="http://schemas.microsoft.com/office/drawing/2014/main" id="{6A82ED99-48D2-4460-B408-9B5F015CDA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4909" y="5329323"/>
                <a:ext cx="3692350" cy="47932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None/>
                  <a:defRPr sz="16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None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None/>
                  <a:defRPr sz="10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None/>
                  <a:defRPr sz="9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None/>
                  <a:defRPr sz="9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None/>
                  <a:defRPr sz="9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None/>
                  <a:defRPr sz="9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None/>
                  <a:defRPr sz="9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None/>
                  <a:defRPr sz="9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chemeClr val="accent3"/>
                    </a:solidFill>
                  </a:rPr>
                  <a:t>Northern corridor improvements (</a:t>
                </a:r>
                <a:r>
                  <a:rPr lang="en-US" dirty="0" err="1">
                    <a:solidFill>
                      <a:schemeClr val="accent3"/>
                    </a:solidFill>
                  </a:rPr>
                  <a:t>nci</a:t>
                </a:r>
                <a:r>
                  <a:rPr lang="en-US" dirty="0">
                    <a:solidFill>
                      <a:schemeClr val="accent3"/>
                    </a:solidFill>
                  </a:rPr>
                  <a:t>)</a:t>
                </a: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67FD9DCC-8C84-41E9-A875-C8391210594B}"/>
                  </a:ext>
                </a:extLst>
              </p:cNvPr>
              <p:cNvSpPr/>
              <p:nvPr/>
            </p:nvSpPr>
            <p:spPr>
              <a:xfrm>
                <a:off x="8514735" y="176981"/>
                <a:ext cx="334297" cy="727587"/>
              </a:xfrm>
              <a:custGeom>
                <a:avLst/>
                <a:gdLst>
                  <a:gd name="connsiteX0" fmla="*/ 0 w 334297"/>
                  <a:gd name="connsiteY0" fmla="*/ 0 h 727587"/>
                  <a:gd name="connsiteX1" fmla="*/ 39330 w 334297"/>
                  <a:gd name="connsiteY1" fmla="*/ 78658 h 727587"/>
                  <a:gd name="connsiteX2" fmla="*/ 78659 w 334297"/>
                  <a:gd name="connsiteY2" fmla="*/ 235974 h 727587"/>
                  <a:gd name="connsiteX3" fmla="*/ 98323 w 334297"/>
                  <a:gd name="connsiteY3" fmla="*/ 373625 h 727587"/>
                  <a:gd name="connsiteX4" fmla="*/ 137652 w 334297"/>
                  <a:gd name="connsiteY4" fmla="*/ 471948 h 727587"/>
                  <a:gd name="connsiteX5" fmla="*/ 196646 w 334297"/>
                  <a:gd name="connsiteY5" fmla="*/ 570271 h 727587"/>
                  <a:gd name="connsiteX6" fmla="*/ 245807 w 334297"/>
                  <a:gd name="connsiteY6" fmla="*/ 648929 h 727587"/>
                  <a:gd name="connsiteX7" fmla="*/ 314633 w 334297"/>
                  <a:gd name="connsiteY7" fmla="*/ 698090 h 727587"/>
                  <a:gd name="connsiteX8" fmla="*/ 334297 w 334297"/>
                  <a:gd name="connsiteY8" fmla="*/ 727587 h 727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297" h="727587">
                    <a:moveTo>
                      <a:pt x="0" y="0"/>
                    </a:moveTo>
                    <a:lnTo>
                      <a:pt x="39330" y="78658"/>
                    </a:lnTo>
                    <a:lnTo>
                      <a:pt x="78659" y="235974"/>
                    </a:lnTo>
                    <a:lnTo>
                      <a:pt x="98323" y="373625"/>
                    </a:lnTo>
                    <a:lnTo>
                      <a:pt x="137652" y="471948"/>
                    </a:lnTo>
                    <a:lnTo>
                      <a:pt x="196646" y="570271"/>
                    </a:lnTo>
                    <a:lnTo>
                      <a:pt x="245807" y="648929"/>
                    </a:lnTo>
                    <a:lnTo>
                      <a:pt x="314633" y="698090"/>
                    </a:lnTo>
                    <a:lnTo>
                      <a:pt x="334297" y="727587"/>
                    </a:lnTo>
                  </a:path>
                </a:pathLst>
              </a:custGeom>
              <a:noFill/>
              <a:ln w="1397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8E911CD-7090-4DB1-993F-04E5E0B38BFC}"/>
                </a:ext>
              </a:extLst>
            </p:cNvPr>
            <p:cNvSpPr/>
            <p:nvPr/>
          </p:nvSpPr>
          <p:spPr>
            <a:xfrm rot="5400000">
              <a:off x="8533154" y="678007"/>
              <a:ext cx="98323" cy="373625"/>
            </a:xfrm>
            <a:custGeom>
              <a:avLst/>
              <a:gdLst>
                <a:gd name="connsiteX0" fmla="*/ 0 w 334297"/>
                <a:gd name="connsiteY0" fmla="*/ 0 h 727587"/>
                <a:gd name="connsiteX1" fmla="*/ 39330 w 334297"/>
                <a:gd name="connsiteY1" fmla="*/ 78658 h 727587"/>
                <a:gd name="connsiteX2" fmla="*/ 78659 w 334297"/>
                <a:gd name="connsiteY2" fmla="*/ 235974 h 727587"/>
                <a:gd name="connsiteX3" fmla="*/ 98323 w 334297"/>
                <a:gd name="connsiteY3" fmla="*/ 373625 h 727587"/>
                <a:gd name="connsiteX4" fmla="*/ 137652 w 334297"/>
                <a:gd name="connsiteY4" fmla="*/ 471948 h 727587"/>
                <a:gd name="connsiteX5" fmla="*/ 196646 w 334297"/>
                <a:gd name="connsiteY5" fmla="*/ 570271 h 727587"/>
                <a:gd name="connsiteX6" fmla="*/ 245807 w 334297"/>
                <a:gd name="connsiteY6" fmla="*/ 648929 h 727587"/>
                <a:gd name="connsiteX7" fmla="*/ 314633 w 334297"/>
                <a:gd name="connsiteY7" fmla="*/ 698090 h 727587"/>
                <a:gd name="connsiteX8" fmla="*/ 334297 w 334297"/>
                <a:gd name="connsiteY8" fmla="*/ 727587 h 727587"/>
                <a:gd name="connsiteX0" fmla="*/ 0 w 314633"/>
                <a:gd name="connsiteY0" fmla="*/ 0 h 698090"/>
                <a:gd name="connsiteX1" fmla="*/ 39330 w 314633"/>
                <a:gd name="connsiteY1" fmla="*/ 78658 h 698090"/>
                <a:gd name="connsiteX2" fmla="*/ 78659 w 314633"/>
                <a:gd name="connsiteY2" fmla="*/ 235974 h 698090"/>
                <a:gd name="connsiteX3" fmla="*/ 98323 w 314633"/>
                <a:gd name="connsiteY3" fmla="*/ 373625 h 698090"/>
                <a:gd name="connsiteX4" fmla="*/ 137652 w 314633"/>
                <a:gd name="connsiteY4" fmla="*/ 471948 h 698090"/>
                <a:gd name="connsiteX5" fmla="*/ 196646 w 314633"/>
                <a:gd name="connsiteY5" fmla="*/ 570271 h 698090"/>
                <a:gd name="connsiteX6" fmla="*/ 245807 w 314633"/>
                <a:gd name="connsiteY6" fmla="*/ 648929 h 698090"/>
                <a:gd name="connsiteX7" fmla="*/ 314633 w 314633"/>
                <a:gd name="connsiteY7" fmla="*/ 698090 h 698090"/>
                <a:gd name="connsiteX0" fmla="*/ 0 w 245807"/>
                <a:gd name="connsiteY0" fmla="*/ 0 h 648929"/>
                <a:gd name="connsiteX1" fmla="*/ 39330 w 245807"/>
                <a:gd name="connsiteY1" fmla="*/ 78658 h 648929"/>
                <a:gd name="connsiteX2" fmla="*/ 78659 w 245807"/>
                <a:gd name="connsiteY2" fmla="*/ 235974 h 648929"/>
                <a:gd name="connsiteX3" fmla="*/ 98323 w 245807"/>
                <a:gd name="connsiteY3" fmla="*/ 373625 h 648929"/>
                <a:gd name="connsiteX4" fmla="*/ 137652 w 245807"/>
                <a:gd name="connsiteY4" fmla="*/ 471948 h 648929"/>
                <a:gd name="connsiteX5" fmla="*/ 196646 w 245807"/>
                <a:gd name="connsiteY5" fmla="*/ 570271 h 648929"/>
                <a:gd name="connsiteX6" fmla="*/ 245807 w 245807"/>
                <a:gd name="connsiteY6" fmla="*/ 648929 h 648929"/>
                <a:gd name="connsiteX0" fmla="*/ 0 w 196646"/>
                <a:gd name="connsiteY0" fmla="*/ 0 h 570271"/>
                <a:gd name="connsiteX1" fmla="*/ 39330 w 196646"/>
                <a:gd name="connsiteY1" fmla="*/ 78658 h 570271"/>
                <a:gd name="connsiteX2" fmla="*/ 78659 w 196646"/>
                <a:gd name="connsiteY2" fmla="*/ 235974 h 570271"/>
                <a:gd name="connsiteX3" fmla="*/ 98323 w 196646"/>
                <a:gd name="connsiteY3" fmla="*/ 373625 h 570271"/>
                <a:gd name="connsiteX4" fmla="*/ 137652 w 196646"/>
                <a:gd name="connsiteY4" fmla="*/ 471948 h 570271"/>
                <a:gd name="connsiteX5" fmla="*/ 196646 w 196646"/>
                <a:gd name="connsiteY5" fmla="*/ 570271 h 570271"/>
                <a:gd name="connsiteX0" fmla="*/ 0 w 137652"/>
                <a:gd name="connsiteY0" fmla="*/ 0 h 471948"/>
                <a:gd name="connsiteX1" fmla="*/ 39330 w 137652"/>
                <a:gd name="connsiteY1" fmla="*/ 78658 h 471948"/>
                <a:gd name="connsiteX2" fmla="*/ 78659 w 137652"/>
                <a:gd name="connsiteY2" fmla="*/ 235974 h 471948"/>
                <a:gd name="connsiteX3" fmla="*/ 98323 w 137652"/>
                <a:gd name="connsiteY3" fmla="*/ 373625 h 471948"/>
                <a:gd name="connsiteX4" fmla="*/ 137652 w 137652"/>
                <a:gd name="connsiteY4" fmla="*/ 471948 h 471948"/>
                <a:gd name="connsiteX0" fmla="*/ 0 w 98323"/>
                <a:gd name="connsiteY0" fmla="*/ 0 h 373625"/>
                <a:gd name="connsiteX1" fmla="*/ 39330 w 98323"/>
                <a:gd name="connsiteY1" fmla="*/ 78658 h 373625"/>
                <a:gd name="connsiteX2" fmla="*/ 78659 w 98323"/>
                <a:gd name="connsiteY2" fmla="*/ 235974 h 373625"/>
                <a:gd name="connsiteX3" fmla="*/ 98323 w 98323"/>
                <a:gd name="connsiteY3" fmla="*/ 373625 h 373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323" h="373625">
                  <a:moveTo>
                    <a:pt x="0" y="0"/>
                  </a:moveTo>
                  <a:lnTo>
                    <a:pt x="39330" y="78658"/>
                  </a:lnTo>
                  <a:lnTo>
                    <a:pt x="78659" y="235974"/>
                  </a:lnTo>
                  <a:lnTo>
                    <a:pt x="98323" y="373625"/>
                  </a:lnTo>
                </a:path>
              </a:pathLst>
            </a:custGeom>
            <a:noFill/>
            <a:ln w="139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200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576D2-E589-492F-8EF0-00A565F54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learnt…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BA53E-779E-49C4-B270-D6B19F37C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666999"/>
            <a:ext cx="10629673" cy="3124201"/>
          </a:xfrm>
        </p:spPr>
        <p:txBody>
          <a:bodyPr>
            <a:normAutofit/>
          </a:bodyPr>
          <a:lstStyle/>
          <a:p>
            <a:r>
              <a:rPr lang="en-US" dirty="0"/>
              <a:t>Geometric Design and Traffic Alignment</a:t>
            </a:r>
          </a:p>
          <a:p>
            <a:r>
              <a:rPr lang="en-US" dirty="0"/>
              <a:t>Disruption Management</a:t>
            </a:r>
          </a:p>
          <a:p>
            <a:r>
              <a:rPr lang="en-US" dirty="0"/>
              <a:t>Barrier systems</a:t>
            </a:r>
          </a:p>
          <a:p>
            <a:r>
              <a:rPr lang="en-US" dirty="0"/>
              <a:t>The ‘traffic manager’ and ‘the project’ stms roles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954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3E4AA-EC2E-4226-A755-FC71199D6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249714"/>
            <a:ext cx="9905998" cy="1905000"/>
          </a:xfrm>
        </p:spPr>
        <p:txBody>
          <a:bodyPr/>
          <a:lstStyle/>
          <a:p>
            <a:pPr algn="ctr"/>
            <a:r>
              <a:rPr lang="en-US" dirty="0"/>
              <a:t>Geometric Design and Traffic Alignments </a:t>
            </a:r>
          </a:p>
        </p:txBody>
      </p:sp>
    </p:spTree>
    <p:extLst>
      <p:ext uri="{BB962C8B-B14F-4D97-AF65-F5344CB8AC3E}">
        <p14:creationId xmlns:p14="http://schemas.microsoft.com/office/powerpoint/2010/main" val="2857973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8F3115-DFB9-4547-BF77-C212D2874D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921"/>
          <a:stretch/>
        </p:blipFill>
        <p:spPr>
          <a:xfrm>
            <a:off x="1289967" y="164702"/>
            <a:ext cx="9612066" cy="597300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96C5531-B24B-4496-A546-40AD04980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455" y="6137711"/>
            <a:ext cx="6449090" cy="784123"/>
          </a:xfrm>
        </p:spPr>
        <p:txBody>
          <a:bodyPr/>
          <a:lstStyle/>
          <a:p>
            <a:pPr algn="ctr"/>
            <a:r>
              <a:rPr lang="en-US" sz="2800" dirty="0"/>
              <a:t>Geometric Design &amp; Traffic Alignment</a:t>
            </a:r>
          </a:p>
        </p:txBody>
      </p:sp>
    </p:spTree>
    <p:extLst>
      <p:ext uri="{BB962C8B-B14F-4D97-AF65-F5344CB8AC3E}">
        <p14:creationId xmlns:p14="http://schemas.microsoft.com/office/powerpoint/2010/main" val="18361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3DDCD4-87AA-400D-8C4C-70B8ED331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967" y="164702"/>
            <a:ext cx="9612066" cy="597300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96C5531-B24B-4496-A546-40AD04980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455" y="6137711"/>
            <a:ext cx="6449090" cy="784123"/>
          </a:xfrm>
        </p:spPr>
        <p:txBody>
          <a:bodyPr/>
          <a:lstStyle/>
          <a:p>
            <a:pPr algn="ctr"/>
            <a:r>
              <a:rPr lang="en-US" sz="2800" dirty="0"/>
              <a:t>Geometric Design &amp; Traffic Alignment</a:t>
            </a:r>
          </a:p>
        </p:txBody>
      </p:sp>
    </p:spTree>
    <p:extLst>
      <p:ext uri="{BB962C8B-B14F-4D97-AF65-F5344CB8AC3E}">
        <p14:creationId xmlns:p14="http://schemas.microsoft.com/office/powerpoint/2010/main" val="2902540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FCFB327-6311-4B9E-BC47-A2A62D90D4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" r="6750"/>
          <a:stretch/>
        </p:blipFill>
        <p:spPr>
          <a:xfrm>
            <a:off x="1289967" y="164702"/>
            <a:ext cx="9612066" cy="597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56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41AD4E0-265A-48DC-B401-17292AC5945F}"/>
              </a:ext>
            </a:extLst>
          </p:cNvPr>
          <p:cNvSpPr/>
          <p:nvPr/>
        </p:nvSpPr>
        <p:spPr>
          <a:xfrm>
            <a:off x="11533239" y="6695768"/>
            <a:ext cx="658761" cy="1622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0329517-519C-4477-845D-1FF4BFAA49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3" t="32487" r="2945" b="33703"/>
          <a:stretch/>
        </p:blipFill>
        <p:spPr>
          <a:xfrm>
            <a:off x="1289967" y="164702"/>
            <a:ext cx="9612066" cy="597300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B590845-633A-4C2D-9EF0-F97B09BF7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455" y="6137711"/>
            <a:ext cx="6449090" cy="78412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accent3"/>
                </a:solidFill>
              </a:rPr>
              <a:t>Geometric Design &amp; Traffic Alignment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2FB9BE-6F30-42FF-924D-0ECA6332DF07}"/>
              </a:ext>
            </a:extLst>
          </p:cNvPr>
          <p:cNvSpPr/>
          <p:nvPr/>
        </p:nvSpPr>
        <p:spPr>
          <a:xfrm>
            <a:off x="8863445" y="332509"/>
            <a:ext cx="1932710" cy="613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A62C99-A0A0-44C6-89D9-88C6FC287D0A}"/>
              </a:ext>
            </a:extLst>
          </p:cNvPr>
          <p:cNvSpPr/>
          <p:nvPr/>
        </p:nvSpPr>
        <p:spPr>
          <a:xfrm>
            <a:off x="8863445" y="2428009"/>
            <a:ext cx="1932710" cy="613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F29DED-44FB-4BAD-9FA5-40FCDD9C858C}"/>
              </a:ext>
            </a:extLst>
          </p:cNvPr>
          <p:cNvSpPr/>
          <p:nvPr/>
        </p:nvSpPr>
        <p:spPr>
          <a:xfrm>
            <a:off x="8969323" y="4282860"/>
            <a:ext cx="1932710" cy="613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1AB1CF-1CB8-4482-8B9D-47E075C18FEC}"/>
              </a:ext>
            </a:extLst>
          </p:cNvPr>
          <p:cNvSpPr/>
          <p:nvPr/>
        </p:nvSpPr>
        <p:spPr>
          <a:xfrm>
            <a:off x="9433958" y="767195"/>
            <a:ext cx="1415135" cy="613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STAGE 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CD0611-D283-4DD1-87F7-8427010FF730}"/>
              </a:ext>
            </a:extLst>
          </p:cNvPr>
          <p:cNvSpPr/>
          <p:nvPr/>
        </p:nvSpPr>
        <p:spPr>
          <a:xfrm>
            <a:off x="9486899" y="3040894"/>
            <a:ext cx="1415134" cy="613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STAGE 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55E972-9A05-43EC-A426-F8A815A2B179}"/>
              </a:ext>
            </a:extLst>
          </p:cNvPr>
          <p:cNvSpPr/>
          <p:nvPr/>
        </p:nvSpPr>
        <p:spPr>
          <a:xfrm>
            <a:off x="9486899" y="5126003"/>
            <a:ext cx="1415133" cy="613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STAGE 5</a:t>
            </a:r>
          </a:p>
        </p:txBody>
      </p:sp>
    </p:spTree>
    <p:extLst>
      <p:ext uri="{BB962C8B-B14F-4D97-AF65-F5344CB8AC3E}">
        <p14:creationId xmlns:p14="http://schemas.microsoft.com/office/powerpoint/2010/main" val="27165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Parallaxx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B9B5"/>
      </a:accent1>
      <a:accent2>
        <a:srgbClr val="071930"/>
      </a:accent2>
      <a:accent3>
        <a:srgbClr val="EFEB13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E7FC7D1DFCBB4DAF12F0F583E5727F" ma:contentTypeVersion="12" ma:contentTypeDescription="Create a new document." ma:contentTypeScope="" ma:versionID="3183aaf253e1b737959cf8b806d09f22">
  <xsd:schema xmlns:xsd="http://www.w3.org/2001/XMLSchema" xmlns:xs="http://www.w3.org/2001/XMLSchema" xmlns:p="http://schemas.microsoft.com/office/2006/metadata/properties" xmlns:ns2="5a56619b-5606-4a2b-8065-d5f1974d9ed5" xmlns:ns3="e3d1d8a1-fed5-4680-8fac-b27b0658afc4" targetNamespace="http://schemas.microsoft.com/office/2006/metadata/properties" ma:root="true" ma:fieldsID="5f7b77ff09cdf542f7f9b313e190010d" ns2:_="" ns3:_="">
    <xsd:import namespace="5a56619b-5606-4a2b-8065-d5f1974d9ed5"/>
    <xsd:import namespace="e3d1d8a1-fed5-4680-8fac-b27b0658af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56619b-5606-4a2b-8065-d5f1974d9e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d1d8a1-fed5-4680-8fac-b27b0658afc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D59F492-182E-45A7-9BEE-6A1056616EDD}"/>
</file>

<file path=customXml/itemProps2.xml><?xml version="1.0" encoding="utf-8"?>
<ds:datastoreItem xmlns:ds="http://schemas.openxmlformats.org/officeDocument/2006/customXml" ds:itemID="{281AE586-3A22-4970-91D8-591D226B7808}"/>
</file>

<file path=customXml/itemProps3.xml><?xml version="1.0" encoding="utf-8"?>
<ds:datastoreItem xmlns:ds="http://schemas.openxmlformats.org/officeDocument/2006/customXml" ds:itemID="{6AAC01FC-1728-40ED-B7D7-1BFD5E4BD4F7}"/>
</file>

<file path=docProps/app.xml><?xml version="1.0" encoding="utf-8"?>
<Properties xmlns="http://schemas.openxmlformats.org/officeDocument/2006/extended-properties" xmlns:vt="http://schemas.openxmlformats.org/officeDocument/2006/docPropsVTypes">
  <Template>tf00001033</Template>
  <TotalTime>1020</TotalTime>
  <Words>273</Words>
  <Application>Microsoft Office PowerPoint</Application>
  <PresentationFormat>Widescreen</PresentationFormat>
  <Paragraphs>85</Paragraphs>
  <Slides>21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Lucky fellas</vt:lpstr>
      <vt:lpstr>Roboto</vt:lpstr>
      <vt:lpstr>Mesh</vt:lpstr>
      <vt:lpstr>CHALLENGING TTM FOR</vt:lpstr>
      <vt:lpstr>PowerPoint Presentation</vt:lpstr>
      <vt:lpstr>This last decade…</vt:lpstr>
      <vt:lpstr>What have we learnt…</vt:lpstr>
      <vt:lpstr>Geometric Design and Traffic Alignments </vt:lpstr>
      <vt:lpstr>Geometric Design &amp; Traffic Alignment</vt:lpstr>
      <vt:lpstr>Geometric Design &amp; Traffic Alignment</vt:lpstr>
      <vt:lpstr>PowerPoint Presentation</vt:lpstr>
      <vt:lpstr>Geometric Design &amp; Traffic Alignment</vt:lpstr>
      <vt:lpstr>Disruption Management</vt:lpstr>
      <vt:lpstr>Disruption Management</vt:lpstr>
      <vt:lpstr>Disruption Management</vt:lpstr>
      <vt:lpstr>PowerPoint Presentation</vt:lpstr>
      <vt:lpstr>Disruption Management</vt:lpstr>
      <vt:lpstr>Road Safety Barrier Systems</vt:lpstr>
      <vt:lpstr>Road Safety Barriers</vt:lpstr>
      <vt:lpstr>Road Safety Barriers</vt:lpstr>
      <vt:lpstr>Road Safety Barriers</vt:lpstr>
      <vt:lpstr>The Traffic Manager and Project STMS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Challenging TTM Design for Major Projects</dc:title>
  <dc:creator>David Tilton</dc:creator>
  <cp:lastModifiedBy>David Tilton</cp:lastModifiedBy>
  <cp:revision>42</cp:revision>
  <dcterms:created xsi:type="dcterms:W3CDTF">2018-05-05T05:25:48Z</dcterms:created>
  <dcterms:modified xsi:type="dcterms:W3CDTF">2018-05-09T19:52:09Z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0x01010055E7FC7D1DFCBB4DAF12F0F583E5727F</vt:lpwstr>
  </property>
</Properties>
</file>