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8E501B10" ContentType="image/jpeg"/>
  <Default Extension="wdp" ContentType="image/vnd.ms-photo"/>
  <Default Extension="jpg" ContentType="image/jpg"/>
  <Override PartName="/ppt/presentation.xml" ContentType="application/vnd.openxmlformats-officedocument.presentationml.presentation.main+xml"/>
  <Override PartName="/ppt/slides/slide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17.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slides/slide19.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13.xml" ContentType="application/vnd.openxmlformats-officedocument.presentationml.notesSlide+xml"/>
  <Override PartName="/ppt/notesSlides/notesSlide18.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slideMasters/slideMaster1.xml" ContentType="application/vnd.openxmlformats-officedocument.presentationml.slideMaster+xml"/>
  <Override PartName="/ppt/notesSlides/notesSlide19.xml" ContentType="application/vnd.openxmlformats-officedocument.presentationml.notesSlide+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notesSlides/notesSlide21.xml" ContentType="application/vnd.openxmlformats-officedocument.presentationml.notesSlide+xml"/>
  <Override PartName="/ppt/slideMasters/slideMaster2.xml" ContentType="application/vnd.openxmlformats-officedocument.presentationml.slide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Masters/notesMaster1.xml" ContentType="application/vnd.openxmlformats-officedocument.presentationml.notesMaster+xml"/>
  <Override PartName="/ppt/media/image18.jpg" ContentType="image/jpeg"/>
  <Override PartName="/ppt/media/image19.jpg" ContentType="image/jpeg"/>
  <Override PartName="/ppt/theme/theme2.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media/image23.JPG" ContentType="image/jpeg"/>
  <Override PartName="/ppt/media/image37.jpg" ContentType="image/jpeg"/>
  <Override PartName="/ppt/media/image36.jpg" ContentType="image/jpeg"/>
  <Override PartName="/ppt/media/image35.jpg" ContentType="image/jpeg"/>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4" r:id="rId2"/>
  </p:sldMasterIdLst>
  <p:notesMasterIdLst>
    <p:notesMasterId r:id="rId30"/>
  </p:notesMasterIdLst>
  <p:sldIdLst>
    <p:sldId id="263" r:id="rId3"/>
    <p:sldId id="592" r:id="rId4"/>
    <p:sldId id="512" r:id="rId5"/>
    <p:sldId id="565" r:id="rId6"/>
    <p:sldId id="590" r:id="rId7"/>
    <p:sldId id="587" r:id="rId8"/>
    <p:sldId id="553" r:id="rId9"/>
    <p:sldId id="562" r:id="rId10"/>
    <p:sldId id="593" r:id="rId11"/>
    <p:sldId id="535" r:id="rId12"/>
    <p:sldId id="570" r:id="rId13"/>
    <p:sldId id="561" r:id="rId14"/>
    <p:sldId id="555" r:id="rId15"/>
    <p:sldId id="558" r:id="rId16"/>
    <p:sldId id="556" r:id="rId17"/>
    <p:sldId id="560" r:id="rId18"/>
    <p:sldId id="566" r:id="rId19"/>
    <p:sldId id="567" r:id="rId20"/>
    <p:sldId id="563" r:id="rId21"/>
    <p:sldId id="571" r:id="rId22"/>
    <p:sldId id="572" r:id="rId23"/>
    <p:sldId id="591" r:id="rId24"/>
    <p:sldId id="531" r:id="rId25"/>
    <p:sldId id="407" r:id="rId26"/>
    <p:sldId id="551" r:id="rId27"/>
    <p:sldId id="573" r:id="rId28"/>
    <p:sldId id="514" r:id="rId2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E01"/>
    <a:srgbClr val="565A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85" autoAdjust="0"/>
    <p:restoredTop sz="95405" autoAdjust="0"/>
  </p:normalViewPr>
  <p:slideViewPr>
    <p:cSldViewPr snapToGrid="0">
      <p:cViewPr varScale="1">
        <p:scale>
          <a:sx n="85" d="100"/>
          <a:sy n="85" d="100"/>
        </p:scale>
        <p:origin x="1445"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ustomXml" Target="../customXml/item2.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customXml" Target="../customXml/item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85A83CC-0E87-4ECD-A36E-F8F14D52A540}" type="datetimeFigureOut">
              <a:rPr lang="en-US" smtClean="0"/>
              <a:t>5/8/2018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CFD1299-5E69-4392-B0E6-3C9F3910CC94}" type="slidenum">
              <a:rPr lang="en-US" smtClean="0"/>
              <a:t>‹#›</a:t>
            </a:fld>
            <a:endParaRPr lang="en-US"/>
          </a:p>
        </p:txBody>
      </p:sp>
    </p:spTree>
    <p:extLst>
      <p:ext uri="{BB962C8B-B14F-4D97-AF65-F5344CB8AC3E}">
        <p14:creationId xmlns:p14="http://schemas.microsoft.com/office/powerpoint/2010/main" val="122583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Sandon Button </a:t>
            </a:r>
          </a:p>
          <a:p>
            <a:r>
              <a:rPr lang="en-US" dirty="0" smtClean="0"/>
              <a:t>Western Regional Sales Manager for Ver-Mac. </a:t>
            </a:r>
          </a:p>
          <a:p>
            <a:endParaRPr lang="en-US" dirty="0" smtClean="0"/>
          </a:p>
          <a:p>
            <a:r>
              <a:rPr lang="en-US" dirty="0" smtClean="0"/>
              <a:t>Ver-Mac is a manufacture of Portable</a:t>
            </a:r>
            <a:r>
              <a:rPr lang="en-US" baseline="0" dirty="0" smtClean="0"/>
              <a:t> Electronic Traffic Control Equipment. </a:t>
            </a:r>
          </a:p>
          <a:p>
            <a:endParaRPr lang="en-US" baseline="0" dirty="0" smtClean="0"/>
          </a:p>
          <a:p>
            <a:r>
              <a:rPr lang="en-US" baseline="0" dirty="0" smtClean="0"/>
              <a:t>I have been with to company for 10 years. I was or</a:t>
            </a:r>
            <a:r>
              <a:rPr lang="en-US" sz="1200" kern="1200" dirty="0" smtClean="0">
                <a:solidFill>
                  <a:schemeClr val="tx1"/>
                </a:solidFill>
                <a:effectLst/>
                <a:latin typeface="+mn-lt"/>
                <a:ea typeface="+mn-ea"/>
                <a:cs typeface="+mn-cs"/>
              </a:rPr>
              <a:t>iginally brought in as a Technical Support Specialist and</a:t>
            </a:r>
            <a:r>
              <a:rPr lang="en-US" sz="1200" kern="1200" baseline="0" dirty="0" smtClean="0">
                <a:solidFill>
                  <a:schemeClr val="tx1"/>
                </a:solidFill>
                <a:effectLst/>
                <a:latin typeface="+mn-lt"/>
                <a:ea typeface="+mn-ea"/>
                <a:cs typeface="+mn-cs"/>
              </a:rPr>
              <a:t> then</a:t>
            </a:r>
            <a:r>
              <a:rPr lang="en-US" sz="1200" kern="1200" dirty="0" smtClean="0">
                <a:solidFill>
                  <a:schemeClr val="tx1"/>
                </a:solidFill>
                <a:effectLst/>
                <a:latin typeface="+mn-lt"/>
                <a:ea typeface="+mn-ea"/>
                <a:cs typeface="+mn-cs"/>
              </a:rPr>
              <a:t> moved on to Managing the Western United States, Australia and New Zealand Sales Territories.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 have been involved in the Smart Work Zone side of the business working in the field doing the deployment on up to presenting it to road authorities throughout my territory.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And now to standing up here speaking with all of you!!</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is a Smart Work Zone)</a:t>
            </a:r>
            <a:endParaRPr lang="en-US" dirty="0"/>
          </a:p>
        </p:txBody>
      </p:sp>
      <p:sp>
        <p:nvSpPr>
          <p:cNvPr id="4" name="Slide Number Placeholder 3"/>
          <p:cNvSpPr>
            <a:spLocks noGrp="1"/>
          </p:cNvSpPr>
          <p:nvPr>
            <p:ph type="sldNum" sz="quarter" idx="10"/>
          </p:nvPr>
        </p:nvSpPr>
        <p:spPr/>
        <p:txBody>
          <a:bodyPr/>
          <a:lstStyle/>
          <a:p>
            <a:fld id="{1CFD1299-5E69-4392-B0E6-3C9F3910CC94}" type="slidenum">
              <a:rPr lang="en-US" smtClean="0"/>
              <a:t>1</a:t>
            </a:fld>
            <a:endParaRPr lang="en-US"/>
          </a:p>
        </p:txBody>
      </p:sp>
    </p:spTree>
    <p:extLst>
      <p:ext uri="{BB962C8B-B14F-4D97-AF65-F5344CB8AC3E}">
        <p14:creationId xmlns:p14="http://schemas.microsoft.com/office/powerpoint/2010/main" val="7902966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Federal</a:t>
            </a:r>
            <a:r>
              <a:rPr lang="en-US" baseline="0" dirty="0" smtClean="0"/>
              <a:t> Government stepped in second time and created the </a:t>
            </a:r>
            <a:r>
              <a:rPr lang="en-US" dirty="0" smtClean="0"/>
              <a:t>Every</a:t>
            </a:r>
            <a:r>
              <a:rPr lang="en-US" baseline="0" dirty="0" smtClean="0"/>
              <a:t> Day Counts (EDC) educational complain for the traffic industry – Main Focus was Safety and Mobility </a:t>
            </a:r>
          </a:p>
          <a:p>
            <a:endParaRPr lang="en-US" baseline="0" dirty="0" smtClean="0"/>
          </a:p>
          <a:p>
            <a:r>
              <a:rPr lang="en-US" baseline="0" dirty="0" smtClean="0"/>
              <a:t>The name says it all… What we do in the traffic control industry, from protecting the customers (Traveling Public) to our own, working on the side of the road, EVERY DAY COUNTS.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Every year they have a different focus and in 2014 for EDC3 it was SWZ’s with a focus on:</a:t>
            </a:r>
          </a:p>
          <a:p>
            <a:pPr marL="171450" indent="-171450">
              <a:buFontTx/>
              <a:buChar char="-"/>
            </a:pPr>
            <a:r>
              <a:rPr lang="en-US" baseline="0" dirty="0" smtClean="0"/>
              <a:t>Queue Warning Systems </a:t>
            </a:r>
          </a:p>
          <a:p>
            <a:pPr marL="171450" indent="-171450">
              <a:buFontTx/>
              <a:buChar char="-"/>
            </a:pPr>
            <a:r>
              <a:rPr lang="en-US" baseline="0" dirty="0" smtClean="0"/>
              <a:t>Speed Management </a:t>
            </a:r>
          </a:p>
          <a:p>
            <a:pPr marL="171450" indent="-171450">
              <a:buFontTx/>
              <a:buChar char="-"/>
            </a:pPr>
            <a:r>
              <a:rPr lang="en-US" baseline="0" dirty="0" smtClean="0"/>
              <a:t>Dynamic Lane Merges </a:t>
            </a:r>
          </a:p>
          <a:p>
            <a:pPr marL="171450" indent="-171450">
              <a:buFontTx/>
              <a:buChar char="-"/>
            </a:pPr>
            <a:endParaRPr lang="en-US" baseline="0" dirty="0" smtClean="0"/>
          </a:p>
        </p:txBody>
      </p:sp>
      <p:sp>
        <p:nvSpPr>
          <p:cNvPr id="4" name="Slide Number Placeholder 3"/>
          <p:cNvSpPr>
            <a:spLocks noGrp="1"/>
          </p:cNvSpPr>
          <p:nvPr>
            <p:ph type="sldNum" sz="quarter" idx="10"/>
          </p:nvPr>
        </p:nvSpPr>
        <p:spPr/>
        <p:txBody>
          <a:bodyPr/>
          <a:lstStyle/>
          <a:p>
            <a:fld id="{1CFD1299-5E69-4392-B0E6-3C9F3910CC94}" type="slidenum">
              <a:rPr lang="en-US" smtClean="0"/>
              <a:t>11</a:t>
            </a:fld>
            <a:endParaRPr lang="en-US"/>
          </a:p>
        </p:txBody>
      </p:sp>
    </p:spTree>
    <p:extLst>
      <p:ext uri="{BB962C8B-B14F-4D97-AF65-F5344CB8AC3E}">
        <p14:creationId xmlns:p14="http://schemas.microsoft.com/office/powerpoint/2010/main" val="1927718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Common applications </a:t>
            </a:r>
          </a:p>
          <a:p>
            <a:endParaRPr lang="en-US" dirty="0" smtClean="0"/>
          </a:p>
          <a:p>
            <a:r>
              <a:rPr lang="en-US" dirty="0" smtClean="0"/>
              <a:t>The four most</a:t>
            </a:r>
            <a:r>
              <a:rPr lang="en-US" baseline="0" dirty="0" smtClean="0"/>
              <a:t> common are:</a:t>
            </a:r>
          </a:p>
          <a:p>
            <a:endParaRPr lang="en-US" baseline="0" dirty="0" smtClean="0"/>
          </a:p>
          <a:p>
            <a:pPr marL="171450" indent="-171450">
              <a:buFontTx/>
              <a:buChar char="-"/>
            </a:pPr>
            <a:r>
              <a:rPr lang="en-US" baseline="0" dirty="0" smtClean="0"/>
              <a:t>Queue Warnings</a:t>
            </a:r>
          </a:p>
          <a:p>
            <a:pPr marL="171450" indent="-171450">
              <a:buFontTx/>
              <a:buChar char="-"/>
            </a:pPr>
            <a:r>
              <a:rPr lang="en-US" baseline="0" dirty="0" smtClean="0"/>
              <a:t>Zipper (late) Merge</a:t>
            </a:r>
          </a:p>
          <a:p>
            <a:pPr marL="171450" indent="-171450">
              <a:buFontTx/>
              <a:buChar char="-"/>
            </a:pPr>
            <a:r>
              <a:rPr lang="en-US" baseline="0" dirty="0" smtClean="0"/>
              <a:t>Portable Variable Speed Limits </a:t>
            </a:r>
          </a:p>
          <a:p>
            <a:pPr marL="171450" indent="-171450">
              <a:buFontTx/>
              <a:buChar char="-"/>
            </a:pPr>
            <a:r>
              <a:rPr lang="en-US" baseline="0" dirty="0" smtClean="0"/>
              <a:t>Truck Entry Systems </a:t>
            </a:r>
          </a:p>
          <a:p>
            <a:pPr marL="171450" indent="-171450">
              <a:buFontTx/>
              <a:buChar char="-"/>
            </a:pPr>
            <a:endParaRPr lang="en-US" dirty="0" smtClean="0"/>
          </a:p>
          <a:p>
            <a:pPr marL="0" indent="0">
              <a:buFontTx/>
              <a:buNone/>
            </a:pPr>
            <a:r>
              <a:rPr lang="en-US" dirty="0" smtClean="0"/>
              <a:t>Some</a:t>
            </a:r>
            <a:r>
              <a:rPr lang="en-US" baseline="0" dirty="0" smtClean="0"/>
              <a:t> others are:</a:t>
            </a:r>
          </a:p>
          <a:p>
            <a:pPr marL="171450" indent="-171450">
              <a:buFontTx/>
              <a:buChar char="-"/>
            </a:pPr>
            <a:r>
              <a:rPr lang="en-US" baseline="0" dirty="0" smtClean="0"/>
              <a:t>Travel Time (Noticeably Absent)</a:t>
            </a:r>
          </a:p>
          <a:p>
            <a:pPr marL="171450" indent="-171450">
              <a:buFontTx/>
              <a:buChar char="-"/>
            </a:pPr>
            <a:r>
              <a:rPr lang="en-US" baseline="0" dirty="0" smtClean="0"/>
              <a:t>RWIS Road Weather Information Systems – Rain, Wind, Ice, Visibility </a:t>
            </a:r>
            <a:endParaRPr lang="en-US" dirty="0"/>
          </a:p>
        </p:txBody>
      </p:sp>
      <p:sp>
        <p:nvSpPr>
          <p:cNvPr id="4" name="Slide Number Placeholder 3"/>
          <p:cNvSpPr>
            <a:spLocks noGrp="1"/>
          </p:cNvSpPr>
          <p:nvPr>
            <p:ph type="sldNum" sz="quarter" idx="10"/>
          </p:nvPr>
        </p:nvSpPr>
        <p:spPr/>
        <p:txBody>
          <a:bodyPr/>
          <a:lstStyle/>
          <a:p>
            <a:fld id="{1CFD1299-5E69-4392-B0E6-3C9F3910CC94}" type="slidenum">
              <a:rPr lang="en-US" smtClean="0"/>
              <a:t>12</a:t>
            </a:fld>
            <a:endParaRPr lang="en-US"/>
          </a:p>
        </p:txBody>
      </p:sp>
    </p:spTree>
    <p:extLst>
      <p:ext uri="{BB962C8B-B14F-4D97-AF65-F5344CB8AC3E}">
        <p14:creationId xmlns:p14="http://schemas.microsoft.com/office/powerpoint/2010/main" val="36376128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Queue Warning System’s are designed to</a:t>
            </a:r>
            <a:r>
              <a:rPr lang="en-US" baseline="0" dirty="0" smtClean="0"/>
              <a:t> be portable and easy to deploy and you can see an example of one in the center of this slide. </a:t>
            </a:r>
          </a:p>
          <a:p>
            <a:endParaRPr lang="en-US" baseline="0" dirty="0" smtClean="0"/>
          </a:p>
          <a:p>
            <a:r>
              <a:rPr lang="en-US" baseline="0" dirty="0" smtClean="0"/>
              <a:t>They automatically inform traffic of slowed or stopped traffic conditions downstream in real time. </a:t>
            </a:r>
          </a:p>
          <a:p>
            <a:endParaRPr lang="en-US" baseline="0" dirty="0" smtClean="0"/>
          </a:p>
          <a:p>
            <a:r>
              <a:rPr lang="en-US" baseline="0" dirty="0" smtClean="0"/>
              <a:t>This allows the travelling public the ability to plan for and slow down before approaching the upcoming traffic condition. </a:t>
            </a:r>
          </a:p>
          <a:p>
            <a:endParaRPr lang="en-US" baseline="0" dirty="0" smtClean="0"/>
          </a:p>
          <a:p>
            <a:r>
              <a:rPr lang="en-US" baseline="0" dirty="0" smtClean="0"/>
              <a:t>Traffic smoothing ( gradual slowdown / abrupt stops)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CFD1299-5E69-4392-B0E6-3C9F3910CC94}" type="slidenum">
              <a:rPr lang="en-US" smtClean="0"/>
              <a:t>13</a:t>
            </a:fld>
            <a:endParaRPr lang="en-US"/>
          </a:p>
        </p:txBody>
      </p:sp>
    </p:spTree>
    <p:extLst>
      <p:ext uri="{BB962C8B-B14F-4D97-AF65-F5344CB8AC3E}">
        <p14:creationId xmlns:p14="http://schemas.microsoft.com/office/powerpoint/2010/main" val="1851925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Typical deployment and functionality </a:t>
            </a:r>
          </a:p>
          <a:p>
            <a:endParaRPr lang="en-US" dirty="0" smtClean="0"/>
          </a:p>
          <a:p>
            <a:r>
              <a:rPr lang="en-US" dirty="0" smtClean="0"/>
              <a:t>First section – Normal Traffic Speeds </a:t>
            </a:r>
          </a:p>
          <a:p>
            <a:endParaRPr lang="en-US" dirty="0" smtClean="0"/>
          </a:p>
          <a:p>
            <a:r>
              <a:rPr lang="en-US" dirty="0" smtClean="0"/>
              <a:t>Second – Traffic slowing down below 45 MPH (72 KPH) on the first sensor near the taper</a:t>
            </a:r>
            <a:r>
              <a:rPr lang="en-US" baseline="0" dirty="0" smtClean="0"/>
              <a:t> triggering the Slow Traffic message</a:t>
            </a:r>
          </a:p>
          <a:p>
            <a:endParaRPr lang="en-US" baseline="0" dirty="0" smtClean="0"/>
          </a:p>
          <a:p>
            <a:r>
              <a:rPr lang="en-US" baseline="0" dirty="0" smtClean="0"/>
              <a:t>Third – Speeds have dropped below 25 MPH (40 KPH) at both sensors 1 and 2 triggering a Stopped Traffic message </a:t>
            </a:r>
          </a:p>
          <a:p>
            <a:endParaRPr lang="en-US" baseline="0" dirty="0" smtClean="0"/>
          </a:p>
          <a:p>
            <a:r>
              <a:rPr lang="en-US" baseline="0" dirty="0" smtClean="0"/>
              <a:t>When you are looking at this slide remember the sensor example I show two slides ago. One person in a truck can easily set up this system in 15-20 mins. </a:t>
            </a:r>
          </a:p>
        </p:txBody>
      </p:sp>
      <p:sp>
        <p:nvSpPr>
          <p:cNvPr id="4" name="Slide Number Placeholder 3"/>
          <p:cNvSpPr>
            <a:spLocks noGrp="1"/>
          </p:cNvSpPr>
          <p:nvPr>
            <p:ph type="sldNum" sz="quarter" idx="10"/>
          </p:nvPr>
        </p:nvSpPr>
        <p:spPr/>
        <p:txBody>
          <a:bodyPr/>
          <a:lstStyle/>
          <a:p>
            <a:fld id="{1CFD1299-5E69-4392-B0E6-3C9F3910CC94}" type="slidenum">
              <a:rPr lang="en-US" smtClean="0"/>
              <a:t>14</a:t>
            </a:fld>
            <a:endParaRPr lang="en-US"/>
          </a:p>
        </p:txBody>
      </p:sp>
    </p:spTree>
    <p:extLst>
      <p:ext uri="{BB962C8B-B14F-4D97-AF65-F5344CB8AC3E}">
        <p14:creationId xmlns:p14="http://schemas.microsoft.com/office/powerpoint/2010/main" val="15329799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sz="1200" dirty="0" smtClean="0"/>
              <a:t>The</a:t>
            </a:r>
            <a:r>
              <a:rPr lang="en-US" sz="1200" baseline="0" dirty="0" smtClean="0"/>
              <a:t> AQW</a:t>
            </a:r>
            <a:r>
              <a:rPr lang="en-US" sz="1200" dirty="0" smtClean="0"/>
              <a:t> (Queue Warning</a:t>
            </a:r>
            <a:r>
              <a:rPr lang="en-US" sz="1200" baseline="0" dirty="0" smtClean="0"/>
              <a:t> System) </a:t>
            </a:r>
            <a:r>
              <a:rPr lang="en-US" sz="1200" dirty="0" smtClean="0"/>
              <a:t>system was tested and proven on the i35 widening project through central Texas. </a:t>
            </a:r>
          </a:p>
          <a:p>
            <a:pPr>
              <a:spcBef>
                <a:spcPts val="0"/>
              </a:spcBef>
              <a:spcAft>
                <a:spcPts val="0"/>
              </a:spcAft>
            </a:pPr>
            <a:endParaRPr lang="en-US" sz="1200" dirty="0" smtClean="0"/>
          </a:p>
          <a:p>
            <a:pPr>
              <a:spcBef>
                <a:spcPts val="0"/>
              </a:spcBef>
              <a:spcAft>
                <a:spcPts val="0"/>
              </a:spcAft>
            </a:pPr>
            <a:r>
              <a:rPr lang="en-US" sz="1200" dirty="0" smtClean="0"/>
              <a:t>Frequent Temporary nighttime closures were creating queues upstream from the taper point and ultimately causing rear-end collisions. </a:t>
            </a:r>
            <a:endParaRPr lang="en-US" sz="1200" u="sng" dirty="0" smtClean="0"/>
          </a:p>
          <a:p>
            <a:pPr marL="823913" indent="-285750">
              <a:spcBef>
                <a:spcPts val="0"/>
              </a:spcBef>
              <a:spcAft>
                <a:spcPts val="0"/>
              </a:spcAft>
              <a:buFont typeface="Arial" panose="020B0604020202020204" pitchFamily="34" charset="0"/>
              <a:buChar char="•"/>
            </a:pPr>
            <a:endParaRPr lang="en-US" sz="1200" u="sng" dirty="0" smtClean="0"/>
          </a:p>
          <a:p>
            <a:r>
              <a:rPr lang="en-US" dirty="0" smtClean="0"/>
              <a:t>During this project, across approximately 200 deployment</a:t>
            </a:r>
            <a:r>
              <a:rPr lang="en-US" baseline="0" dirty="0" smtClean="0"/>
              <a:t> nights, total rear end crashes where reduced 18 to 45% when an AQW system was deployed. </a:t>
            </a:r>
          </a:p>
          <a:p>
            <a:endParaRPr lang="en-US" baseline="0" dirty="0" smtClean="0"/>
          </a:p>
          <a:p>
            <a:r>
              <a:rPr lang="en-US" baseline="0" dirty="0" smtClean="0"/>
              <a:t>This reduced crash costs between $6,600-$10,000 per night. </a:t>
            </a:r>
            <a:endParaRPr lang="en-US" dirty="0" smtClean="0"/>
          </a:p>
        </p:txBody>
      </p:sp>
      <p:sp>
        <p:nvSpPr>
          <p:cNvPr id="4" name="Slide Number Placeholder 3"/>
          <p:cNvSpPr>
            <a:spLocks noGrp="1"/>
          </p:cNvSpPr>
          <p:nvPr>
            <p:ph type="sldNum" sz="quarter" idx="10"/>
          </p:nvPr>
        </p:nvSpPr>
        <p:spPr/>
        <p:txBody>
          <a:bodyPr/>
          <a:lstStyle/>
          <a:p>
            <a:fld id="{1CFD1299-5E69-4392-B0E6-3C9F3910CC94}" type="slidenum">
              <a:rPr lang="en-US" smtClean="0"/>
              <a:t>15</a:t>
            </a:fld>
            <a:endParaRPr lang="en-US"/>
          </a:p>
        </p:txBody>
      </p:sp>
    </p:spTree>
    <p:extLst>
      <p:ext uri="{BB962C8B-B14F-4D97-AF65-F5344CB8AC3E}">
        <p14:creationId xmlns:p14="http://schemas.microsoft.com/office/powerpoint/2010/main" val="546587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 example</a:t>
            </a:r>
            <a:r>
              <a:rPr lang="en-US" baseline="0" dirty="0" smtClean="0"/>
              <a:t> is Dynamic Merge or as you can see, more commonly known as Zipper Merge. </a:t>
            </a:r>
          </a:p>
          <a:p>
            <a:endParaRPr lang="en-US" baseline="0" dirty="0" smtClean="0"/>
          </a:p>
          <a:p>
            <a:r>
              <a:rPr lang="en-US" baseline="0" dirty="0" smtClean="0"/>
              <a:t>It is really an educational campaign to the traveling public to make like a zipper at a taper point.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is great h</a:t>
            </a:r>
            <a:r>
              <a:rPr lang="en-US" dirty="0" smtClean="0"/>
              <a:t>owever</a:t>
            </a:r>
            <a:r>
              <a:rPr lang="en-US" baseline="0" dirty="0" smtClean="0"/>
              <a:t> there is a time use it and a time not to.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(early vs late)</a:t>
            </a:r>
          </a:p>
          <a:p>
            <a:endParaRPr lang="en-US" baseline="0" dirty="0" smtClean="0"/>
          </a:p>
        </p:txBody>
      </p:sp>
      <p:sp>
        <p:nvSpPr>
          <p:cNvPr id="4" name="Slide Number Placeholder 3"/>
          <p:cNvSpPr>
            <a:spLocks noGrp="1"/>
          </p:cNvSpPr>
          <p:nvPr>
            <p:ph type="sldNum" sz="quarter" idx="10"/>
          </p:nvPr>
        </p:nvSpPr>
        <p:spPr/>
        <p:txBody>
          <a:bodyPr/>
          <a:lstStyle/>
          <a:p>
            <a:fld id="{1CFD1299-5E69-4392-B0E6-3C9F3910CC94}" type="slidenum">
              <a:rPr lang="en-US" smtClean="0"/>
              <a:t>16</a:t>
            </a:fld>
            <a:endParaRPr lang="en-US"/>
          </a:p>
        </p:txBody>
      </p:sp>
    </p:spTree>
    <p:extLst>
      <p:ext uri="{BB962C8B-B14F-4D97-AF65-F5344CB8AC3E}">
        <p14:creationId xmlns:p14="http://schemas.microsoft.com/office/powerpoint/2010/main" val="31810740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a:t>
            </a:r>
            <a:r>
              <a:rPr lang="en-US" baseline="0" dirty="0" smtClean="0"/>
              <a:t> there is a time use it and a time not to. </a:t>
            </a:r>
          </a:p>
          <a:p>
            <a:endParaRPr lang="en-US" baseline="0" dirty="0" smtClean="0"/>
          </a:p>
          <a:p>
            <a:r>
              <a:rPr lang="en-US" baseline="0" dirty="0" smtClean="0"/>
              <a:t>Early Merge is most natural and works great when there is little traffic. </a:t>
            </a:r>
          </a:p>
          <a:p>
            <a:endParaRPr lang="en-US" baseline="0" dirty="0" smtClean="0"/>
          </a:p>
          <a:p>
            <a:r>
              <a:rPr lang="en-US" baseline="0" dirty="0" smtClean="0"/>
              <a:t>It has its own benefits: </a:t>
            </a:r>
          </a:p>
          <a:p>
            <a:pPr marL="171450" indent="-171450">
              <a:buFontTx/>
              <a:buChar char="-"/>
            </a:pPr>
            <a:r>
              <a:rPr lang="en-US" baseline="0" dirty="0" smtClean="0"/>
              <a:t>Advanced warning/signage allows drivers to adequate distance to merge </a:t>
            </a:r>
          </a:p>
          <a:p>
            <a:pPr marL="171450" indent="-171450">
              <a:buFontTx/>
              <a:buChar char="-"/>
            </a:pPr>
            <a:r>
              <a:rPr lang="en-US" baseline="0" dirty="0" smtClean="0"/>
              <a:t>Resulting in a less aggressive or unsafe merge</a:t>
            </a:r>
          </a:p>
          <a:p>
            <a:pPr marL="171450" indent="-171450">
              <a:buFontTx/>
              <a:buChar char="-"/>
            </a:pPr>
            <a:endParaRPr lang="en-US" baseline="0" dirty="0" smtClean="0"/>
          </a:p>
          <a:p>
            <a:pPr marL="0" indent="0">
              <a:buFontTx/>
              <a:buNone/>
            </a:pPr>
            <a:r>
              <a:rPr lang="en-US" baseline="0" dirty="0" smtClean="0"/>
              <a:t>Late Merge is for the opposite scenario. When there are high traffic volumes and queueing. </a:t>
            </a:r>
          </a:p>
          <a:p>
            <a:pPr marL="171450" indent="-171450">
              <a:buFontTx/>
              <a:buChar char="-"/>
            </a:pPr>
            <a:r>
              <a:rPr lang="en-US" baseline="0" dirty="0" smtClean="0"/>
              <a:t>Without using both lanes queues can build beyond the advanced signage</a:t>
            </a:r>
          </a:p>
          <a:p>
            <a:pPr marL="628650" lvl="1" indent="-171450">
              <a:buFontTx/>
              <a:buChar char="-"/>
            </a:pPr>
            <a:r>
              <a:rPr lang="en-US" baseline="0" dirty="0" smtClean="0"/>
              <a:t>Unsafe speed differential </a:t>
            </a:r>
          </a:p>
          <a:p>
            <a:pPr marL="628650" lvl="1" indent="-171450">
              <a:buFontTx/>
              <a:buChar char="-"/>
            </a:pPr>
            <a:r>
              <a:rPr lang="en-US" baseline="0" dirty="0" smtClean="0"/>
              <a:t>Speeding vehicles open lane/approaching queue</a:t>
            </a:r>
          </a:p>
          <a:p>
            <a:pPr marL="171450" indent="-171450">
              <a:buFontTx/>
              <a:buChar char="-"/>
            </a:pPr>
            <a:r>
              <a:rPr lang="en-US" baseline="0" dirty="0" smtClean="0"/>
              <a:t>By maximizing both lanes it has proven to reduce the total queue length by up to 40% </a:t>
            </a:r>
          </a:p>
          <a:p>
            <a:pPr marL="628650" lvl="1" indent="-171450">
              <a:buFontTx/>
              <a:buChar char="-"/>
            </a:pPr>
            <a:r>
              <a:rPr lang="en-US" baseline="0" dirty="0" smtClean="0"/>
              <a:t>Allowing approaching vehicles to see advanced signage </a:t>
            </a:r>
          </a:p>
          <a:p>
            <a:pPr marL="628650" lvl="1" indent="-171450">
              <a:buFontTx/>
              <a:buChar char="-"/>
            </a:pPr>
            <a:r>
              <a:rPr lang="en-US" baseline="0" dirty="0" smtClean="0"/>
              <a:t>And studies have shown that by using both lanes it allows 15% more traffic to pass in a given time period. </a:t>
            </a:r>
          </a:p>
          <a:p>
            <a:pPr marL="171450" indent="-171450">
              <a:buFontTx/>
              <a:buChar char="-"/>
            </a:pPr>
            <a:endParaRPr lang="en-US" baseline="0" dirty="0" smtClean="0"/>
          </a:p>
          <a:p>
            <a:pPr marL="0" indent="0">
              <a:buFontTx/>
              <a:buNone/>
            </a:pPr>
            <a:r>
              <a:rPr lang="en-US" baseline="0" dirty="0" smtClean="0"/>
              <a:t>Having the dynamic automated system on a project will allow for instruction to the motorist, in both situations when suited.</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1CFD1299-5E69-4392-B0E6-3C9F3910CC94}" type="slidenum">
              <a:rPr lang="en-US" smtClean="0"/>
              <a:t>17</a:t>
            </a:fld>
            <a:endParaRPr lang="en-US"/>
          </a:p>
        </p:txBody>
      </p:sp>
    </p:spTree>
    <p:extLst>
      <p:ext uri="{BB962C8B-B14F-4D97-AF65-F5344CB8AC3E}">
        <p14:creationId xmlns:p14="http://schemas.microsoft.com/office/powerpoint/2010/main" val="24414984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a:t>
            </a:r>
            <a:r>
              <a:rPr lang="en-US" baseline="0" dirty="0" smtClean="0"/>
              <a:t> a couple examples of each. </a:t>
            </a:r>
          </a:p>
          <a:p>
            <a:endParaRPr lang="en-US" baseline="0" dirty="0" smtClean="0"/>
          </a:p>
          <a:p>
            <a:pPr marL="171450" indent="-171450">
              <a:buFontTx/>
              <a:buChar char="-"/>
            </a:pPr>
            <a:r>
              <a:rPr lang="en-US" baseline="0" dirty="0" smtClean="0"/>
              <a:t>On the left it shows drivers only using one lane and a massive queue. </a:t>
            </a:r>
          </a:p>
          <a:p>
            <a:pPr marL="171450" indent="-171450">
              <a:buFontTx/>
              <a:buChar char="-"/>
            </a:pPr>
            <a:r>
              <a:rPr lang="en-US" baseline="0" dirty="0" smtClean="0"/>
              <a:t>It is hard to see but there is a Semi Truck blocking the open lane. A recipe for road rage.</a:t>
            </a:r>
          </a:p>
          <a:p>
            <a:endParaRPr lang="en-US" baseline="0" dirty="0" smtClean="0"/>
          </a:p>
          <a:p>
            <a:r>
              <a:rPr lang="en-US" baseline="0" dirty="0" smtClean="0"/>
              <a:t>On the right you will see a message board that is part of a Zipper Merge system telling the drivers to use both lanes. </a:t>
            </a:r>
          </a:p>
          <a:p>
            <a:endParaRPr lang="en-US" baseline="0" dirty="0" smtClean="0"/>
          </a:p>
        </p:txBody>
      </p:sp>
      <p:sp>
        <p:nvSpPr>
          <p:cNvPr id="4" name="Slide Number Placeholder 3"/>
          <p:cNvSpPr>
            <a:spLocks noGrp="1"/>
          </p:cNvSpPr>
          <p:nvPr>
            <p:ph type="sldNum" sz="quarter" idx="10"/>
          </p:nvPr>
        </p:nvSpPr>
        <p:spPr/>
        <p:txBody>
          <a:bodyPr/>
          <a:lstStyle/>
          <a:p>
            <a:fld id="{1CFD1299-5E69-4392-B0E6-3C9F3910CC94}" type="slidenum">
              <a:rPr lang="en-US" smtClean="0"/>
              <a:t>18</a:t>
            </a:fld>
            <a:endParaRPr lang="en-US"/>
          </a:p>
        </p:txBody>
      </p:sp>
    </p:spTree>
    <p:extLst>
      <p:ext uri="{BB962C8B-B14F-4D97-AF65-F5344CB8AC3E}">
        <p14:creationId xmlns:p14="http://schemas.microsoft.com/office/powerpoint/2010/main" val="40398500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Portable Variable</a:t>
            </a:r>
            <a:r>
              <a:rPr lang="en-US" baseline="0" dirty="0" smtClean="0"/>
              <a:t> Speed Limits </a:t>
            </a:r>
          </a:p>
          <a:p>
            <a:endParaRPr lang="en-US" baseline="0" dirty="0" smtClean="0"/>
          </a:p>
          <a:p>
            <a:r>
              <a:rPr lang="en-US" baseline="0" dirty="0" smtClean="0"/>
              <a:t>I don’t know how this works in NZ but in the US we are notorious for setting a un reasonably low speed limit at the beginning of a project and only increasing it again at the end. </a:t>
            </a:r>
          </a:p>
          <a:p>
            <a:r>
              <a:rPr lang="en-US" baseline="0" dirty="0" smtClean="0"/>
              <a:t>Both the traveling public and road agencies agree that no one was in compliance.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contractors will use the method of turning or covering up static signs which is hard to manage. </a:t>
            </a:r>
          </a:p>
          <a:p>
            <a:endParaRPr lang="en-US" baseline="0" dirty="0" smtClean="0"/>
          </a:p>
          <a:p>
            <a:r>
              <a:rPr lang="en-US" baseline="0" dirty="0" smtClean="0"/>
              <a:t>The push for this system was actually from the contractors. </a:t>
            </a:r>
          </a:p>
          <a:p>
            <a:pPr marL="171450" indent="-171450">
              <a:buFontTx/>
              <a:buChar char="-"/>
            </a:pPr>
            <a:r>
              <a:rPr lang="en-US" baseline="0" dirty="0" smtClean="0"/>
              <a:t>Project was on 80 MPH (128 </a:t>
            </a:r>
            <a:r>
              <a:rPr lang="en-US" baseline="0" dirty="0" err="1" smtClean="0"/>
              <a:t>kph</a:t>
            </a:r>
            <a:r>
              <a:rPr lang="en-US" baseline="0" dirty="0" smtClean="0"/>
              <a:t>)  highway</a:t>
            </a:r>
          </a:p>
          <a:p>
            <a:pPr marL="171450" indent="-171450">
              <a:buFontTx/>
              <a:buChar char="-"/>
            </a:pPr>
            <a:r>
              <a:rPr lang="en-US" baseline="0" dirty="0" smtClean="0"/>
              <a:t>Motorist would be driving through a 20 mile project with speeds set at 55MPH </a:t>
            </a:r>
          </a:p>
          <a:p>
            <a:pPr marL="171450" indent="-171450">
              <a:buFontTx/>
              <a:buChar char="-"/>
            </a:pPr>
            <a:r>
              <a:rPr lang="en-US" baseline="0" dirty="0" smtClean="0"/>
              <a:t>Very low compliance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They felt unsafe </a:t>
            </a:r>
          </a:p>
          <a:p>
            <a:pPr marL="171450" indent="-171450">
              <a:buFontTx/>
              <a:buChar char="-"/>
            </a:pPr>
            <a:r>
              <a:rPr lang="en-US" baseline="0" dirty="0" smtClean="0"/>
              <a:t>Requested road authority to help reduce speeds</a:t>
            </a:r>
          </a:p>
          <a:p>
            <a:endParaRPr lang="en-US" baseline="0" dirty="0" smtClean="0"/>
          </a:p>
          <a:p>
            <a:r>
              <a:rPr lang="en-US" baseline="0" dirty="0" smtClean="0"/>
              <a:t>This type of smart work zone was designed to have a higher level of control  and focus when reducing speed limits in work zones. </a:t>
            </a:r>
          </a:p>
          <a:p>
            <a:pPr marL="171450" indent="-171450">
              <a:buFontTx/>
              <a:buChar char="-"/>
            </a:pPr>
            <a:r>
              <a:rPr lang="en-US" baseline="0" dirty="0" smtClean="0"/>
              <a:t>Make sure it was only where workers were present </a:t>
            </a:r>
          </a:p>
          <a:p>
            <a:pPr marL="171450" indent="-171450">
              <a:buFontTx/>
              <a:buChar char="-"/>
            </a:pPr>
            <a:r>
              <a:rPr lang="en-US" baseline="0" dirty="0" smtClean="0"/>
              <a:t>Control the time of day when reductions happened </a:t>
            </a:r>
          </a:p>
          <a:p>
            <a:endParaRPr lang="en-US" baseline="0" dirty="0" smtClean="0"/>
          </a:p>
          <a:p>
            <a:r>
              <a:rPr lang="en-US" baseline="0" dirty="0" smtClean="0"/>
              <a:t>Portable Variable Speed Limits allow:  </a:t>
            </a:r>
          </a:p>
          <a:p>
            <a:pPr marL="171450" indent="-171450">
              <a:buFontTx/>
              <a:buChar char="-"/>
            </a:pPr>
            <a:r>
              <a:rPr lang="en-US" baseline="0" dirty="0" smtClean="0"/>
              <a:t>Ease of controlling speeds remotely Manual or Scheduled</a:t>
            </a:r>
          </a:p>
          <a:p>
            <a:pPr marL="628650" lvl="1" indent="-171450">
              <a:buFontTx/>
              <a:buChar char="-"/>
            </a:pPr>
            <a:r>
              <a:rPr lang="en-US" baseline="0" dirty="0" smtClean="0"/>
              <a:t>Manual from a PC or Laptop </a:t>
            </a:r>
          </a:p>
          <a:p>
            <a:pPr marL="1085850" lvl="2" indent="-171450">
              <a:buFontTx/>
              <a:buChar char="-"/>
            </a:pPr>
            <a:r>
              <a:rPr lang="en-US" baseline="0" dirty="0" smtClean="0"/>
              <a:t>No longer having to physically do it </a:t>
            </a:r>
          </a:p>
          <a:p>
            <a:pPr marL="628650" lvl="1" indent="-171450">
              <a:buFontTx/>
              <a:buChar char="-"/>
            </a:pPr>
            <a:r>
              <a:rPr lang="en-US" baseline="0" dirty="0" smtClean="0"/>
              <a:t>Scheduled meaning</a:t>
            </a:r>
          </a:p>
          <a:p>
            <a:pPr marL="1085850" lvl="2" indent="-171450">
              <a:buFontTx/>
              <a:buChar char="-"/>
            </a:pPr>
            <a:r>
              <a:rPr lang="en-US" baseline="0" dirty="0" smtClean="0"/>
              <a:t>Set time frames </a:t>
            </a:r>
          </a:p>
          <a:p>
            <a:pPr marL="1085850" lvl="2" indent="-171450">
              <a:buFontTx/>
              <a:buChar char="-"/>
            </a:pPr>
            <a:r>
              <a:rPr lang="en-US" baseline="0" dirty="0" smtClean="0"/>
              <a:t>Automatically change</a:t>
            </a:r>
          </a:p>
          <a:p>
            <a:pPr marL="171450" indent="-171450">
              <a:buFontTx/>
              <a:buChar char="-"/>
            </a:pPr>
            <a:r>
              <a:rPr lang="en-US" baseline="0" dirty="0" smtClean="0"/>
              <a:t>Semi or Fully automated  </a:t>
            </a:r>
          </a:p>
          <a:p>
            <a:pPr marL="628650" lvl="1" indent="-171450">
              <a:buFontTx/>
              <a:buChar char="-"/>
            </a:pPr>
            <a:r>
              <a:rPr lang="en-US" baseline="0" dirty="0" smtClean="0"/>
              <a:t>These types of trailer can easily be equipped with a radar and used as a sensor. </a:t>
            </a:r>
          </a:p>
          <a:p>
            <a:pPr marL="628650" lvl="1" indent="-171450">
              <a:buFontTx/>
              <a:buChar char="-"/>
            </a:pPr>
            <a:r>
              <a:rPr lang="en-US" baseline="0" dirty="0" smtClean="0"/>
              <a:t>When the queue is detected it will trigger the VLS trailer upstream to reduce the SL </a:t>
            </a:r>
          </a:p>
          <a:p>
            <a:pPr marL="628650" lvl="1" indent="-171450">
              <a:buFontTx/>
              <a:buChar char="-"/>
            </a:pPr>
            <a:r>
              <a:rPr lang="en-US" baseline="0" dirty="0" smtClean="0"/>
              <a:t>Slowing down the approaching traffic</a:t>
            </a:r>
          </a:p>
          <a:p>
            <a:pPr marL="0" indent="0">
              <a:buFontTx/>
              <a:buNone/>
            </a:pPr>
            <a:endParaRPr lang="en-US" baseline="0" dirty="0" smtClean="0"/>
          </a:p>
          <a:p>
            <a:pPr marL="0" indent="0">
              <a:buFontTx/>
              <a:buNone/>
            </a:pPr>
            <a:r>
              <a:rPr lang="en-US" baseline="0" dirty="0" smtClean="0"/>
              <a:t>Benefits to all of these types:</a:t>
            </a:r>
          </a:p>
          <a:p>
            <a:pPr marL="171450" indent="-171450">
              <a:buFontTx/>
              <a:buChar char="-"/>
            </a:pPr>
            <a:r>
              <a:rPr lang="en-US" baseline="0" dirty="0" smtClean="0"/>
              <a:t>Ensure WZ Speed Limits are correct without driving the job</a:t>
            </a:r>
          </a:p>
          <a:p>
            <a:pPr marL="171450" indent="-171450">
              <a:buFontTx/>
              <a:buChar char="-"/>
            </a:pPr>
            <a:r>
              <a:rPr lang="en-US" baseline="0" dirty="0" smtClean="0"/>
              <a:t>Keep electronic record of speed limits w/Time/Date/Location  (enforceability) </a:t>
            </a:r>
          </a:p>
          <a:p>
            <a:pPr marL="171450" indent="-171450">
              <a:buFontTx/>
              <a:buChar char="-"/>
            </a:pPr>
            <a:r>
              <a:rPr lang="en-US" baseline="0" dirty="0" smtClean="0"/>
              <a:t>Pull reports of motorist speeds within the work zone (1sec Intervals) Time/Date/Location</a:t>
            </a:r>
          </a:p>
          <a:p>
            <a:pPr marL="0" indent="0">
              <a:buFontTx/>
              <a:buNone/>
            </a:pPr>
            <a:endParaRPr lang="en-US" baseline="0" dirty="0" smtClean="0"/>
          </a:p>
          <a:p>
            <a:pPr marL="0" indent="0">
              <a:buFontTx/>
              <a:buNone/>
            </a:pPr>
            <a:endParaRPr lang="en-US" baseline="0" dirty="0" smtClean="0"/>
          </a:p>
          <a:p>
            <a:pPr marL="0" indent="0">
              <a:buFontTx/>
              <a:buNone/>
            </a:pPr>
            <a:endParaRPr lang="en-US" baseline="0" dirty="0" smtClean="0"/>
          </a:p>
          <a:p>
            <a:pPr marL="0" indent="0">
              <a:buFontTx/>
              <a:buNone/>
            </a:pPr>
            <a:endParaRPr lang="en-US" baseline="0" dirty="0" smtClean="0"/>
          </a:p>
          <a:p>
            <a:pPr marL="0" indent="0">
              <a:buFontTx/>
              <a:buNone/>
            </a:pPr>
            <a:endParaRPr lang="en-US" baseline="0" dirty="0" smtClean="0"/>
          </a:p>
          <a:p>
            <a:pPr marL="0" indent="0">
              <a:buFontTx/>
              <a:buNone/>
            </a:pPr>
            <a:endParaRPr lang="en-US" baseline="0" dirty="0" smtClean="0"/>
          </a:p>
          <a:p>
            <a:pPr marL="0" indent="0">
              <a:buFontTx/>
              <a:buNone/>
            </a:pPr>
            <a:endParaRPr lang="en-US" baseline="0" dirty="0" smtClean="0"/>
          </a:p>
          <a:p>
            <a:pPr marL="0" indent="0">
              <a:buFontTx/>
              <a:buNone/>
            </a:pPr>
            <a:endParaRPr lang="en-US" baseline="0" dirty="0" smtClean="0"/>
          </a:p>
        </p:txBody>
      </p:sp>
      <p:sp>
        <p:nvSpPr>
          <p:cNvPr id="4" name="Slide Number Placeholder 3"/>
          <p:cNvSpPr>
            <a:spLocks noGrp="1"/>
          </p:cNvSpPr>
          <p:nvPr>
            <p:ph type="sldNum" sz="quarter" idx="10"/>
          </p:nvPr>
        </p:nvSpPr>
        <p:spPr/>
        <p:txBody>
          <a:bodyPr/>
          <a:lstStyle/>
          <a:p>
            <a:fld id="{1CFD1299-5E69-4392-B0E6-3C9F3910CC94}" type="slidenum">
              <a:rPr lang="en-US" smtClean="0"/>
              <a:t>19</a:t>
            </a:fld>
            <a:endParaRPr lang="en-US"/>
          </a:p>
        </p:txBody>
      </p:sp>
    </p:spTree>
    <p:extLst>
      <p:ext uri="{BB962C8B-B14F-4D97-AF65-F5344CB8AC3E}">
        <p14:creationId xmlns:p14="http://schemas.microsoft.com/office/powerpoint/2010/main" val="15567721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Truck Entry System – They just are as</a:t>
            </a:r>
            <a:r>
              <a:rPr lang="en-US" baseline="0" dirty="0" smtClean="0"/>
              <a:t> they sound </a:t>
            </a:r>
          </a:p>
          <a:p>
            <a:endParaRPr lang="en-US" baseline="0" dirty="0" smtClean="0"/>
          </a:p>
          <a:p>
            <a:r>
              <a:rPr lang="en-US" baseline="0" dirty="0" smtClean="0"/>
              <a:t>They warn to traveling public that a truck is entering traffic </a:t>
            </a:r>
          </a:p>
          <a:p>
            <a:pPr marL="171450" indent="-171450">
              <a:buFontTx/>
              <a:buChar char="-"/>
            </a:pPr>
            <a:r>
              <a:rPr lang="en-US" baseline="0" dirty="0" smtClean="0"/>
              <a:t>Truck entering / Prepare to stop</a:t>
            </a:r>
          </a:p>
          <a:p>
            <a:pPr marL="171450" indent="-171450">
              <a:buFontTx/>
              <a:buChar char="-"/>
            </a:pPr>
            <a:r>
              <a:rPr lang="en-US" baseline="0" dirty="0" smtClean="0"/>
              <a:t>Slow Traffic </a:t>
            </a:r>
          </a:p>
          <a:p>
            <a:pPr marL="171450" indent="-171450">
              <a:buFontTx/>
              <a:buChar char="-"/>
            </a:pPr>
            <a:endParaRPr lang="en-US" baseline="0" dirty="0" smtClean="0"/>
          </a:p>
          <a:p>
            <a:pPr marL="0" indent="0">
              <a:buFontTx/>
              <a:buNone/>
            </a:pPr>
            <a:r>
              <a:rPr lang="en-US" baseline="0" dirty="0" smtClean="0"/>
              <a:t>System is stand alone RF system </a:t>
            </a:r>
          </a:p>
          <a:p>
            <a:pPr marL="0" indent="0">
              <a:buFontTx/>
              <a:buNone/>
            </a:pPr>
            <a:endParaRPr lang="en-US" baseline="0" dirty="0" smtClean="0"/>
          </a:p>
          <a:p>
            <a:pPr marL="0" indent="0">
              <a:buFontTx/>
              <a:buNone/>
            </a:pPr>
            <a:r>
              <a:rPr lang="en-US" baseline="0" dirty="0" smtClean="0"/>
              <a:t>Option Modem for event logging </a:t>
            </a:r>
          </a:p>
          <a:p>
            <a:pPr marL="171450" indent="-171450">
              <a:buFontTx/>
              <a:buChar char="-"/>
            </a:pPr>
            <a:r>
              <a:rPr lang="en-US" baseline="0" dirty="0" smtClean="0"/>
              <a:t>Event logging can be important when an incident does occur </a:t>
            </a:r>
          </a:p>
          <a:p>
            <a:pPr marL="628650" lvl="1" indent="-171450">
              <a:buFontTx/>
              <a:buChar char="-"/>
            </a:pPr>
            <a:r>
              <a:rPr lang="en-US" baseline="0" dirty="0" smtClean="0"/>
              <a:t>Protection in court </a:t>
            </a:r>
            <a:endParaRPr lang="en-US" dirty="0"/>
          </a:p>
        </p:txBody>
      </p:sp>
      <p:sp>
        <p:nvSpPr>
          <p:cNvPr id="4" name="Slide Number Placeholder 3"/>
          <p:cNvSpPr>
            <a:spLocks noGrp="1"/>
          </p:cNvSpPr>
          <p:nvPr>
            <p:ph type="sldNum" sz="quarter" idx="10"/>
          </p:nvPr>
        </p:nvSpPr>
        <p:spPr/>
        <p:txBody>
          <a:bodyPr/>
          <a:lstStyle/>
          <a:p>
            <a:fld id="{1CFD1299-5E69-4392-B0E6-3C9F3910CC94}" type="slidenum">
              <a:rPr lang="en-US" smtClean="0"/>
              <a:t>20</a:t>
            </a:fld>
            <a:endParaRPr lang="en-US"/>
          </a:p>
        </p:txBody>
      </p:sp>
    </p:spTree>
    <p:extLst>
      <p:ext uri="{BB962C8B-B14F-4D97-AF65-F5344CB8AC3E}">
        <p14:creationId xmlns:p14="http://schemas.microsoft.com/office/powerpoint/2010/main" val="739414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are Smart Work Zones? </a:t>
            </a:r>
          </a:p>
          <a:p>
            <a:endParaRPr lang="en-US" baseline="0" dirty="0" smtClean="0"/>
          </a:p>
          <a:p>
            <a:r>
              <a:rPr lang="en-US" baseline="0" dirty="0" smtClean="0"/>
              <a:t>Collection of raw data – Via wireless modems from a variety of field sensing devices and/or third party data</a:t>
            </a:r>
          </a:p>
          <a:p>
            <a:endParaRPr lang="en-US" baseline="0" dirty="0" smtClean="0"/>
          </a:p>
          <a:p>
            <a:r>
              <a:rPr lang="en-US" baseline="0" dirty="0" smtClean="0"/>
              <a:t>Analysis the data – for the appropriate applications.  </a:t>
            </a:r>
          </a:p>
          <a:p>
            <a:endParaRPr lang="en-US" baseline="0" dirty="0" smtClean="0"/>
          </a:p>
          <a:p>
            <a:r>
              <a:rPr lang="en-US" baseline="0" dirty="0" smtClean="0"/>
              <a:t>Automated Real-time Outputs – Providing real-time information to the motoring public, project managers, road authority TMC and public websites. </a:t>
            </a:r>
            <a:endParaRPr lang="en-US" dirty="0"/>
          </a:p>
        </p:txBody>
      </p:sp>
      <p:sp>
        <p:nvSpPr>
          <p:cNvPr id="4" name="Slide Number Placeholder 3"/>
          <p:cNvSpPr>
            <a:spLocks noGrp="1"/>
          </p:cNvSpPr>
          <p:nvPr>
            <p:ph type="sldNum" sz="quarter" idx="10"/>
          </p:nvPr>
        </p:nvSpPr>
        <p:spPr/>
        <p:txBody>
          <a:bodyPr/>
          <a:lstStyle/>
          <a:p>
            <a:fld id="{1CFD1299-5E69-4392-B0E6-3C9F3910CC94}" type="slidenum">
              <a:rPr lang="en-US" smtClean="0"/>
              <a:t>2</a:t>
            </a:fld>
            <a:endParaRPr lang="en-US"/>
          </a:p>
        </p:txBody>
      </p:sp>
    </p:spTree>
    <p:extLst>
      <p:ext uri="{BB962C8B-B14F-4D97-AF65-F5344CB8AC3E}">
        <p14:creationId xmlns:p14="http://schemas.microsoft.com/office/powerpoint/2010/main" val="13734829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BTW</a:t>
            </a:r>
            <a:r>
              <a:rPr lang="en-US" baseline="0" dirty="0" smtClean="0"/>
              <a:t> = Between </a:t>
            </a:r>
          </a:p>
          <a:p>
            <a:endParaRPr lang="en-US" baseline="0" dirty="0" smtClean="0"/>
          </a:p>
          <a:p>
            <a:r>
              <a:rPr lang="en-US" baseline="0" dirty="0" smtClean="0"/>
              <a:t>Here is an example of a stand alone system. </a:t>
            </a:r>
          </a:p>
          <a:p>
            <a:endParaRPr lang="en-US" baseline="0" dirty="0" smtClean="0"/>
          </a:p>
          <a:p>
            <a:r>
              <a:rPr lang="en-US" baseline="0" dirty="0" smtClean="0"/>
              <a:t>2 pieces of equipment </a:t>
            </a:r>
          </a:p>
          <a:p>
            <a:pPr marL="171450" indent="-171450">
              <a:buFontTx/>
              <a:buChar char="-"/>
            </a:pPr>
            <a:r>
              <a:rPr lang="en-US" baseline="0" dirty="0" smtClean="0"/>
              <a:t>One message sign </a:t>
            </a:r>
          </a:p>
          <a:p>
            <a:pPr marL="171450" indent="-171450">
              <a:buFontTx/>
              <a:buChar char="-"/>
            </a:pPr>
            <a:r>
              <a:rPr lang="en-US" baseline="0" dirty="0" smtClean="0"/>
              <a:t>One sensor trailer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CFD1299-5E69-4392-B0E6-3C9F3910CC94}" type="slidenum">
              <a:rPr lang="en-US" smtClean="0"/>
              <a:t>21</a:t>
            </a:fld>
            <a:endParaRPr lang="en-US"/>
          </a:p>
        </p:txBody>
      </p:sp>
    </p:spTree>
    <p:extLst>
      <p:ext uri="{BB962C8B-B14F-4D97-AF65-F5344CB8AC3E}">
        <p14:creationId xmlns:p14="http://schemas.microsoft.com/office/powerpoint/2010/main" val="35174683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FD1299-5E69-4392-B0E6-3C9F3910CC94}" type="slidenum">
              <a:rPr lang="en-US" smtClean="0"/>
              <a:t>22</a:t>
            </a:fld>
            <a:endParaRPr lang="en-US"/>
          </a:p>
        </p:txBody>
      </p:sp>
    </p:spTree>
    <p:extLst>
      <p:ext uri="{BB962C8B-B14F-4D97-AF65-F5344CB8AC3E}">
        <p14:creationId xmlns:p14="http://schemas.microsoft.com/office/powerpoint/2010/main" val="23819858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smtClean="0"/>
              <a:t>Where</a:t>
            </a:r>
            <a:r>
              <a:rPr lang="en-US" sz="1200" baseline="0" dirty="0" smtClean="0"/>
              <a:t> to start on spec’s - </a:t>
            </a:r>
            <a:endParaRPr lang="en-US" sz="1200" dirty="0" smtClean="0"/>
          </a:p>
          <a:p>
            <a:pPr marL="285750" indent="-285750">
              <a:buFont typeface="Arial" panose="020B0604020202020204" pitchFamily="34" charset="0"/>
              <a:buChar char="•"/>
            </a:pPr>
            <a:endParaRPr lang="en-US" sz="1200" dirty="0" smtClean="0"/>
          </a:p>
          <a:p>
            <a:pPr marL="285750" indent="-285750">
              <a:buFont typeface="Arial" panose="020B0604020202020204" pitchFamily="34" charset="0"/>
              <a:buChar char="•"/>
            </a:pPr>
            <a:r>
              <a:rPr lang="en-US" sz="1200" dirty="0" smtClean="0"/>
              <a:t>Consultants &amp; DOT’s can go to SWZ system providers for additional info and knowledge base</a:t>
            </a:r>
          </a:p>
          <a:p>
            <a:pPr marL="285750" indent="-285750">
              <a:buFont typeface="Arial" panose="020B0604020202020204" pitchFamily="34" charset="0"/>
              <a:buChar char="•"/>
            </a:pPr>
            <a:endParaRPr lang="en-US" sz="1200" dirty="0" smtClean="0"/>
          </a:p>
          <a:p>
            <a:pPr marL="285750" indent="-285750">
              <a:buFont typeface="Arial" panose="020B0604020202020204" pitchFamily="34" charset="0"/>
              <a:buChar char="•"/>
            </a:pPr>
            <a:r>
              <a:rPr lang="en-US" sz="1200" dirty="0" smtClean="0"/>
              <a:t>Easy (Off the Shelf) Applications Specs are Needed to Make Use of SWZ’s Easier when needed.</a:t>
            </a:r>
          </a:p>
          <a:p>
            <a:endParaRPr lang="en-US" dirty="0"/>
          </a:p>
        </p:txBody>
      </p:sp>
      <p:sp>
        <p:nvSpPr>
          <p:cNvPr id="4" name="Slide Number Placeholder 3"/>
          <p:cNvSpPr>
            <a:spLocks noGrp="1"/>
          </p:cNvSpPr>
          <p:nvPr>
            <p:ph type="sldNum" sz="quarter" idx="10"/>
          </p:nvPr>
        </p:nvSpPr>
        <p:spPr/>
        <p:txBody>
          <a:bodyPr/>
          <a:lstStyle/>
          <a:p>
            <a:fld id="{1CFD1299-5E69-4392-B0E6-3C9F3910CC94}" type="slidenum">
              <a:rPr lang="en-US" smtClean="0"/>
              <a:t>24</a:t>
            </a:fld>
            <a:endParaRPr lang="en-US"/>
          </a:p>
        </p:txBody>
      </p:sp>
    </p:spTree>
    <p:extLst>
      <p:ext uri="{BB962C8B-B14F-4D97-AF65-F5344CB8AC3E}">
        <p14:creationId xmlns:p14="http://schemas.microsoft.com/office/powerpoint/2010/main" val="4262241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a:t>
            </a:r>
            <a:r>
              <a:rPr lang="en-US" baseline="0" dirty="0" smtClean="0"/>
              <a:t> do you want to do it? Safety and Mobility (corkscrew)</a:t>
            </a:r>
          </a:p>
          <a:p>
            <a:endParaRPr lang="en-US" baseline="0" dirty="0" smtClean="0"/>
          </a:p>
          <a:p>
            <a:r>
              <a:rPr lang="en-US" baseline="0" dirty="0" smtClean="0"/>
              <a:t>Make Intelligent Work Zones easy to use and Specify.  When Appropriate</a:t>
            </a:r>
            <a:endParaRPr lang="en-US" dirty="0" smtClean="0"/>
          </a:p>
          <a:p>
            <a:endParaRPr lang="en-US" dirty="0" smtClean="0"/>
          </a:p>
          <a:p>
            <a:r>
              <a:rPr lang="en-US" dirty="0" smtClean="0"/>
              <a:t>What Questions do you have when looking at SWZ’s? and How do you make them easy</a:t>
            </a:r>
            <a:r>
              <a:rPr lang="en-US" baseline="0" dirty="0" smtClean="0"/>
              <a:t> to use.</a:t>
            </a:r>
          </a:p>
          <a:p>
            <a:endParaRPr lang="en-US" baseline="0" dirty="0" smtClean="0"/>
          </a:p>
          <a:p>
            <a:pPr marL="171450" indent="-171450">
              <a:buFontTx/>
              <a:buChar char="-"/>
            </a:pPr>
            <a:r>
              <a:rPr lang="en-US" baseline="0" dirty="0" smtClean="0"/>
              <a:t>Common Applications – What types of systems are there? </a:t>
            </a:r>
          </a:p>
          <a:p>
            <a:pPr marL="171450" indent="-171450">
              <a:buFontTx/>
              <a:buChar char="-"/>
            </a:pPr>
            <a:r>
              <a:rPr lang="en-US" baseline="0" dirty="0" smtClean="0"/>
              <a:t>Justification – When is it appropriate?  </a:t>
            </a:r>
          </a:p>
          <a:p>
            <a:pPr marL="171450" indent="-171450">
              <a:buFontTx/>
              <a:buChar char="-"/>
            </a:pPr>
            <a:r>
              <a:rPr lang="en-US" baseline="0" dirty="0" smtClean="0"/>
              <a:t>What is the cost benefit? </a:t>
            </a:r>
          </a:p>
          <a:p>
            <a:pPr marL="628650" lvl="1" indent="-171450">
              <a:buFontTx/>
              <a:buChar char="-"/>
            </a:pPr>
            <a:r>
              <a:rPr lang="en-US" baseline="0" dirty="0" smtClean="0"/>
              <a:t>Hard Costs </a:t>
            </a:r>
          </a:p>
          <a:p>
            <a:pPr marL="1085850" lvl="2" indent="-171450">
              <a:buFontTx/>
              <a:buChar char="-"/>
            </a:pPr>
            <a:r>
              <a:rPr lang="en-US" baseline="0" dirty="0" smtClean="0"/>
              <a:t>Preventing Crashes / Property Damage</a:t>
            </a:r>
          </a:p>
          <a:p>
            <a:pPr marL="628650" lvl="1" indent="-171450">
              <a:buFontTx/>
              <a:buChar char="-"/>
            </a:pPr>
            <a:r>
              <a:rPr lang="en-US" baseline="0" dirty="0" smtClean="0"/>
              <a:t>Soft Cost – that are harder to put a number too</a:t>
            </a:r>
          </a:p>
          <a:p>
            <a:pPr marL="1085850" lvl="2" indent="-171450">
              <a:buFontTx/>
              <a:buChar char="-"/>
            </a:pPr>
            <a:r>
              <a:rPr lang="en-US" baseline="0" dirty="0" smtClean="0"/>
              <a:t>Saving Lives </a:t>
            </a:r>
          </a:p>
          <a:p>
            <a:pPr marL="1085850" lvl="2" indent="-171450">
              <a:buFontTx/>
              <a:buChar char="-"/>
            </a:pPr>
            <a:r>
              <a:rPr lang="en-US" baseline="0" dirty="0" smtClean="0"/>
              <a:t>Saving motorists time</a:t>
            </a:r>
          </a:p>
          <a:p>
            <a:pPr marL="171450" indent="-171450">
              <a:buFontTx/>
              <a:buChar char="-"/>
            </a:pPr>
            <a:r>
              <a:rPr lang="en-US" baseline="0" dirty="0" smtClean="0"/>
              <a:t>Easy Application Spec’s – How to put in the tender </a:t>
            </a:r>
          </a:p>
          <a:p>
            <a:pPr marL="171450" indent="-171450">
              <a:buFontTx/>
              <a:buChar char="-"/>
            </a:pPr>
            <a:r>
              <a:rPr lang="en-US" baseline="0" dirty="0" smtClean="0"/>
              <a:t>Standard Templates – How to execute (more tools in the toolbox) </a:t>
            </a:r>
          </a:p>
          <a:p>
            <a:endParaRPr lang="en-US" dirty="0"/>
          </a:p>
        </p:txBody>
      </p:sp>
      <p:sp>
        <p:nvSpPr>
          <p:cNvPr id="4" name="Slide Number Placeholder 3"/>
          <p:cNvSpPr>
            <a:spLocks noGrp="1"/>
          </p:cNvSpPr>
          <p:nvPr>
            <p:ph type="sldNum" sz="quarter" idx="10"/>
          </p:nvPr>
        </p:nvSpPr>
        <p:spPr/>
        <p:txBody>
          <a:bodyPr/>
          <a:lstStyle/>
          <a:p>
            <a:fld id="{1CFD1299-5E69-4392-B0E6-3C9F3910CC94}" type="slidenum">
              <a:rPr lang="en-US" smtClean="0"/>
              <a:t>3</a:t>
            </a:fld>
            <a:endParaRPr lang="en-US"/>
          </a:p>
        </p:txBody>
      </p:sp>
    </p:spTree>
    <p:extLst>
      <p:ext uri="{BB962C8B-B14F-4D97-AF65-F5344CB8AC3E}">
        <p14:creationId xmlns:p14="http://schemas.microsoft.com/office/powerpoint/2010/main" val="1164617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Justifications – </a:t>
            </a:r>
          </a:p>
          <a:p>
            <a:endParaRPr lang="en-US" baseline="0" dirty="0" smtClean="0"/>
          </a:p>
          <a:p>
            <a:r>
              <a:rPr lang="en-US" baseline="0" dirty="0" smtClean="0"/>
              <a:t>How do you know if you should put one into project tender or add one to an existing project?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CFD1299-5E69-4392-B0E6-3C9F3910CC94}" type="slidenum">
              <a:rPr lang="en-US" smtClean="0"/>
              <a:t>4</a:t>
            </a:fld>
            <a:endParaRPr lang="en-US"/>
          </a:p>
        </p:txBody>
      </p:sp>
    </p:spTree>
    <p:extLst>
      <p:ext uri="{BB962C8B-B14F-4D97-AF65-F5344CB8AC3E}">
        <p14:creationId xmlns:p14="http://schemas.microsoft.com/office/powerpoint/2010/main" val="1388208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know I could have used an</a:t>
            </a:r>
            <a:r>
              <a:rPr lang="en-US" baseline="0" dirty="0" smtClean="0"/>
              <a:t> Automated High Wind system this time last year about </a:t>
            </a:r>
            <a:r>
              <a:rPr lang="en-US" dirty="0" smtClean="0"/>
              <a:t>70 miles north of Las Vegas!!! </a:t>
            </a:r>
          </a:p>
          <a:p>
            <a:endParaRPr lang="en-US" dirty="0" smtClean="0"/>
          </a:p>
          <a:p>
            <a:r>
              <a:rPr lang="en-US" dirty="0" smtClean="0"/>
              <a:t>Wind had gusts</a:t>
            </a:r>
            <a:r>
              <a:rPr lang="en-US" baseline="0" dirty="0" smtClean="0"/>
              <a:t> of up to 70 MPH that day. </a:t>
            </a:r>
          </a:p>
          <a:p>
            <a:endParaRPr lang="en-US" baseline="0" dirty="0" smtClean="0"/>
          </a:p>
          <a:p>
            <a:r>
              <a:rPr lang="en-US" baseline="0" dirty="0" smtClean="0"/>
              <a:t>(Virginia)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1CFD1299-5E69-4392-B0E6-3C9F3910CC94}" type="slidenum">
              <a:rPr lang="en-US" smtClean="0"/>
              <a:t>5</a:t>
            </a:fld>
            <a:endParaRPr lang="en-US"/>
          </a:p>
        </p:txBody>
      </p:sp>
    </p:spTree>
    <p:extLst>
      <p:ext uri="{BB962C8B-B14F-4D97-AF65-F5344CB8AC3E}">
        <p14:creationId xmlns:p14="http://schemas.microsoft.com/office/powerpoint/2010/main" val="1882510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Virginia Letter </a:t>
            </a:r>
          </a:p>
          <a:p>
            <a:r>
              <a:rPr lang="en-US" baseline="0" dirty="0" smtClean="0"/>
              <a:t> </a:t>
            </a:r>
            <a:endParaRPr lang="en-US" dirty="0" smtClean="0"/>
          </a:p>
          <a:p>
            <a:r>
              <a:rPr lang="en-US" dirty="0" smtClean="0"/>
              <a:t>Here</a:t>
            </a:r>
            <a:r>
              <a:rPr lang="en-US" baseline="0" dirty="0" smtClean="0"/>
              <a:t> </a:t>
            </a:r>
            <a:r>
              <a:rPr lang="en-US" baseline="0" dirty="0" smtClean="0"/>
              <a:t>is a very recent article about the state of Virginia published on April 8</a:t>
            </a:r>
            <a:r>
              <a:rPr lang="en-US" baseline="30000" dirty="0" smtClean="0"/>
              <a:t>th</a:t>
            </a:r>
            <a:r>
              <a:rPr lang="en-US" baseline="0" dirty="0" smtClean="0"/>
              <a:t> of 2018</a:t>
            </a:r>
          </a:p>
          <a:p>
            <a:endParaRPr lang="en-US" baseline="0" dirty="0" smtClean="0"/>
          </a:p>
          <a:p>
            <a:r>
              <a:rPr lang="en-US" baseline="0" dirty="0" smtClean="0"/>
              <a:t>Its written that last year alone there where 2666 crashes in work zones resulting in 1329 injuries and 12 fatalities. </a:t>
            </a:r>
          </a:p>
          <a:p>
            <a:endParaRPr lang="en-US" baseline="0" dirty="0" smtClean="0"/>
          </a:p>
          <a:p>
            <a:r>
              <a:rPr lang="en-US" baseline="0" dirty="0" smtClean="0"/>
              <a:t>This was a 20% increase from 2016. </a:t>
            </a:r>
          </a:p>
          <a:p>
            <a:endParaRPr lang="en-US" baseline="0" dirty="0" smtClean="0"/>
          </a:p>
          <a:p>
            <a:r>
              <a:rPr lang="en-US" baseline="0" dirty="0" smtClean="0"/>
              <a:t>Needless to say – Virginia would absolutely benefit from have technology in work zones.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CFD1299-5E69-4392-B0E6-3C9F3910CC94}" type="slidenum">
              <a:rPr lang="en-US" smtClean="0"/>
              <a:t>6</a:t>
            </a:fld>
            <a:endParaRPr lang="en-US"/>
          </a:p>
        </p:txBody>
      </p:sp>
    </p:spTree>
    <p:extLst>
      <p:ext uri="{BB962C8B-B14F-4D97-AF65-F5344CB8AC3E}">
        <p14:creationId xmlns:p14="http://schemas.microsoft.com/office/powerpoint/2010/main" val="3570166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But</a:t>
            </a:r>
            <a:r>
              <a:rPr lang="en-US" baseline="0" dirty="0" smtClean="0"/>
              <a:t> you shouldn’t wait until something bad happens to make a change. To be proactive you can use this. </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January of 2014 the Federal</a:t>
            </a:r>
            <a:r>
              <a:rPr lang="en-US" baseline="0" dirty="0" smtClean="0"/>
              <a:t> Highways Administration (FHWA)</a:t>
            </a:r>
            <a:r>
              <a:rPr lang="en-US" dirty="0" smtClean="0"/>
              <a:t> released a document called</a:t>
            </a:r>
            <a:r>
              <a:rPr lang="en-US" baseline="0" dirty="0" smtClean="0"/>
              <a:t> the:</a:t>
            </a:r>
          </a:p>
          <a:p>
            <a:endParaRPr lang="en-US" baseline="0" dirty="0" smtClean="0"/>
          </a:p>
          <a:p>
            <a:r>
              <a:rPr lang="en-US" baseline="0" dirty="0" smtClean="0"/>
              <a:t>“Work Zone Intelligent Transportation Systems Implementation Guide” </a:t>
            </a:r>
          </a:p>
          <a:p>
            <a:endParaRPr lang="en-US" baseline="0" dirty="0" smtClean="0"/>
          </a:p>
          <a:p>
            <a:r>
              <a:rPr lang="en-US" baseline="0" dirty="0" smtClean="0"/>
              <a:t>The goal was to help local state road agencies understand when it is appropriate and how to apply the use of Work Zone ITS or SWZ’s. </a:t>
            </a:r>
          </a:p>
          <a:p>
            <a:endParaRPr lang="en-US" baseline="0" dirty="0" smtClean="0"/>
          </a:p>
          <a:p>
            <a:r>
              <a:rPr lang="en-US" baseline="0" dirty="0" smtClean="0"/>
              <a:t>****Maybe if Virginia started this last year they could have prevented the 22% increase in work zone related incidents. </a:t>
            </a:r>
            <a:endParaRPr lang="en-US" dirty="0"/>
          </a:p>
        </p:txBody>
      </p:sp>
      <p:sp>
        <p:nvSpPr>
          <p:cNvPr id="4" name="Slide Number Placeholder 3"/>
          <p:cNvSpPr>
            <a:spLocks noGrp="1"/>
          </p:cNvSpPr>
          <p:nvPr>
            <p:ph type="sldNum" sz="quarter" idx="10"/>
          </p:nvPr>
        </p:nvSpPr>
        <p:spPr/>
        <p:txBody>
          <a:bodyPr/>
          <a:lstStyle/>
          <a:p>
            <a:fld id="{1CFD1299-5E69-4392-B0E6-3C9F3910CC94}" type="slidenum">
              <a:rPr lang="en-US" smtClean="0"/>
              <a:t>7</a:t>
            </a:fld>
            <a:endParaRPr lang="en-US"/>
          </a:p>
        </p:txBody>
      </p:sp>
    </p:spTree>
    <p:extLst>
      <p:ext uri="{BB962C8B-B14F-4D97-AF65-F5344CB8AC3E}">
        <p14:creationId xmlns:p14="http://schemas.microsoft.com/office/powerpoint/2010/main" val="4226563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Within the guide, is</a:t>
            </a:r>
            <a:r>
              <a:rPr lang="en-US" baseline="0" dirty="0" smtClean="0"/>
              <a:t> the “ITS Work Zone Feasibility Worksheet” </a:t>
            </a:r>
          </a:p>
          <a:p>
            <a:endParaRPr lang="en-US" baseline="0" dirty="0" smtClean="0"/>
          </a:p>
          <a:p>
            <a:r>
              <a:rPr lang="en-US" baseline="0" dirty="0" smtClean="0"/>
              <a:t>This sheets intention was to help determine if a SWZ is recommended.  </a:t>
            </a:r>
          </a:p>
          <a:p>
            <a:endParaRPr lang="en-US" baseline="0" dirty="0" smtClean="0"/>
          </a:p>
          <a:p>
            <a:r>
              <a:rPr lang="en-US" baseline="0" dirty="0" smtClean="0"/>
              <a:t>This sheet works on a 5 </a:t>
            </a:r>
            <a:r>
              <a:rPr lang="en-US" baseline="0" dirty="0" smtClean="0"/>
              <a:t>factor points </a:t>
            </a:r>
            <a:r>
              <a:rPr lang="en-US" baseline="0" dirty="0" smtClean="0"/>
              <a:t>system:</a:t>
            </a:r>
          </a:p>
          <a:p>
            <a:endParaRPr lang="en-US" baseline="0" dirty="0" smtClean="0"/>
          </a:p>
          <a:p>
            <a:r>
              <a:rPr lang="en-US" baseline="0" dirty="0" smtClean="0"/>
              <a:t>Factor 1 – Duration </a:t>
            </a:r>
          </a:p>
          <a:p>
            <a:r>
              <a:rPr lang="en-US" baseline="0" dirty="0" smtClean="0"/>
              <a:t>– How long is the project </a:t>
            </a:r>
          </a:p>
          <a:p>
            <a:endParaRPr lang="en-US" baseline="0" dirty="0" smtClean="0"/>
          </a:p>
          <a:p>
            <a:r>
              <a:rPr lang="en-US" baseline="0" dirty="0" smtClean="0"/>
              <a:t>Factor 2 – Impact to Traffic, Businesses, and other destinations during the work</a:t>
            </a:r>
          </a:p>
          <a:p>
            <a:pPr marL="171450" indent="-171450">
              <a:buFontTx/>
              <a:buChar char="-"/>
            </a:pPr>
            <a:r>
              <a:rPr lang="en-US" baseline="0" dirty="0" smtClean="0"/>
              <a:t>Extreme Delays </a:t>
            </a:r>
          </a:p>
          <a:p>
            <a:pPr marL="171450" indent="-171450">
              <a:buFontTx/>
              <a:buChar char="-"/>
            </a:pPr>
            <a:r>
              <a:rPr lang="en-US" baseline="0" dirty="0" smtClean="0"/>
              <a:t>Speed variability </a:t>
            </a:r>
          </a:p>
          <a:p>
            <a:pPr marL="171450" indent="-171450">
              <a:buFontTx/>
              <a:buChar char="-"/>
            </a:pPr>
            <a:r>
              <a:rPr lang="en-US" baseline="0" dirty="0" smtClean="0"/>
              <a:t>Access Issues </a:t>
            </a:r>
          </a:p>
          <a:p>
            <a:pPr marL="171450" indent="-171450">
              <a:buFontTx/>
              <a:buChar char="-"/>
            </a:pPr>
            <a:endParaRPr lang="en-US" baseline="0" dirty="0" smtClean="0"/>
          </a:p>
          <a:p>
            <a:pPr marL="0" indent="0">
              <a:buFontTx/>
              <a:buNone/>
            </a:pPr>
            <a:r>
              <a:rPr lang="en-US" baseline="0" dirty="0" smtClean="0"/>
              <a:t>Factor 3 – Queuing &amp; Delay </a:t>
            </a:r>
          </a:p>
          <a:p>
            <a:pPr marL="171450" indent="-171450">
              <a:buFontTx/>
              <a:buChar char="-"/>
            </a:pPr>
            <a:r>
              <a:rPr lang="en-US" baseline="0" dirty="0" smtClean="0"/>
              <a:t>How long are the estimated or existing queue’s? Time and Distance </a:t>
            </a:r>
          </a:p>
          <a:p>
            <a:pPr marL="171450" indent="-171450">
              <a:buFontTx/>
              <a:buChar char="-"/>
            </a:pPr>
            <a:endParaRPr lang="en-US" baseline="0" dirty="0" smtClean="0"/>
          </a:p>
          <a:p>
            <a:pPr marL="0" indent="0">
              <a:buFontTx/>
              <a:buNone/>
            </a:pPr>
            <a:r>
              <a:rPr lang="en-US" baseline="0" dirty="0" smtClean="0"/>
              <a:t>Factor 4 – Temporal Aspects of traffic impacts </a:t>
            </a:r>
          </a:p>
          <a:p>
            <a:pPr marL="171450" indent="-171450">
              <a:buFontTx/>
              <a:buChar char="-"/>
            </a:pPr>
            <a:r>
              <a:rPr lang="en-US" baseline="0" dirty="0" smtClean="0"/>
              <a:t>When will the work have the greatest impact? All hours of the day or just peak traffic hours? </a:t>
            </a:r>
          </a:p>
          <a:p>
            <a:pPr marL="171450" indent="-171450">
              <a:buFontTx/>
              <a:buChar char="-"/>
            </a:pPr>
            <a:endParaRPr lang="en-US" baseline="0" dirty="0" smtClean="0"/>
          </a:p>
          <a:p>
            <a:pPr marL="0" indent="0">
              <a:buFontTx/>
              <a:buNone/>
            </a:pPr>
            <a:r>
              <a:rPr lang="en-US" baseline="0" dirty="0" smtClean="0"/>
              <a:t>Factor 5 – Project Specific Issues ***Highlight 3-4 specifics****</a:t>
            </a:r>
          </a:p>
          <a:p>
            <a:pPr marL="171450" indent="-171450">
              <a:buFontTx/>
              <a:buChar char="-"/>
            </a:pPr>
            <a:r>
              <a:rPr lang="en-US" baseline="0" dirty="0" smtClean="0"/>
              <a:t>There are a variety these from visibility to the amount of truck traffic. </a:t>
            </a:r>
          </a:p>
          <a:p>
            <a:pPr marL="171450" indent="-171450">
              <a:buFontTx/>
              <a:buChar char="-"/>
            </a:pPr>
            <a:endParaRPr lang="en-US" baseline="0" dirty="0" smtClean="0"/>
          </a:p>
          <a:p>
            <a:pPr marL="0" indent="0">
              <a:buFontTx/>
              <a:buNone/>
            </a:pPr>
            <a:r>
              <a:rPr lang="en-US" baseline="0" dirty="0" smtClean="0"/>
              <a:t>Based on your total there will be 1 of 3 results</a:t>
            </a:r>
          </a:p>
          <a:p>
            <a:pPr marL="0" indent="0">
              <a:buFontTx/>
              <a:buNone/>
            </a:pPr>
            <a:endParaRPr lang="en-US" baseline="0" dirty="0" smtClean="0"/>
          </a:p>
          <a:p>
            <a:pPr marL="0" indent="0">
              <a:buFontTx/>
              <a:buNone/>
            </a:pPr>
            <a:r>
              <a:rPr lang="en-US" baseline="0" dirty="0" smtClean="0"/>
              <a:t>30+ It is recommended </a:t>
            </a:r>
          </a:p>
          <a:p>
            <a:pPr marL="0" indent="0">
              <a:buFontTx/>
              <a:buNone/>
            </a:pPr>
            <a:r>
              <a:rPr lang="en-US" baseline="0" dirty="0" smtClean="0"/>
              <a:t>10+ Should consider</a:t>
            </a:r>
          </a:p>
          <a:p>
            <a:pPr marL="0" indent="0">
              <a:buFontTx/>
              <a:buNone/>
            </a:pPr>
            <a:r>
              <a:rPr lang="en-US" baseline="0" dirty="0" smtClean="0"/>
              <a:t>&lt; 10 - Not enough benefit to justify costs</a:t>
            </a:r>
          </a:p>
          <a:p>
            <a:pPr marL="0" indent="0">
              <a:buFontTx/>
              <a:buNone/>
            </a:pPr>
            <a:endParaRPr lang="en-US" baseline="0" dirty="0" smtClean="0"/>
          </a:p>
          <a:p>
            <a:pPr marL="0" indent="0">
              <a:buFontTx/>
              <a:buNone/>
            </a:pPr>
            <a:r>
              <a:rPr lang="en-US" baseline="0" dirty="0" smtClean="0"/>
              <a:t>****Now to put this into perspective. In Factor 1, if the duration is longer than 10 months it will earn 10 points for that single question. And that’s only the first factor! </a:t>
            </a:r>
          </a:p>
          <a:p>
            <a:pPr marL="0" indent="0">
              <a:buFontTx/>
              <a:buNone/>
            </a:pPr>
            <a:endParaRPr lang="en-US" baseline="0" dirty="0" smtClean="0"/>
          </a:p>
          <a:p>
            <a:pPr marL="0" indent="0">
              <a:buFontTx/>
              <a:buNone/>
            </a:pPr>
            <a:endParaRPr lang="en-US" baseline="0" dirty="0" smtClean="0"/>
          </a:p>
          <a:p>
            <a:pPr marL="0" indent="0">
              <a:buFontTx/>
              <a:buNone/>
            </a:pPr>
            <a:endParaRPr lang="en-US" baseline="0" dirty="0" smtClean="0"/>
          </a:p>
          <a:p>
            <a:pPr marL="0" indent="0">
              <a:buFontTx/>
              <a:buNone/>
            </a:pPr>
            <a:endParaRPr lang="en-US" baseline="0" dirty="0" smtClean="0"/>
          </a:p>
          <a:p>
            <a:pPr marL="0" indent="0">
              <a:buFontTx/>
              <a:buNone/>
            </a:pPr>
            <a:endParaRPr lang="en-US" baseline="0" dirty="0" smtClean="0"/>
          </a:p>
          <a:p>
            <a:pPr marL="0" indent="0">
              <a:buFontTx/>
              <a:buNone/>
            </a:pPr>
            <a:endParaRPr lang="en-US" baseline="0" dirty="0" smtClean="0"/>
          </a:p>
          <a:p>
            <a:pPr marL="0" indent="0">
              <a:buFontTx/>
              <a:buNone/>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CFD1299-5E69-4392-B0E6-3C9F3910CC94}" type="slidenum">
              <a:rPr lang="en-US" smtClean="0"/>
              <a:t>8</a:t>
            </a:fld>
            <a:endParaRPr lang="en-US"/>
          </a:p>
        </p:txBody>
      </p:sp>
    </p:spTree>
    <p:extLst>
      <p:ext uri="{BB962C8B-B14F-4D97-AF65-F5344CB8AC3E}">
        <p14:creationId xmlns:p14="http://schemas.microsoft.com/office/powerpoint/2010/main" val="1355556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Common Applications </a:t>
            </a:r>
            <a:endParaRPr lang="en-US" dirty="0"/>
          </a:p>
        </p:txBody>
      </p:sp>
      <p:sp>
        <p:nvSpPr>
          <p:cNvPr id="4" name="Slide Number Placeholder 3"/>
          <p:cNvSpPr>
            <a:spLocks noGrp="1"/>
          </p:cNvSpPr>
          <p:nvPr>
            <p:ph type="sldNum" sz="quarter" idx="10"/>
          </p:nvPr>
        </p:nvSpPr>
        <p:spPr/>
        <p:txBody>
          <a:bodyPr/>
          <a:lstStyle/>
          <a:p>
            <a:fld id="{1CFD1299-5E69-4392-B0E6-3C9F3910CC94}" type="slidenum">
              <a:rPr lang="en-US" smtClean="0"/>
              <a:t>10</a:t>
            </a:fld>
            <a:endParaRPr lang="en-US"/>
          </a:p>
        </p:txBody>
      </p:sp>
    </p:spTree>
    <p:extLst>
      <p:ext uri="{BB962C8B-B14F-4D97-AF65-F5344CB8AC3E}">
        <p14:creationId xmlns:p14="http://schemas.microsoft.com/office/powerpoint/2010/main" val="14458202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Titl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393770" y="5428945"/>
            <a:ext cx="4495800" cy="1165225"/>
          </a:xfrm>
        </p:spPr>
        <p:txBody>
          <a:bodyPr/>
          <a:lstStyle/>
          <a:p>
            <a:r>
              <a:rPr lang="fr-CA" dirty="0" smtClean="0"/>
              <a:t>Click to </a:t>
            </a:r>
            <a:r>
              <a:rPr lang="fr-CA" dirty="0" err="1" smtClean="0"/>
              <a:t>edit</a:t>
            </a:r>
            <a:r>
              <a:rPr lang="fr-CA" dirty="0" smtClean="0"/>
              <a:t> Master </a:t>
            </a:r>
            <a:r>
              <a:rPr lang="fr-CA" dirty="0" err="1" smtClean="0"/>
              <a:t>title</a:t>
            </a:r>
            <a:r>
              <a:rPr lang="fr-CA" dirty="0" smtClean="0"/>
              <a:t> style</a:t>
            </a:r>
            <a:endParaRPr lang="en-US" dirty="0"/>
          </a:p>
        </p:txBody>
      </p:sp>
      <p:sp>
        <p:nvSpPr>
          <p:cNvPr id="3" name="Subtitle 2"/>
          <p:cNvSpPr>
            <a:spLocks noGrp="1"/>
          </p:cNvSpPr>
          <p:nvPr>
            <p:ph type="subTitle" idx="1"/>
          </p:nvPr>
        </p:nvSpPr>
        <p:spPr>
          <a:xfrm>
            <a:off x="3418352" y="6384412"/>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dirty="0" smtClean="0"/>
              <a:t>Click to </a:t>
            </a:r>
            <a:r>
              <a:rPr lang="fr-CA" dirty="0" err="1" smtClean="0"/>
              <a:t>edit</a:t>
            </a:r>
            <a:r>
              <a:rPr lang="fr-CA" dirty="0" smtClean="0"/>
              <a:t> Master </a:t>
            </a:r>
            <a:r>
              <a:rPr lang="fr-CA" dirty="0" err="1" smtClean="0"/>
              <a:t>subtitle</a:t>
            </a:r>
            <a:r>
              <a:rPr lang="fr-CA" dirty="0" smtClean="0"/>
              <a:t>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lang="en-US"/>
          </a:p>
        </p:txBody>
      </p:sp>
      <p:sp>
        <p:nvSpPr>
          <p:cNvPr id="3" name="Content Placeholder 2"/>
          <p:cNvSpPr>
            <a:spLocks noGrp="1"/>
          </p:cNvSpPr>
          <p:nvPr>
            <p:ph idx="1"/>
          </p:nvPr>
        </p:nvSpPr>
        <p:spPr/>
        <p:txBody>
          <a:body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Date Placeholder 3"/>
          <p:cNvSpPr>
            <a:spLocks noGrp="1"/>
          </p:cNvSpPr>
          <p:nvPr>
            <p:ph type="dt" sz="half" idx="10"/>
          </p:nvPr>
        </p:nvSpPr>
        <p:spPr/>
        <p:txBody>
          <a:bodyPr/>
          <a:lstStyle/>
          <a:p>
            <a:fld id="{E412A68B-C081-D149-B94B-A24FF4F7734B}" type="datetimeFigureOut">
              <a:rPr lang="en-US" smtClean="0"/>
              <a:pPr/>
              <a:t>5/8/2018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B7C0CA-2876-F045-9293-7EAE2998DDB3}" type="slidenum">
              <a:rPr lang="en-US" smtClean="0"/>
              <a:pPr/>
              <a:t>‹#›</a:t>
            </a:fld>
            <a:endParaRPr lang="en-US" dirty="0"/>
          </a:p>
        </p:txBody>
      </p:sp>
      <p:pic>
        <p:nvPicPr>
          <p:cNvPr id="7" name="Picture 6" descr="VERMAC-Logo-JLogic.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5803338" y="928670"/>
            <a:ext cx="3143272" cy="28575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lang="en-US"/>
          </a:p>
        </p:txBody>
      </p:sp>
      <p:sp>
        <p:nvSpPr>
          <p:cNvPr id="3" name="Content Placeholder 2"/>
          <p:cNvSpPr>
            <a:spLocks noGrp="1"/>
          </p:cNvSpPr>
          <p:nvPr>
            <p:ph idx="1"/>
          </p:nvPr>
        </p:nvSpPr>
        <p:spPr>
          <a:xfrm>
            <a:off x="990600" y="2592789"/>
            <a:ext cx="7696200" cy="3884211"/>
          </a:xfrm>
          <a:prstGeom prst="rect">
            <a:avLst/>
          </a:prstGeom>
        </p:spPr>
        <p:txBody>
          <a:body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Date Placeholder 3"/>
          <p:cNvSpPr>
            <a:spLocks noGrp="1"/>
          </p:cNvSpPr>
          <p:nvPr>
            <p:ph type="dt" sz="half" idx="10"/>
          </p:nvPr>
        </p:nvSpPr>
        <p:spPr>
          <a:xfrm>
            <a:off x="457200" y="6456865"/>
            <a:ext cx="2133600" cy="365125"/>
          </a:xfrm>
          <a:prstGeom prst="rect">
            <a:avLst/>
          </a:prstGeom>
        </p:spPr>
        <p:txBody>
          <a:bodyPr/>
          <a:lstStyle/>
          <a:p>
            <a:fld id="{E412A68B-C081-D149-B94B-A24FF4F7734B}" type="datetimeFigureOut">
              <a:rPr lang="en-US" smtClean="0"/>
              <a:pPr/>
              <a:t>5/8/2018</a:t>
            </a:fld>
            <a:endParaRPr lang="en-US" dirty="0"/>
          </a:p>
        </p:txBody>
      </p:sp>
      <p:sp>
        <p:nvSpPr>
          <p:cNvPr id="5" name="Footer Placeholder 4"/>
          <p:cNvSpPr>
            <a:spLocks noGrp="1"/>
          </p:cNvSpPr>
          <p:nvPr>
            <p:ph type="ftr" sz="quarter" idx="11"/>
          </p:nvPr>
        </p:nvSpPr>
        <p:spPr>
          <a:xfrm>
            <a:off x="3124200" y="6456865"/>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456865"/>
            <a:ext cx="2133600" cy="365125"/>
          </a:xfrm>
          <a:prstGeom prst="rect">
            <a:avLst/>
          </a:prstGeom>
        </p:spPr>
        <p:txBody>
          <a:bodyPr/>
          <a:lstStyle/>
          <a:p>
            <a:fld id="{EBB7C0CA-2876-F045-9293-7EAE2998DDB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Image 8" descr="Slide_Textes2.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838200" y="1493837"/>
            <a:ext cx="8229600" cy="1143000"/>
          </a:xfrm>
          <a:prstGeom prst="rect">
            <a:avLst/>
          </a:prstGeom>
        </p:spPr>
        <p:txBody>
          <a:bodyPr vert="horz" lIns="91440" tIns="45720" rIns="91440" bIns="45720" rtlCol="0" anchor="t">
            <a:normAutofit/>
          </a:bodyPr>
          <a:lstStyle/>
          <a:p>
            <a:r>
              <a:rPr lang="fr-CA" dirty="0" smtClean="0"/>
              <a:t>Click to </a:t>
            </a:r>
            <a:r>
              <a:rPr lang="fr-CA" dirty="0" err="1" smtClean="0"/>
              <a:t>edit</a:t>
            </a:r>
            <a:r>
              <a:rPr lang="fr-CA" dirty="0" smtClean="0"/>
              <a:t> Master </a:t>
            </a:r>
            <a:r>
              <a:rPr lang="fr-CA" dirty="0" err="1" smtClean="0"/>
              <a:t>title</a:t>
            </a:r>
            <a:r>
              <a:rPr lang="fr-CA" dirty="0" smtClean="0"/>
              <a:t> style</a:t>
            </a:r>
            <a:endParaRPr lang="en-US" dirty="0"/>
          </a:p>
        </p:txBody>
      </p:sp>
      <p:sp>
        <p:nvSpPr>
          <p:cNvPr id="3" name="Text Placeholder 2"/>
          <p:cNvSpPr>
            <a:spLocks noGrp="1"/>
          </p:cNvSpPr>
          <p:nvPr>
            <p:ph type="body" idx="1"/>
          </p:nvPr>
        </p:nvSpPr>
        <p:spPr>
          <a:xfrm>
            <a:off x="990600" y="2592789"/>
            <a:ext cx="7696200" cy="3884211"/>
          </a:xfrm>
          <a:prstGeom prst="rect">
            <a:avLst/>
          </a:prstGeom>
        </p:spPr>
        <p:txBody>
          <a:bodyPr vert="horz" lIns="91440" tIns="45720" rIns="91440" bIns="45720" rtlCol="0">
            <a:normAutofit/>
          </a:bodyPr>
          <a:lstStyle/>
          <a:p>
            <a:pPr lvl="0"/>
            <a:r>
              <a:rPr lang="fr-CA" dirty="0" smtClean="0"/>
              <a:t>Click to </a:t>
            </a:r>
            <a:r>
              <a:rPr lang="fr-CA" dirty="0" err="1" smtClean="0"/>
              <a:t>edit</a:t>
            </a:r>
            <a:r>
              <a:rPr lang="fr-CA" dirty="0" smtClean="0"/>
              <a:t> Master </a:t>
            </a:r>
            <a:r>
              <a:rPr lang="fr-CA" dirty="0" err="1" smtClean="0"/>
              <a:t>text</a:t>
            </a:r>
            <a:r>
              <a:rPr lang="fr-CA" dirty="0" smtClean="0"/>
              <a:t> styles</a:t>
            </a:r>
          </a:p>
          <a:p>
            <a:pPr lvl="1"/>
            <a:r>
              <a:rPr lang="fr-CA" dirty="0" smtClean="0"/>
              <a:t>Second </a:t>
            </a:r>
            <a:r>
              <a:rPr lang="fr-CA" dirty="0" err="1" smtClean="0"/>
              <a:t>level</a:t>
            </a:r>
            <a:endParaRPr lang="fr-CA" dirty="0" smtClean="0"/>
          </a:p>
          <a:p>
            <a:pPr lvl="2"/>
            <a:r>
              <a:rPr lang="fr-CA" dirty="0" err="1" smtClean="0"/>
              <a:t>Third</a:t>
            </a:r>
            <a:r>
              <a:rPr lang="fr-CA" dirty="0" smtClean="0"/>
              <a:t> </a:t>
            </a:r>
            <a:r>
              <a:rPr lang="fr-CA" dirty="0" err="1" smtClean="0"/>
              <a:t>level</a:t>
            </a:r>
            <a:endParaRPr lang="fr-CA" dirty="0" smtClean="0"/>
          </a:p>
          <a:p>
            <a:pPr lvl="3"/>
            <a:r>
              <a:rPr lang="fr-CA" dirty="0" err="1" smtClean="0"/>
              <a:t>Fourth</a:t>
            </a:r>
            <a:r>
              <a:rPr lang="fr-CA" dirty="0" smtClean="0"/>
              <a:t> </a:t>
            </a:r>
            <a:r>
              <a:rPr lang="fr-CA" dirty="0" err="1" smtClean="0"/>
              <a:t>level</a:t>
            </a:r>
            <a:endParaRPr lang="fr-CA" dirty="0" smtClean="0"/>
          </a:p>
          <a:p>
            <a:pPr lvl="4"/>
            <a:r>
              <a:rPr lang="fr-CA" dirty="0" err="1" smtClean="0"/>
              <a:t>Fifth</a:t>
            </a:r>
            <a:r>
              <a:rPr lang="fr-CA" dirty="0" smtClean="0"/>
              <a:t> </a:t>
            </a:r>
            <a:r>
              <a:rPr lang="fr-CA" dirty="0" err="1" smtClean="0"/>
              <a:t>level</a:t>
            </a:r>
            <a:endParaRPr lang="en-US" dirty="0"/>
          </a:p>
        </p:txBody>
      </p:sp>
      <p:sp>
        <p:nvSpPr>
          <p:cNvPr id="4" name="Date Placeholder 3"/>
          <p:cNvSpPr>
            <a:spLocks noGrp="1"/>
          </p:cNvSpPr>
          <p:nvPr>
            <p:ph type="dt" sz="half" idx="2"/>
          </p:nvPr>
        </p:nvSpPr>
        <p:spPr>
          <a:xfrm>
            <a:off x="457200" y="645686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12A68B-C081-D149-B94B-A24FF4F7734B}" type="datetimeFigureOut">
              <a:rPr lang="en-US" smtClean="0"/>
              <a:pPr/>
              <a:t>5/8/2018</a:t>
            </a:fld>
            <a:endParaRPr lang="en-US" dirty="0"/>
          </a:p>
        </p:txBody>
      </p:sp>
      <p:sp>
        <p:nvSpPr>
          <p:cNvPr id="5" name="Footer Placeholder 4"/>
          <p:cNvSpPr>
            <a:spLocks noGrp="1"/>
          </p:cNvSpPr>
          <p:nvPr>
            <p:ph type="ftr" sz="quarter" idx="3"/>
          </p:nvPr>
        </p:nvSpPr>
        <p:spPr>
          <a:xfrm>
            <a:off x="3124200" y="645686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45686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B7C0CA-2876-F045-9293-7EAE2998DDB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457200" rtl="0" eaLnBrk="1" latinLnBrk="0" hangingPunct="1">
        <a:lnSpc>
          <a:spcPts val="3600"/>
        </a:lnSpc>
        <a:spcBef>
          <a:spcPct val="0"/>
        </a:spcBef>
        <a:buNone/>
        <a:defRPr sz="3000" b="1" kern="1200" cap="all">
          <a:solidFill>
            <a:srgbClr val="565A5D"/>
          </a:solidFill>
          <a:latin typeface="Arial"/>
          <a:ea typeface="+mj-ea"/>
          <a:cs typeface="Arial"/>
        </a:defRPr>
      </a:lvl1pPr>
    </p:titleStyle>
    <p:bodyStyle>
      <a:lvl1pPr marL="538163" indent="0" algn="l" defTabSz="457200" rtl="0" eaLnBrk="1" latinLnBrk="0" hangingPunct="1">
        <a:lnSpc>
          <a:spcPts val="2400"/>
        </a:lnSpc>
        <a:spcBef>
          <a:spcPct val="20000"/>
        </a:spcBef>
        <a:spcAft>
          <a:spcPts val="3000"/>
        </a:spcAft>
        <a:buFont typeface="Arial"/>
        <a:buNone/>
        <a:defRPr sz="2000" b="1" kern="1200" cap="all">
          <a:solidFill>
            <a:schemeClr val="tx1"/>
          </a:solidFill>
          <a:latin typeface="Arial"/>
          <a:ea typeface="+mn-ea"/>
          <a:cs typeface="Arial"/>
        </a:defRPr>
      </a:lvl1pPr>
      <a:lvl2pPr marL="538163" indent="-271463" algn="l" defTabSz="457200" rtl="0" eaLnBrk="1" latinLnBrk="0" hangingPunct="1">
        <a:spcBef>
          <a:spcPct val="20000"/>
        </a:spcBef>
        <a:spcAft>
          <a:spcPts val="1600"/>
        </a:spcAft>
        <a:buSzPct val="90000"/>
        <a:buFont typeface="Arial"/>
        <a:buChar char="•"/>
        <a:defRPr sz="2000" kern="1200">
          <a:solidFill>
            <a:srgbClr val="565A5D"/>
          </a:solidFill>
          <a:latin typeface="Arial"/>
          <a:ea typeface="+mn-ea"/>
          <a:cs typeface="Arial"/>
        </a:defRPr>
      </a:lvl2pPr>
      <a:lvl3pPr marL="538163" indent="0" algn="l" defTabSz="457200" rtl="0" eaLnBrk="1" latinLnBrk="0" hangingPunct="1">
        <a:lnSpc>
          <a:spcPts val="1800"/>
        </a:lnSpc>
        <a:spcBef>
          <a:spcPct val="20000"/>
        </a:spcBef>
        <a:buFont typeface="Arial"/>
        <a:buNone/>
        <a:defRPr sz="1500" kern="1200">
          <a:solidFill>
            <a:srgbClr val="565A5D"/>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565A5D"/>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565A5D"/>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8" descr="Title_Cercle.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990600" y="1066800"/>
            <a:ext cx="2895600" cy="3047999"/>
          </a:xfrm>
          <a:prstGeom prst="rect">
            <a:avLst/>
          </a:prstGeom>
        </p:spPr>
        <p:txBody>
          <a:bodyPr vert="horz" lIns="91440" tIns="45720" rIns="91440" bIns="45720" rtlCol="0" anchor="ctr">
            <a:normAutofit/>
          </a:bodyPr>
          <a:lstStyle/>
          <a:p>
            <a:r>
              <a:rPr lang="fr-CA" dirty="0" smtClean="0"/>
              <a:t>Click to </a:t>
            </a:r>
            <a:r>
              <a:rPr lang="fr-CA" dirty="0" err="1" smtClean="0"/>
              <a:t>edit</a:t>
            </a:r>
            <a:r>
              <a:rPr lang="fr-CA" dirty="0" smtClean="0"/>
              <a:t> Master </a:t>
            </a:r>
            <a:r>
              <a:rPr lang="fr-CA" dirty="0" err="1" smtClean="0"/>
              <a:t>title</a:t>
            </a:r>
            <a:r>
              <a:rPr lang="fr-CA" dirty="0" smtClean="0"/>
              <a:t> style</a:t>
            </a:r>
            <a:endParaRPr lang="en-US" dirty="0"/>
          </a:p>
        </p:txBody>
      </p:sp>
    </p:spTree>
  </p:cSld>
  <p:clrMap bg1="lt1" tx1="dk1" bg2="lt2" tx2="dk2" accent1="accent1" accent2="accent2" accent3="accent3" accent4="accent4" accent5="accent5" accent6="accent6" hlink="hlink" folHlink="folHlink"/>
  <p:sldLayoutIdLst>
    <p:sldLayoutId id="2147483655" r:id="rId1"/>
  </p:sldLayoutIdLst>
  <p:txStyles>
    <p:titleStyle>
      <a:lvl1pPr algn="ctr" defTabSz="457200" rtl="0" eaLnBrk="1" latinLnBrk="0" hangingPunct="1">
        <a:lnSpc>
          <a:spcPts val="2400"/>
        </a:lnSpc>
        <a:spcBef>
          <a:spcPct val="0"/>
        </a:spcBef>
        <a:buNone/>
        <a:defRPr sz="2000" b="1" kern="1200" cap="all">
          <a:solidFill>
            <a:schemeClr val="tx1"/>
          </a:solidFill>
          <a:latin typeface="Arial"/>
          <a:ea typeface="+mj-ea"/>
          <a:cs typeface="Arial"/>
        </a:defRPr>
      </a:lvl1pPr>
    </p:titleStyle>
    <p:bodyStyle>
      <a:lvl1pPr marL="538163" indent="0" algn="l" defTabSz="457200" rtl="0" eaLnBrk="1" latinLnBrk="0" hangingPunct="1">
        <a:lnSpc>
          <a:spcPts val="2400"/>
        </a:lnSpc>
        <a:spcBef>
          <a:spcPct val="20000"/>
        </a:spcBef>
        <a:spcAft>
          <a:spcPts val="3000"/>
        </a:spcAft>
        <a:buFont typeface="Arial"/>
        <a:buNone/>
        <a:defRPr sz="2000" b="1" kern="1200" cap="all">
          <a:solidFill>
            <a:schemeClr val="tx1"/>
          </a:solidFill>
          <a:latin typeface="Arial"/>
          <a:ea typeface="+mn-ea"/>
          <a:cs typeface="Arial"/>
        </a:defRPr>
      </a:lvl1pPr>
      <a:lvl2pPr marL="538163" indent="-271463" algn="l" defTabSz="457200" rtl="0" eaLnBrk="1" latinLnBrk="0" hangingPunct="1">
        <a:spcBef>
          <a:spcPct val="20000"/>
        </a:spcBef>
        <a:spcAft>
          <a:spcPts val="1600"/>
        </a:spcAft>
        <a:buSzPct val="90000"/>
        <a:buFont typeface="Arial"/>
        <a:buChar char="•"/>
        <a:defRPr sz="2000" kern="1200">
          <a:solidFill>
            <a:srgbClr val="565A5D"/>
          </a:solidFill>
          <a:latin typeface="Arial"/>
          <a:ea typeface="+mn-ea"/>
          <a:cs typeface="Arial"/>
        </a:defRPr>
      </a:lvl2pPr>
      <a:lvl3pPr marL="538163" indent="0" algn="l" defTabSz="457200" rtl="0" eaLnBrk="1" latinLnBrk="0" hangingPunct="1">
        <a:lnSpc>
          <a:spcPts val="1800"/>
        </a:lnSpc>
        <a:spcBef>
          <a:spcPct val="20000"/>
        </a:spcBef>
        <a:buFont typeface="Arial"/>
        <a:buNone/>
        <a:defRPr sz="1500" kern="1200">
          <a:solidFill>
            <a:srgbClr val="565A5D"/>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565A5D"/>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565A5D"/>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8E501B10"/><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8.jpg"/><Relationship Id="rId7"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www.workzonesafety.org/fhwa_wz_grant/atssa/atssa_dynamic_lane_merging" TargetMode="External"/><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6.jpg"/><Relationship Id="rId4" Type="http://schemas.openxmlformats.org/officeDocument/2006/relationships/image" Target="../media/image35.jpg"/></Relationships>
</file>

<file path=ppt/slides/_rels/slide1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w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dirty="0"/>
          </a:p>
        </p:txBody>
      </p:sp>
      <p:pic>
        <p:nvPicPr>
          <p:cNvPr id="7" name="Picture 6" descr="Accueil_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descr="VERMAC-Logo-JLogic.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5889477" y="4979720"/>
            <a:ext cx="3143272" cy="285752"/>
          </a:xfrm>
          <a:prstGeom prst="rect">
            <a:avLst/>
          </a:prstGeom>
        </p:spPr>
      </p:pic>
      <p:sp>
        <p:nvSpPr>
          <p:cNvPr id="6" name="Title 3"/>
          <p:cNvSpPr txBox="1">
            <a:spLocks/>
          </p:cNvSpPr>
          <p:nvPr/>
        </p:nvSpPr>
        <p:spPr>
          <a:xfrm>
            <a:off x="570120" y="-445705"/>
            <a:ext cx="8023626" cy="4263937"/>
          </a:xfrm>
          <a:prstGeom prst="rect">
            <a:avLst/>
          </a:prstGeom>
        </p:spPr>
        <p:txBody>
          <a:bodyPr vert="horz" lIns="91440" tIns="45720" rIns="91440" bIns="45720" rtlCol="0" anchor="t">
            <a:normAutofit/>
          </a:bodyPr>
          <a:lstStyle>
            <a:lvl1pPr algn="l" defTabSz="457200" rtl="0" eaLnBrk="1" latinLnBrk="0" hangingPunct="1">
              <a:lnSpc>
                <a:spcPts val="3600"/>
              </a:lnSpc>
              <a:spcBef>
                <a:spcPct val="0"/>
              </a:spcBef>
              <a:buNone/>
              <a:defRPr sz="3000" b="1" kern="1200" cap="all">
                <a:solidFill>
                  <a:srgbClr val="565A5D"/>
                </a:solidFill>
                <a:latin typeface="Arial"/>
                <a:ea typeface="+mj-ea"/>
                <a:cs typeface="Arial"/>
              </a:defRPr>
            </a:lvl1pPr>
          </a:lstStyle>
          <a:p>
            <a:pPr algn="ctr">
              <a:lnSpc>
                <a:spcPct val="100000"/>
              </a:lnSpc>
            </a:pPr>
            <a:endParaRPr lang="en-US" sz="6000" dirty="0" smtClean="0">
              <a:solidFill>
                <a:schemeClr val="bg1"/>
              </a:solidFill>
            </a:endParaRPr>
          </a:p>
          <a:p>
            <a:pPr algn="ctr">
              <a:lnSpc>
                <a:spcPct val="100000"/>
              </a:lnSpc>
            </a:pPr>
            <a:r>
              <a:rPr lang="en-US" sz="5400" dirty="0" smtClean="0">
                <a:solidFill>
                  <a:schemeClr val="bg1"/>
                </a:solidFill>
              </a:rPr>
              <a:t>Work Zone ITS</a:t>
            </a:r>
          </a:p>
          <a:p>
            <a:pPr algn="ctr">
              <a:lnSpc>
                <a:spcPct val="100000"/>
              </a:lnSpc>
            </a:pPr>
            <a:r>
              <a:rPr lang="en-US" sz="5400" dirty="0" smtClean="0">
                <a:solidFill>
                  <a:srgbClr val="FFC000"/>
                </a:solidFill>
              </a:rPr>
              <a:t>SMART </a:t>
            </a:r>
          </a:p>
          <a:p>
            <a:pPr algn="ctr">
              <a:lnSpc>
                <a:spcPct val="100000"/>
              </a:lnSpc>
            </a:pPr>
            <a:r>
              <a:rPr lang="en-US" sz="5400" dirty="0" smtClean="0">
                <a:solidFill>
                  <a:srgbClr val="FFC000"/>
                </a:solidFill>
              </a:rPr>
              <a:t>Work Zones</a:t>
            </a:r>
            <a:endParaRPr lang="en-US" sz="6000" dirty="0">
              <a:solidFill>
                <a:srgbClr val="FFC000"/>
              </a:solidFill>
            </a:endParaRPr>
          </a:p>
        </p:txBody>
      </p:sp>
      <p:sp>
        <p:nvSpPr>
          <p:cNvPr id="9" name="TextBox 8"/>
          <p:cNvSpPr txBox="1"/>
          <p:nvPr/>
        </p:nvSpPr>
        <p:spPr>
          <a:xfrm>
            <a:off x="205273" y="4975290"/>
            <a:ext cx="3937519" cy="923330"/>
          </a:xfrm>
          <a:prstGeom prst="rect">
            <a:avLst/>
          </a:prstGeom>
          <a:noFill/>
        </p:spPr>
        <p:txBody>
          <a:bodyPr wrap="square" rtlCol="0">
            <a:spAutoFit/>
          </a:bodyPr>
          <a:lstStyle/>
          <a:p>
            <a:r>
              <a:rPr lang="en-US" dirty="0" smtClean="0">
                <a:solidFill>
                  <a:schemeClr val="bg1"/>
                </a:solidFill>
              </a:rPr>
              <a:t>Sandon Button </a:t>
            </a:r>
          </a:p>
          <a:p>
            <a:r>
              <a:rPr lang="en-US" dirty="0" smtClean="0">
                <a:solidFill>
                  <a:schemeClr val="bg1"/>
                </a:solidFill>
              </a:rPr>
              <a:t>Western Regional Sales Manager </a:t>
            </a:r>
          </a:p>
          <a:p>
            <a:r>
              <a:rPr lang="en-US" dirty="0" smtClean="0">
                <a:solidFill>
                  <a:schemeClr val="bg1"/>
                </a:solidFill>
              </a:rPr>
              <a:t>Ver-Mac, Inc.</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18365" y="5531197"/>
            <a:ext cx="8639032" cy="571504"/>
          </a:xfrm>
        </p:spPr>
        <p:txBody>
          <a:bodyPr>
            <a:noAutofit/>
          </a:bodyPr>
          <a:lstStyle/>
          <a:p>
            <a:r>
              <a:rPr lang="en-US" sz="4000" dirty="0">
                <a:latin typeface="Avenir 55 Roman" pitchFamily="34" charset="0"/>
              </a:rPr>
              <a:t>S</a:t>
            </a:r>
            <a:r>
              <a:rPr lang="en-US" sz="4000" dirty="0" smtClean="0">
                <a:latin typeface="Avenir 55 Roman" pitchFamily="34" charset="0"/>
              </a:rPr>
              <a:t>WZ – common applications</a:t>
            </a:r>
            <a:br>
              <a:rPr lang="en-US" sz="4000" dirty="0" smtClean="0">
                <a:latin typeface="Avenir 55 Roman" pitchFamily="34" charset="0"/>
              </a:rPr>
            </a:br>
            <a:r>
              <a:rPr lang="en-US" sz="2400" dirty="0" smtClean="0">
                <a:latin typeface="Avenir 55 Roman" pitchFamily="34" charset="0"/>
              </a:rPr>
              <a:t>easy scalability &amp; flexibility</a:t>
            </a:r>
            <a:endParaRPr lang="en-US" sz="4000" dirty="0">
              <a:latin typeface="Avenir 55 Roman" pitchFamily="34" charset="0"/>
            </a:endParaRPr>
          </a:p>
        </p:txBody>
      </p:sp>
    </p:spTree>
    <p:extLst>
      <p:ext uri="{BB962C8B-B14F-4D97-AF65-F5344CB8AC3E}">
        <p14:creationId xmlns:p14="http://schemas.microsoft.com/office/powerpoint/2010/main" val="20593762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9921" y="1504709"/>
            <a:ext cx="4152332" cy="4985980"/>
          </a:xfrm>
          <a:prstGeom prst="rect">
            <a:avLst/>
          </a:prstGeom>
          <a:noFill/>
        </p:spPr>
        <p:txBody>
          <a:bodyPr wrap="square" rtlCol="0">
            <a:spAutoFit/>
          </a:bodyPr>
          <a:lstStyle/>
          <a:p>
            <a:r>
              <a:rPr lang="en-US" sz="2400" b="1" dirty="0" smtClean="0"/>
              <a:t>EDC-3 SWZ Focus Areas:</a:t>
            </a:r>
          </a:p>
          <a:p>
            <a:pPr marL="285750" indent="-285750">
              <a:buFont typeface="Arial" panose="020B0604020202020204" pitchFamily="34" charset="0"/>
              <a:buChar char="•"/>
            </a:pPr>
            <a:r>
              <a:rPr lang="en-US" dirty="0" smtClean="0"/>
              <a:t>Road Project Coordination</a:t>
            </a:r>
          </a:p>
          <a:p>
            <a:pPr marL="285750" indent="-285750">
              <a:buFont typeface="Arial" panose="020B0604020202020204" pitchFamily="34" charset="0"/>
              <a:buChar char="•"/>
            </a:pPr>
            <a:r>
              <a:rPr lang="en-US" b="1" dirty="0" smtClean="0">
                <a:solidFill>
                  <a:srgbClr val="FFC000"/>
                </a:solidFill>
                <a:effectLst>
                  <a:outerShdw blurRad="38100" dist="38100" dir="2700000" algn="tl">
                    <a:srgbClr val="000000">
                      <a:alpha val="43137"/>
                    </a:srgbClr>
                  </a:outerShdw>
                </a:effectLst>
              </a:rPr>
              <a:t>Technology Applications</a:t>
            </a:r>
          </a:p>
          <a:p>
            <a:endParaRPr lang="en-US" dirty="0"/>
          </a:p>
          <a:p>
            <a:endParaRPr lang="en-US" sz="2400" b="1" dirty="0" smtClean="0"/>
          </a:p>
          <a:p>
            <a:endParaRPr lang="en-US" sz="2400" b="1" dirty="0"/>
          </a:p>
          <a:p>
            <a:endParaRPr lang="en-US" sz="2400" b="1" dirty="0" smtClean="0"/>
          </a:p>
          <a:p>
            <a:endParaRPr lang="en-US" sz="2400" b="1" dirty="0"/>
          </a:p>
          <a:p>
            <a:endParaRPr lang="en-US" sz="2400" b="1" dirty="0" smtClean="0"/>
          </a:p>
          <a:p>
            <a:endParaRPr lang="en-US" sz="2400" b="1" dirty="0"/>
          </a:p>
          <a:p>
            <a:r>
              <a:rPr lang="en-US" sz="2400" b="1" dirty="0" smtClean="0"/>
              <a:t>SWZ Areas of Focus:</a:t>
            </a:r>
          </a:p>
          <a:p>
            <a:pPr marL="285750" indent="-285750">
              <a:buFont typeface="Arial" pitchFamily="34" charset="0"/>
              <a:buChar char="•"/>
            </a:pPr>
            <a:r>
              <a:rPr lang="en-US" dirty="0" smtClean="0"/>
              <a:t>Queue Management Systems</a:t>
            </a:r>
          </a:p>
          <a:p>
            <a:pPr marL="285750" indent="-285750">
              <a:buFont typeface="Arial" pitchFamily="34" charset="0"/>
              <a:buChar char="•"/>
            </a:pPr>
            <a:r>
              <a:rPr lang="en-US" dirty="0" smtClean="0"/>
              <a:t>Speed Management Systems</a:t>
            </a:r>
          </a:p>
          <a:p>
            <a:pPr marL="285750" indent="-285750">
              <a:buFont typeface="Arial" pitchFamily="34" charset="0"/>
              <a:buChar char="•"/>
            </a:pPr>
            <a:r>
              <a:rPr lang="en-US" dirty="0" smtClean="0"/>
              <a:t>Dynamic Lane Merge Systems</a:t>
            </a:r>
            <a:endParaRPr lang="en-US" dirty="0"/>
          </a:p>
          <a:p>
            <a:endParaRPr lang="en-US" dirty="0"/>
          </a:p>
        </p:txBody>
      </p:sp>
      <p:pic>
        <p:nvPicPr>
          <p:cNvPr id="4" name="Picture 3"/>
          <p:cNvPicPr>
            <a:picLocks noChangeAspect="1"/>
          </p:cNvPicPr>
          <p:nvPr/>
        </p:nvPicPr>
        <p:blipFill>
          <a:blip r:embed="rId3"/>
          <a:stretch>
            <a:fillRect/>
          </a:stretch>
        </p:blipFill>
        <p:spPr>
          <a:xfrm>
            <a:off x="3533313" y="1526181"/>
            <a:ext cx="5525202" cy="4325971"/>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14280" t="15207" r="4554"/>
          <a:stretch/>
        </p:blipFill>
        <p:spPr>
          <a:xfrm>
            <a:off x="326453" y="2601157"/>
            <a:ext cx="2929632" cy="2212665"/>
          </a:xfrm>
          <a:prstGeom prst="rect">
            <a:avLst/>
          </a:prstGeom>
        </p:spPr>
      </p:pic>
      <p:pic>
        <p:nvPicPr>
          <p:cNvPr id="7" name="Picture 6" descr="Smarter Work Zones"/>
          <p:cNvPicPr>
            <a:picLocks noChangeAspect="1"/>
          </p:cNvPicPr>
          <p:nvPr/>
        </p:nvPicPr>
        <p:blipFill>
          <a:blip r:embed="rId5">
            <a:extLst>
              <a:ext uri="{28A0092B-C50C-407E-A947-70E740481C1C}">
                <a14:useLocalDpi xmlns:a14="http://schemas.microsoft.com/office/drawing/2010/main" val="0"/>
              </a:ext>
            </a:extLst>
          </a:blip>
          <a:srcRect t="10980" b="37254"/>
          <a:stretch>
            <a:fillRect/>
          </a:stretch>
        </p:blipFill>
        <p:spPr bwMode="auto">
          <a:xfrm>
            <a:off x="7685645" y="5686115"/>
            <a:ext cx="1458355" cy="1171885"/>
          </a:xfrm>
          <a:prstGeom prst="rect">
            <a:avLst/>
          </a:prstGeom>
          <a:noFill/>
          <a:ln>
            <a:noFill/>
          </a:ln>
        </p:spPr>
      </p:pic>
      <p:sp>
        <p:nvSpPr>
          <p:cNvPr id="8" name="Title 1"/>
          <p:cNvSpPr>
            <a:spLocks noGrp="1"/>
          </p:cNvSpPr>
          <p:nvPr>
            <p:ph type="title"/>
          </p:nvPr>
        </p:nvSpPr>
        <p:spPr>
          <a:xfrm>
            <a:off x="233464" y="6332706"/>
            <a:ext cx="8784076" cy="525294"/>
          </a:xfrm>
        </p:spPr>
        <p:txBody>
          <a:bodyPr>
            <a:noAutofit/>
          </a:bodyPr>
          <a:lstStyle/>
          <a:p>
            <a:r>
              <a:rPr lang="en-US" sz="2400" dirty="0" smtClean="0"/>
              <a:t>SWZ encouraged by </a:t>
            </a:r>
            <a:r>
              <a:rPr lang="en-US" sz="2400" dirty="0" err="1" smtClean="0"/>
              <a:t>fhwa</a:t>
            </a:r>
            <a:endParaRPr lang="en-US" sz="2400" dirty="0"/>
          </a:p>
        </p:txBody>
      </p:sp>
    </p:spTree>
    <p:extLst>
      <p:ext uri="{BB962C8B-B14F-4D97-AF65-F5344CB8AC3E}">
        <p14:creationId xmlns:p14="http://schemas.microsoft.com/office/powerpoint/2010/main" val="878852566"/>
      </p:ext>
    </p:extLst>
  </p:cSld>
  <p:clrMapOvr>
    <a:masterClrMapping/>
  </p:clrMapOvr>
  <mc:AlternateContent xmlns:mc="http://schemas.openxmlformats.org/markup-compatibility/2006" xmlns:p14="http://schemas.microsoft.com/office/powerpoint/2010/main">
    <mc:Choice Requires="p14">
      <p:transition spd="slow" p14:dur="2000" advTm="3319"/>
    </mc:Choice>
    <mc:Fallback xmlns="">
      <p:transition spd="slow" advTm="3319"/>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25515" r="13157"/>
          <a:stretch/>
        </p:blipFill>
        <p:spPr>
          <a:xfrm>
            <a:off x="6203092" y="3916280"/>
            <a:ext cx="2894833" cy="1312906"/>
          </a:xfrm>
          <a:prstGeom prst="rect">
            <a:avLst/>
          </a:prstGeom>
        </p:spPr>
      </p:pic>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t="15167" r="20347" b="4970"/>
          <a:stretch/>
        </p:blipFill>
        <p:spPr>
          <a:xfrm>
            <a:off x="7002198" y="5170093"/>
            <a:ext cx="2095727" cy="1157913"/>
          </a:xfrm>
          <a:prstGeom prst="rect">
            <a:avLst/>
          </a:prstGeom>
        </p:spPr>
      </p:pic>
      <p:sp>
        <p:nvSpPr>
          <p:cNvPr id="7" name="Title 1"/>
          <p:cNvSpPr>
            <a:spLocks noGrp="1"/>
          </p:cNvSpPr>
          <p:nvPr>
            <p:ph type="title"/>
          </p:nvPr>
        </p:nvSpPr>
        <p:spPr>
          <a:xfrm>
            <a:off x="233464" y="6332706"/>
            <a:ext cx="8784076" cy="525294"/>
          </a:xfrm>
        </p:spPr>
        <p:txBody>
          <a:bodyPr>
            <a:noAutofit/>
          </a:bodyPr>
          <a:lstStyle/>
          <a:p>
            <a:r>
              <a:rPr lang="en-US" sz="2400" dirty="0" smtClean="0"/>
              <a:t>Common applications</a:t>
            </a:r>
            <a:endParaRPr lang="en-US" sz="2400" dirty="0"/>
          </a:p>
        </p:txBody>
      </p:sp>
      <p:sp>
        <p:nvSpPr>
          <p:cNvPr id="9" name="TextBox 8"/>
          <p:cNvSpPr txBox="1"/>
          <p:nvPr/>
        </p:nvSpPr>
        <p:spPr>
          <a:xfrm>
            <a:off x="3721379" y="1790382"/>
            <a:ext cx="2650746" cy="461665"/>
          </a:xfrm>
          <a:prstGeom prst="rect">
            <a:avLst/>
          </a:prstGeom>
          <a:noFill/>
        </p:spPr>
        <p:txBody>
          <a:bodyPr wrap="square" rtlCol="0">
            <a:spAutoFit/>
          </a:bodyPr>
          <a:lstStyle/>
          <a:p>
            <a:pPr algn="ctr"/>
            <a:r>
              <a:rPr lang="en-US" sz="2400" dirty="0" smtClean="0"/>
              <a:t>Queue Warnings</a:t>
            </a:r>
          </a:p>
        </p:txBody>
      </p:sp>
      <p:sp>
        <p:nvSpPr>
          <p:cNvPr id="10" name="TextBox 9"/>
          <p:cNvSpPr txBox="1"/>
          <p:nvPr/>
        </p:nvSpPr>
        <p:spPr>
          <a:xfrm>
            <a:off x="3456945" y="5392163"/>
            <a:ext cx="3076190" cy="830997"/>
          </a:xfrm>
          <a:prstGeom prst="rect">
            <a:avLst/>
          </a:prstGeom>
          <a:noFill/>
        </p:spPr>
        <p:txBody>
          <a:bodyPr wrap="square" rtlCol="0">
            <a:spAutoFit/>
          </a:bodyPr>
          <a:lstStyle/>
          <a:p>
            <a:pPr algn="ctr"/>
            <a:r>
              <a:rPr lang="en-US" sz="2400" dirty="0" smtClean="0"/>
              <a:t>Portable Variable </a:t>
            </a:r>
          </a:p>
          <a:p>
            <a:pPr algn="ctr"/>
            <a:r>
              <a:rPr lang="en-US" sz="2400" dirty="0" smtClean="0"/>
              <a:t>Speed Limits</a:t>
            </a:r>
          </a:p>
        </p:txBody>
      </p:sp>
      <p:sp>
        <p:nvSpPr>
          <p:cNvPr id="11" name="TextBox 10"/>
          <p:cNvSpPr txBox="1"/>
          <p:nvPr/>
        </p:nvSpPr>
        <p:spPr>
          <a:xfrm>
            <a:off x="3507040" y="2935146"/>
            <a:ext cx="3076190" cy="461665"/>
          </a:xfrm>
          <a:prstGeom prst="rect">
            <a:avLst/>
          </a:prstGeom>
          <a:noFill/>
        </p:spPr>
        <p:txBody>
          <a:bodyPr wrap="square" rtlCol="0">
            <a:spAutoFit/>
          </a:bodyPr>
          <a:lstStyle/>
          <a:p>
            <a:pPr algn="ctr"/>
            <a:r>
              <a:rPr lang="en-US" sz="2400" dirty="0" smtClean="0"/>
              <a:t>Truck Entry Systems</a:t>
            </a:r>
          </a:p>
        </p:txBody>
      </p:sp>
      <p:sp>
        <p:nvSpPr>
          <p:cNvPr id="13" name="TextBox 12"/>
          <p:cNvSpPr txBox="1"/>
          <p:nvPr/>
        </p:nvSpPr>
        <p:spPr>
          <a:xfrm>
            <a:off x="3690008" y="4033761"/>
            <a:ext cx="2584254" cy="830997"/>
          </a:xfrm>
          <a:prstGeom prst="rect">
            <a:avLst/>
          </a:prstGeom>
          <a:noFill/>
        </p:spPr>
        <p:txBody>
          <a:bodyPr wrap="square" rtlCol="0">
            <a:spAutoFit/>
          </a:bodyPr>
          <a:lstStyle/>
          <a:p>
            <a:pPr algn="ctr"/>
            <a:r>
              <a:rPr lang="en-US" sz="2400" dirty="0" smtClean="0"/>
              <a:t>Zipper </a:t>
            </a:r>
          </a:p>
          <a:p>
            <a:pPr algn="ctr"/>
            <a:r>
              <a:rPr lang="en-US" sz="2400" dirty="0" smtClean="0"/>
              <a:t>(Late) Merge</a:t>
            </a:r>
          </a:p>
        </p:txBody>
      </p:sp>
      <p:pic>
        <p:nvPicPr>
          <p:cNvPr id="1026" name="Picture 2" descr="Image result for trucks entering when flashi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3895" b="24130"/>
          <a:stretch/>
        </p:blipFill>
        <p:spPr bwMode="auto">
          <a:xfrm>
            <a:off x="6409730" y="2065868"/>
            <a:ext cx="2688195" cy="17997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ver-mac.com/imports/medias/entetes/jamlogic-smart-work-zones-ver-mac-official.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4422" b="12454"/>
          <a:stretch/>
        </p:blipFill>
        <p:spPr bwMode="auto">
          <a:xfrm>
            <a:off x="0" y="1357873"/>
            <a:ext cx="3680540" cy="155466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7" cstate="print">
            <a:extLst>
              <a:ext uri="{BEBA8EAE-BF5A-486C-A8C5-ECC9F3942E4B}">
                <a14:imgProps xmlns:a14="http://schemas.microsoft.com/office/drawing/2010/main">
                  <a14:imgLayer r:embed="rId8">
                    <a14:imgEffect>
                      <a14:colorTemperature colorTemp="5625"/>
                    </a14:imgEffect>
                  </a14:imgLayer>
                </a14:imgProps>
              </a:ext>
              <a:ext uri="{28A0092B-C50C-407E-A947-70E740481C1C}">
                <a14:useLocalDpi xmlns:a14="http://schemas.microsoft.com/office/drawing/2010/main" val="0"/>
              </a:ext>
            </a:extLst>
          </a:blip>
          <a:stretch>
            <a:fillRect/>
          </a:stretch>
        </p:blipFill>
        <p:spPr>
          <a:xfrm>
            <a:off x="1084828" y="2935146"/>
            <a:ext cx="2115235" cy="3443315"/>
          </a:xfrm>
          <a:prstGeom prst="rect">
            <a:avLst/>
          </a:prstGeom>
        </p:spPr>
      </p:pic>
    </p:spTree>
    <p:extLst>
      <p:ext uri="{BB962C8B-B14F-4D97-AF65-F5344CB8AC3E}">
        <p14:creationId xmlns:p14="http://schemas.microsoft.com/office/powerpoint/2010/main" val="1686977825"/>
      </p:ext>
    </p:extLst>
  </p:cSld>
  <p:clrMapOvr>
    <a:masterClrMapping/>
  </p:clrMapOvr>
  <mc:AlternateContent xmlns:mc="http://schemas.openxmlformats.org/markup-compatibility/2006" xmlns:p14="http://schemas.microsoft.com/office/powerpoint/2010/main">
    <mc:Choice Requires="p14">
      <p:transition spd="slow" p14:dur="2000" advTm="3319"/>
    </mc:Choice>
    <mc:Fallback xmlns="">
      <p:transition spd="slow" advTm="3319"/>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VERMAC-Logo-JLogic.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5803338" y="928670"/>
            <a:ext cx="3143272" cy="285752"/>
          </a:xfrm>
          <a:prstGeom prst="rect">
            <a:avLst/>
          </a:prstGeom>
        </p:spPr>
      </p:pic>
      <p:sp>
        <p:nvSpPr>
          <p:cNvPr id="13" name="Title 1"/>
          <p:cNvSpPr>
            <a:spLocks noGrp="1"/>
          </p:cNvSpPr>
          <p:nvPr>
            <p:ph type="title"/>
          </p:nvPr>
        </p:nvSpPr>
        <p:spPr>
          <a:xfrm>
            <a:off x="233464" y="6332706"/>
            <a:ext cx="8784076" cy="525294"/>
          </a:xfrm>
        </p:spPr>
        <p:txBody>
          <a:bodyPr>
            <a:noAutofit/>
          </a:bodyPr>
          <a:lstStyle/>
          <a:p>
            <a:r>
              <a:rPr lang="en-US" sz="2400" dirty="0" smtClean="0"/>
              <a:t>QUEUE WARNING SYSTEMS </a:t>
            </a:r>
            <a:endParaRPr lang="en-US" sz="2400" dirty="0"/>
          </a:p>
        </p:txBody>
      </p:sp>
      <p:sp>
        <p:nvSpPr>
          <p:cNvPr id="23" name="AutoShape 2" descr="data:image/jpeg;base64,/9j/4AAQSkZJRgABAQAAAQABAAD/2wCEAAkGBhMREBUTExQVEhQVGB0XGBgVGRwXGBoXFxgZHBcWHB8XICggGhwjHBwaIC8gJCcpLC0sHB4xNTAqOCYrLCkBCQoKDgwOGg8PGikiHyQvLDEtNSwqLDUtLTUpKSoyLSwsLC80LDApLy8sNS8tLSwpKTUsLywsLCwsLDQsLCwsNf/AABEIAJgAoAMBIgACEQEDEQH/xAAcAAABBAMBAAAAAAAAAAAAAAAABAUGBwEDCAL/xABJEAACAQMCAgUIBgYHBwUAAAABAgMABBESIQUxBhMiQVEHMmFxgZGhsRQjQnKSwTNSYqLR8BVUc4KywvEkQ1ODk6PhFlVj0uL/xAAbAQABBQEBAAAAAAAAAAAAAAAAAQIDBAUGB//EADYRAAEEAAMECAQEBwAAAAAAAAEAAgMRBCExBRJBsQYyUWFxocHwIoGR0RMjQuEUFVJiorLx/9oADAMBAAIRAxEAPwC8aKKKEIooooQiiiihCKKKKEIopm6QdKobPSH1PI+dEUY1OwHM7kBVG3aYgVCOPdNZ5R2yLGEbHRJqlcnkNSjsj9lMsfGhCtCo10y6V/RVWKEB7qUHQp5Io2aZ/wBlfD7R2HfitbbiNx1im0M0OO0ZZmlIO47PVu31me8tjanCON2kkmmcSTSnLMBpAUeZGoydKqO7PeT30IWqXholOq4d7mQ7lpWJGf2VB0oPQoo/o3u6246sebGJ5Qi+oBs+zOB3YpZRQhb+B9JpLGYK/Xz2rqdu1M0cgI04JJbSwzsScEDGKsXhXForqISwtrQ5GcEEEHBUg7gg7EGqp4oxEL6dWrGBpznJIwRipH5MZypvA5CASRnGdtZhXWw9Zx7qEKf0VgGs0IRRRRQhFFFFCEUUUx9JOmlrYaRcOQzglVVWdmAIBICjkMihKAXGgnytN1eJEuuR1jUc2dgo97bVXPEfLlAn6K2lf0yMkK/Nm/dqvukvlAmv51kYRhYwRHGFMyqzY1PkgAtgYyRsOXOojMwcVeZs7EuNbleNDnSs/ivlBllYrYqnVgkfSJcsrEbHqkUguP2yQNtgedNE/Sa+RSTeqvpeGIKPSOXxJqsJOOXMnZDS4G2AREo9iDOKS/Q3Y5YoD44Lt73NQuxTB7/7yWhDsDESfsDzO6P8lKuJ9JkifVHI11K+NchYythTnTnkqnJ2XYZO21ILbpIQxlkiaWTOELsqKi+jmQx5nb0A4FNP0LPN3PqOkfu4rw/C1zkfvb/OoDjb098uS1mdGS0W4E/MDyAd/sna66czHYPDH90GQ+8nHwrHB+lkiyB5JmliJ0uGAGjPJwABgDv9HqplFuVPm7fztWg/Vse9RzHijDPwOqlbM4nI8k2XZkUbacwAGxfxWDwOZojIk0NMtSrYuI2fSFbSvNivnHlgDuA9NebfhqIdW7vv233bfuz3DG2BUY6O9IdEJiJ1MmDET9uP9X1jl6iDUvjkDAEbggEeo7itBrg4WFyM0ToXmN+oXqkLcCgMjSNEju/MuA/IY21ZA9lLqKVRLRY3VxZODZBAjZDxSEiEZG0gUcmB7lxkHfxDonlAvLfMlyIJoV3fqlaORVzuy6mYPjng4J8aRVgihCtW3uVkQOjK6MMhlIKkeII2IrZVb9A7v6Pem3XaG4RpFTuSWMrrKjuDq2SPFc95qyKEIooooQimPpD0LtL5ka4jLmMELh2XZsEg6SMjYU+UUJQSDYXPvlP8nYsJxNAn+zTHAHPq5MeZk74bGQfHI8Kj0EWkfOuleOcGju7eSCUZSQYPiPBh4EHBB8RXOfFrF7OaS3nIDxHGTsHX7Mgz3MPccjurNxsbsnBdp0ZxsQLopKB1B5/P0Wqik308HzQz+obe84FFt10zaYk1t4Rq0ze6MYHtNVmYKd+YbQ78ua6DE9INnYfIygnsb8R8rSmit3EOi15bxCa4jlijLBAWKKdTZxhQS3cedI5rWaNA7LKiMAQ0sLqhBGQQ4AGCCKs/yuWrBb9Vlt6Y4Iv3XMkA7d37EkfRbqb+IR9v1r8VII+ZrfHdE/ZDelGDfwNarmYNpIyNLAHIwQGGO/11B/DTQut7SOX1V+TaeC2hCWwSBxyNaGuORz0vgkkJKkKDgg5iPge9faPnVocAvhNbRsP1QpHgyjBX2YqvLiwyuBz/AD8R/PdSzo70gNs7ax2W2cdwkA7L+pht7qtYaYE179nn4rm9s7NfG0PrTzHZ4t4f29zVY9FabS6Ei6l/0yAfzrdV9cmiiiihCUdFYS3F4iBnRBKT+zqZFU+3BHsNWhUC8l2NV4HGZ+tXUw5GIrmFV7wANWR4knvqU8K6TW9zJLHE+p4SVYYI5EqSpIwwDArkd4oQnSiiihCKw3LbnWab+kHEfo9rNMOccbMo8WAOke1sChCq9P6e4gXAkWKNZHjLRssUeUYq2llDSsoIIz6KVWHkPLNrurosx59WuW/6kxYn8IqxOjfC/o1pDD3xxqGPi+Mufa2T7acqkEhGmSiMTT1s/fZoonw7yW8OhwTB1zDvnYy/Buz8Kk9tapGoVFVFHJVAUD2DattFMJJ1UgAGQVW+XCYyCztV86WRmA9OBEn70vwqzba2VEVFGFVQoHoAwB7qq3pC30rpPbQ8xAqE/wB0PMfj1fwq16c7QBMb1iUwcS6CWE+TJawk89SqEb16kwa5pgXVFJzOwIJ3OwyK6o43c9XbTPy0RO34UJ/KuYOGr2SPuj9xaq4o1CT3hb2wYxJjgzta/lXqlcb5APiM++k91Z6jqGM4wQRkMPA+qs8PP1YH6uV9xxSmsSyxxpemhjcVA38QagFIbeOWLJjPV5/4cjLnHLYgilqdIr5P947feCSf/U1mipm4uQLLl6P4SThXgAOQvzW9OndyvnLG33kdf8O1KYfKOftQofuy4+DL+dN9eWQHmAfXUwxzuIWbJ0ViPVdXyP3PJSvod5SY7W7lkZJupnUFwAkhWRMBCuk506dWQfRVl9ERZFHvbKM6JtZkPb6wMrElBGc47RckDG5GxztzneWigt2RsCeWPVy/nauneh/Aks7KGFFCYQF/TIyguxz3k5q/DL+ILXJbRwIwbgzjnxvT5D1T1RRRU6y0VF+N8ZguWgtopopWknQuqOrkJFmViQpJAygG/jTp0oCmyuAzrEGiddbnSqllIBJPIZNUH0M6ViyuzN1BmKxlAA4QKzFcnJB2wMDbO9Ssj3wa15qGSXcIB0PG9F0hRVPXflpum/RW0Ef9pI8n+FUpmu/KbxOTP16RA/8ACiUEe19RqQYWU8FE7Gwj9Svqkd7xiCH9LNFF/aOqf4iK5z4lx64kGZ7q4kHgZWAPo0pgH1Ypoj4crHUyBRzC959LH8qkGCfdWFEdoR1YBpOvGeONLxK4uY5HTW8hRomKkoGVBgrg4KqDSS/uDIjM0kkhAzl5Hc5H3iaxqCyr9Wkg0MMOXUDzdwY2Ug/Ck81rIdfaQK3dgnA8Mnfb05q22Pdtu7ffl2Kk6XeIfv1xrPtXQ/T270cHum7zAV/GAv8Amrny0PacftfICnPjHTC/nt2iluxJGQMoEQBgpBAyN+YFNVo/ab7zfP8A8fzisPHxlkBDu0eq7boxI2TaIc06Ndzatlts8i+kN+IfxBpTSY7TD9pfip/80prAfqCvT8Nk1zOwnzNjyIRRRRTFaRRRRQhbLDh/0i6t4QN5ZkU/dDan/dBrpuqM8k3Deu4rrPm28TP/AH5DoX4aj7KvOtzCN3Yh3ryzpFOJcc4DRtD1PmUVD+lvlKt7LMaf7RcDbQpwqH/5G+z6hlvRS/ygcVNtwy5lVtLiMqpGxDPhQR6QTmueLezkmH1cUkkQOMoBhm78kkbfOtGFjXZvK5ieR7cmCzyTlx/pPc8Rk1SyEqDsF2jX0Rr4/tnJ9NIEwo0qOX87k0sThdz/AFaUfgH+asScHuTztnPtQ/5q02SQsHwkLHfFPIbc0pIGJ9Pq2HvPP2ViSbQB3seSjv8Af8zW28iniRme3lUKNydOB6yCa1w2zKvWskhBxmTq30YJwAGxpC59O9SfjsOjgojA8ZuaViG331Pu3wX0D+Nb6CaTCdn8wDH6zZwfUBufXU+TMlBm/NZl/Sp6m+Qrey5GKSvFJqVuy2nO265yPHet8Mwb0EbEHmD4U1pzIPH7BK4ZAjh9ys8WunkiOuSSTG41yO4B2GRqJwcd9ILUbk/tN/iP8+nl40qv/wBG3q/MUks27I9p95P8/Ad9YW2QGtAbl7K7fodbsQ5zjdD1alV3s0beDY/ECPnilNJr3eMkd3a/Cc/lSgHNcseqF65FlM8dtHmPQLNFFFMVpFFFa7iXSjN4AmlAs0mPeGNLjoFbXkQ4bi2nuDzmm0j7kI0j94vVk0x9B+E/ReHW0JGGWNS332Gp/wB4mnyuja3dAC8VmlM0jpDqST9Sof5T+ILDawO4YoLqEsFGWIRi+APWoqrrPi088srwkLHLLJKuuMsw1SMAGIcAcvnVh+WaDVZRdoIBODkjI2ilIB3HM4HPvqq+ijXTwgRy6U7RwEU4Y7gZbxJxS7rbvj6KD4r7lJVivP8AiW59BjcfJ6zrvB9m2b1NIvzU1n6Bcf1lh/y4z+Qrw3D7ruux/egQ/IilTk0dJb25NtIkluqocAusurHaXuKgnPr8acLnprE3BVsQkvXBUQkqNHZkB555aR4Uh6UW90LSTXNE6DGcRFGxqHLDEUwySR9VFhJVmUsZnZsxsva0hQDt3dw5VIyFkpbvAmiNOHj3KpPI5l0RodePgk8/bbR9kbv+S+3mfRSy2geRxFEjSyHkka6mx47bKPScCm4T9XCZDzbte1vNHuxT/wAB6ZXlrAEt+pt9Q1M4j6yWRjjtOzn07ADAHIVoYrGtw4BOpWbh8J+Mc+qPM8U4SeTviaprNoSMZwskZf8ADnn7ais/ZcNgqQerkVgQwOeTA7gg/OpZZ+VbicbZaWKVdziSMAYxnJMeCOR+Fauml3HxC3i4giCKSRmtrhAdQ6xV1xSZwM5A5kciPCq8G0DKd27VqbAsY3ebl2+HFRniH6M+sD94U2QXICgAjPr+P8/xpfcvqiQ+LJ8WFeYuH4txI8L6ME6+rbSRkjzgMc9udRbWz3TRPgtnoqSx8g32ty/UaGo814tLrPZO+rbalVi2Y1zzHZPrXb8qRrwYZUEDU3aIHJV7/wCHv8K9Dg6u7KNkXme/Vz0jPLHjXPPERuj36LqIOkT4nAuZvVY61Xdd3d5pxzWabRw9I3AIDK3mt357wSOe24NJZYCcMq4DHCjftb7Z379z6BTBC1xyd5futs9ImtgbMWjM1W8bFa/p92E+V7tLA3E8FuOc0qJ/d1AufYoJpttbbQ+MRyBfO6zUF1H7AKsGq6/Jfwvh8qfSobYQ3EZMUgLtJoYgZ0lzyZSCDzwceNTwYdpeCHXWeiysZ0mE0D4mx0XAi77fkrDooorWXFqAeWqaP+jtLMgPXRsFYjJAbBIB54Bqr+iV5cNH1UTQqoLkFlZj558CBVmdG7eGYOZ1SW8Ejdf1qq0iurkKAGGVjC40YwMbjmab7joXcrcTSwvbaZX14dJAwGMacocePd307e+Gkzd+LeTH9Evf6xCPVDn5vR9Dvf6xF/0P/wB0/wD/AKZvv1rT/u/wo/8ATN9+taf93+FNTlCekIvPo8wdoWjC7nQVJGV83BIzv3+BqPXx+rYePZ/EcVZ3Euhl7NC8Re1Acacjrcj4UwdMfJ41vBbtbpLOyn/aCCXzgA6wvMDVnZRyq3h5hGC08VSxUBkLXDgoHxkZ6uMd5/gB86dGXPZHL8h/qKb7rtTwEbgk/CnoLvmsjbUn59dyl2e2oR8+aa7walI/WKp+JgWHuFL+FsVsbqI9wtp8HuZJuqb3qw9wpLxC1cgaOYYyeyONmPyNbri6AWUcushUewXETb+GwNQYNxD2Vob8lalFtKbyfqU9DqPdJUmNxdf0DHmWM27TiARiPEmFYv54OCNjkEVE7eFpAoQF3Z8hVGWY686QOZPoGas/pN0bex4BZxyD6xblHk78NJryPZqA9lbOLlD2/DwCo4WIsLr4lV7HeYkZiOelfVgAn5n3V4ml0WoJ2L7nHPtnJ+Fbo4wVlyNwz49q15ebTFCdOvYqAO8vC6j3E59lc6wNLwO8eQWidFjidqFtiFzhNx7/AOBr0mNY8IYwfaw5/hFe+KDTbMOZ0ge3YUmhnBEuftKMe2Pb4mmst0d9586/dKTwWtBlokYZDKWb78mcH51aHkduit9PEPNeBZD96OTSD7nqtLZdcse/ZESNjxIyB7iatHyN2eq6uZcbJGkWfS7M5HsAX3irUJ/ObXYb+pTToraooorUTE1cZ6LW13gzRAuPNkXKSr910ww99R/jPR66tbeWW2u5JOrRnEdwiTatCk6Q40uM45kmprUV43e8V1Mtta2rJkgNLMx1L4lQq4z4ZNCFWth5XbplBNvbtnwZ0558dXhS2LyvvpLPZEAc8TAnb0Mg+dRq46GcRE5S3sm0g7jVqiVs7hHdUOjwGX9Zpe/k04w6kdRCmRz64E+zFU3HEB2QBCXJTnhHSy4uoVni4fO8bZ0kSQ74JB2ZgeYpeOM3P/t13n1wfPraQdFl4xCIrU21rawxppV8NMvZH2tMynUTvy55qeWSSBAJWR37yiGNfR2Wdz8auJFSHTboW8IW/lBhkmuyOpBVkRHjbclRu5ZcnBx2vHemFTkZ8at7yxWxbhbOP9zLHKfuhwG+DGqYtCckHfA29Q/1rI2i0lwd3J7KC831wUI0gkurxj1yIVz6sE1OfJDbZ4k7dyWxH4pVA+CmoDxlyqoyjJV9vWQQPiatPyJ2RJvJz3skK/8ALUs2Pa491LgwSWdgtDlZUXDolcyLGiuebBQGPrIGTTL5QOAG94dNCn6TAeP+0jIZR7SMe2pFRWsmLlE3hWTPLXzUjlIowyEHkeVbbWLrIhHqKshBB5nT9k+7b1irk435ErW5keUz3KyOcltSHJ8SNG/r5+mo3ceQa5DfV3qaR5rNGyvvzU6Sdv5wKoPwn9B9jRO3k19DeFPcXqaYmmS3+ukUaRkjIjTLkLktvgnkpqNXvR25S6cQ2l00IYhcRO2EydKkqpUlQSNjg7Vdfk36G3XDldJpUdDuAmCGY83YtGrgjAG7MMeGKm9TxYdrI9w5pCbNrlaWzkhP1ltcDRkpqikQYO+k6gNgeRq1fJz044bb2626SSSTuS8umCQlpG54AUkgABR6AKtSk8/DonYM8aOykEFlBII5EEjYinsiaw2Elr1aXayoHXVg/rKyH2hwCPdW6iipUIooooQiiiihCKS8QuJEXMUXWtnGNQQD0kt+QNFFCFAOmvSLiHVPBJw6Jo5kZCVuQxwRjbKKSw54CnuqquEdHOJMQEsppANslTGCPHLgA+uiimPjbIKcLQpFB0B4q4z9EVfvzoPlUp6M2/GeHWqwR2EEnaZ2frwSWdiSdO3q591FFMjgji6gpKSSpVwq44rKuqRLWDfGhlkZvXlZCMVJ484GrGcb45Z78ZooqZIvVFFFCEUUUUIRRRRQhFFFFC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AutoShape 4" descr="data:image/jpeg;base64,/9j/4AAQSkZJRgABAQAAAQABAAD/2wCEAAkGBhMREBUTExQVEhQVGB0XGBgVGRwXGBoXFxgZHBcWHB8XICggGhwjHBwaIC8gJCcpLC0sHB4xNTAqOCYrLCkBCQoKDgwOGg8PGikiHyQvLDEtNSwqLDUtLTUpKSoyLSwsLC80LDApLy8sNS8tLSwpKTUsLywsLCwsLDQsLCwsNf/AABEIAJgAoAMBIgACEQEDEQH/xAAcAAABBAMBAAAAAAAAAAAAAAAABAUGBwEDCAL/xABJEAACAQMCAgUIBgYHBwUAAAABAgMABBESIQUxBhMiQVEHMmFxgZGhsRQjQnKSwTNSYqLR8BVUc4KywvEkQ1ODk6PhFlVj0uL/xAAbAQABBQEBAAAAAAAAAAAAAAAAAQIDBAUGB//EADYRAAEEAAMECAQEBwAAAAAAAAEAAgMRBCExBRJBsQYyUWFxocHwIoGR0RMjQuEUFVJiorLx/9oADAMBAAIRAxEAPwC8aKKKEIooooQiiiihCKKKKEIopm6QdKobPSH1PI+dEUY1OwHM7kBVG3aYgVCOPdNZ5R2yLGEbHRJqlcnkNSjsj9lMsfGhCtCo10y6V/RVWKEB7qUHQp5Io2aZ/wBlfD7R2HfitbbiNx1im0M0OO0ZZmlIO47PVu31me8tjanCON2kkmmcSTSnLMBpAUeZGoydKqO7PeT30IWqXholOq4d7mQ7lpWJGf2VB0oPQoo/o3u6246sebGJ5Qi+oBs+zOB3YpZRQhb+B9JpLGYK/Xz2rqdu1M0cgI04JJbSwzsScEDGKsXhXForqISwtrQ5GcEEEHBUg7gg7EGqp4oxEL6dWrGBpznJIwRipH5MZypvA5CASRnGdtZhXWw9Zx7qEKf0VgGs0IRRRRQhFFFFCEUUUx9JOmlrYaRcOQzglVVWdmAIBICjkMihKAXGgnytN1eJEuuR1jUc2dgo97bVXPEfLlAn6K2lf0yMkK/Nm/dqvukvlAmv51kYRhYwRHGFMyqzY1PkgAtgYyRsOXOojMwcVeZs7EuNbleNDnSs/ivlBllYrYqnVgkfSJcsrEbHqkUguP2yQNtgedNE/Sa+RSTeqvpeGIKPSOXxJqsJOOXMnZDS4G2AREo9iDOKS/Q3Y5YoD44Lt73NQuxTB7/7yWhDsDESfsDzO6P8lKuJ9JkifVHI11K+NchYythTnTnkqnJ2XYZO21ILbpIQxlkiaWTOELsqKi+jmQx5nb0A4FNP0LPN3PqOkfu4rw/C1zkfvb/OoDjb098uS1mdGS0W4E/MDyAd/sna66czHYPDH90GQ+8nHwrHB+lkiyB5JmliJ0uGAGjPJwABgDv9HqplFuVPm7fztWg/Vse9RzHijDPwOqlbM4nI8k2XZkUbacwAGxfxWDwOZojIk0NMtSrYuI2fSFbSvNivnHlgDuA9NebfhqIdW7vv233bfuz3DG2BUY6O9IdEJiJ1MmDET9uP9X1jl6iDUvjkDAEbggEeo7itBrg4WFyM0ToXmN+oXqkLcCgMjSNEju/MuA/IY21ZA9lLqKVRLRY3VxZODZBAjZDxSEiEZG0gUcmB7lxkHfxDonlAvLfMlyIJoV3fqlaORVzuy6mYPjng4J8aRVgihCtW3uVkQOjK6MMhlIKkeII2IrZVb9A7v6Pem3XaG4RpFTuSWMrrKjuDq2SPFc95qyKEIooooQimPpD0LtL5ka4jLmMELh2XZsEg6SMjYU+UUJQSDYXPvlP8nYsJxNAn+zTHAHPq5MeZk74bGQfHI8Kj0EWkfOuleOcGju7eSCUZSQYPiPBh4EHBB8RXOfFrF7OaS3nIDxHGTsHX7Mgz3MPccjurNxsbsnBdp0ZxsQLopKB1B5/P0Wqik308HzQz+obe84FFt10zaYk1t4Rq0ze6MYHtNVmYKd+YbQ78ua6DE9INnYfIygnsb8R8rSmit3EOi15bxCa4jlijLBAWKKdTZxhQS3cedI5rWaNA7LKiMAQ0sLqhBGQQ4AGCCKs/yuWrBb9Vlt6Y4Iv3XMkA7d37EkfRbqb+IR9v1r8VII+ZrfHdE/ZDelGDfwNarmYNpIyNLAHIwQGGO/11B/DTQut7SOX1V+TaeC2hCWwSBxyNaGuORz0vgkkJKkKDgg5iPge9faPnVocAvhNbRsP1QpHgyjBX2YqvLiwyuBz/AD8R/PdSzo70gNs7ax2W2cdwkA7L+pht7qtYaYE179nn4rm9s7NfG0PrTzHZ4t4f29zVY9FabS6Ei6l/0yAfzrdV9cmiiiihCUdFYS3F4iBnRBKT+zqZFU+3BHsNWhUC8l2NV4HGZ+tXUw5GIrmFV7wANWR4knvqU8K6TW9zJLHE+p4SVYYI5EqSpIwwDArkd4oQnSiiihCKw3LbnWab+kHEfo9rNMOccbMo8WAOke1sChCq9P6e4gXAkWKNZHjLRssUeUYq2llDSsoIIz6KVWHkPLNrurosx59WuW/6kxYn8IqxOjfC/o1pDD3xxqGPi+Mufa2T7acqkEhGmSiMTT1s/fZoonw7yW8OhwTB1zDvnYy/Buz8Kk9tapGoVFVFHJVAUD2DattFMJJ1UgAGQVW+XCYyCztV86WRmA9OBEn70vwqzba2VEVFGFVQoHoAwB7qq3pC30rpPbQ8xAqE/wB0PMfj1fwq16c7QBMb1iUwcS6CWE+TJawk89SqEb16kwa5pgXVFJzOwIJ3OwyK6o43c9XbTPy0RO34UJ/KuYOGr2SPuj9xaq4o1CT3hb2wYxJjgzta/lXqlcb5APiM++k91Z6jqGM4wQRkMPA+qs8PP1YH6uV9xxSmsSyxxpemhjcVA38QagFIbeOWLJjPV5/4cjLnHLYgilqdIr5P947feCSf/U1mipm4uQLLl6P4SThXgAOQvzW9OndyvnLG33kdf8O1KYfKOftQofuy4+DL+dN9eWQHmAfXUwxzuIWbJ0ViPVdXyP3PJSvod5SY7W7lkZJupnUFwAkhWRMBCuk506dWQfRVl9ERZFHvbKM6JtZkPb6wMrElBGc47RckDG5GxztzneWigt2RsCeWPVy/nauneh/Aks7KGFFCYQF/TIyguxz3k5q/DL+ILXJbRwIwbgzjnxvT5D1T1RRRU6y0VF+N8ZguWgtopopWknQuqOrkJFmViQpJAygG/jTp0oCmyuAzrEGiddbnSqllIBJPIZNUH0M6ViyuzN1BmKxlAA4QKzFcnJB2wMDbO9Ssj3wa15qGSXcIB0PG9F0hRVPXflpum/RW0Ef9pI8n+FUpmu/KbxOTP16RA/8ACiUEe19RqQYWU8FE7Gwj9Svqkd7xiCH9LNFF/aOqf4iK5z4lx64kGZ7q4kHgZWAPo0pgH1Ypoj4crHUyBRzC959LH8qkGCfdWFEdoR1YBpOvGeONLxK4uY5HTW8hRomKkoGVBgrg4KqDSS/uDIjM0kkhAzl5Hc5H3iaxqCyr9Wkg0MMOXUDzdwY2Ug/Ck81rIdfaQK3dgnA8Mnfb05q22Pdtu7ffl2Kk6XeIfv1xrPtXQ/T270cHum7zAV/GAv8Amrny0PacftfICnPjHTC/nt2iluxJGQMoEQBgpBAyN+YFNVo/ab7zfP8A8fzisPHxlkBDu0eq7boxI2TaIc06Ndzatlts8i+kN+IfxBpTSY7TD9pfip/80prAfqCvT8Nk1zOwnzNjyIRRRRTFaRRRRQhbLDh/0i6t4QN5ZkU/dDan/dBrpuqM8k3Deu4rrPm28TP/AH5DoX4aj7KvOtzCN3Yh3ryzpFOJcc4DRtD1PmUVD+lvlKt7LMaf7RcDbQpwqH/5G+z6hlvRS/ygcVNtwy5lVtLiMqpGxDPhQR6QTmueLezkmH1cUkkQOMoBhm78kkbfOtGFjXZvK5ieR7cmCzyTlx/pPc8Rk1SyEqDsF2jX0Rr4/tnJ9NIEwo0qOX87k0sThdz/AFaUfgH+asScHuTztnPtQ/5q02SQsHwkLHfFPIbc0pIGJ9Pq2HvPP2ViSbQB3seSjv8Af8zW28iniRme3lUKNydOB6yCa1w2zKvWskhBxmTq30YJwAGxpC59O9SfjsOjgojA8ZuaViG331Pu3wX0D+Nb6CaTCdn8wDH6zZwfUBufXU+TMlBm/NZl/Sp6m+Qrey5GKSvFJqVuy2nO265yPHet8Mwb0EbEHmD4U1pzIPH7BK4ZAjh9ys8WunkiOuSSTG41yO4B2GRqJwcd9ILUbk/tN/iP8+nl40qv/wBG3q/MUks27I9p95P8/Ad9YW2QGtAbl7K7fodbsQ5zjdD1alV3s0beDY/ECPnilNJr3eMkd3a/Cc/lSgHNcseqF65FlM8dtHmPQLNFFFMVpFFFa7iXSjN4AmlAs0mPeGNLjoFbXkQ4bi2nuDzmm0j7kI0j94vVk0x9B+E/ReHW0JGGWNS332Gp/wB4mnyuja3dAC8VmlM0jpDqST9Sof5T+ILDawO4YoLqEsFGWIRi+APWoqrrPi088srwkLHLLJKuuMsw1SMAGIcAcvnVh+WaDVZRdoIBODkjI2ilIB3HM4HPvqq+ijXTwgRy6U7RwEU4Y7gZbxJxS7rbvj6KD4r7lJVivP8AiW59BjcfJ6zrvB9m2b1NIvzU1n6Bcf1lh/y4z+Qrw3D7ruux/egQ/IilTk0dJb25NtIkluqocAusurHaXuKgnPr8acLnprE3BVsQkvXBUQkqNHZkB555aR4Uh6UW90LSTXNE6DGcRFGxqHLDEUwySR9VFhJVmUsZnZsxsva0hQDt3dw5VIyFkpbvAmiNOHj3KpPI5l0RodePgk8/bbR9kbv+S+3mfRSy2geRxFEjSyHkka6mx47bKPScCm4T9XCZDzbte1vNHuxT/wAB6ZXlrAEt+pt9Q1M4j6yWRjjtOzn07ADAHIVoYrGtw4BOpWbh8J+Mc+qPM8U4SeTviaprNoSMZwskZf8ADnn7ais/ZcNgqQerkVgQwOeTA7gg/OpZZ+VbicbZaWKVdziSMAYxnJMeCOR+Fauml3HxC3i4giCKSRmtrhAdQ6xV1xSZwM5A5kciPCq8G0DKd27VqbAsY3ebl2+HFRniH6M+sD94U2QXICgAjPr+P8/xpfcvqiQ+LJ8WFeYuH4txI8L6ME6+rbSRkjzgMc9udRbWz3TRPgtnoqSx8g32ty/UaGo814tLrPZO+rbalVi2Y1zzHZPrXb8qRrwYZUEDU3aIHJV7/wCHv8K9Dg6u7KNkXme/Vz0jPLHjXPPERuj36LqIOkT4nAuZvVY61Xdd3d5pxzWabRw9I3AIDK3mt357wSOe24NJZYCcMq4DHCjftb7Z379z6BTBC1xyd5futs9ImtgbMWjM1W8bFa/p92E+V7tLA3E8FuOc0qJ/d1AufYoJpttbbQ+MRyBfO6zUF1H7AKsGq6/Jfwvh8qfSobYQ3EZMUgLtJoYgZ0lzyZSCDzwceNTwYdpeCHXWeiysZ0mE0D4mx0XAi77fkrDooorWXFqAeWqaP+jtLMgPXRsFYjJAbBIB54Bqr+iV5cNH1UTQqoLkFlZj558CBVmdG7eGYOZ1SW8Ejdf1qq0iurkKAGGVjC40YwMbjmab7joXcrcTSwvbaZX14dJAwGMacocePd307e+Gkzd+LeTH9Evf6xCPVDn5vR9Dvf6xF/0P/wB0/wD/AKZvv1rT/u/wo/8ATN9+taf93+FNTlCekIvPo8wdoWjC7nQVJGV83BIzv3+BqPXx+rYePZ/EcVZ3Euhl7NC8Re1Acacjrcj4UwdMfJ41vBbtbpLOyn/aCCXzgA6wvMDVnZRyq3h5hGC08VSxUBkLXDgoHxkZ6uMd5/gB86dGXPZHL8h/qKb7rtTwEbgk/CnoLvmsjbUn59dyl2e2oR8+aa7walI/WKp+JgWHuFL+FsVsbqI9wtp8HuZJuqb3qw9wpLxC1cgaOYYyeyONmPyNbri6AWUcushUewXETb+GwNQYNxD2Vob8lalFtKbyfqU9DqPdJUmNxdf0DHmWM27TiARiPEmFYv54OCNjkEVE7eFpAoQF3Z8hVGWY686QOZPoGas/pN0bex4BZxyD6xblHk78NJryPZqA9lbOLlD2/DwCo4WIsLr4lV7HeYkZiOelfVgAn5n3V4ml0WoJ2L7nHPtnJ+Fbo4wVlyNwz49q15ebTFCdOvYqAO8vC6j3E59lc6wNLwO8eQWidFjidqFtiFzhNx7/AOBr0mNY8IYwfaw5/hFe+KDTbMOZ0ge3YUmhnBEuftKMe2Pb4mmst0d9586/dKTwWtBlokYZDKWb78mcH51aHkduit9PEPNeBZD96OTSD7nqtLZdcse/ZESNjxIyB7iatHyN2eq6uZcbJGkWfS7M5HsAX3irUJ/ObXYb+pTToraooorUTE1cZ6LW13gzRAuPNkXKSr910ww99R/jPR66tbeWW2u5JOrRnEdwiTatCk6Q40uM45kmprUV43e8V1Mtta2rJkgNLMx1L4lQq4z4ZNCFWth5XbplBNvbtnwZ0558dXhS2LyvvpLPZEAc8TAnb0Mg+dRq46GcRE5S3sm0g7jVqiVs7hHdUOjwGX9Zpe/k04w6kdRCmRz64E+zFU3HEB2QBCXJTnhHSy4uoVni4fO8bZ0kSQ74JB2ZgeYpeOM3P/t13n1wfPraQdFl4xCIrU21rawxppV8NMvZH2tMynUTvy55qeWSSBAJWR37yiGNfR2Wdz8auJFSHTboW8IW/lBhkmuyOpBVkRHjbclRu5ZcnBx2vHemFTkZ8at7yxWxbhbOP9zLHKfuhwG+DGqYtCckHfA29Q/1rI2i0lwd3J7KC831wUI0gkurxj1yIVz6sE1OfJDbZ4k7dyWxH4pVA+CmoDxlyqoyjJV9vWQQPiatPyJ2RJvJz3skK/8ALUs2Pa491LgwSWdgtDlZUXDolcyLGiuebBQGPrIGTTL5QOAG94dNCn6TAeP+0jIZR7SMe2pFRWsmLlE3hWTPLXzUjlIowyEHkeVbbWLrIhHqKshBB5nT9k+7b1irk435ErW5keUz3KyOcltSHJ8SNG/r5+mo3ceQa5DfV3qaR5rNGyvvzU6Sdv5wKoPwn9B9jRO3k19DeFPcXqaYmmS3+ukUaRkjIjTLkLktvgnkpqNXvR25S6cQ2l00IYhcRO2EydKkqpUlQSNjg7Vdfk36G3XDldJpUdDuAmCGY83YtGrgjAG7MMeGKm9TxYdrI9w5pCbNrlaWzkhP1ltcDRkpqikQYO+k6gNgeRq1fJz044bb2626SSSTuS8umCQlpG54AUkgABR6AKtSk8/DonYM8aOykEFlBII5EEjYinsiaw2Elr1aXayoHXVg/rKyH2hwCPdW6iipUIooooQiiiihCKS8QuJEXMUXWtnGNQQD0kt+QNFFCFAOmvSLiHVPBJw6Jo5kZCVuQxwRjbKKSw54CnuqquEdHOJMQEsppANslTGCPHLgA+uiimPjbIKcLQpFB0B4q4z9EVfvzoPlUp6M2/GeHWqwR2EEnaZ2frwSWdiSdO3q591FFMjgji6gpKSSpVwq44rKuqRLWDfGhlkZvXlZCMVJ484GrGcb45Z78ZooqZIvVFFFCEUUUUIRRRRQhFFFFC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AutoShape 6" descr="data:image/jpeg;base64,/9j/4AAQSkZJRgABAQAAAQABAAD/2wCEAAkGBhMREBUTExQVEhQVGB0XGBgVGRwXGBoXFxgZHBcWHB8XICggGhwjHBwaIC8gJCcpLC0sHB4xNTAqOCYrLCkBCQoKDgwOGg8PGikiHyQvLDEtNSwqLDUtLTUpKSoyLSwsLC80LDApLy8sNS8tLSwpKTUsLywsLCwsLDQsLCwsNf/AABEIAJgAoAMBIgACEQEDEQH/xAAcAAABBAMBAAAAAAAAAAAAAAAABAUGBwEDCAL/xABJEAACAQMCAgUIBgYHBwUAAAABAgMABBESIQUxBhMiQVEHMmFxgZGhsRQjQnKSwTNSYqLR8BVUc4KywvEkQ1ODk6PhFlVj0uL/xAAbAQABBQEBAAAAAAAAAAAAAAAAAQIDBAUGB//EADYRAAEEAAMECAQEBwAAAAAAAAEAAgMRBCExBRJBsQYyUWFxocHwIoGR0RMjQuEUFVJiorLx/9oADAMBAAIRAxEAPwC8aKKKEIooooQiiiihCKKKKEIopm6QdKobPSH1PI+dEUY1OwHM7kBVG3aYgVCOPdNZ5R2yLGEbHRJqlcnkNSjsj9lMsfGhCtCo10y6V/RVWKEB7qUHQp5Io2aZ/wBlfD7R2HfitbbiNx1im0M0OO0ZZmlIO47PVu31me8tjanCON2kkmmcSTSnLMBpAUeZGoydKqO7PeT30IWqXholOq4d7mQ7lpWJGf2VB0oPQoo/o3u6246sebGJ5Qi+oBs+zOB3YpZRQhb+B9JpLGYK/Xz2rqdu1M0cgI04JJbSwzsScEDGKsXhXForqISwtrQ5GcEEEHBUg7gg7EGqp4oxEL6dWrGBpznJIwRipH5MZypvA5CASRnGdtZhXWw9Zx7qEKf0VgGs0IRRRRQhFFFFCEUUUx9JOmlrYaRcOQzglVVWdmAIBICjkMihKAXGgnytN1eJEuuR1jUc2dgo97bVXPEfLlAn6K2lf0yMkK/Nm/dqvukvlAmv51kYRhYwRHGFMyqzY1PkgAtgYyRsOXOojMwcVeZs7EuNbleNDnSs/ivlBllYrYqnVgkfSJcsrEbHqkUguP2yQNtgedNE/Sa+RSTeqvpeGIKPSOXxJqsJOOXMnZDS4G2AREo9iDOKS/Q3Y5YoD44Lt73NQuxTB7/7yWhDsDESfsDzO6P8lKuJ9JkifVHI11K+NchYythTnTnkqnJ2XYZO21ILbpIQxlkiaWTOELsqKi+jmQx5nb0A4FNP0LPN3PqOkfu4rw/C1zkfvb/OoDjb098uS1mdGS0W4E/MDyAd/sna66czHYPDH90GQ+8nHwrHB+lkiyB5JmliJ0uGAGjPJwABgDv9HqplFuVPm7fztWg/Vse9RzHijDPwOqlbM4nI8k2XZkUbacwAGxfxWDwOZojIk0NMtSrYuI2fSFbSvNivnHlgDuA9NebfhqIdW7vv233bfuz3DG2BUY6O9IdEJiJ1MmDET9uP9X1jl6iDUvjkDAEbggEeo7itBrg4WFyM0ToXmN+oXqkLcCgMjSNEju/MuA/IY21ZA9lLqKVRLRY3VxZODZBAjZDxSEiEZG0gUcmB7lxkHfxDonlAvLfMlyIJoV3fqlaORVzuy6mYPjng4J8aRVgihCtW3uVkQOjK6MMhlIKkeII2IrZVb9A7v6Pem3XaG4RpFTuSWMrrKjuDq2SPFc95qyKEIooooQimPpD0LtL5ka4jLmMELh2XZsEg6SMjYU+UUJQSDYXPvlP8nYsJxNAn+zTHAHPq5MeZk74bGQfHI8Kj0EWkfOuleOcGju7eSCUZSQYPiPBh4EHBB8RXOfFrF7OaS3nIDxHGTsHX7Mgz3MPccjurNxsbsnBdp0ZxsQLopKB1B5/P0Wqik308HzQz+obe84FFt10zaYk1t4Rq0ze6MYHtNVmYKd+YbQ78ua6DE9INnYfIygnsb8R8rSmit3EOi15bxCa4jlijLBAWKKdTZxhQS3cedI5rWaNA7LKiMAQ0sLqhBGQQ4AGCCKs/yuWrBb9Vlt6Y4Iv3XMkA7d37EkfRbqb+IR9v1r8VII+ZrfHdE/ZDelGDfwNarmYNpIyNLAHIwQGGO/11B/DTQut7SOX1V+TaeC2hCWwSBxyNaGuORz0vgkkJKkKDgg5iPge9faPnVocAvhNbRsP1QpHgyjBX2YqvLiwyuBz/AD8R/PdSzo70gNs7ax2W2cdwkA7L+pht7qtYaYE179nn4rm9s7NfG0PrTzHZ4t4f29zVY9FabS6Ei6l/0yAfzrdV9cmiiiihCUdFYS3F4iBnRBKT+zqZFU+3BHsNWhUC8l2NV4HGZ+tXUw5GIrmFV7wANWR4knvqU8K6TW9zJLHE+p4SVYYI5EqSpIwwDArkd4oQnSiiihCKw3LbnWab+kHEfo9rNMOccbMo8WAOke1sChCq9P6e4gXAkWKNZHjLRssUeUYq2llDSsoIIz6KVWHkPLNrurosx59WuW/6kxYn8IqxOjfC/o1pDD3xxqGPi+Mufa2T7acqkEhGmSiMTT1s/fZoonw7yW8OhwTB1zDvnYy/Buz8Kk9tapGoVFVFHJVAUD2DattFMJJ1UgAGQVW+XCYyCztV86WRmA9OBEn70vwqzba2VEVFGFVQoHoAwB7qq3pC30rpPbQ8xAqE/wB0PMfj1fwq16c7QBMb1iUwcS6CWE+TJawk89SqEb16kwa5pgXVFJzOwIJ3OwyK6o43c9XbTPy0RO34UJ/KuYOGr2SPuj9xaq4o1CT3hb2wYxJjgzta/lXqlcb5APiM++k91Z6jqGM4wQRkMPA+qs8PP1YH6uV9xxSmsSyxxpemhjcVA38QagFIbeOWLJjPV5/4cjLnHLYgilqdIr5P947feCSf/U1mipm4uQLLl6P4SThXgAOQvzW9OndyvnLG33kdf8O1KYfKOftQofuy4+DL+dN9eWQHmAfXUwxzuIWbJ0ViPVdXyP3PJSvod5SY7W7lkZJupnUFwAkhWRMBCuk506dWQfRVl9ERZFHvbKM6JtZkPb6wMrElBGc47RckDG5GxztzneWigt2RsCeWPVy/nauneh/Aks7KGFFCYQF/TIyguxz3k5q/DL+ILXJbRwIwbgzjnxvT5D1T1RRRU6y0VF+N8ZguWgtopopWknQuqOrkJFmViQpJAygG/jTp0oCmyuAzrEGiddbnSqllIBJPIZNUH0M6ViyuzN1BmKxlAA4QKzFcnJB2wMDbO9Ssj3wa15qGSXcIB0PG9F0hRVPXflpum/RW0Ef9pI8n+FUpmu/KbxOTP16RA/8ACiUEe19RqQYWU8FE7Gwj9Svqkd7xiCH9LNFF/aOqf4iK5z4lx64kGZ7q4kHgZWAPo0pgH1Ypoj4crHUyBRzC959LH8qkGCfdWFEdoR1YBpOvGeONLxK4uY5HTW8hRomKkoGVBgrg4KqDSS/uDIjM0kkhAzl5Hc5H3iaxqCyr9Wkg0MMOXUDzdwY2Ug/Ck81rIdfaQK3dgnA8Mnfb05q22Pdtu7ffl2Kk6XeIfv1xrPtXQ/T270cHum7zAV/GAv8Amrny0PacftfICnPjHTC/nt2iluxJGQMoEQBgpBAyN+YFNVo/ab7zfP8A8fzisPHxlkBDu0eq7boxI2TaIc06Ndzatlts8i+kN+IfxBpTSY7TD9pfip/80prAfqCvT8Nk1zOwnzNjyIRRRRTFaRRRRQhbLDh/0i6t4QN5ZkU/dDan/dBrpuqM8k3Deu4rrPm28TP/AH5DoX4aj7KvOtzCN3Yh3ryzpFOJcc4DRtD1PmUVD+lvlKt7LMaf7RcDbQpwqH/5G+z6hlvRS/ygcVNtwy5lVtLiMqpGxDPhQR6QTmueLezkmH1cUkkQOMoBhm78kkbfOtGFjXZvK5ieR7cmCzyTlx/pPc8Rk1SyEqDsF2jX0Rr4/tnJ9NIEwo0qOX87k0sThdz/AFaUfgH+asScHuTztnPtQ/5q02SQsHwkLHfFPIbc0pIGJ9Pq2HvPP2ViSbQB3seSjv8Af8zW28iniRme3lUKNydOB6yCa1w2zKvWskhBxmTq30YJwAGxpC59O9SfjsOjgojA8ZuaViG331Pu3wX0D+Nb6CaTCdn8wDH6zZwfUBufXU+TMlBm/NZl/Sp6m+Qrey5GKSvFJqVuy2nO265yPHet8Mwb0EbEHmD4U1pzIPH7BK4ZAjh9ys8WunkiOuSSTG41yO4B2GRqJwcd9ILUbk/tN/iP8+nl40qv/wBG3q/MUks27I9p95P8/Ad9YW2QGtAbl7K7fodbsQ5zjdD1alV3s0beDY/ECPnilNJr3eMkd3a/Cc/lSgHNcseqF65FlM8dtHmPQLNFFFMVpFFFa7iXSjN4AmlAs0mPeGNLjoFbXkQ4bi2nuDzmm0j7kI0j94vVk0x9B+E/ReHW0JGGWNS332Gp/wB4mnyuja3dAC8VmlM0jpDqST9Sof5T+ILDawO4YoLqEsFGWIRi+APWoqrrPi088srwkLHLLJKuuMsw1SMAGIcAcvnVh+WaDVZRdoIBODkjI2ilIB3HM4HPvqq+ijXTwgRy6U7RwEU4Y7gZbxJxS7rbvj6KD4r7lJVivP8AiW59BjcfJ6zrvB9m2b1NIvzU1n6Bcf1lh/y4z+Qrw3D7ruux/egQ/IilTk0dJb25NtIkluqocAusurHaXuKgnPr8acLnprE3BVsQkvXBUQkqNHZkB555aR4Uh6UW90LSTXNE6DGcRFGxqHLDEUwySR9VFhJVmUsZnZsxsva0hQDt3dw5VIyFkpbvAmiNOHj3KpPI5l0RodePgk8/bbR9kbv+S+3mfRSy2geRxFEjSyHkka6mx47bKPScCm4T9XCZDzbte1vNHuxT/wAB6ZXlrAEt+pt9Q1M4j6yWRjjtOzn07ADAHIVoYrGtw4BOpWbh8J+Mc+qPM8U4SeTviaprNoSMZwskZf8ADnn7ais/ZcNgqQerkVgQwOeTA7gg/OpZZ+VbicbZaWKVdziSMAYxnJMeCOR+Fauml3HxC3i4giCKSRmtrhAdQ6xV1xSZwM5A5kciPCq8G0DKd27VqbAsY3ebl2+HFRniH6M+sD94U2QXICgAjPr+P8/xpfcvqiQ+LJ8WFeYuH4txI8L6ME6+rbSRkjzgMc9udRbWz3TRPgtnoqSx8g32ty/UaGo814tLrPZO+rbalVi2Y1zzHZPrXb8qRrwYZUEDU3aIHJV7/wCHv8K9Dg6u7KNkXme/Vz0jPLHjXPPERuj36LqIOkT4nAuZvVY61Xdd3d5pxzWabRw9I3AIDK3mt357wSOe24NJZYCcMq4DHCjftb7Z379z6BTBC1xyd5futs9ImtgbMWjM1W8bFa/p92E+V7tLA3E8FuOc0qJ/d1AufYoJpttbbQ+MRyBfO6zUF1H7AKsGq6/Jfwvh8qfSobYQ3EZMUgLtJoYgZ0lzyZSCDzwceNTwYdpeCHXWeiysZ0mE0D4mx0XAi77fkrDooorWXFqAeWqaP+jtLMgPXRsFYjJAbBIB54Bqr+iV5cNH1UTQqoLkFlZj558CBVmdG7eGYOZ1SW8Ejdf1qq0iurkKAGGVjC40YwMbjmab7joXcrcTSwvbaZX14dJAwGMacocePd307e+Gkzd+LeTH9Evf6xCPVDn5vR9Dvf6xF/0P/wB0/wD/AKZvv1rT/u/wo/8ATN9+taf93+FNTlCekIvPo8wdoWjC7nQVJGV83BIzv3+BqPXx+rYePZ/EcVZ3Euhl7NC8Re1Acacjrcj4UwdMfJ41vBbtbpLOyn/aCCXzgA6wvMDVnZRyq3h5hGC08VSxUBkLXDgoHxkZ6uMd5/gB86dGXPZHL8h/qKb7rtTwEbgk/CnoLvmsjbUn59dyl2e2oR8+aa7walI/WKp+JgWHuFL+FsVsbqI9wtp8HuZJuqb3qw9wpLxC1cgaOYYyeyONmPyNbri6AWUcushUewXETb+GwNQYNxD2Vob8lalFtKbyfqU9DqPdJUmNxdf0DHmWM27TiARiPEmFYv54OCNjkEVE7eFpAoQF3Z8hVGWY686QOZPoGas/pN0bex4BZxyD6xblHk78NJryPZqA9lbOLlD2/DwCo4WIsLr4lV7HeYkZiOelfVgAn5n3V4ml0WoJ2L7nHPtnJ+Fbo4wVlyNwz49q15ebTFCdOvYqAO8vC6j3E59lc6wNLwO8eQWidFjidqFtiFzhNx7/AOBr0mNY8IYwfaw5/hFe+KDTbMOZ0ge3YUmhnBEuftKMe2Pb4mmst0d9586/dKTwWtBlokYZDKWb78mcH51aHkduit9PEPNeBZD96OTSD7nqtLZdcse/ZESNjxIyB7iatHyN2eq6uZcbJGkWfS7M5HsAX3irUJ/ObXYb+pTToraooorUTE1cZ6LW13gzRAuPNkXKSr910ww99R/jPR66tbeWW2u5JOrRnEdwiTatCk6Q40uM45kmprUV43e8V1Mtta2rJkgNLMx1L4lQq4z4ZNCFWth5XbplBNvbtnwZ0558dXhS2LyvvpLPZEAc8TAnb0Mg+dRq46GcRE5S3sm0g7jVqiVs7hHdUOjwGX9Zpe/k04w6kdRCmRz64E+zFU3HEB2QBCXJTnhHSy4uoVni4fO8bZ0kSQ74JB2ZgeYpeOM3P/t13n1wfPraQdFl4xCIrU21rawxppV8NMvZH2tMynUTvy55qeWSSBAJWR37yiGNfR2Wdz8auJFSHTboW8IW/lBhkmuyOpBVkRHjbclRu5ZcnBx2vHemFTkZ8at7yxWxbhbOP9zLHKfuhwG+DGqYtCckHfA29Q/1rI2i0lwd3J7KC831wUI0gkurxj1yIVz6sE1OfJDbZ4k7dyWxH4pVA+CmoDxlyqoyjJV9vWQQPiatPyJ2RJvJz3skK/8ALUs2Pa491LgwSWdgtDlZUXDolcyLGiuebBQGPrIGTTL5QOAG94dNCn6TAeP+0jIZR7SMe2pFRWsmLlE3hWTPLXzUjlIowyEHkeVbbWLrIhHqKshBB5nT9k+7b1irk435ErW5keUz3KyOcltSHJ8SNG/r5+mo3ceQa5DfV3qaR5rNGyvvzU6Sdv5wKoPwn9B9jRO3k19DeFPcXqaYmmS3+ukUaRkjIjTLkLktvgnkpqNXvR25S6cQ2l00IYhcRO2EydKkqpUlQSNjg7Vdfk36G3XDldJpUdDuAmCGY83YtGrgjAG7MMeGKm9TxYdrI9w5pCbNrlaWzkhP1ltcDRkpqikQYO+k6gNgeRq1fJz044bb2626SSSTuS8umCQlpG54AUkgABR6AKtSk8/DonYM8aOykEFlBII5EEjYinsiaw2Elr1aXayoHXVg/rKyH2hwCPdW6iipUIooooQiiiihCKS8QuJEXMUXWtnGNQQD0kt+QNFFCFAOmvSLiHVPBJw6Jo5kZCVuQxwRjbKKSw54CnuqquEdHOJMQEsppANslTGCPHLgA+uiimPjbIKcLQpFB0B4q4z9EVfvzoPlUp6M2/GeHWqwR2EEnaZ2frwSWdiSdO3q591FFMjgji6gpKSSpVwq44rKuqRLWDfGhlkZvXlZCMVJ484GrGcb45Z78ZooqZIvVFFFCEUUUUIRRRRQhFFFFCF//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13" y="1395517"/>
            <a:ext cx="9076567" cy="4758014"/>
          </a:xfrm>
          <a:prstGeom prst="rect">
            <a:avLst/>
          </a:prstGeom>
        </p:spPr>
      </p:pic>
      <p:pic>
        <p:nvPicPr>
          <p:cNvPr id="14" name="Picture 13"/>
          <p:cNvPicPr>
            <a:picLocks noChangeAspect="1"/>
          </p:cNvPicPr>
          <p:nvPr/>
        </p:nvPicPr>
        <p:blipFill rotWithShape="1">
          <a:blip r:embed="rId5" cstate="screen">
            <a:extLst>
              <a:ext uri="{28A0092B-C50C-407E-A947-70E740481C1C}">
                <a14:useLocalDpi xmlns:a14="http://schemas.microsoft.com/office/drawing/2010/main"/>
              </a:ext>
            </a:extLst>
          </a:blip>
          <a:srcRect l="15950" r="2567"/>
          <a:stretch/>
        </p:blipFill>
        <p:spPr>
          <a:xfrm>
            <a:off x="4711959" y="4275445"/>
            <a:ext cx="4234652" cy="2043859"/>
          </a:xfrm>
          <a:prstGeom prst="rect">
            <a:avLst/>
          </a:prstGeom>
          <a:ln>
            <a:noFill/>
          </a:ln>
          <a:effectLst>
            <a:softEdge rad="112500"/>
          </a:effectLst>
        </p:spPr>
      </p:pic>
      <p:pic>
        <p:nvPicPr>
          <p:cNvPr id="3" name="Picture 2"/>
          <p:cNvPicPr>
            <a:picLocks noChangeAspect="1"/>
          </p:cNvPicPr>
          <p:nvPr/>
        </p:nvPicPr>
        <p:blipFill>
          <a:blip r:embed="rId6"/>
          <a:stretch>
            <a:fillRect/>
          </a:stretch>
        </p:blipFill>
        <p:spPr>
          <a:xfrm>
            <a:off x="3057994" y="1395517"/>
            <a:ext cx="1611139" cy="2387415"/>
          </a:xfrm>
          <a:prstGeom prst="rect">
            <a:avLst/>
          </a:prstGeom>
        </p:spPr>
      </p:pic>
    </p:spTree>
    <p:extLst>
      <p:ext uri="{BB962C8B-B14F-4D97-AF65-F5344CB8AC3E}">
        <p14:creationId xmlns:p14="http://schemas.microsoft.com/office/powerpoint/2010/main" val="2761428220"/>
      </p:ext>
    </p:extLst>
  </p:cSld>
  <p:clrMapOvr>
    <a:masterClrMapping/>
  </p:clrMapOvr>
  <mc:AlternateContent xmlns:mc="http://schemas.openxmlformats.org/markup-compatibility/2006" xmlns:p14="http://schemas.microsoft.com/office/powerpoint/2010/main">
    <mc:Choice Requires="p14">
      <p:transition spd="slow" p14:dur="2000" advTm="4969"/>
    </mc:Choice>
    <mc:Fallback xmlns="">
      <p:transition spd="slow" advTm="4969"/>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33464" y="6332706"/>
            <a:ext cx="8784076" cy="525294"/>
          </a:xfrm>
        </p:spPr>
        <p:txBody>
          <a:bodyPr>
            <a:noAutofit/>
          </a:bodyPr>
          <a:lstStyle/>
          <a:p>
            <a:r>
              <a:rPr lang="en-US" sz="2400" dirty="0" smtClean="0"/>
              <a:t>Automated Queue warning - operation</a:t>
            </a:r>
            <a:endParaRPr lang="en-US" sz="2400" dirty="0"/>
          </a:p>
        </p:txBody>
      </p:sp>
      <p:pic>
        <p:nvPicPr>
          <p:cNvPr id="3" name="Picture 2"/>
          <p:cNvPicPr>
            <a:picLocks noChangeAspect="1"/>
          </p:cNvPicPr>
          <p:nvPr/>
        </p:nvPicPr>
        <p:blipFill>
          <a:blip r:embed="rId3"/>
          <a:stretch>
            <a:fillRect/>
          </a:stretch>
        </p:blipFill>
        <p:spPr>
          <a:xfrm>
            <a:off x="679616" y="1425950"/>
            <a:ext cx="7883611" cy="4768453"/>
          </a:xfrm>
          <a:prstGeom prst="rect">
            <a:avLst/>
          </a:prstGeom>
        </p:spPr>
      </p:pic>
      <p:sp>
        <p:nvSpPr>
          <p:cNvPr id="4" name="TextBox 3"/>
          <p:cNvSpPr txBox="1"/>
          <p:nvPr/>
        </p:nvSpPr>
        <p:spPr>
          <a:xfrm>
            <a:off x="679616" y="6079524"/>
            <a:ext cx="7883611" cy="307777"/>
          </a:xfrm>
          <a:prstGeom prst="rect">
            <a:avLst/>
          </a:prstGeom>
          <a:noFill/>
        </p:spPr>
        <p:txBody>
          <a:bodyPr wrap="square" rtlCol="0">
            <a:spAutoFit/>
          </a:bodyPr>
          <a:lstStyle/>
          <a:p>
            <a:pPr algn="ctr"/>
            <a:r>
              <a:rPr lang="en-US" sz="1400" dirty="0" smtClean="0"/>
              <a:t>Source: ARTBA Work Zone Safety Consortium (Sept 2015)</a:t>
            </a:r>
            <a:endParaRPr lang="en-US" sz="1400" dirty="0"/>
          </a:p>
        </p:txBody>
      </p:sp>
    </p:spTree>
    <p:extLst>
      <p:ext uri="{BB962C8B-B14F-4D97-AF65-F5344CB8AC3E}">
        <p14:creationId xmlns:p14="http://schemas.microsoft.com/office/powerpoint/2010/main" val="4973526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33464" y="6332706"/>
            <a:ext cx="8784076" cy="525294"/>
          </a:xfrm>
        </p:spPr>
        <p:txBody>
          <a:bodyPr>
            <a:noAutofit/>
          </a:bodyPr>
          <a:lstStyle/>
          <a:p>
            <a:r>
              <a:rPr lang="en-US" sz="2400" dirty="0" smtClean="0"/>
              <a:t>Queue warning Effectiveness</a:t>
            </a:r>
            <a:br>
              <a:rPr lang="en-US" sz="2400" dirty="0" smtClean="0"/>
            </a:br>
            <a:endParaRPr lang="en-US" sz="2400" dirty="0"/>
          </a:p>
        </p:txBody>
      </p:sp>
      <p:sp>
        <p:nvSpPr>
          <p:cNvPr id="17" name="object 2"/>
          <p:cNvSpPr/>
          <p:nvPr/>
        </p:nvSpPr>
        <p:spPr>
          <a:xfrm>
            <a:off x="8045923" y="5332836"/>
            <a:ext cx="909828" cy="670560"/>
          </a:xfrm>
          <a:prstGeom prst="rect">
            <a:avLst/>
          </a:prstGeom>
          <a:blipFill>
            <a:blip r:embed="rId3" cstate="print"/>
            <a:stretch>
              <a:fillRect/>
            </a:stretch>
          </a:blipFill>
        </p:spPr>
        <p:txBody>
          <a:bodyPr wrap="square" lIns="0" tIns="0" rIns="0" bIns="0" rtlCol="0"/>
          <a:lstStyle/>
          <a:p>
            <a:endParaRPr/>
          </a:p>
        </p:txBody>
      </p:sp>
      <p:pic>
        <p:nvPicPr>
          <p:cNvPr id="2" name="Picture 1"/>
          <p:cNvPicPr>
            <a:picLocks noChangeAspect="1"/>
          </p:cNvPicPr>
          <p:nvPr/>
        </p:nvPicPr>
        <p:blipFill>
          <a:blip r:embed="rId4"/>
          <a:stretch>
            <a:fillRect/>
          </a:stretch>
        </p:blipFill>
        <p:spPr>
          <a:xfrm>
            <a:off x="0" y="1666343"/>
            <a:ext cx="9017540" cy="3476560"/>
          </a:xfrm>
          <a:prstGeom prst="rect">
            <a:avLst/>
          </a:prstGeom>
        </p:spPr>
      </p:pic>
      <p:sp>
        <p:nvSpPr>
          <p:cNvPr id="7" name="TextBox 6"/>
          <p:cNvSpPr txBox="1"/>
          <p:nvPr/>
        </p:nvSpPr>
        <p:spPr>
          <a:xfrm>
            <a:off x="716687" y="5251621"/>
            <a:ext cx="7883611" cy="307777"/>
          </a:xfrm>
          <a:prstGeom prst="rect">
            <a:avLst/>
          </a:prstGeom>
          <a:noFill/>
        </p:spPr>
        <p:txBody>
          <a:bodyPr wrap="square" rtlCol="0">
            <a:spAutoFit/>
          </a:bodyPr>
          <a:lstStyle/>
          <a:p>
            <a:pPr algn="ctr"/>
            <a:r>
              <a:rPr lang="en-US" sz="1400" dirty="0" smtClean="0"/>
              <a:t>Source: ARTBA Work Zone Safety Consortium (Sept 2015)</a:t>
            </a:r>
            <a:endParaRPr lang="en-US" sz="1400" dirty="0"/>
          </a:p>
        </p:txBody>
      </p:sp>
    </p:spTree>
    <p:extLst>
      <p:ext uri="{BB962C8B-B14F-4D97-AF65-F5344CB8AC3E}">
        <p14:creationId xmlns:p14="http://schemas.microsoft.com/office/powerpoint/2010/main" val="36951907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33464" y="6332706"/>
            <a:ext cx="8784076" cy="525294"/>
          </a:xfrm>
        </p:spPr>
        <p:txBody>
          <a:bodyPr>
            <a:noAutofit/>
          </a:bodyPr>
          <a:lstStyle/>
          <a:p>
            <a:r>
              <a:rPr lang="en-US" sz="2400" dirty="0" smtClean="0"/>
              <a:t>Dynamic merge – zipper merge</a:t>
            </a:r>
            <a:endParaRPr lang="en-US" sz="2400" dirty="0"/>
          </a:p>
        </p:txBody>
      </p:sp>
      <p:sp>
        <p:nvSpPr>
          <p:cNvPr id="23" name="AutoShape 2" descr="data:image/jpeg;base64,/9j/4AAQSkZJRgABAQAAAQABAAD/2wCEAAkGBhMREBUTExQVEhQVGB0XGBgVGRwXGBoXFxgZHBcWHB8XICggGhwjHBwaIC8gJCcpLC0sHB4xNTAqOCYrLCkBCQoKDgwOGg8PGikiHyQvLDEtNSwqLDUtLTUpKSoyLSwsLC80LDApLy8sNS8tLSwpKTUsLywsLCwsLDQsLCwsNf/AABEIAJgAoAMBIgACEQEDEQH/xAAcAAABBAMBAAAAAAAAAAAAAAAABAUGBwEDCAL/xABJEAACAQMCAgUIBgYHBwUAAAABAgMABBESIQUxBhMiQVEHMmFxgZGhsRQjQnKSwTNSYqLR8BVUc4KywvEkQ1ODk6PhFlVj0uL/xAAbAQABBQEBAAAAAAAAAAAAAAAAAQIDBAUGB//EADYRAAEEAAMECAQEBwAAAAAAAAEAAgMRBCExBRJBsQYyUWFxocHwIoGR0RMjQuEUFVJiorLx/9oADAMBAAIRAxEAPwC8aKKKEIooooQiiiihCKKKKEIopm6QdKobPSH1PI+dEUY1OwHM7kBVG3aYgVCOPdNZ5R2yLGEbHRJqlcnkNSjsj9lMsfGhCtCo10y6V/RVWKEB7qUHQp5Io2aZ/wBlfD7R2HfitbbiNx1im0M0OO0ZZmlIO47PVu31me8tjanCON2kkmmcSTSnLMBpAUeZGoydKqO7PeT30IWqXholOq4d7mQ7lpWJGf2VB0oPQoo/o3u6246sebGJ5Qi+oBs+zOB3YpZRQhb+B9JpLGYK/Xz2rqdu1M0cgI04JJbSwzsScEDGKsXhXForqISwtrQ5GcEEEHBUg7gg7EGqp4oxEL6dWrGBpznJIwRipH5MZypvA5CASRnGdtZhXWw9Zx7qEKf0VgGs0IRRRRQhFFFFCEUUUx9JOmlrYaRcOQzglVVWdmAIBICjkMihKAXGgnytN1eJEuuR1jUc2dgo97bVXPEfLlAn6K2lf0yMkK/Nm/dqvukvlAmv51kYRhYwRHGFMyqzY1PkgAtgYyRsOXOojMwcVeZs7EuNbleNDnSs/ivlBllYrYqnVgkfSJcsrEbHqkUguP2yQNtgedNE/Sa+RSTeqvpeGIKPSOXxJqsJOOXMnZDS4G2AREo9iDOKS/Q3Y5YoD44Lt73NQuxTB7/7yWhDsDESfsDzO6P8lKuJ9JkifVHI11K+NchYythTnTnkqnJ2XYZO21ILbpIQxlkiaWTOELsqKi+jmQx5nb0A4FNP0LPN3PqOkfu4rw/C1zkfvb/OoDjb098uS1mdGS0W4E/MDyAd/sna66czHYPDH90GQ+8nHwrHB+lkiyB5JmliJ0uGAGjPJwABgDv9HqplFuVPm7fztWg/Vse9RzHijDPwOqlbM4nI8k2XZkUbacwAGxfxWDwOZojIk0NMtSrYuI2fSFbSvNivnHlgDuA9NebfhqIdW7vv233bfuz3DG2BUY6O9IdEJiJ1MmDET9uP9X1jl6iDUvjkDAEbggEeo7itBrg4WFyM0ToXmN+oXqkLcCgMjSNEju/MuA/IY21ZA9lLqKVRLRY3VxZODZBAjZDxSEiEZG0gUcmB7lxkHfxDonlAvLfMlyIJoV3fqlaORVzuy6mYPjng4J8aRVgihCtW3uVkQOjK6MMhlIKkeII2IrZVb9A7v6Pem3XaG4RpFTuSWMrrKjuDq2SPFc95qyKEIooooQimPpD0LtL5ka4jLmMELh2XZsEg6SMjYU+UUJQSDYXPvlP8nYsJxNAn+zTHAHPq5MeZk74bGQfHI8Kj0EWkfOuleOcGju7eSCUZSQYPiPBh4EHBB8RXOfFrF7OaS3nIDxHGTsHX7Mgz3MPccjurNxsbsnBdp0ZxsQLopKB1B5/P0Wqik308HzQz+obe84FFt10zaYk1t4Rq0ze6MYHtNVmYKd+YbQ78ua6DE9INnYfIygnsb8R8rSmit3EOi15bxCa4jlijLBAWKKdTZxhQS3cedI5rWaNA7LKiMAQ0sLqhBGQQ4AGCCKs/yuWrBb9Vlt6Y4Iv3XMkA7d37EkfRbqb+IR9v1r8VII+ZrfHdE/ZDelGDfwNarmYNpIyNLAHIwQGGO/11B/DTQut7SOX1V+TaeC2hCWwSBxyNaGuORz0vgkkJKkKDgg5iPge9faPnVocAvhNbRsP1QpHgyjBX2YqvLiwyuBz/AD8R/PdSzo70gNs7ax2W2cdwkA7L+pht7qtYaYE179nn4rm9s7NfG0PrTzHZ4t4f29zVY9FabS6Ei6l/0yAfzrdV9cmiiiihCUdFYS3F4iBnRBKT+zqZFU+3BHsNWhUC8l2NV4HGZ+tXUw5GIrmFV7wANWR4knvqU8K6TW9zJLHE+p4SVYYI5EqSpIwwDArkd4oQnSiiihCKw3LbnWab+kHEfo9rNMOccbMo8WAOke1sChCq9P6e4gXAkWKNZHjLRssUeUYq2llDSsoIIz6KVWHkPLNrurosx59WuW/6kxYn8IqxOjfC/o1pDD3xxqGPi+Mufa2T7acqkEhGmSiMTT1s/fZoonw7yW8OhwTB1zDvnYy/Buz8Kk9tapGoVFVFHJVAUD2DattFMJJ1UgAGQVW+XCYyCztV86WRmA9OBEn70vwqzba2VEVFGFVQoHoAwB7qq3pC30rpPbQ8xAqE/wB0PMfj1fwq16c7QBMb1iUwcS6CWE+TJawk89SqEb16kwa5pgXVFJzOwIJ3OwyK6o43c9XbTPy0RO34UJ/KuYOGr2SPuj9xaq4o1CT3hb2wYxJjgzta/lXqlcb5APiM++k91Z6jqGM4wQRkMPA+qs8PP1YH6uV9xxSmsSyxxpemhjcVA38QagFIbeOWLJjPV5/4cjLnHLYgilqdIr5P947feCSf/U1mipm4uQLLl6P4SThXgAOQvzW9OndyvnLG33kdf8O1KYfKOftQofuy4+DL+dN9eWQHmAfXUwxzuIWbJ0ViPVdXyP3PJSvod5SY7W7lkZJupnUFwAkhWRMBCuk506dWQfRVl9ERZFHvbKM6JtZkPb6wMrElBGc47RckDG5GxztzneWigt2RsCeWPVy/nauneh/Aks7KGFFCYQF/TIyguxz3k5q/DL+ILXJbRwIwbgzjnxvT5D1T1RRRU6y0VF+N8ZguWgtopopWknQuqOrkJFmViQpJAygG/jTp0oCmyuAzrEGiddbnSqllIBJPIZNUH0M6ViyuzN1BmKxlAA4QKzFcnJB2wMDbO9Ssj3wa15qGSXcIB0PG9F0hRVPXflpum/RW0Ef9pI8n+FUpmu/KbxOTP16RA/8ACiUEe19RqQYWU8FE7Gwj9Svqkd7xiCH9LNFF/aOqf4iK5z4lx64kGZ7q4kHgZWAPo0pgH1Ypoj4crHUyBRzC959LH8qkGCfdWFEdoR1YBpOvGeONLxK4uY5HTW8hRomKkoGVBgrg4KqDSS/uDIjM0kkhAzl5Hc5H3iaxqCyr9Wkg0MMOXUDzdwY2Ug/Ck81rIdfaQK3dgnA8Mnfb05q22Pdtu7ffl2Kk6XeIfv1xrPtXQ/T270cHum7zAV/GAv8Amrny0PacftfICnPjHTC/nt2iluxJGQMoEQBgpBAyN+YFNVo/ab7zfP8A8fzisPHxlkBDu0eq7boxI2TaIc06Ndzatlts8i+kN+IfxBpTSY7TD9pfip/80prAfqCvT8Nk1zOwnzNjyIRRRRTFaRRRRQhbLDh/0i6t4QN5ZkU/dDan/dBrpuqM8k3Deu4rrPm28TP/AH5DoX4aj7KvOtzCN3Yh3ryzpFOJcc4DRtD1PmUVD+lvlKt7LMaf7RcDbQpwqH/5G+z6hlvRS/ygcVNtwy5lVtLiMqpGxDPhQR6QTmueLezkmH1cUkkQOMoBhm78kkbfOtGFjXZvK5ieR7cmCzyTlx/pPc8Rk1SyEqDsF2jX0Rr4/tnJ9NIEwo0qOX87k0sThdz/AFaUfgH+asScHuTztnPtQ/5q02SQsHwkLHfFPIbc0pIGJ9Pq2HvPP2ViSbQB3seSjv8Af8zW28iniRme3lUKNydOB6yCa1w2zKvWskhBxmTq30YJwAGxpC59O9SfjsOjgojA8ZuaViG331Pu3wX0D+Nb6CaTCdn8wDH6zZwfUBufXU+TMlBm/NZl/Sp6m+Qrey5GKSvFJqVuy2nO265yPHet8Mwb0EbEHmD4U1pzIPH7BK4ZAjh9ys8WunkiOuSSTG41yO4B2GRqJwcd9ILUbk/tN/iP8+nl40qv/wBG3q/MUks27I9p95P8/Ad9YW2QGtAbl7K7fodbsQ5zjdD1alV3s0beDY/ECPnilNJr3eMkd3a/Cc/lSgHNcseqF65FlM8dtHmPQLNFFFMVpFFFa7iXSjN4AmlAs0mPeGNLjoFbXkQ4bi2nuDzmm0j7kI0j94vVk0x9B+E/ReHW0JGGWNS332Gp/wB4mnyuja3dAC8VmlM0jpDqST9Sof5T+ILDawO4YoLqEsFGWIRi+APWoqrrPi088srwkLHLLJKuuMsw1SMAGIcAcvnVh+WaDVZRdoIBODkjI2ilIB3HM4HPvqq+ijXTwgRy6U7RwEU4Y7gZbxJxS7rbvj6KD4r7lJVivP8AiW59BjcfJ6zrvB9m2b1NIvzU1n6Bcf1lh/y4z+Qrw3D7ruux/egQ/IilTk0dJb25NtIkluqocAusurHaXuKgnPr8acLnprE3BVsQkvXBUQkqNHZkB555aR4Uh6UW90LSTXNE6DGcRFGxqHLDEUwySR9VFhJVmUsZnZsxsva0hQDt3dw5VIyFkpbvAmiNOHj3KpPI5l0RodePgk8/bbR9kbv+S+3mfRSy2geRxFEjSyHkka6mx47bKPScCm4T9XCZDzbte1vNHuxT/wAB6ZXlrAEt+pt9Q1M4j6yWRjjtOzn07ADAHIVoYrGtw4BOpWbh8J+Mc+qPM8U4SeTviaprNoSMZwskZf8ADnn7ais/ZcNgqQerkVgQwOeTA7gg/OpZZ+VbicbZaWKVdziSMAYxnJMeCOR+Fauml3HxC3i4giCKSRmtrhAdQ6xV1xSZwM5A5kciPCq8G0DKd27VqbAsY3ebl2+HFRniH6M+sD94U2QXICgAjPr+P8/xpfcvqiQ+LJ8WFeYuH4txI8L6ME6+rbSRkjzgMc9udRbWz3TRPgtnoqSx8g32ty/UaGo814tLrPZO+rbalVi2Y1zzHZPrXb8qRrwYZUEDU3aIHJV7/wCHv8K9Dg6u7KNkXme/Vz0jPLHjXPPERuj36LqIOkT4nAuZvVY61Xdd3d5pxzWabRw9I3AIDK3mt357wSOe24NJZYCcMq4DHCjftb7Z379z6BTBC1xyd5futs9ImtgbMWjM1W8bFa/p92E+V7tLA3E8FuOc0qJ/d1AufYoJpttbbQ+MRyBfO6zUF1H7AKsGq6/Jfwvh8qfSobYQ3EZMUgLtJoYgZ0lzyZSCDzwceNTwYdpeCHXWeiysZ0mE0D4mx0XAi77fkrDooorWXFqAeWqaP+jtLMgPXRsFYjJAbBIB54Bqr+iV5cNH1UTQqoLkFlZj558CBVmdG7eGYOZ1SW8Ejdf1qq0iurkKAGGVjC40YwMbjmab7joXcrcTSwvbaZX14dJAwGMacocePd307e+Gkzd+LeTH9Evf6xCPVDn5vR9Dvf6xF/0P/wB0/wD/AKZvv1rT/u/wo/8ATN9+taf93+FNTlCekIvPo8wdoWjC7nQVJGV83BIzv3+BqPXx+rYePZ/EcVZ3Euhl7NC8Re1Acacjrcj4UwdMfJ41vBbtbpLOyn/aCCXzgA6wvMDVnZRyq3h5hGC08VSxUBkLXDgoHxkZ6uMd5/gB86dGXPZHL8h/qKb7rtTwEbgk/CnoLvmsjbUn59dyl2e2oR8+aa7walI/WKp+JgWHuFL+FsVsbqI9wtp8HuZJuqb3qw9wpLxC1cgaOYYyeyONmPyNbri6AWUcushUewXETb+GwNQYNxD2Vob8lalFtKbyfqU9DqPdJUmNxdf0DHmWM27TiARiPEmFYv54OCNjkEVE7eFpAoQF3Z8hVGWY686QOZPoGas/pN0bex4BZxyD6xblHk78NJryPZqA9lbOLlD2/DwCo4WIsLr4lV7HeYkZiOelfVgAn5n3V4ml0WoJ2L7nHPtnJ+Fbo4wVlyNwz49q15ebTFCdOvYqAO8vC6j3E59lc6wNLwO8eQWidFjidqFtiFzhNx7/AOBr0mNY8IYwfaw5/hFe+KDTbMOZ0ge3YUmhnBEuftKMe2Pb4mmst0d9586/dKTwWtBlokYZDKWb78mcH51aHkduit9PEPNeBZD96OTSD7nqtLZdcse/ZESNjxIyB7iatHyN2eq6uZcbJGkWfS7M5HsAX3irUJ/ObXYb+pTToraooorUTE1cZ6LW13gzRAuPNkXKSr910ww99R/jPR66tbeWW2u5JOrRnEdwiTatCk6Q40uM45kmprUV43e8V1Mtta2rJkgNLMx1L4lQq4z4ZNCFWth5XbplBNvbtnwZ0558dXhS2LyvvpLPZEAc8TAnb0Mg+dRq46GcRE5S3sm0g7jVqiVs7hHdUOjwGX9Zpe/k04w6kdRCmRz64E+zFU3HEB2QBCXJTnhHSy4uoVni4fO8bZ0kSQ74JB2ZgeYpeOM3P/t13n1wfPraQdFl4xCIrU21rawxppV8NMvZH2tMynUTvy55qeWSSBAJWR37yiGNfR2Wdz8auJFSHTboW8IW/lBhkmuyOpBVkRHjbclRu5ZcnBx2vHemFTkZ8at7yxWxbhbOP9zLHKfuhwG+DGqYtCckHfA29Q/1rI2i0lwd3J7KC831wUI0gkurxj1yIVz6sE1OfJDbZ4k7dyWxH4pVA+CmoDxlyqoyjJV9vWQQPiatPyJ2RJvJz3skK/8ALUs2Pa491LgwSWdgtDlZUXDolcyLGiuebBQGPrIGTTL5QOAG94dNCn6TAeP+0jIZR7SMe2pFRWsmLlE3hWTPLXzUjlIowyEHkeVbbWLrIhHqKshBB5nT9k+7b1irk435ErW5keUz3KyOcltSHJ8SNG/r5+mo3ceQa5DfV3qaR5rNGyvvzU6Sdv5wKoPwn9B9jRO3k19DeFPcXqaYmmS3+ukUaRkjIjTLkLktvgnkpqNXvR25S6cQ2l00IYhcRO2EydKkqpUlQSNjg7Vdfk36G3XDldJpUdDuAmCGY83YtGrgjAG7MMeGKm9TxYdrI9w5pCbNrlaWzkhP1ltcDRkpqikQYO+k6gNgeRq1fJz044bb2626SSSTuS8umCQlpG54AUkgABR6AKtSk8/DonYM8aOykEFlBII5EEjYinsiaw2Elr1aXayoHXVg/rKyH2hwCPdW6iipUIooooQiiiihCKS8QuJEXMUXWtnGNQQD0kt+QNFFCFAOmvSLiHVPBJw6Jo5kZCVuQxwRjbKKSw54CnuqquEdHOJMQEsppANslTGCPHLgA+uiimPjbIKcLQpFB0B4q4z9EVfvzoPlUp6M2/GeHWqwR2EEnaZ2frwSWdiSdO3q591FFMjgji6gpKSSpVwq44rKuqRLWDfGhlkZvXlZCMVJ484GrGcb45Z78ZooqZIvVFFFCEUUUUIRRRRQhFFFFC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AutoShape 4" descr="data:image/jpeg;base64,/9j/4AAQSkZJRgABAQAAAQABAAD/2wCEAAkGBhMREBUTExQVEhQVGB0XGBgVGRwXGBoXFxgZHBcWHB8XICggGhwjHBwaIC8gJCcpLC0sHB4xNTAqOCYrLCkBCQoKDgwOGg8PGikiHyQvLDEtNSwqLDUtLTUpKSoyLSwsLC80LDApLy8sNS8tLSwpKTUsLywsLCwsLDQsLCwsNf/AABEIAJgAoAMBIgACEQEDEQH/xAAcAAABBAMBAAAAAAAAAAAAAAAABAUGBwEDCAL/xABJEAACAQMCAgUIBgYHBwUAAAABAgMABBESIQUxBhMiQVEHMmFxgZGhsRQjQnKSwTNSYqLR8BVUc4KywvEkQ1ODk6PhFlVj0uL/xAAbAQABBQEBAAAAAAAAAAAAAAAAAQIDBAUGB//EADYRAAEEAAMECAQEBwAAAAAAAAEAAgMRBCExBRJBsQYyUWFxocHwIoGR0RMjQuEUFVJiorLx/9oADAMBAAIRAxEAPwC8aKKKEIooooQiiiihCKKKKEIopm6QdKobPSH1PI+dEUY1OwHM7kBVG3aYgVCOPdNZ5R2yLGEbHRJqlcnkNSjsj9lMsfGhCtCo10y6V/RVWKEB7qUHQp5Io2aZ/wBlfD7R2HfitbbiNx1im0M0OO0ZZmlIO47PVu31me8tjanCON2kkmmcSTSnLMBpAUeZGoydKqO7PeT30IWqXholOq4d7mQ7lpWJGf2VB0oPQoo/o3u6246sebGJ5Qi+oBs+zOB3YpZRQhb+B9JpLGYK/Xz2rqdu1M0cgI04JJbSwzsScEDGKsXhXForqISwtrQ5GcEEEHBUg7gg7EGqp4oxEL6dWrGBpznJIwRipH5MZypvA5CASRnGdtZhXWw9Zx7qEKf0VgGs0IRRRRQhFFFFCEUUUx9JOmlrYaRcOQzglVVWdmAIBICjkMihKAXGgnytN1eJEuuR1jUc2dgo97bVXPEfLlAn6K2lf0yMkK/Nm/dqvukvlAmv51kYRhYwRHGFMyqzY1PkgAtgYyRsOXOojMwcVeZs7EuNbleNDnSs/ivlBllYrYqnVgkfSJcsrEbHqkUguP2yQNtgedNE/Sa+RSTeqvpeGIKPSOXxJqsJOOXMnZDS4G2AREo9iDOKS/Q3Y5YoD44Lt73NQuxTB7/7yWhDsDESfsDzO6P8lKuJ9JkifVHI11K+NchYythTnTnkqnJ2XYZO21ILbpIQxlkiaWTOELsqKi+jmQx5nb0A4FNP0LPN3PqOkfu4rw/C1zkfvb/OoDjb098uS1mdGS0W4E/MDyAd/sna66czHYPDH90GQ+8nHwrHB+lkiyB5JmliJ0uGAGjPJwABgDv9HqplFuVPm7fztWg/Vse9RzHijDPwOqlbM4nI8k2XZkUbacwAGxfxWDwOZojIk0NMtSrYuI2fSFbSvNivnHlgDuA9NebfhqIdW7vv233bfuz3DG2BUY6O9IdEJiJ1MmDET9uP9X1jl6iDUvjkDAEbggEeo7itBrg4WFyM0ToXmN+oXqkLcCgMjSNEju/MuA/IY21ZA9lLqKVRLRY3VxZODZBAjZDxSEiEZG0gUcmB7lxkHfxDonlAvLfMlyIJoV3fqlaORVzuy6mYPjng4J8aRVgihCtW3uVkQOjK6MMhlIKkeII2IrZVb9A7v6Pem3XaG4RpFTuSWMrrKjuDq2SPFc95qyKEIooooQimPpD0LtL5ka4jLmMELh2XZsEg6SMjYU+UUJQSDYXPvlP8nYsJxNAn+zTHAHPq5MeZk74bGQfHI8Kj0EWkfOuleOcGju7eSCUZSQYPiPBh4EHBB8RXOfFrF7OaS3nIDxHGTsHX7Mgz3MPccjurNxsbsnBdp0ZxsQLopKB1B5/P0Wqik308HzQz+obe84FFt10zaYk1t4Rq0ze6MYHtNVmYKd+YbQ78ua6DE9INnYfIygnsb8R8rSmit3EOi15bxCa4jlijLBAWKKdTZxhQS3cedI5rWaNA7LKiMAQ0sLqhBGQQ4AGCCKs/yuWrBb9Vlt6Y4Iv3XMkA7d37EkfRbqb+IR9v1r8VII+ZrfHdE/ZDelGDfwNarmYNpIyNLAHIwQGGO/11B/DTQut7SOX1V+TaeC2hCWwSBxyNaGuORz0vgkkJKkKDgg5iPge9faPnVocAvhNbRsP1QpHgyjBX2YqvLiwyuBz/AD8R/PdSzo70gNs7ax2W2cdwkA7L+pht7qtYaYE179nn4rm9s7NfG0PrTzHZ4t4f29zVY9FabS6Ei6l/0yAfzrdV9cmiiiihCUdFYS3F4iBnRBKT+zqZFU+3BHsNWhUC8l2NV4HGZ+tXUw5GIrmFV7wANWR4knvqU8K6TW9zJLHE+p4SVYYI5EqSpIwwDArkd4oQnSiiihCKw3LbnWab+kHEfo9rNMOccbMo8WAOke1sChCq9P6e4gXAkWKNZHjLRssUeUYq2llDSsoIIz6KVWHkPLNrurosx59WuW/6kxYn8IqxOjfC/o1pDD3xxqGPi+Mufa2T7acqkEhGmSiMTT1s/fZoonw7yW8OhwTB1zDvnYy/Buz8Kk9tapGoVFVFHJVAUD2DattFMJJ1UgAGQVW+XCYyCztV86WRmA9OBEn70vwqzba2VEVFGFVQoHoAwB7qq3pC30rpPbQ8xAqE/wB0PMfj1fwq16c7QBMb1iUwcS6CWE+TJawk89SqEb16kwa5pgXVFJzOwIJ3OwyK6o43c9XbTPy0RO34UJ/KuYOGr2SPuj9xaq4o1CT3hb2wYxJjgzta/lXqlcb5APiM++k91Z6jqGM4wQRkMPA+qs8PP1YH6uV9xxSmsSyxxpemhjcVA38QagFIbeOWLJjPV5/4cjLnHLYgilqdIr5P947feCSf/U1mipm4uQLLl6P4SThXgAOQvzW9OndyvnLG33kdf8O1KYfKOftQofuy4+DL+dN9eWQHmAfXUwxzuIWbJ0ViPVdXyP3PJSvod5SY7W7lkZJupnUFwAkhWRMBCuk506dWQfRVl9ERZFHvbKM6JtZkPb6wMrElBGc47RckDG5GxztzneWigt2RsCeWPVy/nauneh/Aks7KGFFCYQF/TIyguxz3k5q/DL+ILXJbRwIwbgzjnxvT5D1T1RRRU6y0VF+N8ZguWgtopopWknQuqOrkJFmViQpJAygG/jTp0oCmyuAzrEGiddbnSqllIBJPIZNUH0M6ViyuzN1BmKxlAA4QKzFcnJB2wMDbO9Ssj3wa15qGSXcIB0PG9F0hRVPXflpum/RW0Ef9pI8n+FUpmu/KbxOTP16RA/8ACiUEe19RqQYWU8FE7Gwj9Svqkd7xiCH9LNFF/aOqf4iK5z4lx64kGZ7q4kHgZWAPo0pgH1Ypoj4crHUyBRzC959LH8qkGCfdWFEdoR1YBpOvGeONLxK4uY5HTW8hRomKkoGVBgrg4KqDSS/uDIjM0kkhAzl5Hc5H3iaxqCyr9Wkg0MMOXUDzdwY2Ug/Ck81rIdfaQK3dgnA8Mnfb05q22Pdtu7ffl2Kk6XeIfv1xrPtXQ/T270cHum7zAV/GAv8Amrny0PacftfICnPjHTC/nt2iluxJGQMoEQBgpBAyN+YFNVo/ab7zfP8A8fzisPHxlkBDu0eq7boxI2TaIc06Ndzatlts8i+kN+IfxBpTSY7TD9pfip/80prAfqCvT8Nk1zOwnzNjyIRRRRTFaRRRRQhbLDh/0i6t4QN5ZkU/dDan/dBrpuqM8k3Deu4rrPm28TP/AH5DoX4aj7KvOtzCN3Yh3ryzpFOJcc4DRtD1PmUVD+lvlKt7LMaf7RcDbQpwqH/5G+z6hlvRS/ygcVNtwy5lVtLiMqpGxDPhQR6QTmueLezkmH1cUkkQOMoBhm78kkbfOtGFjXZvK5ieR7cmCzyTlx/pPc8Rk1SyEqDsF2jX0Rr4/tnJ9NIEwo0qOX87k0sThdz/AFaUfgH+asScHuTztnPtQ/5q02SQsHwkLHfFPIbc0pIGJ9Pq2HvPP2ViSbQB3seSjv8Af8zW28iniRme3lUKNydOB6yCa1w2zKvWskhBxmTq30YJwAGxpC59O9SfjsOjgojA8ZuaViG331Pu3wX0D+Nb6CaTCdn8wDH6zZwfUBufXU+TMlBm/NZl/Sp6m+Qrey5GKSvFJqVuy2nO265yPHet8Mwb0EbEHmD4U1pzIPH7BK4ZAjh9ys8WunkiOuSSTG41yO4B2GRqJwcd9ILUbk/tN/iP8+nl40qv/wBG3q/MUks27I9p95P8/Ad9YW2QGtAbl7K7fodbsQ5zjdD1alV3s0beDY/ECPnilNJr3eMkd3a/Cc/lSgHNcseqF65FlM8dtHmPQLNFFFMVpFFFa7iXSjN4AmlAs0mPeGNLjoFbXkQ4bi2nuDzmm0j7kI0j94vVk0x9B+E/ReHW0JGGWNS332Gp/wB4mnyuja3dAC8VmlM0jpDqST9Sof5T+ILDawO4YoLqEsFGWIRi+APWoqrrPi088srwkLHLLJKuuMsw1SMAGIcAcvnVh+WaDVZRdoIBODkjI2ilIB3HM4HPvqq+ijXTwgRy6U7RwEU4Y7gZbxJxS7rbvj6KD4r7lJVivP8AiW59BjcfJ6zrvB9m2b1NIvzU1n6Bcf1lh/y4z+Qrw3D7ruux/egQ/IilTk0dJb25NtIkluqocAusurHaXuKgnPr8acLnprE3BVsQkvXBUQkqNHZkB555aR4Uh6UW90LSTXNE6DGcRFGxqHLDEUwySR9VFhJVmUsZnZsxsva0hQDt3dw5VIyFkpbvAmiNOHj3KpPI5l0RodePgk8/bbR9kbv+S+3mfRSy2geRxFEjSyHkka6mx47bKPScCm4T9XCZDzbte1vNHuxT/wAB6ZXlrAEt+pt9Q1M4j6yWRjjtOzn07ADAHIVoYrGtw4BOpWbh8J+Mc+qPM8U4SeTviaprNoSMZwskZf8ADnn7ais/ZcNgqQerkVgQwOeTA7gg/OpZZ+VbicbZaWKVdziSMAYxnJMeCOR+Fauml3HxC3i4giCKSRmtrhAdQ6xV1xSZwM5A5kciPCq8G0DKd27VqbAsY3ebl2+HFRniH6M+sD94U2QXICgAjPr+P8/xpfcvqiQ+LJ8WFeYuH4txI8L6ME6+rbSRkjzgMc9udRbWz3TRPgtnoqSx8g32ty/UaGo814tLrPZO+rbalVi2Y1zzHZPrXb8qRrwYZUEDU3aIHJV7/wCHv8K9Dg6u7KNkXme/Vz0jPLHjXPPERuj36LqIOkT4nAuZvVY61Xdd3d5pxzWabRw9I3AIDK3mt357wSOe24NJZYCcMq4DHCjftb7Z379z6BTBC1xyd5futs9ImtgbMWjM1W8bFa/p92E+V7tLA3E8FuOc0qJ/d1AufYoJpttbbQ+MRyBfO6zUF1H7AKsGq6/Jfwvh8qfSobYQ3EZMUgLtJoYgZ0lzyZSCDzwceNTwYdpeCHXWeiysZ0mE0D4mx0XAi77fkrDooorWXFqAeWqaP+jtLMgPXRsFYjJAbBIB54Bqr+iV5cNH1UTQqoLkFlZj558CBVmdG7eGYOZ1SW8Ejdf1qq0iurkKAGGVjC40YwMbjmab7joXcrcTSwvbaZX14dJAwGMacocePd307e+Gkzd+LeTH9Evf6xCPVDn5vR9Dvf6xF/0P/wB0/wD/AKZvv1rT/u/wo/8ATN9+taf93+FNTlCekIvPo8wdoWjC7nQVJGV83BIzv3+BqPXx+rYePZ/EcVZ3Euhl7NC8Re1Acacjrcj4UwdMfJ41vBbtbpLOyn/aCCXzgA6wvMDVnZRyq3h5hGC08VSxUBkLXDgoHxkZ6uMd5/gB86dGXPZHL8h/qKb7rtTwEbgk/CnoLvmsjbUn59dyl2e2oR8+aa7walI/WKp+JgWHuFL+FsVsbqI9wtp8HuZJuqb3qw9wpLxC1cgaOYYyeyONmPyNbri6AWUcushUewXETb+GwNQYNxD2Vob8lalFtKbyfqU9DqPdJUmNxdf0DHmWM27TiARiPEmFYv54OCNjkEVE7eFpAoQF3Z8hVGWY686QOZPoGas/pN0bex4BZxyD6xblHk78NJryPZqA9lbOLlD2/DwCo4WIsLr4lV7HeYkZiOelfVgAn5n3V4ml0WoJ2L7nHPtnJ+Fbo4wVlyNwz49q15ebTFCdOvYqAO8vC6j3E59lc6wNLwO8eQWidFjidqFtiFzhNx7/AOBr0mNY8IYwfaw5/hFe+KDTbMOZ0ge3YUmhnBEuftKMe2Pb4mmst0d9586/dKTwWtBlokYZDKWb78mcH51aHkduit9PEPNeBZD96OTSD7nqtLZdcse/ZESNjxIyB7iatHyN2eq6uZcbJGkWfS7M5HsAX3irUJ/ObXYb+pTToraooorUTE1cZ6LW13gzRAuPNkXKSr910ww99R/jPR66tbeWW2u5JOrRnEdwiTatCk6Q40uM45kmprUV43e8V1Mtta2rJkgNLMx1L4lQq4z4ZNCFWth5XbplBNvbtnwZ0558dXhS2LyvvpLPZEAc8TAnb0Mg+dRq46GcRE5S3sm0g7jVqiVs7hHdUOjwGX9Zpe/k04w6kdRCmRz64E+zFU3HEB2QBCXJTnhHSy4uoVni4fO8bZ0kSQ74JB2ZgeYpeOM3P/t13n1wfPraQdFl4xCIrU21rawxppV8NMvZH2tMynUTvy55qeWSSBAJWR37yiGNfR2Wdz8auJFSHTboW8IW/lBhkmuyOpBVkRHjbclRu5ZcnBx2vHemFTkZ8at7yxWxbhbOP9zLHKfuhwG+DGqYtCckHfA29Q/1rI2i0lwd3J7KC831wUI0gkurxj1yIVz6sE1OfJDbZ4k7dyWxH4pVA+CmoDxlyqoyjJV9vWQQPiatPyJ2RJvJz3skK/8ALUs2Pa491LgwSWdgtDlZUXDolcyLGiuebBQGPrIGTTL5QOAG94dNCn6TAeP+0jIZR7SMe2pFRWsmLlE3hWTPLXzUjlIowyEHkeVbbWLrIhHqKshBB5nT9k+7b1irk435ErW5keUz3KyOcltSHJ8SNG/r5+mo3ceQa5DfV3qaR5rNGyvvzU6Sdv5wKoPwn9B9jRO3k19DeFPcXqaYmmS3+ukUaRkjIjTLkLktvgnkpqNXvR25S6cQ2l00IYhcRO2EydKkqpUlQSNjg7Vdfk36G3XDldJpUdDuAmCGY83YtGrgjAG7MMeGKm9TxYdrI9w5pCbNrlaWzkhP1ltcDRkpqikQYO+k6gNgeRq1fJz044bb2626SSSTuS8umCQlpG54AUkgABR6AKtSk8/DonYM8aOykEFlBII5EEjYinsiaw2Elr1aXayoHXVg/rKyH2hwCPdW6iipUIooooQiiiihCKS8QuJEXMUXWtnGNQQD0kt+QNFFCFAOmvSLiHVPBJw6Jo5kZCVuQxwRjbKKSw54CnuqquEdHOJMQEsppANslTGCPHLgA+uiimPjbIKcLQpFB0B4q4z9EVfvzoPlUp6M2/GeHWqwR2EEnaZ2frwSWdiSdO3q591FFMjgji6gpKSSpVwq44rKuqRLWDfGhlkZvXlZCMVJ484GrGcb45Z78ZooqZIvVFFFCEUUUUIRRRRQhFFFFC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AutoShape 6" descr="data:image/jpeg;base64,/9j/4AAQSkZJRgABAQAAAQABAAD/2wCEAAkGBhMREBUTExQVEhQVGB0XGBgVGRwXGBoXFxgZHBcWHB8XICggGhwjHBwaIC8gJCcpLC0sHB4xNTAqOCYrLCkBCQoKDgwOGg8PGikiHyQvLDEtNSwqLDUtLTUpKSoyLSwsLC80LDApLy8sNS8tLSwpKTUsLywsLCwsLDQsLCwsNf/AABEIAJgAoAMBIgACEQEDEQH/xAAcAAABBAMBAAAAAAAAAAAAAAAABAUGBwEDCAL/xABJEAACAQMCAgUIBgYHBwUAAAABAgMABBESIQUxBhMiQVEHMmFxgZGhsRQjQnKSwTNSYqLR8BVUc4KywvEkQ1ODk6PhFlVj0uL/xAAbAQABBQEBAAAAAAAAAAAAAAAAAQIDBAUGB//EADYRAAEEAAMECAQEBwAAAAAAAAEAAgMRBCExBRJBsQYyUWFxocHwIoGR0RMjQuEUFVJiorLx/9oADAMBAAIRAxEAPwC8aKKKEIooooQiiiihCKKKKEIopm6QdKobPSH1PI+dEUY1OwHM7kBVG3aYgVCOPdNZ5R2yLGEbHRJqlcnkNSjsj9lMsfGhCtCo10y6V/RVWKEB7qUHQp5Io2aZ/wBlfD7R2HfitbbiNx1im0M0OO0ZZmlIO47PVu31me8tjanCON2kkmmcSTSnLMBpAUeZGoydKqO7PeT30IWqXholOq4d7mQ7lpWJGf2VB0oPQoo/o3u6246sebGJ5Qi+oBs+zOB3YpZRQhb+B9JpLGYK/Xz2rqdu1M0cgI04JJbSwzsScEDGKsXhXForqISwtrQ5GcEEEHBUg7gg7EGqp4oxEL6dWrGBpznJIwRipH5MZypvA5CASRnGdtZhXWw9Zx7qEKf0VgGs0IRRRRQhFFFFCEUUUx9JOmlrYaRcOQzglVVWdmAIBICjkMihKAXGgnytN1eJEuuR1jUc2dgo97bVXPEfLlAn6K2lf0yMkK/Nm/dqvukvlAmv51kYRhYwRHGFMyqzY1PkgAtgYyRsOXOojMwcVeZs7EuNbleNDnSs/ivlBllYrYqnVgkfSJcsrEbHqkUguP2yQNtgedNE/Sa+RSTeqvpeGIKPSOXxJqsJOOXMnZDS4G2AREo9iDOKS/Q3Y5YoD44Lt73NQuxTB7/7yWhDsDESfsDzO6P8lKuJ9JkifVHI11K+NchYythTnTnkqnJ2XYZO21ILbpIQxlkiaWTOELsqKi+jmQx5nb0A4FNP0LPN3PqOkfu4rw/C1zkfvb/OoDjb098uS1mdGS0W4E/MDyAd/sna66czHYPDH90GQ+8nHwrHB+lkiyB5JmliJ0uGAGjPJwABgDv9HqplFuVPm7fztWg/Vse9RzHijDPwOqlbM4nI8k2XZkUbacwAGxfxWDwOZojIk0NMtSrYuI2fSFbSvNivnHlgDuA9NebfhqIdW7vv233bfuz3DG2BUY6O9IdEJiJ1MmDET9uP9X1jl6iDUvjkDAEbggEeo7itBrg4WFyM0ToXmN+oXqkLcCgMjSNEju/MuA/IY21ZA9lLqKVRLRY3VxZODZBAjZDxSEiEZG0gUcmB7lxkHfxDonlAvLfMlyIJoV3fqlaORVzuy6mYPjng4J8aRVgihCtW3uVkQOjK6MMhlIKkeII2IrZVb9A7v6Pem3XaG4RpFTuSWMrrKjuDq2SPFc95qyKEIooooQimPpD0LtL5ka4jLmMELh2XZsEg6SMjYU+UUJQSDYXPvlP8nYsJxNAn+zTHAHPq5MeZk74bGQfHI8Kj0EWkfOuleOcGju7eSCUZSQYPiPBh4EHBB8RXOfFrF7OaS3nIDxHGTsHX7Mgz3MPccjurNxsbsnBdp0ZxsQLopKB1B5/P0Wqik308HzQz+obe84FFt10zaYk1t4Rq0ze6MYHtNVmYKd+YbQ78ua6DE9INnYfIygnsb8R8rSmit3EOi15bxCa4jlijLBAWKKdTZxhQS3cedI5rWaNA7LKiMAQ0sLqhBGQQ4AGCCKs/yuWrBb9Vlt6Y4Iv3XMkA7d37EkfRbqb+IR9v1r8VII+ZrfHdE/ZDelGDfwNarmYNpIyNLAHIwQGGO/11B/DTQut7SOX1V+TaeC2hCWwSBxyNaGuORz0vgkkJKkKDgg5iPge9faPnVocAvhNbRsP1QpHgyjBX2YqvLiwyuBz/AD8R/PdSzo70gNs7ax2W2cdwkA7L+pht7qtYaYE179nn4rm9s7NfG0PrTzHZ4t4f29zVY9FabS6Ei6l/0yAfzrdV9cmiiiihCUdFYS3F4iBnRBKT+zqZFU+3BHsNWhUC8l2NV4HGZ+tXUw5GIrmFV7wANWR4knvqU8K6TW9zJLHE+p4SVYYI5EqSpIwwDArkd4oQnSiiihCKw3LbnWab+kHEfo9rNMOccbMo8WAOke1sChCq9P6e4gXAkWKNZHjLRssUeUYq2llDSsoIIz6KVWHkPLNrurosx59WuW/6kxYn8IqxOjfC/o1pDD3xxqGPi+Mufa2T7acqkEhGmSiMTT1s/fZoonw7yW8OhwTB1zDvnYy/Buz8Kk9tapGoVFVFHJVAUD2DattFMJJ1UgAGQVW+XCYyCztV86WRmA9OBEn70vwqzba2VEVFGFVQoHoAwB7qq3pC30rpPbQ8xAqE/wB0PMfj1fwq16c7QBMb1iUwcS6CWE+TJawk89SqEb16kwa5pgXVFJzOwIJ3OwyK6o43c9XbTPy0RO34UJ/KuYOGr2SPuj9xaq4o1CT3hb2wYxJjgzta/lXqlcb5APiM++k91Z6jqGM4wQRkMPA+qs8PP1YH6uV9xxSmsSyxxpemhjcVA38QagFIbeOWLJjPV5/4cjLnHLYgilqdIr5P947feCSf/U1mipm4uQLLl6P4SThXgAOQvzW9OndyvnLG33kdf8O1KYfKOftQofuy4+DL+dN9eWQHmAfXUwxzuIWbJ0ViPVdXyP3PJSvod5SY7W7lkZJupnUFwAkhWRMBCuk506dWQfRVl9ERZFHvbKM6JtZkPb6wMrElBGc47RckDG5GxztzneWigt2RsCeWPVy/nauneh/Aks7KGFFCYQF/TIyguxz3k5q/DL+ILXJbRwIwbgzjnxvT5D1T1RRRU6y0VF+N8ZguWgtopopWknQuqOrkJFmViQpJAygG/jTp0oCmyuAzrEGiddbnSqllIBJPIZNUH0M6ViyuzN1BmKxlAA4QKzFcnJB2wMDbO9Ssj3wa15qGSXcIB0PG9F0hRVPXflpum/RW0Ef9pI8n+FUpmu/KbxOTP16RA/8ACiUEe19RqQYWU8FE7Gwj9Svqkd7xiCH9LNFF/aOqf4iK5z4lx64kGZ7q4kHgZWAPo0pgH1Ypoj4crHUyBRzC959LH8qkGCfdWFEdoR1YBpOvGeONLxK4uY5HTW8hRomKkoGVBgrg4KqDSS/uDIjM0kkhAzl5Hc5H3iaxqCyr9Wkg0MMOXUDzdwY2Ug/Ck81rIdfaQK3dgnA8Mnfb05q22Pdtu7ffl2Kk6XeIfv1xrPtXQ/T270cHum7zAV/GAv8Amrny0PacftfICnPjHTC/nt2iluxJGQMoEQBgpBAyN+YFNVo/ab7zfP8A8fzisPHxlkBDu0eq7boxI2TaIc06Ndzatlts8i+kN+IfxBpTSY7TD9pfip/80prAfqCvT8Nk1zOwnzNjyIRRRRTFaRRRRQhbLDh/0i6t4QN5ZkU/dDan/dBrpuqM8k3Deu4rrPm28TP/AH5DoX4aj7KvOtzCN3Yh3ryzpFOJcc4DRtD1PmUVD+lvlKt7LMaf7RcDbQpwqH/5G+z6hlvRS/ygcVNtwy5lVtLiMqpGxDPhQR6QTmueLezkmH1cUkkQOMoBhm78kkbfOtGFjXZvK5ieR7cmCzyTlx/pPc8Rk1SyEqDsF2jX0Rr4/tnJ9NIEwo0qOX87k0sThdz/AFaUfgH+asScHuTztnPtQ/5q02SQsHwkLHfFPIbc0pIGJ9Pq2HvPP2ViSbQB3seSjv8Af8zW28iniRme3lUKNydOB6yCa1w2zKvWskhBxmTq30YJwAGxpC59O9SfjsOjgojA8ZuaViG331Pu3wX0D+Nb6CaTCdn8wDH6zZwfUBufXU+TMlBm/NZl/Sp6m+Qrey5GKSvFJqVuy2nO265yPHet8Mwb0EbEHmD4U1pzIPH7BK4ZAjh9ys8WunkiOuSSTG41yO4B2GRqJwcd9ILUbk/tN/iP8+nl40qv/wBG3q/MUks27I9p95P8/Ad9YW2QGtAbl7K7fodbsQ5zjdD1alV3s0beDY/ECPnilNJr3eMkd3a/Cc/lSgHNcseqF65FlM8dtHmPQLNFFFMVpFFFa7iXSjN4AmlAs0mPeGNLjoFbXkQ4bi2nuDzmm0j7kI0j94vVk0x9B+E/ReHW0JGGWNS332Gp/wB4mnyuja3dAC8VmlM0jpDqST9Sof5T+ILDawO4YoLqEsFGWIRi+APWoqrrPi088srwkLHLLJKuuMsw1SMAGIcAcvnVh+WaDVZRdoIBODkjI2ilIB3HM4HPvqq+ijXTwgRy6U7RwEU4Y7gZbxJxS7rbvj6KD4r7lJVivP8AiW59BjcfJ6zrvB9m2b1NIvzU1n6Bcf1lh/y4z+Qrw3D7ruux/egQ/IilTk0dJb25NtIkluqocAusurHaXuKgnPr8acLnprE3BVsQkvXBUQkqNHZkB555aR4Uh6UW90LSTXNE6DGcRFGxqHLDEUwySR9VFhJVmUsZnZsxsva0hQDt3dw5VIyFkpbvAmiNOHj3KpPI5l0RodePgk8/bbR9kbv+S+3mfRSy2geRxFEjSyHkka6mx47bKPScCm4T9XCZDzbte1vNHuxT/wAB6ZXlrAEt+pt9Q1M4j6yWRjjtOzn07ADAHIVoYrGtw4BOpWbh8J+Mc+qPM8U4SeTviaprNoSMZwskZf8ADnn7ais/ZcNgqQerkVgQwOeTA7gg/OpZZ+VbicbZaWKVdziSMAYxnJMeCOR+Fauml3HxC3i4giCKSRmtrhAdQ6xV1xSZwM5A5kciPCq8G0DKd27VqbAsY3ebl2+HFRniH6M+sD94U2QXICgAjPr+P8/xpfcvqiQ+LJ8WFeYuH4txI8L6ME6+rbSRkjzgMc9udRbWz3TRPgtnoqSx8g32ty/UaGo814tLrPZO+rbalVi2Y1zzHZPrXb8qRrwYZUEDU3aIHJV7/wCHv8K9Dg6u7KNkXme/Vz0jPLHjXPPERuj36LqIOkT4nAuZvVY61Xdd3d5pxzWabRw9I3AIDK3mt357wSOe24NJZYCcMq4DHCjftb7Z379z6BTBC1xyd5futs9ImtgbMWjM1W8bFa/p92E+V7tLA3E8FuOc0qJ/d1AufYoJpttbbQ+MRyBfO6zUF1H7AKsGq6/Jfwvh8qfSobYQ3EZMUgLtJoYgZ0lzyZSCDzwceNTwYdpeCHXWeiysZ0mE0D4mx0XAi77fkrDooorWXFqAeWqaP+jtLMgPXRsFYjJAbBIB54Bqr+iV5cNH1UTQqoLkFlZj558CBVmdG7eGYOZ1SW8Ejdf1qq0iurkKAGGVjC40YwMbjmab7joXcrcTSwvbaZX14dJAwGMacocePd307e+Gkzd+LeTH9Evf6xCPVDn5vR9Dvf6xF/0P/wB0/wD/AKZvv1rT/u/wo/8ATN9+taf93+FNTlCekIvPo8wdoWjC7nQVJGV83BIzv3+BqPXx+rYePZ/EcVZ3Euhl7NC8Re1Acacjrcj4UwdMfJ41vBbtbpLOyn/aCCXzgA6wvMDVnZRyq3h5hGC08VSxUBkLXDgoHxkZ6uMd5/gB86dGXPZHL8h/qKb7rtTwEbgk/CnoLvmsjbUn59dyl2e2oR8+aa7walI/WKp+JgWHuFL+FsVsbqI9wtp8HuZJuqb3qw9wpLxC1cgaOYYyeyONmPyNbri6AWUcushUewXETb+GwNQYNxD2Vob8lalFtKbyfqU9DqPdJUmNxdf0DHmWM27TiARiPEmFYv54OCNjkEVE7eFpAoQF3Z8hVGWY686QOZPoGas/pN0bex4BZxyD6xblHk78NJryPZqA9lbOLlD2/DwCo4WIsLr4lV7HeYkZiOelfVgAn5n3V4ml0WoJ2L7nHPtnJ+Fbo4wVlyNwz49q15ebTFCdOvYqAO8vC6j3E59lc6wNLwO8eQWidFjidqFtiFzhNx7/AOBr0mNY8IYwfaw5/hFe+KDTbMOZ0ge3YUmhnBEuftKMe2Pb4mmst0d9586/dKTwWtBlokYZDKWb78mcH51aHkduit9PEPNeBZD96OTSD7nqtLZdcse/ZESNjxIyB7iatHyN2eq6uZcbJGkWfS7M5HsAX3irUJ/ObXYb+pTToraooorUTE1cZ6LW13gzRAuPNkXKSr910ww99R/jPR66tbeWW2u5JOrRnEdwiTatCk6Q40uM45kmprUV43e8V1Mtta2rJkgNLMx1L4lQq4z4ZNCFWth5XbplBNvbtnwZ0558dXhS2LyvvpLPZEAc8TAnb0Mg+dRq46GcRE5S3sm0g7jVqiVs7hHdUOjwGX9Zpe/k04w6kdRCmRz64E+zFU3HEB2QBCXJTnhHSy4uoVni4fO8bZ0kSQ74JB2ZgeYpeOM3P/t13n1wfPraQdFl4xCIrU21rawxppV8NMvZH2tMynUTvy55qeWSSBAJWR37yiGNfR2Wdz8auJFSHTboW8IW/lBhkmuyOpBVkRHjbclRu5ZcnBx2vHemFTkZ8at7yxWxbhbOP9zLHKfuhwG+DGqYtCckHfA29Q/1rI2i0lwd3J7KC831wUI0gkurxj1yIVz6sE1OfJDbZ4k7dyWxH4pVA+CmoDxlyqoyjJV9vWQQPiatPyJ2RJvJz3skK/8ALUs2Pa491LgwSWdgtDlZUXDolcyLGiuebBQGPrIGTTL5QOAG94dNCn6TAeP+0jIZR7SMe2pFRWsmLlE3hWTPLXzUjlIowyEHkeVbbWLrIhHqKshBB5nT9k+7b1irk435ErW5keUz3KyOcltSHJ8SNG/r5+mo3ceQa5DfV3qaR5rNGyvvzU6Sdv5wKoPwn9B9jRO3k19DeFPcXqaYmmS3+ukUaRkjIjTLkLktvgnkpqNXvR25S6cQ2l00IYhcRO2EydKkqpUlQSNjg7Vdfk36G3XDldJpUdDuAmCGY83YtGrgjAG7MMeGKm9TxYdrI9w5pCbNrlaWzkhP1ltcDRkpqikQYO+k6gNgeRq1fJz044bb2626SSSTuS8umCQlpG54AUkgABR6AKtSk8/DonYM8aOykEFlBII5EEjYinsiaw2Elr1aXayoHXVg/rKyH2hwCPdW6iipUIooooQiiiihCKS8QuJEXMUXWtnGNQQD0kt+QNFFCFAOmvSLiHVPBJw6Jo5kZCVuQxwRjbKKSw54CnuqquEdHOJMQEsppANslTGCPHLgA+uiimPjbIKcLQpFB0B4q4z9EVfvzoPlUp6M2/GeHWqwR2EEnaZ2frwSWdiSdO3q591FFMjgji6gpKSSpVwq44rKuqRLWDfGhlkZvXlZCMVJ484GrGcb45Z78ZooqZIvVFFFCEUUUUIRRRRQhFFFFCF//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Image result for zipper merge layou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33" y="1396741"/>
            <a:ext cx="6191250" cy="34194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zipper merge layou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49330" y="1501212"/>
            <a:ext cx="3568210" cy="461768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zipper merge layou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5575" y="4006087"/>
            <a:ext cx="2791683" cy="220376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zipper merge layou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18535" y="4599717"/>
            <a:ext cx="3154148" cy="1648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0824099"/>
      </p:ext>
    </p:extLst>
  </p:cSld>
  <p:clrMapOvr>
    <a:masterClrMapping/>
  </p:clrMapOvr>
  <mc:AlternateContent xmlns:mc="http://schemas.openxmlformats.org/markup-compatibility/2006" xmlns:p14="http://schemas.microsoft.com/office/powerpoint/2010/main">
    <mc:Choice Requires="p14">
      <p:transition spd="slow" p14:dur="2000" advTm="4969"/>
    </mc:Choice>
    <mc:Fallback xmlns="">
      <p:transition spd="slow" advTm="4969"/>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VERMAC-Logo-JLogic.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5803338" y="928670"/>
            <a:ext cx="3143272" cy="285752"/>
          </a:xfrm>
          <a:prstGeom prst="rect">
            <a:avLst/>
          </a:prstGeom>
        </p:spPr>
      </p:pic>
      <p:sp>
        <p:nvSpPr>
          <p:cNvPr id="13" name="Title 1"/>
          <p:cNvSpPr>
            <a:spLocks noGrp="1"/>
          </p:cNvSpPr>
          <p:nvPr>
            <p:ph type="title"/>
          </p:nvPr>
        </p:nvSpPr>
        <p:spPr>
          <a:xfrm>
            <a:off x="233464" y="6332706"/>
            <a:ext cx="8784076" cy="525294"/>
          </a:xfrm>
        </p:spPr>
        <p:txBody>
          <a:bodyPr>
            <a:noAutofit/>
          </a:bodyPr>
          <a:lstStyle/>
          <a:p>
            <a:r>
              <a:rPr lang="en-US" sz="2400" dirty="0" smtClean="0"/>
              <a:t>DYNAMIC MERGE (Zipper merge) SYSTEMS </a:t>
            </a:r>
            <a:br>
              <a:rPr lang="en-US" sz="2400" dirty="0" smtClean="0"/>
            </a:br>
            <a:endParaRPr lang="en-US" sz="2400" dirty="0"/>
          </a:p>
        </p:txBody>
      </p:sp>
      <p:sp>
        <p:nvSpPr>
          <p:cNvPr id="23" name="AutoShape 2" descr="data:image/jpeg;base64,/9j/4AAQSkZJRgABAQAAAQABAAD/2wCEAAkGBhMREBUTExQVEhQVGB0XGBgVGRwXGBoXFxgZHBcWHB8XICggGhwjHBwaIC8gJCcpLC0sHB4xNTAqOCYrLCkBCQoKDgwOGg8PGikiHyQvLDEtNSwqLDUtLTUpKSoyLSwsLC80LDApLy8sNS8tLSwpKTUsLywsLCwsLDQsLCwsNf/AABEIAJgAoAMBIgACEQEDEQH/xAAcAAABBAMBAAAAAAAAAAAAAAAABAUGBwEDCAL/xABJEAACAQMCAgUIBgYHBwUAAAABAgMABBESIQUxBhMiQVEHMmFxgZGhsRQjQnKSwTNSYqLR8BVUc4KywvEkQ1ODk6PhFlVj0uL/xAAbAQABBQEBAAAAAAAAAAAAAAAAAQIDBAUGB//EADYRAAEEAAMECAQEBwAAAAAAAAEAAgMRBCExBRJBsQYyUWFxocHwIoGR0RMjQuEUFVJiorLx/9oADAMBAAIRAxEAPwC8aKKKEIooooQiiiihCKKKKEIopm6QdKobPSH1PI+dEUY1OwHM7kBVG3aYgVCOPdNZ5R2yLGEbHRJqlcnkNSjsj9lMsfGhCtCo10y6V/RVWKEB7qUHQp5Io2aZ/wBlfD7R2HfitbbiNx1im0M0OO0ZZmlIO47PVu31me8tjanCON2kkmmcSTSnLMBpAUeZGoydKqO7PeT30IWqXholOq4d7mQ7lpWJGf2VB0oPQoo/o3u6246sebGJ5Qi+oBs+zOB3YpZRQhb+B9JpLGYK/Xz2rqdu1M0cgI04JJbSwzsScEDGKsXhXForqISwtrQ5GcEEEHBUg7gg7EGqp4oxEL6dWrGBpznJIwRipH5MZypvA5CASRnGdtZhXWw9Zx7qEKf0VgGs0IRRRRQhFFFFCEUUUx9JOmlrYaRcOQzglVVWdmAIBICjkMihKAXGgnytN1eJEuuR1jUc2dgo97bVXPEfLlAn6K2lf0yMkK/Nm/dqvukvlAmv51kYRhYwRHGFMyqzY1PkgAtgYyRsOXOojMwcVeZs7EuNbleNDnSs/ivlBllYrYqnVgkfSJcsrEbHqkUguP2yQNtgedNE/Sa+RSTeqvpeGIKPSOXxJqsJOOXMnZDS4G2AREo9iDOKS/Q3Y5YoD44Lt73NQuxTB7/7yWhDsDESfsDzO6P8lKuJ9JkifVHI11K+NchYythTnTnkqnJ2XYZO21ILbpIQxlkiaWTOELsqKi+jmQx5nb0A4FNP0LPN3PqOkfu4rw/C1zkfvb/OoDjb098uS1mdGS0W4E/MDyAd/sna66czHYPDH90GQ+8nHwrHB+lkiyB5JmliJ0uGAGjPJwABgDv9HqplFuVPm7fztWg/Vse9RzHijDPwOqlbM4nI8k2XZkUbacwAGxfxWDwOZojIk0NMtSrYuI2fSFbSvNivnHlgDuA9NebfhqIdW7vv233bfuz3DG2BUY6O9IdEJiJ1MmDET9uP9X1jl6iDUvjkDAEbggEeo7itBrg4WFyM0ToXmN+oXqkLcCgMjSNEju/MuA/IY21ZA9lLqKVRLRY3VxZODZBAjZDxSEiEZG0gUcmB7lxkHfxDonlAvLfMlyIJoV3fqlaORVzuy6mYPjng4J8aRVgihCtW3uVkQOjK6MMhlIKkeII2IrZVb9A7v6Pem3XaG4RpFTuSWMrrKjuDq2SPFc95qyKEIooooQimPpD0LtL5ka4jLmMELh2XZsEg6SMjYU+UUJQSDYXPvlP8nYsJxNAn+zTHAHPq5MeZk74bGQfHI8Kj0EWkfOuleOcGju7eSCUZSQYPiPBh4EHBB8RXOfFrF7OaS3nIDxHGTsHX7Mgz3MPccjurNxsbsnBdp0ZxsQLopKB1B5/P0Wqik308HzQz+obe84FFt10zaYk1t4Rq0ze6MYHtNVmYKd+YbQ78ua6DE9INnYfIygnsb8R8rSmit3EOi15bxCa4jlijLBAWKKdTZxhQS3cedI5rWaNA7LKiMAQ0sLqhBGQQ4AGCCKs/yuWrBb9Vlt6Y4Iv3XMkA7d37EkfRbqb+IR9v1r8VII+ZrfHdE/ZDelGDfwNarmYNpIyNLAHIwQGGO/11B/DTQut7SOX1V+TaeC2hCWwSBxyNaGuORz0vgkkJKkKDgg5iPge9faPnVocAvhNbRsP1QpHgyjBX2YqvLiwyuBz/AD8R/PdSzo70gNs7ax2W2cdwkA7L+pht7qtYaYE179nn4rm9s7NfG0PrTzHZ4t4f29zVY9FabS6Ei6l/0yAfzrdV9cmiiiihCUdFYS3F4iBnRBKT+zqZFU+3BHsNWhUC8l2NV4HGZ+tXUw5GIrmFV7wANWR4knvqU8K6TW9zJLHE+p4SVYYI5EqSpIwwDArkd4oQnSiiihCKw3LbnWab+kHEfo9rNMOccbMo8WAOke1sChCq9P6e4gXAkWKNZHjLRssUeUYq2llDSsoIIz6KVWHkPLNrurosx59WuW/6kxYn8IqxOjfC/o1pDD3xxqGPi+Mufa2T7acqkEhGmSiMTT1s/fZoonw7yW8OhwTB1zDvnYy/Buz8Kk9tapGoVFVFHJVAUD2DattFMJJ1UgAGQVW+XCYyCztV86WRmA9OBEn70vwqzba2VEVFGFVQoHoAwB7qq3pC30rpPbQ8xAqE/wB0PMfj1fwq16c7QBMb1iUwcS6CWE+TJawk89SqEb16kwa5pgXVFJzOwIJ3OwyK6o43c9XbTPy0RO34UJ/KuYOGr2SPuj9xaq4o1CT3hb2wYxJjgzta/lXqlcb5APiM++k91Z6jqGM4wQRkMPA+qs8PP1YH6uV9xxSmsSyxxpemhjcVA38QagFIbeOWLJjPV5/4cjLnHLYgilqdIr5P947feCSf/U1mipm4uQLLl6P4SThXgAOQvzW9OndyvnLG33kdf8O1KYfKOftQofuy4+DL+dN9eWQHmAfXUwxzuIWbJ0ViPVdXyP3PJSvod5SY7W7lkZJupnUFwAkhWRMBCuk506dWQfRVl9ERZFHvbKM6JtZkPb6wMrElBGc47RckDG5GxztzneWigt2RsCeWPVy/nauneh/Aks7KGFFCYQF/TIyguxz3k5q/DL+ILXJbRwIwbgzjnxvT5D1T1RRRU6y0VF+N8ZguWgtopopWknQuqOrkJFmViQpJAygG/jTp0oCmyuAzrEGiddbnSqllIBJPIZNUH0M6ViyuzN1BmKxlAA4QKzFcnJB2wMDbO9Ssj3wa15qGSXcIB0PG9F0hRVPXflpum/RW0Ef9pI8n+FUpmu/KbxOTP16RA/8ACiUEe19RqQYWU8FE7Gwj9Svqkd7xiCH9LNFF/aOqf4iK5z4lx64kGZ7q4kHgZWAPo0pgH1Ypoj4crHUyBRzC959LH8qkGCfdWFEdoR1YBpOvGeONLxK4uY5HTW8hRomKkoGVBgrg4KqDSS/uDIjM0kkhAzl5Hc5H3iaxqCyr9Wkg0MMOXUDzdwY2Ug/Ck81rIdfaQK3dgnA8Mnfb05q22Pdtu7ffl2Kk6XeIfv1xrPtXQ/T270cHum7zAV/GAv8Amrny0PacftfICnPjHTC/nt2iluxJGQMoEQBgpBAyN+YFNVo/ab7zfP8A8fzisPHxlkBDu0eq7boxI2TaIc06Ndzatlts8i+kN+IfxBpTSY7TD9pfip/80prAfqCvT8Nk1zOwnzNjyIRRRRTFaRRRRQhbLDh/0i6t4QN5ZkU/dDan/dBrpuqM8k3Deu4rrPm28TP/AH5DoX4aj7KvOtzCN3Yh3ryzpFOJcc4DRtD1PmUVD+lvlKt7LMaf7RcDbQpwqH/5G+z6hlvRS/ygcVNtwy5lVtLiMqpGxDPhQR6QTmueLezkmH1cUkkQOMoBhm78kkbfOtGFjXZvK5ieR7cmCzyTlx/pPc8Rk1SyEqDsF2jX0Rr4/tnJ9NIEwo0qOX87k0sThdz/AFaUfgH+asScHuTztnPtQ/5q02SQsHwkLHfFPIbc0pIGJ9Pq2HvPP2ViSbQB3seSjv8Af8zW28iniRme3lUKNydOB6yCa1w2zKvWskhBxmTq30YJwAGxpC59O9SfjsOjgojA8ZuaViG331Pu3wX0D+Nb6CaTCdn8wDH6zZwfUBufXU+TMlBm/NZl/Sp6m+Qrey5GKSvFJqVuy2nO265yPHet8Mwb0EbEHmD4U1pzIPH7BK4ZAjh9ys8WunkiOuSSTG41yO4B2GRqJwcd9ILUbk/tN/iP8+nl40qv/wBG3q/MUks27I9p95P8/Ad9YW2QGtAbl7K7fodbsQ5zjdD1alV3s0beDY/ECPnilNJr3eMkd3a/Cc/lSgHNcseqF65FlM8dtHmPQLNFFFMVpFFFa7iXSjN4AmlAs0mPeGNLjoFbXkQ4bi2nuDzmm0j7kI0j94vVk0x9B+E/ReHW0JGGWNS332Gp/wB4mnyuja3dAC8VmlM0jpDqST9Sof5T+ILDawO4YoLqEsFGWIRi+APWoqrrPi088srwkLHLLJKuuMsw1SMAGIcAcvnVh+WaDVZRdoIBODkjI2ilIB3HM4HPvqq+ijXTwgRy6U7RwEU4Y7gZbxJxS7rbvj6KD4r7lJVivP8AiW59BjcfJ6zrvB9m2b1NIvzU1n6Bcf1lh/y4z+Qrw3D7ruux/egQ/IilTk0dJb25NtIkluqocAusurHaXuKgnPr8acLnprE3BVsQkvXBUQkqNHZkB555aR4Uh6UW90LSTXNE6DGcRFGxqHLDEUwySR9VFhJVmUsZnZsxsva0hQDt3dw5VIyFkpbvAmiNOHj3KpPI5l0RodePgk8/bbR9kbv+S+3mfRSy2geRxFEjSyHkka6mx47bKPScCm4T9XCZDzbte1vNHuxT/wAB6ZXlrAEt+pt9Q1M4j6yWRjjtOzn07ADAHIVoYrGtw4BOpWbh8J+Mc+qPM8U4SeTviaprNoSMZwskZf8ADnn7ais/ZcNgqQerkVgQwOeTA7gg/OpZZ+VbicbZaWKVdziSMAYxnJMeCOR+Fauml3HxC3i4giCKSRmtrhAdQ6xV1xSZwM5A5kciPCq8G0DKd27VqbAsY3ebl2+HFRniH6M+sD94U2QXICgAjPr+P8/xpfcvqiQ+LJ8WFeYuH4txI8L6ME6+rbSRkjzgMc9udRbWz3TRPgtnoqSx8g32ty/UaGo814tLrPZO+rbalVi2Y1zzHZPrXb8qRrwYZUEDU3aIHJV7/wCHv8K9Dg6u7KNkXme/Vz0jPLHjXPPERuj36LqIOkT4nAuZvVY61Xdd3d5pxzWabRw9I3AIDK3mt357wSOe24NJZYCcMq4DHCjftb7Z379z6BTBC1xyd5futs9ImtgbMWjM1W8bFa/p92E+V7tLA3E8FuOc0qJ/d1AufYoJpttbbQ+MRyBfO6zUF1H7AKsGq6/Jfwvh8qfSobYQ3EZMUgLtJoYgZ0lzyZSCDzwceNTwYdpeCHXWeiysZ0mE0D4mx0XAi77fkrDooorWXFqAeWqaP+jtLMgPXRsFYjJAbBIB54Bqr+iV5cNH1UTQqoLkFlZj558CBVmdG7eGYOZ1SW8Ejdf1qq0iurkKAGGVjC40YwMbjmab7joXcrcTSwvbaZX14dJAwGMacocePd307e+Gkzd+LeTH9Evf6xCPVDn5vR9Dvf6xF/0P/wB0/wD/AKZvv1rT/u/wo/8ATN9+taf93+FNTlCekIvPo8wdoWjC7nQVJGV83BIzv3+BqPXx+rYePZ/EcVZ3Euhl7NC8Re1Acacjrcj4UwdMfJ41vBbtbpLOyn/aCCXzgA6wvMDVnZRyq3h5hGC08VSxUBkLXDgoHxkZ6uMd5/gB86dGXPZHL8h/qKb7rtTwEbgk/CnoLvmsjbUn59dyl2e2oR8+aa7walI/WKp+JgWHuFL+FsVsbqI9wtp8HuZJuqb3qw9wpLxC1cgaOYYyeyONmPyNbri6AWUcushUewXETb+GwNQYNxD2Vob8lalFtKbyfqU9DqPdJUmNxdf0DHmWM27TiARiPEmFYv54OCNjkEVE7eFpAoQF3Z8hVGWY686QOZPoGas/pN0bex4BZxyD6xblHk78NJryPZqA9lbOLlD2/DwCo4WIsLr4lV7HeYkZiOelfVgAn5n3V4ml0WoJ2L7nHPtnJ+Fbo4wVlyNwz49q15ebTFCdOvYqAO8vC6j3E59lc6wNLwO8eQWidFjidqFtiFzhNx7/AOBr0mNY8IYwfaw5/hFe+KDTbMOZ0ge3YUmhnBEuftKMe2Pb4mmst0d9586/dKTwWtBlokYZDKWb78mcH51aHkduit9PEPNeBZD96OTSD7nqtLZdcse/ZESNjxIyB7iatHyN2eq6uZcbJGkWfS7M5HsAX3irUJ/ObXYb+pTToraooorUTE1cZ6LW13gzRAuPNkXKSr910ww99R/jPR66tbeWW2u5JOrRnEdwiTatCk6Q40uM45kmprUV43e8V1Mtta2rJkgNLMx1L4lQq4z4ZNCFWth5XbplBNvbtnwZ0558dXhS2LyvvpLPZEAc8TAnb0Mg+dRq46GcRE5S3sm0g7jVqiVs7hHdUOjwGX9Zpe/k04w6kdRCmRz64E+zFU3HEB2QBCXJTnhHSy4uoVni4fO8bZ0kSQ74JB2ZgeYpeOM3P/t13n1wfPraQdFl4xCIrU21rawxppV8NMvZH2tMynUTvy55qeWSSBAJWR37yiGNfR2Wdz8auJFSHTboW8IW/lBhkmuyOpBVkRHjbclRu5ZcnBx2vHemFTkZ8at7yxWxbhbOP9zLHKfuhwG+DGqYtCckHfA29Q/1rI2i0lwd3J7KC831wUI0gkurxj1yIVz6sE1OfJDbZ4k7dyWxH4pVA+CmoDxlyqoyjJV9vWQQPiatPyJ2RJvJz3skK/8ALUs2Pa491LgwSWdgtDlZUXDolcyLGiuebBQGPrIGTTL5QOAG94dNCn6TAeP+0jIZR7SMe2pFRWsmLlE3hWTPLXzUjlIowyEHkeVbbWLrIhHqKshBB5nT9k+7b1irk435ErW5keUz3KyOcltSHJ8SNG/r5+mo3ceQa5DfV3qaR5rNGyvvzU6Sdv5wKoPwn9B9jRO3k19DeFPcXqaYmmS3+ukUaRkjIjTLkLktvgnkpqNXvR25S6cQ2l00IYhcRO2EydKkqpUlQSNjg7Vdfk36G3XDldJpUdDuAmCGY83YtGrgjAG7MMeGKm9TxYdrI9w5pCbNrlaWzkhP1ltcDRkpqikQYO+k6gNgeRq1fJz044bb2626SSSTuS8umCQlpG54AUkgABR6AKtSk8/DonYM8aOykEFlBII5EEjYinsiaw2Elr1aXayoHXVg/rKyH2hwCPdW6iipUIooooQiiiihCKS8QuJEXMUXWtnGNQQD0kt+QNFFCFAOmvSLiHVPBJw6Jo5kZCVuQxwRjbKKSw54CnuqquEdHOJMQEsppANslTGCPHLgA+uiimPjbIKcLQpFB0B4q4z9EVfvzoPlUp6M2/GeHWqwR2EEnaZ2frwSWdiSdO3q591FFMjgji6gpKSSpVwq44rKuqRLWDfGhlkZvXlZCMVJ484GrGcb45Z78ZooqZIvVFFFCEUUUUIRRRRQhFFFFC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AutoShape 4" descr="data:image/jpeg;base64,/9j/4AAQSkZJRgABAQAAAQABAAD/2wCEAAkGBhMREBUTExQVEhQVGB0XGBgVGRwXGBoXFxgZHBcWHB8XICggGhwjHBwaIC8gJCcpLC0sHB4xNTAqOCYrLCkBCQoKDgwOGg8PGikiHyQvLDEtNSwqLDUtLTUpKSoyLSwsLC80LDApLy8sNS8tLSwpKTUsLywsLCwsLDQsLCwsNf/AABEIAJgAoAMBIgACEQEDEQH/xAAcAAABBAMBAAAAAAAAAAAAAAAABAUGBwEDCAL/xABJEAACAQMCAgUIBgYHBwUAAAABAgMABBESIQUxBhMiQVEHMmFxgZGhsRQjQnKSwTNSYqLR8BVUc4KywvEkQ1ODk6PhFlVj0uL/xAAbAQABBQEBAAAAAAAAAAAAAAAAAQIDBAUGB//EADYRAAEEAAMECAQEBwAAAAAAAAEAAgMRBCExBRJBsQYyUWFxocHwIoGR0RMjQuEUFVJiorLx/9oADAMBAAIRAxEAPwC8aKKKEIooooQiiiihCKKKKEIopm6QdKobPSH1PI+dEUY1OwHM7kBVG3aYgVCOPdNZ5R2yLGEbHRJqlcnkNSjsj9lMsfGhCtCo10y6V/RVWKEB7qUHQp5Io2aZ/wBlfD7R2HfitbbiNx1im0M0OO0ZZmlIO47PVu31me8tjanCON2kkmmcSTSnLMBpAUeZGoydKqO7PeT30IWqXholOq4d7mQ7lpWJGf2VB0oPQoo/o3u6246sebGJ5Qi+oBs+zOB3YpZRQhb+B9JpLGYK/Xz2rqdu1M0cgI04JJbSwzsScEDGKsXhXForqISwtrQ5GcEEEHBUg7gg7EGqp4oxEL6dWrGBpznJIwRipH5MZypvA5CASRnGdtZhXWw9Zx7qEKf0VgGs0IRRRRQhFFFFCEUUUx9JOmlrYaRcOQzglVVWdmAIBICjkMihKAXGgnytN1eJEuuR1jUc2dgo97bVXPEfLlAn6K2lf0yMkK/Nm/dqvukvlAmv51kYRhYwRHGFMyqzY1PkgAtgYyRsOXOojMwcVeZs7EuNbleNDnSs/ivlBllYrYqnVgkfSJcsrEbHqkUguP2yQNtgedNE/Sa+RSTeqvpeGIKPSOXxJqsJOOXMnZDS4G2AREo9iDOKS/Q3Y5YoD44Lt73NQuxTB7/7yWhDsDESfsDzO6P8lKuJ9JkifVHI11K+NchYythTnTnkqnJ2XYZO21ILbpIQxlkiaWTOELsqKi+jmQx5nb0A4FNP0LPN3PqOkfu4rw/C1zkfvb/OoDjb098uS1mdGS0W4E/MDyAd/sna66czHYPDH90GQ+8nHwrHB+lkiyB5JmliJ0uGAGjPJwABgDv9HqplFuVPm7fztWg/Vse9RzHijDPwOqlbM4nI8k2XZkUbacwAGxfxWDwOZojIk0NMtSrYuI2fSFbSvNivnHlgDuA9NebfhqIdW7vv233bfuz3DG2BUY6O9IdEJiJ1MmDET9uP9X1jl6iDUvjkDAEbggEeo7itBrg4WFyM0ToXmN+oXqkLcCgMjSNEju/MuA/IY21ZA9lLqKVRLRY3VxZODZBAjZDxSEiEZG0gUcmB7lxkHfxDonlAvLfMlyIJoV3fqlaORVzuy6mYPjng4J8aRVgihCtW3uVkQOjK6MMhlIKkeII2IrZVb9A7v6Pem3XaG4RpFTuSWMrrKjuDq2SPFc95qyKEIooooQimPpD0LtL5ka4jLmMELh2XZsEg6SMjYU+UUJQSDYXPvlP8nYsJxNAn+zTHAHPq5MeZk74bGQfHI8Kj0EWkfOuleOcGju7eSCUZSQYPiPBh4EHBB8RXOfFrF7OaS3nIDxHGTsHX7Mgz3MPccjurNxsbsnBdp0ZxsQLopKB1B5/P0Wqik308HzQz+obe84FFt10zaYk1t4Rq0ze6MYHtNVmYKd+YbQ78ua6DE9INnYfIygnsb8R8rSmit3EOi15bxCa4jlijLBAWKKdTZxhQS3cedI5rWaNA7LKiMAQ0sLqhBGQQ4AGCCKs/yuWrBb9Vlt6Y4Iv3XMkA7d37EkfRbqb+IR9v1r8VII+ZrfHdE/ZDelGDfwNarmYNpIyNLAHIwQGGO/11B/DTQut7SOX1V+TaeC2hCWwSBxyNaGuORz0vgkkJKkKDgg5iPge9faPnVocAvhNbRsP1QpHgyjBX2YqvLiwyuBz/AD8R/PdSzo70gNs7ax2W2cdwkA7L+pht7qtYaYE179nn4rm9s7NfG0PrTzHZ4t4f29zVY9FabS6Ei6l/0yAfzrdV9cmiiiihCUdFYS3F4iBnRBKT+zqZFU+3BHsNWhUC8l2NV4HGZ+tXUw5GIrmFV7wANWR4knvqU8K6TW9zJLHE+p4SVYYI5EqSpIwwDArkd4oQnSiiihCKw3LbnWab+kHEfo9rNMOccbMo8WAOke1sChCq9P6e4gXAkWKNZHjLRssUeUYq2llDSsoIIz6KVWHkPLNrurosx59WuW/6kxYn8IqxOjfC/o1pDD3xxqGPi+Mufa2T7acqkEhGmSiMTT1s/fZoonw7yW8OhwTB1zDvnYy/Buz8Kk9tapGoVFVFHJVAUD2DattFMJJ1UgAGQVW+XCYyCztV86WRmA9OBEn70vwqzba2VEVFGFVQoHoAwB7qq3pC30rpPbQ8xAqE/wB0PMfj1fwq16c7QBMb1iUwcS6CWE+TJawk89SqEb16kwa5pgXVFJzOwIJ3OwyK6o43c9XbTPy0RO34UJ/KuYOGr2SPuj9xaq4o1CT3hb2wYxJjgzta/lXqlcb5APiM++k91Z6jqGM4wQRkMPA+qs8PP1YH6uV9xxSmsSyxxpemhjcVA38QagFIbeOWLJjPV5/4cjLnHLYgilqdIr5P947feCSf/U1mipm4uQLLl6P4SThXgAOQvzW9OndyvnLG33kdf8O1KYfKOftQofuy4+DL+dN9eWQHmAfXUwxzuIWbJ0ViPVdXyP3PJSvod5SY7W7lkZJupnUFwAkhWRMBCuk506dWQfRVl9ERZFHvbKM6JtZkPb6wMrElBGc47RckDG5GxztzneWigt2RsCeWPVy/nauneh/Aks7KGFFCYQF/TIyguxz3k5q/DL+ILXJbRwIwbgzjnxvT5D1T1RRRU6y0VF+N8ZguWgtopopWknQuqOrkJFmViQpJAygG/jTp0oCmyuAzrEGiddbnSqllIBJPIZNUH0M6ViyuzN1BmKxlAA4QKzFcnJB2wMDbO9Ssj3wa15qGSXcIB0PG9F0hRVPXflpum/RW0Ef9pI8n+FUpmu/KbxOTP16RA/8ACiUEe19RqQYWU8FE7Gwj9Svqkd7xiCH9LNFF/aOqf4iK5z4lx64kGZ7q4kHgZWAPo0pgH1Ypoj4crHUyBRzC959LH8qkGCfdWFEdoR1YBpOvGeONLxK4uY5HTW8hRomKkoGVBgrg4KqDSS/uDIjM0kkhAzl5Hc5H3iaxqCyr9Wkg0MMOXUDzdwY2Ug/Ck81rIdfaQK3dgnA8Mnfb05q22Pdtu7ffl2Kk6XeIfv1xrPtXQ/T270cHum7zAV/GAv8Amrny0PacftfICnPjHTC/nt2iluxJGQMoEQBgpBAyN+YFNVo/ab7zfP8A8fzisPHxlkBDu0eq7boxI2TaIc06Ndzatlts8i+kN+IfxBpTSY7TD9pfip/80prAfqCvT8Nk1zOwnzNjyIRRRRTFaRRRRQhbLDh/0i6t4QN5ZkU/dDan/dBrpuqM8k3Deu4rrPm28TP/AH5DoX4aj7KvOtzCN3Yh3ryzpFOJcc4DRtD1PmUVD+lvlKt7LMaf7RcDbQpwqH/5G+z6hlvRS/ygcVNtwy5lVtLiMqpGxDPhQR6QTmueLezkmH1cUkkQOMoBhm78kkbfOtGFjXZvK5ieR7cmCzyTlx/pPc8Rk1SyEqDsF2jX0Rr4/tnJ9NIEwo0qOX87k0sThdz/AFaUfgH+asScHuTztnPtQ/5q02SQsHwkLHfFPIbc0pIGJ9Pq2HvPP2ViSbQB3seSjv8Af8zW28iniRme3lUKNydOB6yCa1w2zKvWskhBxmTq30YJwAGxpC59O9SfjsOjgojA8ZuaViG331Pu3wX0D+Nb6CaTCdn8wDH6zZwfUBufXU+TMlBm/NZl/Sp6m+Qrey5GKSvFJqVuy2nO265yPHet8Mwb0EbEHmD4U1pzIPH7BK4ZAjh9ys8WunkiOuSSTG41yO4B2GRqJwcd9ILUbk/tN/iP8+nl40qv/wBG3q/MUks27I9p95P8/Ad9YW2QGtAbl7K7fodbsQ5zjdD1alV3s0beDY/ECPnilNJr3eMkd3a/Cc/lSgHNcseqF65FlM8dtHmPQLNFFFMVpFFFa7iXSjN4AmlAs0mPeGNLjoFbXkQ4bi2nuDzmm0j7kI0j94vVk0x9B+E/ReHW0JGGWNS332Gp/wB4mnyuja3dAC8VmlM0jpDqST9Sof5T+ILDawO4YoLqEsFGWIRi+APWoqrrPi088srwkLHLLJKuuMsw1SMAGIcAcvnVh+WaDVZRdoIBODkjI2ilIB3HM4HPvqq+ijXTwgRy6U7RwEU4Y7gZbxJxS7rbvj6KD4r7lJVivP8AiW59BjcfJ6zrvB9m2b1NIvzU1n6Bcf1lh/y4z+Qrw3D7ruux/egQ/IilTk0dJb25NtIkluqocAusurHaXuKgnPr8acLnprE3BVsQkvXBUQkqNHZkB555aR4Uh6UW90LSTXNE6DGcRFGxqHLDEUwySR9VFhJVmUsZnZsxsva0hQDt3dw5VIyFkpbvAmiNOHj3KpPI5l0RodePgk8/bbR9kbv+S+3mfRSy2geRxFEjSyHkka6mx47bKPScCm4T9XCZDzbte1vNHuxT/wAB6ZXlrAEt+pt9Q1M4j6yWRjjtOzn07ADAHIVoYrGtw4BOpWbh8J+Mc+qPM8U4SeTviaprNoSMZwskZf8ADnn7ais/ZcNgqQerkVgQwOeTA7gg/OpZZ+VbicbZaWKVdziSMAYxnJMeCOR+Fauml3HxC3i4giCKSRmtrhAdQ6xV1xSZwM5A5kciPCq8G0DKd27VqbAsY3ebl2+HFRniH6M+sD94U2QXICgAjPr+P8/xpfcvqiQ+LJ8WFeYuH4txI8L6ME6+rbSRkjzgMc9udRbWz3TRPgtnoqSx8g32ty/UaGo814tLrPZO+rbalVi2Y1zzHZPrXb8qRrwYZUEDU3aIHJV7/wCHv8K9Dg6u7KNkXme/Vz0jPLHjXPPERuj36LqIOkT4nAuZvVY61Xdd3d5pxzWabRw9I3AIDK3mt357wSOe24NJZYCcMq4DHCjftb7Z379z6BTBC1xyd5futs9ImtgbMWjM1W8bFa/p92E+V7tLA3E8FuOc0qJ/d1AufYoJpttbbQ+MRyBfO6zUF1H7AKsGq6/Jfwvh8qfSobYQ3EZMUgLtJoYgZ0lzyZSCDzwceNTwYdpeCHXWeiysZ0mE0D4mx0XAi77fkrDooorWXFqAeWqaP+jtLMgPXRsFYjJAbBIB54Bqr+iV5cNH1UTQqoLkFlZj558CBVmdG7eGYOZ1SW8Ejdf1qq0iurkKAGGVjC40YwMbjmab7joXcrcTSwvbaZX14dJAwGMacocePd307e+Gkzd+LeTH9Evf6xCPVDn5vR9Dvf6xF/0P/wB0/wD/AKZvv1rT/u/wo/8ATN9+taf93+FNTlCekIvPo8wdoWjC7nQVJGV83BIzv3+BqPXx+rYePZ/EcVZ3Euhl7NC8Re1Acacjrcj4UwdMfJ41vBbtbpLOyn/aCCXzgA6wvMDVnZRyq3h5hGC08VSxUBkLXDgoHxkZ6uMd5/gB86dGXPZHL8h/qKb7rtTwEbgk/CnoLvmsjbUn59dyl2e2oR8+aa7walI/WKp+JgWHuFL+FsVsbqI9wtp8HuZJuqb3qw9wpLxC1cgaOYYyeyONmPyNbri6AWUcushUewXETb+GwNQYNxD2Vob8lalFtKbyfqU9DqPdJUmNxdf0DHmWM27TiARiPEmFYv54OCNjkEVE7eFpAoQF3Z8hVGWY686QOZPoGas/pN0bex4BZxyD6xblHk78NJryPZqA9lbOLlD2/DwCo4WIsLr4lV7HeYkZiOelfVgAn5n3V4ml0WoJ2L7nHPtnJ+Fbo4wVlyNwz49q15ebTFCdOvYqAO8vC6j3E59lc6wNLwO8eQWidFjidqFtiFzhNx7/AOBr0mNY8IYwfaw5/hFe+KDTbMOZ0ge3YUmhnBEuftKMe2Pb4mmst0d9586/dKTwWtBlokYZDKWb78mcH51aHkduit9PEPNeBZD96OTSD7nqtLZdcse/ZESNjxIyB7iatHyN2eq6uZcbJGkWfS7M5HsAX3irUJ/ObXYb+pTToraooorUTE1cZ6LW13gzRAuPNkXKSr910ww99R/jPR66tbeWW2u5JOrRnEdwiTatCk6Q40uM45kmprUV43e8V1Mtta2rJkgNLMx1L4lQq4z4ZNCFWth5XbplBNvbtnwZ0558dXhS2LyvvpLPZEAc8TAnb0Mg+dRq46GcRE5S3sm0g7jVqiVs7hHdUOjwGX9Zpe/k04w6kdRCmRz64E+zFU3HEB2QBCXJTnhHSy4uoVni4fO8bZ0kSQ74JB2ZgeYpeOM3P/t13n1wfPraQdFl4xCIrU21rawxppV8NMvZH2tMynUTvy55qeWSSBAJWR37yiGNfR2Wdz8auJFSHTboW8IW/lBhkmuyOpBVkRHjbclRu5ZcnBx2vHemFTkZ8at7yxWxbhbOP9zLHKfuhwG+DGqYtCckHfA29Q/1rI2i0lwd3J7KC831wUI0gkurxj1yIVz6sE1OfJDbZ4k7dyWxH4pVA+CmoDxlyqoyjJV9vWQQPiatPyJ2RJvJz3skK/8ALUs2Pa491LgwSWdgtDlZUXDolcyLGiuebBQGPrIGTTL5QOAG94dNCn6TAeP+0jIZR7SMe2pFRWsmLlE3hWTPLXzUjlIowyEHkeVbbWLrIhHqKshBB5nT9k+7b1irk435ErW5keUz3KyOcltSHJ8SNG/r5+mo3ceQa5DfV3qaR5rNGyvvzU6Sdv5wKoPwn9B9jRO3k19DeFPcXqaYmmS3+ukUaRkjIjTLkLktvgnkpqNXvR25S6cQ2l00IYhcRO2EydKkqpUlQSNjg7Vdfk36G3XDldJpUdDuAmCGY83YtGrgjAG7MMeGKm9TxYdrI9w5pCbNrlaWzkhP1ltcDRkpqikQYO+k6gNgeRq1fJz044bb2626SSSTuS8umCQlpG54AUkgABR6AKtSk8/DonYM8aOykEFlBII5EEjYinsiaw2Elr1aXayoHXVg/rKyH2hwCPdW6iipUIooooQiiiihCKS8QuJEXMUXWtnGNQQD0kt+QNFFCFAOmvSLiHVPBJw6Jo5kZCVuQxwRjbKKSw54CnuqquEdHOJMQEsppANslTGCPHLgA+uiimPjbIKcLQpFB0B4q4z9EVfvzoPlUp6M2/GeHWqwR2EEnaZ2frwSWdiSdO3q591FFMjgji6gpKSSpVwq44rKuqRLWDfGhlkZvXlZCMVJ484GrGcb45Z78ZooqZIvVFFFCEUUUUIRRRRQhFFFFC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AutoShape 6" descr="data:image/jpeg;base64,/9j/4AAQSkZJRgABAQAAAQABAAD/2wCEAAkGBhMREBUTExQVEhQVGB0XGBgVGRwXGBoXFxgZHBcWHB8XICggGhwjHBwaIC8gJCcpLC0sHB4xNTAqOCYrLCkBCQoKDgwOGg8PGikiHyQvLDEtNSwqLDUtLTUpKSoyLSwsLC80LDApLy8sNS8tLSwpKTUsLywsLCwsLDQsLCwsNf/AABEIAJgAoAMBIgACEQEDEQH/xAAcAAABBAMBAAAAAAAAAAAAAAAABAUGBwEDCAL/xABJEAACAQMCAgUIBgYHBwUAAAABAgMABBESIQUxBhMiQVEHMmFxgZGhsRQjQnKSwTNSYqLR8BVUc4KywvEkQ1ODk6PhFlVj0uL/xAAbAQABBQEBAAAAAAAAAAAAAAAAAQIDBAUGB//EADYRAAEEAAMECAQEBwAAAAAAAAEAAgMRBCExBRJBsQYyUWFxocHwIoGR0RMjQuEUFVJiorLx/9oADAMBAAIRAxEAPwC8aKKKEIooooQiiiihCKKKKEIopm6QdKobPSH1PI+dEUY1OwHM7kBVG3aYgVCOPdNZ5R2yLGEbHRJqlcnkNSjsj9lMsfGhCtCo10y6V/RVWKEB7qUHQp5Io2aZ/wBlfD7R2HfitbbiNx1im0M0OO0ZZmlIO47PVu31me8tjanCON2kkmmcSTSnLMBpAUeZGoydKqO7PeT30IWqXholOq4d7mQ7lpWJGf2VB0oPQoo/o3u6246sebGJ5Qi+oBs+zOB3YpZRQhb+B9JpLGYK/Xz2rqdu1M0cgI04JJbSwzsScEDGKsXhXForqISwtrQ5GcEEEHBUg7gg7EGqp4oxEL6dWrGBpznJIwRipH5MZypvA5CASRnGdtZhXWw9Zx7qEKf0VgGs0IRRRRQhFFFFCEUUUx9JOmlrYaRcOQzglVVWdmAIBICjkMihKAXGgnytN1eJEuuR1jUc2dgo97bVXPEfLlAn6K2lf0yMkK/Nm/dqvukvlAmv51kYRhYwRHGFMyqzY1PkgAtgYyRsOXOojMwcVeZs7EuNbleNDnSs/ivlBllYrYqnVgkfSJcsrEbHqkUguP2yQNtgedNE/Sa+RSTeqvpeGIKPSOXxJqsJOOXMnZDS4G2AREo9iDOKS/Q3Y5YoD44Lt73NQuxTB7/7yWhDsDESfsDzO6P8lKuJ9JkifVHI11K+NchYythTnTnkqnJ2XYZO21ILbpIQxlkiaWTOELsqKi+jmQx5nb0A4FNP0LPN3PqOkfu4rw/C1zkfvb/OoDjb098uS1mdGS0W4E/MDyAd/sna66czHYPDH90GQ+8nHwrHB+lkiyB5JmliJ0uGAGjPJwABgDv9HqplFuVPm7fztWg/Vse9RzHijDPwOqlbM4nI8k2XZkUbacwAGxfxWDwOZojIk0NMtSrYuI2fSFbSvNivnHlgDuA9NebfhqIdW7vv233bfuz3DG2BUY6O9IdEJiJ1MmDET9uP9X1jl6iDUvjkDAEbggEeo7itBrg4WFyM0ToXmN+oXqkLcCgMjSNEju/MuA/IY21ZA9lLqKVRLRY3VxZODZBAjZDxSEiEZG0gUcmB7lxkHfxDonlAvLfMlyIJoV3fqlaORVzuy6mYPjng4J8aRVgihCtW3uVkQOjK6MMhlIKkeII2IrZVb9A7v6Pem3XaG4RpFTuSWMrrKjuDq2SPFc95qyKEIooooQimPpD0LtL5ka4jLmMELh2XZsEg6SMjYU+UUJQSDYXPvlP8nYsJxNAn+zTHAHPq5MeZk74bGQfHI8Kj0EWkfOuleOcGju7eSCUZSQYPiPBh4EHBB8RXOfFrF7OaS3nIDxHGTsHX7Mgz3MPccjurNxsbsnBdp0ZxsQLopKB1B5/P0Wqik308HzQz+obe84FFt10zaYk1t4Rq0ze6MYHtNVmYKd+YbQ78ua6DE9INnYfIygnsb8R8rSmit3EOi15bxCa4jlijLBAWKKdTZxhQS3cedI5rWaNA7LKiMAQ0sLqhBGQQ4AGCCKs/yuWrBb9Vlt6Y4Iv3XMkA7d37EkfRbqb+IR9v1r8VII+ZrfHdE/ZDelGDfwNarmYNpIyNLAHIwQGGO/11B/DTQut7SOX1V+TaeC2hCWwSBxyNaGuORz0vgkkJKkKDgg5iPge9faPnVocAvhNbRsP1QpHgyjBX2YqvLiwyuBz/AD8R/PdSzo70gNs7ax2W2cdwkA7L+pht7qtYaYE179nn4rm9s7NfG0PrTzHZ4t4f29zVY9FabS6Ei6l/0yAfzrdV9cmiiiihCUdFYS3F4iBnRBKT+zqZFU+3BHsNWhUC8l2NV4HGZ+tXUw5GIrmFV7wANWR4knvqU8K6TW9zJLHE+p4SVYYI5EqSpIwwDArkd4oQnSiiihCKw3LbnWab+kHEfo9rNMOccbMo8WAOke1sChCq9P6e4gXAkWKNZHjLRssUeUYq2llDSsoIIz6KVWHkPLNrurosx59WuW/6kxYn8IqxOjfC/o1pDD3xxqGPi+Mufa2T7acqkEhGmSiMTT1s/fZoonw7yW8OhwTB1zDvnYy/Buz8Kk9tapGoVFVFHJVAUD2DattFMJJ1UgAGQVW+XCYyCztV86WRmA9OBEn70vwqzba2VEVFGFVQoHoAwB7qq3pC30rpPbQ8xAqE/wB0PMfj1fwq16c7QBMb1iUwcS6CWE+TJawk89SqEb16kwa5pgXVFJzOwIJ3OwyK6o43c9XbTPy0RO34UJ/KuYOGr2SPuj9xaq4o1CT3hb2wYxJjgzta/lXqlcb5APiM++k91Z6jqGM4wQRkMPA+qs8PP1YH6uV9xxSmsSyxxpemhjcVA38QagFIbeOWLJjPV5/4cjLnHLYgilqdIr5P947feCSf/U1mipm4uQLLl6P4SThXgAOQvzW9OndyvnLG33kdf8O1KYfKOftQofuy4+DL+dN9eWQHmAfXUwxzuIWbJ0ViPVdXyP3PJSvod5SY7W7lkZJupnUFwAkhWRMBCuk506dWQfRVl9ERZFHvbKM6JtZkPb6wMrElBGc47RckDG5GxztzneWigt2RsCeWPVy/nauneh/Aks7KGFFCYQF/TIyguxz3k5q/DL+ILXJbRwIwbgzjnxvT5D1T1RRRU6y0VF+N8ZguWgtopopWknQuqOrkJFmViQpJAygG/jTp0oCmyuAzrEGiddbnSqllIBJPIZNUH0M6ViyuzN1BmKxlAA4QKzFcnJB2wMDbO9Ssj3wa15qGSXcIB0PG9F0hRVPXflpum/RW0Ef9pI8n+FUpmu/KbxOTP16RA/8ACiUEe19RqQYWU8FE7Gwj9Svqkd7xiCH9LNFF/aOqf4iK5z4lx64kGZ7q4kHgZWAPo0pgH1Ypoj4crHUyBRzC959LH8qkGCfdWFEdoR1YBpOvGeONLxK4uY5HTW8hRomKkoGVBgrg4KqDSS/uDIjM0kkhAzl5Hc5H3iaxqCyr9Wkg0MMOXUDzdwY2Ug/Ck81rIdfaQK3dgnA8Mnfb05q22Pdtu7ffl2Kk6XeIfv1xrPtXQ/T270cHum7zAV/GAv8Amrny0PacftfICnPjHTC/nt2iluxJGQMoEQBgpBAyN+YFNVo/ab7zfP8A8fzisPHxlkBDu0eq7boxI2TaIc06Ndzatlts8i+kN+IfxBpTSY7TD9pfip/80prAfqCvT8Nk1zOwnzNjyIRRRRTFaRRRRQhbLDh/0i6t4QN5ZkU/dDan/dBrpuqM8k3Deu4rrPm28TP/AH5DoX4aj7KvOtzCN3Yh3ryzpFOJcc4DRtD1PmUVD+lvlKt7LMaf7RcDbQpwqH/5G+z6hlvRS/ygcVNtwy5lVtLiMqpGxDPhQR6QTmueLezkmH1cUkkQOMoBhm78kkbfOtGFjXZvK5ieR7cmCzyTlx/pPc8Rk1SyEqDsF2jX0Rr4/tnJ9NIEwo0qOX87k0sThdz/AFaUfgH+asScHuTztnPtQ/5q02SQsHwkLHfFPIbc0pIGJ9Pq2HvPP2ViSbQB3seSjv8Af8zW28iniRme3lUKNydOB6yCa1w2zKvWskhBxmTq30YJwAGxpC59O9SfjsOjgojA8ZuaViG331Pu3wX0D+Nb6CaTCdn8wDH6zZwfUBufXU+TMlBm/NZl/Sp6m+Qrey5GKSvFJqVuy2nO265yPHet8Mwb0EbEHmD4U1pzIPH7BK4ZAjh9ys8WunkiOuSSTG41yO4B2GRqJwcd9ILUbk/tN/iP8+nl40qv/wBG3q/MUks27I9p95P8/Ad9YW2QGtAbl7K7fodbsQ5zjdD1alV3s0beDY/ECPnilNJr3eMkd3a/Cc/lSgHNcseqF65FlM8dtHmPQLNFFFMVpFFFa7iXSjN4AmlAs0mPeGNLjoFbXkQ4bi2nuDzmm0j7kI0j94vVk0x9B+E/ReHW0JGGWNS332Gp/wB4mnyuja3dAC8VmlM0jpDqST9Sof5T+ILDawO4YoLqEsFGWIRi+APWoqrrPi088srwkLHLLJKuuMsw1SMAGIcAcvnVh+WaDVZRdoIBODkjI2ilIB3HM4HPvqq+ijXTwgRy6U7RwEU4Y7gZbxJxS7rbvj6KD4r7lJVivP8AiW59BjcfJ6zrvB9m2b1NIvzU1n6Bcf1lh/y4z+Qrw3D7ruux/egQ/IilTk0dJb25NtIkluqocAusurHaXuKgnPr8acLnprE3BVsQkvXBUQkqNHZkB555aR4Uh6UW90LSTXNE6DGcRFGxqHLDEUwySR9VFhJVmUsZnZsxsva0hQDt3dw5VIyFkpbvAmiNOHj3KpPI5l0RodePgk8/bbR9kbv+S+3mfRSy2geRxFEjSyHkka6mx47bKPScCm4T9XCZDzbte1vNHuxT/wAB6ZXlrAEt+pt9Q1M4j6yWRjjtOzn07ADAHIVoYrGtw4BOpWbh8J+Mc+qPM8U4SeTviaprNoSMZwskZf8ADnn7ais/ZcNgqQerkVgQwOeTA7gg/OpZZ+VbicbZaWKVdziSMAYxnJMeCOR+Fauml3HxC3i4giCKSRmtrhAdQ6xV1xSZwM5A5kciPCq8G0DKd27VqbAsY3ebl2+HFRniH6M+sD94U2QXICgAjPr+P8/xpfcvqiQ+LJ8WFeYuH4txI8L6ME6+rbSRkjzgMc9udRbWz3TRPgtnoqSx8g32ty/UaGo814tLrPZO+rbalVi2Y1zzHZPrXb8qRrwYZUEDU3aIHJV7/wCHv8K9Dg6u7KNkXme/Vz0jPLHjXPPERuj36LqIOkT4nAuZvVY61Xdd3d5pxzWabRw9I3AIDK3mt357wSOe24NJZYCcMq4DHCjftb7Z379z6BTBC1xyd5futs9ImtgbMWjM1W8bFa/p92E+V7tLA3E8FuOc0qJ/d1AufYoJpttbbQ+MRyBfO6zUF1H7AKsGq6/Jfwvh8qfSobYQ3EZMUgLtJoYgZ0lzyZSCDzwceNTwYdpeCHXWeiysZ0mE0D4mx0XAi77fkrDooorWXFqAeWqaP+jtLMgPXRsFYjJAbBIB54Bqr+iV5cNH1UTQqoLkFlZj558CBVmdG7eGYOZ1SW8Ejdf1qq0iurkKAGGVjC40YwMbjmab7joXcrcTSwvbaZX14dJAwGMacocePd307e+Gkzd+LeTH9Evf6xCPVDn5vR9Dvf6xF/0P/wB0/wD/AKZvv1rT/u/wo/8ATN9+taf93+FNTlCekIvPo8wdoWjC7nQVJGV83BIzv3+BqPXx+rYePZ/EcVZ3Euhl7NC8Re1Acacjrcj4UwdMfJ41vBbtbpLOyn/aCCXzgA6wvMDVnZRyq3h5hGC08VSxUBkLXDgoHxkZ6uMd5/gB86dGXPZHL8h/qKb7rtTwEbgk/CnoLvmsjbUn59dyl2e2oR8+aa7walI/WKp+JgWHuFL+FsVsbqI9wtp8HuZJuqb3qw9wpLxC1cgaOYYyeyONmPyNbri6AWUcushUewXETb+GwNQYNxD2Vob8lalFtKbyfqU9DqPdJUmNxdf0DHmWM27TiARiPEmFYv54OCNjkEVE7eFpAoQF3Z8hVGWY686QOZPoGas/pN0bex4BZxyD6xblHk78NJryPZqA9lbOLlD2/DwCo4WIsLr4lV7HeYkZiOelfVgAn5n3V4ml0WoJ2L7nHPtnJ+Fbo4wVlyNwz49q15ebTFCdOvYqAO8vC6j3E59lc6wNLwO8eQWidFjidqFtiFzhNx7/AOBr0mNY8IYwfaw5/hFe+KDTbMOZ0ge3YUmhnBEuftKMe2Pb4mmst0d9586/dKTwWtBlokYZDKWb78mcH51aHkduit9PEPNeBZD96OTSD7nqtLZdcse/ZESNjxIyB7iatHyN2eq6uZcbJGkWfS7M5HsAX3irUJ/ObXYb+pTToraooorUTE1cZ6LW13gzRAuPNkXKSr910ww99R/jPR66tbeWW2u5JOrRnEdwiTatCk6Q40uM45kmprUV43e8V1Mtta2rJkgNLMx1L4lQq4z4ZNCFWth5XbplBNvbtnwZ0558dXhS2LyvvpLPZEAc8TAnb0Mg+dRq46GcRE5S3sm0g7jVqiVs7hHdUOjwGX9Zpe/k04w6kdRCmRz64E+zFU3HEB2QBCXJTnhHSy4uoVni4fO8bZ0kSQ74JB2ZgeYpeOM3P/t13n1wfPraQdFl4xCIrU21rawxppV8NMvZH2tMynUTvy55qeWSSBAJWR37yiGNfR2Wdz8auJFSHTboW8IW/lBhkmuyOpBVkRHjbclRu5ZcnBx2vHemFTkZ8at7yxWxbhbOP9zLHKfuhwG+DGqYtCckHfA29Q/1rI2i0lwd3J7KC831wUI0gkurxj1yIVz6sE1OfJDbZ4k7dyWxH4pVA+CmoDxlyqoyjJV9vWQQPiatPyJ2RJvJz3skK/8ALUs2Pa491LgwSWdgtDlZUXDolcyLGiuebBQGPrIGTTL5QOAG94dNCn6TAeP+0jIZR7SMe2pFRWsmLlE3hWTPLXzUjlIowyEHkeVbbWLrIhHqKshBB5nT9k+7b1irk435ErW5keUz3KyOcltSHJ8SNG/r5+mo3ceQa5DfV3qaR5rNGyvvzU6Sdv5wKoPwn9B9jRO3k19DeFPcXqaYmmS3+ukUaRkjIjTLkLktvgnkpqNXvR25S6cQ2l00IYhcRO2EydKkqpUlQSNjg7Vdfk36G3XDldJpUdDuAmCGY83YtGrgjAG7MMeGKm9TxYdrI9w5pCbNrlaWzkhP1ltcDRkpqikQYO+k6gNgeRq1fJz044bb2626SSSTuS8umCQlpG54AUkgABR6AKtSk8/DonYM8aOykEFlBII5EEjYinsiaw2Elr1aXayoHXVg/rKyH2hwCPdW6iipUIooooQiiiihCKS8QuJEXMUXWtnGNQQD0kt+QNFFCFAOmvSLiHVPBJw6Jo5kZCVuQxwRjbKKSw54CnuqquEdHOJMQEsppANslTGCPHLgA+uiimPjbIKcLQpFB0B4q4z9EVfvzoPlUp6M2/GeHWqwR2EEnaZ2frwSWdiSdO3q591FFMjgji6gpKSSpVwq44rKuqRLWDfGhlkZvXlZCMVJ484GrGcb45Z78ZooqZIvVFFFCEUUUUIRRRRQhFFFFCF//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object 4"/>
          <p:cNvSpPr/>
          <p:nvPr/>
        </p:nvSpPr>
        <p:spPr>
          <a:xfrm>
            <a:off x="155575" y="5479280"/>
            <a:ext cx="4257805" cy="578530"/>
          </a:xfrm>
          <a:prstGeom prst="rect">
            <a:avLst/>
          </a:prstGeom>
          <a:blipFill>
            <a:blip r:embed="rId4" cstate="print"/>
            <a:stretch>
              <a:fillRect/>
            </a:stretch>
          </a:blipFill>
        </p:spPr>
        <p:txBody>
          <a:bodyPr wrap="square" lIns="0" tIns="0" rIns="0" bIns="0" rtlCol="0"/>
          <a:lstStyle/>
          <a:p>
            <a:endParaRPr/>
          </a:p>
        </p:txBody>
      </p:sp>
      <p:sp>
        <p:nvSpPr>
          <p:cNvPr id="15" name="object 3"/>
          <p:cNvSpPr txBox="1">
            <a:spLocks/>
          </p:cNvSpPr>
          <p:nvPr/>
        </p:nvSpPr>
        <p:spPr>
          <a:xfrm>
            <a:off x="155576" y="1385802"/>
            <a:ext cx="4033870" cy="528092"/>
          </a:xfrm>
          <a:prstGeom prst="rect">
            <a:avLst/>
          </a:prstGeom>
        </p:spPr>
        <p:txBody>
          <a:bodyPr vert="horz" wrap="square" lIns="0" tIns="65785" rIns="0" bIns="0" rtlCol="0" anchor="t">
            <a:spAutoFit/>
          </a:bodyPr>
          <a:lstStyle>
            <a:lvl1pPr algn="l" defTabSz="457200" rtl="0" eaLnBrk="1" latinLnBrk="0" hangingPunct="1">
              <a:lnSpc>
                <a:spcPts val="3600"/>
              </a:lnSpc>
              <a:spcBef>
                <a:spcPct val="0"/>
              </a:spcBef>
              <a:buNone/>
              <a:defRPr sz="3000" b="1" kern="1200" cap="all">
                <a:solidFill>
                  <a:srgbClr val="565A5D"/>
                </a:solidFill>
                <a:latin typeface="Arial"/>
                <a:ea typeface="+mj-ea"/>
                <a:cs typeface="Arial"/>
              </a:defRPr>
            </a:lvl1pPr>
          </a:lstStyle>
          <a:p>
            <a:pPr marL="12700">
              <a:lnSpc>
                <a:spcPct val="100000"/>
              </a:lnSpc>
            </a:pPr>
            <a:r>
              <a:rPr lang="en-US" spc="-5" dirty="0" smtClean="0"/>
              <a:t>Early Lane</a:t>
            </a:r>
            <a:r>
              <a:rPr lang="en-US" spc="-35" dirty="0" smtClean="0"/>
              <a:t> </a:t>
            </a:r>
            <a:r>
              <a:rPr lang="en-US" spc="-5" dirty="0" smtClean="0"/>
              <a:t>Merge</a:t>
            </a:r>
            <a:endParaRPr lang="en-US" spc="-5" dirty="0"/>
          </a:p>
        </p:txBody>
      </p:sp>
      <p:sp>
        <p:nvSpPr>
          <p:cNvPr id="17" name="object 7"/>
          <p:cNvSpPr txBox="1"/>
          <p:nvPr/>
        </p:nvSpPr>
        <p:spPr>
          <a:xfrm>
            <a:off x="155575" y="2255922"/>
            <a:ext cx="4335439" cy="1938992"/>
          </a:xfrm>
          <a:prstGeom prst="rect">
            <a:avLst/>
          </a:prstGeom>
        </p:spPr>
        <p:txBody>
          <a:bodyPr vert="horz" wrap="square" lIns="0" tIns="0" rIns="0" bIns="0" rtlCol="0">
            <a:spAutoFit/>
          </a:bodyPr>
          <a:lstStyle/>
          <a:p>
            <a:pPr marL="355600" indent="-342900">
              <a:lnSpc>
                <a:spcPct val="100000"/>
              </a:lnSpc>
              <a:buFont typeface="Arial"/>
              <a:buChar char="•"/>
              <a:tabLst>
                <a:tab pos="356235" algn="l"/>
              </a:tabLst>
            </a:pPr>
            <a:r>
              <a:rPr sz="1400" dirty="0">
                <a:latin typeface="Arial"/>
                <a:cs typeface="Arial"/>
              </a:rPr>
              <a:t>Advises drivers to move out of closed lane well before the</a:t>
            </a:r>
            <a:r>
              <a:rPr sz="1400" spc="-175" dirty="0">
                <a:latin typeface="Arial"/>
                <a:cs typeface="Arial"/>
              </a:rPr>
              <a:t> </a:t>
            </a:r>
            <a:r>
              <a:rPr sz="1400" dirty="0" smtClean="0">
                <a:latin typeface="Arial"/>
                <a:cs typeface="Arial"/>
              </a:rPr>
              <a:t>forced</a:t>
            </a:r>
            <a:r>
              <a:rPr lang="en-US" sz="1400" dirty="0" smtClean="0">
                <a:latin typeface="Arial"/>
                <a:cs typeface="Arial"/>
              </a:rPr>
              <a:t> </a:t>
            </a:r>
            <a:r>
              <a:rPr sz="1400" dirty="0" smtClean="0">
                <a:latin typeface="Arial"/>
                <a:cs typeface="Arial"/>
              </a:rPr>
              <a:t>merge</a:t>
            </a:r>
            <a:r>
              <a:rPr sz="1400" spc="-114" dirty="0" smtClean="0">
                <a:latin typeface="Arial"/>
                <a:cs typeface="Arial"/>
              </a:rPr>
              <a:t> </a:t>
            </a:r>
            <a:r>
              <a:rPr sz="1400" dirty="0">
                <a:latin typeface="Arial"/>
                <a:cs typeface="Arial"/>
              </a:rPr>
              <a:t>point</a:t>
            </a:r>
          </a:p>
          <a:p>
            <a:pPr marL="355600" marR="5080" indent="-342900">
              <a:lnSpc>
                <a:spcPct val="100000"/>
              </a:lnSpc>
              <a:buFont typeface="Arial"/>
              <a:buChar char="•"/>
              <a:tabLst>
                <a:tab pos="356235" algn="l"/>
              </a:tabLst>
            </a:pPr>
            <a:r>
              <a:rPr sz="1400" spc="-5" dirty="0">
                <a:latin typeface="Arial"/>
                <a:cs typeface="Arial"/>
              </a:rPr>
              <a:t>Works </a:t>
            </a:r>
            <a:r>
              <a:rPr sz="1400" dirty="0">
                <a:latin typeface="Arial"/>
                <a:cs typeface="Arial"/>
              </a:rPr>
              <a:t>best when there is a low </a:t>
            </a:r>
            <a:r>
              <a:rPr sz="1400" spc="-5" dirty="0">
                <a:latin typeface="Arial"/>
                <a:cs typeface="Arial"/>
              </a:rPr>
              <a:t>traffic </a:t>
            </a:r>
            <a:r>
              <a:rPr sz="1400" dirty="0">
                <a:latin typeface="Arial"/>
                <a:cs typeface="Arial"/>
              </a:rPr>
              <a:t>volume combined with</a:t>
            </a:r>
            <a:r>
              <a:rPr sz="1400" spc="-200" dirty="0">
                <a:latin typeface="Arial"/>
                <a:cs typeface="Arial"/>
              </a:rPr>
              <a:t> </a:t>
            </a:r>
            <a:r>
              <a:rPr sz="1400" dirty="0">
                <a:latin typeface="Arial"/>
                <a:cs typeface="Arial"/>
              </a:rPr>
              <a:t>high </a:t>
            </a:r>
            <a:r>
              <a:rPr sz="1400" dirty="0" smtClean="0">
                <a:latin typeface="Arial"/>
                <a:cs typeface="Arial"/>
              </a:rPr>
              <a:t>average</a:t>
            </a:r>
            <a:r>
              <a:rPr sz="1400" spc="-100" dirty="0" smtClean="0">
                <a:latin typeface="Arial"/>
                <a:cs typeface="Arial"/>
              </a:rPr>
              <a:t> </a:t>
            </a:r>
            <a:r>
              <a:rPr sz="1400" dirty="0">
                <a:latin typeface="Arial"/>
                <a:cs typeface="Arial"/>
              </a:rPr>
              <a:t>speeds</a:t>
            </a:r>
          </a:p>
          <a:p>
            <a:pPr marL="355600" indent="-342900">
              <a:lnSpc>
                <a:spcPct val="100000"/>
              </a:lnSpc>
              <a:buFont typeface="Arial"/>
              <a:buChar char="•"/>
              <a:tabLst>
                <a:tab pos="356235" algn="l"/>
              </a:tabLst>
            </a:pPr>
            <a:r>
              <a:rPr sz="1400" u="sng" dirty="0">
                <a:latin typeface="Arial"/>
                <a:cs typeface="Arial"/>
              </a:rPr>
              <a:t>Benefits:</a:t>
            </a:r>
          </a:p>
          <a:p>
            <a:pPr marL="812800" lvl="1" indent="-342900">
              <a:lnSpc>
                <a:spcPct val="100000"/>
              </a:lnSpc>
              <a:buFont typeface="Arial"/>
              <a:buChar char="•"/>
              <a:tabLst>
                <a:tab pos="813435" algn="l"/>
              </a:tabLst>
            </a:pPr>
            <a:r>
              <a:rPr lang="en-US" sz="1400" dirty="0" smtClean="0">
                <a:latin typeface="Arial"/>
                <a:cs typeface="Arial"/>
              </a:rPr>
              <a:t>Less </a:t>
            </a:r>
            <a:r>
              <a:rPr sz="1400" dirty="0" smtClean="0">
                <a:latin typeface="Arial"/>
                <a:cs typeface="Arial"/>
              </a:rPr>
              <a:t>aggressive and </a:t>
            </a:r>
            <a:r>
              <a:rPr sz="1400" dirty="0">
                <a:latin typeface="Arial"/>
                <a:cs typeface="Arial"/>
              </a:rPr>
              <a:t>unsafe</a:t>
            </a:r>
            <a:r>
              <a:rPr sz="1400" spc="-135" dirty="0">
                <a:latin typeface="Arial"/>
                <a:cs typeface="Arial"/>
              </a:rPr>
              <a:t> </a:t>
            </a:r>
            <a:r>
              <a:rPr sz="1400" dirty="0" smtClean="0">
                <a:latin typeface="Arial"/>
                <a:cs typeface="Arial"/>
              </a:rPr>
              <a:t>merg</a:t>
            </a:r>
            <a:r>
              <a:rPr lang="en-US" sz="1400" dirty="0" smtClean="0">
                <a:latin typeface="Arial"/>
                <a:cs typeface="Arial"/>
              </a:rPr>
              <a:t>ing</a:t>
            </a:r>
          </a:p>
          <a:p>
            <a:pPr marL="812800" lvl="1" indent="-342900">
              <a:lnSpc>
                <a:spcPct val="100000"/>
              </a:lnSpc>
              <a:buFont typeface="Arial"/>
              <a:buChar char="•"/>
              <a:tabLst>
                <a:tab pos="813435" algn="l"/>
              </a:tabLst>
            </a:pPr>
            <a:r>
              <a:rPr lang="en-US" sz="1400" dirty="0" smtClean="0">
                <a:latin typeface="Arial"/>
                <a:cs typeface="Arial"/>
              </a:rPr>
              <a:t>Advanced warning allows drivers adequate distance to merge</a:t>
            </a:r>
            <a:endParaRPr sz="1400" dirty="0">
              <a:latin typeface="Arial"/>
              <a:cs typeface="Arial"/>
            </a:endParaRPr>
          </a:p>
          <a:p>
            <a:pPr marL="812800" lvl="1" indent="-342900">
              <a:buFont typeface="Arial"/>
              <a:buChar char="•"/>
              <a:tabLst>
                <a:tab pos="813435" algn="l"/>
              </a:tabLst>
            </a:pPr>
            <a:r>
              <a:rPr sz="1400" dirty="0" smtClean="0">
                <a:latin typeface="Arial"/>
                <a:cs typeface="Arial"/>
              </a:rPr>
              <a:t>Gives </a:t>
            </a:r>
            <a:r>
              <a:rPr sz="1400" dirty="0">
                <a:latin typeface="Arial"/>
                <a:cs typeface="Arial"/>
              </a:rPr>
              <a:t>positive instructions on lane usage</a:t>
            </a:r>
          </a:p>
        </p:txBody>
      </p:sp>
      <p:sp>
        <p:nvSpPr>
          <p:cNvPr id="18" name="object 3"/>
          <p:cNvSpPr txBox="1">
            <a:spLocks/>
          </p:cNvSpPr>
          <p:nvPr/>
        </p:nvSpPr>
        <p:spPr>
          <a:xfrm>
            <a:off x="4981481" y="1390554"/>
            <a:ext cx="4036060" cy="774314"/>
          </a:xfrm>
          <a:prstGeom prst="rect">
            <a:avLst/>
          </a:prstGeom>
        </p:spPr>
        <p:txBody>
          <a:bodyPr vert="horz" wrap="square" lIns="0" tIns="65785" rIns="0" bIns="0" rtlCol="0" anchor="t">
            <a:spAutoFit/>
          </a:bodyPr>
          <a:lstStyle>
            <a:lvl1pPr algn="l" defTabSz="457200" rtl="0" eaLnBrk="1" latinLnBrk="0" hangingPunct="1">
              <a:lnSpc>
                <a:spcPts val="3600"/>
              </a:lnSpc>
              <a:spcBef>
                <a:spcPct val="0"/>
              </a:spcBef>
              <a:buNone/>
              <a:defRPr sz="3000" b="1" kern="1200" cap="all">
                <a:solidFill>
                  <a:srgbClr val="565A5D"/>
                </a:solidFill>
                <a:latin typeface="Arial"/>
                <a:ea typeface="+mj-ea"/>
                <a:cs typeface="Arial"/>
              </a:defRPr>
            </a:lvl1pPr>
          </a:lstStyle>
          <a:p>
            <a:pPr marL="12700" algn="ctr">
              <a:lnSpc>
                <a:spcPct val="100000"/>
              </a:lnSpc>
            </a:pPr>
            <a:r>
              <a:rPr lang="en-US" spc="-5" dirty="0" smtClean="0"/>
              <a:t>Late Lane</a:t>
            </a:r>
            <a:r>
              <a:rPr lang="en-US" spc="-35" dirty="0" smtClean="0"/>
              <a:t> </a:t>
            </a:r>
            <a:r>
              <a:rPr lang="en-US" spc="-5" dirty="0" smtClean="0"/>
              <a:t>Merge</a:t>
            </a:r>
          </a:p>
          <a:p>
            <a:pPr marL="12700" algn="ctr">
              <a:lnSpc>
                <a:spcPct val="100000"/>
              </a:lnSpc>
            </a:pPr>
            <a:r>
              <a:rPr lang="en-US" sz="1600" spc="-5" dirty="0" smtClean="0">
                <a:solidFill>
                  <a:srgbClr val="FFC000"/>
                </a:solidFill>
                <a:effectLst>
                  <a:outerShdw blurRad="38100" dist="38100" dir="2700000" algn="tl">
                    <a:srgbClr val="000000">
                      <a:alpha val="43137"/>
                    </a:srgbClr>
                  </a:outerShdw>
                </a:effectLst>
              </a:rPr>
              <a:t>(a.k.a. the Zipper merge)</a:t>
            </a:r>
            <a:endParaRPr lang="en-US" sz="1600" spc="-5" dirty="0">
              <a:solidFill>
                <a:srgbClr val="FFC000"/>
              </a:solidFill>
              <a:effectLst>
                <a:outerShdw blurRad="38100" dist="38100" dir="2700000" algn="tl">
                  <a:srgbClr val="000000">
                    <a:alpha val="43137"/>
                  </a:srgbClr>
                </a:outerShdw>
              </a:effectLst>
            </a:endParaRPr>
          </a:p>
        </p:txBody>
      </p:sp>
      <p:sp>
        <p:nvSpPr>
          <p:cNvPr id="19" name="object 5"/>
          <p:cNvSpPr/>
          <p:nvPr/>
        </p:nvSpPr>
        <p:spPr>
          <a:xfrm>
            <a:off x="4646645" y="5488613"/>
            <a:ext cx="4299965" cy="578530"/>
          </a:xfrm>
          <a:prstGeom prst="rect">
            <a:avLst/>
          </a:prstGeom>
          <a:blipFill>
            <a:blip r:embed="rId5" cstate="print"/>
            <a:stretch>
              <a:fillRect/>
            </a:stretch>
          </a:blipFill>
        </p:spPr>
        <p:txBody>
          <a:bodyPr wrap="square" lIns="0" tIns="0" rIns="0" bIns="0" rtlCol="0"/>
          <a:lstStyle/>
          <a:p>
            <a:endParaRPr/>
          </a:p>
        </p:txBody>
      </p:sp>
      <p:sp>
        <p:nvSpPr>
          <p:cNvPr id="20" name="object 7"/>
          <p:cNvSpPr txBox="1"/>
          <p:nvPr/>
        </p:nvSpPr>
        <p:spPr>
          <a:xfrm>
            <a:off x="2491654" y="6144938"/>
            <a:ext cx="4217056" cy="115416"/>
          </a:xfrm>
          <a:prstGeom prst="rect">
            <a:avLst/>
          </a:prstGeom>
        </p:spPr>
        <p:txBody>
          <a:bodyPr vert="horz" wrap="square" lIns="0" tIns="0" rIns="0" bIns="0" rtlCol="0">
            <a:spAutoFit/>
          </a:bodyPr>
          <a:lstStyle/>
          <a:p>
            <a:pPr marL="12700">
              <a:lnSpc>
                <a:spcPts val="905"/>
              </a:lnSpc>
            </a:pPr>
            <a:r>
              <a:rPr sz="800" spc="-5" dirty="0">
                <a:latin typeface="Arial"/>
                <a:cs typeface="Arial"/>
              </a:rPr>
              <a:t>Source: </a:t>
            </a:r>
            <a:r>
              <a:rPr sz="800" dirty="0">
                <a:latin typeface="Arial"/>
                <a:cs typeface="Arial"/>
              </a:rPr>
              <a:t> </a:t>
            </a:r>
            <a:r>
              <a:rPr sz="800" spc="-5" dirty="0">
                <a:latin typeface="Arial"/>
                <a:cs typeface="Arial"/>
              </a:rPr>
              <a:t>https://</a:t>
            </a:r>
            <a:r>
              <a:rPr sz="800" spc="-5" dirty="0" smtClean="0">
                <a:latin typeface="Arial"/>
                <a:cs typeface="Arial"/>
                <a:hlinkClick r:id="rId6"/>
              </a:rPr>
              <a:t>www.workzonesafety.org/fhwa_wz_grant/atssa/atssa_dynamic_lane_merging</a:t>
            </a:r>
            <a:endParaRPr sz="800" dirty="0">
              <a:latin typeface="Arial"/>
              <a:cs typeface="Arial"/>
            </a:endParaRPr>
          </a:p>
        </p:txBody>
      </p:sp>
      <p:sp>
        <p:nvSpPr>
          <p:cNvPr id="21" name="object 4"/>
          <p:cNvSpPr txBox="1"/>
          <p:nvPr/>
        </p:nvSpPr>
        <p:spPr>
          <a:xfrm>
            <a:off x="4682495" y="2231531"/>
            <a:ext cx="4264115" cy="3144451"/>
          </a:xfrm>
          <a:prstGeom prst="rect">
            <a:avLst/>
          </a:prstGeom>
        </p:spPr>
        <p:txBody>
          <a:bodyPr vert="horz" wrap="square" lIns="0" tIns="0" rIns="0" bIns="0" rtlCol="0">
            <a:spAutoFit/>
          </a:bodyPr>
          <a:lstStyle/>
          <a:p>
            <a:pPr marL="355600" indent="-342900">
              <a:lnSpc>
                <a:spcPct val="100000"/>
              </a:lnSpc>
              <a:buFont typeface="Arial"/>
              <a:buChar char="•"/>
              <a:tabLst>
                <a:tab pos="356235" algn="l"/>
              </a:tabLst>
            </a:pPr>
            <a:r>
              <a:rPr sz="1400" dirty="0">
                <a:latin typeface="Arial"/>
                <a:cs typeface="Arial"/>
              </a:rPr>
              <a:t>Advises drivers to use both lanes up to the merge</a:t>
            </a:r>
            <a:r>
              <a:rPr sz="1400" spc="-185" dirty="0">
                <a:latin typeface="Arial"/>
                <a:cs typeface="Arial"/>
              </a:rPr>
              <a:t> </a:t>
            </a:r>
            <a:endParaRPr sz="1400" dirty="0">
              <a:latin typeface="Arial"/>
              <a:cs typeface="Arial"/>
            </a:endParaRPr>
          </a:p>
          <a:p>
            <a:pPr marL="355600" marR="433705" indent="-342900">
              <a:lnSpc>
                <a:spcPct val="100000"/>
              </a:lnSpc>
              <a:spcBef>
                <a:spcPts val="480"/>
              </a:spcBef>
              <a:buFont typeface="Arial"/>
              <a:buChar char="•"/>
              <a:tabLst>
                <a:tab pos="356235" algn="l"/>
              </a:tabLst>
            </a:pPr>
            <a:r>
              <a:rPr sz="1400" spc="-5" dirty="0">
                <a:latin typeface="Arial"/>
                <a:cs typeface="Arial"/>
              </a:rPr>
              <a:t>Works </a:t>
            </a:r>
            <a:r>
              <a:rPr sz="1400" dirty="0">
                <a:latin typeface="Arial"/>
                <a:cs typeface="Arial"/>
              </a:rPr>
              <a:t>better for high </a:t>
            </a:r>
            <a:r>
              <a:rPr sz="1400" spc="-5" dirty="0">
                <a:latin typeface="Arial"/>
                <a:cs typeface="Arial"/>
              </a:rPr>
              <a:t>traffic </a:t>
            </a:r>
            <a:r>
              <a:rPr sz="1400" dirty="0" smtClean="0">
                <a:latin typeface="Arial"/>
                <a:cs typeface="Arial"/>
              </a:rPr>
              <a:t>volumes,</a:t>
            </a:r>
            <a:r>
              <a:rPr lang="en-US" sz="1400" dirty="0" smtClean="0">
                <a:latin typeface="Arial"/>
                <a:cs typeface="Arial"/>
              </a:rPr>
              <a:t> w</a:t>
            </a:r>
            <a:r>
              <a:rPr sz="1400" dirty="0" smtClean="0">
                <a:latin typeface="Arial"/>
                <a:cs typeface="Arial"/>
              </a:rPr>
              <a:t>here</a:t>
            </a:r>
            <a:r>
              <a:rPr sz="1400" spc="-225" dirty="0" smtClean="0">
                <a:latin typeface="Arial"/>
                <a:cs typeface="Arial"/>
              </a:rPr>
              <a:t> </a:t>
            </a:r>
            <a:r>
              <a:rPr sz="1400" dirty="0">
                <a:latin typeface="Arial"/>
                <a:cs typeface="Arial"/>
              </a:rPr>
              <a:t>queueing </a:t>
            </a:r>
            <a:r>
              <a:rPr sz="1400" dirty="0" smtClean="0">
                <a:latin typeface="Arial"/>
                <a:cs typeface="Arial"/>
              </a:rPr>
              <a:t>upstream </a:t>
            </a:r>
            <a:r>
              <a:rPr sz="1400" dirty="0" smtClean="0">
                <a:latin typeface="Arial"/>
                <a:cs typeface="Arial"/>
              </a:rPr>
              <a:t>is </a:t>
            </a:r>
            <a:r>
              <a:rPr lang="en-US" sz="1400" dirty="0" smtClean="0">
                <a:latin typeface="Arial"/>
                <a:cs typeface="Arial"/>
              </a:rPr>
              <a:t>e</a:t>
            </a:r>
            <a:r>
              <a:rPr sz="1400" dirty="0" smtClean="0">
                <a:latin typeface="Arial"/>
                <a:cs typeface="Arial"/>
              </a:rPr>
              <a:t>xpected </a:t>
            </a:r>
            <a:r>
              <a:rPr sz="1400" dirty="0">
                <a:latin typeface="Arial"/>
                <a:cs typeface="Arial"/>
              </a:rPr>
              <a:t>to</a:t>
            </a:r>
            <a:r>
              <a:rPr sz="1400" spc="-185" dirty="0">
                <a:latin typeface="Arial"/>
                <a:cs typeface="Arial"/>
              </a:rPr>
              <a:t> </a:t>
            </a:r>
            <a:r>
              <a:rPr sz="1400" spc="-15" dirty="0" smtClean="0">
                <a:latin typeface="Arial"/>
                <a:cs typeface="Arial"/>
              </a:rPr>
              <a:t>occur</a:t>
            </a:r>
            <a:endParaRPr lang="en-US" sz="1400" dirty="0">
              <a:latin typeface="Arial"/>
              <a:cs typeface="Arial"/>
            </a:endParaRPr>
          </a:p>
          <a:p>
            <a:pPr marL="355600" marR="433705" indent="-342900">
              <a:lnSpc>
                <a:spcPct val="100000"/>
              </a:lnSpc>
              <a:spcBef>
                <a:spcPts val="480"/>
              </a:spcBef>
              <a:buFont typeface="Arial"/>
              <a:buChar char="•"/>
              <a:tabLst>
                <a:tab pos="356235" algn="l"/>
              </a:tabLst>
            </a:pPr>
            <a:r>
              <a:rPr sz="1400" u="sng" dirty="0" smtClean="0">
                <a:latin typeface="Arial"/>
                <a:cs typeface="Arial"/>
              </a:rPr>
              <a:t>Benefits</a:t>
            </a:r>
            <a:r>
              <a:rPr sz="1400" u="sng" dirty="0">
                <a:latin typeface="Arial"/>
                <a:cs typeface="Arial"/>
              </a:rPr>
              <a:t>:</a:t>
            </a:r>
          </a:p>
          <a:p>
            <a:pPr marL="812800" marR="5080" lvl="1" indent="-342900">
              <a:lnSpc>
                <a:spcPct val="100000"/>
              </a:lnSpc>
              <a:buFont typeface="Arial"/>
              <a:buChar char="•"/>
              <a:tabLst>
                <a:tab pos="813435" algn="l"/>
              </a:tabLst>
            </a:pPr>
            <a:r>
              <a:rPr sz="1400" dirty="0">
                <a:latin typeface="Arial"/>
                <a:cs typeface="Arial"/>
              </a:rPr>
              <a:t>Maximize available storage upstream of work zone for</a:t>
            </a:r>
            <a:r>
              <a:rPr sz="1400" spc="-180" dirty="0">
                <a:latin typeface="Arial"/>
                <a:cs typeface="Arial"/>
              </a:rPr>
              <a:t> </a:t>
            </a:r>
            <a:r>
              <a:rPr sz="1400" i="1" dirty="0">
                <a:solidFill>
                  <a:srgbClr val="FF0000"/>
                </a:solidFill>
                <a:latin typeface="Arial"/>
                <a:cs typeface="Arial"/>
              </a:rPr>
              <a:t>reducing </a:t>
            </a:r>
            <a:r>
              <a:rPr sz="1400" i="1" spc="-5" dirty="0" smtClean="0">
                <a:solidFill>
                  <a:srgbClr val="FF0000"/>
                </a:solidFill>
                <a:latin typeface="Arial"/>
                <a:cs typeface="Arial"/>
              </a:rPr>
              <a:t>total </a:t>
            </a:r>
            <a:r>
              <a:rPr sz="1400" i="1" dirty="0">
                <a:solidFill>
                  <a:srgbClr val="FF0000"/>
                </a:solidFill>
                <a:latin typeface="Arial"/>
                <a:cs typeface="Arial"/>
              </a:rPr>
              <a:t>queue</a:t>
            </a:r>
            <a:r>
              <a:rPr sz="1400" i="1" spc="-80" dirty="0">
                <a:solidFill>
                  <a:srgbClr val="FF0000"/>
                </a:solidFill>
                <a:latin typeface="Arial"/>
                <a:cs typeface="Arial"/>
              </a:rPr>
              <a:t> </a:t>
            </a:r>
            <a:r>
              <a:rPr sz="1400" i="1" dirty="0" smtClean="0">
                <a:solidFill>
                  <a:srgbClr val="FF0000"/>
                </a:solidFill>
                <a:latin typeface="Arial"/>
                <a:cs typeface="Arial"/>
              </a:rPr>
              <a:t>length</a:t>
            </a:r>
            <a:r>
              <a:rPr lang="en-US" sz="1400" i="1" dirty="0" smtClean="0">
                <a:solidFill>
                  <a:srgbClr val="FF0000"/>
                </a:solidFill>
                <a:latin typeface="Arial"/>
                <a:cs typeface="Arial"/>
              </a:rPr>
              <a:t> by up to 40%</a:t>
            </a:r>
          </a:p>
          <a:p>
            <a:pPr marL="812800" marR="5080" lvl="1" indent="-342900">
              <a:lnSpc>
                <a:spcPct val="100000"/>
              </a:lnSpc>
              <a:buFont typeface="Arial"/>
              <a:buChar char="•"/>
              <a:tabLst>
                <a:tab pos="813435" algn="l"/>
              </a:tabLst>
            </a:pPr>
            <a:r>
              <a:rPr sz="1400" dirty="0" smtClean="0">
                <a:latin typeface="Arial"/>
                <a:cs typeface="Arial"/>
              </a:rPr>
              <a:t>Reduces </a:t>
            </a:r>
            <a:r>
              <a:rPr sz="1400" dirty="0">
                <a:latin typeface="Arial"/>
                <a:cs typeface="Arial"/>
              </a:rPr>
              <a:t>confusion between drivers</a:t>
            </a:r>
            <a:r>
              <a:rPr sz="1400" spc="-160" dirty="0">
                <a:latin typeface="Arial"/>
                <a:cs typeface="Arial"/>
              </a:rPr>
              <a:t> </a:t>
            </a:r>
            <a:r>
              <a:rPr sz="1400" dirty="0">
                <a:latin typeface="Arial"/>
                <a:cs typeface="Arial"/>
              </a:rPr>
              <a:t>who  think they should merge early </a:t>
            </a:r>
            <a:r>
              <a:rPr sz="1400" dirty="0" smtClean="0">
                <a:latin typeface="Arial"/>
                <a:cs typeface="Arial"/>
              </a:rPr>
              <a:t>vs</a:t>
            </a:r>
            <a:r>
              <a:rPr lang="en-US" sz="1400" dirty="0" smtClean="0">
                <a:latin typeface="Arial"/>
                <a:cs typeface="Arial"/>
              </a:rPr>
              <a:t>.</a:t>
            </a:r>
            <a:r>
              <a:rPr sz="1400" spc="-175" dirty="0" smtClean="0">
                <a:latin typeface="Arial"/>
                <a:cs typeface="Arial"/>
              </a:rPr>
              <a:t> </a:t>
            </a:r>
            <a:r>
              <a:rPr sz="1400" dirty="0">
                <a:latin typeface="Arial"/>
                <a:cs typeface="Arial"/>
              </a:rPr>
              <a:t>drivers  that use open lanes as far as</a:t>
            </a:r>
            <a:r>
              <a:rPr sz="1400" spc="-175" dirty="0">
                <a:latin typeface="Arial"/>
                <a:cs typeface="Arial"/>
              </a:rPr>
              <a:t> </a:t>
            </a:r>
            <a:r>
              <a:rPr sz="1400" dirty="0" smtClean="0">
                <a:latin typeface="Arial"/>
                <a:cs typeface="Arial"/>
              </a:rPr>
              <a:t>possible</a:t>
            </a:r>
            <a:endParaRPr lang="en-US" sz="1400" dirty="0" smtClean="0">
              <a:latin typeface="Arial"/>
              <a:cs typeface="Arial"/>
            </a:endParaRPr>
          </a:p>
          <a:p>
            <a:pPr marL="812800" marR="5080" lvl="1" indent="-342900">
              <a:lnSpc>
                <a:spcPct val="100000"/>
              </a:lnSpc>
              <a:buFont typeface="Arial"/>
              <a:buChar char="•"/>
              <a:tabLst>
                <a:tab pos="813435" algn="l"/>
              </a:tabLst>
            </a:pPr>
            <a:r>
              <a:rPr sz="1400" dirty="0" smtClean="0">
                <a:latin typeface="Arial"/>
                <a:cs typeface="Arial"/>
              </a:rPr>
              <a:t>Clarifies </a:t>
            </a:r>
            <a:r>
              <a:rPr sz="1400" dirty="0">
                <a:latin typeface="Arial"/>
                <a:cs typeface="Arial"/>
              </a:rPr>
              <a:t>right-of-way at merge</a:t>
            </a:r>
            <a:r>
              <a:rPr sz="1400" spc="-165" dirty="0">
                <a:latin typeface="Arial"/>
                <a:cs typeface="Arial"/>
              </a:rPr>
              <a:t> </a:t>
            </a:r>
            <a:r>
              <a:rPr sz="1400" dirty="0">
                <a:latin typeface="Arial"/>
                <a:cs typeface="Arial"/>
              </a:rPr>
              <a:t>point  (“alternate</a:t>
            </a:r>
            <a:r>
              <a:rPr sz="1400" spc="-120" dirty="0">
                <a:latin typeface="Arial"/>
                <a:cs typeface="Arial"/>
              </a:rPr>
              <a:t> </a:t>
            </a:r>
            <a:r>
              <a:rPr sz="1400" dirty="0">
                <a:latin typeface="Arial"/>
                <a:cs typeface="Arial"/>
              </a:rPr>
              <a:t>merge</a:t>
            </a:r>
            <a:r>
              <a:rPr sz="1400" dirty="0" smtClean="0">
                <a:latin typeface="Arial"/>
                <a:cs typeface="Arial"/>
              </a:rPr>
              <a:t>”)</a:t>
            </a:r>
            <a:endParaRPr lang="en-US" sz="1400" dirty="0" smtClean="0">
              <a:latin typeface="Arial"/>
              <a:cs typeface="Arial"/>
            </a:endParaRPr>
          </a:p>
          <a:p>
            <a:pPr marL="812800" marR="5080" lvl="1" indent="-342900">
              <a:lnSpc>
                <a:spcPct val="100000"/>
              </a:lnSpc>
              <a:buFont typeface="Arial"/>
              <a:buChar char="•"/>
              <a:tabLst>
                <a:tab pos="813435" algn="l"/>
              </a:tabLst>
            </a:pPr>
            <a:r>
              <a:rPr lang="en-US" sz="1400" dirty="0" smtClean="0">
                <a:latin typeface="Arial"/>
                <a:cs typeface="Arial"/>
              </a:rPr>
              <a:t>Actually </a:t>
            </a:r>
            <a:r>
              <a:rPr lang="en-US" sz="1400" i="1" dirty="0" smtClean="0">
                <a:solidFill>
                  <a:srgbClr val="FF0000"/>
                </a:solidFill>
                <a:latin typeface="Arial"/>
                <a:cs typeface="Arial"/>
              </a:rPr>
              <a:t>allows 15% more traffic</a:t>
            </a:r>
            <a:r>
              <a:rPr lang="en-US" sz="1400" i="1" dirty="0" smtClean="0">
                <a:latin typeface="Arial"/>
                <a:cs typeface="Arial"/>
              </a:rPr>
              <a:t> </a:t>
            </a:r>
            <a:r>
              <a:rPr lang="en-US" sz="1400" dirty="0" smtClean="0">
                <a:latin typeface="Arial"/>
                <a:cs typeface="Arial"/>
              </a:rPr>
              <a:t>to pass through in a given time period</a:t>
            </a:r>
            <a:endParaRPr sz="1400" dirty="0">
              <a:latin typeface="Arial"/>
              <a:cs typeface="Arial"/>
            </a:endParaRPr>
          </a:p>
        </p:txBody>
      </p:sp>
    </p:spTree>
    <p:extLst>
      <p:ext uri="{BB962C8B-B14F-4D97-AF65-F5344CB8AC3E}">
        <p14:creationId xmlns:p14="http://schemas.microsoft.com/office/powerpoint/2010/main" val="1381549068"/>
      </p:ext>
    </p:extLst>
  </p:cSld>
  <p:clrMapOvr>
    <a:masterClrMapping/>
  </p:clrMapOvr>
  <mc:AlternateContent xmlns:mc="http://schemas.openxmlformats.org/markup-compatibility/2006" xmlns:p14="http://schemas.microsoft.com/office/powerpoint/2010/main">
    <mc:Choice Requires="p14">
      <p:transition spd="slow" p14:dur="2000" advTm="4969"/>
    </mc:Choice>
    <mc:Fallback xmlns="">
      <p:transition spd="slow" advTm="4969"/>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VERMAC-Logo-JLogic.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5803338" y="928670"/>
            <a:ext cx="3143272" cy="285752"/>
          </a:xfrm>
          <a:prstGeom prst="rect">
            <a:avLst/>
          </a:prstGeom>
        </p:spPr>
      </p:pic>
      <p:sp>
        <p:nvSpPr>
          <p:cNvPr id="13" name="Title 1"/>
          <p:cNvSpPr>
            <a:spLocks noGrp="1"/>
          </p:cNvSpPr>
          <p:nvPr>
            <p:ph type="title"/>
          </p:nvPr>
        </p:nvSpPr>
        <p:spPr>
          <a:xfrm>
            <a:off x="233464" y="6332706"/>
            <a:ext cx="8784076" cy="525294"/>
          </a:xfrm>
        </p:spPr>
        <p:txBody>
          <a:bodyPr>
            <a:noAutofit/>
          </a:bodyPr>
          <a:lstStyle/>
          <a:p>
            <a:r>
              <a:rPr lang="en-US" sz="2400" dirty="0" smtClean="0"/>
              <a:t>DYNAMIC MERGE (Zipper merge) SYSTEMS </a:t>
            </a:r>
            <a:br>
              <a:rPr lang="en-US" sz="2400" dirty="0" smtClean="0"/>
            </a:br>
            <a:endParaRPr lang="en-US" sz="2400" dirty="0"/>
          </a:p>
        </p:txBody>
      </p:sp>
      <p:sp>
        <p:nvSpPr>
          <p:cNvPr id="23" name="AutoShape 2" descr="data:image/jpeg;base64,/9j/4AAQSkZJRgABAQAAAQABAAD/2wCEAAkGBhMREBUTExQVEhQVGB0XGBgVGRwXGBoXFxgZHBcWHB8XICggGhwjHBwaIC8gJCcpLC0sHB4xNTAqOCYrLCkBCQoKDgwOGg8PGikiHyQvLDEtNSwqLDUtLTUpKSoyLSwsLC80LDApLy8sNS8tLSwpKTUsLywsLCwsLDQsLCwsNf/AABEIAJgAoAMBIgACEQEDEQH/xAAcAAABBAMBAAAAAAAAAAAAAAAABAUGBwEDCAL/xABJEAACAQMCAgUIBgYHBwUAAAABAgMABBESIQUxBhMiQVEHMmFxgZGhsRQjQnKSwTNSYqLR8BVUc4KywvEkQ1ODk6PhFlVj0uL/xAAbAQABBQEBAAAAAAAAAAAAAAAAAQIDBAUGB//EADYRAAEEAAMECAQEBwAAAAAAAAEAAgMRBCExBRJBsQYyUWFxocHwIoGR0RMjQuEUFVJiorLx/9oADAMBAAIRAxEAPwC8aKKKEIooooQiiiihCKKKKEIopm6QdKobPSH1PI+dEUY1OwHM7kBVG3aYgVCOPdNZ5R2yLGEbHRJqlcnkNSjsj9lMsfGhCtCo10y6V/RVWKEB7qUHQp5Io2aZ/wBlfD7R2HfitbbiNx1im0M0OO0ZZmlIO47PVu31me8tjanCON2kkmmcSTSnLMBpAUeZGoydKqO7PeT30IWqXholOq4d7mQ7lpWJGf2VB0oPQoo/o3u6246sebGJ5Qi+oBs+zOB3YpZRQhb+B9JpLGYK/Xz2rqdu1M0cgI04JJbSwzsScEDGKsXhXForqISwtrQ5GcEEEHBUg7gg7EGqp4oxEL6dWrGBpznJIwRipH5MZypvA5CASRnGdtZhXWw9Zx7qEKf0VgGs0IRRRRQhFFFFCEUUUx9JOmlrYaRcOQzglVVWdmAIBICjkMihKAXGgnytN1eJEuuR1jUc2dgo97bVXPEfLlAn6K2lf0yMkK/Nm/dqvukvlAmv51kYRhYwRHGFMyqzY1PkgAtgYyRsOXOojMwcVeZs7EuNbleNDnSs/ivlBllYrYqnVgkfSJcsrEbHqkUguP2yQNtgedNE/Sa+RSTeqvpeGIKPSOXxJqsJOOXMnZDS4G2AREo9iDOKS/Q3Y5YoD44Lt73NQuxTB7/7yWhDsDESfsDzO6P8lKuJ9JkifVHI11K+NchYythTnTnkqnJ2XYZO21ILbpIQxlkiaWTOELsqKi+jmQx5nb0A4FNP0LPN3PqOkfu4rw/C1zkfvb/OoDjb098uS1mdGS0W4E/MDyAd/sna66czHYPDH90GQ+8nHwrHB+lkiyB5JmliJ0uGAGjPJwABgDv9HqplFuVPm7fztWg/Vse9RzHijDPwOqlbM4nI8k2XZkUbacwAGxfxWDwOZojIk0NMtSrYuI2fSFbSvNivnHlgDuA9NebfhqIdW7vv233bfuz3DG2BUY6O9IdEJiJ1MmDET9uP9X1jl6iDUvjkDAEbggEeo7itBrg4WFyM0ToXmN+oXqkLcCgMjSNEju/MuA/IY21ZA9lLqKVRLRY3VxZODZBAjZDxSEiEZG0gUcmB7lxkHfxDonlAvLfMlyIJoV3fqlaORVzuy6mYPjng4J8aRVgihCtW3uVkQOjK6MMhlIKkeII2IrZVb9A7v6Pem3XaG4RpFTuSWMrrKjuDq2SPFc95qyKEIooooQimPpD0LtL5ka4jLmMELh2XZsEg6SMjYU+UUJQSDYXPvlP8nYsJxNAn+zTHAHPq5MeZk74bGQfHI8Kj0EWkfOuleOcGju7eSCUZSQYPiPBh4EHBB8RXOfFrF7OaS3nIDxHGTsHX7Mgz3MPccjurNxsbsnBdp0ZxsQLopKB1B5/P0Wqik308HzQz+obe84FFt10zaYk1t4Rq0ze6MYHtNVmYKd+YbQ78ua6DE9INnYfIygnsb8R8rSmit3EOi15bxCa4jlijLBAWKKdTZxhQS3cedI5rWaNA7LKiMAQ0sLqhBGQQ4AGCCKs/yuWrBb9Vlt6Y4Iv3XMkA7d37EkfRbqb+IR9v1r8VII+ZrfHdE/ZDelGDfwNarmYNpIyNLAHIwQGGO/11B/DTQut7SOX1V+TaeC2hCWwSBxyNaGuORz0vgkkJKkKDgg5iPge9faPnVocAvhNbRsP1QpHgyjBX2YqvLiwyuBz/AD8R/PdSzo70gNs7ax2W2cdwkA7L+pht7qtYaYE179nn4rm9s7NfG0PrTzHZ4t4f29zVY9FabS6Ei6l/0yAfzrdV9cmiiiihCUdFYS3F4iBnRBKT+zqZFU+3BHsNWhUC8l2NV4HGZ+tXUw5GIrmFV7wANWR4knvqU8K6TW9zJLHE+p4SVYYI5EqSpIwwDArkd4oQnSiiihCKw3LbnWab+kHEfo9rNMOccbMo8WAOke1sChCq9P6e4gXAkWKNZHjLRssUeUYq2llDSsoIIz6KVWHkPLNrurosx59WuW/6kxYn8IqxOjfC/o1pDD3xxqGPi+Mufa2T7acqkEhGmSiMTT1s/fZoonw7yW8OhwTB1zDvnYy/Buz8Kk9tapGoVFVFHJVAUD2DattFMJJ1UgAGQVW+XCYyCztV86WRmA9OBEn70vwqzba2VEVFGFVQoHoAwB7qq3pC30rpPbQ8xAqE/wB0PMfj1fwq16c7QBMb1iUwcS6CWE+TJawk89SqEb16kwa5pgXVFJzOwIJ3OwyK6o43c9XbTPy0RO34UJ/KuYOGr2SPuj9xaq4o1CT3hb2wYxJjgzta/lXqlcb5APiM++k91Z6jqGM4wQRkMPA+qs8PP1YH6uV9xxSmsSyxxpemhjcVA38QagFIbeOWLJjPV5/4cjLnHLYgilqdIr5P947feCSf/U1mipm4uQLLl6P4SThXgAOQvzW9OndyvnLG33kdf8O1KYfKOftQofuy4+DL+dN9eWQHmAfXUwxzuIWbJ0ViPVdXyP3PJSvod5SY7W7lkZJupnUFwAkhWRMBCuk506dWQfRVl9ERZFHvbKM6JtZkPb6wMrElBGc47RckDG5GxztzneWigt2RsCeWPVy/nauneh/Aks7KGFFCYQF/TIyguxz3k5q/DL+ILXJbRwIwbgzjnxvT5D1T1RRRU6y0VF+N8ZguWgtopopWknQuqOrkJFmViQpJAygG/jTp0oCmyuAzrEGiddbnSqllIBJPIZNUH0M6ViyuzN1BmKxlAA4QKzFcnJB2wMDbO9Ssj3wa15qGSXcIB0PG9F0hRVPXflpum/RW0Ef9pI8n+FUpmu/KbxOTP16RA/8ACiUEe19RqQYWU8FE7Gwj9Svqkd7xiCH9LNFF/aOqf4iK5z4lx64kGZ7q4kHgZWAPo0pgH1Ypoj4crHUyBRzC959LH8qkGCfdWFEdoR1YBpOvGeONLxK4uY5HTW8hRomKkoGVBgrg4KqDSS/uDIjM0kkhAzl5Hc5H3iaxqCyr9Wkg0MMOXUDzdwY2Ug/Ck81rIdfaQK3dgnA8Mnfb05q22Pdtu7ffl2Kk6XeIfv1xrPtXQ/T270cHum7zAV/GAv8Amrny0PacftfICnPjHTC/nt2iluxJGQMoEQBgpBAyN+YFNVo/ab7zfP8A8fzisPHxlkBDu0eq7boxI2TaIc06Ndzatlts8i+kN+IfxBpTSY7TD9pfip/80prAfqCvT8Nk1zOwnzNjyIRRRRTFaRRRRQhbLDh/0i6t4QN5ZkU/dDan/dBrpuqM8k3Deu4rrPm28TP/AH5DoX4aj7KvOtzCN3Yh3ryzpFOJcc4DRtD1PmUVD+lvlKt7LMaf7RcDbQpwqH/5G+z6hlvRS/ygcVNtwy5lVtLiMqpGxDPhQR6QTmueLezkmH1cUkkQOMoBhm78kkbfOtGFjXZvK5ieR7cmCzyTlx/pPc8Rk1SyEqDsF2jX0Rr4/tnJ9NIEwo0qOX87k0sThdz/AFaUfgH+asScHuTztnPtQ/5q02SQsHwkLHfFPIbc0pIGJ9Pq2HvPP2ViSbQB3seSjv8Af8zW28iniRme3lUKNydOB6yCa1w2zKvWskhBxmTq30YJwAGxpC59O9SfjsOjgojA8ZuaViG331Pu3wX0D+Nb6CaTCdn8wDH6zZwfUBufXU+TMlBm/NZl/Sp6m+Qrey5GKSvFJqVuy2nO265yPHet8Mwb0EbEHmD4U1pzIPH7BK4ZAjh9ys8WunkiOuSSTG41yO4B2GRqJwcd9ILUbk/tN/iP8+nl40qv/wBG3q/MUks27I9p95P8/Ad9YW2QGtAbl7K7fodbsQ5zjdD1alV3s0beDY/ECPnilNJr3eMkd3a/Cc/lSgHNcseqF65FlM8dtHmPQLNFFFMVpFFFa7iXSjN4AmlAs0mPeGNLjoFbXkQ4bi2nuDzmm0j7kI0j94vVk0x9B+E/ReHW0JGGWNS332Gp/wB4mnyuja3dAC8VmlM0jpDqST9Sof5T+ILDawO4YoLqEsFGWIRi+APWoqrrPi088srwkLHLLJKuuMsw1SMAGIcAcvnVh+WaDVZRdoIBODkjI2ilIB3HM4HPvqq+ijXTwgRy6U7RwEU4Y7gZbxJxS7rbvj6KD4r7lJVivP8AiW59BjcfJ6zrvB9m2b1NIvzU1n6Bcf1lh/y4z+Qrw3D7ruux/egQ/IilTk0dJb25NtIkluqocAusurHaXuKgnPr8acLnprE3BVsQkvXBUQkqNHZkB555aR4Uh6UW90LSTXNE6DGcRFGxqHLDEUwySR9VFhJVmUsZnZsxsva0hQDt3dw5VIyFkpbvAmiNOHj3KpPI5l0RodePgk8/bbR9kbv+S+3mfRSy2geRxFEjSyHkka6mx47bKPScCm4T9XCZDzbte1vNHuxT/wAB6ZXlrAEt+pt9Q1M4j6yWRjjtOzn07ADAHIVoYrGtw4BOpWbh8J+Mc+qPM8U4SeTviaprNoSMZwskZf8ADnn7ais/ZcNgqQerkVgQwOeTA7gg/OpZZ+VbicbZaWKVdziSMAYxnJMeCOR+Fauml3HxC3i4giCKSRmtrhAdQ6xV1xSZwM5A5kciPCq8G0DKd27VqbAsY3ebl2+HFRniH6M+sD94U2QXICgAjPr+P8/xpfcvqiQ+LJ8WFeYuH4txI8L6ME6+rbSRkjzgMc9udRbWz3TRPgtnoqSx8g32ty/UaGo814tLrPZO+rbalVi2Y1zzHZPrXb8qRrwYZUEDU3aIHJV7/wCHv8K9Dg6u7KNkXme/Vz0jPLHjXPPERuj36LqIOkT4nAuZvVY61Xdd3d5pxzWabRw9I3AIDK3mt357wSOe24NJZYCcMq4DHCjftb7Z379z6BTBC1xyd5futs9ImtgbMWjM1W8bFa/p92E+V7tLA3E8FuOc0qJ/d1AufYoJpttbbQ+MRyBfO6zUF1H7AKsGq6/Jfwvh8qfSobYQ3EZMUgLtJoYgZ0lzyZSCDzwceNTwYdpeCHXWeiysZ0mE0D4mx0XAi77fkrDooorWXFqAeWqaP+jtLMgPXRsFYjJAbBIB54Bqr+iV5cNH1UTQqoLkFlZj558CBVmdG7eGYOZ1SW8Ejdf1qq0iurkKAGGVjC40YwMbjmab7joXcrcTSwvbaZX14dJAwGMacocePd307e+Gkzd+LeTH9Evf6xCPVDn5vR9Dvf6xF/0P/wB0/wD/AKZvv1rT/u/wo/8ATN9+taf93+FNTlCekIvPo8wdoWjC7nQVJGV83BIzv3+BqPXx+rYePZ/EcVZ3Euhl7NC8Re1Acacjrcj4UwdMfJ41vBbtbpLOyn/aCCXzgA6wvMDVnZRyq3h5hGC08VSxUBkLXDgoHxkZ6uMd5/gB86dGXPZHL8h/qKb7rtTwEbgk/CnoLvmsjbUn59dyl2e2oR8+aa7walI/WKp+JgWHuFL+FsVsbqI9wtp8HuZJuqb3qw9wpLxC1cgaOYYyeyONmPyNbri6AWUcushUewXETb+GwNQYNxD2Vob8lalFtKbyfqU9DqPdJUmNxdf0DHmWM27TiARiPEmFYv54OCNjkEVE7eFpAoQF3Z8hVGWY686QOZPoGas/pN0bex4BZxyD6xblHk78NJryPZqA9lbOLlD2/DwCo4WIsLr4lV7HeYkZiOelfVgAn5n3V4ml0WoJ2L7nHPtnJ+Fbo4wVlyNwz49q15ebTFCdOvYqAO8vC6j3E59lc6wNLwO8eQWidFjidqFtiFzhNx7/AOBr0mNY8IYwfaw5/hFe+KDTbMOZ0ge3YUmhnBEuftKMe2Pb4mmst0d9586/dKTwWtBlokYZDKWb78mcH51aHkduit9PEPNeBZD96OTSD7nqtLZdcse/ZESNjxIyB7iatHyN2eq6uZcbJGkWfS7M5HsAX3irUJ/ObXYb+pTToraooorUTE1cZ6LW13gzRAuPNkXKSr910ww99R/jPR66tbeWW2u5JOrRnEdwiTatCk6Q40uM45kmprUV43e8V1Mtta2rJkgNLMx1L4lQq4z4ZNCFWth5XbplBNvbtnwZ0558dXhS2LyvvpLPZEAc8TAnb0Mg+dRq46GcRE5S3sm0g7jVqiVs7hHdUOjwGX9Zpe/k04w6kdRCmRz64E+zFU3HEB2QBCXJTnhHSy4uoVni4fO8bZ0kSQ74JB2ZgeYpeOM3P/t13n1wfPraQdFl4xCIrU21rawxppV8NMvZH2tMynUTvy55qeWSSBAJWR37yiGNfR2Wdz8auJFSHTboW8IW/lBhkmuyOpBVkRHjbclRu5ZcnBx2vHemFTkZ8at7yxWxbhbOP9zLHKfuhwG+DGqYtCckHfA29Q/1rI2i0lwd3J7KC831wUI0gkurxj1yIVz6sE1OfJDbZ4k7dyWxH4pVA+CmoDxlyqoyjJV9vWQQPiatPyJ2RJvJz3skK/8ALUs2Pa491LgwSWdgtDlZUXDolcyLGiuebBQGPrIGTTL5QOAG94dNCn6TAeP+0jIZR7SMe2pFRWsmLlE3hWTPLXzUjlIowyEHkeVbbWLrIhHqKshBB5nT9k+7b1irk435ErW5keUz3KyOcltSHJ8SNG/r5+mo3ceQa5DfV3qaR5rNGyvvzU6Sdv5wKoPwn9B9jRO3k19DeFPcXqaYmmS3+ukUaRkjIjTLkLktvgnkpqNXvR25S6cQ2l00IYhcRO2EydKkqpUlQSNjg7Vdfk36G3XDldJpUdDuAmCGY83YtGrgjAG7MMeGKm9TxYdrI9w5pCbNrlaWzkhP1ltcDRkpqikQYO+k6gNgeRq1fJz044bb2626SSSTuS8umCQlpG54AUkgABR6AKtSk8/DonYM8aOykEFlBII5EEjYinsiaw2Elr1aXayoHXVg/rKyH2hwCPdW6iipUIooooQiiiihCKS8QuJEXMUXWtnGNQQD0kt+QNFFCFAOmvSLiHVPBJw6Jo5kZCVuQxwRjbKKSw54CnuqquEdHOJMQEsppANslTGCPHLgA+uiimPjbIKcLQpFB0B4q4z9EVfvzoPlUp6M2/GeHWqwR2EEnaZ2frwSWdiSdO3q591FFMjgji6gpKSSpVwq44rKuqRLWDfGhlkZvXlZCMVJ484GrGcb45Z78ZooqZIvVFFFCEUUUUIRRRRQhFFFFC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AutoShape 4" descr="data:image/jpeg;base64,/9j/4AAQSkZJRgABAQAAAQABAAD/2wCEAAkGBhMREBUTExQVEhQVGB0XGBgVGRwXGBoXFxgZHBcWHB8XICggGhwjHBwaIC8gJCcpLC0sHB4xNTAqOCYrLCkBCQoKDgwOGg8PGikiHyQvLDEtNSwqLDUtLTUpKSoyLSwsLC80LDApLy8sNS8tLSwpKTUsLywsLCwsLDQsLCwsNf/AABEIAJgAoAMBIgACEQEDEQH/xAAcAAABBAMBAAAAAAAAAAAAAAAABAUGBwEDCAL/xABJEAACAQMCAgUIBgYHBwUAAAABAgMABBESIQUxBhMiQVEHMmFxgZGhsRQjQnKSwTNSYqLR8BVUc4KywvEkQ1ODk6PhFlVj0uL/xAAbAQABBQEBAAAAAAAAAAAAAAAAAQIDBAUGB//EADYRAAEEAAMECAQEBwAAAAAAAAEAAgMRBCExBRJBsQYyUWFxocHwIoGR0RMjQuEUFVJiorLx/9oADAMBAAIRAxEAPwC8aKKKEIooooQiiiihCKKKKEIopm6QdKobPSH1PI+dEUY1OwHM7kBVG3aYgVCOPdNZ5R2yLGEbHRJqlcnkNSjsj9lMsfGhCtCo10y6V/RVWKEB7qUHQp5Io2aZ/wBlfD7R2HfitbbiNx1im0M0OO0ZZmlIO47PVu31me8tjanCON2kkmmcSTSnLMBpAUeZGoydKqO7PeT30IWqXholOq4d7mQ7lpWJGf2VB0oPQoo/o3u6246sebGJ5Qi+oBs+zOB3YpZRQhb+B9JpLGYK/Xz2rqdu1M0cgI04JJbSwzsScEDGKsXhXForqISwtrQ5GcEEEHBUg7gg7EGqp4oxEL6dWrGBpznJIwRipH5MZypvA5CASRnGdtZhXWw9Zx7qEKf0VgGs0IRRRRQhFFFFCEUUUx9JOmlrYaRcOQzglVVWdmAIBICjkMihKAXGgnytN1eJEuuR1jUc2dgo97bVXPEfLlAn6K2lf0yMkK/Nm/dqvukvlAmv51kYRhYwRHGFMyqzY1PkgAtgYyRsOXOojMwcVeZs7EuNbleNDnSs/ivlBllYrYqnVgkfSJcsrEbHqkUguP2yQNtgedNE/Sa+RSTeqvpeGIKPSOXxJqsJOOXMnZDS4G2AREo9iDOKS/Q3Y5YoD44Lt73NQuxTB7/7yWhDsDESfsDzO6P8lKuJ9JkifVHI11K+NchYythTnTnkqnJ2XYZO21ILbpIQxlkiaWTOELsqKi+jmQx5nb0A4FNP0LPN3PqOkfu4rw/C1zkfvb/OoDjb098uS1mdGS0W4E/MDyAd/sna66czHYPDH90GQ+8nHwrHB+lkiyB5JmliJ0uGAGjPJwABgDv9HqplFuVPm7fztWg/Vse9RzHijDPwOqlbM4nI8k2XZkUbacwAGxfxWDwOZojIk0NMtSrYuI2fSFbSvNivnHlgDuA9NebfhqIdW7vv233bfuz3DG2BUY6O9IdEJiJ1MmDET9uP9X1jl6iDUvjkDAEbggEeo7itBrg4WFyM0ToXmN+oXqkLcCgMjSNEju/MuA/IY21ZA9lLqKVRLRY3VxZODZBAjZDxSEiEZG0gUcmB7lxkHfxDonlAvLfMlyIJoV3fqlaORVzuy6mYPjng4J8aRVgihCtW3uVkQOjK6MMhlIKkeII2IrZVb9A7v6Pem3XaG4RpFTuSWMrrKjuDq2SPFc95qyKEIooooQimPpD0LtL5ka4jLmMELh2XZsEg6SMjYU+UUJQSDYXPvlP8nYsJxNAn+zTHAHPq5MeZk74bGQfHI8Kj0EWkfOuleOcGju7eSCUZSQYPiPBh4EHBB8RXOfFrF7OaS3nIDxHGTsHX7Mgz3MPccjurNxsbsnBdp0ZxsQLopKB1B5/P0Wqik308HzQz+obe84FFt10zaYk1t4Rq0ze6MYHtNVmYKd+YbQ78ua6DE9INnYfIygnsb8R8rSmit3EOi15bxCa4jlijLBAWKKdTZxhQS3cedI5rWaNA7LKiMAQ0sLqhBGQQ4AGCCKs/yuWrBb9Vlt6Y4Iv3XMkA7d37EkfRbqb+IR9v1r8VII+ZrfHdE/ZDelGDfwNarmYNpIyNLAHIwQGGO/11B/DTQut7SOX1V+TaeC2hCWwSBxyNaGuORz0vgkkJKkKDgg5iPge9faPnVocAvhNbRsP1QpHgyjBX2YqvLiwyuBz/AD8R/PdSzo70gNs7ax2W2cdwkA7L+pht7qtYaYE179nn4rm9s7NfG0PrTzHZ4t4f29zVY9FabS6Ei6l/0yAfzrdV9cmiiiihCUdFYS3F4iBnRBKT+zqZFU+3BHsNWhUC8l2NV4HGZ+tXUw5GIrmFV7wANWR4knvqU8K6TW9zJLHE+p4SVYYI5EqSpIwwDArkd4oQnSiiihCKw3LbnWab+kHEfo9rNMOccbMo8WAOke1sChCq9P6e4gXAkWKNZHjLRssUeUYq2llDSsoIIz6KVWHkPLNrurosx59WuW/6kxYn8IqxOjfC/o1pDD3xxqGPi+Mufa2T7acqkEhGmSiMTT1s/fZoonw7yW8OhwTB1zDvnYy/Buz8Kk9tapGoVFVFHJVAUD2DattFMJJ1UgAGQVW+XCYyCztV86WRmA9OBEn70vwqzba2VEVFGFVQoHoAwB7qq3pC30rpPbQ8xAqE/wB0PMfj1fwq16c7QBMb1iUwcS6CWE+TJawk89SqEb16kwa5pgXVFJzOwIJ3OwyK6o43c9XbTPy0RO34UJ/KuYOGr2SPuj9xaq4o1CT3hb2wYxJjgzta/lXqlcb5APiM++k91Z6jqGM4wQRkMPA+qs8PP1YH6uV9xxSmsSyxxpemhjcVA38QagFIbeOWLJjPV5/4cjLnHLYgilqdIr5P947feCSf/U1mipm4uQLLl6P4SThXgAOQvzW9OndyvnLG33kdf8O1KYfKOftQofuy4+DL+dN9eWQHmAfXUwxzuIWbJ0ViPVdXyP3PJSvod5SY7W7lkZJupnUFwAkhWRMBCuk506dWQfRVl9ERZFHvbKM6JtZkPb6wMrElBGc47RckDG5GxztzneWigt2RsCeWPVy/nauneh/Aks7KGFFCYQF/TIyguxz3k5q/DL+ILXJbRwIwbgzjnxvT5D1T1RRRU6y0VF+N8ZguWgtopopWknQuqOrkJFmViQpJAygG/jTp0oCmyuAzrEGiddbnSqllIBJPIZNUH0M6ViyuzN1BmKxlAA4QKzFcnJB2wMDbO9Ssj3wa15qGSXcIB0PG9F0hRVPXflpum/RW0Ef9pI8n+FUpmu/KbxOTP16RA/8ACiUEe19RqQYWU8FE7Gwj9Svqkd7xiCH9LNFF/aOqf4iK5z4lx64kGZ7q4kHgZWAPo0pgH1Ypoj4crHUyBRzC959LH8qkGCfdWFEdoR1YBpOvGeONLxK4uY5HTW8hRomKkoGVBgrg4KqDSS/uDIjM0kkhAzl5Hc5H3iaxqCyr9Wkg0MMOXUDzdwY2Ug/Ck81rIdfaQK3dgnA8Mnfb05q22Pdtu7ffl2Kk6XeIfv1xrPtXQ/T270cHum7zAV/GAv8Amrny0PacftfICnPjHTC/nt2iluxJGQMoEQBgpBAyN+YFNVo/ab7zfP8A8fzisPHxlkBDu0eq7boxI2TaIc06Ndzatlts8i+kN+IfxBpTSY7TD9pfip/80prAfqCvT8Nk1zOwnzNjyIRRRRTFaRRRRQhbLDh/0i6t4QN5ZkU/dDan/dBrpuqM8k3Deu4rrPm28TP/AH5DoX4aj7KvOtzCN3Yh3ryzpFOJcc4DRtD1PmUVD+lvlKt7LMaf7RcDbQpwqH/5G+z6hlvRS/ygcVNtwy5lVtLiMqpGxDPhQR6QTmueLezkmH1cUkkQOMoBhm78kkbfOtGFjXZvK5ieR7cmCzyTlx/pPc8Rk1SyEqDsF2jX0Rr4/tnJ9NIEwo0qOX87k0sThdz/AFaUfgH+asScHuTztnPtQ/5q02SQsHwkLHfFPIbc0pIGJ9Pq2HvPP2ViSbQB3seSjv8Af8zW28iniRme3lUKNydOB6yCa1w2zKvWskhBxmTq30YJwAGxpC59O9SfjsOjgojA8ZuaViG331Pu3wX0D+Nb6CaTCdn8wDH6zZwfUBufXU+TMlBm/NZl/Sp6m+Qrey5GKSvFJqVuy2nO265yPHet8Mwb0EbEHmD4U1pzIPH7BK4ZAjh9ys8WunkiOuSSTG41yO4B2GRqJwcd9ILUbk/tN/iP8+nl40qv/wBG3q/MUks27I9p95P8/Ad9YW2QGtAbl7K7fodbsQ5zjdD1alV3s0beDY/ECPnilNJr3eMkd3a/Cc/lSgHNcseqF65FlM8dtHmPQLNFFFMVpFFFa7iXSjN4AmlAs0mPeGNLjoFbXkQ4bi2nuDzmm0j7kI0j94vVk0x9B+E/ReHW0JGGWNS332Gp/wB4mnyuja3dAC8VmlM0jpDqST9Sof5T+ILDawO4YoLqEsFGWIRi+APWoqrrPi088srwkLHLLJKuuMsw1SMAGIcAcvnVh+WaDVZRdoIBODkjI2ilIB3HM4HPvqq+ijXTwgRy6U7RwEU4Y7gZbxJxS7rbvj6KD4r7lJVivP8AiW59BjcfJ6zrvB9m2b1NIvzU1n6Bcf1lh/y4z+Qrw3D7ruux/egQ/IilTk0dJb25NtIkluqocAusurHaXuKgnPr8acLnprE3BVsQkvXBUQkqNHZkB555aR4Uh6UW90LSTXNE6DGcRFGxqHLDEUwySR9VFhJVmUsZnZsxsva0hQDt3dw5VIyFkpbvAmiNOHj3KpPI5l0RodePgk8/bbR9kbv+S+3mfRSy2geRxFEjSyHkka6mx47bKPScCm4T9XCZDzbte1vNHuxT/wAB6ZXlrAEt+pt9Q1M4j6yWRjjtOzn07ADAHIVoYrGtw4BOpWbh8J+Mc+qPM8U4SeTviaprNoSMZwskZf8ADnn7ais/ZcNgqQerkVgQwOeTA7gg/OpZZ+VbicbZaWKVdziSMAYxnJMeCOR+Fauml3HxC3i4giCKSRmtrhAdQ6xV1xSZwM5A5kciPCq8G0DKd27VqbAsY3ebl2+HFRniH6M+sD94U2QXICgAjPr+P8/xpfcvqiQ+LJ8WFeYuH4txI8L6ME6+rbSRkjzgMc9udRbWz3TRPgtnoqSx8g32ty/UaGo814tLrPZO+rbalVi2Y1zzHZPrXb8qRrwYZUEDU3aIHJV7/wCHv8K9Dg6u7KNkXme/Vz0jPLHjXPPERuj36LqIOkT4nAuZvVY61Xdd3d5pxzWabRw9I3AIDK3mt357wSOe24NJZYCcMq4DHCjftb7Z379z6BTBC1xyd5futs9ImtgbMWjM1W8bFa/p92E+V7tLA3E8FuOc0qJ/d1AufYoJpttbbQ+MRyBfO6zUF1H7AKsGq6/Jfwvh8qfSobYQ3EZMUgLtJoYgZ0lzyZSCDzwceNTwYdpeCHXWeiysZ0mE0D4mx0XAi77fkrDooorWXFqAeWqaP+jtLMgPXRsFYjJAbBIB54Bqr+iV5cNH1UTQqoLkFlZj558CBVmdG7eGYOZ1SW8Ejdf1qq0iurkKAGGVjC40YwMbjmab7joXcrcTSwvbaZX14dJAwGMacocePd307e+Gkzd+LeTH9Evf6xCPVDn5vR9Dvf6xF/0P/wB0/wD/AKZvv1rT/u/wo/8ATN9+taf93+FNTlCekIvPo8wdoWjC7nQVJGV83BIzv3+BqPXx+rYePZ/EcVZ3Euhl7NC8Re1Acacjrcj4UwdMfJ41vBbtbpLOyn/aCCXzgA6wvMDVnZRyq3h5hGC08VSxUBkLXDgoHxkZ6uMd5/gB86dGXPZHL8h/qKb7rtTwEbgk/CnoLvmsjbUn59dyl2e2oR8+aa7walI/WKp+JgWHuFL+FsVsbqI9wtp8HuZJuqb3qw9wpLxC1cgaOYYyeyONmPyNbri6AWUcushUewXETb+GwNQYNxD2Vob8lalFtKbyfqU9DqPdJUmNxdf0DHmWM27TiARiPEmFYv54OCNjkEVE7eFpAoQF3Z8hVGWY686QOZPoGas/pN0bex4BZxyD6xblHk78NJryPZqA9lbOLlD2/DwCo4WIsLr4lV7HeYkZiOelfVgAn5n3V4ml0WoJ2L7nHPtnJ+Fbo4wVlyNwz49q15ebTFCdOvYqAO8vC6j3E59lc6wNLwO8eQWidFjidqFtiFzhNx7/AOBr0mNY8IYwfaw5/hFe+KDTbMOZ0ge3YUmhnBEuftKMe2Pb4mmst0d9586/dKTwWtBlokYZDKWb78mcH51aHkduit9PEPNeBZD96OTSD7nqtLZdcse/ZESNjxIyB7iatHyN2eq6uZcbJGkWfS7M5HsAX3irUJ/ObXYb+pTToraooorUTE1cZ6LW13gzRAuPNkXKSr910ww99R/jPR66tbeWW2u5JOrRnEdwiTatCk6Q40uM45kmprUV43e8V1Mtta2rJkgNLMx1L4lQq4z4ZNCFWth5XbplBNvbtnwZ0558dXhS2LyvvpLPZEAc8TAnb0Mg+dRq46GcRE5S3sm0g7jVqiVs7hHdUOjwGX9Zpe/k04w6kdRCmRz64E+zFU3HEB2QBCXJTnhHSy4uoVni4fO8bZ0kSQ74JB2ZgeYpeOM3P/t13n1wfPraQdFl4xCIrU21rawxppV8NMvZH2tMynUTvy55qeWSSBAJWR37yiGNfR2Wdz8auJFSHTboW8IW/lBhkmuyOpBVkRHjbclRu5ZcnBx2vHemFTkZ8at7yxWxbhbOP9zLHKfuhwG+DGqYtCckHfA29Q/1rI2i0lwd3J7KC831wUI0gkurxj1yIVz6sE1OfJDbZ4k7dyWxH4pVA+CmoDxlyqoyjJV9vWQQPiatPyJ2RJvJz3skK/8ALUs2Pa491LgwSWdgtDlZUXDolcyLGiuebBQGPrIGTTL5QOAG94dNCn6TAeP+0jIZR7SMe2pFRWsmLlE3hWTPLXzUjlIowyEHkeVbbWLrIhHqKshBB5nT9k+7b1irk435ErW5keUz3KyOcltSHJ8SNG/r5+mo3ceQa5DfV3qaR5rNGyvvzU6Sdv5wKoPwn9B9jRO3k19DeFPcXqaYmmS3+ukUaRkjIjTLkLktvgnkpqNXvR25S6cQ2l00IYhcRO2EydKkqpUlQSNjg7Vdfk36G3XDldJpUdDuAmCGY83YtGrgjAG7MMeGKm9TxYdrI9w5pCbNrlaWzkhP1ltcDRkpqikQYO+k6gNgeRq1fJz044bb2626SSSTuS8umCQlpG54AUkgABR6AKtSk8/DonYM8aOykEFlBII5EEjYinsiaw2Elr1aXayoHXVg/rKyH2hwCPdW6iipUIooooQiiiihCKS8QuJEXMUXWtnGNQQD0kt+QNFFCFAOmvSLiHVPBJw6Jo5kZCVuQxwRjbKKSw54CnuqquEdHOJMQEsppANslTGCPHLgA+uiimPjbIKcLQpFB0B4q4z9EVfvzoPlUp6M2/GeHWqwR2EEnaZ2frwSWdiSdO3q591FFMjgji6gpKSSpVwq44rKuqRLWDfGhlkZvXlZCMVJ484GrGcb45Z78ZooqZIvVFFFCEUUUUIRRRRQhFFFFC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AutoShape 6" descr="data:image/jpeg;base64,/9j/4AAQSkZJRgABAQAAAQABAAD/2wCEAAkGBhMREBUTExQVEhQVGB0XGBgVGRwXGBoXFxgZHBcWHB8XICggGhwjHBwaIC8gJCcpLC0sHB4xNTAqOCYrLCkBCQoKDgwOGg8PGikiHyQvLDEtNSwqLDUtLTUpKSoyLSwsLC80LDApLy8sNS8tLSwpKTUsLywsLCwsLDQsLCwsNf/AABEIAJgAoAMBIgACEQEDEQH/xAAcAAABBAMBAAAAAAAAAAAAAAAABAUGBwEDCAL/xABJEAACAQMCAgUIBgYHBwUAAAABAgMABBESIQUxBhMiQVEHMmFxgZGhsRQjQnKSwTNSYqLR8BVUc4KywvEkQ1ODk6PhFlVj0uL/xAAbAQABBQEBAAAAAAAAAAAAAAAAAQIDBAUGB//EADYRAAEEAAMECAQEBwAAAAAAAAEAAgMRBCExBRJBsQYyUWFxocHwIoGR0RMjQuEUFVJiorLx/9oADAMBAAIRAxEAPwC8aKKKEIooooQiiiihCKKKKEIopm6QdKobPSH1PI+dEUY1OwHM7kBVG3aYgVCOPdNZ5R2yLGEbHRJqlcnkNSjsj9lMsfGhCtCo10y6V/RVWKEB7qUHQp5Io2aZ/wBlfD7R2HfitbbiNx1im0M0OO0ZZmlIO47PVu31me8tjanCON2kkmmcSTSnLMBpAUeZGoydKqO7PeT30IWqXholOq4d7mQ7lpWJGf2VB0oPQoo/o3u6246sebGJ5Qi+oBs+zOB3YpZRQhb+B9JpLGYK/Xz2rqdu1M0cgI04JJbSwzsScEDGKsXhXForqISwtrQ5GcEEEHBUg7gg7EGqp4oxEL6dWrGBpznJIwRipH5MZypvA5CASRnGdtZhXWw9Zx7qEKf0VgGs0IRRRRQhFFFFCEUUUx9JOmlrYaRcOQzglVVWdmAIBICjkMihKAXGgnytN1eJEuuR1jUc2dgo97bVXPEfLlAn6K2lf0yMkK/Nm/dqvukvlAmv51kYRhYwRHGFMyqzY1PkgAtgYyRsOXOojMwcVeZs7EuNbleNDnSs/ivlBllYrYqnVgkfSJcsrEbHqkUguP2yQNtgedNE/Sa+RSTeqvpeGIKPSOXxJqsJOOXMnZDS4G2AREo9iDOKS/Q3Y5YoD44Lt73NQuxTB7/7yWhDsDESfsDzO6P8lKuJ9JkifVHI11K+NchYythTnTnkqnJ2XYZO21ILbpIQxlkiaWTOELsqKi+jmQx5nb0A4FNP0LPN3PqOkfu4rw/C1zkfvb/OoDjb098uS1mdGS0W4E/MDyAd/sna66czHYPDH90GQ+8nHwrHB+lkiyB5JmliJ0uGAGjPJwABgDv9HqplFuVPm7fztWg/Vse9RzHijDPwOqlbM4nI8k2XZkUbacwAGxfxWDwOZojIk0NMtSrYuI2fSFbSvNivnHlgDuA9NebfhqIdW7vv233bfuz3DG2BUY6O9IdEJiJ1MmDET9uP9X1jl6iDUvjkDAEbggEeo7itBrg4WFyM0ToXmN+oXqkLcCgMjSNEju/MuA/IY21ZA9lLqKVRLRY3VxZODZBAjZDxSEiEZG0gUcmB7lxkHfxDonlAvLfMlyIJoV3fqlaORVzuy6mYPjng4J8aRVgihCtW3uVkQOjK6MMhlIKkeII2IrZVb9A7v6Pem3XaG4RpFTuSWMrrKjuDq2SPFc95qyKEIooooQimPpD0LtL5ka4jLmMELh2XZsEg6SMjYU+UUJQSDYXPvlP8nYsJxNAn+zTHAHPq5MeZk74bGQfHI8Kj0EWkfOuleOcGju7eSCUZSQYPiPBh4EHBB8RXOfFrF7OaS3nIDxHGTsHX7Mgz3MPccjurNxsbsnBdp0ZxsQLopKB1B5/P0Wqik308HzQz+obe84FFt10zaYk1t4Rq0ze6MYHtNVmYKd+YbQ78ua6DE9INnYfIygnsb8R8rSmit3EOi15bxCa4jlijLBAWKKdTZxhQS3cedI5rWaNA7LKiMAQ0sLqhBGQQ4AGCCKs/yuWrBb9Vlt6Y4Iv3XMkA7d37EkfRbqb+IR9v1r8VII+ZrfHdE/ZDelGDfwNarmYNpIyNLAHIwQGGO/11B/DTQut7SOX1V+TaeC2hCWwSBxyNaGuORz0vgkkJKkKDgg5iPge9faPnVocAvhNbRsP1QpHgyjBX2YqvLiwyuBz/AD8R/PdSzo70gNs7ax2W2cdwkA7L+pht7qtYaYE179nn4rm9s7NfG0PrTzHZ4t4f29zVY9FabS6Ei6l/0yAfzrdV9cmiiiihCUdFYS3F4iBnRBKT+zqZFU+3BHsNWhUC8l2NV4HGZ+tXUw5GIrmFV7wANWR4knvqU8K6TW9zJLHE+p4SVYYI5EqSpIwwDArkd4oQnSiiihCKw3LbnWab+kHEfo9rNMOccbMo8WAOke1sChCq9P6e4gXAkWKNZHjLRssUeUYq2llDSsoIIz6KVWHkPLNrurosx59WuW/6kxYn8IqxOjfC/o1pDD3xxqGPi+Mufa2T7acqkEhGmSiMTT1s/fZoonw7yW8OhwTB1zDvnYy/Buz8Kk9tapGoVFVFHJVAUD2DattFMJJ1UgAGQVW+XCYyCztV86WRmA9OBEn70vwqzba2VEVFGFVQoHoAwB7qq3pC30rpPbQ8xAqE/wB0PMfj1fwq16c7QBMb1iUwcS6CWE+TJawk89SqEb16kwa5pgXVFJzOwIJ3OwyK6o43c9XbTPy0RO34UJ/KuYOGr2SPuj9xaq4o1CT3hb2wYxJjgzta/lXqlcb5APiM++k91Z6jqGM4wQRkMPA+qs8PP1YH6uV9xxSmsSyxxpemhjcVA38QagFIbeOWLJjPV5/4cjLnHLYgilqdIr5P947feCSf/U1mipm4uQLLl6P4SThXgAOQvzW9OndyvnLG33kdf8O1KYfKOftQofuy4+DL+dN9eWQHmAfXUwxzuIWbJ0ViPVdXyP3PJSvod5SY7W7lkZJupnUFwAkhWRMBCuk506dWQfRVl9ERZFHvbKM6JtZkPb6wMrElBGc47RckDG5GxztzneWigt2RsCeWPVy/nauneh/Aks7KGFFCYQF/TIyguxz3k5q/DL+ILXJbRwIwbgzjnxvT5D1T1RRRU6y0VF+N8ZguWgtopopWknQuqOrkJFmViQpJAygG/jTp0oCmyuAzrEGiddbnSqllIBJPIZNUH0M6ViyuzN1BmKxlAA4QKzFcnJB2wMDbO9Ssj3wa15qGSXcIB0PG9F0hRVPXflpum/RW0Ef9pI8n+FUpmu/KbxOTP16RA/8ACiUEe19RqQYWU8FE7Gwj9Svqkd7xiCH9LNFF/aOqf4iK5z4lx64kGZ7q4kHgZWAPo0pgH1Ypoj4crHUyBRzC959LH8qkGCfdWFEdoR1YBpOvGeONLxK4uY5HTW8hRomKkoGVBgrg4KqDSS/uDIjM0kkhAzl5Hc5H3iaxqCyr9Wkg0MMOXUDzdwY2Ug/Ck81rIdfaQK3dgnA8Mnfb05q22Pdtu7ffl2Kk6XeIfv1xrPtXQ/T270cHum7zAV/GAv8Amrny0PacftfICnPjHTC/nt2iluxJGQMoEQBgpBAyN+YFNVo/ab7zfP8A8fzisPHxlkBDu0eq7boxI2TaIc06Ndzatlts8i+kN+IfxBpTSY7TD9pfip/80prAfqCvT8Nk1zOwnzNjyIRRRRTFaRRRRQhbLDh/0i6t4QN5ZkU/dDan/dBrpuqM8k3Deu4rrPm28TP/AH5DoX4aj7KvOtzCN3Yh3ryzpFOJcc4DRtD1PmUVD+lvlKt7LMaf7RcDbQpwqH/5G+z6hlvRS/ygcVNtwy5lVtLiMqpGxDPhQR6QTmueLezkmH1cUkkQOMoBhm78kkbfOtGFjXZvK5ieR7cmCzyTlx/pPc8Rk1SyEqDsF2jX0Rr4/tnJ9NIEwo0qOX87k0sThdz/AFaUfgH+asScHuTztnPtQ/5q02SQsHwkLHfFPIbc0pIGJ9Pq2HvPP2ViSbQB3seSjv8Af8zW28iniRme3lUKNydOB6yCa1w2zKvWskhBxmTq30YJwAGxpC59O9SfjsOjgojA8ZuaViG331Pu3wX0D+Nb6CaTCdn8wDH6zZwfUBufXU+TMlBm/NZl/Sp6m+Qrey5GKSvFJqVuy2nO265yPHet8Mwb0EbEHmD4U1pzIPH7BK4ZAjh9ys8WunkiOuSSTG41yO4B2GRqJwcd9ILUbk/tN/iP8+nl40qv/wBG3q/MUks27I9p95P8/Ad9YW2QGtAbl7K7fodbsQ5zjdD1alV3s0beDY/ECPnilNJr3eMkd3a/Cc/lSgHNcseqF65FlM8dtHmPQLNFFFMVpFFFa7iXSjN4AmlAs0mPeGNLjoFbXkQ4bi2nuDzmm0j7kI0j94vVk0x9B+E/ReHW0JGGWNS332Gp/wB4mnyuja3dAC8VmlM0jpDqST9Sof5T+ILDawO4YoLqEsFGWIRi+APWoqrrPi088srwkLHLLJKuuMsw1SMAGIcAcvnVh+WaDVZRdoIBODkjI2ilIB3HM4HPvqq+ijXTwgRy6U7RwEU4Y7gZbxJxS7rbvj6KD4r7lJVivP8AiW59BjcfJ6zrvB9m2b1NIvzU1n6Bcf1lh/y4z+Qrw3D7ruux/egQ/IilTk0dJb25NtIkluqocAusurHaXuKgnPr8acLnprE3BVsQkvXBUQkqNHZkB555aR4Uh6UW90LSTXNE6DGcRFGxqHLDEUwySR9VFhJVmUsZnZsxsva0hQDt3dw5VIyFkpbvAmiNOHj3KpPI5l0RodePgk8/bbR9kbv+S+3mfRSy2geRxFEjSyHkka6mx47bKPScCm4T9XCZDzbte1vNHuxT/wAB6ZXlrAEt+pt9Q1M4j6yWRjjtOzn07ADAHIVoYrGtw4BOpWbh8J+Mc+qPM8U4SeTviaprNoSMZwskZf8ADnn7ais/ZcNgqQerkVgQwOeTA7gg/OpZZ+VbicbZaWKVdziSMAYxnJMeCOR+Fauml3HxC3i4giCKSRmtrhAdQ6xV1xSZwM5A5kciPCq8G0DKd27VqbAsY3ebl2+HFRniH6M+sD94U2QXICgAjPr+P8/xpfcvqiQ+LJ8WFeYuH4txI8L6ME6+rbSRkjzgMc9udRbWz3TRPgtnoqSx8g32ty/UaGo814tLrPZO+rbalVi2Y1zzHZPrXb8qRrwYZUEDU3aIHJV7/wCHv8K9Dg6u7KNkXme/Vz0jPLHjXPPERuj36LqIOkT4nAuZvVY61Xdd3d5pxzWabRw9I3AIDK3mt357wSOe24NJZYCcMq4DHCjftb7Z379z6BTBC1xyd5futs9ImtgbMWjM1W8bFa/p92E+V7tLA3E8FuOc0qJ/d1AufYoJpttbbQ+MRyBfO6zUF1H7AKsGq6/Jfwvh8qfSobYQ3EZMUgLtJoYgZ0lzyZSCDzwceNTwYdpeCHXWeiysZ0mE0D4mx0XAi77fkrDooorWXFqAeWqaP+jtLMgPXRsFYjJAbBIB54Bqr+iV5cNH1UTQqoLkFlZj558CBVmdG7eGYOZ1SW8Ejdf1qq0iurkKAGGVjC40YwMbjmab7joXcrcTSwvbaZX14dJAwGMacocePd307e+Gkzd+LeTH9Evf6xCPVDn5vR9Dvf6xF/0P/wB0/wD/AKZvv1rT/u/wo/8ATN9+taf93+FNTlCekIvPo8wdoWjC7nQVJGV83BIzv3+BqPXx+rYePZ/EcVZ3Euhl7NC8Re1Acacjrcj4UwdMfJ41vBbtbpLOyn/aCCXzgA6wvMDVnZRyq3h5hGC08VSxUBkLXDgoHxkZ6uMd5/gB86dGXPZHL8h/qKb7rtTwEbgk/CnoLvmsjbUn59dyl2e2oR8+aa7walI/WKp+JgWHuFL+FsVsbqI9wtp8HuZJuqb3qw9wpLxC1cgaOYYyeyONmPyNbri6AWUcushUewXETb+GwNQYNxD2Vob8lalFtKbyfqU9DqPdJUmNxdf0DHmWM27TiARiPEmFYv54OCNjkEVE7eFpAoQF3Z8hVGWY686QOZPoGas/pN0bex4BZxyD6xblHk78NJryPZqA9lbOLlD2/DwCo4WIsLr4lV7HeYkZiOelfVgAn5n3V4ml0WoJ2L7nHPtnJ+Fbo4wVlyNwz49q15ebTFCdOvYqAO8vC6j3E59lc6wNLwO8eQWidFjidqFtiFzhNx7/AOBr0mNY8IYwfaw5/hFe+KDTbMOZ0ge3YUmhnBEuftKMe2Pb4mmst0d9586/dKTwWtBlokYZDKWb78mcH51aHkduit9PEPNeBZD96OTSD7nqtLZdcse/ZESNjxIyB7iatHyN2eq6uZcbJGkWfS7M5HsAX3irUJ/ObXYb+pTToraooorUTE1cZ6LW13gzRAuPNkXKSr910ww99R/jPR66tbeWW2u5JOrRnEdwiTatCk6Q40uM45kmprUV43e8V1Mtta2rJkgNLMx1L4lQq4z4ZNCFWth5XbplBNvbtnwZ0558dXhS2LyvvpLPZEAc8TAnb0Mg+dRq46GcRE5S3sm0g7jVqiVs7hHdUOjwGX9Zpe/k04w6kdRCmRz64E+zFU3HEB2QBCXJTnhHSy4uoVni4fO8bZ0kSQ74JB2ZgeYpeOM3P/t13n1wfPraQdFl4xCIrU21rawxppV8NMvZH2tMynUTvy55qeWSSBAJWR37yiGNfR2Wdz8auJFSHTboW8IW/lBhkmuyOpBVkRHjbclRu5ZcnBx2vHemFTkZ8at7yxWxbhbOP9zLHKfuhwG+DGqYtCckHfA29Q/1rI2i0lwd3J7KC831wUI0gkurxj1yIVz6sE1OfJDbZ4k7dyWxH4pVA+CmoDxlyqoyjJV9vWQQPiatPyJ2RJvJz3skK/8ALUs2Pa491LgwSWdgtDlZUXDolcyLGiuebBQGPrIGTTL5QOAG94dNCn6TAeP+0jIZR7SMe2pFRWsmLlE3hWTPLXzUjlIowyEHkeVbbWLrIhHqKshBB5nT9k+7b1irk435ErW5keUz3KyOcltSHJ8SNG/r5+mo3ceQa5DfV3qaR5rNGyvvzU6Sdv5wKoPwn9B9jRO3k19DeFPcXqaYmmS3+ukUaRkjIjTLkLktvgnkpqNXvR25S6cQ2l00IYhcRO2EydKkqpUlQSNjg7Vdfk36G3XDldJpUdDuAmCGY83YtGrgjAG7MMeGKm9TxYdrI9w5pCbNrlaWzkhP1ltcDRkpqikQYO+k6gNgeRq1fJz044bb2626SSSTuS8umCQlpG54AUkgABR6AKtSk8/DonYM8aOykEFlBII5EEjYinsiaw2Elr1aXayoHXVg/rKyH2hwCPdW6iipUIooooQiiiihCKS8QuJEXMUXWtnGNQQD0kt+QNFFCFAOmvSLiHVPBJw6Jo5kZCVuQxwRjbKKSw54CnuqquEdHOJMQEsppANslTGCPHLgA+uiimPjbIKcLQpFB0B4q4z9EVfvzoPlUp6M2/GeHWqwR2EEnaZ2frwSWdiSdO3q591FFMjgji6gpKSSpVwq44rKuqRLWDfGhlkZvXlZCMVJ484GrGcb45Z78ZooqZIvVFFFCEUUUUIRRRRQhFFFFCF//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4130" r="7991"/>
          <a:stretch/>
        </p:blipFill>
        <p:spPr>
          <a:xfrm>
            <a:off x="105277" y="1456886"/>
            <a:ext cx="4683626" cy="3997227"/>
          </a:xfrm>
          <a:prstGeom prst="rect">
            <a:avLst/>
          </a:prstGeom>
        </p:spPr>
      </p:pic>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r="12531"/>
          <a:stretch/>
        </p:blipFill>
        <p:spPr>
          <a:xfrm>
            <a:off x="4699000" y="3017265"/>
            <a:ext cx="4352914" cy="3315441"/>
          </a:xfrm>
          <a:prstGeom prst="rect">
            <a:avLst/>
          </a:prstGeom>
        </p:spPr>
      </p:pic>
      <p:sp>
        <p:nvSpPr>
          <p:cNvPr id="16" name="object 3"/>
          <p:cNvSpPr txBox="1">
            <a:spLocks/>
          </p:cNvSpPr>
          <p:nvPr/>
        </p:nvSpPr>
        <p:spPr>
          <a:xfrm>
            <a:off x="233464" y="1497640"/>
            <a:ext cx="4465536" cy="497315"/>
          </a:xfrm>
          <a:prstGeom prst="rect">
            <a:avLst/>
          </a:prstGeom>
        </p:spPr>
        <p:txBody>
          <a:bodyPr vert="horz" wrap="square" lIns="0" tIns="65785" rIns="0" bIns="0" rtlCol="0" anchor="t">
            <a:spAutoFit/>
          </a:bodyPr>
          <a:lstStyle>
            <a:lvl1pPr algn="l" defTabSz="457200" rtl="0" eaLnBrk="1" latinLnBrk="0" hangingPunct="1">
              <a:lnSpc>
                <a:spcPts val="3600"/>
              </a:lnSpc>
              <a:spcBef>
                <a:spcPct val="0"/>
              </a:spcBef>
              <a:buNone/>
              <a:defRPr sz="3000" b="1" kern="1200" cap="all">
                <a:solidFill>
                  <a:srgbClr val="565A5D"/>
                </a:solidFill>
                <a:latin typeface="Arial"/>
                <a:ea typeface="+mj-ea"/>
                <a:cs typeface="Arial"/>
              </a:defRPr>
            </a:lvl1pPr>
          </a:lstStyle>
          <a:p>
            <a:pPr marL="12700">
              <a:lnSpc>
                <a:spcPct val="100000"/>
              </a:lnSpc>
            </a:pPr>
            <a:r>
              <a:rPr lang="en-US" sz="2800" spc="-5" dirty="0" smtClean="0"/>
              <a:t>Before zipper Merge</a:t>
            </a:r>
            <a:endParaRPr lang="en-US" sz="2800" spc="-5" dirty="0"/>
          </a:p>
        </p:txBody>
      </p:sp>
      <p:sp>
        <p:nvSpPr>
          <p:cNvPr id="22" name="object 3"/>
          <p:cNvSpPr txBox="1">
            <a:spLocks/>
          </p:cNvSpPr>
          <p:nvPr/>
        </p:nvSpPr>
        <p:spPr>
          <a:xfrm>
            <a:off x="4699000" y="2958184"/>
            <a:ext cx="4465536" cy="497315"/>
          </a:xfrm>
          <a:prstGeom prst="rect">
            <a:avLst/>
          </a:prstGeom>
        </p:spPr>
        <p:txBody>
          <a:bodyPr vert="horz" wrap="square" lIns="0" tIns="65785" rIns="0" bIns="0" rtlCol="0" anchor="t">
            <a:spAutoFit/>
          </a:bodyPr>
          <a:lstStyle>
            <a:lvl1pPr algn="l" defTabSz="457200" rtl="0" eaLnBrk="1" latinLnBrk="0" hangingPunct="1">
              <a:lnSpc>
                <a:spcPts val="3600"/>
              </a:lnSpc>
              <a:spcBef>
                <a:spcPct val="0"/>
              </a:spcBef>
              <a:buNone/>
              <a:defRPr sz="3000" b="1" kern="1200" cap="all">
                <a:solidFill>
                  <a:srgbClr val="565A5D"/>
                </a:solidFill>
                <a:latin typeface="Arial"/>
                <a:ea typeface="+mj-ea"/>
                <a:cs typeface="Arial"/>
              </a:defRPr>
            </a:lvl1pPr>
          </a:lstStyle>
          <a:p>
            <a:pPr marL="12700" algn="ctr">
              <a:lnSpc>
                <a:spcPct val="100000"/>
              </a:lnSpc>
            </a:pPr>
            <a:r>
              <a:rPr lang="en-US" sz="2800" spc="-5" dirty="0" smtClean="0"/>
              <a:t>after zipper Merge</a:t>
            </a:r>
            <a:endParaRPr lang="en-US" sz="2800" spc="-5" dirty="0"/>
          </a:p>
        </p:txBody>
      </p:sp>
      <p:sp>
        <p:nvSpPr>
          <p:cNvPr id="25" name="object 3"/>
          <p:cNvSpPr txBox="1">
            <a:spLocks/>
          </p:cNvSpPr>
          <p:nvPr/>
        </p:nvSpPr>
        <p:spPr>
          <a:xfrm>
            <a:off x="233464" y="1888795"/>
            <a:ext cx="4465536" cy="374204"/>
          </a:xfrm>
          <a:prstGeom prst="rect">
            <a:avLst/>
          </a:prstGeom>
        </p:spPr>
        <p:txBody>
          <a:bodyPr vert="horz" wrap="square" lIns="0" tIns="65785" rIns="0" bIns="0" rtlCol="0" anchor="t">
            <a:spAutoFit/>
          </a:bodyPr>
          <a:lstStyle>
            <a:lvl1pPr algn="l" defTabSz="457200" rtl="0" eaLnBrk="1" latinLnBrk="0" hangingPunct="1">
              <a:lnSpc>
                <a:spcPts val="3600"/>
              </a:lnSpc>
              <a:spcBef>
                <a:spcPct val="0"/>
              </a:spcBef>
              <a:buNone/>
              <a:defRPr sz="3000" b="1" kern="1200" cap="all">
                <a:solidFill>
                  <a:srgbClr val="565A5D"/>
                </a:solidFill>
                <a:latin typeface="Arial"/>
                <a:ea typeface="+mj-ea"/>
                <a:cs typeface="Arial"/>
              </a:defRPr>
            </a:lvl1pPr>
          </a:lstStyle>
          <a:p>
            <a:pPr marL="12700" algn="ctr">
              <a:lnSpc>
                <a:spcPct val="100000"/>
              </a:lnSpc>
            </a:pPr>
            <a:r>
              <a:rPr lang="en-US" sz="2000" b="0" spc="-5" dirty="0" smtClean="0"/>
              <a:t>2-3 mile single lane queues</a:t>
            </a:r>
            <a:endParaRPr lang="en-US" sz="2000" b="0" spc="-5" dirty="0"/>
          </a:p>
        </p:txBody>
      </p:sp>
      <p:sp>
        <p:nvSpPr>
          <p:cNvPr id="27" name="object 3"/>
          <p:cNvSpPr txBox="1">
            <a:spLocks/>
          </p:cNvSpPr>
          <p:nvPr/>
        </p:nvSpPr>
        <p:spPr>
          <a:xfrm>
            <a:off x="4678464" y="3309151"/>
            <a:ext cx="4465536" cy="374204"/>
          </a:xfrm>
          <a:prstGeom prst="rect">
            <a:avLst/>
          </a:prstGeom>
        </p:spPr>
        <p:txBody>
          <a:bodyPr vert="horz" wrap="square" lIns="0" tIns="65785" rIns="0" bIns="0" rtlCol="0" anchor="t">
            <a:spAutoFit/>
          </a:bodyPr>
          <a:lstStyle>
            <a:lvl1pPr algn="l" defTabSz="457200" rtl="0" eaLnBrk="1" latinLnBrk="0" hangingPunct="1">
              <a:lnSpc>
                <a:spcPts val="3600"/>
              </a:lnSpc>
              <a:spcBef>
                <a:spcPct val="0"/>
              </a:spcBef>
              <a:buNone/>
              <a:defRPr sz="3000" b="1" kern="1200" cap="all">
                <a:solidFill>
                  <a:srgbClr val="565A5D"/>
                </a:solidFill>
                <a:latin typeface="Arial"/>
                <a:ea typeface="+mj-ea"/>
                <a:cs typeface="Arial"/>
              </a:defRPr>
            </a:lvl1pPr>
          </a:lstStyle>
          <a:p>
            <a:pPr marL="12700" algn="ctr">
              <a:lnSpc>
                <a:spcPct val="100000"/>
              </a:lnSpc>
            </a:pPr>
            <a:r>
              <a:rPr lang="en-US" sz="2000" b="0" spc="-5" dirty="0" smtClean="0"/>
              <a:t>Often &lt;1 mile queues</a:t>
            </a:r>
            <a:endParaRPr lang="en-US" sz="2000" b="0" spc="-5" dirty="0"/>
          </a:p>
        </p:txBody>
      </p:sp>
    </p:spTree>
    <p:extLst>
      <p:ext uri="{BB962C8B-B14F-4D97-AF65-F5344CB8AC3E}">
        <p14:creationId xmlns:p14="http://schemas.microsoft.com/office/powerpoint/2010/main" val="537185047"/>
      </p:ext>
    </p:extLst>
  </p:cSld>
  <p:clrMapOvr>
    <a:masterClrMapping/>
  </p:clrMapOvr>
  <mc:AlternateContent xmlns:mc="http://schemas.openxmlformats.org/markup-compatibility/2006" xmlns:p14="http://schemas.microsoft.com/office/powerpoint/2010/main">
    <mc:Choice Requires="p14">
      <p:transition spd="slow" p14:dur="2000" advTm="4969"/>
    </mc:Choice>
    <mc:Fallback xmlns="">
      <p:transition spd="slow" advTm="4969"/>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33464" y="6332706"/>
            <a:ext cx="8784076" cy="525294"/>
          </a:xfrm>
        </p:spPr>
        <p:txBody>
          <a:bodyPr>
            <a:noAutofit/>
          </a:bodyPr>
          <a:lstStyle/>
          <a:p>
            <a:r>
              <a:rPr lang="en-US" sz="2400" dirty="0" smtClean="0"/>
              <a:t>Portable variable speed limits</a:t>
            </a:r>
            <a:endParaRPr lang="en-US" sz="2400" dirty="0"/>
          </a:p>
        </p:txBody>
      </p:sp>
      <p:sp>
        <p:nvSpPr>
          <p:cNvPr id="23" name="AutoShape 2" descr="data:image/jpeg;base64,/9j/4AAQSkZJRgABAQAAAQABAAD/2wCEAAkGBhMREBUTExQVEhQVGB0XGBgVGRwXGBoXFxgZHBcWHB8XICggGhwjHBwaIC8gJCcpLC0sHB4xNTAqOCYrLCkBCQoKDgwOGg8PGikiHyQvLDEtNSwqLDUtLTUpKSoyLSwsLC80LDApLy8sNS8tLSwpKTUsLywsLCwsLDQsLCwsNf/AABEIAJgAoAMBIgACEQEDEQH/xAAcAAABBAMBAAAAAAAAAAAAAAAABAUGBwEDCAL/xABJEAACAQMCAgUIBgYHBwUAAAABAgMABBESIQUxBhMiQVEHMmFxgZGhsRQjQnKSwTNSYqLR8BVUc4KywvEkQ1ODk6PhFlVj0uL/xAAbAQABBQEBAAAAAAAAAAAAAAAAAQIDBAUGB//EADYRAAEEAAMECAQEBwAAAAAAAAEAAgMRBCExBRJBsQYyUWFxocHwIoGR0RMjQuEUFVJiorLx/9oADAMBAAIRAxEAPwC8aKKKEIooooQiiiihCKKKKEIopm6QdKobPSH1PI+dEUY1OwHM7kBVG3aYgVCOPdNZ5R2yLGEbHRJqlcnkNSjsj9lMsfGhCtCo10y6V/RVWKEB7qUHQp5Io2aZ/wBlfD7R2HfitbbiNx1im0M0OO0ZZmlIO47PVu31me8tjanCON2kkmmcSTSnLMBpAUeZGoydKqO7PeT30IWqXholOq4d7mQ7lpWJGf2VB0oPQoo/o3u6246sebGJ5Qi+oBs+zOB3YpZRQhb+B9JpLGYK/Xz2rqdu1M0cgI04JJbSwzsScEDGKsXhXForqISwtrQ5GcEEEHBUg7gg7EGqp4oxEL6dWrGBpznJIwRipH5MZypvA5CASRnGdtZhXWw9Zx7qEKf0VgGs0IRRRRQhFFFFCEUUUx9JOmlrYaRcOQzglVVWdmAIBICjkMihKAXGgnytN1eJEuuR1jUc2dgo97bVXPEfLlAn6K2lf0yMkK/Nm/dqvukvlAmv51kYRhYwRHGFMyqzY1PkgAtgYyRsOXOojMwcVeZs7EuNbleNDnSs/ivlBllYrYqnVgkfSJcsrEbHqkUguP2yQNtgedNE/Sa+RSTeqvpeGIKPSOXxJqsJOOXMnZDS4G2AREo9iDOKS/Q3Y5YoD44Lt73NQuxTB7/7yWhDsDESfsDzO6P8lKuJ9JkifVHI11K+NchYythTnTnkqnJ2XYZO21ILbpIQxlkiaWTOELsqKi+jmQx5nb0A4FNP0LPN3PqOkfu4rw/C1zkfvb/OoDjb098uS1mdGS0W4E/MDyAd/sna66czHYPDH90GQ+8nHwrHB+lkiyB5JmliJ0uGAGjPJwABgDv9HqplFuVPm7fztWg/Vse9RzHijDPwOqlbM4nI8k2XZkUbacwAGxfxWDwOZojIk0NMtSrYuI2fSFbSvNivnHlgDuA9NebfhqIdW7vv233bfuz3DG2BUY6O9IdEJiJ1MmDET9uP9X1jl6iDUvjkDAEbggEeo7itBrg4WFyM0ToXmN+oXqkLcCgMjSNEju/MuA/IY21ZA9lLqKVRLRY3VxZODZBAjZDxSEiEZG0gUcmB7lxkHfxDonlAvLfMlyIJoV3fqlaORVzuy6mYPjng4J8aRVgihCtW3uVkQOjK6MMhlIKkeII2IrZVb9A7v6Pem3XaG4RpFTuSWMrrKjuDq2SPFc95qyKEIooooQimPpD0LtL5ka4jLmMELh2XZsEg6SMjYU+UUJQSDYXPvlP8nYsJxNAn+zTHAHPq5MeZk74bGQfHI8Kj0EWkfOuleOcGju7eSCUZSQYPiPBh4EHBB8RXOfFrF7OaS3nIDxHGTsHX7Mgz3MPccjurNxsbsnBdp0ZxsQLopKB1B5/P0Wqik308HzQz+obe84FFt10zaYk1t4Rq0ze6MYHtNVmYKd+YbQ78ua6DE9INnYfIygnsb8R8rSmit3EOi15bxCa4jlijLBAWKKdTZxhQS3cedI5rWaNA7LKiMAQ0sLqhBGQQ4AGCCKs/yuWrBb9Vlt6Y4Iv3XMkA7d37EkfRbqb+IR9v1r8VII+ZrfHdE/ZDelGDfwNarmYNpIyNLAHIwQGGO/11B/DTQut7SOX1V+TaeC2hCWwSBxyNaGuORz0vgkkJKkKDgg5iPge9faPnVocAvhNbRsP1QpHgyjBX2YqvLiwyuBz/AD8R/PdSzo70gNs7ax2W2cdwkA7L+pht7qtYaYE179nn4rm9s7NfG0PrTzHZ4t4f29zVY9FabS6Ei6l/0yAfzrdV9cmiiiihCUdFYS3F4iBnRBKT+zqZFU+3BHsNWhUC8l2NV4HGZ+tXUw5GIrmFV7wANWR4knvqU8K6TW9zJLHE+p4SVYYI5EqSpIwwDArkd4oQnSiiihCKw3LbnWab+kHEfo9rNMOccbMo8WAOke1sChCq9P6e4gXAkWKNZHjLRssUeUYq2llDSsoIIz6KVWHkPLNrurosx59WuW/6kxYn8IqxOjfC/o1pDD3xxqGPi+Mufa2T7acqkEhGmSiMTT1s/fZoonw7yW8OhwTB1zDvnYy/Buz8Kk9tapGoVFVFHJVAUD2DattFMJJ1UgAGQVW+XCYyCztV86WRmA9OBEn70vwqzba2VEVFGFVQoHoAwB7qq3pC30rpPbQ8xAqE/wB0PMfj1fwq16c7QBMb1iUwcS6CWE+TJawk89SqEb16kwa5pgXVFJzOwIJ3OwyK6o43c9XbTPy0RO34UJ/KuYOGr2SPuj9xaq4o1CT3hb2wYxJjgzta/lXqlcb5APiM++k91Z6jqGM4wQRkMPA+qs8PP1YH6uV9xxSmsSyxxpemhjcVA38QagFIbeOWLJjPV5/4cjLnHLYgilqdIr5P947feCSf/U1mipm4uQLLl6P4SThXgAOQvzW9OndyvnLG33kdf8O1KYfKOftQofuy4+DL+dN9eWQHmAfXUwxzuIWbJ0ViPVdXyP3PJSvod5SY7W7lkZJupnUFwAkhWRMBCuk506dWQfRVl9ERZFHvbKM6JtZkPb6wMrElBGc47RckDG5GxztzneWigt2RsCeWPVy/nauneh/Aks7KGFFCYQF/TIyguxz3k5q/DL+ILXJbRwIwbgzjnxvT5D1T1RRRU6y0VF+N8ZguWgtopopWknQuqOrkJFmViQpJAygG/jTp0oCmyuAzrEGiddbnSqllIBJPIZNUH0M6ViyuzN1BmKxlAA4QKzFcnJB2wMDbO9Ssj3wa15qGSXcIB0PG9F0hRVPXflpum/RW0Ef9pI8n+FUpmu/KbxOTP16RA/8ACiUEe19RqQYWU8FE7Gwj9Svqkd7xiCH9LNFF/aOqf4iK5z4lx64kGZ7q4kHgZWAPo0pgH1Ypoj4crHUyBRzC959LH8qkGCfdWFEdoR1YBpOvGeONLxK4uY5HTW8hRomKkoGVBgrg4KqDSS/uDIjM0kkhAzl5Hc5H3iaxqCyr9Wkg0MMOXUDzdwY2Ug/Ck81rIdfaQK3dgnA8Mnfb05q22Pdtu7ffl2Kk6XeIfv1xrPtXQ/T270cHum7zAV/GAv8Amrny0PacftfICnPjHTC/nt2iluxJGQMoEQBgpBAyN+YFNVo/ab7zfP8A8fzisPHxlkBDu0eq7boxI2TaIc06Ndzatlts8i+kN+IfxBpTSY7TD9pfip/80prAfqCvT8Nk1zOwnzNjyIRRRRTFaRRRRQhbLDh/0i6t4QN5ZkU/dDan/dBrpuqM8k3Deu4rrPm28TP/AH5DoX4aj7KvOtzCN3Yh3ryzpFOJcc4DRtD1PmUVD+lvlKt7LMaf7RcDbQpwqH/5G+z6hlvRS/ygcVNtwy5lVtLiMqpGxDPhQR6QTmueLezkmH1cUkkQOMoBhm78kkbfOtGFjXZvK5ieR7cmCzyTlx/pPc8Rk1SyEqDsF2jX0Rr4/tnJ9NIEwo0qOX87k0sThdz/AFaUfgH+asScHuTztnPtQ/5q02SQsHwkLHfFPIbc0pIGJ9Pq2HvPP2ViSbQB3seSjv8Af8zW28iniRme3lUKNydOB6yCa1w2zKvWskhBxmTq30YJwAGxpC59O9SfjsOjgojA8ZuaViG331Pu3wX0D+Nb6CaTCdn8wDH6zZwfUBufXU+TMlBm/NZl/Sp6m+Qrey5GKSvFJqVuy2nO265yPHet8Mwb0EbEHmD4U1pzIPH7BK4ZAjh9ys8WunkiOuSSTG41yO4B2GRqJwcd9ILUbk/tN/iP8+nl40qv/wBG3q/MUks27I9p95P8/Ad9YW2QGtAbl7K7fodbsQ5zjdD1alV3s0beDY/ECPnilNJr3eMkd3a/Cc/lSgHNcseqF65FlM8dtHmPQLNFFFMVpFFFa7iXSjN4AmlAs0mPeGNLjoFbXkQ4bi2nuDzmm0j7kI0j94vVk0x9B+E/ReHW0JGGWNS332Gp/wB4mnyuja3dAC8VmlM0jpDqST9Sof5T+ILDawO4YoLqEsFGWIRi+APWoqrrPi088srwkLHLLJKuuMsw1SMAGIcAcvnVh+WaDVZRdoIBODkjI2ilIB3HM4HPvqq+ijXTwgRy6U7RwEU4Y7gZbxJxS7rbvj6KD4r7lJVivP8AiW59BjcfJ6zrvB9m2b1NIvzU1n6Bcf1lh/y4z+Qrw3D7ruux/egQ/IilTk0dJb25NtIkluqocAusurHaXuKgnPr8acLnprE3BVsQkvXBUQkqNHZkB555aR4Uh6UW90LSTXNE6DGcRFGxqHLDEUwySR9VFhJVmUsZnZsxsva0hQDt3dw5VIyFkpbvAmiNOHj3KpPI5l0RodePgk8/bbR9kbv+S+3mfRSy2geRxFEjSyHkka6mx47bKPScCm4T9XCZDzbte1vNHuxT/wAB6ZXlrAEt+pt9Q1M4j6yWRjjtOzn07ADAHIVoYrGtw4BOpWbh8J+Mc+qPM8U4SeTviaprNoSMZwskZf8ADnn7ais/ZcNgqQerkVgQwOeTA7gg/OpZZ+VbicbZaWKVdziSMAYxnJMeCOR+Fauml3HxC3i4giCKSRmtrhAdQ6xV1xSZwM5A5kciPCq8G0DKd27VqbAsY3ebl2+HFRniH6M+sD94U2QXICgAjPr+P8/xpfcvqiQ+LJ8WFeYuH4txI8L6ME6+rbSRkjzgMc9udRbWz3TRPgtnoqSx8g32ty/UaGo814tLrPZO+rbalVi2Y1zzHZPrXb8qRrwYZUEDU3aIHJV7/wCHv8K9Dg6u7KNkXme/Vz0jPLHjXPPERuj36LqIOkT4nAuZvVY61Xdd3d5pxzWabRw9I3AIDK3mt357wSOe24NJZYCcMq4DHCjftb7Z379z6BTBC1xyd5futs9ImtgbMWjM1W8bFa/p92E+V7tLA3E8FuOc0qJ/d1AufYoJpttbbQ+MRyBfO6zUF1H7AKsGq6/Jfwvh8qfSobYQ3EZMUgLtJoYgZ0lzyZSCDzwceNTwYdpeCHXWeiysZ0mE0D4mx0XAi77fkrDooorWXFqAeWqaP+jtLMgPXRsFYjJAbBIB54Bqr+iV5cNH1UTQqoLkFlZj558CBVmdG7eGYOZ1SW8Ejdf1qq0iurkKAGGVjC40YwMbjmab7joXcrcTSwvbaZX14dJAwGMacocePd307e+Gkzd+LeTH9Evf6xCPVDn5vR9Dvf6xF/0P/wB0/wD/AKZvv1rT/u/wo/8ATN9+taf93+FNTlCekIvPo8wdoWjC7nQVJGV83BIzv3+BqPXx+rYePZ/EcVZ3Euhl7NC8Re1Acacjrcj4UwdMfJ41vBbtbpLOyn/aCCXzgA6wvMDVnZRyq3h5hGC08VSxUBkLXDgoHxkZ6uMd5/gB86dGXPZHL8h/qKb7rtTwEbgk/CnoLvmsjbUn59dyl2e2oR8+aa7walI/WKp+JgWHuFL+FsVsbqI9wtp8HuZJuqb3qw9wpLxC1cgaOYYyeyONmPyNbri6AWUcushUewXETb+GwNQYNxD2Vob8lalFtKbyfqU9DqPdJUmNxdf0DHmWM27TiARiPEmFYv54OCNjkEVE7eFpAoQF3Z8hVGWY686QOZPoGas/pN0bex4BZxyD6xblHk78NJryPZqA9lbOLlD2/DwCo4WIsLr4lV7HeYkZiOelfVgAn5n3V4ml0WoJ2L7nHPtnJ+Fbo4wVlyNwz49q15ebTFCdOvYqAO8vC6j3E59lc6wNLwO8eQWidFjidqFtiFzhNx7/AOBr0mNY8IYwfaw5/hFe+KDTbMOZ0ge3YUmhnBEuftKMe2Pb4mmst0d9586/dKTwWtBlokYZDKWb78mcH51aHkduit9PEPNeBZD96OTSD7nqtLZdcse/ZESNjxIyB7iatHyN2eq6uZcbJGkWfS7M5HsAX3irUJ/ObXYb+pTToraooorUTE1cZ6LW13gzRAuPNkXKSr910ww99R/jPR66tbeWW2u5JOrRnEdwiTatCk6Q40uM45kmprUV43e8V1Mtta2rJkgNLMx1L4lQq4z4ZNCFWth5XbplBNvbtnwZ0558dXhS2LyvvpLPZEAc8TAnb0Mg+dRq46GcRE5S3sm0g7jVqiVs7hHdUOjwGX9Zpe/k04w6kdRCmRz64E+zFU3HEB2QBCXJTnhHSy4uoVni4fO8bZ0kSQ74JB2ZgeYpeOM3P/t13n1wfPraQdFl4xCIrU21rawxppV8NMvZH2tMynUTvy55qeWSSBAJWR37yiGNfR2Wdz8auJFSHTboW8IW/lBhkmuyOpBVkRHjbclRu5ZcnBx2vHemFTkZ8at7yxWxbhbOP9zLHKfuhwG+DGqYtCckHfA29Q/1rI2i0lwd3J7KC831wUI0gkurxj1yIVz6sE1OfJDbZ4k7dyWxH4pVA+CmoDxlyqoyjJV9vWQQPiatPyJ2RJvJz3skK/8ALUs2Pa491LgwSWdgtDlZUXDolcyLGiuebBQGPrIGTTL5QOAG94dNCn6TAeP+0jIZR7SMe2pFRWsmLlE3hWTPLXzUjlIowyEHkeVbbWLrIhHqKshBB5nT9k+7b1irk435ErW5keUz3KyOcltSHJ8SNG/r5+mo3ceQa5DfV3qaR5rNGyvvzU6Sdv5wKoPwn9B9jRO3k19DeFPcXqaYmmS3+ukUaRkjIjTLkLktvgnkpqNXvR25S6cQ2l00IYhcRO2EydKkqpUlQSNjg7Vdfk36G3XDldJpUdDuAmCGY83YtGrgjAG7MMeGKm9TxYdrI9w5pCbNrlaWzkhP1ltcDRkpqikQYO+k6gNgeRq1fJz044bb2626SSSTuS8umCQlpG54AUkgABR6AKtSk8/DonYM8aOykEFlBII5EEjYinsiaw2Elr1aXayoHXVg/rKyH2hwCPdW6iipUIooooQiiiihCKS8QuJEXMUXWtnGNQQD0kt+QNFFCFAOmvSLiHVPBJw6Jo5kZCVuQxwRjbKKSw54CnuqquEdHOJMQEsppANslTGCPHLgA+uiimPjbIKcLQpFB0B4q4z9EVfvzoPlUp6M2/GeHWqwR2EEnaZ2frwSWdiSdO3q591FFMjgji6gpKSSpVwq44rKuqRLWDfGhlkZvXlZCMVJ484GrGcb45Z78ZooqZIvVFFFCEUUUUIRRRRQhFFFFC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AutoShape 4" descr="data:image/jpeg;base64,/9j/4AAQSkZJRgABAQAAAQABAAD/2wCEAAkGBhMREBUTExQVEhQVGB0XGBgVGRwXGBoXFxgZHBcWHB8XICggGhwjHBwaIC8gJCcpLC0sHB4xNTAqOCYrLCkBCQoKDgwOGg8PGikiHyQvLDEtNSwqLDUtLTUpKSoyLSwsLC80LDApLy8sNS8tLSwpKTUsLywsLCwsLDQsLCwsNf/AABEIAJgAoAMBIgACEQEDEQH/xAAcAAABBAMBAAAAAAAAAAAAAAAABAUGBwEDCAL/xABJEAACAQMCAgUIBgYHBwUAAAABAgMABBESIQUxBhMiQVEHMmFxgZGhsRQjQnKSwTNSYqLR8BVUc4KywvEkQ1ODk6PhFlVj0uL/xAAbAQABBQEBAAAAAAAAAAAAAAAAAQIDBAUGB//EADYRAAEEAAMECAQEBwAAAAAAAAEAAgMRBCExBRJBsQYyUWFxocHwIoGR0RMjQuEUFVJiorLx/9oADAMBAAIRAxEAPwC8aKKKEIooooQiiiihCKKKKEIopm6QdKobPSH1PI+dEUY1OwHM7kBVG3aYgVCOPdNZ5R2yLGEbHRJqlcnkNSjsj9lMsfGhCtCo10y6V/RVWKEB7qUHQp5Io2aZ/wBlfD7R2HfitbbiNx1im0M0OO0ZZmlIO47PVu31me8tjanCON2kkmmcSTSnLMBpAUeZGoydKqO7PeT30IWqXholOq4d7mQ7lpWJGf2VB0oPQoo/o3u6246sebGJ5Qi+oBs+zOB3YpZRQhb+B9JpLGYK/Xz2rqdu1M0cgI04JJbSwzsScEDGKsXhXForqISwtrQ5GcEEEHBUg7gg7EGqp4oxEL6dWrGBpznJIwRipH5MZypvA5CASRnGdtZhXWw9Zx7qEKf0VgGs0IRRRRQhFFFFCEUUUx9JOmlrYaRcOQzglVVWdmAIBICjkMihKAXGgnytN1eJEuuR1jUc2dgo97bVXPEfLlAn6K2lf0yMkK/Nm/dqvukvlAmv51kYRhYwRHGFMyqzY1PkgAtgYyRsOXOojMwcVeZs7EuNbleNDnSs/ivlBllYrYqnVgkfSJcsrEbHqkUguP2yQNtgedNE/Sa+RSTeqvpeGIKPSOXxJqsJOOXMnZDS4G2AREo9iDOKS/Q3Y5YoD44Lt73NQuxTB7/7yWhDsDESfsDzO6P8lKuJ9JkifVHI11K+NchYythTnTnkqnJ2XYZO21ILbpIQxlkiaWTOELsqKi+jmQx5nb0A4FNP0LPN3PqOkfu4rw/C1zkfvb/OoDjb098uS1mdGS0W4E/MDyAd/sna66czHYPDH90GQ+8nHwrHB+lkiyB5JmliJ0uGAGjPJwABgDv9HqplFuVPm7fztWg/Vse9RzHijDPwOqlbM4nI8k2XZkUbacwAGxfxWDwOZojIk0NMtSrYuI2fSFbSvNivnHlgDuA9NebfhqIdW7vv233bfuz3DG2BUY6O9IdEJiJ1MmDET9uP9X1jl6iDUvjkDAEbggEeo7itBrg4WFyM0ToXmN+oXqkLcCgMjSNEju/MuA/IY21ZA9lLqKVRLRY3VxZODZBAjZDxSEiEZG0gUcmB7lxkHfxDonlAvLfMlyIJoV3fqlaORVzuy6mYPjng4J8aRVgihCtW3uVkQOjK6MMhlIKkeII2IrZVb9A7v6Pem3XaG4RpFTuSWMrrKjuDq2SPFc95qyKEIooooQimPpD0LtL5ka4jLmMELh2XZsEg6SMjYU+UUJQSDYXPvlP8nYsJxNAn+zTHAHPq5MeZk74bGQfHI8Kj0EWkfOuleOcGju7eSCUZSQYPiPBh4EHBB8RXOfFrF7OaS3nIDxHGTsHX7Mgz3MPccjurNxsbsnBdp0ZxsQLopKB1B5/P0Wqik308HzQz+obe84FFt10zaYk1t4Rq0ze6MYHtNVmYKd+YbQ78ua6DE9INnYfIygnsb8R8rSmit3EOi15bxCa4jlijLBAWKKdTZxhQS3cedI5rWaNA7LKiMAQ0sLqhBGQQ4AGCCKs/yuWrBb9Vlt6Y4Iv3XMkA7d37EkfRbqb+IR9v1r8VII+ZrfHdE/ZDelGDfwNarmYNpIyNLAHIwQGGO/11B/DTQut7SOX1V+TaeC2hCWwSBxyNaGuORz0vgkkJKkKDgg5iPge9faPnVocAvhNbRsP1QpHgyjBX2YqvLiwyuBz/AD8R/PdSzo70gNs7ax2W2cdwkA7L+pht7qtYaYE179nn4rm9s7NfG0PrTzHZ4t4f29zVY9FabS6Ei6l/0yAfzrdV9cmiiiihCUdFYS3F4iBnRBKT+zqZFU+3BHsNWhUC8l2NV4HGZ+tXUw5GIrmFV7wANWR4knvqU8K6TW9zJLHE+p4SVYYI5EqSpIwwDArkd4oQnSiiihCKw3LbnWab+kHEfo9rNMOccbMo8WAOke1sChCq9P6e4gXAkWKNZHjLRssUeUYq2llDSsoIIz6KVWHkPLNrurosx59WuW/6kxYn8IqxOjfC/o1pDD3xxqGPi+Mufa2T7acqkEhGmSiMTT1s/fZoonw7yW8OhwTB1zDvnYy/Buz8Kk9tapGoVFVFHJVAUD2DattFMJJ1UgAGQVW+XCYyCztV86WRmA9OBEn70vwqzba2VEVFGFVQoHoAwB7qq3pC30rpPbQ8xAqE/wB0PMfj1fwq16c7QBMb1iUwcS6CWE+TJawk89SqEb16kwa5pgXVFJzOwIJ3OwyK6o43c9XbTPy0RO34UJ/KuYOGr2SPuj9xaq4o1CT3hb2wYxJjgzta/lXqlcb5APiM++k91Z6jqGM4wQRkMPA+qs8PP1YH6uV9xxSmsSyxxpemhjcVA38QagFIbeOWLJjPV5/4cjLnHLYgilqdIr5P947feCSf/U1mipm4uQLLl6P4SThXgAOQvzW9OndyvnLG33kdf8O1KYfKOftQofuy4+DL+dN9eWQHmAfXUwxzuIWbJ0ViPVdXyP3PJSvod5SY7W7lkZJupnUFwAkhWRMBCuk506dWQfRVl9ERZFHvbKM6JtZkPb6wMrElBGc47RckDG5GxztzneWigt2RsCeWPVy/nauneh/Aks7KGFFCYQF/TIyguxz3k5q/DL+ILXJbRwIwbgzjnxvT5D1T1RRRU6y0VF+N8ZguWgtopopWknQuqOrkJFmViQpJAygG/jTp0oCmyuAzrEGiddbnSqllIBJPIZNUH0M6ViyuzN1BmKxlAA4QKzFcnJB2wMDbO9Ssj3wa15qGSXcIB0PG9F0hRVPXflpum/RW0Ef9pI8n+FUpmu/KbxOTP16RA/8ACiUEe19RqQYWU8FE7Gwj9Svqkd7xiCH9LNFF/aOqf4iK5z4lx64kGZ7q4kHgZWAPo0pgH1Ypoj4crHUyBRzC959LH8qkGCfdWFEdoR1YBpOvGeONLxK4uY5HTW8hRomKkoGVBgrg4KqDSS/uDIjM0kkhAzl5Hc5H3iaxqCyr9Wkg0MMOXUDzdwY2Ug/Ck81rIdfaQK3dgnA8Mnfb05q22Pdtu7ffl2Kk6XeIfv1xrPtXQ/T270cHum7zAV/GAv8Amrny0PacftfICnPjHTC/nt2iluxJGQMoEQBgpBAyN+YFNVo/ab7zfP8A8fzisPHxlkBDu0eq7boxI2TaIc06Ndzatlts8i+kN+IfxBpTSY7TD9pfip/80prAfqCvT8Nk1zOwnzNjyIRRRRTFaRRRRQhbLDh/0i6t4QN5ZkU/dDan/dBrpuqM8k3Deu4rrPm28TP/AH5DoX4aj7KvOtzCN3Yh3ryzpFOJcc4DRtD1PmUVD+lvlKt7LMaf7RcDbQpwqH/5G+z6hlvRS/ygcVNtwy5lVtLiMqpGxDPhQR6QTmueLezkmH1cUkkQOMoBhm78kkbfOtGFjXZvK5ieR7cmCzyTlx/pPc8Rk1SyEqDsF2jX0Rr4/tnJ9NIEwo0qOX87k0sThdz/AFaUfgH+asScHuTztnPtQ/5q02SQsHwkLHfFPIbc0pIGJ9Pq2HvPP2ViSbQB3seSjv8Af8zW28iniRme3lUKNydOB6yCa1w2zKvWskhBxmTq30YJwAGxpC59O9SfjsOjgojA8ZuaViG331Pu3wX0D+Nb6CaTCdn8wDH6zZwfUBufXU+TMlBm/NZl/Sp6m+Qrey5GKSvFJqVuy2nO265yPHet8Mwb0EbEHmD4U1pzIPH7BK4ZAjh9ys8WunkiOuSSTG41yO4B2GRqJwcd9ILUbk/tN/iP8+nl40qv/wBG3q/MUks27I9p95P8/Ad9YW2QGtAbl7K7fodbsQ5zjdD1alV3s0beDY/ECPnilNJr3eMkd3a/Cc/lSgHNcseqF65FlM8dtHmPQLNFFFMVpFFFa7iXSjN4AmlAs0mPeGNLjoFbXkQ4bi2nuDzmm0j7kI0j94vVk0x9B+E/ReHW0JGGWNS332Gp/wB4mnyuja3dAC8VmlM0jpDqST9Sof5T+ILDawO4YoLqEsFGWIRi+APWoqrrPi088srwkLHLLJKuuMsw1SMAGIcAcvnVh+WaDVZRdoIBODkjI2ilIB3HM4HPvqq+ijXTwgRy6U7RwEU4Y7gZbxJxS7rbvj6KD4r7lJVivP8AiW59BjcfJ6zrvB9m2b1NIvzU1n6Bcf1lh/y4z+Qrw3D7ruux/egQ/IilTk0dJb25NtIkluqocAusurHaXuKgnPr8acLnprE3BVsQkvXBUQkqNHZkB555aR4Uh6UW90LSTXNE6DGcRFGxqHLDEUwySR9VFhJVmUsZnZsxsva0hQDt3dw5VIyFkpbvAmiNOHj3KpPI5l0RodePgk8/bbR9kbv+S+3mfRSy2geRxFEjSyHkka6mx47bKPScCm4T9XCZDzbte1vNHuxT/wAB6ZXlrAEt+pt9Q1M4j6yWRjjtOzn07ADAHIVoYrGtw4BOpWbh8J+Mc+qPM8U4SeTviaprNoSMZwskZf8ADnn7ais/ZcNgqQerkVgQwOeTA7gg/OpZZ+VbicbZaWKVdziSMAYxnJMeCOR+Fauml3HxC3i4giCKSRmtrhAdQ6xV1xSZwM5A5kciPCq8G0DKd27VqbAsY3ebl2+HFRniH6M+sD94U2QXICgAjPr+P8/xpfcvqiQ+LJ8WFeYuH4txI8L6ME6+rbSRkjzgMc9udRbWz3TRPgtnoqSx8g32ty/UaGo814tLrPZO+rbalVi2Y1zzHZPrXb8qRrwYZUEDU3aIHJV7/wCHv8K9Dg6u7KNkXme/Vz0jPLHjXPPERuj36LqIOkT4nAuZvVY61Xdd3d5pxzWabRw9I3AIDK3mt357wSOe24NJZYCcMq4DHCjftb7Z379z6BTBC1xyd5futs9ImtgbMWjM1W8bFa/p92E+V7tLA3E8FuOc0qJ/d1AufYoJpttbbQ+MRyBfO6zUF1H7AKsGq6/Jfwvh8qfSobYQ3EZMUgLtJoYgZ0lzyZSCDzwceNTwYdpeCHXWeiysZ0mE0D4mx0XAi77fkrDooorWXFqAeWqaP+jtLMgPXRsFYjJAbBIB54Bqr+iV5cNH1UTQqoLkFlZj558CBVmdG7eGYOZ1SW8Ejdf1qq0iurkKAGGVjC40YwMbjmab7joXcrcTSwvbaZX14dJAwGMacocePd307e+Gkzd+LeTH9Evf6xCPVDn5vR9Dvf6xF/0P/wB0/wD/AKZvv1rT/u/wo/8ATN9+taf93+FNTlCekIvPo8wdoWjC7nQVJGV83BIzv3+BqPXx+rYePZ/EcVZ3Euhl7NC8Re1Acacjrcj4UwdMfJ41vBbtbpLOyn/aCCXzgA6wvMDVnZRyq3h5hGC08VSxUBkLXDgoHxkZ6uMd5/gB86dGXPZHL8h/qKb7rtTwEbgk/CnoLvmsjbUn59dyl2e2oR8+aa7walI/WKp+JgWHuFL+FsVsbqI9wtp8HuZJuqb3qw9wpLxC1cgaOYYyeyONmPyNbri6AWUcushUewXETb+GwNQYNxD2Vob8lalFtKbyfqU9DqPdJUmNxdf0DHmWM27TiARiPEmFYv54OCNjkEVE7eFpAoQF3Z8hVGWY686QOZPoGas/pN0bex4BZxyD6xblHk78NJryPZqA9lbOLlD2/DwCo4WIsLr4lV7HeYkZiOelfVgAn5n3V4ml0WoJ2L7nHPtnJ+Fbo4wVlyNwz49q15ebTFCdOvYqAO8vC6j3E59lc6wNLwO8eQWidFjidqFtiFzhNx7/AOBr0mNY8IYwfaw5/hFe+KDTbMOZ0ge3YUmhnBEuftKMe2Pb4mmst0d9586/dKTwWtBlokYZDKWb78mcH51aHkduit9PEPNeBZD96OTSD7nqtLZdcse/ZESNjxIyB7iatHyN2eq6uZcbJGkWfS7M5HsAX3irUJ/ObXYb+pTToraooorUTE1cZ6LW13gzRAuPNkXKSr910ww99R/jPR66tbeWW2u5JOrRnEdwiTatCk6Q40uM45kmprUV43e8V1Mtta2rJkgNLMx1L4lQq4z4ZNCFWth5XbplBNvbtnwZ0558dXhS2LyvvpLPZEAc8TAnb0Mg+dRq46GcRE5S3sm0g7jVqiVs7hHdUOjwGX9Zpe/k04w6kdRCmRz64E+zFU3HEB2QBCXJTnhHSy4uoVni4fO8bZ0kSQ74JB2ZgeYpeOM3P/t13n1wfPraQdFl4xCIrU21rawxppV8NMvZH2tMynUTvy55qeWSSBAJWR37yiGNfR2Wdz8auJFSHTboW8IW/lBhkmuyOpBVkRHjbclRu5ZcnBx2vHemFTkZ8at7yxWxbhbOP9zLHKfuhwG+DGqYtCckHfA29Q/1rI2i0lwd3J7KC831wUI0gkurxj1yIVz6sE1OfJDbZ4k7dyWxH4pVA+CmoDxlyqoyjJV9vWQQPiatPyJ2RJvJz3skK/8ALUs2Pa491LgwSWdgtDlZUXDolcyLGiuebBQGPrIGTTL5QOAG94dNCn6TAeP+0jIZR7SMe2pFRWsmLlE3hWTPLXzUjlIowyEHkeVbbWLrIhHqKshBB5nT9k+7b1irk435ErW5keUz3KyOcltSHJ8SNG/r5+mo3ceQa5DfV3qaR5rNGyvvzU6Sdv5wKoPwn9B9jRO3k19DeFPcXqaYmmS3+ukUaRkjIjTLkLktvgnkpqNXvR25S6cQ2l00IYhcRO2EydKkqpUlQSNjg7Vdfk36G3XDldJpUdDuAmCGY83YtGrgjAG7MMeGKm9TxYdrI9w5pCbNrlaWzkhP1ltcDRkpqikQYO+k6gNgeRq1fJz044bb2626SSSTuS8umCQlpG54AUkgABR6AKtSk8/DonYM8aOykEFlBII5EEjYinsiaw2Elr1aXayoHXVg/rKyH2hwCPdW6iipUIooooQiiiihCKS8QuJEXMUXWtnGNQQD0kt+QNFFCFAOmvSLiHVPBJw6Jo5kZCVuQxwRjbKKSw54CnuqquEdHOJMQEsppANslTGCPHLgA+uiimPjbIKcLQpFB0B4q4z9EVfvzoPlUp6M2/GeHWqwR2EEnaZ2frwSWdiSdO3q591FFMjgji6gpKSSpVwq44rKuqRLWDfGhlkZvXlZCMVJ484GrGcb45Z78ZooqZIvVFFFCEUUUUIRRRRQhFFFFC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AutoShape 6" descr="data:image/jpeg;base64,/9j/4AAQSkZJRgABAQAAAQABAAD/2wCEAAkGBhMREBUTExQVEhQVGB0XGBgVGRwXGBoXFxgZHBcWHB8XICggGhwjHBwaIC8gJCcpLC0sHB4xNTAqOCYrLCkBCQoKDgwOGg8PGikiHyQvLDEtNSwqLDUtLTUpKSoyLSwsLC80LDApLy8sNS8tLSwpKTUsLywsLCwsLDQsLCwsNf/AABEIAJgAoAMBIgACEQEDEQH/xAAcAAABBAMBAAAAAAAAAAAAAAAABAUGBwEDCAL/xABJEAACAQMCAgUIBgYHBwUAAAABAgMABBESIQUxBhMiQVEHMmFxgZGhsRQjQnKSwTNSYqLR8BVUc4KywvEkQ1ODk6PhFlVj0uL/xAAbAQABBQEBAAAAAAAAAAAAAAAAAQIDBAUGB//EADYRAAEEAAMECAQEBwAAAAAAAAEAAgMRBCExBRJBsQYyUWFxocHwIoGR0RMjQuEUFVJiorLx/9oADAMBAAIRAxEAPwC8aKKKEIooooQiiiihCKKKKEIopm6QdKobPSH1PI+dEUY1OwHM7kBVG3aYgVCOPdNZ5R2yLGEbHRJqlcnkNSjsj9lMsfGhCtCo10y6V/RVWKEB7qUHQp5Io2aZ/wBlfD7R2HfitbbiNx1im0M0OO0ZZmlIO47PVu31me8tjanCON2kkmmcSTSnLMBpAUeZGoydKqO7PeT30IWqXholOq4d7mQ7lpWJGf2VB0oPQoo/o3u6246sebGJ5Qi+oBs+zOB3YpZRQhb+B9JpLGYK/Xz2rqdu1M0cgI04JJbSwzsScEDGKsXhXForqISwtrQ5GcEEEHBUg7gg7EGqp4oxEL6dWrGBpznJIwRipH5MZypvA5CASRnGdtZhXWw9Zx7qEKf0VgGs0IRRRRQhFFFFCEUUUx9JOmlrYaRcOQzglVVWdmAIBICjkMihKAXGgnytN1eJEuuR1jUc2dgo97bVXPEfLlAn6K2lf0yMkK/Nm/dqvukvlAmv51kYRhYwRHGFMyqzY1PkgAtgYyRsOXOojMwcVeZs7EuNbleNDnSs/ivlBllYrYqnVgkfSJcsrEbHqkUguP2yQNtgedNE/Sa+RSTeqvpeGIKPSOXxJqsJOOXMnZDS4G2AREo9iDOKS/Q3Y5YoD44Lt73NQuxTB7/7yWhDsDESfsDzO6P8lKuJ9JkifVHI11K+NchYythTnTnkqnJ2XYZO21ILbpIQxlkiaWTOELsqKi+jmQx5nb0A4FNP0LPN3PqOkfu4rw/C1zkfvb/OoDjb098uS1mdGS0W4E/MDyAd/sna66czHYPDH90GQ+8nHwrHB+lkiyB5JmliJ0uGAGjPJwABgDv9HqplFuVPm7fztWg/Vse9RzHijDPwOqlbM4nI8k2XZkUbacwAGxfxWDwOZojIk0NMtSrYuI2fSFbSvNivnHlgDuA9NebfhqIdW7vv233bfuz3DG2BUY6O9IdEJiJ1MmDET9uP9X1jl6iDUvjkDAEbggEeo7itBrg4WFyM0ToXmN+oXqkLcCgMjSNEju/MuA/IY21ZA9lLqKVRLRY3VxZODZBAjZDxSEiEZG0gUcmB7lxkHfxDonlAvLfMlyIJoV3fqlaORVzuy6mYPjng4J8aRVgihCtW3uVkQOjK6MMhlIKkeII2IrZVb9A7v6Pem3XaG4RpFTuSWMrrKjuDq2SPFc95qyKEIooooQimPpD0LtL5ka4jLmMELh2XZsEg6SMjYU+UUJQSDYXPvlP8nYsJxNAn+zTHAHPq5MeZk74bGQfHI8Kj0EWkfOuleOcGju7eSCUZSQYPiPBh4EHBB8RXOfFrF7OaS3nIDxHGTsHX7Mgz3MPccjurNxsbsnBdp0ZxsQLopKB1B5/P0Wqik308HzQz+obe84FFt10zaYk1t4Rq0ze6MYHtNVmYKd+YbQ78ua6DE9INnYfIygnsb8R8rSmit3EOi15bxCa4jlijLBAWKKdTZxhQS3cedI5rWaNA7LKiMAQ0sLqhBGQQ4AGCCKs/yuWrBb9Vlt6Y4Iv3XMkA7d37EkfRbqb+IR9v1r8VII+ZrfHdE/ZDelGDfwNarmYNpIyNLAHIwQGGO/11B/DTQut7SOX1V+TaeC2hCWwSBxyNaGuORz0vgkkJKkKDgg5iPge9faPnVocAvhNbRsP1QpHgyjBX2YqvLiwyuBz/AD8R/PdSzo70gNs7ax2W2cdwkA7L+pht7qtYaYE179nn4rm9s7NfG0PrTzHZ4t4f29zVY9FabS6Ei6l/0yAfzrdV9cmiiiihCUdFYS3F4iBnRBKT+zqZFU+3BHsNWhUC8l2NV4HGZ+tXUw5GIrmFV7wANWR4knvqU8K6TW9zJLHE+p4SVYYI5EqSpIwwDArkd4oQnSiiihCKw3LbnWab+kHEfo9rNMOccbMo8WAOke1sChCq9P6e4gXAkWKNZHjLRssUeUYq2llDSsoIIz6KVWHkPLNrurosx59WuW/6kxYn8IqxOjfC/o1pDD3xxqGPi+Mufa2T7acqkEhGmSiMTT1s/fZoonw7yW8OhwTB1zDvnYy/Buz8Kk9tapGoVFVFHJVAUD2DattFMJJ1UgAGQVW+XCYyCztV86WRmA9OBEn70vwqzba2VEVFGFVQoHoAwB7qq3pC30rpPbQ8xAqE/wB0PMfj1fwq16c7QBMb1iUwcS6CWE+TJawk89SqEb16kwa5pgXVFJzOwIJ3OwyK6o43c9XbTPy0RO34UJ/KuYOGr2SPuj9xaq4o1CT3hb2wYxJjgzta/lXqlcb5APiM++k91Z6jqGM4wQRkMPA+qs8PP1YH6uV9xxSmsSyxxpemhjcVA38QagFIbeOWLJjPV5/4cjLnHLYgilqdIr5P947feCSf/U1mipm4uQLLl6P4SThXgAOQvzW9OndyvnLG33kdf8O1KYfKOftQofuy4+DL+dN9eWQHmAfXUwxzuIWbJ0ViPVdXyP3PJSvod5SY7W7lkZJupnUFwAkhWRMBCuk506dWQfRVl9ERZFHvbKM6JtZkPb6wMrElBGc47RckDG5GxztzneWigt2RsCeWPVy/nauneh/Aks7KGFFCYQF/TIyguxz3k5q/DL+ILXJbRwIwbgzjnxvT5D1T1RRRU6y0VF+N8ZguWgtopopWknQuqOrkJFmViQpJAygG/jTp0oCmyuAzrEGiddbnSqllIBJPIZNUH0M6ViyuzN1BmKxlAA4QKzFcnJB2wMDbO9Ssj3wa15qGSXcIB0PG9F0hRVPXflpum/RW0Ef9pI8n+FUpmu/KbxOTP16RA/8ACiUEe19RqQYWU8FE7Gwj9Svqkd7xiCH9LNFF/aOqf4iK5z4lx64kGZ7q4kHgZWAPo0pgH1Ypoj4crHUyBRzC959LH8qkGCfdWFEdoR1YBpOvGeONLxK4uY5HTW8hRomKkoGVBgrg4KqDSS/uDIjM0kkhAzl5Hc5H3iaxqCyr9Wkg0MMOXUDzdwY2Ug/Ck81rIdfaQK3dgnA8Mnfb05q22Pdtu7ffl2Kk6XeIfv1xrPtXQ/T270cHum7zAV/GAv8Amrny0PacftfICnPjHTC/nt2iluxJGQMoEQBgpBAyN+YFNVo/ab7zfP8A8fzisPHxlkBDu0eq7boxI2TaIc06Ndzatlts8i+kN+IfxBpTSY7TD9pfip/80prAfqCvT8Nk1zOwnzNjyIRRRRTFaRRRRQhbLDh/0i6t4QN5ZkU/dDan/dBrpuqM8k3Deu4rrPm28TP/AH5DoX4aj7KvOtzCN3Yh3ryzpFOJcc4DRtD1PmUVD+lvlKt7LMaf7RcDbQpwqH/5G+z6hlvRS/ygcVNtwy5lVtLiMqpGxDPhQR6QTmueLezkmH1cUkkQOMoBhm78kkbfOtGFjXZvK5ieR7cmCzyTlx/pPc8Rk1SyEqDsF2jX0Rr4/tnJ9NIEwo0qOX87k0sThdz/AFaUfgH+asScHuTztnPtQ/5q02SQsHwkLHfFPIbc0pIGJ9Pq2HvPP2ViSbQB3seSjv8Af8zW28iniRme3lUKNydOB6yCa1w2zKvWskhBxmTq30YJwAGxpC59O9SfjsOjgojA8ZuaViG331Pu3wX0D+Nb6CaTCdn8wDH6zZwfUBufXU+TMlBm/NZl/Sp6m+Qrey5GKSvFJqVuy2nO265yPHet8Mwb0EbEHmD4U1pzIPH7BK4ZAjh9ys8WunkiOuSSTG41yO4B2GRqJwcd9ILUbk/tN/iP8+nl40qv/wBG3q/MUks27I9p95P8/Ad9YW2QGtAbl7K7fodbsQ5zjdD1alV3s0beDY/ECPnilNJr3eMkd3a/Cc/lSgHNcseqF65FlM8dtHmPQLNFFFMVpFFFa7iXSjN4AmlAs0mPeGNLjoFbXkQ4bi2nuDzmm0j7kI0j94vVk0x9B+E/ReHW0JGGWNS332Gp/wB4mnyuja3dAC8VmlM0jpDqST9Sof5T+ILDawO4YoLqEsFGWIRi+APWoqrrPi088srwkLHLLJKuuMsw1SMAGIcAcvnVh+WaDVZRdoIBODkjI2ilIB3HM4HPvqq+ijXTwgRy6U7RwEU4Y7gZbxJxS7rbvj6KD4r7lJVivP8AiW59BjcfJ6zrvB9m2b1NIvzU1n6Bcf1lh/y4z+Qrw3D7ruux/egQ/IilTk0dJb25NtIkluqocAusurHaXuKgnPr8acLnprE3BVsQkvXBUQkqNHZkB555aR4Uh6UW90LSTXNE6DGcRFGxqHLDEUwySR9VFhJVmUsZnZsxsva0hQDt3dw5VIyFkpbvAmiNOHj3KpPI5l0RodePgk8/bbR9kbv+S+3mfRSy2geRxFEjSyHkka6mx47bKPScCm4T9XCZDzbte1vNHuxT/wAB6ZXlrAEt+pt9Q1M4j6yWRjjtOzn07ADAHIVoYrGtw4BOpWbh8J+Mc+qPM8U4SeTviaprNoSMZwskZf8ADnn7ais/ZcNgqQerkVgQwOeTA7gg/OpZZ+VbicbZaWKVdziSMAYxnJMeCOR+Fauml3HxC3i4giCKSRmtrhAdQ6xV1xSZwM5A5kciPCq8G0DKd27VqbAsY3ebl2+HFRniH6M+sD94U2QXICgAjPr+P8/xpfcvqiQ+LJ8WFeYuH4txI8L6ME6+rbSRkjzgMc9udRbWz3TRPgtnoqSx8g32ty/UaGo814tLrPZO+rbalVi2Y1zzHZPrXb8qRrwYZUEDU3aIHJV7/wCHv8K9Dg6u7KNkXme/Vz0jPLHjXPPERuj36LqIOkT4nAuZvVY61Xdd3d5pxzWabRw9I3AIDK3mt357wSOe24NJZYCcMq4DHCjftb7Z379z6BTBC1xyd5futs9ImtgbMWjM1W8bFa/p92E+V7tLA3E8FuOc0qJ/d1AufYoJpttbbQ+MRyBfO6zUF1H7AKsGq6/Jfwvh8qfSobYQ3EZMUgLtJoYgZ0lzyZSCDzwceNTwYdpeCHXWeiysZ0mE0D4mx0XAi77fkrDooorWXFqAeWqaP+jtLMgPXRsFYjJAbBIB54Bqr+iV5cNH1UTQqoLkFlZj558CBVmdG7eGYOZ1SW8Ejdf1qq0iurkKAGGVjC40YwMbjmab7joXcrcTSwvbaZX14dJAwGMacocePd307e+Gkzd+LeTH9Evf6xCPVDn5vR9Dvf6xF/0P/wB0/wD/AKZvv1rT/u/wo/8ATN9+taf93+FNTlCekIvPo8wdoWjC7nQVJGV83BIzv3+BqPXx+rYePZ/EcVZ3Euhl7NC8Re1Acacjrcj4UwdMfJ41vBbtbpLOyn/aCCXzgA6wvMDVnZRyq3h5hGC08VSxUBkLXDgoHxkZ6uMd5/gB86dGXPZHL8h/qKb7rtTwEbgk/CnoLvmsjbUn59dyl2e2oR8+aa7walI/WKp+JgWHuFL+FsVsbqI9wtp8HuZJuqb3qw9wpLxC1cgaOYYyeyONmPyNbri6AWUcushUewXETb+GwNQYNxD2Vob8lalFtKbyfqU9DqPdJUmNxdf0DHmWM27TiARiPEmFYv54OCNjkEVE7eFpAoQF3Z8hVGWY686QOZPoGas/pN0bex4BZxyD6xblHk78NJryPZqA9lbOLlD2/DwCo4WIsLr4lV7HeYkZiOelfVgAn5n3V4ml0WoJ2L7nHPtnJ+Fbo4wVlyNwz49q15ebTFCdOvYqAO8vC6j3E59lc6wNLwO8eQWidFjidqFtiFzhNx7/AOBr0mNY8IYwfaw5/hFe+KDTbMOZ0ge3YUmhnBEuftKMe2Pb4mmst0d9586/dKTwWtBlokYZDKWb78mcH51aHkduit9PEPNeBZD96OTSD7nqtLZdcse/ZESNjxIyB7iatHyN2eq6uZcbJGkWfS7M5HsAX3irUJ/ObXYb+pTToraooorUTE1cZ6LW13gzRAuPNkXKSr910ww99R/jPR66tbeWW2u5JOrRnEdwiTatCk6Q40uM45kmprUV43e8V1Mtta2rJkgNLMx1L4lQq4z4ZNCFWth5XbplBNvbtnwZ0558dXhS2LyvvpLPZEAc8TAnb0Mg+dRq46GcRE5S3sm0g7jVqiVs7hHdUOjwGX9Zpe/k04w6kdRCmRz64E+zFU3HEB2QBCXJTnhHSy4uoVni4fO8bZ0kSQ74JB2ZgeYpeOM3P/t13n1wfPraQdFl4xCIrU21rawxppV8NMvZH2tMynUTvy55qeWSSBAJWR37yiGNfR2Wdz8auJFSHTboW8IW/lBhkmuyOpBVkRHjbclRu5ZcnBx2vHemFTkZ8at7yxWxbhbOP9zLHKfuhwG+DGqYtCckHfA29Q/1rI2i0lwd3J7KC831wUI0gkurxj1yIVz6sE1OfJDbZ4k7dyWxH4pVA+CmoDxlyqoyjJV9vWQQPiatPyJ2RJvJz3skK/8ALUs2Pa491LgwSWdgtDlZUXDolcyLGiuebBQGPrIGTTL5QOAG94dNCn6TAeP+0jIZR7SMe2pFRWsmLlE3hWTPLXzUjlIowyEHkeVbbWLrIhHqKshBB5nT9k+7b1irk435ErW5keUz3KyOcltSHJ8SNG/r5+mo3ceQa5DfV3qaR5rNGyvvzU6Sdv5wKoPwn9B9jRO3k19DeFPcXqaYmmS3+ukUaRkjIjTLkLktvgnkpqNXvR25S6cQ2l00IYhcRO2EydKkqpUlQSNjg7Vdfk36G3XDldJpUdDuAmCGY83YtGrgjAG7MMeGKm9TxYdrI9w5pCbNrlaWzkhP1ltcDRkpqikQYO+k6gNgeRq1fJz044bb2626SSSTuS8umCQlpG54AUkgABR6AKtSk8/DonYM8aOykEFlBII5EEjYinsiaw2Elr1aXayoHXVg/rKyH2hwCPdW6iipUIooooQiiiihCKS8QuJEXMUXWtnGNQQD0kt+QNFFCFAOmvSLiHVPBJw6Jo5kZCVuQxwRjbKKSw54CnuqquEdHOJMQEsppANslTGCPHLgA+uiimPjbIKcLQpFB0B4q4z9EVfvzoPlUp6M2/GeHWqwR2EEnaZ2frwSWdiSdO3q591FFMjgji6gpKSSpVwq44rKuqRLWDfGhlkZvXlZCMVJ484GrGcb45Z78ZooqZIvVFFFCEUUUUIRRRRQhFFFFCF//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39718" r="26640" b="15656"/>
          <a:stretch/>
        </p:blipFill>
        <p:spPr>
          <a:xfrm>
            <a:off x="155575" y="3208648"/>
            <a:ext cx="6708000" cy="3060441"/>
          </a:xfrm>
          <a:prstGeom prst="rect">
            <a:avLst/>
          </a:prstGeom>
          <a:ln>
            <a:noFill/>
          </a:ln>
          <a:effectLst>
            <a:softEdge rad="112500"/>
          </a:effec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8503" y="1446671"/>
            <a:ext cx="2619037" cy="3937518"/>
          </a:xfrm>
          <a:prstGeom prst="rect">
            <a:avLst/>
          </a:prstGeom>
          <a:ln>
            <a:noFill/>
          </a:ln>
          <a:effectLst>
            <a:softEdge rad="112500"/>
          </a:effectLst>
        </p:spPr>
      </p:pic>
      <p:sp>
        <p:nvSpPr>
          <p:cNvPr id="4" name="TextBox 3"/>
          <p:cNvSpPr txBox="1"/>
          <p:nvPr/>
        </p:nvSpPr>
        <p:spPr>
          <a:xfrm>
            <a:off x="192899" y="1372023"/>
            <a:ext cx="6319870" cy="2831544"/>
          </a:xfrm>
          <a:prstGeom prst="rect">
            <a:avLst/>
          </a:prstGeom>
          <a:noFill/>
        </p:spPr>
        <p:txBody>
          <a:bodyPr wrap="square" rtlCol="0">
            <a:spAutoFit/>
          </a:bodyPr>
          <a:lstStyle/>
          <a:p>
            <a:r>
              <a:rPr lang="en-US" b="1" dirty="0" smtClean="0"/>
              <a:t>Goals:</a:t>
            </a:r>
          </a:p>
          <a:p>
            <a:pPr marL="285750" indent="-285750">
              <a:buFont typeface="Arial" panose="020B0604020202020204" pitchFamily="34" charset="0"/>
              <a:buChar char="•"/>
            </a:pPr>
            <a:r>
              <a:rPr lang="en-US" sz="1600" dirty="0" smtClean="0"/>
              <a:t>Speed Harmonization (&lt;15 mph of median speed)</a:t>
            </a:r>
          </a:p>
          <a:p>
            <a:pPr marL="285750" indent="-285750">
              <a:buFont typeface="Arial" panose="020B0604020202020204" pitchFamily="34" charset="0"/>
              <a:buChar char="•"/>
            </a:pPr>
            <a:r>
              <a:rPr lang="en-US" sz="1600" dirty="0" smtClean="0"/>
              <a:t>Respect Times/Locations Where Speeds Can Be Raised</a:t>
            </a:r>
          </a:p>
          <a:p>
            <a:pPr marL="285750" indent="-285750">
              <a:buFont typeface="Arial" panose="020B0604020202020204" pitchFamily="34" charset="0"/>
              <a:buChar char="•"/>
            </a:pPr>
            <a:r>
              <a:rPr lang="en-US" sz="1600" dirty="0" smtClean="0"/>
              <a:t>Lower Speeds When &amp; Where Workers are Present</a:t>
            </a:r>
          </a:p>
          <a:p>
            <a:pPr marL="285750" indent="-285750">
              <a:buFont typeface="Arial" panose="020B0604020202020204" pitchFamily="34" charset="0"/>
              <a:buChar char="•"/>
            </a:pPr>
            <a:r>
              <a:rPr lang="en-US" sz="1600" dirty="0" smtClean="0"/>
              <a:t>Ensure WZ Speed Limits are Correct without Driving Job</a:t>
            </a:r>
          </a:p>
          <a:p>
            <a:pPr marL="285750" indent="-285750">
              <a:buFont typeface="Arial" panose="020B0604020202020204" pitchFamily="34" charset="0"/>
              <a:buChar char="•"/>
            </a:pPr>
            <a:r>
              <a:rPr lang="en-US" sz="1600" dirty="0" smtClean="0"/>
              <a:t>Electronic Record of Speeds w/Time/Date Stamps &amp; Location</a:t>
            </a:r>
          </a:p>
          <a:p>
            <a:pPr marL="285750" indent="-285750">
              <a:buFont typeface="Arial" panose="020B0604020202020204" pitchFamily="34" charset="0"/>
              <a:buChar char="•"/>
            </a:pPr>
            <a:r>
              <a:rPr lang="en-US" sz="1600" dirty="0" smtClean="0"/>
              <a:t>Easily Relocate Signs to Follow Work Progress</a:t>
            </a:r>
          </a:p>
          <a:p>
            <a:pPr marL="285750" indent="-285750">
              <a:buFont typeface="Arial" panose="020B0604020202020204" pitchFamily="34" charset="0"/>
              <a:buChar char="•"/>
            </a:pPr>
            <a:endParaRPr lang="en-US" sz="1600" dirty="0"/>
          </a:p>
          <a:p>
            <a:r>
              <a:rPr lang="en-US" sz="1600" b="1" dirty="0" smtClean="0"/>
              <a:t>Modes: </a:t>
            </a:r>
          </a:p>
          <a:p>
            <a:pPr marL="285750" indent="-285750">
              <a:buFont typeface="Arial" panose="020B0604020202020204" pitchFamily="34" charset="0"/>
              <a:buChar char="•"/>
            </a:pPr>
            <a:r>
              <a:rPr lang="en-US" sz="1600" dirty="0" smtClean="0"/>
              <a:t>Manual/Scheduled by T.O.D.</a:t>
            </a:r>
          </a:p>
          <a:p>
            <a:pPr marL="285750" indent="-285750">
              <a:buFont typeface="Arial" panose="020B0604020202020204" pitchFamily="34" charset="0"/>
              <a:buChar char="•"/>
            </a:pPr>
            <a:r>
              <a:rPr lang="en-US" sz="1600" dirty="0" smtClean="0"/>
              <a:t>Semi or Fully Automated (based on speeds downstream)</a:t>
            </a:r>
            <a:endParaRPr lang="en-US" sz="1600" dirty="0"/>
          </a:p>
        </p:txBody>
      </p:sp>
    </p:spTree>
    <p:extLst>
      <p:ext uri="{BB962C8B-B14F-4D97-AF65-F5344CB8AC3E}">
        <p14:creationId xmlns:p14="http://schemas.microsoft.com/office/powerpoint/2010/main" val="21830989"/>
      </p:ext>
    </p:extLst>
  </p:cSld>
  <p:clrMapOvr>
    <a:masterClrMapping/>
  </p:clrMapOvr>
  <mc:AlternateContent xmlns:mc="http://schemas.openxmlformats.org/markup-compatibility/2006" xmlns:p14="http://schemas.microsoft.com/office/powerpoint/2010/main">
    <mc:Choice Requires="p14">
      <p:transition spd="slow" p14:dur="2000" advTm="4969"/>
    </mc:Choice>
    <mc:Fallback xmlns="">
      <p:transition spd="slow" advTm="4969"/>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VERMAC-Logo-JLogic.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5803338" y="928670"/>
            <a:ext cx="3143272" cy="285752"/>
          </a:xfrm>
          <a:prstGeom prst="rect">
            <a:avLst/>
          </a:prstGeom>
        </p:spPr>
      </p:pic>
      <p:sp>
        <p:nvSpPr>
          <p:cNvPr id="7" name="Title 1"/>
          <p:cNvSpPr>
            <a:spLocks noGrp="1"/>
          </p:cNvSpPr>
          <p:nvPr>
            <p:ph type="title"/>
          </p:nvPr>
        </p:nvSpPr>
        <p:spPr>
          <a:xfrm>
            <a:off x="175589" y="6332706"/>
            <a:ext cx="8784076" cy="525294"/>
          </a:xfrm>
        </p:spPr>
        <p:txBody>
          <a:bodyPr>
            <a:noAutofit/>
          </a:bodyPr>
          <a:lstStyle/>
          <a:p>
            <a:r>
              <a:rPr lang="en-US" sz="2400" dirty="0" smtClean="0"/>
              <a:t>      Collect                 Analyze                 Output</a:t>
            </a:r>
            <a:endParaRPr lang="en-US" sz="2400" dirty="0"/>
          </a:p>
        </p:txBody>
      </p:sp>
      <p:sp>
        <p:nvSpPr>
          <p:cNvPr id="4" name="TextBox 3"/>
          <p:cNvSpPr txBox="1"/>
          <p:nvPr/>
        </p:nvSpPr>
        <p:spPr>
          <a:xfrm>
            <a:off x="233464" y="1608667"/>
            <a:ext cx="8713146" cy="830997"/>
          </a:xfrm>
          <a:prstGeom prst="rect">
            <a:avLst/>
          </a:prstGeom>
          <a:noFill/>
        </p:spPr>
        <p:txBody>
          <a:bodyPr wrap="square" rtlCol="0">
            <a:spAutoFit/>
          </a:bodyPr>
          <a:lstStyle/>
          <a:p>
            <a:pPr algn="ctr"/>
            <a:r>
              <a:rPr lang="en-US" sz="4800" b="1" dirty="0" smtClean="0"/>
              <a:t>What are Smart Work Zones?</a:t>
            </a:r>
            <a:endParaRPr lang="en-US" sz="4800" b="1" dirty="0"/>
          </a:p>
        </p:txBody>
      </p:sp>
      <p:pic>
        <p:nvPicPr>
          <p:cNvPr id="6" name="Picture 5"/>
          <p:cNvPicPr>
            <a:picLocks noChangeAspect="1"/>
          </p:cNvPicPr>
          <p:nvPr/>
        </p:nvPicPr>
        <p:blipFill>
          <a:blip r:embed="rId4"/>
          <a:stretch>
            <a:fillRect/>
          </a:stretch>
        </p:blipFill>
        <p:spPr>
          <a:xfrm>
            <a:off x="459317" y="2439664"/>
            <a:ext cx="7734300" cy="3514725"/>
          </a:xfrm>
          <a:prstGeom prst="rect">
            <a:avLst/>
          </a:prstGeom>
        </p:spPr>
      </p:pic>
    </p:spTree>
    <p:extLst>
      <p:ext uri="{BB962C8B-B14F-4D97-AF65-F5344CB8AC3E}">
        <p14:creationId xmlns:p14="http://schemas.microsoft.com/office/powerpoint/2010/main" val="4045083695"/>
      </p:ext>
    </p:extLst>
  </p:cSld>
  <p:clrMapOvr>
    <a:masterClrMapping/>
  </p:clrMapOvr>
  <mc:AlternateContent xmlns:mc="http://schemas.openxmlformats.org/markup-compatibility/2006" xmlns:p14="http://schemas.microsoft.com/office/powerpoint/2010/main">
    <mc:Choice Requires="p14">
      <p:transition spd="slow" p14:dur="2000" advTm="3319"/>
    </mc:Choice>
    <mc:Fallback xmlns="">
      <p:transition spd="slow" advTm="3319"/>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VERMAC-Logo-JLogic.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5803338" y="928670"/>
            <a:ext cx="3143272" cy="285752"/>
          </a:xfrm>
          <a:prstGeom prst="rect">
            <a:avLst/>
          </a:prstGeom>
        </p:spPr>
      </p:pic>
      <p:sp>
        <p:nvSpPr>
          <p:cNvPr id="7" name="Title 1"/>
          <p:cNvSpPr>
            <a:spLocks noGrp="1"/>
          </p:cNvSpPr>
          <p:nvPr>
            <p:ph type="title"/>
          </p:nvPr>
        </p:nvSpPr>
        <p:spPr>
          <a:xfrm>
            <a:off x="233464" y="6332706"/>
            <a:ext cx="8784076" cy="525294"/>
          </a:xfrm>
        </p:spPr>
        <p:txBody>
          <a:bodyPr>
            <a:noAutofit/>
          </a:bodyPr>
          <a:lstStyle/>
          <a:p>
            <a:r>
              <a:rPr lang="en-US" sz="2400" dirty="0" smtClean="0"/>
              <a:t>Truck entry warning systems</a:t>
            </a:r>
            <a:endParaRPr lang="en-US" sz="2400" dirty="0"/>
          </a:p>
        </p:txBody>
      </p:sp>
      <p:pic>
        <p:nvPicPr>
          <p:cNvPr id="2" name="Picture 1"/>
          <p:cNvPicPr>
            <a:picLocks noChangeAspect="1"/>
          </p:cNvPicPr>
          <p:nvPr/>
        </p:nvPicPr>
        <p:blipFill>
          <a:blip r:embed="rId4"/>
          <a:stretch>
            <a:fillRect/>
          </a:stretch>
        </p:blipFill>
        <p:spPr>
          <a:xfrm>
            <a:off x="0" y="1362167"/>
            <a:ext cx="9144000" cy="3169826"/>
          </a:xfrm>
          <a:prstGeom prst="rect">
            <a:avLst/>
          </a:prstGeom>
        </p:spPr>
      </p:pic>
      <p:sp>
        <p:nvSpPr>
          <p:cNvPr id="8" name="TextBox 7"/>
          <p:cNvSpPr txBox="1"/>
          <p:nvPr/>
        </p:nvSpPr>
        <p:spPr>
          <a:xfrm>
            <a:off x="2084330" y="4531993"/>
            <a:ext cx="6781763" cy="1754326"/>
          </a:xfrm>
          <a:prstGeom prst="rect">
            <a:avLst/>
          </a:prstGeom>
          <a:noFill/>
        </p:spPr>
        <p:txBody>
          <a:bodyPr wrap="square" rtlCol="0">
            <a:spAutoFit/>
          </a:bodyPr>
          <a:lstStyle/>
          <a:p>
            <a:pPr marL="285750" indent="-285750">
              <a:buFont typeface="Arial" panose="020B0604020202020204" pitchFamily="34" charset="0"/>
              <a:buChar char="•"/>
            </a:pPr>
            <a:r>
              <a:rPr lang="en-US" dirty="0" smtClean="0"/>
              <a:t>Warn motorists upstream of slow trucks entering traffic and providing PREPARE TO STOP or SLOW TRAFFIC warnings only when appropriate</a:t>
            </a:r>
          </a:p>
          <a:p>
            <a:pPr marL="285750" indent="-285750">
              <a:buFont typeface="Arial" panose="020B0604020202020204" pitchFamily="34" charset="0"/>
              <a:buChar char="•"/>
            </a:pPr>
            <a:r>
              <a:rPr lang="en-US" dirty="0" smtClean="0"/>
              <a:t>Typically a single sensor &amp; single warning sign (RF communications)</a:t>
            </a:r>
          </a:p>
          <a:p>
            <a:pPr marL="285750" indent="-285750">
              <a:buFont typeface="Arial" panose="020B0604020202020204" pitchFamily="34" charset="0"/>
              <a:buChar char="•"/>
            </a:pPr>
            <a:r>
              <a:rPr lang="en-US" dirty="0" smtClean="0"/>
              <a:t>Optional Event Logging &amp; Remote email/text Alerts available</a:t>
            </a:r>
          </a:p>
          <a:p>
            <a:pPr marL="285750" indent="-285750">
              <a:buFont typeface="Arial" panose="020B0604020202020204" pitchFamily="34" charset="0"/>
              <a:buChar char="•"/>
            </a:pPr>
            <a:r>
              <a:rPr lang="en-US" dirty="0" smtClean="0"/>
              <a:t>TRUCKS EXITING – DO NOT FOLLOW systems are less common</a:t>
            </a:r>
            <a:endParaRPr lang="en-US" dirty="0"/>
          </a:p>
        </p:txBody>
      </p:sp>
    </p:spTree>
    <p:extLst>
      <p:ext uri="{BB962C8B-B14F-4D97-AF65-F5344CB8AC3E}">
        <p14:creationId xmlns:p14="http://schemas.microsoft.com/office/powerpoint/2010/main" val="2590728851"/>
      </p:ext>
    </p:extLst>
  </p:cSld>
  <p:clrMapOvr>
    <a:masterClrMapping/>
  </p:clrMapOvr>
  <mc:AlternateContent xmlns:mc="http://schemas.openxmlformats.org/markup-compatibility/2006" xmlns:p14="http://schemas.microsoft.com/office/powerpoint/2010/main">
    <mc:Choice Requires="p14">
      <p:transition spd="slow" p14:dur="2000" advTm="3319"/>
    </mc:Choice>
    <mc:Fallback xmlns="">
      <p:transition spd="slow" advTm="3319"/>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27944" y="1396583"/>
            <a:ext cx="6762750" cy="2190750"/>
          </a:xfrm>
          <a:prstGeom prst="rect">
            <a:avLst/>
          </a:prstGeom>
        </p:spPr>
      </p:pic>
      <p:pic>
        <p:nvPicPr>
          <p:cNvPr id="12" name="Picture 11" descr="VERMAC-Logo-JLogic.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5803338" y="928670"/>
            <a:ext cx="3143272" cy="285752"/>
          </a:xfrm>
          <a:prstGeom prst="rect">
            <a:avLst/>
          </a:prstGeom>
        </p:spPr>
      </p:pic>
      <p:sp>
        <p:nvSpPr>
          <p:cNvPr id="7" name="Title 1"/>
          <p:cNvSpPr>
            <a:spLocks noGrp="1"/>
          </p:cNvSpPr>
          <p:nvPr>
            <p:ph type="title"/>
          </p:nvPr>
        </p:nvSpPr>
        <p:spPr>
          <a:xfrm>
            <a:off x="233464" y="6332706"/>
            <a:ext cx="8784076" cy="525294"/>
          </a:xfrm>
        </p:spPr>
        <p:txBody>
          <a:bodyPr>
            <a:noAutofit/>
          </a:bodyPr>
          <a:lstStyle/>
          <a:p>
            <a:r>
              <a:rPr lang="en-US" sz="2400" dirty="0" smtClean="0"/>
              <a:t>Truck entry warning systems</a:t>
            </a:r>
            <a:endParaRPr lang="en-US" sz="2400" dirty="0"/>
          </a:p>
        </p:txBody>
      </p:sp>
      <p:pic>
        <p:nvPicPr>
          <p:cNvPr id="4" name="Picture 3"/>
          <p:cNvPicPr>
            <a:picLocks noChangeAspect="1"/>
          </p:cNvPicPr>
          <p:nvPr/>
        </p:nvPicPr>
        <p:blipFill>
          <a:blip r:embed="rId5"/>
          <a:stretch>
            <a:fillRect/>
          </a:stretch>
        </p:blipFill>
        <p:spPr>
          <a:xfrm>
            <a:off x="0" y="3538014"/>
            <a:ext cx="4593821" cy="2903356"/>
          </a:xfrm>
          <a:prstGeom prst="rect">
            <a:avLst/>
          </a:prstGeom>
          <a:ln>
            <a:noFill/>
          </a:ln>
          <a:effectLst>
            <a:softEdge rad="112500"/>
          </a:effectLst>
        </p:spPr>
      </p:pic>
      <p:cxnSp>
        <p:nvCxnSpPr>
          <p:cNvPr id="9" name="Straight Arrow Connector 8"/>
          <p:cNvCxnSpPr/>
          <p:nvPr/>
        </p:nvCxnSpPr>
        <p:spPr>
          <a:xfrm flipH="1">
            <a:off x="3472249" y="2928551"/>
            <a:ext cx="2619632" cy="60208"/>
          </a:xfrm>
          <a:prstGeom prst="straightConnector1">
            <a:avLst/>
          </a:prstGeom>
          <a:ln w="50800">
            <a:solidFill>
              <a:srgbClr val="FFC000"/>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flipV="1">
            <a:off x="1371600" y="4778147"/>
            <a:ext cx="432487" cy="236204"/>
          </a:xfrm>
          <a:prstGeom prst="straightConnector1">
            <a:avLst/>
          </a:prstGeom>
          <a:ln w="50800">
            <a:solidFill>
              <a:schemeClr val="bg1"/>
            </a:solidFill>
            <a:tailEnd type="triangle"/>
          </a:ln>
        </p:spPr>
        <p:style>
          <a:lnRef idx="2">
            <a:schemeClr val="accent1"/>
          </a:lnRef>
          <a:fillRef idx="0">
            <a:schemeClr val="accent1"/>
          </a:fillRef>
          <a:effectRef idx="1">
            <a:schemeClr val="accent1"/>
          </a:effectRef>
          <a:fontRef idx="minor">
            <a:schemeClr val="tx1"/>
          </a:fontRef>
        </p:style>
      </p:cxnSp>
      <p:pic>
        <p:nvPicPr>
          <p:cNvPr id="16" name="Picture 15"/>
          <p:cNvPicPr>
            <a:picLocks noChangeAspect="1"/>
          </p:cNvPicPr>
          <p:nvPr/>
        </p:nvPicPr>
        <p:blipFill>
          <a:blip r:embed="rId6"/>
          <a:stretch>
            <a:fillRect/>
          </a:stretch>
        </p:blipFill>
        <p:spPr>
          <a:xfrm>
            <a:off x="5988590" y="3467499"/>
            <a:ext cx="3028950" cy="2857500"/>
          </a:xfrm>
          <a:prstGeom prst="rect">
            <a:avLst/>
          </a:prstGeom>
        </p:spPr>
      </p:pic>
      <p:cxnSp>
        <p:nvCxnSpPr>
          <p:cNvPr id="22" name="Curved Connector 21"/>
          <p:cNvCxnSpPr/>
          <p:nvPr/>
        </p:nvCxnSpPr>
        <p:spPr>
          <a:xfrm rot="16200000" flipH="1">
            <a:off x="6332839" y="3045939"/>
            <a:ext cx="815545" cy="580768"/>
          </a:xfrm>
          <a:prstGeom prst="curvedConnector3">
            <a:avLst/>
          </a:prstGeom>
          <a:ln w="38100">
            <a:solidFill>
              <a:srgbClr val="FFC000"/>
            </a:solidFill>
            <a:prstDash val="sysDash"/>
            <a:headEnd type="triangle"/>
            <a:tailEnd type="triangle"/>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7066461" y="2085009"/>
            <a:ext cx="1915614" cy="1200329"/>
          </a:xfrm>
          <a:prstGeom prst="rect">
            <a:avLst/>
          </a:prstGeom>
          <a:noFill/>
        </p:spPr>
        <p:txBody>
          <a:bodyPr wrap="square" rtlCol="0">
            <a:spAutoFit/>
          </a:bodyPr>
          <a:lstStyle/>
          <a:p>
            <a:r>
              <a:rPr lang="en-US" dirty="0" smtClean="0"/>
              <a:t>Typical Spacing</a:t>
            </a:r>
          </a:p>
          <a:p>
            <a:r>
              <a:rPr lang="en-US" dirty="0"/>
              <a:t>b</a:t>
            </a:r>
            <a:r>
              <a:rPr lang="en-US" dirty="0" smtClean="0"/>
              <a:t>etween the </a:t>
            </a:r>
            <a:r>
              <a:rPr lang="en-US" dirty="0" smtClean="0"/>
              <a:t>Sensor &amp; Sign</a:t>
            </a:r>
          </a:p>
          <a:p>
            <a:r>
              <a:rPr lang="en-US" dirty="0" smtClean="0"/>
              <a:t>= ~ 0.2-0.5 miles</a:t>
            </a:r>
            <a:endParaRPr lang="en-US" dirty="0"/>
          </a:p>
        </p:txBody>
      </p:sp>
    </p:spTree>
    <p:extLst>
      <p:ext uri="{BB962C8B-B14F-4D97-AF65-F5344CB8AC3E}">
        <p14:creationId xmlns:p14="http://schemas.microsoft.com/office/powerpoint/2010/main" val="2049675467"/>
      </p:ext>
    </p:extLst>
  </p:cSld>
  <p:clrMapOvr>
    <a:masterClrMapping/>
  </p:clrMapOvr>
  <mc:AlternateContent xmlns:mc="http://schemas.openxmlformats.org/markup-compatibility/2006" xmlns:p14="http://schemas.microsoft.com/office/powerpoint/2010/main">
    <mc:Choice Requires="p14">
      <p:transition spd="slow" p14:dur="2000" advTm="3319"/>
    </mc:Choice>
    <mc:Fallback xmlns="">
      <p:transition spd="slow" advTm="3319"/>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33464" y="6332706"/>
            <a:ext cx="8784076" cy="525294"/>
          </a:xfrm>
        </p:spPr>
        <p:txBody>
          <a:bodyPr>
            <a:noAutofit/>
          </a:bodyPr>
          <a:lstStyle/>
          <a:p>
            <a:r>
              <a:rPr lang="en-US" sz="2400" dirty="0" smtClean="0"/>
              <a:t>Other SWZ Systems </a:t>
            </a:r>
            <a:endParaRPr lang="en-US" sz="2400" dirty="0"/>
          </a:p>
        </p:txBody>
      </p:sp>
      <p:sp>
        <p:nvSpPr>
          <p:cNvPr id="2" name="TextBox 1"/>
          <p:cNvSpPr txBox="1"/>
          <p:nvPr/>
        </p:nvSpPr>
        <p:spPr>
          <a:xfrm>
            <a:off x="403457" y="1316019"/>
            <a:ext cx="8353778" cy="5570756"/>
          </a:xfrm>
          <a:prstGeom prst="rect">
            <a:avLst/>
          </a:prstGeom>
          <a:noFill/>
        </p:spPr>
        <p:txBody>
          <a:bodyPr wrap="square" rtlCol="0">
            <a:spAutoFit/>
          </a:bodyPr>
          <a:lstStyle/>
          <a:p>
            <a:r>
              <a:rPr lang="en-US" sz="2400" b="1" dirty="0" smtClean="0">
                <a:solidFill>
                  <a:schemeClr val="tx1">
                    <a:lumMod val="65000"/>
                    <a:lumOff val="35000"/>
                  </a:schemeClr>
                </a:solidFill>
              </a:rPr>
              <a:t>Over-height Vehicle Detection </a:t>
            </a:r>
          </a:p>
          <a:p>
            <a:pPr marL="342900" indent="-342900">
              <a:buFontTx/>
              <a:buChar char="-"/>
            </a:pPr>
            <a:r>
              <a:rPr lang="en-US" sz="2400" dirty="0" smtClean="0">
                <a:solidFill>
                  <a:schemeClr val="tx1">
                    <a:lumMod val="65000"/>
                    <a:lumOff val="35000"/>
                  </a:schemeClr>
                </a:solidFill>
              </a:rPr>
              <a:t>Utilizing over-height </a:t>
            </a:r>
            <a:r>
              <a:rPr lang="en-US" sz="2400" dirty="0">
                <a:solidFill>
                  <a:schemeClr val="tx1">
                    <a:lumMod val="65000"/>
                    <a:lumOff val="35000"/>
                  </a:schemeClr>
                </a:solidFill>
              </a:rPr>
              <a:t>detection sensors, the system automatically alerts drivers in advance of an alternate route or to stop if they have passed the </a:t>
            </a:r>
            <a:r>
              <a:rPr lang="en-US" sz="2400" dirty="0" smtClean="0">
                <a:solidFill>
                  <a:schemeClr val="tx1">
                    <a:lumMod val="65000"/>
                    <a:lumOff val="35000"/>
                  </a:schemeClr>
                </a:solidFill>
              </a:rPr>
              <a:t>route.</a:t>
            </a:r>
          </a:p>
          <a:p>
            <a:pPr marL="342900" indent="-342900">
              <a:buFontTx/>
              <a:buChar char="-"/>
            </a:pPr>
            <a:r>
              <a:rPr lang="en-US" sz="2400" b="1" dirty="0" smtClean="0">
                <a:solidFill>
                  <a:schemeClr val="tx1">
                    <a:lumMod val="65000"/>
                    <a:lumOff val="35000"/>
                  </a:schemeClr>
                </a:solidFill>
              </a:rPr>
              <a:t>Benefit:</a:t>
            </a:r>
            <a:r>
              <a:rPr lang="en-US" sz="2400" dirty="0" smtClean="0">
                <a:solidFill>
                  <a:schemeClr val="tx1">
                    <a:lumMod val="65000"/>
                    <a:lumOff val="35000"/>
                  </a:schemeClr>
                </a:solidFill>
              </a:rPr>
              <a:t> </a:t>
            </a:r>
            <a:r>
              <a:rPr lang="en-US" sz="2400" dirty="0">
                <a:solidFill>
                  <a:schemeClr val="tx1">
                    <a:lumMod val="65000"/>
                    <a:lumOff val="35000"/>
                  </a:schemeClr>
                </a:solidFill>
              </a:rPr>
              <a:t>preventing collisions to structures that cause significant damage and delays</a:t>
            </a:r>
            <a:r>
              <a:rPr lang="en-US" sz="2400" dirty="0" smtClean="0">
                <a:solidFill>
                  <a:schemeClr val="tx1">
                    <a:lumMod val="65000"/>
                    <a:lumOff val="35000"/>
                  </a:schemeClr>
                </a:solidFill>
              </a:rPr>
              <a:t>. </a:t>
            </a:r>
            <a:endParaRPr lang="en-US" sz="2000" dirty="0">
              <a:solidFill>
                <a:schemeClr val="tx1">
                  <a:lumMod val="65000"/>
                  <a:lumOff val="35000"/>
                </a:schemeClr>
              </a:solidFill>
            </a:endParaRPr>
          </a:p>
          <a:p>
            <a:pPr marL="342900" indent="-342900">
              <a:buFontTx/>
              <a:buChar char="-"/>
            </a:pPr>
            <a:endParaRPr lang="en-US" sz="2000" dirty="0" smtClean="0">
              <a:solidFill>
                <a:schemeClr val="tx1">
                  <a:lumMod val="65000"/>
                  <a:lumOff val="35000"/>
                </a:schemeClr>
              </a:solidFill>
            </a:endParaRPr>
          </a:p>
          <a:p>
            <a:r>
              <a:rPr lang="en-US" sz="2400" b="1" dirty="0" smtClean="0">
                <a:solidFill>
                  <a:schemeClr val="tx1">
                    <a:lumMod val="65000"/>
                    <a:lumOff val="35000"/>
                  </a:schemeClr>
                </a:solidFill>
              </a:rPr>
              <a:t>Hazardous Roadway / Weather Condition </a:t>
            </a:r>
          </a:p>
          <a:p>
            <a:pPr marL="342900" indent="-342900">
              <a:buFontTx/>
              <a:buChar char="-"/>
            </a:pPr>
            <a:r>
              <a:rPr lang="en-US" sz="2400" dirty="0" smtClean="0">
                <a:solidFill>
                  <a:schemeClr val="tx1">
                    <a:lumMod val="65000"/>
                    <a:lumOff val="35000"/>
                  </a:schemeClr>
                </a:solidFill>
              </a:rPr>
              <a:t>Utilizing </a:t>
            </a:r>
            <a:r>
              <a:rPr lang="en-US" sz="2400" dirty="0">
                <a:solidFill>
                  <a:schemeClr val="tx1">
                    <a:lumMod val="65000"/>
                    <a:lumOff val="35000"/>
                  </a:schemeClr>
                </a:solidFill>
              </a:rPr>
              <a:t>a variety of weather and roadway sensing devices, these systems dynamically caution motorists about dangerous or unexpected roadway conditions. </a:t>
            </a:r>
            <a:endParaRPr lang="en-US" sz="2400" dirty="0" smtClean="0">
              <a:solidFill>
                <a:schemeClr val="tx1">
                  <a:lumMod val="65000"/>
                  <a:lumOff val="35000"/>
                </a:schemeClr>
              </a:solidFill>
            </a:endParaRPr>
          </a:p>
          <a:p>
            <a:pPr marL="342900" indent="-342900">
              <a:buFontTx/>
              <a:buChar char="-"/>
            </a:pPr>
            <a:r>
              <a:rPr lang="en-US" sz="2400" b="1" dirty="0" smtClean="0">
                <a:solidFill>
                  <a:schemeClr val="tx1">
                    <a:lumMod val="65000"/>
                    <a:lumOff val="35000"/>
                  </a:schemeClr>
                </a:solidFill>
              </a:rPr>
              <a:t>Benefit:</a:t>
            </a:r>
            <a:r>
              <a:rPr lang="en-US" sz="2400" dirty="0" smtClean="0">
                <a:solidFill>
                  <a:schemeClr val="tx1">
                    <a:lumMod val="65000"/>
                    <a:lumOff val="35000"/>
                  </a:schemeClr>
                </a:solidFill>
              </a:rPr>
              <a:t> </a:t>
            </a:r>
            <a:r>
              <a:rPr lang="en-US" sz="2400" dirty="0">
                <a:solidFill>
                  <a:schemeClr val="tx1">
                    <a:lumMod val="65000"/>
                    <a:lumOff val="35000"/>
                  </a:schemeClr>
                </a:solidFill>
              </a:rPr>
              <a:t>the system provides the motorist with real-time potentially life-threatening conditions and instructions to safely travel</a:t>
            </a:r>
            <a:r>
              <a:rPr lang="en-US" sz="2400" dirty="0" smtClean="0">
                <a:solidFill>
                  <a:schemeClr val="tx1">
                    <a:lumMod val="65000"/>
                    <a:lumOff val="35000"/>
                  </a:schemeClr>
                </a:solidFill>
              </a:rPr>
              <a:t>.</a:t>
            </a:r>
          </a:p>
          <a:p>
            <a:pPr marL="342900" indent="-342900">
              <a:buFontTx/>
              <a:buChar char="-"/>
            </a:pPr>
            <a:endParaRPr lang="en-US" sz="2400" dirty="0"/>
          </a:p>
        </p:txBody>
      </p:sp>
    </p:spTree>
    <p:extLst>
      <p:ext uri="{BB962C8B-B14F-4D97-AF65-F5344CB8AC3E}">
        <p14:creationId xmlns:p14="http://schemas.microsoft.com/office/powerpoint/2010/main" val="35328138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18365" y="5531197"/>
            <a:ext cx="8639032" cy="571504"/>
          </a:xfrm>
        </p:spPr>
        <p:txBody>
          <a:bodyPr>
            <a:noAutofit/>
          </a:bodyPr>
          <a:lstStyle/>
          <a:p>
            <a:r>
              <a:rPr lang="en-US" sz="4000" dirty="0">
                <a:latin typeface="Avenir 55 Roman" pitchFamily="34" charset="0"/>
              </a:rPr>
              <a:t>S</a:t>
            </a:r>
            <a:r>
              <a:rPr lang="en-US" sz="4000" dirty="0" smtClean="0">
                <a:latin typeface="Avenir 55 Roman" pitchFamily="34" charset="0"/>
              </a:rPr>
              <a:t>WZ </a:t>
            </a:r>
            <a:r>
              <a:rPr lang="en-US" sz="4000" dirty="0" smtClean="0">
                <a:latin typeface="Avenir 55 Roman" pitchFamily="34" charset="0"/>
              </a:rPr>
              <a:t>system features / Specs</a:t>
            </a:r>
            <a:endParaRPr lang="en-US" sz="4000" dirty="0">
              <a:latin typeface="Avenir 55 Roman" pitchFamily="34" charset="0"/>
            </a:endParaRPr>
          </a:p>
        </p:txBody>
      </p:sp>
    </p:spTree>
    <p:extLst>
      <p:ext uri="{BB962C8B-B14F-4D97-AF65-F5344CB8AC3E}">
        <p14:creationId xmlns:p14="http://schemas.microsoft.com/office/powerpoint/2010/main" val="27908302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33464" y="6332706"/>
            <a:ext cx="8784076" cy="525294"/>
          </a:xfrm>
        </p:spPr>
        <p:txBody>
          <a:bodyPr>
            <a:noAutofit/>
          </a:bodyPr>
          <a:lstStyle/>
          <a:p>
            <a:r>
              <a:rPr lang="en-US" sz="2400" dirty="0" smtClean="0"/>
              <a:t>IWZ Specifications – share with others</a:t>
            </a:r>
            <a:endParaRPr lang="en-US" sz="2400" dirty="0"/>
          </a:p>
        </p:txBody>
      </p:sp>
      <p:pic>
        <p:nvPicPr>
          <p:cNvPr id="4" name="Picture 3"/>
          <p:cNvPicPr>
            <a:picLocks noChangeAspect="1"/>
          </p:cNvPicPr>
          <p:nvPr/>
        </p:nvPicPr>
        <p:blipFill>
          <a:blip r:embed="rId3"/>
          <a:stretch>
            <a:fillRect/>
          </a:stretch>
        </p:blipFill>
        <p:spPr>
          <a:xfrm rot="487833">
            <a:off x="246164" y="1800507"/>
            <a:ext cx="4414736" cy="2292075"/>
          </a:xfrm>
          <a:prstGeom prst="rect">
            <a:avLst/>
          </a:prstGeom>
        </p:spPr>
      </p:pic>
      <p:pic>
        <p:nvPicPr>
          <p:cNvPr id="2" name="Picture 1"/>
          <p:cNvPicPr>
            <a:picLocks noChangeAspect="1"/>
          </p:cNvPicPr>
          <p:nvPr/>
        </p:nvPicPr>
        <p:blipFill>
          <a:blip r:embed="rId4"/>
          <a:stretch>
            <a:fillRect/>
          </a:stretch>
        </p:blipFill>
        <p:spPr>
          <a:xfrm rot="20615639">
            <a:off x="3259015" y="2122825"/>
            <a:ext cx="5413986" cy="1280775"/>
          </a:xfrm>
          <a:prstGeom prst="rect">
            <a:avLst/>
          </a:prstGeom>
        </p:spPr>
      </p:pic>
      <p:pic>
        <p:nvPicPr>
          <p:cNvPr id="5" name="Picture 4"/>
          <p:cNvPicPr>
            <a:picLocks noChangeAspect="1"/>
          </p:cNvPicPr>
          <p:nvPr/>
        </p:nvPicPr>
        <p:blipFill>
          <a:blip r:embed="rId5"/>
          <a:stretch>
            <a:fillRect/>
          </a:stretch>
        </p:blipFill>
        <p:spPr>
          <a:xfrm rot="19409434">
            <a:off x="495300" y="4076700"/>
            <a:ext cx="2514600" cy="1424225"/>
          </a:xfrm>
          <a:prstGeom prst="rect">
            <a:avLst/>
          </a:prstGeom>
        </p:spPr>
      </p:pic>
      <p:pic>
        <p:nvPicPr>
          <p:cNvPr id="8" name="Picture 7"/>
          <p:cNvPicPr>
            <a:picLocks noChangeAspect="1"/>
          </p:cNvPicPr>
          <p:nvPr/>
        </p:nvPicPr>
        <p:blipFill>
          <a:blip r:embed="rId6"/>
          <a:stretch>
            <a:fillRect/>
          </a:stretch>
        </p:blipFill>
        <p:spPr>
          <a:xfrm rot="329628">
            <a:off x="4822934" y="2998350"/>
            <a:ext cx="4058630" cy="3035300"/>
          </a:xfrm>
          <a:prstGeom prst="rect">
            <a:avLst/>
          </a:prstGeom>
        </p:spPr>
      </p:pic>
    </p:spTree>
    <p:extLst>
      <p:ext uri="{BB962C8B-B14F-4D97-AF65-F5344CB8AC3E}">
        <p14:creationId xmlns:p14="http://schemas.microsoft.com/office/powerpoint/2010/main" val="13882647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33464" y="6332706"/>
            <a:ext cx="8784076" cy="525294"/>
          </a:xfrm>
        </p:spPr>
        <p:txBody>
          <a:bodyPr>
            <a:noAutofit/>
          </a:bodyPr>
          <a:lstStyle/>
          <a:p>
            <a:r>
              <a:rPr lang="en-US" sz="2400" dirty="0" smtClean="0"/>
              <a:t>SWZ Specification considerations</a:t>
            </a:r>
            <a:endParaRPr lang="en-US" sz="2400" dirty="0"/>
          </a:p>
        </p:txBody>
      </p:sp>
      <p:sp>
        <p:nvSpPr>
          <p:cNvPr id="3" name="TextBox 2"/>
          <p:cNvSpPr txBox="1"/>
          <p:nvPr/>
        </p:nvSpPr>
        <p:spPr>
          <a:xfrm>
            <a:off x="233464" y="1729526"/>
            <a:ext cx="8632630" cy="4339650"/>
          </a:xfrm>
          <a:prstGeom prst="rect">
            <a:avLst/>
          </a:prstGeom>
          <a:noFill/>
        </p:spPr>
        <p:txBody>
          <a:bodyPr wrap="square" rtlCol="0">
            <a:spAutoFit/>
          </a:bodyPr>
          <a:lstStyle/>
          <a:p>
            <a:r>
              <a:rPr lang="en-US" sz="2000" b="1" dirty="0"/>
              <a:t>SWZ SPECIFICATION CONSIDERATIONS:</a:t>
            </a:r>
          </a:p>
          <a:p>
            <a:pPr marL="285750" indent="-285750">
              <a:buFont typeface="Arial" panose="020B0604020202020204" pitchFamily="34" charset="0"/>
              <a:buChar char="•"/>
            </a:pPr>
            <a:r>
              <a:rPr lang="en-US" dirty="0" smtClean="0"/>
              <a:t>Central SWZ System (cont.)</a:t>
            </a:r>
          </a:p>
          <a:p>
            <a:pPr marL="742950" lvl="1" indent="-285750">
              <a:buFont typeface="Arial" panose="020B0604020202020204" pitchFamily="34" charset="0"/>
              <a:buChar char="•"/>
            </a:pPr>
            <a:r>
              <a:rPr lang="en-US" dirty="0" smtClean="0"/>
              <a:t>System Data (Access, Graphing, Exporting) &amp; Customization &amp; Device Merging</a:t>
            </a:r>
          </a:p>
          <a:p>
            <a:pPr marL="742950" lvl="1" indent="-285750">
              <a:buFont typeface="Arial" panose="020B0604020202020204" pitchFamily="34" charset="0"/>
              <a:buChar char="•"/>
            </a:pPr>
            <a:r>
              <a:rPr lang="en-US" dirty="0" smtClean="0"/>
              <a:t>Interactive List &amp; Map Views</a:t>
            </a:r>
          </a:p>
          <a:p>
            <a:pPr marL="1200150" lvl="2" indent="-285750">
              <a:buFont typeface="Arial" panose="020B0604020202020204" pitchFamily="34" charset="0"/>
              <a:buChar char="•"/>
            </a:pPr>
            <a:r>
              <a:rPr lang="en-US" dirty="0" smtClean="0"/>
              <a:t>Common mapping program</a:t>
            </a:r>
          </a:p>
          <a:p>
            <a:pPr marL="1200150" lvl="2" indent="-285750">
              <a:buFont typeface="Arial" panose="020B0604020202020204" pitchFamily="34" charset="0"/>
              <a:buChar char="•"/>
            </a:pPr>
            <a:r>
              <a:rPr lang="en-US" dirty="0" smtClean="0"/>
              <a:t>GPS Icons for all field devices</a:t>
            </a:r>
          </a:p>
          <a:p>
            <a:pPr marL="1200150" lvl="2" indent="-285750">
              <a:buFont typeface="Arial" panose="020B0604020202020204" pitchFamily="34" charset="0"/>
              <a:buChar char="•"/>
            </a:pPr>
            <a:r>
              <a:rPr lang="en-US" dirty="0" smtClean="0"/>
              <a:t>Real-Time Device Status (NTCIP Sign Status &amp; Logging)</a:t>
            </a:r>
          </a:p>
          <a:p>
            <a:pPr marL="742950" lvl="1" indent="-285750">
              <a:buFont typeface="Arial" panose="020B0604020202020204" pitchFamily="34" charset="0"/>
              <a:buChar char="•"/>
            </a:pPr>
            <a:r>
              <a:rPr lang="en-US" dirty="0" smtClean="0"/>
              <a:t>Deployment &amp; Operational Testing</a:t>
            </a:r>
          </a:p>
          <a:p>
            <a:pPr marL="742950" lvl="1" indent="-285750">
              <a:buFont typeface="Arial" panose="020B0604020202020204" pitchFamily="34" charset="0"/>
              <a:buChar char="•"/>
            </a:pPr>
            <a:r>
              <a:rPr lang="en-US" dirty="0" smtClean="0"/>
              <a:t>On-site SWZ supervisor &amp; Response Times/Penalties, Spare Equipment/Parts</a:t>
            </a:r>
          </a:p>
          <a:p>
            <a:pPr marL="742950" lvl="1" indent="-285750">
              <a:buFont typeface="Arial" panose="020B0604020202020204" pitchFamily="34" charset="0"/>
              <a:buChar char="•"/>
            </a:pPr>
            <a:r>
              <a:rPr lang="en-US" dirty="0" smtClean="0"/>
              <a:t>Training</a:t>
            </a:r>
          </a:p>
          <a:p>
            <a:pPr marL="742950" lvl="1" indent="-285750">
              <a:buFont typeface="Arial" panose="020B0604020202020204" pitchFamily="34" charset="0"/>
              <a:buChar char="•"/>
            </a:pPr>
            <a:r>
              <a:rPr lang="en-US" dirty="0" smtClean="0"/>
              <a:t>Measurement &amp; Payment Terms</a:t>
            </a:r>
          </a:p>
          <a:p>
            <a:pPr marL="1200150" lvl="2" indent="-285750">
              <a:buFont typeface="Arial" panose="020B0604020202020204" pitchFamily="34" charset="0"/>
              <a:buChar char="•"/>
            </a:pPr>
            <a:r>
              <a:rPr lang="en-US" dirty="0" smtClean="0"/>
              <a:t>Mobilization</a:t>
            </a:r>
          </a:p>
          <a:p>
            <a:pPr marL="1200150" lvl="2" indent="-285750">
              <a:buFont typeface="Arial" panose="020B0604020202020204" pitchFamily="34" charset="0"/>
              <a:buChar char="•"/>
            </a:pPr>
            <a:r>
              <a:rPr lang="en-US" dirty="0" smtClean="0"/>
              <a:t>System (Monthly)</a:t>
            </a:r>
          </a:p>
          <a:p>
            <a:pPr marL="1200150" lvl="2" indent="-285750">
              <a:buFont typeface="Arial" panose="020B0604020202020204" pitchFamily="34" charset="0"/>
              <a:buChar char="•"/>
            </a:pPr>
            <a:r>
              <a:rPr lang="en-US" dirty="0" smtClean="0"/>
              <a:t>Equipment (Unit-Months)</a:t>
            </a:r>
          </a:p>
          <a:p>
            <a:pPr marL="1200150" lvl="2" indent="-285750">
              <a:buFont typeface="Arial" panose="020B0604020202020204" pitchFamily="34" charset="0"/>
              <a:buChar char="•"/>
            </a:pPr>
            <a:r>
              <a:rPr lang="en-US" dirty="0" smtClean="0"/>
              <a:t>Relocations/Recalibrations (Each)</a:t>
            </a:r>
          </a:p>
        </p:txBody>
      </p:sp>
    </p:spTree>
    <p:extLst>
      <p:ext uri="{BB962C8B-B14F-4D97-AF65-F5344CB8AC3E}">
        <p14:creationId xmlns:p14="http://schemas.microsoft.com/office/powerpoint/2010/main" val="38672307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33464" y="6332706"/>
            <a:ext cx="8784076" cy="525294"/>
          </a:xfrm>
        </p:spPr>
        <p:txBody>
          <a:bodyPr>
            <a:noAutofit/>
          </a:bodyPr>
          <a:lstStyle/>
          <a:p>
            <a:r>
              <a:rPr lang="en-US" sz="2400" dirty="0" smtClean="0"/>
              <a:t>SWZ Specification considerations</a:t>
            </a:r>
            <a:endParaRPr lang="en-US" sz="2400" dirty="0"/>
          </a:p>
        </p:txBody>
      </p:sp>
      <p:sp>
        <p:nvSpPr>
          <p:cNvPr id="3" name="TextBox 2"/>
          <p:cNvSpPr txBox="1"/>
          <p:nvPr/>
        </p:nvSpPr>
        <p:spPr>
          <a:xfrm>
            <a:off x="233464" y="1515035"/>
            <a:ext cx="8632630" cy="4616648"/>
          </a:xfrm>
          <a:prstGeom prst="rect">
            <a:avLst/>
          </a:prstGeom>
          <a:noFill/>
        </p:spPr>
        <p:txBody>
          <a:bodyPr wrap="square" rtlCol="0">
            <a:spAutoFit/>
          </a:bodyPr>
          <a:lstStyle/>
          <a:p>
            <a:r>
              <a:rPr lang="en-US" sz="2400" b="1" dirty="0" smtClean="0"/>
              <a:t>SWZ SPECIFICATION CONSIDERATIONS:</a:t>
            </a:r>
          </a:p>
          <a:p>
            <a:pPr marL="285750" indent="-285750">
              <a:buFont typeface="Arial" panose="020B0604020202020204" pitchFamily="34" charset="0"/>
              <a:buChar char="•"/>
            </a:pPr>
            <a:r>
              <a:rPr lang="en-US" dirty="0" smtClean="0"/>
              <a:t>Performance-Based </a:t>
            </a:r>
            <a:r>
              <a:rPr lang="en-US" dirty="0" smtClean="0"/>
              <a:t>Specifications</a:t>
            </a:r>
          </a:p>
          <a:p>
            <a:pPr marL="285750" indent="-285750">
              <a:buFont typeface="Arial" panose="020B0604020202020204" pitchFamily="34" charset="0"/>
              <a:buChar char="•"/>
            </a:pPr>
            <a:r>
              <a:rPr lang="en-US" dirty="0" smtClean="0"/>
              <a:t>Proven &amp; Experienced Providers</a:t>
            </a:r>
          </a:p>
          <a:p>
            <a:pPr marL="285750" indent="-285750">
              <a:buFont typeface="Arial" panose="020B0604020202020204" pitchFamily="34" charset="0"/>
              <a:buChar char="•"/>
            </a:pPr>
            <a:r>
              <a:rPr lang="en-US" dirty="0" smtClean="0"/>
              <a:t>System Submittals</a:t>
            </a:r>
          </a:p>
          <a:p>
            <a:pPr marL="285750" indent="-285750">
              <a:buFont typeface="Arial" panose="020B0604020202020204" pitchFamily="34" charset="0"/>
              <a:buChar char="•"/>
            </a:pPr>
            <a:r>
              <a:rPr lang="en-US" dirty="0" smtClean="0"/>
              <a:t>System Components</a:t>
            </a:r>
          </a:p>
          <a:p>
            <a:pPr marL="742950" lvl="1" indent="-285750">
              <a:buFont typeface="Arial" panose="020B0604020202020204" pitchFamily="34" charset="0"/>
              <a:buChar char="•"/>
            </a:pPr>
            <a:r>
              <a:rPr lang="en-US" dirty="0" smtClean="0"/>
              <a:t>Signs (NTCIP), Sensors, Cameras, System (NTCIP), Communications</a:t>
            </a:r>
          </a:p>
          <a:p>
            <a:pPr marL="285750" indent="-285750">
              <a:buFont typeface="Arial" panose="020B0604020202020204" pitchFamily="34" charset="0"/>
              <a:buChar char="•"/>
            </a:pPr>
            <a:r>
              <a:rPr lang="en-US" dirty="0" smtClean="0"/>
              <a:t>Malfunction Alerts &amp; Remote Resets</a:t>
            </a:r>
          </a:p>
          <a:p>
            <a:pPr marL="285750" indent="-285750">
              <a:buFont typeface="Arial" panose="020B0604020202020204" pitchFamily="34" charset="0"/>
              <a:buChar char="•"/>
            </a:pPr>
            <a:r>
              <a:rPr lang="en-US" dirty="0" smtClean="0"/>
              <a:t>Traffic Alerts (Condition Change Alerts, Speed Alerts, Travel/Delay Alerts)</a:t>
            </a:r>
          </a:p>
          <a:p>
            <a:pPr marL="285750" indent="-285750">
              <a:buFont typeface="Arial" panose="020B0604020202020204" pitchFamily="34" charset="0"/>
              <a:buChar char="•"/>
            </a:pPr>
            <a:r>
              <a:rPr lang="en-US" dirty="0" smtClean="0"/>
              <a:t>Transparent Systems</a:t>
            </a:r>
          </a:p>
          <a:p>
            <a:pPr marL="285750" indent="-285750">
              <a:buFont typeface="Arial" panose="020B0604020202020204" pitchFamily="34" charset="0"/>
              <a:buChar char="•"/>
            </a:pPr>
            <a:r>
              <a:rPr lang="en-US" dirty="0" smtClean="0"/>
              <a:t>Public Web Site (Optional)</a:t>
            </a:r>
          </a:p>
          <a:p>
            <a:pPr marL="285750" indent="-285750">
              <a:buFont typeface="Arial" panose="020B0604020202020204" pitchFamily="34" charset="0"/>
              <a:buChar char="•"/>
            </a:pPr>
            <a:r>
              <a:rPr lang="en-US" dirty="0" smtClean="0"/>
              <a:t>Central SWZ System</a:t>
            </a:r>
          </a:p>
          <a:p>
            <a:pPr marL="742950" lvl="1" indent="-285750">
              <a:buFont typeface="Arial" panose="020B0604020202020204" pitchFamily="34" charset="0"/>
              <a:buChar char="•"/>
            </a:pPr>
            <a:r>
              <a:rPr lang="en-US" dirty="0" smtClean="0"/>
              <a:t>Security &amp; Levels of Access</a:t>
            </a:r>
          </a:p>
          <a:p>
            <a:pPr marL="742950" lvl="1" indent="-285750">
              <a:buFont typeface="Arial" panose="020B0604020202020204" pitchFamily="34" charset="0"/>
              <a:buChar char="•"/>
            </a:pPr>
            <a:r>
              <a:rPr lang="en-US" dirty="0" smtClean="0"/>
              <a:t>System Logic</a:t>
            </a:r>
          </a:p>
          <a:p>
            <a:pPr marL="742950" lvl="1" indent="-285750">
              <a:buFont typeface="Arial" panose="020B0604020202020204" pitchFamily="34" charset="0"/>
              <a:buChar char="•"/>
            </a:pPr>
            <a:r>
              <a:rPr lang="en-US" dirty="0" smtClean="0"/>
              <a:t>System Logs (Messages, Data, Actions, etc.) 24/7 access</a:t>
            </a:r>
          </a:p>
          <a:p>
            <a:pPr marL="742950" lvl="1" indent="-285750">
              <a:buFont typeface="Arial" panose="020B0604020202020204" pitchFamily="34" charset="0"/>
              <a:buChar char="•"/>
            </a:pPr>
            <a:r>
              <a:rPr lang="en-US" dirty="0" smtClean="0"/>
              <a:t>1:Many Control &amp; Simultaneous Control</a:t>
            </a:r>
          </a:p>
          <a:p>
            <a:pPr marL="742950" lvl="1" indent="-285750">
              <a:buFont typeface="Arial" panose="020B0604020202020204" pitchFamily="34" charset="0"/>
              <a:buChar char="•"/>
            </a:pPr>
            <a:r>
              <a:rPr lang="en-US" dirty="0" smtClean="0"/>
              <a:t>Mobile Access to All Current Status (Message, Video, Speeds) &amp; Overrides</a:t>
            </a:r>
            <a:endParaRPr lang="en-US" dirty="0"/>
          </a:p>
        </p:txBody>
      </p:sp>
    </p:spTree>
    <p:extLst>
      <p:ext uri="{BB962C8B-B14F-4D97-AF65-F5344CB8AC3E}">
        <p14:creationId xmlns:p14="http://schemas.microsoft.com/office/powerpoint/2010/main" val="39736262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ChangeArrowheads="1"/>
          </p:cNvSpPr>
          <p:nvPr/>
        </p:nvSpPr>
        <p:spPr bwMode="auto">
          <a:xfrm>
            <a:off x="2514600" y="2443163"/>
            <a:ext cx="9144000" cy="0"/>
          </a:xfrm>
          <a:prstGeom prst="rect">
            <a:avLst/>
          </a:prstGeom>
          <a:noFill/>
          <a:ln w="9525">
            <a:noFill/>
            <a:miter lim="800000"/>
            <a:headEnd/>
            <a:tailEnd/>
          </a:ln>
        </p:spPr>
        <p:txBody>
          <a:bodyPr>
            <a:spAutoFit/>
          </a:bodyPr>
          <a:lstStyle/>
          <a:p>
            <a:endParaRPr lang="en-US"/>
          </a:p>
        </p:txBody>
      </p:sp>
      <p:pic>
        <p:nvPicPr>
          <p:cNvPr id="39940" name="Picture 6" descr="j007862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2771" y="623775"/>
            <a:ext cx="1538288" cy="3309938"/>
          </a:xfrm>
          <a:prstGeom prst="rect">
            <a:avLst/>
          </a:prstGeom>
          <a:noFill/>
          <a:ln w="9525">
            <a:noFill/>
            <a:miter lim="800000"/>
            <a:headEnd/>
            <a:tailEnd/>
          </a:ln>
        </p:spPr>
      </p:pic>
      <p:sp>
        <p:nvSpPr>
          <p:cNvPr id="39941" name="Text Box 7"/>
          <p:cNvSpPr txBox="1">
            <a:spLocks noChangeArrowheads="1"/>
          </p:cNvSpPr>
          <p:nvPr/>
        </p:nvSpPr>
        <p:spPr bwMode="auto">
          <a:xfrm>
            <a:off x="1941059" y="154502"/>
            <a:ext cx="5982850" cy="707886"/>
          </a:xfrm>
          <a:prstGeom prst="rect">
            <a:avLst/>
          </a:prstGeom>
          <a:noFill/>
          <a:ln w="9525">
            <a:noFill/>
            <a:miter lim="800000"/>
            <a:headEnd/>
            <a:tailEnd/>
          </a:ln>
        </p:spPr>
        <p:txBody>
          <a:bodyPr wrap="square">
            <a:spAutoFit/>
          </a:bodyPr>
          <a:lstStyle/>
          <a:p>
            <a:r>
              <a:rPr lang="en-US" sz="4000" dirty="0" smtClean="0"/>
              <a:t>Questions?</a:t>
            </a:r>
          </a:p>
        </p:txBody>
      </p:sp>
      <p:pic>
        <p:nvPicPr>
          <p:cNvPr id="9" name="Picture 8" descr="VERMAC-Logo-JLogic.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793989" y="5480604"/>
            <a:ext cx="5590852" cy="968833"/>
          </a:xfrm>
          <a:prstGeom prst="rect">
            <a:avLst/>
          </a:prstGeom>
        </p:spPr>
      </p:pic>
      <p:sp>
        <p:nvSpPr>
          <p:cNvPr id="12" name="TextBox 11"/>
          <p:cNvSpPr txBox="1"/>
          <p:nvPr/>
        </p:nvSpPr>
        <p:spPr>
          <a:xfrm>
            <a:off x="255494" y="3997044"/>
            <a:ext cx="3937519" cy="1015663"/>
          </a:xfrm>
          <a:prstGeom prst="rect">
            <a:avLst/>
          </a:prstGeom>
          <a:noFill/>
        </p:spPr>
        <p:txBody>
          <a:bodyPr wrap="square" rtlCol="0">
            <a:spAutoFit/>
          </a:bodyPr>
          <a:lstStyle/>
          <a:p>
            <a:r>
              <a:rPr lang="en-US" sz="3600" dirty="0" smtClean="0">
                <a:solidFill>
                  <a:schemeClr val="bg1"/>
                </a:solidFill>
              </a:rPr>
              <a:t>Sandon Button </a:t>
            </a:r>
          </a:p>
          <a:p>
            <a:r>
              <a:rPr lang="en-US" sz="2400" dirty="0" smtClean="0">
                <a:solidFill>
                  <a:schemeClr val="bg1"/>
                </a:solidFill>
              </a:rPr>
              <a:t>Sandon.Button</a:t>
            </a:r>
            <a:r>
              <a:rPr lang="en-US" sz="2400" dirty="0" smtClean="0">
                <a:solidFill>
                  <a:schemeClr val="bg1"/>
                </a:solidFill>
              </a:rPr>
              <a:t>@ver-mac.com</a:t>
            </a:r>
            <a:endParaRPr lang="en-US" sz="2400" dirty="0">
              <a:solidFill>
                <a:schemeClr val="bg1"/>
              </a:solidFill>
            </a:endParaRPr>
          </a:p>
        </p:txBody>
      </p:sp>
    </p:spTree>
    <p:extLst>
      <p:ext uri="{BB962C8B-B14F-4D97-AF65-F5344CB8AC3E}">
        <p14:creationId xmlns:p14="http://schemas.microsoft.com/office/powerpoint/2010/main" val="18977122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VERMAC-Logo-JLogic.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5803338" y="928670"/>
            <a:ext cx="3143272" cy="285752"/>
          </a:xfrm>
          <a:prstGeom prst="rect">
            <a:avLst/>
          </a:prstGeom>
        </p:spPr>
      </p:pic>
      <p:sp>
        <p:nvSpPr>
          <p:cNvPr id="7" name="Title 1"/>
          <p:cNvSpPr>
            <a:spLocks noGrp="1"/>
          </p:cNvSpPr>
          <p:nvPr>
            <p:ph type="title"/>
          </p:nvPr>
        </p:nvSpPr>
        <p:spPr>
          <a:xfrm>
            <a:off x="175589" y="6332706"/>
            <a:ext cx="8784076" cy="525294"/>
          </a:xfrm>
        </p:spPr>
        <p:txBody>
          <a:bodyPr>
            <a:noAutofit/>
          </a:bodyPr>
          <a:lstStyle/>
          <a:p>
            <a:r>
              <a:rPr lang="en-US" sz="2400" dirty="0" smtClean="0"/>
              <a:t>Overview </a:t>
            </a:r>
            <a:endParaRPr lang="en-US" sz="2400" dirty="0"/>
          </a:p>
        </p:txBody>
      </p:sp>
      <p:sp>
        <p:nvSpPr>
          <p:cNvPr id="3" name="TextBox 2"/>
          <p:cNvSpPr txBox="1"/>
          <p:nvPr/>
        </p:nvSpPr>
        <p:spPr>
          <a:xfrm>
            <a:off x="409901" y="1542185"/>
            <a:ext cx="8315452" cy="4524315"/>
          </a:xfrm>
          <a:prstGeom prst="rect">
            <a:avLst/>
          </a:prstGeom>
          <a:noFill/>
        </p:spPr>
        <p:txBody>
          <a:bodyPr wrap="square" rtlCol="0">
            <a:spAutoFit/>
          </a:bodyPr>
          <a:lstStyle/>
          <a:p>
            <a:r>
              <a:rPr lang="en-US" sz="3600" dirty="0" smtClean="0"/>
              <a:t>  </a:t>
            </a:r>
            <a:r>
              <a:rPr lang="en-US" sz="4800" dirty="0" smtClean="0"/>
              <a:t>Safety </a:t>
            </a:r>
          </a:p>
          <a:p>
            <a:r>
              <a:rPr lang="en-US" sz="4800" dirty="0"/>
              <a:t> </a:t>
            </a:r>
            <a:r>
              <a:rPr lang="en-US" sz="4800" dirty="0" smtClean="0"/>
              <a:t>     &amp;</a:t>
            </a:r>
          </a:p>
          <a:p>
            <a:r>
              <a:rPr lang="en-US" sz="4800" dirty="0" smtClean="0"/>
              <a:t> Mobility </a:t>
            </a:r>
            <a:r>
              <a:rPr lang="en-US" sz="3600" dirty="0" smtClean="0"/>
              <a:t> </a:t>
            </a:r>
          </a:p>
          <a:p>
            <a:endParaRPr lang="en-US" sz="3600" dirty="0"/>
          </a:p>
          <a:p>
            <a:pPr marL="571500" indent="-571500">
              <a:buFont typeface="Arial" panose="020B0604020202020204" pitchFamily="34" charset="0"/>
              <a:buChar char="•"/>
            </a:pPr>
            <a:r>
              <a:rPr lang="en-US" sz="3600" dirty="0" smtClean="0"/>
              <a:t>Justifications</a:t>
            </a:r>
          </a:p>
          <a:p>
            <a:pPr marL="571500" indent="-571500">
              <a:buFont typeface="Arial" panose="020B0604020202020204" pitchFamily="34" charset="0"/>
              <a:buChar char="•"/>
            </a:pPr>
            <a:r>
              <a:rPr lang="en-US" sz="3600" dirty="0" smtClean="0"/>
              <a:t>Common Applications </a:t>
            </a:r>
          </a:p>
          <a:p>
            <a:pPr marL="571500" indent="-571500">
              <a:buFont typeface="Arial" panose="020B0604020202020204" pitchFamily="34" charset="0"/>
              <a:buChar char="•"/>
            </a:pPr>
            <a:r>
              <a:rPr lang="en-US" sz="3600" dirty="0" smtClean="0"/>
              <a:t>Easy Application Specification </a:t>
            </a:r>
          </a:p>
        </p:txBody>
      </p:sp>
      <p:pic>
        <p:nvPicPr>
          <p:cNvPr id="5" name="Picture 4"/>
          <p:cNvPicPr>
            <a:picLocks noChangeAspect="1"/>
          </p:cNvPicPr>
          <p:nvPr/>
        </p:nvPicPr>
        <p:blipFill>
          <a:blip r:embed="rId4"/>
          <a:stretch>
            <a:fillRect/>
          </a:stretch>
        </p:blipFill>
        <p:spPr>
          <a:xfrm>
            <a:off x="4753368" y="1542185"/>
            <a:ext cx="4162032" cy="1907598"/>
          </a:xfrm>
          <a:prstGeom prst="rect">
            <a:avLst/>
          </a:prstGeom>
        </p:spPr>
      </p:pic>
    </p:spTree>
    <p:extLst>
      <p:ext uri="{BB962C8B-B14F-4D97-AF65-F5344CB8AC3E}">
        <p14:creationId xmlns:p14="http://schemas.microsoft.com/office/powerpoint/2010/main" val="1205044011"/>
      </p:ext>
    </p:extLst>
  </p:cSld>
  <p:clrMapOvr>
    <a:masterClrMapping/>
  </p:clrMapOvr>
  <mc:AlternateContent xmlns:mc="http://schemas.openxmlformats.org/markup-compatibility/2006" xmlns:p14="http://schemas.microsoft.com/office/powerpoint/2010/main">
    <mc:Choice Requires="p14">
      <p:transition spd="slow" p14:dur="2000" advTm="3319"/>
    </mc:Choice>
    <mc:Fallback xmlns="">
      <p:transition spd="slow" advTm="3319"/>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18365" y="5531197"/>
            <a:ext cx="8639032" cy="571504"/>
          </a:xfrm>
        </p:spPr>
        <p:txBody>
          <a:bodyPr>
            <a:noAutofit/>
          </a:bodyPr>
          <a:lstStyle/>
          <a:p>
            <a:r>
              <a:rPr lang="en-US" sz="4000" dirty="0" smtClean="0">
                <a:latin typeface="Avenir 55 Roman" pitchFamily="34" charset="0"/>
              </a:rPr>
              <a:t>Justifications – </a:t>
            </a:r>
            <a:r>
              <a:rPr lang="en-US" sz="2400" dirty="0" smtClean="0">
                <a:latin typeface="Avenir 55 Roman" pitchFamily="34" charset="0"/>
              </a:rPr>
              <a:t>when to use a swz</a:t>
            </a:r>
            <a:endParaRPr lang="en-US" sz="4000" dirty="0">
              <a:latin typeface="Avenir 55 Roman" pitchFamily="34" charset="0"/>
            </a:endParaRPr>
          </a:p>
        </p:txBody>
      </p:sp>
    </p:spTree>
    <p:extLst>
      <p:ext uri="{BB962C8B-B14F-4D97-AF65-F5344CB8AC3E}">
        <p14:creationId xmlns:p14="http://schemas.microsoft.com/office/powerpoint/2010/main" val="36106652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36" y="6353430"/>
            <a:ext cx="8229600" cy="381000"/>
          </a:xfrm>
        </p:spPr>
        <p:txBody>
          <a:bodyPr>
            <a:normAutofit fontScale="90000"/>
          </a:bodyPr>
          <a:lstStyle/>
          <a:p>
            <a:r>
              <a:rPr lang="en-US" dirty="0" smtClean="0"/>
              <a:t>Where was the high wind warning!?</a:t>
            </a:r>
            <a:endParaRPr lang="en-US" dirty="0"/>
          </a:p>
        </p:txBody>
      </p:sp>
      <p:pic>
        <p:nvPicPr>
          <p:cNvPr id="4" name="Picture 3"/>
          <p:cNvPicPr>
            <a:picLocks noChangeAspect="1"/>
          </p:cNvPicPr>
          <p:nvPr/>
        </p:nvPicPr>
        <p:blipFill>
          <a:blip r:embed="rId3"/>
          <a:stretch>
            <a:fillRect/>
          </a:stretch>
        </p:blipFill>
        <p:spPr>
          <a:xfrm>
            <a:off x="6907" y="1773877"/>
            <a:ext cx="5184841" cy="4176785"/>
          </a:xfrm>
          <a:prstGeom prst="rect">
            <a:avLst/>
          </a:prstGeom>
        </p:spPr>
      </p:pic>
      <p:pic>
        <p:nvPicPr>
          <p:cNvPr id="5" name="Picture 4"/>
          <p:cNvPicPr>
            <a:picLocks noChangeAspect="1"/>
          </p:cNvPicPr>
          <p:nvPr/>
        </p:nvPicPr>
        <p:blipFill>
          <a:blip r:embed="rId4"/>
          <a:stretch>
            <a:fillRect/>
          </a:stretch>
        </p:blipFill>
        <p:spPr>
          <a:xfrm rot="5400000">
            <a:off x="4571105" y="2063402"/>
            <a:ext cx="4835191" cy="3593905"/>
          </a:xfrm>
          <a:prstGeom prst="rect">
            <a:avLst/>
          </a:prstGeom>
        </p:spPr>
      </p:pic>
    </p:spTree>
    <p:extLst>
      <p:ext uri="{BB962C8B-B14F-4D97-AF65-F5344CB8AC3E}">
        <p14:creationId xmlns:p14="http://schemas.microsoft.com/office/powerpoint/2010/main" val="19230012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VERMAC-Logo-JLogic.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5803338" y="928670"/>
            <a:ext cx="3143272" cy="285752"/>
          </a:xfrm>
          <a:prstGeom prst="rect">
            <a:avLst/>
          </a:prstGeom>
        </p:spPr>
      </p:pic>
      <p:sp>
        <p:nvSpPr>
          <p:cNvPr id="7" name="Title 1"/>
          <p:cNvSpPr>
            <a:spLocks noGrp="1"/>
          </p:cNvSpPr>
          <p:nvPr>
            <p:ph type="title"/>
          </p:nvPr>
        </p:nvSpPr>
        <p:spPr>
          <a:xfrm>
            <a:off x="233464" y="6332706"/>
            <a:ext cx="8784076" cy="525294"/>
          </a:xfrm>
        </p:spPr>
        <p:txBody>
          <a:bodyPr>
            <a:noAutofit/>
          </a:bodyPr>
          <a:lstStyle/>
          <a:p>
            <a:r>
              <a:rPr lang="en-US" sz="2400" dirty="0" smtClean="0"/>
              <a:t>Justification #1 – improve safety with technology</a:t>
            </a:r>
            <a:endParaRPr lang="en-US" sz="2400" dirty="0"/>
          </a:p>
        </p:txBody>
      </p:sp>
      <p:pic>
        <p:nvPicPr>
          <p:cNvPr id="3" name="Picture 2"/>
          <p:cNvPicPr>
            <a:picLocks noChangeAspect="1"/>
          </p:cNvPicPr>
          <p:nvPr/>
        </p:nvPicPr>
        <p:blipFill>
          <a:blip r:embed="rId4"/>
          <a:stretch>
            <a:fillRect/>
          </a:stretch>
        </p:blipFill>
        <p:spPr>
          <a:xfrm>
            <a:off x="0" y="1687999"/>
            <a:ext cx="9144000" cy="4371689"/>
          </a:xfrm>
          <a:prstGeom prst="rect">
            <a:avLst/>
          </a:prstGeom>
        </p:spPr>
      </p:pic>
    </p:spTree>
    <p:extLst>
      <p:ext uri="{BB962C8B-B14F-4D97-AF65-F5344CB8AC3E}">
        <p14:creationId xmlns:p14="http://schemas.microsoft.com/office/powerpoint/2010/main" val="1227643368"/>
      </p:ext>
    </p:extLst>
  </p:cSld>
  <p:clrMapOvr>
    <a:masterClrMapping/>
  </p:clrMapOvr>
  <mc:AlternateContent xmlns:mc="http://schemas.openxmlformats.org/markup-compatibility/2006" xmlns:p14="http://schemas.microsoft.com/office/powerpoint/2010/main">
    <mc:Choice Requires="p14">
      <p:transition spd="slow" p14:dur="2000" advTm="3319"/>
    </mc:Choice>
    <mc:Fallback xmlns="">
      <p:transition spd="slow" advTm="3319"/>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VERMAC-Logo-JLogic.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5803338" y="928670"/>
            <a:ext cx="3143272" cy="285752"/>
          </a:xfrm>
          <a:prstGeom prst="rect">
            <a:avLst/>
          </a:prstGeom>
        </p:spPr>
      </p:pic>
      <p:sp>
        <p:nvSpPr>
          <p:cNvPr id="7" name="Title 1"/>
          <p:cNvSpPr>
            <a:spLocks noGrp="1"/>
          </p:cNvSpPr>
          <p:nvPr>
            <p:ph type="title"/>
          </p:nvPr>
        </p:nvSpPr>
        <p:spPr>
          <a:xfrm>
            <a:off x="233464" y="6332706"/>
            <a:ext cx="8784076" cy="525294"/>
          </a:xfrm>
        </p:spPr>
        <p:txBody>
          <a:bodyPr>
            <a:noAutofit/>
          </a:bodyPr>
          <a:lstStyle/>
          <a:p>
            <a:r>
              <a:rPr lang="en-US" sz="2400" dirty="0" smtClean="0"/>
              <a:t>Easy to apply warrants (FHWA)</a:t>
            </a:r>
            <a:endParaRPr lang="en-US" sz="2400" dirty="0"/>
          </a:p>
        </p:txBody>
      </p:sp>
      <p:sp>
        <p:nvSpPr>
          <p:cNvPr id="19" name="object 5"/>
          <p:cNvSpPr/>
          <p:nvPr/>
        </p:nvSpPr>
        <p:spPr>
          <a:xfrm>
            <a:off x="134720" y="1414849"/>
            <a:ext cx="4041864" cy="4812956"/>
          </a:xfrm>
          <a:prstGeom prst="rect">
            <a:avLst/>
          </a:prstGeom>
          <a:blipFill>
            <a:blip r:embed="rId4" cstate="print"/>
            <a:stretch>
              <a:fillRect/>
            </a:stretch>
          </a:blipFill>
          <a:ln>
            <a:solidFill>
              <a:srgbClr val="FF6E01"/>
            </a:solidFill>
          </a:ln>
        </p:spPr>
        <p:txBody>
          <a:bodyPr wrap="square" lIns="0" tIns="0" rIns="0" bIns="0" rtlCol="0"/>
          <a:lstStyle/>
          <a:p>
            <a:endParaRPr/>
          </a:p>
        </p:txBody>
      </p:sp>
      <p:sp>
        <p:nvSpPr>
          <p:cNvPr id="20" name="TextBox 19"/>
          <p:cNvSpPr txBox="1"/>
          <p:nvPr/>
        </p:nvSpPr>
        <p:spPr>
          <a:xfrm>
            <a:off x="5085292" y="2248379"/>
            <a:ext cx="3076190" cy="769441"/>
          </a:xfrm>
          <a:prstGeom prst="rect">
            <a:avLst/>
          </a:prstGeom>
          <a:noFill/>
        </p:spPr>
        <p:txBody>
          <a:bodyPr wrap="square" rtlCol="0">
            <a:spAutoFit/>
          </a:bodyPr>
          <a:lstStyle/>
          <a:p>
            <a:pPr algn="ctr"/>
            <a:r>
              <a:rPr lang="en-US" sz="4400" dirty="0" smtClean="0"/>
              <a:t>WHEN?</a:t>
            </a:r>
          </a:p>
        </p:txBody>
      </p:sp>
      <p:sp>
        <p:nvSpPr>
          <p:cNvPr id="21" name="TextBox 20"/>
          <p:cNvSpPr txBox="1"/>
          <p:nvPr/>
        </p:nvSpPr>
        <p:spPr>
          <a:xfrm>
            <a:off x="5085292" y="4952073"/>
            <a:ext cx="3076190" cy="769441"/>
          </a:xfrm>
          <a:prstGeom prst="rect">
            <a:avLst/>
          </a:prstGeom>
          <a:noFill/>
        </p:spPr>
        <p:txBody>
          <a:bodyPr wrap="square" rtlCol="0">
            <a:spAutoFit/>
          </a:bodyPr>
          <a:lstStyle/>
          <a:p>
            <a:pPr algn="ctr"/>
            <a:r>
              <a:rPr lang="en-US" sz="4400" dirty="0" smtClean="0"/>
              <a:t>WHY?</a:t>
            </a:r>
          </a:p>
        </p:txBody>
      </p:sp>
      <p:sp>
        <p:nvSpPr>
          <p:cNvPr id="22" name="TextBox 21"/>
          <p:cNvSpPr txBox="1"/>
          <p:nvPr/>
        </p:nvSpPr>
        <p:spPr>
          <a:xfrm>
            <a:off x="5085292" y="3576004"/>
            <a:ext cx="3076190" cy="769441"/>
          </a:xfrm>
          <a:prstGeom prst="rect">
            <a:avLst/>
          </a:prstGeom>
          <a:noFill/>
        </p:spPr>
        <p:txBody>
          <a:bodyPr wrap="square" rtlCol="0">
            <a:spAutoFit/>
          </a:bodyPr>
          <a:lstStyle/>
          <a:p>
            <a:pPr algn="ctr"/>
            <a:r>
              <a:rPr lang="en-US" sz="4400" dirty="0" smtClean="0"/>
              <a:t>WHERE?</a:t>
            </a:r>
            <a:endParaRPr lang="en-US" sz="2400" dirty="0" smtClean="0"/>
          </a:p>
        </p:txBody>
      </p:sp>
    </p:spTree>
    <p:extLst>
      <p:ext uri="{BB962C8B-B14F-4D97-AF65-F5344CB8AC3E}">
        <p14:creationId xmlns:p14="http://schemas.microsoft.com/office/powerpoint/2010/main" val="1766744115"/>
      </p:ext>
    </p:extLst>
  </p:cSld>
  <p:clrMapOvr>
    <a:masterClrMapping/>
  </p:clrMapOvr>
  <mc:AlternateContent xmlns:mc="http://schemas.openxmlformats.org/markup-compatibility/2006" xmlns:p14="http://schemas.microsoft.com/office/powerpoint/2010/main">
    <mc:Choice Requires="p14">
      <p:transition spd="slow" p14:dur="2000" advTm="3319"/>
    </mc:Choice>
    <mc:Fallback xmlns="">
      <p:transition spd="slow" advTm="3319"/>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428504" y="135867"/>
            <a:ext cx="5589036" cy="6095515"/>
          </a:xfrm>
          <a:prstGeom prst="rect">
            <a:avLst/>
          </a:prstGeom>
          <a:ln w="31750">
            <a:solidFill>
              <a:srgbClr val="FF6E01"/>
            </a:solidFill>
          </a:ln>
        </p:spPr>
      </p:pic>
      <p:sp>
        <p:nvSpPr>
          <p:cNvPr id="5" name="object 5"/>
          <p:cNvSpPr/>
          <p:nvPr/>
        </p:nvSpPr>
        <p:spPr>
          <a:xfrm>
            <a:off x="419503" y="1490095"/>
            <a:ext cx="2141252" cy="2501936"/>
          </a:xfrm>
          <a:prstGeom prst="rect">
            <a:avLst/>
          </a:prstGeom>
          <a:blipFill>
            <a:blip r:embed="rId4" cstate="print"/>
            <a:stretch>
              <a:fillRect/>
            </a:stretch>
          </a:blipFill>
        </p:spPr>
        <p:txBody>
          <a:bodyPr wrap="square" lIns="0" tIns="0" rIns="0" bIns="0" rtlCol="0"/>
          <a:lstStyle/>
          <a:p>
            <a:endParaRPr/>
          </a:p>
        </p:txBody>
      </p:sp>
      <p:sp>
        <p:nvSpPr>
          <p:cNvPr id="7" name="Title 1"/>
          <p:cNvSpPr>
            <a:spLocks noGrp="1"/>
          </p:cNvSpPr>
          <p:nvPr>
            <p:ph type="title"/>
          </p:nvPr>
        </p:nvSpPr>
        <p:spPr>
          <a:xfrm>
            <a:off x="233464" y="6332706"/>
            <a:ext cx="8784076" cy="525294"/>
          </a:xfrm>
        </p:spPr>
        <p:txBody>
          <a:bodyPr>
            <a:noAutofit/>
          </a:bodyPr>
          <a:lstStyle/>
          <a:p>
            <a:r>
              <a:rPr lang="en-US" sz="2400" dirty="0" smtClean="0"/>
              <a:t>SWZ – system warrants/criteria</a:t>
            </a:r>
            <a:endParaRPr lang="en-US" sz="2400" dirty="0"/>
          </a:p>
        </p:txBody>
      </p:sp>
      <p:sp>
        <p:nvSpPr>
          <p:cNvPr id="3" name="Right Arrow 2"/>
          <p:cNvSpPr/>
          <p:nvPr/>
        </p:nvSpPr>
        <p:spPr>
          <a:xfrm>
            <a:off x="2560755" y="2567380"/>
            <a:ext cx="779604" cy="34736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149290" y="4226763"/>
            <a:ext cx="3079102" cy="1754326"/>
          </a:xfrm>
          <a:prstGeom prst="rect">
            <a:avLst/>
          </a:prstGeom>
          <a:noFill/>
        </p:spPr>
        <p:txBody>
          <a:bodyPr wrap="square" rtlCol="0">
            <a:spAutoFit/>
          </a:bodyPr>
          <a:lstStyle/>
          <a:p>
            <a:r>
              <a:rPr lang="en-US" u="sng" dirty="0" smtClean="0"/>
              <a:t>Change Orders</a:t>
            </a:r>
            <a:r>
              <a:rPr lang="en-US" dirty="0" smtClean="0"/>
              <a:t> allow for quick and easy Queue Warning systems to be installed. Some DOT’s are </a:t>
            </a:r>
            <a:r>
              <a:rPr lang="en-US" dirty="0" smtClean="0"/>
              <a:t>tendering</a:t>
            </a:r>
            <a:r>
              <a:rPr lang="en-US" dirty="0" smtClean="0"/>
              <a:t> </a:t>
            </a:r>
            <a:r>
              <a:rPr lang="en-US" u="sng" dirty="0" smtClean="0"/>
              <a:t>service contracts</a:t>
            </a:r>
            <a:r>
              <a:rPr lang="en-US" dirty="0" smtClean="0"/>
              <a:t> and renting by the day or week when needed.</a:t>
            </a:r>
            <a:endParaRPr lang="en-US" dirty="0"/>
          </a:p>
        </p:txBody>
      </p:sp>
    </p:spTree>
    <p:extLst>
      <p:ext uri="{BB962C8B-B14F-4D97-AF65-F5344CB8AC3E}">
        <p14:creationId xmlns:p14="http://schemas.microsoft.com/office/powerpoint/2010/main" val="1315464760"/>
      </p:ext>
    </p:extLst>
  </p:cSld>
  <p:clrMapOvr>
    <a:masterClrMapping/>
  </p:clrMapOvr>
  <mc:AlternateContent xmlns:mc="http://schemas.openxmlformats.org/markup-compatibility/2006" xmlns:p14="http://schemas.microsoft.com/office/powerpoint/2010/main">
    <mc:Choice Requires="p14">
      <p:transition spd="slow" p14:dur="2000" advTm="3319"/>
    </mc:Choice>
    <mc:Fallback xmlns="">
      <p:transition spd="slow" advTm="3319"/>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4177" y="6412088"/>
            <a:ext cx="3536546" cy="461665"/>
          </a:xfrm>
          <a:prstGeom prst="rect">
            <a:avLst/>
          </a:prstGeom>
          <a:noFill/>
        </p:spPr>
        <p:txBody>
          <a:bodyPr wrap="none" rtlCol="0">
            <a:spAutoFit/>
          </a:bodyPr>
          <a:lstStyle/>
          <a:p>
            <a:r>
              <a:rPr lang="en-US" sz="2400" b="1" dirty="0" smtClean="0">
                <a:solidFill>
                  <a:schemeClr val="tx1">
                    <a:lumMod val="65000"/>
                    <a:lumOff val="35000"/>
                  </a:schemeClr>
                </a:solidFill>
                <a:latin typeface="Arial" panose="020B0604020202020204" pitchFamily="34" charset="0"/>
                <a:cs typeface="Arial" panose="020B0604020202020204" pitchFamily="34" charset="0"/>
              </a:rPr>
              <a:t>Project Specific Issues</a:t>
            </a:r>
            <a:endParaRPr lang="en-US" sz="24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stretch>
            <a:fillRect/>
          </a:stretch>
        </p:blipFill>
        <p:spPr>
          <a:xfrm>
            <a:off x="106710" y="1655114"/>
            <a:ext cx="8870507" cy="4467786"/>
          </a:xfrm>
          <a:prstGeom prst="rect">
            <a:avLst/>
          </a:prstGeom>
        </p:spPr>
      </p:pic>
    </p:spTree>
    <p:extLst>
      <p:ext uri="{BB962C8B-B14F-4D97-AF65-F5344CB8AC3E}">
        <p14:creationId xmlns:p14="http://schemas.microsoft.com/office/powerpoint/2010/main" val="3505633618"/>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5E7FC7D1DFCBB4DAF12F0F583E5727F" ma:contentTypeVersion="12" ma:contentTypeDescription="Create a new document." ma:contentTypeScope="" ma:versionID="3183aaf253e1b737959cf8b806d09f22">
  <xsd:schema xmlns:xsd="http://www.w3.org/2001/XMLSchema" xmlns:xs="http://www.w3.org/2001/XMLSchema" xmlns:p="http://schemas.microsoft.com/office/2006/metadata/properties" xmlns:ns2="5a56619b-5606-4a2b-8065-d5f1974d9ed5" xmlns:ns3="e3d1d8a1-fed5-4680-8fac-b27b0658afc4" targetNamespace="http://schemas.microsoft.com/office/2006/metadata/properties" ma:root="true" ma:fieldsID="5f7b77ff09cdf542f7f9b313e190010d" ns2:_="" ns3:_="">
    <xsd:import namespace="5a56619b-5606-4a2b-8065-d5f1974d9ed5"/>
    <xsd:import namespace="e3d1d8a1-fed5-4680-8fac-b27b0658afc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56619b-5606-4a2b-8065-d5f1974d9e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3d1d8a1-fed5-4680-8fac-b27b0658afc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57789F3-EA40-43DB-8D79-F2873CCC132B}"/>
</file>

<file path=customXml/itemProps2.xml><?xml version="1.0" encoding="utf-8"?>
<ds:datastoreItem xmlns:ds="http://schemas.openxmlformats.org/officeDocument/2006/customXml" ds:itemID="{3C85E998-9019-4C62-962B-0F17E8A77D19}"/>
</file>

<file path=customXml/itemProps3.xml><?xml version="1.0" encoding="utf-8"?>
<ds:datastoreItem xmlns:ds="http://schemas.openxmlformats.org/officeDocument/2006/customXml" ds:itemID="{A875D922-A77B-4856-A1B1-3D847773630E}"/>
</file>

<file path=docProps/app.xml><?xml version="1.0" encoding="utf-8"?>
<Properties xmlns="http://schemas.openxmlformats.org/officeDocument/2006/extended-properties" xmlns:vt="http://schemas.openxmlformats.org/officeDocument/2006/docPropsVTypes">
  <TotalTime>31042</TotalTime>
  <Words>2603</Words>
  <Application>Microsoft Office PowerPoint</Application>
  <PresentationFormat>On-screen Show (4:3)</PresentationFormat>
  <Paragraphs>402</Paragraphs>
  <Slides>27</Slides>
  <Notes>22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27</vt:i4>
      </vt:variant>
    </vt:vector>
  </HeadingPairs>
  <TitlesOfParts>
    <vt:vector size="32" baseType="lpstr">
      <vt:lpstr>Arial</vt:lpstr>
      <vt:lpstr>Avenir 55 Roman</vt:lpstr>
      <vt:lpstr>Calibri</vt:lpstr>
      <vt:lpstr>2_Office Theme</vt:lpstr>
      <vt:lpstr>1_Office Theme</vt:lpstr>
      <vt:lpstr>PowerPoint Presentation</vt:lpstr>
      <vt:lpstr>      Collect                 Analyze                 Output</vt:lpstr>
      <vt:lpstr>Overview </vt:lpstr>
      <vt:lpstr>Justifications – when to use a swz</vt:lpstr>
      <vt:lpstr>Where was the high wind warning!?</vt:lpstr>
      <vt:lpstr>Justification #1 – improve safety with technology</vt:lpstr>
      <vt:lpstr>Easy to apply warrants (FHWA)</vt:lpstr>
      <vt:lpstr>SWZ – system warrants/criteria</vt:lpstr>
      <vt:lpstr>PowerPoint Presentation</vt:lpstr>
      <vt:lpstr>SWZ – common applications easy scalability &amp; flexibility</vt:lpstr>
      <vt:lpstr>SWZ encouraged by fhwa</vt:lpstr>
      <vt:lpstr>Common applications</vt:lpstr>
      <vt:lpstr>QUEUE WARNING SYSTEMS </vt:lpstr>
      <vt:lpstr>Automated Queue warning - operation</vt:lpstr>
      <vt:lpstr>Queue warning Effectiveness </vt:lpstr>
      <vt:lpstr>Dynamic merge – zipper merge</vt:lpstr>
      <vt:lpstr>DYNAMIC MERGE (Zipper merge) SYSTEMS  </vt:lpstr>
      <vt:lpstr>DYNAMIC MERGE (Zipper merge) SYSTEMS  </vt:lpstr>
      <vt:lpstr>Portable variable speed limits</vt:lpstr>
      <vt:lpstr>Truck entry warning systems</vt:lpstr>
      <vt:lpstr>Truck entry warning systems</vt:lpstr>
      <vt:lpstr>Other SWZ Systems </vt:lpstr>
      <vt:lpstr>SWZ system features / Specs</vt:lpstr>
      <vt:lpstr>IWZ Specifications – share with others</vt:lpstr>
      <vt:lpstr>SWZ Specification considerations</vt:lpstr>
      <vt:lpstr>SWZ Specification considerations</vt:lpstr>
      <vt:lpstr>PowerPoint Presentation</vt:lpstr>
    </vt:vector>
  </TitlesOfParts>
  <Company>Propage Créativité Marketing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JamLogic</dc:creator>
  <cp:lastModifiedBy>Sandon Button</cp:lastModifiedBy>
  <cp:revision>386</cp:revision>
  <cp:lastPrinted>2016-02-16T20:35:33Z</cp:lastPrinted>
  <dcterms:created xsi:type="dcterms:W3CDTF">2009-12-18T15:47:30Z</dcterms:created>
  <dcterms:modified xsi:type="dcterms:W3CDTF">2018-05-09T05:37:52Z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0x01010055E7FC7D1DFCBB4DAF12F0F583E5727F</vt:lpwstr>
  </property>
</Properties>
</file>