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9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Authors.xml" ContentType="application/vnd.openxmlformats-officedocument.presentationml.commentAuthors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comments/comment1.xml" ContentType="application/vnd.openxmlformats-officedocument.presentationml.comment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5"/>
  </p:notesMasterIdLst>
  <p:sldIdLst>
    <p:sldId id="258" r:id="rId2"/>
    <p:sldId id="261" r:id="rId3"/>
    <p:sldId id="270" r:id="rId4"/>
    <p:sldId id="268" r:id="rId5"/>
    <p:sldId id="260" r:id="rId6"/>
    <p:sldId id="259" r:id="rId7"/>
    <p:sldId id="263" r:id="rId8"/>
    <p:sldId id="262" r:id="rId9"/>
    <p:sldId id="271" r:id="rId10"/>
    <p:sldId id="265" r:id="rId11"/>
    <p:sldId id="266" r:id="rId12"/>
    <p:sldId id="267" r:id="rId13"/>
    <p:sldId id="269" r:id="rId14"/>
  </p:sldIdLst>
  <p:sldSz cx="12192000" cy="6858000"/>
  <p:notesSz cx="6881813" cy="100028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riscilla Steel" initials="PS" lastIdx="4" clrIdx="0">
    <p:extLst>
      <p:ext uri="{19B8F6BF-5375-455C-9EA6-DF929625EA0E}">
        <p15:presenceInfo xmlns:p15="http://schemas.microsoft.com/office/powerpoint/2012/main" userId="Priscilla Steel" providerId="None"/>
      </p:ext>
    </p:extLst>
  </p:cmAuthor>
  <p:cmAuthor id="2" name="Ben Burrowes" initials="BB" lastIdx="2" clrIdx="1">
    <p:extLst>
      <p:ext uri="{19B8F6BF-5375-455C-9EA6-DF929625EA0E}">
        <p15:presenceInfo xmlns:p15="http://schemas.microsoft.com/office/powerpoint/2012/main" userId="Ben Burrowe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B086"/>
    <a:srgbClr val="003300"/>
    <a:srgbClr val="015134"/>
    <a:srgbClr val="808080"/>
    <a:srgbClr val="92C0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529" autoAdjust="0"/>
    <p:restoredTop sz="90929"/>
  </p:normalViewPr>
  <p:slideViewPr>
    <p:cSldViewPr>
      <p:cViewPr varScale="1">
        <p:scale>
          <a:sx n="106" d="100"/>
          <a:sy n="106" d="100"/>
        </p:scale>
        <p:origin x="1332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8-05-07T12:17:46.607" idx="2">
    <p:pos x="7418" y="709"/>
    <p:text>Replace photo</p:text>
    <p:extLst>
      <p:ext uri="{C676402C-5697-4E1C-873F-D02D1690AC5C}">
        <p15:threadingInfo xmlns:p15="http://schemas.microsoft.com/office/powerpoint/2012/main" timeZoneBias="-7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119" cy="500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478" tIns="48239" rIns="96478" bIns="48239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9694" y="0"/>
            <a:ext cx="2982119" cy="500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478" tIns="48239" rIns="96478" bIns="48239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endParaRPr lang="en-US" alt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9538" y="750888"/>
            <a:ext cx="6664325" cy="3749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751348"/>
            <a:ext cx="5046663" cy="450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478" tIns="48239" rIns="96478" bIns="482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02696"/>
            <a:ext cx="2982119" cy="500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478" tIns="48239" rIns="96478" bIns="48239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9694" y="9502696"/>
            <a:ext cx="2982119" cy="500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478" tIns="48239" rIns="96478" bIns="48239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35338169-4F87-47BD-9C55-31C5C373AA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77393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Why did we recommend this?</a:t>
            </a:r>
            <a:br>
              <a:rPr lang="en-NZ" dirty="0" smtClean="0"/>
            </a:br>
            <a:r>
              <a:rPr lang="en-NZ" dirty="0" smtClean="0"/>
              <a:t>NZTA</a:t>
            </a:r>
            <a:r>
              <a:rPr lang="en-NZ" baseline="0" dirty="0" smtClean="0"/>
              <a:t> or Higgins suggestion?</a:t>
            </a:r>
          </a:p>
          <a:p>
            <a:r>
              <a:rPr lang="en-NZ" baseline="0" dirty="0" smtClean="0"/>
              <a:t>Known queuing problems in long weekends / holiday peaks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38169-4F87-47BD-9C55-31C5C373AA50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1059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38169-4F87-47BD-9C55-31C5C373AA50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3376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38169-4F87-47BD-9C55-31C5C373AA50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2629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38169-4F87-47BD-9C55-31C5C373AA50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2322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38169-4F87-47BD-9C55-31C5C373AA50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4075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38169-4F87-47BD-9C55-31C5C373AA50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1699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Talk about benefits</a:t>
            </a:r>
          </a:p>
          <a:p>
            <a:r>
              <a:rPr lang="en-NZ" dirty="0" smtClean="0"/>
              <a:t>Longest queue observed on</a:t>
            </a:r>
            <a:r>
              <a:rPr lang="en-NZ" baseline="0" dirty="0" smtClean="0"/>
              <a:t> SH25A was a group of vehicle stuck behind a campervan</a:t>
            </a: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38169-4F87-47BD-9C55-31C5C373AA50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05343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Queuing</a:t>
            </a:r>
            <a:r>
              <a:rPr lang="en-NZ" baseline="0" dirty="0" smtClean="0"/>
              <a:t> observed when RT onto bridge structure blocked westbound traffic towards Auckland. </a:t>
            </a:r>
          </a:p>
          <a:p>
            <a:r>
              <a:rPr lang="en-NZ" baseline="0" dirty="0" smtClean="0"/>
              <a:t>Gull station attendant and local police sergeant keen to see roundabout stay when they saw us at the meeting to modify the site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38169-4F87-47BD-9C55-31C5C373AA50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48511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Queuing</a:t>
            </a:r>
            <a:r>
              <a:rPr lang="en-NZ" baseline="0" dirty="0" smtClean="0"/>
              <a:t> observed when RT onto bridge structure blocked westbound traffic towards Auckland. </a:t>
            </a:r>
          </a:p>
          <a:p>
            <a:r>
              <a:rPr lang="en-NZ" baseline="0" dirty="0" smtClean="0"/>
              <a:t>Gull station attendant and local police sergeant keen to see roundabout stay when they saw us at the meeting to modify the site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38169-4F87-47BD-9C55-31C5C373AA50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1330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2" y="274476"/>
            <a:ext cx="2194560" cy="602673"/>
          </a:xfrm>
          <a:prstGeom prst="rect">
            <a:avLst/>
          </a:prstGeom>
        </p:spPr>
      </p:pic>
      <p:sp>
        <p:nvSpPr>
          <p:cNvPr id="8" name="Rectangle 8"/>
          <p:cNvSpPr>
            <a:spLocks noChangeArrowheads="1"/>
          </p:cNvSpPr>
          <p:nvPr userDrawn="1"/>
        </p:nvSpPr>
        <p:spPr bwMode="auto">
          <a:xfrm>
            <a:off x="472716" y="6582044"/>
            <a:ext cx="86360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ea typeface="ＭＳ Ｐゴシック" pitchFamily="48" charset="-128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ea typeface="ＭＳ Ｐゴシック" pitchFamily="48" charset="-128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ea typeface="ＭＳ Ｐゴシック" pitchFamily="48" charset="-128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ea typeface="ＭＳ Ｐゴシック" pitchFamily="48" charset="-128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ea typeface="ＭＳ Ｐゴシック" pitchFamily="48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48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48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48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48" charset="-128"/>
              </a:defRPr>
            </a:lvl9pPr>
          </a:lstStyle>
          <a:p>
            <a:pPr algn="l" eaLnBrk="1" hangingPunct="1"/>
            <a:r>
              <a:rPr lang="en-US" altLang="en-US" sz="9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PRESENTATION NAME AND DATE</a:t>
            </a:r>
            <a:endParaRPr lang="en-US" altLang="en-US" sz="48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0107" y="1025977"/>
            <a:ext cx="8160000" cy="954000"/>
          </a:xfrm>
        </p:spPr>
        <p:txBody>
          <a:bodyPr/>
          <a:lstStyle>
            <a:lvl1pPr marL="0" indent="0" algn="l">
              <a:buNone/>
              <a:defRPr sz="3200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NZ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0107" y="179813"/>
            <a:ext cx="8160000" cy="792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1" b="8071"/>
          <a:stretch/>
        </p:blipFill>
        <p:spPr>
          <a:xfrm>
            <a:off x="662400" y="1969201"/>
            <a:ext cx="11136000" cy="46319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243840" cy="685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25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ion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0107" y="179813"/>
            <a:ext cx="8160000" cy="792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N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0107" y="1025977"/>
            <a:ext cx="8160000" cy="954000"/>
          </a:xfrm>
        </p:spPr>
        <p:txBody>
          <a:bodyPr/>
          <a:lstStyle>
            <a:lvl1pPr marL="0" indent="0" algn="l">
              <a:buNone/>
              <a:defRPr sz="3200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NZ" dirty="0"/>
          </a:p>
        </p:txBody>
      </p:sp>
      <p:sp>
        <p:nvSpPr>
          <p:cNvPr id="8" name="Rectangle 8"/>
          <p:cNvSpPr>
            <a:spLocks noChangeArrowheads="1"/>
          </p:cNvSpPr>
          <p:nvPr userDrawn="1"/>
        </p:nvSpPr>
        <p:spPr bwMode="auto">
          <a:xfrm>
            <a:off x="472716" y="6582044"/>
            <a:ext cx="86360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ea typeface="ＭＳ Ｐゴシック" pitchFamily="48" charset="-128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ea typeface="ＭＳ Ｐゴシック" pitchFamily="48" charset="-128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ea typeface="ＭＳ Ｐゴシック" pitchFamily="48" charset="-128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ea typeface="ＭＳ Ｐゴシック" pitchFamily="48" charset="-128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ea typeface="ＭＳ Ｐゴシック" pitchFamily="48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48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48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48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48" charset="-128"/>
              </a:defRPr>
            </a:lvl9pPr>
          </a:lstStyle>
          <a:p>
            <a:pPr algn="l" eaLnBrk="1" hangingPunct="1"/>
            <a:r>
              <a:rPr lang="en-US" altLang="en-US" sz="9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PRESENTATION NAME AND DATE</a:t>
            </a:r>
            <a:endParaRPr lang="en-US" altLang="en-US" sz="48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62400" y="1969200"/>
            <a:ext cx="11136000" cy="46296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NZ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840" y="223856"/>
            <a:ext cx="2194560" cy="6026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43840" cy="685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2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000" y="1656000"/>
            <a:ext cx="11040000" cy="4104000"/>
          </a:xfrm>
        </p:spPr>
        <p:txBody>
          <a:bodyPr/>
          <a:lstStyle>
            <a:lvl1pPr marL="270000" indent="-270000">
              <a:buFont typeface="Arial" panose="020B0604020202020204" pitchFamily="34" charset="0"/>
              <a:buChar char="•"/>
              <a:defRPr sz="2600">
                <a:solidFill>
                  <a:schemeClr val="accent1"/>
                </a:solidFill>
              </a:defRPr>
            </a:lvl1pPr>
            <a:lvl2pPr marL="270000" indent="-270000">
              <a:spcBef>
                <a:spcPts val="3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600">
                <a:solidFill>
                  <a:schemeClr val="accent1"/>
                </a:solidFill>
              </a:defRPr>
            </a:lvl2pPr>
            <a:lvl3pPr marL="270000" indent="-270000">
              <a:spcBef>
                <a:spcPts val="3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600">
                <a:solidFill>
                  <a:schemeClr val="accent1"/>
                </a:solidFill>
              </a:defRPr>
            </a:lvl3pPr>
            <a:lvl4pPr marL="270000" indent="-270000">
              <a:spcBef>
                <a:spcPts val="3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600">
                <a:solidFill>
                  <a:schemeClr val="accent1"/>
                </a:solidFill>
              </a:defRPr>
            </a:lvl4pPr>
            <a:lvl5pPr marL="270000" indent="-270000">
              <a:spcBef>
                <a:spcPts val="3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504000" y="1008000"/>
            <a:ext cx="11041557" cy="576000"/>
          </a:xfrm>
        </p:spPr>
        <p:txBody>
          <a:bodyPr anchor="ctr" anchorCtr="0"/>
          <a:lstStyle>
            <a:lvl1pPr marL="0" indent="0">
              <a:buNone/>
              <a:defRPr sz="3200"/>
            </a:lvl1pPr>
            <a:lvl2pPr marL="0" indent="0">
              <a:buNone/>
              <a:defRPr sz="3200"/>
            </a:lvl2pPr>
            <a:lvl3pPr marL="0" indent="0">
              <a:buNone/>
              <a:defRPr sz="3200"/>
            </a:lvl3pPr>
            <a:lvl4pPr marL="0" indent="0">
              <a:buNone/>
              <a:defRPr sz="3200"/>
            </a:lvl4pPr>
            <a:lvl5pPr marL="0" indent="0">
              <a:buNone/>
              <a:defRPr sz="3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518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2000" y="1620000"/>
            <a:ext cx="5376000" cy="4104000"/>
          </a:xfrm>
        </p:spPr>
        <p:txBody>
          <a:bodyPr/>
          <a:lstStyle>
            <a:lvl1pPr marL="270000">
              <a:defRPr sz="2600"/>
            </a:lvl1pPr>
            <a:lvl2pPr marL="270000">
              <a:defRPr sz="2600"/>
            </a:lvl2pPr>
            <a:lvl3pPr marL="270000">
              <a:defRPr sz="2600"/>
            </a:lvl3pPr>
            <a:lvl4pPr marL="270000">
              <a:defRPr sz="2600"/>
            </a:lvl4pPr>
            <a:lvl5pPr marL="270000">
              <a:defRPr sz="2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000" y="1620000"/>
            <a:ext cx="5376000" cy="4104000"/>
          </a:xfrm>
        </p:spPr>
        <p:txBody>
          <a:bodyPr/>
          <a:lstStyle>
            <a:lvl1pPr marL="270000" indent="-270000">
              <a:defRPr sz="2600"/>
            </a:lvl1pPr>
            <a:lvl2pPr marL="270000" indent="-270000">
              <a:defRPr sz="2600"/>
            </a:lvl2pPr>
            <a:lvl3pPr marL="270000" indent="-270000">
              <a:defRPr sz="2600"/>
            </a:lvl3pPr>
            <a:lvl4pPr marL="270000" indent="-270000">
              <a:defRPr sz="2600"/>
            </a:lvl4pPr>
            <a:lvl5pPr marL="270000" indent="-270000">
              <a:defRPr sz="2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504000" y="1008000"/>
            <a:ext cx="11041557" cy="576000"/>
          </a:xfrm>
        </p:spPr>
        <p:txBody>
          <a:bodyPr anchor="ctr" anchorCtr="0"/>
          <a:lstStyle>
            <a:lvl1pPr marL="0" indent="0">
              <a:buNone/>
              <a:defRPr sz="3200"/>
            </a:lvl1pPr>
            <a:lvl2pPr marL="0" indent="0">
              <a:buNone/>
              <a:defRPr sz="3200"/>
            </a:lvl2pPr>
            <a:lvl3pPr marL="0" indent="0">
              <a:buNone/>
              <a:defRPr sz="3200"/>
            </a:lvl3pPr>
            <a:lvl4pPr marL="0" indent="0">
              <a:buNone/>
              <a:defRPr sz="3200"/>
            </a:lvl4pPr>
            <a:lvl5pPr marL="0" indent="0">
              <a:buNone/>
              <a:defRPr sz="3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2426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000" y="2412000"/>
            <a:ext cx="5376000" cy="2952000"/>
          </a:xfrm>
        </p:spPr>
        <p:txBody>
          <a:bodyPr/>
          <a:lstStyle>
            <a:lvl1pPr>
              <a:defRPr sz="2600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504000" y="1440000"/>
            <a:ext cx="5184000" cy="828000"/>
          </a:xfrm>
        </p:spPr>
        <p:txBody>
          <a:bodyPr anchor="ctr" anchorCtr="0"/>
          <a:lstStyle>
            <a:lvl1pPr marL="0" indent="0">
              <a:buNone/>
              <a:defRPr sz="3200"/>
            </a:lvl1pPr>
            <a:lvl2pPr marL="0" indent="0">
              <a:buNone/>
              <a:defRPr sz="3200"/>
            </a:lvl2pPr>
            <a:lvl3pPr marL="0" indent="0">
              <a:buNone/>
              <a:defRPr sz="3200"/>
            </a:lvl3pPr>
            <a:lvl4pPr marL="0" indent="0">
              <a:buNone/>
              <a:defRPr sz="3200"/>
            </a:lvl4pPr>
            <a:lvl5pPr marL="0" indent="0">
              <a:buNone/>
              <a:defRPr sz="3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00" y="396000"/>
            <a:ext cx="5184000" cy="12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6457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00" y="306000"/>
            <a:ext cx="5280000" cy="5544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000" y="2412000"/>
            <a:ext cx="5376000" cy="2952000"/>
          </a:xfrm>
        </p:spPr>
        <p:txBody>
          <a:bodyPr/>
          <a:lstStyle>
            <a:lvl1pPr>
              <a:defRPr sz="2600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504000" y="1440000"/>
            <a:ext cx="5184000" cy="828000"/>
          </a:xfrm>
        </p:spPr>
        <p:txBody>
          <a:bodyPr anchor="ctr" anchorCtr="0"/>
          <a:lstStyle>
            <a:lvl1pPr marL="0" indent="0">
              <a:buNone/>
              <a:defRPr sz="3200"/>
            </a:lvl1pPr>
            <a:lvl2pPr marL="0" indent="0">
              <a:buNone/>
              <a:defRPr sz="3200"/>
            </a:lvl2pPr>
            <a:lvl3pPr marL="0" indent="0">
              <a:buNone/>
              <a:defRPr sz="3200"/>
            </a:lvl3pPr>
            <a:lvl4pPr marL="0" indent="0">
              <a:buNone/>
              <a:defRPr sz="3200"/>
            </a:lvl4pPr>
            <a:lvl5pPr marL="0" indent="0">
              <a:buNone/>
              <a:defRPr sz="3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00" y="396000"/>
            <a:ext cx="5184000" cy="12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28955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192011" y="3240000"/>
            <a:ext cx="5280000" cy="280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NZ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00" y="306000"/>
            <a:ext cx="5280000" cy="280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000" y="2412000"/>
            <a:ext cx="5376000" cy="2952000"/>
          </a:xfrm>
        </p:spPr>
        <p:txBody>
          <a:bodyPr/>
          <a:lstStyle>
            <a:lvl1pPr>
              <a:defRPr sz="2600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504000" y="1440000"/>
            <a:ext cx="5184000" cy="828000"/>
          </a:xfrm>
        </p:spPr>
        <p:txBody>
          <a:bodyPr anchor="ctr" anchorCtr="0"/>
          <a:lstStyle>
            <a:lvl1pPr marL="0" indent="0">
              <a:buNone/>
              <a:defRPr sz="3200"/>
            </a:lvl1pPr>
            <a:lvl2pPr marL="0" indent="0">
              <a:buNone/>
              <a:defRPr sz="3200"/>
            </a:lvl2pPr>
            <a:lvl3pPr marL="0" indent="0">
              <a:buNone/>
              <a:defRPr sz="3200"/>
            </a:lvl3pPr>
            <a:lvl4pPr marL="0" indent="0">
              <a:buNone/>
              <a:defRPr sz="3200"/>
            </a:lvl4pPr>
            <a:lvl5pPr marL="0" indent="0">
              <a:buNone/>
              <a:defRPr sz="3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00" y="396000"/>
            <a:ext cx="5184000" cy="12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3817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8158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08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4000" y="288000"/>
            <a:ext cx="11040000" cy="8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4000" y="1656000"/>
            <a:ext cx="11040000" cy="41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 dirty="0" smtClean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0"/>
            <a:ext cx="243840" cy="68503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2" y="6165304"/>
            <a:ext cx="2194560" cy="60267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2" r:id="rId4"/>
    <p:sldLayoutId id="2147483657" r:id="rId5"/>
    <p:sldLayoutId id="2147483658" r:id="rId6"/>
    <p:sldLayoutId id="2147483659" r:id="rId7"/>
    <p:sldLayoutId id="2147483654" r:id="rId8"/>
    <p:sldLayoutId id="2147483655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8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8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8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8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8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8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8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8" charset="-128"/>
        </a:defRPr>
      </a:lvl9pPr>
    </p:titleStyle>
    <p:bodyStyle>
      <a:lvl1pPr marL="270000" indent="-270000" algn="l" rtl="0" eaLnBrk="1" fontAlgn="base" hangingPunct="1">
        <a:spcBef>
          <a:spcPts val="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•"/>
        <a:defRPr sz="2600">
          <a:solidFill>
            <a:schemeClr val="accent1"/>
          </a:solidFill>
          <a:latin typeface="+mn-lt"/>
          <a:ea typeface="+mn-ea"/>
          <a:cs typeface="+mn-cs"/>
        </a:defRPr>
      </a:lvl1pPr>
      <a:lvl2pPr marL="270000" indent="-270000" algn="l" rtl="0" eaLnBrk="1" fontAlgn="base" hangingPunct="1">
        <a:spcBef>
          <a:spcPts val="30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•"/>
        <a:defRPr sz="2600">
          <a:solidFill>
            <a:schemeClr val="accent1"/>
          </a:solidFill>
          <a:latin typeface="+mn-lt"/>
          <a:ea typeface="+mn-ea"/>
        </a:defRPr>
      </a:lvl2pPr>
      <a:lvl3pPr marL="270000" indent="-270000" algn="l" rtl="0" eaLnBrk="1" fontAlgn="base" hangingPunct="1">
        <a:spcBef>
          <a:spcPts val="30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•"/>
        <a:defRPr sz="2600">
          <a:solidFill>
            <a:schemeClr val="accent1"/>
          </a:solidFill>
          <a:latin typeface="+mn-lt"/>
          <a:ea typeface="+mn-ea"/>
        </a:defRPr>
      </a:lvl3pPr>
      <a:lvl4pPr marL="270000" indent="-270000" algn="l" rtl="0" eaLnBrk="1" fontAlgn="base" hangingPunct="1">
        <a:spcBef>
          <a:spcPts val="30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•"/>
        <a:defRPr sz="2600">
          <a:solidFill>
            <a:schemeClr val="accent1"/>
          </a:solidFill>
          <a:latin typeface="+mn-lt"/>
          <a:ea typeface="+mn-ea"/>
        </a:defRPr>
      </a:lvl4pPr>
      <a:lvl5pPr marL="270000" indent="-270000" algn="l" rtl="0" eaLnBrk="1" fontAlgn="base" hangingPunct="1">
        <a:spcBef>
          <a:spcPts val="30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•"/>
        <a:defRPr sz="2600">
          <a:solidFill>
            <a:schemeClr val="accent1"/>
          </a:solidFill>
          <a:latin typeface="+mn-lt"/>
          <a:ea typeface="+mn-ea"/>
        </a:defRPr>
      </a:lvl5pPr>
      <a:lvl6pPr marL="2438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895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352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10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36" y="2447908"/>
            <a:ext cx="6196160" cy="41342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5399" y="952204"/>
            <a:ext cx="8160000" cy="792000"/>
          </a:xfrm>
        </p:spPr>
        <p:txBody>
          <a:bodyPr/>
          <a:lstStyle/>
          <a:p>
            <a:r>
              <a:rPr lang="en-NZ" dirty="0" smtClean="0"/>
              <a:t>TTM Conference 2018</a:t>
            </a:r>
            <a:endParaRPr lang="en-N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5399" y="1735983"/>
            <a:ext cx="9108302" cy="954000"/>
          </a:xfrm>
        </p:spPr>
        <p:txBody>
          <a:bodyPr/>
          <a:lstStyle/>
          <a:p>
            <a:r>
              <a:rPr lang="en-NZ" sz="2800" dirty="0" smtClean="0"/>
              <a:t>Temporary Roundabouts for </a:t>
            </a:r>
            <a:r>
              <a:rPr lang="en-NZ" sz="2800" dirty="0" err="1" smtClean="0"/>
              <a:t>Paeroa</a:t>
            </a:r>
            <a:r>
              <a:rPr lang="en-NZ" sz="2800" dirty="0" smtClean="0"/>
              <a:t> and </a:t>
            </a:r>
            <a:r>
              <a:rPr lang="en-NZ" sz="2800" dirty="0" err="1" smtClean="0"/>
              <a:t>Kopu</a:t>
            </a:r>
            <a:r>
              <a:rPr lang="en-NZ" sz="2800" dirty="0" smtClean="0"/>
              <a:t> over Summer</a:t>
            </a:r>
          </a:p>
          <a:p>
            <a:endParaRPr lang="en-NZ" sz="2800" dirty="0"/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1055440" y="3429000"/>
            <a:ext cx="8280920" cy="292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3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2600">
                <a:solidFill>
                  <a:schemeClr val="accent1"/>
                </a:solidFill>
                <a:latin typeface="+mn-lt"/>
                <a:ea typeface="+mn-ea"/>
              </a:defRPr>
            </a:lvl2pPr>
            <a:lvl3pPr marL="914400" indent="0" algn="ctr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2600">
                <a:solidFill>
                  <a:schemeClr val="accent1"/>
                </a:solidFill>
                <a:latin typeface="+mn-lt"/>
                <a:ea typeface="+mn-ea"/>
              </a:defRPr>
            </a:lvl3pPr>
            <a:lvl4pPr marL="1371600" indent="0" algn="ctr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2600">
                <a:solidFill>
                  <a:schemeClr val="accent1"/>
                </a:solidFill>
                <a:latin typeface="+mn-lt"/>
                <a:ea typeface="+mn-ea"/>
              </a:defRPr>
            </a:lvl4pPr>
            <a:lvl5pPr marL="1828800" indent="0" algn="ctr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2600">
                <a:solidFill>
                  <a:schemeClr val="accent1"/>
                </a:solidFill>
                <a:latin typeface="+mn-lt"/>
                <a:ea typeface="+mn-ea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NZ" sz="2800" b="1" kern="0" dirty="0"/>
              <a:t>Presented </a:t>
            </a:r>
            <a:r>
              <a:rPr lang="en-NZ" sz="2800" b="1" kern="0" dirty="0" smtClean="0"/>
              <a:t>by</a:t>
            </a:r>
            <a:r>
              <a:rPr lang="en-NZ" sz="2800" b="1" kern="0" dirty="0"/>
              <a:t>:</a:t>
            </a:r>
          </a:p>
          <a:p>
            <a:endParaRPr lang="en-NZ" sz="2800" kern="0" dirty="0"/>
          </a:p>
          <a:p>
            <a:r>
              <a:rPr lang="en-NZ" sz="2800" kern="0" dirty="0" smtClean="0"/>
              <a:t>Ben Burrowes </a:t>
            </a:r>
          </a:p>
          <a:p>
            <a:r>
              <a:rPr lang="en-NZ" sz="2000" kern="0" baseline="-25000" dirty="0" err="1" smtClean="0"/>
              <a:t>MEngSt</a:t>
            </a:r>
            <a:r>
              <a:rPr lang="en-NZ" sz="2000" kern="0" baseline="-25000" dirty="0" smtClean="0"/>
              <a:t> (Transportation), CPEng,</a:t>
            </a:r>
            <a:r>
              <a:rPr lang="en-NZ" sz="2000" kern="0" dirty="0" smtClean="0"/>
              <a:t> </a:t>
            </a:r>
            <a:r>
              <a:rPr lang="en-NZ" sz="2000" kern="0" baseline="-25000" dirty="0" err="1" smtClean="0"/>
              <a:t>CMEngNZ</a:t>
            </a:r>
            <a:endParaRPr lang="en-NZ" sz="2000" kern="0" baseline="-25000" dirty="0"/>
          </a:p>
        </p:txBody>
      </p:sp>
    </p:spTree>
    <p:extLst>
      <p:ext uri="{BB962C8B-B14F-4D97-AF65-F5344CB8AC3E}">
        <p14:creationId xmlns:p14="http://schemas.microsoft.com/office/powerpoint/2010/main" val="91848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 smtClean="0"/>
              <a:t>Sites were monitored for safety issues following installation</a:t>
            </a:r>
          </a:p>
          <a:p>
            <a:r>
              <a:rPr lang="en-NZ" dirty="0" smtClean="0"/>
              <a:t>No significant issues identified</a:t>
            </a:r>
          </a:p>
          <a:p>
            <a:r>
              <a:rPr lang="en-NZ" dirty="0" smtClean="0"/>
              <a:t>Cones were replaced with</a:t>
            </a:r>
            <a:br>
              <a:rPr lang="en-NZ" dirty="0" smtClean="0"/>
            </a:br>
            <a:r>
              <a:rPr lang="en-NZ" dirty="0" smtClean="0"/>
              <a:t>fixed delineators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Trial Period</a:t>
            </a:r>
            <a:endParaRPr lang="en-NZ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0" t="32150" r="1963" b="-399"/>
          <a:stretch/>
        </p:blipFill>
        <p:spPr>
          <a:xfrm rot="10800000">
            <a:off x="4794316" y="2420888"/>
            <a:ext cx="7062323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52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04000" y="1656000"/>
            <a:ext cx="4308632" cy="4221272"/>
          </a:xfrm>
        </p:spPr>
        <p:txBody>
          <a:bodyPr/>
          <a:lstStyle/>
          <a:p>
            <a:pPr marL="0" indent="0">
              <a:buNone/>
            </a:pPr>
            <a:r>
              <a:rPr lang="en-NZ" dirty="0" smtClean="0"/>
              <a:t>Trial was successful</a:t>
            </a:r>
          </a:p>
          <a:p>
            <a:r>
              <a:rPr lang="en-NZ" dirty="0" smtClean="0"/>
              <a:t>No major queuing observed</a:t>
            </a:r>
          </a:p>
          <a:p>
            <a:r>
              <a:rPr lang="en-NZ" dirty="0" smtClean="0"/>
              <a:t>No safety issues observed</a:t>
            </a:r>
          </a:p>
          <a:p>
            <a:r>
              <a:rPr lang="en-NZ" dirty="0" smtClean="0"/>
              <a:t>Positive public feedback</a:t>
            </a:r>
          </a:p>
          <a:p>
            <a:r>
              <a:rPr lang="en-NZ" dirty="0" smtClean="0"/>
              <a:t>Capital project coming to build permanent RAB</a:t>
            </a:r>
          </a:p>
          <a:p>
            <a:endParaRPr lang="en-NZ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NZ" dirty="0" err="1" smtClean="0"/>
              <a:t>Kopu</a:t>
            </a:r>
            <a:endParaRPr lang="en-NZ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Christmas / New Year Holidays</a:t>
            </a:r>
            <a:endParaRPr lang="en-NZ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8106" t="17538" r="10428" b="9965"/>
          <a:stretch/>
        </p:blipFill>
        <p:spPr>
          <a:xfrm>
            <a:off x="4943872" y="1584000"/>
            <a:ext cx="6893198" cy="381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18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04000" y="1656000"/>
            <a:ext cx="4290316" cy="4221272"/>
          </a:xfrm>
        </p:spPr>
        <p:txBody>
          <a:bodyPr/>
          <a:lstStyle/>
          <a:p>
            <a:pPr marL="0" indent="0">
              <a:buNone/>
            </a:pPr>
            <a:r>
              <a:rPr lang="en-NZ" dirty="0" smtClean="0"/>
              <a:t>Trial was successful</a:t>
            </a:r>
          </a:p>
          <a:p>
            <a:r>
              <a:rPr lang="en-NZ" dirty="0" smtClean="0"/>
              <a:t>Some queuing observed – to be manually controlled over holiday periods</a:t>
            </a:r>
          </a:p>
          <a:p>
            <a:r>
              <a:rPr lang="en-NZ" dirty="0" smtClean="0"/>
              <a:t>No safety issues observed</a:t>
            </a:r>
          </a:p>
          <a:p>
            <a:r>
              <a:rPr lang="en-NZ" dirty="0" smtClean="0"/>
              <a:t>Positive public feedback</a:t>
            </a:r>
          </a:p>
          <a:p>
            <a:r>
              <a:rPr lang="en-NZ" dirty="0" smtClean="0"/>
              <a:t>Further trials in progress</a:t>
            </a:r>
          </a:p>
          <a:p>
            <a:endParaRPr lang="en-NZ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NZ" dirty="0" err="1" smtClean="0"/>
              <a:t>Paeroa</a:t>
            </a:r>
            <a:endParaRPr lang="en-NZ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Christmas / New Year Holidays</a:t>
            </a:r>
            <a:endParaRPr lang="en-NZ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7476" t="6718" r="6885" b="7800"/>
          <a:stretch/>
        </p:blipFill>
        <p:spPr>
          <a:xfrm>
            <a:off x="4943872" y="1836000"/>
            <a:ext cx="6872662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94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04000" y="1656000"/>
            <a:ext cx="4290316" cy="4221272"/>
          </a:xfrm>
        </p:spPr>
        <p:txBody>
          <a:bodyPr/>
          <a:lstStyle/>
          <a:p>
            <a:r>
              <a:rPr lang="en-NZ" dirty="0" smtClean="0"/>
              <a:t>EB right turning lane added in April</a:t>
            </a:r>
          </a:p>
          <a:p>
            <a:r>
              <a:rPr lang="en-NZ" dirty="0" smtClean="0"/>
              <a:t>WB left turning lane being considered</a:t>
            </a:r>
          </a:p>
          <a:p>
            <a:endParaRPr lang="en-NZ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err="1" smtClean="0"/>
              <a:t>Paeroa</a:t>
            </a:r>
            <a:r>
              <a:rPr lang="en-NZ" dirty="0" smtClean="0"/>
              <a:t> Trials Continued</a:t>
            </a:r>
            <a:endParaRPr lang="en-NZ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9878" t="6718" r="18698" b="9964"/>
          <a:stretch/>
        </p:blipFill>
        <p:spPr>
          <a:xfrm>
            <a:off x="6024000" y="1009680"/>
            <a:ext cx="5724274" cy="42381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4013" t="17539" r="24603" b="17538"/>
          <a:stretch/>
        </p:blipFill>
        <p:spPr>
          <a:xfrm>
            <a:off x="767408" y="3356992"/>
            <a:ext cx="4698522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37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 smtClean="0"/>
              <a:t>Queuing during holiday peak periods</a:t>
            </a:r>
          </a:p>
          <a:p>
            <a:r>
              <a:rPr lang="en-NZ" dirty="0" smtClean="0"/>
              <a:t>Safety issues, particularly at </a:t>
            </a:r>
            <a:r>
              <a:rPr lang="en-NZ" dirty="0" err="1" smtClean="0"/>
              <a:t>Kopu</a:t>
            </a:r>
            <a:endParaRPr lang="en-NZ" dirty="0" smtClean="0"/>
          </a:p>
          <a:p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NZ" dirty="0" smtClean="0"/>
              <a:t>The challenge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Temporary Roundabouts</a:t>
            </a:r>
            <a:endParaRPr lang="en-NZ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2708920"/>
            <a:ext cx="6957045" cy="393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44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 smtClean="0"/>
              <a:t>Improve congestion during holiday periods</a:t>
            </a:r>
          </a:p>
          <a:p>
            <a:r>
              <a:rPr lang="en-NZ" dirty="0" smtClean="0"/>
              <a:t>Improve safety</a:t>
            </a:r>
          </a:p>
          <a:p>
            <a:r>
              <a:rPr lang="en-NZ" dirty="0" smtClean="0"/>
              <a:t>Rapid installation</a:t>
            </a:r>
          </a:p>
          <a:p>
            <a:r>
              <a:rPr lang="en-NZ" dirty="0" smtClean="0"/>
              <a:t>Utilise existing pavement</a:t>
            </a:r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NZ" dirty="0" smtClean="0"/>
              <a:t>Objectives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Temporary Roundabouts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8178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/>
              <a:t>Ability to be removed quickly</a:t>
            </a:r>
          </a:p>
          <a:p>
            <a:r>
              <a:rPr lang="en-NZ" dirty="0" smtClean="0"/>
              <a:t>Initial Trial period to run for 2 weeks</a:t>
            </a:r>
            <a:endParaRPr lang="en-NZ" dirty="0"/>
          </a:p>
          <a:p>
            <a:r>
              <a:rPr lang="en-NZ" dirty="0" smtClean="0"/>
              <a:t>Safety and function to be assessed in operation</a:t>
            </a:r>
          </a:p>
          <a:p>
            <a:r>
              <a:rPr lang="en-NZ" dirty="0" smtClean="0"/>
              <a:t>Potential for permanent installation if </a:t>
            </a:r>
            <a:r>
              <a:rPr lang="en-NZ" dirty="0" smtClean="0"/>
              <a:t>successful</a:t>
            </a:r>
            <a:endParaRPr lang="en-NZ" dirty="0" smtClean="0"/>
          </a:p>
          <a:p>
            <a:endParaRPr lang="en-NZ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Implementation strategy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10365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 smtClean="0"/>
              <a:t>Key route for holiday traffic from Auckland to Coromandel coast</a:t>
            </a:r>
          </a:p>
          <a:p>
            <a:r>
              <a:rPr lang="en-NZ" dirty="0" smtClean="0"/>
              <a:t>High volumes of traffic during holiday periods</a:t>
            </a:r>
          </a:p>
          <a:p>
            <a:r>
              <a:rPr lang="en-NZ" dirty="0" smtClean="0"/>
              <a:t>Queuing on the return to Auckland</a:t>
            </a:r>
          </a:p>
          <a:p>
            <a:r>
              <a:rPr lang="en-NZ" dirty="0" smtClean="0"/>
              <a:t>High speed intersection (70 </a:t>
            </a:r>
            <a:r>
              <a:rPr lang="en-NZ" dirty="0" err="1" smtClean="0"/>
              <a:t>kph</a:t>
            </a:r>
            <a:r>
              <a:rPr lang="en-NZ" dirty="0" smtClean="0"/>
              <a:t>) </a:t>
            </a:r>
            <a:br>
              <a:rPr lang="en-NZ" dirty="0" smtClean="0"/>
            </a:br>
            <a:r>
              <a:rPr lang="en-NZ" dirty="0" smtClean="0"/>
              <a:t>with give way control on SH25</a:t>
            </a:r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NZ" dirty="0" smtClean="0"/>
              <a:t>Intersection of SH25A and SH26</a:t>
            </a:r>
            <a:endParaRPr lang="en-NZ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err="1" smtClean="0"/>
              <a:t>Kopu</a:t>
            </a:r>
            <a:r>
              <a:rPr lang="en-NZ" dirty="0" smtClean="0"/>
              <a:t> Site	</a:t>
            </a:r>
            <a:endParaRPr lang="en-NZ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3992" y="2592320"/>
            <a:ext cx="5709004" cy="35353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48819" t="25153" r="34644" b="44599"/>
          <a:stretch/>
        </p:blipFill>
        <p:spPr>
          <a:xfrm>
            <a:off x="9984432" y="2731282"/>
            <a:ext cx="329038" cy="3290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45866" t="21913" r="43503" b="58642"/>
          <a:stretch/>
        </p:blipFill>
        <p:spPr>
          <a:xfrm>
            <a:off x="10264990" y="5760001"/>
            <a:ext cx="388544" cy="38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54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 smtClean="0"/>
              <a:t>Key route for holiday traffic from Auckland to Tauranga</a:t>
            </a:r>
          </a:p>
          <a:p>
            <a:r>
              <a:rPr lang="en-NZ" dirty="0" smtClean="0"/>
              <a:t>High volumes of traffic during holiday periods</a:t>
            </a:r>
          </a:p>
          <a:p>
            <a:r>
              <a:rPr lang="en-NZ" dirty="0" smtClean="0"/>
              <a:t>Queuing to get into / out of SH26</a:t>
            </a:r>
          </a:p>
          <a:p>
            <a:r>
              <a:rPr lang="en-NZ" dirty="0" smtClean="0"/>
              <a:t>Narrow bridge structure on SH26</a:t>
            </a:r>
          </a:p>
          <a:p>
            <a:r>
              <a:rPr lang="en-NZ" dirty="0" smtClean="0"/>
              <a:t>Low speed intersection (50 </a:t>
            </a:r>
            <a:r>
              <a:rPr lang="en-NZ" dirty="0" err="1" smtClean="0"/>
              <a:t>kph</a:t>
            </a:r>
            <a:r>
              <a:rPr lang="en-NZ" dirty="0" smtClean="0"/>
              <a:t>)</a:t>
            </a:r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NZ" dirty="0" smtClean="0"/>
              <a:t>Intersection of SH2 and SH26</a:t>
            </a:r>
            <a:endParaRPr lang="en-NZ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err="1" smtClean="0"/>
              <a:t>Paeroa</a:t>
            </a:r>
            <a:r>
              <a:rPr lang="en-NZ" dirty="0" smtClean="0"/>
              <a:t> Site	</a:t>
            </a:r>
            <a:endParaRPr lang="en-NZ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48819" t="25153" r="34644" b="44599"/>
          <a:stretch/>
        </p:blipFill>
        <p:spPr>
          <a:xfrm>
            <a:off x="9984432" y="2731282"/>
            <a:ext cx="329038" cy="3290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45866" t="21913" r="43503" b="58642"/>
          <a:stretch/>
        </p:blipFill>
        <p:spPr>
          <a:xfrm>
            <a:off x="10264990" y="5760001"/>
            <a:ext cx="388544" cy="3885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1984" y="2547729"/>
            <a:ext cx="5781012" cy="357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34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04000" y="1584000"/>
            <a:ext cx="11040000" cy="4104000"/>
          </a:xfrm>
        </p:spPr>
        <p:txBody>
          <a:bodyPr/>
          <a:lstStyle/>
          <a:p>
            <a:r>
              <a:rPr lang="en-NZ" dirty="0" smtClean="0"/>
              <a:t>Intersection modelling</a:t>
            </a:r>
          </a:p>
          <a:p>
            <a:r>
              <a:rPr lang="en-NZ" dirty="0" smtClean="0"/>
              <a:t>COPTTM signage</a:t>
            </a:r>
          </a:p>
          <a:p>
            <a:r>
              <a:rPr lang="en-NZ" dirty="0" smtClean="0"/>
              <a:t>Vehicle tracking</a:t>
            </a:r>
          </a:p>
          <a:p>
            <a:r>
              <a:rPr lang="en-NZ" dirty="0" smtClean="0"/>
              <a:t>Small inner island with encroachment area</a:t>
            </a:r>
          </a:p>
          <a:p>
            <a:r>
              <a:rPr lang="en-NZ" dirty="0" smtClean="0"/>
              <a:t>Design review by NZTA &amp; </a:t>
            </a:r>
            <a:r>
              <a:rPr lang="en-NZ" dirty="0" err="1" smtClean="0"/>
              <a:t>Beca</a:t>
            </a:r>
            <a:endParaRPr lang="en-NZ" dirty="0" smtClean="0"/>
          </a:p>
          <a:p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NZ" dirty="0" smtClean="0"/>
              <a:t>Design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Temporary Roundabouts</a:t>
            </a:r>
            <a:endParaRPr lang="en-NZ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1650" t="18360" r="35235" b="21633"/>
          <a:stretch/>
        </p:blipFill>
        <p:spPr>
          <a:xfrm>
            <a:off x="6652426" y="1988840"/>
            <a:ext cx="5161010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09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04000" y="1584000"/>
            <a:ext cx="11040000" cy="4104000"/>
          </a:xfrm>
        </p:spPr>
        <p:txBody>
          <a:bodyPr/>
          <a:lstStyle/>
          <a:p>
            <a:r>
              <a:rPr lang="en-NZ" dirty="0" smtClean="0"/>
              <a:t>Day works to modify traffic islands</a:t>
            </a:r>
          </a:p>
          <a:p>
            <a:r>
              <a:rPr lang="en-NZ" dirty="0" smtClean="0"/>
              <a:t>Both temporary roundabouts installed overnight on Dec 5</a:t>
            </a:r>
          </a:p>
          <a:p>
            <a:r>
              <a:rPr lang="en-NZ" dirty="0" smtClean="0"/>
              <a:t>Initially installed with road marking</a:t>
            </a:r>
            <a:br>
              <a:rPr lang="en-NZ" dirty="0" smtClean="0"/>
            </a:br>
            <a:r>
              <a:rPr lang="en-NZ" dirty="0" smtClean="0"/>
              <a:t> tape and cones</a:t>
            </a:r>
          </a:p>
          <a:p>
            <a:r>
              <a:rPr lang="en-NZ" dirty="0" smtClean="0"/>
              <a:t>Changed to paint markings and</a:t>
            </a:r>
            <a:br>
              <a:rPr lang="en-NZ" dirty="0" smtClean="0"/>
            </a:br>
            <a:r>
              <a:rPr lang="en-NZ" dirty="0" smtClean="0"/>
              <a:t> safe-hits after an initial trial period</a:t>
            </a:r>
          </a:p>
          <a:p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NZ" dirty="0" smtClean="0"/>
              <a:t>Installation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Temporary Roundabouts</a:t>
            </a:r>
            <a:endParaRPr lang="en-NZ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76" y="2420888"/>
            <a:ext cx="6000666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95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996952"/>
            <a:ext cx="6435080" cy="38610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068" y="116633"/>
            <a:ext cx="6360707" cy="3816424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04000" y="1008000"/>
            <a:ext cx="11041557" cy="576000"/>
          </a:xfrm>
        </p:spPr>
        <p:txBody>
          <a:bodyPr/>
          <a:lstStyle/>
          <a:p>
            <a:r>
              <a:rPr lang="en-NZ" dirty="0" smtClean="0"/>
              <a:t>Installation</a:t>
            </a:r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504000" y="288000"/>
            <a:ext cx="11040000" cy="828000"/>
          </a:xfrm>
        </p:spPr>
        <p:txBody>
          <a:bodyPr/>
          <a:lstStyle/>
          <a:p>
            <a:r>
              <a:rPr lang="en-NZ" dirty="0" smtClean="0"/>
              <a:t>Temporary Roundabouts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6247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iggins powerpoint template">
  <a:themeElements>
    <a:clrScheme name="Higgins">
      <a:dk1>
        <a:srgbClr val="000000"/>
      </a:dk1>
      <a:lt1>
        <a:srgbClr val="FFFFFF"/>
      </a:lt1>
      <a:dk2>
        <a:srgbClr val="254835"/>
      </a:dk2>
      <a:lt2>
        <a:srgbClr val="D4ECC7"/>
      </a:lt2>
      <a:accent1>
        <a:srgbClr val="254835"/>
      </a:accent1>
      <a:accent2>
        <a:srgbClr val="84BC34"/>
      </a:accent2>
      <a:accent3>
        <a:srgbClr val="D4ECC7"/>
      </a:accent3>
      <a:accent4>
        <a:srgbClr val="F78D28"/>
      </a:accent4>
      <a:accent5>
        <a:srgbClr val="B27E47"/>
      </a:accent5>
      <a:accent6>
        <a:srgbClr val="838488"/>
      </a:accent6>
      <a:hlink>
        <a:srgbClr val="254835"/>
      </a:hlink>
      <a:folHlink>
        <a:srgbClr val="84BC34"/>
      </a:folHlink>
    </a:clrScheme>
    <a:fontScheme name="Higgins">
      <a:majorFont>
        <a:latin typeface="Calibri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4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48" charset="-128"/>
          </a:defRPr>
        </a:defPPr>
      </a:lstStyle>
    </a:lnDef>
  </a:objectDefaults>
  <a:extraClrSchemeLst>
    <a:extraClrScheme>
      <a:clrScheme name="Powerpoint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E7FC7D1DFCBB4DAF12F0F583E5727F" ma:contentTypeVersion="12" ma:contentTypeDescription="Create a new document." ma:contentTypeScope="" ma:versionID="3183aaf253e1b737959cf8b806d09f22">
  <xsd:schema xmlns:xsd="http://www.w3.org/2001/XMLSchema" xmlns:xs="http://www.w3.org/2001/XMLSchema" xmlns:p="http://schemas.microsoft.com/office/2006/metadata/properties" xmlns:ns2="5a56619b-5606-4a2b-8065-d5f1974d9ed5" xmlns:ns3="e3d1d8a1-fed5-4680-8fac-b27b0658afc4" targetNamespace="http://schemas.microsoft.com/office/2006/metadata/properties" ma:root="true" ma:fieldsID="5f7b77ff09cdf542f7f9b313e190010d" ns2:_="" ns3:_="">
    <xsd:import namespace="5a56619b-5606-4a2b-8065-d5f1974d9ed5"/>
    <xsd:import namespace="e3d1d8a1-fed5-4680-8fac-b27b0658af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56619b-5606-4a2b-8065-d5f1974d9e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d1d8a1-fed5-4680-8fac-b27b0658afc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E72BDFD-EAF0-4B3F-99EF-65173167FE78}"/>
</file>

<file path=customXml/itemProps2.xml><?xml version="1.0" encoding="utf-8"?>
<ds:datastoreItem xmlns:ds="http://schemas.openxmlformats.org/officeDocument/2006/customXml" ds:itemID="{0F38849E-9F16-49D3-A9BB-3E5B7E638EA3}"/>
</file>

<file path=customXml/itemProps3.xml><?xml version="1.0" encoding="utf-8"?>
<ds:datastoreItem xmlns:ds="http://schemas.openxmlformats.org/officeDocument/2006/customXml" ds:itemID="{89FAF46D-C42A-4B43-AC93-72D7A78E8FEB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1950</TotalTime>
  <Words>404</Words>
  <Application>Microsoft Office PowerPoint</Application>
  <PresentationFormat>Widescreen</PresentationFormat>
  <Paragraphs>87</Paragraphs>
  <Slides>13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ＭＳ Ｐゴシック</vt:lpstr>
      <vt:lpstr>Arial</vt:lpstr>
      <vt:lpstr>Calibri</vt:lpstr>
      <vt:lpstr>Higgins powerpoint template</vt:lpstr>
      <vt:lpstr>TTM Conference 2018</vt:lpstr>
      <vt:lpstr>Temporary Roundabouts</vt:lpstr>
      <vt:lpstr>Temporary Roundabouts</vt:lpstr>
      <vt:lpstr>Implementation strategy</vt:lpstr>
      <vt:lpstr>Kopu Site </vt:lpstr>
      <vt:lpstr>Paeroa Site </vt:lpstr>
      <vt:lpstr>Temporary Roundabouts</vt:lpstr>
      <vt:lpstr>Temporary Roundabouts</vt:lpstr>
      <vt:lpstr>Temporary Roundabouts</vt:lpstr>
      <vt:lpstr>Trial Period</vt:lpstr>
      <vt:lpstr>Christmas / New Year Holidays</vt:lpstr>
      <vt:lpstr>Christmas / New Year Holidays</vt:lpstr>
      <vt:lpstr>Paeroa Trials Continued</vt:lpstr>
    </vt:vector>
  </TitlesOfParts>
  <Company>Higgins Group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Managers Forum</dc:title>
  <dc:creator>Angela Chubb</dc:creator>
  <cp:lastModifiedBy>Ben Burrowes</cp:lastModifiedBy>
  <cp:revision>67</cp:revision>
  <cp:lastPrinted>2014-02-05T02:47:26Z</cp:lastPrinted>
  <dcterms:created xsi:type="dcterms:W3CDTF">2014-07-17T23:20:32Z</dcterms:created>
  <dcterms:modified xsi:type="dcterms:W3CDTF">2018-05-09T03:11:44Z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0x01010055E7FC7D1DFCBB4DAF12F0F583E5727F</vt:lpwstr>
  </property>
</Properties>
</file>