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94" r:id="rId7"/>
    <p:sldId id="273" r:id="rId8"/>
    <p:sldId id="303" r:id="rId9"/>
    <p:sldId id="296" r:id="rId10"/>
    <p:sldId id="295" r:id="rId11"/>
    <p:sldId id="297" r:id="rId12"/>
    <p:sldId id="286" r:id="rId13"/>
    <p:sldId id="298" r:id="rId14"/>
    <p:sldId id="293" r:id="rId15"/>
    <p:sldId id="299" r:id="rId16"/>
    <p:sldId id="301" r:id="rId17"/>
    <p:sldId id="302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39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3293F9-59E4-4BA4-84BB-9C45E85719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02987-70BB-4377-A783-98358AB28D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C73E86B-FAA3-45FE-A13B-C071E2A4E811}" type="datetimeFigureOut">
              <a:rPr lang="en-NZ"/>
              <a:pPr>
                <a:defRPr/>
              </a:pPr>
              <a:t>17/07/2020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A592F-EAD4-4A52-9D8F-997DDDB972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0BA10-E8A9-48A8-9E9E-C2A32AD8E1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107934A-1CF0-46F7-BD3F-026EDE118B2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C14BE6-FD9F-405B-9C83-534C15D645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FF91D7-5CBB-42C3-ADDA-9F94D3BEFC6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358D5B0-489A-40D9-90C2-5CCCF96EC65E}" type="datetimeFigureOut">
              <a:rPr lang="en-NZ"/>
              <a:pPr>
                <a:defRPr/>
              </a:pPr>
              <a:t>17/07/2020</a:t>
            </a:fld>
            <a:endParaRPr lang="en-NZ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BFC3F04-E294-4FBF-825C-7A4A3406E4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NZ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2E58E36-C915-4EE1-AF54-98FB89017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040FA-B196-46E0-8335-B620D1A4CD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20D96-BEF5-40BF-AC95-40E466C929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D54DF65-47FB-4FC6-BAB0-F318C72325BE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4F04048-DF26-43F7-B856-1CD5C160CA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5A8E9061-A851-42FF-A60D-E121A60F59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6D473CAA-4247-4E67-BD7A-81B03D61C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441D04-63FF-4899-881E-189D96634EFA}" type="slidenum">
              <a:rPr lang="en-NZ" altLang="en-US" smtClean="0"/>
              <a:pPr>
                <a:spcBef>
                  <a:spcPct val="0"/>
                </a:spcBef>
              </a:pPr>
              <a:t>1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820D1EA-7EB5-4751-A919-9D57E04EC2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C5248694-A889-42CF-BD7D-0961270023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4631FF1-C511-424C-AEF2-6EDD5B429C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4337C2-5A54-4E73-996A-041F14DA1842}" type="slidenum">
              <a:rPr lang="en-NZ" altLang="en-US" smtClean="0"/>
              <a:pPr>
                <a:spcBef>
                  <a:spcPct val="0"/>
                </a:spcBef>
              </a:pPr>
              <a:t>2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98D56402-B692-4273-96DE-6D517570E8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D2393FD7-3916-4A9C-B593-5AB5CD9358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31D3EEDA-0E9A-47AF-A7BB-5112CF653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A99C53-E361-4DDE-ACFC-057F585D329B}" type="slidenum">
              <a:rPr lang="en-NZ" altLang="en-US" smtClean="0"/>
              <a:pPr>
                <a:spcBef>
                  <a:spcPct val="0"/>
                </a:spcBef>
              </a:pPr>
              <a:t>4</a:t>
            </a:fld>
            <a:endParaRPr lang="en-NZ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BFF7A1-ACB4-4666-92DA-9BCD8A7868F5}"/>
              </a:ext>
            </a:extLst>
          </p:cNvPr>
          <p:cNvSpPr/>
          <p:nvPr userDrawn="1"/>
        </p:nvSpPr>
        <p:spPr>
          <a:xfrm>
            <a:off x="0" y="6764338"/>
            <a:ext cx="9144000" cy="93662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NZ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9FFADA-B349-4D74-9084-9A835571E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2D24-5244-457A-A7DF-9BE989404E61}" type="datetimeFigureOut">
              <a:rPr lang="en-NZ"/>
              <a:pPr>
                <a:defRPr/>
              </a:pPr>
              <a:t>17/07/2020</a:t>
            </a:fld>
            <a:endParaRPr lang="en-N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DBC4AA-1471-4E7B-A391-824E2932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FE82DD-15AC-4095-A40C-3511A78B8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E2B8C-E615-41D1-8A37-39E88995BB5B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24524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EEEA1-C6B4-4F6A-926B-24A729E8C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6F65-517D-4E36-8DA5-933CBD29A872}" type="datetimeFigureOut">
              <a:rPr lang="en-NZ"/>
              <a:pPr>
                <a:defRPr/>
              </a:pPr>
              <a:t>17/07/2020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DD368-9F05-428D-A354-077EC37FA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44F94-5857-487B-A83A-2CC05BB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543E9-DAC8-4424-A5AF-C514B5B7EB2A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847473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C9290-59B3-4E8B-B996-46E31753A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65C5D-815B-4690-9504-102261DB1398}" type="datetimeFigureOut">
              <a:rPr lang="en-NZ"/>
              <a:pPr>
                <a:defRPr/>
              </a:pPr>
              <a:t>17/07/2020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FE9EA-AB90-44E3-AE90-71AE9C66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BBAFA-BF76-4B7D-B482-B6CB2F852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A4536-9941-4E83-8F9A-477C3A19FA4C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051046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7C1EC-4DC5-4D5A-B971-19B62EF61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28E24-18A4-4A76-8C2B-81339914F4CC}" type="datetimeFigureOut">
              <a:rPr lang="en-NZ"/>
              <a:pPr>
                <a:defRPr/>
              </a:pPr>
              <a:t>17/07/2020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3B726-95EB-496D-9324-157D028EC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CB5E9-303E-4053-8BF6-8641A2D0E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10269-AE43-4B6B-A0B5-EAB87D8E3E3B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87936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143FE-1901-4395-888C-657570F1E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D2DE7-073D-426A-9905-8C2034065512}" type="datetimeFigureOut">
              <a:rPr lang="en-NZ"/>
              <a:pPr>
                <a:defRPr/>
              </a:pPr>
              <a:t>17/07/2020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5FB54-15CF-48A7-B6D0-B19FF745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29878-BB1B-473E-AE46-A89D0482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68DF8-D27C-48B3-97FA-D19B8C04CD73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44588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B17E95-62AA-4303-AE5E-5834F5A6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578D-F378-4AF2-8B52-BFE561AF4E51}" type="datetimeFigureOut">
              <a:rPr lang="en-NZ"/>
              <a:pPr>
                <a:defRPr/>
              </a:pPr>
              <a:t>17/07/2020</a:t>
            </a:fld>
            <a:endParaRPr lang="en-N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7CD5D2-B6EF-43E2-AFB2-8D924AF5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F134A6-7B38-4A94-9E61-BF36C997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F84C9-05AF-4C51-85DA-B937CC636E4E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57500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44E4F1D-B47D-4347-933F-8C8C0270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B6D6D-A190-4AC1-A231-93A3A55F3F25}" type="datetimeFigureOut">
              <a:rPr lang="en-NZ"/>
              <a:pPr>
                <a:defRPr/>
              </a:pPr>
              <a:t>17/07/2020</a:t>
            </a:fld>
            <a:endParaRPr lang="en-N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B9A3F8-6758-4662-8F23-DAA11A3C3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C28968-3242-4752-97AE-4E05D1ECA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9725A-AFC7-4F5E-9543-BBFD15FFF464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26316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AF41B8F-569C-4337-84D3-27BB0A2E3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BA600-30EB-424B-AFBE-642CDA4007A2}" type="datetimeFigureOut">
              <a:rPr lang="en-NZ"/>
              <a:pPr>
                <a:defRPr/>
              </a:pPr>
              <a:t>17/07/2020</a:t>
            </a:fld>
            <a:endParaRPr lang="en-N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66BBEAD-4F13-4D83-901B-FE8BDE1B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6A83F8-FF95-4E38-A4EE-70A4999BB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FD84E-2B2D-4BC6-ACCF-7FB6B1BB5001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9250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6756140-86A6-4C7C-ACB6-4E101BA2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3BB63-8924-4E45-8C56-59AD0BC69092}" type="datetimeFigureOut">
              <a:rPr lang="en-NZ"/>
              <a:pPr>
                <a:defRPr/>
              </a:pPr>
              <a:t>17/07/2020</a:t>
            </a:fld>
            <a:endParaRPr lang="en-N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983865-BFB6-44FE-9091-8827FF358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F1F30B2-4696-45E4-BF6D-42C8F429E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18051-7EFB-47A9-B8A5-D501B7A3FCEE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027470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9B669B-2B4F-4CCB-8F29-81260B5F6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DFBFD-4BD0-4175-93ED-11323C688105}" type="datetimeFigureOut">
              <a:rPr lang="en-NZ"/>
              <a:pPr>
                <a:defRPr/>
              </a:pPr>
              <a:t>17/07/2020</a:t>
            </a:fld>
            <a:endParaRPr lang="en-N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90BDA4-30CE-4C40-A845-E59A40CA0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A1937C-29D9-4DC6-9E4B-2C86F7FBF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2808F-1F2E-42F7-8BCE-261217D7BC6F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675922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4147B86-5ABA-41A3-812A-58E6595B8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83FCD-C151-4972-9075-D0DA1690514C}" type="datetimeFigureOut">
              <a:rPr lang="en-NZ"/>
              <a:pPr>
                <a:defRPr/>
              </a:pPr>
              <a:t>17/07/2020</a:t>
            </a:fld>
            <a:endParaRPr lang="en-N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D4F929-5D4D-4EBD-9361-59499A4B1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F19C67-7609-440B-A270-482D7BE8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18268-AC8B-46A1-AC99-EB99E1E525E3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94599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31E9E1C-3893-4C2F-B2A1-20C0AC33859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NZ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7EADEC0-7D8F-4182-9968-E44C3D1479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NZ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96A76-1AA0-4798-8DCB-C955A8828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A6DD48-6929-447F-A908-C263B713DF7D}" type="datetimeFigureOut">
              <a:rPr lang="en-NZ"/>
              <a:pPr>
                <a:defRPr/>
              </a:pPr>
              <a:t>17/07/2020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A14E1-5A27-49E9-B81D-5F796ADD2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33DAD-8889-4F1D-9A4E-4BF3B283A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D33906E-FAE2-4B43-B578-3140D4C43990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198355C8-662D-4E8B-A69A-576A4E54AE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5240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61039-52D5-4F9B-91B2-6B2BAAB2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8413"/>
            <a:ext cx="8229600" cy="6477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NZ" dirty="0">
                <a:solidFill>
                  <a:srgbClr val="FF0000"/>
                </a:solidFill>
              </a:rPr>
            </a:br>
            <a:br>
              <a:rPr lang="en-NZ" dirty="0">
                <a:solidFill>
                  <a:srgbClr val="FF0000"/>
                </a:solidFill>
              </a:rPr>
            </a:br>
            <a:r>
              <a:rPr lang="en-NZ" dirty="0">
                <a:solidFill>
                  <a:srgbClr val="FF0000"/>
                </a:solidFill>
              </a:rPr>
              <a:t>Signalling Excellence through Innovative Solutions in TTM</a:t>
            </a:r>
            <a:br>
              <a:rPr lang="en-NZ" dirty="0">
                <a:solidFill>
                  <a:srgbClr val="FF0000"/>
                </a:solidFill>
              </a:rPr>
            </a:br>
            <a:br>
              <a:rPr lang="en-NZ" sz="3100" dirty="0"/>
            </a:br>
            <a:endParaRPr lang="en-NZ" sz="3100" dirty="0"/>
          </a:p>
        </p:txBody>
      </p:sp>
      <p:pic>
        <p:nvPicPr>
          <p:cNvPr id="5123" name="Content Placeholder 13" descr="A car driving down a highway&#10;&#10;Description generated with very high confidence">
            <a:extLst>
              <a:ext uri="{FF2B5EF4-FFF2-40B4-BE49-F238E27FC236}">
                <a16:creationId xmlns:a16="http://schemas.microsoft.com/office/drawing/2014/main" id="{C395C268-2324-47F4-AEA3-BFE7271236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750" y="2492375"/>
            <a:ext cx="6032500" cy="41275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C27F4B1F-F58F-4D7B-9D8D-D87F3F04D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en-US">
                <a:solidFill>
                  <a:srgbClr val="FF0000"/>
                </a:solidFill>
              </a:rPr>
              <a:t>Tauranga Eastern Link 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5C114B23-8FAF-4CF6-AC52-B0FDC8C9F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altLang="en-US"/>
              <a:t>NZTA Project</a:t>
            </a:r>
          </a:p>
          <a:p>
            <a:r>
              <a:rPr lang="en-NZ" altLang="en-US"/>
              <a:t>Haul Route Crossing</a:t>
            </a:r>
          </a:p>
          <a:p>
            <a:r>
              <a:rPr lang="en-NZ" altLang="en-US"/>
              <a:t>Too many trucks crossing , so remote control wasn’t an option</a:t>
            </a:r>
          </a:p>
          <a:p>
            <a:r>
              <a:rPr lang="en-NZ" altLang="en-US"/>
              <a:t>Truck Drivers needed an indication of when it was safe to cross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0785E0C7-34CE-4DE7-9E28-70206A1A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en-US">
                <a:solidFill>
                  <a:srgbClr val="FF0000"/>
                </a:solidFill>
              </a:rPr>
              <a:t>Tauranga Eastern Link</a:t>
            </a:r>
          </a:p>
        </p:txBody>
      </p:sp>
      <p:sp>
        <p:nvSpPr>
          <p:cNvPr id="18435" name="Content Placeholder 3">
            <a:extLst>
              <a:ext uri="{FF2B5EF4-FFF2-40B4-BE49-F238E27FC236}">
                <a16:creationId xmlns:a16="http://schemas.microsoft.com/office/drawing/2014/main" id="{5F561678-CE31-4F8B-8F4F-110C05FF0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9700" y="1268413"/>
            <a:ext cx="3467100" cy="5789612"/>
          </a:xfrm>
        </p:spPr>
        <p:txBody>
          <a:bodyPr/>
          <a:lstStyle/>
          <a:p>
            <a:r>
              <a:rPr lang="en-NZ" altLang="en-US" sz="2000"/>
              <a:t>MPB4000 lights</a:t>
            </a:r>
          </a:p>
          <a:p>
            <a:r>
              <a:rPr lang="en-NZ" altLang="en-US" sz="2000"/>
              <a:t>Installed the Radar Sensor 30m ahead of the lights</a:t>
            </a:r>
          </a:p>
          <a:p>
            <a:r>
              <a:rPr lang="en-NZ" altLang="en-US" sz="2000"/>
              <a:t>A dummy Green LED was placed in view of the trucks</a:t>
            </a:r>
          </a:p>
          <a:p>
            <a:r>
              <a:rPr lang="en-NZ" altLang="en-US" sz="2000"/>
              <a:t>When the Sensor detected the trucks, the lights on the Main Rd went Red</a:t>
            </a:r>
          </a:p>
          <a:p>
            <a:r>
              <a:rPr lang="en-NZ" altLang="en-US" sz="2000"/>
              <a:t>The dummy Green LED lit up and indicated to the trucks that it was safe to cross</a:t>
            </a:r>
          </a:p>
          <a:p>
            <a:r>
              <a:rPr lang="en-NZ" altLang="en-US" sz="2000"/>
              <a:t>Lights on the Main Rd remained Red until the trucks had crossed and then went back to Green </a:t>
            </a:r>
          </a:p>
        </p:txBody>
      </p:sp>
      <p:pic>
        <p:nvPicPr>
          <p:cNvPr id="18436" name="Content Placeholder 8">
            <a:extLst>
              <a:ext uri="{FF2B5EF4-FFF2-40B4-BE49-F238E27FC236}">
                <a16:creationId xmlns:a16="http://schemas.microsoft.com/office/drawing/2014/main" id="{E477840D-5CC4-44CF-A1E0-75BBBDB8A21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6788" y="1600200"/>
            <a:ext cx="3019425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3E29FDDE-EC85-46EF-9E8B-B648CD33E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en-US">
                <a:solidFill>
                  <a:srgbClr val="FF0000"/>
                </a:solidFill>
              </a:rPr>
              <a:t>Auckland Airport</a:t>
            </a:r>
          </a:p>
        </p:txBody>
      </p:sp>
      <p:sp>
        <p:nvSpPr>
          <p:cNvPr id="19459" name="Content Placeholder 3">
            <a:extLst>
              <a:ext uri="{FF2B5EF4-FFF2-40B4-BE49-F238E27FC236}">
                <a16:creationId xmlns:a16="http://schemas.microsoft.com/office/drawing/2014/main" id="{78D856CE-2C7A-4E8F-8732-528A1B31B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0475" y="1484313"/>
            <a:ext cx="4038600" cy="5099050"/>
          </a:xfrm>
        </p:spPr>
        <p:txBody>
          <a:bodyPr/>
          <a:lstStyle/>
          <a:p>
            <a:r>
              <a:rPr lang="en-NZ" altLang="en-US" sz="2400"/>
              <a:t>Runway slab replacement project</a:t>
            </a:r>
          </a:p>
          <a:p>
            <a:r>
              <a:rPr lang="en-NZ" altLang="en-US" sz="2400"/>
              <a:t>Trucks could only cross the tarmac when the lights were Green</a:t>
            </a:r>
          </a:p>
          <a:p>
            <a:r>
              <a:rPr lang="en-NZ" altLang="en-US" sz="2400"/>
              <a:t>Remote Control was with the Airport official in contact with the ATC and used it to turn the lights Red or Green</a:t>
            </a:r>
          </a:p>
          <a:p>
            <a:r>
              <a:rPr lang="en-NZ" altLang="en-US" sz="2400"/>
              <a:t>Special software was created for the lights to reduce the reaction time </a:t>
            </a:r>
          </a:p>
          <a:p>
            <a:endParaRPr lang="en-NZ" altLang="en-US"/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2C7498F5-2967-4E40-8000-F0F061E8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916113"/>
            <a:ext cx="497205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B0745C58-AFF4-4ACC-B9BE-B5C540B2C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04813"/>
            <a:ext cx="7772400" cy="1470025"/>
          </a:xfrm>
        </p:spPr>
        <p:txBody>
          <a:bodyPr/>
          <a:lstStyle/>
          <a:p>
            <a:r>
              <a:rPr lang="en-NZ" altLang="en-US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20483" name="Subtitle 2">
            <a:extLst>
              <a:ext uri="{FF2B5EF4-FFF2-40B4-BE49-F238E27FC236}">
                <a16:creationId xmlns:a16="http://schemas.microsoft.com/office/drawing/2014/main" id="{BAFD87D6-900D-4689-B85B-BC9ADB8EB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25" y="1700213"/>
            <a:ext cx="8642350" cy="4249737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NZ" altLang="en-US" sz="2800">
                <a:solidFill>
                  <a:schemeClr val="tx1"/>
                </a:solidFill>
              </a:rPr>
              <a:t>Traffic lights can do much more than the standard Stop/Go traffic configurations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NZ" altLang="en-US" sz="2800">
                <a:solidFill>
                  <a:schemeClr val="tx1"/>
                </a:solidFill>
              </a:rPr>
              <a:t>With the new H&amp;S requirements and the staff shortage in NZ, traffic lights are becoming more of a preferred option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NZ" altLang="en-US" sz="2800">
                <a:solidFill>
                  <a:schemeClr val="tx1"/>
                </a:solidFill>
              </a:rPr>
              <a:t>The key is to work closely with customers to understand their traffic management objectives for us to design and deliver innovative solutions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D991315C-1EFC-43B2-8D50-B05ABE5BB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en-US">
                <a:solidFill>
                  <a:srgbClr val="FF0000"/>
                </a:solidFill>
              </a:rPr>
              <a:t>Questions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0279F9-C735-4636-8C90-C7CBCDB31FD9}"/>
              </a:ext>
            </a:extLst>
          </p:cNvPr>
          <p:cNvSpPr txBox="1"/>
          <p:nvPr/>
        </p:nvSpPr>
        <p:spPr>
          <a:xfrm>
            <a:off x="395288" y="1695450"/>
            <a:ext cx="6985000" cy="397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2800" dirty="0">
                <a:latin typeface="+mn-lt"/>
                <a:cs typeface="+mn-cs"/>
              </a:rPr>
              <a:t>NX2 Project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2800" dirty="0">
                <a:cs typeface="Arial" charset="0"/>
              </a:rPr>
              <a:t>Northern Busway cabling Project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2800" dirty="0" err="1">
                <a:cs typeface="Arial" charset="0"/>
              </a:rPr>
              <a:t>Atiamuri</a:t>
            </a:r>
            <a:r>
              <a:rPr lang="en-NZ" sz="2800" dirty="0">
                <a:cs typeface="Arial" charset="0"/>
              </a:rPr>
              <a:t> Bridge Replacement Project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2800" dirty="0">
                <a:latin typeface="+mn-lt"/>
                <a:cs typeface="+mn-cs"/>
              </a:rPr>
              <a:t>Tauranga Eastern Link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2800" dirty="0">
                <a:latin typeface="+mn-lt"/>
                <a:cs typeface="+mn-cs"/>
              </a:rPr>
              <a:t>Auckland Airport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2800" dirty="0">
                <a:latin typeface="+mn-lt"/>
                <a:cs typeface="+mn-cs"/>
              </a:rPr>
              <a:t>Questions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NZ" sz="2800" dirty="0">
              <a:latin typeface="+mn-lt"/>
              <a:cs typeface="+mn-cs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Z" sz="28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Z" sz="2800" dirty="0">
              <a:latin typeface="+mn-lt"/>
              <a:cs typeface="+mn-cs"/>
            </a:endParaRPr>
          </a:p>
        </p:txBody>
      </p:sp>
      <p:sp>
        <p:nvSpPr>
          <p:cNvPr id="7171" name="Title 1">
            <a:extLst>
              <a:ext uri="{FF2B5EF4-FFF2-40B4-BE49-F238E27FC236}">
                <a16:creationId xmlns:a16="http://schemas.microsoft.com/office/drawing/2014/main" id="{B62D7A43-D7E5-46E6-A071-EF64C3FA0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388" y="333375"/>
            <a:ext cx="7488237" cy="1223963"/>
          </a:xfrm>
        </p:spPr>
        <p:txBody>
          <a:bodyPr/>
          <a:lstStyle/>
          <a:p>
            <a:pPr algn="l" eaLnBrk="1" hangingPunct="1"/>
            <a:r>
              <a:rPr lang="en-NZ" altLang="en-US">
                <a:solidFill>
                  <a:srgbClr val="FF0000"/>
                </a:solidFill>
              </a:rPr>
              <a:t>Contents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36D863A1-0EA0-4AF1-B1F0-E651A3069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en-US">
                <a:solidFill>
                  <a:srgbClr val="FF0000"/>
                </a:solidFill>
              </a:rPr>
              <a:t>NX2 Project</a:t>
            </a:r>
          </a:p>
        </p:txBody>
      </p:sp>
      <p:sp>
        <p:nvSpPr>
          <p:cNvPr id="9219" name="Content Placeholder 3">
            <a:extLst>
              <a:ext uri="{FF2B5EF4-FFF2-40B4-BE49-F238E27FC236}">
                <a16:creationId xmlns:a16="http://schemas.microsoft.com/office/drawing/2014/main" id="{862F52EC-7DF7-4EF2-99F6-DCFE52B84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6013" y="1382713"/>
            <a:ext cx="4038600" cy="5141912"/>
          </a:xfrm>
        </p:spPr>
        <p:txBody>
          <a:bodyPr/>
          <a:lstStyle/>
          <a:p>
            <a:r>
              <a:rPr lang="en-NZ" altLang="en-US"/>
              <a:t>New motorway between P</a:t>
            </a:r>
            <a:r>
              <a:rPr lang="mi-NZ" altLang="en-US"/>
              <a:t>ū</a:t>
            </a:r>
            <a:r>
              <a:rPr lang="en-NZ" altLang="en-US"/>
              <a:t>hoi to Warkworth</a:t>
            </a:r>
          </a:p>
          <a:p>
            <a:r>
              <a:rPr lang="en-NZ" altLang="en-US"/>
              <a:t>Narrow windy roads &amp; safety of staff and road users is of highest importance</a:t>
            </a:r>
          </a:p>
          <a:p>
            <a:r>
              <a:rPr lang="en-NZ" altLang="en-US"/>
              <a:t>Reliability and Cost are also huge factors  </a:t>
            </a:r>
          </a:p>
          <a:p>
            <a:r>
              <a:rPr lang="en-NZ" altLang="en-US"/>
              <a:t>Called for an innovative Traffic Management solution</a:t>
            </a:r>
          </a:p>
          <a:p>
            <a:endParaRPr lang="en-NZ" altLang="en-US"/>
          </a:p>
          <a:p>
            <a:endParaRPr lang="en-NZ" altLang="en-US"/>
          </a:p>
        </p:txBody>
      </p:sp>
      <p:pic>
        <p:nvPicPr>
          <p:cNvPr id="9220" name="Content Placeholder 2" descr="A traffic light sitting on the side of a road&#10;&#10;Description generated with high confidence">
            <a:extLst>
              <a:ext uri="{FF2B5EF4-FFF2-40B4-BE49-F238E27FC236}">
                <a16:creationId xmlns:a16="http://schemas.microsoft.com/office/drawing/2014/main" id="{AED39B6B-C074-4740-8096-4F90D58EDA0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3" r="12148"/>
          <a:stretch>
            <a:fillRect/>
          </a:stretch>
        </p:blipFill>
        <p:spPr>
          <a:xfrm>
            <a:off x="130175" y="1484313"/>
            <a:ext cx="4795838" cy="471963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1B2FEF6C-64EA-431B-B91F-89159B66C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 altLang="en-US" sz="4000">
                <a:solidFill>
                  <a:srgbClr val="FF0000"/>
                </a:solidFill>
              </a:rPr>
              <a:t>NX2 Project </a:t>
            </a:r>
          </a:p>
        </p:txBody>
      </p:sp>
      <p:sp>
        <p:nvSpPr>
          <p:cNvPr id="10243" name="Content Placeholder 4">
            <a:extLst>
              <a:ext uri="{FF2B5EF4-FFF2-40B4-BE49-F238E27FC236}">
                <a16:creationId xmlns:a16="http://schemas.microsoft.com/office/drawing/2014/main" id="{8FB39046-F0BB-42D8-8D30-2AFA2190C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2838" y="1341438"/>
            <a:ext cx="3609975" cy="4784725"/>
          </a:xfrm>
        </p:spPr>
        <p:txBody>
          <a:bodyPr/>
          <a:lstStyle/>
          <a:p>
            <a:pPr eaLnBrk="1" hangingPunct="1"/>
            <a:r>
              <a:rPr lang="en-NZ" altLang="en-US" sz="2400"/>
              <a:t>Solutions provided at various sites</a:t>
            </a:r>
          </a:p>
          <a:p>
            <a:pPr eaLnBrk="1" hangingPunct="1"/>
            <a:r>
              <a:rPr lang="en-NZ" altLang="en-US" sz="2400"/>
              <a:t>Countdown Timers</a:t>
            </a:r>
          </a:p>
          <a:p>
            <a:pPr lvl="1" eaLnBrk="1" hangingPunct="1"/>
            <a:r>
              <a:rPr lang="en-NZ" altLang="en-US" sz="2000"/>
              <a:t>Keeps the vehicle users informed of waiting times</a:t>
            </a:r>
          </a:p>
          <a:p>
            <a:pPr eaLnBrk="1" hangingPunct="1"/>
            <a:r>
              <a:rPr lang="en-NZ" altLang="en-US" sz="2400"/>
              <a:t>Haul route crossings</a:t>
            </a:r>
          </a:p>
          <a:p>
            <a:pPr lvl="1" eaLnBrk="1" hangingPunct="1"/>
            <a:r>
              <a:rPr lang="en-NZ" altLang="en-US" sz="2000"/>
              <a:t> Using Remote Control</a:t>
            </a:r>
          </a:p>
          <a:p>
            <a:pPr lvl="1" eaLnBrk="1" hangingPunct="1"/>
            <a:r>
              <a:rPr lang="en-NZ" altLang="en-US" sz="2000"/>
              <a:t>Stops the traffic to allow the Moxy trucks to cross safely</a:t>
            </a:r>
          </a:p>
          <a:p>
            <a:pPr lvl="1" eaLnBrk="1" hangingPunct="1"/>
            <a:r>
              <a:rPr lang="en-NZ" altLang="en-US" sz="2000"/>
              <a:t>Operators have been provided full training</a:t>
            </a:r>
          </a:p>
          <a:p>
            <a:pPr eaLnBrk="1" hangingPunct="1"/>
            <a:endParaRPr lang="en-NZ" altLang="en-US" sz="2400">
              <a:solidFill>
                <a:srgbClr val="FF0000"/>
              </a:solidFill>
            </a:endParaRPr>
          </a:p>
          <a:p>
            <a:pPr eaLnBrk="1" hangingPunct="1"/>
            <a:endParaRPr lang="en-NZ" altLang="en-US"/>
          </a:p>
        </p:txBody>
      </p:sp>
      <p:pic>
        <p:nvPicPr>
          <p:cNvPr id="10244" name="Content Placeholder 4" descr="A picture containing tree, outdoor, train, traffic&#10;&#10;Description generated with very high confidence">
            <a:extLst>
              <a:ext uri="{FF2B5EF4-FFF2-40B4-BE49-F238E27FC236}">
                <a16:creationId xmlns:a16="http://schemas.microsoft.com/office/drawing/2014/main" id="{63650587-6157-4565-AB78-AE21D6D0D0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/>
          <a:stretch>
            <a:fillRect/>
          </a:stretch>
        </p:blipFill>
        <p:spPr>
          <a:xfrm>
            <a:off x="0" y="1700213"/>
            <a:ext cx="4768850" cy="410527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94CFEEA5-B407-4857-A874-8411ECB58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en-US">
                <a:solidFill>
                  <a:srgbClr val="FF0000"/>
                </a:solidFill>
              </a:rPr>
              <a:t>NX2</a:t>
            </a:r>
          </a:p>
        </p:txBody>
      </p:sp>
      <p:pic>
        <p:nvPicPr>
          <p:cNvPr id="12291" name="Content Placeholder 5">
            <a:extLst>
              <a:ext uri="{FF2B5EF4-FFF2-40B4-BE49-F238E27FC236}">
                <a16:creationId xmlns:a16="http://schemas.microsoft.com/office/drawing/2014/main" id="{105F08B6-8F02-46EB-94FB-EEA96D63FAC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17638"/>
            <a:ext cx="4899025" cy="3567112"/>
          </a:xfrm>
        </p:spPr>
      </p:pic>
      <p:sp>
        <p:nvSpPr>
          <p:cNvPr id="12292" name="Content Placeholder 3">
            <a:extLst>
              <a:ext uri="{FF2B5EF4-FFF2-40B4-BE49-F238E27FC236}">
                <a16:creationId xmlns:a16="http://schemas.microsoft.com/office/drawing/2014/main" id="{5F9A0618-2077-48B9-9B44-7A95C17B2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6075" y="1423988"/>
            <a:ext cx="3609975" cy="4525962"/>
          </a:xfrm>
        </p:spPr>
        <p:txBody>
          <a:bodyPr/>
          <a:lstStyle/>
          <a:p>
            <a:r>
              <a:rPr lang="en-NZ" altLang="en-US"/>
              <a:t>Trialling the Speed Signs </a:t>
            </a:r>
          </a:p>
          <a:p>
            <a:r>
              <a:rPr lang="en-NZ" altLang="en-US"/>
              <a:t>First response vehicles</a:t>
            </a:r>
          </a:p>
          <a:p>
            <a:r>
              <a:rPr lang="en-NZ" altLang="en-US"/>
              <a:t>Safety of the site is top priority</a:t>
            </a:r>
          </a:p>
          <a:p>
            <a:r>
              <a:rPr lang="en-NZ" altLang="en-US"/>
              <a:t>Data Logging capability available</a:t>
            </a:r>
          </a:p>
        </p:txBody>
      </p:sp>
      <p:pic>
        <p:nvPicPr>
          <p:cNvPr id="12293" name="Picture 6">
            <a:extLst>
              <a:ext uri="{FF2B5EF4-FFF2-40B4-BE49-F238E27FC236}">
                <a16:creationId xmlns:a16="http://schemas.microsoft.com/office/drawing/2014/main" id="{18CE747D-9ED0-4D93-980C-4BBA0407F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 r="10226" b="10596"/>
          <a:stretch>
            <a:fillRect/>
          </a:stretch>
        </p:blipFill>
        <p:spPr bwMode="auto">
          <a:xfrm>
            <a:off x="249238" y="4797425"/>
            <a:ext cx="504348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7E86D24D-4163-4E8A-88CC-678AA2C1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NZ" altLang="en-US">
                <a:solidFill>
                  <a:srgbClr val="FF0000"/>
                </a:solidFill>
              </a:rPr>
              <a:t>Northern Busway Cabling Project </a:t>
            </a:r>
          </a:p>
        </p:txBody>
      </p:sp>
      <p:sp>
        <p:nvSpPr>
          <p:cNvPr id="13315" name="TextBox 2">
            <a:extLst>
              <a:ext uri="{FF2B5EF4-FFF2-40B4-BE49-F238E27FC236}">
                <a16:creationId xmlns:a16="http://schemas.microsoft.com/office/drawing/2014/main" id="{C1A6EE09-6061-48A5-A975-23B9FD56E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27250"/>
            <a:ext cx="81470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NZ" altLang="en-US" sz="2800"/>
              <a:t>Tranzpower was laying underground cables on the Northern Busway</a:t>
            </a:r>
          </a:p>
          <a:p>
            <a:pPr eaLnBrk="1" hangingPunct="1">
              <a:spcBef>
                <a:spcPct val="0"/>
              </a:spcBef>
            </a:pPr>
            <a:r>
              <a:rPr lang="en-NZ" altLang="en-US" sz="2800"/>
              <a:t>2 year project </a:t>
            </a:r>
          </a:p>
          <a:p>
            <a:pPr eaLnBrk="1" hangingPunct="1">
              <a:spcBef>
                <a:spcPct val="0"/>
              </a:spcBef>
            </a:pPr>
            <a:r>
              <a:rPr lang="en-NZ" altLang="en-US" sz="2800"/>
              <a:t>NZTA, Auckland Transport and Auckland Motorways were all involved in this project</a:t>
            </a:r>
          </a:p>
          <a:p>
            <a:pPr eaLnBrk="1" hangingPunct="1">
              <a:spcBef>
                <a:spcPct val="0"/>
              </a:spcBef>
            </a:pPr>
            <a:r>
              <a:rPr lang="en-NZ" altLang="en-US" sz="2800"/>
              <a:t>Buses couldn’t be delayed for more than 90 seconds</a:t>
            </a:r>
          </a:p>
          <a:p>
            <a:pPr eaLnBrk="1" hangingPunct="1">
              <a:spcBef>
                <a:spcPct val="0"/>
              </a:spcBef>
            </a:pPr>
            <a:r>
              <a:rPr lang="en-NZ" altLang="en-US" sz="2800"/>
              <a:t>We were approached 2 weeks before the start of the project</a:t>
            </a:r>
          </a:p>
          <a:p>
            <a:pPr eaLnBrk="1" hangingPunct="1">
              <a:spcBef>
                <a:spcPct val="0"/>
              </a:spcBef>
            </a:pPr>
            <a:r>
              <a:rPr lang="en-NZ" altLang="en-US" sz="2800"/>
              <a:t>Called for an innovative solution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52D63642-C4A6-427B-AE87-03641923B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en-US">
                <a:solidFill>
                  <a:srgbClr val="FF0000"/>
                </a:solidFill>
              </a:rPr>
              <a:t>Northern Busway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7FA16475-4F46-4CA7-8244-112EC0C92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6913562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C0E3D2AB-D394-4815-8620-6294113B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6975"/>
            <a:ext cx="8229600" cy="1143000"/>
          </a:xfrm>
        </p:spPr>
        <p:txBody>
          <a:bodyPr/>
          <a:lstStyle/>
          <a:p>
            <a:r>
              <a:rPr lang="en-NZ" altLang="en-US">
                <a:solidFill>
                  <a:srgbClr val="FF0000"/>
                </a:solidFill>
              </a:rPr>
              <a:t>Atiamuri Bridge replacement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B45F32-D407-4285-8FAB-9E55701E74D0}"/>
              </a:ext>
            </a:extLst>
          </p:cNvPr>
          <p:cNvSpPr txBox="1"/>
          <p:nvPr/>
        </p:nvSpPr>
        <p:spPr>
          <a:xfrm>
            <a:off x="273050" y="2205038"/>
            <a:ext cx="8618538" cy="40322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NZ" altLang="en-US" sz="3200" dirty="0"/>
              <a:t>NZTA project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NZ" altLang="en-US" sz="3200" dirty="0"/>
              <a:t>Haul route crossing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NZ" altLang="en-US" sz="3200" dirty="0"/>
              <a:t>SH1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NZ" altLang="en-US" sz="3200" dirty="0"/>
              <a:t>Trucks coming up to the Haul route from a ravine</a:t>
            </a:r>
          </a:p>
          <a:p>
            <a:pPr>
              <a:defRPr/>
            </a:pPr>
            <a:r>
              <a:rPr lang="en-NZ" altLang="en-US" sz="3200" dirty="0"/>
              <a:t> below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NZ" altLang="en-US" sz="3200" dirty="0"/>
              <a:t>Long term solution needed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NZ" altLang="en-US" sz="3200" dirty="0"/>
              <a:t>Consultation with the client started 2 months</a:t>
            </a:r>
          </a:p>
          <a:p>
            <a:pPr>
              <a:defRPr/>
            </a:pPr>
            <a:r>
              <a:rPr lang="en-NZ" altLang="en-US" sz="3200" dirty="0"/>
              <a:t> before the Project  started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B0D4F809-F5C6-48F8-8B83-0299A4E6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950" y="274638"/>
            <a:ext cx="8229600" cy="1143000"/>
          </a:xfrm>
        </p:spPr>
        <p:txBody>
          <a:bodyPr/>
          <a:lstStyle/>
          <a:p>
            <a:r>
              <a:rPr lang="en-NZ" altLang="en-US">
                <a:solidFill>
                  <a:srgbClr val="FF0000"/>
                </a:solidFill>
              </a:rPr>
              <a:t>Atiamuri Bridge Replacement   </a:t>
            </a:r>
          </a:p>
        </p:txBody>
      </p:sp>
      <p:sp>
        <p:nvSpPr>
          <p:cNvPr id="16387" name="Content Placeholder 3">
            <a:extLst>
              <a:ext uri="{FF2B5EF4-FFF2-40B4-BE49-F238E27FC236}">
                <a16:creationId xmlns:a16="http://schemas.microsoft.com/office/drawing/2014/main" id="{727685D3-85DD-4394-AD10-A32212F7E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1913" y="1484313"/>
            <a:ext cx="4038600" cy="5329237"/>
          </a:xfrm>
        </p:spPr>
        <p:txBody>
          <a:bodyPr/>
          <a:lstStyle/>
          <a:p>
            <a:r>
              <a:rPr lang="en-NZ" altLang="en-US" sz="2000"/>
              <a:t>One set of MPB4000 traffic lights  </a:t>
            </a:r>
          </a:p>
          <a:p>
            <a:r>
              <a:rPr lang="en-NZ" altLang="en-US" sz="2000"/>
              <a:t>Built in timer module timed for the lights to go Red for the time it took the trucks to cross the haul route</a:t>
            </a:r>
          </a:p>
          <a:p>
            <a:r>
              <a:rPr lang="en-NZ" altLang="en-US" sz="2000"/>
              <a:t>4 x Moxys with each driver using a Remote Control with a range of upto 800m</a:t>
            </a:r>
          </a:p>
          <a:p>
            <a:r>
              <a:rPr lang="en-NZ" altLang="en-US" sz="2000"/>
              <a:t>Lights were connected via Cable &amp; Orange Flashing lights were put on each light</a:t>
            </a:r>
          </a:p>
          <a:p>
            <a:r>
              <a:rPr lang="en-NZ" altLang="en-US" sz="2000"/>
              <a:t>Lights were connected to the Mains Power &amp; in place for 2 years</a:t>
            </a:r>
          </a:p>
          <a:p>
            <a:endParaRPr lang="en-NZ" altLang="en-US"/>
          </a:p>
        </p:txBody>
      </p:sp>
      <p:pic>
        <p:nvPicPr>
          <p:cNvPr id="16388" name="Picture 5">
            <a:extLst>
              <a:ext uri="{FF2B5EF4-FFF2-40B4-BE49-F238E27FC236}">
                <a16:creationId xmlns:a16="http://schemas.microsoft.com/office/drawing/2014/main" id="{B6A2A16E-635F-411E-84E0-8533F2297C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15668" r="2374" b="29666"/>
          <a:stretch>
            <a:fillRect/>
          </a:stretch>
        </p:blipFill>
        <p:spPr>
          <a:xfrm>
            <a:off x="457200" y="1557338"/>
            <a:ext cx="4725988" cy="3455987"/>
          </a:xfrm>
          <a:noFill/>
        </p:spPr>
      </p:pic>
      <p:sp>
        <p:nvSpPr>
          <p:cNvPr id="16389" name="TextBox 1">
            <a:extLst>
              <a:ext uri="{FF2B5EF4-FFF2-40B4-BE49-F238E27FC236}">
                <a16:creationId xmlns:a16="http://schemas.microsoft.com/office/drawing/2014/main" id="{E7A1B1F4-0ADD-4117-9B0C-1C9E9FAB6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5084763"/>
            <a:ext cx="56054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NZ" altLang="en-US" sz="1800"/>
              <a:t>Each time the button was pressed, the lights went red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NZ" altLang="en-US" sz="1800"/>
              <a:t>For “x” seconds and if the button was pressed again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NZ" altLang="en-US" sz="1800"/>
              <a:t>Within this time, it would extend for another “x” seconds.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NZ" altLang="en-US" sz="1800"/>
              <a:t>At the completion of “x” seconds, the lights would go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NZ" altLang="en-US" sz="1800"/>
              <a:t>Back to being Green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7FC7D1DFCBB4DAF12F0F583E5727F" ma:contentTypeVersion="12" ma:contentTypeDescription="Create a new document." ma:contentTypeScope="" ma:versionID="3183aaf253e1b737959cf8b806d09f22">
  <xsd:schema xmlns:xsd="http://www.w3.org/2001/XMLSchema" xmlns:xs="http://www.w3.org/2001/XMLSchema" xmlns:p="http://schemas.microsoft.com/office/2006/metadata/properties" xmlns:ns2="5a56619b-5606-4a2b-8065-d5f1974d9ed5" xmlns:ns3="e3d1d8a1-fed5-4680-8fac-b27b0658afc4" targetNamespace="http://schemas.microsoft.com/office/2006/metadata/properties" ma:root="true" ma:fieldsID="5f7b77ff09cdf542f7f9b313e190010d" ns2:_="" ns3:_="">
    <xsd:import namespace="5a56619b-5606-4a2b-8065-d5f1974d9ed5"/>
    <xsd:import namespace="e3d1d8a1-fed5-4680-8fac-b27b0658a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6619b-5606-4a2b-8065-d5f1974d9e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1d8a1-fed5-4680-8fac-b27b0658af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A40542-5781-4E0A-9D37-C24685A7C5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56619b-5606-4a2b-8065-d5f1974d9ed5"/>
    <ds:schemaRef ds:uri="e3d1d8a1-fed5-4680-8fac-b27b0658af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2D93AA-4C31-41B5-B0E3-399BD0FA9F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247F7F-D94B-4410-90C9-01C50052F616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e3d1d8a1-fed5-4680-8fac-b27b0658afc4"/>
    <ds:schemaRef ds:uri="http://schemas.openxmlformats.org/package/2006/metadata/core-properties"/>
    <ds:schemaRef ds:uri="5a56619b-5606-4a2b-8065-d5f1974d9ed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6839</TotalTime>
  <Words>558</Words>
  <Application>Microsoft Office PowerPoint</Application>
  <PresentationFormat>On-screen Show (4:3)</PresentationFormat>
  <Paragraphs>80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Calibri</vt:lpstr>
      <vt:lpstr>Arial</vt:lpstr>
      <vt:lpstr>Office Theme</vt:lpstr>
      <vt:lpstr>  Signalling Excellence through Innovative Solutions in TTM  </vt:lpstr>
      <vt:lpstr>Contents</vt:lpstr>
      <vt:lpstr>NX2 Project</vt:lpstr>
      <vt:lpstr>NX2 Project </vt:lpstr>
      <vt:lpstr>NX2</vt:lpstr>
      <vt:lpstr>Northern Busway Cabling Project </vt:lpstr>
      <vt:lpstr>Northern Busway</vt:lpstr>
      <vt:lpstr>Atiamuri Bridge replacement</vt:lpstr>
      <vt:lpstr>Atiamuri Bridge Replacement   </vt:lpstr>
      <vt:lpstr>Tauranga Eastern Link </vt:lpstr>
      <vt:lpstr>Tauranga Eastern Link</vt:lpstr>
      <vt:lpstr>Auckland Airport</vt:lpstr>
      <vt:lpstr>Summary</vt:lpstr>
      <vt:lpstr>Questions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Gupte</dc:creator>
  <cp:lastModifiedBy>Kim Laurenson</cp:lastModifiedBy>
  <cp:revision>173</cp:revision>
  <dcterms:created xsi:type="dcterms:W3CDTF">2012-06-25T21:13:17Z</dcterms:created>
  <dcterms:modified xsi:type="dcterms:W3CDTF">2020-07-16T23:24:51Z</dcterms:modified>
</cp:coreProperties>
</file>