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2" r:id="rId6"/>
    <p:sldId id="313" r:id="rId7"/>
    <p:sldId id="277" r:id="rId8"/>
    <p:sldId id="299" r:id="rId9"/>
    <p:sldId id="303" r:id="rId10"/>
    <p:sldId id="304" r:id="rId11"/>
    <p:sldId id="305" r:id="rId12"/>
    <p:sldId id="307" r:id="rId13"/>
    <p:sldId id="306" r:id="rId14"/>
    <p:sldId id="308" r:id="rId15"/>
    <p:sldId id="310" r:id="rId16"/>
    <p:sldId id="311" r:id="rId17"/>
    <p:sldId id="318" r:id="rId18"/>
    <p:sldId id="312" r:id="rId19"/>
    <p:sldId id="309" r:id="rId20"/>
    <p:sldId id="314" r:id="rId21"/>
    <p:sldId id="322" r:id="rId22"/>
    <p:sldId id="316" r:id="rId23"/>
    <p:sldId id="317" r:id="rId24"/>
    <p:sldId id="323" r:id="rId25"/>
    <p:sldId id="319" r:id="rId26"/>
    <p:sldId id="320" r:id="rId27"/>
    <p:sldId id="321"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4" autoAdjust="0"/>
    <p:restoredTop sz="94660"/>
  </p:normalViewPr>
  <p:slideViewPr>
    <p:cSldViewPr snapToGrid="0">
      <p:cViewPr varScale="1">
        <p:scale>
          <a:sx n="79" d="100"/>
          <a:sy n="79" d="100"/>
        </p:scale>
        <p:origin x="76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3BA1B9B-6ECC-40E7-98BE-1BFC13257AFE}" type="datetimeFigureOut">
              <a:rPr lang="en-NZ" smtClean="0"/>
              <a:t>14/05/2018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303526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3BA1B9B-6ECC-40E7-98BE-1BFC13257AFE}" type="datetimeFigureOut">
              <a:rPr lang="en-NZ" smtClean="0"/>
              <a:t>14/05/2018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285406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3BA1B9B-6ECC-40E7-98BE-1BFC13257AFE}" type="datetimeFigureOut">
              <a:rPr lang="en-NZ" smtClean="0"/>
              <a:t>14/05/2018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259317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3BA1B9B-6ECC-40E7-98BE-1BFC13257AFE}" type="datetimeFigureOut">
              <a:rPr lang="en-NZ" smtClean="0"/>
              <a:t>14/05/2018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418634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BA1B9B-6ECC-40E7-98BE-1BFC13257AFE}" type="datetimeFigureOut">
              <a:rPr lang="en-NZ" smtClean="0"/>
              <a:t>14/05/2018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122087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3BA1B9B-6ECC-40E7-98BE-1BFC13257AFE}" type="datetimeFigureOut">
              <a:rPr lang="en-NZ" smtClean="0"/>
              <a:t>14/05/2018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225131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3BA1B9B-6ECC-40E7-98BE-1BFC13257AFE}" type="datetimeFigureOut">
              <a:rPr lang="en-NZ" smtClean="0"/>
              <a:t>14/05/2018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273084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3BA1B9B-6ECC-40E7-98BE-1BFC13257AFE}" type="datetimeFigureOut">
              <a:rPr lang="en-NZ" smtClean="0"/>
              <a:t>14/05/2018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156567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A1B9B-6ECC-40E7-98BE-1BFC13257AFE}" type="datetimeFigureOut">
              <a:rPr lang="en-NZ" smtClean="0"/>
              <a:t>14/05/2018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118101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BA1B9B-6ECC-40E7-98BE-1BFC13257AFE}" type="datetimeFigureOut">
              <a:rPr lang="en-NZ" smtClean="0"/>
              <a:t>14/05/2018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48476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BA1B9B-6ECC-40E7-98BE-1BFC13257AFE}" type="datetimeFigureOut">
              <a:rPr lang="en-NZ" smtClean="0"/>
              <a:t>14/05/2018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286337-B6A2-497D-9AEF-8493E4B50775}" type="slidenum">
              <a:rPr lang="en-NZ" smtClean="0"/>
              <a:t>‹#›</a:t>
            </a:fld>
            <a:endParaRPr lang="en-NZ"/>
          </a:p>
        </p:txBody>
      </p:sp>
    </p:spTree>
    <p:extLst>
      <p:ext uri="{BB962C8B-B14F-4D97-AF65-F5344CB8AC3E}">
        <p14:creationId xmlns:p14="http://schemas.microsoft.com/office/powerpoint/2010/main" val="27989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A1B9B-6ECC-40E7-98BE-1BFC13257AFE}" type="datetimeFigureOut">
              <a:rPr lang="en-NZ" smtClean="0"/>
              <a:t>14/05/2018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6337-B6A2-497D-9AEF-8493E4B50775}" type="slidenum">
              <a:rPr lang="en-NZ" smtClean="0"/>
              <a:t>‹#›</a:t>
            </a:fld>
            <a:endParaRPr lang="en-NZ"/>
          </a:p>
        </p:txBody>
      </p:sp>
    </p:spTree>
    <p:extLst>
      <p:ext uri="{BB962C8B-B14F-4D97-AF65-F5344CB8AC3E}">
        <p14:creationId xmlns:p14="http://schemas.microsoft.com/office/powerpoint/2010/main" val="56529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4841"/>
            <a:ext cx="12191999" cy="1655762"/>
          </a:xfrm>
        </p:spPr>
        <p:txBody>
          <a:bodyPr>
            <a:normAutofit lnSpcReduction="10000"/>
          </a:bodyPr>
          <a:lstStyle/>
          <a:p>
            <a:pPr>
              <a:spcBef>
                <a:spcPct val="0"/>
              </a:spcBef>
            </a:pPr>
            <a:r>
              <a:rPr lang="en-NZ" sz="4000" b="1" dirty="0">
                <a:solidFill>
                  <a:srgbClr val="00456A"/>
                </a:solidFill>
                <a:latin typeface="Arial" panose="020B0604020202020204" pitchFamily="34" charset="0"/>
                <a:cs typeface="Arial" panose="020B0604020202020204" pitchFamily="34" charset="0"/>
              </a:rPr>
              <a:t>Mackays to Peka </a:t>
            </a:r>
            <a:r>
              <a:rPr lang="en-NZ" sz="4000" b="1" dirty="0" err="1">
                <a:solidFill>
                  <a:srgbClr val="00456A"/>
                </a:solidFill>
                <a:latin typeface="Arial" panose="020B0604020202020204" pitchFamily="34" charset="0"/>
                <a:cs typeface="Arial" panose="020B0604020202020204" pitchFamily="34" charset="0"/>
              </a:rPr>
              <a:t>Peka</a:t>
            </a:r>
            <a:r>
              <a:rPr lang="en-NZ" sz="4000" b="1" dirty="0">
                <a:solidFill>
                  <a:srgbClr val="00456A"/>
                </a:solidFill>
                <a:latin typeface="Arial" panose="020B0604020202020204" pitchFamily="34" charset="0"/>
                <a:cs typeface="Arial" panose="020B0604020202020204" pitchFamily="34" charset="0"/>
              </a:rPr>
              <a:t> (M2PP) Expressway</a:t>
            </a:r>
          </a:p>
          <a:p>
            <a:pPr>
              <a:spcBef>
                <a:spcPct val="0"/>
              </a:spcBef>
            </a:pPr>
            <a:endParaRPr lang="en-NZ" sz="4000" dirty="0"/>
          </a:p>
          <a:p>
            <a:pPr>
              <a:spcBef>
                <a:spcPct val="0"/>
              </a:spcBef>
            </a:pPr>
            <a:r>
              <a:rPr lang="en-NZ" sz="4000" dirty="0">
                <a:solidFill>
                  <a:schemeClr val="accent1">
                    <a:lumMod val="50000"/>
                  </a:schemeClr>
                </a:solidFill>
              </a:rPr>
              <a:t>TTM Experience and Travel Time Technology</a:t>
            </a:r>
            <a:endParaRPr lang="en-NZ"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4" name="Group 21"/>
          <p:cNvGrpSpPr>
            <a:grpSpLocks/>
          </p:cNvGrpSpPr>
          <p:nvPr/>
        </p:nvGrpSpPr>
        <p:grpSpPr bwMode="auto">
          <a:xfrm>
            <a:off x="1225335" y="1972287"/>
            <a:ext cx="9615823" cy="216632"/>
            <a:chOff x="204" y="3793"/>
            <a:chExt cx="5375" cy="0"/>
          </a:xfrm>
        </p:grpSpPr>
        <p:sp>
          <p:nvSpPr>
            <p:cNvPr id="5"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6"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a:stretch>
            <a:fillRect/>
          </a:stretch>
        </p:blipFill>
        <p:spPr>
          <a:xfrm>
            <a:off x="243684" y="6362314"/>
            <a:ext cx="3596952" cy="4389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8277" y="6181725"/>
            <a:ext cx="1771650" cy="6762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 y="2110152"/>
            <a:ext cx="10058400" cy="4042023"/>
          </a:xfrm>
          <a:prstGeom prst="rect">
            <a:avLst/>
          </a:prstGeom>
        </p:spPr>
      </p:pic>
    </p:spTree>
    <p:extLst>
      <p:ext uri="{BB962C8B-B14F-4D97-AF65-F5344CB8AC3E}">
        <p14:creationId xmlns:p14="http://schemas.microsoft.com/office/powerpoint/2010/main" val="238204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3684" y="6362314"/>
            <a:ext cx="3596952" cy="438950"/>
          </a:xfrm>
          <a:prstGeom prst="rect">
            <a:avLst/>
          </a:prstGeom>
        </p:spPr>
      </p:pic>
      <p:pic>
        <p:nvPicPr>
          <p:cNvPr id="9" name="Picture 8"/>
          <p:cNvPicPr>
            <a:picLocks noChangeAspect="1"/>
          </p:cNvPicPr>
          <p:nvPr/>
        </p:nvPicPr>
        <p:blipFill>
          <a:blip r:embed="rId3"/>
          <a:stretch>
            <a:fillRect/>
          </a:stretch>
        </p:blipFill>
        <p:spPr>
          <a:xfrm>
            <a:off x="10424007" y="6172315"/>
            <a:ext cx="1767993" cy="676715"/>
          </a:xfrm>
          <a:prstGeom prst="rect">
            <a:avLst/>
          </a:prstGeom>
        </p:spPr>
      </p:pic>
      <p:sp>
        <p:nvSpPr>
          <p:cNvPr id="2" name="TextBox 1"/>
          <p:cNvSpPr txBox="1"/>
          <p:nvPr/>
        </p:nvSpPr>
        <p:spPr>
          <a:xfrm>
            <a:off x="138521" y="1526560"/>
            <a:ext cx="4507259"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13" name="TextBox 12"/>
          <p:cNvSpPr txBox="1"/>
          <p:nvPr/>
        </p:nvSpPr>
        <p:spPr>
          <a:xfrm>
            <a:off x="508511" y="2609170"/>
            <a:ext cx="10990917" cy="1477328"/>
          </a:xfrm>
          <a:prstGeom prst="rect">
            <a:avLst/>
          </a:prstGeom>
          <a:noFill/>
        </p:spPr>
        <p:txBody>
          <a:bodyPr wrap="square" rtlCol="0">
            <a:spAutoFit/>
          </a:bodyPr>
          <a:lstStyle/>
          <a:p>
            <a:pPr algn="ctr"/>
            <a:r>
              <a:rPr lang="en-NZ" sz="3600" b="1" dirty="0"/>
              <a:t>Optional download of video</a:t>
            </a:r>
          </a:p>
          <a:p>
            <a:pPr algn="ctr"/>
            <a:r>
              <a:rPr lang="en-NZ" sz="3600" b="1" dirty="0"/>
              <a:t>W-15a M2PP Blip track video</a:t>
            </a:r>
          </a:p>
          <a:p>
            <a:endParaRPr lang="en-NZ" dirty="0"/>
          </a:p>
        </p:txBody>
      </p:sp>
    </p:spTree>
    <p:extLst>
      <p:ext uri="{BB962C8B-B14F-4D97-AF65-F5344CB8AC3E}">
        <p14:creationId xmlns:p14="http://schemas.microsoft.com/office/powerpoint/2010/main" val="328723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Data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65" y="1053345"/>
            <a:ext cx="10058400" cy="4782847"/>
          </a:xfrm>
          <a:prstGeom prst="rect">
            <a:avLst/>
          </a:prstGeom>
        </p:spPr>
      </p:pic>
    </p:spTree>
    <p:extLst>
      <p:ext uri="{BB962C8B-B14F-4D97-AF65-F5344CB8AC3E}">
        <p14:creationId xmlns:p14="http://schemas.microsoft.com/office/powerpoint/2010/main" val="156036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Speed Monitoring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257" y="943157"/>
            <a:ext cx="7499801" cy="5229158"/>
          </a:xfrm>
          <a:prstGeom prst="rect">
            <a:avLst/>
          </a:prstGeom>
        </p:spPr>
      </p:pic>
    </p:spTree>
    <p:extLst>
      <p:ext uri="{BB962C8B-B14F-4D97-AF65-F5344CB8AC3E}">
        <p14:creationId xmlns:p14="http://schemas.microsoft.com/office/powerpoint/2010/main" val="231605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Speed / Traffic Counts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3186" y="919168"/>
            <a:ext cx="7759591" cy="5402770"/>
          </a:xfrm>
          <a:prstGeom prst="rect">
            <a:avLst/>
          </a:prstGeom>
        </p:spPr>
      </p:pic>
    </p:spTree>
    <p:extLst>
      <p:ext uri="{BB962C8B-B14F-4D97-AF65-F5344CB8AC3E}">
        <p14:creationId xmlns:p14="http://schemas.microsoft.com/office/powerpoint/2010/main" val="345693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Travel Time – multiple sectors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534" y="1737094"/>
            <a:ext cx="9372163" cy="4495589"/>
          </a:xfrm>
          <a:prstGeom prst="rect">
            <a:avLst/>
          </a:prstGeom>
        </p:spPr>
      </p:pic>
      <p:sp>
        <p:nvSpPr>
          <p:cNvPr id="10" name="TextBox 9"/>
          <p:cNvSpPr txBox="1"/>
          <p:nvPr/>
        </p:nvSpPr>
        <p:spPr>
          <a:xfrm>
            <a:off x="1515761" y="1137491"/>
            <a:ext cx="8425640" cy="369332"/>
          </a:xfrm>
          <a:prstGeom prst="rect">
            <a:avLst/>
          </a:prstGeom>
          <a:noFill/>
        </p:spPr>
        <p:txBody>
          <a:bodyPr wrap="none" rtlCol="0">
            <a:spAutoFit/>
          </a:bodyPr>
          <a:lstStyle/>
          <a:p>
            <a:r>
              <a:rPr lang="en-NZ" dirty="0"/>
              <a:t>By combining sectors the area of delay can be identified for overall journey management</a:t>
            </a:r>
          </a:p>
        </p:txBody>
      </p:sp>
    </p:spTree>
    <p:extLst>
      <p:ext uri="{BB962C8B-B14F-4D97-AF65-F5344CB8AC3E}">
        <p14:creationId xmlns:p14="http://schemas.microsoft.com/office/powerpoint/2010/main" val="174204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Trends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90" y="1038278"/>
            <a:ext cx="10419909" cy="5181028"/>
          </a:xfrm>
          <a:prstGeom prst="rect">
            <a:avLst/>
          </a:prstGeom>
        </p:spPr>
      </p:pic>
    </p:spTree>
    <p:extLst>
      <p:ext uri="{BB962C8B-B14F-4D97-AF65-F5344CB8AC3E}">
        <p14:creationId xmlns:p14="http://schemas.microsoft.com/office/powerpoint/2010/main" val="57630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Trends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818" y="1065331"/>
            <a:ext cx="9466500" cy="283816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720" y="3512785"/>
            <a:ext cx="9466500" cy="2837580"/>
          </a:xfrm>
          <a:prstGeom prst="rect">
            <a:avLst/>
          </a:prstGeom>
        </p:spPr>
      </p:pic>
      <p:sp>
        <p:nvSpPr>
          <p:cNvPr id="9" name="TextBox 8"/>
          <p:cNvSpPr txBox="1"/>
          <p:nvPr/>
        </p:nvSpPr>
        <p:spPr>
          <a:xfrm>
            <a:off x="2710248" y="1359244"/>
            <a:ext cx="755848" cy="369332"/>
          </a:xfrm>
          <a:prstGeom prst="rect">
            <a:avLst/>
          </a:prstGeom>
          <a:noFill/>
        </p:spPr>
        <p:txBody>
          <a:bodyPr wrap="none" rtlCol="0">
            <a:spAutoFit/>
          </a:bodyPr>
          <a:lstStyle/>
          <a:p>
            <a:r>
              <a:rPr lang="en-NZ" dirty="0"/>
              <a:t>Friday</a:t>
            </a:r>
          </a:p>
        </p:txBody>
      </p:sp>
      <p:sp>
        <p:nvSpPr>
          <p:cNvPr id="11" name="TextBox 10"/>
          <p:cNvSpPr txBox="1"/>
          <p:nvPr/>
        </p:nvSpPr>
        <p:spPr>
          <a:xfrm>
            <a:off x="9810713" y="1487631"/>
            <a:ext cx="1277979" cy="369332"/>
          </a:xfrm>
          <a:prstGeom prst="rect">
            <a:avLst/>
          </a:prstGeom>
          <a:noFill/>
        </p:spPr>
        <p:txBody>
          <a:bodyPr wrap="none" rtlCol="0">
            <a:spAutoFit/>
          </a:bodyPr>
          <a:lstStyle/>
          <a:p>
            <a:r>
              <a:rPr lang="en-NZ" dirty="0"/>
              <a:t>Wednesday</a:t>
            </a:r>
          </a:p>
        </p:txBody>
      </p:sp>
    </p:spTree>
    <p:extLst>
      <p:ext uri="{BB962C8B-B14F-4D97-AF65-F5344CB8AC3E}">
        <p14:creationId xmlns:p14="http://schemas.microsoft.com/office/powerpoint/2010/main" val="8416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Site Specific Example</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61975" y="1190625"/>
            <a:ext cx="10210800" cy="4801314"/>
          </a:xfrm>
          <a:prstGeom prst="rect">
            <a:avLst/>
          </a:prstGeom>
          <a:noFill/>
        </p:spPr>
        <p:txBody>
          <a:bodyPr wrap="square" rtlCol="0">
            <a:spAutoFit/>
          </a:bodyPr>
          <a:lstStyle/>
          <a:p>
            <a:r>
              <a:rPr lang="en-NZ" sz="2400" dirty="0"/>
              <a:t>Blip units either side of work area – measured over 3.45km – Te Hapua Rd – Te Moana Rd – SH1 – AADT 19,688.</a:t>
            </a:r>
          </a:p>
          <a:p>
            <a:endParaRPr lang="en-NZ" sz="2400" dirty="0"/>
          </a:p>
          <a:p>
            <a:r>
              <a:rPr lang="en-NZ" sz="2400" dirty="0"/>
              <a:t>Speed limit was 100 for full length – Project reduced to 70 km/h for 1.9km of this length of road.</a:t>
            </a:r>
          </a:p>
          <a:p>
            <a:endParaRPr lang="en-NZ" sz="2400" dirty="0"/>
          </a:p>
          <a:p>
            <a:r>
              <a:rPr lang="en-NZ" sz="2400" dirty="0"/>
              <a:t>Original Travel Time was approximately 2mins 18 secs (1hr average)</a:t>
            </a:r>
          </a:p>
          <a:p>
            <a:endParaRPr lang="en-NZ" sz="2400" dirty="0"/>
          </a:p>
          <a:p>
            <a:r>
              <a:rPr lang="en-NZ" sz="2400" dirty="0"/>
              <a:t>With TSL in place time was approximately 2 mins 35 secs (1 hr average)</a:t>
            </a:r>
          </a:p>
          <a:p>
            <a:endParaRPr lang="en-NZ" sz="2400" dirty="0"/>
          </a:p>
          <a:p>
            <a:r>
              <a:rPr lang="en-NZ" sz="2400" dirty="0"/>
              <a:t>Delay </a:t>
            </a:r>
            <a:r>
              <a:rPr lang="en-NZ" sz="2400" dirty="0" err="1"/>
              <a:t>Calcs</a:t>
            </a:r>
            <a:r>
              <a:rPr lang="en-NZ" sz="2400" dirty="0"/>
              <a:t> show increase in time should be approximately 29 secs – reality shows 17.</a:t>
            </a:r>
          </a:p>
          <a:p>
            <a:endParaRPr lang="en-NZ" dirty="0"/>
          </a:p>
        </p:txBody>
      </p:sp>
    </p:spTree>
    <p:extLst>
      <p:ext uri="{BB962C8B-B14F-4D97-AF65-F5344CB8AC3E}">
        <p14:creationId xmlns:p14="http://schemas.microsoft.com/office/powerpoint/2010/main" val="47633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Site Specific Example</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61975" y="1190625"/>
            <a:ext cx="10210800" cy="369332"/>
          </a:xfrm>
          <a:prstGeom prst="rect">
            <a:avLst/>
          </a:prstGeom>
          <a:noFill/>
        </p:spPr>
        <p:txBody>
          <a:bodyPr wrap="square" rtlCol="0">
            <a:spAutoFit/>
          </a:bodyPr>
          <a:lstStyle/>
          <a:p>
            <a:endParaRPr lang="en-NZ"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603" y="970337"/>
            <a:ext cx="10058400" cy="5316911"/>
          </a:xfrm>
          <a:prstGeom prst="rect">
            <a:avLst/>
          </a:prstGeom>
        </p:spPr>
      </p:pic>
    </p:spTree>
    <p:extLst>
      <p:ext uri="{BB962C8B-B14F-4D97-AF65-F5344CB8AC3E}">
        <p14:creationId xmlns:p14="http://schemas.microsoft.com/office/powerpoint/2010/main" val="2750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Site Specific data</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448" y="1511983"/>
            <a:ext cx="9144124" cy="2046333"/>
          </a:xfrm>
          <a:prstGeom prst="rect">
            <a:avLst/>
          </a:prstGeom>
        </p:spPr>
      </p:pic>
      <p:sp>
        <p:nvSpPr>
          <p:cNvPr id="13" name="TextBox 12"/>
          <p:cNvSpPr txBox="1"/>
          <p:nvPr/>
        </p:nvSpPr>
        <p:spPr>
          <a:xfrm>
            <a:off x="8021346" y="1059631"/>
            <a:ext cx="1944216" cy="646331"/>
          </a:xfrm>
          <a:prstGeom prst="rect">
            <a:avLst/>
          </a:prstGeom>
          <a:noFill/>
        </p:spPr>
        <p:txBody>
          <a:bodyPr wrap="square" rtlCol="0">
            <a:spAutoFit/>
          </a:bodyPr>
          <a:lstStyle/>
          <a:p>
            <a:r>
              <a:rPr lang="en-NZ" dirty="0"/>
              <a:t>70 installed 24/7         on 26 April</a:t>
            </a:r>
          </a:p>
        </p:txBody>
      </p:sp>
      <p:cxnSp>
        <p:nvCxnSpPr>
          <p:cNvPr id="14" name="Straight Arrow Connector 13"/>
          <p:cNvCxnSpPr/>
          <p:nvPr/>
        </p:nvCxnSpPr>
        <p:spPr>
          <a:xfrm flipH="1">
            <a:off x="7692510" y="1491806"/>
            <a:ext cx="328836" cy="3256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548" y="3812527"/>
            <a:ext cx="9217024" cy="2470421"/>
          </a:xfrm>
          <a:prstGeom prst="rect">
            <a:avLst/>
          </a:prstGeom>
        </p:spPr>
      </p:pic>
      <p:sp>
        <p:nvSpPr>
          <p:cNvPr id="24" name="TextBox 23"/>
          <p:cNvSpPr txBox="1"/>
          <p:nvPr/>
        </p:nvSpPr>
        <p:spPr>
          <a:xfrm>
            <a:off x="4917614" y="4592756"/>
            <a:ext cx="2088232" cy="369332"/>
          </a:xfrm>
          <a:prstGeom prst="rect">
            <a:avLst/>
          </a:prstGeom>
          <a:noFill/>
        </p:spPr>
        <p:txBody>
          <a:bodyPr wrap="square" rtlCol="0">
            <a:spAutoFit/>
          </a:bodyPr>
          <a:lstStyle/>
          <a:p>
            <a:r>
              <a:rPr lang="en-NZ" dirty="0"/>
              <a:t>30km/h Contra Flow</a:t>
            </a:r>
          </a:p>
        </p:txBody>
      </p:sp>
      <p:cxnSp>
        <p:nvCxnSpPr>
          <p:cNvPr id="25" name="Straight Arrow Connector 24"/>
          <p:cNvCxnSpPr/>
          <p:nvPr/>
        </p:nvCxnSpPr>
        <p:spPr>
          <a:xfrm>
            <a:off x="4845606" y="4650421"/>
            <a:ext cx="223224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87218" y="5240828"/>
            <a:ext cx="1589963" cy="207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09429" y="5220004"/>
            <a:ext cx="3183497" cy="2082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05646" y="5056162"/>
            <a:ext cx="1800200" cy="369332"/>
          </a:xfrm>
          <a:prstGeom prst="rect">
            <a:avLst/>
          </a:prstGeom>
          <a:noFill/>
        </p:spPr>
        <p:txBody>
          <a:bodyPr wrap="square" rtlCol="0">
            <a:spAutoFit/>
          </a:bodyPr>
          <a:lstStyle/>
          <a:p>
            <a:r>
              <a:rPr lang="en-NZ" dirty="0"/>
              <a:t>70km/h TSL</a:t>
            </a:r>
          </a:p>
        </p:txBody>
      </p:sp>
      <p:sp>
        <p:nvSpPr>
          <p:cNvPr id="29" name="Rectangle 28"/>
          <p:cNvSpPr/>
          <p:nvPr/>
        </p:nvSpPr>
        <p:spPr>
          <a:xfrm>
            <a:off x="1795642" y="5056162"/>
            <a:ext cx="1035861" cy="369332"/>
          </a:xfrm>
          <a:prstGeom prst="rect">
            <a:avLst/>
          </a:prstGeom>
        </p:spPr>
        <p:txBody>
          <a:bodyPr wrap="none">
            <a:spAutoFit/>
          </a:bodyPr>
          <a:lstStyle/>
          <a:p>
            <a:r>
              <a:rPr lang="en-NZ" dirty="0"/>
              <a:t>100km/h</a:t>
            </a:r>
          </a:p>
        </p:txBody>
      </p:sp>
      <p:cxnSp>
        <p:nvCxnSpPr>
          <p:cNvPr id="34" name="Straight Connector 33"/>
          <p:cNvCxnSpPr/>
          <p:nvPr/>
        </p:nvCxnSpPr>
        <p:spPr>
          <a:xfrm>
            <a:off x="3287218" y="4473168"/>
            <a:ext cx="7079" cy="12001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16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97704" y="1113874"/>
            <a:ext cx="8147050" cy="5194522"/>
          </a:xfrm>
        </p:spPr>
        <p:txBody>
          <a:bodyPr>
            <a:normAutofit/>
          </a:bodyPr>
          <a:lstStyle/>
          <a:p>
            <a:pPr marL="0" indent="0">
              <a:lnSpc>
                <a:spcPct val="108000"/>
              </a:lnSpc>
              <a:buNone/>
              <a:defRPr/>
            </a:pPr>
            <a:r>
              <a:rPr lang="en-US" sz="2000" dirty="0">
                <a:solidFill>
                  <a:srgbClr val="002060"/>
                </a:solidFill>
              </a:rPr>
              <a:t>The Mackays to Peka </a:t>
            </a:r>
            <a:r>
              <a:rPr lang="en-US" sz="2000" dirty="0" err="1">
                <a:solidFill>
                  <a:srgbClr val="002060"/>
                </a:solidFill>
              </a:rPr>
              <a:t>Peka</a:t>
            </a:r>
            <a:r>
              <a:rPr lang="en-US" sz="2000" dirty="0">
                <a:solidFill>
                  <a:srgbClr val="002060"/>
                </a:solidFill>
              </a:rPr>
              <a:t> (M2PP) project was delivered under an Alliance. The Alliance is made up of the following organisations:</a:t>
            </a:r>
            <a:endParaRPr lang="en-US" sz="1200" dirty="0">
              <a:solidFill>
                <a:srgbClr val="002060"/>
              </a:solidFill>
            </a:endParaRPr>
          </a:p>
          <a:p>
            <a:pPr>
              <a:lnSpc>
                <a:spcPct val="108000"/>
              </a:lnSpc>
              <a:buClr>
                <a:srgbClr val="AFBD22"/>
              </a:buClr>
              <a:buFont typeface="Arial" charset="0"/>
              <a:buChar char="•"/>
              <a:defRPr/>
            </a:pPr>
            <a:r>
              <a:rPr lang="en-US" sz="2000" dirty="0">
                <a:solidFill>
                  <a:srgbClr val="002060"/>
                </a:solidFill>
              </a:rPr>
              <a:t>NZ Transport Agency </a:t>
            </a:r>
          </a:p>
          <a:p>
            <a:pPr>
              <a:lnSpc>
                <a:spcPct val="108000"/>
              </a:lnSpc>
              <a:buClr>
                <a:srgbClr val="AFBD22"/>
              </a:buClr>
              <a:buFont typeface="Arial" charset="0"/>
              <a:buChar char="•"/>
              <a:defRPr/>
            </a:pPr>
            <a:r>
              <a:rPr lang="en-US" sz="2000" dirty="0">
                <a:solidFill>
                  <a:srgbClr val="002060"/>
                </a:solidFill>
              </a:rPr>
              <a:t>BECA</a:t>
            </a:r>
          </a:p>
          <a:p>
            <a:pPr>
              <a:lnSpc>
                <a:spcPct val="108000"/>
              </a:lnSpc>
              <a:buClr>
                <a:srgbClr val="AFBD22"/>
              </a:buClr>
              <a:buFont typeface="Arial" charset="0"/>
              <a:buChar char="•"/>
              <a:defRPr/>
            </a:pPr>
            <a:r>
              <a:rPr lang="en-US" sz="2000" dirty="0">
                <a:solidFill>
                  <a:srgbClr val="002060"/>
                </a:solidFill>
              </a:rPr>
              <a:t>Fletcher Construction – Infrastructure (FCI)</a:t>
            </a:r>
          </a:p>
          <a:p>
            <a:pPr>
              <a:lnSpc>
                <a:spcPct val="108000"/>
              </a:lnSpc>
              <a:buClr>
                <a:srgbClr val="AFBD22"/>
              </a:buClr>
              <a:buFont typeface="Arial" charset="0"/>
              <a:buChar char="•"/>
              <a:defRPr/>
            </a:pPr>
            <a:r>
              <a:rPr lang="en-US" sz="2000" dirty="0">
                <a:solidFill>
                  <a:srgbClr val="002060"/>
                </a:solidFill>
              </a:rPr>
              <a:t>Higgins</a:t>
            </a:r>
          </a:p>
          <a:p>
            <a:pPr marL="0" indent="0">
              <a:lnSpc>
                <a:spcPct val="108000"/>
              </a:lnSpc>
              <a:buNone/>
              <a:defRPr/>
            </a:pPr>
            <a:r>
              <a:rPr lang="en-US" sz="2000" dirty="0">
                <a:solidFill>
                  <a:srgbClr val="002060"/>
                </a:solidFill>
              </a:rPr>
              <a:t>These organisations formed a single, integrated team that operate in a high performance culture to deliver exceptional value for money.  They do this by break-through thinking, pro-active risk management, excellent communication, determined planning and the disciplined application of systems and procedures.</a:t>
            </a:r>
            <a:endParaRPr lang="en-NZ" sz="2000" dirty="0">
              <a:solidFill>
                <a:srgbClr val="002060"/>
              </a:solidFill>
            </a:endParaRPr>
          </a:p>
        </p:txBody>
      </p:sp>
      <p:sp>
        <p:nvSpPr>
          <p:cNvPr id="5" name="Subtitle 7"/>
          <p:cNvSpPr txBox="1">
            <a:spLocks/>
          </p:cNvSpPr>
          <p:nvPr/>
        </p:nvSpPr>
        <p:spPr bwMode="auto">
          <a:xfrm>
            <a:off x="316178" y="315720"/>
            <a:ext cx="8358761" cy="428625"/>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The M2PP Alliance</a:t>
            </a:r>
          </a:p>
          <a:p>
            <a:endParaRPr lang="en-NZ" sz="2000" dirty="0">
              <a:solidFill>
                <a:srgbClr val="AFBD21"/>
              </a:solidFill>
              <a:latin typeface="Arial" panose="020B0604020202020204" pitchFamily="34" charset="0"/>
              <a:cs typeface="Arial" panose="020B0604020202020204" pitchFamily="34" charset="0"/>
            </a:endParaRPr>
          </a:p>
          <a:p>
            <a:pPr>
              <a:lnSpc>
                <a:spcPct val="107000"/>
              </a:lnSpc>
              <a:spcAft>
                <a:spcPts val="600"/>
              </a:spcAft>
            </a:pPr>
            <a:endParaRPr lang="en-NZ"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NZ"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21"/>
          <p:cNvGrpSpPr>
            <a:grpSpLocks/>
          </p:cNvGrpSpPr>
          <p:nvPr/>
        </p:nvGrpSpPr>
        <p:grpSpPr bwMode="auto">
          <a:xfrm>
            <a:off x="443350" y="949123"/>
            <a:ext cx="10645603" cy="295977"/>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9196356" y="2701015"/>
            <a:ext cx="1828800" cy="457200"/>
          </a:xfrm>
          <a:prstGeom prst="rect">
            <a:avLst/>
          </a:prstGeom>
        </p:spPr>
      </p:pic>
      <p:pic>
        <p:nvPicPr>
          <p:cNvPr id="3" name="Picture 2"/>
          <p:cNvPicPr>
            <a:picLocks noChangeAspect="1"/>
          </p:cNvPicPr>
          <p:nvPr/>
        </p:nvPicPr>
        <p:blipFill>
          <a:blip r:embed="rId3"/>
          <a:stretch>
            <a:fillRect/>
          </a:stretch>
        </p:blipFill>
        <p:spPr>
          <a:xfrm>
            <a:off x="8841550" y="1601423"/>
            <a:ext cx="2630941" cy="743270"/>
          </a:xfrm>
          <a:prstGeom prst="rect">
            <a:avLst/>
          </a:prstGeom>
        </p:spPr>
      </p:pic>
      <p:pic>
        <p:nvPicPr>
          <p:cNvPr id="9" name="Picture 8"/>
          <p:cNvPicPr>
            <a:picLocks noChangeAspect="1"/>
          </p:cNvPicPr>
          <p:nvPr/>
        </p:nvPicPr>
        <p:blipFill>
          <a:blip r:embed="rId4"/>
          <a:stretch>
            <a:fillRect/>
          </a:stretch>
        </p:blipFill>
        <p:spPr>
          <a:xfrm>
            <a:off x="8841550" y="3625369"/>
            <a:ext cx="2538413" cy="455217"/>
          </a:xfrm>
          <a:prstGeom prst="rect">
            <a:avLst/>
          </a:prstGeom>
        </p:spPr>
      </p:pic>
      <p:pic>
        <p:nvPicPr>
          <p:cNvPr id="10" name="Picture 9"/>
          <p:cNvPicPr>
            <a:picLocks noChangeAspect="1"/>
          </p:cNvPicPr>
          <p:nvPr/>
        </p:nvPicPr>
        <p:blipFill>
          <a:blip r:embed="rId5"/>
          <a:stretch>
            <a:fillRect/>
          </a:stretch>
        </p:blipFill>
        <p:spPr>
          <a:xfrm>
            <a:off x="9048720" y="4682398"/>
            <a:ext cx="2252664" cy="519845"/>
          </a:xfrm>
          <a:prstGeom prst="rect">
            <a:avLst/>
          </a:prstGeom>
        </p:spPr>
      </p:pic>
      <p:pic>
        <p:nvPicPr>
          <p:cNvPr id="11" name="Picture 10"/>
          <p:cNvPicPr>
            <a:picLocks noChangeAspect="1"/>
          </p:cNvPicPr>
          <p:nvPr/>
        </p:nvPicPr>
        <p:blipFill>
          <a:blip r:embed="rId6"/>
          <a:stretch>
            <a:fillRect/>
          </a:stretch>
        </p:blipFill>
        <p:spPr>
          <a:xfrm>
            <a:off x="243684" y="6362314"/>
            <a:ext cx="3596952" cy="438950"/>
          </a:xfrm>
          <a:prstGeom prst="rect">
            <a:avLst/>
          </a:prstGeom>
        </p:spPr>
      </p:pic>
      <p:pic>
        <p:nvPicPr>
          <p:cNvPr id="12" name="Picture 11"/>
          <p:cNvPicPr>
            <a:picLocks noChangeAspect="1"/>
          </p:cNvPicPr>
          <p:nvPr/>
        </p:nvPicPr>
        <p:blipFill>
          <a:blip r:embed="rId7"/>
          <a:stretch>
            <a:fillRect/>
          </a:stretch>
        </p:blipFill>
        <p:spPr>
          <a:xfrm>
            <a:off x="10424007" y="6172315"/>
            <a:ext cx="1767993" cy="676715"/>
          </a:xfrm>
          <a:prstGeom prst="rect">
            <a:avLst/>
          </a:prstGeom>
        </p:spPr>
      </p:pic>
    </p:spTree>
    <p:extLst>
      <p:ext uri="{BB962C8B-B14F-4D97-AF65-F5344CB8AC3E}">
        <p14:creationId xmlns:p14="http://schemas.microsoft.com/office/powerpoint/2010/main" val="100662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Cameras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61975" y="1190625"/>
            <a:ext cx="10210800" cy="4801314"/>
          </a:xfrm>
          <a:prstGeom prst="rect">
            <a:avLst/>
          </a:prstGeom>
          <a:noFill/>
        </p:spPr>
        <p:txBody>
          <a:bodyPr wrap="square" rtlCol="0">
            <a:spAutoFit/>
          </a:bodyPr>
          <a:lstStyle/>
          <a:p>
            <a:r>
              <a:rPr lang="en-NZ" sz="2400" dirty="0"/>
              <a:t>Trial of new Time Lapse Camera allowed visual confirmation of Blip Data at SH1 Raumati Straights – merge pinch point.</a:t>
            </a:r>
          </a:p>
          <a:p>
            <a:endParaRPr lang="en-NZ" sz="2400" dirty="0"/>
          </a:p>
          <a:p>
            <a:r>
              <a:rPr lang="en-NZ" sz="2400" dirty="0"/>
              <a:t>Delay between images programmable</a:t>
            </a:r>
          </a:p>
          <a:p>
            <a:r>
              <a:rPr lang="en-NZ" sz="2400" dirty="0"/>
              <a:t>with images online</a:t>
            </a:r>
          </a:p>
          <a:p>
            <a:endParaRPr lang="en-NZ" sz="2400" dirty="0"/>
          </a:p>
          <a:p>
            <a:r>
              <a:rPr lang="en-NZ" sz="2400" dirty="0"/>
              <a:t>Portable / Solar Powered – sort of -</a:t>
            </a:r>
          </a:p>
          <a:p>
            <a:r>
              <a:rPr lang="en-NZ" sz="2400" dirty="0"/>
              <a:t>8m high on old light pole </a:t>
            </a:r>
          </a:p>
          <a:p>
            <a:r>
              <a:rPr lang="en-NZ" sz="2400" dirty="0"/>
              <a:t>mounted on 3.6m concrete barrier</a:t>
            </a:r>
          </a:p>
          <a:p>
            <a:endParaRPr lang="en-NZ" sz="2400" dirty="0"/>
          </a:p>
          <a:p>
            <a:endParaRPr lang="en-NZ" sz="2400" dirty="0"/>
          </a:p>
          <a:p>
            <a:endParaRPr lang="en-NZ" sz="2400" dirty="0"/>
          </a:p>
          <a:p>
            <a:endParaRPr lang="en-NZ"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496" y="1721708"/>
            <a:ext cx="6170396" cy="4788964"/>
          </a:xfrm>
          <a:prstGeom prst="rect">
            <a:avLst/>
          </a:prstGeom>
        </p:spPr>
      </p:pic>
    </p:spTree>
    <p:extLst>
      <p:ext uri="{BB962C8B-B14F-4D97-AF65-F5344CB8AC3E}">
        <p14:creationId xmlns:p14="http://schemas.microsoft.com/office/powerpoint/2010/main" val="72293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Cameras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29024" y="930812"/>
            <a:ext cx="3433376" cy="3508653"/>
          </a:xfrm>
          <a:prstGeom prst="rect">
            <a:avLst/>
          </a:prstGeom>
          <a:noFill/>
        </p:spPr>
        <p:txBody>
          <a:bodyPr wrap="square" rtlCol="0">
            <a:spAutoFit/>
          </a:bodyPr>
          <a:lstStyle/>
          <a:p>
            <a:r>
              <a:rPr lang="en-NZ" sz="2400" dirty="0"/>
              <a:t>Current project – PP2O - has 2 full live streaming cameras along with network Blips either side of the camera at Roundabout Pinch Point</a:t>
            </a:r>
          </a:p>
          <a:p>
            <a:endParaRPr lang="en-NZ" sz="2400" dirty="0"/>
          </a:p>
          <a:p>
            <a:r>
              <a:rPr lang="en-NZ" dirty="0"/>
              <a:t>Blips – 1.4km apart</a:t>
            </a:r>
          </a:p>
          <a:p>
            <a:endParaRPr lang="en-NZ" dirty="0"/>
          </a:p>
          <a:p>
            <a:r>
              <a:rPr lang="en-NZ" dirty="0"/>
              <a:t>Roundabout Pinch Point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648" y="1000427"/>
            <a:ext cx="6636844" cy="5725768"/>
          </a:xfrm>
          <a:prstGeom prst="rect">
            <a:avLst/>
          </a:prstGeom>
        </p:spPr>
      </p:pic>
      <p:cxnSp>
        <p:nvCxnSpPr>
          <p:cNvPr id="18" name="Straight Arrow Connector 17"/>
          <p:cNvCxnSpPr/>
          <p:nvPr/>
        </p:nvCxnSpPr>
        <p:spPr>
          <a:xfrm>
            <a:off x="3070140" y="4209535"/>
            <a:ext cx="2965311" cy="4448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8819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Cameras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29024" y="930813"/>
            <a:ext cx="10210800" cy="1477328"/>
          </a:xfrm>
          <a:prstGeom prst="rect">
            <a:avLst/>
          </a:prstGeom>
          <a:noFill/>
        </p:spPr>
        <p:txBody>
          <a:bodyPr wrap="square" rtlCol="0">
            <a:spAutoFit/>
          </a:bodyPr>
          <a:lstStyle/>
          <a:p>
            <a:endParaRPr lang="en-NZ" sz="2400" dirty="0"/>
          </a:p>
          <a:p>
            <a:endParaRPr lang="en-NZ" sz="2400" dirty="0"/>
          </a:p>
          <a:p>
            <a:endParaRPr lang="en-NZ" sz="2400" dirty="0"/>
          </a:p>
          <a:p>
            <a:endParaRPr lang="en-NZ"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714" y="974383"/>
            <a:ext cx="7549624" cy="53207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3573" y="974383"/>
            <a:ext cx="7494307" cy="530881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782" y="962433"/>
            <a:ext cx="7469239" cy="53007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7782" y="986333"/>
            <a:ext cx="7460098" cy="5291852"/>
          </a:xfrm>
          <a:prstGeom prst="rect">
            <a:avLst/>
          </a:prstGeom>
        </p:spPr>
      </p:pic>
    </p:spTree>
    <p:extLst>
      <p:ext uri="{BB962C8B-B14F-4D97-AF65-F5344CB8AC3E}">
        <p14:creationId xmlns:p14="http://schemas.microsoft.com/office/powerpoint/2010/main" val="23371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 – Drive Live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61975" y="1190625"/>
            <a:ext cx="10210800" cy="1846659"/>
          </a:xfrm>
          <a:prstGeom prst="rect">
            <a:avLst/>
          </a:prstGeom>
          <a:noFill/>
        </p:spPr>
        <p:txBody>
          <a:bodyPr wrap="square" rtlCol="0">
            <a:spAutoFit/>
          </a:bodyPr>
          <a:lstStyle/>
          <a:p>
            <a:r>
              <a:rPr lang="en-NZ" sz="2400" dirty="0"/>
              <a:t>The integrated wider network is also where we get the Drive Live times from.</a:t>
            </a:r>
          </a:p>
          <a:p>
            <a:endParaRPr lang="en-NZ" sz="2400" dirty="0"/>
          </a:p>
          <a:p>
            <a:endParaRPr lang="en-NZ" sz="2400" dirty="0"/>
          </a:p>
          <a:p>
            <a:endParaRPr lang="en-NZ" sz="2400" dirty="0"/>
          </a:p>
          <a:p>
            <a:endParaRPr lang="en-NZ"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473" y="1781137"/>
            <a:ext cx="6222473" cy="4902226"/>
          </a:xfrm>
          <a:prstGeom prst="rect">
            <a:avLst/>
          </a:prstGeom>
        </p:spPr>
      </p:pic>
    </p:spTree>
    <p:extLst>
      <p:ext uri="{BB962C8B-B14F-4D97-AF65-F5344CB8AC3E}">
        <p14:creationId xmlns:p14="http://schemas.microsoft.com/office/powerpoint/2010/main" val="104463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Summary </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9" name="TextBox 8"/>
          <p:cNvSpPr txBox="1"/>
          <p:nvPr/>
        </p:nvSpPr>
        <p:spPr>
          <a:xfrm>
            <a:off x="504310" y="1034106"/>
            <a:ext cx="10210800" cy="5909310"/>
          </a:xfrm>
          <a:prstGeom prst="rect">
            <a:avLst/>
          </a:prstGeom>
          <a:noFill/>
        </p:spPr>
        <p:txBody>
          <a:bodyPr wrap="square" rtlCol="0">
            <a:spAutoFit/>
          </a:bodyPr>
          <a:lstStyle/>
          <a:p>
            <a:r>
              <a:rPr lang="en-NZ" sz="2400" b="1" i="1" dirty="0"/>
              <a:t>Where does this all fit with the theme? </a:t>
            </a:r>
          </a:p>
          <a:p>
            <a:r>
              <a:rPr lang="en-NZ" sz="2400" i="1" dirty="0"/>
              <a:t>COMPETENCY and CUSTOMER SATISFACTION in Temporary Traffic Management</a:t>
            </a:r>
            <a:endParaRPr lang="en-NZ" sz="2400" dirty="0"/>
          </a:p>
          <a:p>
            <a:endParaRPr lang="en-NZ" sz="2400" dirty="0"/>
          </a:p>
          <a:p>
            <a:r>
              <a:rPr lang="en-NZ" sz="2400" dirty="0"/>
              <a:t>Technology – </a:t>
            </a:r>
          </a:p>
          <a:p>
            <a:r>
              <a:rPr lang="en-NZ" sz="2400" dirty="0"/>
              <a:t>Blip Track, Cameras and VMS have proven in our experience to be great tools provided they are monitored and used to adjust work patterns to meet local conditions. </a:t>
            </a:r>
          </a:p>
          <a:p>
            <a:r>
              <a:rPr lang="en-NZ" sz="2400" dirty="0"/>
              <a:t>Customer satisfaction achieved through less delays</a:t>
            </a:r>
          </a:p>
          <a:p>
            <a:endParaRPr lang="en-NZ" sz="2400" dirty="0"/>
          </a:p>
          <a:p>
            <a:r>
              <a:rPr lang="en-NZ" sz="2400" dirty="0"/>
              <a:t>TTM – </a:t>
            </a:r>
          </a:p>
          <a:p>
            <a:r>
              <a:rPr lang="en-NZ" sz="2400" dirty="0"/>
              <a:t>Get external stakeholders involved early and listen to them.</a:t>
            </a:r>
          </a:p>
          <a:p>
            <a:r>
              <a:rPr lang="en-NZ" sz="2400" dirty="0"/>
              <a:t>Competency of the TTM crews setting out clear, well planned sites providing minimal delays which = a positive outcome for the public.</a:t>
            </a:r>
          </a:p>
          <a:p>
            <a:endParaRPr lang="en-NZ" sz="2400" dirty="0"/>
          </a:p>
          <a:p>
            <a:endParaRPr lang="en-NZ" sz="2400" dirty="0"/>
          </a:p>
          <a:p>
            <a:endParaRPr lang="en-NZ" dirty="0"/>
          </a:p>
        </p:txBody>
      </p:sp>
    </p:spTree>
    <p:extLst>
      <p:ext uri="{BB962C8B-B14F-4D97-AF65-F5344CB8AC3E}">
        <p14:creationId xmlns:p14="http://schemas.microsoft.com/office/powerpoint/2010/main" val="3495925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548681"/>
            <a:ext cx="8010628" cy="5436033"/>
          </a:xfrm>
          <a:prstGeom prst="rect">
            <a:avLst/>
          </a:prstGeom>
        </p:spPr>
      </p:pic>
    </p:spTree>
    <p:extLst>
      <p:ext uri="{BB962C8B-B14F-4D97-AF65-F5344CB8AC3E}">
        <p14:creationId xmlns:p14="http://schemas.microsoft.com/office/powerpoint/2010/main" val="263753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The Delay Requirements</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2" name="Rectangle 1"/>
          <p:cNvSpPr/>
          <p:nvPr/>
        </p:nvSpPr>
        <p:spPr>
          <a:xfrm>
            <a:off x="243685" y="1053860"/>
            <a:ext cx="7223916" cy="4154984"/>
          </a:xfrm>
          <a:prstGeom prst="rect">
            <a:avLst/>
          </a:prstGeom>
        </p:spPr>
        <p:txBody>
          <a:bodyPr wrap="square">
            <a:spAutoFit/>
          </a:bodyPr>
          <a:lstStyle/>
          <a:p>
            <a:endParaRPr lang="en-NZ" dirty="0"/>
          </a:p>
          <a:p>
            <a:endParaRPr lang="en-NZ" i="1" dirty="0"/>
          </a:p>
          <a:p>
            <a:endParaRPr lang="en-NZ" i="1" dirty="0"/>
          </a:p>
          <a:p>
            <a:r>
              <a:rPr lang="en-NZ" sz="2400" i="1" dirty="0"/>
              <a:t>In managing construction activities, the M2PP Alliance Project Team will comply with the following standards:</a:t>
            </a:r>
          </a:p>
          <a:p>
            <a:endParaRPr lang="en-NZ" sz="2400" i="1" dirty="0"/>
          </a:p>
          <a:p>
            <a:r>
              <a:rPr lang="en-NZ" sz="2400" i="1" dirty="0"/>
              <a:t>Local traffic on local routes will not be held up by construction activities by any longer than 2 minutes except in regard to bridge construction when the structure components are being put in place, when the maximum delay shall not exceed 5 minutes</a:t>
            </a:r>
          </a:p>
          <a:p>
            <a:r>
              <a:rPr lang="en-NZ" dirty="0"/>
              <a:t> </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225" t="21707" r="30036" b="2715"/>
          <a:stretch/>
        </p:blipFill>
        <p:spPr>
          <a:xfrm>
            <a:off x="7611036" y="1120587"/>
            <a:ext cx="4356846" cy="5182581"/>
          </a:xfrm>
          <a:prstGeom prst="rect">
            <a:avLst/>
          </a:prstGeom>
        </p:spPr>
      </p:pic>
    </p:spTree>
    <p:extLst>
      <p:ext uri="{BB962C8B-B14F-4D97-AF65-F5344CB8AC3E}">
        <p14:creationId xmlns:p14="http://schemas.microsoft.com/office/powerpoint/2010/main" val="93939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txBox="1">
            <a:spLocks/>
          </p:cNvSpPr>
          <p:nvPr/>
        </p:nvSpPr>
        <p:spPr bwMode="auto">
          <a:xfrm>
            <a:off x="379615" y="300743"/>
            <a:ext cx="10312528"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Temporary Traffic Management</a:t>
            </a:r>
          </a:p>
        </p:txBody>
      </p:sp>
      <p:grpSp>
        <p:nvGrpSpPr>
          <p:cNvPr id="4" name="Group 21"/>
          <p:cNvGrpSpPr>
            <a:grpSpLocks/>
          </p:cNvGrpSpPr>
          <p:nvPr/>
        </p:nvGrpSpPr>
        <p:grpSpPr bwMode="auto">
          <a:xfrm>
            <a:off x="465340" y="901114"/>
            <a:ext cx="10627533" cy="264041"/>
            <a:chOff x="204" y="3793"/>
            <a:chExt cx="5375" cy="0"/>
          </a:xfrm>
        </p:grpSpPr>
        <p:sp>
          <p:nvSpPr>
            <p:cNvPr id="5"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6"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8" name="Picture 7"/>
          <p:cNvPicPr>
            <a:picLocks noChangeAspect="1"/>
          </p:cNvPicPr>
          <p:nvPr/>
        </p:nvPicPr>
        <p:blipFill>
          <a:blip r:embed="rId2"/>
          <a:stretch>
            <a:fillRect/>
          </a:stretch>
        </p:blipFill>
        <p:spPr>
          <a:xfrm>
            <a:off x="243684" y="6362314"/>
            <a:ext cx="3596952" cy="438950"/>
          </a:xfrm>
          <a:prstGeom prst="rect">
            <a:avLst/>
          </a:prstGeom>
        </p:spPr>
      </p:pic>
      <p:pic>
        <p:nvPicPr>
          <p:cNvPr id="9" name="Picture 8"/>
          <p:cNvPicPr>
            <a:picLocks noChangeAspect="1"/>
          </p:cNvPicPr>
          <p:nvPr/>
        </p:nvPicPr>
        <p:blipFill>
          <a:blip r:embed="rId3"/>
          <a:stretch>
            <a:fillRect/>
          </a:stretch>
        </p:blipFill>
        <p:spPr>
          <a:xfrm>
            <a:off x="10424007" y="6172315"/>
            <a:ext cx="1767993" cy="676715"/>
          </a:xfrm>
          <a:prstGeom prst="rect">
            <a:avLst/>
          </a:prstGeom>
        </p:spPr>
      </p:pic>
      <p:sp>
        <p:nvSpPr>
          <p:cNvPr id="2" name="TextBox 1"/>
          <p:cNvSpPr txBox="1"/>
          <p:nvPr/>
        </p:nvSpPr>
        <p:spPr>
          <a:xfrm>
            <a:off x="138521" y="1526560"/>
            <a:ext cx="4507259"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15" name="TextBox 14"/>
          <p:cNvSpPr txBox="1"/>
          <p:nvPr/>
        </p:nvSpPr>
        <p:spPr>
          <a:xfrm>
            <a:off x="662965" y="1097645"/>
            <a:ext cx="10990917" cy="1846659"/>
          </a:xfrm>
          <a:prstGeom prst="rect">
            <a:avLst/>
          </a:prstGeom>
          <a:noFill/>
        </p:spPr>
        <p:txBody>
          <a:bodyPr wrap="square" rtlCol="0">
            <a:spAutoFit/>
          </a:bodyPr>
          <a:lstStyle/>
          <a:p>
            <a:endParaRPr lang="en-NZ" dirty="0"/>
          </a:p>
          <a:p>
            <a:r>
              <a:rPr lang="en-NZ" sz="2400" dirty="0"/>
              <a:t>CoPTTM describes best practice for safe and efficient management of roads – however we found this is not always achievable. </a:t>
            </a:r>
          </a:p>
          <a:p>
            <a:r>
              <a:rPr lang="en-NZ" sz="2400" dirty="0"/>
              <a:t>The challenge was that we could not close any roads other than for short periods – i.e. single shift periods generally at night.</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188" y="3272020"/>
            <a:ext cx="3785346" cy="283901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65" y="3295765"/>
            <a:ext cx="1435650" cy="273883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4590" y="3272020"/>
            <a:ext cx="5047129" cy="2839010"/>
          </a:xfrm>
          <a:prstGeom prst="rect">
            <a:avLst/>
          </a:prstGeom>
        </p:spPr>
      </p:pic>
    </p:spTree>
    <p:extLst>
      <p:ext uri="{BB962C8B-B14F-4D97-AF65-F5344CB8AC3E}">
        <p14:creationId xmlns:p14="http://schemas.microsoft.com/office/powerpoint/2010/main" val="314940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txBox="1">
            <a:spLocks/>
          </p:cNvSpPr>
          <p:nvPr/>
        </p:nvSpPr>
        <p:spPr bwMode="auto">
          <a:xfrm>
            <a:off x="379615" y="300743"/>
            <a:ext cx="10312528"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Temporary Traffic Management</a:t>
            </a:r>
          </a:p>
        </p:txBody>
      </p:sp>
      <p:grpSp>
        <p:nvGrpSpPr>
          <p:cNvPr id="4" name="Group 21"/>
          <p:cNvGrpSpPr>
            <a:grpSpLocks/>
          </p:cNvGrpSpPr>
          <p:nvPr/>
        </p:nvGrpSpPr>
        <p:grpSpPr bwMode="auto">
          <a:xfrm>
            <a:off x="465340" y="901114"/>
            <a:ext cx="10627533" cy="264041"/>
            <a:chOff x="204" y="3793"/>
            <a:chExt cx="5375" cy="0"/>
          </a:xfrm>
        </p:grpSpPr>
        <p:sp>
          <p:nvSpPr>
            <p:cNvPr id="5"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6"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8" name="Picture 7"/>
          <p:cNvPicPr>
            <a:picLocks noChangeAspect="1"/>
          </p:cNvPicPr>
          <p:nvPr/>
        </p:nvPicPr>
        <p:blipFill>
          <a:blip r:embed="rId2"/>
          <a:stretch>
            <a:fillRect/>
          </a:stretch>
        </p:blipFill>
        <p:spPr>
          <a:xfrm>
            <a:off x="243684" y="6362314"/>
            <a:ext cx="3596952" cy="438950"/>
          </a:xfrm>
          <a:prstGeom prst="rect">
            <a:avLst/>
          </a:prstGeom>
        </p:spPr>
      </p:pic>
      <p:pic>
        <p:nvPicPr>
          <p:cNvPr id="9" name="Picture 8"/>
          <p:cNvPicPr>
            <a:picLocks noChangeAspect="1"/>
          </p:cNvPicPr>
          <p:nvPr/>
        </p:nvPicPr>
        <p:blipFill>
          <a:blip r:embed="rId3"/>
          <a:stretch>
            <a:fillRect/>
          </a:stretch>
        </p:blipFill>
        <p:spPr>
          <a:xfrm>
            <a:off x="10424007" y="6172315"/>
            <a:ext cx="1767993" cy="676715"/>
          </a:xfrm>
          <a:prstGeom prst="rect">
            <a:avLst/>
          </a:prstGeom>
        </p:spPr>
      </p:pic>
      <p:sp>
        <p:nvSpPr>
          <p:cNvPr id="2" name="TextBox 1"/>
          <p:cNvSpPr txBox="1"/>
          <p:nvPr/>
        </p:nvSpPr>
        <p:spPr>
          <a:xfrm>
            <a:off x="138521" y="1526560"/>
            <a:ext cx="4507259"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13" name="TextBox 12"/>
          <p:cNvSpPr txBox="1"/>
          <p:nvPr/>
        </p:nvSpPr>
        <p:spPr>
          <a:xfrm>
            <a:off x="537694" y="1081928"/>
            <a:ext cx="10990917" cy="5632311"/>
          </a:xfrm>
          <a:prstGeom prst="rect">
            <a:avLst/>
          </a:prstGeom>
          <a:noFill/>
        </p:spPr>
        <p:txBody>
          <a:bodyPr wrap="square" rtlCol="0">
            <a:spAutoFit/>
          </a:bodyPr>
          <a:lstStyle/>
          <a:p>
            <a:r>
              <a:rPr lang="en-NZ" dirty="0"/>
              <a:t>CoPTTM compliance not always achievable – many times we have faced these challenges:</a:t>
            </a:r>
          </a:p>
          <a:p>
            <a:r>
              <a:rPr lang="en-NZ" dirty="0"/>
              <a:t>	</a:t>
            </a:r>
          </a:p>
          <a:p>
            <a:r>
              <a:rPr lang="en-NZ" dirty="0"/>
              <a:t>	Safety Zones – at times less than 1m due to consent need to keep roads open </a:t>
            </a:r>
          </a:p>
          <a:p>
            <a:r>
              <a:rPr lang="en-NZ" dirty="0"/>
              <a:t>	Pedestrian Management – not “by the book”</a:t>
            </a:r>
          </a:p>
          <a:p>
            <a:r>
              <a:rPr lang="en-NZ" dirty="0"/>
              <a:t>	TSL’s – need to keep higher than desired – NZTA Journey Management requirements</a:t>
            </a:r>
          </a:p>
          <a:p>
            <a:r>
              <a:rPr lang="en-NZ" dirty="0"/>
              <a:t>	TSL duration – C4 limits to 6 months installation – we have had some installs over 2 years now – redo TMP	approval every 6 months. Needed for long term project works. – This has now been updated to 12 months 	since the Project completed main works.</a:t>
            </a:r>
          </a:p>
          <a:p>
            <a:r>
              <a:rPr lang="en-NZ" dirty="0"/>
              <a:t>	</a:t>
            </a:r>
          </a:p>
          <a:p>
            <a:r>
              <a:rPr lang="en-NZ" dirty="0"/>
              <a:t>How we have mitigated risk:</a:t>
            </a:r>
          </a:p>
          <a:p>
            <a:r>
              <a:rPr lang="en-NZ" dirty="0"/>
              <a:t>	Extensive use of Temporary Concrete Barriers – SH and Local roads – JJ hook – faster and easier to move 	than pin and loop</a:t>
            </a:r>
          </a:p>
          <a:p>
            <a:r>
              <a:rPr lang="en-NZ" dirty="0"/>
              <a:t>	Pedestrian TC’s – manage </a:t>
            </a:r>
            <a:r>
              <a:rPr lang="en-NZ" dirty="0" err="1"/>
              <a:t>peds</a:t>
            </a:r>
            <a:r>
              <a:rPr lang="en-NZ" dirty="0"/>
              <a:t> through work sites – particularly Kapiti Rd</a:t>
            </a:r>
          </a:p>
          <a:p>
            <a:r>
              <a:rPr lang="en-NZ" dirty="0"/>
              <a:t>	TSL’s – concrete barriers have helped plus cone spacing decreased to as low as 1.5m causing side friction.</a:t>
            </a:r>
          </a:p>
          <a:p>
            <a:r>
              <a:rPr lang="en-NZ" dirty="0"/>
              <a:t>		- also a good local relationship with Police for enforcement.</a:t>
            </a:r>
          </a:p>
          <a:p>
            <a:r>
              <a:rPr lang="en-NZ" dirty="0"/>
              <a:t>	Temporary line marking using 3m Adhesive tapes rather than paint – reflectivity higher – faster removal 	with no ghosting</a:t>
            </a:r>
          </a:p>
          <a:p>
            <a:r>
              <a:rPr lang="en-NZ" dirty="0"/>
              <a:t>	</a:t>
            </a:r>
          </a:p>
          <a:p>
            <a:endParaRPr lang="en-NZ" dirty="0"/>
          </a:p>
          <a:p>
            <a:endParaRPr lang="en-NZ" dirty="0"/>
          </a:p>
        </p:txBody>
      </p:sp>
    </p:spTree>
    <p:extLst>
      <p:ext uri="{BB962C8B-B14F-4D97-AF65-F5344CB8AC3E}">
        <p14:creationId xmlns:p14="http://schemas.microsoft.com/office/powerpoint/2010/main" val="404904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txBox="1">
            <a:spLocks/>
          </p:cNvSpPr>
          <p:nvPr/>
        </p:nvSpPr>
        <p:spPr bwMode="auto">
          <a:xfrm>
            <a:off x="379615" y="300743"/>
            <a:ext cx="10312528"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Temporary Traffic Management</a:t>
            </a:r>
          </a:p>
        </p:txBody>
      </p:sp>
      <p:grpSp>
        <p:nvGrpSpPr>
          <p:cNvPr id="4" name="Group 21"/>
          <p:cNvGrpSpPr>
            <a:grpSpLocks/>
          </p:cNvGrpSpPr>
          <p:nvPr/>
        </p:nvGrpSpPr>
        <p:grpSpPr bwMode="auto">
          <a:xfrm>
            <a:off x="465340" y="901114"/>
            <a:ext cx="10627533" cy="264041"/>
            <a:chOff x="204" y="3793"/>
            <a:chExt cx="5375" cy="0"/>
          </a:xfrm>
        </p:grpSpPr>
        <p:sp>
          <p:nvSpPr>
            <p:cNvPr id="5"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6"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8" name="Picture 7"/>
          <p:cNvPicPr>
            <a:picLocks noChangeAspect="1"/>
          </p:cNvPicPr>
          <p:nvPr/>
        </p:nvPicPr>
        <p:blipFill>
          <a:blip r:embed="rId2"/>
          <a:stretch>
            <a:fillRect/>
          </a:stretch>
        </p:blipFill>
        <p:spPr>
          <a:xfrm>
            <a:off x="243684" y="6362314"/>
            <a:ext cx="3596952" cy="438950"/>
          </a:xfrm>
          <a:prstGeom prst="rect">
            <a:avLst/>
          </a:prstGeom>
        </p:spPr>
      </p:pic>
      <p:pic>
        <p:nvPicPr>
          <p:cNvPr id="9" name="Picture 8"/>
          <p:cNvPicPr>
            <a:picLocks noChangeAspect="1"/>
          </p:cNvPicPr>
          <p:nvPr/>
        </p:nvPicPr>
        <p:blipFill>
          <a:blip r:embed="rId3"/>
          <a:stretch>
            <a:fillRect/>
          </a:stretch>
        </p:blipFill>
        <p:spPr>
          <a:xfrm>
            <a:off x="10424007" y="6172315"/>
            <a:ext cx="1767993" cy="676715"/>
          </a:xfrm>
          <a:prstGeom prst="rect">
            <a:avLst/>
          </a:prstGeom>
        </p:spPr>
      </p:pic>
      <p:sp>
        <p:nvSpPr>
          <p:cNvPr id="2" name="TextBox 1"/>
          <p:cNvSpPr txBox="1"/>
          <p:nvPr/>
        </p:nvSpPr>
        <p:spPr>
          <a:xfrm>
            <a:off x="138521" y="1526560"/>
            <a:ext cx="4507259"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13" name="TextBox 12"/>
          <p:cNvSpPr txBox="1"/>
          <p:nvPr/>
        </p:nvSpPr>
        <p:spPr>
          <a:xfrm>
            <a:off x="552450" y="1081928"/>
            <a:ext cx="10976161" cy="4247317"/>
          </a:xfrm>
          <a:prstGeom prst="rect">
            <a:avLst/>
          </a:prstGeom>
          <a:noFill/>
        </p:spPr>
        <p:txBody>
          <a:bodyPr wrap="square" rtlCol="0">
            <a:spAutoFit/>
          </a:bodyPr>
          <a:lstStyle/>
          <a:p>
            <a:r>
              <a:rPr lang="en-NZ" dirty="0"/>
              <a:t>Community involvement</a:t>
            </a:r>
          </a:p>
          <a:p>
            <a:endParaRPr lang="en-NZ" dirty="0"/>
          </a:p>
          <a:p>
            <a:r>
              <a:rPr lang="en-NZ" dirty="0"/>
              <a:t>Rather taking an authorative “we will” approach, the TM approach was one of consultation prior to final TMP development with the likes of:	</a:t>
            </a:r>
          </a:p>
          <a:p>
            <a:r>
              <a:rPr lang="en-NZ" dirty="0"/>
              <a:t>	Local Council</a:t>
            </a:r>
          </a:p>
          <a:p>
            <a:r>
              <a:rPr lang="en-NZ" dirty="0"/>
              <a:t>	NZTA – TMC and the Network Planning Group</a:t>
            </a:r>
          </a:p>
          <a:p>
            <a:r>
              <a:rPr lang="en-NZ" dirty="0"/>
              <a:t>	Local Community groups such as cyclists and public forums.</a:t>
            </a:r>
          </a:p>
          <a:p>
            <a:r>
              <a:rPr lang="en-NZ" dirty="0"/>
              <a:t>	Emergency Services Meetings</a:t>
            </a:r>
          </a:p>
          <a:p>
            <a:endParaRPr lang="en-NZ" dirty="0"/>
          </a:p>
          <a:p>
            <a:r>
              <a:rPr lang="en-NZ" dirty="0"/>
              <a:t>We took their concerns and implemented most of them into the TMP development so all road users were catered for along with construction needs. </a:t>
            </a:r>
          </a:p>
          <a:p>
            <a:endParaRPr lang="en-NZ" dirty="0"/>
          </a:p>
          <a:p>
            <a:r>
              <a:rPr lang="en-NZ" dirty="0"/>
              <a:t>In some cases we have provided better cyclist and </a:t>
            </a:r>
            <a:r>
              <a:rPr lang="en-NZ" dirty="0" err="1"/>
              <a:t>ped</a:t>
            </a:r>
            <a:r>
              <a:rPr lang="en-NZ" dirty="0"/>
              <a:t> facilities than some roads had pre-construction.</a:t>
            </a:r>
          </a:p>
          <a:p>
            <a:endParaRPr lang="en-NZ" dirty="0"/>
          </a:p>
          <a:p>
            <a:r>
              <a:rPr lang="en-NZ" dirty="0"/>
              <a:t>As expected we could not please every body and there were still complaints around the TTM.</a:t>
            </a:r>
          </a:p>
        </p:txBody>
      </p:sp>
    </p:spTree>
    <p:extLst>
      <p:ext uri="{BB962C8B-B14F-4D97-AF65-F5344CB8AC3E}">
        <p14:creationId xmlns:p14="http://schemas.microsoft.com/office/powerpoint/2010/main" val="12139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7"/>
          <p:cNvSpPr txBox="1">
            <a:spLocks/>
          </p:cNvSpPr>
          <p:nvPr/>
        </p:nvSpPr>
        <p:spPr bwMode="auto">
          <a:xfrm>
            <a:off x="379615" y="300743"/>
            <a:ext cx="10312528"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Temporary Traffic Management</a:t>
            </a:r>
          </a:p>
        </p:txBody>
      </p:sp>
      <p:grpSp>
        <p:nvGrpSpPr>
          <p:cNvPr id="4" name="Group 21"/>
          <p:cNvGrpSpPr>
            <a:grpSpLocks/>
          </p:cNvGrpSpPr>
          <p:nvPr/>
        </p:nvGrpSpPr>
        <p:grpSpPr bwMode="auto">
          <a:xfrm>
            <a:off x="465340" y="901114"/>
            <a:ext cx="10627533" cy="264041"/>
            <a:chOff x="204" y="3793"/>
            <a:chExt cx="5375" cy="0"/>
          </a:xfrm>
        </p:grpSpPr>
        <p:sp>
          <p:nvSpPr>
            <p:cNvPr id="5"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6"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pic>
        <p:nvPicPr>
          <p:cNvPr id="8" name="Picture 7"/>
          <p:cNvPicPr>
            <a:picLocks noChangeAspect="1"/>
          </p:cNvPicPr>
          <p:nvPr/>
        </p:nvPicPr>
        <p:blipFill>
          <a:blip r:embed="rId2"/>
          <a:stretch>
            <a:fillRect/>
          </a:stretch>
        </p:blipFill>
        <p:spPr>
          <a:xfrm>
            <a:off x="243684" y="6362314"/>
            <a:ext cx="3596952" cy="438950"/>
          </a:xfrm>
          <a:prstGeom prst="rect">
            <a:avLst/>
          </a:prstGeom>
        </p:spPr>
      </p:pic>
      <p:pic>
        <p:nvPicPr>
          <p:cNvPr id="9" name="Picture 8"/>
          <p:cNvPicPr>
            <a:picLocks noChangeAspect="1"/>
          </p:cNvPicPr>
          <p:nvPr/>
        </p:nvPicPr>
        <p:blipFill>
          <a:blip r:embed="rId3"/>
          <a:stretch>
            <a:fillRect/>
          </a:stretch>
        </p:blipFill>
        <p:spPr>
          <a:xfrm>
            <a:off x="10424007" y="6172315"/>
            <a:ext cx="1767993" cy="676715"/>
          </a:xfrm>
          <a:prstGeom prst="rect">
            <a:avLst/>
          </a:prstGeom>
        </p:spPr>
      </p:pic>
      <p:sp>
        <p:nvSpPr>
          <p:cNvPr id="2" name="TextBox 1"/>
          <p:cNvSpPr txBox="1"/>
          <p:nvPr/>
        </p:nvSpPr>
        <p:spPr>
          <a:xfrm>
            <a:off x="138521" y="1526560"/>
            <a:ext cx="4507259" cy="369332"/>
          </a:xfrm>
          <a:prstGeom prst="rect">
            <a:avLst/>
          </a:prstGeom>
          <a:noFill/>
        </p:spPr>
        <p:txBody>
          <a:bodyPr wrap="square" rtlCol="0">
            <a:spAutoFit/>
          </a:bodyPr>
          <a:lstStyle/>
          <a:p>
            <a:pPr marL="285750" indent="-285750">
              <a:buFont typeface="Arial" panose="020B0604020202020204" pitchFamily="34" charset="0"/>
              <a:buChar char="•"/>
            </a:pPr>
            <a:endParaRPr lang="en-NZ" dirty="0"/>
          </a:p>
        </p:txBody>
      </p:sp>
      <p:sp>
        <p:nvSpPr>
          <p:cNvPr id="13" name="TextBox 12"/>
          <p:cNvSpPr txBox="1"/>
          <p:nvPr/>
        </p:nvSpPr>
        <p:spPr>
          <a:xfrm>
            <a:off x="537694" y="1003181"/>
            <a:ext cx="10990917" cy="4401205"/>
          </a:xfrm>
          <a:prstGeom prst="rect">
            <a:avLst/>
          </a:prstGeom>
          <a:noFill/>
        </p:spPr>
        <p:txBody>
          <a:bodyPr wrap="square" rtlCol="0">
            <a:spAutoFit/>
          </a:bodyPr>
          <a:lstStyle/>
          <a:p>
            <a:r>
              <a:rPr lang="en-NZ" sz="2800" dirty="0"/>
              <a:t>Use of technology – BLIP TRACK</a:t>
            </a:r>
          </a:p>
          <a:p>
            <a:endParaRPr lang="en-NZ" dirty="0"/>
          </a:p>
          <a:p>
            <a:r>
              <a:rPr lang="en-NZ" dirty="0"/>
              <a:t>Purchased/Installed 5 Blip units at the start of Project – we had some mobile units so they could be easily relocated. </a:t>
            </a:r>
          </a:p>
          <a:p>
            <a:endParaRPr lang="en-NZ" dirty="0"/>
          </a:p>
          <a:p>
            <a:r>
              <a:rPr lang="en-NZ" dirty="0"/>
              <a:t>Instant data on traffic counts, speed and travel times.</a:t>
            </a:r>
          </a:p>
          <a:p>
            <a:endParaRPr lang="en-NZ" dirty="0"/>
          </a:p>
          <a:p>
            <a:r>
              <a:rPr lang="en-NZ" dirty="0"/>
              <a:t>Allowed TMP development with work times not normally approved – this data showed actual vs perceived demand on local roads and SH1 and adjusted work hours to suit.</a:t>
            </a:r>
          </a:p>
          <a:p>
            <a:endParaRPr lang="en-NZ" dirty="0"/>
          </a:p>
          <a:p>
            <a:r>
              <a:rPr lang="en-NZ" dirty="0"/>
              <a:t>Powered by either connecting to Street Lights or to</a:t>
            </a:r>
          </a:p>
          <a:p>
            <a:r>
              <a:rPr lang="en-NZ" dirty="0"/>
              <a:t>Solar to charge the onsite 12V battery supply.</a:t>
            </a:r>
          </a:p>
          <a:p>
            <a:r>
              <a:rPr lang="en-NZ" dirty="0"/>
              <a:t>	</a:t>
            </a:r>
          </a:p>
          <a:p>
            <a:r>
              <a:rPr lang="en-NZ" dirty="0"/>
              <a:t>	</a:t>
            </a:r>
          </a:p>
          <a:p>
            <a:endParaRPr lang="en-NZ" dirty="0"/>
          </a:p>
          <a:p>
            <a:endParaRPr lang="en-NZ"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24" t="13333" r="60353" b="34510"/>
          <a:stretch/>
        </p:blipFill>
        <p:spPr>
          <a:xfrm>
            <a:off x="6158753" y="3203784"/>
            <a:ext cx="4652379" cy="3597480"/>
          </a:xfrm>
          <a:prstGeom prst="rect">
            <a:avLst/>
          </a:prstGeom>
        </p:spPr>
      </p:pic>
    </p:spTree>
    <p:extLst>
      <p:ext uri="{BB962C8B-B14F-4D97-AF65-F5344CB8AC3E}">
        <p14:creationId xmlns:p14="http://schemas.microsoft.com/office/powerpoint/2010/main" val="115451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684" y="6362314"/>
            <a:ext cx="3596952" cy="438950"/>
          </a:xfrm>
          <a:prstGeom prst="rect">
            <a:avLst/>
          </a:prstGeom>
        </p:spPr>
      </p:pic>
      <p:pic>
        <p:nvPicPr>
          <p:cNvPr id="4" name="Picture 3"/>
          <p:cNvPicPr>
            <a:picLocks noChangeAspect="1"/>
          </p:cNvPicPr>
          <p:nvPr/>
        </p:nvPicPr>
        <p:blipFill>
          <a:blip r:embed="rId3"/>
          <a:stretch>
            <a:fillRect/>
          </a:stretch>
        </p:blipFill>
        <p:spPr>
          <a:xfrm>
            <a:off x="10424007" y="6172315"/>
            <a:ext cx="1767993" cy="676715"/>
          </a:xfrm>
          <a:prstGeom prst="rect">
            <a:avLst/>
          </a:prstGeom>
        </p:spPr>
      </p:pic>
      <p:sp>
        <p:nvSpPr>
          <p:cNvPr id="5" name="Subtitle 7"/>
          <p:cNvSpPr txBox="1">
            <a:spLocks/>
          </p:cNvSpPr>
          <p:nvPr/>
        </p:nvSpPr>
        <p:spPr bwMode="auto">
          <a:xfrm>
            <a:off x="274871" y="320317"/>
            <a:ext cx="9535842" cy="586903"/>
          </a:xfrm>
          <a:prstGeom prst="rect">
            <a:avLst/>
          </a:prstGeom>
          <a:noFill/>
          <a:ln w="9525">
            <a:noFill/>
            <a:miter lim="800000"/>
            <a:headEnd/>
            <a:tailEnd/>
          </a:ln>
        </p:spPr>
        <p:txBody>
          <a:bodyPr/>
          <a:lstStyle/>
          <a:p>
            <a:r>
              <a:rPr lang="en-NZ" sz="3600" b="1" dirty="0">
                <a:solidFill>
                  <a:srgbClr val="00456A"/>
                </a:solidFill>
                <a:latin typeface="Arial" panose="020B0604020202020204" pitchFamily="34" charset="0"/>
                <a:cs typeface="Arial" panose="020B0604020202020204" pitchFamily="34" charset="0"/>
              </a:rPr>
              <a:t>Blip Track</a:t>
            </a:r>
          </a:p>
        </p:txBody>
      </p:sp>
      <p:grpSp>
        <p:nvGrpSpPr>
          <p:cNvPr id="6" name="Group 21"/>
          <p:cNvGrpSpPr>
            <a:grpSpLocks/>
          </p:cNvGrpSpPr>
          <p:nvPr/>
        </p:nvGrpSpPr>
        <p:grpSpPr bwMode="auto">
          <a:xfrm>
            <a:off x="375865" y="919168"/>
            <a:ext cx="10726244" cy="253849"/>
            <a:chOff x="204" y="3793"/>
            <a:chExt cx="5375" cy="0"/>
          </a:xfrm>
        </p:grpSpPr>
        <p:sp>
          <p:nvSpPr>
            <p:cNvPr id="7" name="Line 10"/>
            <p:cNvSpPr>
              <a:spLocks noChangeShapeType="1"/>
            </p:cNvSpPr>
            <p:nvPr/>
          </p:nvSpPr>
          <p:spPr bwMode="auto">
            <a:xfrm>
              <a:off x="204" y="3793"/>
              <a:ext cx="926" cy="0"/>
            </a:xfrm>
            <a:prstGeom prst="line">
              <a:avLst/>
            </a:prstGeom>
            <a:noFill/>
            <a:ln w="9525">
              <a:solidFill>
                <a:srgbClr val="AFBD21"/>
              </a:solidFill>
              <a:round/>
              <a:headEnd/>
              <a:tailEnd/>
            </a:ln>
          </p:spPr>
          <p:txBody>
            <a:bodyPr/>
            <a:lstStyle/>
            <a:p>
              <a:endParaRPr lang="en-US"/>
            </a:p>
          </p:txBody>
        </p:sp>
        <p:sp>
          <p:nvSpPr>
            <p:cNvPr id="8" name="Line 11"/>
            <p:cNvSpPr>
              <a:spLocks noChangeShapeType="1"/>
            </p:cNvSpPr>
            <p:nvPr/>
          </p:nvSpPr>
          <p:spPr bwMode="auto">
            <a:xfrm>
              <a:off x="1175" y="3793"/>
              <a:ext cx="4404" cy="0"/>
            </a:xfrm>
            <a:prstGeom prst="line">
              <a:avLst/>
            </a:prstGeom>
            <a:noFill/>
            <a:ln w="9525">
              <a:solidFill>
                <a:srgbClr val="00456A"/>
              </a:solidFill>
              <a:round/>
              <a:headEnd/>
              <a:tailEnd/>
            </a:ln>
          </p:spPr>
          <p:txBody>
            <a:bodyPr/>
            <a:lstStyle/>
            <a:p>
              <a:endParaRPr lang="en-US"/>
            </a:p>
          </p:txBody>
        </p:sp>
      </p:grpSp>
      <p:sp>
        <p:nvSpPr>
          <p:cNvPr id="2" name="Rectangle 1"/>
          <p:cNvSpPr/>
          <p:nvPr/>
        </p:nvSpPr>
        <p:spPr>
          <a:xfrm>
            <a:off x="243685" y="1053860"/>
            <a:ext cx="10180322" cy="3693319"/>
          </a:xfrm>
          <a:prstGeom prst="rect">
            <a:avLst/>
          </a:prstGeom>
        </p:spPr>
        <p:txBody>
          <a:bodyPr wrap="square">
            <a:spAutoFit/>
          </a:bodyPr>
          <a:lstStyle/>
          <a:p>
            <a:r>
              <a:rPr lang="en-NZ" dirty="0"/>
              <a:t> Utilising the Blip Track Sensors placed strategically on the existing state highway and also portable units on major local roads allowed the Project access to real time data on travel times between fixed points. </a:t>
            </a:r>
          </a:p>
          <a:p>
            <a:r>
              <a:rPr lang="en-NZ" dirty="0"/>
              <a:t>Some of these units are now integrated permanently into the Wellington network of Blip Sensors.</a:t>
            </a:r>
          </a:p>
          <a:p>
            <a:r>
              <a:rPr lang="en-NZ" dirty="0"/>
              <a:t> </a:t>
            </a:r>
          </a:p>
          <a:p>
            <a:r>
              <a:rPr lang="en-NZ" dirty="0"/>
              <a:t>The advantage of using this real time data </a:t>
            </a:r>
          </a:p>
          <a:p>
            <a:r>
              <a:rPr lang="en-NZ" dirty="0"/>
              <a:t>allowed remote monitoring of individual </a:t>
            </a:r>
          </a:p>
          <a:p>
            <a:r>
              <a:rPr lang="en-NZ" dirty="0"/>
              <a:t>worksites as well as travel times across </a:t>
            </a:r>
          </a:p>
          <a:p>
            <a:r>
              <a:rPr lang="en-NZ" dirty="0"/>
              <a:t>the extents of the wider project. </a:t>
            </a:r>
          </a:p>
          <a:p>
            <a:r>
              <a:rPr lang="en-NZ" dirty="0"/>
              <a:t> </a:t>
            </a:r>
          </a:p>
          <a:p>
            <a:r>
              <a:rPr lang="en-NZ" dirty="0"/>
              <a:t>This led to adjusting work hours and site </a:t>
            </a:r>
          </a:p>
          <a:p>
            <a:r>
              <a:rPr lang="en-NZ" dirty="0"/>
              <a:t>Setup times to meet local real time conditions </a:t>
            </a:r>
          </a:p>
          <a:p>
            <a:r>
              <a:rPr lang="en-NZ" dirty="0"/>
              <a:t>rather than relying on historical and usually</a:t>
            </a:r>
          </a:p>
          <a:p>
            <a:r>
              <a:rPr lang="en-NZ" dirty="0"/>
              <a:t>out of date data.</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258" y="1954306"/>
            <a:ext cx="7338169" cy="4475684"/>
          </a:xfrm>
          <a:prstGeom prst="rect">
            <a:avLst/>
          </a:prstGeom>
        </p:spPr>
      </p:pic>
    </p:spTree>
    <p:extLst>
      <p:ext uri="{BB962C8B-B14F-4D97-AF65-F5344CB8AC3E}">
        <p14:creationId xmlns:p14="http://schemas.microsoft.com/office/powerpoint/2010/main" val="2769242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3E1D5-900E-4B99-82D9-899CA13B608F}">
  <ds:schemaRefs>
    <ds:schemaRef ds:uri="95a46e3f-afaa-490f-8dfc-c6f46cd5f28f"/>
    <ds:schemaRef ds:uri="http://purl.org/dc/terms/"/>
    <ds:schemaRef ds:uri="http://www.w3.org/XML/1998/namespace"/>
    <ds:schemaRef ds:uri="http://schemas.microsoft.com/office/2006/documentManagement/types"/>
    <ds:schemaRef ds:uri="http://schemas.microsoft.com/office/2006/metadata/properties"/>
    <ds:schemaRef ds:uri="http://schemas.microsoft.com/sharepoint/v3/fields"/>
    <ds:schemaRef ds:uri="http://schemas.openxmlformats.org/package/2006/metadata/core-propertie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0E4E07A-434F-4914-B466-8AAF5F5CBA57}">
  <ds:schemaRefs>
    <ds:schemaRef ds:uri="http://schemas.microsoft.com/sharepoint/v3/contenttype/forms"/>
  </ds:schemaRefs>
</ds:datastoreItem>
</file>

<file path=customXml/itemProps3.xml><?xml version="1.0" encoding="utf-8"?>
<ds:datastoreItem xmlns:ds="http://schemas.openxmlformats.org/officeDocument/2006/customXml" ds:itemID="{EA12EC72-5539-49C1-8445-BA12C48A1055}"/>
</file>

<file path=docProps/app.xml><?xml version="1.0" encoding="utf-8"?>
<Properties xmlns="http://schemas.openxmlformats.org/officeDocument/2006/extended-properties" xmlns:vt="http://schemas.openxmlformats.org/officeDocument/2006/docPropsVTypes">
  <TotalTime>2344</TotalTime>
  <Words>664</Words>
  <Application>Microsoft Office PowerPoint</Application>
  <PresentationFormat>Widescreen</PresentationFormat>
  <Paragraphs>141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Fletcher Construction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McMillan [FCC Infrastructure]</dc:creator>
  <cp:lastModifiedBy>Tony Stella</cp:lastModifiedBy>
  <cp:revision>266</cp:revision>
  <cp:lastPrinted>2016-02-01T00:32:19Z</cp:lastPrinted>
  <dcterms:created xsi:type="dcterms:W3CDTF">2015-01-07T20:24:07Z</dcterms:created>
  <dcterms:modified xsi:type="dcterms:W3CDTF">2018-05-14T02:23:26Z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y fmtid="{D5CDD505-2E9C-101B-9397-08002B2CF9AE}" pid="3" name="DocumentType">
    <vt:lpwstr>19;#UNK|16f8fa7f-ca02-4daf-93d8-e004c7d71ed4</vt:lpwstr>
  </property>
  <property fmtid="{D5CDD505-2E9C-101B-9397-08002B2CF9AE}" pid="4" name="Generator">
    <vt:lpwstr/>
  </property>
  <property fmtid="{D5CDD505-2E9C-101B-9397-08002B2CF9AE}" pid="5" name="WBSCode">
    <vt:lpwstr/>
  </property>
</Properties>
</file>