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30.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s/slide20.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Slides/notesSlide18.xml" ContentType="application/vnd.openxmlformats-officedocument.presentationml.notesSlide+xml"/>
  <Override PartName="/ppt/notesSlides/notesSlide26.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0.xml" ContentType="application/vnd.openxmlformats-officedocument.presentationml.notesSlide+xml"/>
  <Override PartName="/ppt/notesSlides/notesSlide21.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8.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308" r:id="rId2"/>
    <p:sldId id="563" r:id="rId3"/>
    <p:sldId id="347" r:id="rId4"/>
    <p:sldId id="467" r:id="rId5"/>
    <p:sldId id="536" r:id="rId6"/>
    <p:sldId id="485" r:id="rId7"/>
    <p:sldId id="557" r:id="rId8"/>
    <p:sldId id="597" r:id="rId9"/>
    <p:sldId id="495" r:id="rId10"/>
    <p:sldId id="596" r:id="rId11"/>
    <p:sldId id="599" r:id="rId12"/>
    <p:sldId id="560" r:id="rId13"/>
    <p:sldId id="594" r:id="rId14"/>
    <p:sldId id="595" r:id="rId15"/>
    <p:sldId id="588" r:id="rId16"/>
    <p:sldId id="593" r:id="rId17"/>
    <p:sldId id="592" r:id="rId18"/>
    <p:sldId id="591" r:id="rId19"/>
    <p:sldId id="587" r:id="rId20"/>
    <p:sldId id="590" r:id="rId21"/>
    <p:sldId id="589" r:id="rId22"/>
    <p:sldId id="573" r:id="rId23"/>
    <p:sldId id="582" r:id="rId24"/>
    <p:sldId id="576" r:id="rId25"/>
    <p:sldId id="583" r:id="rId26"/>
    <p:sldId id="586" r:id="rId27"/>
    <p:sldId id="600" r:id="rId28"/>
    <p:sldId id="598" r:id="rId29"/>
    <p:sldId id="585" r:id="rId30"/>
    <p:sldId id="584" r:id="rId31"/>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3" userDrawn="1">
          <p15:clr>
            <a:srgbClr val="A4A3A4"/>
          </p15:clr>
        </p15:guide>
        <p15:guide id="3" pos="5568" userDrawn="1">
          <p15:clr>
            <a:srgbClr val="A4A3A4"/>
          </p15:clr>
        </p15:guide>
        <p15:guide id="4" orient="horz" pos="4319">
          <p15:clr>
            <a:srgbClr val="A4A3A4"/>
          </p15:clr>
        </p15:guide>
        <p15:guide id="5" pos="192">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lly Jones" initials="MJ"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F2A"/>
    <a:srgbClr val="00456A"/>
    <a:srgbClr val="C4EBF4"/>
    <a:srgbClr val="ACE3EF"/>
    <a:srgbClr val="DFF4F9"/>
    <a:srgbClr val="003366"/>
    <a:srgbClr val="9AA7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368" autoAdjust="0"/>
    <p:restoredTop sz="77978" autoAdjust="0"/>
  </p:normalViewPr>
  <p:slideViewPr>
    <p:cSldViewPr snapToGrid="0">
      <p:cViewPr varScale="1">
        <p:scale>
          <a:sx n="60" d="100"/>
          <a:sy n="60" d="100"/>
        </p:scale>
        <p:origin x="1445" y="58"/>
      </p:cViewPr>
      <p:guideLst>
        <p:guide orient="horz" pos="2160"/>
        <p:guide pos="363"/>
        <p:guide pos="5568"/>
        <p:guide orient="horz" pos="4319"/>
        <p:guide pos="192"/>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100" y="90"/>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3EE9557B-970B-4D14-8422-83EAF32FE2AB}" type="datetimeFigureOut">
              <a:rPr lang="en-US" smtClean="0"/>
              <a:t>5/14/2018</a:t>
            </a:fld>
            <a:endParaRPr lang="en-US" dirty="0"/>
          </a:p>
        </p:txBody>
      </p:sp>
      <p:sp>
        <p:nvSpPr>
          <p:cNvPr id="4" name="Footer Placeholder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B2350EC2-7EFF-4D68-8464-801EEE540D5F}" type="slidenum">
              <a:rPr lang="en-US" smtClean="0"/>
              <a:t>‹#›</a:t>
            </a:fld>
            <a:endParaRPr lang="en-US" dirty="0"/>
          </a:p>
        </p:txBody>
      </p:sp>
    </p:spTree>
    <p:extLst>
      <p:ext uri="{BB962C8B-B14F-4D97-AF65-F5344CB8AC3E}">
        <p14:creationId xmlns:p14="http://schemas.microsoft.com/office/powerpoint/2010/main" val="2821611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1294C546-BFA8-4DD9-A911-C8AEB61369DB}" type="datetimeFigureOut">
              <a:rPr lang="en-AU" smtClean="0"/>
              <a:t>14/05/2018</a:t>
            </a:fld>
            <a:endParaRPr lang="en-AU" dirty="0"/>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5044FF36-A4F8-4018-8D91-A0423C324D2F}" type="slidenum">
              <a:rPr lang="en-AU" smtClean="0"/>
              <a:t>‹#›</a:t>
            </a:fld>
            <a:endParaRPr lang="en-AU" dirty="0"/>
          </a:p>
        </p:txBody>
      </p:sp>
    </p:spTree>
    <p:extLst>
      <p:ext uri="{BB962C8B-B14F-4D97-AF65-F5344CB8AC3E}">
        <p14:creationId xmlns:p14="http://schemas.microsoft.com/office/powerpoint/2010/main" val="3369562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a:t>
            </a:r>
            <a:r>
              <a:rPr lang="en-AU" baseline="0" dirty="0"/>
              <a:t> Morning,</a:t>
            </a:r>
          </a:p>
          <a:p>
            <a:endParaRPr lang="en-AU" baseline="0" dirty="0"/>
          </a:p>
          <a:p>
            <a:r>
              <a:rPr lang="en-AU" baseline="0" dirty="0"/>
              <a:t>If we haven’t had the opportunity yet to meeting, My name is Jessica Jenkins and this is Desiree Craike. We are here today to talk to you about Transmission Gully in general, and how the project is going, some key engineering  projects that we have been working on, as well as some of the TTM challenges and compliance key points that that TG is implementing across the project. </a:t>
            </a:r>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1</a:t>
            </a:fld>
            <a:endParaRPr lang="en-AU" dirty="0"/>
          </a:p>
        </p:txBody>
      </p:sp>
    </p:spTree>
    <p:extLst>
      <p:ext uri="{BB962C8B-B14F-4D97-AF65-F5344CB8AC3E}">
        <p14:creationId xmlns:p14="http://schemas.microsoft.com/office/powerpoint/2010/main" val="250844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SH58 Interchange, The current SH59 goes around our site on</a:t>
            </a:r>
            <a:r>
              <a:rPr lang="en-AU" baseline="0" dirty="0"/>
              <a:t> the right hand side of this photo. WE are busy building 4 bridges in this location which will enable us to switch the traffic of SH58 through our site, which in itself will provide a unique challenge for us moving forward at TG. </a:t>
            </a:r>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10</a:t>
            </a:fld>
            <a:endParaRPr lang="en-AU" dirty="0"/>
          </a:p>
        </p:txBody>
      </p:sp>
    </p:spTree>
    <p:extLst>
      <p:ext uri="{BB962C8B-B14F-4D97-AF65-F5344CB8AC3E}">
        <p14:creationId xmlns:p14="http://schemas.microsoft.com/office/powerpoint/2010/main" val="1885379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for some</a:t>
            </a:r>
            <a:r>
              <a:rPr lang="en-AU" baseline="0" dirty="0"/>
              <a:t> cool engineering stuff. This is Cannons Creek Bridge, the Crown Jewel of the Transmission Gully Project. The bridge is 230m  long and approximately 60m above the Creek at the base of the Gully.  The bridge is cantilever construction, launched on a Teflon surface, pushed from the southern side of the alignment over to the north. Some special features about this bridge is that it is designed on a super elevated curve which gives it interesting challenges for the bridge launch. The launch nose has had to be designed in order to make sure we land on the pier on the other side, which given the curve has meant the launch nose is longer than that for a straight bridge. There are only 2 supports, which makes it the longest incrementally launched bridge not only in New Zealand but also in the world.  We are currently busy preparing the launch pad, and assembling the launch nose. Girders have started to be delivered and are being delivered at night so as to minimise the effect on the costumers on SH1 at Linden.  Desiree is managing this with a double rolling block closure on the southbound lane at the southern tie in. </a:t>
            </a:r>
          </a:p>
          <a:p>
            <a:endParaRPr lang="en-AU" baseline="0" dirty="0"/>
          </a:p>
          <a:p>
            <a:r>
              <a:rPr lang="en-AU" baseline="0" dirty="0"/>
              <a:t>Desiree will now talk to you more specifically </a:t>
            </a:r>
            <a:r>
              <a:rPr lang="en-AU" baseline="0" dirty="0" err="1"/>
              <a:t>abouth</a:t>
            </a:r>
            <a:r>
              <a:rPr lang="en-AU" baseline="0" dirty="0"/>
              <a:t> the TTM Challenges Compliance key points that are being implemented at TG. </a:t>
            </a:r>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11</a:t>
            </a:fld>
            <a:endParaRPr lang="en-AU" dirty="0"/>
          </a:p>
        </p:txBody>
      </p:sp>
    </p:spTree>
    <p:extLst>
      <p:ext uri="{BB962C8B-B14F-4D97-AF65-F5344CB8AC3E}">
        <p14:creationId xmlns:p14="http://schemas.microsoft.com/office/powerpoint/2010/main" val="1156127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for some</a:t>
            </a:r>
            <a:r>
              <a:rPr lang="en-AU" baseline="0" dirty="0"/>
              <a:t> cool engineering stuff. This is Cannons Creek Bridge, the Crown Jewel of the Transmission Gully Project. The bridge is 230m  long and approximately 60m above the Creek at the base of the Gully.  The bridge is cantilever construction, launched on a Teflon surface, pushed from the southern side of the alignment over to the north. Some special features about this bridge is that it is designed on a super elevated curve which gives it interesting challenges for the bridge launch. The launch nose has had to be designed in order to make sure we land on the pier on the other side, which given the curve has meant the launch nose is longer than that for a straight bridge. There are only 2 supports, which makes it the longest incrementally launched bridge not only in New Zealand but also in the world.  We are currently busy preparing the launch pad, and assembling the launch nose. Girders have started to be delivered and are being delivered at night so as to minimise the effect on the costumers on SH1 at Linden.  Desiree is managing this with a double rolling block closure on the southbound lane at the southern tie in. </a:t>
            </a:r>
          </a:p>
          <a:p>
            <a:endParaRPr lang="en-AU" baseline="0" dirty="0"/>
          </a:p>
          <a:p>
            <a:r>
              <a:rPr lang="en-AU" baseline="0" dirty="0"/>
              <a:t>Desiree will now talk to you more specifically </a:t>
            </a:r>
            <a:r>
              <a:rPr lang="en-AU" baseline="0" dirty="0" err="1"/>
              <a:t>abouth</a:t>
            </a:r>
            <a:r>
              <a:rPr lang="en-AU" baseline="0" dirty="0"/>
              <a:t> the TTM Challenges Compliance key points that are being implemented at TG. </a:t>
            </a:r>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12</a:t>
            </a:fld>
            <a:endParaRPr lang="en-AU" dirty="0"/>
          </a:p>
        </p:txBody>
      </p:sp>
    </p:spTree>
    <p:extLst>
      <p:ext uri="{BB962C8B-B14F-4D97-AF65-F5344CB8AC3E}">
        <p14:creationId xmlns:p14="http://schemas.microsoft.com/office/powerpoint/2010/main" val="1230516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13</a:t>
            </a:fld>
            <a:endParaRPr lang="en-AU" dirty="0"/>
          </a:p>
        </p:txBody>
      </p:sp>
    </p:spTree>
    <p:extLst>
      <p:ext uri="{BB962C8B-B14F-4D97-AF65-F5344CB8AC3E}">
        <p14:creationId xmlns:p14="http://schemas.microsoft.com/office/powerpoint/2010/main" val="3969289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Fit</a:t>
            </a:r>
            <a:r>
              <a:rPr lang="en-AU" b="1" baseline="0" dirty="0"/>
              <a:t> for purpose</a:t>
            </a:r>
          </a:p>
          <a:p>
            <a:r>
              <a:rPr lang="en-AU" b="1" baseline="0" dirty="0"/>
              <a:t>Suitable for the nature of the works</a:t>
            </a:r>
          </a:p>
          <a:p>
            <a:r>
              <a:rPr lang="en-AU" baseline="0" dirty="0"/>
              <a:t> – this has been a challenge for one of our locations where we are working on either side of the local road as well as above the road, on any given day we can go from a stop </a:t>
            </a:r>
            <a:r>
              <a:rPr lang="en-AU" baseline="0" dirty="0" err="1"/>
              <a:t>stop</a:t>
            </a:r>
            <a:r>
              <a:rPr lang="en-AU" baseline="0" dirty="0"/>
              <a:t> operation to stop go to site management, this can involve at least 30 different staff members coming and going throughout the day, the STMS has had to be a lot more alert and aware of the activities and ensure that the installation is appropriate every minute of the working day. This is a change for some STMS’s.</a:t>
            </a:r>
          </a:p>
          <a:p>
            <a:endParaRPr lang="en-AU" baseline="0" dirty="0"/>
          </a:p>
          <a:p>
            <a:r>
              <a:rPr lang="en-AU" b="1" baseline="0" dirty="0"/>
              <a:t>Duration of the work</a:t>
            </a:r>
          </a:p>
          <a:p>
            <a:r>
              <a:rPr lang="en-AU" b="1" baseline="0" dirty="0"/>
              <a:t>Activities on any road must be planned so as to cause as little disruption delay or inconvenience to road users as possible</a:t>
            </a:r>
          </a:p>
          <a:p>
            <a:r>
              <a:rPr lang="en-AU" b="0" baseline="0" dirty="0"/>
              <a:t>this is a tough one to manage not in the sense of re occurring closures but the fact that the construction has been going for 2 years and has another 2 years approx. to go, our effects ranges from temporary concrete barriers to temporary speed limits and heavy vehicles accessing various areas of the network are in place in most areas for the entire length of the project.</a:t>
            </a:r>
          </a:p>
          <a:p>
            <a:endParaRPr lang="en-AU" b="0" baseline="0" dirty="0"/>
          </a:p>
          <a:p>
            <a:r>
              <a:rPr lang="en-AU" b="1" baseline="0" dirty="0"/>
              <a:t>Accordance with the TMP that has been approved</a:t>
            </a:r>
          </a:p>
          <a:p>
            <a:r>
              <a:rPr lang="en-AU" b="1" baseline="0" dirty="0"/>
              <a:t>Install, setup and used correctly</a:t>
            </a:r>
            <a:endParaRPr lang="en-AU" b="0" baseline="0" dirty="0"/>
          </a:p>
          <a:p>
            <a:r>
              <a:rPr lang="en-AU" b="0" baseline="0" dirty="0"/>
              <a:t>Reminding STMS’s to read and understand the TMP has been challenging, historically STMS’s will look at the diagram and begin installing the closure, our TMP’s have project specific requirements  and in some cases outside of </a:t>
            </a:r>
            <a:r>
              <a:rPr lang="en-AU" b="0" baseline="0" dirty="0" err="1"/>
              <a:t>CoPTTM</a:t>
            </a:r>
            <a:r>
              <a:rPr lang="en-AU" b="0" baseline="0" dirty="0"/>
              <a:t> however approved by the RCA for example there are multiple instances where our traffic design is not able to meet </a:t>
            </a:r>
            <a:r>
              <a:rPr lang="en-AU" b="0" baseline="0" dirty="0" err="1"/>
              <a:t>CoPTTM</a:t>
            </a:r>
            <a:r>
              <a:rPr lang="en-AU" b="0" baseline="0" dirty="0"/>
              <a:t> or </a:t>
            </a:r>
            <a:r>
              <a:rPr lang="en-AU" b="0" baseline="0" dirty="0" err="1"/>
              <a:t>Austroads</a:t>
            </a:r>
            <a:r>
              <a:rPr lang="en-AU" b="0" baseline="0" dirty="0"/>
              <a:t> guidelines due to construction and environmental constraints, if the STMS does not completely comprehend the TMP then they are unable to provide compliance.</a:t>
            </a:r>
          </a:p>
          <a:p>
            <a:endParaRPr lang="en-AU" b="0" baseline="0" dirty="0"/>
          </a:p>
          <a:p>
            <a:endParaRPr lang="en-AU" b="1" baseline="0" dirty="0"/>
          </a:p>
          <a:p>
            <a:endParaRPr lang="en-AU" dirty="0"/>
          </a:p>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14</a:t>
            </a:fld>
            <a:endParaRPr lang="en-AU" dirty="0"/>
          </a:p>
        </p:txBody>
      </p:sp>
    </p:spTree>
    <p:extLst>
      <p:ext uri="{BB962C8B-B14F-4D97-AF65-F5344CB8AC3E}">
        <p14:creationId xmlns:p14="http://schemas.microsoft.com/office/powerpoint/2010/main" val="418877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Prestart meeting</a:t>
            </a:r>
          </a:p>
          <a:p>
            <a:r>
              <a:rPr lang="en-AU" baseline="0" dirty="0"/>
              <a:t>Lead by the engineer provides the point of contact for the STMS to meet all foreman, and staff that will be working within the closure for that shift, during this meeting the engineer will work through the TMP with the STMS ensure that he/she understands the requirements, this is done daily even if the </a:t>
            </a:r>
            <a:r>
              <a:rPr lang="en-AU" baseline="0" dirty="0" err="1"/>
              <a:t>ttm</a:t>
            </a:r>
            <a:r>
              <a:rPr lang="en-AU" baseline="0" dirty="0"/>
              <a:t> is repeated each day, repetition can cause complacency so to ensure that we are not cutting corners or assuming that the STMS remembers from the day before which can lead to unsafe behaviour's, once the STMS understands the activity or activities that will be happening for that day the STMS then will decide the appropriate closure to install from the approved Generic TMP for that location and RCA. The engineer will then asses the STMS equipment to ensure all signs, stands, cones </a:t>
            </a:r>
            <a:r>
              <a:rPr lang="en-AU" baseline="0" dirty="0" err="1"/>
              <a:t>etc</a:t>
            </a:r>
            <a:r>
              <a:rPr lang="en-AU" baseline="0" dirty="0"/>
              <a:t> are in accordance with </a:t>
            </a:r>
            <a:r>
              <a:rPr lang="en-AU" baseline="0" dirty="0" err="1"/>
              <a:t>CoPTTM</a:t>
            </a:r>
            <a:r>
              <a:rPr lang="en-AU" baseline="0" dirty="0"/>
              <a:t> specifications, assess the STMS’s paper work to ensure that the STMS has the appropriate on site record hazard id and generic </a:t>
            </a:r>
            <a:r>
              <a:rPr lang="en-AU" baseline="0" dirty="0" err="1"/>
              <a:t>tmp</a:t>
            </a:r>
            <a:r>
              <a:rPr lang="en-AU" baseline="0" dirty="0"/>
              <a:t> checklist.</a:t>
            </a:r>
          </a:p>
          <a:p>
            <a:endParaRPr lang="en-AU" baseline="0" dirty="0"/>
          </a:p>
          <a:p>
            <a:r>
              <a:rPr lang="en-AU" b="1" baseline="0" dirty="0"/>
              <a:t>Onsite Toolbox</a:t>
            </a:r>
          </a:p>
          <a:p>
            <a:r>
              <a:rPr lang="en-AU" b="0" baseline="0" dirty="0"/>
              <a:t>The STMS will advise the foreman and staff what the closure is going to be, site access points and any site specific information about how they are going to manage the site, this has been a change for STMS’s also even though </a:t>
            </a:r>
            <a:r>
              <a:rPr lang="en-AU" b="0" baseline="0" dirty="0" err="1"/>
              <a:t>CoPTTM</a:t>
            </a:r>
            <a:r>
              <a:rPr lang="en-AU" b="0" baseline="0" dirty="0"/>
              <a:t> gives them the power to manage the site this is not typically done, so we have encouraged and enforced that power to them they are the ones ensuring all road users and works are safe so they have the final say.</a:t>
            </a:r>
          </a:p>
          <a:p>
            <a:endParaRPr lang="en-AU" b="0" baseline="0" dirty="0"/>
          </a:p>
          <a:p>
            <a:r>
              <a:rPr lang="en-AU" b="1" baseline="0" dirty="0"/>
              <a:t>Closure installation</a:t>
            </a:r>
          </a:p>
          <a:p>
            <a:r>
              <a:rPr lang="en-AU" b="0" baseline="0" dirty="0"/>
              <a:t>Following the projects safety procedures and </a:t>
            </a:r>
            <a:r>
              <a:rPr lang="en-AU" b="0" baseline="0" dirty="0" err="1"/>
              <a:t>CoPTTM</a:t>
            </a:r>
            <a:r>
              <a:rPr lang="en-AU" b="0" baseline="0" dirty="0"/>
              <a:t> guidelines the STMS is then tasked with installing the closure, safely, appropriately, and at the speed required to complete this, the STMS is not encouraged to rush to open up the working space.</a:t>
            </a:r>
          </a:p>
          <a:p>
            <a:endParaRPr lang="en-AU" b="0" baseline="0" dirty="0"/>
          </a:p>
          <a:p>
            <a:r>
              <a:rPr lang="en-AU" b="1" baseline="0" dirty="0"/>
              <a:t>Installation audit</a:t>
            </a:r>
          </a:p>
          <a:p>
            <a:r>
              <a:rPr lang="en-AU" b="0" baseline="0" dirty="0"/>
              <a:t>the traffic engineer will then audit the site to confirm compliance with the STMS, suggest adjustments if any and discuss the closure to confirm it is going to be fit for purpose for the activities that are planned.</a:t>
            </a:r>
          </a:p>
          <a:p>
            <a:endParaRPr lang="en-AU" b="0" baseline="0" dirty="0"/>
          </a:p>
          <a:p>
            <a:r>
              <a:rPr lang="en-AU" b="1" baseline="0" dirty="0"/>
              <a:t>STMS mentoring and coaching</a:t>
            </a:r>
          </a:p>
          <a:p>
            <a:r>
              <a:rPr lang="en-AU" b="0" baseline="0" dirty="0"/>
              <a:t>Through out the day the traffic engineer will meet or ring the STMS to see if there are any issues or concerns that may be come up during the shift and help and guide them to come up with the solutions, the engineer will also test and question the STMS’s knowledge against </a:t>
            </a:r>
            <a:r>
              <a:rPr lang="en-AU" b="0" baseline="0" dirty="0" err="1"/>
              <a:t>CoPTTM</a:t>
            </a:r>
            <a:r>
              <a:rPr lang="en-AU" b="0" baseline="0" dirty="0"/>
              <a:t> guidelines, coach them to be compliant with </a:t>
            </a:r>
            <a:r>
              <a:rPr lang="en-AU" b="0" baseline="0" dirty="0" err="1"/>
              <a:t>CoPTTM</a:t>
            </a:r>
            <a:r>
              <a:rPr lang="en-AU" b="0" baseline="0" dirty="0"/>
              <a:t>, the TMP and regulations rather than relying on how the last STMS set the site up or taught them knowledge, encouraged them to have a </a:t>
            </a:r>
            <a:r>
              <a:rPr lang="en-AU" b="0" baseline="0" dirty="0" err="1"/>
              <a:t>CoPTTM</a:t>
            </a:r>
            <a:r>
              <a:rPr lang="en-AU" b="0" baseline="0" dirty="0"/>
              <a:t> on them at all times so they can re assure themselves with the requirements.</a:t>
            </a:r>
          </a:p>
          <a:p>
            <a:endParaRPr lang="en-AU" b="1" baseline="0" dirty="0"/>
          </a:p>
          <a:p>
            <a:endParaRPr lang="en-AU" b="0" baseline="0" dirty="0"/>
          </a:p>
          <a:p>
            <a:endParaRPr lang="en-AU" dirty="0"/>
          </a:p>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15</a:t>
            </a:fld>
            <a:endParaRPr lang="en-AU" dirty="0"/>
          </a:p>
        </p:txBody>
      </p:sp>
    </p:spTree>
    <p:extLst>
      <p:ext uri="{BB962C8B-B14F-4D97-AF65-F5344CB8AC3E}">
        <p14:creationId xmlns:p14="http://schemas.microsoft.com/office/powerpoint/2010/main" val="635997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a:t>
            </a:r>
            <a:r>
              <a:rPr lang="en-AU" baseline="0" dirty="0"/>
              <a:t> is our site that I was referring to where we have works on both sides of the local road as well as above on the state highway.</a:t>
            </a:r>
          </a:p>
          <a:p>
            <a:endParaRPr lang="en-AU" baseline="0" dirty="0"/>
          </a:p>
          <a:p>
            <a:r>
              <a:rPr lang="en-AU" baseline="0" dirty="0"/>
              <a:t>On an almost daily basis we have got either stop/go or stop </a:t>
            </a:r>
            <a:r>
              <a:rPr lang="en-AU" baseline="0" dirty="0" err="1"/>
              <a:t>stop</a:t>
            </a:r>
            <a:r>
              <a:rPr lang="en-AU" baseline="0" dirty="0"/>
              <a:t> for various types of activities.</a:t>
            </a:r>
          </a:p>
          <a:p>
            <a:endParaRPr lang="en-AU" baseline="0" dirty="0"/>
          </a:p>
          <a:p>
            <a:r>
              <a:rPr lang="en-AU" baseline="0" dirty="0"/>
              <a:t>Due to the repetition of the setup travelling public are starting to get complacent, ignoring temporary speeds, and not paying attention to the works adjacent to the footpath.</a:t>
            </a:r>
          </a:p>
          <a:p>
            <a:endParaRPr lang="en-AU" baseline="0" dirty="0"/>
          </a:p>
          <a:p>
            <a:r>
              <a:rPr lang="en-AU" baseline="0" dirty="0"/>
              <a:t>In the next month we are going to improve our installation set up by adding in a traffic separator to enhance the thresholds and working space delineation.</a:t>
            </a:r>
          </a:p>
          <a:p>
            <a:endParaRPr lang="en-AU" baseline="0" dirty="0"/>
          </a:p>
          <a:p>
            <a:r>
              <a:rPr lang="en-AU" baseline="0" dirty="0"/>
              <a:t>We are looking to see positive results from the travelling public responding to the setup, this will increase safety for our stop go operators and the working space.</a:t>
            </a:r>
          </a:p>
          <a:p>
            <a:endParaRPr lang="en-AU" baseline="0" dirty="0"/>
          </a:p>
          <a:p>
            <a:r>
              <a:rPr lang="en-AU" baseline="0" dirty="0"/>
              <a:t>You may notice in this design we also have a ute pictured with the stop go operator, or project internal safety requirements require either the stop go operator to not be there as in use traffic lights instead or be protected by, approved barrier system or something as effective, in this location a approved barrier system would not be effective, traffic lights have a limited capacity with allowing us to swap from stop </a:t>
            </a:r>
            <a:r>
              <a:rPr lang="en-AU" baseline="0" dirty="0" err="1"/>
              <a:t>stop</a:t>
            </a:r>
            <a:r>
              <a:rPr lang="en-AU" baseline="0" dirty="0"/>
              <a:t> to stop go throughout the day. So we have put in place a small ute as the protection at this stage.</a:t>
            </a:r>
          </a:p>
          <a:p>
            <a:endParaRPr lang="en-AU" baseline="0" dirty="0"/>
          </a:p>
          <a:p>
            <a:r>
              <a:rPr lang="en-AU" baseline="0" dirty="0"/>
              <a:t>A design is in process to have the stop go operator off the carriage way we hope to have this approved in the coming month.</a:t>
            </a:r>
          </a:p>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16</a:t>
            </a:fld>
            <a:endParaRPr lang="en-AU" dirty="0"/>
          </a:p>
        </p:txBody>
      </p:sp>
    </p:spTree>
    <p:extLst>
      <p:ext uri="{BB962C8B-B14F-4D97-AF65-F5344CB8AC3E}">
        <p14:creationId xmlns:p14="http://schemas.microsoft.com/office/powerpoint/2010/main" val="925981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17</a:t>
            </a:fld>
            <a:endParaRPr lang="en-AU" dirty="0"/>
          </a:p>
        </p:txBody>
      </p:sp>
    </p:spTree>
    <p:extLst>
      <p:ext uri="{BB962C8B-B14F-4D97-AF65-F5344CB8AC3E}">
        <p14:creationId xmlns:p14="http://schemas.microsoft.com/office/powerpoint/2010/main" val="991410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project has two</a:t>
            </a:r>
            <a:r>
              <a:rPr lang="en-AU" baseline="0" dirty="0"/>
              <a:t> temporary traffic management design categories</a:t>
            </a:r>
          </a:p>
          <a:p>
            <a:endParaRPr lang="en-AU" baseline="0" dirty="0"/>
          </a:p>
          <a:p>
            <a:r>
              <a:rPr lang="en-AU" baseline="0" dirty="0"/>
              <a:t>Designs in accordance with </a:t>
            </a:r>
            <a:r>
              <a:rPr lang="en-AU" baseline="0" dirty="0" err="1"/>
              <a:t>CoPTTM</a:t>
            </a:r>
            <a:r>
              <a:rPr lang="en-AU" baseline="0" dirty="0"/>
              <a:t> </a:t>
            </a:r>
            <a:r>
              <a:rPr lang="en-AU" baseline="0" dirty="0" err="1"/>
              <a:t>ie</a:t>
            </a:r>
            <a:r>
              <a:rPr lang="en-AU" baseline="0" dirty="0"/>
              <a:t> Stop go, Lane Closures, Mobile operations.</a:t>
            </a:r>
          </a:p>
          <a:p>
            <a:r>
              <a:rPr lang="en-AU" baseline="0" dirty="0"/>
              <a:t> and </a:t>
            </a:r>
          </a:p>
          <a:p>
            <a:r>
              <a:rPr lang="en-AU" baseline="0" dirty="0"/>
              <a:t>Road re alignment designs utilising </a:t>
            </a:r>
            <a:r>
              <a:rPr lang="en-AU" baseline="0" dirty="0" err="1"/>
              <a:t>Austroads</a:t>
            </a:r>
            <a:r>
              <a:rPr lang="en-AU" baseline="0" dirty="0"/>
              <a:t> MOTSAM Sate Highway Geometric Design Manual.</a:t>
            </a:r>
            <a:endParaRPr lang="en-AU" dirty="0"/>
          </a:p>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18</a:t>
            </a:fld>
            <a:endParaRPr lang="en-AU" dirty="0"/>
          </a:p>
        </p:txBody>
      </p:sp>
    </p:spTree>
    <p:extLst>
      <p:ext uri="{BB962C8B-B14F-4D97-AF65-F5344CB8AC3E}">
        <p14:creationId xmlns:p14="http://schemas.microsoft.com/office/powerpoint/2010/main" val="112949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largest</a:t>
            </a:r>
            <a:r>
              <a:rPr lang="en-AU" baseline="0" dirty="0"/>
              <a:t> </a:t>
            </a:r>
            <a:r>
              <a:rPr lang="en-AU" baseline="0" dirty="0" err="1"/>
              <a:t>CoPTTM</a:t>
            </a:r>
            <a:r>
              <a:rPr lang="en-AU" baseline="0" dirty="0"/>
              <a:t> based design is to allow us to contraflow State Highway 1 in between Porirua and Tawa, this closure is 3.2km long, the longest time we are looking to have this installed is 12 to 14 hours and this will enable us to lift the girders onto Bridges 25 and 27 which span both north and south bound lanes.</a:t>
            </a:r>
          </a:p>
          <a:p>
            <a:endParaRPr lang="en-AU" baseline="0" dirty="0"/>
          </a:p>
          <a:p>
            <a:r>
              <a:rPr lang="en-AU" baseline="0" dirty="0"/>
              <a:t>When lifting the southbound girders northbound will become a 2 way road</a:t>
            </a:r>
          </a:p>
          <a:p>
            <a:r>
              <a:rPr lang="en-AU" baseline="0" dirty="0"/>
              <a:t>When lifting the northbound girders southbound will become a 2 way road.</a:t>
            </a:r>
            <a:endParaRPr lang="en-AU" dirty="0"/>
          </a:p>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19</a:t>
            </a:fld>
            <a:endParaRPr lang="en-AU" dirty="0"/>
          </a:p>
        </p:txBody>
      </p:sp>
    </p:spTree>
    <p:extLst>
      <p:ext uri="{BB962C8B-B14F-4D97-AF65-F5344CB8AC3E}">
        <p14:creationId xmlns:p14="http://schemas.microsoft.com/office/powerpoint/2010/main" val="223891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little bit about us – </a:t>
            </a:r>
          </a:p>
          <a:p>
            <a:endParaRPr lang="en-AU" dirty="0"/>
          </a:p>
          <a:p>
            <a:r>
              <a:rPr lang="en-AU" dirty="0"/>
              <a:t>Jessica</a:t>
            </a:r>
            <a:r>
              <a:rPr lang="en-AU" baseline="0" dirty="0"/>
              <a:t> Jenkins (Area Manager at Transmission Gully Responsible for:</a:t>
            </a:r>
          </a:p>
          <a:p>
            <a:pPr marL="171450" indent="-171450">
              <a:buFont typeface="Arial" panose="020B0604020202020204" pitchFamily="34" charset="0"/>
              <a:buChar char="•"/>
            </a:pPr>
            <a:r>
              <a:rPr lang="en-AU" baseline="0" dirty="0"/>
              <a:t>Permanent Guardrail, Signs Lines, Gantries and ITS (Intelligent Transport Systems)</a:t>
            </a:r>
          </a:p>
          <a:p>
            <a:pPr marL="171450" indent="-171450">
              <a:buFont typeface="Arial" panose="020B0604020202020204" pitchFamily="34" charset="0"/>
              <a:buChar char="•"/>
            </a:pPr>
            <a:r>
              <a:rPr lang="en-AU" baseline="0" dirty="0"/>
              <a:t>MSE Walls, Landscaping, Mitigation Planting, Operational Boundary Fence, Legal Protection Mechanisms for NZTA and GWRA.</a:t>
            </a:r>
          </a:p>
          <a:p>
            <a:pPr marL="171450" indent="-171450">
              <a:buFont typeface="Arial" panose="020B0604020202020204" pitchFamily="34" charset="0"/>
              <a:buChar char="•"/>
            </a:pPr>
            <a:endParaRPr lang="en-AU" baseline="0" dirty="0"/>
          </a:p>
          <a:p>
            <a:pPr marL="0" indent="0">
              <a:buFont typeface="Arial" panose="020B0604020202020204" pitchFamily="34" charset="0"/>
              <a:buNone/>
            </a:pPr>
            <a:r>
              <a:rPr lang="en-AU" baseline="0" dirty="0"/>
              <a:t>Desiree Craike</a:t>
            </a:r>
          </a:p>
          <a:p>
            <a:pPr marL="171450" indent="-171450">
              <a:buFont typeface="Arial" panose="020B0604020202020204" pitchFamily="34" charset="0"/>
              <a:buChar char="•"/>
            </a:pPr>
            <a:r>
              <a:rPr lang="en-AU" baseline="0" dirty="0"/>
              <a:t>Traffic Manager Transmission Gully</a:t>
            </a:r>
          </a:p>
          <a:p>
            <a:pPr marL="171450" indent="-171450">
              <a:buFont typeface="Arial" panose="020B0604020202020204" pitchFamily="34" charset="0"/>
              <a:buChar char="•"/>
            </a:pPr>
            <a:r>
              <a:rPr lang="en-AU" baseline="0" dirty="0"/>
              <a:t>TTM Design Management, Supply and Installation</a:t>
            </a:r>
          </a:p>
          <a:p>
            <a:pPr marL="171450" indent="-171450">
              <a:buFont typeface="Arial" panose="020B0604020202020204" pitchFamily="34" charset="0"/>
              <a:buChar char="•"/>
            </a:pPr>
            <a:r>
              <a:rPr lang="en-AU" baseline="0" dirty="0"/>
              <a:t>Permanent Signs and Lines Installation</a:t>
            </a:r>
          </a:p>
          <a:p>
            <a:pPr marL="171450" indent="-171450">
              <a:buFont typeface="Arial" panose="020B0604020202020204" pitchFamily="34" charset="0"/>
              <a:buChar char="•"/>
            </a:pPr>
            <a:r>
              <a:rPr lang="en-AU" baseline="0" dirty="0"/>
              <a:t>Temporary Traffic Barrier Design and Installation</a:t>
            </a:r>
          </a:p>
          <a:p>
            <a:pPr marL="171450" indent="-171450">
              <a:buFont typeface="Arial" panose="020B0604020202020204" pitchFamily="34" charset="0"/>
              <a:buChar char="•"/>
            </a:pPr>
            <a:r>
              <a:rPr lang="en-AU" baseline="0" dirty="0"/>
              <a:t>Workforce Management</a:t>
            </a:r>
          </a:p>
          <a:p>
            <a:pPr marL="171450" indent="-171450">
              <a:buFont typeface="Arial" panose="020B0604020202020204" pitchFamily="34" charset="0"/>
              <a:buChar char="•"/>
            </a:pPr>
            <a:r>
              <a:rPr lang="en-AU" baseline="0" dirty="0"/>
              <a:t>Team Leader</a:t>
            </a:r>
          </a:p>
          <a:p>
            <a:pPr marL="171450" indent="-171450">
              <a:buFont typeface="Arial" panose="020B0604020202020204" pitchFamily="34" charset="0"/>
              <a:buChar char="•"/>
            </a:pPr>
            <a:r>
              <a:rPr lang="en-AU" baseline="0" dirty="0"/>
              <a:t>Leading and Communicating Traffic Management importance across multidisciplinary teams. </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2</a:t>
            </a:fld>
            <a:endParaRPr lang="en-AU" dirty="0"/>
          </a:p>
        </p:txBody>
      </p:sp>
    </p:spTree>
    <p:extLst>
      <p:ext uri="{BB962C8B-B14F-4D97-AF65-F5344CB8AC3E}">
        <p14:creationId xmlns:p14="http://schemas.microsoft.com/office/powerpoint/2010/main" val="965958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20</a:t>
            </a:fld>
            <a:endParaRPr lang="en-AU" dirty="0"/>
          </a:p>
        </p:txBody>
      </p:sp>
    </p:spTree>
    <p:extLst>
      <p:ext uri="{BB962C8B-B14F-4D97-AF65-F5344CB8AC3E}">
        <p14:creationId xmlns:p14="http://schemas.microsoft.com/office/powerpoint/2010/main" val="532946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Phase 1,</a:t>
            </a:r>
            <a:r>
              <a:rPr lang="en-AU" baseline="0" dirty="0"/>
              <a:t> construct new bridge deck beside current state highway southbound lane</a:t>
            </a:r>
            <a:endParaRPr lang="en-AU" dirty="0"/>
          </a:p>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21</a:t>
            </a:fld>
            <a:endParaRPr lang="en-AU" dirty="0"/>
          </a:p>
        </p:txBody>
      </p:sp>
    </p:spTree>
    <p:extLst>
      <p:ext uri="{BB962C8B-B14F-4D97-AF65-F5344CB8AC3E}">
        <p14:creationId xmlns:p14="http://schemas.microsoft.com/office/powerpoint/2010/main" val="2073262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Key areas, establishing site</a:t>
            </a:r>
            <a:r>
              <a:rPr lang="en-AU" baseline="0" dirty="0"/>
              <a:t> </a:t>
            </a:r>
            <a:r>
              <a:rPr lang="en-AU" baseline="0" dirty="0" err="1"/>
              <a:t>decel</a:t>
            </a:r>
            <a:r>
              <a:rPr lang="en-AU" baseline="0" dirty="0"/>
              <a:t> and excel lanes northbound and southbound, these have been designed to light vehicle standards even though heavy vehicles are the main user of these, reason for the lower design there is no space to install excel lanes as per Austroads with the construction bridge piers, retaining walls, MSE walls and final road alignment for the new bridge southbound. </a:t>
            </a:r>
            <a:endParaRPr lang="en-AU" dirty="0"/>
          </a:p>
        </p:txBody>
      </p:sp>
      <p:sp>
        <p:nvSpPr>
          <p:cNvPr id="4" name="Slide Number Placeholder 3"/>
          <p:cNvSpPr>
            <a:spLocks noGrp="1"/>
          </p:cNvSpPr>
          <p:nvPr>
            <p:ph type="sldNum" sz="quarter" idx="10"/>
          </p:nvPr>
        </p:nvSpPr>
        <p:spPr/>
        <p:txBody>
          <a:bodyPr/>
          <a:lstStyle/>
          <a:p>
            <a:fld id="{F7AAD502-5EF5-44D3-86F8-76994F8D3DF6}" type="slidenum">
              <a:rPr lang="en-AU" smtClean="0"/>
              <a:t>22</a:t>
            </a:fld>
            <a:endParaRPr lang="en-AU" dirty="0"/>
          </a:p>
        </p:txBody>
      </p:sp>
    </p:spTree>
    <p:extLst>
      <p:ext uri="{BB962C8B-B14F-4D97-AF65-F5344CB8AC3E}">
        <p14:creationId xmlns:p14="http://schemas.microsoft.com/office/powerpoint/2010/main" val="3706350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Phase</a:t>
            </a:r>
            <a:r>
              <a:rPr lang="en-AU" baseline="0" dirty="0"/>
              <a:t> 2</a:t>
            </a:r>
          </a:p>
          <a:p>
            <a:r>
              <a:rPr lang="en-AU" baseline="0" dirty="0"/>
              <a:t>Construct bridge piers in the central median, demolish current southbound lane and construct new bridge</a:t>
            </a:r>
            <a:endParaRPr lang="en-AU" dirty="0"/>
          </a:p>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23</a:t>
            </a:fld>
            <a:endParaRPr lang="en-AU" dirty="0"/>
          </a:p>
        </p:txBody>
      </p:sp>
    </p:spTree>
    <p:extLst>
      <p:ext uri="{BB962C8B-B14F-4D97-AF65-F5344CB8AC3E}">
        <p14:creationId xmlns:p14="http://schemas.microsoft.com/office/powerpoint/2010/main" val="1495851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is</a:t>
            </a:r>
            <a:r>
              <a:rPr lang="en-AU" baseline="0" dirty="0"/>
              <a:t> a long list of design constraints here that are far too long for us to talk about now but the area here gives you an idea of the complexity of the bridge construction. This show’s the new southbound lane and the working site for the new bridge, this required the southbound lane to be realigned for the full 3km. Multiple site line issues were identified as a part of the design. Along the northbound and southbound there are </a:t>
            </a:r>
            <a:r>
              <a:rPr lang="en-AU" dirty="0"/>
              <a:t>#6? </a:t>
            </a:r>
            <a:r>
              <a:rPr lang="en-AU" baseline="0" dirty="0"/>
              <a:t>site accesses.  #18 end crash cushions #693 barriers #32 temporary speed signs just to name a few statistics.</a:t>
            </a:r>
            <a:endParaRPr lang="en-AU" dirty="0"/>
          </a:p>
        </p:txBody>
      </p:sp>
      <p:sp>
        <p:nvSpPr>
          <p:cNvPr id="4" name="Slide Number Placeholder 3"/>
          <p:cNvSpPr>
            <a:spLocks noGrp="1"/>
          </p:cNvSpPr>
          <p:nvPr>
            <p:ph type="sldNum" sz="quarter" idx="10"/>
          </p:nvPr>
        </p:nvSpPr>
        <p:spPr/>
        <p:txBody>
          <a:bodyPr/>
          <a:lstStyle/>
          <a:p>
            <a:fld id="{F7AAD502-5EF5-44D3-86F8-76994F8D3DF6}" type="slidenum">
              <a:rPr lang="en-AU" smtClean="0"/>
              <a:t>24</a:t>
            </a:fld>
            <a:endParaRPr lang="en-AU" dirty="0"/>
          </a:p>
        </p:txBody>
      </p:sp>
    </p:spTree>
    <p:extLst>
      <p:ext uri="{BB962C8B-B14F-4D97-AF65-F5344CB8AC3E}">
        <p14:creationId xmlns:p14="http://schemas.microsoft.com/office/powerpoint/2010/main" val="2297651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Phase 3</a:t>
            </a:r>
          </a:p>
          <a:p>
            <a:r>
              <a:rPr lang="en-AU" dirty="0"/>
              <a:t>Construct</a:t>
            </a:r>
            <a:r>
              <a:rPr lang="en-AU" baseline="0" dirty="0"/>
              <a:t> the northbound bridge complete any final alignment works</a:t>
            </a:r>
            <a:endParaRPr lang="en-AU" dirty="0"/>
          </a:p>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25</a:t>
            </a:fld>
            <a:endParaRPr lang="en-AU" dirty="0"/>
          </a:p>
        </p:txBody>
      </p:sp>
    </p:spTree>
    <p:extLst>
      <p:ext uri="{BB962C8B-B14F-4D97-AF65-F5344CB8AC3E}">
        <p14:creationId xmlns:p14="http://schemas.microsoft.com/office/powerpoint/2010/main" val="3185222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26</a:t>
            </a:fld>
            <a:endParaRPr lang="en-AU" dirty="0"/>
          </a:p>
        </p:txBody>
      </p:sp>
    </p:spTree>
    <p:extLst>
      <p:ext uri="{BB962C8B-B14F-4D97-AF65-F5344CB8AC3E}">
        <p14:creationId xmlns:p14="http://schemas.microsoft.com/office/powerpoint/2010/main" val="2740912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Time for another video.</a:t>
            </a:r>
            <a:r>
              <a:rPr lang="en-AU" baseline="0" dirty="0"/>
              <a:t> This was a pretty well managed piece of the project in order to reduce the impact on the users of the railway at </a:t>
            </a:r>
            <a:r>
              <a:rPr lang="en-AU" baseline="0" dirty="0" err="1"/>
              <a:t>Keneperu</a:t>
            </a:r>
            <a:r>
              <a:rPr lang="en-AU" baseline="0" dirty="0"/>
              <a:t>. This is Bridge 28, and was constructed in 8 days during a kiwi rail shut down over Christmas this year. There was a lot of planning that went into this operation, and when the time came to commence, we were rewarded with 2 days of high winds, which mean we had to delay the commencement as the crane was not able to operate. Never the less, turns out we had a bit of float in the program, and managed to get the girders up over the railway without to much disruption to the public. </a:t>
            </a:r>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27</a:t>
            </a:fld>
            <a:endParaRPr lang="en-AU" dirty="0"/>
          </a:p>
        </p:txBody>
      </p:sp>
    </p:spTree>
    <p:extLst>
      <p:ext uri="{BB962C8B-B14F-4D97-AF65-F5344CB8AC3E}">
        <p14:creationId xmlns:p14="http://schemas.microsoft.com/office/powerpoint/2010/main" val="2283565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Time for another video.</a:t>
            </a:r>
            <a:r>
              <a:rPr lang="en-AU" baseline="0" dirty="0"/>
              <a:t> This was a pretty well managed piece of the project in order to reduce the impact on the users of the railway at </a:t>
            </a:r>
            <a:r>
              <a:rPr lang="en-AU" baseline="0" dirty="0" err="1"/>
              <a:t>Keneperu</a:t>
            </a:r>
            <a:r>
              <a:rPr lang="en-AU" baseline="0" dirty="0"/>
              <a:t>. This is Bridge 28, and was constructed in 8 days during a kiwi rail shut down over Christmas this year. There was a lot of planning that went into this operation, and when the time came to commence, we were rewarded with 2 days of high winds, which mean we had to delay the commencement as the crane was not able to operate. Never the less, turns out we had a bit of float in the program, and managed to get the girders up over the railway without to much disruption to the public. </a:t>
            </a:r>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28</a:t>
            </a:fld>
            <a:endParaRPr lang="en-AU" dirty="0"/>
          </a:p>
        </p:txBody>
      </p:sp>
    </p:spTree>
    <p:extLst>
      <p:ext uri="{BB962C8B-B14F-4D97-AF65-F5344CB8AC3E}">
        <p14:creationId xmlns:p14="http://schemas.microsoft.com/office/powerpoint/2010/main" val="3088572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29</a:t>
            </a:fld>
            <a:endParaRPr lang="en-AU" dirty="0"/>
          </a:p>
        </p:txBody>
      </p:sp>
    </p:spTree>
    <p:extLst>
      <p:ext uri="{BB962C8B-B14F-4D97-AF65-F5344CB8AC3E}">
        <p14:creationId xmlns:p14="http://schemas.microsoft.com/office/powerpoint/2010/main" val="131433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Transmission Gully is 1</a:t>
            </a:r>
            <a:r>
              <a:rPr lang="en-AU" baseline="0" dirty="0"/>
              <a:t> of 4 projects that make up the northern corridor from Wellington to Levin. The first section Mackay’s to </a:t>
            </a:r>
            <a:r>
              <a:rPr lang="en-AU" baseline="0" dirty="0" err="1"/>
              <a:t>Peka</a:t>
            </a:r>
            <a:r>
              <a:rPr lang="en-AU" baseline="0" dirty="0"/>
              <a:t> </a:t>
            </a:r>
            <a:r>
              <a:rPr lang="en-AU" baseline="0" dirty="0" err="1"/>
              <a:t>Peka</a:t>
            </a:r>
            <a:r>
              <a:rPr lang="en-AU" baseline="0" dirty="0"/>
              <a:t> is now complete, and Transmission Gully is stage 2 of the over all project being delivered by NZTA. Upon completion there will be 4 lanes from Wellington City through to Levin. </a:t>
            </a:r>
          </a:p>
          <a:p>
            <a:endParaRPr lang="en-AU" baseline="0" dirty="0"/>
          </a:p>
          <a:p>
            <a:r>
              <a:rPr lang="en-AU" baseline="0" dirty="0"/>
              <a:t>Transmission Gully is different from the other 3 parts of the project, as it is a PPP (Public Private Partnership) contract being delivered by Wellington Gateway Partnership. Desiree and I work for HEB Construction as a part of the CPB HEB Joint Venture that are delivering the build of the project. There is another company called </a:t>
            </a:r>
            <a:r>
              <a:rPr lang="en-AU" baseline="0" dirty="0" err="1"/>
              <a:t>Ventia</a:t>
            </a:r>
            <a:r>
              <a:rPr lang="en-AU" baseline="0" dirty="0"/>
              <a:t> that takes responsibility of the maintenance of the alignment for 25 years post road opening. Upon completion of the maintenance period, the asset is returned to NZTA for maintenance and operation responsibilities. </a:t>
            </a:r>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3</a:t>
            </a:fld>
            <a:endParaRPr lang="en-AU" dirty="0"/>
          </a:p>
        </p:txBody>
      </p:sp>
    </p:spTree>
    <p:extLst>
      <p:ext uri="{BB962C8B-B14F-4D97-AF65-F5344CB8AC3E}">
        <p14:creationId xmlns:p14="http://schemas.microsoft.com/office/powerpoint/2010/main" val="2508440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30</a:t>
            </a:fld>
            <a:endParaRPr lang="en-AU" dirty="0"/>
          </a:p>
        </p:txBody>
      </p:sp>
    </p:spTree>
    <p:extLst>
      <p:ext uri="{BB962C8B-B14F-4D97-AF65-F5344CB8AC3E}">
        <p14:creationId xmlns:p14="http://schemas.microsoft.com/office/powerpoint/2010/main" val="2553735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4</a:t>
            </a:fld>
            <a:endParaRPr lang="en-AU" dirty="0"/>
          </a:p>
        </p:txBody>
      </p:sp>
    </p:spTree>
    <p:extLst>
      <p:ext uri="{BB962C8B-B14F-4D97-AF65-F5344CB8AC3E}">
        <p14:creationId xmlns:p14="http://schemas.microsoft.com/office/powerpoint/2010/main" val="2508440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Earthworks Season (September 2017 – March</a:t>
            </a:r>
            <a:r>
              <a:rPr lang="en-AU" baseline="0" dirty="0"/>
              <a:t> 2018) we completed our largest earth moving season to date. </a:t>
            </a:r>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5</a:t>
            </a:fld>
            <a:endParaRPr lang="en-AU" dirty="0"/>
          </a:p>
        </p:txBody>
      </p:sp>
    </p:spTree>
    <p:extLst>
      <p:ext uri="{BB962C8B-B14F-4D97-AF65-F5344CB8AC3E}">
        <p14:creationId xmlns:p14="http://schemas.microsoft.com/office/powerpoint/2010/main" val="2508440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picture is to give you an idea of the terrain</a:t>
            </a:r>
            <a:r>
              <a:rPr lang="en-AU" baseline="0" dirty="0"/>
              <a:t> we are working in. Most of the project looks like this, and the public often doesn’t get to see what we are doing. </a:t>
            </a:r>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6</a:t>
            </a:fld>
            <a:endParaRPr lang="en-AU" dirty="0"/>
          </a:p>
        </p:txBody>
      </p:sp>
    </p:spTree>
    <p:extLst>
      <p:ext uri="{BB962C8B-B14F-4D97-AF65-F5344CB8AC3E}">
        <p14:creationId xmlns:p14="http://schemas.microsoft.com/office/powerpoint/2010/main" val="250844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northern tie in of the Transmission</a:t>
            </a:r>
            <a:r>
              <a:rPr lang="en-AU" baseline="0" dirty="0"/>
              <a:t> Gully Project. Desiree is currently working with the team in this area detailing the traffic switch which will switch the current SH1 traffic onto the new Coast Road in August this year. </a:t>
            </a:r>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7</a:t>
            </a:fld>
            <a:endParaRPr lang="en-AU" dirty="0"/>
          </a:p>
        </p:txBody>
      </p:sp>
    </p:spTree>
    <p:extLst>
      <p:ext uri="{BB962C8B-B14F-4D97-AF65-F5344CB8AC3E}">
        <p14:creationId xmlns:p14="http://schemas.microsoft.com/office/powerpoint/2010/main" val="250844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southern tie</a:t>
            </a:r>
            <a:r>
              <a:rPr lang="en-AU" baseline="0" dirty="0"/>
              <a:t> in at Linden. Desiree and her team are currently working through the requirements to switch the current southbound traffic onto this new Bridge at Collins Ave. This requires a geometric design for the lateral lane shift onto the bridge. The temporary speed of this road will then be reduced to 70km / hour due to sight line issues associated with Bridge construction. </a:t>
            </a:r>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8</a:t>
            </a:fld>
            <a:endParaRPr lang="en-AU" dirty="0"/>
          </a:p>
        </p:txBody>
      </p:sp>
    </p:spTree>
    <p:extLst>
      <p:ext uri="{BB962C8B-B14F-4D97-AF65-F5344CB8AC3E}">
        <p14:creationId xmlns:p14="http://schemas.microsoft.com/office/powerpoint/2010/main" val="3304680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battle hill access underpass. This is the permanent access for pedestrians,</a:t>
            </a:r>
            <a:r>
              <a:rPr lang="en-AU" baseline="0" dirty="0"/>
              <a:t> horses mountain bike riders and hikers. As a part of the project we must maintain full access across the alignment at all times so that users of the park can continue to enjoy Battle Hill Regional Park. For this reason, this was the first bridge that was built on the project. </a:t>
            </a:r>
            <a:endParaRPr lang="en-AU" dirty="0"/>
          </a:p>
        </p:txBody>
      </p:sp>
      <p:sp>
        <p:nvSpPr>
          <p:cNvPr id="4" name="Slide Number Placeholder 3"/>
          <p:cNvSpPr>
            <a:spLocks noGrp="1"/>
          </p:cNvSpPr>
          <p:nvPr>
            <p:ph type="sldNum" sz="quarter" idx="10"/>
          </p:nvPr>
        </p:nvSpPr>
        <p:spPr/>
        <p:txBody>
          <a:bodyPr/>
          <a:lstStyle/>
          <a:p>
            <a:fld id="{AB5BDEB1-67B6-4111-AB50-B753EA157FF8}" type="slidenum">
              <a:rPr lang="en-AU" smtClean="0"/>
              <a:t>9</a:t>
            </a:fld>
            <a:endParaRPr lang="en-AU" dirty="0"/>
          </a:p>
        </p:txBody>
      </p:sp>
    </p:spTree>
    <p:extLst>
      <p:ext uri="{BB962C8B-B14F-4D97-AF65-F5344CB8AC3E}">
        <p14:creationId xmlns:p14="http://schemas.microsoft.com/office/powerpoint/2010/main" val="2508440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872" y="621792"/>
            <a:ext cx="8635327" cy="630936"/>
          </a:xfrm>
        </p:spPr>
        <p:txBody>
          <a:bodyPr anchor="b">
            <a:noAutofit/>
          </a:bodyPr>
          <a:lstStyle>
            <a:lvl1pPr>
              <a:defRPr sz="2800">
                <a:latin typeface="+mn-lt"/>
              </a:defRPr>
            </a:lvl1pPr>
          </a:lstStyle>
          <a:p>
            <a:r>
              <a:rPr lang="en-US"/>
              <a:t>Click to edit Master title style</a:t>
            </a:r>
            <a:endParaRPr lang="en-US" dirty="0"/>
          </a:p>
        </p:txBody>
      </p:sp>
      <p:sp>
        <p:nvSpPr>
          <p:cNvPr id="8" name="Content Placeholder 3"/>
          <p:cNvSpPr>
            <a:spLocks noGrp="1"/>
          </p:cNvSpPr>
          <p:nvPr>
            <p:ph sz="quarter" idx="10"/>
          </p:nvPr>
        </p:nvSpPr>
        <p:spPr>
          <a:xfrm>
            <a:off x="212721" y="1628775"/>
            <a:ext cx="8626479" cy="3603625"/>
          </a:xfrm>
        </p:spPr>
        <p:txBody>
          <a:bodyPr>
            <a:noAutofit/>
          </a:bodyPr>
          <a:lstStyle>
            <a:lvl1pPr>
              <a:defRPr>
                <a:latin typeface="+mn-lt"/>
              </a:defRPr>
            </a:lvl1pPr>
            <a:lvl2pPr>
              <a:buClr>
                <a:srgbClr val="F15F2A"/>
              </a:buClr>
              <a:defRPr>
                <a:latin typeface="+mn-lt"/>
              </a:defRPr>
            </a:lvl2pPr>
            <a:lvl3pPr>
              <a:buClr>
                <a:srgbClr val="F15F2A"/>
              </a:buClr>
              <a:defRPr>
                <a:latin typeface="+mn-lt"/>
              </a:defRPr>
            </a:lvl3pPr>
            <a:lvl4pPr>
              <a:buClr>
                <a:srgbClr val="F15F2A"/>
              </a:buClr>
              <a:defRPr>
                <a:latin typeface="+mn-lt"/>
              </a:defRPr>
            </a:lvl4pPr>
            <a:lvl5pPr>
              <a:buClr>
                <a:srgbClr val="F15F2A"/>
              </a:buCl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5" name="Text Placeholder 4"/>
          <p:cNvSpPr>
            <a:spLocks noGrp="1"/>
          </p:cNvSpPr>
          <p:nvPr>
            <p:ph type="body" sz="quarter" idx="17" hasCustomPrompt="1"/>
          </p:nvPr>
        </p:nvSpPr>
        <p:spPr>
          <a:xfrm>
            <a:off x="203200" y="1282549"/>
            <a:ext cx="8636000" cy="355174"/>
          </a:xfrm>
        </p:spPr>
        <p:txBody>
          <a:bodyPr>
            <a:noAutofit/>
          </a:bodyPr>
          <a:lstStyle>
            <a:lvl1pPr>
              <a:defRPr lang="en-US" sz="1800" kern="1200" dirty="0" smtClean="0">
                <a:solidFill>
                  <a:srgbClr val="F15F2A"/>
                </a:solidFill>
                <a:latin typeface="+mn-lt"/>
                <a:ea typeface="+mn-ea"/>
                <a:cs typeface="+mn-cs"/>
              </a:defRPr>
            </a:lvl1pPr>
          </a:lstStyle>
          <a:p>
            <a:pPr lvl="0"/>
            <a:r>
              <a:rPr lang="en-US" dirty="0"/>
              <a:t>Click to edit Subtitle</a:t>
            </a:r>
            <a:endParaRPr lang="en-NZ" dirty="0"/>
          </a:p>
        </p:txBody>
      </p:sp>
    </p:spTree>
    <p:extLst>
      <p:ext uri="{BB962C8B-B14F-4D97-AF65-F5344CB8AC3E}">
        <p14:creationId xmlns:p14="http://schemas.microsoft.com/office/powerpoint/2010/main" val="266185217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68" userDrawn="1">
          <p15:clr>
            <a:srgbClr val="FBAE40"/>
          </p15:clr>
        </p15:guide>
        <p15:guide id="3" orient="horz" pos="102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Slide Image">
    <p:spTree>
      <p:nvGrpSpPr>
        <p:cNvPr id="1" name=""/>
        <p:cNvGrpSpPr/>
        <p:nvPr/>
      </p:nvGrpSpPr>
      <p:grpSpPr>
        <a:xfrm>
          <a:off x="0" y="0"/>
          <a:ext cx="0" cy="0"/>
          <a:chOff x="0" y="0"/>
          <a:chExt cx="0" cy="0"/>
        </a:xfrm>
      </p:grpSpPr>
      <p:sp>
        <p:nvSpPr>
          <p:cNvPr id="2" name="Title 1"/>
          <p:cNvSpPr>
            <a:spLocks noGrp="1"/>
          </p:cNvSpPr>
          <p:nvPr>
            <p:ph type="ctrTitle"/>
          </p:nvPr>
        </p:nvSpPr>
        <p:spPr>
          <a:xfrm>
            <a:off x="200321" y="457200"/>
            <a:ext cx="8630412" cy="1444752"/>
          </a:xfrm>
        </p:spPr>
        <p:txBody>
          <a:bodyPr anchor="b">
            <a:noAutofit/>
          </a:bodyPr>
          <a:lstStyle>
            <a:lvl1pPr algn="l">
              <a:defRPr sz="4400"/>
            </a:lvl1pPr>
          </a:lstStyle>
          <a:p>
            <a:r>
              <a:rPr lang="en-US" dirty="0"/>
              <a:t>Click to edit Master title style</a:t>
            </a:r>
          </a:p>
        </p:txBody>
      </p:sp>
      <p:sp>
        <p:nvSpPr>
          <p:cNvPr id="3" name="Subtitle 2"/>
          <p:cNvSpPr>
            <a:spLocks noGrp="1"/>
          </p:cNvSpPr>
          <p:nvPr>
            <p:ph type="subTitle" idx="1"/>
          </p:nvPr>
        </p:nvSpPr>
        <p:spPr>
          <a:xfrm>
            <a:off x="209845" y="1920240"/>
            <a:ext cx="8620887" cy="461010"/>
          </a:xfrm>
        </p:spPr>
        <p:txBody>
          <a:bodyPr>
            <a:noAutofit/>
          </a:bodyPr>
          <a:lstStyle>
            <a:lvl1pPr marL="0" indent="0" algn="l">
              <a:buNone/>
              <a:defRPr sz="2000">
                <a:solidFill>
                  <a:srgbClr val="F15F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p:cNvSpPr>
            <a:spLocks noGrp="1"/>
          </p:cNvSpPr>
          <p:nvPr>
            <p:ph type="pic" sz="quarter" idx="13"/>
          </p:nvPr>
        </p:nvSpPr>
        <p:spPr>
          <a:xfrm>
            <a:off x="304800" y="2600326"/>
            <a:ext cx="8510016" cy="3071622"/>
          </a:xfrm>
        </p:spPr>
        <p:txBody>
          <a:bodyPr anchor="ctr"/>
          <a:lstStyle>
            <a:lvl1pPr algn="ctr">
              <a:defRPr/>
            </a:lvl1pPr>
          </a:lstStyle>
          <a:p>
            <a:r>
              <a:rPr lang="en-US" dirty="0"/>
              <a:t>Click icon to add picture</a:t>
            </a:r>
          </a:p>
        </p:txBody>
      </p:sp>
    </p:spTree>
    <p:extLst>
      <p:ext uri="{BB962C8B-B14F-4D97-AF65-F5344CB8AC3E}">
        <p14:creationId xmlns:p14="http://schemas.microsoft.com/office/powerpoint/2010/main" val="1356925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55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7390" y="6126163"/>
            <a:ext cx="1306145" cy="449227"/>
          </a:xfrm>
          <a:prstGeom prst="rect">
            <a:avLst/>
          </a:prstGeom>
        </p:spPr>
      </p:pic>
    </p:spTree>
    <p:extLst>
      <p:ext uri="{BB962C8B-B14F-4D97-AF65-F5344CB8AC3E}">
        <p14:creationId xmlns:p14="http://schemas.microsoft.com/office/powerpoint/2010/main" val="13654454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6085" y="475488"/>
            <a:ext cx="8633061" cy="14264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213789" y="2211513"/>
            <a:ext cx="8623824" cy="357968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604818"/>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4" r:id="rId3"/>
  </p:sldLayoutIdLst>
  <p:txStyles>
    <p:titleStyle>
      <a:lvl1pPr algn="l" defTabSz="914400" rtl="0" eaLnBrk="1" latinLnBrk="0" hangingPunct="1">
        <a:lnSpc>
          <a:spcPct val="90000"/>
        </a:lnSpc>
        <a:spcBef>
          <a:spcPct val="0"/>
        </a:spcBef>
        <a:buNone/>
        <a:defRPr sz="4400" b="1" kern="1200">
          <a:solidFill>
            <a:srgbClr val="00456A"/>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i="0" kern="1200">
          <a:solidFill>
            <a:srgbClr val="003366"/>
          </a:solidFill>
          <a:latin typeface="+mn-lt"/>
          <a:ea typeface="+mn-ea"/>
          <a:cs typeface="Lao UI" panose="020B0502040204020203" pitchFamily="34" charset="0"/>
        </a:defRPr>
      </a:lvl1pPr>
      <a:lvl2pPr marL="3429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2pPr>
      <a:lvl3pPr marL="6858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3pPr>
      <a:lvl4pPr marL="10287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4pPr>
      <a:lvl5pPr marL="13716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192" userDrawn="1">
          <p15:clr>
            <a:srgbClr val="F26B43"/>
          </p15:clr>
        </p15:guide>
        <p15:guide id="3" pos="55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3.pn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279667" y="863999"/>
            <a:ext cx="8630412" cy="682752"/>
          </a:xfrm>
        </p:spPr>
        <p:txBody>
          <a:bodyPr/>
          <a:lstStyle/>
          <a:p>
            <a:pPr algn="ctr"/>
            <a:r>
              <a:rPr lang="en-US" dirty="0"/>
              <a:t>Transmission Gully</a:t>
            </a:r>
            <a:endParaRPr lang="en-NZ" dirty="0"/>
          </a:p>
        </p:txBody>
      </p:sp>
      <p:sp>
        <p:nvSpPr>
          <p:cNvPr id="6" name="Subtitle 5"/>
          <p:cNvSpPr>
            <a:spLocks noGrp="1"/>
          </p:cNvSpPr>
          <p:nvPr>
            <p:ph type="subTitle" idx="1"/>
          </p:nvPr>
        </p:nvSpPr>
        <p:spPr>
          <a:xfrm>
            <a:off x="279667" y="1510553"/>
            <a:ext cx="8630411" cy="1460853"/>
          </a:xfrm>
        </p:spPr>
        <p:txBody>
          <a:bodyPr/>
          <a:lstStyle/>
          <a:p>
            <a:pPr algn="ctr">
              <a:lnSpc>
                <a:spcPct val="100000"/>
              </a:lnSpc>
              <a:spcBef>
                <a:spcPts val="600"/>
              </a:spcBef>
            </a:pPr>
            <a:r>
              <a:rPr lang="en-US" sz="2400" b="1" dirty="0"/>
              <a:t>Opening May 2020</a:t>
            </a:r>
          </a:p>
          <a:p>
            <a:pPr algn="ctr">
              <a:lnSpc>
                <a:spcPct val="100000"/>
              </a:lnSpc>
              <a:spcBef>
                <a:spcPts val="600"/>
              </a:spcBef>
            </a:pPr>
            <a:r>
              <a:rPr lang="en-US" sz="2400" b="1" dirty="0"/>
              <a:t>Presentation to the 3</a:t>
            </a:r>
            <a:r>
              <a:rPr lang="en-US" sz="2400" b="1" baseline="30000" dirty="0"/>
              <a:t>rd</a:t>
            </a:r>
            <a:r>
              <a:rPr lang="en-US" sz="2400" b="1" dirty="0"/>
              <a:t> TTM Conference 2018</a:t>
            </a:r>
          </a:p>
          <a:p>
            <a:pPr algn="ctr">
              <a:lnSpc>
                <a:spcPct val="100000"/>
              </a:lnSpc>
              <a:spcBef>
                <a:spcPts val="600"/>
              </a:spcBef>
            </a:pPr>
            <a:r>
              <a:rPr lang="en-US" sz="2400" b="1" dirty="0"/>
              <a:t>Jessica Jenkins &amp; Desiree Craike</a:t>
            </a: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a:ext>
            </a:extLst>
          </a:blip>
          <a:srcRect t="3830" b="4601"/>
          <a:stretch/>
        </p:blipFill>
        <p:spPr bwMode="auto">
          <a:xfrm>
            <a:off x="0" y="2967984"/>
            <a:ext cx="9144000" cy="430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424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a:spLocks noGrp="1"/>
          </p:cNvSpPr>
          <p:nvPr>
            <p:ph type="ctrTitle"/>
          </p:nvPr>
        </p:nvSpPr>
        <p:spPr>
          <a:xfrm>
            <a:off x="432079" y="853951"/>
            <a:ext cx="8478000" cy="1326542"/>
          </a:xfrm>
        </p:spPr>
        <p:txBody>
          <a:bodyPr/>
          <a:lstStyle/>
          <a:p>
            <a:pPr algn="ctr"/>
            <a:r>
              <a:rPr lang="en-NZ" dirty="0">
                <a:solidFill>
                  <a:srgbClr val="F15F2A"/>
                </a:solidFill>
              </a:rPr>
              <a:t>SH58 Interchange  </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8546" t="12883" r="11126" b="5928"/>
          <a:stretch/>
        </p:blipFill>
        <p:spPr>
          <a:xfrm>
            <a:off x="0" y="2180493"/>
            <a:ext cx="9144000" cy="4677507"/>
          </a:xfrm>
          <a:prstGeom prst="rect">
            <a:avLst/>
          </a:prstGeom>
        </p:spPr>
      </p:pic>
    </p:spTree>
    <p:extLst>
      <p:ext uri="{BB962C8B-B14F-4D97-AF65-F5344CB8AC3E}">
        <p14:creationId xmlns:p14="http://schemas.microsoft.com/office/powerpoint/2010/main" val="1645196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title"/>
          </p:nvPr>
        </p:nvSpPr>
        <p:spPr/>
        <p:txBody>
          <a:bodyPr/>
          <a:lstStyle/>
          <a:p>
            <a:pPr algn="ctr"/>
            <a:r>
              <a:rPr lang="en-NZ" dirty="0">
                <a:solidFill>
                  <a:srgbClr val="F15F2A"/>
                </a:solidFill>
              </a:rPr>
              <a:t>Cannons Creek Bridge</a:t>
            </a:r>
          </a:p>
        </p:txBody>
      </p:sp>
      <p:sp>
        <p:nvSpPr>
          <p:cNvPr id="5" name="Content Placeholder 4">
            <a:extLst>
              <a:ext uri="{FF2B5EF4-FFF2-40B4-BE49-F238E27FC236}">
                <a16:creationId xmlns:a16="http://schemas.microsoft.com/office/drawing/2014/main" id="{8E0C2972-6CF8-45D5-86E4-E1B073142EC2}"/>
              </a:ext>
            </a:extLst>
          </p:cNvPr>
          <p:cNvSpPr>
            <a:spLocks noGrp="1"/>
          </p:cNvSpPr>
          <p:nvPr>
            <p:ph sz="quarter" idx="10"/>
          </p:nvPr>
        </p:nvSpPr>
        <p:spPr>
          <a:xfrm>
            <a:off x="212721" y="2247900"/>
            <a:ext cx="8626479" cy="2984500"/>
          </a:xfrm>
        </p:spPr>
        <p:txBody>
          <a:bodyPr/>
          <a:lstStyle/>
          <a:p>
            <a:pPr algn="ctr"/>
            <a:r>
              <a:rPr lang="en-NZ" sz="2400" b="1" dirty="0"/>
              <a:t>Optional download of video</a:t>
            </a:r>
          </a:p>
          <a:p>
            <a:pPr algn="ctr"/>
            <a:r>
              <a:rPr lang="en-NZ" sz="2400" b="1" dirty="0"/>
              <a:t>W-14a Cannons Creek Bridge</a:t>
            </a: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730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432079" y="863999"/>
            <a:ext cx="8478000" cy="682752"/>
          </a:xfrm>
        </p:spPr>
        <p:txBody>
          <a:bodyPr/>
          <a:lstStyle/>
          <a:p>
            <a:pPr algn="ctr"/>
            <a:r>
              <a:rPr lang="en-NZ" dirty="0">
                <a:solidFill>
                  <a:srgbClr val="F15F2A"/>
                </a:solidFill>
              </a:rPr>
              <a:t>Cannons Creek Bridge</a:t>
            </a: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a:ext>
            </a:extLst>
          </a:blip>
          <a:srcRect t="-5" b="-5"/>
          <a:stretch/>
        </p:blipFill>
        <p:spPr bwMode="auto">
          <a:xfrm>
            <a:off x="0" y="2158733"/>
            <a:ext cx="9144000" cy="47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undefined"/>
          <p:cNvPicPr>
            <a:picLocks noChangeAspect="1" noChangeArrowheads="1"/>
          </p:cNvPicPr>
          <p:nvPr/>
        </p:nvPicPr>
        <p:blipFill rotWithShape="1">
          <a:blip r:embed="rId6">
            <a:extLst>
              <a:ext uri="{28A0092B-C50C-407E-A947-70E740481C1C}">
                <a14:useLocalDpi xmlns:a14="http://schemas.microsoft.com/office/drawing/2010/main" val="0"/>
              </a:ext>
            </a:extLst>
          </a:blip>
          <a:srcRect t="13621"/>
          <a:stretch/>
        </p:blipFill>
        <p:spPr bwMode="auto">
          <a:xfrm>
            <a:off x="-14855" y="1571625"/>
            <a:ext cx="9175470" cy="5286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J:\05 - Delivery Stage\Photos\2017 - 05\2017-05-Misc\Br-20- Pier 2 soil nail wall.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2917"/>
          <a:stretch/>
        </p:blipFill>
        <p:spPr bwMode="auto">
          <a:xfrm>
            <a:off x="0" y="1571625"/>
            <a:ext cx="9144000" cy="528638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r="11841"/>
          <a:stretch/>
        </p:blipFill>
        <p:spPr bwMode="auto">
          <a:xfrm>
            <a:off x="-14855" y="1573958"/>
            <a:ext cx="9144000" cy="528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b="8381"/>
          <a:stretch/>
        </p:blipFill>
        <p:spPr bwMode="auto">
          <a:xfrm>
            <a:off x="-14855" y="1573958"/>
            <a:ext cx="9155766" cy="5286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t="12210"/>
          <a:stretch/>
        </p:blipFill>
        <p:spPr bwMode="auto">
          <a:xfrm>
            <a:off x="0" y="1573958"/>
            <a:ext cx="9175470" cy="528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16340" r="4551"/>
          <a:stretch/>
        </p:blipFill>
        <p:spPr bwMode="auto">
          <a:xfrm>
            <a:off x="-8488" y="1573958"/>
            <a:ext cx="9160616" cy="5336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32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additive="base">
                                        <p:cTn id="19" dur="500" fill="hold"/>
                                        <p:tgtEl>
                                          <p:spTgt spid="4098"/>
                                        </p:tgtEl>
                                        <p:attrNameLst>
                                          <p:attrName>ppt_x</p:attrName>
                                        </p:attrNameLst>
                                      </p:cBhvr>
                                      <p:tavLst>
                                        <p:tav tm="0">
                                          <p:val>
                                            <p:strVal val="#ppt_x"/>
                                          </p:val>
                                        </p:tav>
                                        <p:tav tm="100000">
                                          <p:val>
                                            <p:strVal val="#ppt_x"/>
                                          </p:val>
                                        </p:tav>
                                      </p:tavLst>
                                    </p:anim>
                                    <p:anim calcmode="lin" valueType="num">
                                      <p:cBhvr additive="base">
                                        <p:cTn id="20"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99"/>
                                        </p:tgtEl>
                                        <p:attrNameLst>
                                          <p:attrName>style.visibility</p:attrName>
                                        </p:attrNameLst>
                                      </p:cBhvr>
                                      <p:to>
                                        <p:strVal val="visible"/>
                                      </p:to>
                                    </p:set>
                                    <p:anim calcmode="lin" valueType="num">
                                      <p:cBhvr additive="base">
                                        <p:cTn id="25" dur="500" fill="hold"/>
                                        <p:tgtEl>
                                          <p:spTgt spid="4099"/>
                                        </p:tgtEl>
                                        <p:attrNameLst>
                                          <p:attrName>ppt_x</p:attrName>
                                        </p:attrNameLst>
                                      </p:cBhvr>
                                      <p:tavLst>
                                        <p:tav tm="0">
                                          <p:val>
                                            <p:strVal val="#ppt_x"/>
                                          </p:val>
                                        </p:tav>
                                        <p:tav tm="100000">
                                          <p:val>
                                            <p:strVal val="#ppt_x"/>
                                          </p:val>
                                        </p:tav>
                                      </p:tavLst>
                                    </p:anim>
                                    <p:anim calcmode="lin" valueType="num">
                                      <p:cBhvr additive="base">
                                        <p:cTn id="26"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00"/>
                                        </p:tgtEl>
                                        <p:attrNameLst>
                                          <p:attrName>style.visibility</p:attrName>
                                        </p:attrNameLst>
                                      </p:cBhvr>
                                      <p:to>
                                        <p:strVal val="visible"/>
                                      </p:to>
                                    </p:set>
                                    <p:anim calcmode="lin" valueType="num">
                                      <p:cBhvr additive="base">
                                        <p:cTn id="31" dur="500" fill="hold"/>
                                        <p:tgtEl>
                                          <p:spTgt spid="4100"/>
                                        </p:tgtEl>
                                        <p:attrNameLst>
                                          <p:attrName>ppt_x</p:attrName>
                                        </p:attrNameLst>
                                      </p:cBhvr>
                                      <p:tavLst>
                                        <p:tav tm="0">
                                          <p:val>
                                            <p:strVal val="#ppt_x"/>
                                          </p:val>
                                        </p:tav>
                                        <p:tav tm="100000">
                                          <p:val>
                                            <p:strVal val="#ppt_x"/>
                                          </p:val>
                                        </p:tav>
                                      </p:tavLst>
                                    </p:anim>
                                    <p:anim calcmode="lin" valueType="num">
                                      <p:cBhvr additive="base">
                                        <p:cTn id="32"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 calcmode="lin" valueType="num">
                                      <p:cBhvr additive="base">
                                        <p:cTn id="37" dur="500" fill="hold"/>
                                        <p:tgtEl>
                                          <p:spTgt spid="2050"/>
                                        </p:tgtEl>
                                        <p:attrNameLst>
                                          <p:attrName>ppt_x</p:attrName>
                                        </p:attrNameLst>
                                      </p:cBhvr>
                                      <p:tavLst>
                                        <p:tav tm="0">
                                          <p:val>
                                            <p:strVal val="#ppt_x"/>
                                          </p:val>
                                        </p:tav>
                                        <p:tav tm="100000">
                                          <p:val>
                                            <p:strVal val="#ppt_x"/>
                                          </p:val>
                                        </p:tav>
                                      </p:tavLst>
                                    </p:anim>
                                    <p:anim calcmode="lin" valueType="num">
                                      <p:cBhvr additive="base">
                                        <p:cTn id="3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432079" y="863999"/>
            <a:ext cx="8478000" cy="682752"/>
          </a:xfrm>
        </p:spPr>
        <p:txBody>
          <a:bodyPr/>
          <a:lstStyle/>
          <a:p>
            <a:pPr algn="ctr"/>
            <a:r>
              <a:rPr lang="en-NZ" sz="3600" dirty="0">
                <a:solidFill>
                  <a:srgbClr val="F15F2A"/>
                </a:solidFill>
              </a:rPr>
              <a:t>Compliance</a:t>
            </a: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compli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7257" y="3198052"/>
            <a:ext cx="4094018" cy="2886283"/>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3"/>
          <p:cNvSpPr txBox="1">
            <a:spLocks/>
          </p:cNvSpPr>
          <p:nvPr/>
        </p:nvSpPr>
        <p:spPr>
          <a:xfrm>
            <a:off x="457200" y="1804021"/>
            <a:ext cx="8136082" cy="22621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i="0" kern="1200">
                <a:solidFill>
                  <a:srgbClr val="F15F2A"/>
                </a:solidFill>
                <a:latin typeface="+mn-lt"/>
                <a:ea typeface="+mn-ea"/>
                <a:cs typeface="Lao UI" panose="020B0502040204020203" pitchFamily="34" charset="0"/>
              </a:defRPr>
            </a:lvl1pPr>
            <a:lvl2pPr marL="457200" indent="0" algn="ctr" defTabSz="914400" rtl="0" eaLnBrk="1" latinLnBrk="0" hangingPunct="1">
              <a:lnSpc>
                <a:spcPct val="90000"/>
              </a:lnSpc>
              <a:spcBef>
                <a:spcPts val="500"/>
              </a:spcBef>
              <a:buClr>
                <a:srgbClr val="F15F2A"/>
              </a:buClr>
              <a:buFont typeface="Arial" panose="020B0604020202020204" pitchFamily="34" charset="0"/>
              <a:buNone/>
              <a:defRPr sz="2000" i="0" kern="1200">
                <a:solidFill>
                  <a:srgbClr val="003366"/>
                </a:solidFill>
                <a:latin typeface="+mn-lt"/>
                <a:ea typeface="+mn-ea"/>
                <a:cs typeface="Lao UI" panose="020B0502040204020203" pitchFamily="34" charset="0"/>
              </a:defRPr>
            </a:lvl2pPr>
            <a:lvl3pPr marL="914400" indent="0" algn="ctr" defTabSz="914400" rtl="0" eaLnBrk="1" latinLnBrk="0" hangingPunct="1">
              <a:lnSpc>
                <a:spcPct val="90000"/>
              </a:lnSpc>
              <a:spcBef>
                <a:spcPts val="500"/>
              </a:spcBef>
              <a:buClr>
                <a:srgbClr val="F15F2A"/>
              </a:buClr>
              <a:buFont typeface="Arial" panose="020B0604020202020204" pitchFamily="34" charset="0"/>
              <a:buNone/>
              <a:defRPr sz="1800" i="0" kern="1200">
                <a:solidFill>
                  <a:srgbClr val="003366"/>
                </a:solidFill>
                <a:latin typeface="+mn-lt"/>
                <a:ea typeface="+mn-ea"/>
                <a:cs typeface="Lao UI" panose="020B0502040204020203" pitchFamily="34" charset="0"/>
              </a:defRPr>
            </a:lvl3pPr>
            <a:lvl4pPr marL="1371600" indent="0" algn="ctr" defTabSz="914400" rtl="0" eaLnBrk="1" latinLnBrk="0" hangingPunct="1">
              <a:lnSpc>
                <a:spcPct val="90000"/>
              </a:lnSpc>
              <a:spcBef>
                <a:spcPts val="500"/>
              </a:spcBef>
              <a:buClr>
                <a:srgbClr val="F15F2A"/>
              </a:buClr>
              <a:buFont typeface="Arial" panose="020B0604020202020204" pitchFamily="34" charset="0"/>
              <a:buNone/>
              <a:defRPr sz="1600" i="0" kern="1200">
                <a:solidFill>
                  <a:srgbClr val="003366"/>
                </a:solidFill>
                <a:latin typeface="+mn-lt"/>
                <a:ea typeface="+mn-ea"/>
                <a:cs typeface="Lao UI" panose="020B0502040204020203" pitchFamily="34" charset="0"/>
              </a:defRPr>
            </a:lvl4pPr>
            <a:lvl5pPr marL="1828800" indent="0" algn="ctr" defTabSz="914400" rtl="0" eaLnBrk="1" latinLnBrk="0" hangingPunct="1">
              <a:lnSpc>
                <a:spcPct val="90000"/>
              </a:lnSpc>
              <a:spcBef>
                <a:spcPts val="500"/>
              </a:spcBef>
              <a:buClr>
                <a:srgbClr val="F15F2A"/>
              </a:buClr>
              <a:buFont typeface="Arial" panose="020B0604020202020204" pitchFamily="34" charset="0"/>
              <a:buNone/>
              <a:defRPr sz="1600" i="0" kern="1200">
                <a:solidFill>
                  <a:srgbClr val="003366"/>
                </a:solidFill>
                <a:latin typeface="+mn-lt"/>
                <a:ea typeface="+mn-ea"/>
                <a:cs typeface="Lao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AU" sz="4000" i="1">
                <a:solidFill>
                  <a:schemeClr val="tx1"/>
                </a:solidFill>
              </a:rPr>
              <a:t>“The act of being in accordance with established standards, guidelines, or legislation”</a:t>
            </a:r>
          </a:p>
          <a:p>
            <a:endParaRPr lang="en-AU" dirty="0"/>
          </a:p>
        </p:txBody>
      </p:sp>
    </p:spTree>
    <p:extLst>
      <p:ext uri="{BB962C8B-B14F-4D97-AF65-F5344CB8AC3E}">
        <p14:creationId xmlns:p14="http://schemas.microsoft.com/office/powerpoint/2010/main" val="139881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500" fill="hold"/>
                                        <p:tgtEl>
                                          <p:spTgt spid="17"/>
                                        </p:tgtEl>
                                        <p:attrNameLst>
                                          <p:attrName>ppt_w</p:attrName>
                                        </p:attrNameLst>
                                      </p:cBhvr>
                                      <p:tavLst>
                                        <p:tav tm="0">
                                          <p:val>
                                            <p:fltVal val="0"/>
                                          </p:val>
                                        </p:tav>
                                        <p:tav tm="100000">
                                          <p:val>
                                            <p:strVal val="#ppt_w"/>
                                          </p:val>
                                        </p:tav>
                                      </p:tavLst>
                                    </p:anim>
                                    <p:anim calcmode="lin" valueType="num">
                                      <p:cBhvr>
                                        <p:cTn id="8" dur="1500" fill="hold"/>
                                        <p:tgtEl>
                                          <p:spTgt spid="17"/>
                                        </p:tgtEl>
                                        <p:attrNameLst>
                                          <p:attrName>ppt_h</p:attrName>
                                        </p:attrNameLst>
                                      </p:cBhvr>
                                      <p:tavLst>
                                        <p:tav tm="0">
                                          <p:val>
                                            <p:fltVal val="0"/>
                                          </p:val>
                                        </p:tav>
                                        <p:tav tm="100000">
                                          <p:val>
                                            <p:strVal val="#ppt_h"/>
                                          </p:val>
                                        </p:tav>
                                      </p:tavLst>
                                    </p:anim>
                                    <p:animEffect transition="in" filter="fade">
                                      <p:cBhvr>
                                        <p:cTn id="9"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432079" y="863999"/>
            <a:ext cx="8478000" cy="682752"/>
          </a:xfrm>
        </p:spPr>
        <p:txBody>
          <a:bodyPr/>
          <a:lstStyle/>
          <a:p>
            <a:pPr algn="ctr"/>
            <a:r>
              <a:rPr lang="en-NZ" sz="3600" dirty="0">
                <a:solidFill>
                  <a:srgbClr val="F15F2A"/>
                </a:solidFill>
              </a:rPr>
              <a:t>Transmission Gully (TG) Motto</a:t>
            </a: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202177" y="2312798"/>
            <a:ext cx="8707902" cy="25042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i="0" kern="1200">
                <a:solidFill>
                  <a:srgbClr val="F15F2A"/>
                </a:solidFill>
                <a:latin typeface="+mn-lt"/>
                <a:ea typeface="+mn-ea"/>
                <a:cs typeface="Lao UI" panose="020B0502040204020203" pitchFamily="34" charset="0"/>
              </a:defRPr>
            </a:lvl1pPr>
            <a:lvl2pPr marL="457200" indent="0" algn="ctr" defTabSz="914400" rtl="0" eaLnBrk="1" latinLnBrk="0" hangingPunct="1">
              <a:lnSpc>
                <a:spcPct val="90000"/>
              </a:lnSpc>
              <a:spcBef>
                <a:spcPts val="500"/>
              </a:spcBef>
              <a:buClr>
                <a:srgbClr val="F15F2A"/>
              </a:buClr>
              <a:buFont typeface="Arial" panose="020B0604020202020204" pitchFamily="34" charset="0"/>
              <a:buNone/>
              <a:defRPr sz="2000" i="0" kern="1200">
                <a:solidFill>
                  <a:srgbClr val="003366"/>
                </a:solidFill>
                <a:latin typeface="+mn-lt"/>
                <a:ea typeface="+mn-ea"/>
                <a:cs typeface="Lao UI" panose="020B0502040204020203" pitchFamily="34" charset="0"/>
              </a:defRPr>
            </a:lvl2pPr>
            <a:lvl3pPr marL="914400" indent="0" algn="ctr" defTabSz="914400" rtl="0" eaLnBrk="1" latinLnBrk="0" hangingPunct="1">
              <a:lnSpc>
                <a:spcPct val="90000"/>
              </a:lnSpc>
              <a:spcBef>
                <a:spcPts val="500"/>
              </a:spcBef>
              <a:buClr>
                <a:srgbClr val="F15F2A"/>
              </a:buClr>
              <a:buFont typeface="Arial" panose="020B0604020202020204" pitchFamily="34" charset="0"/>
              <a:buNone/>
              <a:defRPr sz="1800" i="0" kern="1200">
                <a:solidFill>
                  <a:srgbClr val="003366"/>
                </a:solidFill>
                <a:latin typeface="+mn-lt"/>
                <a:ea typeface="+mn-ea"/>
                <a:cs typeface="Lao UI" panose="020B0502040204020203" pitchFamily="34" charset="0"/>
              </a:defRPr>
            </a:lvl3pPr>
            <a:lvl4pPr marL="1371600" indent="0" algn="ctr" defTabSz="914400" rtl="0" eaLnBrk="1" latinLnBrk="0" hangingPunct="1">
              <a:lnSpc>
                <a:spcPct val="90000"/>
              </a:lnSpc>
              <a:spcBef>
                <a:spcPts val="500"/>
              </a:spcBef>
              <a:buClr>
                <a:srgbClr val="F15F2A"/>
              </a:buClr>
              <a:buFont typeface="Arial" panose="020B0604020202020204" pitchFamily="34" charset="0"/>
              <a:buNone/>
              <a:defRPr sz="1600" i="0" kern="1200">
                <a:solidFill>
                  <a:srgbClr val="003366"/>
                </a:solidFill>
                <a:latin typeface="+mn-lt"/>
                <a:ea typeface="+mn-ea"/>
                <a:cs typeface="Lao UI" panose="020B0502040204020203" pitchFamily="34" charset="0"/>
              </a:defRPr>
            </a:lvl4pPr>
            <a:lvl5pPr marL="1828800" indent="0" algn="ctr" defTabSz="914400" rtl="0" eaLnBrk="1" latinLnBrk="0" hangingPunct="1">
              <a:lnSpc>
                <a:spcPct val="90000"/>
              </a:lnSpc>
              <a:spcBef>
                <a:spcPts val="500"/>
              </a:spcBef>
              <a:buClr>
                <a:srgbClr val="F15F2A"/>
              </a:buClr>
              <a:buFont typeface="Arial" panose="020B0604020202020204" pitchFamily="34" charset="0"/>
              <a:buNone/>
              <a:defRPr sz="1600" i="0" kern="1200">
                <a:solidFill>
                  <a:srgbClr val="003366"/>
                </a:solidFill>
                <a:latin typeface="+mn-lt"/>
                <a:ea typeface="+mn-ea"/>
                <a:cs typeface="Lao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AU" sz="2100" dirty="0">
                <a:solidFill>
                  <a:schemeClr val="tx1"/>
                </a:solidFill>
              </a:rPr>
              <a:t>COMPLIANCE for a project the size of TG is not covered by </a:t>
            </a:r>
            <a:r>
              <a:rPr lang="en-AU" sz="2100" dirty="0" err="1">
                <a:solidFill>
                  <a:schemeClr val="tx1"/>
                </a:solidFill>
              </a:rPr>
              <a:t>CoPTTM</a:t>
            </a:r>
            <a:r>
              <a:rPr lang="en-AU" sz="2100" dirty="0">
                <a:solidFill>
                  <a:schemeClr val="tx1"/>
                </a:solidFill>
              </a:rPr>
              <a:t> but does follows the principles of </a:t>
            </a:r>
            <a:r>
              <a:rPr lang="en-AU" sz="2100" dirty="0" err="1">
                <a:solidFill>
                  <a:schemeClr val="tx1"/>
                </a:solidFill>
              </a:rPr>
              <a:t>CoPTTM</a:t>
            </a:r>
            <a:r>
              <a:rPr lang="en-AU" sz="2100" dirty="0">
                <a:solidFill>
                  <a:schemeClr val="tx1"/>
                </a:solidFill>
              </a:rPr>
              <a:t>. However we need to take into account:</a:t>
            </a:r>
          </a:p>
          <a:p>
            <a:pPr>
              <a:spcBef>
                <a:spcPts val="300"/>
              </a:spcBef>
              <a:buFont typeface="+mj-lt"/>
              <a:buAutoNum type="arabicPeriod"/>
            </a:pPr>
            <a:r>
              <a:rPr lang="en-AU" sz="2100" dirty="0">
                <a:solidFill>
                  <a:schemeClr val="tx1"/>
                </a:solidFill>
              </a:rPr>
              <a:t>Fit for purpose</a:t>
            </a:r>
          </a:p>
          <a:p>
            <a:pPr>
              <a:spcBef>
                <a:spcPts val="300"/>
              </a:spcBef>
              <a:buFont typeface="+mj-lt"/>
              <a:buAutoNum type="arabicPeriod"/>
            </a:pPr>
            <a:r>
              <a:rPr lang="en-AU" sz="2100" dirty="0">
                <a:solidFill>
                  <a:schemeClr val="tx1"/>
                </a:solidFill>
              </a:rPr>
              <a:t>Suitable for the nature of the works</a:t>
            </a:r>
          </a:p>
          <a:p>
            <a:pPr>
              <a:spcBef>
                <a:spcPts val="300"/>
              </a:spcBef>
              <a:buFont typeface="+mj-lt"/>
              <a:buAutoNum type="arabicPeriod"/>
            </a:pPr>
            <a:r>
              <a:rPr lang="en-AU" sz="2100" dirty="0">
                <a:solidFill>
                  <a:schemeClr val="tx1"/>
                </a:solidFill>
              </a:rPr>
              <a:t>Accordance with the approved TMP</a:t>
            </a:r>
          </a:p>
          <a:p>
            <a:pPr>
              <a:spcBef>
                <a:spcPts val="300"/>
              </a:spcBef>
              <a:buFont typeface="+mj-lt"/>
              <a:buAutoNum type="arabicPeriod"/>
            </a:pPr>
            <a:r>
              <a:rPr lang="en-AU" sz="2100" dirty="0">
                <a:solidFill>
                  <a:schemeClr val="tx1"/>
                </a:solidFill>
              </a:rPr>
              <a:t>Installed, setup and used correctly</a:t>
            </a:r>
          </a:p>
          <a:p>
            <a:pPr>
              <a:spcBef>
                <a:spcPts val="300"/>
              </a:spcBef>
              <a:buFont typeface="+mj-lt"/>
              <a:buAutoNum type="arabicPeriod"/>
            </a:pPr>
            <a:r>
              <a:rPr lang="en-AU" sz="2100" dirty="0">
                <a:solidFill>
                  <a:schemeClr val="tx1"/>
                </a:solidFill>
              </a:rPr>
              <a:t>Duration of the work</a:t>
            </a:r>
          </a:p>
          <a:p>
            <a:endParaRPr lang="en-AU" sz="2400" dirty="0"/>
          </a:p>
        </p:txBody>
      </p:sp>
      <p:sp>
        <p:nvSpPr>
          <p:cNvPr id="15" name="TextBox 14"/>
          <p:cNvSpPr txBox="1"/>
          <p:nvPr/>
        </p:nvSpPr>
        <p:spPr>
          <a:xfrm>
            <a:off x="1714216" y="1408051"/>
            <a:ext cx="5683827" cy="523220"/>
          </a:xfrm>
          <a:prstGeom prst="rect">
            <a:avLst/>
          </a:prstGeom>
          <a:noFill/>
        </p:spPr>
        <p:txBody>
          <a:bodyPr wrap="square" rtlCol="0">
            <a:spAutoFit/>
          </a:bodyPr>
          <a:lstStyle/>
          <a:p>
            <a:pPr algn="ctr"/>
            <a:r>
              <a:rPr lang="en-AU" sz="2800" i="1" dirty="0"/>
              <a:t>“100% compliance, 100% of the time”</a:t>
            </a:r>
          </a:p>
        </p:txBody>
      </p:sp>
      <p:sp>
        <p:nvSpPr>
          <p:cNvPr id="16" name="TextBox 15"/>
          <p:cNvSpPr txBox="1"/>
          <p:nvPr/>
        </p:nvSpPr>
        <p:spPr>
          <a:xfrm>
            <a:off x="378983" y="5198535"/>
            <a:ext cx="8354291" cy="769441"/>
          </a:xfrm>
          <a:prstGeom prst="rect">
            <a:avLst/>
          </a:prstGeom>
          <a:noFill/>
          <a:ln w="38100">
            <a:solidFill>
              <a:schemeClr val="tx1"/>
            </a:solidFill>
          </a:ln>
        </p:spPr>
        <p:txBody>
          <a:bodyPr wrap="square" rtlCol="0">
            <a:spAutoFit/>
          </a:bodyPr>
          <a:lstStyle/>
          <a:p>
            <a:pPr algn="ctr"/>
            <a:r>
              <a:rPr lang="en-AU" sz="2200" dirty="0"/>
              <a:t>Activities on any road must be planned so as to cause as little disruption delay or inconvenience to road users as possible</a:t>
            </a:r>
          </a:p>
        </p:txBody>
      </p:sp>
    </p:spTree>
    <p:extLst>
      <p:ext uri="{BB962C8B-B14F-4D97-AF65-F5344CB8AC3E}">
        <p14:creationId xmlns:p14="http://schemas.microsoft.com/office/powerpoint/2010/main" val="359179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4" fill="hold" grpId="0" nodeType="afterEffect">
                                  <p:stCondLst>
                                    <p:cond delay="100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grpId="0" nodeType="afterEffect">
                                  <p:stCondLst>
                                    <p:cond delay="1000"/>
                                  </p:stCondLst>
                                  <p:childTnLst>
                                    <p:set>
                                      <p:cBhvr>
                                        <p:cTn id="15" dur="1" fill="hold">
                                          <p:stCondLst>
                                            <p:cond delay="0"/>
                                          </p:stCondLst>
                                        </p:cTn>
                                        <p:tgtEl>
                                          <p:spTgt spid="14">
                                            <p:txEl>
                                              <p:pRg st="1" end="1"/>
                                            </p:txEl>
                                          </p:spTgt>
                                        </p:tgtEl>
                                        <p:attrNameLst>
                                          <p:attrName>style.visibility</p:attrName>
                                        </p:attrNameLst>
                                      </p:cBhvr>
                                      <p:to>
                                        <p:strVal val="visible"/>
                                      </p:to>
                                    </p:set>
                                    <p:anim calcmode="lin" valueType="num">
                                      <p:cBhvr additive="base">
                                        <p:cTn id="16"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3500"/>
                            </p:stCondLst>
                            <p:childTnLst>
                              <p:par>
                                <p:cTn id="19" presetID="2" presetClass="entr" presetSubtype="4" fill="hold" grpId="0" nodeType="afterEffect">
                                  <p:stCondLst>
                                    <p:cond delay="1000"/>
                                  </p:stCondLst>
                                  <p:childTnLst>
                                    <p:set>
                                      <p:cBhvr>
                                        <p:cTn id="20" dur="1" fill="hold">
                                          <p:stCondLst>
                                            <p:cond delay="0"/>
                                          </p:stCondLst>
                                        </p:cTn>
                                        <p:tgtEl>
                                          <p:spTgt spid="14">
                                            <p:txEl>
                                              <p:pRg st="2" end="2"/>
                                            </p:txEl>
                                          </p:spTgt>
                                        </p:tgtEl>
                                        <p:attrNameLst>
                                          <p:attrName>style.visibility</p:attrName>
                                        </p:attrNameLst>
                                      </p:cBhvr>
                                      <p:to>
                                        <p:strVal val="visible"/>
                                      </p:to>
                                    </p:set>
                                    <p:anim calcmode="lin" valueType="num">
                                      <p:cBhvr additive="base">
                                        <p:cTn id="21"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4" fill="hold" grpId="0" nodeType="afterEffect">
                                  <p:stCondLst>
                                    <p:cond delay="1000"/>
                                  </p:stCondLst>
                                  <p:childTnLst>
                                    <p:set>
                                      <p:cBhvr>
                                        <p:cTn id="25" dur="1" fill="hold">
                                          <p:stCondLst>
                                            <p:cond delay="0"/>
                                          </p:stCondLst>
                                        </p:cTn>
                                        <p:tgtEl>
                                          <p:spTgt spid="14">
                                            <p:txEl>
                                              <p:pRg st="3" end="3"/>
                                            </p:txEl>
                                          </p:spTgt>
                                        </p:tgtEl>
                                        <p:attrNameLst>
                                          <p:attrName>style.visibility</p:attrName>
                                        </p:attrNameLst>
                                      </p:cBhvr>
                                      <p:to>
                                        <p:strVal val="visible"/>
                                      </p:to>
                                    </p:set>
                                    <p:anim calcmode="lin" valueType="num">
                                      <p:cBhvr additive="base">
                                        <p:cTn id="26"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6500"/>
                            </p:stCondLst>
                            <p:childTnLst>
                              <p:par>
                                <p:cTn id="29" presetID="2" presetClass="entr" presetSubtype="4" fill="hold" grpId="0" nodeType="afterEffect">
                                  <p:stCondLst>
                                    <p:cond delay="100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8000"/>
                            </p:stCondLst>
                            <p:childTnLst>
                              <p:par>
                                <p:cTn id="34" presetID="2" presetClass="entr" presetSubtype="4" fill="hold" grpId="0" nodeType="afterEffect">
                                  <p:stCondLst>
                                    <p:cond delay="1000"/>
                                  </p:stCondLst>
                                  <p:childTnLst>
                                    <p:set>
                                      <p:cBhvr>
                                        <p:cTn id="35" dur="1" fill="hold">
                                          <p:stCondLst>
                                            <p:cond delay="0"/>
                                          </p:stCondLst>
                                        </p:cTn>
                                        <p:tgtEl>
                                          <p:spTgt spid="14">
                                            <p:txEl>
                                              <p:pRg st="5" end="5"/>
                                            </p:txEl>
                                          </p:spTgt>
                                        </p:tgtEl>
                                        <p:attrNameLst>
                                          <p:attrName>style.visibility</p:attrName>
                                        </p:attrNameLst>
                                      </p:cBhvr>
                                      <p:to>
                                        <p:strVal val="visible"/>
                                      </p:to>
                                    </p:set>
                                    <p:anim calcmode="lin" valueType="num">
                                      <p:cBhvr additive="base">
                                        <p:cTn id="36"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9500"/>
                            </p:stCondLst>
                            <p:childTnLst>
                              <p:par>
                                <p:cTn id="39" presetID="53" presetClass="entr" presetSubtype="16" fill="hold" grpId="0" nodeType="afterEffect">
                                  <p:stCondLst>
                                    <p:cond delay="150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432079" y="863999"/>
            <a:ext cx="8478000" cy="682752"/>
          </a:xfrm>
        </p:spPr>
        <p:txBody>
          <a:bodyPr/>
          <a:lstStyle/>
          <a:p>
            <a:pPr algn="ctr"/>
            <a:r>
              <a:rPr lang="en-NZ" sz="3600" dirty="0">
                <a:solidFill>
                  <a:srgbClr val="F15F2A"/>
                </a:solidFill>
              </a:rPr>
              <a:t>Ensuring Compliance at TG</a:t>
            </a:r>
          </a:p>
        </p:txBody>
      </p: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31016" y="1545333"/>
            <a:ext cx="4139253" cy="5485054"/>
          </a:xfrm>
          <a:prstGeom prst="rect">
            <a:avLst/>
          </a:prstGeom>
          <a:blipFill dpi="0" rotWithShape="1">
            <a:blip r:embed="rId5">
              <a:alphaModFix amt="30000"/>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b="-22876"/>
            </a:stretch>
          </a:blip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5" name="Content Placeholder 2"/>
          <p:cNvSpPr txBox="1">
            <a:spLocks/>
          </p:cNvSpPr>
          <p:nvPr/>
        </p:nvSpPr>
        <p:spPr>
          <a:xfrm>
            <a:off x="457200" y="1549994"/>
            <a:ext cx="8229600" cy="4466341"/>
          </a:xfrm>
          <a:prstGeom prst="rect">
            <a:avLst/>
          </a:prstGeom>
          <a:noFill/>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i="0" kern="1200">
                <a:solidFill>
                  <a:srgbClr val="F15F2A"/>
                </a:solidFill>
                <a:latin typeface="+mn-lt"/>
                <a:ea typeface="+mn-ea"/>
                <a:cs typeface="Lao UI" panose="020B0502040204020203" pitchFamily="34" charset="0"/>
              </a:defRPr>
            </a:lvl1pPr>
            <a:lvl2pPr marL="457200" indent="0" algn="ctr" defTabSz="914400" rtl="0" eaLnBrk="1" latinLnBrk="0" hangingPunct="1">
              <a:lnSpc>
                <a:spcPct val="90000"/>
              </a:lnSpc>
              <a:spcBef>
                <a:spcPts val="500"/>
              </a:spcBef>
              <a:buClr>
                <a:srgbClr val="F15F2A"/>
              </a:buClr>
              <a:buFont typeface="Arial" panose="020B0604020202020204" pitchFamily="34" charset="0"/>
              <a:buNone/>
              <a:defRPr sz="2000" i="0" kern="1200">
                <a:solidFill>
                  <a:srgbClr val="003366"/>
                </a:solidFill>
                <a:latin typeface="+mn-lt"/>
                <a:ea typeface="+mn-ea"/>
                <a:cs typeface="Lao UI" panose="020B0502040204020203" pitchFamily="34" charset="0"/>
              </a:defRPr>
            </a:lvl2pPr>
            <a:lvl3pPr marL="914400" indent="0" algn="ctr" defTabSz="914400" rtl="0" eaLnBrk="1" latinLnBrk="0" hangingPunct="1">
              <a:lnSpc>
                <a:spcPct val="90000"/>
              </a:lnSpc>
              <a:spcBef>
                <a:spcPts val="500"/>
              </a:spcBef>
              <a:buClr>
                <a:srgbClr val="F15F2A"/>
              </a:buClr>
              <a:buFont typeface="Arial" panose="020B0604020202020204" pitchFamily="34" charset="0"/>
              <a:buNone/>
              <a:defRPr sz="1800" i="0" kern="1200">
                <a:solidFill>
                  <a:srgbClr val="003366"/>
                </a:solidFill>
                <a:latin typeface="+mn-lt"/>
                <a:ea typeface="+mn-ea"/>
                <a:cs typeface="Lao UI" panose="020B0502040204020203" pitchFamily="34" charset="0"/>
              </a:defRPr>
            </a:lvl3pPr>
            <a:lvl4pPr marL="1371600" indent="0" algn="ctr" defTabSz="914400" rtl="0" eaLnBrk="1" latinLnBrk="0" hangingPunct="1">
              <a:lnSpc>
                <a:spcPct val="90000"/>
              </a:lnSpc>
              <a:spcBef>
                <a:spcPts val="500"/>
              </a:spcBef>
              <a:buClr>
                <a:srgbClr val="F15F2A"/>
              </a:buClr>
              <a:buFont typeface="Arial" panose="020B0604020202020204" pitchFamily="34" charset="0"/>
              <a:buNone/>
              <a:defRPr sz="1600" i="0" kern="1200">
                <a:solidFill>
                  <a:srgbClr val="003366"/>
                </a:solidFill>
                <a:latin typeface="+mn-lt"/>
                <a:ea typeface="+mn-ea"/>
                <a:cs typeface="Lao UI" panose="020B0502040204020203" pitchFamily="34" charset="0"/>
              </a:defRPr>
            </a:lvl4pPr>
            <a:lvl5pPr marL="1828800" indent="0" algn="ctr" defTabSz="914400" rtl="0" eaLnBrk="1" latinLnBrk="0" hangingPunct="1">
              <a:lnSpc>
                <a:spcPct val="90000"/>
              </a:lnSpc>
              <a:spcBef>
                <a:spcPts val="500"/>
              </a:spcBef>
              <a:buClr>
                <a:srgbClr val="F15F2A"/>
              </a:buClr>
              <a:buFont typeface="Arial" panose="020B0604020202020204" pitchFamily="34" charset="0"/>
              <a:buNone/>
              <a:defRPr sz="1600" i="0" kern="1200">
                <a:solidFill>
                  <a:srgbClr val="003366"/>
                </a:solidFill>
                <a:latin typeface="+mn-lt"/>
                <a:ea typeface="+mn-ea"/>
                <a:cs typeface="Lao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AU" sz="2600" b="1" dirty="0">
                <a:solidFill>
                  <a:schemeClr val="tx1"/>
                </a:solidFill>
              </a:rPr>
              <a:t>For each traffic installation the following process has been implemented:</a:t>
            </a:r>
          </a:p>
          <a:p>
            <a:pPr marL="857250" lvl="1" indent="-457200">
              <a:lnSpc>
                <a:spcPct val="170000"/>
              </a:lnSpc>
              <a:buFont typeface="+mj-lt"/>
              <a:buAutoNum type="arabicPeriod"/>
            </a:pPr>
            <a:r>
              <a:rPr lang="en-AU" sz="2600" b="1" dirty="0">
                <a:solidFill>
                  <a:schemeClr val="tx1"/>
                </a:solidFill>
              </a:rPr>
              <a:t>Prestart Meeting</a:t>
            </a:r>
          </a:p>
          <a:p>
            <a:pPr marL="857250" lvl="1" indent="-457200">
              <a:lnSpc>
                <a:spcPct val="170000"/>
              </a:lnSpc>
              <a:buFont typeface="+mj-lt"/>
              <a:buAutoNum type="arabicPeriod"/>
            </a:pPr>
            <a:r>
              <a:rPr lang="en-AU" sz="2600" b="1" dirty="0">
                <a:solidFill>
                  <a:schemeClr val="tx1"/>
                </a:solidFill>
              </a:rPr>
              <a:t>Onsite Toolbox</a:t>
            </a:r>
          </a:p>
          <a:p>
            <a:pPr marL="857250" lvl="1" indent="-457200">
              <a:lnSpc>
                <a:spcPct val="170000"/>
              </a:lnSpc>
              <a:buFont typeface="+mj-lt"/>
              <a:buAutoNum type="arabicPeriod"/>
            </a:pPr>
            <a:r>
              <a:rPr lang="en-AU" sz="2600" b="1" dirty="0">
                <a:solidFill>
                  <a:schemeClr val="tx1"/>
                </a:solidFill>
              </a:rPr>
              <a:t>Closure installation</a:t>
            </a:r>
          </a:p>
          <a:p>
            <a:pPr marL="857250" lvl="1" indent="-457200">
              <a:lnSpc>
                <a:spcPct val="170000"/>
              </a:lnSpc>
              <a:buFont typeface="+mj-lt"/>
              <a:buAutoNum type="arabicPeriod"/>
            </a:pPr>
            <a:r>
              <a:rPr lang="en-AU" sz="2600" b="1" dirty="0">
                <a:solidFill>
                  <a:schemeClr val="tx1"/>
                </a:solidFill>
              </a:rPr>
              <a:t>Installation audit</a:t>
            </a:r>
          </a:p>
          <a:p>
            <a:pPr marL="857250" lvl="1" indent="-457200">
              <a:lnSpc>
                <a:spcPct val="170000"/>
              </a:lnSpc>
              <a:buFont typeface="+mj-lt"/>
              <a:buAutoNum type="arabicPeriod"/>
            </a:pPr>
            <a:r>
              <a:rPr lang="en-AU" sz="2600" b="1" dirty="0">
                <a:solidFill>
                  <a:schemeClr val="tx1"/>
                </a:solidFill>
              </a:rPr>
              <a:t>STMS mentoring and coaching</a:t>
            </a:r>
          </a:p>
          <a:p>
            <a:endParaRPr lang="en-AU" dirty="0"/>
          </a:p>
        </p:txBody>
      </p:sp>
      <p:sp>
        <p:nvSpPr>
          <p:cNvPr id="16" name="Rectangle 15"/>
          <p:cNvSpPr/>
          <p:nvPr/>
        </p:nvSpPr>
        <p:spPr>
          <a:xfrm>
            <a:off x="4804190" y="1545332"/>
            <a:ext cx="4035022" cy="5312668"/>
          </a:xfrm>
          <a:prstGeom prst="rect">
            <a:avLst/>
          </a:prstGeom>
          <a:blipFill dpi="0" rotWithShape="1">
            <a:blip r:embed="rId7">
              <a:alphaModFix amt="30000"/>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t="-26782" b="632"/>
            </a:stretch>
          </a:blipFill>
          <a:ln>
            <a:noFill/>
          </a:ln>
          <a:effectLst>
            <a:outerShdw blurRad="40000" dist="23000" dir="5400000" rotWithShape="0">
              <a:srgbClr val="000000">
                <a:alpha val="0"/>
              </a:srgbClr>
            </a:outerShdw>
            <a:reflection stA="0" endPos="65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3764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1500"/>
                            </p:stCondLst>
                            <p:childTnLst>
                              <p:par>
                                <p:cTn id="9" presetID="2" presetClass="entr" presetSubtype="4" fill="hold" nodeType="afterEffect">
                                  <p:stCondLst>
                                    <p:cond delay="100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2" presetClass="entr" presetSubtype="4" fill="hold" nodeType="afterEffect">
                                  <p:stCondLst>
                                    <p:cond delay="1000"/>
                                  </p:stCondLst>
                                  <p:childTnLst>
                                    <p:set>
                                      <p:cBhvr>
                                        <p:cTn id="15" dur="1" fill="hold">
                                          <p:stCondLst>
                                            <p:cond delay="0"/>
                                          </p:stCondLst>
                                        </p:cTn>
                                        <p:tgtEl>
                                          <p:spTgt spid="15">
                                            <p:txEl>
                                              <p:pRg st="2" end="2"/>
                                            </p:txEl>
                                          </p:spTgt>
                                        </p:tgtEl>
                                        <p:attrNameLst>
                                          <p:attrName>style.visibility</p:attrName>
                                        </p:attrNameLst>
                                      </p:cBhvr>
                                      <p:to>
                                        <p:strVal val="visible"/>
                                      </p:to>
                                    </p:set>
                                    <p:anim calcmode="lin" valueType="num">
                                      <p:cBhvr additive="base">
                                        <p:cTn id="16"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500"/>
                            </p:stCondLst>
                            <p:childTnLst>
                              <p:par>
                                <p:cTn id="19" presetID="2" presetClass="entr" presetSubtype="4" fill="hold" nodeType="afterEffect">
                                  <p:stCondLst>
                                    <p:cond delay="1000"/>
                                  </p:stCondLst>
                                  <p:childTnLst>
                                    <p:set>
                                      <p:cBhvr>
                                        <p:cTn id="20" dur="1" fill="hold">
                                          <p:stCondLst>
                                            <p:cond delay="0"/>
                                          </p:stCondLst>
                                        </p:cTn>
                                        <p:tgtEl>
                                          <p:spTgt spid="15">
                                            <p:txEl>
                                              <p:pRg st="3" end="3"/>
                                            </p:txEl>
                                          </p:spTgt>
                                        </p:tgtEl>
                                        <p:attrNameLst>
                                          <p:attrName>style.visibility</p:attrName>
                                        </p:attrNameLst>
                                      </p:cBhvr>
                                      <p:to>
                                        <p:strVal val="visible"/>
                                      </p:to>
                                    </p:set>
                                    <p:anim calcmode="lin" valueType="num">
                                      <p:cBhvr additive="base">
                                        <p:cTn id="21"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6000"/>
                            </p:stCondLst>
                            <p:childTnLst>
                              <p:par>
                                <p:cTn id="24" presetID="2" presetClass="entr" presetSubtype="4" fill="hold" nodeType="afterEffect">
                                  <p:stCondLst>
                                    <p:cond delay="1000"/>
                                  </p:stCondLst>
                                  <p:childTnLst>
                                    <p:set>
                                      <p:cBhvr>
                                        <p:cTn id="25" dur="1" fill="hold">
                                          <p:stCondLst>
                                            <p:cond delay="0"/>
                                          </p:stCondLst>
                                        </p:cTn>
                                        <p:tgtEl>
                                          <p:spTgt spid="15">
                                            <p:txEl>
                                              <p:pRg st="4" end="4"/>
                                            </p:txEl>
                                          </p:spTgt>
                                        </p:tgtEl>
                                        <p:attrNameLst>
                                          <p:attrName>style.visibility</p:attrName>
                                        </p:attrNameLst>
                                      </p:cBhvr>
                                      <p:to>
                                        <p:strVal val="visible"/>
                                      </p:to>
                                    </p:set>
                                    <p:anim calcmode="lin" valueType="num">
                                      <p:cBhvr additive="base">
                                        <p:cTn id="26"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7500"/>
                            </p:stCondLst>
                            <p:childTnLst>
                              <p:par>
                                <p:cTn id="29" presetID="2" presetClass="entr" presetSubtype="4" fill="hold" nodeType="afterEffect">
                                  <p:stCondLst>
                                    <p:cond delay="1000"/>
                                  </p:stCondLst>
                                  <p:childTnLst>
                                    <p:set>
                                      <p:cBhvr>
                                        <p:cTn id="30" dur="1" fill="hold">
                                          <p:stCondLst>
                                            <p:cond delay="0"/>
                                          </p:stCondLst>
                                        </p:cTn>
                                        <p:tgtEl>
                                          <p:spTgt spid="15">
                                            <p:txEl>
                                              <p:pRg st="5" end="5"/>
                                            </p:txEl>
                                          </p:spTgt>
                                        </p:tgtEl>
                                        <p:attrNameLst>
                                          <p:attrName>style.visibility</p:attrName>
                                        </p:attrNameLst>
                                      </p:cBhvr>
                                      <p:to>
                                        <p:strVal val="visible"/>
                                      </p:to>
                                    </p:set>
                                    <p:anim calcmode="lin" valueType="num">
                                      <p:cBhvr additive="base">
                                        <p:cTn id="31"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1394"/>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432079" y="863999"/>
            <a:ext cx="8478000" cy="682752"/>
          </a:xfrm>
        </p:spPr>
        <p:txBody>
          <a:bodyPr/>
          <a:lstStyle/>
          <a:p>
            <a:pPr algn="ctr"/>
            <a:r>
              <a:rPr lang="en-NZ" dirty="0">
                <a:solidFill>
                  <a:srgbClr val="F15F2A"/>
                </a:solidFill>
              </a:rPr>
              <a:t>Improving Compliance</a:t>
            </a: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246333" y="1521437"/>
            <a:ext cx="8663746" cy="4849656"/>
          </a:xfrm>
          <a:prstGeom prst="rect">
            <a:avLst/>
          </a:prstGeom>
        </p:spPr>
      </p:pic>
      <p:pic>
        <p:nvPicPr>
          <p:cNvPr id="14" name="Content Placeholder 6"/>
          <p:cNvPicPr>
            <a:picLocks noChangeAspect="1"/>
          </p:cNvPicPr>
          <p:nvPr/>
        </p:nvPicPr>
        <p:blipFill>
          <a:blip r:embed="rId6"/>
          <a:stretch>
            <a:fillRect/>
          </a:stretch>
        </p:blipFill>
        <p:spPr>
          <a:xfrm>
            <a:off x="198158" y="1498762"/>
            <a:ext cx="8663746" cy="4853881"/>
          </a:xfrm>
          <a:prstGeom prst="rect">
            <a:avLst/>
          </a:prstGeom>
        </p:spPr>
      </p:pic>
      <p:pic>
        <p:nvPicPr>
          <p:cNvPr id="15" name="Picture 14"/>
          <p:cNvPicPr>
            <a:picLocks noChangeAspect="1"/>
          </p:cNvPicPr>
          <p:nvPr/>
        </p:nvPicPr>
        <p:blipFill>
          <a:blip r:embed="rId7"/>
          <a:stretch>
            <a:fillRect/>
          </a:stretch>
        </p:blipFill>
        <p:spPr>
          <a:xfrm>
            <a:off x="2082078" y="2254168"/>
            <a:ext cx="4979844" cy="3196283"/>
          </a:xfrm>
          <a:prstGeom prst="rect">
            <a:avLst/>
          </a:prstGeom>
          <a:ln w="57150">
            <a:solidFill>
              <a:schemeClr val="tx1"/>
            </a:solidFill>
          </a:ln>
        </p:spPr>
      </p:pic>
      <p:pic>
        <p:nvPicPr>
          <p:cNvPr id="16" name="Picture 15"/>
          <p:cNvPicPr>
            <a:picLocks noChangeAspect="1"/>
          </p:cNvPicPr>
          <p:nvPr/>
        </p:nvPicPr>
        <p:blipFill>
          <a:blip r:embed="rId8"/>
          <a:stretch>
            <a:fillRect/>
          </a:stretch>
        </p:blipFill>
        <p:spPr>
          <a:xfrm>
            <a:off x="499179" y="2533574"/>
            <a:ext cx="8145641" cy="2637472"/>
          </a:xfrm>
          <a:prstGeom prst="rect">
            <a:avLst/>
          </a:prstGeom>
        </p:spPr>
      </p:pic>
    </p:spTree>
    <p:extLst>
      <p:ext uri="{BB962C8B-B14F-4D97-AF65-F5344CB8AC3E}">
        <p14:creationId xmlns:p14="http://schemas.microsoft.com/office/powerpoint/2010/main" val="205719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432079" y="863999"/>
            <a:ext cx="8478000" cy="682752"/>
          </a:xfrm>
        </p:spPr>
        <p:txBody>
          <a:bodyPr/>
          <a:lstStyle/>
          <a:p>
            <a:pPr algn="ctr"/>
            <a:r>
              <a:rPr lang="en-NZ" dirty="0">
                <a:solidFill>
                  <a:srgbClr val="F15F2A"/>
                </a:solidFill>
              </a:rPr>
              <a:t>TTM Challenges</a:t>
            </a: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9"/>
          <p:cNvSpPr txBox="1">
            <a:spLocks/>
          </p:cNvSpPr>
          <p:nvPr/>
        </p:nvSpPr>
        <p:spPr bwMode="auto">
          <a:xfrm>
            <a:off x="368411" y="1861537"/>
            <a:ext cx="8229600" cy="469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0800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i="0" kern="1200">
                <a:solidFill>
                  <a:srgbClr val="003366"/>
                </a:solidFill>
                <a:latin typeface="+mn-lt"/>
                <a:ea typeface="+mn-ea"/>
                <a:cs typeface="Lao UI" panose="020B0502040204020203" pitchFamily="34" charset="0"/>
              </a:defRPr>
            </a:lvl1pPr>
            <a:lvl2pPr marL="3429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2pPr>
            <a:lvl3pPr marL="6858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3pPr>
            <a:lvl4pPr marL="10287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4pPr>
            <a:lvl5pPr marL="13716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ltLang="en-US" sz="2000" b="1" dirty="0">
                <a:solidFill>
                  <a:srgbClr val="00456A"/>
                </a:solidFill>
                <a:latin typeface="Lucida Sans" pitchFamily="34" charset="0"/>
                <a:ea typeface="ＭＳ Ｐゴシック" pitchFamily="34" charset="-128"/>
              </a:rPr>
              <a:t>MAJOR TTM CHALLENGES</a:t>
            </a:r>
          </a:p>
        </p:txBody>
      </p:sp>
      <p:sp>
        <p:nvSpPr>
          <p:cNvPr id="10" name="Content Placeholder 7"/>
          <p:cNvSpPr txBox="1">
            <a:spLocks/>
          </p:cNvSpPr>
          <p:nvPr/>
        </p:nvSpPr>
        <p:spPr bwMode="auto">
          <a:xfrm>
            <a:off x="55280" y="2513013"/>
            <a:ext cx="8855862" cy="365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i="0" kern="1200">
                <a:solidFill>
                  <a:srgbClr val="003366"/>
                </a:solidFill>
                <a:latin typeface="+mn-lt"/>
                <a:ea typeface="+mn-ea"/>
                <a:cs typeface="Lao UI" panose="020B0502040204020203" pitchFamily="34" charset="0"/>
              </a:defRPr>
            </a:lvl1pPr>
            <a:lvl2pPr marL="3429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2pPr>
            <a:lvl3pPr marL="6858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3pPr>
            <a:lvl4pPr marL="10287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4pPr>
            <a:lvl5pPr marL="13716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0575" lvl="1">
              <a:buClr>
                <a:schemeClr val="tx2"/>
              </a:buClr>
            </a:pPr>
            <a:r>
              <a:rPr lang="en-NZ" altLang="en-US" sz="2000" dirty="0">
                <a:solidFill>
                  <a:srgbClr val="00456A"/>
                </a:solidFill>
                <a:ea typeface="ＭＳ Ｐゴシック" pitchFamily="34" charset="-128"/>
              </a:rPr>
              <a:t>Design Constraints</a:t>
            </a:r>
          </a:p>
          <a:p>
            <a:pPr marL="790575" lvl="1">
              <a:buClr>
                <a:schemeClr val="tx2"/>
              </a:buClr>
            </a:pPr>
            <a:r>
              <a:rPr lang="en-NZ" altLang="en-US" sz="2000" dirty="0">
                <a:solidFill>
                  <a:srgbClr val="00456A"/>
                </a:solidFill>
                <a:ea typeface="ＭＳ Ｐゴシック" pitchFamily="34" charset="-128"/>
              </a:rPr>
              <a:t>Site Access design</a:t>
            </a:r>
          </a:p>
          <a:p>
            <a:pPr marL="1133475" lvl="2">
              <a:buClr>
                <a:schemeClr val="tx2"/>
              </a:buClr>
            </a:pPr>
            <a:r>
              <a:rPr lang="en-NZ" altLang="en-US" sz="2000" dirty="0">
                <a:solidFill>
                  <a:srgbClr val="00456A"/>
                </a:solidFill>
                <a:ea typeface="ＭＳ Ｐゴシック" pitchFamily="34" charset="-128"/>
              </a:rPr>
              <a:t>LV vs. HV design</a:t>
            </a:r>
          </a:p>
          <a:p>
            <a:pPr marL="1133475" lvl="2">
              <a:buClr>
                <a:schemeClr val="tx2"/>
              </a:buClr>
            </a:pPr>
            <a:r>
              <a:rPr lang="en-NZ" altLang="en-US" sz="2000" dirty="0">
                <a:solidFill>
                  <a:srgbClr val="00456A"/>
                </a:solidFill>
                <a:ea typeface="ＭＳ Ｐゴシック" pitchFamily="34" charset="-128"/>
              </a:rPr>
              <a:t>Semi Permanent Access vs. Temporary design in </a:t>
            </a:r>
            <a:r>
              <a:rPr lang="en-NZ" altLang="en-US" sz="2000" dirty="0" err="1">
                <a:solidFill>
                  <a:srgbClr val="00456A"/>
                </a:solidFill>
                <a:ea typeface="ＭＳ Ｐゴシック" pitchFamily="34" charset="-128"/>
              </a:rPr>
              <a:t>CoPTTM</a:t>
            </a:r>
            <a:endParaRPr lang="en-NZ" altLang="en-US" sz="2000" dirty="0">
              <a:solidFill>
                <a:srgbClr val="00456A"/>
              </a:solidFill>
              <a:ea typeface="ＭＳ Ｐゴシック" pitchFamily="34" charset="-128"/>
            </a:endParaRPr>
          </a:p>
          <a:p>
            <a:pPr marL="790575" lvl="1">
              <a:buClr>
                <a:schemeClr val="tx2"/>
              </a:buClr>
            </a:pPr>
            <a:r>
              <a:rPr lang="en-NZ" altLang="en-US" sz="2000" dirty="0">
                <a:solidFill>
                  <a:srgbClr val="00456A"/>
                </a:solidFill>
                <a:ea typeface="ＭＳ Ｐゴシック" pitchFamily="34" charset="-128"/>
              </a:rPr>
              <a:t>Increase in traffic volumes associated with construction.</a:t>
            </a:r>
          </a:p>
          <a:p>
            <a:pPr marL="790575" lvl="1">
              <a:buClr>
                <a:schemeClr val="tx2"/>
              </a:buClr>
            </a:pPr>
            <a:r>
              <a:rPr lang="en-NZ" altLang="en-US" sz="2000" dirty="0">
                <a:solidFill>
                  <a:srgbClr val="00456A"/>
                </a:solidFill>
                <a:ea typeface="ＭＳ Ｐゴシック" pitchFamily="34" charset="-128"/>
              </a:rPr>
              <a:t>Imported Materials Traffic</a:t>
            </a:r>
          </a:p>
          <a:p>
            <a:pPr marL="1133475" lvl="2">
              <a:buClr>
                <a:schemeClr val="tx2"/>
              </a:buClr>
            </a:pPr>
            <a:r>
              <a:rPr lang="en-NZ" altLang="en-US" sz="2000" dirty="0">
                <a:solidFill>
                  <a:srgbClr val="00456A"/>
                </a:solidFill>
                <a:ea typeface="ＭＳ Ｐゴシック" pitchFamily="34" charset="-128"/>
              </a:rPr>
              <a:t>Quarry Products (Pavements and MSE Walls)</a:t>
            </a:r>
          </a:p>
          <a:p>
            <a:pPr marL="1133475" lvl="2">
              <a:buClr>
                <a:schemeClr val="tx2"/>
              </a:buClr>
            </a:pPr>
            <a:r>
              <a:rPr lang="en-NZ" altLang="en-US" sz="2000" dirty="0">
                <a:solidFill>
                  <a:srgbClr val="00456A"/>
                </a:solidFill>
                <a:ea typeface="ＭＳ Ｐゴシック" pitchFamily="34" charset="-128"/>
              </a:rPr>
              <a:t>Super T and Girder deliveries</a:t>
            </a:r>
          </a:p>
          <a:p>
            <a:pPr marL="790575" lvl="1">
              <a:buClr>
                <a:schemeClr val="tx2"/>
              </a:buClr>
            </a:pPr>
            <a:r>
              <a:rPr lang="en-NZ" altLang="en-US" sz="2000" dirty="0">
                <a:solidFill>
                  <a:srgbClr val="00456A"/>
                </a:solidFill>
                <a:ea typeface="ＭＳ Ｐゴシック" pitchFamily="34" charset="-128"/>
              </a:rPr>
              <a:t>Clean Roads Initiative</a:t>
            </a:r>
          </a:p>
          <a:p>
            <a:pPr marL="1133475" lvl="2">
              <a:buClr>
                <a:schemeClr val="tx2"/>
              </a:buClr>
            </a:pPr>
            <a:r>
              <a:rPr lang="en-NZ" altLang="en-US" sz="2000" dirty="0">
                <a:solidFill>
                  <a:srgbClr val="00456A"/>
                </a:solidFill>
                <a:ea typeface="ＭＳ Ｐゴシック" pitchFamily="34" charset="-128"/>
              </a:rPr>
              <a:t>Ensuring debris is kept in site</a:t>
            </a:r>
          </a:p>
        </p:txBody>
      </p:sp>
    </p:spTree>
    <p:extLst>
      <p:ext uri="{BB962C8B-B14F-4D97-AF65-F5344CB8AC3E}">
        <p14:creationId xmlns:p14="http://schemas.microsoft.com/office/powerpoint/2010/main" val="2776857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a:spLocks noGrp="1"/>
          </p:cNvSpPr>
          <p:nvPr>
            <p:ph type="ctrTitle"/>
          </p:nvPr>
        </p:nvSpPr>
        <p:spPr>
          <a:xfrm>
            <a:off x="432079" y="863999"/>
            <a:ext cx="8478000" cy="682752"/>
          </a:xfrm>
        </p:spPr>
        <p:txBody>
          <a:bodyPr/>
          <a:lstStyle/>
          <a:p>
            <a:pPr algn="ctr"/>
            <a:r>
              <a:rPr lang="en-NZ" sz="3600" dirty="0">
                <a:solidFill>
                  <a:srgbClr val="F15F2A"/>
                </a:solidFill>
              </a:rPr>
              <a:t>Design Constraints</a:t>
            </a:r>
          </a:p>
        </p:txBody>
      </p:sp>
      <p:sp>
        <p:nvSpPr>
          <p:cNvPr id="8" name="Rectangle 7"/>
          <p:cNvSpPr/>
          <p:nvPr/>
        </p:nvSpPr>
        <p:spPr>
          <a:xfrm>
            <a:off x="5299363" y="3437026"/>
            <a:ext cx="3605645" cy="2600092"/>
          </a:xfrm>
          <a:prstGeom prst="rect">
            <a:avLst/>
          </a:prstGeom>
          <a:blipFill dpi="0" rotWithShape="1">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Title 1"/>
          <p:cNvSpPr txBox="1">
            <a:spLocks/>
          </p:cNvSpPr>
          <p:nvPr/>
        </p:nvSpPr>
        <p:spPr>
          <a:xfrm>
            <a:off x="212640" y="4218709"/>
            <a:ext cx="4634486" cy="1593675"/>
          </a:xfrm>
          <a:prstGeom prst="rect">
            <a:avLst/>
          </a:prstGeom>
          <a:ln w="57150">
            <a:solidFill>
              <a:schemeClr val="tx1"/>
            </a:solidFill>
          </a:ln>
        </p:spPr>
        <p:txBody>
          <a:bodyPr vert="horz" lIns="91440" tIns="45720" rIns="91440" bIns="45720" rtlCol="0" anchor="ctr">
            <a:normAutofit fontScale="97500"/>
          </a:bodyPr>
          <a:lstStyle>
            <a:lvl1pPr algn="l" defTabSz="457200" rtl="0" eaLnBrk="1" latinLnBrk="0" hangingPunct="1">
              <a:spcBef>
                <a:spcPct val="0"/>
              </a:spcBef>
              <a:buNone/>
              <a:defRPr sz="2800" b="1" i="0" kern="1200">
                <a:solidFill>
                  <a:srgbClr val="002D62"/>
                </a:solidFill>
                <a:latin typeface="Helvetica"/>
                <a:ea typeface="+mj-ea"/>
                <a:cs typeface="Helvetica"/>
              </a:defRPr>
            </a:lvl1pPr>
          </a:lstStyle>
          <a:p>
            <a:pPr algn="ctr"/>
            <a:r>
              <a:rPr lang="en-AU" dirty="0">
                <a:solidFill>
                  <a:schemeClr val="tx1"/>
                </a:solidFill>
              </a:rPr>
              <a:t>Semi-Permanent Design?</a:t>
            </a:r>
            <a:br>
              <a:rPr lang="en-AU" dirty="0">
                <a:solidFill>
                  <a:schemeClr val="tx1"/>
                </a:solidFill>
              </a:rPr>
            </a:br>
            <a:r>
              <a:rPr lang="en-AU" b="0" i="1" dirty="0">
                <a:solidFill>
                  <a:schemeClr val="tx1"/>
                </a:solidFill>
              </a:rPr>
              <a:t>“not permanent, but involving some stability or endurance</a:t>
            </a:r>
            <a:r>
              <a:rPr lang="en-AU" b="0" i="1" dirty="0"/>
              <a:t>”</a:t>
            </a:r>
          </a:p>
        </p:txBody>
      </p:sp>
      <p:sp>
        <p:nvSpPr>
          <p:cNvPr id="11" name="Content Placeholder 2"/>
          <p:cNvSpPr txBox="1">
            <a:spLocks/>
          </p:cNvSpPr>
          <p:nvPr/>
        </p:nvSpPr>
        <p:spPr>
          <a:xfrm>
            <a:off x="457200" y="1461046"/>
            <a:ext cx="8359254" cy="43513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F5000"/>
              </a:buClr>
              <a:buFont typeface="Arial"/>
              <a:buChar char="•"/>
              <a:defRPr sz="2800" b="0" i="0" kern="1200">
                <a:solidFill>
                  <a:srgbClr val="002D62"/>
                </a:solidFill>
                <a:latin typeface="Helvetica"/>
                <a:ea typeface="+mn-ea"/>
                <a:cs typeface="Helvetica"/>
              </a:defRPr>
            </a:lvl1pPr>
            <a:lvl2pPr marL="742950" indent="-285750" algn="l" defTabSz="457200" rtl="0" eaLnBrk="1" latinLnBrk="0" hangingPunct="1">
              <a:spcBef>
                <a:spcPct val="20000"/>
              </a:spcBef>
              <a:buClr>
                <a:srgbClr val="FF5000"/>
              </a:buClr>
              <a:buFont typeface="Arial"/>
              <a:buChar char="–"/>
              <a:defRPr sz="2400" b="0" i="0" kern="1200">
                <a:solidFill>
                  <a:srgbClr val="002D62"/>
                </a:solidFill>
                <a:latin typeface="Helvetica"/>
                <a:ea typeface="+mn-ea"/>
                <a:cs typeface="Helvetica"/>
              </a:defRPr>
            </a:lvl2pPr>
            <a:lvl3pPr marL="1143000" indent="-228600" algn="l" defTabSz="457200" rtl="0" eaLnBrk="1" latinLnBrk="0" hangingPunct="1">
              <a:spcBef>
                <a:spcPct val="20000"/>
              </a:spcBef>
              <a:buClr>
                <a:srgbClr val="FF5000"/>
              </a:buClr>
              <a:buFont typeface="Arial"/>
              <a:buChar char="•"/>
              <a:defRPr sz="2000" b="0" i="0" kern="1200">
                <a:solidFill>
                  <a:srgbClr val="002D62"/>
                </a:solidFill>
                <a:latin typeface="Helvetica"/>
                <a:ea typeface="+mn-ea"/>
                <a:cs typeface="Helvetica"/>
              </a:defRPr>
            </a:lvl3pPr>
            <a:lvl4pPr marL="1600200" indent="-228600" algn="l" defTabSz="457200" rtl="0" eaLnBrk="1" latinLnBrk="0" hangingPunct="1">
              <a:spcBef>
                <a:spcPct val="20000"/>
              </a:spcBef>
              <a:buClr>
                <a:srgbClr val="FF5000"/>
              </a:buClr>
              <a:buFont typeface="Arial"/>
              <a:buChar char="–"/>
              <a:defRPr sz="1800" b="0" i="0" kern="1200">
                <a:solidFill>
                  <a:srgbClr val="002D62"/>
                </a:solidFill>
                <a:latin typeface="Helvetica"/>
                <a:ea typeface="+mn-ea"/>
                <a:cs typeface="Helvetica"/>
              </a:defRPr>
            </a:lvl4pPr>
            <a:lvl5pPr marL="2057400" indent="-228600" algn="l" defTabSz="457200" rtl="0" eaLnBrk="1" latinLnBrk="0" hangingPunct="1">
              <a:spcBef>
                <a:spcPct val="20000"/>
              </a:spcBef>
              <a:buClr>
                <a:srgbClr val="FF5000"/>
              </a:buClr>
              <a:buFont typeface="Arial"/>
              <a:buChar char="»"/>
              <a:defRPr sz="1800" b="0" i="0" kern="1200">
                <a:solidFill>
                  <a:srgbClr val="002D62"/>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AU" b="1" dirty="0">
                <a:solidFill>
                  <a:schemeClr val="tx1"/>
                </a:solidFill>
              </a:rPr>
              <a:t>Temporary Design</a:t>
            </a:r>
          </a:p>
          <a:p>
            <a:pPr marL="457200" lvl="1" indent="0">
              <a:buFont typeface="Arial"/>
              <a:buNone/>
            </a:pPr>
            <a:r>
              <a:rPr lang="en-AU" i="1" dirty="0">
                <a:solidFill>
                  <a:schemeClr val="tx1"/>
                </a:solidFill>
              </a:rPr>
              <a:t>“lasting for only a limited period of time; not permanent”</a:t>
            </a:r>
          </a:p>
          <a:p>
            <a:pPr marL="0" indent="0">
              <a:buFont typeface="Arial"/>
              <a:buNone/>
            </a:pPr>
            <a:r>
              <a:rPr lang="en-AU" b="1" dirty="0">
                <a:solidFill>
                  <a:schemeClr val="tx1"/>
                </a:solidFill>
              </a:rPr>
              <a:t>Permanent Design</a:t>
            </a:r>
          </a:p>
          <a:p>
            <a:pPr marL="457200" lvl="1" indent="0">
              <a:buFont typeface="Arial"/>
              <a:buNone/>
            </a:pPr>
            <a:r>
              <a:rPr lang="en-AU" i="1" dirty="0">
                <a:solidFill>
                  <a:schemeClr val="tx1"/>
                </a:solidFill>
              </a:rPr>
              <a:t>“lasting or intended to last or remain unchanged indefinitely”</a:t>
            </a:r>
          </a:p>
        </p:txBody>
      </p:sp>
    </p:spTree>
    <p:extLst>
      <p:ext uri="{BB962C8B-B14F-4D97-AF65-F5344CB8AC3E}">
        <p14:creationId xmlns:p14="http://schemas.microsoft.com/office/powerpoint/2010/main" val="421455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1000"/>
                                  </p:stCondLst>
                                  <p:childTnLst>
                                    <p:set>
                                      <p:cBhvr>
                                        <p:cTn id="15" dur="1" fill="hold">
                                          <p:stCondLst>
                                            <p:cond delay="0"/>
                                          </p:stCondLst>
                                        </p:cTn>
                                        <p:tgtEl>
                                          <p:spTgt spid="11">
                                            <p:txEl>
                                              <p:pRg st="2" end="2"/>
                                            </p:txEl>
                                          </p:spTgt>
                                        </p:tgtEl>
                                        <p:attrNameLst>
                                          <p:attrName>style.visibility</p:attrName>
                                        </p:attrNameLst>
                                      </p:cBhvr>
                                      <p:to>
                                        <p:strVal val="visible"/>
                                      </p:to>
                                    </p:set>
                                    <p:anim calcmode="lin" valueType="num">
                                      <p:cBhvr additive="base">
                                        <p:cTn id="16"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1000"/>
                                  </p:stCondLst>
                                  <p:childTnLst>
                                    <p:set>
                                      <p:cBhvr>
                                        <p:cTn id="19" dur="1" fill="hold">
                                          <p:stCondLst>
                                            <p:cond delay="0"/>
                                          </p:stCondLst>
                                        </p:cTn>
                                        <p:tgtEl>
                                          <p:spTgt spid="11">
                                            <p:txEl>
                                              <p:pRg st="3" end="3"/>
                                            </p:txEl>
                                          </p:spTgt>
                                        </p:tgtEl>
                                        <p:attrNameLst>
                                          <p:attrName>style.visibility</p:attrName>
                                        </p:attrNameLst>
                                      </p:cBhvr>
                                      <p:to>
                                        <p:strVal val="visible"/>
                                      </p:to>
                                    </p:set>
                                    <p:anim calcmode="lin" valueType="num">
                                      <p:cBhvr additive="base">
                                        <p:cTn id="20"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2" presetID="53" presetClass="entr" presetSubtype="16" fill="hold" grpId="0" nodeType="withEffect">
                                  <p:stCondLst>
                                    <p:cond delay="150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1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a:spLocks noGrp="1"/>
          </p:cNvSpPr>
          <p:nvPr>
            <p:ph type="ctrTitle"/>
          </p:nvPr>
        </p:nvSpPr>
        <p:spPr>
          <a:xfrm>
            <a:off x="432079" y="863999"/>
            <a:ext cx="8478000" cy="682752"/>
          </a:xfrm>
        </p:spPr>
        <p:txBody>
          <a:bodyPr/>
          <a:lstStyle/>
          <a:p>
            <a:pPr algn="ctr"/>
            <a:r>
              <a:rPr lang="en-NZ" sz="3600" dirty="0" err="1">
                <a:solidFill>
                  <a:srgbClr val="F15F2A"/>
                </a:solidFill>
              </a:rPr>
              <a:t>CoPTTM</a:t>
            </a:r>
            <a:r>
              <a:rPr lang="en-NZ" sz="3600" dirty="0">
                <a:solidFill>
                  <a:srgbClr val="F15F2A"/>
                </a:solidFill>
              </a:rPr>
              <a:t> Design</a:t>
            </a:r>
          </a:p>
        </p:txBody>
      </p:sp>
      <p:pic>
        <p:nvPicPr>
          <p:cNvPr id="9" name="Content Placeholder 3"/>
          <p:cNvPicPr>
            <a:picLocks noChangeAspect="1"/>
          </p:cNvPicPr>
          <p:nvPr/>
        </p:nvPicPr>
        <p:blipFill>
          <a:blip r:embed="rId5"/>
          <a:stretch>
            <a:fillRect/>
          </a:stretch>
        </p:blipFill>
        <p:spPr>
          <a:xfrm>
            <a:off x="625198" y="1553078"/>
            <a:ext cx="7691377" cy="5301111"/>
          </a:xfrm>
          <a:prstGeom prst="rect">
            <a:avLst/>
          </a:prstGeom>
        </p:spPr>
      </p:pic>
      <p:pic>
        <p:nvPicPr>
          <p:cNvPr id="11" name="Content Placeholder 3"/>
          <p:cNvPicPr>
            <a:picLocks noChangeAspect="1"/>
          </p:cNvPicPr>
          <p:nvPr/>
        </p:nvPicPr>
        <p:blipFill>
          <a:blip r:embed="rId6"/>
          <a:stretch>
            <a:fillRect/>
          </a:stretch>
        </p:blipFill>
        <p:spPr>
          <a:xfrm>
            <a:off x="624135" y="1512063"/>
            <a:ext cx="7656350" cy="5301111"/>
          </a:xfrm>
          <a:prstGeom prst="rect">
            <a:avLst/>
          </a:prstGeom>
        </p:spPr>
      </p:pic>
    </p:spTree>
    <p:extLst>
      <p:ext uri="{BB962C8B-B14F-4D97-AF65-F5344CB8AC3E}">
        <p14:creationId xmlns:p14="http://schemas.microsoft.com/office/powerpoint/2010/main" val="252588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73" y="-19225"/>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279667" y="863999"/>
            <a:ext cx="8630412" cy="682752"/>
          </a:xfrm>
        </p:spPr>
        <p:txBody>
          <a:bodyPr/>
          <a:lstStyle/>
          <a:p>
            <a:pPr algn="ctr"/>
            <a:r>
              <a:rPr lang="en-US" dirty="0"/>
              <a:t>Transmission Gully</a:t>
            </a:r>
            <a:endParaRPr lang="en-NZ" dirty="0"/>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5"/>
          <p:cNvSpPr txBox="1">
            <a:spLocks/>
          </p:cNvSpPr>
          <p:nvPr/>
        </p:nvSpPr>
        <p:spPr>
          <a:xfrm>
            <a:off x="861034" y="1706594"/>
            <a:ext cx="3374122" cy="14253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i="0" kern="1200">
                <a:solidFill>
                  <a:srgbClr val="F15F2A"/>
                </a:solidFill>
                <a:latin typeface="+mn-lt"/>
                <a:ea typeface="+mn-ea"/>
                <a:cs typeface="Lao UI" panose="020B0502040204020203" pitchFamily="34" charset="0"/>
              </a:defRPr>
            </a:lvl1pPr>
            <a:lvl2pPr marL="457200" indent="0" algn="ctr" defTabSz="914400" rtl="0" eaLnBrk="1" latinLnBrk="0" hangingPunct="1">
              <a:lnSpc>
                <a:spcPct val="90000"/>
              </a:lnSpc>
              <a:spcBef>
                <a:spcPts val="500"/>
              </a:spcBef>
              <a:buClr>
                <a:srgbClr val="F15F2A"/>
              </a:buClr>
              <a:buFont typeface="Arial" panose="020B0604020202020204" pitchFamily="34" charset="0"/>
              <a:buNone/>
              <a:defRPr sz="2000" i="0" kern="1200">
                <a:solidFill>
                  <a:srgbClr val="003366"/>
                </a:solidFill>
                <a:latin typeface="+mn-lt"/>
                <a:ea typeface="+mn-ea"/>
                <a:cs typeface="Lao UI" panose="020B0502040204020203" pitchFamily="34" charset="0"/>
              </a:defRPr>
            </a:lvl2pPr>
            <a:lvl3pPr marL="914400" indent="0" algn="ctr" defTabSz="914400" rtl="0" eaLnBrk="1" latinLnBrk="0" hangingPunct="1">
              <a:lnSpc>
                <a:spcPct val="90000"/>
              </a:lnSpc>
              <a:spcBef>
                <a:spcPts val="500"/>
              </a:spcBef>
              <a:buClr>
                <a:srgbClr val="F15F2A"/>
              </a:buClr>
              <a:buFont typeface="Arial" panose="020B0604020202020204" pitchFamily="34" charset="0"/>
              <a:buNone/>
              <a:defRPr sz="1800" i="0" kern="1200">
                <a:solidFill>
                  <a:srgbClr val="003366"/>
                </a:solidFill>
                <a:latin typeface="+mn-lt"/>
                <a:ea typeface="+mn-ea"/>
                <a:cs typeface="Lao UI" panose="020B0502040204020203" pitchFamily="34" charset="0"/>
              </a:defRPr>
            </a:lvl3pPr>
            <a:lvl4pPr marL="1371600" indent="0" algn="ctr" defTabSz="914400" rtl="0" eaLnBrk="1" latinLnBrk="0" hangingPunct="1">
              <a:lnSpc>
                <a:spcPct val="90000"/>
              </a:lnSpc>
              <a:spcBef>
                <a:spcPts val="500"/>
              </a:spcBef>
              <a:buClr>
                <a:srgbClr val="F15F2A"/>
              </a:buClr>
              <a:buFont typeface="Arial" panose="020B0604020202020204" pitchFamily="34" charset="0"/>
              <a:buNone/>
              <a:defRPr sz="1600" i="0" kern="1200">
                <a:solidFill>
                  <a:srgbClr val="003366"/>
                </a:solidFill>
                <a:latin typeface="+mn-lt"/>
                <a:ea typeface="+mn-ea"/>
                <a:cs typeface="Lao UI" panose="020B0502040204020203" pitchFamily="34" charset="0"/>
              </a:defRPr>
            </a:lvl4pPr>
            <a:lvl5pPr marL="1828800" indent="0" algn="ctr" defTabSz="914400" rtl="0" eaLnBrk="1" latinLnBrk="0" hangingPunct="1">
              <a:lnSpc>
                <a:spcPct val="90000"/>
              </a:lnSpc>
              <a:spcBef>
                <a:spcPts val="500"/>
              </a:spcBef>
              <a:buClr>
                <a:srgbClr val="F15F2A"/>
              </a:buClr>
              <a:buFont typeface="Arial" panose="020B0604020202020204" pitchFamily="34" charset="0"/>
              <a:buNone/>
              <a:defRPr sz="1600" i="0" kern="1200">
                <a:solidFill>
                  <a:srgbClr val="003366"/>
                </a:solidFill>
                <a:latin typeface="+mn-lt"/>
                <a:ea typeface="+mn-ea"/>
                <a:cs typeface="Lao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600"/>
              </a:spcBef>
            </a:pPr>
            <a:r>
              <a:rPr lang="en-US" sz="1600" b="1" dirty="0"/>
              <a:t>Jessica Jenkins</a:t>
            </a:r>
          </a:p>
          <a:p>
            <a:pPr algn="ctr">
              <a:lnSpc>
                <a:spcPct val="100000"/>
              </a:lnSpc>
              <a:spcBef>
                <a:spcPts val="600"/>
              </a:spcBef>
            </a:pPr>
            <a:r>
              <a:rPr lang="en-US" sz="1600" b="1" dirty="0"/>
              <a:t>Area Manager (BEng CIVIL) </a:t>
            </a:r>
          </a:p>
          <a:p>
            <a:pPr algn="ctr">
              <a:lnSpc>
                <a:spcPct val="100000"/>
              </a:lnSpc>
              <a:spcBef>
                <a:spcPts val="600"/>
              </a:spcBef>
            </a:pPr>
            <a:endParaRPr lang="en-US" sz="2400" b="1" dirty="0"/>
          </a:p>
        </p:txBody>
      </p:sp>
      <p:sp>
        <p:nvSpPr>
          <p:cNvPr id="13" name="Subtitle 5"/>
          <p:cNvSpPr txBox="1">
            <a:spLocks/>
          </p:cNvSpPr>
          <p:nvPr/>
        </p:nvSpPr>
        <p:spPr>
          <a:xfrm>
            <a:off x="4373500" y="1800467"/>
            <a:ext cx="3374122" cy="14253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i="0" kern="1200">
                <a:solidFill>
                  <a:srgbClr val="F15F2A"/>
                </a:solidFill>
                <a:latin typeface="+mn-lt"/>
                <a:ea typeface="+mn-ea"/>
                <a:cs typeface="Lao UI" panose="020B0502040204020203" pitchFamily="34" charset="0"/>
              </a:defRPr>
            </a:lvl1pPr>
            <a:lvl2pPr marL="457200" indent="0" algn="ctr" defTabSz="914400" rtl="0" eaLnBrk="1" latinLnBrk="0" hangingPunct="1">
              <a:lnSpc>
                <a:spcPct val="90000"/>
              </a:lnSpc>
              <a:spcBef>
                <a:spcPts val="500"/>
              </a:spcBef>
              <a:buClr>
                <a:srgbClr val="F15F2A"/>
              </a:buClr>
              <a:buFont typeface="Arial" panose="020B0604020202020204" pitchFamily="34" charset="0"/>
              <a:buNone/>
              <a:defRPr sz="2000" i="0" kern="1200">
                <a:solidFill>
                  <a:srgbClr val="003366"/>
                </a:solidFill>
                <a:latin typeface="+mn-lt"/>
                <a:ea typeface="+mn-ea"/>
                <a:cs typeface="Lao UI" panose="020B0502040204020203" pitchFamily="34" charset="0"/>
              </a:defRPr>
            </a:lvl2pPr>
            <a:lvl3pPr marL="914400" indent="0" algn="ctr" defTabSz="914400" rtl="0" eaLnBrk="1" latinLnBrk="0" hangingPunct="1">
              <a:lnSpc>
                <a:spcPct val="90000"/>
              </a:lnSpc>
              <a:spcBef>
                <a:spcPts val="500"/>
              </a:spcBef>
              <a:buClr>
                <a:srgbClr val="F15F2A"/>
              </a:buClr>
              <a:buFont typeface="Arial" panose="020B0604020202020204" pitchFamily="34" charset="0"/>
              <a:buNone/>
              <a:defRPr sz="1800" i="0" kern="1200">
                <a:solidFill>
                  <a:srgbClr val="003366"/>
                </a:solidFill>
                <a:latin typeface="+mn-lt"/>
                <a:ea typeface="+mn-ea"/>
                <a:cs typeface="Lao UI" panose="020B0502040204020203" pitchFamily="34" charset="0"/>
              </a:defRPr>
            </a:lvl3pPr>
            <a:lvl4pPr marL="1371600" indent="0" algn="ctr" defTabSz="914400" rtl="0" eaLnBrk="1" latinLnBrk="0" hangingPunct="1">
              <a:lnSpc>
                <a:spcPct val="90000"/>
              </a:lnSpc>
              <a:spcBef>
                <a:spcPts val="500"/>
              </a:spcBef>
              <a:buClr>
                <a:srgbClr val="F15F2A"/>
              </a:buClr>
              <a:buFont typeface="Arial" panose="020B0604020202020204" pitchFamily="34" charset="0"/>
              <a:buNone/>
              <a:defRPr sz="1600" i="0" kern="1200">
                <a:solidFill>
                  <a:srgbClr val="003366"/>
                </a:solidFill>
                <a:latin typeface="+mn-lt"/>
                <a:ea typeface="+mn-ea"/>
                <a:cs typeface="Lao UI" panose="020B0502040204020203" pitchFamily="34" charset="0"/>
              </a:defRPr>
            </a:lvl4pPr>
            <a:lvl5pPr marL="1828800" indent="0" algn="ctr" defTabSz="914400" rtl="0" eaLnBrk="1" latinLnBrk="0" hangingPunct="1">
              <a:lnSpc>
                <a:spcPct val="90000"/>
              </a:lnSpc>
              <a:spcBef>
                <a:spcPts val="500"/>
              </a:spcBef>
              <a:buClr>
                <a:srgbClr val="F15F2A"/>
              </a:buClr>
              <a:buFont typeface="Arial" panose="020B0604020202020204" pitchFamily="34" charset="0"/>
              <a:buNone/>
              <a:defRPr sz="1600" i="0" kern="1200">
                <a:solidFill>
                  <a:srgbClr val="003366"/>
                </a:solidFill>
                <a:latin typeface="+mn-lt"/>
                <a:ea typeface="+mn-ea"/>
                <a:cs typeface="Lao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600"/>
              </a:spcBef>
            </a:pPr>
            <a:r>
              <a:rPr lang="en-US" sz="1600" b="1" dirty="0"/>
              <a:t>Desiree Craike</a:t>
            </a:r>
          </a:p>
          <a:p>
            <a:pPr algn="ctr">
              <a:lnSpc>
                <a:spcPct val="100000"/>
              </a:lnSpc>
              <a:spcBef>
                <a:spcPts val="600"/>
              </a:spcBef>
            </a:pPr>
            <a:r>
              <a:rPr lang="en-US" sz="1400" b="1" dirty="0"/>
              <a:t>Traffic Manager</a:t>
            </a:r>
          </a:p>
        </p:txBody>
      </p:sp>
      <p:pic>
        <p:nvPicPr>
          <p:cNvPr id="6" name="Picture 5"/>
          <p:cNvPicPr>
            <a:picLocks noChangeAspect="1"/>
          </p:cNvPicPr>
          <p:nvPr/>
        </p:nvPicPr>
        <p:blipFill rotWithShape="1">
          <a:blip r:embed="rId5"/>
          <a:srcRect l="5820" r="9147"/>
          <a:stretch/>
        </p:blipFill>
        <p:spPr>
          <a:xfrm>
            <a:off x="4771505" y="2545230"/>
            <a:ext cx="3225340" cy="3057548"/>
          </a:xfrm>
          <a:prstGeom prst="rect">
            <a:avLst/>
          </a:prstGeom>
        </p:spPr>
      </p:pic>
      <p:pic>
        <p:nvPicPr>
          <p:cNvPr id="5" name="Picture 4"/>
          <p:cNvPicPr>
            <a:picLocks noChangeAspect="1"/>
          </p:cNvPicPr>
          <p:nvPr/>
        </p:nvPicPr>
        <p:blipFill rotWithShape="1">
          <a:blip r:embed="rId6"/>
          <a:srcRect b="22788"/>
          <a:stretch/>
        </p:blipFill>
        <p:spPr>
          <a:xfrm>
            <a:off x="1328709" y="2557720"/>
            <a:ext cx="2795568" cy="3078310"/>
          </a:xfrm>
          <a:prstGeom prst="rect">
            <a:avLst/>
          </a:prstGeom>
        </p:spPr>
      </p:pic>
    </p:spTree>
    <p:extLst>
      <p:ext uri="{BB962C8B-B14F-4D97-AF65-F5344CB8AC3E}">
        <p14:creationId xmlns:p14="http://schemas.microsoft.com/office/powerpoint/2010/main" val="3495262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a:spLocks noGrp="1"/>
          </p:cNvSpPr>
          <p:nvPr>
            <p:ph type="ctrTitle"/>
          </p:nvPr>
        </p:nvSpPr>
        <p:spPr>
          <a:xfrm>
            <a:off x="432079" y="863999"/>
            <a:ext cx="8478000" cy="682752"/>
          </a:xfrm>
        </p:spPr>
        <p:txBody>
          <a:bodyPr/>
          <a:lstStyle/>
          <a:p>
            <a:pPr algn="ctr"/>
            <a:r>
              <a:rPr lang="en-NZ" sz="3600" dirty="0" err="1">
                <a:solidFill>
                  <a:srgbClr val="F15F2A"/>
                </a:solidFill>
              </a:rPr>
              <a:t>Austroads</a:t>
            </a:r>
            <a:r>
              <a:rPr lang="en-NZ" sz="3600" dirty="0">
                <a:solidFill>
                  <a:srgbClr val="F15F2A"/>
                </a:solidFill>
              </a:rPr>
              <a:t> and Geometric Design</a:t>
            </a:r>
          </a:p>
        </p:txBody>
      </p:sp>
      <p:pic>
        <p:nvPicPr>
          <p:cNvPr id="4098" name="Picture 2" descr="J:\11 Project Photos\Construction Photos\2018\photos\2018\January 10th\br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12" t="20062" b="15790"/>
          <a:stretch/>
        </p:blipFill>
        <p:spPr bwMode="auto">
          <a:xfrm>
            <a:off x="-17240" y="1476944"/>
            <a:ext cx="9606318" cy="538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74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1000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a:spLocks noGrp="1"/>
          </p:cNvSpPr>
          <p:nvPr>
            <p:ph type="ctrTitle"/>
          </p:nvPr>
        </p:nvSpPr>
        <p:spPr>
          <a:xfrm>
            <a:off x="432079" y="863999"/>
            <a:ext cx="8478000" cy="682752"/>
          </a:xfrm>
        </p:spPr>
        <p:txBody>
          <a:bodyPr/>
          <a:lstStyle/>
          <a:p>
            <a:pPr algn="ctr"/>
            <a:r>
              <a:rPr lang="en-NZ" sz="3600" dirty="0" err="1">
                <a:solidFill>
                  <a:srgbClr val="F15F2A"/>
                </a:solidFill>
              </a:rPr>
              <a:t>Austroads</a:t>
            </a:r>
            <a:r>
              <a:rPr lang="en-NZ" sz="3600" dirty="0">
                <a:solidFill>
                  <a:srgbClr val="F15F2A"/>
                </a:solidFill>
              </a:rPr>
              <a:t> and Geometric Design</a:t>
            </a:r>
          </a:p>
        </p:txBody>
      </p:sp>
      <p:sp>
        <p:nvSpPr>
          <p:cNvPr id="14" name="TextBox 13"/>
          <p:cNvSpPr txBox="1"/>
          <p:nvPr/>
        </p:nvSpPr>
        <p:spPr>
          <a:xfrm>
            <a:off x="1730085" y="1381914"/>
            <a:ext cx="5683827" cy="523220"/>
          </a:xfrm>
          <a:prstGeom prst="rect">
            <a:avLst/>
          </a:prstGeom>
          <a:noFill/>
        </p:spPr>
        <p:txBody>
          <a:bodyPr wrap="square" rtlCol="0">
            <a:spAutoFit/>
          </a:bodyPr>
          <a:lstStyle/>
          <a:p>
            <a:pPr algn="ctr"/>
            <a:r>
              <a:rPr lang="en-AU" sz="2800" dirty="0"/>
              <a:t>SH1 Linden – Phase 1</a:t>
            </a:r>
          </a:p>
        </p:txBody>
      </p:sp>
      <p:pic>
        <p:nvPicPr>
          <p:cNvPr id="9"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323630"/>
            <a:ext cx="9144000" cy="2851043"/>
          </a:xfrm>
          <a:prstGeom prst="rect">
            <a:avLst/>
          </a:prstGeom>
        </p:spPr>
      </p:pic>
    </p:spTree>
    <p:extLst>
      <p:ext uri="{BB962C8B-B14F-4D97-AF65-F5344CB8AC3E}">
        <p14:creationId xmlns:p14="http://schemas.microsoft.com/office/powerpoint/2010/main" val="383652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8" name="Group 7"/>
          <p:cNvGrpSpPr/>
          <p:nvPr/>
        </p:nvGrpSpPr>
        <p:grpSpPr>
          <a:xfrm>
            <a:off x="-3314700" y="-785527"/>
            <a:ext cx="14418129" cy="8508941"/>
            <a:chOff x="-11001375" y="-4814888"/>
            <a:chExt cx="24588787" cy="12677775"/>
          </a:xfrm>
        </p:grpSpPr>
        <p:pic>
          <p:nvPicPr>
            <p:cNvPr id="9" name="Picture 8"/>
            <p:cNvPicPr>
              <a:picLocks noChangeAspect="1"/>
            </p:cNvPicPr>
            <p:nvPr/>
          </p:nvPicPr>
          <p:blipFill>
            <a:blip r:embed="rId3"/>
            <a:stretch>
              <a:fillRect/>
            </a:stretch>
          </p:blipFill>
          <p:spPr>
            <a:xfrm>
              <a:off x="4357687" y="1376362"/>
              <a:ext cx="9229725" cy="6486525"/>
            </a:xfrm>
            <a:prstGeom prst="rect">
              <a:avLst/>
            </a:prstGeom>
          </p:spPr>
        </p:pic>
        <p:pic>
          <p:nvPicPr>
            <p:cNvPr id="14" name="Picture 13"/>
            <p:cNvPicPr>
              <a:picLocks noChangeAspect="1"/>
            </p:cNvPicPr>
            <p:nvPr/>
          </p:nvPicPr>
          <p:blipFill>
            <a:blip r:embed="rId4"/>
            <a:stretch>
              <a:fillRect/>
            </a:stretch>
          </p:blipFill>
          <p:spPr>
            <a:xfrm>
              <a:off x="-3067050" y="-2085975"/>
              <a:ext cx="9239250" cy="6496050"/>
            </a:xfrm>
            <a:prstGeom prst="rect">
              <a:avLst/>
            </a:prstGeom>
          </p:spPr>
        </p:pic>
        <p:pic>
          <p:nvPicPr>
            <p:cNvPr id="15" name="Picture 14"/>
            <p:cNvPicPr>
              <a:picLocks noChangeAspect="1"/>
            </p:cNvPicPr>
            <p:nvPr/>
          </p:nvPicPr>
          <p:blipFill>
            <a:blip r:embed="rId5"/>
            <a:stretch>
              <a:fillRect/>
            </a:stretch>
          </p:blipFill>
          <p:spPr>
            <a:xfrm>
              <a:off x="-11001375" y="-4814888"/>
              <a:ext cx="9239250" cy="6486525"/>
            </a:xfrm>
            <a:prstGeom prst="rect">
              <a:avLst/>
            </a:prstGeom>
          </p:spPr>
        </p:pic>
      </p:grpSp>
      <p:cxnSp>
        <p:nvCxnSpPr>
          <p:cNvPr id="3" name="Straight Arrow Connector 2"/>
          <p:cNvCxnSpPr/>
          <p:nvPr/>
        </p:nvCxnSpPr>
        <p:spPr>
          <a:xfrm>
            <a:off x="8925790" y="5247408"/>
            <a:ext cx="515437" cy="228841"/>
          </a:xfrm>
          <a:prstGeom prst="straightConnector1">
            <a:avLst/>
          </a:prstGeom>
          <a:ln w="57150">
            <a:headEnd type="triangle" w="med" len="med"/>
            <a:tailEnd type="none" w="med" len="med"/>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1889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1500"/>
                                  </p:stCondLst>
                                  <p:childTnLst>
                                    <p:animMotion origin="layout" path="M 2.77778E-7 1.48148E-6 L -0.0849 -0.05741 L -0.16528 -0.12569 L -0.7059 -0.45741 L -0.78507 -0.4993 L -0.87222 -0.5412 L -0.96979 -0.6 " pathEditMode="relative" ptsTypes="AAAAAAA">
                                      <p:cBhvr>
                                        <p:cTn id="6" dur="8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a:spLocks noGrp="1"/>
          </p:cNvSpPr>
          <p:nvPr>
            <p:ph type="ctrTitle"/>
          </p:nvPr>
        </p:nvSpPr>
        <p:spPr>
          <a:xfrm>
            <a:off x="432079" y="863999"/>
            <a:ext cx="8478000" cy="682752"/>
          </a:xfrm>
        </p:spPr>
        <p:txBody>
          <a:bodyPr/>
          <a:lstStyle/>
          <a:p>
            <a:pPr algn="ctr"/>
            <a:r>
              <a:rPr lang="en-NZ" sz="3600" dirty="0" err="1">
                <a:solidFill>
                  <a:srgbClr val="F15F2A"/>
                </a:solidFill>
              </a:rPr>
              <a:t>Austroads</a:t>
            </a:r>
            <a:r>
              <a:rPr lang="en-NZ" sz="3600" dirty="0">
                <a:solidFill>
                  <a:srgbClr val="F15F2A"/>
                </a:solidFill>
              </a:rPr>
              <a:t> and Geometric Design</a:t>
            </a:r>
          </a:p>
        </p:txBody>
      </p:sp>
      <p:pic>
        <p:nvPicPr>
          <p:cNvPr id="8" name="Picture 7"/>
          <p:cNvPicPr>
            <a:picLocks noChangeAspect="1"/>
          </p:cNvPicPr>
          <p:nvPr/>
        </p:nvPicPr>
        <p:blipFill>
          <a:blip r:embed="rId5"/>
          <a:stretch>
            <a:fillRect/>
          </a:stretch>
        </p:blipFill>
        <p:spPr>
          <a:xfrm>
            <a:off x="-397" y="1901819"/>
            <a:ext cx="9144793" cy="3054361"/>
          </a:xfrm>
          <a:prstGeom prst="rect">
            <a:avLst/>
          </a:prstGeom>
        </p:spPr>
      </p:pic>
      <p:sp>
        <p:nvSpPr>
          <p:cNvPr id="14" name="TextBox 13"/>
          <p:cNvSpPr txBox="1"/>
          <p:nvPr/>
        </p:nvSpPr>
        <p:spPr>
          <a:xfrm>
            <a:off x="1730085" y="1381914"/>
            <a:ext cx="5683827" cy="523220"/>
          </a:xfrm>
          <a:prstGeom prst="rect">
            <a:avLst/>
          </a:prstGeom>
          <a:noFill/>
        </p:spPr>
        <p:txBody>
          <a:bodyPr wrap="square" rtlCol="0">
            <a:spAutoFit/>
          </a:bodyPr>
          <a:lstStyle/>
          <a:p>
            <a:pPr algn="ctr"/>
            <a:r>
              <a:rPr lang="en-AU" sz="2800" dirty="0"/>
              <a:t>SH1 Linden – Phase 2</a:t>
            </a:r>
          </a:p>
        </p:txBody>
      </p:sp>
    </p:spTree>
    <p:extLst>
      <p:ext uri="{BB962C8B-B14F-4D97-AF65-F5344CB8AC3E}">
        <p14:creationId xmlns:p14="http://schemas.microsoft.com/office/powerpoint/2010/main" val="225607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6" name="Group 5"/>
          <p:cNvGrpSpPr/>
          <p:nvPr/>
        </p:nvGrpSpPr>
        <p:grpSpPr>
          <a:xfrm>
            <a:off x="-2857501" y="-629777"/>
            <a:ext cx="15381515" cy="7781692"/>
            <a:chOff x="-170121" y="542261"/>
            <a:chExt cx="32289700" cy="17112362"/>
          </a:xfrm>
        </p:grpSpPr>
        <p:pic>
          <p:nvPicPr>
            <p:cNvPr id="7" name="Picture 6"/>
            <p:cNvPicPr>
              <a:picLocks noChangeAspect="1"/>
            </p:cNvPicPr>
            <p:nvPr/>
          </p:nvPicPr>
          <p:blipFill>
            <a:blip r:embed="rId3"/>
            <a:stretch>
              <a:fillRect/>
            </a:stretch>
          </p:blipFill>
          <p:spPr>
            <a:xfrm>
              <a:off x="-170121" y="542261"/>
              <a:ext cx="9248775" cy="6496050"/>
            </a:xfrm>
            <a:prstGeom prst="rect">
              <a:avLst/>
            </a:prstGeom>
          </p:spPr>
        </p:pic>
        <p:pic>
          <p:nvPicPr>
            <p:cNvPr id="8" name="Picture 7"/>
            <p:cNvPicPr>
              <a:picLocks noChangeAspect="1"/>
            </p:cNvPicPr>
            <p:nvPr/>
          </p:nvPicPr>
          <p:blipFill>
            <a:blip r:embed="rId4"/>
            <a:stretch>
              <a:fillRect/>
            </a:stretch>
          </p:blipFill>
          <p:spPr>
            <a:xfrm>
              <a:off x="8238299" y="3895604"/>
              <a:ext cx="9220200" cy="6496050"/>
            </a:xfrm>
            <a:prstGeom prst="rect">
              <a:avLst/>
            </a:prstGeom>
          </p:spPr>
        </p:pic>
        <p:pic>
          <p:nvPicPr>
            <p:cNvPr id="9" name="Picture 8"/>
            <p:cNvPicPr>
              <a:picLocks noChangeAspect="1"/>
            </p:cNvPicPr>
            <p:nvPr/>
          </p:nvPicPr>
          <p:blipFill>
            <a:blip r:embed="rId5"/>
            <a:stretch>
              <a:fillRect/>
            </a:stretch>
          </p:blipFill>
          <p:spPr>
            <a:xfrm>
              <a:off x="22870804" y="11177623"/>
              <a:ext cx="9248775" cy="6477000"/>
            </a:xfrm>
            <a:prstGeom prst="rect">
              <a:avLst/>
            </a:prstGeom>
          </p:spPr>
        </p:pic>
        <p:pic>
          <p:nvPicPr>
            <p:cNvPr id="10" name="Picture 9"/>
            <p:cNvPicPr>
              <a:picLocks noChangeAspect="1"/>
            </p:cNvPicPr>
            <p:nvPr/>
          </p:nvPicPr>
          <p:blipFill>
            <a:blip r:embed="rId6"/>
            <a:stretch>
              <a:fillRect/>
            </a:stretch>
          </p:blipFill>
          <p:spPr>
            <a:xfrm>
              <a:off x="14670058" y="6858000"/>
              <a:ext cx="9239250" cy="6496050"/>
            </a:xfrm>
            <a:prstGeom prst="rect">
              <a:avLst/>
            </a:prstGeom>
          </p:spPr>
        </p:pic>
      </p:grpSp>
      <p:cxnSp>
        <p:nvCxnSpPr>
          <p:cNvPr id="11" name="Straight Arrow Connector 10"/>
          <p:cNvCxnSpPr/>
          <p:nvPr/>
        </p:nvCxnSpPr>
        <p:spPr>
          <a:xfrm>
            <a:off x="8710601" y="4758310"/>
            <a:ext cx="515437" cy="228841"/>
          </a:xfrm>
          <a:prstGeom prst="straightConnector1">
            <a:avLst/>
          </a:prstGeom>
          <a:ln w="57150">
            <a:headEnd type="triangl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flipH="1" flipV="1">
            <a:off x="-50887" y="621959"/>
            <a:ext cx="548341" cy="225274"/>
          </a:xfrm>
          <a:prstGeom prst="straightConnector1">
            <a:avLst/>
          </a:prstGeom>
          <a:ln w="57150">
            <a:solidFill>
              <a:srgbClr val="0070C0"/>
            </a:solidFill>
            <a:headEnd type="triangle" w="med" len="med"/>
            <a:tailEnd type="none" w="med" len="med"/>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8134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0" presetClass="path" presetSubtype="0" accel="50000" decel="50000" fill="hold" nodeType="afterEffect">
                                  <p:stCondLst>
                                    <p:cond delay="1500"/>
                                  </p:stCondLst>
                                  <p:childTnLst>
                                    <p:animMotion origin="layout" path="M 3.05556E-6 1.48148E-6 L -0.17917 -0.11019 L -0.28143 -0.17385 L -0.46059 -0.26204 L -0.66407 -0.36922 L -0.81511 -0.44977 L -0.90938 -0.50255 L -0.99289 -0.55371 L -1.03021 -0.57524 " pathEditMode="relative" ptsTypes="AAAAAAAAA">
                                      <p:cBhvr>
                                        <p:cTn id="10" dur="10000" fill="hold"/>
                                        <p:tgtEl>
                                          <p:spTgt spid="11"/>
                                        </p:tgtEl>
                                        <p:attrNameLst>
                                          <p:attrName>ppt_x</p:attrName>
                                          <p:attrName>ppt_y</p:attrName>
                                        </p:attrNameLst>
                                      </p:cBhvr>
                                    </p:animMotion>
                                  </p:childTnLst>
                                </p:cTn>
                              </p:par>
                              <p:par>
                                <p:cTn id="11" presetID="0" presetClass="path" presetSubtype="0" accel="50000" decel="50000" fill="hold" nodeType="withEffect">
                                  <p:stCondLst>
                                    <p:cond delay="1500"/>
                                  </p:stCondLst>
                                  <p:childTnLst>
                                    <p:animMotion origin="layout" path="M -2.77778E-7 -8.14815E-6 L 0.12309 0.06342 L 0.29409 0.15185 L 0.44531 0.22939 L 0.55798 0.29907 L 0.72309 0.403 L 0.89288 0.50856 L 1.00225 0.57685 " pathEditMode="relative" ptsTypes="AAAAAAAA">
                                      <p:cBhvr>
                                        <p:cTn id="12" dur="10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432079" y="863999"/>
            <a:ext cx="8478000" cy="682752"/>
          </a:xfrm>
        </p:spPr>
        <p:txBody>
          <a:bodyPr/>
          <a:lstStyle/>
          <a:p>
            <a:pPr algn="ctr"/>
            <a:r>
              <a:rPr lang="en-NZ" sz="3600" dirty="0" err="1">
                <a:solidFill>
                  <a:srgbClr val="F15F2A"/>
                </a:solidFill>
              </a:rPr>
              <a:t>Austroads</a:t>
            </a:r>
            <a:r>
              <a:rPr lang="en-NZ" sz="3600" dirty="0">
                <a:solidFill>
                  <a:srgbClr val="F15F2A"/>
                </a:solidFill>
              </a:rPr>
              <a:t> and Geometric Design</a:t>
            </a: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5"/>
          <p:cNvPicPr>
            <a:picLocks noChangeAspect="1"/>
          </p:cNvPicPr>
          <p:nvPr/>
        </p:nvPicPr>
        <p:blipFill>
          <a:blip r:embed="rId5"/>
          <a:stretch>
            <a:fillRect/>
          </a:stretch>
        </p:blipFill>
        <p:spPr>
          <a:xfrm>
            <a:off x="-22547" y="3323502"/>
            <a:ext cx="9166547" cy="2919087"/>
          </a:xfrm>
          <a:prstGeom prst="rect">
            <a:avLst/>
          </a:prstGeom>
        </p:spPr>
      </p:pic>
      <p:sp>
        <p:nvSpPr>
          <p:cNvPr id="14" name="TextBox 13"/>
          <p:cNvSpPr txBox="1"/>
          <p:nvPr/>
        </p:nvSpPr>
        <p:spPr>
          <a:xfrm>
            <a:off x="1730086" y="1703416"/>
            <a:ext cx="5683827" cy="523220"/>
          </a:xfrm>
          <a:prstGeom prst="rect">
            <a:avLst/>
          </a:prstGeom>
          <a:noFill/>
        </p:spPr>
        <p:txBody>
          <a:bodyPr wrap="square" rtlCol="0">
            <a:spAutoFit/>
          </a:bodyPr>
          <a:lstStyle/>
          <a:p>
            <a:pPr algn="ctr"/>
            <a:r>
              <a:rPr lang="en-AU" sz="2800" dirty="0"/>
              <a:t>SH1 Linden – Phase 3</a:t>
            </a:r>
          </a:p>
        </p:txBody>
      </p:sp>
    </p:spTree>
    <p:extLst>
      <p:ext uri="{BB962C8B-B14F-4D97-AF65-F5344CB8AC3E}">
        <p14:creationId xmlns:p14="http://schemas.microsoft.com/office/powerpoint/2010/main" val="13635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432079" y="863999"/>
            <a:ext cx="8478000" cy="682752"/>
          </a:xfrm>
        </p:spPr>
        <p:txBody>
          <a:bodyPr/>
          <a:lstStyle/>
          <a:p>
            <a:pPr algn="ctr"/>
            <a:r>
              <a:rPr lang="en-NZ" sz="3600" dirty="0">
                <a:solidFill>
                  <a:srgbClr val="F15F2A"/>
                </a:solidFill>
              </a:rPr>
              <a:t>Design Concept Only</a:t>
            </a: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30086" y="1392567"/>
            <a:ext cx="5683827" cy="523220"/>
          </a:xfrm>
          <a:prstGeom prst="rect">
            <a:avLst/>
          </a:prstGeom>
          <a:noFill/>
        </p:spPr>
        <p:txBody>
          <a:bodyPr wrap="square" rtlCol="0">
            <a:spAutoFit/>
          </a:bodyPr>
          <a:lstStyle/>
          <a:p>
            <a:pPr algn="ctr"/>
            <a:r>
              <a:rPr lang="en-AU" sz="2800" dirty="0"/>
              <a:t>Planned for Dec 2018.</a:t>
            </a:r>
          </a:p>
        </p:txBody>
      </p:sp>
      <p:pic>
        <p:nvPicPr>
          <p:cNvPr id="11" name="Content Placeholder 5"/>
          <p:cNvPicPr>
            <a:picLocks noChangeAspect="1"/>
          </p:cNvPicPr>
          <p:nvPr/>
        </p:nvPicPr>
        <p:blipFill rotWithShape="1">
          <a:blip r:embed="rId5"/>
          <a:srcRect t="-1" b="3299"/>
          <a:stretch/>
        </p:blipFill>
        <p:spPr>
          <a:xfrm>
            <a:off x="0" y="1877843"/>
            <a:ext cx="9144000" cy="4972662"/>
          </a:xfrm>
          <a:prstGeom prst="rect">
            <a:avLst/>
          </a:prstGeom>
        </p:spPr>
      </p:pic>
      <p:pic>
        <p:nvPicPr>
          <p:cNvPr id="12" name="Picture 2" descr="Image result for santa p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0111" y="1866124"/>
            <a:ext cx="2514160" cy="205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65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a:spLocks noGrp="1"/>
          </p:cNvSpPr>
          <p:nvPr>
            <p:ph type="ctrTitle"/>
          </p:nvPr>
        </p:nvSpPr>
        <p:spPr>
          <a:xfrm>
            <a:off x="432079" y="863999"/>
            <a:ext cx="8478000" cy="682752"/>
          </a:xfrm>
        </p:spPr>
        <p:txBody>
          <a:bodyPr/>
          <a:lstStyle/>
          <a:p>
            <a:pPr algn="ctr"/>
            <a:r>
              <a:rPr lang="en-NZ" dirty="0">
                <a:solidFill>
                  <a:srgbClr val="F15F2A"/>
                </a:solidFill>
              </a:rPr>
              <a:t>Kenepuru</a:t>
            </a:r>
          </a:p>
        </p:txBody>
      </p:sp>
      <p:sp>
        <p:nvSpPr>
          <p:cNvPr id="11" name="Content Placeholder 4">
            <a:extLst>
              <a:ext uri="{FF2B5EF4-FFF2-40B4-BE49-F238E27FC236}">
                <a16:creationId xmlns:a16="http://schemas.microsoft.com/office/drawing/2014/main" id="{FE1BACE4-AD3F-4FB4-AFDD-AC551FF449C4}"/>
              </a:ext>
            </a:extLst>
          </p:cNvPr>
          <p:cNvSpPr txBox="1">
            <a:spLocks/>
          </p:cNvSpPr>
          <p:nvPr/>
        </p:nvSpPr>
        <p:spPr>
          <a:xfrm>
            <a:off x="212721" y="2247900"/>
            <a:ext cx="8626479" cy="29845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i="0" kern="1200">
                <a:solidFill>
                  <a:srgbClr val="003366"/>
                </a:solidFill>
                <a:latin typeface="+mn-lt"/>
                <a:ea typeface="+mn-ea"/>
                <a:cs typeface="Lao UI" panose="020B0502040204020203" pitchFamily="34" charset="0"/>
              </a:defRPr>
            </a:lvl1pPr>
            <a:lvl2pPr marL="3429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2pPr>
            <a:lvl3pPr marL="6858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3pPr>
            <a:lvl4pPr marL="10287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4pPr>
            <a:lvl5pPr marL="13716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NZ" sz="2400" b="1" dirty="0"/>
              <a:t>Optional download of video</a:t>
            </a:r>
          </a:p>
          <a:p>
            <a:pPr algn="ctr"/>
            <a:r>
              <a:rPr lang="en-NZ" sz="2400" b="1" dirty="0"/>
              <a:t>W-14b </a:t>
            </a:r>
            <a:r>
              <a:rPr lang="en-NZ" sz="2400" b="1" dirty="0" err="1"/>
              <a:t>Kenepuru</a:t>
            </a:r>
            <a:r>
              <a:rPr lang="en-NZ" sz="2400" b="1" dirty="0"/>
              <a:t> Bridge</a:t>
            </a:r>
          </a:p>
        </p:txBody>
      </p:sp>
    </p:spTree>
    <p:extLst>
      <p:ext uri="{BB962C8B-B14F-4D97-AF65-F5344CB8AC3E}">
        <p14:creationId xmlns:p14="http://schemas.microsoft.com/office/powerpoint/2010/main" val="3153616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a:spLocks noGrp="1"/>
          </p:cNvSpPr>
          <p:nvPr>
            <p:ph type="ctrTitle"/>
          </p:nvPr>
        </p:nvSpPr>
        <p:spPr>
          <a:xfrm>
            <a:off x="432079" y="863999"/>
            <a:ext cx="8478000" cy="682752"/>
          </a:xfrm>
        </p:spPr>
        <p:txBody>
          <a:bodyPr/>
          <a:lstStyle/>
          <a:p>
            <a:pPr algn="ctr"/>
            <a:r>
              <a:rPr lang="en-NZ" dirty="0">
                <a:solidFill>
                  <a:srgbClr val="F15F2A"/>
                </a:solidFill>
              </a:rPr>
              <a:t>Kenepuru</a:t>
            </a: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5240" y="1711630"/>
            <a:ext cx="9174480" cy="51606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b="14907"/>
          <a:stretch/>
        </p:blipFill>
        <p:spPr>
          <a:xfrm>
            <a:off x="-6695" y="1711631"/>
            <a:ext cx="9159153" cy="5146369"/>
          </a:xfrm>
          <a:prstGeom prst="rect">
            <a:avLst/>
          </a:prstGeom>
        </p:spPr>
      </p:pic>
      <p:pic>
        <p:nvPicPr>
          <p:cNvPr id="614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10346"/>
          <a:stretch/>
        </p:blipFill>
        <p:spPr bwMode="auto">
          <a:xfrm>
            <a:off x="0" y="1711631"/>
            <a:ext cx="9188274" cy="514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t="7565" b="6100"/>
          <a:stretch/>
        </p:blipFill>
        <p:spPr bwMode="auto">
          <a:xfrm>
            <a:off x="0" y="1717694"/>
            <a:ext cx="9146474" cy="5140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25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ppt_x"/>
                                          </p:val>
                                        </p:tav>
                                        <p:tav tm="100000">
                                          <p:val>
                                            <p:strVal val="#ppt_x"/>
                                          </p:val>
                                        </p:tav>
                                      </p:tavLst>
                                    </p:anim>
                                    <p:anim calcmode="lin" valueType="num">
                                      <p:cBhvr additive="base">
                                        <p:cTn id="1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 calcmode="lin" valueType="num">
                                      <p:cBhvr additive="base">
                                        <p:cTn id="19" dur="500" fill="hold"/>
                                        <p:tgtEl>
                                          <p:spTgt spid="6147"/>
                                        </p:tgtEl>
                                        <p:attrNameLst>
                                          <p:attrName>ppt_x</p:attrName>
                                        </p:attrNameLst>
                                      </p:cBhvr>
                                      <p:tavLst>
                                        <p:tav tm="0">
                                          <p:val>
                                            <p:strVal val="#ppt_x"/>
                                          </p:val>
                                        </p:tav>
                                        <p:tav tm="100000">
                                          <p:val>
                                            <p:strVal val="#ppt_x"/>
                                          </p:val>
                                        </p:tav>
                                      </p:tavLst>
                                    </p:anim>
                                    <p:anim calcmode="lin" valueType="num">
                                      <p:cBhvr additive="base">
                                        <p:cTn id="20"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432079" y="863999"/>
            <a:ext cx="8478000" cy="682752"/>
          </a:xfrm>
        </p:spPr>
        <p:txBody>
          <a:bodyPr/>
          <a:lstStyle/>
          <a:p>
            <a:pPr algn="ctr"/>
            <a:r>
              <a:rPr lang="en-NZ" sz="3600" dirty="0">
                <a:solidFill>
                  <a:srgbClr val="F15F2A"/>
                </a:solidFill>
              </a:rPr>
              <a:t>Tours arranged upon request</a:t>
            </a: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srcRect l="328" t="1" r="-328" b="-134"/>
          <a:stretch/>
        </p:blipFill>
        <p:spPr>
          <a:xfrm>
            <a:off x="0" y="1643524"/>
            <a:ext cx="9144000" cy="5701656"/>
          </a:xfrm>
          <a:prstGeom prst="rect">
            <a:avLst/>
          </a:prstGeom>
        </p:spPr>
      </p:pic>
    </p:spTree>
    <p:extLst>
      <p:ext uri="{BB962C8B-B14F-4D97-AF65-F5344CB8AC3E}">
        <p14:creationId xmlns:p14="http://schemas.microsoft.com/office/powerpoint/2010/main" val="237609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432079" y="863999"/>
            <a:ext cx="8478000" cy="682752"/>
          </a:xfrm>
        </p:spPr>
        <p:txBody>
          <a:bodyPr/>
          <a:lstStyle/>
          <a:p>
            <a:pPr algn="ctr"/>
            <a:r>
              <a:rPr lang="en-NZ" dirty="0">
                <a:solidFill>
                  <a:srgbClr val="F15F2A"/>
                </a:solidFill>
              </a:rPr>
              <a:t>The Route</a:t>
            </a: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l="2000" t="2124" r="2000" b="18051"/>
          <a:stretch>
            <a:fillRect/>
          </a:stretch>
        </p:blipFill>
        <p:spPr bwMode="auto">
          <a:xfrm>
            <a:off x="2219" y="1498860"/>
            <a:ext cx="9132589" cy="536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428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432079" y="863999"/>
            <a:ext cx="8478000" cy="682752"/>
          </a:xfrm>
        </p:spPr>
        <p:txBody>
          <a:bodyPr/>
          <a:lstStyle/>
          <a:p>
            <a:pPr algn="ctr"/>
            <a:r>
              <a:rPr lang="en-NZ" dirty="0">
                <a:solidFill>
                  <a:srgbClr val="F15F2A"/>
                </a:solidFill>
              </a:rPr>
              <a:t>Any Questions?</a:t>
            </a: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8156" b="5247"/>
          <a:stretch/>
        </p:blipFill>
        <p:spPr bwMode="auto">
          <a:xfrm>
            <a:off x="0" y="1719124"/>
            <a:ext cx="9144000" cy="5265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785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432079" y="863999"/>
            <a:ext cx="8478000" cy="682752"/>
          </a:xfrm>
        </p:spPr>
        <p:txBody>
          <a:bodyPr/>
          <a:lstStyle/>
          <a:p>
            <a:pPr algn="ctr"/>
            <a:r>
              <a:rPr lang="en-NZ" dirty="0">
                <a:solidFill>
                  <a:srgbClr val="F15F2A"/>
                </a:solidFill>
              </a:rPr>
              <a:t>Key Features</a:t>
            </a: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9"/>
          <p:cNvSpPr txBox="1">
            <a:spLocks/>
          </p:cNvSpPr>
          <p:nvPr/>
        </p:nvSpPr>
        <p:spPr bwMode="auto">
          <a:xfrm>
            <a:off x="457200" y="1952625"/>
            <a:ext cx="8229600" cy="469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0800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i="0" kern="1200">
                <a:solidFill>
                  <a:srgbClr val="003366"/>
                </a:solidFill>
                <a:latin typeface="+mn-lt"/>
                <a:ea typeface="+mn-ea"/>
                <a:cs typeface="Lao UI" panose="020B0502040204020203" pitchFamily="34" charset="0"/>
              </a:defRPr>
            </a:lvl1pPr>
            <a:lvl2pPr marL="3429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2pPr>
            <a:lvl3pPr marL="6858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3pPr>
            <a:lvl4pPr marL="10287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4pPr>
            <a:lvl5pPr marL="13716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ltLang="en-US" sz="2000" b="1" dirty="0">
                <a:solidFill>
                  <a:srgbClr val="00456A"/>
                </a:solidFill>
                <a:latin typeface="Lucida Sans" pitchFamily="34" charset="0"/>
                <a:ea typeface="ＭＳ Ｐゴシック" pitchFamily="34" charset="-128"/>
              </a:rPr>
              <a:t>PROJECT SCOPE</a:t>
            </a:r>
          </a:p>
        </p:txBody>
      </p:sp>
      <p:sp>
        <p:nvSpPr>
          <p:cNvPr id="11" name="Content Placeholder 7"/>
          <p:cNvSpPr txBox="1">
            <a:spLocks/>
          </p:cNvSpPr>
          <p:nvPr/>
        </p:nvSpPr>
        <p:spPr bwMode="auto">
          <a:xfrm>
            <a:off x="55280" y="2513013"/>
            <a:ext cx="8855862" cy="365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i="0" kern="1200">
                <a:solidFill>
                  <a:srgbClr val="003366"/>
                </a:solidFill>
                <a:latin typeface="+mn-lt"/>
                <a:ea typeface="+mn-ea"/>
                <a:cs typeface="Lao UI" panose="020B0502040204020203" pitchFamily="34" charset="0"/>
              </a:defRPr>
            </a:lvl1pPr>
            <a:lvl2pPr marL="3429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2pPr>
            <a:lvl3pPr marL="6858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3pPr>
            <a:lvl4pPr marL="10287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4pPr>
            <a:lvl5pPr marL="13716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0575" lvl="1">
              <a:buClr>
                <a:schemeClr val="tx2"/>
              </a:buClr>
            </a:pPr>
            <a:r>
              <a:rPr lang="en-NZ" altLang="en-US" sz="2500" dirty="0">
                <a:solidFill>
                  <a:srgbClr val="00456A"/>
                </a:solidFill>
                <a:ea typeface="ＭＳ Ｐゴシック" pitchFamily="34" charset="-128"/>
              </a:rPr>
              <a:t>Mackays Crossing to Linden (28km) plus associated link roads</a:t>
            </a:r>
          </a:p>
          <a:p>
            <a:pPr marL="790575" lvl="1">
              <a:buClr>
                <a:schemeClr val="tx2"/>
              </a:buClr>
            </a:pPr>
            <a:r>
              <a:rPr lang="en-NZ" altLang="en-US" sz="2500" dirty="0">
                <a:solidFill>
                  <a:srgbClr val="00456A"/>
                </a:solidFill>
                <a:ea typeface="ＭＳ Ｐゴシック" pitchFamily="34" charset="-128"/>
              </a:rPr>
              <a:t>Minimum of two lanes in each direction</a:t>
            </a:r>
          </a:p>
          <a:p>
            <a:pPr marL="790575" lvl="1">
              <a:buClr>
                <a:schemeClr val="tx2"/>
              </a:buClr>
            </a:pPr>
            <a:r>
              <a:rPr lang="en-NZ" altLang="en-US" sz="2500" dirty="0">
                <a:solidFill>
                  <a:srgbClr val="00456A"/>
                </a:solidFill>
                <a:ea typeface="ＭＳ Ｐゴシック" pitchFamily="34" charset="-128"/>
              </a:rPr>
              <a:t>Extra “crawler lane” on steep uphill sections</a:t>
            </a:r>
          </a:p>
          <a:p>
            <a:pPr marL="790575" lvl="1">
              <a:buClr>
                <a:schemeClr val="tx2"/>
              </a:buClr>
            </a:pPr>
            <a:r>
              <a:rPr lang="en-NZ" altLang="en-US" sz="2500" dirty="0">
                <a:solidFill>
                  <a:srgbClr val="00456A"/>
                </a:solidFill>
                <a:ea typeface="ＭＳ Ｐゴシック" pitchFamily="34" charset="-128"/>
              </a:rPr>
              <a:t>“Motorway” design standards</a:t>
            </a:r>
          </a:p>
          <a:p>
            <a:pPr marL="1162050" lvl="2">
              <a:buClr>
                <a:schemeClr val="tx2"/>
              </a:buClr>
            </a:pPr>
            <a:r>
              <a:rPr lang="en-NZ" altLang="en-US" sz="2100" dirty="0">
                <a:solidFill>
                  <a:srgbClr val="00456A"/>
                </a:solidFill>
                <a:ea typeface="ＭＳ Ｐゴシック" pitchFamily="34" charset="-128"/>
              </a:rPr>
              <a:t>Interchanges rather than intersections</a:t>
            </a:r>
          </a:p>
          <a:p>
            <a:pPr marL="1162050" lvl="2">
              <a:buClr>
                <a:schemeClr val="tx2"/>
              </a:buClr>
            </a:pPr>
            <a:r>
              <a:rPr lang="en-NZ" altLang="en-US" sz="2100" dirty="0">
                <a:solidFill>
                  <a:srgbClr val="00456A"/>
                </a:solidFill>
                <a:ea typeface="ＭＳ Ｐゴシック" pitchFamily="34" charset="-128"/>
              </a:rPr>
              <a:t>110 km/h design speed</a:t>
            </a:r>
          </a:p>
          <a:p>
            <a:pPr marL="1162050" lvl="2">
              <a:buClr>
                <a:schemeClr val="tx2"/>
              </a:buClr>
            </a:pPr>
            <a:r>
              <a:rPr lang="en-NZ" altLang="en-US" sz="2100" dirty="0">
                <a:solidFill>
                  <a:srgbClr val="00456A"/>
                </a:solidFill>
                <a:ea typeface="ＭＳ Ｐゴシック" pitchFamily="34" charset="-128"/>
              </a:rPr>
              <a:t>3.0m shoulders</a:t>
            </a:r>
          </a:p>
          <a:p>
            <a:pPr marL="1162050" lvl="2">
              <a:buClr>
                <a:schemeClr val="tx2"/>
              </a:buClr>
            </a:pPr>
            <a:r>
              <a:rPr lang="en-NZ" altLang="en-US" sz="2100" dirty="0">
                <a:solidFill>
                  <a:srgbClr val="00456A"/>
                </a:solidFill>
                <a:ea typeface="ＭＳ Ｐゴシック" pitchFamily="34" charset="-128"/>
              </a:rPr>
              <a:t>Full length median barrier and side protection barriers</a:t>
            </a:r>
          </a:p>
        </p:txBody>
      </p:sp>
    </p:spTree>
    <p:extLst>
      <p:ext uri="{BB962C8B-B14F-4D97-AF65-F5344CB8AC3E}">
        <p14:creationId xmlns:p14="http://schemas.microsoft.com/office/powerpoint/2010/main" val="330603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432079" y="863999"/>
            <a:ext cx="8478000" cy="682752"/>
          </a:xfrm>
        </p:spPr>
        <p:txBody>
          <a:bodyPr/>
          <a:lstStyle/>
          <a:p>
            <a:pPr algn="ctr"/>
            <a:r>
              <a:rPr lang="en-NZ" sz="4000" dirty="0">
                <a:solidFill>
                  <a:srgbClr val="F15F2A"/>
                </a:solidFill>
              </a:rPr>
              <a:t>Construction Challenges</a:t>
            </a: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9"/>
          <p:cNvSpPr txBox="1">
            <a:spLocks/>
          </p:cNvSpPr>
          <p:nvPr/>
        </p:nvSpPr>
        <p:spPr bwMode="auto">
          <a:xfrm>
            <a:off x="457200" y="1681624"/>
            <a:ext cx="8229600" cy="469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0800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i="0" kern="1200">
                <a:solidFill>
                  <a:srgbClr val="003366"/>
                </a:solidFill>
                <a:latin typeface="+mn-lt"/>
                <a:ea typeface="+mn-ea"/>
                <a:cs typeface="Lao UI" panose="020B0502040204020203" pitchFamily="34" charset="0"/>
              </a:defRPr>
            </a:lvl1pPr>
            <a:lvl2pPr marL="3429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2pPr>
            <a:lvl3pPr marL="6858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3pPr>
            <a:lvl4pPr marL="10287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4pPr>
            <a:lvl5pPr marL="13716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ltLang="en-US" sz="2000" b="1" dirty="0">
                <a:solidFill>
                  <a:srgbClr val="00456A"/>
                </a:solidFill>
                <a:latin typeface="Lucida Sans" pitchFamily="34" charset="0"/>
                <a:ea typeface="ＭＳ Ｐゴシック" pitchFamily="34" charset="-128"/>
              </a:rPr>
              <a:t>MAJOR CONSTRUCTION CHALLENGES</a:t>
            </a:r>
          </a:p>
        </p:txBody>
      </p:sp>
      <p:sp>
        <p:nvSpPr>
          <p:cNvPr id="10" name="Content Placeholder 7"/>
          <p:cNvSpPr txBox="1">
            <a:spLocks/>
          </p:cNvSpPr>
          <p:nvPr/>
        </p:nvSpPr>
        <p:spPr bwMode="auto">
          <a:xfrm>
            <a:off x="54217" y="2222918"/>
            <a:ext cx="8855862" cy="365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i="0" kern="1200">
                <a:solidFill>
                  <a:srgbClr val="003366"/>
                </a:solidFill>
                <a:latin typeface="+mn-lt"/>
                <a:ea typeface="+mn-ea"/>
                <a:cs typeface="Lao UI" panose="020B0502040204020203" pitchFamily="34" charset="0"/>
              </a:defRPr>
            </a:lvl1pPr>
            <a:lvl2pPr marL="3429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2pPr>
            <a:lvl3pPr marL="6858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3pPr>
            <a:lvl4pPr marL="10287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4pPr>
            <a:lvl5pPr marL="1371600" indent="-342900" algn="l" defTabSz="914400" rtl="0" eaLnBrk="1" latinLnBrk="0" hangingPunct="1">
              <a:lnSpc>
                <a:spcPct val="90000"/>
              </a:lnSpc>
              <a:spcBef>
                <a:spcPts val="500"/>
              </a:spcBef>
              <a:buClr>
                <a:srgbClr val="F15F2A"/>
              </a:buClr>
              <a:buFont typeface="Arial" panose="020B0604020202020204" pitchFamily="34" charset="0"/>
              <a:buChar char="•"/>
              <a:defRPr sz="1800" i="0" kern="1200">
                <a:solidFill>
                  <a:srgbClr val="003366"/>
                </a:solidFill>
                <a:latin typeface="+mn-lt"/>
                <a:ea typeface="+mn-ea"/>
                <a:cs typeface="Lao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0575" lvl="1">
              <a:buClr>
                <a:schemeClr val="tx2"/>
              </a:buClr>
            </a:pPr>
            <a:r>
              <a:rPr lang="en-NZ" altLang="en-US" sz="2500" dirty="0">
                <a:solidFill>
                  <a:srgbClr val="00456A"/>
                </a:solidFill>
                <a:ea typeface="ＭＳ Ｐゴシック" pitchFamily="34" charset="-128"/>
              </a:rPr>
              <a:t>Scale of the project:</a:t>
            </a:r>
          </a:p>
          <a:p>
            <a:pPr marL="1162050" lvl="2">
              <a:buClr>
                <a:schemeClr val="tx2"/>
              </a:buClr>
            </a:pPr>
            <a:r>
              <a:rPr lang="en-NZ" altLang="en-US" sz="2100" dirty="0">
                <a:solidFill>
                  <a:srgbClr val="00456A"/>
                </a:solidFill>
                <a:ea typeface="ＭＳ Ｐゴシック" pitchFamily="34" charset="-128"/>
              </a:rPr>
              <a:t>Earthworks ~  9 M m</a:t>
            </a:r>
            <a:r>
              <a:rPr lang="en-NZ" altLang="en-US" sz="2100" baseline="30000" dirty="0">
                <a:solidFill>
                  <a:srgbClr val="00456A"/>
                </a:solidFill>
                <a:ea typeface="ＭＳ Ｐゴシック" pitchFamily="34" charset="-128"/>
              </a:rPr>
              <a:t>3</a:t>
            </a:r>
            <a:r>
              <a:rPr lang="en-NZ" altLang="en-US" sz="2100" dirty="0">
                <a:solidFill>
                  <a:srgbClr val="00456A"/>
                </a:solidFill>
                <a:ea typeface="ＭＳ Ｐゴシック" pitchFamily="34" charset="-128"/>
              </a:rPr>
              <a:t> cut and fill</a:t>
            </a:r>
          </a:p>
          <a:p>
            <a:pPr marL="1162050" lvl="2">
              <a:buClr>
                <a:schemeClr val="tx2"/>
              </a:buClr>
            </a:pPr>
            <a:r>
              <a:rPr lang="en-NZ" altLang="en-US" sz="2100" dirty="0">
                <a:solidFill>
                  <a:srgbClr val="00456A"/>
                </a:solidFill>
                <a:ea typeface="ＭＳ Ｐゴシック" pitchFamily="34" charset="-128"/>
              </a:rPr>
              <a:t>Cut heights up to ~ 70 m</a:t>
            </a:r>
          </a:p>
          <a:p>
            <a:pPr marL="1162050" lvl="2">
              <a:buClr>
                <a:schemeClr val="tx2"/>
              </a:buClr>
            </a:pPr>
            <a:r>
              <a:rPr lang="en-NZ" altLang="en-US" sz="2100" dirty="0">
                <a:solidFill>
                  <a:srgbClr val="00456A"/>
                </a:solidFill>
                <a:ea typeface="ＭＳ Ｐゴシック" pitchFamily="34" charset="-128"/>
              </a:rPr>
              <a:t>Significant lengths of reinforced soil embankments (~ 4 km), </a:t>
            </a:r>
            <a:br>
              <a:rPr lang="en-NZ" altLang="en-US" sz="2100" dirty="0">
                <a:solidFill>
                  <a:srgbClr val="00456A"/>
                </a:solidFill>
                <a:ea typeface="ＭＳ Ｐゴシック" pitchFamily="34" charset="-128"/>
              </a:rPr>
            </a:br>
            <a:r>
              <a:rPr lang="en-NZ" altLang="en-US" sz="2100" dirty="0">
                <a:solidFill>
                  <a:srgbClr val="00456A"/>
                </a:solidFill>
                <a:ea typeface="ＭＳ Ｐゴシック" pitchFamily="34" charset="-128"/>
              </a:rPr>
              <a:t>up to 40 - 50 m high</a:t>
            </a:r>
          </a:p>
          <a:p>
            <a:pPr marL="1162050" lvl="2">
              <a:buClr>
                <a:schemeClr val="tx2"/>
              </a:buClr>
            </a:pPr>
            <a:r>
              <a:rPr lang="en-NZ" altLang="en-US" sz="2100" dirty="0">
                <a:solidFill>
                  <a:srgbClr val="00456A"/>
                </a:solidFill>
                <a:ea typeface="ＭＳ Ｐゴシック" pitchFamily="34" charset="-128"/>
              </a:rPr>
              <a:t>27 bridges and major culverts</a:t>
            </a:r>
          </a:p>
          <a:p>
            <a:pPr marL="1504950" lvl="3">
              <a:buClr>
                <a:schemeClr val="tx2"/>
              </a:buClr>
            </a:pPr>
            <a:r>
              <a:rPr lang="en-NZ" altLang="en-US" sz="2100" dirty="0">
                <a:solidFill>
                  <a:srgbClr val="00456A"/>
                </a:solidFill>
                <a:ea typeface="ＭＳ Ｐゴシック" pitchFamily="34" charset="-128"/>
              </a:rPr>
              <a:t>Cannons Creek Bridge 230m long, ~ 60m high</a:t>
            </a:r>
          </a:p>
          <a:p>
            <a:pPr marL="1162050" lvl="2">
              <a:buClr>
                <a:schemeClr val="tx2"/>
              </a:buClr>
            </a:pPr>
            <a:r>
              <a:rPr lang="en-NZ" altLang="en-US" sz="2100" dirty="0">
                <a:solidFill>
                  <a:srgbClr val="00456A"/>
                </a:solidFill>
                <a:ea typeface="ＭＳ Ｐゴシック" pitchFamily="34" charset="-128"/>
              </a:rPr>
              <a:t>58 Retaining Walls</a:t>
            </a:r>
          </a:p>
          <a:p>
            <a:pPr marL="790575" lvl="1">
              <a:buClr>
                <a:schemeClr val="tx2"/>
              </a:buClr>
            </a:pPr>
            <a:r>
              <a:rPr lang="en-NZ" altLang="en-US" sz="2500" dirty="0">
                <a:solidFill>
                  <a:srgbClr val="00456A"/>
                </a:solidFill>
                <a:ea typeface="ＭＳ Ｐゴシック" pitchFamily="34" charset="-128"/>
              </a:rPr>
              <a:t>Access constraints</a:t>
            </a:r>
          </a:p>
          <a:p>
            <a:pPr marL="790575" lvl="1">
              <a:buClr>
                <a:schemeClr val="tx2"/>
              </a:buClr>
            </a:pPr>
            <a:r>
              <a:rPr lang="en-NZ" altLang="en-US" sz="2500" dirty="0">
                <a:solidFill>
                  <a:srgbClr val="00456A"/>
                </a:solidFill>
                <a:ea typeface="ＭＳ Ｐゴシック" pitchFamily="34" charset="-128"/>
              </a:rPr>
              <a:t>Impact on other Infrastructure and the Community of Wellington</a:t>
            </a:r>
          </a:p>
        </p:txBody>
      </p:sp>
    </p:spTree>
    <p:extLst>
      <p:ext uri="{BB962C8B-B14F-4D97-AF65-F5344CB8AC3E}">
        <p14:creationId xmlns:p14="http://schemas.microsoft.com/office/powerpoint/2010/main" val="4087629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3"/>
          <p:cNvSpPr>
            <a:spLocks noGrp="1"/>
          </p:cNvSpPr>
          <p:nvPr>
            <p:ph type="ctrTitle"/>
          </p:nvPr>
        </p:nvSpPr>
        <p:spPr>
          <a:xfrm>
            <a:off x="432079" y="863999"/>
            <a:ext cx="8478000" cy="682752"/>
          </a:xfrm>
        </p:spPr>
        <p:txBody>
          <a:bodyPr/>
          <a:lstStyle/>
          <a:p>
            <a:pPr algn="ctr"/>
            <a:r>
              <a:rPr lang="en-NZ" dirty="0">
                <a:solidFill>
                  <a:srgbClr val="F15F2A"/>
                </a:solidFill>
              </a:rPr>
              <a:t>Progress To Date</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365" b="12850"/>
          <a:stretch/>
        </p:blipFill>
        <p:spPr>
          <a:xfrm>
            <a:off x="0" y="1643524"/>
            <a:ext cx="9144000" cy="5214476"/>
          </a:xfrm>
          <a:prstGeom prst="rect">
            <a:avLst/>
          </a:prstGeom>
        </p:spPr>
      </p:pic>
    </p:spTree>
    <p:extLst>
      <p:ext uri="{BB962C8B-B14F-4D97-AF65-F5344CB8AC3E}">
        <p14:creationId xmlns:p14="http://schemas.microsoft.com/office/powerpoint/2010/main" val="836181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p:cNvSpPr>
            <a:spLocks noGrp="1"/>
          </p:cNvSpPr>
          <p:nvPr>
            <p:ph type="ctrTitle"/>
          </p:nvPr>
        </p:nvSpPr>
        <p:spPr>
          <a:xfrm>
            <a:off x="432079" y="863999"/>
            <a:ext cx="8478000" cy="682752"/>
          </a:xfrm>
        </p:spPr>
        <p:txBody>
          <a:bodyPr/>
          <a:lstStyle/>
          <a:p>
            <a:pPr algn="ctr"/>
            <a:r>
              <a:rPr lang="en-NZ" sz="3600" dirty="0">
                <a:solidFill>
                  <a:srgbClr val="F15F2A"/>
                </a:solidFill>
              </a:rPr>
              <a:t>Northern tie in - </a:t>
            </a:r>
            <a:r>
              <a:rPr lang="en-NZ" sz="3600" dirty="0" err="1">
                <a:solidFill>
                  <a:srgbClr val="F15F2A"/>
                </a:solidFill>
              </a:rPr>
              <a:t>Paekakariki</a:t>
            </a:r>
            <a:endParaRPr lang="en-NZ" sz="3600" dirty="0">
              <a:solidFill>
                <a:srgbClr val="F15F2A"/>
              </a:solidFill>
            </a:endParaRPr>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undefined"/>
          <p:cNvPicPr>
            <a:picLocks noChangeAspect="1" noChangeArrowheads="1"/>
          </p:cNvPicPr>
          <p:nvPr/>
        </p:nvPicPr>
        <p:blipFill rotWithShape="1">
          <a:blip r:embed="rId5">
            <a:extLst>
              <a:ext uri="{28A0092B-C50C-407E-A947-70E740481C1C}">
                <a14:useLocalDpi xmlns:a14="http://schemas.microsoft.com/office/drawing/2010/main" val="0"/>
              </a:ext>
            </a:extLst>
          </a:blip>
          <a:srcRect t="16168"/>
          <a:stretch/>
        </p:blipFill>
        <p:spPr bwMode="auto">
          <a:xfrm>
            <a:off x="-708" y="1743343"/>
            <a:ext cx="9147129" cy="511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793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a:spLocks noGrp="1"/>
          </p:cNvSpPr>
          <p:nvPr>
            <p:ph type="ctrTitle"/>
          </p:nvPr>
        </p:nvSpPr>
        <p:spPr>
          <a:xfrm>
            <a:off x="432079" y="863999"/>
            <a:ext cx="8478000" cy="682752"/>
          </a:xfrm>
        </p:spPr>
        <p:txBody>
          <a:bodyPr/>
          <a:lstStyle/>
          <a:p>
            <a:pPr algn="ctr"/>
            <a:r>
              <a:rPr lang="en-NZ" sz="3600" dirty="0">
                <a:solidFill>
                  <a:srgbClr val="F15F2A"/>
                </a:solidFill>
              </a:rPr>
              <a:t>Southern tie in - Linden</a:t>
            </a:r>
          </a:p>
        </p:txBody>
      </p:sp>
      <p:pic>
        <p:nvPicPr>
          <p:cNvPr id="4098" name="Picture 2" descr="J:\11 Project Photos\Construction Photos\2018\photos\2018\January 10th\br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12" t="20062" b="15790"/>
          <a:stretch/>
        </p:blipFill>
        <p:spPr bwMode="auto">
          <a:xfrm>
            <a:off x="-17240" y="1476944"/>
            <a:ext cx="9606318" cy="538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20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1000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86475"/>
          </a:xfrm>
          <a:prstGeom prst="rect">
            <a:avLst/>
          </a:prstGeom>
          <a:gradFill flip="none" rotWithShape="1">
            <a:gsLst>
              <a:gs pos="12000">
                <a:srgbClr val="ACE3EF"/>
              </a:gs>
              <a:gs pos="100000">
                <a:srgbClr val="DFF4F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7" name="Straight Connector 6"/>
          <p:cNvCxnSpPr/>
          <p:nvPr/>
        </p:nvCxnSpPr>
        <p:spPr>
          <a:xfrm>
            <a:off x="0" y="6157869"/>
            <a:ext cx="9144000" cy="0"/>
          </a:xfrm>
          <a:prstGeom prst="line">
            <a:avLst/>
          </a:prstGeom>
          <a:ln w="28575">
            <a:solidFill>
              <a:srgbClr val="F15F2A"/>
            </a:solidFill>
          </a:ln>
        </p:spPr>
        <p:style>
          <a:lnRef idx="1">
            <a:schemeClr val="accent1"/>
          </a:lnRef>
          <a:fillRef idx="0">
            <a:schemeClr val="accent1"/>
          </a:fillRef>
          <a:effectRef idx="0">
            <a:schemeClr val="accent1"/>
          </a:effectRef>
          <a:fontRef idx="minor">
            <a:schemeClr val="tx1"/>
          </a:fontRef>
        </p:style>
      </p:cxnSp>
      <p:pic>
        <p:nvPicPr>
          <p:cNvPr id="1026" name="Picture 2" descr="L:\Publication Artwork\00 Channel services\Projects\14-110 PPP Branding\Working\Round 2\PPT\WGP Log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417" y="445724"/>
            <a:ext cx="1736725" cy="6861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ublication Artwork\00 Channel services\Projects\14-110 PPP Branding\Working\Round 2\PPT\TGP Logo-0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67" y="314263"/>
            <a:ext cx="1793923" cy="77952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a:spLocks noGrp="1"/>
          </p:cNvSpPr>
          <p:nvPr>
            <p:ph type="ctrTitle"/>
          </p:nvPr>
        </p:nvSpPr>
        <p:spPr>
          <a:xfrm>
            <a:off x="432079" y="853951"/>
            <a:ext cx="8478000" cy="1326542"/>
          </a:xfrm>
        </p:spPr>
        <p:txBody>
          <a:bodyPr/>
          <a:lstStyle/>
          <a:p>
            <a:pPr algn="ctr"/>
            <a:r>
              <a:rPr lang="en-NZ" dirty="0">
                <a:solidFill>
                  <a:srgbClr val="F15F2A"/>
                </a:solidFill>
              </a:rPr>
              <a:t>Battle Hill</a:t>
            </a:r>
            <a:br>
              <a:rPr lang="en-NZ" dirty="0">
                <a:solidFill>
                  <a:srgbClr val="F15F2A"/>
                </a:solidFill>
              </a:rPr>
            </a:br>
            <a:r>
              <a:rPr lang="en-NZ" dirty="0">
                <a:solidFill>
                  <a:srgbClr val="F15F2A"/>
                </a:solidFill>
              </a:rPr>
              <a:t>Access Underpass </a:t>
            </a:r>
          </a:p>
        </p:txBody>
      </p:sp>
      <p:pic>
        <p:nvPicPr>
          <p:cNvPr id="8" name="Picture 2" descr="K:\LHJV-Lanes Flat\CU - Community\CU90 -  Images\APPROVED\SHQ\Bridge 7\20160122_09022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14" b="8006"/>
          <a:stretch/>
        </p:blipFill>
        <p:spPr bwMode="auto">
          <a:xfrm>
            <a:off x="0" y="2268000"/>
            <a:ext cx="9144000" cy="45920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3439" b="25242"/>
          <a:stretch/>
        </p:blipFill>
        <p:spPr bwMode="auto">
          <a:xfrm>
            <a:off x="0" y="2268000"/>
            <a:ext cx="9144000" cy="4606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undefined"/>
          <p:cNvPicPr>
            <a:picLocks noChangeAspect="1" noChangeArrowheads="1"/>
          </p:cNvPicPr>
          <p:nvPr/>
        </p:nvPicPr>
        <p:blipFill rotWithShape="1">
          <a:blip r:embed="rId7">
            <a:extLst>
              <a:ext uri="{28A0092B-C50C-407E-A947-70E740481C1C}">
                <a14:useLocalDpi xmlns:a14="http://schemas.microsoft.com/office/drawing/2010/main" val="0"/>
              </a:ext>
            </a:extLst>
          </a:blip>
          <a:srcRect t="14514" b="9512"/>
          <a:stretch/>
        </p:blipFill>
        <p:spPr bwMode="auto">
          <a:xfrm>
            <a:off x="0" y="2268000"/>
            <a:ext cx="9144000" cy="4610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J:\11 Project Photos\Construction Photos\2017\2017-08\21-23 Aug\br 7 west end mse wall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1923" b="20833"/>
          <a:stretch/>
        </p:blipFill>
        <p:spPr bwMode="auto">
          <a:xfrm>
            <a:off x="0" y="2268000"/>
            <a:ext cx="9144000" cy="4611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11 Project Photos\Construction Photos\2018\February 2018\February 21st\Br 7_2.jpg"/>
          <p:cNvPicPr>
            <a:picLocks noChangeAspect="1" noChangeArrowheads="1"/>
          </p:cNvPicPr>
          <p:nvPr/>
        </p:nvPicPr>
        <p:blipFill rotWithShape="1">
          <a:blip r:embed="rId9">
            <a:extLst>
              <a:ext uri="{28A0092B-C50C-407E-A947-70E740481C1C}">
                <a14:useLocalDpi xmlns:a14="http://schemas.microsoft.com/office/drawing/2010/main" val="0"/>
              </a:ext>
            </a:extLst>
          </a:blip>
          <a:srcRect t="5281" b="27051"/>
          <a:stretch/>
        </p:blipFill>
        <p:spPr bwMode="auto">
          <a:xfrm>
            <a:off x="0" y="2268000"/>
            <a:ext cx="9163534" cy="465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38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ZTA External PowerPoint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ZTA External PowerPoint Template.potx" id="{BDE9F58E-9B74-42B2-BDF1-1D00766E7B41}" vid="{13139653-9905-4BA2-83CD-DAEE8FC859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E7FC7D1DFCBB4DAF12F0F583E5727F" ma:contentTypeVersion="12" ma:contentTypeDescription="Create a new document." ma:contentTypeScope="" ma:versionID="3183aaf253e1b737959cf8b806d09f22">
  <xsd:schema xmlns:xsd="http://www.w3.org/2001/XMLSchema" xmlns:xs="http://www.w3.org/2001/XMLSchema" xmlns:p="http://schemas.microsoft.com/office/2006/metadata/properties" xmlns:ns2="5a56619b-5606-4a2b-8065-d5f1974d9ed5" xmlns:ns3="e3d1d8a1-fed5-4680-8fac-b27b0658afc4" targetNamespace="http://schemas.microsoft.com/office/2006/metadata/properties" ma:root="true" ma:fieldsID="5f7b77ff09cdf542f7f9b313e190010d" ns2:_="" ns3:_="">
    <xsd:import namespace="5a56619b-5606-4a2b-8065-d5f1974d9ed5"/>
    <xsd:import namespace="e3d1d8a1-fed5-4680-8fac-b27b0658af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56619b-5606-4a2b-8065-d5f1974d9e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d1d8a1-fed5-4680-8fac-b27b0658afc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F6DEE65-0EEA-4883-85FE-4B83876E4F96}"/>
</file>

<file path=customXml/itemProps2.xml><?xml version="1.0" encoding="utf-8"?>
<ds:datastoreItem xmlns:ds="http://schemas.openxmlformats.org/officeDocument/2006/customXml" ds:itemID="{234B2E23-CD19-44A0-9758-B348CE97C0D7}"/>
</file>

<file path=customXml/itemProps3.xml><?xml version="1.0" encoding="utf-8"?>
<ds:datastoreItem xmlns:ds="http://schemas.openxmlformats.org/officeDocument/2006/customXml" ds:itemID="{094C15CA-602A-4DF1-8B1B-26C574D98AC6}"/>
</file>

<file path=docProps/app.xml><?xml version="1.0" encoding="utf-8"?>
<Properties xmlns="http://schemas.openxmlformats.org/officeDocument/2006/extended-properties" xmlns:vt="http://schemas.openxmlformats.org/officeDocument/2006/docPropsVTypes">
  <Template/>
  <TotalTime>4044</TotalTime>
  <Words>3234</Words>
  <Application>Microsoft Office PowerPoint</Application>
  <PresentationFormat>On-screen Show (4:3)</PresentationFormat>
  <Paragraphs>215</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ＭＳ Ｐゴシック</vt:lpstr>
      <vt:lpstr>Arial</vt:lpstr>
      <vt:lpstr>Calibri</vt:lpstr>
      <vt:lpstr>Helvetica</vt:lpstr>
      <vt:lpstr>Lao UI</vt:lpstr>
      <vt:lpstr>Lucida Sans</vt:lpstr>
      <vt:lpstr>NZTA External PowerPoint Template</vt:lpstr>
      <vt:lpstr>Transmission Gully</vt:lpstr>
      <vt:lpstr>Transmission Gully</vt:lpstr>
      <vt:lpstr>The Route</vt:lpstr>
      <vt:lpstr>Key Features</vt:lpstr>
      <vt:lpstr>Construction Challenges</vt:lpstr>
      <vt:lpstr>Progress To Date</vt:lpstr>
      <vt:lpstr>Northern tie in - Paekakariki</vt:lpstr>
      <vt:lpstr>Southern tie in - Linden</vt:lpstr>
      <vt:lpstr>Battle Hill Access Underpass </vt:lpstr>
      <vt:lpstr>SH58 Interchange  </vt:lpstr>
      <vt:lpstr>Cannons Creek Bridge</vt:lpstr>
      <vt:lpstr>Cannons Creek Bridge</vt:lpstr>
      <vt:lpstr>Compliance</vt:lpstr>
      <vt:lpstr>Transmission Gully (TG) Motto</vt:lpstr>
      <vt:lpstr>Ensuring Compliance at TG</vt:lpstr>
      <vt:lpstr>Improving Compliance</vt:lpstr>
      <vt:lpstr>TTM Challenges</vt:lpstr>
      <vt:lpstr>Design Constraints</vt:lpstr>
      <vt:lpstr>CoPTTM Design</vt:lpstr>
      <vt:lpstr>Austroads and Geometric Design</vt:lpstr>
      <vt:lpstr>Austroads and Geometric Design</vt:lpstr>
      <vt:lpstr>PowerPoint Presentation</vt:lpstr>
      <vt:lpstr>Austroads and Geometric Design</vt:lpstr>
      <vt:lpstr>PowerPoint Presentation</vt:lpstr>
      <vt:lpstr>Austroads and Geometric Design</vt:lpstr>
      <vt:lpstr>Design Concept Only</vt:lpstr>
      <vt:lpstr>Kenepuru</vt:lpstr>
      <vt:lpstr>Kenepuru</vt:lpstr>
      <vt:lpstr>Tours arranged upon request</vt:lpstr>
      <vt:lpstr>Any Questions?</vt:lpstr>
    </vt:vector>
  </TitlesOfParts>
  <Company>NZ Transport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Duncan Allan</dc:creator>
  <dc:description>Designed by NZTA developed by Allfields</dc:description>
  <cp:lastModifiedBy>Tony Stella</cp:lastModifiedBy>
  <cp:revision>325</cp:revision>
  <cp:lastPrinted>2016-05-09T02:16:19Z</cp:lastPrinted>
  <dcterms:created xsi:type="dcterms:W3CDTF">2015-02-19T02:39:11Z</dcterms:created>
  <dcterms:modified xsi:type="dcterms:W3CDTF">2018-05-14T02:23:32Z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0x01010055E7FC7D1DFCBB4DAF12F0F583E5727F</vt:lpwstr>
  </property>
</Properties>
</file>