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handoutMasterIdLst>
    <p:handoutMasterId r:id="rId25"/>
  </p:handoutMasterIdLst>
  <p:sldIdLst>
    <p:sldId id="257" r:id="rId6"/>
    <p:sldId id="321" r:id="rId7"/>
    <p:sldId id="324" r:id="rId8"/>
    <p:sldId id="314" r:id="rId9"/>
    <p:sldId id="322" r:id="rId10"/>
    <p:sldId id="316" r:id="rId11"/>
    <p:sldId id="302" r:id="rId12"/>
    <p:sldId id="315" r:id="rId13"/>
    <p:sldId id="317" r:id="rId14"/>
    <p:sldId id="330" r:id="rId15"/>
    <p:sldId id="318" r:id="rId16"/>
    <p:sldId id="320" r:id="rId17"/>
    <p:sldId id="323" r:id="rId18"/>
    <p:sldId id="327" r:id="rId19"/>
    <p:sldId id="326" r:id="rId20"/>
    <p:sldId id="329" r:id="rId21"/>
    <p:sldId id="319" r:id="rId22"/>
    <p:sldId id="313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3" userDrawn="1">
          <p15:clr>
            <a:srgbClr val="A4A3A4"/>
          </p15:clr>
        </p15:guide>
        <p15:guide id="3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y Jones" initials="M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A71D"/>
    <a:srgbClr val="003366"/>
    <a:srgbClr val="004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298C3B-2321-476D-BA0C-EACD77E6F091}" v="12" dt="2018-05-08T00:53:05.4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363"/>
        <p:guide pos="5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30" Type="http://schemas.openxmlformats.org/officeDocument/2006/relationships/tableStyles" Target="tableStyle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Bonser" userId="S::garyb@ama.nzta.govt.nz::b56c4b5e-69d7-4721-912b-4400b0d0524a" providerId="AD" clId="Web-{EE298C3B-2321-476D-BA0C-EACD77E6F091}"/>
    <pc:docChg chg="delSld modSld sldOrd">
      <pc:chgData name="Gary Bonser" userId="S::garyb@ama.nzta.govt.nz::b56c4b5e-69d7-4721-912b-4400b0d0524a" providerId="AD" clId="Web-{EE298C3B-2321-476D-BA0C-EACD77E6F091}" dt="2018-05-08T01:12:53.734" v="144"/>
      <pc:docMkLst>
        <pc:docMk/>
      </pc:docMkLst>
      <pc:sldChg chg="del">
        <pc:chgData name="Gary Bonser" userId="S::garyb@ama.nzta.govt.nz::b56c4b5e-69d7-4721-912b-4400b0d0524a" providerId="AD" clId="Web-{EE298C3B-2321-476D-BA0C-EACD77E6F091}" dt="2018-05-08T01:03:19.421" v="83"/>
        <pc:sldMkLst>
          <pc:docMk/>
          <pc:sldMk cId="1147069108" sldId="303"/>
        </pc:sldMkLst>
      </pc:sldChg>
      <pc:sldChg chg="modSp ord">
        <pc:chgData name="Gary Bonser" userId="S::garyb@ama.nzta.govt.nz::b56c4b5e-69d7-4721-912b-4400b0d0524a" providerId="AD" clId="Web-{EE298C3B-2321-476D-BA0C-EACD77E6F091}" dt="2018-05-08T00:58:19.249" v="81"/>
        <pc:sldMkLst>
          <pc:docMk/>
          <pc:sldMk cId="1965593385" sldId="314"/>
        </pc:sldMkLst>
        <pc:spChg chg="mod">
          <ac:chgData name="Gary Bonser" userId="S::garyb@ama.nzta.govt.nz::b56c4b5e-69d7-4721-912b-4400b0d0524a" providerId="AD" clId="Web-{EE298C3B-2321-476D-BA0C-EACD77E6F091}" dt="2018-05-08T00:56:53.656" v="72"/>
          <ac:spMkLst>
            <pc:docMk/>
            <pc:sldMk cId="1965593385" sldId="314"/>
            <ac:spMk id="2" creationId="{00000000-0000-0000-0000-000000000000}"/>
          </ac:spMkLst>
        </pc:spChg>
        <pc:spChg chg="mod">
          <ac:chgData name="Gary Bonser" userId="S::garyb@ama.nzta.govt.nz::b56c4b5e-69d7-4721-912b-4400b0d0524a" providerId="AD" clId="Web-{EE298C3B-2321-476D-BA0C-EACD77E6F091}" dt="2018-05-08T00:58:19.249" v="81"/>
          <ac:spMkLst>
            <pc:docMk/>
            <pc:sldMk cId="1965593385" sldId="314"/>
            <ac:spMk id="3" creationId="{00000000-0000-0000-0000-000000000000}"/>
          </ac:spMkLst>
        </pc:spChg>
      </pc:sldChg>
      <pc:sldChg chg="modSp ord">
        <pc:chgData name="Gary Bonser" userId="S::garyb@ama.nzta.govt.nz::b56c4b5e-69d7-4721-912b-4400b0d0524a" providerId="AD" clId="Web-{EE298C3B-2321-476D-BA0C-EACD77E6F091}" dt="2018-05-08T01:05:13.328" v="101"/>
        <pc:sldMkLst>
          <pc:docMk/>
          <pc:sldMk cId="2684057530" sldId="316"/>
        </pc:sldMkLst>
        <pc:spChg chg="mod">
          <ac:chgData name="Gary Bonser" userId="S::garyb@ama.nzta.govt.nz::b56c4b5e-69d7-4721-912b-4400b0d0524a" providerId="AD" clId="Web-{EE298C3B-2321-476D-BA0C-EACD77E6F091}" dt="2018-05-08T01:04:29.953" v="98"/>
          <ac:spMkLst>
            <pc:docMk/>
            <pc:sldMk cId="2684057530" sldId="316"/>
            <ac:spMk id="2" creationId="{00000000-0000-0000-0000-000000000000}"/>
          </ac:spMkLst>
        </pc:spChg>
        <pc:spChg chg="mod">
          <ac:chgData name="Gary Bonser" userId="S::garyb@ama.nzta.govt.nz::b56c4b5e-69d7-4721-912b-4400b0d0524a" providerId="AD" clId="Web-{EE298C3B-2321-476D-BA0C-EACD77E6F091}" dt="2018-05-08T01:05:13.328" v="101"/>
          <ac:spMkLst>
            <pc:docMk/>
            <pc:sldMk cId="2684057530" sldId="316"/>
            <ac:spMk id="3" creationId="{00000000-0000-0000-0000-000000000000}"/>
          </ac:spMkLst>
        </pc:spChg>
      </pc:sldChg>
      <pc:sldChg chg="addSp delSp">
        <pc:chgData name="Gary Bonser" userId="S::garyb@ama.nzta.govt.nz::b56c4b5e-69d7-4721-912b-4400b0d0524a" providerId="AD" clId="Web-{EE298C3B-2321-476D-BA0C-EACD77E6F091}" dt="2018-05-08T01:07:55.359" v="103"/>
        <pc:sldMkLst>
          <pc:docMk/>
          <pc:sldMk cId="733478585" sldId="318"/>
        </pc:sldMkLst>
        <pc:spChg chg="add del">
          <ac:chgData name="Gary Bonser" userId="S::garyb@ama.nzta.govt.nz::b56c4b5e-69d7-4721-912b-4400b0d0524a" providerId="AD" clId="Web-{EE298C3B-2321-476D-BA0C-EACD77E6F091}" dt="2018-05-08T01:07:55.359" v="103"/>
          <ac:spMkLst>
            <pc:docMk/>
            <pc:sldMk cId="733478585" sldId="318"/>
            <ac:spMk id="11" creationId="{00000000-0000-0000-0000-000000000000}"/>
          </ac:spMkLst>
        </pc:spChg>
      </pc:sldChg>
      <pc:sldChg chg="modSp">
        <pc:chgData name="Gary Bonser" userId="S::garyb@ama.nzta.govt.nz::b56c4b5e-69d7-4721-912b-4400b0d0524a" providerId="AD" clId="Web-{EE298C3B-2321-476D-BA0C-EACD77E6F091}" dt="2018-05-08T01:12:53.734" v="144"/>
        <pc:sldMkLst>
          <pc:docMk/>
          <pc:sldMk cId="4163444365" sldId="319"/>
        </pc:sldMkLst>
        <pc:spChg chg="mod">
          <ac:chgData name="Gary Bonser" userId="S::garyb@ama.nzta.govt.nz::b56c4b5e-69d7-4721-912b-4400b0d0524a" providerId="AD" clId="Web-{EE298C3B-2321-476D-BA0C-EACD77E6F091}" dt="2018-05-08T01:12:53.734" v="144"/>
          <ac:spMkLst>
            <pc:docMk/>
            <pc:sldMk cId="4163444365" sldId="319"/>
            <ac:spMk id="3" creationId="{00000000-0000-0000-0000-000000000000}"/>
          </ac:spMkLst>
        </pc:spChg>
        <pc:spChg chg="mod">
          <ac:chgData name="Gary Bonser" userId="S::garyb@ama.nzta.govt.nz::b56c4b5e-69d7-4721-912b-4400b0d0524a" providerId="AD" clId="Web-{EE298C3B-2321-476D-BA0C-EACD77E6F091}" dt="2018-05-08T01:12:41.453" v="142"/>
          <ac:spMkLst>
            <pc:docMk/>
            <pc:sldMk cId="4163444365" sldId="319"/>
            <ac:spMk id="4" creationId="{00000000-0000-0000-0000-000000000000}"/>
          </ac:spMkLst>
        </pc:spChg>
      </pc:sldChg>
      <pc:sldChg chg="modSp">
        <pc:chgData name="Gary Bonser" userId="S::garyb@ama.nzta.govt.nz::b56c4b5e-69d7-4721-912b-4400b0d0524a" providerId="AD" clId="Web-{EE298C3B-2321-476D-BA0C-EACD77E6F091}" dt="2018-05-08T01:11:25.796" v="128"/>
        <pc:sldMkLst>
          <pc:docMk/>
          <pc:sldMk cId="2627166855" sldId="323"/>
        </pc:sldMkLst>
        <pc:spChg chg="mod">
          <ac:chgData name="Gary Bonser" userId="S::garyb@ama.nzta.govt.nz::b56c4b5e-69d7-4721-912b-4400b0d0524a" providerId="AD" clId="Web-{EE298C3B-2321-476D-BA0C-EACD77E6F091}" dt="2018-05-08T01:11:25.796" v="128"/>
          <ac:spMkLst>
            <pc:docMk/>
            <pc:sldMk cId="2627166855" sldId="323"/>
            <ac:spMk id="2" creationId="{00000000-0000-0000-0000-000000000000}"/>
          </ac:spMkLst>
        </pc:spChg>
      </pc:sldChg>
      <pc:sldChg chg="modSp">
        <pc:chgData name="Gary Bonser" userId="S::garyb@ama.nzta.govt.nz::b56c4b5e-69d7-4721-912b-4400b0d0524a" providerId="AD" clId="Web-{EE298C3B-2321-476D-BA0C-EACD77E6F091}" dt="2018-05-08T01:11:20.812" v="123"/>
        <pc:sldMkLst>
          <pc:docMk/>
          <pc:sldMk cId="1330204324" sldId="326"/>
        </pc:sldMkLst>
        <pc:spChg chg="mod">
          <ac:chgData name="Gary Bonser" userId="S::garyb@ama.nzta.govt.nz::b56c4b5e-69d7-4721-912b-4400b0d0524a" providerId="AD" clId="Web-{EE298C3B-2321-476D-BA0C-EACD77E6F091}" dt="2018-05-08T01:11:20.812" v="123"/>
          <ac:spMkLst>
            <pc:docMk/>
            <pc:sldMk cId="1330204324" sldId="326"/>
            <ac:spMk id="2" creationId="{00000000-0000-0000-0000-000000000000}"/>
          </ac:spMkLst>
        </pc:spChg>
      </pc:sldChg>
      <pc:sldChg chg="modSp">
        <pc:chgData name="Gary Bonser" userId="S::garyb@ama.nzta.govt.nz::b56c4b5e-69d7-4721-912b-4400b0d0524a" providerId="AD" clId="Web-{EE298C3B-2321-476D-BA0C-EACD77E6F091}" dt="2018-05-08T01:11:38.468" v="139"/>
        <pc:sldMkLst>
          <pc:docMk/>
          <pc:sldMk cId="1702312282" sldId="329"/>
        </pc:sldMkLst>
        <pc:spChg chg="mod">
          <ac:chgData name="Gary Bonser" userId="S::garyb@ama.nzta.govt.nz::b56c4b5e-69d7-4721-912b-4400b0d0524a" providerId="AD" clId="Web-{EE298C3B-2321-476D-BA0C-EACD77E6F091}" dt="2018-05-08T01:11:31.437" v="135"/>
          <ac:spMkLst>
            <pc:docMk/>
            <pc:sldMk cId="1702312282" sldId="329"/>
            <ac:spMk id="2" creationId="{00000000-0000-0000-0000-000000000000}"/>
          </ac:spMkLst>
        </pc:spChg>
        <pc:spChg chg="mod ord">
          <ac:chgData name="Gary Bonser" userId="S::garyb@ama.nzta.govt.nz::b56c4b5e-69d7-4721-912b-4400b0d0524a" providerId="AD" clId="Web-{EE298C3B-2321-476D-BA0C-EACD77E6F091}" dt="2018-05-08T01:11:38.468" v="139"/>
          <ac:spMkLst>
            <pc:docMk/>
            <pc:sldMk cId="1702312282" sldId="329"/>
            <ac:spMk id="3" creationId="{00000000-0000-0000-0000-000000000000}"/>
          </ac:spMkLst>
        </pc:spChg>
        <pc:picChg chg="mod">
          <ac:chgData name="Gary Bonser" userId="S::garyb@ama.nzta.govt.nz::b56c4b5e-69d7-4721-912b-4400b0d0524a" providerId="AD" clId="Web-{EE298C3B-2321-476D-BA0C-EACD77E6F091}" dt="2018-05-08T01:10:59.249" v="119"/>
          <ac:picMkLst>
            <pc:docMk/>
            <pc:sldMk cId="1702312282" sldId="329"/>
            <ac:picMk id="4" creationId="{00000000-0000-0000-0000-000000000000}"/>
          </ac:picMkLst>
        </pc:picChg>
        <pc:picChg chg="mod ord">
          <ac:chgData name="Gary Bonser" userId="S::garyb@ama.nzta.govt.nz::b56c4b5e-69d7-4721-912b-4400b0d0524a" providerId="AD" clId="Web-{EE298C3B-2321-476D-BA0C-EACD77E6F091}" dt="2018-05-08T01:11:01.171" v="120"/>
          <ac:picMkLst>
            <pc:docMk/>
            <pc:sldMk cId="1702312282" sldId="329"/>
            <ac:picMk id="5" creationId="{00000000-0000-0000-0000-000000000000}"/>
          </ac:picMkLst>
        </pc:picChg>
      </pc:sldChg>
    </pc:docChg>
  </pc:docChgLst>
  <pc:docChgLst>
    <pc:chgData name="Gary Bonser" userId="S::garyb@ama.nzta.govt.nz::b56c4b5e-69d7-4721-912b-4400b0d0524a" providerId="AD" clId="Web-{D6CFB899-0B56-4856-97E3-7DA3BCA8D536}"/>
    <pc:docChg chg="modSld">
      <pc:chgData name="Gary Bonser" userId="S::garyb@ama.nzta.govt.nz::b56c4b5e-69d7-4721-912b-4400b0d0524a" providerId="AD" clId="Web-{D6CFB899-0B56-4856-97E3-7DA3BCA8D536}" dt="2018-05-08T00:53:29.525" v="112"/>
      <pc:docMkLst>
        <pc:docMk/>
      </pc:docMkLst>
      <pc:sldChg chg="modNotes">
        <pc:chgData name="Gary Bonser" userId="S::garyb@ama.nzta.govt.nz::b56c4b5e-69d7-4721-912b-4400b0d0524a" providerId="AD" clId="Web-{D6CFB899-0B56-4856-97E3-7DA3BCA8D536}" dt="2018-05-08T00:53:29.525" v="112"/>
        <pc:sldMkLst>
          <pc:docMk/>
          <pc:sldMk cId="1405322746" sldId="25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9557B-970B-4D14-8422-83EAF32FE2AB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50EC2-7EFF-4D68-8464-801EEE540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1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7D94F-F6E2-47FE-BA71-927CBD529462}" type="datetimeFigureOut">
              <a:rPr lang="en-NZ" smtClean="0"/>
              <a:t>9/05/2018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00C21-54AC-444A-8E83-56FF6E31507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764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>
                <a:cs typeface="Calibri"/>
              </a:rPr>
              <a:t>Introduction:  I am an electrical engineer by degree and have been working in the AMA for the past two years. I am responsible for the </a:t>
            </a:r>
            <a:r>
              <a:rPr lang="en-NZ" err="1">
                <a:cs typeface="Calibri"/>
              </a:rPr>
              <a:t>maintenanance</a:t>
            </a:r>
            <a:r>
              <a:rPr lang="en-NZ">
                <a:cs typeface="Calibri"/>
              </a:rPr>
              <a:t> of Non ITS assets in the corridor with a team of around 40 people working around the clock.</a:t>
            </a:r>
          </a:p>
          <a:p>
            <a:endParaRPr lang="en-NZ">
              <a:cs typeface="Calibri"/>
            </a:endParaRPr>
          </a:p>
          <a:p>
            <a:r>
              <a:rPr lang="en-NZ">
                <a:cs typeface="Calibri"/>
              </a:rPr>
              <a:t>As I was being inducted I spent a night with our night crew and we were called out to crash on SH1 where a car </a:t>
            </a:r>
            <a:r>
              <a:rPr lang="en-NZ" err="1">
                <a:cs typeface="Calibri"/>
              </a:rPr>
              <a:t>car</a:t>
            </a:r>
            <a:r>
              <a:rPr lang="en-NZ">
                <a:cs typeface="Calibri"/>
              </a:rPr>
              <a:t> had hit the guard rail and damaged the centre median</a:t>
            </a:r>
          </a:p>
          <a:p>
            <a:endParaRPr lang="en-NZ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00C21-54AC-444A-8E83-56FF6E31507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8544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379" y="475488"/>
            <a:ext cx="8629354" cy="1426464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53" y="1920240"/>
            <a:ext cx="8626180" cy="48006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304800" y="475488"/>
            <a:ext cx="1152525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4800" y="2658533"/>
            <a:ext cx="8534400" cy="30134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2801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6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1426464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920240"/>
            <a:ext cx="8620887" cy="46101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304800" y="475488"/>
            <a:ext cx="1152525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04800" y="2600326"/>
            <a:ext cx="8510016" cy="30716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5692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3" y="621792"/>
            <a:ext cx="8635327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858767"/>
            <a:ext cx="2020824" cy="2013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39312" y="3858768"/>
            <a:ext cx="1947672" cy="201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84213" y="3787775"/>
            <a:ext cx="1943100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635375" y="3787775"/>
            <a:ext cx="1944688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6372225" y="3787775"/>
            <a:ext cx="1944688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8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293161" y="260350"/>
            <a:ext cx="8546040" cy="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5"/>
          <p:cNvSpPr>
            <a:spLocks noGrp="1"/>
          </p:cNvSpPr>
          <p:nvPr>
            <p:ph sz="quarter" idx="16"/>
          </p:nvPr>
        </p:nvSpPr>
        <p:spPr>
          <a:xfrm>
            <a:off x="6369241" y="3858768"/>
            <a:ext cx="1947672" cy="201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57003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5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2" y="621792"/>
            <a:ext cx="8635327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23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304800" y="260350"/>
            <a:ext cx="8515350" cy="21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212721" y="1628775"/>
            <a:ext cx="8626479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18521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8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80838" y="1398270"/>
            <a:ext cx="3658362" cy="42618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5" y="621792"/>
            <a:ext cx="8635326" cy="63093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343" y="1627632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30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301627" y="260350"/>
            <a:ext cx="8537573" cy="2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26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72" y="621792"/>
            <a:ext cx="8635327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23" descr="BG2"/>
          <p:cNvPicPr>
            <a:picLocks noChangeAspect="1" noChangeArrowheads="1"/>
          </p:cNvPicPr>
          <p:nvPr userDrawn="1"/>
        </p:nvPicPr>
        <p:blipFill>
          <a:blip r:embed="rId2"/>
          <a:srcRect t="44409" b="51682"/>
          <a:stretch>
            <a:fillRect/>
          </a:stretch>
        </p:blipFill>
        <p:spPr bwMode="auto">
          <a:xfrm>
            <a:off x="301628" y="260350"/>
            <a:ext cx="8537572" cy="2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" y="1725933"/>
            <a:ext cx="8494776" cy="41056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217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20040" y="333375"/>
            <a:ext cx="8494776" cy="53400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59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085" y="475488"/>
            <a:ext cx="8633061" cy="142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789" y="2211513"/>
            <a:ext cx="8623824" cy="3579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15913" y="6024563"/>
            <a:ext cx="8532812" cy="0"/>
            <a:chOff x="204" y="3793"/>
            <a:chExt cx="5375" cy="0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04" y="3793"/>
              <a:ext cx="926" cy="0"/>
            </a:xfrm>
            <a:prstGeom prst="line">
              <a:avLst/>
            </a:prstGeom>
            <a:noFill/>
            <a:ln w="9525">
              <a:solidFill>
                <a:srgbClr val="AFBD2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175" y="3793"/>
              <a:ext cx="4404" cy="0"/>
            </a:xfrm>
            <a:prstGeom prst="line">
              <a:avLst/>
            </a:prstGeom>
            <a:noFill/>
            <a:ln w="9525">
              <a:solidFill>
                <a:srgbClr val="0045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" y="6334125"/>
            <a:ext cx="2746777" cy="23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24" y="6334125"/>
            <a:ext cx="3004601" cy="2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5" r:id="rId3"/>
    <p:sldLayoutId id="2147483662" r:id="rId4"/>
    <p:sldLayoutId id="2147483664" r:id="rId5"/>
    <p:sldLayoutId id="2147483673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56A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2pPr>
      <a:lvl3pPr marL="6858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3pPr>
      <a:lvl4pPr marL="1028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4pPr>
      <a:lvl5pPr marL="13716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92" userDrawn="1">
          <p15:clr>
            <a:srgbClr val="F26B43"/>
          </p15:clr>
        </p15:guide>
        <p15:guide id="3" pos="5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obilebarriers.com/images/reconfiguration/Mobile%20Barriers%20MBT-1%20%E2%80%93%20Reconfiguring%20the%20Caboose%20with%20music%20by%20CJG.mp4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nV9c368Lmk" TargetMode="External"/><Relationship Id="rId2" Type="http://schemas.openxmlformats.org/officeDocument/2006/relationships/hyperlink" Target="https://www.youtube.com/watch?v=uk1rPfeBCq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obilebarrier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4534" y="609599"/>
            <a:ext cx="8630412" cy="1123517"/>
          </a:xfrm>
        </p:spPr>
        <p:txBody>
          <a:bodyPr/>
          <a:lstStyle/>
          <a:p>
            <a:r>
              <a:rPr lang="en-US"/>
              <a:t> Mobile Barrier MBT-1</a:t>
            </a:r>
            <a:endParaRPr lang="en-NZ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94" y="2135435"/>
            <a:ext cx="7262265" cy="26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2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753450"/>
          </a:xfrm>
        </p:spPr>
        <p:txBody>
          <a:bodyPr/>
          <a:lstStyle/>
          <a:p>
            <a:r>
              <a:rPr lang="en-NZ"/>
              <a:t>How Does it work?</a:t>
            </a:r>
          </a:p>
        </p:txBody>
      </p:sp>
      <p:pic>
        <p:nvPicPr>
          <p:cNvPr id="3" name="Mobile Barrier MBT-1- Reconfiguration Sim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575" y="1555323"/>
            <a:ext cx="6659904" cy="37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753450"/>
          </a:xfrm>
        </p:spPr>
        <p:txBody>
          <a:bodyPr/>
          <a:lstStyle/>
          <a:p>
            <a:r>
              <a:rPr lang="en-NZ"/>
              <a:t>How Does it work?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10" y="2705735"/>
            <a:ext cx="3520035" cy="2640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3" y="1827748"/>
            <a:ext cx="3091158" cy="2318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23" y="1827748"/>
            <a:ext cx="3080265" cy="2310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7334" y="5585012"/>
            <a:ext cx="7351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>
                <a:hlinkClick r:id="rId5"/>
              </a:rPr>
              <a:t>reconfiguration link</a:t>
            </a:r>
            <a:endParaRPr lang="en-NZ"/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347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bilebarriers.com/images/Photos/shop-photos/Picture%2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08" y="700278"/>
            <a:ext cx="6628892" cy="49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42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11146"/>
          </a:xfrm>
        </p:spPr>
        <p:txBody>
          <a:bodyPr/>
          <a:lstStyle/>
          <a:p>
            <a:r>
              <a:rPr lang="en-NZ"/>
              <a:t>How will we use it (VPT)?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920239"/>
            <a:ext cx="8620887" cy="3339583"/>
          </a:xfrm>
        </p:spPr>
        <p:txBody>
          <a:bodyPr>
            <a:normAutofit fontScale="92500" lnSpcReduction="20000"/>
          </a:bodyPr>
          <a:lstStyle/>
          <a:p>
            <a:r>
              <a:rPr lang="en-NZ">
                <a:solidFill>
                  <a:srgbClr val="00B0F0"/>
                </a:solidFill>
              </a:rPr>
              <a:t>Victoria Park Tunnel - Full tunnel.</a:t>
            </a:r>
          </a:p>
          <a:p>
            <a:endParaRPr lang="en-NZ">
              <a:solidFill>
                <a:srgbClr val="00B0F0"/>
              </a:solidFill>
            </a:endParaRPr>
          </a:p>
          <a:p>
            <a:r>
              <a:rPr lang="en-NZ">
                <a:solidFill>
                  <a:srgbClr val="00B0F0"/>
                </a:solidFill>
              </a:rPr>
              <a:t>TMAs: 		10 - 11 units</a:t>
            </a:r>
          </a:p>
          <a:p>
            <a:r>
              <a:rPr lang="en-NZ">
                <a:solidFill>
                  <a:srgbClr val="00B0F0"/>
                </a:solidFill>
              </a:rPr>
              <a:t>Start time: 	1900</a:t>
            </a:r>
          </a:p>
          <a:p>
            <a:r>
              <a:rPr lang="en-NZ">
                <a:solidFill>
                  <a:srgbClr val="00B0F0"/>
                </a:solidFill>
              </a:rPr>
              <a:t>Closure in:	22:30</a:t>
            </a:r>
          </a:p>
          <a:p>
            <a:r>
              <a:rPr lang="en-NZ">
                <a:solidFill>
                  <a:srgbClr val="00B0F0"/>
                </a:solidFill>
              </a:rPr>
              <a:t>Work start: 	2300</a:t>
            </a:r>
          </a:p>
          <a:p>
            <a:r>
              <a:rPr lang="en-NZ">
                <a:solidFill>
                  <a:srgbClr val="00B0F0"/>
                </a:solidFill>
              </a:rPr>
              <a:t>Work Finish:	0330</a:t>
            </a:r>
          </a:p>
          <a:p>
            <a:r>
              <a:rPr lang="en-NZ">
                <a:solidFill>
                  <a:srgbClr val="00B0F0"/>
                </a:solidFill>
              </a:rPr>
              <a:t>Uplift Finish:	0500</a:t>
            </a:r>
          </a:p>
          <a:p>
            <a:endParaRPr lang="en-NZ"/>
          </a:p>
          <a:p>
            <a:r>
              <a:rPr lang="en-NZ"/>
              <a:t>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365019" y="3066202"/>
            <a:ext cx="3017079" cy="741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rgbClr val="9AA71D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20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8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>
                <a:solidFill>
                  <a:srgbClr val="00B0F0"/>
                </a:solidFill>
              </a:rPr>
              <a:t>Working Window 4.5 hrs.</a:t>
            </a:r>
          </a:p>
          <a:p>
            <a:pPr algn="ctr"/>
            <a:r>
              <a:rPr lang="en-NZ">
                <a:solidFill>
                  <a:srgbClr val="00B0F0"/>
                </a:solidFill>
              </a:rPr>
              <a:t>TTM Time 10 hrs.</a:t>
            </a:r>
          </a:p>
          <a:p>
            <a:pPr algn="ctr"/>
            <a:endParaRPr lang="en-NZ"/>
          </a:p>
        </p:txBody>
      </p:sp>
      <p:sp>
        <p:nvSpPr>
          <p:cNvPr id="6" name="Right Brace 5"/>
          <p:cNvSpPr/>
          <p:nvPr/>
        </p:nvSpPr>
        <p:spPr>
          <a:xfrm>
            <a:off x="4280687" y="1742215"/>
            <a:ext cx="1011504" cy="32449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716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92" y="582627"/>
            <a:ext cx="3994232" cy="2734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93" y="3316850"/>
            <a:ext cx="3994232" cy="2753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224" y="582627"/>
            <a:ext cx="3982112" cy="2736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223" y="3316850"/>
            <a:ext cx="3982113" cy="27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1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72451"/>
          </a:xfrm>
        </p:spPr>
        <p:txBody>
          <a:bodyPr/>
          <a:lstStyle/>
          <a:p>
            <a:r>
              <a:rPr lang="en-NZ"/>
              <a:t>How will we use it (VPT) 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920239"/>
            <a:ext cx="8620887" cy="3339583"/>
          </a:xfrm>
        </p:spPr>
        <p:txBody>
          <a:bodyPr>
            <a:normAutofit fontScale="92500" lnSpcReduction="20000"/>
          </a:bodyPr>
          <a:lstStyle/>
          <a:p>
            <a:r>
              <a:rPr lang="en-NZ">
                <a:solidFill>
                  <a:srgbClr val="00B0F0"/>
                </a:solidFill>
              </a:rPr>
              <a:t>Mobile Barrier</a:t>
            </a:r>
          </a:p>
          <a:p>
            <a:endParaRPr lang="en-NZ">
              <a:solidFill>
                <a:srgbClr val="00B0F0"/>
              </a:solidFill>
            </a:endParaRPr>
          </a:p>
          <a:p>
            <a:r>
              <a:rPr lang="en-NZ">
                <a:solidFill>
                  <a:srgbClr val="00B0F0"/>
                </a:solidFill>
              </a:rPr>
              <a:t>CMJ – 5 units</a:t>
            </a:r>
          </a:p>
          <a:p>
            <a:r>
              <a:rPr lang="en-NZ">
                <a:solidFill>
                  <a:srgbClr val="00B0F0"/>
                </a:solidFill>
              </a:rPr>
              <a:t>Start time: 22:30</a:t>
            </a:r>
          </a:p>
          <a:p>
            <a:r>
              <a:rPr lang="en-NZ">
                <a:solidFill>
                  <a:srgbClr val="00B0F0"/>
                </a:solidFill>
              </a:rPr>
              <a:t>Closure in place– 22:30</a:t>
            </a:r>
          </a:p>
          <a:p>
            <a:r>
              <a:rPr lang="en-NZ">
                <a:solidFill>
                  <a:srgbClr val="00B0F0"/>
                </a:solidFill>
              </a:rPr>
              <a:t>Work start: 22:35</a:t>
            </a:r>
          </a:p>
          <a:p>
            <a:r>
              <a:rPr lang="en-NZ">
                <a:solidFill>
                  <a:srgbClr val="00B0F0"/>
                </a:solidFill>
              </a:rPr>
              <a:t>Work Finish: 04:50</a:t>
            </a:r>
          </a:p>
          <a:p>
            <a:r>
              <a:rPr lang="en-NZ">
                <a:solidFill>
                  <a:srgbClr val="00B0F0"/>
                </a:solidFill>
              </a:rPr>
              <a:t>Uplift Start 0500</a:t>
            </a:r>
          </a:p>
          <a:p>
            <a:endParaRPr lang="en-NZ"/>
          </a:p>
          <a:p>
            <a:r>
              <a:rPr lang="en-NZ"/>
              <a:t>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80092" y="3120856"/>
            <a:ext cx="3017079" cy="741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rgbClr val="9AA71D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20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8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>
                <a:solidFill>
                  <a:srgbClr val="00B0F0"/>
                </a:solidFill>
              </a:rPr>
              <a:t>Working Window 6.5 hrs.</a:t>
            </a:r>
          </a:p>
          <a:p>
            <a:pPr algn="ctr"/>
            <a:r>
              <a:rPr lang="en-NZ">
                <a:solidFill>
                  <a:srgbClr val="00B0F0"/>
                </a:solidFill>
              </a:rPr>
              <a:t>TTM Time 7.5 hrs.</a:t>
            </a:r>
          </a:p>
          <a:p>
            <a:endParaRPr lang="en-NZ"/>
          </a:p>
        </p:txBody>
      </p:sp>
      <p:sp>
        <p:nvSpPr>
          <p:cNvPr id="6" name="Right Brace 5"/>
          <p:cNvSpPr/>
          <p:nvPr/>
        </p:nvSpPr>
        <p:spPr>
          <a:xfrm>
            <a:off x="3293459" y="1739788"/>
            <a:ext cx="1011504" cy="30749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02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52" y="1431556"/>
            <a:ext cx="4924558" cy="251587"/>
          </a:xfrm>
        </p:spPr>
        <p:txBody>
          <a:bodyPr>
            <a:normAutofit fontScale="90000"/>
          </a:bodyPr>
          <a:lstStyle/>
          <a:p>
            <a:r>
              <a:rPr lang="en-NZ"/>
              <a:t>How will we use it (SH22)?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40" y="2764219"/>
            <a:ext cx="4838203" cy="306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538" y="1139864"/>
            <a:ext cx="4938605" cy="261581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5269" y="1141908"/>
            <a:ext cx="1865959" cy="1501249"/>
          </a:xfrm>
        </p:spPr>
        <p:txBody>
          <a:bodyPr>
            <a:normAutofit fontScale="77500" lnSpcReduction="20000"/>
          </a:bodyPr>
          <a:lstStyle/>
          <a:p>
            <a:r>
              <a:rPr lang="en-NZ"/>
              <a:t>Safer Roads Project on SH22.</a:t>
            </a:r>
          </a:p>
          <a:p>
            <a:endParaRPr lang="en-NZ"/>
          </a:p>
          <a:p>
            <a:endParaRPr lang="en-NZ"/>
          </a:p>
          <a:p>
            <a:r>
              <a:rPr lang="en-N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312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59698"/>
          </a:xfrm>
        </p:spPr>
        <p:txBody>
          <a:bodyPr/>
          <a:lstStyle/>
          <a:p>
            <a:r>
              <a:rPr lang="en-NZ"/>
              <a:t>What do we Expect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360" y="1750963"/>
            <a:ext cx="4468744" cy="3467235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Safer for workers and road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Reduced time onsite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Minimise closures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Minimise diversions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Enhance the customer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Improve connected journeys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Change the way we work is planned, designed and delivered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Create its own chapter in </a:t>
            </a:r>
            <a:r>
              <a:rPr lang="en-NZ" err="1">
                <a:solidFill>
                  <a:srgbClr val="00B0F0"/>
                </a:solidFill>
              </a:rPr>
              <a:t>CoPTTM</a:t>
            </a:r>
            <a:endParaRPr lang="en-NZ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Help shape the future for TTM safety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3179" y="1750963"/>
            <a:ext cx="2370966" cy="338554"/>
          </a:xfrm>
          <a:prstGeom prst="rect">
            <a:avLst/>
          </a:prstGeom>
          <a:solidFill>
            <a:srgbClr val="9AA71D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NZ" sz="1600" b="1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rPr>
              <a:t>KEEP PEOPLE SAFE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3178" y="2396977"/>
            <a:ext cx="2370967" cy="584775"/>
          </a:xfrm>
          <a:prstGeom prst="rect">
            <a:avLst/>
          </a:prstGeom>
          <a:solidFill>
            <a:srgbClr val="9AA71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b="1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rPr>
              <a:t>IMPROVE CUSTOMER EXPERIENCE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178" y="3289212"/>
            <a:ext cx="2370967" cy="830997"/>
          </a:xfrm>
          <a:prstGeom prst="rect">
            <a:avLst/>
          </a:prstGeom>
          <a:solidFill>
            <a:srgbClr val="9AA71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600" b="1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rPr>
              <a:t>ACHIEVE ORGINISATIONAL EXCELLENCE</a:t>
            </a:r>
          </a:p>
        </p:txBody>
      </p:sp>
    </p:spTree>
    <p:extLst>
      <p:ext uri="{BB962C8B-B14F-4D97-AF65-F5344CB8AC3E}">
        <p14:creationId xmlns:p14="http://schemas.microsoft.com/office/powerpoint/2010/main" val="4163444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/>
              <a:t>Videos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920239"/>
            <a:ext cx="8620887" cy="2562861"/>
          </a:xfrm>
        </p:spPr>
        <p:txBody>
          <a:bodyPr>
            <a:normAutofit lnSpcReduction="10000"/>
          </a:bodyPr>
          <a:lstStyle/>
          <a:p>
            <a:endParaRPr lang="en-NZ" sz="1800"/>
          </a:p>
          <a:p>
            <a:r>
              <a:rPr lang="en-NZ" sz="1800"/>
              <a:t>Crash Test:</a:t>
            </a:r>
          </a:p>
          <a:p>
            <a:r>
              <a:rPr lang="en-NZ">
                <a:hlinkClick r:id="rId2"/>
              </a:rPr>
              <a:t>https://www.youtube.com/watch?v=uk1rPfeBCqo</a:t>
            </a:r>
            <a:endParaRPr lang="en-NZ"/>
          </a:p>
          <a:p>
            <a:r>
              <a:rPr lang="en-NZ"/>
              <a:t>Worksite:</a:t>
            </a:r>
          </a:p>
          <a:p>
            <a:r>
              <a:rPr lang="en-NZ">
                <a:hlinkClick r:id="rId3"/>
              </a:rPr>
              <a:t>https://www.youtube.com/watch?v=unV9c368Lmk</a:t>
            </a:r>
            <a:endParaRPr lang="en-NZ"/>
          </a:p>
          <a:p>
            <a:r>
              <a:rPr lang="en-NZ"/>
              <a:t>Website:</a:t>
            </a:r>
          </a:p>
          <a:p>
            <a:r>
              <a:rPr lang="en-NZ">
                <a:hlinkClick r:id="rId4"/>
              </a:rPr>
              <a:t>www.Mobilebarriers.com</a:t>
            </a:r>
            <a:endParaRPr lang="en-NZ"/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862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754501"/>
          </a:xfrm>
        </p:spPr>
        <p:txBody>
          <a:bodyPr/>
          <a:lstStyle/>
          <a:p>
            <a:r>
              <a:rPr lang="en-NZ"/>
              <a:t>Our Daily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6" y="1399923"/>
            <a:ext cx="8620887" cy="4288778"/>
          </a:xfrm>
        </p:spPr>
        <p:txBody>
          <a:bodyPr>
            <a:normAutofit fontScale="92500" lnSpcReduction="10000"/>
          </a:bodyPr>
          <a:lstStyle/>
          <a:p>
            <a:r>
              <a:rPr lang="en-NZ" b="1" u="sng">
                <a:solidFill>
                  <a:srgbClr val="00B0F0"/>
                </a:solidFill>
              </a:rPr>
              <a:t>Crew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A car drove down into our closure. …the driver was drunk, had learner licence and carrying passengers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A Member of public drove through a road closure 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A Car rolled over while we were setting up a closure at </a:t>
            </a:r>
            <a:r>
              <a:rPr lang="en-NZ" i="1" err="1">
                <a:solidFill>
                  <a:srgbClr val="00B0F0"/>
                </a:solidFill>
              </a:rPr>
              <a:t>Ellerslie</a:t>
            </a:r>
            <a:r>
              <a:rPr lang="en-NZ" i="1">
                <a:solidFill>
                  <a:srgbClr val="00B0F0"/>
                </a:solidFill>
              </a:rPr>
              <a:t> to Mt  Wellington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Whilst setting up the closure … we had a car incident onsite involving 4 cars nose to tail at the point of installing our chicane taper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Vehicle lost control at Northcote on ramp closure and hit a 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Truck driver hit a parked car outside closure but within signage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TTM Closure breach by drunk driver Hitting the front of a subcontractors traffic management vehicle – 8 month LTI.</a:t>
            </a:r>
          </a:p>
          <a:p>
            <a:endParaRPr lang="en-NZ" i="1"/>
          </a:p>
        </p:txBody>
      </p:sp>
    </p:spTree>
    <p:extLst>
      <p:ext uri="{BB962C8B-B14F-4D97-AF65-F5344CB8AC3E}">
        <p14:creationId xmlns:p14="http://schemas.microsoft.com/office/powerpoint/2010/main" val="374897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35422"/>
          </a:xfrm>
        </p:spPr>
        <p:txBody>
          <a:bodyPr/>
          <a:lstStyle/>
          <a:p>
            <a:r>
              <a:rPr lang="en-NZ"/>
              <a:t>What’s the problem?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09845" y="1796432"/>
            <a:ext cx="8620887" cy="3748592"/>
          </a:xfrm>
        </p:spPr>
        <p:txBody>
          <a:bodyPr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Decreasing working window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Increasing third party incidents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Customers expectations are increasing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Additional and more expensive assets that require maintenance but with restricted working space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As a PCBU we must ensure the health and safety ‘so far as is reasonably practicable’</a:t>
            </a:r>
            <a:endParaRPr lang="en-NZ" i="1">
              <a:solidFill>
                <a:srgbClr val="00B0F0"/>
              </a:solidFill>
            </a:endParaRPr>
          </a:p>
          <a:p>
            <a:endParaRPr lang="en-NZ" i="1"/>
          </a:p>
        </p:txBody>
      </p:sp>
    </p:spTree>
    <p:extLst>
      <p:ext uri="{BB962C8B-B14F-4D97-AF65-F5344CB8AC3E}">
        <p14:creationId xmlns:p14="http://schemas.microsoft.com/office/powerpoint/2010/main" val="328994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807" y="503944"/>
            <a:ext cx="8630412" cy="910678"/>
          </a:xfrm>
        </p:spPr>
        <p:txBody>
          <a:bodyPr>
            <a:normAutofit/>
          </a:bodyPr>
          <a:lstStyle/>
          <a:p>
            <a:r>
              <a:rPr lang="en-NZ" err="1"/>
              <a:t>Tiaki</a:t>
            </a:r>
            <a:r>
              <a:rPr lang="en-NZ"/>
              <a:t> – Mobile Barrier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6" y="1704538"/>
            <a:ext cx="8620887" cy="8957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NZ">
                <a:solidFill>
                  <a:srgbClr val="00B0F0"/>
                </a:solidFill>
              </a:rPr>
              <a:t>- A highly mobile 20m TL3 barrier that provides lateral intrusion protection as well as rear protection.</a:t>
            </a:r>
          </a:p>
          <a:p>
            <a:r>
              <a:rPr lang="en-NZ">
                <a:solidFill>
                  <a:srgbClr val="00B0F0"/>
                </a:solidFill>
              </a:rPr>
              <a:t>- A workshop on wheels.</a:t>
            </a:r>
          </a:p>
          <a:p>
            <a:endParaRPr lang="en-NZ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9" b="22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559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35422"/>
          </a:xfrm>
        </p:spPr>
        <p:txBody>
          <a:bodyPr/>
          <a:lstStyle/>
          <a:p>
            <a:r>
              <a:rPr lang="en-NZ"/>
              <a:t>How does it stack up?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920239"/>
            <a:ext cx="8620887" cy="29349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In time the barrier will be more efficient and safer than our current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It will cover its costs and we get the safety benefit for 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It will reduce the number of full motorway closures (and minimise diversions)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Working windows can be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Worker exposure time is limited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661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19238"/>
          </a:xfrm>
        </p:spPr>
        <p:txBody>
          <a:bodyPr/>
          <a:lstStyle/>
          <a:p>
            <a:r>
              <a:rPr lang="en-NZ"/>
              <a:t>How does it stack up? (2)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361" y="1920239"/>
            <a:ext cx="8391552" cy="37037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Provides positive side impact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Improves Traffic Flow in Work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Greatly enhance Work Zone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Require less collateral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Improved staff confidence whilst working in Live Traffic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i="1">
                <a:solidFill>
                  <a:srgbClr val="00B0F0"/>
                </a:solidFill>
              </a:rPr>
              <a:t>Change the way Tunnel and Motorways Closures for maintenance operations are conducted. Modern tunnels may avoid the need to close for all but heavy maintenance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4057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5" b="14615"/>
          <a:stretch>
            <a:fillRect/>
          </a:stretch>
        </p:blipFill>
        <p:spPr>
          <a:xfrm>
            <a:off x="304800" y="2767965"/>
            <a:ext cx="8525932" cy="30773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7640"/>
            <a:ext cx="8640232" cy="276177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911350" y="4320540"/>
            <a:ext cx="0" cy="8191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96050" y="4199890"/>
            <a:ext cx="0" cy="8191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30400" y="4879340"/>
            <a:ext cx="4540250" cy="0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93066" y="4603115"/>
            <a:ext cx="71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rgbClr val="FFFF00"/>
                </a:solidFill>
              </a:rPr>
              <a:t>19m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089150" y="1497492"/>
            <a:ext cx="0" cy="8191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78650" y="1427685"/>
            <a:ext cx="0" cy="8191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08200" y="2056292"/>
            <a:ext cx="4870450" cy="3648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70866" y="1780067"/>
            <a:ext cx="71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solidFill>
                  <a:srgbClr val="FFFF00"/>
                </a:solidFill>
              </a:rPr>
              <a:t>19m</a:t>
            </a:r>
          </a:p>
        </p:txBody>
      </p:sp>
    </p:spTree>
    <p:extLst>
      <p:ext uri="{BB962C8B-B14F-4D97-AF65-F5344CB8AC3E}">
        <p14:creationId xmlns:p14="http://schemas.microsoft.com/office/powerpoint/2010/main" val="142471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1021539"/>
          </a:xfrm>
        </p:spPr>
        <p:txBody>
          <a:bodyPr/>
          <a:lstStyle/>
          <a:p>
            <a:r>
              <a:rPr lang="en-NZ"/>
              <a:t>What Work Can it do?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45" y="1618407"/>
            <a:ext cx="8620887" cy="415930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Ramp Closures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Centre Median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Right, Left &amp; Centre Lane Closures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Enable Single/Multi Lane Tunnel Closures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Drainage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General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Bridge Inspection/Deck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Pothole Patching/Crack Sealing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Guard Rail/Flex Fence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Concrete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Overhead Sign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>
                <a:solidFill>
                  <a:srgbClr val="00B0F0"/>
                </a:solidFill>
              </a:rPr>
              <a:t>Landscaping Works</a:t>
            </a:r>
          </a:p>
          <a:p>
            <a:endParaRPr lang="en-NZ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9845" y="2551418"/>
            <a:ext cx="8620887" cy="461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rgbClr val="9AA71D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20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8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9845" y="2521241"/>
            <a:ext cx="8620887" cy="461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rgbClr val="9AA71D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20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8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400800" y="3103631"/>
            <a:ext cx="2290046" cy="1530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rgbClr val="9AA71D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20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8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>
                <a:solidFill>
                  <a:srgbClr val="00B0F0"/>
                </a:solidFill>
              </a:rPr>
              <a:t>Practically any job that needs a short term closure</a:t>
            </a:r>
          </a:p>
          <a:p>
            <a:endParaRPr lang="en-NZ"/>
          </a:p>
        </p:txBody>
      </p:sp>
      <p:sp>
        <p:nvSpPr>
          <p:cNvPr id="8" name="Right Brace 7"/>
          <p:cNvSpPr/>
          <p:nvPr/>
        </p:nvSpPr>
        <p:spPr>
          <a:xfrm>
            <a:off x="5253456" y="1618407"/>
            <a:ext cx="1011504" cy="393272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718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21" y="475488"/>
            <a:ext cx="8630412" cy="859698"/>
          </a:xfrm>
        </p:spPr>
        <p:txBody>
          <a:bodyPr/>
          <a:lstStyle/>
          <a:p>
            <a:r>
              <a:rPr lang="en-NZ" err="1"/>
              <a:t>Whats</a:t>
            </a:r>
            <a:r>
              <a:rPr lang="en-NZ"/>
              <a:t> On it?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 descr="C:\Users\User\Documents\1 - MBT\Pics &amp; Video\1 Misc Pics\1 MC 120726\DSC08417b.jpg"/>
          <p:cNvPicPr>
            <a:picLocks noChangeAspect="1" noChangeArrowheads="1"/>
          </p:cNvPicPr>
          <p:nvPr/>
        </p:nvPicPr>
        <p:blipFill>
          <a:blip r:embed="rId2" cstate="print"/>
          <a:srcRect t="5163" b="10537"/>
          <a:stretch>
            <a:fillRect/>
          </a:stretch>
        </p:blipFill>
        <p:spPr bwMode="auto">
          <a:xfrm>
            <a:off x="2267225" y="3339475"/>
            <a:ext cx="6543047" cy="25908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515" y="596037"/>
            <a:ext cx="4182218" cy="2743438"/>
          </a:xfrm>
          <a:prstGeom prst="rect">
            <a:avLst/>
          </a:prstGeom>
        </p:spPr>
      </p:pic>
      <p:pic>
        <p:nvPicPr>
          <p:cNvPr id="9" name="Picture 8" descr="C:\Users\User\Documents\1 - MBT\Pics &amp; Video\2013-08-22 DC - 495 Express Lanes\Mobile Barriers MBT-1 Capital Beltway I-495 Express Lanes Maintenance 1.jpg"/>
          <p:cNvPicPr>
            <a:picLocks noChangeAspect="1" noChangeArrowheads="1"/>
          </p:cNvPicPr>
          <p:nvPr/>
        </p:nvPicPr>
        <p:blipFill>
          <a:blip r:embed="rId4" cstate="print"/>
          <a:srcRect l="44847" t="39591" b="5766"/>
          <a:stretch>
            <a:fillRect/>
          </a:stretch>
        </p:blipFill>
        <p:spPr bwMode="auto">
          <a:xfrm>
            <a:off x="200321" y="1365670"/>
            <a:ext cx="3581400" cy="2356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3790081"/>
      </p:ext>
    </p:extLst>
  </p:cSld>
  <p:clrMapOvr>
    <a:masterClrMapping/>
  </p:clrMapOvr>
</p:sld>
</file>

<file path=ppt/theme/theme1.xml><?xml version="1.0" encoding="utf-8"?>
<a:theme xmlns:a="http://schemas.openxmlformats.org/drawingml/2006/main" name="NZTA External PowerPoint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ZTA External PowerPoint Template" id="{094ACF0F-9FE4-4280-9713-FAC0EFD95B6A}" vid="{BED8D16E-767A-426D-A83F-AC2255F665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BDCAFF0-6F8B-4E47-82AF-82879281EE5A}"/>
</file>

<file path=customXml/itemProps2.xml><?xml version="1.0" encoding="utf-8"?>
<ds:datastoreItem xmlns:ds="http://schemas.openxmlformats.org/officeDocument/2006/customXml" ds:itemID="{428FB1EE-EAB3-4CD1-94A8-4F1DB8DD7B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215ADD-35A5-47B5-86FE-9EA2B888D04E}">
  <ds:schemaRefs>
    <ds:schemaRef ds:uri="34689da0-563b-4879-a3d0-f1c8445894a6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C0122FBC-FF6A-45CB-8FCF-952C117159E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Microsoft Office PowerPoint</Application>
  <PresentationFormat>On-screen Show (4:3)</PresentationFormat>
  <Paragraphs>108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Lao UI</vt:lpstr>
      <vt:lpstr>Lucida Sans</vt:lpstr>
      <vt:lpstr>NZTA External PowerPoint Template</vt:lpstr>
      <vt:lpstr> Mobile Barrier MBT-1</vt:lpstr>
      <vt:lpstr>Our Daily Challenges</vt:lpstr>
      <vt:lpstr>What’s the problem?</vt:lpstr>
      <vt:lpstr>Tiaki – Mobile Barrier</vt:lpstr>
      <vt:lpstr>How does it stack up?</vt:lpstr>
      <vt:lpstr>How does it stack up? (2)</vt:lpstr>
      <vt:lpstr>PowerPoint Presentation</vt:lpstr>
      <vt:lpstr>What Work Can it do?</vt:lpstr>
      <vt:lpstr>Whats On it?</vt:lpstr>
      <vt:lpstr>How Does it work?</vt:lpstr>
      <vt:lpstr>How Does it work?</vt:lpstr>
      <vt:lpstr>PowerPoint Presentation</vt:lpstr>
      <vt:lpstr>How will we use it (VPT)?</vt:lpstr>
      <vt:lpstr>PowerPoint Presentation</vt:lpstr>
      <vt:lpstr>How will we use it (VPT) ?</vt:lpstr>
      <vt:lpstr>How will we use it (SH22)?</vt:lpstr>
      <vt:lpstr>What do we Expect</vt:lpstr>
      <vt:lpstr>Videos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Mobile Barrier MBT-1</dc:title>
  <cp:lastModifiedBy>Vidcom</cp:lastModifiedBy>
  <cp:revision>2</cp:revision>
  <dcterms:modified xsi:type="dcterms:W3CDTF">2018-05-08T22:23:33Z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  <property fmtid="{D5CDD505-2E9C-101B-9397-08002B2CF9AE}" pid="3" name="TaxKeyword">
    <vt:lpwstr/>
  </property>
  <property fmtid="{D5CDD505-2E9C-101B-9397-08002B2CF9AE}" pid="4" name="_dlc_policyId">
    <vt:lpwstr/>
  </property>
  <property fmtid="{D5CDD505-2E9C-101B-9397-08002B2CF9AE}" pid="5" name="ItemRetentionFormula">
    <vt:lpwstr/>
  </property>
  <property fmtid="{D5CDD505-2E9C-101B-9397-08002B2CF9AE}" pid="6" name="_dlc_DocIdItemGuid">
    <vt:lpwstr>af7f0351-0250-47d2-bcf1-cf02e59a61f4</vt:lpwstr>
  </property>
</Properties>
</file>