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5"/>
  </p:notesMasterIdLst>
  <p:handoutMasterIdLst>
    <p:handoutMasterId r:id="rId26"/>
  </p:handoutMasterIdLst>
  <p:sldIdLst>
    <p:sldId id="256" r:id="rId6"/>
    <p:sldId id="290" r:id="rId7"/>
    <p:sldId id="257" r:id="rId8"/>
    <p:sldId id="267" r:id="rId9"/>
    <p:sldId id="301" r:id="rId10"/>
    <p:sldId id="312" r:id="rId11"/>
    <p:sldId id="283" r:id="rId12"/>
    <p:sldId id="282" r:id="rId13"/>
    <p:sldId id="268" r:id="rId14"/>
    <p:sldId id="299" r:id="rId15"/>
    <p:sldId id="276" r:id="rId16"/>
    <p:sldId id="275" r:id="rId17"/>
    <p:sldId id="279" r:id="rId18"/>
    <p:sldId id="278" r:id="rId19"/>
    <p:sldId id="277" r:id="rId20"/>
    <p:sldId id="281" r:id="rId21"/>
    <p:sldId id="310" r:id="rId22"/>
    <p:sldId id="307" r:id="rId23"/>
    <p:sldId id="311" r:id="rId24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y Jones" initials="MJ" lastIdx="1" clrIdx="0">
    <p:extLst/>
  </p:cmAuthor>
  <p:cmAuthor id="2" name="Gail Swanepoel" initials="GS" lastIdx="0" clrIdx="1">
    <p:extLst>
      <p:ext uri="{19B8F6BF-5375-455C-9EA6-DF929625EA0E}">
        <p15:presenceInfo xmlns:p15="http://schemas.microsoft.com/office/powerpoint/2012/main" userId="S-1-5-21-1969299048-730064975-1487847740-45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6A"/>
    <a:srgbClr val="003366"/>
    <a:srgbClr val="9AA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660"/>
  </p:normalViewPr>
  <p:slideViewPr>
    <p:cSldViewPr snapToGrid="0">
      <p:cViewPr>
        <p:scale>
          <a:sx n="100" d="100"/>
          <a:sy n="100" d="100"/>
        </p:scale>
        <p:origin x="293" y="-806"/>
      </p:cViewPr>
      <p:guideLst>
        <p:guide orient="horz" pos="2160"/>
        <p:guide pos="363"/>
        <p:guide pos="5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30" Type="http://schemas.openxmlformats.org/officeDocument/2006/relationships/theme" Target="theme/theme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9557B-970B-4D14-8422-83EAF32FE2AB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0EC2-7EFF-4D68-8464-801EEE540D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1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6004C-C27D-4621-8B04-3E91EBF64C37}" type="datetimeFigureOut">
              <a:rPr lang="en-NZ" smtClean="0"/>
              <a:t>14/05/2018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6002-8A8F-4CB1-91FC-6FF747C86A3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1120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2177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dirty="0"/>
              <a:t>So lets go back to the beginning</a:t>
            </a:r>
            <a:r>
              <a:rPr lang="en-NZ" baseline="0" dirty="0"/>
              <a:t> of what is a closure breach?</a:t>
            </a:r>
            <a:r>
              <a:rPr lang="en-NZ" sz="1200" dirty="0">
                <a:solidFill>
                  <a:schemeClr val="tx1"/>
                </a:solidFill>
              </a:rPr>
              <a:t> Wilfully by criminals attempting to escape during a police chase;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200" dirty="0">
                <a:solidFill>
                  <a:schemeClr val="tx1"/>
                </a:solidFill>
              </a:rPr>
              <a:t>Members of public not wanting to follow the diversion;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200" dirty="0">
                <a:solidFill>
                  <a:schemeClr val="tx1"/>
                </a:solidFill>
              </a:rPr>
              <a:t>Unintentionally by drivers not paying attention, Confused or elderly;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200" dirty="0">
                <a:solidFill>
                  <a:schemeClr val="tx1"/>
                </a:solidFill>
              </a:rPr>
              <a:t>Wrong way drivers.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8287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2767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25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0272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little invention has recently won the AMA the 3M innovation award of which we are very proud.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036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1. Mobile “STOP” Barrier; LED lane separation Strips, judder</a:t>
            </a:r>
            <a:r>
              <a:rPr lang="en-NZ" baseline="0" dirty="0"/>
              <a:t> bars, Gibney paddle and halogen balloon lights, laser detection, JAW Speed hump,, Road surface signage projection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E6002-8A8F-4CB1-91FC-6FF747C86A3B}" type="slidenum">
              <a:rPr lang="en-NZ" smtClean="0"/>
              <a:t>17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256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79" y="475488"/>
            <a:ext cx="8629354" cy="1426464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53" y="1920240"/>
            <a:ext cx="8626180" cy="48006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304800" y="475488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4800" y="2658533"/>
            <a:ext cx="8534400" cy="3013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22801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40"/>
            <a:ext cx="8620887" cy="46101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304800" y="475488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4800" y="2600326"/>
            <a:ext cx="8510016" cy="30716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692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3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58767"/>
            <a:ext cx="2020824" cy="2013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39312" y="3858768"/>
            <a:ext cx="1947672" cy="201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84213" y="3787775"/>
            <a:ext cx="1943100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635375" y="3787775"/>
            <a:ext cx="1944688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372225" y="3787775"/>
            <a:ext cx="1944688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8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293161" y="260350"/>
            <a:ext cx="8546040" cy="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5"/>
          <p:cNvSpPr>
            <a:spLocks noGrp="1"/>
          </p:cNvSpPr>
          <p:nvPr>
            <p:ph sz="quarter" idx="16"/>
          </p:nvPr>
        </p:nvSpPr>
        <p:spPr>
          <a:xfrm>
            <a:off x="6369241" y="3858768"/>
            <a:ext cx="1947672" cy="201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57003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2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4800" y="260350"/>
            <a:ext cx="8515350" cy="21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212721" y="1628775"/>
            <a:ext cx="8626479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61852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8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80838" y="1398270"/>
            <a:ext cx="3658362" cy="42618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5" y="621792"/>
            <a:ext cx="8635326" cy="63093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343" y="1627632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30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1627" y="260350"/>
            <a:ext cx="8537573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326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2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1628" y="260350"/>
            <a:ext cx="8537572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" y="1725933"/>
            <a:ext cx="8494776" cy="41056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6217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20040" y="333375"/>
            <a:ext cx="8494776" cy="53400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059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085" y="475488"/>
            <a:ext cx="8633061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789" y="2211513"/>
            <a:ext cx="8623824" cy="357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15913" y="6024563"/>
            <a:ext cx="8532812" cy="0"/>
            <a:chOff x="204" y="3793"/>
            <a:chExt cx="5375" cy="0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04" y="3793"/>
              <a:ext cx="926" cy="0"/>
            </a:xfrm>
            <a:prstGeom prst="line">
              <a:avLst/>
            </a:prstGeom>
            <a:noFill/>
            <a:ln w="9525">
              <a:solidFill>
                <a:srgbClr val="AFBD2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175" y="3793"/>
              <a:ext cx="4404" cy="0"/>
            </a:xfrm>
            <a:prstGeom prst="line">
              <a:avLst/>
            </a:prstGeom>
            <a:noFill/>
            <a:ln w="9525">
              <a:solidFill>
                <a:srgbClr val="0045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6334125"/>
            <a:ext cx="2746777" cy="23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24" y="6334125"/>
            <a:ext cx="3004601" cy="2394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35867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660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5" r:id="rId3"/>
    <p:sldLayoutId id="2147483662" r:id="rId4"/>
    <p:sldLayoutId id="2147483664" r:id="rId5"/>
    <p:sldLayoutId id="2147483673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56A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2pPr>
      <a:lvl3pPr marL="6858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3pPr>
      <a:lvl4pPr marL="1028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4pPr>
      <a:lvl5pPr marL="13716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92" userDrawn="1">
          <p15:clr>
            <a:srgbClr val="F26B43"/>
          </p15:clr>
        </p15:guide>
        <p15:guide id="3" pos="5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4.jpg@01D3E644.546A3ED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cid:26F4AD1C-4C89-4661-9B79-DDE52D22E207@lan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cid:image001.png@01D3E646.8D67DDD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555eb3b3-a753-4c83-b18b-02a0bbc9880e@ausprd01.prod.outlook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E63F.236ED2F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0580" y="475488"/>
            <a:ext cx="8710153" cy="936305"/>
          </a:xfrm>
        </p:spPr>
        <p:txBody>
          <a:bodyPr/>
          <a:lstStyle/>
          <a:p>
            <a:r>
              <a:rPr lang="en-NZ" dirty="0"/>
              <a:t>Closure Breaches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4553" y="1825209"/>
            <a:ext cx="8626180" cy="480060"/>
          </a:xfrm>
        </p:spPr>
        <p:txBody>
          <a:bodyPr>
            <a:normAutofit/>
          </a:bodyPr>
          <a:lstStyle/>
          <a:p>
            <a:r>
              <a:rPr lang="en-NZ" sz="2400" dirty="0"/>
              <a:t>Prevention of full motorway closure breaches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</a:t>
            </a:fld>
            <a:endParaRPr lang="en-NZ" dirty="0"/>
          </a:p>
        </p:txBody>
      </p:sp>
      <p:pic>
        <p:nvPicPr>
          <p:cNvPr id="6" name="Picture 5" descr="cid:image004.jpg@01D3E644.546A3ED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7" y="2541771"/>
            <a:ext cx="5638800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8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875" y="1935624"/>
            <a:ext cx="8635326" cy="535531"/>
          </a:xfrm>
        </p:spPr>
        <p:txBody>
          <a:bodyPr anchor="t" anchorCtr="0">
            <a:spAutoFit/>
          </a:bodyPr>
          <a:lstStyle/>
          <a:p>
            <a:pPr algn="ctr"/>
            <a:r>
              <a:rPr lang="en-NZ" sz="3200" dirty="0"/>
              <a:t>Closure Breach Defences</a:t>
            </a:r>
            <a:endParaRPr lang="en-NZ" sz="3600" b="0" dirty="0"/>
          </a:p>
        </p:txBody>
      </p:sp>
    </p:spTree>
    <p:extLst>
      <p:ext uri="{BB962C8B-B14F-4D97-AF65-F5344CB8AC3E}">
        <p14:creationId xmlns:p14="http://schemas.microsoft.com/office/powerpoint/2010/main" val="366306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X-Nets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872" y="1506584"/>
            <a:ext cx="8635327" cy="4178662"/>
          </a:xfrm>
        </p:spPr>
        <p:txBody>
          <a:bodyPr/>
          <a:lstStyle/>
          <a:p>
            <a:r>
              <a:rPr lang="en-NZ" dirty="0"/>
              <a:t>A portable, non-lethal vehicle arrest system to bring vehicles to an involuntary standstill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11</a:t>
            </a:fld>
            <a:endParaRPr lang="en-NZ" dirty="0"/>
          </a:p>
        </p:txBody>
      </p:sp>
      <p:pic>
        <p:nvPicPr>
          <p:cNvPr id="6" name="Picture 5" descr="xn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47" y="2217007"/>
            <a:ext cx="4941673" cy="357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60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Intellicone Site Alarm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NZ" dirty="0"/>
              <a:t>The implementation of the </a:t>
            </a:r>
            <a:r>
              <a:rPr lang="en-NZ" dirty="0" err="1"/>
              <a:t>intellicones</a:t>
            </a:r>
            <a:r>
              <a:rPr lang="en-NZ" dirty="0"/>
              <a:t> are intended to immediately alert staff when a cone has been knocked over.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79" y="2755472"/>
            <a:ext cx="4147375" cy="2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48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TMA Outriggers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2722" y="1628775"/>
            <a:ext cx="8626478" cy="747903"/>
          </a:xfrm>
        </p:spPr>
        <p:txBody>
          <a:bodyPr/>
          <a:lstStyle/>
          <a:p>
            <a:r>
              <a:rPr lang="en-NZ" dirty="0"/>
              <a:t>The use of the outriggers mounted on the TMA’s aids to extend the protection area or for site access control.</a:t>
            </a:r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13</a:t>
            </a:fld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2" y="2580891"/>
            <a:ext cx="4181308" cy="3135980"/>
          </a:xfrm>
          <a:prstGeom prst="rect">
            <a:avLst/>
          </a:prstGeom>
        </p:spPr>
      </p:pic>
      <p:pic>
        <p:nvPicPr>
          <p:cNvPr id="8" name="Newmarket PTZ TMA Outrigg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04" end="125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224" y="2580891"/>
            <a:ext cx="3839975" cy="31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guard worker alert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NZ" dirty="0"/>
              <a:t>This provides personal alerts for workers when a vehicle crosses a tube laid across the road.</a:t>
            </a:r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14</a:t>
            </a:fld>
            <a:endParaRPr lang="en-NZ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25947" y="2615575"/>
            <a:ext cx="5429296" cy="27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3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Aluminium reflective message 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2722" y="1628775"/>
            <a:ext cx="8626478" cy="600619"/>
          </a:xfrm>
        </p:spPr>
        <p:txBody>
          <a:bodyPr/>
          <a:lstStyle/>
          <a:p>
            <a:r>
              <a:rPr lang="en-NZ" dirty="0"/>
              <a:t>Provides sufficient deterrent to keep errant drivers out of the worksite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15</a:t>
            </a:fld>
            <a:endParaRPr lang="en-NZ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20027" r="12697" b="20789"/>
          <a:stretch/>
        </p:blipFill>
        <p:spPr bwMode="auto">
          <a:xfrm>
            <a:off x="2349157" y="2512541"/>
            <a:ext cx="4933092" cy="3005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95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Management Attenuators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872" y="1625725"/>
            <a:ext cx="8626478" cy="481994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TMAs used as a physical barrier, parked across the road within work zone acting as entry/exit gates</a:t>
            </a:r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16</a:t>
            </a:fld>
            <a:endParaRPr lang="en-NZ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3873" y="3422885"/>
            <a:ext cx="2606834" cy="1891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67" y="3422885"/>
            <a:ext cx="2520000" cy="1891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27" y="3422885"/>
            <a:ext cx="2520000" cy="18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More and future defence considerations for visibility and protection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71" y="1442143"/>
            <a:ext cx="3019680" cy="1613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427" y="1343423"/>
            <a:ext cx="2885058" cy="1739618"/>
          </a:xfrm>
          <a:prstGeom prst="rect">
            <a:avLst/>
          </a:prstGeom>
        </p:spPr>
      </p:pic>
      <p:pic>
        <p:nvPicPr>
          <p:cNvPr id="14" name="259CA1C0-4F74-4180-BBF8-741C70ADE1BF" descr="cid:26F4AD1C-4C89-4661-9B79-DDE52D22E207@lan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16" y="1475898"/>
            <a:ext cx="1976846" cy="169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9" y="3173736"/>
            <a:ext cx="3086392" cy="2611047"/>
          </a:xfrm>
          <a:prstGeom prst="rect">
            <a:avLst/>
          </a:prstGeom>
        </p:spPr>
      </p:pic>
      <p:pic>
        <p:nvPicPr>
          <p:cNvPr id="15" name="Picture 14" descr="cid:image001.png@01D3E646.8D67DDD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16" y="3745303"/>
            <a:ext cx="5165675" cy="1509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286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Future Breach Defence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18</a:t>
            </a:fld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51327" y="1620565"/>
            <a:ext cx="8688412" cy="1228513"/>
          </a:xfrm>
        </p:spPr>
        <p:txBody>
          <a:bodyPr/>
          <a:lstStyle/>
          <a:p>
            <a:r>
              <a:rPr lang="en-NZ" dirty="0"/>
              <a:t>Primary usage for mobile and semi-static operations, but could be used for static closures</a:t>
            </a:r>
          </a:p>
          <a:p>
            <a:r>
              <a:rPr lang="en-NZ" dirty="0"/>
              <a:t>Expected deployment June 2018</a:t>
            </a:r>
          </a:p>
          <a:p>
            <a:endParaRPr lang="en-NZ" dirty="0"/>
          </a:p>
        </p:txBody>
      </p:sp>
      <p:pic>
        <p:nvPicPr>
          <p:cNvPr id="9" name="Picture 8" descr="cid:555eb3b3-a753-4c83-b18b-02a0bbc9880e@ausprd01.prod.outlook.com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40" y="3007088"/>
            <a:ext cx="5863389" cy="2914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142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872" y="2668304"/>
            <a:ext cx="8522206" cy="599473"/>
          </a:xfrm>
        </p:spPr>
        <p:txBody>
          <a:bodyPr>
            <a:normAutofit/>
          </a:bodyPr>
          <a:lstStyle/>
          <a:p>
            <a:r>
              <a:rPr lang="en-NZ" sz="2400" dirty="0"/>
              <a:t>Have a great day, be safe and enjoy the conference!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/>
              <a:t>Page no </a:t>
            </a:r>
            <a:fld id="{65137448-C02D-41EC-B1F7-538D7660B975}" type="slidenum">
              <a:rPr lang="en-NZ" smtClean="0"/>
              <a:pPr algn="ctr"/>
              <a:t>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207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1426464"/>
          </a:xfrm>
        </p:spPr>
        <p:txBody>
          <a:bodyPr/>
          <a:lstStyle/>
          <a:p>
            <a:r>
              <a:rPr lang="en-NZ" dirty="0"/>
              <a:t>Agenda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3113079"/>
          </a:xfrm>
        </p:spPr>
        <p:txBody>
          <a:bodyPr>
            <a:normAutofit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Introduction</a:t>
            </a:r>
            <a:endParaRPr lang="en-N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N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NZ" dirty="0"/>
              <a:t>Challenges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N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Case studies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Planning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N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Controls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2701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1426464"/>
          </a:xfrm>
        </p:spPr>
        <p:txBody>
          <a:bodyPr/>
          <a:lstStyle/>
          <a:p>
            <a:r>
              <a:rPr lang="en-NZ" dirty="0"/>
              <a:t>Introduction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3</a:t>
            </a:fld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139567" y="1524230"/>
            <a:ext cx="80730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What is the AMA?</a:t>
            </a:r>
          </a:p>
          <a:p>
            <a:endParaRPr lang="en-NZ" dirty="0"/>
          </a:p>
          <a:p>
            <a:r>
              <a:rPr lang="en-NZ" dirty="0"/>
              <a:t>The Auckland Motorway Alliance was established in order to manage and deliver the maintenance and operations of our 250 km network.</a:t>
            </a:r>
          </a:p>
          <a:p>
            <a:endParaRPr lang="en-NZ" dirty="0"/>
          </a:p>
          <a:p>
            <a:r>
              <a:rPr lang="en-NZ" dirty="0"/>
              <a:t>The volume of vehicles travelling on our network is 1.1 million trips in a day and increasing. This is an estimate of 12.5 million </a:t>
            </a:r>
            <a:r>
              <a:rPr lang="en-NZ" dirty="0" err="1"/>
              <a:t>km,s</a:t>
            </a:r>
            <a:r>
              <a:rPr lang="en-NZ" dirty="0"/>
              <a:t> travelled per day.</a:t>
            </a:r>
          </a:p>
          <a:p>
            <a:endParaRPr lang="en-NZ" dirty="0"/>
          </a:p>
          <a:p>
            <a:r>
              <a:rPr lang="en-NZ" dirty="0"/>
              <a:t>Our objective is to maximise the efficiency of the motorway and wider Auckland transport network and in achieving this we need to put</a:t>
            </a:r>
            <a:r>
              <a:rPr lang="en-NZ" b="1" i="1" dirty="0"/>
              <a:t> Safety first</a:t>
            </a:r>
            <a:r>
              <a:rPr lang="en-NZ" dirty="0"/>
              <a:t> and everything else second.</a:t>
            </a:r>
          </a:p>
          <a:p>
            <a:endParaRPr lang="en-NZ" dirty="0"/>
          </a:p>
          <a:p>
            <a:r>
              <a:rPr lang="en-NZ" dirty="0"/>
              <a:t>This objective is being severely challenged on a nightly basis and due to the facts above the risk of closure breaches has become increasingly challenging.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053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1426464"/>
          </a:xfrm>
        </p:spPr>
        <p:txBody>
          <a:bodyPr/>
          <a:lstStyle/>
          <a:p>
            <a:r>
              <a:rPr lang="en-NZ" dirty="0"/>
              <a:t>What is a Closure Breach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31130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chemeClr val="tx1"/>
                </a:solidFill>
              </a:rPr>
              <a:t>A closure breach occurs when a person or vehicle, whether intentionally or unintentionally enters a traffic managed closure.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chemeClr val="tx1"/>
                </a:solidFill>
              </a:rPr>
              <a:t>A closure breach can occur: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600" dirty="0">
              <a:solidFill>
                <a:schemeClr val="tx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600" dirty="0">
                <a:solidFill>
                  <a:schemeClr val="tx1"/>
                </a:solidFill>
              </a:rPr>
              <a:t>Wilfully by criminals;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600" dirty="0">
                <a:solidFill>
                  <a:schemeClr val="tx1"/>
                </a:solidFill>
              </a:rPr>
              <a:t>Members of public not wanting to follow diversions;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600" dirty="0">
                <a:solidFill>
                  <a:schemeClr val="tx1"/>
                </a:solidFill>
              </a:rPr>
              <a:t>Unintentionally by confused drivers;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NZ" sz="1600" dirty="0">
                <a:solidFill>
                  <a:schemeClr val="tx1"/>
                </a:solidFill>
              </a:rPr>
              <a:t>Wrong way drivers. (Criminally or confused)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4</a:t>
            </a:fld>
            <a:endParaRPr lang="en-NZ" dirty="0"/>
          </a:p>
        </p:txBody>
      </p:sp>
      <p:sp>
        <p:nvSpPr>
          <p:cNvPr id="7" name="Picture Placeholder 2"/>
          <p:cNvSpPr txBox="1">
            <a:spLocks/>
          </p:cNvSpPr>
          <p:nvPr/>
        </p:nvSpPr>
        <p:spPr>
          <a:xfrm>
            <a:off x="260519" y="3978875"/>
            <a:ext cx="8510016" cy="184527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50532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344" y="630239"/>
            <a:ext cx="8635326" cy="535531"/>
          </a:xfrm>
        </p:spPr>
        <p:txBody>
          <a:bodyPr anchor="t" anchorCtr="0">
            <a:spAutoFit/>
          </a:bodyPr>
          <a:lstStyle/>
          <a:p>
            <a:pPr algn="ctr"/>
            <a:r>
              <a:rPr lang="en-NZ" sz="3200" dirty="0"/>
              <a:t>Explore Case Studies of Breach Events</a:t>
            </a:r>
            <a:endParaRPr lang="en-NZ" sz="3600" b="0" dirty="0"/>
          </a:p>
        </p:txBody>
      </p:sp>
      <p:pic>
        <p:nvPicPr>
          <p:cNvPr id="5" name="Picture 4" descr="cid:image001.png@01D3E63F.236ED2F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238250"/>
            <a:ext cx="7981950" cy="438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1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SH 1 – Stolen Vehicle – Wrong Way Driver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872" y="1252728"/>
            <a:ext cx="2956638" cy="322020"/>
          </a:xfrm>
        </p:spPr>
        <p:txBody>
          <a:bodyPr>
            <a:normAutofit lnSpcReduction="10000"/>
          </a:bodyPr>
          <a:lstStyle/>
          <a:p>
            <a:r>
              <a:rPr lang="en-NZ" dirty="0"/>
              <a:t>East Tamaki Interchange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6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70CB7-B4E3-461E-874B-C8BCBD9F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399" y="1686936"/>
            <a:ext cx="5811202" cy="42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CMJ – Gang Induction – Wrong Way Driver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872" y="5494713"/>
            <a:ext cx="8626479" cy="34591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7</a:t>
            </a:fld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276690" y="1252728"/>
            <a:ext cx="1668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Symonds Street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BC49C-3A5D-4D6F-A7B0-AB06917D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80" y="1681746"/>
            <a:ext cx="5501640" cy="41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8</a:t>
            </a:fld>
            <a:endParaRPr lang="en-NZ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085" y="475488"/>
            <a:ext cx="8633061" cy="760350"/>
          </a:xfrm>
        </p:spPr>
        <p:txBody>
          <a:bodyPr>
            <a:normAutofit/>
          </a:bodyPr>
          <a:lstStyle/>
          <a:p>
            <a:r>
              <a:rPr lang="en-NZ" sz="2800" dirty="0"/>
              <a:t>SH 18 – Confused Driver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085" y="966047"/>
            <a:ext cx="23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Paul Matthews 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0671F-5D61-496A-926D-349F07DF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537" y="1438116"/>
            <a:ext cx="5134927" cy="42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1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Pre-empting a closure breach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TMP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Location of the closure and history of breaches in the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Activities within the 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Length of the 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Activities surrounding the area of the closure, site entry and exits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Signage and other delineation of the closure</a:t>
            </a:r>
          </a:p>
          <a:p>
            <a:endParaRPr lang="en-NZ" dirty="0"/>
          </a:p>
          <a:p>
            <a:r>
              <a:rPr lang="en-NZ" dirty="0"/>
              <a:t>Once the abovementioned factors have been considered and the risks have been identified, defences need to be considered to lock the site down.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880" y="1257125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AA71D"/>
                </a:solidFill>
                <a:latin typeface="Lucida Sans" panose="020B0602030504020204" pitchFamily="34" charset="0"/>
              </a:rPr>
              <a:t>Factors to consider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NZ" dirty="0"/>
              <a:t>Page no </a:t>
            </a:r>
            <a:fld id="{65137448-C02D-41EC-B1F7-538D7660B975}" type="slidenum">
              <a:rPr lang="en-NZ" smtClean="0"/>
              <a:pPr algn="ctr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00853772"/>
      </p:ext>
    </p:extLst>
  </p:cSld>
  <p:clrMapOvr>
    <a:masterClrMapping/>
  </p:clrMapOvr>
</p:sld>
</file>

<file path=ppt/theme/theme1.xml><?xml version="1.0" encoding="utf-8"?>
<a:theme xmlns:a="http://schemas.openxmlformats.org/drawingml/2006/main" name="NZTA External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ZTA External PowerPoint Template" id="{094ACF0F-9FE4-4280-9713-FAC0EFD95B6A}" vid="{BED8D16E-767A-426D-A83F-AC2255F665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4517CACF25348A9A0E7AB5E366D8E" ma:contentTypeVersion="4" ma:contentTypeDescription="Create a new document." ma:contentTypeScope="" ma:versionID="aef1a27126fab70fece1887230fd8bfb">
  <xsd:schema xmlns:xsd="http://www.w3.org/2001/XMLSchema" xmlns:xs="http://www.w3.org/2001/XMLSchema" xmlns:p="http://schemas.microsoft.com/office/2006/metadata/properties" xmlns:ns1="http://schemas.microsoft.com/sharepoint/v3" xmlns:ns2="34689da0-563b-4879-a3d0-f1c8445894a6" targetNamespace="http://schemas.microsoft.com/office/2006/metadata/properties" ma:root="true" ma:fieldsID="cc76984837307d6b9765e1e63b234db5" ns1:_="" ns2:_="">
    <xsd:import namespace="http://schemas.microsoft.com/sharepoint/v3"/>
    <xsd:import namespace="34689da0-563b-4879-a3d0-f1c8445894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1" nillable="true" ma:displayName="Rating (0-5)" ma:decimals="2" ma:description="Average value of all the ratings that have been submitted" ma:indexed="true" ma:internalName="AverageRating" ma:readOnly="true">
      <xsd:simpleType>
        <xsd:restriction base="dms:Number"/>
      </xsd:simpleType>
    </xsd:element>
    <xsd:element name="RatingCount" ma:index="12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89da0-563b-4879-a3d0-f1c8445894a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0F6E85-6DA5-424C-8342-CC4D2984954B}"/>
</file>

<file path=customXml/itemProps2.xml><?xml version="1.0" encoding="utf-8"?>
<ds:datastoreItem xmlns:ds="http://schemas.openxmlformats.org/officeDocument/2006/customXml" ds:itemID="{98215ADD-35A5-47B5-86FE-9EA2B888D04E}">
  <ds:schemaRefs>
    <ds:schemaRef ds:uri="http://schemas.microsoft.com/office/2006/metadata/properties"/>
    <ds:schemaRef ds:uri="http://schemas.microsoft.com/sharepoint/v3"/>
    <ds:schemaRef ds:uri="34689da0-563b-4879-a3d0-f1c8445894a6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8FB1EE-EAB3-4CD1-94A8-4F1DB8DD7BE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47279DE-AA40-4374-A42E-398B6EC13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4689da0-563b-4879-a3d0-f1c844589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NZTA External PowerPoint Template</Template>
  <TotalTime>1802</TotalTime>
  <Words>625</Words>
  <Application>Microsoft Office PowerPoint</Application>
  <PresentationFormat>On-screen Show (4:3)</PresentationFormat>
  <Paragraphs>97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Lao UI</vt:lpstr>
      <vt:lpstr>Lucida Sans</vt:lpstr>
      <vt:lpstr>NZTA External PowerPoint Template</vt:lpstr>
      <vt:lpstr>Closure Breaches</vt:lpstr>
      <vt:lpstr>Agenda</vt:lpstr>
      <vt:lpstr>Introduction </vt:lpstr>
      <vt:lpstr>What is a Closure Breach</vt:lpstr>
      <vt:lpstr>Explore Case Studies of Breach Events</vt:lpstr>
      <vt:lpstr>SH 1 – Stolen Vehicle – Wrong Way Driver</vt:lpstr>
      <vt:lpstr>CMJ – Gang Induction – Wrong Way Driver</vt:lpstr>
      <vt:lpstr>SH 18 – Confused Driver</vt:lpstr>
      <vt:lpstr>Pre-empting a closure breach</vt:lpstr>
      <vt:lpstr>Closure Breach Defences</vt:lpstr>
      <vt:lpstr>X-Nets</vt:lpstr>
      <vt:lpstr>Intellicone Site Alarm</vt:lpstr>
      <vt:lpstr>TMA Outriggers</vt:lpstr>
      <vt:lpstr>Traffic guard worker alert system</vt:lpstr>
      <vt:lpstr>Aluminium reflective message barriers</vt:lpstr>
      <vt:lpstr>Traffic Management Attenuators</vt:lpstr>
      <vt:lpstr>More and future defence considerations for visibility and protection </vt:lpstr>
      <vt:lpstr>Future Breach Defence</vt:lpstr>
      <vt:lpstr>Thank you</vt:lpstr>
    </vt:vector>
  </TitlesOfParts>
  <Company>NZ Transport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</dc:title>
  <dc:creator>Ben Whitaker</dc:creator>
  <dc:description>Designed by NZTA developed by Allfields</dc:description>
  <cp:lastModifiedBy>Tony Stella</cp:lastModifiedBy>
  <cp:revision>126</cp:revision>
  <cp:lastPrinted>2018-02-07T20:57:40Z</cp:lastPrinted>
  <dcterms:created xsi:type="dcterms:W3CDTF">2014-07-16T04:27:43Z</dcterms:created>
  <dcterms:modified xsi:type="dcterms:W3CDTF">2018-05-13T23:03:19Z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  <property fmtid="{D5CDD505-2E9C-101B-9397-08002B2CF9AE}" pid="3" name="TaxKeyword">
    <vt:lpwstr/>
  </property>
  <property fmtid="{D5CDD505-2E9C-101B-9397-08002B2CF9AE}" pid="4" name="_dlc_policyId">
    <vt:lpwstr/>
  </property>
  <property fmtid="{D5CDD505-2E9C-101B-9397-08002B2CF9AE}" pid="5" name="ItemRetentionFormula">
    <vt:lpwstr/>
  </property>
  <property fmtid="{D5CDD505-2E9C-101B-9397-08002B2CF9AE}" pid="6" name="_dlc_DocIdItemGuid">
    <vt:lpwstr>d462b4b4-694d-41ab-b28a-7a6a56d18af9</vt:lpwstr>
  </property>
</Properties>
</file>