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78" r:id="rId3"/>
    <p:sldId id="292" r:id="rId4"/>
    <p:sldId id="284" r:id="rId5"/>
    <p:sldId id="285" r:id="rId6"/>
    <p:sldId id="295" r:id="rId7"/>
    <p:sldId id="276" r:id="rId8"/>
    <p:sldId id="282" r:id="rId9"/>
    <p:sldId id="275" r:id="rId10"/>
    <p:sldId id="288" r:id="rId11"/>
    <p:sldId id="272" r:id="rId12"/>
    <p:sldId id="265" r:id="rId13"/>
    <p:sldId id="266" r:id="rId14"/>
    <p:sldId id="286" r:id="rId15"/>
    <p:sldId id="299" r:id="rId16"/>
    <p:sldId id="267" r:id="rId17"/>
    <p:sldId id="273" r:id="rId18"/>
    <p:sldId id="268" r:id="rId19"/>
    <p:sldId id="269" r:id="rId20"/>
    <p:sldId id="270" r:id="rId21"/>
    <p:sldId id="271" r:id="rId22"/>
    <p:sldId id="296" r:id="rId23"/>
    <p:sldId id="298" r:id="rId24"/>
    <p:sldId id="293" r:id="rId25"/>
    <p:sldId id="294" r:id="rId26"/>
    <p:sldId id="289" r:id="rId27"/>
    <p:sldId id="280" r:id="rId28"/>
    <p:sldId id="263" r:id="rId29"/>
    <p:sldId id="297"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TMC Ltd)" initials="P(L" lastIdx="0" clrIdx="0">
    <p:extLst>
      <p:ext uri="{19B8F6BF-5375-455C-9EA6-DF929625EA0E}">
        <p15:presenceInfo xmlns:p15="http://schemas.microsoft.com/office/powerpoint/2012/main" userId="Peter (TMC Lt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9900"/>
    <a:srgbClr val="FFC000"/>
    <a:srgbClr val="C0C0C0"/>
    <a:srgbClr val="A5A5A5"/>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8" autoAdjust="0"/>
    <p:restoredTop sz="94660"/>
  </p:normalViewPr>
  <p:slideViewPr>
    <p:cSldViewPr snapToGrid="0">
      <p:cViewPr varScale="1">
        <p:scale>
          <a:sx n="73" d="100"/>
          <a:sy n="73" d="100"/>
        </p:scale>
        <p:origin x="588" y="84"/>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977-08A4-4259-A726-33D3AB10BA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FA797CB-644B-440D-8F9C-A316FE094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0A5A2C9-0295-4909-BAEE-BA0C50612F11}"/>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4C99449C-1F1C-415F-AD45-83F6C6A893A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A4C9A3A-96F5-445C-ACD9-04C7B76839CD}"/>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141378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ACA8-F49D-4158-8A5E-75C44E08E61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A445F0F-9682-4E38-98F2-B328121121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54C54CF-2E97-44A7-883E-67B51FA742D2}"/>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51D5EF36-71CC-461D-82E2-EBC9F87410C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8C33713-8E02-43B2-B8A5-3CA95DF41EBD}"/>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114096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91542-7B91-47F3-B42F-513C62EA2B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B71071D-917F-4814-86B7-64A8E43900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997B787-238A-4921-BFF1-8B56459D043D}"/>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6D61B7A9-13A9-40D4-9526-2E3E4FDC066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D62CD4E-7653-4DEC-89A9-76630947B5EB}"/>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72530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EA5F-9FF9-44CE-95D2-0BFEADA216E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129D06E-E56B-4880-B6AC-D70C4645F8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EA0C328-13B4-422A-8D53-959DFB6BF396}"/>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42C32DA0-1C4C-4AAF-A42E-463EA96A93B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6D046AD-5216-4DD6-893A-3FA72DA97EDB}"/>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258908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BBC4-A8D2-4A37-931A-98E1D2985F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D37865F-937C-4253-9A07-97A3B53FE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7BFBB6-2A9C-423E-AFC5-B1B944A99B7A}"/>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68936CFB-E31C-40E8-869B-20270BA8B2F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A83A4BF-A07C-478E-971A-108B518209A0}"/>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53576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1E57-E9E6-4FBD-9DB9-B9F0F3CDB5C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0C7ADA3-E21F-4350-A1A0-E9B751C16E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A9A055E-1A2A-4E78-896D-560EBB2926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729B9DB-A94C-4CFD-A52F-447D6B08A606}"/>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6" name="Footer Placeholder 5">
            <a:extLst>
              <a:ext uri="{FF2B5EF4-FFF2-40B4-BE49-F238E27FC236}">
                <a16:creationId xmlns:a16="http://schemas.microsoft.com/office/drawing/2014/main" id="{A0B4921F-DE48-4032-BC4C-69CFC186007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0764D19-0B0E-45AD-A4C3-53C8DC7BF0DB}"/>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92339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A27B-A778-400A-BC19-F1AF75B0813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ABA75E-5EFE-49E2-9646-86F63797A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844865-A028-443B-AB69-FF3BB8089C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5A0F133-5F6A-4245-882B-ACD32FA8B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C9532B-60C6-41B5-A5AD-EC6908C734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8D6951A-793E-46F4-ADD5-F336D14C1B2A}"/>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8" name="Footer Placeholder 7">
            <a:extLst>
              <a:ext uri="{FF2B5EF4-FFF2-40B4-BE49-F238E27FC236}">
                <a16:creationId xmlns:a16="http://schemas.microsoft.com/office/drawing/2014/main" id="{65A93807-3A28-47E7-AE63-FD078D1A0E5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C66698BD-0419-4031-BB00-167C7E0633E1}"/>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419679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1EDE-5410-4C4D-9062-97200D3B3B94}"/>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D3208CCE-D587-4282-AA12-A6411CD5F505}"/>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4" name="Footer Placeholder 3">
            <a:extLst>
              <a:ext uri="{FF2B5EF4-FFF2-40B4-BE49-F238E27FC236}">
                <a16:creationId xmlns:a16="http://schemas.microsoft.com/office/drawing/2014/main" id="{2737E33E-1E84-4F1C-B013-35A963E6A53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7E7529C-9376-4850-90D5-D1264FA345BF}"/>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265497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E07C2-BBBC-464F-9EE3-FE0D76A69D9E}"/>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3" name="Footer Placeholder 2">
            <a:extLst>
              <a:ext uri="{FF2B5EF4-FFF2-40B4-BE49-F238E27FC236}">
                <a16:creationId xmlns:a16="http://schemas.microsoft.com/office/drawing/2014/main" id="{07228D52-492A-4B03-92B7-4DA4EAED74E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0A10680-F799-4063-AA93-4B738D88A905}"/>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412754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8555-42E6-46C7-894C-7B393103AC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F0BCED7-2661-4B4C-B14C-8C1354799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E650681B-07BB-432B-BB8B-AE3B90360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1F1EDD-22C3-4618-AB08-9E5FA15F0D1F}"/>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6" name="Footer Placeholder 5">
            <a:extLst>
              <a:ext uri="{FF2B5EF4-FFF2-40B4-BE49-F238E27FC236}">
                <a16:creationId xmlns:a16="http://schemas.microsoft.com/office/drawing/2014/main" id="{9C788E0E-D94F-4A47-A866-657DF016DC2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EA52270-37F6-4615-99FA-787B38269CB7}"/>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252050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67AF-2D9C-4D96-A6C6-FC0CB490B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2EF7DAC-9322-4528-A46D-4839785C9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3B78CFD-F7EF-402B-8BF4-BC4E047B6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FAC94C-EF79-4947-A8C1-79A56E0495A1}"/>
              </a:ext>
            </a:extLst>
          </p:cNvPr>
          <p:cNvSpPr>
            <a:spLocks noGrp="1"/>
          </p:cNvSpPr>
          <p:nvPr>
            <p:ph type="dt" sz="half" idx="10"/>
          </p:nvPr>
        </p:nvSpPr>
        <p:spPr/>
        <p:txBody>
          <a:bodyPr/>
          <a:lstStyle/>
          <a:p>
            <a:fld id="{BEB379F7-CCFD-4866-95C2-21D1BC5E1335}" type="datetimeFigureOut">
              <a:rPr lang="en-NZ" smtClean="0"/>
              <a:t>9/05/2018</a:t>
            </a:fld>
            <a:endParaRPr lang="en-NZ"/>
          </a:p>
        </p:txBody>
      </p:sp>
      <p:sp>
        <p:nvSpPr>
          <p:cNvPr id="6" name="Footer Placeholder 5">
            <a:extLst>
              <a:ext uri="{FF2B5EF4-FFF2-40B4-BE49-F238E27FC236}">
                <a16:creationId xmlns:a16="http://schemas.microsoft.com/office/drawing/2014/main" id="{89C684CA-F104-4EDF-AD1F-CB1C7A168FF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F5F507D-6A82-41E8-9C5B-2798D63ED466}"/>
              </a:ext>
            </a:extLst>
          </p:cNvPr>
          <p:cNvSpPr>
            <a:spLocks noGrp="1"/>
          </p:cNvSpPr>
          <p:nvPr>
            <p:ph type="sldNum" sz="quarter" idx="12"/>
          </p:nvPr>
        </p:nvSpPr>
        <p:spPr/>
        <p:txBody>
          <a:bodyPr/>
          <a:lstStyle/>
          <a:p>
            <a:fld id="{34AEDA10-2377-45B9-AE8D-8108510C69E5}" type="slidenum">
              <a:rPr lang="en-NZ" smtClean="0"/>
              <a:t>‹#›</a:t>
            </a:fld>
            <a:endParaRPr lang="en-NZ"/>
          </a:p>
        </p:txBody>
      </p:sp>
    </p:spTree>
    <p:extLst>
      <p:ext uri="{BB962C8B-B14F-4D97-AF65-F5344CB8AC3E}">
        <p14:creationId xmlns:p14="http://schemas.microsoft.com/office/powerpoint/2010/main" val="147947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7D47C-AB60-438B-9ABA-4F9AD772C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6A15EAC-ED5D-41BA-9BFE-217BAA0D1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9850D27-F83E-4C38-BCC8-443024734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379F7-CCFD-4866-95C2-21D1BC5E1335}" type="datetimeFigureOut">
              <a:rPr lang="en-NZ" smtClean="0"/>
              <a:t>9/05/2018</a:t>
            </a:fld>
            <a:endParaRPr lang="en-NZ"/>
          </a:p>
        </p:txBody>
      </p:sp>
      <p:sp>
        <p:nvSpPr>
          <p:cNvPr id="5" name="Footer Placeholder 4">
            <a:extLst>
              <a:ext uri="{FF2B5EF4-FFF2-40B4-BE49-F238E27FC236}">
                <a16:creationId xmlns:a16="http://schemas.microsoft.com/office/drawing/2014/main" id="{46A5CB7B-41A1-4D6F-A36A-169A1EFDC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DD18753-D082-4EA2-8EF4-616F25DA2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EDA10-2377-45B9-AE8D-8108510C69E5}" type="slidenum">
              <a:rPr lang="en-NZ" smtClean="0"/>
              <a:t>‹#›</a:t>
            </a:fld>
            <a:endParaRPr lang="en-NZ"/>
          </a:p>
        </p:txBody>
      </p:sp>
    </p:spTree>
    <p:extLst>
      <p:ext uri="{BB962C8B-B14F-4D97-AF65-F5344CB8AC3E}">
        <p14:creationId xmlns:p14="http://schemas.microsoft.com/office/powerpoint/2010/main" val="3805101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A3F75-B331-4FDB-BC21-5CC9535F03DB}"/>
              </a:ext>
            </a:extLst>
          </p:cNvPr>
          <p:cNvPicPr>
            <a:picLocks noChangeAspect="1"/>
          </p:cNvPicPr>
          <p:nvPr/>
        </p:nvPicPr>
        <p:blipFill>
          <a:blip r:embed="rId2"/>
          <a:stretch>
            <a:fillRect/>
          </a:stretch>
        </p:blipFill>
        <p:spPr>
          <a:xfrm>
            <a:off x="5768328" y="2784079"/>
            <a:ext cx="5946021" cy="3060328"/>
          </a:xfrm>
          <a:prstGeom prst="rect">
            <a:avLst/>
          </a:prstGeom>
        </p:spPr>
      </p:pic>
      <p:sp>
        <p:nvSpPr>
          <p:cNvPr id="3" name="Content Placeholder 2">
            <a:extLst>
              <a:ext uri="{FF2B5EF4-FFF2-40B4-BE49-F238E27FC236}">
                <a16:creationId xmlns:a16="http://schemas.microsoft.com/office/drawing/2014/main" id="{61B4B2B0-9E27-451A-96FF-330A8D6066AD}"/>
              </a:ext>
            </a:extLst>
          </p:cNvPr>
          <p:cNvSpPr txBox="1">
            <a:spLocks/>
          </p:cNvSpPr>
          <p:nvPr/>
        </p:nvSpPr>
        <p:spPr>
          <a:xfrm>
            <a:off x="679579" y="1651630"/>
            <a:ext cx="490945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300" b="1" dirty="0">
                <a:solidFill>
                  <a:srgbClr val="00B050"/>
                </a:solidFill>
              </a:rPr>
              <a:t>Existing - </a:t>
            </a:r>
            <a:r>
              <a:rPr lang="en-NZ" sz="2300" dirty="0">
                <a:solidFill>
                  <a:srgbClr val="00B050"/>
                </a:solidFill>
              </a:rPr>
              <a:t>2 hourly checks, recording TSL &amp; GPS tracking </a:t>
            </a:r>
          </a:p>
          <a:p>
            <a:r>
              <a:rPr lang="en-NZ" sz="2300" b="1" dirty="0">
                <a:solidFill>
                  <a:srgbClr val="00B050"/>
                </a:solidFill>
              </a:rPr>
              <a:t>New </a:t>
            </a:r>
            <a:r>
              <a:rPr lang="en-NZ" sz="2300" dirty="0">
                <a:solidFill>
                  <a:srgbClr val="00B050"/>
                </a:solidFill>
              </a:rPr>
              <a:t>- Site Handovers </a:t>
            </a:r>
          </a:p>
          <a:p>
            <a:r>
              <a:rPr lang="en-NZ" sz="2300" b="1" dirty="0">
                <a:solidFill>
                  <a:srgbClr val="00B050"/>
                </a:solidFill>
              </a:rPr>
              <a:t>New </a:t>
            </a:r>
            <a:r>
              <a:rPr lang="en-NZ" sz="2300" dirty="0">
                <a:solidFill>
                  <a:srgbClr val="00B050"/>
                </a:solidFill>
              </a:rPr>
              <a:t>- Tool Box briefings</a:t>
            </a:r>
          </a:p>
          <a:p>
            <a:r>
              <a:rPr lang="en-GB" sz="2300" b="1" dirty="0">
                <a:solidFill>
                  <a:srgbClr val="00B050"/>
                </a:solidFill>
              </a:rPr>
              <a:t>New -</a:t>
            </a:r>
            <a:r>
              <a:rPr lang="en-GB" sz="2300" dirty="0">
                <a:solidFill>
                  <a:srgbClr val="00B050"/>
                </a:solidFill>
              </a:rPr>
              <a:t> Generic TMP checking process form (E1.8)</a:t>
            </a:r>
          </a:p>
          <a:p>
            <a:r>
              <a:rPr lang="en-NZ" sz="2300" b="1" dirty="0">
                <a:solidFill>
                  <a:srgbClr val="00B050"/>
                </a:solidFill>
              </a:rPr>
              <a:t>Coming soon -</a:t>
            </a:r>
            <a:r>
              <a:rPr lang="en-GB" sz="2300" dirty="0">
                <a:solidFill>
                  <a:srgbClr val="00B050"/>
                </a:solidFill>
              </a:rPr>
              <a:t>Report on incident at roadworks site (</a:t>
            </a:r>
            <a:r>
              <a:rPr lang="en-NZ" sz="2300" dirty="0">
                <a:solidFill>
                  <a:srgbClr val="00B050"/>
                </a:solidFill>
              </a:rPr>
              <a:t>E11 Appendix K)</a:t>
            </a:r>
          </a:p>
          <a:p>
            <a:r>
              <a:rPr lang="en-NZ" sz="2300" b="1" dirty="0">
                <a:solidFill>
                  <a:srgbClr val="00B050"/>
                </a:solidFill>
              </a:rPr>
              <a:t>Coming soon </a:t>
            </a:r>
            <a:r>
              <a:rPr lang="en-NZ" sz="2300" dirty="0">
                <a:solidFill>
                  <a:srgbClr val="00B050"/>
                </a:solidFill>
              </a:rPr>
              <a:t>– Server based system that manages all incoming checks and links in with the E Board system</a:t>
            </a:r>
          </a:p>
          <a:p>
            <a:endParaRPr lang="en-NZ" sz="2300" b="1" dirty="0">
              <a:solidFill>
                <a:srgbClr val="00B050"/>
              </a:solidFill>
            </a:endParaRPr>
          </a:p>
        </p:txBody>
      </p:sp>
      <p:sp>
        <p:nvSpPr>
          <p:cNvPr id="4" name="Title 1">
            <a:extLst>
              <a:ext uri="{FF2B5EF4-FFF2-40B4-BE49-F238E27FC236}">
                <a16:creationId xmlns:a16="http://schemas.microsoft.com/office/drawing/2014/main" id="{08A89EAD-BB7F-4567-BC36-7C3406B05258}"/>
              </a:ext>
            </a:extLst>
          </p:cNvPr>
          <p:cNvSpPr txBox="1">
            <a:spLocks/>
          </p:cNvSpPr>
          <p:nvPr/>
        </p:nvSpPr>
        <p:spPr>
          <a:xfrm>
            <a:off x="679579" y="328468"/>
            <a:ext cx="10515600" cy="10531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200" dirty="0">
                <a:solidFill>
                  <a:schemeClr val="tx2"/>
                </a:solidFill>
                <a:latin typeface="+mn-lt"/>
                <a:ea typeface="+mn-ea"/>
                <a:cs typeface="+mn-cs"/>
              </a:rPr>
              <a:t>Update on the On-Site Record 2 hourly check phone App</a:t>
            </a:r>
          </a:p>
          <a:p>
            <a:r>
              <a:rPr lang="en-NZ" sz="3200" dirty="0">
                <a:solidFill>
                  <a:schemeClr val="tx2"/>
                </a:solidFill>
                <a:latin typeface="+mn-lt"/>
                <a:ea typeface="+mn-ea"/>
                <a:cs typeface="+mn-cs"/>
              </a:rPr>
              <a:t>Now includes the following: </a:t>
            </a:r>
            <a:endParaRPr lang="en-NZ" sz="3200" dirty="0"/>
          </a:p>
        </p:txBody>
      </p:sp>
      <p:sp>
        <p:nvSpPr>
          <p:cNvPr id="6" name="Star: 6 Points 5">
            <a:extLst>
              <a:ext uri="{FF2B5EF4-FFF2-40B4-BE49-F238E27FC236}">
                <a16:creationId xmlns:a16="http://schemas.microsoft.com/office/drawing/2014/main" id="{FC0AC905-53BD-475B-886C-36FEB61B4276}"/>
              </a:ext>
            </a:extLst>
          </p:cNvPr>
          <p:cNvSpPr/>
          <p:nvPr/>
        </p:nvSpPr>
        <p:spPr>
          <a:xfrm>
            <a:off x="7870874" y="872196"/>
            <a:ext cx="2384474" cy="2472397"/>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rPr>
              <a:t>$49 per device</a:t>
            </a:r>
          </a:p>
          <a:p>
            <a:pPr algn="ctr"/>
            <a:r>
              <a:rPr lang="en-NZ" dirty="0">
                <a:solidFill>
                  <a:schemeClr val="tx1"/>
                </a:solidFill>
              </a:rPr>
              <a:t>(one off cost)</a:t>
            </a:r>
          </a:p>
          <a:p>
            <a:pPr algn="ctr"/>
            <a:r>
              <a:rPr lang="en-NZ" i="1" dirty="0">
                <a:solidFill>
                  <a:schemeClr val="tx1"/>
                </a:solidFill>
              </a:rPr>
              <a:t>Yes you’re reading right</a:t>
            </a:r>
          </a:p>
        </p:txBody>
      </p:sp>
    </p:spTree>
    <p:extLst>
      <p:ext uri="{BB962C8B-B14F-4D97-AF65-F5344CB8AC3E}">
        <p14:creationId xmlns:p14="http://schemas.microsoft.com/office/powerpoint/2010/main" val="391714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1FED51D7-5BBE-4D3D-8D99-545A8E679CAD}"/>
              </a:ext>
            </a:extLst>
          </p:cNvPr>
          <p:cNvSpPr txBox="1">
            <a:spLocks/>
          </p:cNvSpPr>
          <p:nvPr/>
        </p:nvSpPr>
        <p:spPr>
          <a:xfrm>
            <a:off x="200059" y="1342310"/>
            <a:ext cx="11791882" cy="316332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NZ" sz="3200" b="1" i="1" dirty="0">
                <a:solidFill>
                  <a:schemeClr val="tx2"/>
                </a:solidFill>
              </a:rPr>
              <a:t>Lets take a look at some of the key features this system will provide </a:t>
            </a:r>
          </a:p>
          <a:p>
            <a:pPr marL="0" indent="0" algn="ctr">
              <a:buFont typeface="Arial" panose="020B0604020202020204" pitchFamily="34" charset="0"/>
              <a:buNone/>
            </a:pPr>
            <a:r>
              <a:rPr lang="en-NZ" sz="2500" b="1" i="1" dirty="0">
                <a:solidFill>
                  <a:schemeClr val="bg1">
                    <a:lumMod val="75000"/>
                  </a:schemeClr>
                </a:solidFill>
              </a:rPr>
              <a:t>(a demonstration video will follow later on in this presentation)</a:t>
            </a:r>
          </a:p>
          <a:p>
            <a:pPr marL="0" indent="0" algn="ctr">
              <a:buFont typeface="Arial" panose="020B0604020202020204" pitchFamily="34" charset="0"/>
              <a:buNone/>
            </a:pPr>
            <a:endParaRPr lang="en-NZ" sz="2500" b="1" i="1" dirty="0">
              <a:solidFill>
                <a:schemeClr val="tx2"/>
              </a:solidFill>
            </a:endParaRPr>
          </a:p>
          <a:p>
            <a:pPr marL="0" indent="0" algn="ctr">
              <a:buFont typeface="Arial" panose="020B0604020202020204" pitchFamily="34" charset="0"/>
              <a:buNone/>
            </a:pPr>
            <a:r>
              <a:rPr lang="en-NZ" sz="3000" b="1" i="1" dirty="0">
                <a:solidFill>
                  <a:schemeClr val="tx2"/>
                </a:solidFill>
              </a:rPr>
              <a:t>Its important to remember that its many systems within one system from the office to the road and back again. </a:t>
            </a:r>
          </a:p>
          <a:p>
            <a:pPr marL="0" indent="0" algn="ctr">
              <a:buFont typeface="Arial" panose="020B0604020202020204" pitchFamily="34" charset="0"/>
              <a:buNone/>
            </a:pPr>
            <a:r>
              <a:rPr lang="en-NZ" sz="2500" i="1" dirty="0">
                <a:solidFill>
                  <a:schemeClr val="bg1">
                    <a:lumMod val="75000"/>
                  </a:schemeClr>
                </a:solidFill>
              </a:rPr>
              <a:t>If you have the printed version of this you can find the videos at www.roaddirect.co.nz</a:t>
            </a:r>
          </a:p>
        </p:txBody>
      </p:sp>
      <p:pic>
        <p:nvPicPr>
          <p:cNvPr id="3" name="Picture 2">
            <a:extLst>
              <a:ext uri="{FF2B5EF4-FFF2-40B4-BE49-F238E27FC236}">
                <a16:creationId xmlns:a16="http://schemas.microsoft.com/office/drawing/2014/main" id="{57C3E48E-761B-4D37-B5D3-18E6D4363E0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pic>
        <p:nvPicPr>
          <p:cNvPr id="4" name="Picture 3">
            <a:extLst>
              <a:ext uri="{FF2B5EF4-FFF2-40B4-BE49-F238E27FC236}">
                <a16:creationId xmlns:a16="http://schemas.microsoft.com/office/drawing/2014/main" id="{F8DDD9CA-DFDD-40C7-937E-B709562C9BFA}"/>
              </a:ext>
            </a:extLst>
          </p:cNvPr>
          <p:cNvPicPr>
            <a:picLocks noChangeAspect="1"/>
          </p:cNvPicPr>
          <p:nvPr/>
        </p:nvPicPr>
        <p:blipFill>
          <a:blip r:embed="rId3"/>
          <a:stretch>
            <a:fillRect/>
          </a:stretch>
        </p:blipFill>
        <p:spPr>
          <a:xfrm>
            <a:off x="5030752" y="4504422"/>
            <a:ext cx="1926639" cy="2022536"/>
          </a:xfrm>
          <a:prstGeom prst="rect">
            <a:avLst/>
          </a:prstGeom>
        </p:spPr>
      </p:pic>
    </p:spTree>
    <p:extLst>
      <p:ext uri="{BB962C8B-B14F-4D97-AF65-F5344CB8AC3E}">
        <p14:creationId xmlns:p14="http://schemas.microsoft.com/office/powerpoint/2010/main" val="3219945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15650-5963-432A-8979-A1A9BD68F4E4}"/>
              </a:ext>
            </a:extLst>
          </p:cNvPr>
          <p:cNvPicPr>
            <a:picLocks noChangeAspect="1"/>
          </p:cNvPicPr>
          <p:nvPr/>
        </p:nvPicPr>
        <p:blipFill>
          <a:blip r:embed="rId2"/>
          <a:stretch>
            <a:fillRect/>
          </a:stretch>
        </p:blipFill>
        <p:spPr>
          <a:xfrm>
            <a:off x="4627135" y="3777178"/>
            <a:ext cx="6621267" cy="2345720"/>
          </a:xfrm>
          <a:prstGeom prst="rect">
            <a:avLst/>
          </a:prstGeom>
          <a:ln>
            <a:solidFill>
              <a:schemeClr val="tx1">
                <a:lumMod val="50000"/>
                <a:lumOff val="50000"/>
              </a:schemeClr>
            </a:solidFill>
          </a:ln>
        </p:spPr>
      </p:pic>
      <p:pic>
        <p:nvPicPr>
          <p:cNvPr id="3" name="Picture 2">
            <a:extLst>
              <a:ext uri="{FF2B5EF4-FFF2-40B4-BE49-F238E27FC236}">
                <a16:creationId xmlns:a16="http://schemas.microsoft.com/office/drawing/2014/main" id="{A4DA55EB-5EF2-49D0-A187-AF253E0066E2}"/>
              </a:ext>
            </a:extLst>
          </p:cNvPr>
          <p:cNvPicPr>
            <a:picLocks noChangeAspect="1"/>
          </p:cNvPicPr>
          <p:nvPr/>
        </p:nvPicPr>
        <p:blipFill>
          <a:blip r:embed="rId3"/>
          <a:stretch>
            <a:fillRect/>
          </a:stretch>
        </p:blipFill>
        <p:spPr>
          <a:xfrm>
            <a:off x="4627134" y="993232"/>
            <a:ext cx="6621267" cy="2600380"/>
          </a:xfrm>
          <a:prstGeom prst="rect">
            <a:avLst/>
          </a:prstGeom>
          <a:ln>
            <a:solidFill>
              <a:schemeClr val="tx1">
                <a:lumMod val="50000"/>
                <a:lumOff val="50000"/>
              </a:schemeClr>
            </a:solidFill>
          </a:ln>
        </p:spPr>
      </p:pic>
      <p:sp>
        <p:nvSpPr>
          <p:cNvPr id="8" name="Arrow: Up 7">
            <a:extLst>
              <a:ext uri="{FF2B5EF4-FFF2-40B4-BE49-F238E27FC236}">
                <a16:creationId xmlns:a16="http://schemas.microsoft.com/office/drawing/2014/main" id="{6684B3CC-9873-452C-8DD8-D0AE9FA86127}"/>
              </a:ext>
            </a:extLst>
          </p:cNvPr>
          <p:cNvSpPr/>
          <p:nvPr/>
        </p:nvSpPr>
        <p:spPr>
          <a:xfrm rot="5400000">
            <a:off x="3743742" y="1804000"/>
            <a:ext cx="529124" cy="980809"/>
          </a:xfrm>
          <a:prstGeom prst="upArrow">
            <a:avLst>
              <a:gd name="adj1" fmla="val 45604"/>
              <a:gd name="adj2" fmla="val 50000"/>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9" name="Content Placeholder 5">
            <a:extLst>
              <a:ext uri="{FF2B5EF4-FFF2-40B4-BE49-F238E27FC236}">
                <a16:creationId xmlns:a16="http://schemas.microsoft.com/office/drawing/2014/main" id="{679B915F-C0DB-4A82-8D9F-E608C9A38F46}"/>
              </a:ext>
            </a:extLst>
          </p:cNvPr>
          <p:cNvSpPr txBox="1">
            <a:spLocks/>
          </p:cNvSpPr>
          <p:nvPr/>
        </p:nvSpPr>
        <p:spPr>
          <a:xfrm>
            <a:off x="345478" y="459851"/>
            <a:ext cx="11255395" cy="65578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solidFill>
                  <a:schemeClr val="tx2"/>
                </a:solidFill>
              </a:rPr>
              <a:t>Upload key documents and job information</a:t>
            </a:r>
            <a:endParaRPr lang="en-NZ" sz="2500" dirty="0">
              <a:solidFill>
                <a:schemeClr val="tx2"/>
              </a:solidFill>
            </a:endParaRPr>
          </a:p>
        </p:txBody>
      </p:sp>
      <p:sp>
        <p:nvSpPr>
          <p:cNvPr id="10" name="Arrow: Up 9">
            <a:extLst>
              <a:ext uri="{FF2B5EF4-FFF2-40B4-BE49-F238E27FC236}">
                <a16:creationId xmlns:a16="http://schemas.microsoft.com/office/drawing/2014/main" id="{EC527678-2BE2-452F-8FB7-84274F655B95}"/>
              </a:ext>
            </a:extLst>
          </p:cNvPr>
          <p:cNvSpPr/>
          <p:nvPr/>
        </p:nvSpPr>
        <p:spPr>
          <a:xfrm rot="5400000">
            <a:off x="3743742" y="4459633"/>
            <a:ext cx="529123" cy="980809"/>
          </a:xfrm>
          <a:prstGeom prst="upArrow">
            <a:avLst>
              <a:gd name="adj1" fmla="val 45604"/>
              <a:gd name="adj2" fmla="val 50000"/>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pic>
        <p:nvPicPr>
          <p:cNvPr id="12" name="Picture 11">
            <a:extLst>
              <a:ext uri="{FF2B5EF4-FFF2-40B4-BE49-F238E27FC236}">
                <a16:creationId xmlns:a16="http://schemas.microsoft.com/office/drawing/2014/main" id="{F75BDDD7-C363-4B6C-8507-3DD33869097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18699" y="6255157"/>
            <a:ext cx="2059928" cy="506262"/>
          </a:xfrm>
          <a:prstGeom prst="rect">
            <a:avLst/>
          </a:prstGeom>
        </p:spPr>
      </p:pic>
      <p:sp>
        <p:nvSpPr>
          <p:cNvPr id="5" name="Content Placeholder 5">
            <a:extLst>
              <a:ext uri="{FF2B5EF4-FFF2-40B4-BE49-F238E27FC236}">
                <a16:creationId xmlns:a16="http://schemas.microsoft.com/office/drawing/2014/main" id="{E25CB0A2-ED4A-4D5F-9D42-9FAC55EE9934}"/>
              </a:ext>
            </a:extLst>
          </p:cNvPr>
          <p:cNvSpPr txBox="1">
            <a:spLocks/>
          </p:cNvSpPr>
          <p:nvPr/>
        </p:nvSpPr>
        <p:spPr>
          <a:xfrm>
            <a:off x="345478" y="993232"/>
            <a:ext cx="3293649" cy="2600380"/>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Z" sz="2500" b="1" dirty="0">
              <a:solidFill>
                <a:schemeClr val="accent4"/>
              </a:solidFill>
            </a:endParaRPr>
          </a:p>
          <a:p>
            <a:pPr marL="0" indent="0">
              <a:buFont typeface="Arial" panose="020B0604020202020204" pitchFamily="34" charset="0"/>
              <a:buNone/>
            </a:pPr>
            <a:endParaRPr lang="en-NZ" sz="2500" b="1" dirty="0">
              <a:solidFill>
                <a:schemeClr val="accent4"/>
              </a:solidFill>
            </a:endParaRPr>
          </a:p>
          <a:p>
            <a:pPr marL="0" indent="0" algn="ctr">
              <a:buFont typeface="Arial" panose="020B0604020202020204" pitchFamily="34" charset="0"/>
              <a:buNone/>
            </a:pPr>
            <a:r>
              <a:rPr lang="en-NZ" sz="2500" b="1" dirty="0">
                <a:solidFill>
                  <a:schemeClr val="accent4"/>
                </a:solidFill>
              </a:rPr>
              <a:t>Site pictures &amp; </a:t>
            </a:r>
          </a:p>
          <a:p>
            <a:pPr marL="0" indent="0" algn="ctr">
              <a:buFont typeface="Arial" panose="020B0604020202020204" pitchFamily="34" charset="0"/>
              <a:buNone/>
            </a:pPr>
            <a:r>
              <a:rPr lang="en-NZ" sz="2500" b="1" dirty="0">
                <a:solidFill>
                  <a:schemeClr val="accent4"/>
                </a:solidFill>
              </a:rPr>
              <a:t>other documents </a:t>
            </a:r>
            <a:endParaRPr lang="en-NZ" sz="2500" dirty="0">
              <a:solidFill>
                <a:schemeClr val="accent4"/>
              </a:solidFill>
            </a:endParaRPr>
          </a:p>
        </p:txBody>
      </p:sp>
      <p:sp>
        <p:nvSpPr>
          <p:cNvPr id="6" name="Content Placeholder 5">
            <a:extLst>
              <a:ext uri="{FF2B5EF4-FFF2-40B4-BE49-F238E27FC236}">
                <a16:creationId xmlns:a16="http://schemas.microsoft.com/office/drawing/2014/main" id="{5748C13E-3166-488E-9D2E-EF64B4478986}"/>
              </a:ext>
            </a:extLst>
          </p:cNvPr>
          <p:cNvSpPr txBox="1">
            <a:spLocks/>
          </p:cNvSpPr>
          <p:nvPr/>
        </p:nvSpPr>
        <p:spPr>
          <a:xfrm>
            <a:off x="345478" y="3777178"/>
            <a:ext cx="3293649" cy="2345720"/>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NZ" sz="2500" b="1" dirty="0">
              <a:solidFill>
                <a:schemeClr val="accent4"/>
              </a:solidFill>
            </a:endParaRPr>
          </a:p>
          <a:p>
            <a:pPr marL="0" indent="0" algn="ctr">
              <a:buFont typeface="Arial" panose="020B0604020202020204" pitchFamily="34" charset="0"/>
              <a:buNone/>
            </a:pPr>
            <a:r>
              <a:rPr lang="en-NZ" sz="2500" b="1" dirty="0">
                <a:solidFill>
                  <a:schemeClr val="accent4"/>
                </a:solidFill>
              </a:rPr>
              <a:t>TMP </a:t>
            </a:r>
          </a:p>
          <a:p>
            <a:pPr marL="0" indent="0" algn="ctr">
              <a:buFont typeface="Arial" panose="020B0604020202020204" pitchFamily="34" charset="0"/>
              <a:buNone/>
            </a:pPr>
            <a:r>
              <a:rPr lang="en-NZ" sz="2500" b="1" dirty="0">
                <a:solidFill>
                  <a:schemeClr val="accent4"/>
                </a:solidFill>
              </a:rPr>
              <a:t>electronic copy</a:t>
            </a:r>
            <a:endParaRPr lang="en-NZ" sz="2500" dirty="0">
              <a:solidFill>
                <a:schemeClr val="accent4"/>
              </a:solidFill>
            </a:endParaRPr>
          </a:p>
        </p:txBody>
      </p:sp>
      <p:pic>
        <p:nvPicPr>
          <p:cNvPr id="7" name="Picture 6">
            <a:extLst>
              <a:ext uri="{FF2B5EF4-FFF2-40B4-BE49-F238E27FC236}">
                <a16:creationId xmlns:a16="http://schemas.microsoft.com/office/drawing/2014/main" id="{57EECFD2-5432-458B-AF79-0380FE7B2EB5}"/>
              </a:ext>
            </a:extLst>
          </p:cNvPr>
          <p:cNvPicPr>
            <a:picLocks noChangeAspect="1"/>
          </p:cNvPicPr>
          <p:nvPr/>
        </p:nvPicPr>
        <p:blipFill>
          <a:blip r:embed="rId5"/>
          <a:stretch>
            <a:fillRect/>
          </a:stretch>
        </p:blipFill>
        <p:spPr>
          <a:xfrm>
            <a:off x="6811548" y="3934325"/>
            <a:ext cx="1968083" cy="2031423"/>
          </a:xfrm>
          <a:prstGeom prst="rect">
            <a:avLst/>
          </a:prstGeom>
        </p:spPr>
      </p:pic>
      <p:pic>
        <p:nvPicPr>
          <p:cNvPr id="13" name="Picture 12">
            <a:extLst>
              <a:ext uri="{FF2B5EF4-FFF2-40B4-BE49-F238E27FC236}">
                <a16:creationId xmlns:a16="http://schemas.microsoft.com/office/drawing/2014/main" id="{E8483101-CD3E-4758-8D8A-AE5C86B693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65328" y="1272780"/>
            <a:ext cx="3344877" cy="2156220"/>
          </a:xfrm>
          <a:prstGeom prst="rect">
            <a:avLst/>
          </a:prstGeom>
        </p:spPr>
      </p:pic>
    </p:spTree>
    <p:extLst>
      <p:ext uri="{BB962C8B-B14F-4D97-AF65-F5344CB8AC3E}">
        <p14:creationId xmlns:p14="http://schemas.microsoft.com/office/powerpoint/2010/main" val="160882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0780E3A8-C3DA-4E04-BB09-5050FA2A1F84}"/>
              </a:ext>
            </a:extLst>
          </p:cNvPr>
          <p:cNvSpPr txBox="1">
            <a:spLocks/>
          </p:cNvSpPr>
          <p:nvPr/>
        </p:nvSpPr>
        <p:spPr>
          <a:xfrm>
            <a:off x="271587" y="258618"/>
            <a:ext cx="11255395" cy="164052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Job Status management </a:t>
            </a:r>
          </a:p>
          <a:p>
            <a:pPr marL="0" indent="0">
              <a:buFont typeface="Arial" panose="020B0604020202020204" pitchFamily="34" charset="0"/>
              <a:buNone/>
            </a:pPr>
            <a:r>
              <a:rPr lang="en-NZ" sz="2500" b="1" dirty="0"/>
              <a:t>Staff complete checks below, if any of these boxes are ticked then the job highlights in orange indicating to your TTM managers that it needs their attention before it’s signed off for billing or rolled over to the following day.</a:t>
            </a:r>
            <a:endParaRPr lang="en-NZ" sz="2500" dirty="0"/>
          </a:p>
        </p:txBody>
      </p:sp>
      <p:sp>
        <p:nvSpPr>
          <p:cNvPr id="9" name="Arrow: Bent 8">
            <a:extLst>
              <a:ext uri="{FF2B5EF4-FFF2-40B4-BE49-F238E27FC236}">
                <a16:creationId xmlns:a16="http://schemas.microsoft.com/office/drawing/2014/main" id="{EA806562-B745-4197-AB1C-EEB9A20E83A2}"/>
              </a:ext>
            </a:extLst>
          </p:cNvPr>
          <p:cNvSpPr/>
          <p:nvPr/>
        </p:nvSpPr>
        <p:spPr>
          <a:xfrm rot="10800000" flipH="1">
            <a:off x="1777784" y="5410358"/>
            <a:ext cx="833347" cy="856233"/>
          </a:xfrm>
          <a:prstGeom prst="bentArrow">
            <a:avLst>
              <a:gd name="adj1" fmla="val 20428"/>
              <a:gd name="adj2" fmla="val 25000"/>
              <a:gd name="adj3" fmla="val 25000"/>
              <a:gd name="adj4" fmla="val 43750"/>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2" name="Picture 1">
            <a:extLst>
              <a:ext uri="{FF2B5EF4-FFF2-40B4-BE49-F238E27FC236}">
                <a16:creationId xmlns:a16="http://schemas.microsoft.com/office/drawing/2014/main" id="{FB0669E9-0AB0-439B-84BC-81042C5259FF}"/>
              </a:ext>
            </a:extLst>
          </p:cNvPr>
          <p:cNvPicPr>
            <a:picLocks noChangeAspect="1"/>
          </p:cNvPicPr>
          <p:nvPr/>
        </p:nvPicPr>
        <p:blipFill>
          <a:blip r:embed="rId2"/>
          <a:stretch>
            <a:fillRect/>
          </a:stretch>
        </p:blipFill>
        <p:spPr>
          <a:xfrm>
            <a:off x="301898" y="1878037"/>
            <a:ext cx="9488639" cy="3901820"/>
          </a:xfrm>
          <a:prstGeom prst="rect">
            <a:avLst/>
          </a:prstGeom>
          <a:ln>
            <a:solidFill>
              <a:schemeClr val="accent3">
                <a:shade val="50000"/>
              </a:schemeClr>
            </a:solidFill>
          </a:ln>
        </p:spPr>
      </p:pic>
      <p:pic>
        <p:nvPicPr>
          <p:cNvPr id="3" name="Picture 2">
            <a:extLst>
              <a:ext uri="{FF2B5EF4-FFF2-40B4-BE49-F238E27FC236}">
                <a16:creationId xmlns:a16="http://schemas.microsoft.com/office/drawing/2014/main" id="{B695A699-35C0-4C18-846F-2DBCC90548A7}"/>
              </a:ext>
            </a:extLst>
          </p:cNvPr>
          <p:cNvPicPr>
            <a:picLocks noChangeAspect="1"/>
          </p:cNvPicPr>
          <p:nvPr/>
        </p:nvPicPr>
        <p:blipFill>
          <a:blip r:embed="rId3"/>
          <a:stretch>
            <a:fillRect/>
          </a:stretch>
        </p:blipFill>
        <p:spPr>
          <a:xfrm>
            <a:off x="2772663" y="5397108"/>
            <a:ext cx="5182617" cy="1174860"/>
          </a:xfrm>
          <a:prstGeom prst="rect">
            <a:avLst/>
          </a:prstGeom>
          <a:ln>
            <a:solidFill>
              <a:schemeClr val="accent1">
                <a:shade val="50000"/>
              </a:schemeClr>
            </a:solidFill>
          </a:ln>
        </p:spPr>
      </p:pic>
      <p:pic>
        <p:nvPicPr>
          <p:cNvPr id="11" name="Picture 10">
            <a:extLst>
              <a:ext uri="{FF2B5EF4-FFF2-40B4-BE49-F238E27FC236}">
                <a16:creationId xmlns:a16="http://schemas.microsoft.com/office/drawing/2014/main" id="{31B7BE99-3702-47D7-9ED9-AC32FF7B14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299" y="6190162"/>
            <a:ext cx="2059928" cy="506262"/>
          </a:xfrm>
          <a:prstGeom prst="rect">
            <a:avLst/>
          </a:prstGeom>
        </p:spPr>
      </p:pic>
      <p:sp>
        <p:nvSpPr>
          <p:cNvPr id="7" name="Oval 6">
            <a:extLst>
              <a:ext uri="{FF2B5EF4-FFF2-40B4-BE49-F238E27FC236}">
                <a16:creationId xmlns:a16="http://schemas.microsoft.com/office/drawing/2014/main" id="{0336DCD0-DB5C-42F5-8DF6-6AB47D278FAA}"/>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56040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B244C-95E5-47CB-90FF-86EA99A135D4}"/>
              </a:ext>
            </a:extLst>
          </p:cNvPr>
          <p:cNvPicPr>
            <a:picLocks noChangeAspect="1"/>
          </p:cNvPicPr>
          <p:nvPr/>
        </p:nvPicPr>
        <p:blipFill>
          <a:blip r:embed="rId2"/>
          <a:stretch>
            <a:fillRect/>
          </a:stretch>
        </p:blipFill>
        <p:spPr>
          <a:xfrm>
            <a:off x="377351" y="1883760"/>
            <a:ext cx="9480636" cy="4401927"/>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DD6F2F73-422B-4DCC-B686-64F4F9D8CF78}"/>
              </a:ext>
            </a:extLst>
          </p:cNvPr>
          <p:cNvPicPr>
            <a:picLocks noChangeAspect="1"/>
          </p:cNvPicPr>
          <p:nvPr/>
        </p:nvPicPr>
        <p:blipFill>
          <a:blip r:embed="rId3"/>
          <a:stretch>
            <a:fillRect/>
          </a:stretch>
        </p:blipFill>
        <p:spPr>
          <a:xfrm>
            <a:off x="7074332" y="1497600"/>
            <a:ext cx="4989137" cy="4847419"/>
          </a:xfrm>
          <a:prstGeom prst="rect">
            <a:avLst/>
          </a:prstGeom>
          <a:ln>
            <a:solidFill>
              <a:schemeClr val="bg2">
                <a:lumMod val="75000"/>
              </a:schemeClr>
            </a:solidFill>
          </a:ln>
        </p:spPr>
      </p:pic>
      <p:sp>
        <p:nvSpPr>
          <p:cNvPr id="5" name="Content Placeholder 5">
            <a:extLst>
              <a:ext uri="{FF2B5EF4-FFF2-40B4-BE49-F238E27FC236}">
                <a16:creationId xmlns:a16="http://schemas.microsoft.com/office/drawing/2014/main" id="{9DC15718-A13D-49D7-872F-ED3DF9069EF0}"/>
              </a:ext>
            </a:extLst>
          </p:cNvPr>
          <p:cNvSpPr txBox="1">
            <a:spLocks/>
          </p:cNvSpPr>
          <p:nvPr/>
        </p:nvSpPr>
        <p:spPr>
          <a:xfrm>
            <a:off x="271587" y="258617"/>
            <a:ext cx="11791882" cy="1828279"/>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Dashboard overview for the TMP designers and office staff </a:t>
            </a:r>
          </a:p>
          <a:p>
            <a:pPr marL="0" indent="0">
              <a:buNone/>
            </a:pPr>
            <a:r>
              <a:rPr lang="en-NZ" sz="2500" b="1" dirty="0"/>
              <a:t>Once the job is loaded this is tracked automatically on your dashboard so you know what TMPs need processed now, which ones are nearing expiry, prioritise office workloads.</a:t>
            </a:r>
            <a:endParaRPr lang="en-NZ" sz="2500" dirty="0"/>
          </a:p>
        </p:txBody>
      </p:sp>
      <p:pic>
        <p:nvPicPr>
          <p:cNvPr id="6" name="Picture 5">
            <a:extLst>
              <a:ext uri="{FF2B5EF4-FFF2-40B4-BE49-F238E27FC236}">
                <a16:creationId xmlns:a16="http://schemas.microsoft.com/office/drawing/2014/main" id="{23214E5D-66C2-4993-9F58-670BE92659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
        <p:nvSpPr>
          <p:cNvPr id="8" name="Oval 7">
            <a:extLst>
              <a:ext uri="{FF2B5EF4-FFF2-40B4-BE49-F238E27FC236}">
                <a16:creationId xmlns:a16="http://schemas.microsoft.com/office/drawing/2014/main" id="{FA11D1F1-1820-491E-9929-D2331F855BFA}"/>
              </a:ext>
            </a:extLst>
          </p:cNvPr>
          <p:cNvSpPr/>
          <p:nvPr/>
        </p:nvSpPr>
        <p:spPr>
          <a:xfrm>
            <a:off x="11602458" y="274320"/>
            <a:ext cx="223782" cy="234664"/>
          </a:xfrm>
          <a:prstGeom prst="ellipse">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405403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6414C187-879E-452E-8122-2F0C3580199A}"/>
              </a:ext>
            </a:extLst>
          </p:cNvPr>
          <p:cNvSpPr txBox="1">
            <a:spLocks/>
          </p:cNvSpPr>
          <p:nvPr/>
        </p:nvSpPr>
        <p:spPr>
          <a:xfrm>
            <a:off x="274045" y="270588"/>
            <a:ext cx="11791882" cy="201864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Chargeable Tracking, recording time and equipment in an intuitive system </a:t>
            </a:r>
          </a:p>
          <a:p>
            <a:pPr marL="0" indent="0">
              <a:buFont typeface="Arial" panose="020B0604020202020204" pitchFamily="34" charset="0"/>
              <a:buNone/>
            </a:pPr>
            <a:r>
              <a:rPr lang="en-NZ" sz="2500" b="1" dirty="0"/>
              <a:t>Each item gets tallied to each job, including labour and vehicle times, signs and other chargeable items.  The system will collate hours onsite and items used, ready for entering straight into your preferred invoicing software. Xero users will be able to sync straight to Xero.           Or your can use this system. </a:t>
            </a:r>
          </a:p>
          <a:p>
            <a:pPr marL="0" indent="0">
              <a:buFont typeface="Arial" panose="020B0604020202020204" pitchFamily="34" charset="0"/>
              <a:buNone/>
            </a:pPr>
            <a:endParaRPr lang="en-NZ" sz="2500" b="1" dirty="0"/>
          </a:p>
          <a:p>
            <a:pPr marL="0" indent="0">
              <a:buFont typeface="Arial" panose="020B0604020202020204" pitchFamily="34" charset="0"/>
              <a:buNone/>
            </a:pPr>
            <a:endParaRPr lang="en-NZ" sz="2500" b="1" dirty="0"/>
          </a:p>
        </p:txBody>
      </p:sp>
      <p:pic>
        <p:nvPicPr>
          <p:cNvPr id="19" name="Picture 18">
            <a:extLst>
              <a:ext uri="{FF2B5EF4-FFF2-40B4-BE49-F238E27FC236}">
                <a16:creationId xmlns:a16="http://schemas.microsoft.com/office/drawing/2014/main" id="{CF0F24D4-E30C-40FA-9A01-0F572B2FE4E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pic>
        <p:nvPicPr>
          <p:cNvPr id="2" name="Picture 1">
            <a:extLst>
              <a:ext uri="{FF2B5EF4-FFF2-40B4-BE49-F238E27FC236}">
                <a16:creationId xmlns:a16="http://schemas.microsoft.com/office/drawing/2014/main" id="{255E9B4B-5BB9-4E49-AF9A-45F0EEC599A9}"/>
              </a:ext>
            </a:extLst>
          </p:cNvPr>
          <p:cNvPicPr>
            <a:picLocks noChangeAspect="1"/>
          </p:cNvPicPr>
          <p:nvPr/>
        </p:nvPicPr>
        <p:blipFill>
          <a:blip r:embed="rId3"/>
          <a:stretch>
            <a:fillRect/>
          </a:stretch>
        </p:blipFill>
        <p:spPr>
          <a:xfrm>
            <a:off x="1107112" y="2424529"/>
            <a:ext cx="10142863" cy="4271895"/>
          </a:xfrm>
          <a:prstGeom prst="rect">
            <a:avLst/>
          </a:prstGeom>
        </p:spPr>
      </p:pic>
      <p:pic>
        <p:nvPicPr>
          <p:cNvPr id="3" name="Picture 2">
            <a:extLst>
              <a:ext uri="{FF2B5EF4-FFF2-40B4-BE49-F238E27FC236}">
                <a16:creationId xmlns:a16="http://schemas.microsoft.com/office/drawing/2014/main" id="{D7D73B9C-9E49-4DFB-A778-20D965C48050}"/>
              </a:ext>
            </a:extLst>
          </p:cNvPr>
          <p:cNvPicPr>
            <a:picLocks noChangeAspect="1"/>
          </p:cNvPicPr>
          <p:nvPr/>
        </p:nvPicPr>
        <p:blipFill>
          <a:blip r:embed="rId4"/>
          <a:stretch>
            <a:fillRect/>
          </a:stretch>
        </p:blipFill>
        <p:spPr>
          <a:xfrm>
            <a:off x="2617143" y="1832035"/>
            <a:ext cx="476250" cy="457200"/>
          </a:xfrm>
          <a:prstGeom prst="rect">
            <a:avLst/>
          </a:prstGeom>
        </p:spPr>
      </p:pic>
      <p:pic>
        <p:nvPicPr>
          <p:cNvPr id="5" name="Picture 4">
            <a:extLst>
              <a:ext uri="{FF2B5EF4-FFF2-40B4-BE49-F238E27FC236}">
                <a16:creationId xmlns:a16="http://schemas.microsoft.com/office/drawing/2014/main" id="{CCFCBD5A-B64C-4E9B-9E76-63EBFADFEC43}"/>
              </a:ext>
            </a:extLst>
          </p:cNvPr>
          <p:cNvPicPr>
            <a:picLocks noChangeAspect="1"/>
          </p:cNvPicPr>
          <p:nvPr/>
        </p:nvPicPr>
        <p:blipFill>
          <a:blip r:embed="rId5"/>
          <a:stretch>
            <a:fillRect/>
          </a:stretch>
        </p:blipFill>
        <p:spPr>
          <a:xfrm>
            <a:off x="5524142" y="3040578"/>
            <a:ext cx="5725833" cy="2054625"/>
          </a:xfrm>
          <a:prstGeom prst="rect">
            <a:avLst/>
          </a:prstGeom>
          <a:noFill/>
          <a:ln w="50800">
            <a:solidFill>
              <a:schemeClr val="tx2"/>
            </a:solidFill>
          </a:ln>
        </p:spPr>
      </p:pic>
    </p:spTree>
    <p:extLst>
      <p:ext uri="{BB962C8B-B14F-4D97-AF65-F5344CB8AC3E}">
        <p14:creationId xmlns:p14="http://schemas.microsoft.com/office/powerpoint/2010/main" val="3328632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6F9BE-01B1-4102-B391-2E79AAA2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74" y="2558845"/>
            <a:ext cx="11519451" cy="4198173"/>
          </a:xfrm>
          <a:prstGeom prst="rect">
            <a:avLst/>
          </a:prstGeom>
          <a:ln>
            <a:solidFill>
              <a:schemeClr val="bg2">
                <a:lumMod val="75000"/>
              </a:schemeClr>
            </a:solidFill>
          </a:ln>
        </p:spPr>
      </p:pic>
      <p:sp>
        <p:nvSpPr>
          <p:cNvPr id="4" name="Content Placeholder 5">
            <a:extLst>
              <a:ext uri="{FF2B5EF4-FFF2-40B4-BE49-F238E27FC236}">
                <a16:creationId xmlns:a16="http://schemas.microsoft.com/office/drawing/2014/main" id="{AA9755E2-2012-4C75-877B-A54069E9928E}"/>
              </a:ext>
            </a:extLst>
          </p:cNvPr>
          <p:cNvSpPr txBox="1">
            <a:spLocks/>
          </p:cNvSpPr>
          <p:nvPr/>
        </p:nvSpPr>
        <p:spPr>
          <a:xfrm>
            <a:off x="259297" y="100982"/>
            <a:ext cx="11791882" cy="201864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Billing out chargeable work</a:t>
            </a:r>
          </a:p>
          <a:p>
            <a:pPr marL="0" indent="0">
              <a:buFont typeface="Arial" panose="020B0604020202020204" pitchFamily="34" charset="0"/>
              <a:buNone/>
            </a:pPr>
            <a:r>
              <a:rPr lang="en-NZ" sz="2500" b="1" dirty="0"/>
              <a:t>Once you decide you want to bill the job, the system provides you with many options of how you may want to go about that i.e. you can choose to charge a set rate based on hours spent onsite or equipment used each day or a combination or however you wish.</a:t>
            </a:r>
          </a:p>
          <a:p>
            <a:pPr marL="0" indent="0">
              <a:buFont typeface="Arial" panose="020B0604020202020204" pitchFamily="34" charset="0"/>
              <a:buNone/>
            </a:pPr>
            <a:r>
              <a:rPr lang="en-NZ" sz="2500" b="1" dirty="0"/>
              <a:t>No more painstakingly adding up times from a piece of paper, its ready to go! </a:t>
            </a:r>
          </a:p>
          <a:p>
            <a:pPr marL="0" indent="0">
              <a:buFont typeface="Arial" panose="020B0604020202020204" pitchFamily="34" charset="0"/>
              <a:buNone/>
            </a:pPr>
            <a:endParaRPr lang="en-NZ" sz="2500" b="1" dirty="0"/>
          </a:p>
        </p:txBody>
      </p:sp>
    </p:spTree>
    <p:extLst>
      <p:ext uri="{BB962C8B-B14F-4D97-AF65-F5344CB8AC3E}">
        <p14:creationId xmlns:p14="http://schemas.microsoft.com/office/powerpoint/2010/main" val="188266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FB948-24C7-43E4-8298-D2CBBEA8A4E3}"/>
              </a:ext>
            </a:extLst>
          </p:cNvPr>
          <p:cNvPicPr>
            <a:picLocks noChangeAspect="1"/>
          </p:cNvPicPr>
          <p:nvPr/>
        </p:nvPicPr>
        <p:blipFill>
          <a:blip r:embed="rId2"/>
          <a:stretch>
            <a:fillRect/>
          </a:stretch>
        </p:blipFill>
        <p:spPr>
          <a:xfrm>
            <a:off x="365760" y="2110805"/>
            <a:ext cx="11236697" cy="3755448"/>
          </a:xfrm>
          <a:prstGeom prst="rect">
            <a:avLst/>
          </a:prstGeom>
          <a:ln>
            <a:solidFill>
              <a:schemeClr val="bg2">
                <a:lumMod val="75000"/>
              </a:schemeClr>
            </a:solidFill>
          </a:ln>
        </p:spPr>
      </p:pic>
      <p:sp>
        <p:nvSpPr>
          <p:cNvPr id="4" name="Content Placeholder 5">
            <a:extLst>
              <a:ext uri="{FF2B5EF4-FFF2-40B4-BE49-F238E27FC236}">
                <a16:creationId xmlns:a16="http://schemas.microsoft.com/office/drawing/2014/main" id="{6414C187-879E-452E-8122-2F0C3580199A}"/>
              </a:ext>
            </a:extLst>
          </p:cNvPr>
          <p:cNvSpPr txBox="1">
            <a:spLocks/>
          </p:cNvSpPr>
          <p:nvPr/>
        </p:nvSpPr>
        <p:spPr>
          <a:xfrm>
            <a:off x="282603" y="556073"/>
            <a:ext cx="11319854" cy="142043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Quotes &amp; Pending jobs </a:t>
            </a:r>
          </a:p>
          <a:p>
            <a:pPr marL="0" indent="0">
              <a:buFont typeface="Arial" panose="020B0604020202020204" pitchFamily="34" charset="0"/>
              <a:buNone/>
            </a:pPr>
            <a:r>
              <a:rPr lang="en-NZ" sz="2500" b="1" dirty="0"/>
              <a:t>Save quotes or jobs that are pending dates. Your job is saved ready to use at later date to make the TMP and book the job once the client confirms it’s going ahead. </a:t>
            </a:r>
          </a:p>
          <a:p>
            <a:pPr marL="0" indent="0">
              <a:buFont typeface="Arial" panose="020B0604020202020204" pitchFamily="34" charset="0"/>
              <a:buNone/>
            </a:pPr>
            <a:endParaRPr lang="en-NZ" sz="2500" b="1" dirty="0"/>
          </a:p>
        </p:txBody>
      </p:sp>
      <p:pic>
        <p:nvPicPr>
          <p:cNvPr id="5" name="Picture 4">
            <a:extLst>
              <a:ext uri="{FF2B5EF4-FFF2-40B4-BE49-F238E27FC236}">
                <a16:creationId xmlns:a16="http://schemas.microsoft.com/office/drawing/2014/main" id="{1F6474CB-899E-41E5-8ADB-531C76E17B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
        <p:nvSpPr>
          <p:cNvPr id="7" name="Oval 6">
            <a:extLst>
              <a:ext uri="{FF2B5EF4-FFF2-40B4-BE49-F238E27FC236}">
                <a16:creationId xmlns:a16="http://schemas.microsoft.com/office/drawing/2014/main" id="{058D990D-EF76-40E6-91EA-2E46CC16CB1D}"/>
              </a:ext>
            </a:extLst>
          </p:cNvPr>
          <p:cNvSpPr/>
          <p:nvPr/>
        </p:nvSpPr>
        <p:spPr>
          <a:xfrm>
            <a:off x="11602458" y="274320"/>
            <a:ext cx="223782" cy="234664"/>
          </a:xfrm>
          <a:prstGeom prst="ellipse">
            <a:avLst/>
          </a:prstGeom>
          <a:solidFill>
            <a:srgbClr val="7030A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35822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1467E-69D9-4D9B-B35F-597848B35C59}"/>
              </a:ext>
            </a:extLst>
          </p:cNvPr>
          <p:cNvPicPr>
            <a:picLocks noChangeAspect="1"/>
          </p:cNvPicPr>
          <p:nvPr/>
        </p:nvPicPr>
        <p:blipFill rotWithShape="1">
          <a:blip r:embed="rId2"/>
          <a:srcRect b="3018"/>
          <a:stretch/>
        </p:blipFill>
        <p:spPr>
          <a:xfrm>
            <a:off x="4535520" y="379145"/>
            <a:ext cx="6640480" cy="5715532"/>
          </a:xfrm>
          <a:prstGeom prst="rect">
            <a:avLst/>
          </a:prstGeom>
          <a:noFill/>
          <a:ln>
            <a:solidFill>
              <a:schemeClr val="bg2">
                <a:lumMod val="75000"/>
              </a:schemeClr>
            </a:solidFill>
          </a:ln>
        </p:spPr>
      </p:pic>
      <p:sp>
        <p:nvSpPr>
          <p:cNvPr id="5" name="Arrow: Curved Down 4">
            <a:extLst>
              <a:ext uri="{FF2B5EF4-FFF2-40B4-BE49-F238E27FC236}">
                <a16:creationId xmlns:a16="http://schemas.microsoft.com/office/drawing/2014/main" id="{59BC07D9-42D8-4EC5-8B97-A0C66F5A263D}"/>
              </a:ext>
            </a:extLst>
          </p:cNvPr>
          <p:cNvSpPr/>
          <p:nvPr/>
        </p:nvSpPr>
        <p:spPr>
          <a:xfrm>
            <a:off x="3479800" y="102306"/>
            <a:ext cx="2044700" cy="596900"/>
          </a:xfrm>
          <a:prstGeom prst="curvedDownArrow">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 name="Content Placeholder 5">
            <a:extLst>
              <a:ext uri="{FF2B5EF4-FFF2-40B4-BE49-F238E27FC236}">
                <a16:creationId xmlns:a16="http://schemas.microsoft.com/office/drawing/2014/main" id="{8F32B67F-D2D1-4E8E-BB88-980DEA7715F1}"/>
              </a:ext>
            </a:extLst>
          </p:cNvPr>
          <p:cNvSpPr txBox="1">
            <a:spLocks/>
          </p:cNvSpPr>
          <p:nvPr/>
        </p:nvSpPr>
        <p:spPr>
          <a:xfrm>
            <a:off x="503522" y="379146"/>
            <a:ext cx="3492745" cy="5715532"/>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Dates/Times </a:t>
            </a:r>
          </a:p>
          <a:p>
            <a:pPr marL="0" indent="0">
              <a:buFont typeface="Arial" panose="020B0604020202020204" pitchFamily="34" charset="0"/>
              <a:buNone/>
            </a:pPr>
            <a:endParaRPr lang="en-NZ" sz="2500" b="1" dirty="0"/>
          </a:p>
          <a:p>
            <a:pPr marL="0" indent="0">
              <a:buFont typeface="Arial" panose="020B0604020202020204" pitchFamily="34" charset="0"/>
              <a:buNone/>
            </a:pPr>
            <a:r>
              <a:rPr lang="en-NZ" sz="2000" b="1" dirty="0"/>
              <a:t>Gathering key information about start times and duration for both TC/STMS in charge, as well as for the management and operations team for planning purposes.</a:t>
            </a:r>
          </a:p>
          <a:p>
            <a:pPr marL="0" indent="0">
              <a:buFont typeface="Arial" panose="020B0604020202020204" pitchFamily="34" charset="0"/>
              <a:buNone/>
            </a:pPr>
            <a:endParaRPr lang="en-NZ" sz="2000" b="1" dirty="0"/>
          </a:p>
          <a:p>
            <a:pPr marL="0" indent="0">
              <a:buFont typeface="Arial" panose="020B0604020202020204" pitchFamily="34" charset="0"/>
              <a:buNone/>
            </a:pPr>
            <a:r>
              <a:rPr lang="en-NZ" sz="2000" b="1" dirty="0"/>
              <a:t>Drop down options and easy functionality to speed up office time spent loading new jobs. This information is then used again for TTM managers and the TC/STMS onsite.</a:t>
            </a:r>
          </a:p>
        </p:txBody>
      </p:sp>
      <p:pic>
        <p:nvPicPr>
          <p:cNvPr id="7" name="Picture 6">
            <a:extLst>
              <a:ext uri="{FF2B5EF4-FFF2-40B4-BE49-F238E27FC236}">
                <a16:creationId xmlns:a16="http://schemas.microsoft.com/office/drawing/2014/main" id="{3B5AD979-BDB1-46D7-98A7-3080B37F279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18699" y="6225723"/>
            <a:ext cx="2059928" cy="506262"/>
          </a:xfrm>
          <a:prstGeom prst="rect">
            <a:avLst/>
          </a:prstGeom>
        </p:spPr>
      </p:pic>
      <p:sp>
        <p:nvSpPr>
          <p:cNvPr id="6" name="Oval 5">
            <a:extLst>
              <a:ext uri="{FF2B5EF4-FFF2-40B4-BE49-F238E27FC236}">
                <a16:creationId xmlns:a16="http://schemas.microsoft.com/office/drawing/2014/main" id="{7D52C73E-A636-4FF0-9DA3-5C413EAD733C}"/>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34127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4EF051-4099-46CB-8F6A-0B7C4EACE348}"/>
              </a:ext>
            </a:extLst>
          </p:cNvPr>
          <p:cNvPicPr>
            <a:picLocks noChangeAspect="1"/>
          </p:cNvPicPr>
          <p:nvPr/>
        </p:nvPicPr>
        <p:blipFill>
          <a:blip r:embed="rId2"/>
          <a:stretch>
            <a:fillRect/>
          </a:stretch>
        </p:blipFill>
        <p:spPr>
          <a:xfrm>
            <a:off x="3396756" y="610041"/>
            <a:ext cx="8468924" cy="5637918"/>
          </a:xfrm>
          <a:prstGeom prst="rect">
            <a:avLst/>
          </a:prstGeom>
          <a:ln>
            <a:solidFill>
              <a:schemeClr val="bg2">
                <a:lumMod val="75000"/>
              </a:schemeClr>
            </a:solidFill>
          </a:ln>
        </p:spPr>
      </p:pic>
      <p:sp>
        <p:nvSpPr>
          <p:cNvPr id="5" name="Arrow: Curved Down 4">
            <a:extLst>
              <a:ext uri="{FF2B5EF4-FFF2-40B4-BE49-F238E27FC236}">
                <a16:creationId xmlns:a16="http://schemas.microsoft.com/office/drawing/2014/main" id="{7A0FE8EA-EA9A-4FEC-A942-F7D8612EF679}"/>
              </a:ext>
            </a:extLst>
          </p:cNvPr>
          <p:cNvSpPr/>
          <p:nvPr/>
        </p:nvSpPr>
        <p:spPr>
          <a:xfrm>
            <a:off x="2730500" y="241300"/>
            <a:ext cx="2044700" cy="602223"/>
          </a:xfrm>
          <a:prstGeom prst="curvedDownArrow">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 name="Content Placeholder 5">
            <a:extLst>
              <a:ext uri="{FF2B5EF4-FFF2-40B4-BE49-F238E27FC236}">
                <a16:creationId xmlns:a16="http://schemas.microsoft.com/office/drawing/2014/main" id="{0EC9EBF8-BEB3-4315-BA4F-8B8739DB32F9}"/>
              </a:ext>
            </a:extLst>
          </p:cNvPr>
          <p:cNvSpPr txBox="1">
            <a:spLocks/>
          </p:cNvSpPr>
          <p:nvPr/>
        </p:nvSpPr>
        <p:spPr>
          <a:xfrm>
            <a:off x="503522" y="610042"/>
            <a:ext cx="2605440" cy="5637918"/>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Job Details </a:t>
            </a:r>
          </a:p>
          <a:p>
            <a:pPr marL="0" indent="0">
              <a:buFont typeface="Arial" panose="020B0604020202020204" pitchFamily="34" charset="0"/>
              <a:buNone/>
            </a:pPr>
            <a:endParaRPr lang="en-NZ" sz="2500" b="1" dirty="0"/>
          </a:p>
          <a:p>
            <a:pPr marL="0" indent="0">
              <a:buFont typeface="Arial" panose="020B0604020202020204" pitchFamily="34" charset="0"/>
              <a:buNone/>
            </a:pPr>
            <a:r>
              <a:rPr lang="en-NZ" sz="2000" b="1" dirty="0"/>
              <a:t>Key information stored about what type work is being undertaken, areas of carriageway affected, using what plant and machinery, locations and setup importance to reflect the significance of the job on the calendar view.</a:t>
            </a:r>
          </a:p>
          <a:p>
            <a:pPr marL="0" indent="0">
              <a:buFont typeface="Arial" panose="020B0604020202020204" pitchFamily="34" charset="0"/>
              <a:buNone/>
            </a:pPr>
            <a:r>
              <a:rPr lang="en-NZ" sz="2000" b="1" dirty="0"/>
              <a:t>- This information is again used for staff setting up as well the TMP team who create the plans.</a:t>
            </a:r>
          </a:p>
        </p:txBody>
      </p:sp>
      <p:pic>
        <p:nvPicPr>
          <p:cNvPr id="7" name="Picture 6">
            <a:extLst>
              <a:ext uri="{FF2B5EF4-FFF2-40B4-BE49-F238E27FC236}">
                <a16:creationId xmlns:a16="http://schemas.microsoft.com/office/drawing/2014/main" id="{46A31841-1DBF-4E10-98F5-BEE31E16C0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93546" y="6247959"/>
            <a:ext cx="2059928" cy="506262"/>
          </a:xfrm>
          <a:prstGeom prst="rect">
            <a:avLst/>
          </a:prstGeom>
        </p:spPr>
      </p:pic>
      <p:sp>
        <p:nvSpPr>
          <p:cNvPr id="6" name="Oval 5">
            <a:extLst>
              <a:ext uri="{FF2B5EF4-FFF2-40B4-BE49-F238E27FC236}">
                <a16:creationId xmlns:a16="http://schemas.microsoft.com/office/drawing/2014/main" id="{0D77DEB7-4C0C-49AA-B2B5-C8795F7DF073}"/>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34666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5E2B5-2FB4-4463-97BC-FADFEE9D56AA}"/>
              </a:ext>
            </a:extLst>
          </p:cNvPr>
          <p:cNvPicPr>
            <a:picLocks noChangeAspect="1"/>
          </p:cNvPicPr>
          <p:nvPr/>
        </p:nvPicPr>
        <p:blipFill>
          <a:blip r:embed="rId2"/>
          <a:stretch>
            <a:fillRect/>
          </a:stretch>
        </p:blipFill>
        <p:spPr>
          <a:xfrm>
            <a:off x="4134170" y="429627"/>
            <a:ext cx="7554308" cy="5998746"/>
          </a:xfrm>
          <a:prstGeom prst="rect">
            <a:avLst/>
          </a:prstGeom>
          <a:ln>
            <a:solidFill>
              <a:schemeClr val="tx1"/>
            </a:solidFill>
          </a:ln>
        </p:spPr>
      </p:pic>
      <p:sp>
        <p:nvSpPr>
          <p:cNvPr id="5" name="Arrow: Curved Down 4">
            <a:extLst>
              <a:ext uri="{FF2B5EF4-FFF2-40B4-BE49-F238E27FC236}">
                <a16:creationId xmlns:a16="http://schemas.microsoft.com/office/drawing/2014/main" id="{1938094A-8722-46FC-9C15-50090836799C}"/>
              </a:ext>
            </a:extLst>
          </p:cNvPr>
          <p:cNvSpPr/>
          <p:nvPr/>
        </p:nvSpPr>
        <p:spPr>
          <a:xfrm>
            <a:off x="3365500" y="113918"/>
            <a:ext cx="2120900" cy="631417"/>
          </a:xfrm>
          <a:prstGeom prst="curvedDownArrow">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 name="Content Placeholder 5">
            <a:extLst>
              <a:ext uri="{FF2B5EF4-FFF2-40B4-BE49-F238E27FC236}">
                <a16:creationId xmlns:a16="http://schemas.microsoft.com/office/drawing/2014/main" id="{E6D92DA5-E0B0-4426-B92A-5E98093AA760}"/>
              </a:ext>
            </a:extLst>
          </p:cNvPr>
          <p:cNvSpPr txBox="1">
            <a:spLocks/>
          </p:cNvSpPr>
          <p:nvPr/>
        </p:nvSpPr>
        <p:spPr>
          <a:xfrm>
            <a:off x="503522" y="429627"/>
            <a:ext cx="3154078" cy="5998746"/>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Traffic Management Details </a:t>
            </a:r>
          </a:p>
          <a:p>
            <a:pPr marL="0" indent="0">
              <a:buFont typeface="Arial" panose="020B0604020202020204" pitchFamily="34" charset="0"/>
              <a:buNone/>
            </a:pPr>
            <a:r>
              <a:rPr lang="en-NZ" sz="2000" b="1" dirty="0"/>
              <a:t>Capturing closure types and fields that are relevant for TMP design as well as on the day information required for planning the jobs in your business.</a:t>
            </a:r>
          </a:p>
          <a:p>
            <a:pPr>
              <a:buFontTx/>
              <a:buChar char="-"/>
            </a:pPr>
            <a:r>
              <a:rPr lang="en-NZ" sz="2000" b="1" dirty="0"/>
              <a:t>Quick and easy drop down select menus pre loaded options </a:t>
            </a:r>
          </a:p>
        </p:txBody>
      </p:sp>
      <p:pic>
        <p:nvPicPr>
          <p:cNvPr id="7" name="Picture 6">
            <a:extLst>
              <a:ext uri="{FF2B5EF4-FFF2-40B4-BE49-F238E27FC236}">
                <a16:creationId xmlns:a16="http://schemas.microsoft.com/office/drawing/2014/main" id="{F7379205-C567-47E2-A573-D8484174C5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05120" y="6247960"/>
            <a:ext cx="2059928" cy="506262"/>
          </a:xfrm>
          <a:prstGeom prst="rect">
            <a:avLst/>
          </a:prstGeom>
        </p:spPr>
      </p:pic>
      <p:sp>
        <p:nvSpPr>
          <p:cNvPr id="6" name="Oval 5">
            <a:extLst>
              <a:ext uri="{FF2B5EF4-FFF2-40B4-BE49-F238E27FC236}">
                <a16:creationId xmlns:a16="http://schemas.microsoft.com/office/drawing/2014/main" id="{93F16066-8B30-42E8-BB89-2B9082F83E4C}"/>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73789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1">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3">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 name="Title 1">
            <a:extLst>
              <a:ext uri="{FF2B5EF4-FFF2-40B4-BE49-F238E27FC236}">
                <a16:creationId xmlns:a16="http://schemas.microsoft.com/office/drawing/2014/main" id="{AED6613D-5868-4624-8263-CFEB9A177F30}"/>
              </a:ext>
            </a:extLst>
          </p:cNvPr>
          <p:cNvSpPr>
            <a:spLocks noGrp="1"/>
          </p:cNvSpPr>
          <p:nvPr>
            <p:ph type="title"/>
          </p:nvPr>
        </p:nvSpPr>
        <p:spPr>
          <a:xfrm>
            <a:off x="950121" y="5529884"/>
            <a:ext cx="5693783" cy="1096331"/>
          </a:xfrm>
        </p:spPr>
        <p:txBody>
          <a:bodyPr>
            <a:normAutofit/>
          </a:bodyPr>
          <a:lstStyle/>
          <a:p>
            <a:r>
              <a:rPr lang="en-NZ" sz="4000" dirty="0">
                <a:solidFill>
                  <a:srgbClr val="303030"/>
                </a:solidFill>
              </a:rPr>
              <a:t>Introducing the </a:t>
            </a:r>
            <a:r>
              <a:rPr lang="en-NZ" sz="4000" b="1" dirty="0">
                <a:solidFill>
                  <a:srgbClr val="009900"/>
                </a:solidFill>
              </a:rPr>
              <a:t>E-Board</a:t>
            </a:r>
            <a:br>
              <a:rPr lang="en-NZ" sz="4000" b="1" dirty="0">
                <a:solidFill>
                  <a:srgbClr val="009900"/>
                </a:solidFill>
              </a:rPr>
            </a:br>
            <a:r>
              <a:rPr lang="en-NZ" sz="2500" b="1" dirty="0">
                <a:solidFill>
                  <a:schemeClr val="bg1"/>
                </a:solidFill>
              </a:rPr>
              <a:t>www.roaddirect.co.nz</a:t>
            </a:r>
            <a:endParaRPr lang="en-NZ" sz="2500" dirty="0">
              <a:solidFill>
                <a:schemeClr val="bg1"/>
              </a:solidFill>
            </a:endParaRPr>
          </a:p>
        </p:txBody>
      </p:sp>
      <p:sp>
        <p:nvSpPr>
          <p:cNvPr id="9" name="Content Placeholder 8">
            <a:extLst>
              <a:ext uri="{FF2B5EF4-FFF2-40B4-BE49-F238E27FC236}">
                <a16:creationId xmlns:a16="http://schemas.microsoft.com/office/drawing/2014/main" id="{484E9D19-0ED4-4C2F-9820-0DA84382CF3C}"/>
              </a:ext>
            </a:extLst>
          </p:cNvPr>
          <p:cNvSpPr>
            <a:spLocks noGrp="1"/>
          </p:cNvSpPr>
          <p:nvPr>
            <p:ph idx="1"/>
          </p:nvPr>
        </p:nvSpPr>
        <p:spPr>
          <a:xfrm>
            <a:off x="531798" y="2011680"/>
            <a:ext cx="5941068" cy="2700456"/>
          </a:xfrm>
        </p:spPr>
        <p:txBody>
          <a:bodyPr anchor="ctr">
            <a:noAutofit/>
          </a:bodyPr>
          <a:lstStyle/>
          <a:p>
            <a:pPr marL="0" indent="0">
              <a:buNone/>
            </a:pPr>
            <a:r>
              <a:rPr lang="en-NZ" sz="3000" dirty="0"/>
              <a:t>Electronic Booking System (E-Board) that manages your key traffic management resources in one central location. </a:t>
            </a:r>
          </a:p>
          <a:p>
            <a:pPr marL="0" indent="0">
              <a:buNone/>
            </a:pPr>
            <a:r>
              <a:rPr lang="en-NZ" sz="3000" dirty="0">
                <a:solidFill>
                  <a:schemeClr val="accent4"/>
                </a:solidFill>
                <a:highlight>
                  <a:srgbClr val="FFFF00"/>
                </a:highlight>
              </a:rPr>
              <a:t/>
            </a:r>
            <a:br>
              <a:rPr lang="en-NZ" sz="3000" dirty="0">
                <a:solidFill>
                  <a:schemeClr val="accent4"/>
                </a:solidFill>
                <a:highlight>
                  <a:srgbClr val="FFFF00"/>
                </a:highlight>
              </a:rPr>
            </a:br>
            <a:endParaRPr lang="en-US" sz="3000" dirty="0">
              <a:solidFill>
                <a:schemeClr val="accent4"/>
              </a:solidFill>
              <a:highlight>
                <a:srgbClr val="FFFF00"/>
              </a:highlight>
            </a:endParaRPr>
          </a:p>
        </p:txBody>
      </p:sp>
      <p:pic>
        <p:nvPicPr>
          <p:cNvPr id="4" name="Picture 3">
            <a:extLst>
              <a:ext uri="{FF2B5EF4-FFF2-40B4-BE49-F238E27FC236}">
                <a16:creationId xmlns:a16="http://schemas.microsoft.com/office/drawing/2014/main" id="{E3333A55-E4CB-495B-9BE8-FB04062B9A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9542" y="633937"/>
            <a:ext cx="3023942" cy="743185"/>
          </a:xfrm>
          <a:prstGeom prst="rect">
            <a:avLst/>
          </a:prstGeom>
        </p:spPr>
      </p:pic>
      <p:pic>
        <p:nvPicPr>
          <p:cNvPr id="7" name="Picture 6" descr="A screen shot of a computer monitor and keyboard on a desk&#10;&#10;Description generated with high confidence">
            <a:extLst>
              <a:ext uri="{FF2B5EF4-FFF2-40B4-BE49-F238E27FC236}">
                <a16:creationId xmlns:a16="http://schemas.microsoft.com/office/drawing/2014/main" id="{19109463-E29F-4337-9E22-F26D5C61A0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53843" y="826265"/>
            <a:ext cx="3148615" cy="4203150"/>
          </a:xfrm>
          <a:prstGeom prst="rect">
            <a:avLst/>
          </a:prstGeom>
        </p:spPr>
      </p:pic>
      <p:pic>
        <p:nvPicPr>
          <p:cNvPr id="3" name="Picture 2">
            <a:extLst>
              <a:ext uri="{FF2B5EF4-FFF2-40B4-BE49-F238E27FC236}">
                <a16:creationId xmlns:a16="http://schemas.microsoft.com/office/drawing/2014/main" id="{705F60CD-C32E-4FC0-A105-BD699FF63358}"/>
              </a:ext>
            </a:extLst>
          </p:cNvPr>
          <p:cNvPicPr>
            <a:picLocks noChangeAspect="1"/>
          </p:cNvPicPr>
          <p:nvPr/>
        </p:nvPicPr>
        <p:blipFill>
          <a:blip r:embed="rId4"/>
          <a:stretch>
            <a:fillRect/>
          </a:stretch>
        </p:blipFill>
        <p:spPr>
          <a:xfrm>
            <a:off x="6707587" y="2690389"/>
            <a:ext cx="1749488" cy="2339025"/>
          </a:xfrm>
          <a:prstGeom prst="rect">
            <a:avLst/>
          </a:prstGeom>
        </p:spPr>
      </p:pic>
      <p:pic>
        <p:nvPicPr>
          <p:cNvPr id="5" name="Picture 4">
            <a:extLst>
              <a:ext uri="{FF2B5EF4-FFF2-40B4-BE49-F238E27FC236}">
                <a16:creationId xmlns:a16="http://schemas.microsoft.com/office/drawing/2014/main" id="{5191D239-8933-442D-B1F1-6010AA6BFF25}"/>
              </a:ext>
            </a:extLst>
          </p:cNvPr>
          <p:cNvPicPr>
            <a:picLocks noChangeAspect="1"/>
          </p:cNvPicPr>
          <p:nvPr/>
        </p:nvPicPr>
        <p:blipFill>
          <a:blip r:embed="rId5"/>
          <a:stretch>
            <a:fillRect/>
          </a:stretch>
        </p:blipFill>
        <p:spPr>
          <a:xfrm>
            <a:off x="6704355" y="826264"/>
            <a:ext cx="1749488" cy="1772530"/>
          </a:xfrm>
          <a:prstGeom prst="rect">
            <a:avLst/>
          </a:prstGeom>
        </p:spPr>
      </p:pic>
    </p:spTree>
    <p:extLst>
      <p:ext uri="{BB962C8B-B14F-4D97-AF65-F5344CB8AC3E}">
        <p14:creationId xmlns:p14="http://schemas.microsoft.com/office/powerpoint/2010/main" val="2714340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AA1C79A6-EA8E-4A43-BF97-92CE99CA76B8}"/>
              </a:ext>
            </a:extLst>
          </p:cNvPr>
          <p:cNvSpPr txBox="1">
            <a:spLocks/>
          </p:cNvSpPr>
          <p:nvPr/>
        </p:nvSpPr>
        <p:spPr>
          <a:xfrm>
            <a:off x="503522" y="415606"/>
            <a:ext cx="3492745" cy="6014702"/>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500" b="1" dirty="0"/>
              <a:t>Traffic Management Details </a:t>
            </a:r>
          </a:p>
          <a:p>
            <a:pPr marL="0" indent="0">
              <a:buNone/>
            </a:pPr>
            <a:r>
              <a:rPr lang="en-NZ" sz="2000" b="1" dirty="0"/>
              <a:t>Tracking chargeable work, risks and allocation the correct signs trucks and staff </a:t>
            </a:r>
          </a:p>
          <a:p>
            <a:pPr marL="0" indent="0">
              <a:buNone/>
            </a:pPr>
            <a:endParaRPr lang="en-NZ" sz="2000" b="1" dirty="0"/>
          </a:p>
          <a:p>
            <a:pPr marL="0" indent="0">
              <a:buNone/>
            </a:pPr>
            <a:endParaRPr lang="en-NZ" sz="2000" b="1" dirty="0"/>
          </a:p>
          <a:p>
            <a:pPr marL="0" indent="0">
              <a:buNone/>
            </a:pPr>
            <a:endParaRPr lang="en-NZ" sz="2000" b="1" dirty="0"/>
          </a:p>
          <a:p>
            <a:pPr marL="0" indent="0">
              <a:buNone/>
            </a:pPr>
            <a:r>
              <a:rPr lang="en-NZ" sz="2000" b="1" dirty="0"/>
              <a:t>Custom Fields to increase safety and notes for staff </a:t>
            </a:r>
          </a:p>
        </p:txBody>
      </p:sp>
      <p:pic>
        <p:nvPicPr>
          <p:cNvPr id="7" name="Picture 6">
            <a:extLst>
              <a:ext uri="{FF2B5EF4-FFF2-40B4-BE49-F238E27FC236}">
                <a16:creationId xmlns:a16="http://schemas.microsoft.com/office/drawing/2014/main" id="{F161F0DE-D9F5-492F-B944-28929042BA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69277" y="6251842"/>
            <a:ext cx="2059928" cy="506262"/>
          </a:xfrm>
          <a:prstGeom prst="rect">
            <a:avLst/>
          </a:prstGeom>
        </p:spPr>
      </p:pic>
      <p:pic>
        <p:nvPicPr>
          <p:cNvPr id="4" name="Picture 3">
            <a:extLst>
              <a:ext uri="{FF2B5EF4-FFF2-40B4-BE49-F238E27FC236}">
                <a16:creationId xmlns:a16="http://schemas.microsoft.com/office/drawing/2014/main" id="{2655B30B-56DC-45C2-B55F-C7B8BBD7647C}"/>
              </a:ext>
            </a:extLst>
          </p:cNvPr>
          <p:cNvPicPr>
            <a:picLocks noChangeAspect="1"/>
          </p:cNvPicPr>
          <p:nvPr/>
        </p:nvPicPr>
        <p:blipFill>
          <a:blip r:embed="rId3"/>
          <a:stretch>
            <a:fillRect/>
          </a:stretch>
        </p:blipFill>
        <p:spPr>
          <a:xfrm>
            <a:off x="503522" y="4122761"/>
            <a:ext cx="3492745" cy="2306987"/>
          </a:xfrm>
          <a:prstGeom prst="rect">
            <a:avLst/>
          </a:prstGeom>
          <a:ln w="25400">
            <a:solidFill>
              <a:schemeClr val="tx1"/>
            </a:solidFill>
          </a:ln>
        </p:spPr>
      </p:pic>
      <p:sp>
        <p:nvSpPr>
          <p:cNvPr id="8" name="Oval 7">
            <a:extLst>
              <a:ext uri="{FF2B5EF4-FFF2-40B4-BE49-F238E27FC236}">
                <a16:creationId xmlns:a16="http://schemas.microsoft.com/office/drawing/2014/main" id="{4AC6BCBD-31BE-4CB6-814B-7F5BAC239478}"/>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a:extLst>
              <a:ext uri="{FF2B5EF4-FFF2-40B4-BE49-F238E27FC236}">
                <a16:creationId xmlns:a16="http://schemas.microsoft.com/office/drawing/2014/main" id="{60086CE7-B585-4E8F-82A7-57C35430B9EA}"/>
              </a:ext>
            </a:extLst>
          </p:cNvPr>
          <p:cNvPicPr>
            <a:picLocks noChangeAspect="1"/>
          </p:cNvPicPr>
          <p:nvPr/>
        </p:nvPicPr>
        <p:blipFill>
          <a:blip r:embed="rId4"/>
          <a:stretch>
            <a:fillRect/>
          </a:stretch>
        </p:blipFill>
        <p:spPr>
          <a:xfrm>
            <a:off x="4620674" y="743400"/>
            <a:ext cx="6704551" cy="5508442"/>
          </a:xfrm>
          <a:prstGeom prst="rect">
            <a:avLst/>
          </a:prstGeom>
        </p:spPr>
      </p:pic>
      <p:sp>
        <p:nvSpPr>
          <p:cNvPr id="5" name="Arrow: Curved Down 4">
            <a:extLst>
              <a:ext uri="{FF2B5EF4-FFF2-40B4-BE49-F238E27FC236}">
                <a16:creationId xmlns:a16="http://schemas.microsoft.com/office/drawing/2014/main" id="{F2F00EE8-93D3-4440-BB4A-10C875F893AE}"/>
              </a:ext>
            </a:extLst>
          </p:cNvPr>
          <p:cNvSpPr/>
          <p:nvPr/>
        </p:nvSpPr>
        <p:spPr>
          <a:xfrm>
            <a:off x="3695700" y="111983"/>
            <a:ext cx="2400300" cy="631417"/>
          </a:xfrm>
          <a:prstGeom prst="curvedDownArrow">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1406126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BA47F578-668C-494E-A955-AEE37A48AD52}"/>
              </a:ext>
            </a:extLst>
          </p:cNvPr>
          <p:cNvSpPr txBox="1">
            <a:spLocks/>
          </p:cNvSpPr>
          <p:nvPr/>
        </p:nvSpPr>
        <p:spPr>
          <a:xfrm>
            <a:off x="503522" y="530577"/>
            <a:ext cx="3492745" cy="5899729"/>
          </a:xfrm>
          <a:prstGeom prst="rect">
            <a:avLst/>
          </a:prstGeom>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solidFill>
                  <a:schemeClr val="accent4"/>
                </a:solidFill>
              </a:rPr>
              <a:t>Admin information</a:t>
            </a:r>
          </a:p>
          <a:p>
            <a:pPr>
              <a:buFontTx/>
              <a:buChar char="-"/>
            </a:pPr>
            <a:r>
              <a:rPr lang="en-NZ" sz="2000" b="1" dirty="0">
                <a:solidFill>
                  <a:schemeClr val="accent4"/>
                </a:solidFill>
              </a:rPr>
              <a:t>PO numbers</a:t>
            </a:r>
          </a:p>
          <a:p>
            <a:pPr>
              <a:buFontTx/>
              <a:buChar char="-"/>
            </a:pPr>
            <a:r>
              <a:rPr lang="en-NZ" sz="2000" b="1" dirty="0">
                <a:solidFill>
                  <a:schemeClr val="accent4"/>
                </a:solidFill>
              </a:rPr>
              <a:t>Quote &amp; references</a:t>
            </a:r>
          </a:p>
          <a:p>
            <a:pPr>
              <a:buFontTx/>
              <a:buChar char="-"/>
            </a:pPr>
            <a:r>
              <a:rPr lang="en-NZ" sz="2000" b="1" dirty="0">
                <a:solidFill>
                  <a:schemeClr val="accent4"/>
                </a:solidFill>
              </a:rPr>
              <a:t>Corridor access requests</a:t>
            </a:r>
          </a:p>
          <a:p>
            <a:pPr>
              <a:buFontTx/>
              <a:buChar char="-"/>
            </a:pPr>
            <a:r>
              <a:rPr lang="en-NZ" sz="2000" b="1" dirty="0">
                <a:solidFill>
                  <a:schemeClr val="accent4"/>
                </a:solidFill>
              </a:rPr>
              <a:t>RCA &amp; COMM's information</a:t>
            </a:r>
          </a:p>
        </p:txBody>
      </p:sp>
      <p:sp>
        <p:nvSpPr>
          <p:cNvPr id="5" name="Content Placeholder 5">
            <a:extLst>
              <a:ext uri="{FF2B5EF4-FFF2-40B4-BE49-F238E27FC236}">
                <a16:creationId xmlns:a16="http://schemas.microsoft.com/office/drawing/2014/main" id="{89A3E189-4226-4032-A2F2-11633831F0CC}"/>
              </a:ext>
            </a:extLst>
          </p:cNvPr>
          <p:cNvSpPr txBox="1">
            <a:spLocks/>
          </p:cNvSpPr>
          <p:nvPr/>
        </p:nvSpPr>
        <p:spPr>
          <a:xfrm>
            <a:off x="503522" y="427694"/>
            <a:ext cx="3492745" cy="6002613"/>
          </a:xfrm>
          <a:prstGeom prst="rect">
            <a:avLst/>
          </a:prstGeom>
          <a:solidFill>
            <a:schemeClr val="bg1"/>
          </a:solidFill>
          <a:ln>
            <a:solidFill>
              <a:schemeClr val="bg2">
                <a:lumMod val="7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Admin information</a:t>
            </a:r>
          </a:p>
          <a:p>
            <a:pPr>
              <a:buFontTx/>
              <a:buChar char="-"/>
            </a:pPr>
            <a:r>
              <a:rPr lang="en-NZ" sz="2000" b="1" dirty="0"/>
              <a:t>PO numbers</a:t>
            </a:r>
          </a:p>
          <a:p>
            <a:pPr>
              <a:buFontTx/>
              <a:buChar char="-"/>
            </a:pPr>
            <a:r>
              <a:rPr lang="en-NZ" sz="2000" b="1" dirty="0"/>
              <a:t>Quote &amp; references</a:t>
            </a:r>
          </a:p>
          <a:p>
            <a:pPr>
              <a:buFontTx/>
              <a:buChar char="-"/>
            </a:pPr>
            <a:r>
              <a:rPr lang="en-NZ" sz="2000" b="1" dirty="0"/>
              <a:t>Corridor access requests</a:t>
            </a:r>
          </a:p>
          <a:p>
            <a:pPr>
              <a:buFontTx/>
              <a:buChar char="-"/>
            </a:pPr>
            <a:r>
              <a:rPr lang="en-NZ" sz="2000" b="1" dirty="0"/>
              <a:t>RCA &amp; COMM's information</a:t>
            </a:r>
          </a:p>
        </p:txBody>
      </p:sp>
      <p:pic>
        <p:nvPicPr>
          <p:cNvPr id="9" name="Picture 8">
            <a:extLst>
              <a:ext uri="{FF2B5EF4-FFF2-40B4-BE49-F238E27FC236}">
                <a16:creationId xmlns:a16="http://schemas.microsoft.com/office/drawing/2014/main" id="{B5E65A55-FCE1-4E8D-9460-10DDB692BB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93299" y="6250780"/>
            <a:ext cx="2059928" cy="506262"/>
          </a:xfrm>
          <a:prstGeom prst="rect">
            <a:avLst/>
          </a:prstGeom>
        </p:spPr>
      </p:pic>
      <p:sp>
        <p:nvSpPr>
          <p:cNvPr id="8" name="Oval 7">
            <a:extLst>
              <a:ext uri="{FF2B5EF4-FFF2-40B4-BE49-F238E27FC236}">
                <a16:creationId xmlns:a16="http://schemas.microsoft.com/office/drawing/2014/main" id="{CCC4D86B-4BC2-43B2-A218-584A434053DB}"/>
              </a:ext>
            </a:extLst>
          </p:cNvPr>
          <p:cNvSpPr/>
          <p:nvPr/>
        </p:nvSpPr>
        <p:spPr>
          <a:xfrm>
            <a:off x="11602458" y="274320"/>
            <a:ext cx="223782" cy="234664"/>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D0E2E1A0-F0B6-411D-8948-00089E7CAA13}"/>
              </a:ext>
            </a:extLst>
          </p:cNvPr>
          <p:cNvPicPr>
            <a:picLocks noChangeAspect="1"/>
          </p:cNvPicPr>
          <p:nvPr/>
        </p:nvPicPr>
        <p:blipFill>
          <a:blip r:embed="rId3"/>
          <a:stretch>
            <a:fillRect/>
          </a:stretch>
        </p:blipFill>
        <p:spPr>
          <a:xfrm>
            <a:off x="4657725" y="508984"/>
            <a:ext cx="6758743" cy="6034691"/>
          </a:xfrm>
          <a:prstGeom prst="rect">
            <a:avLst/>
          </a:prstGeom>
        </p:spPr>
      </p:pic>
      <p:sp>
        <p:nvSpPr>
          <p:cNvPr id="7" name="Arrow: Curved Down 6">
            <a:extLst>
              <a:ext uri="{FF2B5EF4-FFF2-40B4-BE49-F238E27FC236}">
                <a16:creationId xmlns:a16="http://schemas.microsoft.com/office/drawing/2014/main" id="{DFF8C74C-A766-4519-8036-99682F482934}"/>
              </a:ext>
            </a:extLst>
          </p:cNvPr>
          <p:cNvSpPr/>
          <p:nvPr/>
        </p:nvSpPr>
        <p:spPr>
          <a:xfrm>
            <a:off x="3605204" y="73377"/>
            <a:ext cx="1754196" cy="631417"/>
          </a:xfrm>
          <a:prstGeom prst="curvedDownArrow">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2045895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32DD1-5F61-4B92-A547-C203D11978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32013" y="6116420"/>
            <a:ext cx="2059928" cy="506262"/>
          </a:xfrm>
          <a:prstGeom prst="rect">
            <a:avLst/>
          </a:prstGeom>
        </p:spPr>
      </p:pic>
      <p:sp>
        <p:nvSpPr>
          <p:cNvPr id="4" name="Content Placeholder 5">
            <a:extLst>
              <a:ext uri="{FF2B5EF4-FFF2-40B4-BE49-F238E27FC236}">
                <a16:creationId xmlns:a16="http://schemas.microsoft.com/office/drawing/2014/main" id="{20AFB9F4-C93C-4034-92FF-F38EC9899A6F}"/>
              </a:ext>
            </a:extLst>
          </p:cNvPr>
          <p:cNvSpPr txBox="1">
            <a:spLocks/>
          </p:cNvSpPr>
          <p:nvPr/>
        </p:nvSpPr>
        <p:spPr>
          <a:xfrm>
            <a:off x="200059" y="1342310"/>
            <a:ext cx="11791882" cy="316332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NZ" sz="3200" b="1" i="1" dirty="0">
                <a:solidFill>
                  <a:schemeClr val="tx2"/>
                </a:solidFill>
              </a:rPr>
              <a:t>Time to watch the demonstration videos</a:t>
            </a:r>
          </a:p>
          <a:p>
            <a:pPr marL="0" indent="0" algn="ctr">
              <a:buFont typeface="Arial" panose="020B0604020202020204" pitchFamily="34" charset="0"/>
              <a:buNone/>
            </a:pPr>
            <a:endParaRPr lang="en-NZ" sz="2500" b="1" i="1" dirty="0">
              <a:solidFill>
                <a:schemeClr val="tx2"/>
              </a:solidFill>
            </a:endParaRPr>
          </a:p>
          <a:p>
            <a:pPr marL="0" indent="0" algn="ctr">
              <a:buFont typeface="Arial" panose="020B0604020202020204" pitchFamily="34" charset="0"/>
              <a:buNone/>
            </a:pPr>
            <a:r>
              <a:rPr lang="en-NZ" sz="2500" dirty="0">
                <a:solidFill>
                  <a:schemeClr val="bg1">
                    <a:lumMod val="75000"/>
                  </a:schemeClr>
                </a:solidFill>
              </a:rPr>
              <a:t>If you have the printed version of this you can find the videos at www.roaddirect.co.nz</a:t>
            </a:r>
          </a:p>
        </p:txBody>
      </p:sp>
    </p:spTree>
    <p:extLst>
      <p:ext uri="{BB962C8B-B14F-4D97-AF65-F5344CB8AC3E}">
        <p14:creationId xmlns:p14="http://schemas.microsoft.com/office/powerpoint/2010/main" val="1332224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743F4016-462E-4AD2-A8D8-1EC9A1A6C4DC}"/>
              </a:ext>
            </a:extLst>
          </p:cNvPr>
          <p:cNvSpPr txBox="1">
            <a:spLocks/>
          </p:cNvSpPr>
          <p:nvPr/>
        </p:nvSpPr>
        <p:spPr>
          <a:xfrm>
            <a:off x="200059" y="1342310"/>
            <a:ext cx="11791882" cy="153313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NZ" sz="4500" b="1" i="1" dirty="0">
                <a:solidFill>
                  <a:schemeClr val="tx2"/>
                </a:solidFill>
              </a:rPr>
              <a:t>Lets recap with the following slides how this system performs on so many different levels</a:t>
            </a:r>
            <a:endParaRPr lang="en-NZ" sz="4500" dirty="0">
              <a:solidFill>
                <a:srgbClr val="7030A0"/>
              </a:solidFill>
            </a:endParaRPr>
          </a:p>
        </p:txBody>
      </p:sp>
    </p:spTree>
    <p:extLst>
      <p:ext uri="{BB962C8B-B14F-4D97-AF65-F5344CB8AC3E}">
        <p14:creationId xmlns:p14="http://schemas.microsoft.com/office/powerpoint/2010/main" val="743046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DC397-59F5-49F5-ADA5-E3BFAF1B0A57}"/>
              </a:ext>
            </a:extLst>
          </p:cNvPr>
          <p:cNvPicPr>
            <a:picLocks noChangeAspect="1"/>
          </p:cNvPicPr>
          <p:nvPr/>
        </p:nvPicPr>
        <p:blipFill>
          <a:blip r:embed="rId2"/>
          <a:stretch>
            <a:fillRect/>
          </a:stretch>
        </p:blipFill>
        <p:spPr>
          <a:xfrm>
            <a:off x="0" y="82112"/>
            <a:ext cx="12192000" cy="6693776"/>
          </a:xfrm>
          <a:prstGeom prst="rect">
            <a:avLst/>
          </a:prstGeom>
        </p:spPr>
      </p:pic>
      <p:pic>
        <p:nvPicPr>
          <p:cNvPr id="3" name="Picture 2">
            <a:extLst>
              <a:ext uri="{FF2B5EF4-FFF2-40B4-BE49-F238E27FC236}">
                <a16:creationId xmlns:a16="http://schemas.microsoft.com/office/drawing/2014/main" id="{93A640C5-5E69-4B82-A4A1-F7DF3E15B74C}"/>
              </a:ext>
            </a:extLst>
          </p:cNvPr>
          <p:cNvPicPr>
            <a:picLocks noChangeAspect="1"/>
          </p:cNvPicPr>
          <p:nvPr/>
        </p:nvPicPr>
        <p:blipFill>
          <a:blip r:embed="rId3"/>
          <a:stretch>
            <a:fillRect/>
          </a:stretch>
        </p:blipFill>
        <p:spPr>
          <a:xfrm>
            <a:off x="6878989" y="350441"/>
            <a:ext cx="2447891" cy="1761170"/>
          </a:xfrm>
          <a:prstGeom prst="rect">
            <a:avLst/>
          </a:prstGeom>
          <a:ln w="31750">
            <a:solidFill>
              <a:schemeClr val="tx1"/>
            </a:solidFill>
          </a:ln>
        </p:spPr>
      </p:pic>
      <p:pic>
        <p:nvPicPr>
          <p:cNvPr id="4" name="Picture 3">
            <a:extLst>
              <a:ext uri="{FF2B5EF4-FFF2-40B4-BE49-F238E27FC236}">
                <a16:creationId xmlns:a16="http://schemas.microsoft.com/office/drawing/2014/main" id="{35163A1C-3160-4AE2-93CB-A1EA71F67E9F}"/>
              </a:ext>
            </a:extLst>
          </p:cNvPr>
          <p:cNvPicPr>
            <a:picLocks noChangeAspect="1"/>
          </p:cNvPicPr>
          <p:nvPr/>
        </p:nvPicPr>
        <p:blipFill>
          <a:blip r:embed="rId4"/>
          <a:stretch>
            <a:fillRect/>
          </a:stretch>
        </p:blipFill>
        <p:spPr>
          <a:xfrm>
            <a:off x="2540595" y="350441"/>
            <a:ext cx="2534326" cy="1815667"/>
          </a:xfrm>
          <a:prstGeom prst="rect">
            <a:avLst/>
          </a:prstGeom>
          <a:noFill/>
          <a:ln w="19050">
            <a:solidFill>
              <a:schemeClr val="tx1">
                <a:lumMod val="50000"/>
                <a:lumOff val="50000"/>
              </a:schemeClr>
            </a:solidFill>
          </a:ln>
        </p:spPr>
      </p:pic>
    </p:spTree>
    <p:extLst>
      <p:ext uri="{BB962C8B-B14F-4D97-AF65-F5344CB8AC3E}">
        <p14:creationId xmlns:p14="http://schemas.microsoft.com/office/powerpoint/2010/main" val="2782578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5BD1A2-EAEC-4CA9-BE65-88222841A2E5}"/>
              </a:ext>
            </a:extLst>
          </p:cNvPr>
          <p:cNvPicPr>
            <a:picLocks noChangeAspect="1"/>
          </p:cNvPicPr>
          <p:nvPr/>
        </p:nvPicPr>
        <p:blipFill>
          <a:blip r:embed="rId2"/>
          <a:stretch>
            <a:fillRect/>
          </a:stretch>
        </p:blipFill>
        <p:spPr>
          <a:xfrm>
            <a:off x="0" y="54950"/>
            <a:ext cx="12192000" cy="6748100"/>
          </a:xfrm>
          <a:prstGeom prst="rect">
            <a:avLst/>
          </a:prstGeom>
        </p:spPr>
      </p:pic>
      <p:pic>
        <p:nvPicPr>
          <p:cNvPr id="3" name="Picture 2">
            <a:extLst>
              <a:ext uri="{FF2B5EF4-FFF2-40B4-BE49-F238E27FC236}">
                <a16:creationId xmlns:a16="http://schemas.microsoft.com/office/drawing/2014/main" id="{5236926E-D446-410F-B832-991828E90C30}"/>
              </a:ext>
            </a:extLst>
          </p:cNvPr>
          <p:cNvPicPr>
            <a:picLocks noChangeAspect="1"/>
          </p:cNvPicPr>
          <p:nvPr/>
        </p:nvPicPr>
        <p:blipFill>
          <a:blip r:embed="rId3"/>
          <a:stretch>
            <a:fillRect/>
          </a:stretch>
        </p:blipFill>
        <p:spPr>
          <a:xfrm rot="5400000">
            <a:off x="8167303" y="677858"/>
            <a:ext cx="1968635" cy="1950718"/>
          </a:xfrm>
          <a:prstGeom prst="rect">
            <a:avLst/>
          </a:prstGeom>
          <a:ln>
            <a:solidFill>
              <a:schemeClr val="tx1"/>
            </a:solidFill>
          </a:ln>
        </p:spPr>
      </p:pic>
      <p:sp>
        <p:nvSpPr>
          <p:cNvPr id="4" name="Multiplication Sign 3">
            <a:extLst>
              <a:ext uri="{FF2B5EF4-FFF2-40B4-BE49-F238E27FC236}">
                <a16:creationId xmlns:a16="http://schemas.microsoft.com/office/drawing/2014/main" id="{C50003C7-6071-4173-8A76-A7E73CDFD74A}"/>
              </a:ext>
            </a:extLst>
          </p:cNvPr>
          <p:cNvSpPr/>
          <p:nvPr/>
        </p:nvSpPr>
        <p:spPr>
          <a:xfrm>
            <a:off x="8343900" y="1062990"/>
            <a:ext cx="1325880" cy="1748790"/>
          </a:xfrm>
          <a:prstGeom prst="mathMultiply">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79955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14899B-8830-42E0-B53F-E22FCCA53EE2}"/>
              </a:ext>
            </a:extLst>
          </p:cNvPr>
          <p:cNvPicPr>
            <a:picLocks noChangeAspect="1"/>
          </p:cNvPicPr>
          <p:nvPr/>
        </p:nvPicPr>
        <p:blipFill>
          <a:blip r:embed="rId2"/>
          <a:stretch>
            <a:fillRect/>
          </a:stretch>
        </p:blipFill>
        <p:spPr>
          <a:xfrm>
            <a:off x="325754" y="1380133"/>
            <a:ext cx="11540492" cy="4693920"/>
          </a:xfrm>
          <a:prstGeom prst="rect">
            <a:avLst/>
          </a:prstGeom>
          <a:ln>
            <a:solidFill>
              <a:schemeClr val="tx1"/>
            </a:solidFill>
          </a:ln>
        </p:spPr>
      </p:pic>
      <p:sp>
        <p:nvSpPr>
          <p:cNvPr id="3" name="Content Placeholder 5">
            <a:extLst>
              <a:ext uri="{FF2B5EF4-FFF2-40B4-BE49-F238E27FC236}">
                <a16:creationId xmlns:a16="http://schemas.microsoft.com/office/drawing/2014/main" id="{07F8D8C9-551C-42E6-8756-F3F064686F92}"/>
              </a:ext>
            </a:extLst>
          </p:cNvPr>
          <p:cNvSpPr txBox="1">
            <a:spLocks/>
          </p:cNvSpPr>
          <p:nvPr/>
        </p:nvSpPr>
        <p:spPr>
          <a:xfrm>
            <a:off x="271587" y="258618"/>
            <a:ext cx="11359785" cy="1005406"/>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b="1" dirty="0">
                <a:solidFill>
                  <a:schemeClr val="tx2"/>
                </a:solidFill>
              </a:rPr>
              <a:t>Manage your staff and qualifications, as well your core resources like sign trucks (vehicles)</a:t>
            </a:r>
          </a:p>
          <a:p>
            <a:pPr marL="0" indent="0">
              <a:buFont typeface="Arial" panose="020B0604020202020204" pitchFamily="34" charset="0"/>
              <a:buNone/>
            </a:pPr>
            <a:r>
              <a:rPr lang="en-NZ" sz="2000" b="1" dirty="0">
                <a:solidFill>
                  <a:schemeClr val="accent4"/>
                </a:solidFill>
              </a:rPr>
              <a:t>The result being your operations/management can allocate to jobs with a better understand of who has what competencies</a:t>
            </a:r>
          </a:p>
        </p:txBody>
      </p:sp>
      <p:pic>
        <p:nvPicPr>
          <p:cNvPr id="5" name="Picture 4">
            <a:extLst>
              <a:ext uri="{FF2B5EF4-FFF2-40B4-BE49-F238E27FC236}">
                <a16:creationId xmlns:a16="http://schemas.microsoft.com/office/drawing/2014/main" id="{97B03DFE-EF25-44B5-AB6A-4B9CFC73D0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Tree>
    <p:extLst>
      <p:ext uri="{BB962C8B-B14F-4D97-AF65-F5344CB8AC3E}">
        <p14:creationId xmlns:p14="http://schemas.microsoft.com/office/powerpoint/2010/main" val="242397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3D0070-241E-4715-B74B-54D19853178E}"/>
              </a:ext>
            </a:extLst>
          </p:cNvPr>
          <p:cNvSpPr/>
          <p:nvPr/>
        </p:nvSpPr>
        <p:spPr>
          <a:xfrm>
            <a:off x="368301" y="310775"/>
            <a:ext cx="11614377" cy="6647974"/>
          </a:xfrm>
          <a:prstGeom prst="rect">
            <a:avLst/>
          </a:prstGeom>
        </p:spPr>
        <p:txBody>
          <a:bodyPr wrap="square">
            <a:spAutoFit/>
          </a:bodyPr>
          <a:lstStyle/>
          <a:p>
            <a:r>
              <a:rPr lang="en-NZ" sz="3000" b="1" dirty="0"/>
              <a:t>SUMMARY </a:t>
            </a:r>
          </a:p>
          <a:p>
            <a:pPr marL="457200" indent="-457200">
              <a:buFont typeface="Arial" panose="020B0604020202020204" pitchFamily="34" charset="0"/>
              <a:buChar char="•"/>
            </a:pPr>
            <a:r>
              <a:rPr lang="en-NZ" sz="3000" dirty="0"/>
              <a:t>One system or use alongside your own</a:t>
            </a:r>
          </a:p>
          <a:p>
            <a:pPr marL="457200" indent="-457200">
              <a:buFont typeface="Arial" panose="020B0604020202020204" pitchFamily="34" charset="0"/>
              <a:buChar char="•"/>
            </a:pPr>
            <a:r>
              <a:rPr lang="en-NZ" sz="3000" dirty="0"/>
              <a:t>Multiple functions, capturing everything related to your job in a central place for all to use </a:t>
            </a:r>
          </a:p>
          <a:p>
            <a:pPr marL="457200" indent="-457200">
              <a:buFont typeface="Arial" panose="020B0604020202020204" pitchFamily="34" charset="0"/>
              <a:buChar char="•"/>
            </a:pPr>
            <a:r>
              <a:rPr lang="en-NZ" sz="3000" dirty="0"/>
              <a:t>Streamlining your office and TTM logistics</a:t>
            </a:r>
          </a:p>
          <a:p>
            <a:pPr marL="457200" indent="-457200">
              <a:buFont typeface="Arial" panose="020B0604020202020204" pitchFamily="34" charset="0"/>
              <a:buChar char="•"/>
            </a:pPr>
            <a:r>
              <a:rPr lang="en-NZ" sz="3000" dirty="0"/>
              <a:t>Custom made for your TTM managers and businesses   </a:t>
            </a:r>
          </a:p>
          <a:p>
            <a:pPr marL="457200" indent="-457200">
              <a:buFont typeface="Arial" panose="020B0604020202020204" pitchFamily="34" charset="0"/>
              <a:buChar char="•"/>
            </a:pPr>
            <a:r>
              <a:rPr lang="en-NZ" sz="3000" dirty="0"/>
              <a:t>Multiple users and settings for different user levels </a:t>
            </a:r>
          </a:p>
          <a:p>
            <a:pPr marL="457200" indent="-457200">
              <a:buFont typeface="Arial" panose="020B0604020202020204" pitchFamily="34" charset="0"/>
              <a:buChar char="•"/>
            </a:pPr>
            <a:r>
              <a:rPr lang="en-NZ" sz="3000" dirty="0"/>
              <a:t>No need to wait or hunt for lost paper work </a:t>
            </a:r>
          </a:p>
          <a:p>
            <a:pPr marL="457200" indent="-457200">
              <a:buFont typeface="Arial" panose="020B0604020202020204" pitchFamily="34" charset="0"/>
              <a:buChar char="•"/>
            </a:pPr>
            <a:r>
              <a:rPr lang="en-NZ" sz="3000" dirty="0"/>
              <a:t>Know your inventory levels for of all TTM equipment at any time</a:t>
            </a:r>
          </a:p>
          <a:p>
            <a:pPr marL="457200" indent="-457200">
              <a:buFont typeface="Arial" panose="020B0604020202020204" pitchFamily="34" charset="0"/>
              <a:buChar char="•"/>
            </a:pPr>
            <a:r>
              <a:rPr lang="en-NZ" sz="3000" dirty="0"/>
              <a:t>Visual overview for planning of staff, trucks, and expiring TMPs within your business </a:t>
            </a:r>
          </a:p>
          <a:p>
            <a:r>
              <a:rPr lang="en-GB" sz="3200" dirty="0">
                <a:latin typeface="TimesNewRoman"/>
              </a:rPr>
              <a:t>Give your Operations staff full control and maximize your resources. Increase the quality of your service all while saving time and money.</a:t>
            </a:r>
            <a:endParaRPr lang="en-NZ" sz="3000" dirty="0"/>
          </a:p>
        </p:txBody>
      </p:sp>
      <p:pic>
        <p:nvPicPr>
          <p:cNvPr id="4" name="Picture 3">
            <a:extLst>
              <a:ext uri="{FF2B5EF4-FFF2-40B4-BE49-F238E27FC236}">
                <a16:creationId xmlns:a16="http://schemas.microsoft.com/office/drawing/2014/main" id="{C14DB3E6-8142-44E3-A85C-39319CC4F9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Tree>
    <p:extLst>
      <p:ext uri="{BB962C8B-B14F-4D97-AF65-F5344CB8AC3E}">
        <p14:creationId xmlns:p14="http://schemas.microsoft.com/office/powerpoint/2010/main" val="531963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ED0E-EF87-4078-9939-3A2FF347668D}"/>
              </a:ext>
            </a:extLst>
          </p:cNvPr>
          <p:cNvSpPr>
            <a:spLocks noGrp="1"/>
          </p:cNvSpPr>
          <p:nvPr>
            <p:ph type="title"/>
          </p:nvPr>
        </p:nvSpPr>
        <p:spPr>
          <a:xfrm>
            <a:off x="838200" y="365126"/>
            <a:ext cx="9649858" cy="835714"/>
          </a:xfrm>
        </p:spPr>
        <p:txBody>
          <a:bodyPr/>
          <a:lstStyle/>
          <a:p>
            <a:r>
              <a:rPr lang="en-NZ" sz="3600" dirty="0">
                <a:solidFill>
                  <a:schemeClr val="tx2"/>
                </a:solidFill>
                <a:latin typeface="+mn-lt"/>
                <a:ea typeface="+mn-ea"/>
                <a:cs typeface="+mn-cs"/>
              </a:rPr>
              <a:t>Future plans</a:t>
            </a:r>
            <a:r>
              <a:rPr lang="en-NZ" dirty="0"/>
              <a:t>	</a:t>
            </a:r>
          </a:p>
        </p:txBody>
      </p:sp>
      <p:sp>
        <p:nvSpPr>
          <p:cNvPr id="3" name="Content Placeholder 2">
            <a:extLst>
              <a:ext uri="{FF2B5EF4-FFF2-40B4-BE49-F238E27FC236}">
                <a16:creationId xmlns:a16="http://schemas.microsoft.com/office/drawing/2014/main" id="{0A8AF183-5931-4464-A597-0D3BFA76275D}"/>
              </a:ext>
            </a:extLst>
          </p:cNvPr>
          <p:cNvSpPr>
            <a:spLocks noGrp="1"/>
          </p:cNvSpPr>
          <p:nvPr>
            <p:ph idx="1"/>
          </p:nvPr>
        </p:nvSpPr>
        <p:spPr/>
        <p:txBody>
          <a:bodyPr/>
          <a:lstStyle/>
          <a:p>
            <a:r>
              <a:rPr lang="en-NZ" dirty="0"/>
              <a:t>Automatically pre-populate the TMP fields through TMP program that links in with E Board </a:t>
            </a:r>
          </a:p>
          <a:p>
            <a:r>
              <a:rPr lang="en-NZ" dirty="0"/>
              <a:t>Connect to Road Direct On Site Record app for two hourly checks</a:t>
            </a:r>
          </a:p>
          <a:p>
            <a:pPr marL="0" indent="0">
              <a:buNone/>
            </a:pPr>
            <a:endParaRPr lang="en-NZ" dirty="0"/>
          </a:p>
        </p:txBody>
      </p:sp>
      <p:pic>
        <p:nvPicPr>
          <p:cNvPr id="5" name="Picture 4">
            <a:extLst>
              <a:ext uri="{FF2B5EF4-FFF2-40B4-BE49-F238E27FC236}">
                <a16:creationId xmlns:a16="http://schemas.microsoft.com/office/drawing/2014/main" id="{08C91D02-FCB4-465E-8F43-05E0E0DB37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Tree>
    <p:extLst>
      <p:ext uri="{BB962C8B-B14F-4D97-AF65-F5344CB8AC3E}">
        <p14:creationId xmlns:p14="http://schemas.microsoft.com/office/powerpoint/2010/main" val="1213875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EFB3-7E3F-4A64-8E5D-393E955296E9}"/>
              </a:ext>
            </a:extLst>
          </p:cNvPr>
          <p:cNvSpPr>
            <a:spLocks noGrp="1"/>
          </p:cNvSpPr>
          <p:nvPr>
            <p:ph type="title"/>
          </p:nvPr>
        </p:nvSpPr>
        <p:spPr>
          <a:xfrm>
            <a:off x="838200" y="365125"/>
            <a:ext cx="10896600" cy="1819275"/>
          </a:xfrm>
        </p:spPr>
        <p:txBody>
          <a:bodyPr>
            <a:normAutofit/>
          </a:bodyPr>
          <a:lstStyle/>
          <a:p>
            <a:r>
              <a:rPr lang="en-NZ" sz="3500" b="1" dirty="0">
                <a:solidFill>
                  <a:schemeClr val="tx2"/>
                </a:solidFill>
              </a:rPr>
              <a:t>Question: If a new or ongoing job today happens again tomorrow or in the future what would be the traditional steps performed to make this happen?</a:t>
            </a:r>
          </a:p>
        </p:txBody>
      </p:sp>
      <p:sp>
        <p:nvSpPr>
          <p:cNvPr id="3" name="Title 1">
            <a:extLst>
              <a:ext uri="{FF2B5EF4-FFF2-40B4-BE49-F238E27FC236}">
                <a16:creationId xmlns:a16="http://schemas.microsoft.com/office/drawing/2014/main" id="{7BB9ED5C-043C-41E4-8E70-04AB5E0C6DD5}"/>
              </a:ext>
            </a:extLst>
          </p:cNvPr>
          <p:cNvSpPr txBox="1">
            <a:spLocks/>
          </p:cNvSpPr>
          <p:nvPr/>
        </p:nvSpPr>
        <p:spPr>
          <a:xfrm>
            <a:off x="838200" y="2131142"/>
            <a:ext cx="11059160" cy="331525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NZ" b="1" dirty="0"/>
              <a:t>Find old job card or make new one</a:t>
            </a:r>
          </a:p>
          <a:p>
            <a:pPr marL="571500" indent="-571500">
              <a:buFont typeface="Arial" panose="020B0604020202020204" pitchFamily="34" charset="0"/>
              <a:buChar char="•"/>
            </a:pPr>
            <a:r>
              <a:rPr lang="en-NZ" b="1" dirty="0"/>
              <a:t>Reprint the TMP / diagram</a:t>
            </a:r>
          </a:p>
          <a:p>
            <a:pPr marL="571500" indent="-571500">
              <a:buFont typeface="Arial" panose="020B0604020202020204" pitchFamily="34" charset="0"/>
              <a:buChar char="•"/>
            </a:pPr>
            <a:r>
              <a:rPr lang="en-NZ" b="1" dirty="0"/>
              <a:t>Check expiry dates</a:t>
            </a:r>
          </a:p>
          <a:p>
            <a:pPr marL="571500" indent="-571500">
              <a:buFont typeface="Arial" panose="020B0604020202020204" pitchFamily="34" charset="0"/>
              <a:buChar char="•"/>
            </a:pPr>
            <a:r>
              <a:rPr lang="en-NZ" b="1" dirty="0"/>
              <a:t>Inform the operations/TTM manager</a:t>
            </a:r>
          </a:p>
          <a:p>
            <a:pPr marL="571500" indent="-571500">
              <a:buFont typeface="Arial" panose="020B0604020202020204" pitchFamily="34" charset="0"/>
              <a:buChar char="•"/>
            </a:pPr>
            <a:r>
              <a:rPr lang="en-NZ" b="1" dirty="0"/>
              <a:t>Inform / brief the workers undertaking the job</a:t>
            </a:r>
          </a:p>
          <a:p>
            <a:pPr marL="571500" indent="-571500">
              <a:buFont typeface="Arial" panose="020B0604020202020204" pitchFamily="34" charset="0"/>
              <a:buChar char="•"/>
            </a:pPr>
            <a:r>
              <a:rPr lang="en-NZ" b="1" dirty="0"/>
              <a:t>Make notes of recourses needed</a:t>
            </a:r>
          </a:p>
          <a:p>
            <a:pPr marL="571500" indent="-571500">
              <a:buFont typeface="Arial" panose="020B0604020202020204" pitchFamily="34" charset="0"/>
              <a:buChar char="•"/>
            </a:pPr>
            <a:r>
              <a:rPr lang="en-NZ" b="1" dirty="0"/>
              <a:t>Notes for admin and invoice team </a:t>
            </a:r>
          </a:p>
          <a:p>
            <a:pPr marL="571500" indent="-571500">
              <a:buFont typeface="Arial" panose="020B0604020202020204" pitchFamily="34" charset="0"/>
              <a:buChar char="•"/>
            </a:pPr>
            <a:endParaRPr lang="en-NZ" b="1" dirty="0"/>
          </a:p>
          <a:p>
            <a:r>
              <a:rPr lang="en-NZ" dirty="0"/>
              <a:t>A lot of internal &amp; external communication, knowledge or remembering!</a:t>
            </a:r>
          </a:p>
        </p:txBody>
      </p:sp>
      <p:sp>
        <p:nvSpPr>
          <p:cNvPr id="4" name="Title 1">
            <a:extLst>
              <a:ext uri="{FF2B5EF4-FFF2-40B4-BE49-F238E27FC236}">
                <a16:creationId xmlns:a16="http://schemas.microsoft.com/office/drawing/2014/main" id="{1D792264-04B3-4BC1-8AB3-67EB6237431F}"/>
              </a:ext>
            </a:extLst>
          </p:cNvPr>
          <p:cNvSpPr txBox="1">
            <a:spLocks/>
          </p:cNvSpPr>
          <p:nvPr/>
        </p:nvSpPr>
        <p:spPr>
          <a:xfrm>
            <a:off x="776420" y="5426658"/>
            <a:ext cx="10896600" cy="1016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500" b="1" dirty="0">
                <a:solidFill>
                  <a:schemeClr val="tx2"/>
                </a:solidFill>
              </a:rPr>
              <a:t>That’s a lot of time and energy, with Road </a:t>
            </a:r>
            <a:r>
              <a:rPr lang="en-NZ" sz="3500" b="1" dirty="0" err="1">
                <a:solidFill>
                  <a:schemeClr val="tx2"/>
                </a:solidFill>
              </a:rPr>
              <a:t>Direct’s</a:t>
            </a:r>
            <a:r>
              <a:rPr lang="en-NZ" sz="3500" b="1" dirty="0">
                <a:solidFill>
                  <a:schemeClr val="tx2"/>
                </a:solidFill>
              </a:rPr>
              <a:t> E-Board no more double handling. </a:t>
            </a:r>
          </a:p>
        </p:txBody>
      </p:sp>
      <p:pic>
        <p:nvPicPr>
          <p:cNvPr id="5" name="Picture 4">
            <a:extLst>
              <a:ext uri="{FF2B5EF4-FFF2-40B4-BE49-F238E27FC236}">
                <a16:creationId xmlns:a16="http://schemas.microsoft.com/office/drawing/2014/main" id="{4B1EB43A-5485-4A8B-B8C9-E2E5B12D36B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49179" y="6190162"/>
            <a:ext cx="2059928" cy="506262"/>
          </a:xfrm>
          <a:prstGeom prst="rect">
            <a:avLst/>
          </a:prstGeom>
        </p:spPr>
      </p:pic>
    </p:spTree>
    <p:extLst>
      <p:ext uri="{BB962C8B-B14F-4D97-AF65-F5344CB8AC3E}">
        <p14:creationId xmlns:p14="http://schemas.microsoft.com/office/powerpoint/2010/main" val="76409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51F8F-B486-47FE-A5FC-B9DC4BBD398B}"/>
              </a:ext>
            </a:extLst>
          </p:cNvPr>
          <p:cNvPicPr>
            <a:picLocks noChangeAspect="1"/>
          </p:cNvPicPr>
          <p:nvPr/>
        </p:nvPicPr>
        <p:blipFill>
          <a:blip r:embed="rId2"/>
          <a:stretch>
            <a:fillRect/>
          </a:stretch>
        </p:blipFill>
        <p:spPr>
          <a:xfrm>
            <a:off x="66367" y="178370"/>
            <a:ext cx="12192000" cy="6516008"/>
          </a:xfrm>
          <a:prstGeom prst="rect">
            <a:avLst/>
          </a:prstGeom>
        </p:spPr>
      </p:pic>
      <p:sp>
        <p:nvSpPr>
          <p:cNvPr id="3" name="Title 1">
            <a:extLst>
              <a:ext uri="{FF2B5EF4-FFF2-40B4-BE49-F238E27FC236}">
                <a16:creationId xmlns:a16="http://schemas.microsoft.com/office/drawing/2014/main" id="{1072BA6A-954A-47B4-A7DD-AB6E2762C742}"/>
              </a:ext>
            </a:extLst>
          </p:cNvPr>
          <p:cNvSpPr txBox="1">
            <a:spLocks/>
          </p:cNvSpPr>
          <p:nvPr/>
        </p:nvSpPr>
        <p:spPr>
          <a:xfrm>
            <a:off x="2424393" y="1049102"/>
            <a:ext cx="7759368" cy="669085"/>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300" b="1" dirty="0">
                <a:solidFill>
                  <a:schemeClr val="tx2"/>
                </a:solidFill>
                <a:latin typeface="+mn-lt"/>
                <a:ea typeface="+mn-ea"/>
                <a:cs typeface="+mn-cs"/>
              </a:rPr>
              <a:t>This is what we endeavour to capture using this system</a:t>
            </a:r>
            <a:endParaRPr lang="en-NZ" sz="4000" b="1" dirty="0">
              <a:solidFill>
                <a:srgbClr val="009900"/>
              </a:solidFill>
            </a:endParaRPr>
          </a:p>
        </p:txBody>
      </p:sp>
    </p:spTree>
    <p:extLst>
      <p:ext uri="{BB962C8B-B14F-4D97-AF65-F5344CB8AC3E}">
        <p14:creationId xmlns:p14="http://schemas.microsoft.com/office/powerpoint/2010/main" val="531923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613D-5868-4624-8263-CFEB9A177F30}"/>
              </a:ext>
            </a:extLst>
          </p:cNvPr>
          <p:cNvSpPr>
            <a:spLocks noGrp="1"/>
          </p:cNvSpPr>
          <p:nvPr>
            <p:ph type="title"/>
          </p:nvPr>
        </p:nvSpPr>
        <p:spPr>
          <a:xfrm>
            <a:off x="632465" y="5754849"/>
            <a:ext cx="8924489" cy="1096331"/>
          </a:xfrm>
        </p:spPr>
        <p:txBody>
          <a:bodyPr>
            <a:normAutofit/>
          </a:bodyPr>
          <a:lstStyle/>
          <a:p>
            <a:r>
              <a:rPr lang="en-NZ" sz="3300" dirty="0">
                <a:solidFill>
                  <a:schemeClr val="tx2"/>
                </a:solidFill>
                <a:latin typeface="+mn-lt"/>
                <a:ea typeface="+mn-ea"/>
                <a:cs typeface="+mn-cs"/>
              </a:rPr>
              <a:t>This is why we have created the </a:t>
            </a:r>
            <a:r>
              <a:rPr lang="en-NZ" sz="4000" b="1" dirty="0">
                <a:solidFill>
                  <a:srgbClr val="009900"/>
                </a:solidFill>
              </a:rPr>
              <a:t>E-Board</a:t>
            </a:r>
            <a:endParaRPr lang="en-NZ" sz="4000" dirty="0">
              <a:solidFill>
                <a:srgbClr val="009900"/>
              </a:solidFill>
            </a:endParaRPr>
          </a:p>
        </p:txBody>
      </p:sp>
      <p:sp>
        <p:nvSpPr>
          <p:cNvPr id="9" name="Content Placeholder 8">
            <a:extLst>
              <a:ext uri="{FF2B5EF4-FFF2-40B4-BE49-F238E27FC236}">
                <a16:creationId xmlns:a16="http://schemas.microsoft.com/office/drawing/2014/main" id="{484E9D19-0ED4-4C2F-9820-0DA84382CF3C}"/>
              </a:ext>
            </a:extLst>
          </p:cNvPr>
          <p:cNvSpPr>
            <a:spLocks noGrp="1"/>
          </p:cNvSpPr>
          <p:nvPr>
            <p:ph idx="1"/>
          </p:nvPr>
        </p:nvSpPr>
        <p:spPr>
          <a:xfrm>
            <a:off x="632466" y="154237"/>
            <a:ext cx="10726228" cy="5849956"/>
          </a:xfrm>
        </p:spPr>
        <p:txBody>
          <a:bodyPr anchor="ctr">
            <a:noAutofit/>
          </a:bodyPr>
          <a:lstStyle/>
          <a:p>
            <a:pPr marL="0" indent="0">
              <a:buNone/>
            </a:pPr>
            <a:r>
              <a:rPr lang="en-NZ" sz="3000" dirty="0"/>
              <a:t>Lets take a look at the many different moving parts that occur from the initial booking phase through to the job being billed out.</a:t>
            </a:r>
          </a:p>
          <a:p>
            <a:pPr marL="0" indent="0">
              <a:buNone/>
            </a:pPr>
            <a:r>
              <a:rPr lang="en-NZ" sz="3000" dirty="0"/>
              <a:t>In the TTM industry we have many different aspects that need managed, both prior to and during the job.</a:t>
            </a:r>
          </a:p>
          <a:p>
            <a:pPr marL="0" indent="0">
              <a:buNone/>
            </a:pPr>
            <a:r>
              <a:rPr lang="en-NZ" sz="3000" dirty="0"/>
              <a:t>Whether it’s taking a </a:t>
            </a:r>
            <a:r>
              <a:rPr lang="en-NZ" sz="3000" u="sng" dirty="0"/>
              <a:t>job booking </a:t>
            </a:r>
            <a:r>
              <a:rPr lang="en-NZ" sz="3000" dirty="0"/>
              <a:t>from scratch on the phone, </a:t>
            </a:r>
            <a:r>
              <a:rPr lang="en-NZ" sz="3000" u="sng" dirty="0"/>
              <a:t>designing TMPs</a:t>
            </a:r>
            <a:r>
              <a:rPr lang="en-NZ" sz="3000" dirty="0"/>
              <a:t>, </a:t>
            </a:r>
            <a:r>
              <a:rPr lang="en-NZ" sz="3000" u="sng" dirty="0"/>
              <a:t>managing </a:t>
            </a:r>
            <a:r>
              <a:rPr lang="en-NZ" sz="3000" dirty="0"/>
              <a:t>daily TTM activities or </a:t>
            </a:r>
            <a:r>
              <a:rPr lang="en-NZ" sz="3000" u="sng" dirty="0"/>
              <a:t>setting up jobs</a:t>
            </a:r>
            <a:r>
              <a:rPr lang="en-NZ" sz="3000" dirty="0"/>
              <a:t>, there are many different elements to this process. As we have seen NZTA this year also looking into the various competencies that we need in each career path/role (learning blocks), we as TTM managers need to consider this as well. </a:t>
            </a:r>
          </a:p>
          <a:p>
            <a:pPr marL="0" indent="0">
              <a:buNone/>
            </a:pPr>
            <a:r>
              <a:rPr lang="en-NZ" sz="3000" dirty="0"/>
              <a:t>Therefore the importance for one central system has grown, so all roles can use this information to ensure high standards and quality are met and at the same time saving valuable time &amp; money.</a:t>
            </a:r>
            <a:endParaRPr lang="en-US" sz="3000" dirty="0"/>
          </a:p>
        </p:txBody>
      </p:sp>
      <p:pic>
        <p:nvPicPr>
          <p:cNvPr id="4" name="Picture 3">
            <a:extLst>
              <a:ext uri="{FF2B5EF4-FFF2-40B4-BE49-F238E27FC236}">
                <a16:creationId xmlns:a16="http://schemas.microsoft.com/office/drawing/2014/main" id="{44ADF469-E5B8-4837-91A6-DFAE2E7C64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Tree>
    <p:extLst>
      <p:ext uri="{BB962C8B-B14F-4D97-AF65-F5344CB8AC3E}">
        <p14:creationId xmlns:p14="http://schemas.microsoft.com/office/powerpoint/2010/main" val="3675502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613D-5868-4624-8263-CFEB9A177F30}"/>
              </a:ext>
            </a:extLst>
          </p:cNvPr>
          <p:cNvSpPr>
            <a:spLocks noGrp="1"/>
          </p:cNvSpPr>
          <p:nvPr>
            <p:ph type="title"/>
          </p:nvPr>
        </p:nvSpPr>
        <p:spPr>
          <a:xfrm>
            <a:off x="529228" y="5796116"/>
            <a:ext cx="9610289" cy="1061884"/>
          </a:xfrm>
        </p:spPr>
        <p:txBody>
          <a:bodyPr>
            <a:normAutofit/>
          </a:bodyPr>
          <a:lstStyle/>
          <a:p>
            <a:r>
              <a:rPr lang="en-NZ" sz="3300" dirty="0">
                <a:solidFill>
                  <a:schemeClr val="tx2"/>
                </a:solidFill>
                <a:latin typeface="+mn-lt"/>
                <a:ea typeface="+mn-ea"/>
                <a:cs typeface="+mn-cs"/>
              </a:rPr>
              <a:t>This is why we have created the </a:t>
            </a:r>
            <a:r>
              <a:rPr lang="en-NZ" sz="4000" b="1" dirty="0">
                <a:solidFill>
                  <a:srgbClr val="009900"/>
                </a:solidFill>
              </a:rPr>
              <a:t>E-Board</a:t>
            </a:r>
            <a:endParaRPr lang="en-NZ" sz="4000" dirty="0">
              <a:solidFill>
                <a:srgbClr val="009900"/>
              </a:solidFill>
            </a:endParaRPr>
          </a:p>
        </p:txBody>
      </p:sp>
      <p:sp>
        <p:nvSpPr>
          <p:cNvPr id="9" name="Content Placeholder 8">
            <a:extLst>
              <a:ext uri="{FF2B5EF4-FFF2-40B4-BE49-F238E27FC236}">
                <a16:creationId xmlns:a16="http://schemas.microsoft.com/office/drawing/2014/main" id="{484E9D19-0ED4-4C2F-9820-0DA84382CF3C}"/>
              </a:ext>
            </a:extLst>
          </p:cNvPr>
          <p:cNvSpPr>
            <a:spLocks noGrp="1"/>
          </p:cNvSpPr>
          <p:nvPr>
            <p:ph idx="1"/>
          </p:nvPr>
        </p:nvSpPr>
        <p:spPr>
          <a:xfrm>
            <a:off x="529228" y="549496"/>
            <a:ext cx="10801728" cy="5740692"/>
          </a:xfrm>
        </p:spPr>
        <p:txBody>
          <a:bodyPr anchor="ctr">
            <a:noAutofit/>
          </a:bodyPr>
          <a:lstStyle/>
          <a:p>
            <a:pPr marL="0" indent="0">
              <a:buNone/>
            </a:pPr>
            <a:r>
              <a:rPr lang="en-NZ" dirty="0"/>
              <a:t>The information taken with your client during the booking stages in order to setup a site is not always the same as what the TMP designers need through to the vital information the Operations team need for planning the job that allocate things like staff and resources to ensure staff who will be onsite doing the job have the info they require on the day.  </a:t>
            </a:r>
          </a:p>
          <a:p>
            <a:pPr marL="0" indent="0">
              <a:buNone/>
            </a:pPr>
            <a:r>
              <a:rPr lang="en-NZ" dirty="0"/>
              <a:t>The recording of all this information is important so that any one person in the office or from any location can plan the following days &amp; weeks, and at the same time track equipment left onsite so the invoice team have the data they need to bill out the job without the painstaking task of pulling information from hard copy forms that can be easily lost or pile up on your desk. </a:t>
            </a:r>
          </a:p>
          <a:p>
            <a:pPr marL="0" indent="0">
              <a:buNone/>
            </a:pPr>
            <a:r>
              <a:rPr lang="en-NZ" b="1" dirty="0"/>
              <a:t>One platform that captures and links it all! </a:t>
            </a:r>
          </a:p>
          <a:p>
            <a:pPr marL="0" indent="0">
              <a:buNone/>
            </a:pPr>
            <a:r>
              <a:rPr lang="en-NZ" b="1" dirty="0"/>
              <a:t>Custom made for the industry we have here today.</a:t>
            </a:r>
            <a:br>
              <a:rPr lang="en-NZ" b="1" dirty="0"/>
            </a:br>
            <a:endParaRPr lang="en-US" b="1" dirty="0"/>
          </a:p>
        </p:txBody>
      </p:sp>
      <p:pic>
        <p:nvPicPr>
          <p:cNvPr id="5" name="Picture 4">
            <a:extLst>
              <a:ext uri="{FF2B5EF4-FFF2-40B4-BE49-F238E27FC236}">
                <a16:creationId xmlns:a16="http://schemas.microsoft.com/office/drawing/2014/main" id="{AAD363E1-2723-405E-91D2-F3A9F5E7FC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spTree>
    <p:extLst>
      <p:ext uri="{BB962C8B-B14F-4D97-AF65-F5344CB8AC3E}">
        <p14:creationId xmlns:p14="http://schemas.microsoft.com/office/powerpoint/2010/main" val="2034468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533EF-2FAE-486B-9603-A2E290206727}"/>
              </a:ext>
            </a:extLst>
          </p:cNvPr>
          <p:cNvPicPr>
            <a:picLocks noChangeAspect="1"/>
          </p:cNvPicPr>
          <p:nvPr/>
        </p:nvPicPr>
        <p:blipFill>
          <a:blip r:embed="rId2"/>
          <a:stretch>
            <a:fillRect/>
          </a:stretch>
        </p:blipFill>
        <p:spPr>
          <a:xfrm>
            <a:off x="529283" y="4516902"/>
            <a:ext cx="10354834" cy="2223516"/>
          </a:xfrm>
          <a:prstGeom prst="rect">
            <a:avLst/>
          </a:prstGeom>
          <a:ln w="15875">
            <a:solidFill>
              <a:schemeClr val="accent1">
                <a:shade val="50000"/>
              </a:schemeClr>
            </a:solidFill>
          </a:ln>
        </p:spPr>
      </p:pic>
      <p:pic>
        <p:nvPicPr>
          <p:cNvPr id="3" name="Picture 2">
            <a:extLst>
              <a:ext uri="{FF2B5EF4-FFF2-40B4-BE49-F238E27FC236}">
                <a16:creationId xmlns:a16="http://schemas.microsoft.com/office/drawing/2014/main" id="{4AAE8FA9-5169-4A76-8C0B-B34903F4CF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5999" y="6190162"/>
            <a:ext cx="2059928" cy="506262"/>
          </a:xfrm>
          <a:prstGeom prst="rect">
            <a:avLst/>
          </a:prstGeom>
        </p:spPr>
      </p:pic>
      <p:pic>
        <p:nvPicPr>
          <p:cNvPr id="4" name="Picture 3">
            <a:extLst>
              <a:ext uri="{FF2B5EF4-FFF2-40B4-BE49-F238E27FC236}">
                <a16:creationId xmlns:a16="http://schemas.microsoft.com/office/drawing/2014/main" id="{4DA503E9-CACB-4637-8471-2FCFFD386336}"/>
              </a:ext>
            </a:extLst>
          </p:cNvPr>
          <p:cNvPicPr>
            <a:picLocks noChangeAspect="1"/>
          </p:cNvPicPr>
          <p:nvPr/>
        </p:nvPicPr>
        <p:blipFill>
          <a:blip r:embed="rId4"/>
          <a:stretch>
            <a:fillRect/>
          </a:stretch>
        </p:blipFill>
        <p:spPr>
          <a:xfrm>
            <a:off x="671369" y="1660384"/>
            <a:ext cx="2026959" cy="2509984"/>
          </a:xfrm>
          <a:prstGeom prst="rect">
            <a:avLst/>
          </a:prstGeom>
        </p:spPr>
      </p:pic>
      <p:pic>
        <p:nvPicPr>
          <p:cNvPr id="5" name="Picture 4">
            <a:extLst>
              <a:ext uri="{FF2B5EF4-FFF2-40B4-BE49-F238E27FC236}">
                <a16:creationId xmlns:a16="http://schemas.microsoft.com/office/drawing/2014/main" id="{F9C1693C-2FE6-4ACA-8524-36FC93F83B84}"/>
              </a:ext>
            </a:extLst>
          </p:cNvPr>
          <p:cNvPicPr>
            <a:picLocks noChangeAspect="1"/>
          </p:cNvPicPr>
          <p:nvPr/>
        </p:nvPicPr>
        <p:blipFill>
          <a:blip r:embed="rId5"/>
          <a:stretch>
            <a:fillRect/>
          </a:stretch>
        </p:blipFill>
        <p:spPr>
          <a:xfrm>
            <a:off x="2966083" y="1666988"/>
            <a:ext cx="1964303" cy="2512197"/>
          </a:xfrm>
          <a:prstGeom prst="rect">
            <a:avLst/>
          </a:prstGeom>
        </p:spPr>
      </p:pic>
      <p:pic>
        <p:nvPicPr>
          <p:cNvPr id="6" name="Picture 5">
            <a:extLst>
              <a:ext uri="{FF2B5EF4-FFF2-40B4-BE49-F238E27FC236}">
                <a16:creationId xmlns:a16="http://schemas.microsoft.com/office/drawing/2014/main" id="{7218ED53-E7EA-41B9-9026-673C63CB8513}"/>
              </a:ext>
            </a:extLst>
          </p:cNvPr>
          <p:cNvPicPr>
            <a:picLocks noChangeAspect="1"/>
          </p:cNvPicPr>
          <p:nvPr/>
        </p:nvPicPr>
        <p:blipFill>
          <a:blip r:embed="rId6"/>
          <a:stretch>
            <a:fillRect/>
          </a:stretch>
        </p:blipFill>
        <p:spPr>
          <a:xfrm rot="5400000">
            <a:off x="4823226" y="1964716"/>
            <a:ext cx="2512197" cy="1901322"/>
          </a:xfrm>
          <a:prstGeom prst="rect">
            <a:avLst/>
          </a:prstGeom>
        </p:spPr>
      </p:pic>
      <p:pic>
        <p:nvPicPr>
          <p:cNvPr id="7" name="Picture 6">
            <a:extLst>
              <a:ext uri="{FF2B5EF4-FFF2-40B4-BE49-F238E27FC236}">
                <a16:creationId xmlns:a16="http://schemas.microsoft.com/office/drawing/2014/main" id="{ACEECFD2-6AF4-4109-A62A-9A4C690CAB7F}"/>
              </a:ext>
            </a:extLst>
          </p:cNvPr>
          <p:cNvPicPr>
            <a:picLocks noChangeAspect="1"/>
          </p:cNvPicPr>
          <p:nvPr/>
        </p:nvPicPr>
        <p:blipFill>
          <a:blip r:embed="rId7"/>
          <a:stretch>
            <a:fillRect/>
          </a:stretch>
        </p:blipFill>
        <p:spPr>
          <a:xfrm>
            <a:off x="8538477" y="863332"/>
            <a:ext cx="2059927" cy="2127870"/>
          </a:xfrm>
          <a:prstGeom prst="rect">
            <a:avLst/>
          </a:prstGeom>
        </p:spPr>
      </p:pic>
      <p:sp>
        <p:nvSpPr>
          <p:cNvPr id="8" name="Content Placeholder 8">
            <a:extLst>
              <a:ext uri="{FF2B5EF4-FFF2-40B4-BE49-F238E27FC236}">
                <a16:creationId xmlns:a16="http://schemas.microsoft.com/office/drawing/2014/main" id="{FC8E4306-E813-4C92-BEB6-6BB364F8BF86}"/>
              </a:ext>
            </a:extLst>
          </p:cNvPr>
          <p:cNvSpPr txBox="1">
            <a:spLocks/>
          </p:cNvSpPr>
          <p:nvPr/>
        </p:nvSpPr>
        <p:spPr>
          <a:xfrm>
            <a:off x="529284" y="138804"/>
            <a:ext cx="10354834" cy="118275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3000" dirty="0">
                <a:solidFill>
                  <a:schemeClr val="tx2"/>
                </a:solidFill>
              </a:rPr>
              <a:t>Even if we like doing things the hard or old way, sometimes we need to think is this the most cost effective approach?</a:t>
            </a:r>
          </a:p>
        </p:txBody>
      </p:sp>
      <p:sp>
        <p:nvSpPr>
          <p:cNvPr id="9" name="Content Placeholder 8">
            <a:extLst>
              <a:ext uri="{FF2B5EF4-FFF2-40B4-BE49-F238E27FC236}">
                <a16:creationId xmlns:a16="http://schemas.microsoft.com/office/drawing/2014/main" id="{19DAC019-C779-4462-A07F-0D723A5C16D9}"/>
              </a:ext>
            </a:extLst>
          </p:cNvPr>
          <p:cNvSpPr txBox="1">
            <a:spLocks/>
          </p:cNvSpPr>
          <p:nvPr/>
        </p:nvSpPr>
        <p:spPr>
          <a:xfrm>
            <a:off x="7158618" y="2633803"/>
            <a:ext cx="1094145" cy="14496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3000" dirty="0">
                <a:solidFill>
                  <a:srgbClr val="7030A0"/>
                </a:solidFill>
              </a:rPr>
              <a:t>Be smart</a:t>
            </a:r>
          </a:p>
        </p:txBody>
      </p:sp>
      <p:pic>
        <p:nvPicPr>
          <p:cNvPr id="10" name="Picture 9">
            <a:extLst>
              <a:ext uri="{FF2B5EF4-FFF2-40B4-BE49-F238E27FC236}">
                <a16:creationId xmlns:a16="http://schemas.microsoft.com/office/drawing/2014/main" id="{50CF7929-4D33-4740-8D7A-27E7946449E4}"/>
              </a:ext>
            </a:extLst>
          </p:cNvPr>
          <p:cNvPicPr>
            <a:picLocks noChangeAspect="1"/>
          </p:cNvPicPr>
          <p:nvPr/>
        </p:nvPicPr>
        <p:blipFill>
          <a:blip r:embed="rId8"/>
          <a:stretch>
            <a:fillRect/>
          </a:stretch>
        </p:blipFill>
        <p:spPr>
          <a:xfrm>
            <a:off x="8595391" y="3035195"/>
            <a:ext cx="2059928" cy="1437714"/>
          </a:xfrm>
          <a:prstGeom prst="rect">
            <a:avLst/>
          </a:prstGeom>
        </p:spPr>
      </p:pic>
      <p:sp>
        <p:nvSpPr>
          <p:cNvPr id="11" name="Arrow: Striped Right 10">
            <a:extLst>
              <a:ext uri="{FF2B5EF4-FFF2-40B4-BE49-F238E27FC236}">
                <a16:creationId xmlns:a16="http://schemas.microsoft.com/office/drawing/2014/main" id="{D2FB1E1A-E853-4128-9A54-301B17B37F83}"/>
              </a:ext>
            </a:extLst>
          </p:cNvPr>
          <p:cNvSpPr/>
          <p:nvPr/>
        </p:nvSpPr>
        <p:spPr>
          <a:xfrm>
            <a:off x="7240073" y="1435573"/>
            <a:ext cx="1180891" cy="1118984"/>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77667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9AFE0-67A8-4DB0-9757-9214C093B6F1}"/>
              </a:ext>
            </a:extLst>
          </p:cNvPr>
          <p:cNvPicPr>
            <a:picLocks noChangeAspect="1"/>
          </p:cNvPicPr>
          <p:nvPr/>
        </p:nvPicPr>
        <p:blipFill rotWithShape="1">
          <a:blip r:embed="rId2"/>
          <a:srcRect r="602" b="1985"/>
          <a:stretch/>
        </p:blipFill>
        <p:spPr>
          <a:xfrm>
            <a:off x="344659" y="2550252"/>
            <a:ext cx="11387796" cy="3376888"/>
          </a:xfrm>
          <a:prstGeom prst="rect">
            <a:avLst/>
          </a:prstGeom>
        </p:spPr>
      </p:pic>
      <p:sp>
        <p:nvSpPr>
          <p:cNvPr id="3" name="Content Placeholder 5">
            <a:extLst>
              <a:ext uri="{FF2B5EF4-FFF2-40B4-BE49-F238E27FC236}">
                <a16:creationId xmlns:a16="http://schemas.microsoft.com/office/drawing/2014/main" id="{60351512-0A2D-4FD6-AFB9-EA0638317D5E}"/>
              </a:ext>
            </a:extLst>
          </p:cNvPr>
          <p:cNvSpPr txBox="1">
            <a:spLocks/>
          </p:cNvSpPr>
          <p:nvPr/>
        </p:nvSpPr>
        <p:spPr>
          <a:xfrm>
            <a:off x="271587" y="258617"/>
            <a:ext cx="11652843" cy="22916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Custom TTM overview showing essentials displayed for TTM managers &amp; staff onsite</a:t>
            </a:r>
          </a:p>
          <a:p>
            <a:pPr marL="0" indent="0">
              <a:buFont typeface="Arial" panose="020B0604020202020204" pitchFamily="34" charset="0"/>
              <a:buNone/>
            </a:pPr>
            <a:r>
              <a:rPr lang="en-NZ" sz="2500" dirty="0"/>
              <a:t>The custom made Calendar view gives your staff and operations team an overview of the job at a glance. This includes, time, location, if it requires no parking, brief description of setup required, staff/vehicle allocation and visually seeing the quantity of staff needed. See if jobs have the TMP attached and movement status knowing if staff have setup or are returning to base. One Display!</a:t>
            </a:r>
          </a:p>
        </p:txBody>
      </p:sp>
      <p:pic>
        <p:nvPicPr>
          <p:cNvPr id="6" name="Picture 5">
            <a:extLst>
              <a:ext uri="{FF2B5EF4-FFF2-40B4-BE49-F238E27FC236}">
                <a16:creationId xmlns:a16="http://schemas.microsoft.com/office/drawing/2014/main" id="{9E4F702F-F138-419B-B31F-1C5CF52AE8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72478" y="6228262"/>
            <a:ext cx="2059928" cy="506262"/>
          </a:xfrm>
          <a:prstGeom prst="rect">
            <a:avLst/>
          </a:prstGeom>
        </p:spPr>
      </p:pic>
    </p:spTree>
    <p:extLst>
      <p:ext uri="{BB962C8B-B14F-4D97-AF65-F5344CB8AC3E}">
        <p14:creationId xmlns:p14="http://schemas.microsoft.com/office/powerpoint/2010/main" val="1228221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0351512-0A2D-4FD6-AFB9-EA0638317D5E}"/>
              </a:ext>
            </a:extLst>
          </p:cNvPr>
          <p:cNvSpPr txBox="1">
            <a:spLocks/>
          </p:cNvSpPr>
          <p:nvPr/>
        </p:nvSpPr>
        <p:spPr>
          <a:xfrm>
            <a:off x="271587" y="258617"/>
            <a:ext cx="11255395" cy="249297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500" b="1" dirty="0">
                <a:solidFill>
                  <a:schemeClr val="tx2"/>
                </a:solidFill>
              </a:rPr>
              <a:t>TTM calendar view – added features that the system manages </a:t>
            </a:r>
            <a:endParaRPr lang="en-NZ" sz="2500" dirty="0">
              <a:solidFill>
                <a:schemeClr val="accent4"/>
              </a:solidFill>
            </a:endParaRPr>
          </a:p>
          <a:p>
            <a:pPr marL="0" indent="0">
              <a:buFont typeface="Arial" panose="020B0604020202020204" pitchFamily="34" charset="0"/>
              <a:buNone/>
            </a:pPr>
            <a:r>
              <a:rPr lang="en-NZ" sz="2500" dirty="0">
                <a:solidFill>
                  <a:schemeClr val="accent4"/>
                </a:solidFill>
              </a:rPr>
              <a:t>Functions built in which advise when the TMP will expire. Paperclip symbol changes to orange near expiry and red once expired. </a:t>
            </a:r>
          </a:p>
          <a:p>
            <a:pPr marL="0" indent="0">
              <a:buFont typeface="Arial" panose="020B0604020202020204" pitchFamily="34" charset="0"/>
              <a:buNone/>
            </a:pPr>
            <a:r>
              <a:rPr lang="en-NZ" sz="2500" dirty="0">
                <a:solidFill>
                  <a:schemeClr val="accent4"/>
                </a:solidFill>
              </a:rPr>
              <a:t>Staff competencies ensure Operations know what staff are competent to do various types of jobs, as well as giving you the ability to mix new staff with the most experienced, increasing overall quality and enhancing training.</a:t>
            </a:r>
          </a:p>
        </p:txBody>
      </p:sp>
      <p:pic>
        <p:nvPicPr>
          <p:cNvPr id="4" name="Picture 3">
            <a:extLst>
              <a:ext uri="{FF2B5EF4-FFF2-40B4-BE49-F238E27FC236}">
                <a16:creationId xmlns:a16="http://schemas.microsoft.com/office/drawing/2014/main" id="{A2208B56-7B74-4AE1-97FD-8A4BE4C2F36A}"/>
              </a:ext>
            </a:extLst>
          </p:cNvPr>
          <p:cNvPicPr>
            <a:picLocks noChangeAspect="1"/>
          </p:cNvPicPr>
          <p:nvPr/>
        </p:nvPicPr>
        <p:blipFill>
          <a:blip r:embed="rId2"/>
          <a:stretch>
            <a:fillRect/>
          </a:stretch>
        </p:blipFill>
        <p:spPr>
          <a:xfrm>
            <a:off x="365760" y="2928082"/>
            <a:ext cx="4248186" cy="3373382"/>
          </a:xfrm>
          <a:prstGeom prst="rect">
            <a:avLst/>
          </a:prstGeom>
          <a:ln>
            <a:solidFill>
              <a:schemeClr val="tx1"/>
            </a:solidFill>
          </a:ln>
        </p:spPr>
      </p:pic>
      <p:pic>
        <p:nvPicPr>
          <p:cNvPr id="7" name="Picture 6">
            <a:extLst>
              <a:ext uri="{FF2B5EF4-FFF2-40B4-BE49-F238E27FC236}">
                <a16:creationId xmlns:a16="http://schemas.microsoft.com/office/drawing/2014/main" id="{6F4936DB-5986-449A-8DE6-A88D461D57E9}"/>
              </a:ext>
            </a:extLst>
          </p:cNvPr>
          <p:cNvPicPr>
            <a:picLocks noChangeAspect="1"/>
          </p:cNvPicPr>
          <p:nvPr/>
        </p:nvPicPr>
        <p:blipFill>
          <a:blip r:embed="rId3"/>
          <a:stretch>
            <a:fillRect/>
          </a:stretch>
        </p:blipFill>
        <p:spPr>
          <a:xfrm>
            <a:off x="5945288" y="2928082"/>
            <a:ext cx="4833316" cy="3373382"/>
          </a:xfrm>
          <a:prstGeom prst="rect">
            <a:avLst/>
          </a:prstGeom>
          <a:ln>
            <a:solidFill>
              <a:schemeClr val="tx1"/>
            </a:solidFill>
          </a:ln>
        </p:spPr>
      </p:pic>
      <p:pic>
        <p:nvPicPr>
          <p:cNvPr id="9" name="Picture 8">
            <a:extLst>
              <a:ext uri="{FF2B5EF4-FFF2-40B4-BE49-F238E27FC236}">
                <a16:creationId xmlns:a16="http://schemas.microsoft.com/office/drawing/2014/main" id="{5FA04D54-7EE0-4EEC-B5B2-8E9DFDCF101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05999" y="6233347"/>
            <a:ext cx="2059928" cy="506262"/>
          </a:xfrm>
          <a:prstGeom prst="rect">
            <a:avLst/>
          </a:prstGeom>
        </p:spPr>
      </p:pic>
      <p:sp>
        <p:nvSpPr>
          <p:cNvPr id="8" name="Arrow: Up 7">
            <a:extLst>
              <a:ext uri="{FF2B5EF4-FFF2-40B4-BE49-F238E27FC236}">
                <a16:creationId xmlns:a16="http://schemas.microsoft.com/office/drawing/2014/main" id="{5617D24C-C4A2-4C4E-ACE1-F494BC0A8B3A}"/>
              </a:ext>
            </a:extLst>
          </p:cNvPr>
          <p:cNvSpPr/>
          <p:nvPr/>
        </p:nvSpPr>
        <p:spPr>
          <a:xfrm rot="16200000">
            <a:off x="4993045" y="4015710"/>
            <a:ext cx="529124" cy="953516"/>
          </a:xfrm>
          <a:prstGeom prst="upArrow">
            <a:avLst>
              <a:gd name="adj1" fmla="val 45604"/>
              <a:gd name="adj2" fmla="val 50000"/>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39019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43515C-7CD8-49BD-99A3-5E354F336C65}"/>
              </a:ext>
            </a:extLst>
          </p:cNvPr>
          <p:cNvPicPr>
            <a:picLocks noChangeAspect="1"/>
          </p:cNvPicPr>
          <p:nvPr/>
        </p:nvPicPr>
        <p:blipFill rotWithShape="1">
          <a:blip r:embed="rId2"/>
          <a:srcRect b="8269"/>
          <a:stretch/>
        </p:blipFill>
        <p:spPr>
          <a:xfrm>
            <a:off x="334991" y="2544097"/>
            <a:ext cx="11585422" cy="4033395"/>
          </a:xfrm>
          <a:prstGeom prst="rect">
            <a:avLst/>
          </a:prstGeom>
          <a:noFill/>
          <a:ln>
            <a:solidFill>
              <a:schemeClr val="tx1"/>
            </a:solidFill>
          </a:ln>
        </p:spPr>
      </p:pic>
      <p:sp>
        <p:nvSpPr>
          <p:cNvPr id="3" name="Content Placeholder 5">
            <a:extLst>
              <a:ext uri="{FF2B5EF4-FFF2-40B4-BE49-F238E27FC236}">
                <a16:creationId xmlns:a16="http://schemas.microsoft.com/office/drawing/2014/main" id="{B38D5183-8219-4D81-ABF7-79FDE4400A21}"/>
              </a:ext>
            </a:extLst>
          </p:cNvPr>
          <p:cNvSpPr txBox="1">
            <a:spLocks/>
          </p:cNvSpPr>
          <p:nvPr/>
        </p:nvSpPr>
        <p:spPr>
          <a:xfrm>
            <a:off x="271587" y="71236"/>
            <a:ext cx="11648826" cy="2472861"/>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500" b="1" dirty="0"/>
              <a:t>Plan ahead, be smarter, and make the most of the resources you have</a:t>
            </a:r>
          </a:p>
          <a:p>
            <a:pPr marL="0" indent="0">
              <a:buFont typeface="Arial" panose="020B0604020202020204" pitchFamily="34" charset="0"/>
              <a:buNone/>
            </a:pPr>
            <a:r>
              <a:rPr lang="en-NZ" sz="2500" dirty="0"/>
              <a:t>Identify staff and plant shortages when your operations team take on a new job. Know when and where to plan strategically with jobs, staff and core TTM resources.</a:t>
            </a:r>
          </a:p>
          <a:p>
            <a:pPr marL="0" indent="0">
              <a:buFont typeface="Arial" panose="020B0604020202020204" pitchFamily="34" charset="0"/>
              <a:buNone/>
            </a:pPr>
            <a:r>
              <a:rPr lang="en-NZ" sz="2500" dirty="0"/>
              <a:t>At the same time, your workers who will be doing the job onsite can remotely access the job information from their phone / tablet so they can pre-plan their job ahead of time and view key information like the TMP and site pictures.</a:t>
            </a:r>
          </a:p>
        </p:txBody>
      </p:sp>
      <p:pic>
        <p:nvPicPr>
          <p:cNvPr id="5" name="Picture 4">
            <a:extLst>
              <a:ext uri="{FF2B5EF4-FFF2-40B4-BE49-F238E27FC236}">
                <a16:creationId xmlns:a16="http://schemas.microsoft.com/office/drawing/2014/main" id="{75FE543C-355F-4EF1-8B92-FC836ED87A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49179" y="6190162"/>
            <a:ext cx="2059928" cy="506262"/>
          </a:xfrm>
          <a:prstGeom prst="rect">
            <a:avLst/>
          </a:prstGeom>
        </p:spPr>
      </p:pic>
    </p:spTree>
    <p:extLst>
      <p:ext uri="{BB962C8B-B14F-4D97-AF65-F5344CB8AC3E}">
        <p14:creationId xmlns:p14="http://schemas.microsoft.com/office/powerpoint/2010/main" val="3484450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17BE39-635B-49FA-A99D-254FC4CAF959}"/>
</file>

<file path=customXml/itemProps2.xml><?xml version="1.0" encoding="utf-8"?>
<ds:datastoreItem xmlns:ds="http://schemas.openxmlformats.org/officeDocument/2006/customXml" ds:itemID="{733201CC-0441-46A2-9445-6FF6E602D289}"/>
</file>

<file path=customXml/itemProps3.xml><?xml version="1.0" encoding="utf-8"?>
<ds:datastoreItem xmlns:ds="http://schemas.openxmlformats.org/officeDocument/2006/customXml" ds:itemID="{C1A35BB6-2F4A-4DF0-B4EA-03F32BCD0F0A}"/>
</file>

<file path=docProps/app.xml><?xml version="1.0" encoding="utf-8"?>
<Properties xmlns="http://schemas.openxmlformats.org/officeDocument/2006/extended-properties" xmlns:vt="http://schemas.openxmlformats.org/officeDocument/2006/docPropsVTypes">
  <TotalTime>15525</TotalTime>
  <Words>1544</Words>
  <Application>Microsoft Office PowerPoint</Application>
  <PresentationFormat>Widescreen</PresentationFormat>
  <Paragraphs>117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TimesNewRoman</vt:lpstr>
      <vt:lpstr>Office Theme</vt:lpstr>
      <vt:lpstr>PowerPoint Presentation</vt:lpstr>
      <vt:lpstr>Introducing the E-Board www.roaddirect.co.nz</vt:lpstr>
      <vt:lpstr>PowerPoint Presentation</vt:lpstr>
      <vt:lpstr>This is why we have created the E-Board</vt:lpstr>
      <vt:lpstr>This is why we have created the E-Board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plans </vt:lpstr>
      <vt:lpstr>Question: If a new or ongoing job today happens again tomorrow or in the future what would be the traditional steps performed to make this happen?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(TMC Ltd)</dc:creator>
  <cp:lastModifiedBy>Vidcom</cp:lastModifiedBy>
  <cp:revision>106</cp:revision>
  <cp:lastPrinted>2018-04-24T04:30:28Z</cp:lastPrinted>
  <dcterms:created xsi:type="dcterms:W3CDTF">2018-04-12T04:44:36Z</dcterms:created>
  <dcterms:modified xsi:type="dcterms:W3CDTF">2018-05-08T22:10:41Z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0x01010055E7FC7D1DFCBB4DAF12F0F583E5727F</vt:lpwstr>
  </property>
</Properties>
</file>