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71" r:id="rId6"/>
    <p:sldId id="261" r:id="rId7"/>
    <p:sldId id="263" r:id="rId8"/>
    <p:sldId id="264" r:id="rId9"/>
    <p:sldId id="265" r:id="rId10"/>
    <p:sldId id="266" r:id="rId11"/>
    <p:sldId id="267" r:id="rId12"/>
    <p:sldId id="272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3936" autoAdjust="0"/>
  </p:normalViewPr>
  <p:slideViewPr>
    <p:cSldViewPr>
      <p:cViewPr varScale="1">
        <p:scale>
          <a:sx n="74" d="100"/>
          <a:sy n="74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5040560" cy="576064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9512" y="6238473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fultonhogan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en-GB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1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20880" cy="44644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16D8-1C0E-4568-BC52-6C68B1614C0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BFAF5-487E-441D-8469-AD895445DC4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67544" y="620688"/>
            <a:ext cx="504056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1191" y="620688"/>
            <a:ext cx="5040560" cy="576064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04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21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16D8-1C0E-4568-BC52-6C68B1614C0C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FAF5-487E-441D-8469-AD895445DC4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9512" y="6238473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fultonhogan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en-GB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881B-868A-4BFE-B6EC-C1E649D9B7D0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69D6-46A0-4AF7-B0A3-A8B946CAF79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2400" b="1" dirty="0"/>
              <a:t>Innovation in TTM ~”The Gibney” </a:t>
            </a:r>
            <a:endParaRPr lang="en-GB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69765"/>
            <a:ext cx="936104" cy="936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0" y="2492896"/>
            <a:ext cx="718212" cy="35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67" y="2500585"/>
            <a:ext cx="950810" cy="95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9" y="3451395"/>
            <a:ext cx="747202" cy="375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59" y="3401735"/>
            <a:ext cx="891361" cy="891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60" y="4282495"/>
            <a:ext cx="891360" cy="299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466" b="76076"/>
          <a:stretch/>
        </p:blipFill>
        <p:spPr>
          <a:xfrm>
            <a:off x="443991" y="1916832"/>
            <a:ext cx="861729" cy="3024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591" b="75591"/>
          <a:stretch/>
        </p:blipFill>
        <p:spPr>
          <a:xfrm>
            <a:off x="1711273" y="1997721"/>
            <a:ext cx="847184" cy="294344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10565" y="5229200"/>
            <a:ext cx="4018887" cy="499931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NZ" sz="2400" b="1" dirty="0">
                <a:solidFill>
                  <a:srgbClr val="FF0000"/>
                </a:solidFill>
              </a:rPr>
              <a:t>Presented by Mike Gibney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9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40C6BBB-BC6B-4290-B79B-42B728694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Optional download of video</a:t>
            </a:r>
          </a:p>
          <a:p>
            <a:r>
              <a:rPr lang="en-NZ" dirty="0"/>
              <a:t>W-08c The Gibney</a:t>
            </a:r>
          </a:p>
          <a:p>
            <a:endParaRPr lang="en-NZ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2600" b="1" dirty="0"/>
              <a:t>Final Solution ~ “The Gibney”</a:t>
            </a:r>
            <a:endParaRPr lang="en-GB" sz="2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97425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4608512" cy="4896544"/>
          </a:xfrm>
        </p:spPr>
        <p:txBody>
          <a:bodyPr/>
          <a:lstStyle/>
          <a:p>
            <a:r>
              <a:rPr lang="en-NZ" dirty="0"/>
              <a:t>Key Points </a:t>
            </a:r>
          </a:p>
          <a:p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Must be used in conjunction with a Standard / Compliant Manual Traffic Control site installation.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The MTC is further from the “Live Lane”  - has to operate from the road shoulder  - hence less risk.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MTC’s like “The Gibney”.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Road users like “The Gibney”.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Reduces MTC fatigue.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On the “alternative route” Stop sign drive </a:t>
            </a:r>
            <a:r>
              <a:rPr lang="en-GB" b="0" baseline="30000" dirty="0" err="1"/>
              <a:t>through’s</a:t>
            </a:r>
            <a:r>
              <a:rPr lang="en-GB" b="0" baseline="30000" dirty="0"/>
              <a:t> have reduced from an average of three per day to only one recorded to date.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Relatively inexpensive for the safety gains achieved.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Over 120 units sold to date including Australia and Fiji.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198223" cy="576064"/>
          </a:xfrm>
        </p:spPr>
        <p:txBody>
          <a:bodyPr/>
          <a:lstStyle/>
          <a:p>
            <a:r>
              <a:rPr lang="en-NZ" sz="2600" b="1" dirty="0"/>
              <a:t>Final Solution ~ “The Gibney”</a:t>
            </a:r>
            <a:endParaRPr lang="en-GB" sz="2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648406" cy="2736304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31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4608512" cy="1440160"/>
          </a:xfrm>
        </p:spPr>
        <p:txBody>
          <a:bodyPr/>
          <a:lstStyle/>
          <a:p>
            <a:r>
              <a:rPr lang="en-NZ" dirty="0"/>
              <a:t>Conclusions  </a:t>
            </a:r>
          </a:p>
          <a:p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Using “The Gibney” improves site safety for MTC’s, Road Users and for Staff on 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aseline="30000" dirty="0"/>
              <a:t>“Does life get any better”?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198223" cy="576064"/>
          </a:xfrm>
        </p:spPr>
        <p:txBody>
          <a:bodyPr/>
          <a:lstStyle/>
          <a:p>
            <a:r>
              <a:rPr lang="en-NZ" sz="2600" b="1" dirty="0"/>
              <a:t>Final Solution ~ “The Gibney”</a:t>
            </a:r>
            <a:endParaRPr lang="en-GB" sz="2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63" y="3861048"/>
            <a:ext cx="2568286" cy="1926214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18" y="1556792"/>
            <a:ext cx="2574198" cy="1930649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2" name="Subtitle 4"/>
          <p:cNvSpPr txBox="1">
            <a:spLocks/>
          </p:cNvSpPr>
          <p:nvPr/>
        </p:nvSpPr>
        <p:spPr>
          <a:xfrm>
            <a:off x="539552" y="4941168"/>
            <a:ext cx="4608512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4400" dirty="0">
                <a:solidFill>
                  <a:srgbClr val="FF0000"/>
                </a:solidFill>
              </a:rPr>
              <a:t>Any Questions   </a:t>
            </a:r>
          </a:p>
          <a:p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272557"/>
            <a:ext cx="3995936" cy="13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82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6696744" cy="1800200"/>
          </a:xfrm>
        </p:spPr>
        <p:txBody>
          <a:bodyPr/>
          <a:lstStyle/>
          <a:p>
            <a:r>
              <a:rPr lang="en-NZ" dirty="0"/>
              <a:t>Road users running the MTC RP4 Stop sign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An average of three incidents per day on the “alternative route” – SH6 &amp; SH63.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Didn’t see the sign on the side of road – out of the peripheral vision.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Didn’t want to see the sign???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Claim they saw the RP41 “Go” sign – at the other end of the site.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b="0" baseline="30000" dirty="0"/>
          </a:p>
          <a:p>
            <a:pPr marL="342900" indent="-342900">
              <a:buFont typeface="Arial" pitchFamily="34" charset="0"/>
              <a:buChar char="•"/>
            </a:pPr>
            <a:endParaRPr lang="en-GB" b="0" baseline="300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The Current Problems 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511663"/>
            <a:ext cx="1757680" cy="234188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62478" y="3284984"/>
            <a:ext cx="8487482" cy="2683670"/>
            <a:chOff x="395536" y="3284984"/>
            <a:chExt cx="8487482" cy="2683670"/>
          </a:xfrm>
        </p:grpSpPr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395536" y="3284984"/>
              <a:ext cx="5688633" cy="144016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/>
                <a:t>Issues with MTC’s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GB" sz="1200" b="0" baseline="300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b="0" baseline="30000" dirty="0"/>
                <a:t>Walking into and standing in the “Live Lane”.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b="0" baseline="30000" dirty="0"/>
                <a:t>Claiming that when in the “Live Lane” they can been seen better.</a:t>
              </a:r>
            </a:p>
            <a:p>
              <a:endParaRPr lang="en-GB" dirty="0"/>
            </a:p>
          </p:txBody>
        </p:sp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036" y="4024438"/>
              <a:ext cx="2602982" cy="1944216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3" name="Oval 2"/>
          <p:cNvSpPr/>
          <p:nvPr/>
        </p:nvSpPr>
        <p:spPr>
          <a:xfrm>
            <a:off x="7308304" y="4581128"/>
            <a:ext cx="432048" cy="930918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2" name="Subtitle 4"/>
          <p:cNvSpPr txBox="1">
            <a:spLocks/>
          </p:cNvSpPr>
          <p:nvPr/>
        </p:nvSpPr>
        <p:spPr>
          <a:xfrm>
            <a:off x="395536" y="4633762"/>
            <a:ext cx="5688633" cy="138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Leaving the RP4/RP41 Paddle in a cone and walking off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MTC fatigue can lead to mistakes with paddle.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Poorly set out MTC sites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Positive temporary traffic management could be much better on most MTC sites.</a:t>
            </a:r>
          </a:p>
          <a:p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6876256" y="4586314"/>
            <a:ext cx="432048" cy="930918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30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2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93B9C7-6AA9-4E23-91E2-C873202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Optional download of video</a:t>
            </a:r>
          </a:p>
          <a:p>
            <a:r>
              <a:rPr lang="en-NZ" dirty="0"/>
              <a:t>W-08a MTC site done well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MTC site ~ Done well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8758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5184576" cy="3168352"/>
          </a:xfrm>
        </p:spPr>
        <p:txBody>
          <a:bodyPr/>
          <a:lstStyle/>
          <a:p>
            <a:r>
              <a:rPr lang="en-NZ" dirty="0"/>
              <a:t>What could be improved – NZ wide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Stop sign in the direct line of sight for the road user.</a:t>
            </a:r>
            <a:r>
              <a:rPr lang="en-GB" b="0" dirty="0"/>
              <a:t> </a:t>
            </a:r>
            <a:endParaRPr lang="en-GB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This will stop drive </a:t>
            </a:r>
            <a:r>
              <a:rPr lang="en-GB" b="0" baseline="30000" dirty="0" err="1"/>
              <a:t>through’s</a:t>
            </a:r>
            <a:r>
              <a:rPr lang="en-GB" b="0" baseline="30000" dirty="0"/>
              <a:t> by road users.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Introduce a positive barrier to traffic.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Remove the MTC from “Risk” - Get them out of the Live Lane.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All sites being correctly set out</a:t>
            </a:r>
            <a:r>
              <a:rPr lang="en-GB" b="0" dirty="0"/>
              <a:t> </a:t>
            </a:r>
            <a:endParaRPr lang="en-GB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Increased Positive Traffic Management at the site.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b="0" baseline="30000" dirty="0"/>
          </a:p>
          <a:p>
            <a:pPr marL="342900" indent="-342900">
              <a:buFont typeface="Arial" pitchFamily="34" charset="0"/>
              <a:buChar char="•"/>
            </a:pPr>
            <a:endParaRPr lang="en-GB" b="0" baseline="300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Innovative Thinking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31" y="1772816"/>
            <a:ext cx="2918433" cy="388843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7350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429309"/>
            <a:ext cx="7853196" cy="3007803"/>
            <a:chOff x="539552" y="1429309"/>
            <a:chExt cx="7853196" cy="3007803"/>
          </a:xfrm>
        </p:grpSpPr>
        <p:sp>
          <p:nvSpPr>
            <p:cNvPr id="12" name="Subtitle 4"/>
            <p:cNvSpPr txBox="1">
              <a:spLocks/>
            </p:cNvSpPr>
            <p:nvPr/>
          </p:nvSpPr>
          <p:spPr>
            <a:xfrm>
              <a:off x="539552" y="3789040"/>
              <a:ext cx="3746890" cy="64807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ts val="24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GB" b="0" baseline="30000" dirty="0"/>
                <a:t>Started the thought process – the concept was developed over two or so years.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GB" b="0" baseline="30000" dirty="0"/>
            </a:p>
            <a:p>
              <a:endParaRPr lang="en-GB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4" b="6888"/>
            <a:stretch/>
          </p:blipFill>
          <p:spPr>
            <a:xfrm>
              <a:off x="6160500" y="1429309"/>
              <a:ext cx="2232248" cy="2965740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</p:pic>
      </p:grp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4392488" cy="1584176"/>
          </a:xfrm>
        </p:spPr>
        <p:txBody>
          <a:bodyPr/>
          <a:lstStyle/>
          <a:p>
            <a:r>
              <a:rPr lang="en-NZ" dirty="0"/>
              <a:t>How could the issues be solved 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b="0" baseline="30000" dirty="0"/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b="0" baseline="30000" dirty="0"/>
              <a:t>When on holiday in Hong Kong observed a worksite employee sitting in a deck chair with an umbrella operating an “up / down” barrier arm.</a:t>
            </a:r>
            <a:r>
              <a:rPr lang="en-GB" b="0" dirty="0"/>
              <a:t> </a:t>
            </a:r>
            <a:endParaRPr lang="en-GB" b="0" baseline="30000" dirty="0"/>
          </a:p>
          <a:p>
            <a:pPr marL="342900" indent="-342900">
              <a:buFont typeface="Arial" pitchFamily="34" charset="0"/>
              <a:buChar char="•"/>
            </a:pPr>
            <a:endParaRPr lang="en-GB" b="0" baseline="300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Innovative Thinking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9552" y="3752597"/>
            <a:ext cx="8187404" cy="1948036"/>
            <a:chOff x="539552" y="3752597"/>
            <a:chExt cx="8187404" cy="1948036"/>
          </a:xfrm>
        </p:grpSpPr>
        <p:sp>
          <p:nvSpPr>
            <p:cNvPr id="13" name="Subtitle 4"/>
            <p:cNvSpPr txBox="1">
              <a:spLocks/>
            </p:cNvSpPr>
            <p:nvPr/>
          </p:nvSpPr>
          <p:spPr>
            <a:xfrm>
              <a:off x="539552" y="4725144"/>
              <a:ext cx="4752528" cy="64807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ts val="24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GB" b="0" baseline="30000" dirty="0"/>
                <a:t>Considered the School Patrol “Kea “ Crossing as a model - but the kids still enter</a:t>
              </a:r>
              <a:r>
                <a:rPr lang="en-GB" b="0" dirty="0"/>
                <a:t> </a:t>
              </a:r>
              <a:r>
                <a:rPr lang="en-GB" b="0" baseline="30000" dirty="0"/>
                <a:t>the live lane to operate the barrier arm</a:t>
              </a:r>
              <a:r>
                <a:rPr lang="en-GB" b="0" dirty="0"/>
                <a:t> </a:t>
              </a:r>
              <a:r>
                <a:rPr lang="en-GB" b="0" baseline="30000" dirty="0"/>
                <a:t> ???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n-GB" b="0" baseline="30000" dirty="0"/>
            </a:p>
            <a:p>
              <a:endParaRPr lang="en-GB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2080" y="3752597"/>
              <a:ext cx="3434876" cy="1948036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386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4896544" cy="3960440"/>
          </a:xfrm>
        </p:spPr>
        <p:txBody>
          <a:bodyPr/>
          <a:lstStyle/>
          <a:p>
            <a:r>
              <a:rPr lang="en-NZ" dirty="0"/>
              <a:t>“The Gibney” Barrier Prototype Development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Developed in the Fulton Hogan Nelson workshop.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Two or three early prototypes.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Settled on a foot operated version.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This was trialled on local roads with the Tasman District Council approval as an experimental sign.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Demonstrated to the Fulton Hogan Traffic Critical Risk Group.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b="0" baseline="30000" dirty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An </a:t>
            </a:r>
            <a:r>
              <a:rPr lang="en-NZ" b="1"/>
              <a:t>Early Solution 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20" y="3789040"/>
            <a:ext cx="3009648" cy="225723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65" y="1412776"/>
            <a:ext cx="3023383" cy="226753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17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An </a:t>
            </a:r>
            <a:r>
              <a:rPr lang="en-NZ" b="1"/>
              <a:t>Early Solution 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Optional download of video</a:t>
            </a:r>
          </a:p>
          <a:p>
            <a:r>
              <a:rPr lang="en-NZ" dirty="0"/>
              <a:t>W-08b An early solution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355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4032448" cy="3960440"/>
          </a:xfrm>
        </p:spPr>
        <p:txBody>
          <a:bodyPr/>
          <a:lstStyle/>
          <a:p>
            <a:r>
              <a:rPr lang="en-NZ" dirty="0"/>
              <a:t>Barrier Prototype Development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Demonstrated to Stuart Fraser NZTA National Office in December 2016.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As a result of the observations the following modifications were made:-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>
                <a:solidFill>
                  <a:srgbClr val="FF0000"/>
                </a:solidFill>
              </a:rPr>
              <a:t>The “Go” sign was added to the barrier.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>
                <a:solidFill>
                  <a:srgbClr val="FF0000"/>
                </a:solidFill>
              </a:rPr>
              <a:t>The shape of “Stop” sign was changed to the standard shield shape.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>
                <a:solidFill>
                  <a:srgbClr val="FF0000"/>
                </a:solidFill>
              </a:rPr>
              <a:t>Retro reflective white and red</a:t>
            </a:r>
            <a:r>
              <a:rPr lang="en-GB" b="0" baseline="30000" dirty="0"/>
              <a:t> </a:t>
            </a:r>
            <a:r>
              <a:rPr lang="en-GB" b="0" baseline="30000" dirty="0">
                <a:solidFill>
                  <a:srgbClr val="FF0000"/>
                </a:solidFill>
              </a:rPr>
              <a:t>tape added to the arm, as per the rail crossing barrier arms.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An </a:t>
            </a:r>
            <a:r>
              <a:rPr lang="en-NZ" b="1"/>
              <a:t>Early Solution 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82802"/>
            <a:ext cx="4214922" cy="316119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35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4392488" cy="3024336"/>
          </a:xfrm>
        </p:spPr>
        <p:txBody>
          <a:bodyPr/>
          <a:lstStyle/>
          <a:p>
            <a:r>
              <a:rPr lang="en-NZ" dirty="0"/>
              <a:t>The “Gibney” Development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b="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Further design development by Fulton Hogan Canterbury Workshops.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Changed from foot to hand operated.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Accepted by NZTA into </a:t>
            </a:r>
            <a:r>
              <a:rPr lang="en-GB" b="0" baseline="30000" dirty="0" err="1"/>
              <a:t>CoPTTM</a:t>
            </a:r>
            <a:r>
              <a:rPr lang="en-GB" b="0" baseline="30000" dirty="0"/>
              <a:t> as a compliant device.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Operating Procedures published in </a:t>
            </a:r>
            <a:r>
              <a:rPr lang="en-GB" b="0" baseline="30000" dirty="0" err="1"/>
              <a:t>CoPTTM</a:t>
            </a:r>
            <a:r>
              <a:rPr lang="en-GB" b="0" baseline="30000" dirty="0"/>
              <a:t> mid 2017.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Many hours of field testing successfully completed to date.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0" baseline="30000" dirty="0"/>
              <a:t>On average ten sets are being used per day on SH 1 </a:t>
            </a:r>
            <a:r>
              <a:rPr lang="en-GB" b="0" baseline="30000" dirty="0" err="1"/>
              <a:t>Kaikoura</a:t>
            </a:r>
            <a:r>
              <a:rPr lang="en-GB" b="0" baseline="30000" dirty="0"/>
              <a:t>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198223" cy="576064"/>
          </a:xfrm>
        </p:spPr>
        <p:txBody>
          <a:bodyPr/>
          <a:lstStyle/>
          <a:p>
            <a:r>
              <a:rPr lang="en-NZ" sz="2600" b="1" dirty="0"/>
              <a:t>Final Solution ~ “The Gibney”</a:t>
            </a:r>
            <a:endParaRPr lang="en-GB" sz="2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417416" y="6165304"/>
            <a:ext cx="619080" cy="369332"/>
            <a:chOff x="7740352" y="6237312"/>
            <a:chExt cx="6190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740352" y="6237312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600" dirty="0">
                  <a:solidFill>
                    <a:schemeClr val="bg1"/>
                  </a:solidFill>
                </a:rPr>
                <a:t>C  Copyright</a:t>
              </a:r>
              <a:r>
                <a:rPr lang="en-NZ" dirty="0"/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815093" y="6432467"/>
              <a:ext cx="80017" cy="7704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80" y="2420888"/>
            <a:ext cx="3744415" cy="280831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69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A33A87-7DCA-4E1B-9F07-930B3830F6C2}"/>
</file>

<file path=customXml/itemProps2.xml><?xml version="1.0" encoding="utf-8"?>
<ds:datastoreItem xmlns:ds="http://schemas.openxmlformats.org/officeDocument/2006/customXml" ds:itemID="{9ACC28E9-9131-4615-83B4-CC5D70D0FEAE}"/>
</file>

<file path=customXml/itemProps3.xml><?xml version="1.0" encoding="utf-8"?>
<ds:datastoreItem xmlns:ds="http://schemas.openxmlformats.org/officeDocument/2006/customXml" ds:itemID="{C6FC53EF-A24F-4845-A7A5-3AB59ABCBAB2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705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Innovation in TTM ~”The Gibney” </vt:lpstr>
      <vt:lpstr>The Current Problems </vt:lpstr>
      <vt:lpstr>MTC site ~ Done well</vt:lpstr>
      <vt:lpstr>Innovative Thinking</vt:lpstr>
      <vt:lpstr>Innovative Thinking</vt:lpstr>
      <vt:lpstr>An Early Solution </vt:lpstr>
      <vt:lpstr>An Early Solution </vt:lpstr>
      <vt:lpstr>An Early Solution </vt:lpstr>
      <vt:lpstr>Final Solution ~ “The Gibney”</vt:lpstr>
      <vt:lpstr>Final Solution ~ “The Gibney”</vt:lpstr>
      <vt:lpstr>Final Solution ~ “The Gibney”</vt:lpstr>
      <vt:lpstr>Final Solution ~ “The Gibney”</vt:lpstr>
      <vt:lpstr>PowerPoint Presentation</vt:lpstr>
    </vt:vector>
  </TitlesOfParts>
  <Company>Fulton Hogan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Abby - FH Projects</dc:creator>
  <cp:lastModifiedBy>Tony Stella</cp:lastModifiedBy>
  <cp:revision>61</cp:revision>
  <dcterms:created xsi:type="dcterms:W3CDTF">2011-09-28T23:34:02Z</dcterms:created>
  <dcterms:modified xsi:type="dcterms:W3CDTF">2018-05-14T02:18:24Z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