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73" r:id="rId11"/>
    <p:sldId id="263" r:id="rId12"/>
    <p:sldId id="269" r:id="rId13"/>
    <p:sldId id="270" r:id="rId14"/>
    <p:sldId id="271" r:id="rId15"/>
    <p:sldId id="259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0994" autoAdjust="0"/>
  </p:normalViewPr>
  <p:slideViewPr>
    <p:cSldViewPr snapToGrid="0">
      <p:cViewPr varScale="1">
        <p:scale>
          <a:sx n="55" d="100"/>
          <a:sy n="55" d="100"/>
        </p:scale>
        <p:origin x="1622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E045D-35A3-4594-AE19-06A2FF1D4AEE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095BD-535E-4A91-9A11-2AEE10AED7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66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Show of hands</a:t>
            </a:r>
          </a:p>
          <a:p>
            <a:r>
              <a:rPr lang="en-NZ" dirty="0"/>
              <a:t>	Who here has done stop/go before?</a:t>
            </a:r>
          </a:p>
          <a:p>
            <a:r>
              <a:rPr lang="en-NZ" dirty="0"/>
              <a:t>	Who here has done stop/go at night before?</a:t>
            </a:r>
          </a:p>
          <a:p>
            <a:r>
              <a:rPr lang="en-NZ" dirty="0"/>
              <a:t>	Don’t worry about looking tough here, but out of those with their hand still up, who has felt unsafe doing stop/go at night?</a:t>
            </a:r>
          </a:p>
          <a:p>
            <a:endParaRPr lang="en-NZ" dirty="0"/>
          </a:p>
          <a:p>
            <a:r>
              <a:rPr lang="en-NZ" dirty="0"/>
              <a:t>When you break it down, the procedure is simple, you get a paddle and some kind of overhead lighting.</a:t>
            </a:r>
          </a:p>
          <a:p>
            <a:endParaRPr lang="en-NZ" dirty="0"/>
          </a:p>
          <a:p>
            <a:r>
              <a:rPr lang="en-NZ" dirty="0"/>
              <a:t>The single most common complaint from “Runners” (If you manage to catch them) is “I didn’t see the sign!”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r>
              <a:rPr lang="en-NZ" dirty="0"/>
              <a:t>WHAT IF YOU COULD HAVE A BETTER TOOL?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095BD-535E-4A91-9A11-2AEE10AED7B9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6313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Bring in “</a:t>
            </a:r>
            <a:r>
              <a:rPr lang="en-NZ" dirty="0" err="1"/>
              <a:t>illumi</a:t>
            </a:r>
            <a:r>
              <a:rPr lang="en-NZ" dirty="0"/>
              <a:t>-STOP”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	Turn lights off and demonstrate for a minute or so.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When I set out to create something that does all this, I had an idea in my head and I spoke with a few people about the possibility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MOST people told me it had already been tried and couldn’t be done.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If you know me, don’t ever tell me it can’t be done, because a challenge is a challenge, and that means GAME ON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095BD-535E-4A91-9A11-2AEE10AED7B9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6027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When I set out to create something that does all this, I had an idea in my head and I spoke with a few people about the possibility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MOST people told me it had already been tried and couldn’t be done.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If you know me, don’t ever tell me it can’t be done, because a challenge is a challenge, and that means GAME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095BD-535E-4A91-9A11-2AEE10AED7B9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2664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When I set out to create something that does all this, I had an idea in my head and I spoke with a few people about the possibility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MOST people told me it had already been tried and couldn’t be done.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If you know me, don’t ever tell me it can’t be done, because a challenge is a challenge, and that means GAME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095BD-535E-4A91-9A11-2AEE10AED7B9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1892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Version 1.0 in it’s infancy. IT CAN BE DONE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Just ask my wife who got woken up at 1am to see I was right! (She let me claim THAT one, which was nice..)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095BD-535E-4A91-9A11-2AEE10AED7B9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6090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From there it went through several versions and has become what you see today.</a:t>
            </a:r>
          </a:p>
          <a:p>
            <a:endParaRPr lang="en-NZ" dirty="0"/>
          </a:p>
          <a:p>
            <a:r>
              <a:rPr lang="en-NZ" dirty="0"/>
              <a:t>With some field testing, we’ll really know the effects it will have on site. </a:t>
            </a:r>
            <a:r>
              <a:rPr lang="en-NZ"/>
              <a:t>- </a:t>
            </a:r>
            <a:r>
              <a:rPr lang="en-NZ" b="1"/>
              <a:t>Both </a:t>
            </a:r>
            <a:r>
              <a:rPr lang="en-NZ" b="1" dirty="0"/>
              <a:t>for the road user and for the Paddle user.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095BD-535E-4A91-9A11-2AEE10AED7B9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510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There are a few basic aspects that are involved that can have a massive impact on how stop/go works: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095BD-535E-4A91-9A11-2AEE10AED7B9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5458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There are a few basic aspects that are involved that can have a massive impact on how stop/go works:</a:t>
            </a:r>
          </a:p>
          <a:p>
            <a:endParaRPr lang="en-NZ" dirty="0"/>
          </a:p>
          <a:p>
            <a:r>
              <a:rPr lang="en-NZ" dirty="0"/>
              <a:t>1 – It’s all about safety</a:t>
            </a:r>
          </a:p>
          <a:p>
            <a:r>
              <a:rPr lang="en-NZ" dirty="0"/>
              <a:t>	But how are we going to improve this??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095BD-535E-4A91-9A11-2AEE10AED7B9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972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There are a few basic aspects that are involved that can have a massive impact on how stop/go works:</a:t>
            </a:r>
          </a:p>
          <a:p>
            <a:endParaRPr lang="en-NZ" dirty="0"/>
          </a:p>
          <a:p>
            <a:r>
              <a:rPr lang="en-NZ" dirty="0"/>
              <a:t>1 – It’s all about safety</a:t>
            </a:r>
          </a:p>
          <a:p>
            <a:r>
              <a:rPr lang="en-NZ" dirty="0"/>
              <a:t>	But how are we going to improve this??</a:t>
            </a:r>
          </a:p>
          <a:p>
            <a:endParaRPr lang="en-NZ" dirty="0"/>
          </a:p>
          <a:p>
            <a:r>
              <a:rPr lang="en-NZ" dirty="0"/>
              <a:t>2 – If you can’t educate the public and have them behave accordingly, you could increase the visibility of your stop/go workers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095BD-535E-4A91-9A11-2AEE10AED7B9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9142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There are a few basic aspects that are involved that can have a massive impact on how stop/go works:</a:t>
            </a:r>
          </a:p>
          <a:p>
            <a:endParaRPr lang="en-NZ" dirty="0"/>
          </a:p>
          <a:p>
            <a:r>
              <a:rPr lang="en-NZ" dirty="0"/>
              <a:t>1 – It’s all about safety</a:t>
            </a:r>
          </a:p>
          <a:p>
            <a:r>
              <a:rPr lang="en-NZ" dirty="0"/>
              <a:t>	But how are we going to improve this??</a:t>
            </a:r>
          </a:p>
          <a:p>
            <a:endParaRPr lang="en-NZ" dirty="0"/>
          </a:p>
          <a:p>
            <a:r>
              <a:rPr lang="en-NZ" dirty="0"/>
              <a:t>2 – If you can’t educate the public and have them behave accordingly, you could increase the visibility of your stop/go workers</a:t>
            </a:r>
          </a:p>
          <a:p>
            <a:endParaRPr lang="en-NZ" dirty="0"/>
          </a:p>
          <a:p>
            <a:r>
              <a:rPr lang="en-NZ" dirty="0"/>
              <a:t>3 – When visibility is increased, they feel safer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095BD-535E-4A91-9A11-2AEE10AED7B9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1269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There are a few basic aspects that are involved that can have a massive impact on how stop/go works:</a:t>
            </a:r>
          </a:p>
          <a:p>
            <a:endParaRPr lang="en-NZ" dirty="0"/>
          </a:p>
          <a:p>
            <a:r>
              <a:rPr lang="en-NZ" dirty="0"/>
              <a:t>1 – It’s all about safety</a:t>
            </a:r>
          </a:p>
          <a:p>
            <a:r>
              <a:rPr lang="en-NZ" dirty="0"/>
              <a:t>	But how are we going to improve this??</a:t>
            </a:r>
          </a:p>
          <a:p>
            <a:endParaRPr lang="en-NZ" dirty="0"/>
          </a:p>
          <a:p>
            <a:r>
              <a:rPr lang="en-NZ" dirty="0"/>
              <a:t>2 – If you can’t educate the public and have them behave accordingly, you could increase the visibility of your stop/go workers</a:t>
            </a:r>
          </a:p>
          <a:p>
            <a:endParaRPr lang="en-NZ" dirty="0"/>
          </a:p>
          <a:p>
            <a:r>
              <a:rPr lang="en-NZ" dirty="0"/>
              <a:t>3 – When visibility is increased, they feel safer</a:t>
            </a:r>
          </a:p>
          <a:p>
            <a:r>
              <a:rPr lang="en-NZ" dirty="0"/>
              <a:t>4 – When staff feel safer, they become more confident in their role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095BD-535E-4A91-9A11-2AEE10AED7B9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7923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There are a few basic aspects that are involved that can have a massive impact on how stop/go works:</a:t>
            </a:r>
          </a:p>
          <a:p>
            <a:endParaRPr lang="en-NZ" dirty="0"/>
          </a:p>
          <a:p>
            <a:r>
              <a:rPr lang="en-NZ" dirty="0"/>
              <a:t>1 – It’s all about safety</a:t>
            </a:r>
          </a:p>
          <a:p>
            <a:r>
              <a:rPr lang="en-NZ" dirty="0"/>
              <a:t>	But how are we going to improve this??</a:t>
            </a:r>
          </a:p>
          <a:p>
            <a:endParaRPr lang="en-NZ" dirty="0"/>
          </a:p>
          <a:p>
            <a:r>
              <a:rPr lang="en-NZ" dirty="0"/>
              <a:t>2 – If you can’t educate the public and have them behave accordingly, you could increase the visibility of your stop/go workers</a:t>
            </a:r>
          </a:p>
          <a:p>
            <a:endParaRPr lang="en-NZ" dirty="0"/>
          </a:p>
          <a:p>
            <a:r>
              <a:rPr lang="en-NZ" dirty="0"/>
              <a:t>3 – When visibility is increased, they feel safer</a:t>
            </a:r>
          </a:p>
          <a:p>
            <a:r>
              <a:rPr lang="en-NZ" dirty="0"/>
              <a:t>4 – When staff feel safer, they become more confident in their role</a:t>
            </a:r>
          </a:p>
          <a:p>
            <a:r>
              <a:rPr lang="en-NZ" dirty="0"/>
              <a:t>5 – More confident staff do a better job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095BD-535E-4A91-9A11-2AEE10AED7B9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1336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There are a few basic aspects that are involved that can have a massive impact on how stop/go works:</a:t>
            </a:r>
          </a:p>
          <a:p>
            <a:endParaRPr lang="en-NZ" dirty="0"/>
          </a:p>
          <a:p>
            <a:r>
              <a:rPr lang="en-NZ" dirty="0"/>
              <a:t>1 – It’s all about safety</a:t>
            </a:r>
          </a:p>
          <a:p>
            <a:r>
              <a:rPr lang="en-NZ" dirty="0"/>
              <a:t>	But how are we going to improve this??</a:t>
            </a:r>
          </a:p>
          <a:p>
            <a:endParaRPr lang="en-NZ" dirty="0"/>
          </a:p>
          <a:p>
            <a:r>
              <a:rPr lang="en-NZ" dirty="0"/>
              <a:t>2 – If you can’t educate the public and have them behave accordingly, you could increase the visibility of your stop/go workers</a:t>
            </a:r>
          </a:p>
          <a:p>
            <a:endParaRPr lang="en-NZ" dirty="0"/>
          </a:p>
          <a:p>
            <a:r>
              <a:rPr lang="en-NZ" dirty="0"/>
              <a:t>3 – When visibility is increased, they feel safer</a:t>
            </a:r>
          </a:p>
          <a:p>
            <a:r>
              <a:rPr lang="en-NZ" dirty="0"/>
              <a:t>4 – When staff feel safer, they become more confident in their role</a:t>
            </a:r>
          </a:p>
          <a:p>
            <a:r>
              <a:rPr lang="en-NZ" dirty="0"/>
              <a:t>5 – More confident staff do a better job</a:t>
            </a:r>
          </a:p>
          <a:p>
            <a:r>
              <a:rPr lang="en-NZ" dirty="0"/>
              <a:t>6 – Better job means happier customers (road users)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095BD-535E-4A91-9A11-2AEE10AED7B9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0973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There are a few basic aspects that are involved that can have a massive impact on how stop/go works:</a:t>
            </a:r>
          </a:p>
          <a:p>
            <a:endParaRPr lang="en-NZ" dirty="0"/>
          </a:p>
          <a:p>
            <a:r>
              <a:rPr lang="en-NZ" dirty="0"/>
              <a:t>1 – It’s all about safety</a:t>
            </a:r>
          </a:p>
          <a:p>
            <a:r>
              <a:rPr lang="en-NZ" dirty="0"/>
              <a:t>	But how are we going to improve this??</a:t>
            </a:r>
          </a:p>
          <a:p>
            <a:endParaRPr lang="en-NZ" dirty="0"/>
          </a:p>
          <a:p>
            <a:r>
              <a:rPr lang="en-NZ" dirty="0"/>
              <a:t>2 – If you can’t educate the public and have them behave accordingly, you could increase the visibility of your stop/go workers</a:t>
            </a:r>
          </a:p>
          <a:p>
            <a:endParaRPr lang="en-NZ" dirty="0"/>
          </a:p>
          <a:p>
            <a:r>
              <a:rPr lang="en-NZ" dirty="0"/>
              <a:t>3 – When visibility is increased, they feel safer</a:t>
            </a:r>
          </a:p>
          <a:p>
            <a:r>
              <a:rPr lang="en-NZ" dirty="0"/>
              <a:t>4 – When staff feel safer, they become more confident in their role</a:t>
            </a:r>
          </a:p>
          <a:p>
            <a:r>
              <a:rPr lang="en-NZ" dirty="0"/>
              <a:t>5 – More confident staff do a better job</a:t>
            </a:r>
          </a:p>
          <a:p>
            <a:r>
              <a:rPr lang="en-NZ" dirty="0"/>
              <a:t>6 – Better job means happier customers (road users)</a:t>
            </a:r>
          </a:p>
          <a:p>
            <a:endParaRPr lang="en-NZ" dirty="0"/>
          </a:p>
          <a:p>
            <a:r>
              <a:rPr lang="en-NZ" dirty="0"/>
              <a:t>…and in MOST cases – 7 – Happier customers increases job satisfaction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095BD-535E-4A91-9A11-2AEE10AED7B9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467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ECEE4-D373-46E5-BC8F-9F14ED5BA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9F3C8A-873D-49CA-A05F-746A01C88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FA3AC-9834-467E-955D-91A32BF9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052-49CD-49B6-B56E-EAB4BF51BB9A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13ECA-B4A7-4BFF-96E9-3C8FB7B0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EAD60-A469-47D0-AF3E-8B86F130B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D095-84D2-4536-BDF4-3B84737C39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972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AB137-1666-42DB-9035-D16879296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3B180B-FF6D-4A91-8E5F-C6CF32455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2F303-4145-4699-9550-8E34D736F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052-49CD-49B6-B56E-EAB4BF51BB9A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453EA-D803-4860-9967-F135D47D4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90E69-FA52-43DB-A37C-D6029107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D095-84D2-4536-BDF4-3B84737C39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99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D844F5-8103-485A-8C99-0142D645F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4EA43D-77E1-47B2-AEE9-F27FDB864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DD359-1616-48EB-A4F1-94D1A0C5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052-49CD-49B6-B56E-EAB4BF51BB9A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90500-EC50-4BCD-83DA-B47765AB0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D160D-5357-432E-9C49-A8A2B9B48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D095-84D2-4536-BDF4-3B84737C39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948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3BDDD-918C-4309-8578-4B6292CB1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69DCC-7D2F-4B0E-AC68-0E0F82B7B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4A00A-5FDD-42C4-8F36-A564E354F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052-49CD-49B6-B56E-EAB4BF51BB9A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D6922-DAFB-4684-B8D5-EB42FD3B1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4F36D-033B-49B4-9A15-F209045D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D095-84D2-4536-BDF4-3B84737C39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407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78065-AC9F-44FF-B8D3-8CEFD31A8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841B4-1AFF-4A90-8538-BD899690E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14158-4CD6-4F50-AD64-32363AFBE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052-49CD-49B6-B56E-EAB4BF51BB9A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959CF-8067-477B-ADD0-B28321830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C6342-1564-46D9-9662-B247B50E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D095-84D2-4536-BDF4-3B84737C39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647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CD43-F2C7-47F3-BF89-1BBE4D5DF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A73E3-F0D9-4E8D-AAF7-BEE55EE8D6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A91A8-BACE-4961-B9E3-BF086151C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7DE2E-DCB0-4CE9-BBF3-23DF39745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052-49CD-49B6-B56E-EAB4BF51BB9A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44233-1762-4482-B9C0-7733CD828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DB70D-18A8-46F4-8246-C76E52713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D095-84D2-4536-BDF4-3B84737C39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928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E5975-9B80-4FFD-9C42-283A5B3C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67EE7-CF87-4B63-9DC3-F805F9AAC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43F4B-CF92-44CD-9181-D5DD0F48D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ACD4CB-0386-4EC6-BE28-AA55B42CD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497240-A8D6-45B6-A206-073CB2141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7C0E93-2F32-4125-A543-7066B677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052-49CD-49B6-B56E-EAB4BF51BB9A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D90CB7-5D66-4A4E-A025-AAF20A76C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E47DE7-C920-4359-86C5-333BE7768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D095-84D2-4536-BDF4-3B84737C39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874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BD69F-E8DD-41FD-9B21-28F0C0383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D11E6A-A0BF-48B5-917E-B8E3B290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052-49CD-49B6-B56E-EAB4BF51BB9A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D80DC-E323-4A12-8C8C-530261DDF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743652-198A-418B-98CB-EF6B1B527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D095-84D2-4536-BDF4-3B84737C39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356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B35145-2C96-4902-90D0-6FA98AD97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052-49CD-49B6-B56E-EAB4BF51BB9A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326431-0514-4F76-BEE4-CAA063B3A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2747C-98B5-4EA7-81D5-D7609A05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D095-84D2-4536-BDF4-3B84737C39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77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AB859-559E-49C5-9518-415C3B904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14817-0D18-4709-A03D-6C7ADDCE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6FBA66-18E4-4753-9CB4-C7552FEE4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06941-6611-46D2-8ADE-9F009F720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052-49CD-49B6-B56E-EAB4BF51BB9A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0BC5C8-A80E-4ED1-B449-6D98B3041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27416-968E-461D-BBB7-77FD4462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D095-84D2-4536-BDF4-3B84737C39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342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EA065-35FF-455B-B7B8-A74860697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75AEF9-DE1C-4931-8201-38652EE01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BC1970-4CAA-4D58-B06D-F9519B3EF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3D5ED-D9C2-474C-A4CA-361822747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E052-49CD-49B6-B56E-EAB4BF51BB9A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D55BA-2A0C-400E-9CBE-F58C816EC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2060C-F121-4CC1-88F2-408F1D2F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D095-84D2-4536-BDF4-3B84737C39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765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31F61-3369-409E-A0F7-3A64D9F21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AA9AD-2BA5-4F4B-B17E-B6A4B6C56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4433D-0977-44CB-8220-21F22ACB6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2E052-49CD-49B6-B56E-EAB4BF51BB9A}" type="datetimeFigureOut">
              <a:rPr lang="en-NZ" smtClean="0"/>
              <a:t>14/05/2018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AD38B-26CD-4D3C-AEB5-FE24DE9DA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77FEB-7025-440A-9CE4-0577F70D62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ED095-84D2-4536-BDF4-3B84737C398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826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71162F2-0F60-482F-AE51-8409A3789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684" y="1292686"/>
            <a:ext cx="3830632" cy="427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38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2000">
              <a:schemeClr val="tx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71162F2-0F60-482F-AE51-8409A3789C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11" y="5428225"/>
            <a:ext cx="1294177" cy="12524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628C00-93BB-4C67-91EC-A2668A9B8642}"/>
              </a:ext>
            </a:extLst>
          </p:cNvPr>
          <p:cNvSpPr txBox="1"/>
          <p:nvPr/>
        </p:nvSpPr>
        <p:spPr>
          <a:xfrm>
            <a:off x="942224" y="541177"/>
            <a:ext cx="105293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Tx/>
              <a:buChar char="-"/>
            </a:pPr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Safety</a:t>
            </a:r>
          </a:p>
          <a:p>
            <a:pPr marL="685800" indent="-685800">
              <a:buFontTx/>
              <a:buChar char="-"/>
            </a:pPr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Increase Visibility</a:t>
            </a:r>
          </a:p>
          <a:p>
            <a:pPr marL="1143000" lvl="1" indent="-685800">
              <a:buFontTx/>
              <a:buChar char="-"/>
            </a:pPr>
            <a:r>
              <a:rPr lang="en-NZ" sz="3600" dirty="0">
                <a:solidFill>
                  <a:schemeClr val="bg1">
                    <a:lumMod val="95000"/>
                  </a:schemeClr>
                </a:solidFill>
              </a:rPr>
              <a:t>Staff feel safer because they’re more noticeable</a:t>
            </a:r>
          </a:p>
          <a:p>
            <a:pPr marL="1143000" lvl="1" indent="-685800">
              <a:buFontTx/>
              <a:buChar char="-"/>
            </a:pPr>
            <a:r>
              <a:rPr lang="en-NZ" sz="3600" dirty="0">
                <a:solidFill>
                  <a:schemeClr val="bg1">
                    <a:lumMod val="95000"/>
                  </a:schemeClr>
                </a:solidFill>
              </a:rPr>
              <a:t>Staff that feel safe gain confidence</a:t>
            </a:r>
          </a:p>
          <a:p>
            <a:pPr marL="1143000" lvl="1" indent="-685800">
              <a:buFontTx/>
              <a:buChar char="-"/>
            </a:pPr>
            <a:r>
              <a:rPr lang="en-NZ" sz="3600" dirty="0">
                <a:solidFill>
                  <a:schemeClr val="bg1">
                    <a:lumMod val="95000"/>
                  </a:schemeClr>
                </a:solidFill>
              </a:rPr>
              <a:t>Confident staff work better</a:t>
            </a:r>
          </a:p>
          <a:p>
            <a:pPr marL="1143000" lvl="1" indent="-685800">
              <a:buFontTx/>
              <a:buChar char="-"/>
            </a:pPr>
            <a:r>
              <a:rPr lang="en-NZ" sz="3600" dirty="0">
                <a:solidFill>
                  <a:schemeClr val="bg1">
                    <a:lumMod val="95000"/>
                  </a:schemeClr>
                </a:solidFill>
              </a:rPr>
              <a:t>Sites run smoother, happier “customers”</a:t>
            </a:r>
          </a:p>
          <a:p>
            <a:pPr marL="1143000" lvl="1" indent="-685800">
              <a:buFontTx/>
              <a:buChar char="-"/>
            </a:pPr>
            <a:r>
              <a:rPr lang="en-NZ" sz="3600" dirty="0">
                <a:solidFill>
                  <a:schemeClr val="bg1">
                    <a:lumMod val="95000"/>
                  </a:schemeClr>
                </a:solidFill>
              </a:rPr>
              <a:t>Happier road users make for a good day at work</a:t>
            </a:r>
          </a:p>
        </p:txBody>
      </p:sp>
    </p:spTree>
    <p:extLst>
      <p:ext uri="{BB962C8B-B14F-4D97-AF65-F5344CB8AC3E}">
        <p14:creationId xmlns:p14="http://schemas.microsoft.com/office/powerpoint/2010/main" val="858954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2000">
              <a:schemeClr val="tx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71162F2-0F60-482F-AE51-8409A3789C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11" y="5428225"/>
            <a:ext cx="1294177" cy="125249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B10926C-95F8-4763-8D22-31027A522B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470" y="1351352"/>
            <a:ext cx="7745060" cy="213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967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2000">
              <a:schemeClr val="tx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71162F2-0F60-482F-AE51-8409A3789C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11" y="5428225"/>
            <a:ext cx="1294177" cy="12524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628C00-93BB-4C67-91EC-A2668A9B8642}"/>
              </a:ext>
            </a:extLst>
          </p:cNvPr>
          <p:cNvSpPr txBox="1"/>
          <p:nvPr/>
        </p:nvSpPr>
        <p:spPr>
          <a:xfrm>
            <a:off x="942224" y="541177"/>
            <a:ext cx="10529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- Can’t be done</a:t>
            </a:r>
          </a:p>
        </p:txBody>
      </p:sp>
    </p:spTree>
    <p:extLst>
      <p:ext uri="{BB962C8B-B14F-4D97-AF65-F5344CB8AC3E}">
        <p14:creationId xmlns:p14="http://schemas.microsoft.com/office/powerpoint/2010/main" val="2263417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2000">
              <a:schemeClr val="tx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71162F2-0F60-482F-AE51-8409A3789C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11" y="5428225"/>
            <a:ext cx="1294177" cy="12524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628C00-93BB-4C67-91EC-A2668A9B8642}"/>
              </a:ext>
            </a:extLst>
          </p:cNvPr>
          <p:cNvSpPr txBox="1"/>
          <p:nvPr/>
        </p:nvSpPr>
        <p:spPr>
          <a:xfrm>
            <a:off x="942224" y="541177"/>
            <a:ext cx="10529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Tx/>
              <a:buChar char="-"/>
            </a:pPr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Can’t be done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4D7E04-9D29-401F-9ED5-029A4D0AAED8}"/>
              </a:ext>
            </a:extLst>
          </p:cNvPr>
          <p:cNvSpPr txBox="1"/>
          <p:nvPr/>
        </p:nvSpPr>
        <p:spPr>
          <a:xfrm>
            <a:off x="2035685" y="1905506"/>
            <a:ext cx="8120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9600" dirty="0">
                <a:solidFill>
                  <a:srgbClr val="FFC000"/>
                </a:solidFill>
              </a:rPr>
              <a:t>CHALLENGE ACCEPTED</a:t>
            </a:r>
          </a:p>
        </p:txBody>
      </p:sp>
    </p:spTree>
    <p:extLst>
      <p:ext uri="{BB962C8B-B14F-4D97-AF65-F5344CB8AC3E}">
        <p14:creationId xmlns:p14="http://schemas.microsoft.com/office/powerpoint/2010/main" val="833729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2000">
              <a:schemeClr val="tx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71162F2-0F60-482F-AE51-8409A3789C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11" y="5428225"/>
            <a:ext cx="1294177" cy="12524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BAE5BA-E510-414E-9456-CC7E76E82AC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223" y="177282"/>
            <a:ext cx="6519554" cy="4889666"/>
          </a:xfrm>
          <a:prstGeom prst="rect">
            <a:avLst/>
          </a:prstGeom>
          <a:effectLst>
            <a:softEdge rad="952500"/>
          </a:effectLst>
        </p:spPr>
      </p:pic>
    </p:spTree>
    <p:extLst>
      <p:ext uri="{BB962C8B-B14F-4D97-AF65-F5344CB8AC3E}">
        <p14:creationId xmlns:p14="http://schemas.microsoft.com/office/powerpoint/2010/main" val="1445977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2000">
              <a:schemeClr val="tx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71162F2-0F60-482F-AE51-8409A3789C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684" y="1292686"/>
            <a:ext cx="3830632" cy="427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96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2000">
              <a:schemeClr val="tx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71162F2-0F60-482F-AE51-8409A3789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497" y="-286732"/>
            <a:ext cx="3830632" cy="4272628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A3A69-6DD0-4374-B908-1AD404ABD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673" y="1825625"/>
            <a:ext cx="7093527" cy="191510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NZ" sz="4800" b="1" dirty="0">
                <a:solidFill>
                  <a:schemeClr val="bg1"/>
                </a:solidFill>
              </a:rPr>
              <a:t>Optional download of video</a:t>
            </a:r>
          </a:p>
          <a:p>
            <a:pPr marL="0" indent="0" algn="ctr">
              <a:buNone/>
            </a:pPr>
            <a:r>
              <a:rPr lang="en-NZ" sz="4800" b="1" dirty="0">
                <a:solidFill>
                  <a:schemeClr val="bg1"/>
                </a:solidFill>
              </a:rPr>
              <a:t>W-07 </a:t>
            </a:r>
            <a:r>
              <a:rPr lang="en-NZ" sz="4800" b="1" dirty="0" err="1">
                <a:solidFill>
                  <a:schemeClr val="bg1"/>
                </a:solidFill>
              </a:rPr>
              <a:t>IllumiSTOP</a:t>
            </a:r>
            <a:endParaRPr lang="en-NZ" sz="4800" b="1" dirty="0">
              <a:solidFill>
                <a:schemeClr val="bg1"/>
              </a:solidFill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68249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2000">
              <a:schemeClr val="tx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71162F2-0F60-482F-AE51-8409A3789C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11" y="5428225"/>
            <a:ext cx="1294177" cy="12524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43FDE9-126F-4245-BD52-800FD971F3B0}"/>
              </a:ext>
            </a:extLst>
          </p:cNvPr>
          <p:cNvSpPr txBox="1"/>
          <p:nvPr/>
        </p:nvSpPr>
        <p:spPr>
          <a:xfrm>
            <a:off x="2149150" y="1674674"/>
            <a:ext cx="78936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Stop/Go is one of the most</a:t>
            </a:r>
          </a:p>
          <a:p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Dangerous jobs on the road</a:t>
            </a:r>
          </a:p>
        </p:txBody>
      </p:sp>
    </p:spTree>
    <p:extLst>
      <p:ext uri="{BB962C8B-B14F-4D97-AF65-F5344CB8AC3E}">
        <p14:creationId xmlns:p14="http://schemas.microsoft.com/office/powerpoint/2010/main" val="3466648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2000">
              <a:schemeClr val="tx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71162F2-0F60-482F-AE51-8409A3789C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11" y="5428225"/>
            <a:ext cx="1294177" cy="125249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B10926C-95F8-4763-8D22-31027A522B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470" y="1351352"/>
            <a:ext cx="7745060" cy="213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98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2000">
              <a:schemeClr val="tx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71162F2-0F60-482F-AE51-8409A3789C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11" y="5428225"/>
            <a:ext cx="1294177" cy="12524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628C00-93BB-4C67-91EC-A2668A9B8642}"/>
              </a:ext>
            </a:extLst>
          </p:cNvPr>
          <p:cNvSpPr txBox="1"/>
          <p:nvPr/>
        </p:nvSpPr>
        <p:spPr>
          <a:xfrm>
            <a:off x="979548" y="485194"/>
            <a:ext cx="78936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Tx/>
              <a:buChar char="-"/>
            </a:pPr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Safety</a:t>
            </a:r>
          </a:p>
          <a:p>
            <a:pPr marL="685800" indent="-685800">
              <a:buFontTx/>
              <a:buChar char="-"/>
            </a:pPr>
            <a:endParaRPr lang="en-NZ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7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2000">
              <a:schemeClr val="tx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71162F2-0F60-482F-AE51-8409A3789C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11" y="5428225"/>
            <a:ext cx="1294177" cy="12524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628C00-93BB-4C67-91EC-A2668A9B8642}"/>
              </a:ext>
            </a:extLst>
          </p:cNvPr>
          <p:cNvSpPr txBox="1"/>
          <p:nvPr/>
        </p:nvSpPr>
        <p:spPr>
          <a:xfrm>
            <a:off x="942225" y="541177"/>
            <a:ext cx="78936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Tx/>
              <a:buChar char="-"/>
            </a:pPr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Safety</a:t>
            </a:r>
          </a:p>
          <a:p>
            <a:pPr marL="685800" indent="-685800">
              <a:buFontTx/>
              <a:buChar char="-"/>
            </a:pPr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Increase Visibility</a:t>
            </a:r>
          </a:p>
        </p:txBody>
      </p:sp>
    </p:spTree>
    <p:extLst>
      <p:ext uri="{BB962C8B-B14F-4D97-AF65-F5344CB8AC3E}">
        <p14:creationId xmlns:p14="http://schemas.microsoft.com/office/powerpoint/2010/main" val="3527176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2000">
              <a:schemeClr val="tx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71162F2-0F60-482F-AE51-8409A3789C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11" y="5428225"/>
            <a:ext cx="1294177" cy="12524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628C00-93BB-4C67-91EC-A2668A9B8642}"/>
              </a:ext>
            </a:extLst>
          </p:cNvPr>
          <p:cNvSpPr txBox="1"/>
          <p:nvPr/>
        </p:nvSpPr>
        <p:spPr>
          <a:xfrm>
            <a:off x="942224" y="541177"/>
            <a:ext cx="104937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Tx/>
              <a:buChar char="-"/>
            </a:pPr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Safety</a:t>
            </a:r>
          </a:p>
          <a:p>
            <a:pPr marL="685800" indent="-685800">
              <a:buFontTx/>
              <a:buChar char="-"/>
            </a:pPr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Increase Visibility</a:t>
            </a:r>
          </a:p>
          <a:p>
            <a:pPr marL="1143000" lvl="1" indent="-685800">
              <a:buFontTx/>
              <a:buChar char="-"/>
            </a:pPr>
            <a:r>
              <a:rPr lang="en-NZ" sz="3600" dirty="0">
                <a:solidFill>
                  <a:schemeClr val="bg1">
                    <a:lumMod val="95000"/>
                  </a:schemeClr>
                </a:solidFill>
              </a:rPr>
              <a:t>Staff feel safer because they’re more </a:t>
            </a:r>
            <a:r>
              <a:rPr lang="en-NZ" sz="3600" dirty="0" err="1">
                <a:solidFill>
                  <a:schemeClr val="bg1">
                    <a:lumMod val="95000"/>
                  </a:schemeClr>
                </a:solidFill>
              </a:rPr>
              <a:t>noticable</a:t>
            </a:r>
            <a:endParaRPr lang="en-NZ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284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2000">
              <a:schemeClr val="tx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71162F2-0F60-482F-AE51-8409A3789C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11" y="5428225"/>
            <a:ext cx="1294177" cy="12524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628C00-93BB-4C67-91EC-A2668A9B8642}"/>
              </a:ext>
            </a:extLst>
          </p:cNvPr>
          <p:cNvSpPr txBox="1"/>
          <p:nvPr/>
        </p:nvSpPr>
        <p:spPr>
          <a:xfrm>
            <a:off x="942225" y="541177"/>
            <a:ext cx="105055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Tx/>
              <a:buChar char="-"/>
            </a:pPr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Safety</a:t>
            </a:r>
          </a:p>
          <a:p>
            <a:pPr marL="685800" indent="-685800">
              <a:buFontTx/>
              <a:buChar char="-"/>
            </a:pPr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Increase Visibility</a:t>
            </a:r>
          </a:p>
          <a:p>
            <a:pPr marL="1143000" lvl="1" indent="-685800">
              <a:buFontTx/>
              <a:buChar char="-"/>
            </a:pPr>
            <a:r>
              <a:rPr lang="en-NZ" sz="3600" dirty="0">
                <a:solidFill>
                  <a:schemeClr val="bg1">
                    <a:lumMod val="95000"/>
                  </a:schemeClr>
                </a:solidFill>
              </a:rPr>
              <a:t>Staff feel safer because they’re more noticeable</a:t>
            </a:r>
          </a:p>
          <a:p>
            <a:pPr marL="1143000" lvl="1" indent="-685800">
              <a:buFontTx/>
              <a:buChar char="-"/>
            </a:pPr>
            <a:r>
              <a:rPr lang="en-NZ" sz="3600" dirty="0">
                <a:solidFill>
                  <a:schemeClr val="bg1">
                    <a:lumMod val="95000"/>
                  </a:schemeClr>
                </a:solidFill>
              </a:rPr>
              <a:t>Staff that feel safe gain confidence</a:t>
            </a:r>
          </a:p>
        </p:txBody>
      </p:sp>
    </p:spTree>
    <p:extLst>
      <p:ext uri="{BB962C8B-B14F-4D97-AF65-F5344CB8AC3E}">
        <p14:creationId xmlns:p14="http://schemas.microsoft.com/office/powerpoint/2010/main" val="3474787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2000">
              <a:schemeClr val="tx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71162F2-0F60-482F-AE51-8409A3789C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11" y="5428225"/>
            <a:ext cx="1294177" cy="12524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628C00-93BB-4C67-91EC-A2668A9B8642}"/>
              </a:ext>
            </a:extLst>
          </p:cNvPr>
          <p:cNvSpPr txBox="1"/>
          <p:nvPr/>
        </p:nvSpPr>
        <p:spPr>
          <a:xfrm>
            <a:off x="942224" y="541177"/>
            <a:ext cx="10517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Tx/>
              <a:buChar char="-"/>
            </a:pPr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Safety</a:t>
            </a:r>
          </a:p>
          <a:p>
            <a:pPr marL="685800" indent="-685800">
              <a:buFontTx/>
              <a:buChar char="-"/>
            </a:pPr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Increase Visibility</a:t>
            </a:r>
          </a:p>
          <a:p>
            <a:pPr marL="1143000" lvl="1" indent="-685800">
              <a:buFontTx/>
              <a:buChar char="-"/>
            </a:pPr>
            <a:r>
              <a:rPr lang="en-NZ" sz="3600" dirty="0">
                <a:solidFill>
                  <a:schemeClr val="bg1">
                    <a:lumMod val="95000"/>
                  </a:schemeClr>
                </a:solidFill>
              </a:rPr>
              <a:t>Staff feel safer because they’re more noticeable</a:t>
            </a:r>
          </a:p>
          <a:p>
            <a:pPr marL="1143000" lvl="1" indent="-685800">
              <a:buFontTx/>
              <a:buChar char="-"/>
            </a:pPr>
            <a:r>
              <a:rPr lang="en-NZ" sz="3600" dirty="0">
                <a:solidFill>
                  <a:schemeClr val="bg1">
                    <a:lumMod val="95000"/>
                  </a:schemeClr>
                </a:solidFill>
              </a:rPr>
              <a:t>Staff that feel safe gain confidence</a:t>
            </a:r>
          </a:p>
          <a:p>
            <a:pPr marL="1143000" lvl="1" indent="-685800">
              <a:buFontTx/>
              <a:buChar char="-"/>
            </a:pPr>
            <a:r>
              <a:rPr lang="en-NZ" sz="3600" dirty="0">
                <a:solidFill>
                  <a:schemeClr val="bg1">
                    <a:lumMod val="95000"/>
                  </a:schemeClr>
                </a:solidFill>
              </a:rPr>
              <a:t>Confident staff work better</a:t>
            </a:r>
          </a:p>
        </p:txBody>
      </p:sp>
    </p:spTree>
    <p:extLst>
      <p:ext uri="{BB962C8B-B14F-4D97-AF65-F5344CB8AC3E}">
        <p14:creationId xmlns:p14="http://schemas.microsoft.com/office/powerpoint/2010/main" val="345820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2000">
              <a:schemeClr val="tx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71162F2-0F60-482F-AE51-8409A3789C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911" y="5428225"/>
            <a:ext cx="1294177" cy="12524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628C00-93BB-4C67-91EC-A2668A9B8642}"/>
              </a:ext>
            </a:extLst>
          </p:cNvPr>
          <p:cNvSpPr txBox="1"/>
          <p:nvPr/>
        </p:nvSpPr>
        <p:spPr>
          <a:xfrm>
            <a:off x="942224" y="541177"/>
            <a:ext cx="105293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Tx/>
              <a:buChar char="-"/>
            </a:pPr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Safety</a:t>
            </a:r>
          </a:p>
          <a:p>
            <a:pPr marL="685800" indent="-685800">
              <a:buFontTx/>
              <a:buChar char="-"/>
            </a:pPr>
            <a:r>
              <a:rPr lang="en-NZ" sz="5400" dirty="0">
                <a:solidFill>
                  <a:schemeClr val="bg1">
                    <a:lumMod val="95000"/>
                  </a:schemeClr>
                </a:solidFill>
              </a:rPr>
              <a:t>Increase Visibility</a:t>
            </a:r>
          </a:p>
          <a:p>
            <a:pPr marL="1143000" lvl="1" indent="-685800">
              <a:buFontTx/>
              <a:buChar char="-"/>
            </a:pPr>
            <a:r>
              <a:rPr lang="en-NZ" sz="3600" dirty="0">
                <a:solidFill>
                  <a:schemeClr val="bg1">
                    <a:lumMod val="95000"/>
                  </a:schemeClr>
                </a:solidFill>
              </a:rPr>
              <a:t>Staff feel safer because they’re more noticeable</a:t>
            </a:r>
          </a:p>
          <a:p>
            <a:pPr marL="1143000" lvl="1" indent="-685800">
              <a:buFontTx/>
              <a:buChar char="-"/>
            </a:pPr>
            <a:r>
              <a:rPr lang="en-NZ" sz="3600" dirty="0">
                <a:solidFill>
                  <a:schemeClr val="bg1">
                    <a:lumMod val="95000"/>
                  </a:schemeClr>
                </a:solidFill>
              </a:rPr>
              <a:t>Staff that feel safe gain confidence</a:t>
            </a:r>
          </a:p>
          <a:p>
            <a:pPr marL="1143000" lvl="1" indent="-685800">
              <a:buFontTx/>
              <a:buChar char="-"/>
            </a:pPr>
            <a:r>
              <a:rPr lang="en-NZ" sz="3600" dirty="0">
                <a:solidFill>
                  <a:schemeClr val="bg1">
                    <a:lumMod val="95000"/>
                  </a:schemeClr>
                </a:solidFill>
              </a:rPr>
              <a:t>Confident staff work better</a:t>
            </a:r>
          </a:p>
          <a:p>
            <a:pPr marL="1143000" lvl="1" indent="-685800">
              <a:buFontTx/>
              <a:buChar char="-"/>
            </a:pPr>
            <a:r>
              <a:rPr lang="en-NZ" sz="3600" dirty="0">
                <a:solidFill>
                  <a:schemeClr val="bg1">
                    <a:lumMod val="95000"/>
                  </a:schemeClr>
                </a:solidFill>
              </a:rPr>
              <a:t>Sites run smoother, happier “customers”</a:t>
            </a:r>
          </a:p>
        </p:txBody>
      </p:sp>
    </p:spTree>
    <p:extLst>
      <p:ext uri="{BB962C8B-B14F-4D97-AF65-F5344CB8AC3E}">
        <p14:creationId xmlns:p14="http://schemas.microsoft.com/office/powerpoint/2010/main" val="1325821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E7FC7D1DFCBB4DAF12F0F583E5727F" ma:contentTypeVersion="12" ma:contentTypeDescription="Create a new document." ma:contentTypeScope="" ma:versionID="3183aaf253e1b737959cf8b806d09f22">
  <xsd:schema xmlns:xsd="http://www.w3.org/2001/XMLSchema" xmlns:xs="http://www.w3.org/2001/XMLSchema" xmlns:p="http://schemas.microsoft.com/office/2006/metadata/properties" xmlns:ns2="5a56619b-5606-4a2b-8065-d5f1974d9ed5" xmlns:ns3="e3d1d8a1-fed5-4680-8fac-b27b0658afc4" targetNamespace="http://schemas.microsoft.com/office/2006/metadata/properties" ma:root="true" ma:fieldsID="5f7b77ff09cdf542f7f9b313e190010d" ns2:_="" ns3:_="">
    <xsd:import namespace="5a56619b-5606-4a2b-8065-d5f1974d9ed5"/>
    <xsd:import namespace="e3d1d8a1-fed5-4680-8fac-b27b0658af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56619b-5606-4a2b-8065-d5f1974d9e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d1d8a1-fed5-4680-8fac-b27b0658af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17A0E5-1DC5-4789-98D5-208812E7A92D}"/>
</file>

<file path=customXml/itemProps2.xml><?xml version="1.0" encoding="utf-8"?>
<ds:datastoreItem xmlns:ds="http://schemas.openxmlformats.org/officeDocument/2006/customXml" ds:itemID="{2F7D0A7F-5413-489F-8934-EE9DC5C04BFE}"/>
</file>

<file path=customXml/itemProps3.xml><?xml version="1.0" encoding="utf-8"?>
<ds:datastoreItem xmlns:ds="http://schemas.openxmlformats.org/officeDocument/2006/customXml" ds:itemID="{50ECFDFD-17A9-46C3-98D4-5C229D557DA6}"/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603</Words>
  <Application>Microsoft Office PowerPoint</Application>
  <PresentationFormat>Widescreen</PresentationFormat>
  <Paragraphs>148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Duff</dc:creator>
  <cp:lastModifiedBy>Tony Stella</cp:lastModifiedBy>
  <cp:revision>11</cp:revision>
  <dcterms:created xsi:type="dcterms:W3CDTF">2018-05-08T22:48:15Z</dcterms:created>
  <dcterms:modified xsi:type="dcterms:W3CDTF">2018-05-14T02:23:43Z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0x01010055E7FC7D1DFCBB4DAF12F0F583E5727F</vt:lpwstr>
  </property>
</Properties>
</file>