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65" r:id="rId2"/>
    <p:sldId id="273" r:id="rId3"/>
    <p:sldId id="275" r:id="rId4"/>
    <p:sldId id="284" r:id="rId5"/>
    <p:sldId id="285" r:id="rId6"/>
    <p:sldId id="287" r:id="rId7"/>
    <p:sldId id="286" r:id="rId8"/>
    <p:sldId id="289" r:id="rId9"/>
    <p:sldId id="308" r:id="rId10"/>
    <p:sldId id="290" r:id="rId11"/>
    <p:sldId id="296" r:id="rId12"/>
    <p:sldId id="297" r:id="rId13"/>
    <p:sldId id="305" r:id="rId14"/>
    <p:sldId id="300" r:id="rId15"/>
    <p:sldId id="292" r:id="rId16"/>
    <p:sldId id="288" r:id="rId17"/>
    <p:sldId id="303" r:id="rId18"/>
    <p:sldId id="298" r:id="rId19"/>
    <p:sldId id="310" r:id="rId20"/>
    <p:sldId id="307" r:id="rId21"/>
    <p:sldId id="299" r:id="rId22"/>
    <p:sldId id="294" r:id="rId23"/>
    <p:sldId id="295" r:id="rId24"/>
    <p:sldId id="306" r:id="rId2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11" autoAdjust="0"/>
    <p:restoredTop sz="68549" autoAdjust="0"/>
  </p:normalViewPr>
  <p:slideViewPr>
    <p:cSldViewPr>
      <p:cViewPr varScale="1">
        <p:scale>
          <a:sx n="65" d="100"/>
          <a:sy n="65" d="100"/>
        </p:scale>
        <p:origin x="2160" y="72"/>
      </p:cViewPr>
      <p:guideLst>
        <p:guide orient="horz" pos="2160"/>
        <p:guide pos="2880"/>
      </p:guideLst>
    </p:cSldViewPr>
  </p:slideViewPr>
  <p:outlineViewPr>
    <p:cViewPr>
      <p:scale>
        <a:sx n="33" d="100"/>
        <a:sy n="33" d="100"/>
      </p:scale>
      <p:origin x="0" y="-1316"/>
    </p:cViewPr>
  </p:outlineViewPr>
  <p:notesTextViewPr>
    <p:cViewPr>
      <p:scale>
        <a:sx n="1" d="1"/>
        <a:sy n="1" d="1"/>
      </p:scale>
      <p:origin x="0" y="0"/>
    </p:cViewPr>
  </p:notesTextViewPr>
  <p:sorterViewPr>
    <p:cViewPr>
      <p:scale>
        <a:sx n="100" d="100"/>
        <a:sy n="100" d="100"/>
      </p:scale>
      <p:origin x="0" y="-2512"/>
    </p:cViewPr>
  </p:sorterViewPr>
  <p:notesViewPr>
    <p:cSldViewPr>
      <p:cViewPr varScale="1">
        <p:scale>
          <a:sx n="53" d="100"/>
          <a:sy n="53" d="100"/>
        </p:scale>
        <p:origin x="2648"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35" Type="http://schemas.openxmlformats.org/officeDocument/2006/relationships/customXml" Target="../customXml/item3.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sz="quarter" idx="1"/>
          </p:nvPr>
        </p:nvSpPr>
        <p:spPr>
          <a:xfrm>
            <a:off x="3850444" y="0"/>
            <a:ext cx="2945659" cy="498055"/>
          </a:xfrm>
          <a:prstGeom prst="rect">
            <a:avLst/>
          </a:prstGeom>
        </p:spPr>
        <p:txBody>
          <a:bodyPr vert="horz" lIns="91440" tIns="45720" rIns="91440" bIns="45720" rtlCol="0"/>
          <a:lstStyle>
            <a:lvl1pPr algn="r">
              <a:defRPr sz="1200"/>
            </a:lvl1pPr>
          </a:lstStyle>
          <a:p>
            <a:fld id="{6D91D07A-A20C-4717-A61D-28C8B2FD867E}" type="datetimeFigureOut">
              <a:rPr lang="en-NZ" smtClean="0"/>
              <a:t>9/05/2018</a:t>
            </a:fld>
            <a:endParaRPr lang="en-NZ" dirty="0"/>
          </a:p>
        </p:txBody>
      </p:sp>
      <p:sp>
        <p:nvSpPr>
          <p:cNvPr id="4" name="Footer Placeholder 3"/>
          <p:cNvSpPr>
            <a:spLocks noGrp="1"/>
          </p:cNvSpPr>
          <p:nvPr>
            <p:ph type="ftr" sz="quarter" idx="2"/>
          </p:nvPr>
        </p:nvSpPr>
        <p:spPr>
          <a:xfrm>
            <a:off x="1" y="9428584"/>
            <a:ext cx="2945659" cy="498055"/>
          </a:xfrm>
          <a:prstGeom prst="rect">
            <a:avLst/>
          </a:prstGeom>
        </p:spPr>
        <p:txBody>
          <a:bodyPr vert="horz" lIns="91440" tIns="45720" rIns="91440" bIns="45720" rtlCol="0" anchor="b"/>
          <a:lstStyle>
            <a:lvl1pPr algn="l">
              <a:defRPr sz="1200"/>
            </a:lvl1pPr>
          </a:lstStyle>
          <a:p>
            <a:endParaRPr lang="en-NZ" dirty="0"/>
          </a:p>
        </p:txBody>
      </p:sp>
      <p:sp>
        <p:nvSpPr>
          <p:cNvPr id="5" name="Slide Number Placeholder 4"/>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10BE43AB-FDC6-40FB-B3F0-A7CD11808441}" type="slidenum">
              <a:rPr lang="en-NZ" smtClean="0"/>
              <a:t>‹#›</a:t>
            </a:fld>
            <a:endParaRPr lang="en-NZ" dirty="0"/>
          </a:p>
        </p:txBody>
      </p:sp>
    </p:spTree>
    <p:extLst>
      <p:ext uri="{BB962C8B-B14F-4D97-AF65-F5344CB8AC3E}">
        <p14:creationId xmlns:p14="http://schemas.microsoft.com/office/powerpoint/2010/main" val="1421279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95FF3490-A304-49BB-BE5D-13DE620836B6}" type="datetimeFigureOut">
              <a:rPr lang="en-NZ" smtClean="0"/>
              <a:t>9/05/2018</a:t>
            </a:fld>
            <a:endParaRPr lang="en-NZ" dirty="0"/>
          </a:p>
        </p:txBody>
      </p:sp>
      <p:sp>
        <p:nvSpPr>
          <p:cNvPr id="4" name="Slide Image Placeholder 3"/>
          <p:cNvSpPr>
            <a:spLocks noGrp="1" noRot="1" noChangeAspect="1"/>
          </p:cNvSpPr>
          <p:nvPr>
            <p:ph type="sldImg" idx="2"/>
          </p:nvPr>
        </p:nvSpPr>
        <p:spPr>
          <a:xfrm>
            <a:off x="1168400" y="1243013"/>
            <a:ext cx="4460875" cy="3346450"/>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86AC70A2-A351-46F9-AA56-078AC0A6D8B5}" type="slidenum">
              <a:rPr lang="en-NZ" smtClean="0"/>
              <a:t>‹#›</a:t>
            </a:fld>
            <a:endParaRPr lang="en-NZ" dirty="0"/>
          </a:p>
        </p:txBody>
      </p:sp>
    </p:spTree>
    <p:extLst>
      <p:ext uri="{BB962C8B-B14F-4D97-AF65-F5344CB8AC3E}">
        <p14:creationId xmlns:p14="http://schemas.microsoft.com/office/powerpoint/2010/main" val="74794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dirty="0"/>
              <a:t>Made up title:  TMC Approving Engineer and whipping boy working to get TTM across the NOC work scope compliant and right.</a:t>
            </a:r>
          </a:p>
        </p:txBody>
      </p:sp>
      <p:sp>
        <p:nvSpPr>
          <p:cNvPr id="4" name="Slide Number Placeholder 3"/>
          <p:cNvSpPr>
            <a:spLocks noGrp="1"/>
          </p:cNvSpPr>
          <p:nvPr>
            <p:ph type="sldNum" sz="quarter" idx="10"/>
          </p:nvPr>
        </p:nvSpPr>
        <p:spPr/>
        <p:txBody>
          <a:bodyPr/>
          <a:lstStyle/>
          <a:p>
            <a:fld id="{86AC70A2-A351-46F9-AA56-078AC0A6D8B5}" type="slidenum">
              <a:rPr lang="en-NZ" smtClean="0"/>
              <a:t>1</a:t>
            </a:fld>
            <a:endParaRPr lang="en-NZ" dirty="0"/>
          </a:p>
        </p:txBody>
      </p:sp>
    </p:spTree>
    <p:extLst>
      <p:ext uri="{BB962C8B-B14F-4D97-AF65-F5344CB8AC3E}">
        <p14:creationId xmlns:p14="http://schemas.microsoft.com/office/powerpoint/2010/main" val="2016449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dirty="0"/>
              <a:t>At a planning level Southernlink is seeking wide feedback</a:t>
            </a:r>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r>
              <a:rPr lang="en-NZ" dirty="0"/>
              <a:t>NZTA permitting contacts are in touch with local industry and the smaller haulage operators, mostly moving overweight plant locally</a:t>
            </a:r>
          </a:p>
          <a:p>
            <a:pPr marL="171450" indent="-171450">
              <a:buFont typeface="Arial" panose="020B0604020202020204" pitchFamily="34" charset="0"/>
              <a:buChar char="•"/>
            </a:pPr>
            <a:r>
              <a:rPr lang="en-NZ" dirty="0"/>
              <a:t>NZHH Association has a well known local rep</a:t>
            </a:r>
          </a:p>
          <a:p>
            <a:pPr marL="171450" indent="-171450">
              <a:buFont typeface="Arial" panose="020B0604020202020204" pitchFamily="34" charset="0"/>
              <a:buChar char="•"/>
            </a:pPr>
            <a:r>
              <a:rPr lang="en-NZ" dirty="0"/>
              <a:t>NZ HH Association also has a national contact (Johnathon Bhana-Thomson) well known and a great contact point</a:t>
            </a:r>
          </a:p>
          <a:p>
            <a:pPr marL="171450" indent="-171450">
              <a:buFont typeface="Arial" panose="020B0604020202020204" pitchFamily="34" charset="0"/>
              <a:buChar char="•"/>
            </a:pPr>
            <a:r>
              <a:rPr lang="en-NZ" dirty="0"/>
              <a:t>SLC makes sure to contact and consider LPC whenever work is planned in the south of the City network or around the Tunnel</a:t>
            </a:r>
          </a:p>
          <a:p>
            <a:pPr marL="171450" indent="-171450">
              <a:buFont typeface="Arial" panose="020B0604020202020204" pitchFamily="34" charset="0"/>
              <a:buChar char="•"/>
            </a:pPr>
            <a:r>
              <a:rPr lang="en-NZ" dirty="0"/>
              <a:t>CIAL are a key contact for any work in the west of the City network and especially on or around the interchanges accessing the Airport directly.  Also CIAL is a RCA in its own right controlling a number of roads immediately around the Airport.</a:t>
            </a:r>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r>
              <a:rPr lang="en-NZ" dirty="0"/>
              <a:t>Any detours proposed will usually make use of Council Roads.  The CCC CTOC and other Councils need some prior notification of this use to provide early guidance or feedback about limitations or absolute restrictions.</a:t>
            </a:r>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10"/>
          </p:nvPr>
        </p:nvSpPr>
        <p:spPr/>
        <p:txBody>
          <a:bodyPr/>
          <a:lstStyle/>
          <a:p>
            <a:fld id="{86AC70A2-A351-46F9-AA56-078AC0A6D8B5}" type="slidenum">
              <a:rPr lang="en-NZ" smtClean="0"/>
              <a:t>10</a:t>
            </a:fld>
            <a:endParaRPr lang="en-NZ" dirty="0"/>
          </a:p>
        </p:txBody>
      </p:sp>
    </p:spTree>
    <p:extLst>
      <p:ext uri="{BB962C8B-B14F-4D97-AF65-F5344CB8AC3E}">
        <p14:creationId xmlns:p14="http://schemas.microsoft.com/office/powerpoint/2010/main" val="4217217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Southernlink uses a broadcast email list, as the date of proposed work approaches - key contacts are re-notified with specific work scale and location discussed.  SLC confirms the proposed TTM methodology seeking final feedback.</a:t>
            </a:r>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r>
              <a:rPr lang="en-NZ" dirty="0"/>
              <a:t>NZTA permitting contacts are kept informed so local industry and the smaller haulage operators know</a:t>
            </a:r>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r>
              <a:rPr lang="en-NZ" dirty="0"/>
              <a:t>NZ HH Association re-notified both local and national contacts</a:t>
            </a:r>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r>
              <a:rPr lang="en-NZ" dirty="0"/>
              <a:t>SLC contacts LPC and CIAL whenever work is planned in their areas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Coordination between/across worksites and impacts such as work affecting break bulk truck movement from the Port is important at this stage</a:t>
            </a:r>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r>
              <a:rPr lang="en-NZ" dirty="0"/>
              <a:t>If any detours are proposed off the highway onto Council Roads the affected Councils are notified to confirm any changes or contingencies made to address any previous feedback about limitations or absolute restrictions on these detours – </a:t>
            </a:r>
            <a:r>
              <a:rPr lang="en-NZ" dirty="0" err="1"/>
              <a:t>esp</a:t>
            </a:r>
            <a:r>
              <a:rPr lang="en-NZ" dirty="0"/>
              <a:t> HPMVs</a:t>
            </a:r>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r>
              <a:rPr lang="en-NZ" dirty="0"/>
              <a:t>Any changes needed to traffic </a:t>
            </a:r>
            <a:r>
              <a:rPr lang="en-NZ" dirty="0" err="1"/>
              <a:t>cignals</a:t>
            </a:r>
            <a:r>
              <a:rPr lang="en-NZ" dirty="0"/>
              <a:t> setups need to be confirmed.</a:t>
            </a:r>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10"/>
          </p:nvPr>
        </p:nvSpPr>
        <p:spPr/>
        <p:txBody>
          <a:bodyPr/>
          <a:lstStyle/>
          <a:p>
            <a:fld id="{86AC70A2-A351-46F9-AA56-078AC0A6D8B5}" type="slidenum">
              <a:rPr lang="en-NZ" smtClean="0"/>
              <a:t>11</a:t>
            </a:fld>
            <a:endParaRPr lang="en-NZ" dirty="0"/>
          </a:p>
        </p:txBody>
      </p:sp>
    </p:spTree>
    <p:extLst>
      <p:ext uri="{BB962C8B-B14F-4D97-AF65-F5344CB8AC3E}">
        <p14:creationId xmlns:p14="http://schemas.microsoft.com/office/powerpoint/2010/main" val="1363862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Southernlink once again uses a broadcast email list of 72 contacts as the work starts draws closer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Key contacts are re-notified of the proposed date of works in the week ahead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Details updated weekly - every Monday -  SLC confirms the likely impacts on traffic in a more detailed sense, site by site.</a:t>
            </a:r>
          </a:p>
        </p:txBody>
      </p:sp>
      <p:sp>
        <p:nvSpPr>
          <p:cNvPr id="4" name="Slide Number Placeholder 3"/>
          <p:cNvSpPr>
            <a:spLocks noGrp="1"/>
          </p:cNvSpPr>
          <p:nvPr>
            <p:ph type="sldNum" sz="quarter" idx="10"/>
          </p:nvPr>
        </p:nvSpPr>
        <p:spPr/>
        <p:txBody>
          <a:bodyPr/>
          <a:lstStyle/>
          <a:p>
            <a:fld id="{86AC70A2-A351-46F9-AA56-078AC0A6D8B5}" type="slidenum">
              <a:rPr lang="en-NZ" smtClean="0"/>
              <a:t>12</a:t>
            </a:fld>
            <a:endParaRPr lang="en-NZ" dirty="0"/>
          </a:p>
        </p:txBody>
      </p:sp>
    </p:spTree>
    <p:extLst>
      <p:ext uri="{BB962C8B-B14F-4D97-AF65-F5344CB8AC3E}">
        <p14:creationId xmlns:p14="http://schemas.microsoft.com/office/powerpoint/2010/main" val="2473377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Site by site any detours or road closures proposed are clearly marked as “red” sites where traffic impact will be the highest.</a:t>
            </a:r>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r>
              <a:rPr lang="en-NZ" dirty="0"/>
              <a:t>Where work will impact commuter links at peak traffic this is again highlighted.</a:t>
            </a:r>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r>
              <a:rPr lang="en-NZ" dirty="0"/>
              <a:t>Nightworks have a lesser impact due to less traffic affected</a:t>
            </a:r>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r>
              <a:rPr lang="en-NZ" dirty="0"/>
              <a:t>Dates of work are reconfirmed so all road users – especially Heavy Haulage – can plan around the timing of upcoming impacts on major routes.</a:t>
            </a:r>
          </a:p>
          <a:p>
            <a:pPr marL="0" indent="0">
              <a:buFont typeface="Arial" panose="020B0604020202020204" pitchFamily="34" charset="0"/>
              <a:buNone/>
            </a:pPr>
            <a:endParaRPr lang="en-NZ" dirty="0"/>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10"/>
          </p:nvPr>
        </p:nvSpPr>
        <p:spPr/>
        <p:txBody>
          <a:bodyPr/>
          <a:lstStyle/>
          <a:p>
            <a:fld id="{86AC70A2-A351-46F9-AA56-078AC0A6D8B5}" type="slidenum">
              <a:rPr lang="en-NZ" smtClean="0"/>
              <a:t>13</a:t>
            </a:fld>
            <a:endParaRPr lang="en-NZ" dirty="0"/>
          </a:p>
        </p:txBody>
      </p:sp>
    </p:spTree>
    <p:extLst>
      <p:ext uri="{BB962C8B-B14F-4D97-AF65-F5344CB8AC3E}">
        <p14:creationId xmlns:p14="http://schemas.microsoft.com/office/powerpoint/2010/main" val="75766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Southernlink uses fixed and variable messaging to keep regular users of the site informed about upcoming and current works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VMS highlight the start date, start time, day v night works, contact phone number for more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Local Councils are also requesting a week of warning ahead of the work dates – PLANNING IS ESSENTIAL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For nightworks it is not always obvious to OD load movers while scouting the route, for a later move, that works could be coming up and will be active at night only.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SLC INCLUDES A LOCAL CONTACT (ME) ON ALL OD PERMITS ISSUED AFFECTING CANTERBURY HIGHWAYS.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dirty="0"/>
              <a:t>-- THIS ENSURES THAT LOAD MOVERS SHOULD GET THE BEST UP TO DATE INFORMATION ABOUT WORKSITES ALONG THEIR ROUTE.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dirty="0"/>
              <a:t>-- I CAN GIVE LOAD MOVERS CONTACT NUMBERS FOR WORKSITE STMS’S AS REQUIRED, TO GET OD LOADS THROUGH ACTIVE NIGHTWORKS SITES.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dirty="0"/>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10"/>
          </p:nvPr>
        </p:nvSpPr>
        <p:spPr/>
        <p:txBody>
          <a:bodyPr/>
          <a:lstStyle/>
          <a:p>
            <a:fld id="{86AC70A2-A351-46F9-AA56-078AC0A6D8B5}" type="slidenum">
              <a:rPr lang="en-NZ" smtClean="0"/>
              <a:t>14</a:t>
            </a:fld>
            <a:endParaRPr lang="en-NZ" dirty="0"/>
          </a:p>
        </p:txBody>
      </p:sp>
    </p:spTree>
    <p:extLst>
      <p:ext uri="{BB962C8B-B14F-4D97-AF65-F5344CB8AC3E}">
        <p14:creationId xmlns:p14="http://schemas.microsoft.com/office/powerpoint/2010/main" val="2862118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dirty="0"/>
              <a:t>As per slide intro</a:t>
            </a:r>
          </a:p>
        </p:txBody>
      </p:sp>
      <p:sp>
        <p:nvSpPr>
          <p:cNvPr id="4" name="Slide Number Placeholder 3"/>
          <p:cNvSpPr>
            <a:spLocks noGrp="1"/>
          </p:cNvSpPr>
          <p:nvPr>
            <p:ph type="sldNum" sz="quarter" idx="10"/>
          </p:nvPr>
        </p:nvSpPr>
        <p:spPr/>
        <p:txBody>
          <a:bodyPr/>
          <a:lstStyle/>
          <a:p>
            <a:fld id="{86AC70A2-A351-46F9-AA56-078AC0A6D8B5}" type="slidenum">
              <a:rPr lang="en-NZ" smtClean="0"/>
              <a:t>15</a:t>
            </a:fld>
            <a:endParaRPr lang="en-NZ" dirty="0"/>
          </a:p>
        </p:txBody>
      </p:sp>
    </p:spTree>
    <p:extLst>
      <p:ext uri="{BB962C8B-B14F-4D97-AF65-F5344CB8AC3E}">
        <p14:creationId xmlns:p14="http://schemas.microsoft.com/office/powerpoint/2010/main" val="2576350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sz="1200" dirty="0"/>
              <a:t>It is common in TTM deployment to narrow lanes to provide workspace - wherever lane widths are narrowed this raises problems for vehicles running at 3m wide.</a:t>
            </a:r>
          </a:p>
          <a:p>
            <a:pPr marL="171450" indent="-171450">
              <a:buFont typeface="Arial" panose="020B0604020202020204" pitchFamily="34" charset="0"/>
              <a:buChar char="•"/>
            </a:pPr>
            <a:endParaRPr lang="en-NZ" sz="1200" dirty="0"/>
          </a:p>
          <a:p>
            <a:pPr marL="171450" indent="-171450">
              <a:buFont typeface="Arial" panose="020B0604020202020204" pitchFamily="34" charset="0"/>
              <a:buChar char="•"/>
            </a:pPr>
            <a:r>
              <a:rPr lang="en-NZ" sz="1200" dirty="0"/>
              <a:t>OD Loads overhanging the width of the vehicle up to 4m encroach way </a:t>
            </a:r>
            <a:r>
              <a:rPr lang="en-NZ" sz="1200" dirty="0" err="1"/>
              <a:t>way</a:t>
            </a:r>
            <a:r>
              <a:rPr lang="en-NZ" sz="1200" dirty="0"/>
              <a:t> beyond the coned out lane.</a:t>
            </a:r>
          </a:p>
          <a:p>
            <a:pPr marL="171450" indent="-171450">
              <a:buFont typeface="Arial" panose="020B0604020202020204" pitchFamily="34" charset="0"/>
              <a:buChar char="•"/>
            </a:pPr>
            <a:endParaRPr lang="en-NZ" sz="1200" dirty="0"/>
          </a:p>
          <a:p>
            <a:pPr marL="171450" indent="-171450">
              <a:buFont typeface="Arial" panose="020B0604020202020204" pitchFamily="34" charset="0"/>
              <a:buChar char="•"/>
            </a:pPr>
            <a:r>
              <a:rPr lang="en-NZ" sz="1200" dirty="0"/>
              <a:t>Lanes hard up against the median or shoulder means that any features on the median or berm taller than 900mm are now in play (notably trees, signs or traffic signal poles)</a:t>
            </a:r>
          </a:p>
          <a:p>
            <a:pPr marL="171450" indent="-171450">
              <a:buFont typeface="Arial" panose="020B0604020202020204" pitchFamily="34" charset="0"/>
              <a:buChar char="•"/>
            </a:pPr>
            <a:endParaRPr lang="en-NZ" sz="1200" dirty="0"/>
          </a:p>
          <a:p>
            <a:pPr marL="171450" indent="-171450">
              <a:buFont typeface="Arial" panose="020B0604020202020204" pitchFamily="34" charset="0"/>
              <a:buChar char="•"/>
            </a:pPr>
            <a:r>
              <a:rPr lang="en-NZ" sz="1200" dirty="0"/>
              <a:t>Lanes pushed hard up against barriers or batters above the road will limit where the load can travel</a:t>
            </a:r>
          </a:p>
          <a:p>
            <a:pPr marL="171450" indent="-171450">
              <a:buFont typeface="Arial" panose="020B0604020202020204" pitchFamily="34" charset="0"/>
              <a:buChar char="•"/>
            </a:pPr>
            <a:endParaRPr lang="en-NZ" sz="1200" dirty="0"/>
          </a:p>
          <a:p>
            <a:pPr marL="171450" indent="-171450">
              <a:buFont typeface="Arial" panose="020B0604020202020204" pitchFamily="34" charset="0"/>
              <a:buChar char="•"/>
            </a:pPr>
            <a:r>
              <a:rPr lang="en-NZ" sz="1200" dirty="0"/>
              <a:t>Steep grades mean OW and HPMV loads take time to accelerate and get through the site (timing of temporary signals design needs to accommodate this)</a:t>
            </a:r>
          </a:p>
          <a:p>
            <a:pPr marL="171450" indent="-171450">
              <a:buFont typeface="Arial" panose="020B0604020202020204" pitchFamily="34" charset="0"/>
              <a:buChar char="•"/>
            </a:pPr>
            <a:endParaRPr lang="en-NZ" sz="1200" dirty="0"/>
          </a:p>
          <a:p>
            <a:pPr marL="0" indent="0">
              <a:buFont typeface="Arial" panose="020B0604020202020204" pitchFamily="34" charset="0"/>
              <a:buNone/>
            </a:pPr>
            <a:endParaRPr lang="en-NZ" dirty="0"/>
          </a:p>
        </p:txBody>
      </p:sp>
      <p:sp>
        <p:nvSpPr>
          <p:cNvPr id="4" name="Slide Number Placeholder 3"/>
          <p:cNvSpPr>
            <a:spLocks noGrp="1"/>
          </p:cNvSpPr>
          <p:nvPr>
            <p:ph type="sldNum" sz="quarter" idx="10"/>
          </p:nvPr>
        </p:nvSpPr>
        <p:spPr/>
        <p:txBody>
          <a:bodyPr/>
          <a:lstStyle/>
          <a:p>
            <a:fld id="{86AC70A2-A351-46F9-AA56-078AC0A6D8B5}" type="slidenum">
              <a:rPr lang="en-NZ" smtClean="0"/>
              <a:t>16</a:t>
            </a:fld>
            <a:endParaRPr lang="en-NZ" dirty="0"/>
          </a:p>
        </p:txBody>
      </p:sp>
    </p:spTree>
    <p:extLst>
      <p:ext uri="{BB962C8B-B14F-4D97-AF65-F5344CB8AC3E}">
        <p14:creationId xmlns:p14="http://schemas.microsoft.com/office/powerpoint/2010/main" val="1742670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sz="1200" dirty="0"/>
              <a:t>Narrow lanes here against the rocky batter require trucks to swing wide</a:t>
            </a:r>
          </a:p>
          <a:p>
            <a:pPr marL="171450" indent="-171450">
              <a:buFont typeface="Arial" panose="020B0604020202020204" pitchFamily="34" charset="0"/>
              <a:buChar char="•"/>
            </a:pPr>
            <a:r>
              <a:rPr lang="en-NZ" sz="1200" dirty="0"/>
              <a:t>TTM has a stop/go located ahead of the truck travelling in the opposing lane</a:t>
            </a:r>
          </a:p>
          <a:p>
            <a:pPr marL="171450" indent="-171450">
              <a:buFont typeface="Arial" panose="020B0604020202020204" pitchFamily="34" charset="0"/>
              <a:buChar char="•"/>
            </a:pPr>
            <a:r>
              <a:rPr lang="en-NZ" sz="1200" dirty="0"/>
              <a:t>Everything is now stopped</a:t>
            </a:r>
          </a:p>
          <a:p>
            <a:pPr marL="171450" indent="-171450">
              <a:buFont typeface="Arial" panose="020B0604020202020204" pitchFamily="34" charset="0"/>
              <a:buChar char="•"/>
            </a:pPr>
            <a:r>
              <a:rPr lang="en-NZ" sz="1200" dirty="0"/>
              <a:t>The queue behind our vehicle is extending back past the start of the stop/go and into the single lane section</a:t>
            </a:r>
          </a:p>
          <a:p>
            <a:pPr marL="171450" indent="-171450">
              <a:buFont typeface="Arial" panose="020B0604020202020204" pitchFamily="34" charset="0"/>
              <a:buChar char="•"/>
            </a:pPr>
            <a:endParaRPr lang="en-NZ" sz="1200" dirty="0"/>
          </a:p>
          <a:p>
            <a:pPr marL="171450" indent="-171450">
              <a:buFont typeface="Arial" panose="020B0604020202020204" pitchFamily="34" charset="0"/>
              <a:buChar char="•"/>
            </a:pPr>
            <a:r>
              <a:rPr lang="en-NZ" sz="1200" dirty="0"/>
              <a:t>OH NO = we all STOP</a:t>
            </a:r>
          </a:p>
          <a:p>
            <a:pPr marL="0" indent="0">
              <a:buFont typeface="Arial" panose="020B0604020202020204" pitchFamily="34" charset="0"/>
              <a:buNone/>
            </a:pPr>
            <a:endParaRPr lang="en-NZ" dirty="0"/>
          </a:p>
        </p:txBody>
      </p:sp>
      <p:sp>
        <p:nvSpPr>
          <p:cNvPr id="4" name="Slide Number Placeholder 3"/>
          <p:cNvSpPr>
            <a:spLocks noGrp="1"/>
          </p:cNvSpPr>
          <p:nvPr>
            <p:ph type="sldNum" sz="quarter" idx="10"/>
          </p:nvPr>
        </p:nvSpPr>
        <p:spPr/>
        <p:txBody>
          <a:bodyPr/>
          <a:lstStyle/>
          <a:p>
            <a:fld id="{86AC70A2-A351-46F9-AA56-078AC0A6D8B5}" type="slidenum">
              <a:rPr lang="en-NZ" smtClean="0"/>
              <a:t>17</a:t>
            </a:fld>
            <a:endParaRPr lang="en-NZ" dirty="0"/>
          </a:p>
        </p:txBody>
      </p:sp>
    </p:spTree>
    <p:extLst>
      <p:ext uri="{BB962C8B-B14F-4D97-AF65-F5344CB8AC3E}">
        <p14:creationId xmlns:p14="http://schemas.microsoft.com/office/powerpoint/2010/main" val="4106270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dirty="0"/>
              <a:t>Introduction</a:t>
            </a:r>
          </a:p>
        </p:txBody>
      </p:sp>
      <p:sp>
        <p:nvSpPr>
          <p:cNvPr id="4" name="Slide Number Placeholder 3"/>
          <p:cNvSpPr>
            <a:spLocks noGrp="1"/>
          </p:cNvSpPr>
          <p:nvPr>
            <p:ph type="sldNum" sz="quarter" idx="10"/>
          </p:nvPr>
        </p:nvSpPr>
        <p:spPr/>
        <p:txBody>
          <a:bodyPr/>
          <a:lstStyle/>
          <a:p>
            <a:fld id="{86AC70A2-A351-46F9-AA56-078AC0A6D8B5}" type="slidenum">
              <a:rPr lang="en-NZ" smtClean="0"/>
              <a:t>18</a:t>
            </a:fld>
            <a:endParaRPr lang="en-NZ" dirty="0"/>
          </a:p>
        </p:txBody>
      </p:sp>
    </p:spTree>
    <p:extLst>
      <p:ext uri="{BB962C8B-B14F-4D97-AF65-F5344CB8AC3E}">
        <p14:creationId xmlns:p14="http://schemas.microsoft.com/office/powerpoint/2010/main" val="1946742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dirty="0"/>
              <a:t>This email attachment is distributed to inform HH road users, what is going on and the details they need to know</a:t>
            </a:r>
          </a:p>
        </p:txBody>
      </p:sp>
      <p:sp>
        <p:nvSpPr>
          <p:cNvPr id="4" name="Slide Number Placeholder 3"/>
          <p:cNvSpPr>
            <a:spLocks noGrp="1"/>
          </p:cNvSpPr>
          <p:nvPr>
            <p:ph type="sldNum" sz="quarter" idx="10"/>
          </p:nvPr>
        </p:nvSpPr>
        <p:spPr/>
        <p:txBody>
          <a:bodyPr/>
          <a:lstStyle/>
          <a:p>
            <a:fld id="{86AC70A2-A351-46F9-AA56-078AC0A6D8B5}" type="slidenum">
              <a:rPr lang="en-NZ" smtClean="0"/>
              <a:t>19</a:t>
            </a:fld>
            <a:endParaRPr lang="en-NZ" dirty="0"/>
          </a:p>
        </p:txBody>
      </p:sp>
    </p:spTree>
    <p:extLst>
      <p:ext uri="{BB962C8B-B14F-4D97-AF65-F5344CB8AC3E}">
        <p14:creationId xmlns:p14="http://schemas.microsoft.com/office/powerpoint/2010/main" val="2761750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dirty="0"/>
              <a:t>Introduction</a:t>
            </a:r>
          </a:p>
        </p:txBody>
      </p:sp>
      <p:sp>
        <p:nvSpPr>
          <p:cNvPr id="4" name="Slide Number Placeholder 3"/>
          <p:cNvSpPr>
            <a:spLocks noGrp="1"/>
          </p:cNvSpPr>
          <p:nvPr>
            <p:ph type="sldNum" sz="quarter" idx="10"/>
          </p:nvPr>
        </p:nvSpPr>
        <p:spPr/>
        <p:txBody>
          <a:bodyPr/>
          <a:lstStyle/>
          <a:p>
            <a:fld id="{86AC70A2-A351-46F9-AA56-078AC0A6D8B5}" type="slidenum">
              <a:rPr lang="en-NZ" smtClean="0"/>
              <a:t>2</a:t>
            </a:fld>
            <a:endParaRPr lang="en-NZ" dirty="0"/>
          </a:p>
        </p:txBody>
      </p:sp>
    </p:spTree>
    <p:extLst>
      <p:ext uri="{BB962C8B-B14F-4D97-AF65-F5344CB8AC3E}">
        <p14:creationId xmlns:p14="http://schemas.microsoft.com/office/powerpoint/2010/main" val="3926207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sz="1200" dirty="0"/>
              <a:t>Lanes realigned through median island gaps may require tighter turning radius than normal.</a:t>
            </a:r>
          </a:p>
          <a:p>
            <a:pPr marL="171450" indent="-171450">
              <a:buFont typeface="Arial" panose="020B0604020202020204" pitchFamily="34" charset="0"/>
              <a:buChar char="•"/>
            </a:pPr>
            <a:endParaRPr lang="en-NZ" sz="1200" dirty="0"/>
          </a:p>
          <a:p>
            <a:pPr marL="171450" indent="-171450">
              <a:buFont typeface="Arial" panose="020B0604020202020204" pitchFamily="34" charset="0"/>
              <a:buChar char="•"/>
            </a:pPr>
            <a:r>
              <a:rPr lang="en-NZ" sz="1200" dirty="0"/>
              <a:t>Forcing turns from the incorrect lane can again require tight turning radius and especially hard for very large vehicles</a:t>
            </a:r>
          </a:p>
          <a:p>
            <a:pPr marL="0" indent="0">
              <a:buFont typeface="Arial" panose="020B0604020202020204" pitchFamily="34" charset="0"/>
              <a:buNone/>
            </a:pPr>
            <a:endParaRPr lang="en-NZ" dirty="0"/>
          </a:p>
        </p:txBody>
      </p:sp>
      <p:sp>
        <p:nvSpPr>
          <p:cNvPr id="4" name="Slide Number Placeholder 3"/>
          <p:cNvSpPr>
            <a:spLocks noGrp="1"/>
          </p:cNvSpPr>
          <p:nvPr>
            <p:ph type="sldNum" sz="quarter" idx="10"/>
          </p:nvPr>
        </p:nvSpPr>
        <p:spPr/>
        <p:txBody>
          <a:bodyPr/>
          <a:lstStyle/>
          <a:p>
            <a:fld id="{86AC70A2-A351-46F9-AA56-078AC0A6D8B5}" type="slidenum">
              <a:rPr lang="en-NZ" smtClean="0"/>
              <a:t>20</a:t>
            </a:fld>
            <a:endParaRPr lang="en-NZ" dirty="0"/>
          </a:p>
        </p:txBody>
      </p:sp>
    </p:spTree>
    <p:extLst>
      <p:ext uri="{BB962C8B-B14F-4D97-AF65-F5344CB8AC3E}">
        <p14:creationId xmlns:p14="http://schemas.microsoft.com/office/powerpoint/2010/main" val="2347834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dirty="0"/>
              <a:t>Introduction</a:t>
            </a:r>
          </a:p>
        </p:txBody>
      </p:sp>
      <p:sp>
        <p:nvSpPr>
          <p:cNvPr id="4" name="Slide Number Placeholder 3"/>
          <p:cNvSpPr>
            <a:spLocks noGrp="1"/>
          </p:cNvSpPr>
          <p:nvPr>
            <p:ph type="sldNum" sz="quarter" idx="10"/>
          </p:nvPr>
        </p:nvSpPr>
        <p:spPr/>
        <p:txBody>
          <a:bodyPr/>
          <a:lstStyle/>
          <a:p>
            <a:fld id="{86AC70A2-A351-46F9-AA56-078AC0A6D8B5}" type="slidenum">
              <a:rPr lang="en-NZ" smtClean="0"/>
              <a:t>21</a:t>
            </a:fld>
            <a:endParaRPr lang="en-NZ" dirty="0"/>
          </a:p>
        </p:txBody>
      </p:sp>
    </p:spTree>
    <p:extLst>
      <p:ext uri="{BB962C8B-B14F-4D97-AF65-F5344CB8AC3E}">
        <p14:creationId xmlns:p14="http://schemas.microsoft.com/office/powerpoint/2010/main" val="2019806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dirty="0"/>
              <a:t>Can only plan roadworks delivery with CONFIDENCE if key stakeholders are on the “same page”</a:t>
            </a:r>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r>
              <a:rPr lang="en-NZ" dirty="0"/>
              <a:t>Freight industry runs to time and delays are a problem on long trips (like house moves)</a:t>
            </a:r>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r>
              <a:rPr lang="en-NZ" dirty="0"/>
              <a:t>PERSONNEL CONFLICT on site can arise when delays are incurred.  Improving contacts and 2 way communication can avoid physical altercations here.</a:t>
            </a:r>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r>
              <a:rPr lang="en-NZ" dirty="0"/>
              <a:t>Loads moving overnight can move signs/cones and not reinstate them as they were originally laid out</a:t>
            </a:r>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r>
              <a:rPr lang="en-NZ" dirty="0"/>
              <a:t>Loads can get stuck and disrupt traffic into daytime or peak traffic periods</a:t>
            </a:r>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10"/>
          </p:nvPr>
        </p:nvSpPr>
        <p:spPr/>
        <p:txBody>
          <a:bodyPr/>
          <a:lstStyle/>
          <a:p>
            <a:fld id="{86AC70A2-A351-46F9-AA56-078AC0A6D8B5}" type="slidenum">
              <a:rPr lang="en-NZ" smtClean="0"/>
              <a:t>22</a:t>
            </a:fld>
            <a:endParaRPr lang="en-NZ" dirty="0"/>
          </a:p>
        </p:txBody>
      </p:sp>
    </p:spTree>
    <p:extLst>
      <p:ext uri="{BB962C8B-B14F-4D97-AF65-F5344CB8AC3E}">
        <p14:creationId xmlns:p14="http://schemas.microsoft.com/office/powerpoint/2010/main" val="2879695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dirty="0"/>
              <a:t>And Finally a last thought – OPIA daily reporting of approved permits could also be improved to provide better contact/links between RCAs and permitted OD operators</a:t>
            </a:r>
          </a:p>
        </p:txBody>
      </p:sp>
      <p:sp>
        <p:nvSpPr>
          <p:cNvPr id="4" name="Slide Number Placeholder 3"/>
          <p:cNvSpPr>
            <a:spLocks noGrp="1"/>
          </p:cNvSpPr>
          <p:nvPr>
            <p:ph type="sldNum" sz="quarter" idx="10"/>
          </p:nvPr>
        </p:nvSpPr>
        <p:spPr/>
        <p:txBody>
          <a:bodyPr/>
          <a:lstStyle/>
          <a:p>
            <a:fld id="{86AC70A2-A351-46F9-AA56-078AC0A6D8B5}" type="slidenum">
              <a:rPr lang="en-NZ" smtClean="0"/>
              <a:t>23</a:t>
            </a:fld>
            <a:endParaRPr lang="en-NZ" dirty="0"/>
          </a:p>
        </p:txBody>
      </p:sp>
    </p:spTree>
    <p:extLst>
      <p:ext uri="{BB962C8B-B14F-4D97-AF65-F5344CB8AC3E}">
        <p14:creationId xmlns:p14="http://schemas.microsoft.com/office/powerpoint/2010/main" val="3092706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dirty="0"/>
              <a:t>Introduction</a:t>
            </a:r>
          </a:p>
        </p:txBody>
      </p:sp>
      <p:sp>
        <p:nvSpPr>
          <p:cNvPr id="4" name="Slide Number Placeholder 3"/>
          <p:cNvSpPr>
            <a:spLocks noGrp="1"/>
          </p:cNvSpPr>
          <p:nvPr>
            <p:ph type="sldNum" sz="quarter" idx="10"/>
          </p:nvPr>
        </p:nvSpPr>
        <p:spPr/>
        <p:txBody>
          <a:bodyPr/>
          <a:lstStyle/>
          <a:p>
            <a:fld id="{86AC70A2-A351-46F9-AA56-078AC0A6D8B5}" type="slidenum">
              <a:rPr lang="en-NZ" smtClean="0"/>
              <a:t>24</a:t>
            </a:fld>
            <a:endParaRPr lang="en-NZ" dirty="0"/>
          </a:p>
        </p:txBody>
      </p:sp>
    </p:spTree>
    <p:extLst>
      <p:ext uri="{BB962C8B-B14F-4D97-AF65-F5344CB8AC3E}">
        <p14:creationId xmlns:p14="http://schemas.microsoft.com/office/powerpoint/2010/main" val="1277628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dirty="0"/>
              <a:t>Main works joint venture</a:t>
            </a:r>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r>
              <a:rPr lang="en-NZ" dirty="0"/>
              <a:t>Sub contractors include:</a:t>
            </a:r>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r>
              <a:rPr lang="en-NZ" dirty="0"/>
              <a:t>- operating the </a:t>
            </a:r>
            <a:r>
              <a:rPr lang="en-NZ" dirty="0" err="1"/>
              <a:t>Lyttelton</a:t>
            </a:r>
            <a:r>
              <a:rPr lang="en-NZ" dirty="0"/>
              <a:t> Tunnel</a:t>
            </a:r>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r>
              <a:rPr lang="en-NZ" dirty="0"/>
              <a:t>- other physical works</a:t>
            </a:r>
          </a:p>
        </p:txBody>
      </p:sp>
      <p:sp>
        <p:nvSpPr>
          <p:cNvPr id="4" name="Slide Number Placeholder 3"/>
          <p:cNvSpPr>
            <a:spLocks noGrp="1"/>
          </p:cNvSpPr>
          <p:nvPr>
            <p:ph type="sldNum" sz="quarter" idx="10"/>
          </p:nvPr>
        </p:nvSpPr>
        <p:spPr/>
        <p:txBody>
          <a:bodyPr/>
          <a:lstStyle/>
          <a:p>
            <a:fld id="{86AC70A2-A351-46F9-AA56-078AC0A6D8B5}" type="slidenum">
              <a:rPr lang="en-NZ" smtClean="0"/>
              <a:t>3</a:t>
            </a:fld>
            <a:endParaRPr lang="en-NZ" dirty="0"/>
          </a:p>
        </p:txBody>
      </p:sp>
    </p:spTree>
    <p:extLst>
      <p:ext uri="{BB962C8B-B14F-4D97-AF65-F5344CB8AC3E}">
        <p14:creationId xmlns:p14="http://schemas.microsoft.com/office/powerpoint/2010/main" val="2684798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dirty="0"/>
              <a:t>Christchurch City – Level 2 - arterial network</a:t>
            </a:r>
          </a:p>
          <a:p>
            <a:pPr marL="171450" indent="-171450">
              <a:buFont typeface="Arial" panose="020B0604020202020204" pitchFamily="34" charset="0"/>
              <a:buChar char="•"/>
            </a:pPr>
            <a:r>
              <a:rPr lang="en-NZ" sz="1200" dirty="0"/>
              <a:t>Christchurch City acts as a hub for Canty both north, south, and west</a:t>
            </a:r>
          </a:p>
          <a:p>
            <a:pPr marL="171450" indent="-171450">
              <a:buFont typeface="Arial" panose="020B0604020202020204" pitchFamily="34" charset="0"/>
              <a:buChar char="•"/>
            </a:pPr>
            <a:r>
              <a:rPr lang="en-NZ" sz="1200" dirty="0"/>
              <a:t>Canterbury wide vital link to Christchurch Airport – perishable and high value export opportunities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dirty="0"/>
              <a:t>Rural Canterbury vital link to </a:t>
            </a:r>
            <a:r>
              <a:rPr lang="en-NZ" sz="1200" dirty="0" err="1"/>
              <a:t>Lyttelton</a:t>
            </a:r>
            <a:r>
              <a:rPr lang="en-NZ" sz="1200" dirty="0"/>
              <a:t> Port – export opportunities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dirty="0"/>
              <a:t>West Coast via Lewis and Porters alpine passes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dirty="0" err="1"/>
              <a:t>Lyttelton</a:t>
            </a:r>
            <a:r>
              <a:rPr lang="en-NZ" sz="1200" dirty="0"/>
              <a:t> Road Tunnel – 2 lane/2 way single bore tunnel to Port of </a:t>
            </a:r>
            <a:r>
              <a:rPr lang="en-NZ" sz="1200" dirty="0" err="1"/>
              <a:t>Lyttelton</a:t>
            </a:r>
            <a:r>
              <a:rPr lang="en-NZ" sz="120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sz="1200" dirty="0"/>
          </a:p>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10"/>
          </p:nvPr>
        </p:nvSpPr>
        <p:spPr/>
        <p:txBody>
          <a:bodyPr/>
          <a:lstStyle/>
          <a:p>
            <a:fld id="{86AC70A2-A351-46F9-AA56-078AC0A6D8B5}" type="slidenum">
              <a:rPr lang="en-NZ" smtClean="0"/>
              <a:t>4</a:t>
            </a:fld>
            <a:endParaRPr lang="en-NZ" dirty="0"/>
          </a:p>
        </p:txBody>
      </p:sp>
    </p:spTree>
    <p:extLst>
      <p:ext uri="{BB962C8B-B14F-4D97-AF65-F5344CB8AC3E}">
        <p14:creationId xmlns:p14="http://schemas.microsoft.com/office/powerpoint/2010/main" val="2184544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dirty="0"/>
              <a:t>WHO HAS HAD ISSUES OR CONFLICTS WITH OD OR VERY LARGE VEHICLES EITHER GETTING THROUGH OR CAUSING DAMAGE TO A WORKSITE???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dirty="0"/>
              <a:t>OD movers notably houses.  Over 550 Houses now Crown owned were moved from the red zone (East Chch) by April 2016 – average of 10/month!  Some to Rolleston Prison and return being repaired as seen recently on TV news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dirty="0" err="1"/>
              <a:t>Lyttelton</a:t>
            </a:r>
            <a:r>
              <a:rPr lang="en-NZ" sz="1200" dirty="0"/>
              <a:t> Port is an international access point for new heavy machinery, and large pieces of infrastructure serving the whole South Island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dirty="0"/>
              <a:t>Road transport carries the bulk of freight across Canterbury and more of this is being carried by longer and heavier HMPV registered vehicles.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dirty="0"/>
              <a:t>Chch has seen dramatic growth in HPMV permits over recent years mainly for linehaul north and south, with around 1550 current permits operating across the Canterbury region.</a:t>
            </a:r>
          </a:p>
          <a:p>
            <a:pPr marL="171450" indent="-171450">
              <a:buFont typeface="Arial" panose="020B0604020202020204" pitchFamily="34" charset="0"/>
              <a:buChar char="•"/>
            </a:pPr>
            <a:endParaRPr lang="en-NZ" sz="1200" dirty="0"/>
          </a:p>
          <a:p>
            <a:pPr marL="171450" indent="-171450">
              <a:buFont typeface="Arial" panose="020B0604020202020204" pitchFamily="34" charset="0"/>
              <a:buChar char="•"/>
            </a:pPr>
            <a:r>
              <a:rPr lang="en-NZ" sz="1200" dirty="0"/>
              <a:t>Airport and Port are critical points in the local freight network as the start or end of freight movements</a:t>
            </a:r>
            <a:endParaRPr lang="en-NZ" dirty="0"/>
          </a:p>
        </p:txBody>
      </p:sp>
      <p:sp>
        <p:nvSpPr>
          <p:cNvPr id="4" name="Slide Number Placeholder 3"/>
          <p:cNvSpPr>
            <a:spLocks noGrp="1"/>
          </p:cNvSpPr>
          <p:nvPr>
            <p:ph type="sldNum" sz="quarter" idx="10"/>
          </p:nvPr>
        </p:nvSpPr>
        <p:spPr/>
        <p:txBody>
          <a:bodyPr/>
          <a:lstStyle/>
          <a:p>
            <a:fld id="{86AC70A2-A351-46F9-AA56-078AC0A6D8B5}" type="slidenum">
              <a:rPr lang="en-NZ" smtClean="0"/>
              <a:t>5</a:t>
            </a:fld>
            <a:endParaRPr lang="en-NZ" dirty="0"/>
          </a:p>
        </p:txBody>
      </p:sp>
    </p:spTree>
    <p:extLst>
      <p:ext uri="{BB962C8B-B14F-4D97-AF65-F5344CB8AC3E}">
        <p14:creationId xmlns:p14="http://schemas.microsoft.com/office/powerpoint/2010/main" val="4138420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dirty="0"/>
              <a:t>Ring road forms the core of the network – wide and mainly 4 lanes this route has minimal median and close roadside restrictions</a:t>
            </a:r>
          </a:p>
          <a:p>
            <a:pPr marL="171450" indent="-171450">
              <a:buFont typeface="Arial" panose="020B0604020202020204" pitchFamily="34" charset="0"/>
              <a:buChar char="•"/>
            </a:pPr>
            <a:r>
              <a:rPr lang="en-NZ" dirty="0"/>
              <a:t>The major links outward from this ring are then:</a:t>
            </a:r>
          </a:p>
          <a:p>
            <a:pPr marL="171450" indent="-171450">
              <a:buFont typeface="Arial" panose="020B0604020202020204" pitchFamily="34" charset="0"/>
              <a:buChar char="•"/>
            </a:pPr>
            <a:r>
              <a:rPr lang="en-NZ" dirty="0"/>
              <a:t>= North to Nelson and Picton</a:t>
            </a:r>
          </a:p>
          <a:p>
            <a:pPr marL="171450" indent="-171450">
              <a:buFont typeface="Arial" panose="020B0604020202020204" pitchFamily="34" charset="0"/>
              <a:buChar char="•"/>
            </a:pPr>
            <a:r>
              <a:rPr lang="en-NZ" dirty="0"/>
              <a:t>= South to the </a:t>
            </a:r>
            <a:r>
              <a:rPr lang="en-NZ" dirty="0" err="1"/>
              <a:t>Lyttleton</a:t>
            </a:r>
            <a:r>
              <a:rPr lang="en-NZ" dirty="0"/>
              <a:t> Port</a:t>
            </a:r>
          </a:p>
          <a:p>
            <a:pPr marL="171450" indent="-171450">
              <a:buFont typeface="Arial" panose="020B0604020202020204" pitchFamily="34" charset="0"/>
              <a:buChar char="•"/>
            </a:pPr>
            <a:r>
              <a:rPr lang="en-NZ" dirty="0"/>
              <a:t>= South West to Queenstown and Dunedin</a:t>
            </a:r>
          </a:p>
          <a:p>
            <a:pPr marL="171450" indent="-171450">
              <a:buFont typeface="Arial" panose="020B0604020202020204" pitchFamily="34" charset="0"/>
              <a:buChar char="•"/>
            </a:pPr>
            <a:r>
              <a:rPr lang="en-NZ" dirty="0"/>
              <a:t>= West to the West Coast</a:t>
            </a:r>
          </a:p>
          <a:p>
            <a:pPr marL="171450" indent="-171450">
              <a:buFont typeface="Arial" panose="020B0604020202020204" pitchFamily="34" charset="0"/>
              <a:buChar char="•"/>
            </a:pPr>
            <a:r>
              <a:rPr lang="en-NZ" dirty="0"/>
              <a:t>As you can see the Airport lies directly on the western perimeter of the ring route.</a:t>
            </a:r>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r>
              <a:rPr lang="en-NZ" dirty="0"/>
              <a:t>The main base for logistics and freight are in the Southwest corner of the City.</a:t>
            </a:r>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r>
              <a:rPr lang="en-NZ" dirty="0"/>
              <a:t>Trucking use these routes 24 hours a day for access and ease of movement.  Night movement is especially important for OD loads such as houses.</a:t>
            </a:r>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r>
              <a:rPr lang="en-NZ" dirty="0"/>
              <a:t>As we move to increasing nightworks the possibility of conflict increases – especially on these recognised OD routes.</a:t>
            </a:r>
          </a:p>
        </p:txBody>
      </p:sp>
      <p:sp>
        <p:nvSpPr>
          <p:cNvPr id="4" name="Slide Number Placeholder 3"/>
          <p:cNvSpPr>
            <a:spLocks noGrp="1"/>
          </p:cNvSpPr>
          <p:nvPr>
            <p:ph type="sldNum" sz="quarter" idx="10"/>
          </p:nvPr>
        </p:nvSpPr>
        <p:spPr/>
        <p:txBody>
          <a:bodyPr/>
          <a:lstStyle/>
          <a:p>
            <a:fld id="{86AC70A2-A351-46F9-AA56-078AC0A6D8B5}" type="slidenum">
              <a:rPr lang="en-NZ" smtClean="0"/>
              <a:t>6</a:t>
            </a:fld>
            <a:endParaRPr lang="en-NZ" dirty="0"/>
          </a:p>
        </p:txBody>
      </p:sp>
    </p:spTree>
    <p:extLst>
      <p:ext uri="{BB962C8B-B14F-4D97-AF65-F5344CB8AC3E}">
        <p14:creationId xmlns:p14="http://schemas.microsoft.com/office/powerpoint/2010/main" val="3744612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sz="1200" dirty="0"/>
              <a:t>VDAM Rule 2016 enlarged the scale of OD vehicles following the original 2002 version.</a:t>
            </a:r>
          </a:p>
          <a:p>
            <a:pPr marL="171450" indent="-171450">
              <a:buFont typeface="Arial" panose="020B0604020202020204" pitchFamily="34" charset="0"/>
              <a:buChar char="•"/>
            </a:pPr>
            <a:r>
              <a:rPr lang="en-NZ" sz="1200" dirty="0"/>
              <a:t>Basic features remained however in terms of compliant vehicle features:</a:t>
            </a:r>
          </a:p>
          <a:p>
            <a:pPr marL="171450" indent="-171450">
              <a:buFont typeface="Arial" panose="020B0604020202020204" pitchFamily="34" charset="0"/>
              <a:buChar char="•"/>
            </a:pPr>
            <a:r>
              <a:rPr lang="en-NZ" sz="1200" dirty="0"/>
              <a:t>- Largest Loads in Category 4 up to 11m wide * 6.5m tall</a:t>
            </a:r>
          </a:p>
          <a:p>
            <a:pPr marL="171450" indent="-171450">
              <a:buFont typeface="Arial" panose="020B0604020202020204" pitchFamily="34" charset="0"/>
              <a:buChar char="•"/>
            </a:pPr>
            <a:r>
              <a:rPr lang="en-NZ" sz="1200" dirty="0"/>
              <a:t>- Longest loads have trouble turning through tight curves and intersections</a:t>
            </a:r>
          </a:p>
          <a:p>
            <a:pPr marL="171450" indent="-171450">
              <a:buFont typeface="Arial" panose="020B0604020202020204" pitchFamily="34" charset="0"/>
              <a:buChar char="•"/>
            </a:pPr>
            <a:r>
              <a:rPr lang="en-NZ" sz="1200" dirty="0"/>
              <a:t>- 3m wide trailer fits OK into normal lane width of 3.5m on the SH network. A problem for narrow lanes.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dirty="0"/>
              <a:t>- Normal Load travel height of 900mm off road surface. Just taller than a standard cone (and a standard permanent RG sign mounted on a splitter island)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 VDAM has specific requirements on time of load movement (schedule 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Largest loads are restricted to Sun to Thurs nights --10.30pm to 6.30am</a:t>
            </a:r>
            <a:r>
              <a:rPr lang="en-NZ" sz="1200" dirty="0"/>
              <a:t> through Chch City.  Paving time in Chch City area!!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dirty="0"/>
              <a:t>- across NZ OD loads can move widely during daytime in rural areas – only difference in this case is that likely these daytime worksites will be active or attended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dirty="0"/>
              <a:t>Loads moving on permits are restricted to the route on the permit, using informal detours exposes the load mover to a risk of prosecution if caught.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dirty="0"/>
              <a:t>Long loads exceeding 25m require permits to cross railway level crossings (sec 6.13), a level crossing on a detour = problem.</a:t>
            </a:r>
          </a:p>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10"/>
          </p:nvPr>
        </p:nvSpPr>
        <p:spPr/>
        <p:txBody>
          <a:bodyPr/>
          <a:lstStyle/>
          <a:p>
            <a:fld id="{86AC70A2-A351-46F9-AA56-078AC0A6D8B5}" type="slidenum">
              <a:rPr lang="en-NZ" smtClean="0"/>
              <a:t>7</a:t>
            </a:fld>
            <a:endParaRPr lang="en-NZ" dirty="0"/>
          </a:p>
        </p:txBody>
      </p:sp>
    </p:spTree>
    <p:extLst>
      <p:ext uri="{BB962C8B-B14F-4D97-AF65-F5344CB8AC3E}">
        <p14:creationId xmlns:p14="http://schemas.microsoft.com/office/powerpoint/2010/main" val="1734009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dirty="0"/>
              <a:t>Hard to read but an extract from the VDAM Rule notes that operators can remove temporarily control devices such as signs and cones.</a:t>
            </a:r>
          </a:p>
          <a:p>
            <a:pPr marL="171450" indent="-171450">
              <a:buFont typeface="Arial" panose="020B0604020202020204" pitchFamily="34" charset="0"/>
              <a:buChar char="•"/>
            </a:pPr>
            <a:r>
              <a:rPr lang="en-NZ" dirty="0"/>
              <a:t>They should replace them after passing and if these are not replaced notify either the RCA or the asset owner</a:t>
            </a:r>
          </a:p>
          <a:p>
            <a:pPr marL="171450" indent="-171450">
              <a:buFont typeface="Arial" panose="020B0604020202020204" pitchFamily="34" charset="0"/>
              <a:buChar char="•"/>
            </a:pPr>
            <a:r>
              <a:rPr lang="en-NZ" dirty="0"/>
              <a:t>For a TTM site this means that unattended sites are vulnerable to being rearranged by passing load movers.</a:t>
            </a:r>
          </a:p>
        </p:txBody>
      </p:sp>
      <p:sp>
        <p:nvSpPr>
          <p:cNvPr id="4" name="Slide Number Placeholder 3"/>
          <p:cNvSpPr>
            <a:spLocks noGrp="1"/>
          </p:cNvSpPr>
          <p:nvPr>
            <p:ph type="sldNum" sz="quarter" idx="10"/>
          </p:nvPr>
        </p:nvSpPr>
        <p:spPr/>
        <p:txBody>
          <a:bodyPr/>
          <a:lstStyle/>
          <a:p>
            <a:fld id="{86AC70A2-A351-46F9-AA56-078AC0A6D8B5}" type="slidenum">
              <a:rPr lang="en-NZ" smtClean="0"/>
              <a:t>8</a:t>
            </a:fld>
            <a:endParaRPr lang="en-NZ" dirty="0"/>
          </a:p>
        </p:txBody>
      </p:sp>
    </p:spTree>
    <p:extLst>
      <p:ext uri="{BB962C8B-B14F-4D97-AF65-F5344CB8AC3E}">
        <p14:creationId xmlns:p14="http://schemas.microsoft.com/office/powerpoint/2010/main" val="3023984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dirty="0"/>
              <a:t>Initially Southernlink promotes work at a programme level to general Freight forums and other specific recurring meetings</a:t>
            </a:r>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r>
              <a:rPr lang="en-NZ" dirty="0"/>
              <a:t>Cover annual programmes of planned work with a number of key contacts</a:t>
            </a:r>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r>
              <a:rPr lang="en-NZ" dirty="0"/>
              <a:t>This is an initial point of raising especially complicated or high impact sites – maybe at key locations as noted previously</a:t>
            </a:r>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r>
              <a:rPr lang="en-NZ" dirty="0"/>
              <a:t>Discussion day versus night operations at key locations</a:t>
            </a:r>
          </a:p>
          <a:p>
            <a:pPr marL="0" indent="0">
              <a:buFont typeface="Arial" panose="020B0604020202020204" pitchFamily="34" charset="0"/>
              <a:buNone/>
            </a:pPr>
            <a:endParaRPr lang="en-NZ" dirty="0"/>
          </a:p>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10"/>
          </p:nvPr>
        </p:nvSpPr>
        <p:spPr/>
        <p:txBody>
          <a:bodyPr/>
          <a:lstStyle/>
          <a:p>
            <a:fld id="{86AC70A2-A351-46F9-AA56-078AC0A6D8B5}" type="slidenum">
              <a:rPr lang="en-NZ" smtClean="0"/>
              <a:t>9</a:t>
            </a:fld>
            <a:endParaRPr lang="en-NZ" dirty="0"/>
          </a:p>
        </p:txBody>
      </p:sp>
    </p:spTree>
    <p:extLst>
      <p:ext uri="{BB962C8B-B14F-4D97-AF65-F5344CB8AC3E}">
        <p14:creationId xmlns:p14="http://schemas.microsoft.com/office/powerpoint/2010/main" val="2686410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4987F41-C462-4680-9509-91F81244865B}" type="datetimeFigureOut">
              <a:rPr lang="en-GB" smtClean="0"/>
              <a:t>09/05/2018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4D8501C-8AAF-441C-827B-48F7FC1F1AEA}" type="slidenum">
              <a:rPr lang="en-GB" smtClean="0"/>
              <a:t>‹#›</a:t>
            </a:fld>
            <a:endParaRPr lang="en-GB" dirty="0"/>
          </a:p>
        </p:txBody>
      </p:sp>
    </p:spTree>
    <p:extLst>
      <p:ext uri="{BB962C8B-B14F-4D97-AF65-F5344CB8AC3E}">
        <p14:creationId xmlns:p14="http://schemas.microsoft.com/office/powerpoint/2010/main" val="2952272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4987F41-C462-4680-9509-91F81244865B}" type="datetimeFigureOut">
              <a:rPr lang="en-GB" smtClean="0"/>
              <a:t>09/05/2018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4D8501C-8AAF-441C-827B-48F7FC1F1AEA}" type="slidenum">
              <a:rPr lang="en-GB" smtClean="0"/>
              <a:t>‹#›</a:t>
            </a:fld>
            <a:endParaRPr lang="en-GB" dirty="0"/>
          </a:p>
        </p:txBody>
      </p:sp>
    </p:spTree>
    <p:extLst>
      <p:ext uri="{BB962C8B-B14F-4D97-AF65-F5344CB8AC3E}">
        <p14:creationId xmlns:p14="http://schemas.microsoft.com/office/powerpoint/2010/main" val="1803407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4987F41-C462-4680-9509-91F81244865B}" type="datetimeFigureOut">
              <a:rPr lang="en-GB" smtClean="0"/>
              <a:t>09/05/2018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4D8501C-8AAF-441C-827B-48F7FC1F1AEA}" type="slidenum">
              <a:rPr lang="en-GB" smtClean="0"/>
              <a:t>‹#›</a:t>
            </a:fld>
            <a:endParaRPr lang="en-GB" dirty="0"/>
          </a:p>
        </p:txBody>
      </p:sp>
    </p:spTree>
    <p:extLst>
      <p:ext uri="{BB962C8B-B14F-4D97-AF65-F5344CB8AC3E}">
        <p14:creationId xmlns:p14="http://schemas.microsoft.com/office/powerpoint/2010/main" val="1682107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4987F41-C462-4680-9509-91F81244865B}" type="datetimeFigureOut">
              <a:rPr lang="en-GB" smtClean="0"/>
              <a:t>09/05/2018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4D8501C-8AAF-441C-827B-48F7FC1F1AEA}" type="slidenum">
              <a:rPr lang="en-GB" smtClean="0"/>
              <a:t>‹#›</a:t>
            </a:fld>
            <a:endParaRPr lang="en-GB" dirty="0"/>
          </a:p>
        </p:txBody>
      </p:sp>
    </p:spTree>
    <p:extLst>
      <p:ext uri="{BB962C8B-B14F-4D97-AF65-F5344CB8AC3E}">
        <p14:creationId xmlns:p14="http://schemas.microsoft.com/office/powerpoint/2010/main" val="3541455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987F41-C462-4680-9509-91F81244865B}" type="datetimeFigureOut">
              <a:rPr lang="en-GB" smtClean="0"/>
              <a:t>09/05/2018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4D8501C-8AAF-441C-827B-48F7FC1F1AEA}" type="slidenum">
              <a:rPr lang="en-GB" smtClean="0"/>
              <a:t>‹#›</a:t>
            </a:fld>
            <a:endParaRPr lang="en-GB" dirty="0"/>
          </a:p>
        </p:txBody>
      </p:sp>
    </p:spTree>
    <p:extLst>
      <p:ext uri="{BB962C8B-B14F-4D97-AF65-F5344CB8AC3E}">
        <p14:creationId xmlns:p14="http://schemas.microsoft.com/office/powerpoint/2010/main" val="3531585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4987F41-C462-4680-9509-91F81244865B}" type="datetimeFigureOut">
              <a:rPr lang="en-GB" smtClean="0"/>
              <a:t>09/05/2018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4D8501C-8AAF-441C-827B-48F7FC1F1AEA}" type="slidenum">
              <a:rPr lang="en-GB" smtClean="0"/>
              <a:t>‹#›</a:t>
            </a:fld>
            <a:endParaRPr lang="en-GB" dirty="0"/>
          </a:p>
        </p:txBody>
      </p:sp>
    </p:spTree>
    <p:extLst>
      <p:ext uri="{BB962C8B-B14F-4D97-AF65-F5344CB8AC3E}">
        <p14:creationId xmlns:p14="http://schemas.microsoft.com/office/powerpoint/2010/main" val="113690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4987F41-C462-4680-9509-91F81244865B}" type="datetimeFigureOut">
              <a:rPr lang="en-GB" smtClean="0"/>
              <a:t>09/05/2018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4D8501C-8AAF-441C-827B-48F7FC1F1AEA}" type="slidenum">
              <a:rPr lang="en-GB" smtClean="0"/>
              <a:t>‹#›</a:t>
            </a:fld>
            <a:endParaRPr lang="en-GB" dirty="0"/>
          </a:p>
        </p:txBody>
      </p:sp>
    </p:spTree>
    <p:extLst>
      <p:ext uri="{BB962C8B-B14F-4D97-AF65-F5344CB8AC3E}">
        <p14:creationId xmlns:p14="http://schemas.microsoft.com/office/powerpoint/2010/main" val="1392869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4987F41-C462-4680-9509-91F81244865B}" type="datetimeFigureOut">
              <a:rPr lang="en-GB" smtClean="0"/>
              <a:t>09/05/2018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4D8501C-8AAF-441C-827B-48F7FC1F1AEA}" type="slidenum">
              <a:rPr lang="en-GB" smtClean="0"/>
              <a:t>‹#›</a:t>
            </a:fld>
            <a:endParaRPr lang="en-GB" dirty="0"/>
          </a:p>
        </p:txBody>
      </p:sp>
    </p:spTree>
    <p:extLst>
      <p:ext uri="{BB962C8B-B14F-4D97-AF65-F5344CB8AC3E}">
        <p14:creationId xmlns:p14="http://schemas.microsoft.com/office/powerpoint/2010/main" val="1844460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987F41-C462-4680-9509-91F81244865B}" type="datetimeFigureOut">
              <a:rPr lang="en-GB" smtClean="0"/>
              <a:t>09/05/2018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4D8501C-8AAF-441C-827B-48F7FC1F1AEA}" type="slidenum">
              <a:rPr lang="en-GB" smtClean="0"/>
              <a:t>‹#›</a:t>
            </a:fld>
            <a:endParaRPr lang="en-GB" dirty="0"/>
          </a:p>
        </p:txBody>
      </p:sp>
    </p:spTree>
    <p:extLst>
      <p:ext uri="{BB962C8B-B14F-4D97-AF65-F5344CB8AC3E}">
        <p14:creationId xmlns:p14="http://schemas.microsoft.com/office/powerpoint/2010/main" val="926544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987F41-C462-4680-9509-91F81244865B}" type="datetimeFigureOut">
              <a:rPr lang="en-GB" smtClean="0"/>
              <a:t>09/05/2018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4D8501C-8AAF-441C-827B-48F7FC1F1AEA}" type="slidenum">
              <a:rPr lang="en-GB" smtClean="0"/>
              <a:t>‹#›</a:t>
            </a:fld>
            <a:endParaRPr lang="en-GB" dirty="0"/>
          </a:p>
        </p:txBody>
      </p:sp>
    </p:spTree>
    <p:extLst>
      <p:ext uri="{BB962C8B-B14F-4D97-AF65-F5344CB8AC3E}">
        <p14:creationId xmlns:p14="http://schemas.microsoft.com/office/powerpoint/2010/main" val="53962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987F41-C462-4680-9509-91F81244865B}" type="datetimeFigureOut">
              <a:rPr lang="en-GB" smtClean="0"/>
              <a:t>09/05/2018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4D8501C-8AAF-441C-827B-48F7FC1F1AEA}" type="slidenum">
              <a:rPr lang="en-GB" smtClean="0"/>
              <a:t>‹#›</a:t>
            </a:fld>
            <a:endParaRPr lang="en-GB" dirty="0"/>
          </a:p>
        </p:txBody>
      </p:sp>
    </p:spTree>
    <p:extLst>
      <p:ext uri="{BB962C8B-B14F-4D97-AF65-F5344CB8AC3E}">
        <p14:creationId xmlns:p14="http://schemas.microsoft.com/office/powerpoint/2010/main" val="466976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987F41-C462-4680-9509-91F81244865B}" type="datetimeFigureOut">
              <a:rPr lang="en-GB" smtClean="0"/>
              <a:t>09/05/2018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D8501C-8AAF-441C-827B-48F7FC1F1AEA}" type="slidenum">
              <a:rPr lang="en-GB" smtClean="0"/>
              <a:t>‹#›</a:t>
            </a:fld>
            <a:endParaRPr lang="en-GB" dirty="0"/>
          </a:p>
        </p:txBody>
      </p:sp>
    </p:spTree>
    <p:extLst>
      <p:ext uri="{BB962C8B-B14F-4D97-AF65-F5344CB8AC3E}">
        <p14:creationId xmlns:p14="http://schemas.microsoft.com/office/powerpoint/2010/main" val="736182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cilt.co.nz/Folder?Action=View%20File&amp;Folder_id=47&amp;File=Jim-Harland-Pres-Sthn-%20(4).pdf" TargetMode="External"/><Relationship Id="rId7"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www.nzta.govt.nz/resources/rules/land-transport-rule-vehicle-dimensions-and-mass-2016-index/" TargetMode="External"/><Relationship Id="rId5" Type="http://schemas.openxmlformats.org/officeDocument/2006/relationships/hyperlink" Target="http://www.hha.org.nz/" TargetMode="External"/><Relationship Id="rId4" Type="http://schemas.openxmlformats.org/officeDocument/2006/relationships/hyperlink" Target="http://www.radionz.co.nz/news/regional/300756/red-zone-homes-'could-have-been-sav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620688"/>
            <a:ext cx="7866112" cy="2779039"/>
          </a:xfrm>
        </p:spPr>
        <p:txBody>
          <a:bodyPr>
            <a:noAutofit/>
          </a:bodyPr>
          <a:lstStyle/>
          <a:p>
            <a:r>
              <a:rPr lang="en-NZ" dirty="0"/>
              <a:t>Engaging with the Heavy Haulage Industry Within the North Canterbury Highways NOC Operation</a:t>
            </a:r>
          </a:p>
        </p:txBody>
      </p:sp>
      <p:sp>
        <p:nvSpPr>
          <p:cNvPr id="8" name="Title 1"/>
          <p:cNvSpPr txBox="1">
            <a:spLocks/>
          </p:cNvSpPr>
          <p:nvPr/>
        </p:nvSpPr>
        <p:spPr>
          <a:xfrm>
            <a:off x="710208" y="4468550"/>
            <a:ext cx="7866112" cy="129524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2800" i="1" dirty="0"/>
              <a:t>James Park</a:t>
            </a:r>
          </a:p>
          <a:p>
            <a:pPr algn="r"/>
            <a:r>
              <a:rPr lang="en-NZ" sz="2800" i="1" dirty="0"/>
              <a:t>NOC Traffic Management Manager</a:t>
            </a:r>
          </a:p>
          <a:p>
            <a:pPr algn="r"/>
            <a:r>
              <a:rPr lang="en-NZ" sz="2800" i="1" dirty="0"/>
              <a:t>NZTA TTM Conference</a:t>
            </a:r>
          </a:p>
          <a:p>
            <a:pPr algn="r"/>
            <a:r>
              <a:rPr lang="en-NZ" sz="2800" i="1" dirty="0"/>
              <a:t>9 May 2018</a:t>
            </a:r>
          </a:p>
        </p:txBody>
      </p:sp>
      <p:pic>
        <p:nvPicPr>
          <p:cNvPr id="5" name="Picture 4">
            <a:extLst>
              <a:ext uri="{FF2B5EF4-FFF2-40B4-BE49-F238E27FC236}">
                <a16:creationId xmlns:a16="http://schemas.microsoft.com/office/drawing/2014/main" id="{9337B814-C7D5-4D9A-B0B0-9BE22F6C6AC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866204"/>
            <a:ext cx="2625985" cy="1795184"/>
          </a:xfrm>
          <a:prstGeom prst="rect">
            <a:avLst/>
          </a:prstGeom>
          <a:noFill/>
          <a:ln>
            <a:noFill/>
          </a:ln>
          <a:extLst/>
        </p:spPr>
      </p:pic>
      <p:pic>
        <p:nvPicPr>
          <p:cNvPr id="6" name="Picture 5">
            <a:extLst>
              <a:ext uri="{FF2B5EF4-FFF2-40B4-BE49-F238E27FC236}">
                <a16:creationId xmlns:a16="http://schemas.microsoft.com/office/drawing/2014/main" id="{28E7DDD8-6217-46EB-9206-EFE6699087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71544" b="-14053"/>
          <a:stretch/>
        </p:blipFill>
        <p:spPr>
          <a:xfrm>
            <a:off x="683568" y="3963266"/>
            <a:ext cx="2213050" cy="806000"/>
          </a:xfrm>
          <a:prstGeom prst="rect">
            <a:avLst/>
          </a:prstGeom>
        </p:spPr>
      </p:pic>
    </p:spTree>
    <p:extLst>
      <p:ext uri="{BB962C8B-B14F-4D97-AF65-F5344CB8AC3E}">
        <p14:creationId xmlns:p14="http://schemas.microsoft.com/office/powerpoint/2010/main" val="3268630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048" y="641700"/>
            <a:ext cx="7866112" cy="864096"/>
          </a:xfrm>
        </p:spPr>
        <p:txBody>
          <a:bodyPr>
            <a:noAutofit/>
          </a:bodyPr>
          <a:lstStyle/>
          <a:p>
            <a:r>
              <a:rPr lang="en-NZ" sz="3600" b="1" dirty="0"/>
              <a:t>Industry Wide Consultation</a:t>
            </a:r>
            <a:endParaRPr lang="en-NZ" sz="3600" b="1" i="1" dirty="0"/>
          </a:p>
        </p:txBody>
      </p:sp>
      <p:sp>
        <p:nvSpPr>
          <p:cNvPr id="8" name="Title 1"/>
          <p:cNvSpPr txBox="1">
            <a:spLocks/>
          </p:cNvSpPr>
          <p:nvPr/>
        </p:nvSpPr>
        <p:spPr>
          <a:xfrm>
            <a:off x="827584" y="2348880"/>
            <a:ext cx="7794104" cy="315626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NZ" sz="2400" dirty="0"/>
              <a:t>Key contacts, planning level - </a:t>
            </a:r>
            <a:r>
              <a:rPr lang="en-NZ" sz="2400" b="1" u="sng" dirty="0"/>
              <a:t>months</a:t>
            </a:r>
            <a:r>
              <a:rPr lang="en-NZ" sz="2400" dirty="0"/>
              <a:t> before work:</a:t>
            </a:r>
          </a:p>
          <a:p>
            <a:pPr marL="900000" indent="-342900" algn="l">
              <a:lnSpc>
                <a:spcPct val="150000"/>
              </a:lnSpc>
              <a:buFont typeface="Wingdings" panose="05000000000000000000" pitchFamily="2" charset="2"/>
              <a:buChar char="Ø"/>
            </a:pPr>
            <a:r>
              <a:rPr lang="en-NZ" sz="2400" dirty="0"/>
              <a:t>NZTA Permitting Contacts</a:t>
            </a:r>
          </a:p>
          <a:p>
            <a:pPr marL="900000" indent="-342900" algn="l">
              <a:lnSpc>
                <a:spcPct val="150000"/>
              </a:lnSpc>
              <a:buFont typeface="Wingdings" panose="05000000000000000000" pitchFamily="2" charset="2"/>
              <a:buChar char="Ø"/>
            </a:pPr>
            <a:r>
              <a:rPr lang="en-NZ" sz="2400" dirty="0"/>
              <a:t>NZ Heavy Haulage Association</a:t>
            </a:r>
          </a:p>
          <a:p>
            <a:pPr marL="900000" indent="-342900" algn="l">
              <a:lnSpc>
                <a:spcPct val="150000"/>
              </a:lnSpc>
              <a:buFont typeface="Wingdings" panose="05000000000000000000" pitchFamily="2" charset="2"/>
              <a:buChar char="Ø"/>
            </a:pPr>
            <a:r>
              <a:rPr lang="en-NZ" sz="2400" dirty="0" err="1"/>
              <a:t>Lyttelton</a:t>
            </a:r>
            <a:r>
              <a:rPr lang="en-NZ" sz="2400" dirty="0"/>
              <a:t> Port Company Ltd</a:t>
            </a:r>
          </a:p>
          <a:p>
            <a:pPr marL="900000" indent="-342900" algn="l">
              <a:lnSpc>
                <a:spcPct val="150000"/>
              </a:lnSpc>
              <a:buFont typeface="Wingdings" panose="05000000000000000000" pitchFamily="2" charset="2"/>
              <a:buChar char="Ø"/>
            </a:pPr>
            <a:r>
              <a:rPr lang="en-NZ" sz="2400" dirty="0" err="1"/>
              <a:t>Lyttelton</a:t>
            </a:r>
            <a:r>
              <a:rPr lang="en-NZ" sz="2400" dirty="0"/>
              <a:t> Tunnel Operations</a:t>
            </a:r>
          </a:p>
          <a:p>
            <a:pPr marL="900000" indent="-342900" algn="l">
              <a:lnSpc>
                <a:spcPct val="150000"/>
              </a:lnSpc>
              <a:buFont typeface="Wingdings" panose="05000000000000000000" pitchFamily="2" charset="2"/>
              <a:buChar char="Ø"/>
            </a:pPr>
            <a:r>
              <a:rPr lang="en-NZ" sz="2400" dirty="0"/>
              <a:t>Chch International Airport Ltd</a:t>
            </a:r>
          </a:p>
          <a:p>
            <a:pPr marL="900000" indent="-342900" algn="l">
              <a:lnSpc>
                <a:spcPct val="150000"/>
              </a:lnSpc>
              <a:buFont typeface="Wingdings" panose="05000000000000000000" pitchFamily="2" charset="2"/>
              <a:buChar char="Ø"/>
            </a:pPr>
            <a:r>
              <a:rPr lang="en-NZ" sz="2400" dirty="0"/>
              <a:t>Councils, </a:t>
            </a:r>
            <a:r>
              <a:rPr lang="en-NZ" sz="2400" dirty="0" err="1"/>
              <a:t>incl</a:t>
            </a:r>
            <a:r>
              <a:rPr lang="en-NZ" sz="2400" dirty="0"/>
              <a:t> Christchurch City</a:t>
            </a:r>
          </a:p>
          <a:p>
            <a:pPr marL="900000" indent="-342900" algn="l">
              <a:lnSpc>
                <a:spcPct val="150000"/>
              </a:lnSpc>
              <a:buFont typeface="Wingdings" panose="05000000000000000000" pitchFamily="2" charset="2"/>
              <a:buChar char="Ø"/>
            </a:pPr>
            <a:endParaRPr lang="en-NZ" sz="2400" dirty="0"/>
          </a:p>
        </p:txBody>
      </p:sp>
      <p:pic>
        <p:nvPicPr>
          <p:cNvPr id="6" name="Picture 5">
            <a:extLst>
              <a:ext uri="{FF2B5EF4-FFF2-40B4-BE49-F238E27FC236}">
                <a16:creationId xmlns:a16="http://schemas.microsoft.com/office/drawing/2014/main" id="{7D505ABE-BFBB-4069-8319-CE44CE73B22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5369577"/>
            <a:ext cx="1977913" cy="1423266"/>
          </a:xfrm>
          <a:prstGeom prst="rect">
            <a:avLst/>
          </a:prstGeom>
          <a:noFill/>
          <a:ln>
            <a:noFill/>
          </a:ln>
          <a:extLst/>
        </p:spPr>
      </p:pic>
      <p:pic>
        <p:nvPicPr>
          <p:cNvPr id="9" name="Picture 8">
            <a:extLst>
              <a:ext uri="{FF2B5EF4-FFF2-40B4-BE49-F238E27FC236}">
                <a16:creationId xmlns:a16="http://schemas.microsoft.com/office/drawing/2014/main" id="{F9D8B31D-3A26-48AC-B9A8-8722706166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71544" b="-14053"/>
          <a:stretch/>
        </p:blipFill>
        <p:spPr>
          <a:xfrm>
            <a:off x="2555776" y="5949280"/>
            <a:ext cx="1754562" cy="639017"/>
          </a:xfrm>
          <a:prstGeom prst="rect">
            <a:avLst/>
          </a:prstGeom>
        </p:spPr>
      </p:pic>
      <p:cxnSp>
        <p:nvCxnSpPr>
          <p:cNvPr id="4" name="Straight Arrow Connector 3">
            <a:extLst>
              <a:ext uri="{FF2B5EF4-FFF2-40B4-BE49-F238E27FC236}">
                <a16:creationId xmlns:a16="http://schemas.microsoft.com/office/drawing/2014/main" id="{9AB2392D-FD3F-460E-8FCE-1194F1C8499A}"/>
              </a:ext>
            </a:extLst>
          </p:cNvPr>
          <p:cNvCxnSpPr>
            <a:cxnSpLocks/>
          </p:cNvCxnSpPr>
          <p:nvPr/>
        </p:nvCxnSpPr>
        <p:spPr>
          <a:xfrm>
            <a:off x="1547664" y="1772816"/>
            <a:ext cx="5976664" cy="0"/>
          </a:xfrm>
          <a:prstGeom prst="straightConnector1">
            <a:avLst/>
          </a:prstGeom>
          <a:ln w="38100">
            <a:solidFill>
              <a:srgbClr val="FF0000"/>
            </a:solidFill>
            <a:headEnd type="diamond"/>
            <a:tailEnd type="oval"/>
          </a:ln>
        </p:spPr>
        <p:style>
          <a:lnRef idx="1">
            <a:schemeClr val="accent1"/>
          </a:lnRef>
          <a:fillRef idx="0">
            <a:schemeClr val="accent1"/>
          </a:fillRef>
          <a:effectRef idx="0">
            <a:schemeClr val="accent1"/>
          </a:effectRef>
          <a:fontRef idx="minor">
            <a:schemeClr val="tx1"/>
          </a:fontRef>
        </p:style>
      </p:cxnSp>
      <p:sp>
        <p:nvSpPr>
          <p:cNvPr id="7" name="Star: 5 Points 6">
            <a:extLst>
              <a:ext uri="{FF2B5EF4-FFF2-40B4-BE49-F238E27FC236}">
                <a16:creationId xmlns:a16="http://schemas.microsoft.com/office/drawing/2014/main" id="{449D77E0-C5A8-4E99-9569-008C7E929F8F}"/>
              </a:ext>
            </a:extLst>
          </p:cNvPr>
          <p:cNvSpPr/>
          <p:nvPr/>
        </p:nvSpPr>
        <p:spPr>
          <a:xfrm>
            <a:off x="1367644" y="1547842"/>
            <a:ext cx="360040" cy="36004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Picture 4">
            <a:extLst>
              <a:ext uri="{FF2B5EF4-FFF2-40B4-BE49-F238E27FC236}">
                <a16:creationId xmlns:a16="http://schemas.microsoft.com/office/drawing/2014/main" id="{879D6078-79B3-44E7-9885-FE4CB724B5F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827" t="-887" r="18077" b="887"/>
          <a:stretch/>
        </p:blipFill>
        <p:spPr>
          <a:xfrm rot="5400000">
            <a:off x="5284025" y="2880845"/>
            <a:ext cx="4239416" cy="3175489"/>
          </a:xfrm>
          <a:prstGeom prst="rect">
            <a:avLst/>
          </a:prstGeom>
        </p:spPr>
      </p:pic>
    </p:spTree>
    <p:extLst>
      <p:ext uri="{BB962C8B-B14F-4D97-AF65-F5344CB8AC3E}">
        <p14:creationId xmlns:p14="http://schemas.microsoft.com/office/powerpoint/2010/main" val="1122908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048" y="641700"/>
            <a:ext cx="7866112" cy="864096"/>
          </a:xfrm>
        </p:spPr>
        <p:txBody>
          <a:bodyPr>
            <a:noAutofit/>
          </a:bodyPr>
          <a:lstStyle/>
          <a:p>
            <a:r>
              <a:rPr lang="en-NZ" sz="3600" b="1" dirty="0"/>
              <a:t>Programme Stage Consultation</a:t>
            </a:r>
            <a:endParaRPr lang="en-NZ" sz="3600" b="1" i="1" dirty="0"/>
          </a:p>
        </p:txBody>
      </p:sp>
      <p:sp>
        <p:nvSpPr>
          <p:cNvPr id="8" name="Title 1"/>
          <p:cNvSpPr txBox="1">
            <a:spLocks/>
          </p:cNvSpPr>
          <p:nvPr/>
        </p:nvSpPr>
        <p:spPr>
          <a:xfrm>
            <a:off x="827584" y="2348880"/>
            <a:ext cx="7794104" cy="315626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NZ" sz="2400" dirty="0"/>
              <a:t>Following feedback from wide consultation</a:t>
            </a:r>
          </a:p>
          <a:p>
            <a:pPr algn="l">
              <a:lnSpc>
                <a:spcPct val="150000"/>
              </a:lnSpc>
            </a:pPr>
            <a:r>
              <a:rPr lang="en-NZ" sz="2400" dirty="0"/>
              <a:t>Key contacts, programme level – </a:t>
            </a:r>
            <a:r>
              <a:rPr lang="en-NZ" sz="2400" b="1" u="sng" dirty="0"/>
              <a:t>2-3 weeks</a:t>
            </a:r>
            <a:r>
              <a:rPr lang="en-NZ" sz="2400" dirty="0"/>
              <a:t> before work:</a:t>
            </a:r>
          </a:p>
          <a:p>
            <a:pPr marL="900000" indent="-342900" algn="l">
              <a:lnSpc>
                <a:spcPct val="150000"/>
              </a:lnSpc>
              <a:buFont typeface="Wingdings" panose="05000000000000000000" pitchFamily="2" charset="2"/>
              <a:buChar char="Ø"/>
            </a:pPr>
            <a:r>
              <a:rPr lang="en-NZ" sz="2400" dirty="0"/>
              <a:t>NZTA Permitting Contacts</a:t>
            </a:r>
          </a:p>
          <a:p>
            <a:pPr marL="900000" indent="-342900" algn="l">
              <a:lnSpc>
                <a:spcPct val="150000"/>
              </a:lnSpc>
              <a:buFont typeface="Wingdings" panose="05000000000000000000" pitchFamily="2" charset="2"/>
              <a:buChar char="Ø"/>
            </a:pPr>
            <a:r>
              <a:rPr lang="en-NZ" sz="2400" dirty="0"/>
              <a:t>Heavy Haulage Association</a:t>
            </a:r>
          </a:p>
          <a:p>
            <a:pPr marL="900000" indent="-342900" algn="l">
              <a:lnSpc>
                <a:spcPct val="150000"/>
              </a:lnSpc>
              <a:buFont typeface="Wingdings" panose="05000000000000000000" pitchFamily="2" charset="2"/>
              <a:buChar char="Ø"/>
            </a:pPr>
            <a:r>
              <a:rPr lang="en-NZ" sz="2400" dirty="0"/>
              <a:t>Port/Airport as required</a:t>
            </a:r>
          </a:p>
          <a:p>
            <a:pPr marL="900000" indent="-342900" algn="l">
              <a:lnSpc>
                <a:spcPct val="150000"/>
              </a:lnSpc>
              <a:buFont typeface="Wingdings" panose="05000000000000000000" pitchFamily="2" charset="2"/>
              <a:buChar char="Ø"/>
            </a:pPr>
            <a:r>
              <a:rPr lang="en-NZ" sz="2400" dirty="0"/>
              <a:t>Councils affected</a:t>
            </a:r>
          </a:p>
        </p:txBody>
      </p:sp>
      <p:pic>
        <p:nvPicPr>
          <p:cNvPr id="6" name="Picture 5">
            <a:extLst>
              <a:ext uri="{FF2B5EF4-FFF2-40B4-BE49-F238E27FC236}">
                <a16:creationId xmlns:a16="http://schemas.microsoft.com/office/drawing/2014/main" id="{7D505ABE-BFBB-4069-8319-CE44CE73B22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5397799"/>
            <a:ext cx="1977913" cy="1423266"/>
          </a:xfrm>
          <a:prstGeom prst="rect">
            <a:avLst/>
          </a:prstGeom>
          <a:noFill/>
          <a:ln>
            <a:noFill/>
          </a:ln>
          <a:extLst/>
        </p:spPr>
      </p:pic>
      <p:pic>
        <p:nvPicPr>
          <p:cNvPr id="9" name="Picture 8">
            <a:extLst>
              <a:ext uri="{FF2B5EF4-FFF2-40B4-BE49-F238E27FC236}">
                <a16:creationId xmlns:a16="http://schemas.microsoft.com/office/drawing/2014/main" id="{F9D8B31D-3A26-48AC-B9A8-8722706166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71544" b="-14053"/>
          <a:stretch/>
        </p:blipFill>
        <p:spPr>
          <a:xfrm>
            <a:off x="2555776" y="5949280"/>
            <a:ext cx="1754562" cy="639017"/>
          </a:xfrm>
          <a:prstGeom prst="rect">
            <a:avLst/>
          </a:prstGeom>
        </p:spPr>
      </p:pic>
      <p:cxnSp>
        <p:nvCxnSpPr>
          <p:cNvPr id="4" name="Straight Arrow Connector 3">
            <a:extLst>
              <a:ext uri="{FF2B5EF4-FFF2-40B4-BE49-F238E27FC236}">
                <a16:creationId xmlns:a16="http://schemas.microsoft.com/office/drawing/2014/main" id="{9AB2392D-FD3F-460E-8FCE-1194F1C8499A}"/>
              </a:ext>
            </a:extLst>
          </p:cNvPr>
          <p:cNvCxnSpPr>
            <a:cxnSpLocks/>
          </p:cNvCxnSpPr>
          <p:nvPr/>
        </p:nvCxnSpPr>
        <p:spPr>
          <a:xfrm>
            <a:off x="1547664" y="1772816"/>
            <a:ext cx="5976664" cy="0"/>
          </a:xfrm>
          <a:prstGeom prst="straightConnector1">
            <a:avLst/>
          </a:prstGeom>
          <a:ln w="38100">
            <a:solidFill>
              <a:srgbClr val="FF0000"/>
            </a:solidFill>
            <a:headEnd type="diamond"/>
            <a:tailEnd type="oval"/>
          </a:ln>
        </p:spPr>
        <p:style>
          <a:lnRef idx="1">
            <a:schemeClr val="accent1"/>
          </a:lnRef>
          <a:fillRef idx="0">
            <a:schemeClr val="accent1"/>
          </a:fillRef>
          <a:effectRef idx="0">
            <a:schemeClr val="accent1"/>
          </a:effectRef>
          <a:fontRef idx="minor">
            <a:schemeClr val="tx1"/>
          </a:fontRef>
        </p:style>
      </p:cxnSp>
      <p:sp>
        <p:nvSpPr>
          <p:cNvPr id="7" name="Star: 5 Points 6">
            <a:extLst>
              <a:ext uri="{FF2B5EF4-FFF2-40B4-BE49-F238E27FC236}">
                <a16:creationId xmlns:a16="http://schemas.microsoft.com/office/drawing/2014/main" id="{449D77E0-C5A8-4E99-9569-008C7E929F8F}"/>
              </a:ext>
            </a:extLst>
          </p:cNvPr>
          <p:cNvSpPr/>
          <p:nvPr/>
        </p:nvSpPr>
        <p:spPr>
          <a:xfrm>
            <a:off x="5292080" y="1547842"/>
            <a:ext cx="360040" cy="36004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803031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048" y="641700"/>
            <a:ext cx="7866112" cy="864096"/>
          </a:xfrm>
        </p:spPr>
        <p:txBody>
          <a:bodyPr>
            <a:noAutofit/>
          </a:bodyPr>
          <a:lstStyle/>
          <a:p>
            <a:r>
              <a:rPr lang="en-NZ" sz="3600" b="1" dirty="0"/>
              <a:t>Delivery Stage Notification</a:t>
            </a:r>
            <a:endParaRPr lang="en-NZ" sz="3600" b="1" i="1" dirty="0"/>
          </a:p>
        </p:txBody>
      </p:sp>
      <p:sp>
        <p:nvSpPr>
          <p:cNvPr id="8" name="Title 1"/>
          <p:cNvSpPr txBox="1">
            <a:spLocks/>
          </p:cNvSpPr>
          <p:nvPr/>
        </p:nvSpPr>
        <p:spPr>
          <a:xfrm>
            <a:off x="827584" y="2348880"/>
            <a:ext cx="7794104" cy="315626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NZ" sz="2400" dirty="0"/>
              <a:t>Following feedback from programme consultation</a:t>
            </a:r>
          </a:p>
          <a:p>
            <a:pPr algn="l">
              <a:lnSpc>
                <a:spcPct val="150000"/>
              </a:lnSpc>
            </a:pPr>
            <a:r>
              <a:rPr lang="en-NZ" sz="2400" dirty="0"/>
              <a:t>Key contacts, delivery level – </a:t>
            </a:r>
            <a:r>
              <a:rPr lang="en-NZ" sz="2400" b="1" u="sng" dirty="0"/>
              <a:t>1 week</a:t>
            </a:r>
            <a:r>
              <a:rPr lang="en-NZ" sz="2400" dirty="0"/>
              <a:t> before work:</a:t>
            </a:r>
          </a:p>
          <a:p>
            <a:pPr marL="900000" indent="-342900" algn="l">
              <a:lnSpc>
                <a:spcPct val="150000"/>
              </a:lnSpc>
              <a:buFont typeface="Wingdings" panose="05000000000000000000" pitchFamily="2" charset="2"/>
              <a:buChar char="Ø"/>
            </a:pPr>
            <a:r>
              <a:rPr lang="en-NZ" sz="2400" dirty="0"/>
              <a:t>NZTA Permitting Contacts</a:t>
            </a:r>
          </a:p>
          <a:p>
            <a:pPr marL="900000" indent="-342900" algn="l">
              <a:lnSpc>
                <a:spcPct val="150000"/>
              </a:lnSpc>
              <a:buFont typeface="Wingdings" panose="05000000000000000000" pitchFamily="2" charset="2"/>
              <a:buChar char="Ø"/>
            </a:pPr>
            <a:r>
              <a:rPr lang="en-NZ" sz="2400" dirty="0"/>
              <a:t>Heavy Haulage </a:t>
            </a:r>
            <a:r>
              <a:rPr lang="en-NZ" sz="2400" dirty="0" err="1"/>
              <a:t>Assoc</a:t>
            </a:r>
            <a:endParaRPr lang="en-NZ" sz="2400" dirty="0"/>
          </a:p>
          <a:p>
            <a:pPr marL="900000" indent="-342900" algn="l">
              <a:lnSpc>
                <a:spcPct val="150000"/>
              </a:lnSpc>
              <a:buFont typeface="Wingdings" panose="05000000000000000000" pitchFamily="2" charset="2"/>
              <a:buChar char="Ø"/>
            </a:pPr>
            <a:r>
              <a:rPr lang="en-NZ" sz="2400" dirty="0"/>
              <a:t>Port/Airport as required</a:t>
            </a:r>
          </a:p>
          <a:p>
            <a:pPr marL="900000" indent="-342900" algn="l">
              <a:lnSpc>
                <a:spcPct val="150000"/>
              </a:lnSpc>
              <a:buFont typeface="Wingdings" panose="05000000000000000000" pitchFamily="2" charset="2"/>
              <a:buChar char="Ø"/>
            </a:pPr>
            <a:r>
              <a:rPr lang="en-NZ" sz="2400" dirty="0"/>
              <a:t>Councils affected</a:t>
            </a:r>
          </a:p>
          <a:p>
            <a:pPr marL="900000" indent="-342900" algn="l">
              <a:lnSpc>
                <a:spcPct val="150000"/>
              </a:lnSpc>
              <a:buFont typeface="Wingdings" panose="05000000000000000000" pitchFamily="2" charset="2"/>
              <a:buChar char="Ø"/>
            </a:pPr>
            <a:endParaRPr lang="en-NZ" sz="2400" dirty="0"/>
          </a:p>
        </p:txBody>
      </p:sp>
      <p:pic>
        <p:nvPicPr>
          <p:cNvPr id="6" name="Picture 5">
            <a:extLst>
              <a:ext uri="{FF2B5EF4-FFF2-40B4-BE49-F238E27FC236}">
                <a16:creationId xmlns:a16="http://schemas.microsoft.com/office/drawing/2014/main" id="{7D505ABE-BFBB-4069-8319-CE44CE73B22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5397799"/>
            <a:ext cx="1977913" cy="1423266"/>
          </a:xfrm>
          <a:prstGeom prst="rect">
            <a:avLst/>
          </a:prstGeom>
          <a:noFill/>
          <a:ln>
            <a:noFill/>
          </a:ln>
          <a:extLst/>
        </p:spPr>
      </p:pic>
      <p:pic>
        <p:nvPicPr>
          <p:cNvPr id="9" name="Picture 8">
            <a:extLst>
              <a:ext uri="{FF2B5EF4-FFF2-40B4-BE49-F238E27FC236}">
                <a16:creationId xmlns:a16="http://schemas.microsoft.com/office/drawing/2014/main" id="{F9D8B31D-3A26-48AC-B9A8-8722706166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71544" b="-14053"/>
          <a:stretch/>
        </p:blipFill>
        <p:spPr>
          <a:xfrm>
            <a:off x="2555776" y="5949280"/>
            <a:ext cx="1754562" cy="639017"/>
          </a:xfrm>
          <a:prstGeom prst="rect">
            <a:avLst/>
          </a:prstGeom>
        </p:spPr>
      </p:pic>
      <p:cxnSp>
        <p:nvCxnSpPr>
          <p:cNvPr id="4" name="Straight Arrow Connector 3">
            <a:extLst>
              <a:ext uri="{FF2B5EF4-FFF2-40B4-BE49-F238E27FC236}">
                <a16:creationId xmlns:a16="http://schemas.microsoft.com/office/drawing/2014/main" id="{9AB2392D-FD3F-460E-8FCE-1194F1C8499A}"/>
              </a:ext>
            </a:extLst>
          </p:cNvPr>
          <p:cNvCxnSpPr>
            <a:cxnSpLocks/>
          </p:cNvCxnSpPr>
          <p:nvPr/>
        </p:nvCxnSpPr>
        <p:spPr>
          <a:xfrm>
            <a:off x="1547664" y="1772816"/>
            <a:ext cx="5976664" cy="0"/>
          </a:xfrm>
          <a:prstGeom prst="straightConnector1">
            <a:avLst/>
          </a:prstGeom>
          <a:ln w="38100">
            <a:solidFill>
              <a:srgbClr val="FF0000"/>
            </a:solidFill>
            <a:headEnd type="diamond"/>
            <a:tailEnd type="oval"/>
          </a:ln>
        </p:spPr>
        <p:style>
          <a:lnRef idx="1">
            <a:schemeClr val="accent1"/>
          </a:lnRef>
          <a:fillRef idx="0">
            <a:schemeClr val="accent1"/>
          </a:fillRef>
          <a:effectRef idx="0">
            <a:schemeClr val="accent1"/>
          </a:effectRef>
          <a:fontRef idx="minor">
            <a:schemeClr val="tx1"/>
          </a:fontRef>
        </p:style>
      </p:cxnSp>
      <p:sp>
        <p:nvSpPr>
          <p:cNvPr id="7" name="Star: 5 Points 6">
            <a:extLst>
              <a:ext uri="{FF2B5EF4-FFF2-40B4-BE49-F238E27FC236}">
                <a16:creationId xmlns:a16="http://schemas.microsoft.com/office/drawing/2014/main" id="{449D77E0-C5A8-4E99-9569-008C7E929F8F}"/>
              </a:ext>
            </a:extLst>
          </p:cNvPr>
          <p:cNvSpPr/>
          <p:nvPr/>
        </p:nvSpPr>
        <p:spPr>
          <a:xfrm>
            <a:off x="6516216" y="1547842"/>
            <a:ext cx="360040" cy="36004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1" name="Picture 10">
            <a:extLst>
              <a:ext uri="{FF2B5EF4-FFF2-40B4-BE49-F238E27FC236}">
                <a16:creationId xmlns:a16="http://schemas.microsoft.com/office/drawing/2014/main" id="{1F07032F-4DB9-4872-BEAC-6163417CD910}"/>
              </a:ext>
            </a:extLst>
          </p:cNvPr>
          <p:cNvPicPr>
            <a:picLocks noChangeAspect="1"/>
          </p:cNvPicPr>
          <p:nvPr/>
        </p:nvPicPr>
        <p:blipFill rotWithShape="1">
          <a:blip r:embed="rId5">
            <a:extLst>
              <a:ext uri="{28A0092B-C50C-407E-A947-70E740481C1C}">
                <a14:useLocalDpi xmlns:a14="http://schemas.microsoft.com/office/drawing/2010/main" val="0"/>
              </a:ext>
            </a:extLst>
          </a:blip>
          <a:srcRect l="9327" t="-1387" r="32678" b="6658"/>
          <a:stretch/>
        </p:blipFill>
        <p:spPr>
          <a:xfrm>
            <a:off x="4997441" y="3023119"/>
            <a:ext cx="4176465" cy="3837331"/>
          </a:xfrm>
          <a:prstGeom prst="rect">
            <a:avLst/>
          </a:prstGeom>
        </p:spPr>
      </p:pic>
    </p:spTree>
    <p:extLst>
      <p:ext uri="{BB962C8B-B14F-4D97-AF65-F5344CB8AC3E}">
        <p14:creationId xmlns:p14="http://schemas.microsoft.com/office/powerpoint/2010/main" val="2529280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048" y="641700"/>
            <a:ext cx="7866112" cy="864096"/>
          </a:xfrm>
        </p:spPr>
        <p:txBody>
          <a:bodyPr>
            <a:noAutofit/>
          </a:bodyPr>
          <a:lstStyle/>
          <a:p>
            <a:r>
              <a:rPr lang="en-NZ" sz="3600" b="1" dirty="0"/>
              <a:t>Delivery Stage Notification</a:t>
            </a:r>
            <a:endParaRPr lang="en-NZ" sz="3600" b="1" i="1" dirty="0"/>
          </a:p>
        </p:txBody>
      </p:sp>
      <p:sp>
        <p:nvSpPr>
          <p:cNvPr id="8" name="Title 1"/>
          <p:cNvSpPr txBox="1">
            <a:spLocks/>
          </p:cNvSpPr>
          <p:nvPr/>
        </p:nvSpPr>
        <p:spPr>
          <a:xfrm>
            <a:off x="827584" y="2348880"/>
            <a:ext cx="7794104" cy="315626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900000" indent="-342900" algn="l">
              <a:lnSpc>
                <a:spcPct val="150000"/>
              </a:lnSpc>
              <a:buFont typeface="Wingdings" panose="05000000000000000000" pitchFamily="2" charset="2"/>
              <a:buChar char="Ø"/>
            </a:pPr>
            <a:endParaRPr lang="en-NZ" sz="2400" dirty="0"/>
          </a:p>
        </p:txBody>
      </p:sp>
      <p:pic>
        <p:nvPicPr>
          <p:cNvPr id="6" name="Picture 5">
            <a:extLst>
              <a:ext uri="{FF2B5EF4-FFF2-40B4-BE49-F238E27FC236}">
                <a16:creationId xmlns:a16="http://schemas.microsoft.com/office/drawing/2014/main" id="{7D505ABE-BFBB-4069-8319-CE44CE73B22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5397799"/>
            <a:ext cx="1977913" cy="1423266"/>
          </a:xfrm>
          <a:prstGeom prst="rect">
            <a:avLst/>
          </a:prstGeom>
          <a:noFill/>
          <a:ln>
            <a:noFill/>
          </a:ln>
          <a:extLst/>
        </p:spPr>
      </p:pic>
      <p:pic>
        <p:nvPicPr>
          <p:cNvPr id="9" name="Picture 8">
            <a:extLst>
              <a:ext uri="{FF2B5EF4-FFF2-40B4-BE49-F238E27FC236}">
                <a16:creationId xmlns:a16="http://schemas.microsoft.com/office/drawing/2014/main" id="{F9D8B31D-3A26-48AC-B9A8-8722706166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71544" b="-14053"/>
          <a:stretch/>
        </p:blipFill>
        <p:spPr>
          <a:xfrm>
            <a:off x="2555776" y="5949280"/>
            <a:ext cx="1754562" cy="639017"/>
          </a:xfrm>
          <a:prstGeom prst="rect">
            <a:avLst/>
          </a:prstGeom>
        </p:spPr>
      </p:pic>
      <p:cxnSp>
        <p:nvCxnSpPr>
          <p:cNvPr id="4" name="Straight Arrow Connector 3">
            <a:extLst>
              <a:ext uri="{FF2B5EF4-FFF2-40B4-BE49-F238E27FC236}">
                <a16:creationId xmlns:a16="http://schemas.microsoft.com/office/drawing/2014/main" id="{9AB2392D-FD3F-460E-8FCE-1194F1C8499A}"/>
              </a:ext>
            </a:extLst>
          </p:cNvPr>
          <p:cNvCxnSpPr>
            <a:cxnSpLocks/>
          </p:cNvCxnSpPr>
          <p:nvPr/>
        </p:nvCxnSpPr>
        <p:spPr>
          <a:xfrm>
            <a:off x="1547664" y="1772816"/>
            <a:ext cx="5976664" cy="0"/>
          </a:xfrm>
          <a:prstGeom prst="straightConnector1">
            <a:avLst/>
          </a:prstGeom>
          <a:ln w="38100">
            <a:solidFill>
              <a:srgbClr val="FF0000"/>
            </a:solidFill>
            <a:headEnd type="diamond"/>
            <a:tailEnd type="oval"/>
          </a:ln>
        </p:spPr>
        <p:style>
          <a:lnRef idx="1">
            <a:schemeClr val="accent1"/>
          </a:lnRef>
          <a:fillRef idx="0">
            <a:schemeClr val="accent1"/>
          </a:fillRef>
          <a:effectRef idx="0">
            <a:schemeClr val="accent1"/>
          </a:effectRef>
          <a:fontRef idx="minor">
            <a:schemeClr val="tx1"/>
          </a:fontRef>
        </p:style>
      </p:cxnSp>
      <p:sp>
        <p:nvSpPr>
          <p:cNvPr id="7" name="Star: 5 Points 6">
            <a:extLst>
              <a:ext uri="{FF2B5EF4-FFF2-40B4-BE49-F238E27FC236}">
                <a16:creationId xmlns:a16="http://schemas.microsoft.com/office/drawing/2014/main" id="{449D77E0-C5A8-4E99-9569-008C7E929F8F}"/>
              </a:ext>
            </a:extLst>
          </p:cNvPr>
          <p:cNvSpPr/>
          <p:nvPr/>
        </p:nvSpPr>
        <p:spPr>
          <a:xfrm>
            <a:off x="6516216" y="1547842"/>
            <a:ext cx="360040" cy="36004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 name="Picture 2">
            <a:extLst>
              <a:ext uri="{FF2B5EF4-FFF2-40B4-BE49-F238E27FC236}">
                <a16:creationId xmlns:a16="http://schemas.microsoft.com/office/drawing/2014/main" id="{B74EEA89-C3AF-4021-A848-13728260683E}"/>
              </a:ext>
            </a:extLst>
          </p:cNvPr>
          <p:cNvPicPr>
            <a:picLocks noChangeAspect="1"/>
          </p:cNvPicPr>
          <p:nvPr/>
        </p:nvPicPr>
        <p:blipFill rotWithShape="1">
          <a:blip r:embed="rId5"/>
          <a:srcRect r="20203"/>
          <a:stretch/>
        </p:blipFill>
        <p:spPr>
          <a:xfrm>
            <a:off x="167919" y="2394586"/>
            <a:ext cx="8816369" cy="2829473"/>
          </a:xfrm>
          <a:prstGeom prst="rect">
            <a:avLst/>
          </a:prstGeom>
        </p:spPr>
      </p:pic>
    </p:spTree>
    <p:extLst>
      <p:ext uri="{BB962C8B-B14F-4D97-AF65-F5344CB8AC3E}">
        <p14:creationId xmlns:p14="http://schemas.microsoft.com/office/powerpoint/2010/main" val="2499134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048" y="641700"/>
            <a:ext cx="7866112" cy="864096"/>
          </a:xfrm>
        </p:spPr>
        <p:txBody>
          <a:bodyPr>
            <a:noAutofit/>
          </a:bodyPr>
          <a:lstStyle/>
          <a:p>
            <a:r>
              <a:rPr lang="en-NZ" sz="3600" b="1" dirty="0"/>
              <a:t>In Progress Notification</a:t>
            </a:r>
            <a:endParaRPr lang="en-NZ" sz="3600" b="1" i="1" dirty="0"/>
          </a:p>
        </p:txBody>
      </p:sp>
      <p:sp>
        <p:nvSpPr>
          <p:cNvPr id="8" name="Title 1"/>
          <p:cNvSpPr txBox="1">
            <a:spLocks/>
          </p:cNvSpPr>
          <p:nvPr/>
        </p:nvSpPr>
        <p:spPr>
          <a:xfrm>
            <a:off x="827584" y="2348880"/>
            <a:ext cx="7794104" cy="315626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NZ" sz="2400" dirty="0"/>
              <a:t>Providing current information</a:t>
            </a:r>
          </a:p>
          <a:p>
            <a:pPr algn="l">
              <a:lnSpc>
                <a:spcPct val="150000"/>
              </a:lnSpc>
            </a:pPr>
            <a:r>
              <a:rPr lang="en-NZ" sz="2400" dirty="0"/>
              <a:t>In Progress – </a:t>
            </a:r>
            <a:r>
              <a:rPr lang="en-NZ" sz="2400" b="1" u="sng" dirty="0"/>
              <a:t>&lt;1 week</a:t>
            </a:r>
            <a:r>
              <a:rPr lang="en-NZ" sz="2400" dirty="0"/>
              <a:t> before, and </a:t>
            </a:r>
            <a:r>
              <a:rPr lang="en-NZ" sz="2400" b="1" u="sng" dirty="0"/>
              <a:t>during</a:t>
            </a:r>
            <a:r>
              <a:rPr lang="en-NZ" sz="2400" dirty="0"/>
              <a:t> work:</a:t>
            </a:r>
          </a:p>
          <a:p>
            <a:pPr marL="900000" indent="-342900" algn="l">
              <a:lnSpc>
                <a:spcPct val="150000"/>
              </a:lnSpc>
              <a:buFont typeface="Wingdings" panose="05000000000000000000" pitchFamily="2" charset="2"/>
              <a:buChar char="Ø"/>
            </a:pPr>
            <a:r>
              <a:rPr lang="en-NZ" sz="2400" dirty="0"/>
              <a:t>VMS at and near site (required by the RCAs)</a:t>
            </a:r>
          </a:p>
          <a:p>
            <a:pPr marL="900000" indent="-342900" algn="l">
              <a:lnSpc>
                <a:spcPct val="150000"/>
              </a:lnSpc>
              <a:buFont typeface="Wingdings" panose="05000000000000000000" pitchFamily="2" charset="2"/>
              <a:buChar char="Ø"/>
            </a:pPr>
            <a:r>
              <a:rPr lang="en-NZ" sz="2400" dirty="0"/>
              <a:t>NZTA TREIS updated</a:t>
            </a:r>
          </a:p>
          <a:p>
            <a:pPr marL="900000" indent="-342900" algn="l">
              <a:lnSpc>
                <a:spcPct val="150000"/>
              </a:lnSpc>
              <a:buFont typeface="Wingdings" panose="05000000000000000000" pitchFamily="2" charset="2"/>
              <a:buChar char="Ø"/>
            </a:pPr>
            <a:r>
              <a:rPr lang="en-NZ" sz="2400" dirty="0"/>
              <a:t>Contact phone on OD Permits</a:t>
            </a:r>
          </a:p>
          <a:p>
            <a:pPr algn="l">
              <a:lnSpc>
                <a:spcPct val="150000"/>
              </a:lnSpc>
            </a:pPr>
            <a:r>
              <a:rPr lang="en-NZ" sz="2400" dirty="0"/>
              <a:t>Local Contacts, Accurate information, Real Time, Accurate location</a:t>
            </a:r>
          </a:p>
          <a:p>
            <a:pPr algn="l"/>
            <a:endParaRPr lang="en-NZ" sz="2400" dirty="0">
              <a:highlight>
                <a:srgbClr val="FFFF00"/>
              </a:highlight>
            </a:endParaRPr>
          </a:p>
        </p:txBody>
      </p:sp>
      <p:pic>
        <p:nvPicPr>
          <p:cNvPr id="6" name="Picture 5">
            <a:extLst>
              <a:ext uri="{FF2B5EF4-FFF2-40B4-BE49-F238E27FC236}">
                <a16:creationId xmlns:a16="http://schemas.microsoft.com/office/drawing/2014/main" id="{7D505ABE-BFBB-4069-8319-CE44CE73B22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5397799"/>
            <a:ext cx="1977913" cy="1423266"/>
          </a:xfrm>
          <a:prstGeom prst="rect">
            <a:avLst/>
          </a:prstGeom>
          <a:noFill/>
          <a:ln>
            <a:noFill/>
          </a:ln>
          <a:extLst/>
        </p:spPr>
      </p:pic>
      <p:pic>
        <p:nvPicPr>
          <p:cNvPr id="9" name="Picture 8">
            <a:extLst>
              <a:ext uri="{FF2B5EF4-FFF2-40B4-BE49-F238E27FC236}">
                <a16:creationId xmlns:a16="http://schemas.microsoft.com/office/drawing/2014/main" id="{F9D8B31D-3A26-48AC-B9A8-8722706166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71544" b="-14053"/>
          <a:stretch/>
        </p:blipFill>
        <p:spPr>
          <a:xfrm>
            <a:off x="2555776" y="5949280"/>
            <a:ext cx="1754562" cy="639017"/>
          </a:xfrm>
          <a:prstGeom prst="rect">
            <a:avLst/>
          </a:prstGeom>
        </p:spPr>
      </p:pic>
      <p:cxnSp>
        <p:nvCxnSpPr>
          <p:cNvPr id="4" name="Straight Arrow Connector 3">
            <a:extLst>
              <a:ext uri="{FF2B5EF4-FFF2-40B4-BE49-F238E27FC236}">
                <a16:creationId xmlns:a16="http://schemas.microsoft.com/office/drawing/2014/main" id="{9AB2392D-FD3F-460E-8FCE-1194F1C8499A}"/>
              </a:ext>
            </a:extLst>
          </p:cNvPr>
          <p:cNvCxnSpPr>
            <a:cxnSpLocks/>
          </p:cNvCxnSpPr>
          <p:nvPr/>
        </p:nvCxnSpPr>
        <p:spPr>
          <a:xfrm>
            <a:off x="1547664" y="1772816"/>
            <a:ext cx="5976664" cy="0"/>
          </a:xfrm>
          <a:prstGeom prst="straightConnector1">
            <a:avLst/>
          </a:prstGeom>
          <a:ln w="38100">
            <a:solidFill>
              <a:srgbClr val="FF0000"/>
            </a:solidFill>
            <a:headEnd type="diamond"/>
            <a:tailEnd type="oval"/>
          </a:ln>
        </p:spPr>
        <p:style>
          <a:lnRef idx="1">
            <a:schemeClr val="accent1"/>
          </a:lnRef>
          <a:fillRef idx="0">
            <a:schemeClr val="accent1"/>
          </a:fillRef>
          <a:effectRef idx="0">
            <a:schemeClr val="accent1"/>
          </a:effectRef>
          <a:fontRef idx="minor">
            <a:schemeClr val="tx1"/>
          </a:fontRef>
        </p:style>
      </p:cxnSp>
      <p:sp>
        <p:nvSpPr>
          <p:cNvPr id="7" name="Star: 5 Points 6">
            <a:extLst>
              <a:ext uri="{FF2B5EF4-FFF2-40B4-BE49-F238E27FC236}">
                <a16:creationId xmlns:a16="http://schemas.microsoft.com/office/drawing/2014/main" id="{449D77E0-C5A8-4E99-9569-008C7E929F8F}"/>
              </a:ext>
            </a:extLst>
          </p:cNvPr>
          <p:cNvSpPr/>
          <p:nvPr/>
        </p:nvSpPr>
        <p:spPr>
          <a:xfrm>
            <a:off x="6941223" y="1547842"/>
            <a:ext cx="360040" cy="36004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25080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048" y="641700"/>
            <a:ext cx="7866112" cy="864096"/>
          </a:xfrm>
        </p:spPr>
        <p:txBody>
          <a:bodyPr>
            <a:noAutofit/>
          </a:bodyPr>
          <a:lstStyle/>
          <a:p>
            <a:r>
              <a:rPr lang="en-NZ" sz="3600" b="1" dirty="0"/>
              <a:t>Worksite 1: SH 73 Arthurs Pass</a:t>
            </a:r>
            <a:endParaRPr lang="en-NZ" sz="3600" b="1" i="1" dirty="0"/>
          </a:p>
        </p:txBody>
      </p:sp>
      <p:sp>
        <p:nvSpPr>
          <p:cNvPr id="8" name="Title 1"/>
          <p:cNvSpPr txBox="1">
            <a:spLocks/>
          </p:cNvSpPr>
          <p:nvPr/>
        </p:nvSpPr>
        <p:spPr>
          <a:xfrm>
            <a:off x="827584" y="1505796"/>
            <a:ext cx="7794104" cy="39993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NZ" sz="2400" u="sng" dirty="0"/>
              <a:t>This site:</a:t>
            </a:r>
            <a:r>
              <a:rPr lang="en-NZ" sz="2400" dirty="0"/>
              <a:t>	Key freight route to West Coast.</a:t>
            </a:r>
          </a:p>
          <a:p>
            <a:pPr algn="l"/>
            <a:endParaRPr lang="en-NZ" sz="2400" dirty="0"/>
          </a:p>
          <a:p>
            <a:pPr algn="l"/>
            <a:r>
              <a:rPr lang="en-NZ" sz="2400" u="sng" dirty="0"/>
              <a:t>Work:</a:t>
            </a:r>
            <a:r>
              <a:rPr lang="en-NZ" sz="2400" dirty="0"/>
              <a:t>		New Guardrail = long single lane</a:t>
            </a:r>
          </a:p>
          <a:p>
            <a:pPr algn="l"/>
            <a:endParaRPr lang="en-NZ" sz="2400" dirty="0"/>
          </a:p>
          <a:p>
            <a:pPr algn="l"/>
            <a:r>
              <a:rPr lang="en-NZ" sz="2400" u="sng" dirty="0"/>
              <a:t>TTM:</a:t>
            </a:r>
            <a:r>
              <a:rPr lang="en-NZ" sz="2400" dirty="0"/>
              <a:t>		Daywork, Full time Temporary Traffic Signals</a:t>
            </a:r>
          </a:p>
          <a:p>
            <a:pPr algn="l"/>
            <a:endParaRPr lang="en-NZ" sz="2400" dirty="0"/>
          </a:p>
          <a:p>
            <a:pPr algn="l"/>
            <a:r>
              <a:rPr lang="en-NZ" sz="2400" u="sng" dirty="0"/>
              <a:t>Alt Route:</a:t>
            </a:r>
            <a:r>
              <a:rPr lang="en-NZ" sz="2400" dirty="0"/>
              <a:t>	No local alternative route</a:t>
            </a:r>
          </a:p>
          <a:p>
            <a:pPr algn="l"/>
            <a:endParaRPr lang="en-NZ" sz="2400" dirty="0"/>
          </a:p>
          <a:p>
            <a:pPr algn="l"/>
            <a:r>
              <a:rPr lang="en-NZ" sz="2400" u="sng" dirty="0"/>
              <a:t>Outcome:</a:t>
            </a:r>
            <a:r>
              <a:rPr lang="en-NZ" sz="2400" dirty="0"/>
              <a:t>	Lots of early notification no issues from works</a:t>
            </a:r>
          </a:p>
          <a:p>
            <a:pPr algn="l"/>
            <a:r>
              <a:rPr lang="en-NZ" sz="2400" dirty="0"/>
              <a:t>		Included over major West Coast event </a:t>
            </a:r>
            <a:r>
              <a:rPr lang="en-NZ" sz="2400" dirty="0" err="1"/>
              <a:t>w’end</a:t>
            </a:r>
            <a:endParaRPr lang="en-NZ" sz="2400" dirty="0"/>
          </a:p>
        </p:txBody>
      </p:sp>
      <p:pic>
        <p:nvPicPr>
          <p:cNvPr id="6" name="Picture 5">
            <a:extLst>
              <a:ext uri="{FF2B5EF4-FFF2-40B4-BE49-F238E27FC236}">
                <a16:creationId xmlns:a16="http://schemas.microsoft.com/office/drawing/2014/main" id="{7D505ABE-BFBB-4069-8319-CE44CE73B22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5397799"/>
            <a:ext cx="1977913" cy="1423266"/>
          </a:xfrm>
          <a:prstGeom prst="rect">
            <a:avLst/>
          </a:prstGeom>
          <a:noFill/>
          <a:ln>
            <a:noFill/>
          </a:ln>
          <a:extLst/>
        </p:spPr>
      </p:pic>
      <p:pic>
        <p:nvPicPr>
          <p:cNvPr id="9" name="Picture 8">
            <a:extLst>
              <a:ext uri="{FF2B5EF4-FFF2-40B4-BE49-F238E27FC236}">
                <a16:creationId xmlns:a16="http://schemas.microsoft.com/office/drawing/2014/main" id="{F9D8B31D-3A26-48AC-B9A8-8722706166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71544" b="-14053"/>
          <a:stretch/>
        </p:blipFill>
        <p:spPr>
          <a:xfrm>
            <a:off x="2555776" y="5949280"/>
            <a:ext cx="1754562" cy="639017"/>
          </a:xfrm>
          <a:prstGeom prst="rect">
            <a:avLst/>
          </a:prstGeom>
        </p:spPr>
      </p:pic>
    </p:spTree>
    <p:extLst>
      <p:ext uri="{BB962C8B-B14F-4D97-AF65-F5344CB8AC3E}">
        <p14:creationId xmlns:p14="http://schemas.microsoft.com/office/powerpoint/2010/main" val="3264714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048" y="641700"/>
            <a:ext cx="7866112" cy="864096"/>
          </a:xfrm>
        </p:spPr>
        <p:txBody>
          <a:bodyPr>
            <a:noAutofit/>
          </a:bodyPr>
          <a:lstStyle/>
          <a:p>
            <a:pPr algn="l"/>
            <a:r>
              <a:rPr lang="en-NZ" sz="3600" b="1" dirty="0"/>
              <a:t>Rural Lanes</a:t>
            </a:r>
            <a:endParaRPr lang="en-NZ" sz="3600" b="1" i="1" dirty="0"/>
          </a:p>
        </p:txBody>
      </p:sp>
      <p:pic>
        <p:nvPicPr>
          <p:cNvPr id="6" name="Picture 5">
            <a:extLst>
              <a:ext uri="{FF2B5EF4-FFF2-40B4-BE49-F238E27FC236}">
                <a16:creationId xmlns:a16="http://schemas.microsoft.com/office/drawing/2014/main" id="{7D505ABE-BFBB-4069-8319-CE44CE73B22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5397799"/>
            <a:ext cx="1977913" cy="1423266"/>
          </a:xfrm>
          <a:prstGeom prst="rect">
            <a:avLst/>
          </a:prstGeom>
          <a:noFill/>
          <a:ln>
            <a:noFill/>
          </a:ln>
          <a:extLst/>
        </p:spPr>
      </p:pic>
      <p:pic>
        <p:nvPicPr>
          <p:cNvPr id="9" name="Picture 8">
            <a:extLst>
              <a:ext uri="{FF2B5EF4-FFF2-40B4-BE49-F238E27FC236}">
                <a16:creationId xmlns:a16="http://schemas.microsoft.com/office/drawing/2014/main" id="{F9D8B31D-3A26-48AC-B9A8-8722706166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71544" b="-14053"/>
          <a:stretch/>
        </p:blipFill>
        <p:spPr>
          <a:xfrm>
            <a:off x="2555776" y="5949280"/>
            <a:ext cx="1754562" cy="639017"/>
          </a:xfrm>
          <a:prstGeom prst="rect">
            <a:avLst/>
          </a:prstGeom>
        </p:spPr>
      </p:pic>
      <p:pic>
        <p:nvPicPr>
          <p:cNvPr id="4" name="Picture 3">
            <a:extLst>
              <a:ext uri="{FF2B5EF4-FFF2-40B4-BE49-F238E27FC236}">
                <a16:creationId xmlns:a16="http://schemas.microsoft.com/office/drawing/2014/main" id="{B0DF235C-A8FA-4B6F-B3D3-1038FC063E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967" t="21204" b="13506"/>
          <a:stretch/>
        </p:blipFill>
        <p:spPr>
          <a:xfrm>
            <a:off x="5148064" y="0"/>
            <a:ext cx="6192688" cy="6821065"/>
          </a:xfrm>
          <a:prstGeom prst="rect">
            <a:avLst/>
          </a:prstGeom>
        </p:spPr>
      </p:pic>
      <p:sp>
        <p:nvSpPr>
          <p:cNvPr id="8" name="Title 1"/>
          <p:cNvSpPr txBox="1">
            <a:spLocks/>
          </p:cNvSpPr>
          <p:nvPr/>
        </p:nvSpPr>
        <p:spPr>
          <a:xfrm>
            <a:off x="827584" y="1505796"/>
            <a:ext cx="7794104" cy="39993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NZ" sz="2400" dirty="0"/>
              <a:t>Lane alignment/narrowing:</a:t>
            </a:r>
          </a:p>
          <a:p>
            <a:pPr marL="342900" indent="-342900" algn="l">
              <a:lnSpc>
                <a:spcPct val="150000"/>
              </a:lnSpc>
              <a:buFont typeface="Wingdings" panose="05000000000000000000" pitchFamily="2" charset="2"/>
              <a:buChar char="Ø"/>
            </a:pPr>
            <a:r>
              <a:rPr lang="en-NZ" sz="2400" dirty="0"/>
              <a:t>Against a median/guardrail</a:t>
            </a:r>
          </a:p>
          <a:p>
            <a:pPr marL="342900" indent="-342900" algn="l">
              <a:lnSpc>
                <a:spcPct val="150000"/>
              </a:lnSpc>
              <a:buFont typeface="Wingdings" panose="05000000000000000000" pitchFamily="2" charset="2"/>
              <a:buChar char="Ø"/>
            </a:pPr>
            <a:r>
              <a:rPr lang="en-NZ" sz="2400" dirty="0"/>
              <a:t>Into a shoulder</a:t>
            </a:r>
          </a:p>
          <a:p>
            <a:pPr marL="342900" indent="-342900" algn="l">
              <a:lnSpc>
                <a:spcPct val="150000"/>
              </a:lnSpc>
              <a:buFont typeface="Wingdings" panose="05000000000000000000" pitchFamily="2" charset="2"/>
              <a:buChar char="Ø"/>
            </a:pPr>
            <a:r>
              <a:rPr lang="en-NZ" sz="2400" dirty="0"/>
              <a:t>Against uphill batters</a:t>
            </a:r>
          </a:p>
          <a:p>
            <a:pPr marL="342900" indent="-342900" algn="l">
              <a:lnSpc>
                <a:spcPct val="150000"/>
              </a:lnSpc>
              <a:buFont typeface="Wingdings" panose="05000000000000000000" pitchFamily="2" charset="2"/>
              <a:buChar char="Ø"/>
            </a:pPr>
            <a:r>
              <a:rPr lang="en-NZ" sz="2400" dirty="0"/>
              <a:t>On steep grades</a:t>
            </a:r>
          </a:p>
          <a:p>
            <a:pPr marL="342900" indent="-342900" algn="l">
              <a:lnSpc>
                <a:spcPct val="150000"/>
              </a:lnSpc>
              <a:buFont typeface="Wingdings" panose="05000000000000000000" pitchFamily="2" charset="2"/>
              <a:buChar char="Ø"/>
            </a:pPr>
            <a:endParaRPr lang="en-NZ" sz="2400" dirty="0"/>
          </a:p>
          <a:p>
            <a:pPr algn="l">
              <a:lnSpc>
                <a:spcPct val="150000"/>
              </a:lnSpc>
            </a:pPr>
            <a:r>
              <a:rPr lang="en-NZ" sz="2400" b="1" dirty="0"/>
              <a:t>Wider lanes are essential</a:t>
            </a:r>
          </a:p>
        </p:txBody>
      </p:sp>
    </p:spTree>
    <p:extLst>
      <p:ext uri="{BB962C8B-B14F-4D97-AF65-F5344CB8AC3E}">
        <p14:creationId xmlns:p14="http://schemas.microsoft.com/office/powerpoint/2010/main" val="2852424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048" y="641700"/>
            <a:ext cx="7866112" cy="864096"/>
          </a:xfrm>
        </p:spPr>
        <p:txBody>
          <a:bodyPr>
            <a:noAutofit/>
          </a:bodyPr>
          <a:lstStyle/>
          <a:p>
            <a:pPr algn="l"/>
            <a:r>
              <a:rPr lang="en-NZ" sz="3600" b="1" dirty="0"/>
              <a:t>Tight Lanes</a:t>
            </a:r>
          </a:p>
        </p:txBody>
      </p:sp>
      <p:sp>
        <p:nvSpPr>
          <p:cNvPr id="8" name="Title 1"/>
          <p:cNvSpPr txBox="1">
            <a:spLocks/>
          </p:cNvSpPr>
          <p:nvPr/>
        </p:nvSpPr>
        <p:spPr>
          <a:xfrm>
            <a:off x="827584" y="1505796"/>
            <a:ext cx="2736304" cy="38920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NZ" sz="2400" dirty="0"/>
              <a:t>Lanes too close together and/or against a batter:</a:t>
            </a:r>
          </a:p>
          <a:p>
            <a:pPr algn="l"/>
            <a:endParaRPr lang="en-NZ" sz="2400" dirty="0"/>
          </a:p>
          <a:p>
            <a:pPr algn="l"/>
            <a:r>
              <a:rPr lang="en-NZ" sz="2400" dirty="0"/>
              <a:t>Result = ALL STOP.</a:t>
            </a:r>
          </a:p>
          <a:p>
            <a:pPr algn="l"/>
            <a:endParaRPr lang="en-NZ" sz="2400" dirty="0"/>
          </a:p>
        </p:txBody>
      </p:sp>
      <p:pic>
        <p:nvPicPr>
          <p:cNvPr id="6" name="Picture 5">
            <a:extLst>
              <a:ext uri="{FF2B5EF4-FFF2-40B4-BE49-F238E27FC236}">
                <a16:creationId xmlns:a16="http://schemas.microsoft.com/office/drawing/2014/main" id="{7D505ABE-BFBB-4069-8319-CE44CE73B22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5397799"/>
            <a:ext cx="1977913" cy="1423266"/>
          </a:xfrm>
          <a:prstGeom prst="rect">
            <a:avLst/>
          </a:prstGeom>
          <a:noFill/>
          <a:ln>
            <a:noFill/>
          </a:ln>
          <a:extLst/>
        </p:spPr>
      </p:pic>
      <p:pic>
        <p:nvPicPr>
          <p:cNvPr id="9" name="Picture 8">
            <a:extLst>
              <a:ext uri="{FF2B5EF4-FFF2-40B4-BE49-F238E27FC236}">
                <a16:creationId xmlns:a16="http://schemas.microsoft.com/office/drawing/2014/main" id="{F9D8B31D-3A26-48AC-B9A8-8722706166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71544" b="-14053"/>
          <a:stretch/>
        </p:blipFill>
        <p:spPr>
          <a:xfrm>
            <a:off x="2555776" y="5949280"/>
            <a:ext cx="1754562" cy="639017"/>
          </a:xfrm>
          <a:prstGeom prst="rect">
            <a:avLst/>
          </a:prstGeom>
        </p:spPr>
      </p:pic>
      <p:pic>
        <p:nvPicPr>
          <p:cNvPr id="1026" name="Picture 2" descr="image001">
            <a:extLst>
              <a:ext uri="{FF2B5EF4-FFF2-40B4-BE49-F238E27FC236}">
                <a16:creationId xmlns:a16="http://schemas.microsoft.com/office/drawing/2014/main" id="{7768E3D3-E655-4978-8E8B-B652F908A6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6104" y="290495"/>
            <a:ext cx="4127494" cy="6567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25C49B7-D321-4A07-9FEC-6CA9DF7224C5}"/>
              </a:ext>
            </a:extLst>
          </p:cNvPr>
          <p:cNvSpPr/>
          <p:nvPr/>
        </p:nvSpPr>
        <p:spPr>
          <a:xfrm>
            <a:off x="4576104" y="5949280"/>
            <a:ext cx="715976" cy="319508"/>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977671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048" y="641700"/>
            <a:ext cx="7866112" cy="864096"/>
          </a:xfrm>
        </p:spPr>
        <p:txBody>
          <a:bodyPr>
            <a:noAutofit/>
          </a:bodyPr>
          <a:lstStyle/>
          <a:p>
            <a:r>
              <a:rPr lang="en-NZ" sz="3600" b="1" dirty="0"/>
              <a:t>Worksite 2: SH 74 Port Hills Interchange</a:t>
            </a:r>
            <a:endParaRPr lang="en-NZ" sz="3600" b="1" i="1" dirty="0"/>
          </a:p>
        </p:txBody>
      </p:sp>
      <p:pic>
        <p:nvPicPr>
          <p:cNvPr id="6" name="Picture 5">
            <a:extLst>
              <a:ext uri="{FF2B5EF4-FFF2-40B4-BE49-F238E27FC236}">
                <a16:creationId xmlns:a16="http://schemas.microsoft.com/office/drawing/2014/main" id="{7D505ABE-BFBB-4069-8319-CE44CE73B22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5397799"/>
            <a:ext cx="1977913" cy="1423266"/>
          </a:xfrm>
          <a:prstGeom prst="rect">
            <a:avLst/>
          </a:prstGeom>
          <a:noFill/>
          <a:ln>
            <a:noFill/>
          </a:ln>
          <a:extLst/>
        </p:spPr>
      </p:pic>
      <p:pic>
        <p:nvPicPr>
          <p:cNvPr id="9" name="Picture 8">
            <a:extLst>
              <a:ext uri="{FF2B5EF4-FFF2-40B4-BE49-F238E27FC236}">
                <a16:creationId xmlns:a16="http://schemas.microsoft.com/office/drawing/2014/main" id="{F9D8B31D-3A26-48AC-B9A8-8722706166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71544" b="-14053"/>
          <a:stretch/>
        </p:blipFill>
        <p:spPr>
          <a:xfrm>
            <a:off x="2555776" y="5949280"/>
            <a:ext cx="1754562" cy="639017"/>
          </a:xfrm>
          <a:prstGeom prst="rect">
            <a:avLst/>
          </a:prstGeom>
        </p:spPr>
      </p:pic>
      <p:sp>
        <p:nvSpPr>
          <p:cNvPr id="8" name="Title 1"/>
          <p:cNvSpPr txBox="1">
            <a:spLocks/>
          </p:cNvSpPr>
          <p:nvPr/>
        </p:nvSpPr>
        <p:spPr>
          <a:xfrm>
            <a:off x="827584" y="1505796"/>
            <a:ext cx="7794104" cy="40834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NZ" sz="2400" u="sng" dirty="0"/>
              <a:t>This site:</a:t>
            </a:r>
            <a:r>
              <a:rPr lang="en-NZ" sz="2400" dirty="0"/>
              <a:t>	Key freight route to </a:t>
            </a:r>
            <a:r>
              <a:rPr lang="en-NZ" sz="2400" dirty="0" err="1"/>
              <a:t>Lyttelton</a:t>
            </a:r>
            <a:r>
              <a:rPr lang="en-NZ" sz="2400" dirty="0"/>
              <a:t> Port</a:t>
            </a:r>
          </a:p>
          <a:p>
            <a:pPr algn="l"/>
            <a:endParaRPr lang="en-NZ" sz="2400" dirty="0"/>
          </a:p>
          <a:p>
            <a:pPr algn="l"/>
            <a:r>
              <a:rPr lang="en-NZ" sz="2400" u="sng" dirty="0"/>
              <a:t>Work:</a:t>
            </a:r>
            <a:r>
              <a:rPr lang="en-NZ" sz="2400" dirty="0"/>
              <a:t>		Paving full width = single lane, MTC</a:t>
            </a:r>
          </a:p>
          <a:p>
            <a:pPr algn="l"/>
            <a:endParaRPr lang="en-NZ" sz="2400" dirty="0"/>
          </a:p>
          <a:p>
            <a:pPr algn="l"/>
            <a:r>
              <a:rPr lang="en-NZ" sz="2400" u="sng" dirty="0"/>
              <a:t>TTM:</a:t>
            </a:r>
            <a:r>
              <a:rPr lang="en-NZ" sz="2400" dirty="0"/>
              <a:t>		Sun/Mon Nightworks with detours</a:t>
            </a:r>
          </a:p>
          <a:p>
            <a:pPr algn="l"/>
            <a:endParaRPr lang="en-NZ" sz="2400" dirty="0"/>
          </a:p>
          <a:p>
            <a:pPr algn="l"/>
            <a:r>
              <a:rPr lang="en-NZ" sz="2400" u="sng" dirty="0"/>
              <a:t>Alt Route:</a:t>
            </a:r>
            <a:r>
              <a:rPr lang="en-NZ" sz="2400" dirty="0"/>
              <a:t>	No local freight alternative route</a:t>
            </a:r>
          </a:p>
          <a:p>
            <a:pPr algn="l"/>
            <a:endParaRPr lang="en-NZ" sz="2400" dirty="0"/>
          </a:p>
          <a:p>
            <a:pPr algn="l"/>
            <a:r>
              <a:rPr lang="en-NZ" sz="2400" u="sng" dirty="0"/>
              <a:t>Outcome:</a:t>
            </a:r>
            <a:r>
              <a:rPr lang="en-NZ" sz="2400" dirty="0"/>
              <a:t>	Lots of early consultation around works 			Timing coordinated with Port strike action.</a:t>
            </a:r>
          </a:p>
          <a:p>
            <a:pPr algn="l"/>
            <a:r>
              <a:rPr lang="en-NZ" sz="2400" dirty="0"/>
              <a:t>		Sunday night, least freight activity</a:t>
            </a:r>
          </a:p>
        </p:txBody>
      </p:sp>
    </p:spTree>
    <p:extLst>
      <p:ext uri="{BB962C8B-B14F-4D97-AF65-F5344CB8AC3E}">
        <p14:creationId xmlns:p14="http://schemas.microsoft.com/office/powerpoint/2010/main" val="4145946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048" y="641700"/>
            <a:ext cx="7866112" cy="864096"/>
          </a:xfrm>
        </p:spPr>
        <p:txBody>
          <a:bodyPr>
            <a:noAutofit/>
          </a:bodyPr>
          <a:lstStyle/>
          <a:p>
            <a:endParaRPr lang="en-NZ" sz="3600" b="1" i="1" dirty="0"/>
          </a:p>
        </p:txBody>
      </p:sp>
      <p:pic>
        <p:nvPicPr>
          <p:cNvPr id="6" name="Picture 5">
            <a:extLst>
              <a:ext uri="{FF2B5EF4-FFF2-40B4-BE49-F238E27FC236}">
                <a16:creationId xmlns:a16="http://schemas.microsoft.com/office/drawing/2014/main" id="{7D505ABE-BFBB-4069-8319-CE44CE73B22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5397799"/>
            <a:ext cx="1977913" cy="1423266"/>
          </a:xfrm>
          <a:prstGeom prst="rect">
            <a:avLst/>
          </a:prstGeom>
          <a:noFill/>
          <a:ln>
            <a:noFill/>
          </a:ln>
          <a:extLst/>
        </p:spPr>
      </p:pic>
      <p:pic>
        <p:nvPicPr>
          <p:cNvPr id="9" name="Picture 8">
            <a:extLst>
              <a:ext uri="{FF2B5EF4-FFF2-40B4-BE49-F238E27FC236}">
                <a16:creationId xmlns:a16="http://schemas.microsoft.com/office/drawing/2014/main" id="{F9D8B31D-3A26-48AC-B9A8-8722706166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71544" b="-14053"/>
          <a:stretch/>
        </p:blipFill>
        <p:spPr>
          <a:xfrm>
            <a:off x="2555776" y="5949280"/>
            <a:ext cx="1754562" cy="639017"/>
          </a:xfrm>
          <a:prstGeom prst="rect">
            <a:avLst/>
          </a:prstGeom>
        </p:spPr>
      </p:pic>
      <p:sp>
        <p:nvSpPr>
          <p:cNvPr id="8" name="Title 1"/>
          <p:cNvSpPr txBox="1">
            <a:spLocks/>
          </p:cNvSpPr>
          <p:nvPr/>
        </p:nvSpPr>
        <p:spPr>
          <a:xfrm>
            <a:off x="827584" y="1505796"/>
            <a:ext cx="7794104" cy="40834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NZ" sz="2400" dirty="0">
                <a:highlight>
                  <a:srgbClr val="FFFF00"/>
                </a:highlight>
              </a:rPr>
              <a:t>(MAP</a:t>
            </a:r>
            <a:r>
              <a:rPr lang="en-NZ" sz="2400" dirty="0"/>
              <a:t>)</a:t>
            </a:r>
          </a:p>
        </p:txBody>
      </p:sp>
      <p:pic>
        <p:nvPicPr>
          <p:cNvPr id="3" name="Picture 2">
            <a:extLst>
              <a:ext uri="{FF2B5EF4-FFF2-40B4-BE49-F238E27FC236}">
                <a16:creationId xmlns:a16="http://schemas.microsoft.com/office/drawing/2014/main" id="{D1BF6C94-133D-4D72-A6B9-88EA2CC2C031}"/>
              </a:ext>
            </a:extLst>
          </p:cNvPr>
          <p:cNvPicPr>
            <a:picLocks noChangeAspect="1"/>
          </p:cNvPicPr>
          <p:nvPr/>
        </p:nvPicPr>
        <p:blipFill>
          <a:blip r:embed="rId5"/>
          <a:stretch>
            <a:fillRect/>
          </a:stretch>
        </p:blipFill>
        <p:spPr>
          <a:xfrm>
            <a:off x="0" y="0"/>
            <a:ext cx="4774763" cy="6588297"/>
          </a:xfrm>
          <a:prstGeom prst="rect">
            <a:avLst/>
          </a:prstGeom>
        </p:spPr>
      </p:pic>
      <p:pic>
        <p:nvPicPr>
          <p:cNvPr id="4" name="Picture 3">
            <a:extLst>
              <a:ext uri="{FF2B5EF4-FFF2-40B4-BE49-F238E27FC236}">
                <a16:creationId xmlns:a16="http://schemas.microsoft.com/office/drawing/2014/main" id="{8738202A-A379-418D-B707-94EFCB4F3E07}"/>
              </a:ext>
            </a:extLst>
          </p:cNvPr>
          <p:cNvPicPr>
            <a:picLocks noChangeAspect="1"/>
          </p:cNvPicPr>
          <p:nvPr/>
        </p:nvPicPr>
        <p:blipFill>
          <a:blip r:embed="rId6"/>
          <a:stretch>
            <a:fillRect/>
          </a:stretch>
        </p:blipFill>
        <p:spPr>
          <a:xfrm>
            <a:off x="4576104" y="0"/>
            <a:ext cx="5088194" cy="6858000"/>
          </a:xfrm>
          <a:prstGeom prst="rect">
            <a:avLst/>
          </a:prstGeom>
        </p:spPr>
      </p:pic>
      <p:cxnSp>
        <p:nvCxnSpPr>
          <p:cNvPr id="10" name="Straight Arrow Connector 9">
            <a:extLst>
              <a:ext uri="{FF2B5EF4-FFF2-40B4-BE49-F238E27FC236}">
                <a16:creationId xmlns:a16="http://schemas.microsoft.com/office/drawing/2014/main" id="{E8304525-62FB-438C-9383-66203BCB2495}"/>
              </a:ext>
            </a:extLst>
          </p:cNvPr>
          <p:cNvCxnSpPr>
            <a:cxnSpLocks/>
          </p:cNvCxnSpPr>
          <p:nvPr/>
        </p:nvCxnSpPr>
        <p:spPr>
          <a:xfrm flipH="1">
            <a:off x="4346600" y="5360864"/>
            <a:ext cx="1133095"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216A92A-A29C-4498-B099-E785EC1AFE9B}"/>
              </a:ext>
            </a:extLst>
          </p:cNvPr>
          <p:cNvSpPr txBox="1"/>
          <p:nvPr/>
        </p:nvSpPr>
        <p:spPr>
          <a:xfrm>
            <a:off x="5479696" y="5068964"/>
            <a:ext cx="2617882" cy="707886"/>
          </a:xfrm>
          <a:prstGeom prst="rect">
            <a:avLst/>
          </a:prstGeom>
          <a:solidFill>
            <a:schemeClr val="bg1"/>
          </a:solidFill>
          <a:ln>
            <a:solidFill>
              <a:srgbClr val="FF0000"/>
            </a:solidFill>
          </a:ln>
        </p:spPr>
        <p:txBody>
          <a:bodyPr wrap="square" rtlCol="0">
            <a:spAutoFit/>
          </a:bodyPr>
          <a:lstStyle/>
          <a:p>
            <a:r>
              <a:rPr lang="en-NZ" sz="2000" b="1" dirty="0"/>
              <a:t>Map showing TTM and detour routes</a:t>
            </a:r>
          </a:p>
        </p:txBody>
      </p:sp>
      <p:cxnSp>
        <p:nvCxnSpPr>
          <p:cNvPr id="12" name="Straight Arrow Connector 11">
            <a:extLst>
              <a:ext uri="{FF2B5EF4-FFF2-40B4-BE49-F238E27FC236}">
                <a16:creationId xmlns:a16="http://schemas.microsoft.com/office/drawing/2014/main" id="{1312959C-7057-4E85-BEFD-323AD38776CD}"/>
              </a:ext>
            </a:extLst>
          </p:cNvPr>
          <p:cNvCxnSpPr>
            <a:cxnSpLocks/>
            <a:stCxn id="13" idx="3"/>
          </p:cNvCxnSpPr>
          <p:nvPr/>
        </p:nvCxnSpPr>
        <p:spPr>
          <a:xfrm flipV="1">
            <a:off x="8676738" y="836712"/>
            <a:ext cx="68189" cy="29551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941DEF7-8EE6-431F-A72F-2F8E02888C09}"/>
              </a:ext>
            </a:extLst>
          </p:cNvPr>
          <p:cNvSpPr txBox="1"/>
          <p:nvPr/>
        </p:nvSpPr>
        <p:spPr>
          <a:xfrm>
            <a:off x="4945267" y="3591772"/>
            <a:ext cx="3731471" cy="400110"/>
          </a:xfrm>
          <a:prstGeom prst="rect">
            <a:avLst/>
          </a:prstGeom>
          <a:solidFill>
            <a:schemeClr val="bg1"/>
          </a:solidFill>
          <a:ln>
            <a:solidFill>
              <a:srgbClr val="FF0000"/>
            </a:solidFill>
          </a:ln>
        </p:spPr>
        <p:txBody>
          <a:bodyPr wrap="none" rtlCol="0">
            <a:spAutoFit/>
          </a:bodyPr>
          <a:lstStyle/>
          <a:p>
            <a:r>
              <a:rPr lang="en-NZ" sz="2000" b="1" dirty="0"/>
              <a:t>Specific guidance for HPMV users</a:t>
            </a:r>
          </a:p>
        </p:txBody>
      </p:sp>
      <p:cxnSp>
        <p:nvCxnSpPr>
          <p:cNvPr id="14" name="Straight Arrow Connector 13">
            <a:extLst>
              <a:ext uri="{FF2B5EF4-FFF2-40B4-BE49-F238E27FC236}">
                <a16:creationId xmlns:a16="http://schemas.microsoft.com/office/drawing/2014/main" id="{58E5B74F-45AF-4456-8EF8-366DA63365EE}"/>
              </a:ext>
            </a:extLst>
          </p:cNvPr>
          <p:cNvCxnSpPr>
            <a:cxnSpLocks/>
            <a:stCxn id="15" idx="1"/>
          </p:cNvCxnSpPr>
          <p:nvPr/>
        </p:nvCxnSpPr>
        <p:spPr>
          <a:xfrm flipH="1" flipV="1">
            <a:off x="2843808" y="1483165"/>
            <a:ext cx="1930955" cy="299542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4BB319A-59EA-4885-A1B2-C2B95F94FC95}"/>
              </a:ext>
            </a:extLst>
          </p:cNvPr>
          <p:cNvSpPr txBox="1"/>
          <p:nvPr/>
        </p:nvSpPr>
        <p:spPr>
          <a:xfrm>
            <a:off x="4774763" y="4278532"/>
            <a:ext cx="3137590" cy="400110"/>
          </a:xfrm>
          <a:prstGeom prst="rect">
            <a:avLst/>
          </a:prstGeom>
          <a:solidFill>
            <a:schemeClr val="bg1"/>
          </a:solidFill>
          <a:ln>
            <a:solidFill>
              <a:srgbClr val="FF0000"/>
            </a:solidFill>
          </a:ln>
        </p:spPr>
        <p:txBody>
          <a:bodyPr wrap="square" rtlCol="0">
            <a:spAutoFit/>
          </a:bodyPr>
          <a:lstStyle/>
          <a:p>
            <a:r>
              <a:rPr lang="en-NZ" sz="2000" b="1" dirty="0"/>
              <a:t>Confirm Dates of work</a:t>
            </a:r>
          </a:p>
        </p:txBody>
      </p:sp>
      <p:cxnSp>
        <p:nvCxnSpPr>
          <p:cNvPr id="23" name="Straight Arrow Connector 22">
            <a:extLst>
              <a:ext uri="{FF2B5EF4-FFF2-40B4-BE49-F238E27FC236}">
                <a16:creationId xmlns:a16="http://schemas.microsoft.com/office/drawing/2014/main" id="{C83526A3-46C5-42B8-99F5-053C2173C882}"/>
              </a:ext>
            </a:extLst>
          </p:cNvPr>
          <p:cNvCxnSpPr>
            <a:cxnSpLocks/>
            <a:stCxn id="24" idx="3"/>
          </p:cNvCxnSpPr>
          <p:nvPr/>
        </p:nvCxnSpPr>
        <p:spPr>
          <a:xfrm flipH="1" flipV="1">
            <a:off x="7596336" y="2162409"/>
            <a:ext cx="776458" cy="8678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521E91D-716A-4D04-80F4-646949053433}"/>
              </a:ext>
            </a:extLst>
          </p:cNvPr>
          <p:cNvSpPr txBox="1"/>
          <p:nvPr/>
        </p:nvSpPr>
        <p:spPr>
          <a:xfrm>
            <a:off x="4641323" y="2830154"/>
            <a:ext cx="3731471" cy="400110"/>
          </a:xfrm>
          <a:prstGeom prst="rect">
            <a:avLst/>
          </a:prstGeom>
          <a:solidFill>
            <a:schemeClr val="bg1"/>
          </a:solidFill>
          <a:ln>
            <a:solidFill>
              <a:srgbClr val="FF0000"/>
            </a:solidFill>
          </a:ln>
        </p:spPr>
        <p:txBody>
          <a:bodyPr wrap="square" rtlCol="0">
            <a:spAutoFit/>
          </a:bodyPr>
          <a:lstStyle/>
          <a:p>
            <a:r>
              <a:rPr lang="en-NZ" sz="2000" b="1" dirty="0" err="1"/>
              <a:t>SouthernLink</a:t>
            </a:r>
            <a:r>
              <a:rPr lang="en-NZ" sz="2000" b="1" dirty="0"/>
              <a:t> contact details</a:t>
            </a:r>
          </a:p>
        </p:txBody>
      </p:sp>
    </p:spTree>
    <p:extLst>
      <p:ext uri="{BB962C8B-B14F-4D97-AF65-F5344CB8AC3E}">
        <p14:creationId xmlns:p14="http://schemas.microsoft.com/office/powerpoint/2010/main" val="4046879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048" y="694362"/>
            <a:ext cx="7866112" cy="864096"/>
          </a:xfrm>
        </p:spPr>
        <p:txBody>
          <a:bodyPr>
            <a:noAutofit/>
          </a:bodyPr>
          <a:lstStyle/>
          <a:p>
            <a:r>
              <a:rPr lang="en-NZ" sz="3600" b="1" dirty="0"/>
              <a:t>The Map</a:t>
            </a:r>
            <a:endParaRPr lang="en-NZ" sz="3600" b="1" i="1" dirty="0"/>
          </a:p>
        </p:txBody>
      </p:sp>
      <p:sp>
        <p:nvSpPr>
          <p:cNvPr id="8" name="Title 1"/>
          <p:cNvSpPr txBox="1">
            <a:spLocks/>
          </p:cNvSpPr>
          <p:nvPr/>
        </p:nvSpPr>
        <p:spPr>
          <a:xfrm>
            <a:off x="827584" y="1574446"/>
            <a:ext cx="7794104" cy="35107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NZ" sz="3200" dirty="0"/>
              <a:t>Who is the North Canterbury NOC?</a:t>
            </a:r>
          </a:p>
          <a:p>
            <a:pPr marL="571500" indent="-571500" algn="l">
              <a:buFont typeface="Arial" panose="020B0604020202020204" pitchFamily="34" charset="0"/>
              <a:buChar char="•"/>
            </a:pPr>
            <a:r>
              <a:rPr lang="en-NZ" sz="3200" dirty="0"/>
              <a:t>Canterbury Freight Profile</a:t>
            </a:r>
          </a:p>
          <a:p>
            <a:pPr marL="571500" indent="-571500" algn="l">
              <a:buFont typeface="Arial" panose="020B0604020202020204" pitchFamily="34" charset="0"/>
              <a:buChar char="•"/>
            </a:pPr>
            <a:r>
              <a:rPr lang="en-NZ" sz="3200" dirty="0"/>
              <a:t>OD Loads and Traffic Management</a:t>
            </a:r>
          </a:p>
          <a:p>
            <a:pPr marL="571500" indent="-571500" algn="l">
              <a:buFont typeface="Arial" panose="020B0604020202020204" pitchFamily="34" charset="0"/>
              <a:buChar char="•"/>
            </a:pPr>
            <a:r>
              <a:rPr lang="en-NZ" sz="3200" dirty="0"/>
              <a:t>Consultation Process</a:t>
            </a:r>
          </a:p>
          <a:p>
            <a:pPr marL="571500" indent="-571500" algn="l">
              <a:buFont typeface="Arial" panose="020B0604020202020204" pitchFamily="34" charset="0"/>
              <a:buChar char="•"/>
            </a:pPr>
            <a:r>
              <a:rPr lang="en-NZ" sz="3200" dirty="0"/>
              <a:t>3 Worksite Cases</a:t>
            </a:r>
          </a:p>
          <a:p>
            <a:pPr marL="571500" indent="-571500" algn="l">
              <a:buFont typeface="Arial" panose="020B0604020202020204" pitchFamily="34" charset="0"/>
              <a:buChar char="•"/>
            </a:pPr>
            <a:r>
              <a:rPr lang="en-NZ" sz="3200" dirty="0"/>
              <a:t>Consequences of Poor Engagement</a:t>
            </a:r>
          </a:p>
          <a:p>
            <a:pPr marL="571500" indent="-571500" algn="l">
              <a:buFont typeface="Arial" panose="020B0604020202020204" pitchFamily="34" charset="0"/>
              <a:buChar char="•"/>
            </a:pPr>
            <a:r>
              <a:rPr lang="en-NZ" sz="3200" dirty="0"/>
              <a:t>Summary Thoughts</a:t>
            </a:r>
          </a:p>
        </p:txBody>
      </p:sp>
      <p:pic>
        <p:nvPicPr>
          <p:cNvPr id="10" name="Picture 9">
            <a:extLst>
              <a:ext uri="{FF2B5EF4-FFF2-40B4-BE49-F238E27FC236}">
                <a16:creationId xmlns:a16="http://schemas.microsoft.com/office/drawing/2014/main" id="{175C927C-893E-47F7-A480-3F98E4DE528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5397799"/>
            <a:ext cx="1977913" cy="1423266"/>
          </a:xfrm>
          <a:prstGeom prst="rect">
            <a:avLst/>
          </a:prstGeom>
          <a:noFill/>
          <a:ln>
            <a:noFill/>
          </a:ln>
          <a:extLst/>
        </p:spPr>
      </p:pic>
      <p:pic>
        <p:nvPicPr>
          <p:cNvPr id="11" name="Picture 10">
            <a:extLst>
              <a:ext uri="{FF2B5EF4-FFF2-40B4-BE49-F238E27FC236}">
                <a16:creationId xmlns:a16="http://schemas.microsoft.com/office/drawing/2014/main" id="{6B3773BE-F454-44EF-81EF-632A9484E48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71544" b="-14053"/>
          <a:stretch/>
        </p:blipFill>
        <p:spPr>
          <a:xfrm>
            <a:off x="2555776" y="5949280"/>
            <a:ext cx="1754562" cy="639017"/>
          </a:xfrm>
          <a:prstGeom prst="rect">
            <a:avLst/>
          </a:prstGeom>
        </p:spPr>
      </p:pic>
    </p:spTree>
    <p:extLst>
      <p:ext uri="{BB962C8B-B14F-4D97-AF65-F5344CB8AC3E}">
        <p14:creationId xmlns:p14="http://schemas.microsoft.com/office/powerpoint/2010/main" val="1358438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048" y="641700"/>
            <a:ext cx="7866112" cy="864096"/>
          </a:xfrm>
        </p:spPr>
        <p:txBody>
          <a:bodyPr>
            <a:noAutofit/>
          </a:bodyPr>
          <a:lstStyle/>
          <a:p>
            <a:pPr algn="l"/>
            <a:r>
              <a:rPr lang="en-NZ" sz="3600" b="1" dirty="0"/>
              <a:t>Urban Swept</a:t>
            </a:r>
            <a:br>
              <a:rPr lang="en-NZ" sz="3600" b="1" dirty="0"/>
            </a:br>
            <a:r>
              <a:rPr lang="en-NZ" sz="3600" b="1" dirty="0"/>
              <a:t>Paths</a:t>
            </a:r>
            <a:endParaRPr lang="en-NZ" sz="3600" b="1" i="1" dirty="0"/>
          </a:p>
        </p:txBody>
      </p:sp>
      <p:pic>
        <p:nvPicPr>
          <p:cNvPr id="6" name="Picture 5">
            <a:extLst>
              <a:ext uri="{FF2B5EF4-FFF2-40B4-BE49-F238E27FC236}">
                <a16:creationId xmlns:a16="http://schemas.microsoft.com/office/drawing/2014/main" id="{7D505ABE-BFBB-4069-8319-CE44CE73B22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5397799"/>
            <a:ext cx="1977913" cy="1423266"/>
          </a:xfrm>
          <a:prstGeom prst="rect">
            <a:avLst/>
          </a:prstGeom>
          <a:noFill/>
          <a:ln>
            <a:noFill/>
          </a:ln>
          <a:extLst/>
        </p:spPr>
      </p:pic>
      <p:pic>
        <p:nvPicPr>
          <p:cNvPr id="9" name="Picture 8">
            <a:extLst>
              <a:ext uri="{FF2B5EF4-FFF2-40B4-BE49-F238E27FC236}">
                <a16:creationId xmlns:a16="http://schemas.microsoft.com/office/drawing/2014/main" id="{F9D8B31D-3A26-48AC-B9A8-8722706166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71544" b="-14053"/>
          <a:stretch/>
        </p:blipFill>
        <p:spPr>
          <a:xfrm>
            <a:off x="2555776" y="5949280"/>
            <a:ext cx="1754562" cy="639017"/>
          </a:xfrm>
          <a:prstGeom prst="rect">
            <a:avLst/>
          </a:prstGeom>
        </p:spPr>
      </p:pic>
      <p:pic>
        <p:nvPicPr>
          <p:cNvPr id="3" name="Picture 2">
            <a:extLst>
              <a:ext uri="{FF2B5EF4-FFF2-40B4-BE49-F238E27FC236}">
                <a16:creationId xmlns:a16="http://schemas.microsoft.com/office/drawing/2014/main" id="{C65E7D60-BFB8-4318-AF6A-73BDCE127A3A}"/>
              </a:ext>
            </a:extLst>
          </p:cNvPr>
          <p:cNvPicPr>
            <a:picLocks noChangeAspect="1"/>
          </p:cNvPicPr>
          <p:nvPr/>
        </p:nvPicPr>
        <p:blipFill rotWithShape="1">
          <a:blip r:embed="rId5"/>
          <a:srcRect l="13735" t="11209" r="16224" b="20710"/>
          <a:stretch/>
        </p:blipFill>
        <p:spPr>
          <a:xfrm>
            <a:off x="3371747" y="217113"/>
            <a:ext cx="5807357" cy="3297208"/>
          </a:xfrm>
          <a:prstGeom prst="rect">
            <a:avLst/>
          </a:prstGeom>
        </p:spPr>
      </p:pic>
      <p:pic>
        <p:nvPicPr>
          <p:cNvPr id="5" name="Picture 4">
            <a:extLst>
              <a:ext uri="{FF2B5EF4-FFF2-40B4-BE49-F238E27FC236}">
                <a16:creationId xmlns:a16="http://schemas.microsoft.com/office/drawing/2014/main" id="{589BF2E4-06A0-4089-8543-B063C4959BD8}"/>
              </a:ext>
            </a:extLst>
          </p:cNvPr>
          <p:cNvPicPr>
            <a:picLocks noChangeAspect="1"/>
          </p:cNvPicPr>
          <p:nvPr/>
        </p:nvPicPr>
        <p:blipFill rotWithShape="1">
          <a:blip r:embed="rId6"/>
          <a:srcRect l="15281" t="22823" r="7003" b="10823"/>
          <a:stretch/>
        </p:blipFill>
        <p:spPr>
          <a:xfrm>
            <a:off x="3382968" y="3736387"/>
            <a:ext cx="5796136" cy="3084259"/>
          </a:xfrm>
          <a:prstGeom prst="rect">
            <a:avLst/>
          </a:prstGeom>
        </p:spPr>
      </p:pic>
      <p:sp>
        <p:nvSpPr>
          <p:cNvPr id="8" name="Title 1"/>
          <p:cNvSpPr txBox="1">
            <a:spLocks/>
          </p:cNvSpPr>
          <p:nvPr/>
        </p:nvSpPr>
        <p:spPr>
          <a:xfrm>
            <a:off x="827584" y="1505796"/>
            <a:ext cx="2544163" cy="39993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NZ" sz="2400" dirty="0"/>
              <a:t>Lane alignment:</a:t>
            </a:r>
          </a:p>
          <a:p>
            <a:pPr marL="342900" indent="-342900" algn="l">
              <a:lnSpc>
                <a:spcPct val="150000"/>
              </a:lnSpc>
              <a:buFont typeface="Wingdings" panose="05000000000000000000" pitchFamily="2" charset="2"/>
              <a:buChar char="Ø"/>
            </a:pPr>
            <a:r>
              <a:rPr lang="en-NZ" sz="2400" dirty="0"/>
              <a:t>Contraflow lane setups</a:t>
            </a:r>
          </a:p>
          <a:p>
            <a:pPr marL="342900" indent="-342900" algn="l">
              <a:lnSpc>
                <a:spcPct val="150000"/>
              </a:lnSpc>
              <a:buFont typeface="Wingdings" panose="05000000000000000000" pitchFamily="2" charset="2"/>
              <a:buChar char="Ø"/>
            </a:pPr>
            <a:r>
              <a:rPr lang="en-NZ" sz="2400" dirty="0"/>
              <a:t>Turning circles or wrong lanes</a:t>
            </a:r>
          </a:p>
        </p:txBody>
      </p:sp>
    </p:spTree>
    <p:extLst>
      <p:ext uri="{BB962C8B-B14F-4D97-AF65-F5344CB8AC3E}">
        <p14:creationId xmlns:p14="http://schemas.microsoft.com/office/powerpoint/2010/main" val="3970676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048" y="641700"/>
            <a:ext cx="7866112" cy="864096"/>
          </a:xfrm>
        </p:spPr>
        <p:txBody>
          <a:bodyPr>
            <a:noAutofit/>
          </a:bodyPr>
          <a:lstStyle/>
          <a:p>
            <a:r>
              <a:rPr lang="en-NZ" sz="3600" b="1" dirty="0"/>
              <a:t>Worksite 3: SH 1 Rakaia River Bridge</a:t>
            </a:r>
            <a:endParaRPr lang="en-NZ" sz="3600" b="1" i="1" dirty="0"/>
          </a:p>
        </p:txBody>
      </p:sp>
      <p:sp>
        <p:nvSpPr>
          <p:cNvPr id="8" name="Title 1"/>
          <p:cNvSpPr txBox="1">
            <a:spLocks/>
          </p:cNvSpPr>
          <p:nvPr/>
        </p:nvSpPr>
        <p:spPr>
          <a:xfrm>
            <a:off x="827584" y="1505796"/>
            <a:ext cx="7794104" cy="39993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NZ" sz="2400" u="sng" dirty="0"/>
              <a:t>This site:</a:t>
            </a:r>
            <a:r>
              <a:rPr lang="en-NZ" sz="2400" dirty="0"/>
              <a:t>	Key freight route to Dunedin</a:t>
            </a:r>
          </a:p>
          <a:p>
            <a:pPr algn="l"/>
            <a:endParaRPr lang="en-NZ" sz="2400" dirty="0"/>
          </a:p>
          <a:p>
            <a:pPr algn="l"/>
            <a:r>
              <a:rPr lang="en-NZ" sz="2400" u="sng" dirty="0"/>
              <a:t>Work:</a:t>
            </a:r>
            <a:r>
              <a:rPr lang="en-NZ" sz="2400" dirty="0"/>
              <a:t>		Bridge Repairs = closure with long detour</a:t>
            </a:r>
          </a:p>
          <a:p>
            <a:pPr algn="l"/>
            <a:endParaRPr lang="en-NZ" sz="2400" dirty="0"/>
          </a:p>
          <a:p>
            <a:pPr algn="l"/>
            <a:r>
              <a:rPr lang="en-NZ" sz="2400" u="sng" dirty="0"/>
              <a:t>TTM:</a:t>
            </a:r>
            <a:r>
              <a:rPr lang="en-NZ" sz="2400" dirty="0"/>
              <a:t>		 Sun/Mon Nightworks with detours</a:t>
            </a:r>
          </a:p>
          <a:p>
            <a:pPr algn="l"/>
            <a:endParaRPr lang="en-NZ" sz="2400" dirty="0"/>
          </a:p>
          <a:p>
            <a:pPr algn="l"/>
            <a:r>
              <a:rPr lang="en-NZ" sz="2400" u="sng" dirty="0"/>
              <a:t>Alt Route:</a:t>
            </a:r>
            <a:r>
              <a:rPr lang="en-NZ" sz="2400" dirty="0"/>
              <a:t>	Detour adds 1.5 hours of travel (Key Location)</a:t>
            </a:r>
          </a:p>
          <a:p>
            <a:pPr algn="l"/>
            <a:endParaRPr lang="en-NZ" sz="2400" dirty="0"/>
          </a:p>
          <a:p>
            <a:pPr algn="l"/>
            <a:r>
              <a:rPr lang="en-NZ" sz="2400" u="sng" dirty="0"/>
              <a:t>Outcome:</a:t>
            </a:r>
            <a:r>
              <a:rPr lang="en-NZ" sz="2400" dirty="0"/>
              <a:t>	Late notification delayed works</a:t>
            </a:r>
          </a:p>
          <a:p>
            <a:pPr algn="l"/>
            <a:r>
              <a:rPr lang="en-NZ" sz="2400" dirty="0"/>
              <a:t>		Industry feedback = work was changed</a:t>
            </a:r>
          </a:p>
        </p:txBody>
      </p:sp>
      <p:pic>
        <p:nvPicPr>
          <p:cNvPr id="6" name="Picture 5">
            <a:extLst>
              <a:ext uri="{FF2B5EF4-FFF2-40B4-BE49-F238E27FC236}">
                <a16:creationId xmlns:a16="http://schemas.microsoft.com/office/drawing/2014/main" id="{7D505ABE-BFBB-4069-8319-CE44CE73B22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5397799"/>
            <a:ext cx="1977913" cy="1423266"/>
          </a:xfrm>
          <a:prstGeom prst="rect">
            <a:avLst/>
          </a:prstGeom>
          <a:noFill/>
          <a:ln>
            <a:noFill/>
          </a:ln>
          <a:extLst/>
        </p:spPr>
      </p:pic>
      <p:pic>
        <p:nvPicPr>
          <p:cNvPr id="9" name="Picture 8">
            <a:extLst>
              <a:ext uri="{FF2B5EF4-FFF2-40B4-BE49-F238E27FC236}">
                <a16:creationId xmlns:a16="http://schemas.microsoft.com/office/drawing/2014/main" id="{F9D8B31D-3A26-48AC-B9A8-8722706166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71544" b="-14053"/>
          <a:stretch/>
        </p:blipFill>
        <p:spPr>
          <a:xfrm>
            <a:off x="2555776" y="5949280"/>
            <a:ext cx="1754562" cy="639017"/>
          </a:xfrm>
          <a:prstGeom prst="rect">
            <a:avLst/>
          </a:prstGeom>
        </p:spPr>
      </p:pic>
    </p:spTree>
    <p:extLst>
      <p:ext uri="{BB962C8B-B14F-4D97-AF65-F5344CB8AC3E}">
        <p14:creationId xmlns:p14="http://schemas.microsoft.com/office/powerpoint/2010/main" val="4128554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048" y="641700"/>
            <a:ext cx="7866112" cy="864096"/>
          </a:xfrm>
        </p:spPr>
        <p:txBody>
          <a:bodyPr>
            <a:noAutofit/>
          </a:bodyPr>
          <a:lstStyle/>
          <a:p>
            <a:r>
              <a:rPr lang="en-NZ" sz="3600" b="1" dirty="0"/>
              <a:t>Consequences of Poor Engagement</a:t>
            </a:r>
            <a:endParaRPr lang="en-NZ" sz="3600" b="1" i="1" dirty="0"/>
          </a:p>
        </p:txBody>
      </p:sp>
      <p:sp>
        <p:nvSpPr>
          <p:cNvPr id="8" name="Title 1"/>
          <p:cNvSpPr txBox="1">
            <a:spLocks/>
          </p:cNvSpPr>
          <p:nvPr/>
        </p:nvSpPr>
        <p:spPr>
          <a:xfrm>
            <a:off x="827584" y="1505796"/>
            <a:ext cx="7794104" cy="39993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900000" indent="-342900" algn="l">
              <a:lnSpc>
                <a:spcPct val="150000"/>
              </a:lnSpc>
              <a:buFont typeface="Wingdings" panose="05000000000000000000" pitchFamily="2" charset="2"/>
              <a:buChar char="Ø"/>
            </a:pPr>
            <a:r>
              <a:rPr lang="en-NZ" sz="2400" dirty="0"/>
              <a:t>Can stall or slow road programme (= avoid delays)</a:t>
            </a:r>
          </a:p>
          <a:p>
            <a:pPr marL="900000" indent="-342900" algn="l">
              <a:lnSpc>
                <a:spcPct val="150000"/>
              </a:lnSpc>
              <a:buFont typeface="Wingdings" panose="05000000000000000000" pitchFamily="2" charset="2"/>
              <a:buChar char="Ø"/>
            </a:pPr>
            <a:r>
              <a:rPr lang="en-NZ" sz="2400" dirty="0"/>
              <a:t>Freight industry dislikes uncertainty</a:t>
            </a:r>
          </a:p>
          <a:p>
            <a:pPr marL="900000" indent="-342900" algn="l">
              <a:lnSpc>
                <a:spcPct val="150000"/>
              </a:lnSpc>
              <a:buFont typeface="Wingdings" panose="05000000000000000000" pitchFamily="2" charset="2"/>
              <a:buChar char="Ø"/>
            </a:pPr>
            <a:r>
              <a:rPr lang="en-NZ" sz="2400" dirty="0"/>
              <a:t>Onsite conflict, and loss of trust</a:t>
            </a:r>
          </a:p>
          <a:p>
            <a:pPr marL="900000" indent="-342900" algn="l">
              <a:lnSpc>
                <a:spcPct val="150000"/>
              </a:lnSpc>
              <a:buFont typeface="Wingdings" panose="05000000000000000000" pitchFamily="2" charset="2"/>
              <a:buChar char="Ø"/>
            </a:pPr>
            <a:r>
              <a:rPr lang="en-NZ" sz="2400" dirty="0"/>
              <a:t>Disrupted worksite TTM (changed overnight)</a:t>
            </a:r>
          </a:p>
          <a:p>
            <a:pPr marL="900000" indent="-342900" algn="l">
              <a:lnSpc>
                <a:spcPct val="150000"/>
              </a:lnSpc>
              <a:buFont typeface="Wingdings" panose="05000000000000000000" pitchFamily="2" charset="2"/>
              <a:buChar char="Ø"/>
            </a:pPr>
            <a:r>
              <a:rPr lang="en-NZ" sz="2400" dirty="0"/>
              <a:t>Public and Press criticism</a:t>
            </a:r>
          </a:p>
          <a:p>
            <a:pPr marL="900000" indent="-342900" algn="l">
              <a:lnSpc>
                <a:spcPct val="150000"/>
              </a:lnSpc>
              <a:buFont typeface="Wingdings" panose="05000000000000000000" pitchFamily="2" charset="2"/>
              <a:buChar char="Ø"/>
            </a:pPr>
            <a:r>
              <a:rPr lang="en-NZ" sz="2400" dirty="0"/>
              <a:t>RCA Client reputation damage</a:t>
            </a:r>
          </a:p>
        </p:txBody>
      </p:sp>
      <p:pic>
        <p:nvPicPr>
          <p:cNvPr id="6" name="Picture 5">
            <a:extLst>
              <a:ext uri="{FF2B5EF4-FFF2-40B4-BE49-F238E27FC236}">
                <a16:creationId xmlns:a16="http://schemas.microsoft.com/office/drawing/2014/main" id="{7D505ABE-BFBB-4069-8319-CE44CE73B22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5397799"/>
            <a:ext cx="1977913" cy="1423266"/>
          </a:xfrm>
          <a:prstGeom prst="rect">
            <a:avLst/>
          </a:prstGeom>
          <a:noFill/>
          <a:ln>
            <a:noFill/>
          </a:ln>
          <a:extLst/>
        </p:spPr>
      </p:pic>
      <p:pic>
        <p:nvPicPr>
          <p:cNvPr id="9" name="Picture 8">
            <a:extLst>
              <a:ext uri="{FF2B5EF4-FFF2-40B4-BE49-F238E27FC236}">
                <a16:creationId xmlns:a16="http://schemas.microsoft.com/office/drawing/2014/main" id="{F9D8B31D-3A26-48AC-B9A8-8722706166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71544" b="-14053"/>
          <a:stretch/>
        </p:blipFill>
        <p:spPr>
          <a:xfrm>
            <a:off x="2555776" y="5949280"/>
            <a:ext cx="1754562" cy="639017"/>
          </a:xfrm>
          <a:prstGeom prst="rect">
            <a:avLst/>
          </a:prstGeom>
        </p:spPr>
      </p:pic>
    </p:spTree>
    <p:extLst>
      <p:ext uri="{BB962C8B-B14F-4D97-AF65-F5344CB8AC3E}">
        <p14:creationId xmlns:p14="http://schemas.microsoft.com/office/powerpoint/2010/main" val="2682630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048" y="641700"/>
            <a:ext cx="7866112" cy="864096"/>
          </a:xfrm>
        </p:spPr>
        <p:txBody>
          <a:bodyPr>
            <a:noAutofit/>
          </a:bodyPr>
          <a:lstStyle/>
          <a:p>
            <a:r>
              <a:rPr lang="en-NZ" sz="3600" b="1" dirty="0"/>
              <a:t>Summary Thoughts</a:t>
            </a:r>
            <a:endParaRPr lang="en-NZ" sz="3600" b="1" i="1" dirty="0"/>
          </a:p>
        </p:txBody>
      </p:sp>
      <p:sp>
        <p:nvSpPr>
          <p:cNvPr id="8" name="Title 1"/>
          <p:cNvSpPr txBox="1">
            <a:spLocks/>
          </p:cNvSpPr>
          <p:nvPr/>
        </p:nvSpPr>
        <p:spPr>
          <a:xfrm>
            <a:off x="827584" y="1505796"/>
            <a:ext cx="7794104" cy="39993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NZ" sz="2700" dirty="0"/>
              <a:t>Heavy Haulage operators are:</a:t>
            </a:r>
          </a:p>
          <a:p>
            <a:pPr marL="900000" indent="-342900" algn="l">
              <a:lnSpc>
                <a:spcPct val="150000"/>
              </a:lnSpc>
              <a:buFont typeface="Wingdings" panose="05000000000000000000" pitchFamily="2" charset="2"/>
              <a:buChar char="Ø"/>
            </a:pPr>
            <a:r>
              <a:rPr lang="en-NZ" sz="2700" dirty="0"/>
              <a:t>Road users needing special consideration</a:t>
            </a:r>
          </a:p>
          <a:p>
            <a:pPr marL="900000" indent="-342900" algn="l">
              <a:lnSpc>
                <a:spcPct val="150000"/>
              </a:lnSpc>
              <a:buFont typeface="Wingdings" panose="05000000000000000000" pitchFamily="2" charset="2"/>
              <a:buChar char="Ø"/>
            </a:pPr>
            <a:r>
              <a:rPr lang="en-NZ" sz="2700" dirty="0"/>
              <a:t>Key stakeholders in terms of TTM layout</a:t>
            </a:r>
          </a:p>
          <a:p>
            <a:pPr marL="900000" indent="-342900" algn="l">
              <a:lnSpc>
                <a:spcPct val="150000"/>
              </a:lnSpc>
              <a:buFont typeface="Wingdings" panose="05000000000000000000" pitchFamily="2" charset="2"/>
              <a:buChar char="Ø"/>
            </a:pPr>
            <a:r>
              <a:rPr lang="en-NZ" sz="2700" dirty="0"/>
              <a:t>Sensitive to uncertainty of access</a:t>
            </a:r>
          </a:p>
          <a:p>
            <a:pPr marL="900000" indent="-342900" algn="l">
              <a:lnSpc>
                <a:spcPct val="150000"/>
              </a:lnSpc>
              <a:buFont typeface="Wingdings" panose="05000000000000000000" pitchFamily="2" charset="2"/>
              <a:buChar char="Ø"/>
            </a:pPr>
            <a:r>
              <a:rPr lang="en-NZ" sz="2700" dirty="0"/>
              <a:t>Accessible for consultation</a:t>
            </a:r>
          </a:p>
          <a:p>
            <a:pPr marL="900000" indent="-342900" algn="l">
              <a:lnSpc>
                <a:spcPct val="150000"/>
              </a:lnSpc>
              <a:buFont typeface="Wingdings" panose="05000000000000000000" pitchFamily="2" charset="2"/>
              <a:buChar char="Ø"/>
            </a:pPr>
            <a:r>
              <a:rPr lang="en-NZ" sz="2700" dirty="0"/>
              <a:t>A worksite problem if ignored</a:t>
            </a:r>
          </a:p>
        </p:txBody>
      </p:sp>
      <p:pic>
        <p:nvPicPr>
          <p:cNvPr id="6" name="Picture 5">
            <a:extLst>
              <a:ext uri="{FF2B5EF4-FFF2-40B4-BE49-F238E27FC236}">
                <a16:creationId xmlns:a16="http://schemas.microsoft.com/office/drawing/2014/main" id="{7D505ABE-BFBB-4069-8319-CE44CE73B22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5397799"/>
            <a:ext cx="1977913" cy="1423266"/>
          </a:xfrm>
          <a:prstGeom prst="rect">
            <a:avLst/>
          </a:prstGeom>
          <a:noFill/>
          <a:ln>
            <a:noFill/>
          </a:ln>
          <a:extLst/>
        </p:spPr>
      </p:pic>
      <p:pic>
        <p:nvPicPr>
          <p:cNvPr id="9" name="Picture 8">
            <a:extLst>
              <a:ext uri="{FF2B5EF4-FFF2-40B4-BE49-F238E27FC236}">
                <a16:creationId xmlns:a16="http://schemas.microsoft.com/office/drawing/2014/main" id="{F9D8B31D-3A26-48AC-B9A8-8722706166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71544" b="-14053"/>
          <a:stretch/>
        </p:blipFill>
        <p:spPr>
          <a:xfrm>
            <a:off x="2555776" y="5949280"/>
            <a:ext cx="1754562" cy="639017"/>
          </a:xfrm>
          <a:prstGeom prst="rect">
            <a:avLst/>
          </a:prstGeom>
        </p:spPr>
      </p:pic>
    </p:spTree>
    <p:extLst>
      <p:ext uri="{BB962C8B-B14F-4D97-AF65-F5344CB8AC3E}">
        <p14:creationId xmlns:p14="http://schemas.microsoft.com/office/powerpoint/2010/main" val="1928810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048" y="641700"/>
            <a:ext cx="7866112" cy="864096"/>
          </a:xfrm>
        </p:spPr>
        <p:txBody>
          <a:bodyPr>
            <a:noAutofit/>
          </a:bodyPr>
          <a:lstStyle/>
          <a:p>
            <a:r>
              <a:rPr lang="en-NZ" sz="3600" b="1" dirty="0"/>
              <a:t>Thanks and Questions</a:t>
            </a:r>
            <a:endParaRPr lang="en-NZ" sz="3600" b="1" i="1" dirty="0"/>
          </a:p>
        </p:txBody>
      </p:sp>
      <p:sp>
        <p:nvSpPr>
          <p:cNvPr id="8" name="Title 1"/>
          <p:cNvSpPr txBox="1">
            <a:spLocks/>
          </p:cNvSpPr>
          <p:nvPr/>
        </p:nvSpPr>
        <p:spPr>
          <a:xfrm>
            <a:off x="827584" y="1505796"/>
            <a:ext cx="7794104" cy="34353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NZ" sz="2400" u="sng" dirty="0"/>
              <a:t>References:</a:t>
            </a:r>
          </a:p>
          <a:p>
            <a:pPr marL="457200" indent="-457200" algn="l">
              <a:lnSpc>
                <a:spcPct val="150000"/>
              </a:lnSpc>
              <a:buFont typeface="Arial" panose="020B0604020202020204" pitchFamily="34" charset="0"/>
              <a:buChar char="•"/>
            </a:pPr>
            <a:r>
              <a:rPr lang="en-NZ" sz="1800" dirty="0"/>
              <a:t>Presentation by Jim Harland, NZTA to CILT (2013): </a:t>
            </a:r>
            <a:r>
              <a:rPr lang="en-NZ" sz="1800" dirty="0">
                <a:hlinkClick r:id="rId3"/>
              </a:rPr>
              <a:t>https://www.cilt.co.nz/Folder?Action=View%20File&amp;Folder_id=47&amp;File=Jim-Harland-Pres-Sthn-%20(4).pdf</a:t>
            </a:r>
            <a:endParaRPr lang="en-NZ" sz="1800" dirty="0"/>
          </a:p>
          <a:p>
            <a:pPr marL="457200" indent="-457200" algn="l">
              <a:lnSpc>
                <a:spcPct val="150000"/>
              </a:lnSpc>
              <a:buFont typeface="Arial" panose="020B0604020202020204" pitchFamily="34" charset="0"/>
              <a:buChar char="•"/>
            </a:pPr>
            <a:r>
              <a:rPr lang="en-NZ" sz="1800" dirty="0"/>
              <a:t>Red zone houses (2016) </a:t>
            </a:r>
            <a:r>
              <a:rPr lang="en-NZ" sz="1800" dirty="0">
                <a:hlinkClick r:id="rId4"/>
              </a:rPr>
              <a:t>http://www.radionz.co.nz/news/regional/300756/red-zone-homes-'could-have-been-saved</a:t>
            </a:r>
            <a:r>
              <a:rPr lang="en-NZ" sz="1800" dirty="0"/>
              <a:t>’</a:t>
            </a:r>
          </a:p>
          <a:p>
            <a:pPr marL="457200" indent="-457200" algn="l">
              <a:lnSpc>
                <a:spcPct val="150000"/>
              </a:lnSpc>
              <a:buFont typeface="Arial" panose="020B0604020202020204" pitchFamily="34" charset="0"/>
              <a:buChar char="•"/>
            </a:pPr>
            <a:r>
              <a:rPr lang="en-NZ" sz="1800" dirty="0"/>
              <a:t>NZ Heavy Haulage Association </a:t>
            </a:r>
            <a:r>
              <a:rPr lang="en-NZ" sz="1800" dirty="0">
                <a:hlinkClick r:id="rId5"/>
              </a:rPr>
              <a:t>http://www.hha.org.nz/</a:t>
            </a:r>
            <a:r>
              <a:rPr lang="en-NZ" sz="1800" dirty="0"/>
              <a:t> </a:t>
            </a:r>
          </a:p>
          <a:p>
            <a:pPr marL="457200" indent="-457200" algn="l">
              <a:lnSpc>
                <a:spcPct val="150000"/>
              </a:lnSpc>
              <a:buFont typeface="Arial" panose="020B0604020202020204" pitchFamily="34" charset="0"/>
              <a:buChar char="•"/>
            </a:pPr>
            <a:r>
              <a:rPr lang="en-NZ" sz="1800" dirty="0"/>
              <a:t>VDAM Rule (2016): </a:t>
            </a:r>
            <a:r>
              <a:rPr lang="en-NZ" sz="1800" dirty="0">
                <a:hlinkClick r:id="rId6"/>
              </a:rPr>
              <a:t>http://www.nzta.govt.nz/resources/rules/land-transport-rule-vehicle-dimensions-and-mass-2016-index/</a:t>
            </a:r>
            <a:r>
              <a:rPr lang="en-NZ" sz="1800" dirty="0"/>
              <a:t> </a:t>
            </a:r>
          </a:p>
          <a:p>
            <a:pPr algn="l"/>
            <a:endParaRPr lang="en-NZ" sz="2700" dirty="0"/>
          </a:p>
        </p:txBody>
      </p:sp>
      <p:pic>
        <p:nvPicPr>
          <p:cNvPr id="6" name="Picture 5">
            <a:extLst>
              <a:ext uri="{FF2B5EF4-FFF2-40B4-BE49-F238E27FC236}">
                <a16:creationId xmlns:a16="http://schemas.microsoft.com/office/drawing/2014/main" id="{7D505ABE-BFBB-4069-8319-CE44CE73B22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31247" y="5373216"/>
            <a:ext cx="1977913" cy="1423266"/>
          </a:xfrm>
          <a:prstGeom prst="rect">
            <a:avLst/>
          </a:prstGeom>
          <a:noFill/>
          <a:ln>
            <a:noFill/>
          </a:ln>
          <a:extLst/>
        </p:spPr>
      </p:pic>
      <p:pic>
        <p:nvPicPr>
          <p:cNvPr id="9" name="Picture 8">
            <a:extLst>
              <a:ext uri="{FF2B5EF4-FFF2-40B4-BE49-F238E27FC236}">
                <a16:creationId xmlns:a16="http://schemas.microsoft.com/office/drawing/2014/main" id="{F9D8B31D-3A26-48AC-B9A8-87227061666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 r="71544" b="-14053"/>
          <a:stretch/>
        </p:blipFill>
        <p:spPr>
          <a:xfrm>
            <a:off x="467544" y="6055360"/>
            <a:ext cx="1754562" cy="639017"/>
          </a:xfrm>
          <a:prstGeom prst="rect">
            <a:avLst/>
          </a:prstGeom>
        </p:spPr>
      </p:pic>
      <p:sp>
        <p:nvSpPr>
          <p:cNvPr id="7" name="Title 1">
            <a:extLst>
              <a:ext uri="{FF2B5EF4-FFF2-40B4-BE49-F238E27FC236}">
                <a16:creationId xmlns:a16="http://schemas.microsoft.com/office/drawing/2014/main" id="{FB2C675E-3EBC-495B-81A2-55361256A6CF}"/>
              </a:ext>
            </a:extLst>
          </p:cNvPr>
          <p:cNvSpPr txBox="1">
            <a:spLocks/>
          </p:cNvSpPr>
          <p:nvPr/>
        </p:nvSpPr>
        <p:spPr>
          <a:xfrm>
            <a:off x="-180528" y="5188669"/>
            <a:ext cx="7866112"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sz="3600" b="1" dirty="0"/>
              <a:t>James.Park@wsp-opus.co.nz</a:t>
            </a:r>
            <a:endParaRPr lang="en-NZ" sz="3600" b="1" i="1" dirty="0"/>
          </a:p>
        </p:txBody>
      </p:sp>
    </p:spTree>
    <p:extLst>
      <p:ext uri="{BB962C8B-B14F-4D97-AF65-F5344CB8AC3E}">
        <p14:creationId xmlns:p14="http://schemas.microsoft.com/office/powerpoint/2010/main" val="1548114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048" y="641700"/>
            <a:ext cx="7866112" cy="864096"/>
          </a:xfrm>
        </p:spPr>
        <p:txBody>
          <a:bodyPr>
            <a:noAutofit/>
          </a:bodyPr>
          <a:lstStyle/>
          <a:p>
            <a:r>
              <a:rPr lang="en-NZ" sz="3600" b="1" dirty="0"/>
              <a:t>Who is the North Canterbury NOC?</a:t>
            </a:r>
            <a:endParaRPr lang="en-NZ" sz="3600" b="1" i="1" dirty="0"/>
          </a:p>
        </p:txBody>
      </p:sp>
      <p:sp>
        <p:nvSpPr>
          <p:cNvPr id="8" name="Title 1"/>
          <p:cNvSpPr txBox="1">
            <a:spLocks/>
          </p:cNvSpPr>
          <p:nvPr/>
        </p:nvSpPr>
        <p:spPr>
          <a:xfrm>
            <a:off x="827584" y="1505796"/>
            <a:ext cx="7794104" cy="39993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NZ" sz="2400" dirty="0"/>
          </a:p>
        </p:txBody>
      </p:sp>
      <p:sp>
        <p:nvSpPr>
          <p:cNvPr id="14" name="Title 1">
            <a:extLst>
              <a:ext uri="{FF2B5EF4-FFF2-40B4-BE49-F238E27FC236}">
                <a16:creationId xmlns:a16="http://schemas.microsoft.com/office/drawing/2014/main" id="{BC9946EE-50EB-4972-987C-AB9DAB76A275}"/>
              </a:ext>
            </a:extLst>
          </p:cNvPr>
          <p:cNvSpPr txBox="1">
            <a:spLocks/>
          </p:cNvSpPr>
          <p:nvPr/>
        </p:nvSpPr>
        <p:spPr>
          <a:xfrm>
            <a:off x="827584" y="1533506"/>
            <a:ext cx="7794104" cy="41997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NZ" sz="2400" dirty="0"/>
              <a:t>The NZTA North Canterbury </a:t>
            </a:r>
            <a:r>
              <a:rPr lang="en-NZ" sz="2400" b="1" u="sng" dirty="0"/>
              <a:t>N</a:t>
            </a:r>
            <a:r>
              <a:rPr lang="en-NZ" sz="2400" dirty="0"/>
              <a:t>etwork </a:t>
            </a:r>
            <a:r>
              <a:rPr lang="en-NZ" sz="2400" b="1" u="sng" dirty="0"/>
              <a:t>O</a:t>
            </a:r>
            <a:r>
              <a:rPr lang="en-NZ" sz="2400" dirty="0"/>
              <a:t>utcomes </a:t>
            </a:r>
            <a:r>
              <a:rPr lang="en-NZ" sz="2400" b="1" u="sng" dirty="0"/>
              <a:t>C</a:t>
            </a:r>
            <a:r>
              <a:rPr lang="en-NZ" sz="2400" dirty="0"/>
              <a:t>ontract (NOC) Team comprises:</a:t>
            </a:r>
          </a:p>
          <a:p>
            <a:pPr marL="900000" indent="-342900" algn="l">
              <a:lnSpc>
                <a:spcPct val="150000"/>
              </a:lnSpc>
              <a:buFont typeface="Wingdings" panose="05000000000000000000" pitchFamily="2" charset="2"/>
              <a:buChar char="Ø"/>
            </a:pPr>
            <a:r>
              <a:rPr lang="en-NZ" sz="2400" dirty="0"/>
              <a:t>Client: NZ Transport Agency</a:t>
            </a:r>
          </a:p>
          <a:p>
            <a:pPr marL="900000" indent="-342900" algn="l">
              <a:lnSpc>
                <a:spcPct val="150000"/>
              </a:lnSpc>
              <a:buFont typeface="Wingdings" panose="05000000000000000000" pitchFamily="2" charset="2"/>
              <a:buChar char="Ø"/>
            </a:pPr>
            <a:r>
              <a:rPr lang="en-NZ" sz="2400" dirty="0"/>
              <a:t>Main Contractors: Downer Ltd/WSP-Opus Ltd</a:t>
            </a:r>
          </a:p>
          <a:p>
            <a:pPr marL="900000" indent="-342900" algn="l">
              <a:lnSpc>
                <a:spcPct val="150000"/>
              </a:lnSpc>
              <a:buFont typeface="Wingdings" panose="05000000000000000000" pitchFamily="2" charset="2"/>
              <a:buChar char="Ø"/>
            </a:pPr>
            <a:r>
              <a:rPr lang="en-NZ" sz="2400" dirty="0"/>
              <a:t>Sub-contractors: </a:t>
            </a:r>
            <a:r>
              <a:rPr lang="en-NZ" sz="2400" dirty="0" err="1"/>
              <a:t>BroadSpectrum</a:t>
            </a:r>
            <a:r>
              <a:rPr lang="en-NZ" sz="2400" dirty="0"/>
              <a:t>, GHD, GSL, Isaac</a:t>
            </a:r>
          </a:p>
          <a:p>
            <a:pPr algn="l">
              <a:lnSpc>
                <a:spcPct val="150000"/>
              </a:lnSpc>
            </a:pPr>
            <a:endParaRPr lang="en-NZ" sz="2400" dirty="0"/>
          </a:p>
          <a:p>
            <a:pPr algn="l">
              <a:lnSpc>
                <a:spcPct val="150000"/>
              </a:lnSpc>
            </a:pPr>
            <a:r>
              <a:rPr lang="en-NZ" sz="2400" dirty="0"/>
              <a:t>Team has been in place since April 2017 – 1 year old.</a:t>
            </a:r>
          </a:p>
          <a:p>
            <a:pPr marL="342900" indent="-342900" algn="l">
              <a:buFont typeface="Arial" panose="020B0604020202020204" pitchFamily="34" charset="0"/>
              <a:buChar char="•"/>
            </a:pPr>
            <a:endParaRPr lang="en-NZ" sz="2400" dirty="0"/>
          </a:p>
        </p:txBody>
      </p:sp>
      <p:pic>
        <p:nvPicPr>
          <p:cNvPr id="9" name="Picture 8">
            <a:extLst>
              <a:ext uri="{FF2B5EF4-FFF2-40B4-BE49-F238E27FC236}">
                <a16:creationId xmlns:a16="http://schemas.microsoft.com/office/drawing/2014/main" id="{4C1817F8-20AE-4D18-9221-EBBE58DF1DC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5397799"/>
            <a:ext cx="1977913" cy="1423266"/>
          </a:xfrm>
          <a:prstGeom prst="rect">
            <a:avLst/>
          </a:prstGeom>
          <a:noFill/>
          <a:ln>
            <a:noFill/>
          </a:ln>
          <a:extLst/>
        </p:spPr>
      </p:pic>
      <p:pic>
        <p:nvPicPr>
          <p:cNvPr id="10" name="Picture 9">
            <a:extLst>
              <a:ext uri="{FF2B5EF4-FFF2-40B4-BE49-F238E27FC236}">
                <a16:creationId xmlns:a16="http://schemas.microsoft.com/office/drawing/2014/main" id="{FD563069-E186-46B9-8521-A92D69710D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71544" b="-14053"/>
          <a:stretch/>
        </p:blipFill>
        <p:spPr>
          <a:xfrm>
            <a:off x="2555776" y="5949280"/>
            <a:ext cx="1754562" cy="639017"/>
          </a:xfrm>
          <a:prstGeom prst="rect">
            <a:avLst/>
          </a:prstGeom>
        </p:spPr>
      </p:pic>
    </p:spTree>
    <p:extLst>
      <p:ext uri="{BB962C8B-B14F-4D97-AF65-F5344CB8AC3E}">
        <p14:creationId xmlns:p14="http://schemas.microsoft.com/office/powerpoint/2010/main" val="3135847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048" y="641700"/>
            <a:ext cx="7866112" cy="864096"/>
          </a:xfrm>
        </p:spPr>
        <p:txBody>
          <a:bodyPr>
            <a:noAutofit/>
          </a:bodyPr>
          <a:lstStyle/>
          <a:p>
            <a:pPr algn="l"/>
            <a:r>
              <a:rPr lang="en-NZ" sz="3600" b="1" dirty="0"/>
              <a:t>Network Features</a:t>
            </a:r>
            <a:endParaRPr lang="en-NZ" sz="3600" b="1" i="1" dirty="0">
              <a:highlight>
                <a:srgbClr val="FFFF00"/>
              </a:highlight>
            </a:endParaRPr>
          </a:p>
        </p:txBody>
      </p:sp>
      <p:sp>
        <p:nvSpPr>
          <p:cNvPr id="8" name="Title 1"/>
          <p:cNvSpPr txBox="1">
            <a:spLocks/>
          </p:cNvSpPr>
          <p:nvPr/>
        </p:nvSpPr>
        <p:spPr>
          <a:xfrm>
            <a:off x="827584" y="1505796"/>
            <a:ext cx="7794104" cy="39993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NZ" sz="2400" dirty="0"/>
              <a:t>Key features include:</a:t>
            </a:r>
          </a:p>
          <a:p>
            <a:pPr marL="342900" indent="-342900" algn="l">
              <a:lnSpc>
                <a:spcPct val="150000"/>
              </a:lnSpc>
              <a:buFont typeface="Wingdings" panose="05000000000000000000" pitchFamily="2" charset="2"/>
              <a:buChar char="Ø"/>
            </a:pPr>
            <a:r>
              <a:rPr lang="en-NZ" sz="2400" dirty="0"/>
              <a:t>Christchurch City (CTOC)</a:t>
            </a:r>
          </a:p>
          <a:p>
            <a:pPr marL="342900" indent="-342900" algn="l">
              <a:lnSpc>
                <a:spcPct val="150000"/>
              </a:lnSpc>
              <a:buFont typeface="Wingdings" panose="05000000000000000000" pitchFamily="2" charset="2"/>
              <a:buChar char="Ø"/>
            </a:pPr>
            <a:r>
              <a:rPr lang="en-NZ" sz="2400" dirty="0"/>
              <a:t>SH 1 north/south freight</a:t>
            </a:r>
          </a:p>
          <a:p>
            <a:pPr marL="342900" indent="-342900" algn="l">
              <a:lnSpc>
                <a:spcPct val="150000"/>
              </a:lnSpc>
              <a:buFont typeface="Wingdings" panose="05000000000000000000" pitchFamily="2" charset="2"/>
              <a:buChar char="Ø"/>
            </a:pPr>
            <a:r>
              <a:rPr lang="en-NZ" sz="2400" dirty="0"/>
              <a:t>Christchurch Airport</a:t>
            </a:r>
          </a:p>
          <a:p>
            <a:pPr marL="342900" indent="-342900" algn="l">
              <a:lnSpc>
                <a:spcPct val="150000"/>
              </a:lnSpc>
              <a:buFont typeface="Wingdings" panose="05000000000000000000" pitchFamily="2" charset="2"/>
              <a:buChar char="Ø"/>
            </a:pPr>
            <a:r>
              <a:rPr lang="en-NZ" sz="2400" dirty="0" err="1"/>
              <a:t>Lyttelton</a:t>
            </a:r>
            <a:r>
              <a:rPr lang="en-NZ" sz="2400" dirty="0"/>
              <a:t> Port</a:t>
            </a:r>
          </a:p>
          <a:p>
            <a:pPr marL="342900" indent="-342900" algn="l">
              <a:lnSpc>
                <a:spcPct val="150000"/>
              </a:lnSpc>
              <a:buFont typeface="Wingdings" panose="05000000000000000000" pitchFamily="2" charset="2"/>
              <a:buChar char="Ø"/>
            </a:pPr>
            <a:r>
              <a:rPr lang="en-NZ" sz="2400" dirty="0"/>
              <a:t>Alpine passes to West</a:t>
            </a:r>
          </a:p>
          <a:p>
            <a:pPr marL="342900" indent="-342900" algn="l">
              <a:lnSpc>
                <a:spcPct val="150000"/>
              </a:lnSpc>
              <a:buFont typeface="Wingdings" panose="05000000000000000000" pitchFamily="2" charset="2"/>
              <a:buChar char="Ø"/>
            </a:pPr>
            <a:r>
              <a:rPr lang="en-NZ" sz="2400" dirty="0" err="1"/>
              <a:t>Lyttelton</a:t>
            </a:r>
            <a:r>
              <a:rPr lang="en-NZ" sz="2400" dirty="0"/>
              <a:t> Road Tunnel</a:t>
            </a:r>
          </a:p>
        </p:txBody>
      </p:sp>
      <p:pic>
        <p:nvPicPr>
          <p:cNvPr id="6" name="Picture 5">
            <a:extLst>
              <a:ext uri="{FF2B5EF4-FFF2-40B4-BE49-F238E27FC236}">
                <a16:creationId xmlns:a16="http://schemas.microsoft.com/office/drawing/2014/main" id="{7D505ABE-BFBB-4069-8319-CE44CE73B22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5397799"/>
            <a:ext cx="1977913" cy="1423266"/>
          </a:xfrm>
          <a:prstGeom prst="rect">
            <a:avLst/>
          </a:prstGeom>
          <a:noFill/>
          <a:ln>
            <a:noFill/>
          </a:ln>
          <a:extLst/>
        </p:spPr>
      </p:pic>
      <p:pic>
        <p:nvPicPr>
          <p:cNvPr id="9" name="Picture 8">
            <a:extLst>
              <a:ext uri="{FF2B5EF4-FFF2-40B4-BE49-F238E27FC236}">
                <a16:creationId xmlns:a16="http://schemas.microsoft.com/office/drawing/2014/main" id="{F9D8B31D-3A26-48AC-B9A8-8722706166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71544" b="-14053"/>
          <a:stretch/>
        </p:blipFill>
        <p:spPr>
          <a:xfrm>
            <a:off x="2555776" y="5949280"/>
            <a:ext cx="1754562" cy="639017"/>
          </a:xfrm>
          <a:prstGeom prst="rect">
            <a:avLst/>
          </a:prstGeom>
        </p:spPr>
      </p:pic>
      <p:pic>
        <p:nvPicPr>
          <p:cNvPr id="10" name="Picture 9">
            <a:extLst>
              <a:ext uri="{FF2B5EF4-FFF2-40B4-BE49-F238E27FC236}">
                <a16:creationId xmlns:a16="http://schemas.microsoft.com/office/drawing/2014/main" id="{EA9C58AD-3B86-4F94-A9CB-3C3FEBBE697B}"/>
              </a:ext>
            </a:extLst>
          </p:cNvPr>
          <p:cNvPicPr/>
          <p:nvPr/>
        </p:nvPicPr>
        <p:blipFill>
          <a:blip r:embed="rId5"/>
          <a:stretch>
            <a:fillRect/>
          </a:stretch>
        </p:blipFill>
        <p:spPr>
          <a:xfrm>
            <a:off x="4576104" y="0"/>
            <a:ext cx="4567896" cy="6588297"/>
          </a:xfrm>
          <a:prstGeom prst="rect">
            <a:avLst/>
          </a:prstGeom>
        </p:spPr>
      </p:pic>
    </p:spTree>
    <p:extLst>
      <p:ext uri="{BB962C8B-B14F-4D97-AF65-F5344CB8AC3E}">
        <p14:creationId xmlns:p14="http://schemas.microsoft.com/office/powerpoint/2010/main" val="897377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048" y="641700"/>
            <a:ext cx="7866112" cy="864096"/>
          </a:xfrm>
        </p:spPr>
        <p:txBody>
          <a:bodyPr>
            <a:noAutofit/>
          </a:bodyPr>
          <a:lstStyle/>
          <a:p>
            <a:r>
              <a:rPr lang="en-NZ" sz="3600" b="1" dirty="0"/>
              <a:t>Canterbury Freight Profile</a:t>
            </a:r>
          </a:p>
        </p:txBody>
      </p:sp>
      <p:sp>
        <p:nvSpPr>
          <p:cNvPr id="8" name="Title 1"/>
          <p:cNvSpPr txBox="1">
            <a:spLocks/>
          </p:cNvSpPr>
          <p:nvPr/>
        </p:nvSpPr>
        <p:spPr>
          <a:xfrm>
            <a:off x="827584" y="1505796"/>
            <a:ext cx="7794104" cy="39993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NZ" sz="2400" dirty="0"/>
              <a:t>Christchurch City is upper South Island heavy transport hub:</a:t>
            </a:r>
          </a:p>
          <a:p>
            <a:pPr marL="900000" indent="-342900" algn="l">
              <a:lnSpc>
                <a:spcPct val="150000"/>
              </a:lnSpc>
              <a:buFont typeface="Wingdings" panose="05000000000000000000" pitchFamily="2" charset="2"/>
              <a:buChar char="Ø"/>
            </a:pPr>
            <a:r>
              <a:rPr lang="en-NZ" sz="2400" dirty="0"/>
              <a:t>Over-Dimension load movers</a:t>
            </a:r>
          </a:p>
          <a:p>
            <a:pPr marL="900000" indent="-342900" algn="l">
              <a:lnSpc>
                <a:spcPct val="150000"/>
              </a:lnSpc>
              <a:buFont typeface="Wingdings" panose="05000000000000000000" pitchFamily="2" charset="2"/>
              <a:buChar char="Ø"/>
            </a:pPr>
            <a:r>
              <a:rPr lang="en-NZ" sz="2400" dirty="0"/>
              <a:t>Heavy Haulage (over-weight) load movers</a:t>
            </a:r>
          </a:p>
          <a:p>
            <a:pPr marL="900000" indent="-342900" algn="l">
              <a:lnSpc>
                <a:spcPct val="150000"/>
              </a:lnSpc>
              <a:buFont typeface="Wingdings" panose="05000000000000000000" pitchFamily="2" charset="2"/>
              <a:buChar char="Ø"/>
            </a:pPr>
            <a:r>
              <a:rPr lang="en-NZ" sz="2400" dirty="0"/>
              <a:t>HPMV freight transport</a:t>
            </a:r>
          </a:p>
          <a:p>
            <a:pPr algn="l">
              <a:lnSpc>
                <a:spcPct val="150000"/>
              </a:lnSpc>
            </a:pPr>
            <a:r>
              <a:rPr lang="en-NZ" sz="2400" dirty="0"/>
              <a:t>Jim Harland at NZTA noted (2013) :</a:t>
            </a:r>
          </a:p>
          <a:p>
            <a:pPr marL="900000" indent="-342900" algn="l">
              <a:lnSpc>
                <a:spcPct val="150000"/>
              </a:lnSpc>
              <a:buFont typeface="Wingdings" panose="05000000000000000000" pitchFamily="2" charset="2"/>
              <a:buChar char="Ø"/>
            </a:pPr>
            <a:r>
              <a:rPr lang="en-NZ" sz="2400" dirty="0"/>
              <a:t>2012 -2042 expected almost 100% </a:t>
            </a:r>
            <a:r>
              <a:rPr lang="en-NZ" sz="2400" dirty="0" err="1"/>
              <a:t>incr</a:t>
            </a:r>
            <a:r>
              <a:rPr lang="en-NZ" sz="2400" dirty="0"/>
              <a:t> in freight</a:t>
            </a:r>
          </a:p>
          <a:p>
            <a:pPr marL="900000" indent="-342900" algn="l">
              <a:lnSpc>
                <a:spcPct val="150000"/>
              </a:lnSpc>
              <a:buFont typeface="Wingdings" panose="05000000000000000000" pitchFamily="2" charset="2"/>
              <a:buChar char="Ø"/>
            </a:pPr>
            <a:r>
              <a:rPr lang="en-NZ" sz="2400" dirty="0"/>
              <a:t>33 M t/</a:t>
            </a:r>
            <a:r>
              <a:rPr lang="en-NZ" sz="2400" dirty="0" err="1"/>
              <a:t>yr</a:t>
            </a:r>
            <a:r>
              <a:rPr lang="en-NZ" sz="2400" dirty="0"/>
              <a:t> to 61 M t/year, for Canterbury </a:t>
            </a:r>
          </a:p>
          <a:p>
            <a:pPr marL="900000" indent="-342900" algn="l">
              <a:lnSpc>
                <a:spcPct val="150000"/>
              </a:lnSpc>
              <a:buFont typeface="Wingdings" panose="05000000000000000000" pitchFamily="2" charset="2"/>
              <a:buChar char="Ø"/>
            </a:pPr>
            <a:r>
              <a:rPr lang="en-NZ" sz="2400" dirty="0"/>
              <a:t>Airport and Port are key hubs</a:t>
            </a:r>
          </a:p>
        </p:txBody>
      </p:sp>
      <p:pic>
        <p:nvPicPr>
          <p:cNvPr id="6" name="Picture 5">
            <a:extLst>
              <a:ext uri="{FF2B5EF4-FFF2-40B4-BE49-F238E27FC236}">
                <a16:creationId xmlns:a16="http://schemas.microsoft.com/office/drawing/2014/main" id="{7D505ABE-BFBB-4069-8319-CE44CE73B22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5237647"/>
            <a:ext cx="1977913" cy="1423266"/>
          </a:xfrm>
          <a:prstGeom prst="rect">
            <a:avLst/>
          </a:prstGeom>
          <a:noFill/>
          <a:ln>
            <a:noFill/>
          </a:ln>
          <a:extLst/>
        </p:spPr>
      </p:pic>
      <p:pic>
        <p:nvPicPr>
          <p:cNvPr id="9" name="Picture 8">
            <a:extLst>
              <a:ext uri="{FF2B5EF4-FFF2-40B4-BE49-F238E27FC236}">
                <a16:creationId xmlns:a16="http://schemas.microsoft.com/office/drawing/2014/main" id="{F9D8B31D-3A26-48AC-B9A8-8722706166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71544" b="-14053"/>
          <a:stretch/>
        </p:blipFill>
        <p:spPr>
          <a:xfrm>
            <a:off x="2555776" y="5949280"/>
            <a:ext cx="1754562" cy="639017"/>
          </a:xfrm>
          <a:prstGeom prst="rect">
            <a:avLst/>
          </a:prstGeom>
        </p:spPr>
      </p:pic>
    </p:spTree>
    <p:extLst>
      <p:ext uri="{BB962C8B-B14F-4D97-AF65-F5344CB8AC3E}">
        <p14:creationId xmlns:p14="http://schemas.microsoft.com/office/powerpoint/2010/main" val="2188656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048" y="641700"/>
            <a:ext cx="7866112" cy="864096"/>
          </a:xfrm>
        </p:spPr>
        <p:txBody>
          <a:bodyPr>
            <a:noAutofit/>
          </a:bodyPr>
          <a:lstStyle/>
          <a:p>
            <a:r>
              <a:rPr lang="en-NZ" sz="3600" b="1" dirty="0"/>
              <a:t>Christchurch Key OD/Haulage Network</a:t>
            </a:r>
            <a:endParaRPr lang="en-NZ" sz="3600" b="1" i="1" dirty="0"/>
          </a:p>
        </p:txBody>
      </p:sp>
      <p:sp>
        <p:nvSpPr>
          <p:cNvPr id="8" name="Title 1"/>
          <p:cNvSpPr txBox="1">
            <a:spLocks/>
          </p:cNvSpPr>
          <p:nvPr/>
        </p:nvSpPr>
        <p:spPr>
          <a:xfrm>
            <a:off x="827584" y="1505796"/>
            <a:ext cx="7794104" cy="39993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NZ" sz="2400" dirty="0" err="1"/>
              <a:t>asasaadfafdsa</a:t>
            </a:r>
            <a:endParaRPr lang="en-NZ" sz="2400" dirty="0"/>
          </a:p>
        </p:txBody>
      </p:sp>
      <p:pic>
        <p:nvPicPr>
          <p:cNvPr id="6" name="Picture 5">
            <a:extLst>
              <a:ext uri="{FF2B5EF4-FFF2-40B4-BE49-F238E27FC236}">
                <a16:creationId xmlns:a16="http://schemas.microsoft.com/office/drawing/2014/main" id="{7D505ABE-BFBB-4069-8319-CE44CE73B22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5397799"/>
            <a:ext cx="1977913" cy="1423266"/>
          </a:xfrm>
          <a:prstGeom prst="rect">
            <a:avLst/>
          </a:prstGeom>
          <a:noFill/>
          <a:ln>
            <a:noFill/>
          </a:ln>
          <a:extLst/>
        </p:spPr>
      </p:pic>
      <p:pic>
        <p:nvPicPr>
          <p:cNvPr id="9" name="Picture 8">
            <a:extLst>
              <a:ext uri="{FF2B5EF4-FFF2-40B4-BE49-F238E27FC236}">
                <a16:creationId xmlns:a16="http://schemas.microsoft.com/office/drawing/2014/main" id="{F9D8B31D-3A26-48AC-B9A8-8722706166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71544" b="-14053"/>
          <a:stretch/>
        </p:blipFill>
        <p:spPr>
          <a:xfrm>
            <a:off x="2555776" y="5949280"/>
            <a:ext cx="1754562" cy="639017"/>
          </a:xfrm>
          <a:prstGeom prst="rect">
            <a:avLst/>
          </a:prstGeom>
        </p:spPr>
      </p:pic>
      <p:pic>
        <p:nvPicPr>
          <p:cNvPr id="3" name="Picture 2">
            <a:extLst>
              <a:ext uri="{FF2B5EF4-FFF2-40B4-BE49-F238E27FC236}">
                <a16:creationId xmlns:a16="http://schemas.microsoft.com/office/drawing/2014/main" id="{7796725F-750A-43AD-9E65-580D85644110}"/>
              </a:ext>
            </a:extLst>
          </p:cNvPr>
          <p:cNvPicPr>
            <a:picLocks noChangeAspect="1"/>
          </p:cNvPicPr>
          <p:nvPr/>
        </p:nvPicPr>
        <p:blipFill>
          <a:blip r:embed="rId5"/>
          <a:stretch>
            <a:fillRect/>
          </a:stretch>
        </p:blipFill>
        <p:spPr>
          <a:xfrm>
            <a:off x="641274" y="1351077"/>
            <a:ext cx="7762712" cy="5469988"/>
          </a:xfrm>
          <a:prstGeom prst="rect">
            <a:avLst/>
          </a:prstGeom>
        </p:spPr>
      </p:pic>
      <p:sp>
        <p:nvSpPr>
          <p:cNvPr id="4" name="Rectangle: Rounded Corners 3">
            <a:extLst>
              <a:ext uri="{FF2B5EF4-FFF2-40B4-BE49-F238E27FC236}">
                <a16:creationId xmlns:a16="http://schemas.microsoft.com/office/drawing/2014/main" id="{172F70CA-9413-4BFE-BA1D-DA1CBE603818}"/>
              </a:ext>
            </a:extLst>
          </p:cNvPr>
          <p:cNvSpPr/>
          <p:nvPr/>
        </p:nvSpPr>
        <p:spPr>
          <a:xfrm rot="600692">
            <a:off x="3402516" y="3082787"/>
            <a:ext cx="2930867" cy="164386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7" name="Straight Arrow Connector 6">
            <a:extLst>
              <a:ext uri="{FF2B5EF4-FFF2-40B4-BE49-F238E27FC236}">
                <a16:creationId xmlns:a16="http://schemas.microsoft.com/office/drawing/2014/main" id="{1AD567EF-B3FB-4739-A12F-76CA68CDD04F}"/>
              </a:ext>
            </a:extLst>
          </p:cNvPr>
          <p:cNvCxnSpPr>
            <a:cxnSpLocks/>
          </p:cNvCxnSpPr>
          <p:nvPr/>
        </p:nvCxnSpPr>
        <p:spPr>
          <a:xfrm flipV="1">
            <a:off x="4576104" y="1505796"/>
            <a:ext cx="715976" cy="1419148"/>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39208A6-3F9E-48F9-B205-F3884D1F05D3}"/>
              </a:ext>
            </a:extLst>
          </p:cNvPr>
          <p:cNvCxnSpPr>
            <a:cxnSpLocks/>
          </p:cNvCxnSpPr>
          <p:nvPr/>
        </p:nvCxnSpPr>
        <p:spPr>
          <a:xfrm flipV="1">
            <a:off x="1259632" y="4437112"/>
            <a:ext cx="1999926" cy="1016420"/>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280E0BB-14E1-4217-BEA0-CFF6EF72A62C}"/>
              </a:ext>
            </a:extLst>
          </p:cNvPr>
          <p:cNvCxnSpPr>
            <a:cxnSpLocks/>
          </p:cNvCxnSpPr>
          <p:nvPr/>
        </p:nvCxnSpPr>
        <p:spPr>
          <a:xfrm flipH="1" flipV="1">
            <a:off x="4753420" y="4765129"/>
            <a:ext cx="538660" cy="1248656"/>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8609CE8-4F5E-4A1B-8077-8625B100DF75}"/>
              </a:ext>
            </a:extLst>
          </p:cNvPr>
          <p:cNvCxnSpPr>
            <a:cxnSpLocks/>
          </p:cNvCxnSpPr>
          <p:nvPr/>
        </p:nvCxnSpPr>
        <p:spPr>
          <a:xfrm flipV="1">
            <a:off x="904076" y="3933056"/>
            <a:ext cx="2297171" cy="153015"/>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Star: 5 Points 23">
            <a:extLst>
              <a:ext uri="{FF2B5EF4-FFF2-40B4-BE49-F238E27FC236}">
                <a16:creationId xmlns:a16="http://schemas.microsoft.com/office/drawing/2014/main" id="{4C7F51DC-F2C6-46A4-898B-931827356236}"/>
              </a:ext>
            </a:extLst>
          </p:cNvPr>
          <p:cNvSpPr/>
          <p:nvPr/>
        </p:nvSpPr>
        <p:spPr>
          <a:xfrm>
            <a:off x="6466605" y="5749326"/>
            <a:ext cx="702061" cy="72021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Star: 5 Points 24">
            <a:extLst>
              <a:ext uri="{FF2B5EF4-FFF2-40B4-BE49-F238E27FC236}">
                <a16:creationId xmlns:a16="http://schemas.microsoft.com/office/drawing/2014/main" id="{A5388422-432B-46FA-A8B3-296906C4EF2B}"/>
              </a:ext>
            </a:extLst>
          </p:cNvPr>
          <p:cNvSpPr/>
          <p:nvPr/>
        </p:nvSpPr>
        <p:spPr>
          <a:xfrm>
            <a:off x="3009087" y="2888357"/>
            <a:ext cx="702061" cy="72021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 name="Star: 5 Points 25">
            <a:extLst>
              <a:ext uri="{FF2B5EF4-FFF2-40B4-BE49-F238E27FC236}">
                <a16:creationId xmlns:a16="http://schemas.microsoft.com/office/drawing/2014/main" id="{A2CA6180-2FAD-4A3F-B8B3-580325C45B3E}"/>
              </a:ext>
            </a:extLst>
          </p:cNvPr>
          <p:cNvSpPr/>
          <p:nvPr/>
        </p:nvSpPr>
        <p:spPr>
          <a:xfrm>
            <a:off x="3382588" y="4403400"/>
            <a:ext cx="702061" cy="72021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7" name="Straight Arrow Connector 16">
            <a:extLst>
              <a:ext uri="{FF2B5EF4-FFF2-40B4-BE49-F238E27FC236}">
                <a16:creationId xmlns:a16="http://schemas.microsoft.com/office/drawing/2014/main" id="{44480A4F-79A5-465F-9D14-FBD0594BCED9}"/>
              </a:ext>
            </a:extLst>
          </p:cNvPr>
          <p:cNvCxnSpPr>
            <a:cxnSpLocks/>
          </p:cNvCxnSpPr>
          <p:nvPr/>
        </p:nvCxnSpPr>
        <p:spPr>
          <a:xfrm flipH="1" flipV="1">
            <a:off x="5830740" y="5123611"/>
            <a:ext cx="530691" cy="625715"/>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386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19634"/>
            <a:ext cx="7866112" cy="864096"/>
          </a:xfrm>
        </p:spPr>
        <p:txBody>
          <a:bodyPr>
            <a:noAutofit/>
          </a:bodyPr>
          <a:lstStyle/>
          <a:p>
            <a:r>
              <a:rPr lang="en-NZ" sz="3600" b="1" dirty="0"/>
              <a:t>OD Loads and Traffic Management</a:t>
            </a:r>
            <a:endParaRPr lang="en-NZ" sz="3600" b="1" i="1" dirty="0"/>
          </a:p>
        </p:txBody>
      </p:sp>
      <p:sp>
        <p:nvSpPr>
          <p:cNvPr id="8" name="Title 1"/>
          <p:cNvSpPr txBox="1">
            <a:spLocks/>
          </p:cNvSpPr>
          <p:nvPr/>
        </p:nvSpPr>
        <p:spPr>
          <a:xfrm>
            <a:off x="827584" y="1505796"/>
            <a:ext cx="7794104" cy="39993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NZ" sz="2400" dirty="0"/>
              <a:t>VDAM Rule 2016 compliant vehicle features:</a:t>
            </a:r>
          </a:p>
          <a:p>
            <a:pPr marL="900000" indent="-342900" algn="l">
              <a:lnSpc>
                <a:spcPct val="150000"/>
              </a:lnSpc>
              <a:buFont typeface="Wingdings" panose="05000000000000000000" pitchFamily="2" charset="2"/>
              <a:buChar char="Ø"/>
            </a:pPr>
            <a:r>
              <a:rPr lang="en-NZ" sz="2400" dirty="0"/>
              <a:t>Move at night through City</a:t>
            </a:r>
          </a:p>
          <a:p>
            <a:pPr marL="900000" indent="-342900" algn="l">
              <a:lnSpc>
                <a:spcPct val="150000"/>
              </a:lnSpc>
              <a:buFont typeface="Wingdings" panose="05000000000000000000" pitchFamily="2" charset="2"/>
              <a:buChar char="Ø"/>
            </a:pPr>
            <a:r>
              <a:rPr lang="en-NZ" sz="2400" dirty="0"/>
              <a:t>Move night and day in Rural</a:t>
            </a:r>
          </a:p>
          <a:p>
            <a:pPr marL="900000" indent="-342900" algn="l">
              <a:lnSpc>
                <a:spcPct val="150000"/>
              </a:lnSpc>
              <a:buFont typeface="Wingdings" panose="05000000000000000000" pitchFamily="2" charset="2"/>
              <a:buChar char="Ø"/>
            </a:pPr>
            <a:r>
              <a:rPr lang="en-NZ" sz="2400" dirty="0"/>
              <a:t>Permits note specific routes</a:t>
            </a:r>
          </a:p>
          <a:p>
            <a:pPr marL="900000" indent="-342900" algn="l">
              <a:lnSpc>
                <a:spcPct val="150000"/>
              </a:lnSpc>
              <a:buFont typeface="Wingdings" panose="05000000000000000000" pitchFamily="2" charset="2"/>
              <a:buChar char="Ø"/>
            </a:pPr>
            <a:r>
              <a:rPr lang="en-NZ" sz="2400" dirty="0"/>
              <a:t>Load height normally 900mm</a:t>
            </a:r>
          </a:p>
          <a:p>
            <a:pPr marL="900000" indent="-342900" algn="l">
              <a:lnSpc>
                <a:spcPct val="150000"/>
              </a:lnSpc>
              <a:buFont typeface="Wingdings" panose="05000000000000000000" pitchFamily="2" charset="2"/>
              <a:buChar char="Ø"/>
            </a:pPr>
            <a:r>
              <a:rPr lang="en-NZ" sz="2400" dirty="0"/>
              <a:t>Up to 11m wide (5.5m off CL)</a:t>
            </a:r>
          </a:p>
          <a:p>
            <a:pPr marL="900000" indent="-342900" algn="l">
              <a:lnSpc>
                <a:spcPct val="150000"/>
              </a:lnSpc>
              <a:buFont typeface="Wingdings" panose="05000000000000000000" pitchFamily="2" charset="2"/>
              <a:buChar char="Ø"/>
            </a:pPr>
            <a:r>
              <a:rPr lang="en-NZ" sz="2400" dirty="0"/>
              <a:t>Up to 6.5m tall (Cat 4)</a:t>
            </a:r>
          </a:p>
          <a:p>
            <a:pPr marL="900000" indent="-342900" algn="l">
              <a:lnSpc>
                <a:spcPct val="150000"/>
              </a:lnSpc>
              <a:buFont typeface="Wingdings" panose="05000000000000000000" pitchFamily="2" charset="2"/>
              <a:buChar char="Ø"/>
            </a:pPr>
            <a:r>
              <a:rPr lang="en-NZ" sz="2400" dirty="0"/>
              <a:t>Usually 3m wide trailer</a:t>
            </a:r>
          </a:p>
        </p:txBody>
      </p:sp>
      <p:pic>
        <p:nvPicPr>
          <p:cNvPr id="6" name="Picture 5">
            <a:extLst>
              <a:ext uri="{FF2B5EF4-FFF2-40B4-BE49-F238E27FC236}">
                <a16:creationId xmlns:a16="http://schemas.microsoft.com/office/drawing/2014/main" id="{7D505ABE-BFBB-4069-8319-CE44CE73B22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5397799"/>
            <a:ext cx="1977913" cy="1423266"/>
          </a:xfrm>
          <a:prstGeom prst="rect">
            <a:avLst/>
          </a:prstGeom>
          <a:noFill/>
          <a:ln>
            <a:noFill/>
          </a:ln>
          <a:extLst/>
        </p:spPr>
      </p:pic>
      <p:pic>
        <p:nvPicPr>
          <p:cNvPr id="9" name="Picture 8">
            <a:extLst>
              <a:ext uri="{FF2B5EF4-FFF2-40B4-BE49-F238E27FC236}">
                <a16:creationId xmlns:a16="http://schemas.microsoft.com/office/drawing/2014/main" id="{F9D8B31D-3A26-48AC-B9A8-8722706166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71544" b="-14053"/>
          <a:stretch/>
        </p:blipFill>
        <p:spPr>
          <a:xfrm>
            <a:off x="2555776" y="5949280"/>
            <a:ext cx="1754562" cy="639017"/>
          </a:xfrm>
          <a:prstGeom prst="rect">
            <a:avLst/>
          </a:prstGeom>
        </p:spPr>
      </p:pic>
      <p:pic>
        <p:nvPicPr>
          <p:cNvPr id="3" name="Picture 2">
            <a:extLst>
              <a:ext uri="{FF2B5EF4-FFF2-40B4-BE49-F238E27FC236}">
                <a16:creationId xmlns:a16="http://schemas.microsoft.com/office/drawing/2014/main" id="{DD60C738-CD6A-4147-9CA4-9AC93AC0B4AA}"/>
              </a:ext>
            </a:extLst>
          </p:cNvPr>
          <p:cNvPicPr>
            <a:picLocks noChangeAspect="1"/>
          </p:cNvPicPr>
          <p:nvPr/>
        </p:nvPicPr>
        <p:blipFill>
          <a:blip r:embed="rId5"/>
          <a:stretch>
            <a:fillRect/>
          </a:stretch>
        </p:blipFill>
        <p:spPr>
          <a:xfrm>
            <a:off x="5652121" y="2081645"/>
            <a:ext cx="3672408" cy="4715544"/>
          </a:xfrm>
          <a:prstGeom prst="rect">
            <a:avLst/>
          </a:prstGeom>
        </p:spPr>
      </p:pic>
    </p:spTree>
    <p:extLst>
      <p:ext uri="{BB962C8B-B14F-4D97-AF65-F5344CB8AC3E}">
        <p14:creationId xmlns:p14="http://schemas.microsoft.com/office/powerpoint/2010/main" val="421156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76672"/>
            <a:ext cx="7866112" cy="669084"/>
          </a:xfrm>
        </p:spPr>
        <p:txBody>
          <a:bodyPr>
            <a:noAutofit/>
          </a:bodyPr>
          <a:lstStyle/>
          <a:p>
            <a:r>
              <a:rPr lang="en-NZ" sz="3600" b="1" i="1" dirty="0"/>
              <a:t>OD Operators Rights</a:t>
            </a:r>
          </a:p>
        </p:txBody>
      </p:sp>
      <p:sp>
        <p:nvSpPr>
          <p:cNvPr id="8" name="Title 1"/>
          <p:cNvSpPr txBox="1">
            <a:spLocks/>
          </p:cNvSpPr>
          <p:nvPr/>
        </p:nvSpPr>
        <p:spPr>
          <a:xfrm>
            <a:off x="827584" y="1505796"/>
            <a:ext cx="7794104" cy="39993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NZ" sz="2400" dirty="0"/>
              <a:t>From the VDAM Rule the load mover can:</a:t>
            </a:r>
          </a:p>
          <a:p>
            <a:pPr marL="342900" indent="-342900" algn="l">
              <a:buFontTx/>
              <a:buChar char="-"/>
            </a:pPr>
            <a:r>
              <a:rPr lang="en-NZ" sz="2400" dirty="0"/>
              <a:t>6.10(2) “ </a:t>
            </a:r>
            <a:r>
              <a:rPr lang="en-NZ" sz="2400" b="1" dirty="0"/>
              <a:t>A traffic control device may be removed temporarily</a:t>
            </a:r>
            <a:r>
              <a:rPr lang="en-NZ" sz="2400" dirty="0"/>
              <a:t> to allow safe passage of an over-dimension motor vehicle if the traffic control device is </a:t>
            </a:r>
            <a:r>
              <a:rPr lang="en-NZ" sz="2400" b="1" dirty="0"/>
              <a:t>immediately re-erected in its original position</a:t>
            </a:r>
            <a:r>
              <a:rPr lang="en-NZ" sz="2400" dirty="0"/>
              <a:t> after the vehicle has passed that position on the road.</a:t>
            </a:r>
          </a:p>
          <a:p>
            <a:pPr marL="342900" indent="-342900" algn="l">
              <a:buFontTx/>
              <a:buChar char="-"/>
            </a:pPr>
            <a:endParaRPr lang="en-NZ" sz="2400" dirty="0"/>
          </a:p>
          <a:p>
            <a:pPr marL="342900" indent="-342900" algn="l">
              <a:buFontTx/>
              <a:buChar char="-"/>
            </a:pPr>
            <a:r>
              <a:rPr lang="en-NZ" sz="2400" dirty="0"/>
              <a:t>AND: 6.10(3) “If a traffic control device that has been temporarily removed to allow safe passage… is </a:t>
            </a:r>
            <a:r>
              <a:rPr lang="en-NZ" sz="2400" b="1" dirty="0"/>
              <a:t>not re-erected in its original position, the operator of the vehicle must notify</a:t>
            </a:r>
            <a:r>
              <a:rPr lang="en-NZ" sz="2400" dirty="0"/>
              <a:t> the road controlling authority or the person responsible for the traffic control device. </a:t>
            </a:r>
          </a:p>
        </p:txBody>
      </p:sp>
      <p:pic>
        <p:nvPicPr>
          <p:cNvPr id="6" name="Picture 5">
            <a:extLst>
              <a:ext uri="{FF2B5EF4-FFF2-40B4-BE49-F238E27FC236}">
                <a16:creationId xmlns:a16="http://schemas.microsoft.com/office/drawing/2014/main" id="{7D505ABE-BFBB-4069-8319-CE44CE73B22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3815" y="5505147"/>
            <a:ext cx="1545865" cy="1155766"/>
          </a:xfrm>
          <a:prstGeom prst="rect">
            <a:avLst/>
          </a:prstGeom>
          <a:noFill/>
          <a:ln>
            <a:noFill/>
          </a:ln>
          <a:extLst/>
        </p:spPr>
      </p:pic>
      <p:pic>
        <p:nvPicPr>
          <p:cNvPr id="9" name="Picture 8">
            <a:extLst>
              <a:ext uri="{FF2B5EF4-FFF2-40B4-BE49-F238E27FC236}">
                <a16:creationId xmlns:a16="http://schemas.microsoft.com/office/drawing/2014/main" id="{F9D8B31D-3A26-48AC-B9A8-8722706166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71544" b="-14053"/>
          <a:stretch/>
        </p:blipFill>
        <p:spPr>
          <a:xfrm>
            <a:off x="2555776" y="5949280"/>
            <a:ext cx="1754562" cy="639017"/>
          </a:xfrm>
          <a:prstGeom prst="rect">
            <a:avLst/>
          </a:prstGeom>
        </p:spPr>
      </p:pic>
    </p:spTree>
    <p:extLst>
      <p:ext uri="{BB962C8B-B14F-4D97-AF65-F5344CB8AC3E}">
        <p14:creationId xmlns:p14="http://schemas.microsoft.com/office/powerpoint/2010/main" val="128242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048" y="641700"/>
            <a:ext cx="7866112" cy="864096"/>
          </a:xfrm>
        </p:spPr>
        <p:txBody>
          <a:bodyPr>
            <a:noAutofit/>
          </a:bodyPr>
          <a:lstStyle/>
          <a:p>
            <a:r>
              <a:rPr lang="en-NZ" sz="3600" b="1" dirty="0"/>
              <a:t>Consultation Process</a:t>
            </a:r>
            <a:endParaRPr lang="en-NZ" sz="3600" b="1" i="1" dirty="0"/>
          </a:p>
        </p:txBody>
      </p:sp>
      <p:sp>
        <p:nvSpPr>
          <p:cNvPr id="8" name="Title 1"/>
          <p:cNvSpPr txBox="1">
            <a:spLocks/>
          </p:cNvSpPr>
          <p:nvPr/>
        </p:nvSpPr>
        <p:spPr>
          <a:xfrm>
            <a:off x="827584" y="2348880"/>
            <a:ext cx="7794104" cy="315626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NZ" sz="2400" dirty="0"/>
              <a:t>As works get closer:</a:t>
            </a:r>
          </a:p>
          <a:p>
            <a:pPr marL="342900" indent="-342900" algn="l">
              <a:lnSpc>
                <a:spcPct val="150000"/>
              </a:lnSpc>
              <a:buFontTx/>
              <a:buChar char="-"/>
            </a:pPr>
            <a:r>
              <a:rPr lang="en-NZ" sz="2400" dirty="0"/>
              <a:t>From wider </a:t>
            </a:r>
            <a:r>
              <a:rPr lang="en-NZ" sz="2400" u="sng" dirty="0"/>
              <a:t>general</a:t>
            </a:r>
            <a:r>
              <a:rPr lang="en-NZ" sz="2400" dirty="0"/>
              <a:t> contact</a:t>
            </a:r>
          </a:p>
          <a:p>
            <a:pPr marL="342900" indent="-342900" algn="l">
              <a:lnSpc>
                <a:spcPct val="150000"/>
              </a:lnSpc>
              <a:buFontTx/>
              <a:buChar char="-"/>
            </a:pPr>
            <a:r>
              <a:rPr lang="en-NZ" sz="2400" dirty="0"/>
              <a:t>To </a:t>
            </a:r>
            <a:r>
              <a:rPr lang="en-NZ" sz="2400" u="sng" dirty="0"/>
              <a:t>definite</a:t>
            </a:r>
            <a:r>
              <a:rPr lang="en-NZ" sz="2400" dirty="0"/>
              <a:t> and targeted detail</a:t>
            </a:r>
          </a:p>
          <a:p>
            <a:pPr marL="900000" indent="-342900" algn="l">
              <a:lnSpc>
                <a:spcPct val="150000"/>
              </a:lnSpc>
              <a:buFont typeface="Wingdings" panose="05000000000000000000" pitchFamily="2" charset="2"/>
              <a:buChar char="Ø"/>
            </a:pPr>
            <a:endParaRPr lang="en-NZ" sz="2400" dirty="0"/>
          </a:p>
        </p:txBody>
      </p:sp>
      <p:pic>
        <p:nvPicPr>
          <p:cNvPr id="6" name="Picture 5">
            <a:extLst>
              <a:ext uri="{FF2B5EF4-FFF2-40B4-BE49-F238E27FC236}">
                <a16:creationId xmlns:a16="http://schemas.microsoft.com/office/drawing/2014/main" id="{7D505ABE-BFBB-4069-8319-CE44CE73B22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5369577"/>
            <a:ext cx="1977913" cy="1423266"/>
          </a:xfrm>
          <a:prstGeom prst="rect">
            <a:avLst/>
          </a:prstGeom>
          <a:noFill/>
          <a:ln>
            <a:noFill/>
          </a:ln>
          <a:extLst/>
        </p:spPr>
      </p:pic>
      <p:pic>
        <p:nvPicPr>
          <p:cNvPr id="9" name="Picture 8">
            <a:extLst>
              <a:ext uri="{FF2B5EF4-FFF2-40B4-BE49-F238E27FC236}">
                <a16:creationId xmlns:a16="http://schemas.microsoft.com/office/drawing/2014/main" id="{F9D8B31D-3A26-48AC-B9A8-8722706166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71544" b="-14053"/>
          <a:stretch/>
        </p:blipFill>
        <p:spPr>
          <a:xfrm>
            <a:off x="2555776" y="5949280"/>
            <a:ext cx="1754562" cy="639017"/>
          </a:xfrm>
          <a:prstGeom prst="rect">
            <a:avLst/>
          </a:prstGeom>
        </p:spPr>
      </p:pic>
      <p:cxnSp>
        <p:nvCxnSpPr>
          <p:cNvPr id="4" name="Straight Arrow Connector 3">
            <a:extLst>
              <a:ext uri="{FF2B5EF4-FFF2-40B4-BE49-F238E27FC236}">
                <a16:creationId xmlns:a16="http://schemas.microsoft.com/office/drawing/2014/main" id="{9AB2392D-FD3F-460E-8FCE-1194F1C8499A}"/>
              </a:ext>
            </a:extLst>
          </p:cNvPr>
          <p:cNvCxnSpPr>
            <a:cxnSpLocks/>
          </p:cNvCxnSpPr>
          <p:nvPr/>
        </p:nvCxnSpPr>
        <p:spPr>
          <a:xfrm>
            <a:off x="1547664" y="1772816"/>
            <a:ext cx="5976664" cy="0"/>
          </a:xfrm>
          <a:prstGeom prst="straightConnector1">
            <a:avLst/>
          </a:prstGeom>
          <a:ln w="38100">
            <a:solidFill>
              <a:srgbClr val="FF0000"/>
            </a:solidFill>
            <a:headEnd type="diamond"/>
            <a:tailEnd type="oval"/>
          </a:ln>
        </p:spPr>
        <p:style>
          <a:lnRef idx="1">
            <a:schemeClr val="accent1"/>
          </a:lnRef>
          <a:fillRef idx="0">
            <a:schemeClr val="accent1"/>
          </a:fillRef>
          <a:effectRef idx="0">
            <a:schemeClr val="accent1"/>
          </a:effectRef>
          <a:fontRef idx="minor">
            <a:schemeClr val="tx1"/>
          </a:fontRef>
        </p:style>
      </p:cxnSp>
      <p:sp>
        <p:nvSpPr>
          <p:cNvPr id="7" name="Star: 5 Points 6">
            <a:extLst>
              <a:ext uri="{FF2B5EF4-FFF2-40B4-BE49-F238E27FC236}">
                <a16:creationId xmlns:a16="http://schemas.microsoft.com/office/drawing/2014/main" id="{449D77E0-C5A8-4E99-9569-008C7E929F8F}"/>
              </a:ext>
            </a:extLst>
          </p:cNvPr>
          <p:cNvSpPr/>
          <p:nvPr/>
        </p:nvSpPr>
        <p:spPr>
          <a:xfrm>
            <a:off x="1367644" y="1547842"/>
            <a:ext cx="360040" cy="36004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Picture 4">
            <a:extLst>
              <a:ext uri="{FF2B5EF4-FFF2-40B4-BE49-F238E27FC236}">
                <a16:creationId xmlns:a16="http://schemas.microsoft.com/office/drawing/2014/main" id="{6D7ABBFA-8051-4F3F-B02D-4BBB34FE805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587" r="36613" b="1000"/>
          <a:stretch/>
        </p:blipFill>
        <p:spPr>
          <a:xfrm>
            <a:off x="5369235" y="2039837"/>
            <a:ext cx="3163117" cy="4659982"/>
          </a:xfrm>
          <a:prstGeom prst="rect">
            <a:avLst/>
          </a:prstGeom>
        </p:spPr>
      </p:pic>
    </p:spTree>
    <p:extLst>
      <p:ext uri="{BB962C8B-B14F-4D97-AF65-F5344CB8AC3E}">
        <p14:creationId xmlns:p14="http://schemas.microsoft.com/office/powerpoint/2010/main" val="2117709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E7FC7D1DFCBB4DAF12F0F583E5727F" ma:contentTypeVersion="12" ma:contentTypeDescription="Create a new document." ma:contentTypeScope="" ma:versionID="3183aaf253e1b737959cf8b806d09f22">
  <xsd:schema xmlns:xsd="http://www.w3.org/2001/XMLSchema" xmlns:xs="http://www.w3.org/2001/XMLSchema" xmlns:p="http://schemas.microsoft.com/office/2006/metadata/properties" xmlns:ns2="5a56619b-5606-4a2b-8065-d5f1974d9ed5" xmlns:ns3="e3d1d8a1-fed5-4680-8fac-b27b0658afc4" targetNamespace="http://schemas.microsoft.com/office/2006/metadata/properties" ma:root="true" ma:fieldsID="5f7b77ff09cdf542f7f9b313e190010d" ns2:_="" ns3:_="">
    <xsd:import namespace="5a56619b-5606-4a2b-8065-d5f1974d9ed5"/>
    <xsd:import namespace="e3d1d8a1-fed5-4680-8fac-b27b0658af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56619b-5606-4a2b-8065-d5f1974d9e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d1d8a1-fed5-4680-8fac-b27b0658af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5C871C9-2F06-4385-94C2-A90730BF9A36}"/>
</file>

<file path=customXml/itemProps2.xml><?xml version="1.0" encoding="utf-8"?>
<ds:datastoreItem xmlns:ds="http://schemas.openxmlformats.org/officeDocument/2006/customXml" ds:itemID="{E08F177D-2808-47BB-87F9-AF5B1FB53785}"/>
</file>

<file path=customXml/itemProps3.xml><?xml version="1.0" encoding="utf-8"?>
<ds:datastoreItem xmlns:ds="http://schemas.openxmlformats.org/officeDocument/2006/customXml" ds:itemID="{CE129261-F328-4E05-B659-D3FA7CC01285}"/>
</file>

<file path=docProps/app.xml><?xml version="1.0" encoding="utf-8"?>
<Properties xmlns="http://schemas.openxmlformats.org/officeDocument/2006/extended-properties" xmlns:vt="http://schemas.openxmlformats.org/officeDocument/2006/docPropsVTypes">
  <TotalTime>30572</TotalTime>
  <Words>2562</Words>
  <Application>Microsoft Office PowerPoint</Application>
  <PresentationFormat>On-screen Show (4:3)</PresentationFormat>
  <Paragraphs>335</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Wingdings</vt:lpstr>
      <vt:lpstr>Office Theme</vt:lpstr>
      <vt:lpstr>Engaging with the Heavy Haulage Industry Within the North Canterbury Highways NOC Operation</vt:lpstr>
      <vt:lpstr>The Map</vt:lpstr>
      <vt:lpstr>Who is the North Canterbury NOC?</vt:lpstr>
      <vt:lpstr>Network Features</vt:lpstr>
      <vt:lpstr>Canterbury Freight Profile</vt:lpstr>
      <vt:lpstr>Christchurch Key OD/Haulage Network</vt:lpstr>
      <vt:lpstr>OD Loads and Traffic Management</vt:lpstr>
      <vt:lpstr>OD Operators Rights</vt:lpstr>
      <vt:lpstr>Consultation Process</vt:lpstr>
      <vt:lpstr>Industry Wide Consultation</vt:lpstr>
      <vt:lpstr>Programme Stage Consultation</vt:lpstr>
      <vt:lpstr>Delivery Stage Notification</vt:lpstr>
      <vt:lpstr>Delivery Stage Notification</vt:lpstr>
      <vt:lpstr>In Progress Notification</vt:lpstr>
      <vt:lpstr>Worksite 1: SH 73 Arthurs Pass</vt:lpstr>
      <vt:lpstr>Rural Lanes</vt:lpstr>
      <vt:lpstr>Tight Lanes</vt:lpstr>
      <vt:lpstr>Worksite 2: SH 74 Port Hills Interchange</vt:lpstr>
      <vt:lpstr>PowerPoint Presentation</vt:lpstr>
      <vt:lpstr>Urban Swept Paths</vt:lpstr>
      <vt:lpstr>Worksite 3: SH 1 Rakaia River Bridge</vt:lpstr>
      <vt:lpstr>Consequences of Poor Engagement</vt:lpstr>
      <vt:lpstr>Summary Thoughts</vt:lpstr>
      <vt:lpstr>Thanks and Questions</vt:lpstr>
    </vt:vector>
  </TitlesOfParts>
  <Company>Fulton Hogan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Garbett, Steve - FH Canterbury</dc:creator>
  <cp:lastModifiedBy>James Park</cp:lastModifiedBy>
  <cp:revision>243</cp:revision>
  <cp:lastPrinted>2018-05-08T01:50:07Z</cp:lastPrinted>
  <dcterms:created xsi:type="dcterms:W3CDTF">2017-02-07T01:48:25Z</dcterms:created>
  <dcterms:modified xsi:type="dcterms:W3CDTF">2018-05-08T19:46:16Z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0x01010055E7FC7D1DFCBB4DAF12F0F583E5727F</vt:lpwstr>
  </property>
</Properties>
</file>