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0" r:id="rId21"/>
    <p:sldId id="271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7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9C77-04BB-418D-B363-8F20B649D85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A4B3-578F-4D13-A3D4-F4C7972F25E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2395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13542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4016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725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63960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636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636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636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636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5539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9305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22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25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28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70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64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397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6828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401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20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1678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215C9-5298-44E0-9E2D-E1E7DF579829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949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3F850-236A-4476-8D6E-F1BB26926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7A6436-337C-4732-A539-94FE725E1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14B7A1-9591-44D7-A38B-97BE7134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A633C0-D2EF-46DD-9D3E-46DE5C03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C5DC6A-6985-489E-B2D5-EF87682A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95510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3987E-D14D-438B-A5F6-68D6B525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2DB80F-751B-43D7-9E72-B6E1D70F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AE29F7-401F-47E8-B6A6-B0F78927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16124B-5CE6-4578-8FD2-1A42235B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1B920-CD34-427D-AF20-97648872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04182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2AFF4C6-EB32-4616-8524-570654267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440465-1593-4611-A765-1F2749845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2C2FFF-8495-45AA-A7E7-A2B0AE57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897A4-DA06-4120-8AE2-946FF2AE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DC5CA3-1CA3-435A-9C66-7B67092E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23073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4E4D4-8B5B-4245-A530-2339787B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250D05-C457-45EC-9BA0-57E8F95D3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7B418B-D7C1-4367-958A-4CB4C140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CFEABE-084A-46E7-9D4C-55935909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59A510-0B21-45AB-ABD1-FFDCD23D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70927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1B5D6-CD44-4548-9239-D79D8581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C87CDD-150E-4771-A112-628CFB384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7AD6FB-D9D8-41F5-B5A0-52491070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59985C-3773-4C58-952A-C6E85288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36564A-E927-431E-8431-17378BF3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4174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2F9B-276D-467B-A55A-B4FDA465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5A5713-90DC-402B-A136-09A1A4F44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09AE60-FEE4-46D8-AA6D-BE4FEBBB4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77E1A9-C95E-45DA-997F-3BD67F72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4022B9-BA6A-4B66-AA4A-032FA2EB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05D0B0-EA1B-42FE-98D2-0F18FF3C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10323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AEF45-8CF3-4511-BA71-31A90938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4C23FA-6812-4544-AECE-D3DD255CE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6ED0E8-41A6-4DE8-8830-DD47EBBBE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1EF087-0686-409A-B197-A6A5FCA0F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FF56A5-5ADD-48C2-84DE-BFF8A1502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816A909-A26B-46C6-BF8E-D856643E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7FD479-014F-4B7A-8FBE-D20F63BD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79A5A36-A5DD-4A6F-85D8-00FC17E1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97760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F5349-BFAD-46BF-B14F-54E1CB30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DC4943-A9CE-446D-A194-0CA2DC5B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D19CE1-1850-4360-A5F7-BAC55D2C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01B332-D887-4A75-B2F6-5A62C767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03936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A9EDF8-AB74-496A-A8BC-ADE7C561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841BDB-379B-4592-8C33-2B65D258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FE9FB4-6D28-45D5-BB82-1EC2AE8B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84757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B4722-0ADB-40D4-9007-01B76B84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137118-5F55-4C3C-B664-CF0F77FA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F4D88E-9EFD-444E-9F22-41641C1D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0EF3C8-2EF1-4FF0-9F91-CE476544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376B64-8F85-4DEA-93E6-F48B3E60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1774E9-2232-48EE-A836-96FD94B1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973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02809-D09F-4C09-AD65-350E1C06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C110B5-BB71-48CA-9E48-C871D534D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13818F-24B0-4720-90BF-8BBCF6FD1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3281D4-3B31-42F8-806F-2E64460A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36734D-D67D-48F9-897E-CF34AB10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D3C1FA-779C-48BE-8FEF-88AF7A97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01110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4434DE-A7C3-4698-8F47-E688084D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F7663-4E64-43BA-A68B-07475D05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987984-C5AD-4A32-B643-FBF51C9F2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9D1A-A536-4765-9BA4-8D26AB011178}" type="datetimeFigureOut">
              <a:rPr lang="en-NZ" smtClean="0"/>
              <a:pPr/>
              <a:t>8/05/2018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675022-79A2-4BE8-9EB1-1511A4309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85E819-8F7D-42FC-A096-61CFF3DFC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0C7E-8132-4D37-A8C3-561C80F1BC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83904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6101" y="-271252"/>
            <a:ext cx="12704202" cy="740050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222" y="1114016"/>
            <a:ext cx="9951976" cy="3049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NZ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Challenges for                  loads with traffic management</a:t>
            </a:r>
            <a:r>
              <a:rPr lang="en-NZ" dirty="0">
                <a:latin typeface="Franklin Gothic Medium Cond" panose="020B0606030402020204" pitchFamily="34" charset="0"/>
              </a:rPr>
              <a:t/>
            </a:r>
            <a:br>
              <a:rPr lang="en-NZ" dirty="0">
                <a:latin typeface="Franklin Gothic Medium Cond" panose="020B0606030402020204" pitchFamily="34" charset="0"/>
              </a:rPr>
            </a:br>
            <a:endParaRPr lang="en-US" altLang="en-US" b="1" dirty="0">
              <a:latin typeface="Franklin Gothic Medium Con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82163" y="10252112"/>
            <a:ext cx="1327696" cy="99577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10" b="20851"/>
          <a:stretch/>
        </p:blipFill>
        <p:spPr>
          <a:xfrm>
            <a:off x="29364452" y="391188"/>
            <a:ext cx="3133109" cy="213313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50"/>
          <a:stretch/>
        </p:blipFill>
        <p:spPr>
          <a:xfrm>
            <a:off x="25244124" y="15447647"/>
            <a:ext cx="1407988" cy="92452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34" t="24658" r="13140" b="21449"/>
          <a:stretch/>
        </p:blipFill>
        <p:spPr>
          <a:xfrm>
            <a:off x="24193065" y="5607363"/>
            <a:ext cx="1923033" cy="116491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6" t="14141" r="10381" b="17414"/>
          <a:stretch/>
        </p:blipFill>
        <p:spPr>
          <a:xfrm>
            <a:off x="24338361" y="1921271"/>
            <a:ext cx="1632440" cy="90781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2600" y="5153647"/>
            <a:ext cx="1352563" cy="90743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9" t="29885" r="16424" b="9406"/>
          <a:stretch/>
        </p:blipFill>
        <p:spPr>
          <a:xfrm>
            <a:off x="24361044" y="-1814222"/>
            <a:ext cx="1587074" cy="907432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xmlns="" val="7292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BAD2FC-4F5E-4BFF-9163-F48805CFC2E7}"/>
              </a:ext>
            </a:extLst>
          </p:cNvPr>
          <p:cNvSpPr/>
          <p:nvPr/>
        </p:nvSpPr>
        <p:spPr>
          <a:xfrm>
            <a:off x="1219993" y="592931"/>
            <a:ext cx="103188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 Requirement</a:t>
            </a:r>
          </a:p>
          <a:p>
            <a:pPr>
              <a:spcBef>
                <a:spcPts val="1200"/>
              </a:spcBef>
            </a:pPr>
            <a:r>
              <a:rPr lang="en-N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Association seeks:</a:t>
            </a:r>
          </a:p>
          <a:p>
            <a:pPr>
              <a:spcBef>
                <a:spcPts val="1200"/>
              </a:spcBef>
            </a:pPr>
            <a:r>
              <a:rPr lang="en-N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11.5m wide and 6.5m high</a:t>
            </a:r>
          </a:p>
          <a:p>
            <a:pPr>
              <a:spcBef>
                <a:spcPts val="1200"/>
              </a:spcBef>
            </a:pPr>
            <a:endParaRPr lang="en-N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en-N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en-N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en-N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CC1510-27E4-4443-A308-951A203F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394" y="2345531"/>
            <a:ext cx="9590892" cy="284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039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37317D-C073-4B24-9BED-0561942FF8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588" t="26200" r="24013" b="47200"/>
          <a:stretch/>
        </p:blipFill>
        <p:spPr>
          <a:xfrm>
            <a:off x="559594" y="2389456"/>
            <a:ext cx="10653104" cy="3162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D72BC3-7B8E-4734-865F-A1F296CFD6B3}"/>
              </a:ext>
            </a:extLst>
          </p:cNvPr>
          <p:cNvSpPr txBox="1"/>
          <p:nvPr/>
        </p:nvSpPr>
        <p:spPr>
          <a:xfrm>
            <a:off x="1602175" y="624890"/>
            <a:ext cx="5976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 Requirements</a:t>
            </a:r>
          </a:p>
          <a:p>
            <a:endParaRPr lang="en-N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N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Divided Road Situation:-</a:t>
            </a:r>
          </a:p>
        </p:txBody>
      </p:sp>
    </p:spTree>
    <p:extLst>
      <p:ext uri="{BB962C8B-B14F-4D97-AF65-F5344CB8AC3E}">
        <p14:creationId xmlns:p14="http://schemas.microsoft.com/office/powerpoint/2010/main" xmlns="" val="8021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2F31BD-87E7-4A0F-A862-7EF58F7A7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  <a14:imgEffect>
                      <a14:brightnessContrast brigh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514" y="171450"/>
            <a:ext cx="9753600" cy="6515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0281F2-F80D-43BF-B55E-6D002CA9BAC4}"/>
              </a:ext>
            </a:extLst>
          </p:cNvPr>
          <p:cNvSpPr/>
          <p:nvPr/>
        </p:nvSpPr>
        <p:spPr>
          <a:xfrm>
            <a:off x="907937" y="582045"/>
            <a:ext cx="8610600" cy="909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that planned works consider whether an oversize route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space in the road corridor,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</a:t>
            </a: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have the ability to restrict oversize loads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TMP should include analysis of this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allowance for oversize loads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contingencies in place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good communication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76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Maps </a:t>
            </a: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available that identify primary oversize routes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https://www.nzta.govt.nz/resources/overdimen-veh-route-maps/index.html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 these are a little out of date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Contact the Association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D08917-87A1-49A4-93E2-8E4BC7F32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0238" t="27513" r="34048" b="10330"/>
          <a:stretch/>
        </p:blipFill>
        <p:spPr>
          <a:xfrm>
            <a:off x="7837714" y="2648350"/>
            <a:ext cx="4165600" cy="407798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F21D0824-88D3-4454-9AA9-D20B84F4F083}"/>
              </a:ext>
            </a:extLst>
          </p:cNvPr>
          <p:cNvSpPr/>
          <p:nvPr/>
        </p:nvSpPr>
        <p:spPr>
          <a:xfrm>
            <a:off x="957942" y="4615543"/>
            <a:ext cx="377372" cy="290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18733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Works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affect oversize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loads if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involve: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closure / detour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Stop/Go (one lane)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Closure / Contra-flow (if multi-lane)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Issues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machinery in contractor using?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shoulder being utilised?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3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823EA0-19A2-492E-B586-5FAC18C4B8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798"/>
          <a:stretch/>
        </p:blipFill>
        <p:spPr>
          <a:xfrm>
            <a:off x="-1" y="5794"/>
            <a:ext cx="12627029" cy="68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333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F2F0BB-31CA-45C4-AE33-E1A64D842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17" b="21878"/>
          <a:stretch/>
        </p:blipFill>
        <p:spPr>
          <a:xfrm>
            <a:off x="-25412" y="0"/>
            <a:ext cx="123558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33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Traffic </a:t>
            </a: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Plans</a:t>
            </a: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 for all road users – including oversize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detour routes – not all are suitable for oversize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timing: - Smaller oversize – day time</a:t>
            </a:r>
          </a:p>
          <a:p>
            <a:pPr marL="3657600" lvl="7" indent="-174625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Larger oversize – night time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xmlns="" id="{9DCA6A54-D3A1-4879-9EB4-B735F4430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600" y="4671243"/>
            <a:ext cx="3227104" cy="18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9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(D) Allowing for Oversize Loads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width between cones: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transporters are at least 3.0m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Ideally we’d like to see lanes of 3.5m</a:t>
            </a: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Narrow lanes slow down traffic – is there a compromise?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 of cones – 800mm?</a:t>
            </a: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(D) </a:t>
            </a:r>
            <a:r>
              <a:rPr lang="en-NZ" sz="28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Allowing for Oversize Loads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Chicanes: Designed to slow down traffic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But a transporter negotiating chicanes can easily collect cones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there a way to design chicanes so that this is less of an issue? </a:t>
            </a: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NZHHA Tyre Logo-Reve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9"/>
          <a:stretch>
            <a:fillRect/>
          </a:stretch>
        </p:blipFill>
        <p:spPr bwMode="auto">
          <a:xfrm>
            <a:off x="0" y="3006694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5600" y="4797151"/>
            <a:ext cx="8134300" cy="1507797"/>
          </a:xfrm>
        </p:spPr>
        <p:txBody>
          <a:bodyPr>
            <a:normAutofit/>
          </a:bodyPr>
          <a:lstStyle/>
          <a:p>
            <a:endParaRPr lang="en-NZ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r>
              <a:rPr lang="en-NZ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Jonathan Bhana-Thomson</a:t>
            </a:r>
          </a:p>
          <a:p>
            <a:r>
              <a:rPr lang="en-NZ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CEO, NZ Heavy Haulage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82163" y="10252112"/>
            <a:ext cx="1327696" cy="99577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10" b="20851"/>
          <a:stretch/>
        </p:blipFill>
        <p:spPr>
          <a:xfrm>
            <a:off x="29364452" y="391188"/>
            <a:ext cx="3133109" cy="213313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50"/>
          <a:stretch/>
        </p:blipFill>
        <p:spPr>
          <a:xfrm>
            <a:off x="25244124" y="15447647"/>
            <a:ext cx="1407988" cy="92452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34" t="24658" r="13140" b="21449"/>
          <a:stretch/>
        </p:blipFill>
        <p:spPr>
          <a:xfrm>
            <a:off x="24193065" y="5607363"/>
            <a:ext cx="1923033" cy="116491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6" t="14141" r="10381" b="17414"/>
          <a:stretch/>
        </p:blipFill>
        <p:spPr>
          <a:xfrm>
            <a:off x="24338361" y="1921271"/>
            <a:ext cx="1632440" cy="90781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2600" y="5153647"/>
            <a:ext cx="1352563" cy="90743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9" t="29885" r="16424" b="9406"/>
          <a:stretch/>
        </p:blipFill>
        <p:spPr>
          <a:xfrm>
            <a:off x="24361044" y="-1814222"/>
            <a:ext cx="1587074" cy="90743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4473" y="808647"/>
            <a:ext cx="3966844" cy="1794094"/>
          </a:xfrm>
          <a:prstGeom prst="rect">
            <a:avLst/>
          </a:prstGeom>
        </p:spPr>
      </p:pic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458986" y="1221474"/>
            <a:ext cx="871277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NZ Heavy Haulage Association </a:t>
            </a:r>
          </a:p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The Overdimension and Overweight Transport Industry </a:t>
            </a:r>
            <a:endParaRPr lang="en-AU" alt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ED5E9287-91F7-4DF4-B141-848D8AC34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4505235"/>
            <a:ext cx="8763000" cy="155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NZ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</a:rPr>
              <a:t>Jonathan Bhana-Thomson</a:t>
            </a:r>
          </a:p>
          <a:p>
            <a:pPr algn="ctr">
              <a:defRPr/>
            </a:pPr>
            <a:r>
              <a:rPr lang="en-NZ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</a:rPr>
              <a:t>CEO</a:t>
            </a:r>
          </a:p>
          <a:p>
            <a:pPr algn="ctr">
              <a:defRPr/>
            </a:pPr>
            <a:r>
              <a:rPr lang="en-NZ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</a:rPr>
              <a:t>NZ Heavy Haulage Association</a:t>
            </a:r>
            <a:endParaRPr lang="en-GB" sz="4000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07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Contingency plans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what will happen when an oversize load turns up at the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worksite unexpectedly?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aspects of the work can allow wide loads through – what parts can’t?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</a:t>
            </a:r>
            <a:r>
              <a:rPr lang="en-NZ" sz="28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Contingency plans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 up areas for transporters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a planned area for transporters to park up ahead of the works area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could be a coned off area to allow for the work site to prepare for the transporter to come through  </a:t>
            </a: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</a:t>
            </a:r>
            <a:r>
              <a:rPr lang="en-NZ" sz="28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Contingency plans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 Communication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load pilots have UHF radios to communicate within the transport convoy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it be possible to advise the UHF channel on the first advance sign to allow the lead pilot to communicate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Advance Communication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best overall solution is for two-way dialogue between contractors and transport operators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can be facilitated partially through industry bodies through distribution of road works reports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Permits for oversize only required for loads over 4.5m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Advance Communication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 of oversize permits issued are available, but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have at least a week long validity, and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specify the route 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apply for wider oversize loads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 has been pushing for a better system 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</a:t>
            </a:r>
            <a:r>
              <a:rPr lang="en-NZ" sz="28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 Communication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Oversize Load Notification Website – linked to permit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specify the route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notify to interested parties in advance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contact info for operator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</a:t>
            </a:r>
            <a:r>
              <a:rPr lang="en-NZ" sz="28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 Communication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Sites Notification: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Advance advice about closures/major restrictions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Confirmed closer to time with restriction info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Specific location info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Contact info for contractor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2388A-739C-48F3-83B0-AED552D7097B}"/>
              </a:ext>
            </a:extLst>
          </p:cNvPr>
          <p:cNvSpPr/>
          <p:nvPr/>
        </p:nvSpPr>
        <p:spPr>
          <a:xfrm>
            <a:off x="762794" y="364331"/>
            <a:ext cx="1051480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in the Roading Corridor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</a:t>
            </a:r>
            <a:r>
              <a:rPr lang="en-NZ" sz="28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 Communication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challenge is to make this information available to both groups: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Timely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Happy to work with ideas to progress this. </a:t>
            </a:r>
            <a:endParaRPr lang="en-NZ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7600" y="1314272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dirty="0" smtClean="0">
                <a:latin typeface="Franklin Gothic Heavy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Jonathan Bhana-Thomson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dirty="0" smtClean="0">
                <a:latin typeface="Franklin Gothic Heavy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NZ" sz="3200" dirty="0" smtClean="0">
              <a:latin typeface="Franklin Gothic Heavy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dirty="0" smtClean="0">
                <a:latin typeface="Franklin Gothic Heavy" pitchFamily="34" charset="0"/>
                <a:ea typeface="Tahoma" panose="020B0604030504040204" pitchFamily="34" charset="0"/>
                <a:cs typeface="Tahoma" panose="020B0604030504040204" pitchFamily="34" charset="0"/>
              </a:rPr>
              <a:t>04 4720366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dirty="0" smtClean="0">
                <a:latin typeface="Franklin Gothic Heavy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jonathan@hha.org.nz</a:t>
            </a:r>
            <a:endParaRPr lang="en-NZ" sz="3200" dirty="0">
              <a:latin typeface="Franklin Gothic Heavy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044" y="2463275"/>
            <a:ext cx="3966844" cy="17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05F75E-9BAC-4519-81FA-2930832C4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01" b="12675"/>
          <a:stretch/>
        </p:blipFill>
        <p:spPr>
          <a:xfrm>
            <a:off x="-87084" y="-1"/>
            <a:ext cx="12314864" cy="53267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E53D22-BED1-41F3-82D1-4D80C3D074FD}"/>
              </a:ext>
            </a:extLst>
          </p:cNvPr>
          <p:cNvSpPr/>
          <p:nvPr/>
        </p:nvSpPr>
        <p:spPr>
          <a:xfrm>
            <a:off x="478971" y="5542081"/>
            <a:ext cx="11451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b="1" dirty="0"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Pole 3 Upgrade for Transpower </a:t>
            </a:r>
          </a:p>
          <a:p>
            <a:pPr algn="ctr"/>
            <a:r>
              <a:rPr lang="en-NZ" sz="3200" b="1" dirty="0">
                <a:latin typeface="Franklin Gothic Book" pitchFamily="34" charset="0"/>
                <a:ea typeface="Tahoma" panose="020B0604030504040204" pitchFamily="34" charset="0"/>
                <a:cs typeface="Tahoma" panose="020B0604030504040204" pitchFamily="34" charset="0"/>
              </a:rPr>
              <a:t>236T Transformer on 38 axle lines using beam set to Benmore</a:t>
            </a:r>
            <a:endParaRPr lang="en-NZ" sz="3200" dirty="0">
              <a:latin typeface="Franklin Gothic Boo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4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NZHHA Tyre Logo-Reverse">
            <a:extLst>
              <a:ext uri="{FF2B5EF4-FFF2-40B4-BE49-F238E27FC236}">
                <a16:creationId xmlns:a16="http://schemas.microsoft.com/office/drawing/2014/main" xmlns="" id="{D94A9006-875A-430E-9E52-202F213C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9"/>
          <a:stretch>
            <a:fillRect/>
          </a:stretch>
        </p:blipFill>
        <p:spPr bwMode="auto">
          <a:xfrm>
            <a:off x="0" y="2945236"/>
            <a:ext cx="12192000" cy="203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82163" y="10252112"/>
            <a:ext cx="1327696" cy="99577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10" b="20851"/>
          <a:stretch/>
        </p:blipFill>
        <p:spPr>
          <a:xfrm>
            <a:off x="29364452" y="391188"/>
            <a:ext cx="3133109" cy="213313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50"/>
          <a:stretch/>
        </p:blipFill>
        <p:spPr>
          <a:xfrm>
            <a:off x="25244124" y="15447647"/>
            <a:ext cx="1407988" cy="92452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34" t="24658" r="13140" b="21449"/>
          <a:stretch/>
        </p:blipFill>
        <p:spPr>
          <a:xfrm>
            <a:off x="24193065" y="5607363"/>
            <a:ext cx="1923033" cy="116491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6" t="14141" r="10381" b="17414"/>
          <a:stretch/>
        </p:blipFill>
        <p:spPr>
          <a:xfrm>
            <a:off x="24338361" y="1921271"/>
            <a:ext cx="1632440" cy="90781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2600" y="5153647"/>
            <a:ext cx="1352563" cy="90743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9" t="29885" r="16424" b="9406"/>
          <a:stretch/>
        </p:blipFill>
        <p:spPr>
          <a:xfrm>
            <a:off x="24361044" y="-1814222"/>
            <a:ext cx="1587074" cy="907432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D29E21DD-BEC3-425A-B53F-FC5780FC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86" y="1047734"/>
            <a:ext cx="8307388" cy="249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NZ" sz="3200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NZ" sz="3200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NZ" sz="3200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NZ" sz="3200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Heavy Haulage Industry</a:t>
            </a:r>
            <a:endParaRPr lang="en-NZ" sz="3200" b="1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Specialist sector of the road transport industry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 loads for clients that are: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</a:t>
            </a:r>
          </a:p>
          <a:p>
            <a:pPr>
              <a:spcBef>
                <a:spcPts val="0"/>
              </a:spcBef>
            </a:pP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they are “indivisible” – not easily made smaller</a:t>
            </a:r>
            <a:endParaRPr lang="en-NZ" sz="3200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NZ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</a:rPr>
              <a:t/>
            </a:r>
            <a:br>
              <a:rPr lang="en-NZ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</a:rPr>
            </a:br>
            <a:endParaRPr lang="en-GB" sz="3200" i="1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64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D21AAF-5F7C-455D-A76C-D24DA825E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550598"/>
            <a:ext cx="12255899" cy="81705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0C9CFB-E525-448B-9B36-E57901F52E34}"/>
              </a:ext>
            </a:extLst>
          </p:cNvPr>
          <p:cNvSpPr txBox="1"/>
          <p:nvPr/>
        </p:nvSpPr>
        <p:spPr>
          <a:xfrm>
            <a:off x="7132924" y="204637"/>
            <a:ext cx="4752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400" dirty="0">
                <a:latin typeface="Franklin Gothic Medium" panose="020B0603020102020204" pitchFamily="34" charset="0"/>
              </a:rPr>
              <a:t>Weight of unit - 62.5T </a:t>
            </a:r>
          </a:p>
          <a:p>
            <a:pPr algn="r"/>
            <a:r>
              <a:rPr lang="en-NZ" sz="2400" dirty="0">
                <a:latin typeface="Franklin Gothic Medium" panose="020B0603020102020204" pitchFamily="34" charset="0"/>
              </a:rPr>
              <a:t>Width: 9m</a:t>
            </a:r>
          </a:p>
          <a:p>
            <a:pPr algn="r"/>
            <a:r>
              <a:rPr lang="en-NZ" sz="2400" dirty="0">
                <a:latin typeface="Franklin Gothic Medium" panose="020B0603020102020204" pitchFamily="34" charset="0"/>
              </a:rPr>
              <a:t>Height: 6.35 m</a:t>
            </a:r>
          </a:p>
          <a:p>
            <a:pPr algn="r"/>
            <a:r>
              <a:rPr lang="en-NZ" dirty="0"/>
              <a:t> </a:t>
            </a:r>
          </a:p>
          <a:p>
            <a:pPr algn="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411548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ZHHA Tyre Logo-Reverse">
            <a:extLst>
              <a:ext uri="{FF2B5EF4-FFF2-40B4-BE49-F238E27FC236}">
                <a16:creationId xmlns:a16="http://schemas.microsoft.com/office/drawing/2014/main" xmlns="" id="{37D1352C-736F-45F1-B583-212B89F8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9"/>
          <a:stretch>
            <a:fillRect/>
          </a:stretch>
        </p:blipFill>
        <p:spPr bwMode="auto">
          <a:xfrm rot="18747775">
            <a:off x="0" y="2524322"/>
            <a:ext cx="12192000" cy="203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C66774-A668-4FE7-8745-D59F4E20B038}"/>
              </a:ext>
            </a:extLst>
          </p:cNvPr>
          <p:cNvSpPr/>
          <p:nvPr/>
        </p:nvSpPr>
        <p:spPr>
          <a:xfrm>
            <a:off x="915193" y="687274"/>
            <a:ext cx="9085149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Heavy Haulage Industry</a:t>
            </a:r>
            <a:endParaRPr lang="en-NZ" sz="3200" b="1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regulated industry </a:t>
            </a:r>
          </a:p>
          <a:p>
            <a:pPr>
              <a:spcBef>
                <a:spcPts val="0"/>
              </a:spcBef>
            </a:pP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 for transporting loads is by specialist permit from: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NZTA – </a:t>
            </a:r>
            <a:r>
              <a:rPr lang="en-NZ" sz="3200" dirty="0" err="1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Overdimension</a:t>
            </a: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NZTA and Road Controlling Authorities – Weight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Line Owners – Height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&amp; other providers – Height </a:t>
            </a:r>
          </a:p>
        </p:txBody>
      </p:sp>
    </p:spTree>
    <p:extLst>
      <p:ext uri="{BB962C8B-B14F-4D97-AF65-F5344CB8AC3E}">
        <p14:creationId xmlns:p14="http://schemas.microsoft.com/office/powerpoint/2010/main" xmlns="" val="213217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19540F-C547-4E83-A741-B446830A2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526"/>
            <a:ext cx="12415158" cy="698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83F900-FE1E-42B5-BAED-E84B2F6A8681}"/>
              </a:ext>
            </a:extLst>
          </p:cNvPr>
          <p:cNvSpPr txBox="1"/>
          <p:nvPr/>
        </p:nvSpPr>
        <p:spPr>
          <a:xfrm>
            <a:off x="190897" y="-49325"/>
            <a:ext cx="388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Franklin Gothic Medium" panose="020B0603020102020204" pitchFamily="34" charset="0"/>
              </a:rPr>
              <a:t>Width: 5.5m</a:t>
            </a:r>
          </a:p>
          <a:p>
            <a:r>
              <a:rPr lang="en-NZ" sz="3200" dirty="0">
                <a:latin typeface="Franklin Gothic Medium" panose="020B0603020102020204" pitchFamily="34" charset="0"/>
              </a:rPr>
              <a:t>Height: 6.3 m</a:t>
            </a:r>
          </a:p>
          <a:p>
            <a:r>
              <a:rPr lang="en-NZ" dirty="0"/>
              <a:t>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18982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ZHHA Tyre Logo-Reverse">
            <a:extLst>
              <a:ext uri="{FF2B5EF4-FFF2-40B4-BE49-F238E27FC236}">
                <a16:creationId xmlns:a16="http://schemas.microsoft.com/office/drawing/2014/main" xmlns="" id="{3CC9B9A3-7601-436F-A315-6B9F0127B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9"/>
          <a:stretch>
            <a:fillRect/>
          </a:stretch>
        </p:blipFill>
        <p:spPr bwMode="auto">
          <a:xfrm rot="13673827">
            <a:off x="0" y="2088894"/>
            <a:ext cx="12192000" cy="203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5A28CF-B619-4B7E-99EA-9553F9DB4C29}"/>
              </a:ext>
            </a:extLst>
          </p:cNvPr>
          <p:cNvSpPr/>
          <p:nvPr/>
        </p:nvSpPr>
        <p:spPr>
          <a:xfrm>
            <a:off x="838993" y="516731"/>
            <a:ext cx="92774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N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Heavy Haulage Industry</a:t>
            </a:r>
            <a:endParaRPr lang="en-NZ" sz="3200" b="1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transport loads on routes to cater for: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Dimension requirements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requirements </a:t>
            </a:r>
          </a:p>
          <a:p>
            <a:pPr>
              <a:spcBef>
                <a:spcPts val="600"/>
              </a:spcBef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select routes that meet the specifications</a:t>
            </a:r>
          </a:p>
          <a:p>
            <a:pPr>
              <a:spcBef>
                <a:spcPts val="600"/>
              </a:spcBef>
            </a:pP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BUT: Often very options for routes</a:t>
            </a:r>
          </a:p>
          <a:p>
            <a:pPr>
              <a:spcBef>
                <a:spcPts val="600"/>
              </a:spcBef>
            </a:pPr>
            <a:endParaRPr lang="en-NZ" sz="32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key role for the Association is to advocate for routes to be designed and maintained for OD/OW</a:t>
            </a:r>
          </a:p>
        </p:txBody>
      </p:sp>
    </p:spTree>
    <p:extLst>
      <p:ext uri="{BB962C8B-B14F-4D97-AF65-F5344CB8AC3E}">
        <p14:creationId xmlns:p14="http://schemas.microsoft.com/office/powerpoint/2010/main" xmlns="" val="214837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D3ECDB-B9DC-4743-97D6-71DE204EC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35"/>
          <a:stretch/>
        </p:blipFill>
        <p:spPr>
          <a:xfrm>
            <a:off x="0" y="-1"/>
            <a:ext cx="12261273" cy="7184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F3422C-440A-4BB3-8B53-78C47F405EA3}"/>
              </a:ext>
            </a:extLst>
          </p:cNvPr>
          <p:cNvSpPr txBox="1"/>
          <p:nvPr/>
        </p:nvSpPr>
        <p:spPr>
          <a:xfrm>
            <a:off x="2625226" y="-1"/>
            <a:ext cx="55027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Franklin Gothic Medium" panose="020B0603020102020204" pitchFamily="34" charset="0"/>
              </a:rPr>
              <a:t>Width: 10.5 m   Height: 8.0 m</a:t>
            </a:r>
          </a:p>
          <a:p>
            <a:r>
              <a:rPr lang="en-NZ" dirty="0"/>
              <a:t>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400215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84EEFA-E640-436E-81E7-8E0CA3158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3095" t="10794" r="33571" b="6878"/>
          <a:stretch/>
        </p:blipFill>
        <p:spPr>
          <a:xfrm>
            <a:off x="537027" y="464458"/>
            <a:ext cx="4064001" cy="56460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EF6AC6-3F88-4F3B-A2CE-EF78E9A77501}"/>
              </a:ext>
            </a:extLst>
          </p:cNvPr>
          <p:cNvSpPr/>
          <p:nvPr/>
        </p:nvSpPr>
        <p:spPr>
          <a:xfrm>
            <a:off x="5370286" y="516731"/>
            <a:ext cx="474617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N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NZHHA Design Specifications</a:t>
            </a:r>
          </a:p>
          <a:p>
            <a:pPr>
              <a:spcBef>
                <a:spcPts val="1200"/>
              </a:spcBef>
            </a:pPr>
            <a:endParaRPr lang="en-NZ" sz="3200" b="1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NZ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Details the requirements sought for roading design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en-NZ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Width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en-NZ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 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Islands &amp; Roundabouts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en-NZ" sz="3200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Furniture</a:t>
            </a:r>
          </a:p>
        </p:txBody>
      </p:sp>
    </p:spTree>
    <p:extLst>
      <p:ext uri="{BB962C8B-B14F-4D97-AF65-F5344CB8AC3E}">
        <p14:creationId xmlns:p14="http://schemas.microsoft.com/office/powerpoint/2010/main" xmlns="" val="36276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7FC7D1DFCBB4DAF12F0F583E5727F" ma:contentTypeVersion="12" ma:contentTypeDescription="Create a new document." ma:contentTypeScope="" ma:versionID="3183aaf253e1b737959cf8b806d09f22">
  <xsd:schema xmlns:xsd="http://www.w3.org/2001/XMLSchema" xmlns:xs="http://www.w3.org/2001/XMLSchema" xmlns:p="http://schemas.microsoft.com/office/2006/metadata/properties" xmlns:ns2="5a56619b-5606-4a2b-8065-d5f1974d9ed5" xmlns:ns3="e3d1d8a1-fed5-4680-8fac-b27b0658afc4" targetNamespace="http://schemas.microsoft.com/office/2006/metadata/properties" ma:root="true" ma:fieldsID="5f7b77ff09cdf542f7f9b313e190010d" ns2:_="" ns3:_="">
    <xsd:import namespace="5a56619b-5606-4a2b-8065-d5f1974d9ed5"/>
    <xsd:import namespace="e3d1d8a1-fed5-4680-8fac-b27b0658a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619b-5606-4a2b-8065-d5f1974d9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d8a1-fed5-4680-8fac-b27b0658a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0F00F1-288F-42AC-A1AB-F4FAA6F5C98E}"/>
</file>

<file path=customXml/itemProps2.xml><?xml version="1.0" encoding="utf-8"?>
<ds:datastoreItem xmlns:ds="http://schemas.openxmlformats.org/officeDocument/2006/customXml" ds:itemID="{5FB5C2B9-F2DE-48CB-9D8C-C1D46D312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FB4D0-B97D-457E-BA84-F65074FAFF3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869</Words>
  <Application>Microsoft Office PowerPoint</Application>
  <PresentationFormat>Custom</PresentationFormat>
  <Paragraphs>213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Challenges for                  loads with traffic management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for             loads with traffic management</dc:title>
  <dc:creator>Jonathan Bhana-Thomson</dc:creator>
  <cp:lastModifiedBy>Peggy</cp:lastModifiedBy>
  <cp:revision>38</cp:revision>
  <dcterms:created xsi:type="dcterms:W3CDTF">2018-05-07T02:12:14Z</dcterms:created>
  <dcterms:modified xsi:type="dcterms:W3CDTF">2018-05-08T11:26:40Z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0x01010055E7FC7D1DFCBB4DAF12F0F583E5727F</vt:lpwstr>
  </property>
</Properties>
</file>