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4"/>
  </p:sldMasterIdLst>
  <p:notesMasterIdLst>
    <p:notesMasterId r:id="rId18"/>
  </p:notesMasterIdLst>
  <p:handoutMasterIdLst>
    <p:handoutMasterId r:id="rId19"/>
  </p:handoutMasterIdLst>
  <p:sldIdLst>
    <p:sldId id="29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</p:sldIdLst>
  <p:sldSz cx="686435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1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688" autoAdjust="0"/>
  </p:normalViewPr>
  <p:slideViewPr>
    <p:cSldViewPr>
      <p:cViewPr varScale="1">
        <p:scale>
          <a:sx n="142" d="100"/>
          <a:sy n="142" d="100"/>
        </p:scale>
        <p:origin x="1734" y="120"/>
      </p:cViewPr>
      <p:guideLst>
        <p:guide orient="horz" pos="1622"/>
        <p:guide pos="2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628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kiddl1\AppData\Local\Temp\Temp1_TTM%20Site%20Condition%20with%20RCD%20Contract%20Info%20(004).zip\TTM%20Site%20Condition%20with%20RCD%20Contract%20Info%20(S)_Result%202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kiddl1\AppData\Local\Temp\Temp1_TTM%20Site%20Condition%20with%20RCD%20Contract%20Info%20(004).zip\TTM%20Site%20Condition%20with%20RCD%20Contract%20Info%20(S)_Result%202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TMP</a:t>
            </a:r>
            <a:r>
              <a:rPr lang="en-NZ" baseline="0"/>
              <a:t> Not Applicable</a:t>
            </a:r>
            <a:endParaRPr lang="en-NZ"/>
          </a:p>
        </c:rich>
      </c:tx>
      <c:layout>
        <c:manualLayout>
          <c:xMode val="edge"/>
          <c:yMode val="edge"/>
          <c:x val="0.26312592302798493"/>
          <c:y val="1.27113740051915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13-4CA1-AC1D-247957772E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13-4CA1-AC1D-247957772ED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13-4CA1-AC1D-247957772ED2}"/>
              </c:ext>
            </c:extLst>
          </c:dPt>
          <c:dPt>
            <c:idx val="3"/>
            <c:bubble3D val="0"/>
            <c:spPr>
              <a:pattFill prst="pct40">
                <a:fgClr>
                  <a:srgbClr val="92D050"/>
                </a:fgClr>
                <a:bgClr>
                  <a:srgbClr val="FFFF00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13-4CA1-AC1D-247957772E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13-4CA1-AC1D-247957772ED2}"/>
              </c:ext>
            </c:extLst>
          </c:dPt>
          <c:dPt>
            <c:idx val="5"/>
            <c:bubble3D val="0"/>
            <c:spPr>
              <a:pattFill prst="pct70">
                <a:fgClr>
                  <a:srgbClr val="FF0000"/>
                </a:fgClr>
                <a:bgClr>
                  <a:srgbClr val="FFC000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13-4CA1-AC1D-247957772ED2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13-4CA1-AC1D-247957772ED2}"/>
              </c:ext>
            </c:extLst>
          </c:dPt>
          <c:dLbls>
            <c:dLbl>
              <c:idx val="2"/>
              <c:layout>
                <c:manualLayout>
                  <c:x val="1.8405410096550993E-2"/>
                  <c:y val="0.131801308842734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8165282838429"/>
                      <c:h val="0.22079617744572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13-4CA1-AC1D-247957772ED2}"/>
                </c:ext>
              </c:extLst>
            </c:dLbl>
            <c:dLbl>
              <c:idx val="3"/>
              <c:layout>
                <c:manualLayout>
                  <c:x val="-3.2987322208066169E-3"/>
                  <c:y val="-3.9231554389034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13-4CA1-AC1D-247957772ED2}"/>
                </c:ext>
              </c:extLst>
            </c:dLbl>
            <c:dLbl>
              <c:idx val="5"/>
              <c:layout>
                <c:manualLayout>
                  <c:x val="-4.1643715169435797E-2"/>
                  <c:y val="-9.40276990051646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1826443294355"/>
                      <c:h val="0.22079617744572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13-4CA1-AC1D-247957772ED2}"/>
                </c:ext>
              </c:extLst>
            </c:dLbl>
            <c:dLbl>
              <c:idx val="6"/>
              <c:layout>
                <c:manualLayout>
                  <c:x val="-4.2647658340301417E-2"/>
                  <c:y val="1.2044495384231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9082912180226"/>
                      <c:h val="0.16812810186216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E13-4CA1-AC1D-247957772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Sheet1!$B$19:$H$19</c:f>
              <c:strCache>
                <c:ptCount val="7"/>
                <c:pt idx="0">
                  <c:v>Column Labels</c:v>
                </c:pt>
                <c:pt idx="2">
                  <c:v>Satisfactory (&lt;50 SCR)</c:v>
                </c:pt>
                <c:pt idx="5">
                  <c:v>Unacceptable (SCR &gt; 50)</c:v>
                </c:pt>
                <c:pt idx="6">
                  <c:v>Dangerous</c:v>
                </c:pt>
              </c:strCache>
            </c:strRef>
          </c:cat>
          <c:val>
            <c:numRef>
              <c:f>Sheet1!$B$18:$H$18</c:f>
              <c:numCache>
                <c:formatCode>General</c:formatCode>
                <c:ptCount val="7"/>
                <c:pt idx="2">
                  <c:v>212</c:v>
                </c:pt>
                <c:pt idx="5">
                  <c:v>192</c:v>
                </c:pt>
                <c:pt idx="6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13-4CA1-AC1D-247957772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TMP Applicable</a:t>
            </a:r>
          </a:p>
        </c:rich>
      </c:tx>
      <c:layout>
        <c:manualLayout>
          <c:xMode val="edge"/>
          <c:yMode val="edge"/>
          <c:x val="0.256715772545211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92-40CD-9DE4-7FC1BEF7F51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2-40CD-9DE4-7FC1BEF7F51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2-40CD-9DE4-7FC1BEF7F51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92-40CD-9DE4-7FC1BEF7F518}"/>
              </c:ext>
            </c:extLst>
          </c:dPt>
          <c:dPt>
            <c:idx val="4"/>
            <c:bubble3D val="0"/>
            <c:spPr>
              <a:pattFill prst="pct30">
                <a:fgClr>
                  <a:srgbClr val="FF0000"/>
                </a:fgClr>
                <a:bgClr>
                  <a:srgbClr val="FFC000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92-40CD-9DE4-7FC1BEF7F518}"/>
              </c:ext>
            </c:extLst>
          </c:dPt>
          <c:dPt>
            <c:idx val="5"/>
            <c:bubble3D val="0"/>
            <c:spPr>
              <a:pattFill prst="pct70">
                <a:fgClr>
                  <a:srgbClr val="FF0000"/>
                </a:fgClr>
                <a:bgClr>
                  <a:srgbClr val="FFC000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92-40CD-9DE4-7FC1BEF7F518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92-40CD-9DE4-7FC1BEF7F518}"/>
              </c:ext>
            </c:extLst>
          </c:dPt>
          <c:dLbls>
            <c:dLbl>
              <c:idx val="2"/>
              <c:layout>
                <c:manualLayout>
                  <c:x val="7.8694698992596096E-2"/>
                  <c:y val="-6.307496598467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36759618885787"/>
                      <c:h val="0.25630243928057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92-40CD-9DE4-7FC1BEF7F518}"/>
                </c:ext>
              </c:extLst>
            </c:dLbl>
            <c:dLbl>
              <c:idx val="3"/>
              <c:layout>
                <c:manualLayout>
                  <c:x val="-3.2987322208066169E-3"/>
                  <c:y val="-3.9231554389034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92-40CD-9DE4-7FC1BEF7F518}"/>
                </c:ext>
              </c:extLst>
            </c:dLbl>
            <c:dLbl>
              <c:idx val="5"/>
              <c:layout>
                <c:manualLayout>
                  <c:x val="-8.2059181854604632E-2"/>
                  <c:y val="0.173327408703845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05071912739878"/>
                      <c:h val="0.225423619673982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992-40CD-9DE4-7FC1BEF7F518}"/>
                </c:ext>
              </c:extLst>
            </c:dLbl>
            <c:dLbl>
              <c:idx val="6"/>
              <c:layout>
                <c:manualLayout>
                  <c:x val="-2.512636854972564E-2"/>
                  <c:y val="2.78828875129634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63152386325535"/>
                      <c:h val="0.17287746215749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992-40CD-9DE4-7FC1BEF7F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Sheet1!$B$19:$H$19</c:f>
              <c:strCache>
                <c:ptCount val="7"/>
                <c:pt idx="0">
                  <c:v>Column Labels</c:v>
                </c:pt>
                <c:pt idx="2">
                  <c:v>Satisfactory (&lt;50 SCR)</c:v>
                </c:pt>
                <c:pt idx="5">
                  <c:v>Unacceptable (SCR &gt; 50)</c:v>
                </c:pt>
                <c:pt idx="6">
                  <c:v>Dangerous</c:v>
                </c:pt>
              </c:strCache>
            </c:strRef>
          </c:cat>
          <c:val>
            <c:numRef>
              <c:f>Sheet1!$B$25:$H$25</c:f>
              <c:numCache>
                <c:formatCode>General</c:formatCode>
                <c:ptCount val="7"/>
                <c:pt idx="2">
                  <c:v>5214</c:v>
                </c:pt>
                <c:pt idx="5">
                  <c:v>755</c:v>
                </c:pt>
                <c:pt idx="6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92-40CD-9DE4-7FC1BEF7F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C8FDAC-5624-4AD4-86BB-946B5439D3B2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CB0E8F-BD44-49D7-812D-1C6068675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540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CE7D9B-2595-4E22-B7F2-6B1958B9AC21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21DFF6-0426-4D0D-93AC-7FCDA2AD0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84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477CF7-DB8C-48CD-9CCF-02CAEE514941}" type="slidenum">
              <a:rPr lang="en-NZ" altLang="en-US" smtClean="0">
                <a:latin typeface="Calibri" panose="020F0502020204030204" pitchFamily="34" charset="0"/>
              </a:rPr>
              <a:pPr/>
              <a:t>1</a:t>
            </a:fld>
            <a:endParaRPr lang="en-NZ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4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3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93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7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0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33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05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08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68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1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2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4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DFF6-0426-4D0D-93AC-7FCDA2AD03D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90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03" y="1287582"/>
            <a:ext cx="5981123" cy="284555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513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043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1308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211" y="658371"/>
            <a:ext cx="5978015" cy="545911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069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82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7371" y="1287048"/>
            <a:ext cx="2927397" cy="2845602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513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043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1308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489022" y="1287047"/>
            <a:ext cx="2927397" cy="2845602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248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513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778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043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1308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7372" y="657883"/>
            <a:ext cx="5979048" cy="5456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069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074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886" y="1287049"/>
            <a:ext cx="2927397" cy="421533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1416" b="1"/>
            </a:lvl1pPr>
            <a:lvl2pPr marL="265000" indent="0">
              <a:buNone/>
              <a:defRPr sz="1143" b="1"/>
            </a:lvl2pPr>
            <a:lvl3pPr marL="529999" indent="0">
              <a:buNone/>
              <a:defRPr sz="1034" b="1"/>
            </a:lvl3pPr>
            <a:lvl4pPr marL="794998" indent="0">
              <a:buNone/>
              <a:defRPr sz="925" b="1"/>
            </a:lvl4pPr>
            <a:lvl5pPr marL="1059997" indent="0">
              <a:buNone/>
              <a:defRPr sz="925" b="1"/>
            </a:lvl5pPr>
            <a:lvl6pPr marL="1324997" indent="0">
              <a:buNone/>
              <a:defRPr sz="925" b="1"/>
            </a:lvl6pPr>
            <a:lvl7pPr marL="1589996" indent="0">
              <a:buNone/>
              <a:defRPr sz="925" b="1"/>
            </a:lvl7pPr>
            <a:lvl8pPr marL="1854995" indent="0">
              <a:buNone/>
              <a:defRPr sz="925" b="1"/>
            </a:lvl8pPr>
            <a:lvl9pPr marL="2119995" indent="0">
              <a:buNone/>
              <a:defRPr sz="9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9022" y="1287048"/>
            <a:ext cx="2927397" cy="422924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1416" b="1"/>
            </a:lvl1pPr>
            <a:lvl2pPr marL="265000" indent="0">
              <a:buNone/>
              <a:defRPr sz="1143" b="1"/>
            </a:lvl2pPr>
            <a:lvl3pPr marL="529999" indent="0">
              <a:buNone/>
              <a:defRPr sz="1034" b="1"/>
            </a:lvl3pPr>
            <a:lvl4pPr marL="794998" indent="0">
              <a:buNone/>
              <a:defRPr sz="925" b="1"/>
            </a:lvl4pPr>
            <a:lvl5pPr marL="1059997" indent="0">
              <a:buNone/>
              <a:defRPr sz="925" b="1"/>
            </a:lvl5pPr>
            <a:lvl6pPr marL="1324997" indent="0">
              <a:buNone/>
              <a:defRPr sz="925" b="1"/>
            </a:lvl6pPr>
            <a:lvl7pPr marL="1589996" indent="0">
              <a:buNone/>
              <a:defRPr sz="925" b="1"/>
            </a:lvl7pPr>
            <a:lvl8pPr marL="1854995" indent="0">
              <a:buNone/>
              <a:defRPr sz="925" b="1"/>
            </a:lvl8pPr>
            <a:lvl9pPr marL="2119995" indent="0">
              <a:buNone/>
              <a:defRPr sz="9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7372" y="657883"/>
            <a:ext cx="5979048" cy="5456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069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37371" y="1708581"/>
            <a:ext cx="2927397" cy="242406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513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043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1308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489022" y="1708581"/>
            <a:ext cx="2927397" cy="242406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248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513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778825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043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1308823" indent="-248825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7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7372" y="657883"/>
            <a:ext cx="5979048" cy="5456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069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838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70" y="3613651"/>
            <a:ext cx="5979048" cy="301732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1088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70" y="657882"/>
            <a:ext cx="5979048" cy="2955768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742"/>
            </a:lvl1pPr>
            <a:lvl2pPr marL="248825" indent="0">
              <a:buNone/>
              <a:defRPr sz="1524"/>
            </a:lvl2pPr>
            <a:lvl3pPr marL="497652" indent="0">
              <a:buNone/>
              <a:defRPr sz="1306"/>
            </a:lvl3pPr>
            <a:lvl4pPr marL="746477" indent="0">
              <a:buNone/>
              <a:defRPr sz="1088"/>
            </a:lvl4pPr>
            <a:lvl5pPr marL="995302" indent="0">
              <a:buNone/>
              <a:defRPr sz="1088"/>
            </a:lvl5pPr>
            <a:lvl6pPr marL="1244129" indent="0">
              <a:buNone/>
              <a:defRPr sz="1088"/>
            </a:lvl6pPr>
            <a:lvl7pPr marL="1492955" indent="0">
              <a:buNone/>
              <a:defRPr sz="1088"/>
            </a:lvl7pPr>
            <a:lvl8pPr marL="1741780" indent="0">
              <a:buNone/>
              <a:defRPr sz="1088"/>
            </a:lvl8pPr>
            <a:lvl9pPr marL="1990605" indent="0">
              <a:buNone/>
              <a:defRPr sz="1088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70" y="3915384"/>
            <a:ext cx="5979048" cy="22170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762"/>
            </a:lvl1pPr>
            <a:lvl2pPr marL="248825" indent="0">
              <a:buNone/>
              <a:defRPr sz="653"/>
            </a:lvl2pPr>
            <a:lvl3pPr marL="497652" indent="0">
              <a:buNone/>
              <a:defRPr sz="544"/>
            </a:lvl3pPr>
            <a:lvl4pPr marL="746477" indent="0">
              <a:buNone/>
              <a:defRPr sz="490"/>
            </a:lvl4pPr>
            <a:lvl5pPr marL="995302" indent="0">
              <a:buNone/>
              <a:defRPr sz="490"/>
            </a:lvl5pPr>
            <a:lvl6pPr marL="1244129" indent="0">
              <a:buNone/>
              <a:defRPr sz="490"/>
            </a:lvl6pPr>
            <a:lvl7pPr marL="1492955" indent="0">
              <a:buNone/>
              <a:defRPr sz="490"/>
            </a:lvl7pPr>
            <a:lvl8pPr marL="1741780" indent="0">
              <a:buNone/>
              <a:defRPr sz="490"/>
            </a:lvl8pPr>
            <a:lvl9pPr marL="1990605" indent="0">
              <a:buNone/>
              <a:defRPr sz="49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61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07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409" y="1714627"/>
            <a:ext cx="4725022" cy="673835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4556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98885" y="2485020"/>
            <a:ext cx="4736546" cy="480059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278" b="1">
                <a:solidFill>
                  <a:schemeClr val="accent3"/>
                </a:solidFill>
                <a:latin typeface="+mj-lt"/>
              </a:defRPr>
            </a:lvl1pPr>
            <a:lvl2pPr marL="315549" indent="0">
              <a:buNone/>
              <a:defRPr sz="1381" b="1"/>
            </a:lvl2pPr>
            <a:lvl3pPr marL="631098" indent="0">
              <a:buNone/>
              <a:defRPr sz="1243" b="1"/>
            </a:lvl3pPr>
            <a:lvl4pPr marL="946647" indent="0">
              <a:buNone/>
              <a:defRPr sz="1104" b="1"/>
            </a:lvl4pPr>
            <a:lvl5pPr marL="1262196" indent="0">
              <a:buNone/>
              <a:defRPr sz="1104" b="1"/>
            </a:lvl5pPr>
            <a:lvl6pPr marL="1577745" indent="0">
              <a:buNone/>
              <a:defRPr sz="1104" b="1"/>
            </a:lvl6pPr>
            <a:lvl7pPr marL="1893294" indent="0">
              <a:buNone/>
              <a:defRPr sz="1104" b="1"/>
            </a:lvl7pPr>
            <a:lvl8pPr marL="2208843" indent="0">
              <a:buNone/>
              <a:defRPr sz="1104" b="1"/>
            </a:lvl8pPr>
            <a:lvl9pPr marL="2524392" indent="0">
              <a:buNone/>
              <a:defRPr sz="11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5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Straight Connector 6"/>
          <p:cNvCxnSpPr>
            <a:cxnSpLocks noChangeShapeType="1"/>
          </p:cNvCxnSpPr>
          <p:nvPr/>
        </p:nvCxnSpPr>
        <p:spPr bwMode="auto">
          <a:xfrm>
            <a:off x="163513" y="217488"/>
            <a:ext cx="6500812" cy="0"/>
          </a:xfrm>
          <a:prstGeom prst="line">
            <a:avLst/>
          </a:prstGeom>
          <a:noFill/>
          <a:ln w="57150" algn="ctr">
            <a:solidFill>
              <a:srgbClr val="1C3C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5105400" y="266700"/>
            <a:ext cx="1558925" cy="152400"/>
          </a:xfrm>
          <a:prstGeom prst="rect">
            <a:avLst/>
          </a:prstGeom>
          <a:ln>
            <a:noFill/>
          </a:ln>
        </p:spPr>
        <p:txBody>
          <a:bodyPr lIns="37265" tIns="18633" rIns="37265" bIns="18633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 defTabSz="265000">
              <a:defRPr/>
            </a:pPr>
            <a:fld id="{99CADA53-E77F-4041-AE71-0FD5B8214032}" type="slidenum">
              <a:rPr lang="en-US" sz="490" smtClean="0">
                <a:solidFill>
                  <a:srgbClr val="283D51"/>
                </a:solidFill>
              </a:rPr>
              <a:pPr algn="r" defTabSz="265000">
                <a:defRPr/>
              </a:pPr>
              <a:t>‹#›</a:t>
            </a:fld>
            <a:endParaRPr lang="en-US" sz="490" dirty="0">
              <a:solidFill>
                <a:srgbClr val="283D51"/>
              </a:solidFill>
            </a:endParaRPr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625975"/>
            <a:ext cx="11445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11"/>
          <p:cNvCxnSpPr>
            <a:cxnSpLocks noChangeShapeType="1"/>
          </p:cNvCxnSpPr>
          <p:nvPr/>
        </p:nvCxnSpPr>
        <p:spPr bwMode="auto">
          <a:xfrm>
            <a:off x="163513" y="4625975"/>
            <a:ext cx="5816600" cy="0"/>
          </a:xfrm>
          <a:prstGeom prst="line">
            <a:avLst/>
          </a:prstGeom>
          <a:noFill/>
          <a:ln w="12700" algn="ctr">
            <a:solidFill>
              <a:srgbClr val="1C3C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359275"/>
            <a:ext cx="6477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timing>
    <p:tnLst>
      <p:par>
        <p:cTn id="1" dur="indefinite" restart="never" nodeType="tmRoot"/>
      </p:par>
    </p:tnLst>
  </p:timing>
  <p:txStyles>
    <p:titleStyle>
      <a:lvl1pPr algn="ctr" defTabSz="263525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6352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2pPr>
      <a:lvl3pPr algn="ctr" defTabSz="26352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3pPr>
      <a:lvl4pPr algn="ctr" defTabSz="26352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4pPr>
      <a:lvl5pPr algn="ctr" defTabSz="26352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5pPr>
      <a:lvl6pPr marL="343174" algn="ctr" defTabSz="264530" rtl="0" fontAlgn="base">
        <a:spcBef>
          <a:spcPct val="0"/>
        </a:spcBef>
        <a:spcAft>
          <a:spcPct val="0"/>
        </a:spcAft>
        <a:defRPr sz="2027">
          <a:solidFill>
            <a:schemeClr val="tx2"/>
          </a:solidFill>
          <a:latin typeface="Arial" panose="020B0604020202020204" pitchFamily="34" charset="0"/>
        </a:defRPr>
      </a:lvl6pPr>
      <a:lvl7pPr marL="686349" algn="ctr" defTabSz="264530" rtl="0" fontAlgn="base">
        <a:spcBef>
          <a:spcPct val="0"/>
        </a:spcBef>
        <a:spcAft>
          <a:spcPct val="0"/>
        </a:spcAft>
        <a:defRPr sz="2027">
          <a:solidFill>
            <a:schemeClr val="tx2"/>
          </a:solidFill>
          <a:latin typeface="Arial" panose="020B0604020202020204" pitchFamily="34" charset="0"/>
        </a:defRPr>
      </a:lvl7pPr>
      <a:lvl8pPr marL="1029523" algn="ctr" defTabSz="264530" rtl="0" fontAlgn="base">
        <a:spcBef>
          <a:spcPct val="0"/>
        </a:spcBef>
        <a:spcAft>
          <a:spcPct val="0"/>
        </a:spcAft>
        <a:defRPr sz="2027">
          <a:solidFill>
            <a:schemeClr val="tx2"/>
          </a:solidFill>
          <a:latin typeface="Arial" panose="020B0604020202020204" pitchFamily="34" charset="0"/>
        </a:defRPr>
      </a:lvl8pPr>
      <a:lvl9pPr marL="1372697" algn="ctr" defTabSz="264530" rtl="0" fontAlgn="base">
        <a:spcBef>
          <a:spcPct val="0"/>
        </a:spcBef>
        <a:spcAft>
          <a:spcPct val="0"/>
        </a:spcAft>
        <a:defRPr sz="202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96850" indent="-196850" algn="l" defTabSz="263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428625" indent="-163513" algn="l" defTabSz="263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660400" indent="-131763" algn="l" defTabSz="263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925513" indent="-131763" algn="l" defTabSz="263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1190625" indent="-131763" algn="l" defTabSz="263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1457496" indent="-132500" algn="l" defTabSz="265000" rtl="0" eaLnBrk="1" latinLnBrk="0" hangingPunct="1">
        <a:spcBef>
          <a:spcPct val="20000"/>
        </a:spcBef>
        <a:buFont typeface="Arial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6pPr>
      <a:lvl7pPr marL="1722496" indent="-132500" algn="l" defTabSz="265000" rtl="0" eaLnBrk="1" latinLnBrk="0" hangingPunct="1">
        <a:spcBef>
          <a:spcPct val="20000"/>
        </a:spcBef>
        <a:buFont typeface="Arial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7pPr>
      <a:lvl8pPr marL="1987496" indent="-132500" algn="l" defTabSz="265000" rtl="0" eaLnBrk="1" latinLnBrk="0" hangingPunct="1">
        <a:spcBef>
          <a:spcPct val="20000"/>
        </a:spcBef>
        <a:buFont typeface="Arial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8pPr>
      <a:lvl9pPr marL="2252494" indent="-132500" algn="l" defTabSz="265000" rtl="0" eaLnBrk="1" latinLnBrk="0" hangingPunct="1">
        <a:spcBef>
          <a:spcPct val="20000"/>
        </a:spcBef>
        <a:buFont typeface="Arial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1pPr>
      <a:lvl2pPr marL="265000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2pPr>
      <a:lvl3pPr marL="529999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3pPr>
      <a:lvl4pPr marL="794998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4pPr>
      <a:lvl5pPr marL="1059997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5pPr>
      <a:lvl6pPr marL="1324997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6pPr>
      <a:lvl7pPr marL="1589996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7pPr>
      <a:lvl8pPr marL="1854995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8pPr>
      <a:lvl9pPr marL="2119995" algn="l" defTabSz="265000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1714500"/>
            <a:ext cx="6373812" cy="674688"/>
          </a:xfrm>
        </p:spPr>
        <p:txBody>
          <a:bodyPr/>
          <a:lstStyle/>
          <a:p>
            <a:pPr defTabSz="264530">
              <a:defRPr/>
            </a:pPr>
            <a:r>
              <a:rPr lang="en-NZ" sz="3600" dirty="0" smtClean="0"/>
              <a:t>TMPs – What good are they really?</a:t>
            </a:r>
            <a:endParaRPr lang="en-NZ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4" y="2563813"/>
            <a:ext cx="4678363" cy="1136650"/>
          </a:xfrm>
        </p:spPr>
        <p:txBody>
          <a:bodyPr/>
          <a:lstStyle/>
          <a:p>
            <a:pPr defTabSz="264530">
              <a:defRPr/>
            </a:pPr>
            <a:r>
              <a:rPr lang="en-NZ" dirty="0" smtClean="0"/>
              <a:t>Tom Kiddle</a:t>
            </a:r>
          </a:p>
          <a:p>
            <a:pPr defTabSz="264530">
              <a:defRPr/>
            </a:pPr>
            <a:r>
              <a:rPr lang="en-NZ" dirty="0" smtClean="0"/>
              <a:t>May</a:t>
            </a:r>
            <a:r>
              <a:rPr lang="en-NZ" dirty="0" smtClean="0"/>
              <a:t> 2018</a:t>
            </a: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906" y="1659044"/>
            <a:ext cx="5719299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1801" u="sng" dirty="0">
                <a:solidFill>
                  <a:prstClr val="black"/>
                </a:solidFill>
                <a:latin typeface="Calibri" panose="020F0502020204030204"/>
              </a:rPr>
              <a:t>Key message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We all need to work to improve the quality of approved TMPs</a:t>
            </a:r>
            <a:endParaRPr lang="en-NZ" sz="180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0714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906" y="1659043"/>
            <a:ext cx="5719299" cy="230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What’s possible to improve?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NZTA Advanced Planning Workshops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Internal consistency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Continuous improvement and organisational learning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Speed TMP Reviews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COE TMP Design and Approval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Competency Working Party</a:t>
            </a:r>
            <a:endParaRPr lang="en-NZ" sz="180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252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906" y="1830622"/>
            <a:ext cx="5719299" cy="17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Good Temporary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Traffic Management (TTM) planning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linked to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safe worksites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The STMS is the customer for the TMP design phase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Planning performance is not as good as we might think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We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need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improve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the quality of approved TMPs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Take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actions to improve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0359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877" y="516731"/>
            <a:ext cx="4699357" cy="308603"/>
          </a:xfrm>
        </p:spPr>
        <p:txBody>
          <a:bodyPr/>
          <a:lstStyle/>
          <a:p>
            <a:r>
              <a:rPr lang="en-NZ" sz="1501" dirty="0"/>
              <a:t/>
            </a:r>
            <a:br>
              <a:rPr lang="en-NZ" sz="1501" dirty="0"/>
            </a:br>
            <a:endParaRPr lang="en-NZ" sz="1501" dirty="0"/>
          </a:p>
        </p:txBody>
      </p:sp>
      <p:sp>
        <p:nvSpPr>
          <p:cNvPr id="8" name="Rectangle 7"/>
          <p:cNvSpPr/>
          <p:nvPr/>
        </p:nvSpPr>
        <p:spPr>
          <a:xfrm>
            <a:off x="1108711" y="3775184"/>
            <a:ext cx="4427690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Helping friends and family get home safely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1187272"/>
            <a:ext cx="6323617" cy="2379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74072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464"/>
            <a:ext cx="4564559" cy="216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10" y="1544658"/>
            <a:ext cx="2740641" cy="1892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806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4490245" y="2259569"/>
            <a:ext cx="1715790" cy="9722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3" y="1544657"/>
            <a:ext cx="2995483" cy="2442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5064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295" y="1132377"/>
            <a:ext cx="5719299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Good Temporary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Traffic Management (TTM) planning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linked to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safe worksites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Data analysis of 6,626 SCRs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63188"/>
              </p:ext>
            </p:extLst>
          </p:nvPr>
        </p:nvGraphicFramePr>
        <p:xfrm>
          <a:off x="3813175" y="2230973"/>
          <a:ext cx="2714571" cy="205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9781"/>
              </p:ext>
            </p:extLst>
          </p:nvPr>
        </p:nvGraphicFramePr>
        <p:xfrm>
          <a:off x="688975" y="2230973"/>
          <a:ext cx="2636480" cy="205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360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" t="20399" r="11146" b="21877"/>
          <a:stretch/>
        </p:blipFill>
        <p:spPr>
          <a:xfrm>
            <a:off x="1373227" y="2345531"/>
            <a:ext cx="4632632" cy="223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75" y="876863"/>
            <a:ext cx="3168361" cy="1925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39639" r="54441" b="26318"/>
          <a:stretch/>
        </p:blipFill>
        <p:spPr>
          <a:xfrm>
            <a:off x="4278021" y="870615"/>
            <a:ext cx="2814505" cy="1703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2057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175" y="1126331"/>
            <a:ext cx="3140847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Planning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performance is not as good as we might think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Internal reviews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1659042"/>
            <a:ext cx="2916670" cy="2615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5798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7" y="1139722"/>
            <a:ext cx="5175965" cy="3222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00" y="915535"/>
            <a:ext cx="1787281" cy="1060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000" y="2093634"/>
            <a:ext cx="1982156" cy="1869781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5125232" y="2476895"/>
            <a:ext cx="143250" cy="110328"/>
          </a:xfrm>
          <a:prstGeom prst="star5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5-Point Star 8"/>
          <p:cNvSpPr/>
          <p:nvPr/>
        </p:nvSpPr>
        <p:spPr>
          <a:xfrm>
            <a:off x="6022519" y="3146061"/>
            <a:ext cx="143250" cy="110328"/>
          </a:xfrm>
          <a:prstGeom prst="star5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5-Point Star 9"/>
          <p:cNvSpPr/>
          <p:nvPr/>
        </p:nvSpPr>
        <p:spPr>
          <a:xfrm>
            <a:off x="6401994" y="3412331"/>
            <a:ext cx="143250" cy="110328"/>
          </a:xfrm>
          <a:prstGeom prst="star5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5-Point Star 10"/>
          <p:cNvSpPr/>
          <p:nvPr/>
        </p:nvSpPr>
        <p:spPr>
          <a:xfrm>
            <a:off x="6416011" y="2421731"/>
            <a:ext cx="143250" cy="110328"/>
          </a:xfrm>
          <a:prstGeom prst="star5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5-Point Star 11"/>
          <p:cNvSpPr/>
          <p:nvPr/>
        </p:nvSpPr>
        <p:spPr>
          <a:xfrm>
            <a:off x="6022519" y="1601850"/>
            <a:ext cx="143250" cy="110328"/>
          </a:xfrm>
          <a:prstGeom prst="star5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2023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5" y="821531"/>
            <a:ext cx="1583600" cy="379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158" y="988752"/>
            <a:ext cx="4263523" cy="3261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7797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907" y="1830622"/>
            <a:ext cx="3998742" cy="203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Who is the customer of a the TMP?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What happens if the design is wrong?</a:t>
            </a: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Blunders in decision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making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are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influenced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by the: 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complexity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of the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situation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skill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of the decision </a:t>
            </a: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maker</a:t>
            </a:r>
          </a:p>
          <a:p>
            <a:pPr marL="600555" lvl="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1" dirty="0">
                <a:solidFill>
                  <a:prstClr val="black"/>
                </a:solidFill>
                <a:latin typeface="Calibri" panose="020F0502020204030204"/>
              </a:rPr>
              <a:t>time pressure</a:t>
            </a:r>
            <a:endParaRPr lang="en-NZ" sz="180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1298" y="1830622"/>
            <a:ext cx="1772983" cy="203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NZ" sz="1801" dirty="0">
              <a:solidFill>
                <a:prstClr val="black"/>
              </a:solidFill>
              <a:latin typeface="Calibri" panose="020F0502020204030204"/>
            </a:endParaRP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NZ" sz="1801" dirty="0">
              <a:solidFill>
                <a:prstClr val="black"/>
              </a:solidFill>
              <a:latin typeface="Calibri" panose="020F0502020204030204"/>
            </a:endParaRPr>
          </a:p>
          <a:p>
            <a:pPr marL="257381" indent="-25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NZ" sz="180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1801" dirty="0">
                <a:solidFill>
                  <a:srgbClr val="FF0000"/>
                </a:solidFill>
                <a:latin typeface="Calibri" panose="020F0502020204030204"/>
              </a:rPr>
              <a:t>Exists on site?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NZ" sz="1801" dirty="0">
                <a:solidFill>
                  <a:srgbClr val="FF0000"/>
                </a:solidFill>
                <a:latin typeface="Calibri" panose="020F0502020204030204"/>
              </a:rPr>
              <a:t>Varies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NZ" sz="1801" dirty="0">
                <a:solidFill>
                  <a:srgbClr val="FF0000"/>
                </a:solidFill>
                <a:latin typeface="Calibri" panose="020F0502020204030204"/>
              </a:rPr>
              <a:t>Varies*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NZ" sz="1801" dirty="0">
                <a:solidFill>
                  <a:srgbClr val="FF0000"/>
                </a:solidFill>
                <a:latin typeface="Calibri" panose="020F0502020204030204"/>
              </a:rPr>
              <a:t>Yes</a:t>
            </a:r>
            <a:endParaRPr lang="en-NZ" sz="180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295" y="440531"/>
            <a:ext cx="50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TMPs – what good are they really?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1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uckland Transport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ckland Transport">
    <a:dk1>
      <a:srgbClr val="262626"/>
    </a:dk1>
    <a:lt1>
      <a:sysClr val="window" lastClr="FFFFFF"/>
    </a:lt1>
    <a:dk2>
      <a:srgbClr val="283D51"/>
    </a:dk2>
    <a:lt2>
      <a:srgbClr val="428FBF"/>
    </a:lt2>
    <a:accent1>
      <a:srgbClr val="283D51"/>
    </a:accent1>
    <a:accent2>
      <a:srgbClr val="428FBF"/>
    </a:accent2>
    <a:accent3>
      <a:srgbClr val="87A03E"/>
    </a:accent3>
    <a:accent4>
      <a:srgbClr val="EE2E25"/>
    </a:accent4>
    <a:accent5>
      <a:srgbClr val="262626"/>
    </a:accent5>
    <a:accent6>
      <a:srgbClr val="000000"/>
    </a:accent6>
    <a:hlink>
      <a:srgbClr val="428FBF"/>
    </a:hlink>
    <a:folHlink>
      <a:srgbClr val="EE2E2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C8F879-FAC6-4A83-8B91-3A4BF6194B66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CEA043-A392-4C30-B300-6530453B3638}"/>
</file>

<file path=customXml/itemProps3.xml><?xml version="1.0" encoding="utf-8"?>
<ds:datastoreItem xmlns:ds="http://schemas.openxmlformats.org/officeDocument/2006/customXml" ds:itemID="{FFF69B15-28C1-4FB2-B3AB-FDAB232F97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25057</TotalTime>
  <Words>299</Words>
  <Application>Microsoft Office PowerPoint</Application>
  <PresentationFormat>Custom</PresentationFormat>
  <Paragraphs>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Auckland Transport</vt:lpstr>
      <vt:lpstr>TMPs – What good are they really?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eclipsed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Tom Kiddle (AT)</cp:lastModifiedBy>
  <cp:revision>212</cp:revision>
  <dcterms:created xsi:type="dcterms:W3CDTF">2009-11-13T16:49:54Z</dcterms:created>
  <dcterms:modified xsi:type="dcterms:W3CDTF">2018-05-06T23:54:54Z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0x01010055E7FC7D1DFCBB4DAF12F0F583E5727F</vt:lpwstr>
  </property>
</Properties>
</file>