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amp;ehk=zYJi" ContentType="image/jpeg"/>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21.xml" ContentType="application/vnd.openxmlformats-officedocument.presentationml.notesSlide+xml"/>
  <Override PartName="/ppt/notesSlides/notesSlide1.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diagrams/quickStyle2.xml" ContentType="application/vnd.openxmlformats-officedocument.drawingml.diagramStyl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8" r:id="rId2"/>
    <p:sldId id="289" r:id="rId3"/>
    <p:sldId id="295" r:id="rId4"/>
    <p:sldId id="290" r:id="rId5"/>
    <p:sldId id="292" r:id="rId6"/>
    <p:sldId id="291" r:id="rId7"/>
    <p:sldId id="293" r:id="rId8"/>
    <p:sldId id="301" r:id="rId9"/>
    <p:sldId id="302" r:id="rId10"/>
    <p:sldId id="268" r:id="rId11"/>
    <p:sldId id="296" r:id="rId12"/>
    <p:sldId id="297" r:id="rId13"/>
    <p:sldId id="298" r:id="rId14"/>
    <p:sldId id="256" r:id="rId15"/>
    <p:sldId id="266" r:id="rId16"/>
    <p:sldId id="267" r:id="rId17"/>
    <p:sldId id="284" r:id="rId18"/>
    <p:sldId id="276" r:id="rId19"/>
    <p:sldId id="269" r:id="rId20"/>
    <p:sldId id="281" r:id="rId21"/>
    <p:sldId id="285" r:id="rId22"/>
    <p:sldId id="286" r:id="rId23"/>
    <p:sldId id="279" r:id="rId24"/>
    <p:sldId id="294" r:id="rId25"/>
    <p:sldId id="287" r:id="rId26"/>
    <p:sldId id="300" r:id="rId27"/>
    <p:sldId id="303" r:id="rId28"/>
    <p:sldId id="299" r:id="rId29"/>
    <p:sldId id="274" r:id="rId30"/>
  </p:sldIdLst>
  <p:sldSz cx="12192000" cy="6858000"/>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900"/>
    <a:srgbClr val="FF6400"/>
    <a:srgbClr val="E6E6E6"/>
    <a:srgbClr val="EBEBEB"/>
    <a:srgbClr val="DBDBDB"/>
    <a:srgbClr val="E1E1E1"/>
    <a:srgbClr val="DEDEDE"/>
    <a:srgbClr val="FF4C05"/>
    <a:srgbClr val="F5F5F5"/>
    <a:srgbClr val="EB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029" autoAdjust="0"/>
  </p:normalViewPr>
  <p:slideViewPr>
    <p:cSldViewPr snapToGrid="0">
      <p:cViewPr varScale="1">
        <p:scale>
          <a:sx n="58" d="100"/>
          <a:sy n="58" d="100"/>
        </p:scale>
        <p:origin x="1526"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35.jpg&amp;ehk=zYJi"/><Relationship Id="rId2" Type="http://schemas.openxmlformats.org/officeDocument/2006/relationships/image" Target="../media/image34.jpe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5.jpg&amp;ehk=zYJi"/><Relationship Id="rId2" Type="http://schemas.openxmlformats.org/officeDocument/2006/relationships/image" Target="../media/image34.jpe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73EA14-2EFF-4F9B-A64C-7509524FAA80}"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en-AU"/>
        </a:p>
      </dgm:t>
    </dgm:pt>
    <dgm:pt modelId="{6F35C51B-B781-42EB-9998-8A6A6AF5BA3C}">
      <dgm:prSet phldrT="[Text]"/>
      <dgm:spPr/>
      <dgm:t>
        <a:bodyPr/>
        <a:lstStyle/>
        <a:p>
          <a:r>
            <a:rPr lang="en-AU" dirty="0"/>
            <a:t>Road Users</a:t>
          </a:r>
        </a:p>
      </dgm:t>
    </dgm:pt>
    <dgm:pt modelId="{4B3F64F1-5298-468E-A3BB-B0C3EABB03C6}" type="parTrans" cxnId="{4DC36207-930E-4ADE-9EE6-D2F6A498CC5E}">
      <dgm:prSet/>
      <dgm:spPr/>
      <dgm:t>
        <a:bodyPr/>
        <a:lstStyle/>
        <a:p>
          <a:endParaRPr lang="en-AU"/>
        </a:p>
      </dgm:t>
    </dgm:pt>
    <dgm:pt modelId="{FE9241BE-7F6A-496D-8B07-3F7A576B1082}" type="sibTrans" cxnId="{4DC36207-930E-4ADE-9EE6-D2F6A498CC5E}">
      <dgm:prSet/>
      <dgm:spPr/>
      <dgm:t>
        <a:bodyPr/>
        <a:lstStyle/>
        <a:p>
          <a:endParaRPr lang="en-AU"/>
        </a:p>
      </dgm:t>
    </dgm:pt>
    <dgm:pt modelId="{D4C5C398-1462-4993-93B9-09438703E09D}">
      <dgm:prSet phldrT="[Text]"/>
      <dgm:spPr/>
      <dgm:t>
        <a:bodyPr/>
        <a:lstStyle/>
        <a:p>
          <a:r>
            <a:rPr lang="en-AU" dirty="0"/>
            <a:t>Partially controlled only</a:t>
          </a:r>
        </a:p>
      </dgm:t>
    </dgm:pt>
    <dgm:pt modelId="{E7645DB9-97E0-4F09-881C-9BD8BFDD0F53}" type="parTrans" cxnId="{3581E83D-D356-429D-AFF0-22F746552B5C}">
      <dgm:prSet/>
      <dgm:spPr/>
      <dgm:t>
        <a:bodyPr/>
        <a:lstStyle/>
        <a:p>
          <a:endParaRPr lang="en-AU"/>
        </a:p>
      </dgm:t>
    </dgm:pt>
    <dgm:pt modelId="{20E22841-DEBD-455F-874D-4EE0EB50F7EA}" type="sibTrans" cxnId="{3581E83D-D356-429D-AFF0-22F746552B5C}">
      <dgm:prSet/>
      <dgm:spPr/>
      <dgm:t>
        <a:bodyPr/>
        <a:lstStyle/>
        <a:p>
          <a:endParaRPr lang="en-AU"/>
        </a:p>
      </dgm:t>
    </dgm:pt>
    <dgm:pt modelId="{B9F3FF58-A62B-4AC7-942B-A220EEB12D54}">
      <dgm:prSet phldrT="[Text]"/>
      <dgm:spPr/>
      <dgm:t>
        <a:bodyPr/>
        <a:lstStyle/>
        <a:p>
          <a:r>
            <a:rPr lang="en-AU" dirty="0"/>
            <a:t>Observed to comply – when it makes sense</a:t>
          </a:r>
        </a:p>
      </dgm:t>
    </dgm:pt>
    <dgm:pt modelId="{A2F4DF29-5556-45FD-A469-B6959BCB7FA2}" type="parTrans" cxnId="{C60A59B9-F444-400D-909F-6293458E3BC3}">
      <dgm:prSet/>
      <dgm:spPr/>
      <dgm:t>
        <a:bodyPr/>
        <a:lstStyle/>
        <a:p>
          <a:endParaRPr lang="en-AU"/>
        </a:p>
      </dgm:t>
    </dgm:pt>
    <dgm:pt modelId="{954D09BA-7B93-41D5-9453-3A0F656B6A5B}" type="sibTrans" cxnId="{C60A59B9-F444-400D-909F-6293458E3BC3}">
      <dgm:prSet/>
      <dgm:spPr/>
      <dgm:t>
        <a:bodyPr/>
        <a:lstStyle/>
        <a:p>
          <a:endParaRPr lang="en-AU"/>
        </a:p>
      </dgm:t>
    </dgm:pt>
    <dgm:pt modelId="{75A5F318-32FA-41D0-8369-18ED2E078E8E}">
      <dgm:prSet phldrT="[Text]"/>
      <dgm:spPr/>
      <dgm:t>
        <a:bodyPr/>
        <a:lstStyle/>
        <a:p>
          <a:r>
            <a:rPr lang="en-AU" dirty="0"/>
            <a:t>But when it doesn’t make sense</a:t>
          </a:r>
        </a:p>
      </dgm:t>
    </dgm:pt>
    <dgm:pt modelId="{7AD8FBE1-FA31-4331-B772-92A754E5CEF0}" type="parTrans" cxnId="{98B6AFE4-E416-47A4-8A8A-91827DACF7AC}">
      <dgm:prSet/>
      <dgm:spPr/>
      <dgm:t>
        <a:bodyPr/>
        <a:lstStyle/>
        <a:p>
          <a:endParaRPr lang="en-AU"/>
        </a:p>
      </dgm:t>
    </dgm:pt>
    <dgm:pt modelId="{7A955558-F799-4597-93CD-B3AC82880682}" type="sibTrans" cxnId="{98B6AFE4-E416-47A4-8A8A-91827DACF7AC}">
      <dgm:prSet/>
      <dgm:spPr/>
      <dgm:t>
        <a:bodyPr/>
        <a:lstStyle/>
        <a:p>
          <a:endParaRPr lang="en-AU"/>
        </a:p>
      </dgm:t>
    </dgm:pt>
    <dgm:pt modelId="{9CBD082C-8884-48AB-82F4-3D7D5578DA42}">
      <dgm:prSet phldrT="[Text]"/>
      <dgm:spPr/>
      <dgm:t>
        <a:bodyPr/>
        <a:lstStyle/>
        <a:p>
          <a:r>
            <a:rPr lang="en-AU" dirty="0"/>
            <a:t>Reduce compliance</a:t>
          </a:r>
        </a:p>
      </dgm:t>
    </dgm:pt>
    <dgm:pt modelId="{E803AA3C-26C9-4C9C-B44A-7B6DF87E5BF1}" type="parTrans" cxnId="{CBD6301A-AB45-411C-9042-55BD984F0CE2}">
      <dgm:prSet/>
      <dgm:spPr/>
      <dgm:t>
        <a:bodyPr/>
        <a:lstStyle/>
        <a:p>
          <a:endParaRPr lang="en-AU"/>
        </a:p>
      </dgm:t>
    </dgm:pt>
    <dgm:pt modelId="{78AD1347-7517-4351-B00B-FD317ED401D9}" type="sibTrans" cxnId="{CBD6301A-AB45-411C-9042-55BD984F0CE2}">
      <dgm:prSet/>
      <dgm:spPr/>
      <dgm:t>
        <a:bodyPr/>
        <a:lstStyle/>
        <a:p>
          <a:endParaRPr lang="en-AU"/>
        </a:p>
      </dgm:t>
    </dgm:pt>
    <dgm:pt modelId="{19CC6353-7905-42D6-8526-D2CE21FDB384}">
      <dgm:prSet/>
      <dgm:spPr/>
      <dgm:t>
        <a:bodyPr/>
        <a:lstStyle/>
        <a:p>
          <a:r>
            <a:rPr lang="en-AU" dirty="0"/>
            <a:t>And can become irate</a:t>
          </a:r>
        </a:p>
      </dgm:t>
    </dgm:pt>
    <dgm:pt modelId="{40D76464-4305-4DEA-93C1-9C36C654EC3D}" type="parTrans" cxnId="{063C989F-5313-48C5-9D47-E7929EFD5DFC}">
      <dgm:prSet/>
      <dgm:spPr/>
      <dgm:t>
        <a:bodyPr/>
        <a:lstStyle/>
        <a:p>
          <a:endParaRPr lang="en-AU"/>
        </a:p>
      </dgm:t>
    </dgm:pt>
    <dgm:pt modelId="{8D97F3D1-6560-42D2-B975-60437D2728C1}" type="sibTrans" cxnId="{063C989F-5313-48C5-9D47-E7929EFD5DFC}">
      <dgm:prSet/>
      <dgm:spPr/>
      <dgm:t>
        <a:bodyPr/>
        <a:lstStyle/>
        <a:p>
          <a:endParaRPr lang="en-AU"/>
        </a:p>
      </dgm:t>
    </dgm:pt>
    <dgm:pt modelId="{11CEA9BD-D11E-4F74-BD8A-F666F96E0570}">
      <dgm:prSet custT="1"/>
      <dgm:spPr/>
      <dgm:t>
        <a:bodyPr/>
        <a:lstStyle/>
        <a:p>
          <a:r>
            <a:rPr lang="en-AU" sz="2400" dirty="0">
              <a:solidFill>
                <a:schemeClr val="tx1"/>
              </a:solidFill>
            </a:rPr>
            <a:t>Irate and non-compliant drivers increase our risk</a:t>
          </a:r>
        </a:p>
      </dgm:t>
    </dgm:pt>
    <dgm:pt modelId="{CA6F16B3-BABF-47F0-B297-D45C20F10E7A}" type="parTrans" cxnId="{7E60707B-1FA6-4786-907F-E0DDADB119E3}">
      <dgm:prSet/>
      <dgm:spPr/>
      <dgm:t>
        <a:bodyPr/>
        <a:lstStyle/>
        <a:p>
          <a:endParaRPr lang="en-AU"/>
        </a:p>
      </dgm:t>
    </dgm:pt>
    <dgm:pt modelId="{FF29DC48-C19D-4834-BFB1-232EBC318E0A}" type="sibTrans" cxnId="{7E60707B-1FA6-4786-907F-E0DDADB119E3}">
      <dgm:prSet/>
      <dgm:spPr/>
      <dgm:t>
        <a:bodyPr/>
        <a:lstStyle/>
        <a:p>
          <a:endParaRPr lang="en-AU"/>
        </a:p>
      </dgm:t>
    </dgm:pt>
    <dgm:pt modelId="{48A7A14F-9F5E-4411-971C-91962D6696D7}" type="pres">
      <dgm:prSet presAssocID="{4A73EA14-2EFF-4F9B-A64C-7509524FAA80}" presName="diagram" presStyleCnt="0">
        <dgm:presLayoutVars>
          <dgm:dir/>
          <dgm:resizeHandles val="exact"/>
        </dgm:presLayoutVars>
      </dgm:prSet>
      <dgm:spPr/>
    </dgm:pt>
    <dgm:pt modelId="{FD2D6C15-8C45-44D4-8FC4-39B636CC37B6}" type="pres">
      <dgm:prSet presAssocID="{6F35C51B-B781-42EB-9998-8A6A6AF5BA3C}" presName="node" presStyleLbl="node1" presStyleIdx="0" presStyleCnt="7">
        <dgm:presLayoutVars>
          <dgm:bulletEnabled val="1"/>
        </dgm:presLayoutVars>
      </dgm:prSet>
      <dgm:spPr/>
    </dgm:pt>
    <dgm:pt modelId="{8AEA341C-C1F9-47E0-B638-9F47FB0FEC45}" type="pres">
      <dgm:prSet presAssocID="{FE9241BE-7F6A-496D-8B07-3F7A576B1082}" presName="sibTrans" presStyleLbl="sibTrans2D1" presStyleIdx="0" presStyleCnt="6"/>
      <dgm:spPr/>
    </dgm:pt>
    <dgm:pt modelId="{B530C932-0D3B-4455-BAEA-CC07FEABCC0E}" type="pres">
      <dgm:prSet presAssocID="{FE9241BE-7F6A-496D-8B07-3F7A576B1082}" presName="connectorText" presStyleLbl="sibTrans2D1" presStyleIdx="0" presStyleCnt="6"/>
      <dgm:spPr/>
    </dgm:pt>
    <dgm:pt modelId="{2446CE93-1C66-4FAC-9F1E-1E64E650CD8C}" type="pres">
      <dgm:prSet presAssocID="{D4C5C398-1462-4993-93B9-09438703E09D}" presName="node" presStyleLbl="node1" presStyleIdx="1" presStyleCnt="7">
        <dgm:presLayoutVars>
          <dgm:bulletEnabled val="1"/>
        </dgm:presLayoutVars>
      </dgm:prSet>
      <dgm:spPr/>
    </dgm:pt>
    <dgm:pt modelId="{E97BB84A-5D26-4E3F-839E-AF980555481C}" type="pres">
      <dgm:prSet presAssocID="{20E22841-DEBD-455F-874D-4EE0EB50F7EA}" presName="sibTrans" presStyleLbl="sibTrans2D1" presStyleIdx="1" presStyleCnt="6"/>
      <dgm:spPr/>
    </dgm:pt>
    <dgm:pt modelId="{567B5D99-0CCF-4E47-864F-EA783F68BC21}" type="pres">
      <dgm:prSet presAssocID="{20E22841-DEBD-455F-874D-4EE0EB50F7EA}" presName="connectorText" presStyleLbl="sibTrans2D1" presStyleIdx="1" presStyleCnt="6"/>
      <dgm:spPr/>
    </dgm:pt>
    <dgm:pt modelId="{A44FE685-656A-4559-AE29-D8CD81BAFF79}" type="pres">
      <dgm:prSet presAssocID="{B9F3FF58-A62B-4AC7-942B-A220EEB12D54}" presName="node" presStyleLbl="node1" presStyleIdx="2" presStyleCnt="7">
        <dgm:presLayoutVars>
          <dgm:bulletEnabled val="1"/>
        </dgm:presLayoutVars>
      </dgm:prSet>
      <dgm:spPr/>
    </dgm:pt>
    <dgm:pt modelId="{92DD9C52-24AA-49DB-9A0D-3ADB5A15EE0B}" type="pres">
      <dgm:prSet presAssocID="{954D09BA-7B93-41D5-9453-3A0F656B6A5B}" presName="sibTrans" presStyleLbl="sibTrans2D1" presStyleIdx="2" presStyleCnt="6"/>
      <dgm:spPr/>
    </dgm:pt>
    <dgm:pt modelId="{47BA0DD3-052F-4AF4-85DD-2D7EC30F39C4}" type="pres">
      <dgm:prSet presAssocID="{954D09BA-7B93-41D5-9453-3A0F656B6A5B}" presName="connectorText" presStyleLbl="sibTrans2D1" presStyleIdx="2" presStyleCnt="6"/>
      <dgm:spPr/>
    </dgm:pt>
    <dgm:pt modelId="{9ACD8C1D-C705-4E09-8FF2-D8D9297BFF9E}" type="pres">
      <dgm:prSet presAssocID="{75A5F318-32FA-41D0-8369-18ED2E078E8E}" presName="node" presStyleLbl="node1" presStyleIdx="3" presStyleCnt="7">
        <dgm:presLayoutVars>
          <dgm:bulletEnabled val="1"/>
        </dgm:presLayoutVars>
      </dgm:prSet>
      <dgm:spPr/>
    </dgm:pt>
    <dgm:pt modelId="{2118DB84-DDD9-4B12-ACF6-C60818A71564}" type="pres">
      <dgm:prSet presAssocID="{7A955558-F799-4597-93CD-B3AC82880682}" presName="sibTrans" presStyleLbl="sibTrans2D1" presStyleIdx="3" presStyleCnt="6"/>
      <dgm:spPr/>
    </dgm:pt>
    <dgm:pt modelId="{2E7ACD83-9893-43E7-8EA3-9126EA775423}" type="pres">
      <dgm:prSet presAssocID="{7A955558-F799-4597-93CD-B3AC82880682}" presName="connectorText" presStyleLbl="sibTrans2D1" presStyleIdx="3" presStyleCnt="6"/>
      <dgm:spPr/>
    </dgm:pt>
    <dgm:pt modelId="{1B7A4C13-B80A-41CD-830A-168C574A032F}" type="pres">
      <dgm:prSet presAssocID="{9CBD082C-8884-48AB-82F4-3D7D5578DA42}" presName="node" presStyleLbl="node1" presStyleIdx="4" presStyleCnt="7">
        <dgm:presLayoutVars>
          <dgm:bulletEnabled val="1"/>
        </dgm:presLayoutVars>
      </dgm:prSet>
      <dgm:spPr/>
    </dgm:pt>
    <dgm:pt modelId="{C6B67E77-8A58-4244-8EA5-86942321B271}" type="pres">
      <dgm:prSet presAssocID="{78AD1347-7517-4351-B00B-FD317ED401D9}" presName="sibTrans" presStyleLbl="sibTrans2D1" presStyleIdx="4" presStyleCnt="6"/>
      <dgm:spPr/>
    </dgm:pt>
    <dgm:pt modelId="{CB7623B4-AD6D-4FE9-89F8-7E6091647DD4}" type="pres">
      <dgm:prSet presAssocID="{78AD1347-7517-4351-B00B-FD317ED401D9}" presName="connectorText" presStyleLbl="sibTrans2D1" presStyleIdx="4" presStyleCnt="6"/>
      <dgm:spPr/>
    </dgm:pt>
    <dgm:pt modelId="{DB44BD17-AA31-4C61-8EB4-D09F81940838}" type="pres">
      <dgm:prSet presAssocID="{19CC6353-7905-42D6-8526-D2CE21FDB384}" presName="node" presStyleLbl="node1" presStyleIdx="5" presStyleCnt="7">
        <dgm:presLayoutVars>
          <dgm:bulletEnabled val="1"/>
        </dgm:presLayoutVars>
      </dgm:prSet>
      <dgm:spPr/>
    </dgm:pt>
    <dgm:pt modelId="{A5BDEB0A-6927-4E8B-8937-7272AE1E03D3}" type="pres">
      <dgm:prSet presAssocID="{8D97F3D1-6560-42D2-B975-60437D2728C1}" presName="sibTrans" presStyleLbl="sibTrans2D1" presStyleIdx="5" presStyleCnt="6"/>
      <dgm:spPr/>
    </dgm:pt>
    <dgm:pt modelId="{F5B861EF-AC3D-459E-9ABE-7E712CE71CEC}" type="pres">
      <dgm:prSet presAssocID="{8D97F3D1-6560-42D2-B975-60437D2728C1}" presName="connectorText" presStyleLbl="sibTrans2D1" presStyleIdx="5" presStyleCnt="6"/>
      <dgm:spPr/>
    </dgm:pt>
    <dgm:pt modelId="{6D0C6A97-62E3-45D8-93D3-05324143C108}" type="pres">
      <dgm:prSet presAssocID="{11CEA9BD-D11E-4F74-BD8A-F666F96E0570}" presName="node" presStyleLbl="node1" presStyleIdx="6" presStyleCnt="7" custScaleX="381653" custLinFactNeighborX="-1965">
        <dgm:presLayoutVars>
          <dgm:bulletEnabled val="1"/>
        </dgm:presLayoutVars>
      </dgm:prSet>
      <dgm:spPr/>
    </dgm:pt>
  </dgm:ptLst>
  <dgm:cxnLst>
    <dgm:cxn modelId="{164A7B00-E210-45A0-B832-688351DE428F}" type="presOf" srcId="{4A73EA14-2EFF-4F9B-A64C-7509524FAA80}" destId="{48A7A14F-9F5E-4411-971C-91962D6696D7}" srcOrd="0" destOrd="0" presId="urn:microsoft.com/office/officeart/2005/8/layout/process5"/>
    <dgm:cxn modelId="{C56FA404-B350-49B1-BB6F-0777B6F6B4A8}" type="presOf" srcId="{954D09BA-7B93-41D5-9453-3A0F656B6A5B}" destId="{47BA0DD3-052F-4AF4-85DD-2D7EC30F39C4}" srcOrd="1" destOrd="0" presId="urn:microsoft.com/office/officeart/2005/8/layout/process5"/>
    <dgm:cxn modelId="{4DC36207-930E-4ADE-9EE6-D2F6A498CC5E}" srcId="{4A73EA14-2EFF-4F9B-A64C-7509524FAA80}" destId="{6F35C51B-B781-42EB-9998-8A6A6AF5BA3C}" srcOrd="0" destOrd="0" parTransId="{4B3F64F1-5298-468E-A3BB-B0C3EABB03C6}" sibTransId="{FE9241BE-7F6A-496D-8B07-3F7A576B1082}"/>
    <dgm:cxn modelId="{578F7308-E101-4802-897C-70FDB30FF0EB}" type="presOf" srcId="{FE9241BE-7F6A-496D-8B07-3F7A576B1082}" destId="{8AEA341C-C1F9-47E0-B638-9F47FB0FEC45}" srcOrd="0" destOrd="0" presId="urn:microsoft.com/office/officeart/2005/8/layout/process5"/>
    <dgm:cxn modelId="{44CB8611-D8EE-4E6F-8D0B-EADDAC4034A6}" type="presOf" srcId="{20E22841-DEBD-455F-874D-4EE0EB50F7EA}" destId="{567B5D99-0CCF-4E47-864F-EA783F68BC21}" srcOrd="1" destOrd="0" presId="urn:microsoft.com/office/officeart/2005/8/layout/process5"/>
    <dgm:cxn modelId="{CBD6301A-AB45-411C-9042-55BD984F0CE2}" srcId="{4A73EA14-2EFF-4F9B-A64C-7509524FAA80}" destId="{9CBD082C-8884-48AB-82F4-3D7D5578DA42}" srcOrd="4" destOrd="0" parTransId="{E803AA3C-26C9-4C9C-B44A-7B6DF87E5BF1}" sibTransId="{78AD1347-7517-4351-B00B-FD317ED401D9}"/>
    <dgm:cxn modelId="{8A00CB3D-8A72-46D7-BFB1-A42CFFA666B0}" type="presOf" srcId="{954D09BA-7B93-41D5-9453-3A0F656B6A5B}" destId="{92DD9C52-24AA-49DB-9A0D-3ADB5A15EE0B}" srcOrd="0" destOrd="0" presId="urn:microsoft.com/office/officeart/2005/8/layout/process5"/>
    <dgm:cxn modelId="{3581E83D-D356-429D-AFF0-22F746552B5C}" srcId="{4A73EA14-2EFF-4F9B-A64C-7509524FAA80}" destId="{D4C5C398-1462-4993-93B9-09438703E09D}" srcOrd="1" destOrd="0" parTransId="{E7645DB9-97E0-4F09-881C-9BD8BFDD0F53}" sibTransId="{20E22841-DEBD-455F-874D-4EE0EB50F7EA}"/>
    <dgm:cxn modelId="{7FC4923F-BA58-4DAF-B7CE-09F28E773C70}" type="presOf" srcId="{FE9241BE-7F6A-496D-8B07-3F7A576B1082}" destId="{B530C932-0D3B-4455-BAEA-CC07FEABCC0E}" srcOrd="1" destOrd="0" presId="urn:microsoft.com/office/officeart/2005/8/layout/process5"/>
    <dgm:cxn modelId="{C9AE265F-D01A-4187-BB06-4E7F18A90993}" type="presOf" srcId="{75A5F318-32FA-41D0-8369-18ED2E078E8E}" destId="{9ACD8C1D-C705-4E09-8FF2-D8D9297BFF9E}" srcOrd="0" destOrd="0" presId="urn:microsoft.com/office/officeart/2005/8/layout/process5"/>
    <dgm:cxn modelId="{C3499D67-FAD4-4E99-9CFC-081BC3F90973}" type="presOf" srcId="{7A955558-F799-4597-93CD-B3AC82880682}" destId="{2E7ACD83-9893-43E7-8EA3-9126EA775423}" srcOrd="1" destOrd="0" presId="urn:microsoft.com/office/officeart/2005/8/layout/process5"/>
    <dgm:cxn modelId="{1B807774-322C-4770-A98A-58A40DBD9642}" type="presOf" srcId="{8D97F3D1-6560-42D2-B975-60437D2728C1}" destId="{F5B861EF-AC3D-459E-9ABE-7E712CE71CEC}" srcOrd="1" destOrd="0" presId="urn:microsoft.com/office/officeart/2005/8/layout/process5"/>
    <dgm:cxn modelId="{8E63C875-F402-428B-BEEE-63FED289F9A0}" type="presOf" srcId="{20E22841-DEBD-455F-874D-4EE0EB50F7EA}" destId="{E97BB84A-5D26-4E3F-839E-AF980555481C}" srcOrd="0" destOrd="0" presId="urn:microsoft.com/office/officeart/2005/8/layout/process5"/>
    <dgm:cxn modelId="{75C45857-6889-4E70-B260-1F7FBC0458DA}" type="presOf" srcId="{78AD1347-7517-4351-B00B-FD317ED401D9}" destId="{C6B67E77-8A58-4244-8EA5-86942321B271}" srcOrd="0" destOrd="0" presId="urn:microsoft.com/office/officeart/2005/8/layout/process5"/>
    <dgm:cxn modelId="{DC1A4979-1017-4499-A2B7-EBB782666941}" type="presOf" srcId="{11CEA9BD-D11E-4F74-BD8A-F666F96E0570}" destId="{6D0C6A97-62E3-45D8-93D3-05324143C108}" srcOrd="0" destOrd="0" presId="urn:microsoft.com/office/officeart/2005/8/layout/process5"/>
    <dgm:cxn modelId="{7E60707B-1FA6-4786-907F-E0DDADB119E3}" srcId="{4A73EA14-2EFF-4F9B-A64C-7509524FAA80}" destId="{11CEA9BD-D11E-4F74-BD8A-F666F96E0570}" srcOrd="6" destOrd="0" parTransId="{CA6F16B3-BABF-47F0-B297-D45C20F10E7A}" sibTransId="{FF29DC48-C19D-4834-BFB1-232EBC318E0A}"/>
    <dgm:cxn modelId="{31579B7D-8232-4C91-B72C-6E78F0645C81}" type="presOf" srcId="{8D97F3D1-6560-42D2-B975-60437D2728C1}" destId="{A5BDEB0A-6927-4E8B-8937-7272AE1E03D3}" srcOrd="0" destOrd="0" presId="urn:microsoft.com/office/officeart/2005/8/layout/process5"/>
    <dgm:cxn modelId="{E8772382-8AF3-4DAA-B28F-BFAE8CE64FE3}" type="presOf" srcId="{D4C5C398-1462-4993-93B9-09438703E09D}" destId="{2446CE93-1C66-4FAC-9F1E-1E64E650CD8C}" srcOrd="0" destOrd="0" presId="urn:microsoft.com/office/officeart/2005/8/layout/process5"/>
    <dgm:cxn modelId="{38C6CE83-0095-4692-BC05-D22C0F599498}" type="presOf" srcId="{7A955558-F799-4597-93CD-B3AC82880682}" destId="{2118DB84-DDD9-4B12-ACF6-C60818A71564}" srcOrd="0" destOrd="0" presId="urn:microsoft.com/office/officeart/2005/8/layout/process5"/>
    <dgm:cxn modelId="{766DFA88-E86D-4D8B-98E8-9B45F0E73F11}" type="presOf" srcId="{6F35C51B-B781-42EB-9998-8A6A6AF5BA3C}" destId="{FD2D6C15-8C45-44D4-8FC4-39B636CC37B6}" srcOrd="0" destOrd="0" presId="urn:microsoft.com/office/officeart/2005/8/layout/process5"/>
    <dgm:cxn modelId="{78E79092-6C10-4352-925C-C71C815568E4}" type="presOf" srcId="{19CC6353-7905-42D6-8526-D2CE21FDB384}" destId="{DB44BD17-AA31-4C61-8EB4-D09F81940838}" srcOrd="0" destOrd="0" presId="urn:microsoft.com/office/officeart/2005/8/layout/process5"/>
    <dgm:cxn modelId="{37239A9C-27C2-4A6D-9E87-6851A70DFC29}" type="presOf" srcId="{9CBD082C-8884-48AB-82F4-3D7D5578DA42}" destId="{1B7A4C13-B80A-41CD-830A-168C574A032F}" srcOrd="0" destOrd="0" presId="urn:microsoft.com/office/officeart/2005/8/layout/process5"/>
    <dgm:cxn modelId="{063C989F-5313-48C5-9D47-E7929EFD5DFC}" srcId="{4A73EA14-2EFF-4F9B-A64C-7509524FAA80}" destId="{19CC6353-7905-42D6-8526-D2CE21FDB384}" srcOrd="5" destOrd="0" parTransId="{40D76464-4305-4DEA-93C1-9C36C654EC3D}" sibTransId="{8D97F3D1-6560-42D2-B975-60437D2728C1}"/>
    <dgm:cxn modelId="{C60A59B9-F444-400D-909F-6293458E3BC3}" srcId="{4A73EA14-2EFF-4F9B-A64C-7509524FAA80}" destId="{B9F3FF58-A62B-4AC7-942B-A220EEB12D54}" srcOrd="2" destOrd="0" parTransId="{A2F4DF29-5556-45FD-A469-B6959BCB7FA2}" sibTransId="{954D09BA-7B93-41D5-9453-3A0F656B6A5B}"/>
    <dgm:cxn modelId="{C0596CBC-7166-4F0D-A848-EF6D37E80B2B}" type="presOf" srcId="{78AD1347-7517-4351-B00B-FD317ED401D9}" destId="{CB7623B4-AD6D-4FE9-89F8-7E6091647DD4}" srcOrd="1" destOrd="0" presId="urn:microsoft.com/office/officeart/2005/8/layout/process5"/>
    <dgm:cxn modelId="{67A355D4-DB07-477E-9662-5F3F99D172CA}" type="presOf" srcId="{B9F3FF58-A62B-4AC7-942B-A220EEB12D54}" destId="{A44FE685-656A-4559-AE29-D8CD81BAFF79}" srcOrd="0" destOrd="0" presId="urn:microsoft.com/office/officeart/2005/8/layout/process5"/>
    <dgm:cxn modelId="{98B6AFE4-E416-47A4-8A8A-91827DACF7AC}" srcId="{4A73EA14-2EFF-4F9B-A64C-7509524FAA80}" destId="{75A5F318-32FA-41D0-8369-18ED2E078E8E}" srcOrd="3" destOrd="0" parTransId="{7AD8FBE1-FA31-4331-B772-92A754E5CEF0}" sibTransId="{7A955558-F799-4597-93CD-B3AC82880682}"/>
    <dgm:cxn modelId="{83A6386D-8C6A-4284-8E3F-630F3BCA4F19}" type="presParOf" srcId="{48A7A14F-9F5E-4411-971C-91962D6696D7}" destId="{FD2D6C15-8C45-44D4-8FC4-39B636CC37B6}" srcOrd="0" destOrd="0" presId="urn:microsoft.com/office/officeart/2005/8/layout/process5"/>
    <dgm:cxn modelId="{63B3D7C8-B58F-48AF-B34B-1C3F453F9B85}" type="presParOf" srcId="{48A7A14F-9F5E-4411-971C-91962D6696D7}" destId="{8AEA341C-C1F9-47E0-B638-9F47FB0FEC45}" srcOrd="1" destOrd="0" presId="urn:microsoft.com/office/officeart/2005/8/layout/process5"/>
    <dgm:cxn modelId="{FCF73F3B-0AAD-46AC-AF7C-65A807090C3A}" type="presParOf" srcId="{8AEA341C-C1F9-47E0-B638-9F47FB0FEC45}" destId="{B530C932-0D3B-4455-BAEA-CC07FEABCC0E}" srcOrd="0" destOrd="0" presId="urn:microsoft.com/office/officeart/2005/8/layout/process5"/>
    <dgm:cxn modelId="{24EB1A75-A219-4AFE-81E2-AABC96523E9F}" type="presParOf" srcId="{48A7A14F-9F5E-4411-971C-91962D6696D7}" destId="{2446CE93-1C66-4FAC-9F1E-1E64E650CD8C}" srcOrd="2" destOrd="0" presId="urn:microsoft.com/office/officeart/2005/8/layout/process5"/>
    <dgm:cxn modelId="{122D4F21-2BA9-4D82-A6F2-FD64B1E73AC7}" type="presParOf" srcId="{48A7A14F-9F5E-4411-971C-91962D6696D7}" destId="{E97BB84A-5D26-4E3F-839E-AF980555481C}" srcOrd="3" destOrd="0" presId="urn:microsoft.com/office/officeart/2005/8/layout/process5"/>
    <dgm:cxn modelId="{19A4689C-75DC-431D-9B49-A2CD1D4313F3}" type="presParOf" srcId="{E97BB84A-5D26-4E3F-839E-AF980555481C}" destId="{567B5D99-0CCF-4E47-864F-EA783F68BC21}" srcOrd="0" destOrd="0" presId="urn:microsoft.com/office/officeart/2005/8/layout/process5"/>
    <dgm:cxn modelId="{AB1BF47C-9D0D-4BCC-B647-E7CBF1A0556E}" type="presParOf" srcId="{48A7A14F-9F5E-4411-971C-91962D6696D7}" destId="{A44FE685-656A-4559-AE29-D8CD81BAFF79}" srcOrd="4" destOrd="0" presId="urn:microsoft.com/office/officeart/2005/8/layout/process5"/>
    <dgm:cxn modelId="{55AA3749-65D8-45DC-8F78-B64E5DE5CBA8}" type="presParOf" srcId="{48A7A14F-9F5E-4411-971C-91962D6696D7}" destId="{92DD9C52-24AA-49DB-9A0D-3ADB5A15EE0B}" srcOrd="5" destOrd="0" presId="urn:microsoft.com/office/officeart/2005/8/layout/process5"/>
    <dgm:cxn modelId="{A09D7BC9-AAD8-4A74-8F80-7084AE43EFE3}" type="presParOf" srcId="{92DD9C52-24AA-49DB-9A0D-3ADB5A15EE0B}" destId="{47BA0DD3-052F-4AF4-85DD-2D7EC30F39C4}" srcOrd="0" destOrd="0" presId="urn:microsoft.com/office/officeart/2005/8/layout/process5"/>
    <dgm:cxn modelId="{F876B417-6455-4CD0-9B3B-14897F81C2CB}" type="presParOf" srcId="{48A7A14F-9F5E-4411-971C-91962D6696D7}" destId="{9ACD8C1D-C705-4E09-8FF2-D8D9297BFF9E}" srcOrd="6" destOrd="0" presId="urn:microsoft.com/office/officeart/2005/8/layout/process5"/>
    <dgm:cxn modelId="{4AF847FE-8D87-444A-A4DD-15DFA9DA2CE3}" type="presParOf" srcId="{48A7A14F-9F5E-4411-971C-91962D6696D7}" destId="{2118DB84-DDD9-4B12-ACF6-C60818A71564}" srcOrd="7" destOrd="0" presId="urn:microsoft.com/office/officeart/2005/8/layout/process5"/>
    <dgm:cxn modelId="{BAE2EEBD-3000-44F3-831D-D9762DB30FA7}" type="presParOf" srcId="{2118DB84-DDD9-4B12-ACF6-C60818A71564}" destId="{2E7ACD83-9893-43E7-8EA3-9126EA775423}" srcOrd="0" destOrd="0" presId="urn:microsoft.com/office/officeart/2005/8/layout/process5"/>
    <dgm:cxn modelId="{C789549B-1BAC-4912-B0C6-6DEE2B74CEF8}" type="presParOf" srcId="{48A7A14F-9F5E-4411-971C-91962D6696D7}" destId="{1B7A4C13-B80A-41CD-830A-168C574A032F}" srcOrd="8" destOrd="0" presId="urn:microsoft.com/office/officeart/2005/8/layout/process5"/>
    <dgm:cxn modelId="{6F9B9202-A938-4DC1-82C6-39E6547CBD68}" type="presParOf" srcId="{48A7A14F-9F5E-4411-971C-91962D6696D7}" destId="{C6B67E77-8A58-4244-8EA5-86942321B271}" srcOrd="9" destOrd="0" presId="urn:microsoft.com/office/officeart/2005/8/layout/process5"/>
    <dgm:cxn modelId="{2C214E18-CED3-4906-A5CB-1C2058A0C0A8}" type="presParOf" srcId="{C6B67E77-8A58-4244-8EA5-86942321B271}" destId="{CB7623B4-AD6D-4FE9-89F8-7E6091647DD4}" srcOrd="0" destOrd="0" presId="urn:microsoft.com/office/officeart/2005/8/layout/process5"/>
    <dgm:cxn modelId="{555F99B1-D092-4698-A8B5-EB0542BFCE08}" type="presParOf" srcId="{48A7A14F-9F5E-4411-971C-91962D6696D7}" destId="{DB44BD17-AA31-4C61-8EB4-D09F81940838}" srcOrd="10" destOrd="0" presId="urn:microsoft.com/office/officeart/2005/8/layout/process5"/>
    <dgm:cxn modelId="{5A6F4310-E5EB-4292-A4C6-1CAA41166025}" type="presParOf" srcId="{48A7A14F-9F5E-4411-971C-91962D6696D7}" destId="{A5BDEB0A-6927-4E8B-8937-7272AE1E03D3}" srcOrd="11" destOrd="0" presId="urn:microsoft.com/office/officeart/2005/8/layout/process5"/>
    <dgm:cxn modelId="{5E4155ED-FC5C-400E-A8E2-BBAD7B4D2E57}" type="presParOf" srcId="{A5BDEB0A-6927-4E8B-8937-7272AE1E03D3}" destId="{F5B861EF-AC3D-459E-9ABE-7E712CE71CEC}" srcOrd="0" destOrd="0" presId="urn:microsoft.com/office/officeart/2005/8/layout/process5"/>
    <dgm:cxn modelId="{302C7D10-5DBA-464D-B3C1-A77CF8839FB6}" type="presParOf" srcId="{48A7A14F-9F5E-4411-971C-91962D6696D7}" destId="{6D0C6A97-62E3-45D8-93D3-05324143C108}"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BC5D4-934F-4C85-8ADC-E86C0BF3C1E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20307DE-C6F5-433B-9A38-4A99E74A3844}">
      <dgm:prSet phldrT="[Text]"/>
      <dgm:spPr>
        <a:solidFill>
          <a:srgbClr val="FF4C05"/>
        </a:solidFill>
      </dgm:spPr>
      <dgm:t>
        <a:bodyPr/>
        <a:lstStyle/>
        <a:p>
          <a:r>
            <a:rPr lang="en-US" dirty="0"/>
            <a:t>Working Group Members</a:t>
          </a:r>
        </a:p>
      </dgm:t>
    </dgm:pt>
    <dgm:pt modelId="{ED7E4832-0F41-4479-9B6F-6EDBB13545E9}" type="parTrans" cxnId="{EFC78D2A-B8D4-463A-809D-147DA59CB2DD}">
      <dgm:prSet/>
      <dgm:spPr/>
      <dgm:t>
        <a:bodyPr/>
        <a:lstStyle/>
        <a:p>
          <a:endParaRPr lang="en-US"/>
        </a:p>
      </dgm:t>
    </dgm:pt>
    <dgm:pt modelId="{DBEBF02E-0600-4138-B800-7B37A57A6A75}" type="sibTrans" cxnId="{EFC78D2A-B8D4-463A-809D-147DA59CB2DD}">
      <dgm:prSet/>
      <dgm:spPr/>
      <dgm:t>
        <a:bodyPr/>
        <a:lstStyle/>
        <a:p>
          <a:endParaRPr lang="en-US"/>
        </a:p>
      </dgm:t>
    </dgm:pt>
    <dgm:pt modelId="{B74A9409-2E47-4840-8FAC-CA2AC1910238}">
      <dgm:prSet phldrT="[Text]"/>
      <dgm:spPr>
        <a:solidFill>
          <a:srgbClr val="FF4C05"/>
        </a:solidFill>
      </dgm:spPr>
      <dgm:t>
        <a:bodyPr/>
        <a:lstStyle/>
        <a:p>
          <a:r>
            <a:rPr lang="en-US" dirty="0"/>
            <a:t>Will be involved in all stages of each part of the project</a:t>
          </a:r>
        </a:p>
      </dgm:t>
    </dgm:pt>
    <dgm:pt modelId="{24B19FEA-84E8-459E-9A35-793A69D5731D}" type="parTrans" cxnId="{3FD9B0C6-45D3-4AFE-B149-B1A2C980B77E}">
      <dgm:prSet/>
      <dgm:spPr/>
      <dgm:t>
        <a:bodyPr/>
        <a:lstStyle/>
        <a:p>
          <a:endParaRPr lang="en-US"/>
        </a:p>
      </dgm:t>
    </dgm:pt>
    <dgm:pt modelId="{3E1AE1B5-55E6-48A4-99E2-303ACA4C38D0}" type="sibTrans" cxnId="{3FD9B0C6-45D3-4AFE-B149-B1A2C980B77E}">
      <dgm:prSet/>
      <dgm:spPr/>
      <dgm:t>
        <a:bodyPr/>
        <a:lstStyle/>
        <a:p>
          <a:endParaRPr lang="en-US"/>
        </a:p>
      </dgm:t>
    </dgm:pt>
    <dgm:pt modelId="{C8BD41A3-2FE3-43A8-A3DF-9379091B4838}">
      <dgm:prSet phldrT="[Text]"/>
      <dgm:spPr>
        <a:solidFill>
          <a:srgbClr val="FF4C05"/>
        </a:solidFill>
      </dgm:spPr>
      <dgm:t>
        <a:bodyPr/>
        <a:lstStyle/>
        <a:p>
          <a:r>
            <a:rPr lang="en-US" dirty="0"/>
            <a:t>You can write to us at any time</a:t>
          </a:r>
        </a:p>
      </dgm:t>
    </dgm:pt>
    <dgm:pt modelId="{7D53D226-E765-4DA7-BDCC-B0DAD6F6B203}" type="parTrans" cxnId="{39DFBA12-EE88-4EFD-A628-30D6E6A9FE39}">
      <dgm:prSet/>
      <dgm:spPr/>
      <dgm:t>
        <a:bodyPr/>
        <a:lstStyle/>
        <a:p>
          <a:endParaRPr lang="en-US"/>
        </a:p>
      </dgm:t>
    </dgm:pt>
    <dgm:pt modelId="{57AD32CE-56CD-41A7-96AF-64C71D92C238}" type="sibTrans" cxnId="{39DFBA12-EE88-4EFD-A628-30D6E6A9FE39}">
      <dgm:prSet/>
      <dgm:spPr/>
      <dgm:t>
        <a:bodyPr/>
        <a:lstStyle/>
        <a:p>
          <a:endParaRPr lang="en-US"/>
        </a:p>
      </dgm:t>
    </dgm:pt>
    <dgm:pt modelId="{0F970CB7-538F-43C2-9957-044F90B7B28E}">
      <dgm:prSet phldrT="[Text]"/>
      <dgm:spPr>
        <a:solidFill>
          <a:srgbClr val="FF4C05"/>
        </a:solidFill>
      </dgm:spPr>
      <dgm:t>
        <a:bodyPr/>
        <a:lstStyle/>
        <a:p>
          <a:r>
            <a:rPr lang="en-AU" dirty="0"/>
            <a:t>New practices to be considered</a:t>
          </a:r>
          <a:endParaRPr lang="en-US" dirty="0"/>
        </a:p>
      </dgm:t>
    </dgm:pt>
    <dgm:pt modelId="{0AC56420-BBEA-48DF-B287-CDF1DE7F242E}" type="parTrans" cxnId="{0D086A85-8BCE-4828-A9FC-6F14AE59FB76}">
      <dgm:prSet/>
      <dgm:spPr/>
      <dgm:t>
        <a:bodyPr/>
        <a:lstStyle/>
        <a:p>
          <a:endParaRPr lang="en-US"/>
        </a:p>
      </dgm:t>
    </dgm:pt>
    <dgm:pt modelId="{92548725-461B-4DA9-BD99-514CD2FDB531}" type="sibTrans" cxnId="{0D086A85-8BCE-4828-A9FC-6F14AE59FB76}">
      <dgm:prSet/>
      <dgm:spPr/>
      <dgm:t>
        <a:bodyPr/>
        <a:lstStyle/>
        <a:p>
          <a:endParaRPr lang="en-US"/>
        </a:p>
      </dgm:t>
    </dgm:pt>
    <dgm:pt modelId="{970E0957-C6A6-4C4A-A5C7-1EF6C69CE298}">
      <dgm:prSet phldrT="[Text]"/>
      <dgm:spPr>
        <a:solidFill>
          <a:srgbClr val="FF4C05"/>
        </a:solidFill>
      </dgm:spPr>
      <dgm:t>
        <a:bodyPr/>
        <a:lstStyle/>
        <a:p>
          <a:r>
            <a:rPr lang="en-US" dirty="0"/>
            <a:t>Industry Consultation phase</a:t>
          </a:r>
        </a:p>
      </dgm:t>
    </dgm:pt>
    <dgm:pt modelId="{E9D6CD02-9DD9-41C7-BCE9-DED5B0B8E99D}" type="parTrans" cxnId="{2F031F68-EBC3-463E-B6A8-6DF73676305F}">
      <dgm:prSet/>
      <dgm:spPr/>
      <dgm:t>
        <a:bodyPr/>
        <a:lstStyle/>
        <a:p>
          <a:endParaRPr lang="en-US"/>
        </a:p>
      </dgm:t>
    </dgm:pt>
    <dgm:pt modelId="{33A5E52C-9E9A-4614-87A3-8E2C3F1684A2}" type="sibTrans" cxnId="{2F031F68-EBC3-463E-B6A8-6DF73676305F}">
      <dgm:prSet/>
      <dgm:spPr/>
      <dgm:t>
        <a:bodyPr/>
        <a:lstStyle/>
        <a:p>
          <a:endParaRPr lang="en-US"/>
        </a:p>
      </dgm:t>
    </dgm:pt>
    <dgm:pt modelId="{51512E35-E880-43D1-9A32-91203649D2DD}">
      <dgm:prSet phldrT="[Text]"/>
      <dgm:spPr>
        <a:solidFill>
          <a:srgbClr val="FF4C05"/>
        </a:solidFill>
      </dgm:spPr>
      <dgm:t>
        <a:bodyPr/>
        <a:lstStyle/>
        <a:p>
          <a:r>
            <a:rPr lang="en-US" dirty="0"/>
            <a:t>Formal consultation for every part of the project</a:t>
          </a:r>
        </a:p>
      </dgm:t>
    </dgm:pt>
    <dgm:pt modelId="{926C6F42-5768-420F-9683-B64513F1F101}" type="parTrans" cxnId="{C7113439-DEFD-4CE3-9CC0-621A7023B7C6}">
      <dgm:prSet/>
      <dgm:spPr/>
      <dgm:t>
        <a:bodyPr/>
        <a:lstStyle/>
        <a:p>
          <a:endParaRPr lang="en-US"/>
        </a:p>
      </dgm:t>
    </dgm:pt>
    <dgm:pt modelId="{82902263-D28D-4003-B108-5AFDDE06C144}" type="sibTrans" cxnId="{C7113439-DEFD-4CE3-9CC0-621A7023B7C6}">
      <dgm:prSet/>
      <dgm:spPr/>
      <dgm:t>
        <a:bodyPr/>
        <a:lstStyle/>
        <a:p>
          <a:endParaRPr lang="en-US"/>
        </a:p>
      </dgm:t>
    </dgm:pt>
    <dgm:pt modelId="{DFE5EC4C-F8F9-4F24-AD3B-3A45CADF6B84}">
      <dgm:prSet phldrT="[Text]"/>
      <dgm:spPr>
        <a:solidFill>
          <a:srgbClr val="FF4C05"/>
        </a:solidFill>
      </dgm:spPr>
      <dgm:t>
        <a:bodyPr/>
        <a:lstStyle/>
        <a:p>
          <a:r>
            <a:rPr lang="en-US" dirty="0"/>
            <a:t>Review and comment on the draft documents</a:t>
          </a:r>
        </a:p>
      </dgm:t>
    </dgm:pt>
    <dgm:pt modelId="{8918FB90-8653-4532-8880-68BE32C887B7}" type="parTrans" cxnId="{4C219AAC-3CCD-4E1B-B708-C7854EAE5327}">
      <dgm:prSet/>
      <dgm:spPr/>
      <dgm:t>
        <a:bodyPr/>
        <a:lstStyle/>
        <a:p>
          <a:endParaRPr lang="en-US"/>
        </a:p>
      </dgm:t>
    </dgm:pt>
    <dgm:pt modelId="{0F962DBE-B6FA-466E-BF8D-AAF3DD9EE037}" type="sibTrans" cxnId="{4C219AAC-3CCD-4E1B-B708-C7854EAE5327}">
      <dgm:prSet/>
      <dgm:spPr/>
      <dgm:t>
        <a:bodyPr/>
        <a:lstStyle/>
        <a:p>
          <a:endParaRPr lang="en-US"/>
        </a:p>
      </dgm:t>
    </dgm:pt>
    <dgm:pt modelId="{06EA746E-406B-4AB8-9CC6-A2A6C8FD85AB}">
      <dgm:prSet/>
      <dgm:spPr>
        <a:solidFill>
          <a:srgbClr val="FF4C05"/>
        </a:solidFill>
      </dgm:spPr>
      <dgm:t>
        <a:bodyPr/>
        <a:lstStyle/>
        <a:p>
          <a:r>
            <a:rPr lang="en-AU" dirty="0"/>
            <a:t>Suggested amendments to existing practices</a:t>
          </a:r>
          <a:endParaRPr lang="en-US" dirty="0"/>
        </a:p>
      </dgm:t>
    </dgm:pt>
    <dgm:pt modelId="{70577DBF-D9EC-4DC4-88DE-043416A89292}" type="parTrans" cxnId="{5F12E67B-DA36-4AD9-9DC6-73E36C4236F2}">
      <dgm:prSet/>
      <dgm:spPr/>
      <dgm:t>
        <a:bodyPr/>
        <a:lstStyle/>
        <a:p>
          <a:endParaRPr lang="en-US"/>
        </a:p>
      </dgm:t>
    </dgm:pt>
    <dgm:pt modelId="{448F3BAB-770D-463D-BCCD-AA187DB3669C}" type="sibTrans" cxnId="{5F12E67B-DA36-4AD9-9DC6-73E36C4236F2}">
      <dgm:prSet/>
      <dgm:spPr/>
      <dgm:t>
        <a:bodyPr/>
        <a:lstStyle/>
        <a:p>
          <a:endParaRPr lang="en-US"/>
        </a:p>
      </dgm:t>
    </dgm:pt>
    <dgm:pt modelId="{971FFED4-EB9D-4121-A6E9-3C892BF2A12C}">
      <dgm:prSet/>
      <dgm:spPr>
        <a:solidFill>
          <a:srgbClr val="FF4C05"/>
        </a:solidFill>
      </dgm:spPr>
      <dgm:t>
        <a:bodyPr/>
        <a:lstStyle/>
        <a:p>
          <a:r>
            <a:rPr lang="en-AU" dirty="0"/>
            <a:t>Issues / concerns with existing practice</a:t>
          </a:r>
          <a:endParaRPr lang="en-US" dirty="0"/>
        </a:p>
      </dgm:t>
    </dgm:pt>
    <dgm:pt modelId="{BD7EAADB-7ACB-43F3-AF90-00839A7C0172}" type="parTrans" cxnId="{A1125B37-E4CB-4DB7-A60A-2D0A738B2093}">
      <dgm:prSet/>
      <dgm:spPr/>
      <dgm:t>
        <a:bodyPr/>
        <a:lstStyle/>
        <a:p>
          <a:endParaRPr lang="en-US"/>
        </a:p>
      </dgm:t>
    </dgm:pt>
    <dgm:pt modelId="{1B2A123D-6781-4E71-88B5-4314708E0F47}" type="sibTrans" cxnId="{A1125B37-E4CB-4DB7-A60A-2D0A738B2093}">
      <dgm:prSet/>
      <dgm:spPr/>
      <dgm:t>
        <a:bodyPr/>
        <a:lstStyle/>
        <a:p>
          <a:endParaRPr lang="en-US"/>
        </a:p>
      </dgm:t>
    </dgm:pt>
    <dgm:pt modelId="{485CE349-CC85-40CE-85EB-B5FEA624FFB3}">
      <dgm:prSet phldrT="[Text]"/>
      <dgm:spPr>
        <a:solidFill>
          <a:srgbClr val="FF4C05"/>
        </a:solidFill>
      </dgm:spPr>
      <dgm:t>
        <a:bodyPr/>
        <a:lstStyle/>
        <a:p>
          <a:r>
            <a:rPr lang="en-US" dirty="0"/>
            <a:t>Fergus Tate (NZTA)</a:t>
          </a:r>
        </a:p>
      </dgm:t>
    </dgm:pt>
    <dgm:pt modelId="{882906D9-02A5-46CB-B6D7-0108CDEE404D}" type="parTrans" cxnId="{CC3C953E-A1CB-433D-8410-64DB655D4959}">
      <dgm:prSet/>
      <dgm:spPr/>
      <dgm:t>
        <a:bodyPr/>
        <a:lstStyle/>
        <a:p>
          <a:endParaRPr lang="en-AU"/>
        </a:p>
      </dgm:t>
    </dgm:pt>
    <dgm:pt modelId="{E633B1AA-842A-436F-B8FD-F351A314D7F9}" type="sibTrans" cxnId="{CC3C953E-A1CB-433D-8410-64DB655D4959}">
      <dgm:prSet/>
      <dgm:spPr/>
      <dgm:t>
        <a:bodyPr/>
        <a:lstStyle/>
        <a:p>
          <a:endParaRPr lang="en-AU"/>
        </a:p>
      </dgm:t>
    </dgm:pt>
    <dgm:pt modelId="{EAE6CD85-0247-404F-BCBA-68BFC5277587}">
      <dgm:prSet phldrT="[Text]"/>
      <dgm:spPr>
        <a:solidFill>
          <a:srgbClr val="FF4C05"/>
        </a:solidFill>
      </dgm:spPr>
      <dgm:t>
        <a:bodyPr/>
        <a:lstStyle/>
        <a:p>
          <a:r>
            <a:rPr lang="en-US" dirty="0"/>
            <a:t>Numerous comments received to date from NZ</a:t>
          </a:r>
        </a:p>
      </dgm:t>
    </dgm:pt>
    <dgm:pt modelId="{C350EF37-203D-45DC-B75A-E6BF1BA714AF}" type="parTrans" cxnId="{148806A4-EB47-400E-9978-BD12ED2A217C}">
      <dgm:prSet/>
      <dgm:spPr/>
      <dgm:t>
        <a:bodyPr/>
        <a:lstStyle/>
        <a:p>
          <a:endParaRPr lang="en-AU"/>
        </a:p>
      </dgm:t>
    </dgm:pt>
    <dgm:pt modelId="{34582890-A5B3-46B8-A4D2-AEC8AEFFDB42}" type="sibTrans" cxnId="{148806A4-EB47-400E-9978-BD12ED2A217C}">
      <dgm:prSet/>
      <dgm:spPr/>
      <dgm:t>
        <a:bodyPr/>
        <a:lstStyle/>
        <a:p>
          <a:endParaRPr lang="en-AU"/>
        </a:p>
      </dgm:t>
    </dgm:pt>
    <dgm:pt modelId="{B67C7DCA-551C-48FA-9EEB-21CC924735DB}" type="pres">
      <dgm:prSet presAssocID="{BAFBC5D4-934F-4C85-8ADC-E86C0BF3C1E4}" presName="linear" presStyleCnt="0">
        <dgm:presLayoutVars>
          <dgm:dir/>
          <dgm:resizeHandles val="exact"/>
        </dgm:presLayoutVars>
      </dgm:prSet>
      <dgm:spPr/>
    </dgm:pt>
    <dgm:pt modelId="{B8705D62-D0FF-4410-805E-FBE04D0455C4}" type="pres">
      <dgm:prSet presAssocID="{820307DE-C6F5-433B-9A38-4A99E74A3844}" presName="comp" presStyleCnt="0"/>
      <dgm:spPr/>
    </dgm:pt>
    <dgm:pt modelId="{52229F89-DD0E-4746-9D7D-60CBD75D8CB0}" type="pres">
      <dgm:prSet presAssocID="{820307DE-C6F5-433B-9A38-4A99E74A3844}" presName="box" presStyleLbl="node1" presStyleIdx="0" presStyleCnt="3"/>
      <dgm:spPr/>
    </dgm:pt>
    <dgm:pt modelId="{6F94060C-3A4A-4453-8801-FE71F88B9F22}" type="pres">
      <dgm:prSet presAssocID="{820307DE-C6F5-433B-9A38-4A99E74A3844}" presName="img" presStyleLbl="fgImgPlace1" presStyleIdx="0" presStyleCnt="3"/>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pt>
    <dgm:pt modelId="{784E5A00-BA59-43D5-8E65-790EDF969C48}" type="pres">
      <dgm:prSet presAssocID="{820307DE-C6F5-433B-9A38-4A99E74A3844}" presName="text" presStyleLbl="node1" presStyleIdx="0" presStyleCnt="3">
        <dgm:presLayoutVars>
          <dgm:bulletEnabled val="1"/>
        </dgm:presLayoutVars>
      </dgm:prSet>
      <dgm:spPr/>
    </dgm:pt>
    <dgm:pt modelId="{8702AA73-FBED-4E54-AD27-43858CF3C0C7}" type="pres">
      <dgm:prSet presAssocID="{DBEBF02E-0600-4138-B800-7B37A57A6A75}" presName="spacer" presStyleCnt="0"/>
      <dgm:spPr/>
    </dgm:pt>
    <dgm:pt modelId="{FD91C56E-79EC-4553-BC58-846B49E21172}" type="pres">
      <dgm:prSet presAssocID="{C8BD41A3-2FE3-43A8-A3DF-9379091B4838}" presName="comp" presStyleCnt="0"/>
      <dgm:spPr/>
    </dgm:pt>
    <dgm:pt modelId="{243EEFBF-8ED5-4214-85E9-1121E7009EAB}" type="pres">
      <dgm:prSet presAssocID="{C8BD41A3-2FE3-43A8-A3DF-9379091B4838}" presName="box" presStyleLbl="node1" presStyleIdx="1" presStyleCnt="3"/>
      <dgm:spPr/>
    </dgm:pt>
    <dgm:pt modelId="{6AE1CABD-86B4-4AAD-8C5E-E7E8C0F6CE7E}" type="pres">
      <dgm:prSet presAssocID="{C8BD41A3-2FE3-43A8-A3DF-9379091B4838}" presName="img" presStyleLbl="fgImgPlace1" presStyleIdx="1" presStyleCnt="3"/>
      <dgm:spPr>
        <a:blipFill>
          <a:blip xmlns:r="http://schemas.openxmlformats.org/officeDocument/2006/relationships" r:embed="rId2"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t="-58000" b="-58000"/>
          </a:stretch>
        </a:blipFill>
      </dgm:spPr>
      <dgm:extLst>
        <a:ext uri="{E40237B7-FDA0-4F09-8148-C483321AD2D9}">
          <dgm14:cNvPr xmlns:dgm14="http://schemas.microsoft.com/office/drawing/2010/diagram" id="0" name="" descr="Recopilación de Estudios sobre Redes Sociales, Internautas y Marcas ..."/>
        </a:ext>
      </dgm:extLst>
    </dgm:pt>
    <dgm:pt modelId="{ABCBB1B1-B533-4485-851F-876ED4DD9A4B}" type="pres">
      <dgm:prSet presAssocID="{C8BD41A3-2FE3-43A8-A3DF-9379091B4838}" presName="text" presStyleLbl="node1" presStyleIdx="1" presStyleCnt="3">
        <dgm:presLayoutVars>
          <dgm:bulletEnabled val="1"/>
        </dgm:presLayoutVars>
      </dgm:prSet>
      <dgm:spPr/>
    </dgm:pt>
    <dgm:pt modelId="{AF2F032D-0996-42F8-8909-936D1175D09D}" type="pres">
      <dgm:prSet presAssocID="{57AD32CE-56CD-41A7-96AF-64C71D92C238}" presName="spacer" presStyleCnt="0"/>
      <dgm:spPr/>
    </dgm:pt>
    <dgm:pt modelId="{E55E11D7-3A43-4AF2-A2E0-761D86C44982}" type="pres">
      <dgm:prSet presAssocID="{970E0957-C6A6-4C4A-A5C7-1EF6C69CE298}" presName="comp" presStyleCnt="0"/>
      <dgm:spPr/>
    </dgm:pt>
    <dgm:pt modelId="{3B679C3E-2F8B-46C3-B405-9BAF0AF92F51}" type="pres">
      <dgm:prSet presAssocID="{970E0957-C6A6-4C4A-A5C7-1EF6C69CE298}" presName="box" presStyleLbl="node1" presStyleIdx="2" presStyleCnt="3"/>
      <dgm:spPr/>
    </dgm:pt>
    <dgm:pt modelId="{BED4E5AD-5A2F-4362-AF81-9AC0D6B7321D}" type="pres">
      <dgm:prSet presAssocID="{970E0957-C6A6-4C4A-A5C7-1EF6C69CE298}" presName="img" presStyleLbl="fgImgPlace1" presStyleIdx="2" presStyleCnt="3"/>
      <dgm:spPr>
        <a:blipFill>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t="-53000" b="-53000"/>
          </a:stretch>
        </a:blipFill>
      </dgm:spPr>
      <dgm:extLst>
        <a:ext uri="{E40237B7-FDA0-4F09-8148-C483321AD2D9}">
          <dgm14:cNvPr xmlns:dgm14="http://schemas.microsoft.com/office/drawing/2010/diagram" id="0" name="" descr="icons - What symbol to use to represent feedback - User Experience ..."/>
        </a:ext>
      </dgm:extLst>
    </dgm:pt>
    <dgm:pt modelId="{AE12A032-2AB1-4626-8ED6-6FDB7D2E6F33}" type="pres">
      <dgm:prSet presAssocID="{970E0957-C6A6-4C4A-A5C7-1EF6C69CE298}" presName="text" presStyleLbl="node1" presStyleIdx="2" presStyleCnt="3">
        <dgm:presLayoutVars>
          <dgm:bulletEnabled val="1"/>
        </dgm:presLayoutVars>
      </dgm:prSet>
      <dgm:spPr/>
    </dgm:pt>
  </dgm:ptLst>
  <dgm:cxnLst>
    <dgm:cxn modelId="{1EEA180C-9AD7-40B5-A1C7-8B2B4C6FD61F}" type="presOf" srcId="{971FFED4-EB9D-4121-A6E9-3C892BF2A12C}" destId="{ABCBB1B1-B533-4485-851F-876ED4DD9A4B}" srcOrd="1" destOrd="3" presId="urn:microsoft.com/office/officeart/2005/8/layout/vList4"/>
    <dgm:cxn modelId="{9E2C310F-5120-4397-BB94-593AF59BE63B}" type="presOf" srcId="{DFE5EC4C-F8F9-4F24-AD3B-3A45CADF6B84}" destId="{AE12A032-2AB1-4626-8ED6-6FDB7D2E6F33}" srcOrd="1" destOrd="2" presId="urn:microsoft.com/office/officeart/2005/8/layout/vList4"/>
    <dgm:cxn modelId="{39DFBA12-EE88-4EFD-A628-30D6E6A9FE39}" srcId="{BAFBC5D4-934F-4C85-8ADC-E86C0BF3C1E4}" destId="{C8BD41A3-2FE3-43A8-A3DF-9379091B4838}" srcOrd="1" destOrd="0" parTransId="{7D53D226-E765-4DA7-BDCC-B0DAD6F6B203}" sibTransId="{57AD32CE-56CD-41A7-96AF-64C71D92C238}"/>
    <dgm:cxn modelId="{CA019513-6222-4247-9FE5-DF40C3AB3D06}" type="presOf" srcId="{970E0957-C6A6-4C4A-A5C7-1EF6C69CE298}" destId="{3B679C3E-2F8B-46C3-B405-9BAF0AF92F51}" srcOrd="0" destOrd="0" presId="urn:microsoft.com/office/officeart/2005/8/layout/vList4"/>
    <dgm:cxn modelId="{EFC78D2A-B8D4-463A-809D-147DA59CB2DD}" srcId="{BAFBC5D4-934F-4C85-8ADC-E86C0BF3C1E4}" destId="{820307DE-C6F5-433B-9A38-4A99E74A3844}" srcOrd="0" destOrd="0" parTransId="{ED7E4832-0F41-4479-9B6F-6EDBB13545E9}" sibTransId="{DBEBF02E-0600-4138-B800-7B37A57A6A75}"/>
    <dgm:cxn modelId="{C374AB2C-1735-4032-AE08-2FBF10A8C4AD}" type="presOf" srcId="{820307DE-C6F5-433B-9A38-4A99E74A3844}" destId="{784E5A00-BA59-43D5-8E65-790EDF969C48}" srcOrd="1" destOrd="0" presId="urn:microsoft.com/office/officeart/2005/8/layout/vList4"/>
    <dgm:cxn modelId="{A1125B37-E4CB-4DB7-A60A-2D0A738B2093}" srcId="{C8BD41A3-2FE3-43A8-A3DF-9379091B4838}" destId="{971FFED4-EB9D-4121-A6E9-3C892BF2A12C}" srcOrd="2" destOrd="0" parTransId="{BD7EAADB-7ACB-43F3-AF90-00839A7C0172}" sibTransId="{1B2A123D-6781-4E71-88B5-4314708E0F47}"/>
    <dgm:cxn modelId="{C7113439-DEFD-4CE3-9CC0-621A7023B7C6}" srcId="{970E0957-C6A6-4C4A-A5C7-1EF6C69CE298}" destId="{51512E35-E880-43D1-9A32-91203649D2DD}" srcOrd="0" destOrd="0" parTransId="{926C6F42-5768-420F-9683-B64513F1F101}" sibTransId="{82902263-D28D-4003-B108-5AFDDE06C144}"/>
    <dgm:cxn modelId="{CC3C953E-A1CB-433D-8410-64DB655D4959}" srcId="{820307DE-C6F5-433B-9A38-4A99E74A3844}" destId="{485CE349-CC85-40CE-85EB-B5FEA624FFB3}" srcOrd="1" destOrd="0" parTransId="{882906D9-02A5-46CB-B6D7-0108CDEE404D}" sibTransId="{E633B1AA-842A-436F-B8FD-F351A314D7F9}"/>
    <dgm:cxn modelId="{ABC0623F-4ED3-4632-866A-991EDE607E2B}" type="presOf" srcId="{EAE6CD85-0247-404F-BCBA-68BFC5277587}" destId="{AE12A032-2AB1-4626-8ED6-6FDB7D2E6F33}" srcOrd="1" destOrd="3" presId="urn:microsoft.com/office/officeart/2005/8/layout/vList4"/>
    <dgm:cxn modelId="{C42FCD65-6AB9-4EA1-B58D-76E2C9C4B6F7}" type="presOf" srcId="{B74A9409-2E47-4840-8FAC-CA2AC1910238}" destId="{784E5A00-BA59-43D5-8E65-790EDF969C48}" srcOrd="1" destOrd="1" presId="urn:microsoft.com/office/officeart/2005/8/layout/vList4"/>
    <dgm:cxn modelId="{2F031F68-EBC3-463E-B6A8-6DF73676305F}" srcId="{BAFBC5D4-934F-4C85-8ADC-E86C0BF3C1E4}" destId="{970E0957-C6A6-4C4A-A5C7-1EF6C69CE298}" srcOrd="2" destOrd="0" parTransId="{E9D6CD02-9DD9-41C7-BCE9-DED5B0B8E99D}" sibTransId="{33A5E52C-9E9A-4614-87A3-8E2C3F1684A2}"/>
    <dgm:cxn modelId="{C5627354-579D-41DE-A574-A04002D75263}" type="presOf" srcId="{971FFED4-EB9D-4121-A6E9-3C892BF2A12C}" destId="{243EEFBF-8ED5-4214-85E9-1121E7009EAB}" srcOrd="0" destOrd="3" presId="urn:microsoft.com/office/officeart/2005/8/layout/vList4"/>
    <dgm:cxn modelId="{5F12E67B-DA36-4AD9-9DC6-73E36C4236F2}" srcId="{C8BD41A3-2FE3-43A8-A3DF-9379091B4838}" destId="{06EA746E-406B-4AB8-9CC6-A2A6C8FD85AB}" srcOrd="1" destOrd="0" parTransId="{70577DBF-D9EC-4DC4-88DE-043416A89292}" sibTransId="{448F3BAB-770D-463D-BCCD-AA187DB3669C}"/>
    <dgm:cxn modelId="{2EB02B82-2C9D-4B52-AEB0-5CDA5AD45F89}" type="presOf" srcId="{C8BD41A3-2FE3-43A8-A3DF-9379091B4838}" destId="{ABCBB1B1-B533-4485-851F-876ED4DD9A4B}" srcOrd="1" destOrd="0" presId="urn:microsoft.com/office/officeart/2005/8/layout/vList4"/>
    <dgm:cxn modelId="{DE6EBB84-4A29-4F04-B39F-6C107D98D929}" type="presOf" srcId="{820307DE-C6F5-433B-9A38-4A99E74A3844}" destId="{52229F89-DD0E-4746-9D7D-60CBD75D8CB0}" srcOrd="0" destOrd="0" presId="urn:microsoft.com/office/officeart/2005/8/layout/vList4"/>
    <dgm:cxn modelId="{0D086A85-8BCE-4828-A9FC-6F14AE59FB76}" srcId="{C8BD41A3-2FE3-43A8-A3DF-9379091B4838}" destId="{0F970CB7-538F-43C2-9957-044F90B7B28E}" srcOrd="0" destOrd="0" parTransId="{0AC56420-BBEA-48DF-B287-CDF1DE7F242E}" sibTransId="{92548725-461B-4DA9-BD99-514CD2FDB531}"/>
    <dgm:cxn modelId="{C8478B8F-C5E8-4AE5-87DD-80B9F812EB46}" type="presOf" srcId="{06EA746E-406B-4AB8-9CC6-A2A6C8FD85AB}" destId="{243EEFBF-8ED5-4214-85E9-1121E7009EAB}" srcOrd="0" destOrd="2" presId="urn:microsoft.com/office/officeart/2005/8/layout/vList4"/>
    <dgm:cxn modelId="{01AB5397-D55B-4C15-B362-8D60318CD48C}" type="presOf" srcId="{485CE349-CC85-40CE-85EB-B5FEA624FFB3}" destId="{784E5A00-BA59-43D5-8E65-790EDF969C48}" srcOrd="1" destOrd="2" presId="urn:microsoft.com/office/officeart/2005/8/layout/vList4"/>
    <dgm:cxn modelId="{2CF9F8A2-BF85-4D61-9188-99A72AE83711}" type="presOf" srcId="{EAE6CD85-0247-404F-BCBA-68BFC5277587}" destId="{3B679C3E-2F8B-46C3-B405-9BAF0AF92F51}" srcOrd="0" destOrd="3" presId="urn:microsoft.com/office/officeart/2005/8/layout/vList4"/>
    <dgm:cxn modelId="{148806A4-EB47-400E-9978-BD12ED2A217C}" srcId="{970E0957-C6A6-4C4A-A5C7-1EF6C69CE298}" destId="{EAE6CD85-0247-404F-BCBA-68BFC5277587}" srcOrd="2" destOrd="0" parTransId="{C350EF37-203D-45DC-B75A-E6BF1BA714AF}" sibTransId="{34582890-A5B3-46B8-A4D2-AEC8AEFFDB42}"/>
    <dgm:cxn modelId="{4C219AAC-3CCD-4E1B-B708-C7854EAE5327}" srcId="{970E0957-C6A6-4C4A-A5C7-1EF6C69CE298}" destId="{DFE5EC4C-F8F9-4F24-AD3B-3A45CADF6B84}" srcOrd="1" destOrd="0" parTransId="{8918FB90-8653-4532-8880-68BE32C887B7}" sibTransId="{0F962DBE-B6FA-466E-BF8D-AAF3DD9EE037}"/>
    <dgm:cxn modelId="{013B14B4-23AA-4103-B383-DDAE75F636B4}" type="presOf" srcId="{B74A9409-2E47-4840-8FAC-CA2AC1910238}" destId="{52229F89-DD0E-4746-9D7D-60CBD75D8CB0}" srcOrd="0" destOrd="1" presId="urn:microsoft.com/office/officeart/2005/8/layout/vList4"/>
    <dgm:cxn modelId="{269B5EBD-0321-4952-BF81-1FDB300B3FFB}" type="presOf" srcId="{485CE349-CC85-40CE-85EB-B5FEA624FFB3}" destId="{52229F89-DD0E-4746-9D7D-60CBD75D8CB0}" srcOrd="0" destOrd="2" presId="urn:microsoft.com/office/officeart/2005/8/layout/vList4"/>
    <dgm:cxn modelId="{FEEE97C6-2AF5-44ED-8187-C0B19FE15D33}" type="presOf" srcId="{DFE5EC4C-F8F9-4F24-AD3B-3A45CADF6B84}" destId="{3B679C3E-2F8B-46C3-B405-9BAF0AF92F51}" srcOrd="0" destOrd="2" presId="urn:microsoft.com/office/officeart/2005/8/layout/vList4"/>
    <dgm:cxn modelId="{3FD9B0C6-45D3-4AFE-B149-B1A2C980B77E}" srcId="{820307DE-C6F5-433B-9A38-4A99E74A3844}" destId="{B74A9409-2E47-4840-8FAC-CA2AC1910238}" srcOrd="0" destOrd="0" parTransId="{24B19FEA-84E8-459E-9A35-793A69D5731D}" sibTransId="{3E1AE1B5-55E6-48A4-99E2-303ACA4C38D0}"/>
    <dgm:cxn modelId="{27D460CE-C6F8-4D30-9BCE-D463DA0EED9B}" type="presOf" srcId="{BAFBC5D4-934F-4C85-8ADC-E86C0BF3C1E4}" destId="{B67C7DCA-551C-48FA-9EEB-21CC924735DB}" srcOrd="0" destOrd="0" presId="urn:microsoft.com/office/officeart/2005/8/layout/vList4"/>
    <dgm:cxn modelId="{95F9EED1-F10F-4177-A8AB-C1C5F3863350}" type="presOf" srcId="{06EA746E-406B-4AB8-9CC6-A2A6C8FD85AB}" destId="{ABCBB1B1-B533-4485-851F-876ED4DD9A4B}" srcOrd="1" destOrd="2" presId="urn:microsoft.com/office/officeart/2005/8/layout/vList4"/>
    <dgm:cxn modelId="{850374D4-B97F-4B13-9419-C4707050BC37}" type="presOf" srcId="{51512E35-E880-43D1-9A32-91203649D2DD}" destId="{3B679C3E-2F8B-46C3-B405-9BAF0AF92F51}" srcOrd="0" destOrd="1" presId="urn:microsoft.com/office/officeart/2005/8/layout/vList4"/>
    <dgm:cxn modelId="{AC5EF1EE-00C2-477C-9C8A-C74D4FAFB163}" type="presOf" srcId="{C8BD41A3-2FE3-43A8-A3DF-9379091B4838}" destId="{243EEFBF-8ED5-4214-85E9-1121E7009EAB}" srcOrd="0" destOrd="0" presId="urn:microsoft.com/office/officeart/2005/8/layout/vList4"/>
    <dgm:cxn modelId="{23F8DCF6-A496-4F4A-B637-9B3D9657BB88}" type="presOf" srcId="{970E0957-C6A6-4C4A-A5C7-1EF6C69CE298}" destId="{AE12A032-2AB1-4626-8ED6-6FDB7D2E6F33}" srcOrd="1" destOrd="0" presId="urn:microsoft.com/office/officeart/2005/8/layout/vList4"/>
    <dgm:cxn modelId="{6C1305F7-510C-4C2E-8EA9-8B7966A5955C}" type="presOf" srcId="{0F970CB7-538F-43C2-9957-044F90B7B28E}" destId="{ABCBB1B1-B533-4485-851F-876ED4DD9A4B}" srcOrd="1" destOrd="1" presId="urn:microsoft.com/office/officeart/2005/8/layout/vList4"/>
    <dgm:cxn modelId="{7E6EC7F7-3B7F-4C6A-98CB-006C71B11135}" type="presOf" srcId="{0F970CB7-538F-43C2-9957-044F90B7B28E}" destId="{243EEFBF-8ED5-4214-85E9-1121E7009EAB}" srcOrd="0" destOrd="1" presId="urn:microsoft.com/office/officeart/2005/8/layout/vList4"/>
    <dgm:cxn modelId="{71A094F8-8866-40E6-BA3E-3921C58A507A}" type="presOf" srcId="{51512E35-E880-43D1-9A32-91203649D2DD}" destId="{AE12A032-2AB1-4626-8ED6-6FDB7D2E6F33}" srcOrd="1" destOrd="1" presId="urn:microsoft.com/office/officeart/2005/8/layout/vList4"/>
    <dgm:cxn modelId="{9B8F15C6-6D2E-4D5F-9BD1-F949AB9F1347}" type="presParOf" srcId="{B67C7DCA-551C-48FA-9EEB-21CC924735DB}" destId="{B8705D62-D0FF-4410-805E-FBE04D0455C4}" srcOrd="0" destOrd="0" presId="urn:microsoft.com/office/officeart/2005/8/layout/vList4"/>
    <dgm:cxn modelId="{98900779-C2AB-4A81-AAF2-3F8675C73C4B}" type="presParOf" srcId="{B8705D62-D0FF-4410-805E-FBE04D0455C4}" destId="{52229F89-DD0E-4746-9D7D-60CBD75D8CB0}" srcOrd="0" destOrd="0" presId="urn:microsoft.com/office/officeart/2005/8/layout/vList4"/>
    <dgm:cxn modelId="{08D33347-5225-4DA6-9475-571D774DBCFB}" type="presParOf" srcId="{B8705D62-D0FF-4410-805E-FBE04D0455C4}" destId="{6F94060C-3A4A-4453-8801-FE71F88B9F22}" srcOrd="1" destOrd="0" presId="urn:microsoft.com/office/officeart/2005/8/layout/vList4"/>
    <dgm:cxn modelId="{D378A863-26AE-45E1-AEBD-F5FBC65AA608}" type="presParOf" srcId="{B8705D62-D0FF-4410-805E-FBE04D0455C4}" destId="{784E5A00-BA59-43D5-8E65-790EDF969C48}" srcOrd="2" destOrd="0" presId="urn:microsoft.com/office/officeart/2005/8/layout/vList4"/>
    <dgm:cxn modelId="{7C6C1537-41C0-48B8-923B-DA89540F076B}" type="presParOf" srcId="{B67C7DCA-551C-48FA-9EEB-21CC924735DB}" destId="{8702AA73-FBED-4E54-AD27-43858CF3C0C7}" srcOrd="1" destOrd="0" presId="urn:microsoft.com/office/officeart/2005/8/layout/vList4"/>
    <dgm:cxn modelId="{1C09DD17-A352-4F7E-A28B-8A7A60CF6AE7}" type="presParOf" srcId="{B67C7DCA-551C-48FA-9EEB-21CC924735DB}" destId="{FD91C56E-79EC-4553-BC58-846B49E21172}" srcOrd="2" destOrd="0" presId="urn:microsoft.com/office/officeart/2005/8/layout/vList4"/>
    <dgm:cxn modelId="{0CCF724F-8A03-4530-B9AF-FB5FDEE94412}" type="presParOf" srcId="{FD91C56E-79EC-4553-BC58-846B49E21172}" destId="{243EEFBF-8ED5-4214-85E9-1121E7009EAB}" srcOrd="0" destOrd="0" presId="urn:microsoft.com/office/officeart/2005/8/layout/vList4"/>
    <dgm:cxn modelId="{F99C5A54-B6B2-4EF8-9FE0-FCA79DFCA921}" type="presParOf" srcId="{FD91C56E-79EC-4553-BC58-846B49E21172}" destId="{6AE1CABD-86B4-4AAD-8C5E-E7E8C0F6CE7E}" srcOrd="1" destOrd="0" presId="urn:microsoft.com/office/officeart/2005/8/layout/vList4"/>
    <dgm:cxn modelId="{67F80476-542E-421B-AF36-548D7EFBFDFD}" type="presParOf" srcId="{FD91C56E-79EC-4553-BC58-846B49E21172}" destId="{ABCBB1B1-B533-4485-851F-876ED4DD9A4B}" srcOrd="2" destOrd="0" presId="urn:microsoft.com/office/officeart/2005/8/layout/vList4"/>
    <dgm:cxn modelId="{7B57EB3A-A3BE-4CD2-9298-8149BF685299}" type="presParOf" srcId="{B67C7DCA-551C-48FA-9EEB-21CC924735DB}" destId="{AF2F032D-0996-42F8-8909-936D1175D09D}" srcOrd="3" destOrd="0" presId="urn:microsoft.com/office/officeart/2005/8/layout/vList4"/>
    <dgm:cxn modelId="{6AC3CCE2-3F6F-4F2F-9653-EB840A469C75}" type="presParOf" srcId="{B67C7DCA-551C-48FA-9EEB-21CC924735DB}" destId="{E55E11D7-3A43-4AF2-A2E0-761D86C44982}" srcOrd="4" destOrd="0" presId="urn:microsoft.com/office/officeart/2005/8/layout/vList4"/>
    <dgm:cxn modelId="{58CCB168-00ED-4E75-83D2-5AE6DAFE9D31}" type="presParOf" srcId="{E55E11D7-3A43-4AF2-A2E0-761D86C44982}" destId="{3B679C3E-2F8B-46C3-B405-9BAF0AF92F51}" srcOrd="0" destOrd="0" presId="urn:microsoft.com/office/officeart/2005/8/layout/vList4"/>
    <dgm:cxn modelId="{E20443DF-00E6-422A-98F5-16877A3CAA54}" type="presParOf" srcId="{E55E11D7-3A43-4AF2-A2E0-761D86C44982}" destId="{BED4E5AD-5A2F-4362-AF81-9AC0D6B7321D}" srcOrd="1" destOrd="0" presId="urn:microsoft.com/office/officeart/2005/8/layout/vList4"/>
    <dgm:cxn modelId="{1199DFFA-EC4C-49D1-A1CA-B1376550C409}" type="presParOf" srcId="{E55E11D7-3A43-4AF2-A2E0-761D86C44982}" destId="{AE12A032-2AB1-4626-8ED6-6FDB7D2E6F3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D6C15-8C45-44D4-8FC4-39B636CC37B6}">
      <dsp:nvSpPr>
        <dsp:cNvPr id="0" name=""/>
        <dsp:cNvSpPr/>
      </dsp:nvSpPr>
      <dsp:spPr>
        <a:xfrm>
          <a:off x="4219" y="677037"/>
          <a:ext cx="1933174" cy="11599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Road Users</a:t>
          </a:r>
        </a:p>
      </dsp:txBody>
      <dsp:txXfrm>
        <a:off x="38191" y="711009"/>
        <a:ext cx="1865230" cy="1091960"/>
      </dsp:txXfrm>
    </dsp:sp>
    <dsp:sp modelId="{8AEA341C-C1F9-47E0-B638-9F47FB0FEC45}">
      <dsp:nvSpPr>
        <dsp:cNvPr id="0" name=""/>
        <dsp:cNvSpPr/>
      </dsp:nvSpPr>
      <dsp:spPr>
        <a:xfrm>
          <a:off x="2107513" y="1017276"/>
          <a:ext cx="409832" cy="47942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2107513" y="1113161"/>
        <a:ext cx="286882" cy="287657"/>
      </dsp:txXfrm>
    </dsp:sp>
    <dsp:sp modelId="{2446CE93-1C66-4FAC-9F1E-1E64E650CD8C}">
      <dsp:nvSpPr>
        <dsp:cNvPr id="0" name=""/>
        <dsp:cNvSpPr/>
      </dsp:nvSpPr>
      <dsp:spPr>
        <a:xfrm>
          <a:off x="2710663" y="677037"/>
          <a:ext cx="1933174" cy="1159904"/>
        </a:xfrm>
        <a:prstGeom prst="roundRect">
          <a:avLst>
            <a:gd name="adj" fmla="val 10000"/>
          </a:avLst>
        </a:prstGeom>
        <a:solidFill>
          <a:schemeClr val="accent2">
            <a:hueOff val="167518"/>
            <a:satOff val="152"/>
            <a:lumOff val="12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Partially controlled only</a:t>
          </a:r>
        </a:p>
      </dsp:txBody>
      <dsp:txXfrm>
        <a:off x="2744635" y="711009"/>
        <a:ext cx="1865230" cy="1091960"/>
      </dsp:txXfrm>
    </dsp:sp>
    <dsp:sp modelId="{E97BB84A-5D26-4E3F-839E-AF980555481C}">
      <dsp:nvSpPr>
        <dsp:cNvPr id="0" name=""/>
        <dsp:cNvSpPr/>
      </dsp:nvSpPr>
      <dsp:spPr>
        <a:xfrm>
          <a:off x="4813956" y="1017276"/>
          <a:ext cx="409832" cy="479427"/>
        </a:xfrm>
        <a:prstGeom prst="rightArrow">
          <a:avLst>
            <a:gd name="adj1" fmla="val 60000"/>
            <a:gd name="adj2" fmla="val 50000"/>
          </a:avLst>
        </a:prstGeom>
        <a:solidFill>
          <a:schemeClr val="accent2">
            <a:hueOff val="201022"/>
            <a:satOff val="182"/>
            <a:lumOff val="149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4813956" y="1113161"/>
        <a:ext cx="286882" cy="287657"/>
      </dsp:txXfrm>
    </dsp:sp>
    <dsp:sp modelId="{A44FE685-656A-4559-AE29-D8CD81BAFF79}">
      <dsp:nvSpPr>
        <dsp:cNvPr id="0" name=""/>
        <dsp:cNvSpPr/>
      </dsp:nvSpPr>
      <dsp:spPr>
        <a:xfrm>
          <a:off x="5417106" y="677037"/>
          <a:ext cx="1933174" cy="1159904"/>
        </a:xfrm>
        <a:prstGeom prst="roundRect">
          <a:avLst>
            <a:gd name="adj" fmla="val 10000"/>
          </a:avLst>
        </a:prstGeom>
        <a:solidFill>
          <a:schemeClr val="accent2">
            <a:hueOff val="335036"/>
            <a:satOff val="304"/>
            <a:lumOff val="24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Observed to comply – when it makes sense</a:t>
          </a:r>
        </a:p>
      </dsp:txBody>
      <dsp:txXfrm>
        <a:off x="5451078" y="711009"/>
        <a:ext cx="1865230" cy="1091960"/>
      </dsp:txXfrm>
    </dsp:sp>
    <dsp:sp modelId="{92DD9C52-24AA-49DB-9A0D-3ADB5A15EE0B}">
      <dsp:nvSpPr>
        <dsp:cNvPr id="0" name=""/>
        <dsp:cNvSpPr/>
      </dsp:nvSpPr>
      <dsp:spPr>
        <a:xfrm rot="5400000">
          <a:off x="6178777" y="1972264"/>
          <a:ext cx="409832" cy="479427"/>
        </a:xfrm>
        <a:prstGeom prst="rightArrow">
          <a:avLst>
            <a:gd name="adj1" fmla="val 60000"/>
            <a:gd name="adj2" fmla="val 50000"/>
          </a:avLst>
        </a:prstGeom>
        <a:solidFill>
          <a:schemeClr val="accent2">
            <a:hueOff val="402043"/>
            <a:satOff val="364"/>
            <a:lumOff val="29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rot="-5400000">
        <a:off x="6239865" y="2007061"/>
        <a:ext cx="287657" cy="286882"/>
      </dsp:txXfrm>
    </dsp:sp>
    <dsp:sp modelId="{9ACD8C1D-C705-4E09-8FF2-D8D9297BFF9E}">
      <dsp:nvSpPr>
        <dsp:cNvPr id="0" name=""/>
        <dsp:cNvSpPr/>
      </dsp:nvSpPr>
      <dsp:spPr>
        <a:xfrm>
          <a:off x="5417106" y="2610211"/>
          <a:ext cx="1933174" cy="1159904"/>
        </a:xfrm>
        <a:prstGeom prst="roundRect">
          <a:avLst>
            <a:gd name="adj" fmla="val 10000"/>
          </a:avLst>
        </a:prstGeom>
        <a:solidFill>
          <a:schemeClr val="accent2">
            <a:hueOff val="502554"/>
            <a:satOff val="455"/>
            <a:lumOff val="3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But when it doesn’t make sense</a:t>
          </a:r>
        </a:p>
      </dsp:txBody>
      <dsp:txXfrm>
        <a:off x="5451078" y="2644183"/>
        <a:ext cx="1865230" cy="1091960"/>
      </dsp:txXfrm>
    </dsp:sp>
    <dsp:sp modelId="{2118DB84-DDD9-4B12-ACF6-C60818A71564}">
      <dsp:nvSpPr>
        <dsp:cNvPr id="0" name=""/>
        <dsp:cNvSpPr/>
      </dsp:nvSpPr>
      <dsp:spPr>
        <a:xfrm rot="10800000">
          <a:off x="4837154" y="2950450"/>
          <a:ext cx="409832" cy="479427"/>
        </a:xfrm>
        <a:prstGeom prst="rightArrow">
          <a:avLst>
            <a:gd name="adj1" fmla="val 60000"/>
            <a:gd name="adj2" fmla="val 50000"/>
          </a:avLst>
        </a:prstGeom>
        <a:solidFill>
          <a:schemeClr val="accent2">
            <a:hueOff val="603065"/>
            <a:satOff val="547"/>
            <a:lumOff val="447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rot="10800000">
        <a:off x="4960104" y="3046335"/>
        <a:ext cx="286882" cy="287657"/>
      </dsp:txXfrm>
    </dsp:sp>
    <dsp:sp modelId="{1B7A4C13-B80A-41CD-830A-168C574A032F}">
      <dsp:nvSpPr>
        <dsp:cNvPr id="0" name=""/>
        <dsp:cNvSpPr/>
      </dsp:nvSpPr>
      <dsp:spPr>
        <a:xfrm>
          <a:off x="2710663" y="2610211"/>
          <a:ext cx="1933174" cy="1159904"/>
        </a:xfrm>
        <a:prstGeom prst="roundRect">
          <a:avLst>
            <a:gd name="adj" fmla="val 10000"/>
          </a:avLst>
        </a:prstGeom>
        <a:solidFill>
          <a:schemeClr val="accent2">
            <a:hueOff val="670072"/>
            <a:satOff val="607"/>
            <a:lumOff val="49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Reduce compliance</a:t>
          </a:r>
        </a:p>
      </dsp:txBody>
      <dsp:txXfrm>
        <a:off x="2744635" y="2644183"/>
        <a:ext cx="1865230" cy="1091960"/>
      </dsp:txXfrm>
    </dsp:sp>
    <dsp:sp modelId="{C6B67E77-8A58-4244-8EA5-86942321B271}">
      <dsp:nvSpPr>
        <dsp:cNvPr id="0" name=""/>
        <dsp:cNvSpPr/>
      </dsp:nvSpPr>
      <dsp:spPr>
        <a:xfrm rot="10800000">
          <a:off x="2130711" y="2950450"/>
          <a:ext cx="409832" cy="479427"/>
        </a:xfrm>
        <a:prstGeom prst="rightArrow">
          <a:avLst>
            <a:gd name="adj1" fmla="val 60000"/>
            <a:gd name="adj2" fmla="val 50000"/>
          </a:avLst>
        </a:prstGeom>
        <a:solidFill>
          <a:schemeClr val="accent2">
            <a:hueOff val="804086"/>
            <a:satOff val="729"/>
            <a:lumOff val="59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rot="10800000">
        <a:off x="2253661" y="3046335"/>
        <a:ext cx="286882" cy="287657"/>
      </dsp:txXfrm>
    </dsp:sp>
    <dsp:sp modelId="{DB44BD17-AA31-4C61-8EB4-D09F81940838}">
      <dsp:nvSpPr>
        <dsp:cNvPr id="0" name=""/>
        <dsp:cNvSpPr/>
      </dsp:nvSpPr>
      <dsp:spPr>
        <a:xfrm>
          <a:off x="4219" y="2610211"/>
          <a:ext cx="1933174" cy="1159904"/>
        </a:xfrm>
        <a:prstGeom prst="roundRect">
          <a:avLst>
            <a:gd name="adj" fmla="val 10000"/>
          </a:avLst>
        </a:prstGeom>
        <a:solidFill>
          <a:schemeClr val="accent2">
            <a:hueOff val="837590"/>
            <a:satOff val="759"/>
            <a:lumOff val="62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dirty="0"/>
            <a:t>And can become irate</a:t>
          </a:r>
        </a:p>
      </dsp:txBody>
      <dsp:txXfrm>
        <a:off x="38191" y="2644183"/>
        <a:ext cx="1865230" cy="1091960"/>
      </dsp:txXfrm>
    </dsp:sp>
    <dsp:sp modelId="{A5BDEB0A-6927-4E8B-8937-7272AE1E03D3}">
      <dsp:nvSpPr>
        <dsp:cNvPr id="0" name=""/>
        <dsp:cNvSpPr/>
      </dsp:nvSpPr>
      <dsp:spPr>
        <a:xfrm rot="2125217">
          <a:off x="1960031" y="3905438"/>
          <a:ext cx="707133" cy="479427"/>
        </a:xfrm>
        <a:prstGeom prst="rightArrow">
          <a:avLst>
            <a:gd name="adj1" fmla="val 60000"/>
            <a:gd name="adj2" fmla="val 50000"/>
          </a:avLst>
        </a:prstGeom>
        <a:solidFill>
          <a:schemeClr val="accent2">
            <a:hueOff val="1005108"/>
            <a:satOff val="911"/>
            <a:lumOff val="74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1973341" y="3959644"/>
        <a:ext cx="563305" cy="287657"/>
      </dsp:txXfrm>
    </dsp:sp>
    <dsp:sp modelId="{6D0C6A97-62E3-45D8-93D3-05324143C108}">
      <dsp:nvSpPr>
        <dsp:cNvPr id="0" name=""/>
        <dsp:cNvSpPr/>
      </dsp:nvSpPr>
      <dsp:spPr>
        <a:xfrm>
          <a:off x="0" y="4543385"/>
          <a:ext cx="7378016" cy="1159904"/>
        </a:xfrm>
        <a:prstGeom prst="roundRect">
          <a:avLst>
            <a:gd name="adj" fmla="val 10000"/>
          </a:avLst>
        </a:prstGeom>
        <a:solidFill>
          <a:schemeClr val="accent2">
            <a:hueOff val="1005108"/>
            <a:satOff val="911"/>
            <a:lumOff val="7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kern="1200" dirty="0">
              <a:solidFill>
                <a:schemeClr val="tx1"/>
              </a:solidFill>
            </a:rPr>
            <a:t>Irate and non-compliant drivers increase our risk</a:t>
          </a:r>
        </a:p>
      </dsp:txBody>
      <dsp:txXfrm>
        <a:off x="33972" y="4577357"/>
        <a:ext cx="7310072" cy="1091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29F89-DD0E-4746-9D7D-60CBD75D8CB0}">
      <dsp:nvSpPr>
        <dsp:cNvPr id="0" name=""/>
        <dsp:cNvSpPr/>
      </dsp:nvSpPr>
      <dsp:spPr>
        <a:xfrm>
          <a:off x="0" y="0"/>
          <a:ext cx="6471121" cy="1277737"/>
        </a:xfrm>
        <a:prstGeom prst="roundRect">
          <a:avLst>
            <a:gd name="adj" fmla="val 10000"/>
          </a:avLst>
        </a:prstGeom>
        <a:solidFill>
          <a:srgbClr val="FF4C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Working Group Members</a:t>
          </a:r>
        </a:p>
        <a:p>
          <a:pPr marL="114300" lvl="1" indent="-114300" algn="l" defTabSz="622300">
            <a:lnSpc>
              <a:spcPct val="90000"/>
            </a:lnSpc>
            <a:spcBef>
              <a:spcPct val="0"/>
            </a:spcBef>
            <a:spcAft>
              <a:spcPct val="15000"/>
            </a:spcAft>
            <a:buChar char="•"/>
          </a:pPr>
          <a:r>
            <a:rPr lang="en-US" sz="1400" kern="1200" dirty="0"/>
            <a:t>Will be involved in all stages of each part of the project</a:t>
          </a:r>
        </a:p>
        <a:p>
          <a:pPr marL="114300" lvl="1" indent="-114300" algn="l" defTabSz="622300">
            <a:lnSpc>
              <a:spcPct val="90000"/>
            </a:lnSpc>
            <a:spcBef>
              <a:spcPct val="0"/>
            </a:spcBef>
            <a:spcAft>
              <a:spcPct val="15000"/>
            </a:spcAft>
            <a:buChar char="•"/>
          </a:pPr>
          <a:r>
            <a:rPr lang="en-US" sz="1400" kern="1200" dirty="0"/>
            <a:t>Fergus Tate (NZTA)</a:t>
          </a:r>
        </a:p>
      </dsp:txBody>
      <dsp:txXfrm>
        <a:off x="1421998" y="0"/>
        <a:ext cx="5049123" cy="1277737"/>
      </dsp:txXfrm>
    </dsp:sp>
    <dsp:sp modelId="{6F94060C-3A4A-4453-8801-FE71F88B9F22}">
      <dsp:nvSpPr>
        <dsp:cNvPr id="0" name=""/>
        <dsp:cNvSpPr/>
      </dsp:nvSpPr>
      <dsp:spPr>
        <a:xfrm>
          <a:off x="127773" y="127773"/>
          <a:ext cx="1294224" cy="1022190"/>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3EEFBF-8ED5-4214-85E9-1121E7009EAB}">
      <dsp:nvSpPr>
        <dsp:cNvPr id="0" name=""/>
        <dsp:cNvSpPr/>
      </dsp:nvSpPr>
      <dsp:spPr>
        <a:xfrm>
          <a:off x="0" y="1405511"/>
          <a:ext cx="6471121" cy="1277737"/>
        </a:xfrm>
        <a:prstGeom prst="roundRect">
          <a:avLst>
            <a:gd name="adj" fmla="val 10000"/>
          </a:avLst>
        </a:prstGeom>
        <a:solidFill>
          <a:srgbClr val="FF4C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You can write to us at any time</a:t>
          </a:r>
        </a:p>
        <a:p>
          <a:pPr marL="114300" lvl="1" indent="-114300" algn="l" defTabSz="622300">
            <a:lnSpc>
              <a:spcPct val="90000"/>
            </a:lnSpc>
            <a:spcBef>
              <a:spcPct val="0"/>
            </a:spcBef>
            <a:spcAft>
              <a:spcPct val="15000"/>
            </a:spcAft>
            <a:buChar char="•"/>
          </a:pPr>
          <a:r>
            <a:rPr lang="en-AU" sz="1400" kern="1200" dirty="0"/>
            <a:t>New practices to be considered</a:t>
          </a:r>
          <a:endParaRPr lang="en-US" sz="1400" kern="1200" dirty="0"/>
        </a:p>
        <a:p>
          <a:pPr marL="114300" lvl="1" indent="-114300" algn="l" defTabSz="622300">
            <a:lnSpc>
              <a:spcPct val="90000"/>
            </a:lnSpc>
            <a:spcBef>
              <a:spcPct val="0"/>
            </a:spcBef>
            <a:spcAft>
              <a:spcPct val="15000"/>
            </a:spcAft>
            <a:buChar char="•"/>
          </a:pPr>
          <a:r>
            <a:rPr lang="en-AU" sz="1400" kern="1200" dirty="0"/>
            <a:t>Suggested amendments to existing practices</a:t>
          </a:r>
          <a:endParaRPr lang="en-US" sz="1400" kern="1200" dirty="0"/>
        </a:p>
        <a:p>
          <a:pPr marL="114300" lvl="1" indent="-114300" algn="l" defTabSz="622300">
            <a:lnSpc>
              <a:spcPct val="90000"/>
            </a:lnSpc>
            <a:spcBef>
              <a:spcPct val="0"/>
            </a:spcBef>
            <a:spcAft>
              <a:spcPct val="15000"/>
            </a:spcAft>
            <a:buChar char="•"/>
          </a:pPr>
          <a:r>
            <a:rPr lang="en-AU" sz="1400" kern="1200" dirty="0"/>
            <a:t>Issues / concerns with existing practice</a:t>
          </a:r>
          <a:endParaRPr lang="en-US" sz="1400" kern="1200" dirty="0"/>
        </a:p>
      </dsp:txBody>
      <dsp:txXfrm>
        <a:off x="1421998" y="1405511"/>
        <a:ext cx="5049123" cy="1277737"/>
      </dsp:txXfrm>
    </dsp:sp>
    <dsp:sp modelId="{6AE1CABD-86B4-4AAD-8C5E-E7E8C0F6CE7E}">
      <dsp:nvSpPr>
        <dsp:cNvPr id="0" name=""/>
        <dsp:cNvSpPr/>
      </dsp:nvSpPr>
      <dsp:spPr>
        <a:xfrm>
          <a:off x="127773" y="1533285"/>
          <a:ext cx="1294224" cy="1022190"/>
        </a:xfrm>
        <a:prstGeom prst="roundRect">
          <a:avLst>
            <a:gd name="adj" fmla="val 10000"/>
          </a:avLst>
        </a:prstGeom>
        <a:blipFill>
          <a:blip xmlns:r="http://schemas.openxmlformats.org/officeDocument/2006/relationships" r:embed="rId2"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t="-58000" b="-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79C3E-2F8B-46C3-B405-9BAF0AF92F51}">
      <dsp:nvSpPr>
        <dsp:cNvPr id="0" name=""/>
        <dsp:cNvSpPr/>
      </dsp:nvSpPr>
      <dsp:spPr>
        <a:xfrm>
          <a:off x="0" y="2811023"/>
          <a:ext cx="6471121" cy="1277737"/>
        </a:xfrm>
        <a:prstGeom prst="roundRect">
          <a:avLst>
            <a:gd name="adj" fmla="val 10000"/>
          </a:avLst>
        </a:prstGeom>
        <a:solidFill>
          <a:srgbClr val="FF4C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Industry Consultation phase</a:t>
          </a:r>
        </a:p>
        <a:p>
          <a:pPr marL="114300" lvl="1" indent="-114300" algn="l" defTabSz="622300">
            <a:lnSpc>
              <a:spcPct val="90000"/>
            </a:lnSpc>
            <a:spcBef>
              <a:spcPct val="0"/>
            </a:spcBef>
            <a:spcAft>
              <a:spcPct val="15000"/>
            </a:spcAft>
            <a:buChar char="•"/>
          </a:pPr>
          <a:r>
            <a:rPr lang="en-US" sz="1400" kern="1200" dirty="0"/>
            <a:t>Formal consultation for every part of the project</a:t>
          </a:r>
        </a:p>
        <a:p>
          <a:pPr marL="114300" lvl="1" indent="-114300" algn="l" defTabSz="622300">
            <a:lnSpc>
              <a:spcPct val="90000"/>
            </a:lnSpc>
            <a:spcBef>
              <a:spcPct val="0"/>
            </a:spcBef>
            <a:spcAft>
              <a:spcPct val="15000"/>
            </a:spcAft>
            <a:buChar char="•"/>
          </a:pPr>
          <a:r>
            <a:rPr lang="en-US" sz="1400" kern="1200" dirty="0"/>
            <a:t>Review and comment on the draft documents</a:t>
          </a:r>
        </a:p>
        <a:p>
          <a:pPr marL="114300" lvl="1" indent="-114300" algn="l" defTabSz="622300">
            <a:lnSpc>
              <a:spcPct val="90000"/>
            </a:lnSpc>
            <a:spcBef>
              <a:spcPct val="0"/>
            </a:spcBef>
            <a:spcAft>
              <a:spcPct val="15000"/>
            </a:spcAft>
            <a:buChar char="•"/>
          </a:pPr>
          <a:r>
            <a:rPr lang="en-US" sz="1400" kern="1200" dirty="0"/>
            <a:t>Numerous comments received to date from NZ</a:t>
          </a:r>
        </a:p>
      </dsp:txBody>
      <dsp:txXfrm>
        <a:off x="1421998" y="2811023"/>
        <a:ext cx="5049123" cy="1277737"/>
      </dsp:txXfrm>
    </dsp:sp>
    <dsp:sp modelId="{BED4E5AD-5A2F-4362-AF81-9AC0D6B7321D}">
      <dsp:nvSpPr>
        <dsp:cNvPr id="0" name=""/>
        <dsp:cNvSpPr/>
      </dsp:nvSpPr>
      <dsp:spPr>
        <a:xfrm>
          <a:off x="127773" y="2938796"/>
          <a:ext cx="1294224" cy="1022190"/>
        </a:xfrm>
        <a:prstGeom prst="roundRect">
          <a:avLst>
            <a:gd name="adj" fmla="val 10000"/>
          </a:avLst>
        </a:prstGeom>
        <a:blipFill>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t="-53000" b="-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B4D86BBF-38DE-4B34-833D-210BC6F66615}" type="datetimeFigureOut">
              <a:rPr lang="en-US" smtClean="0"/>
              <a:t>5/14/2018</a:t>
            </a:fld>
            <a:endParaRPr lang="en-US"/>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B02BE67B-2C32-4802-A81D-5FD8EA0D9546}" type="slidenum">
              <a:rPr lang="en-US" smtClean="0"/>
              <a:t>‹#›</a:t>
            </a:fld>
            <a:endParaRPr lang="en-US"/>
          </a:p>
        </p:txBody>
      </p:sp>
    </p:spTree>
    <p:extLst>
      <p:ext uri="{BB962C8B-B14F-4D97-AF65-F5344CB8AC3E}">
        <p14:creationId xmlns:p14="http://schemas.microsoft.com/office/powerpoint/2010/main" val="35339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morning </a:t>
            </a:r>
          </a:p>
          <a:p>
            <a:endParaRPr lang="en-AU" dirty="0"/>
          </a:p>
          <a:p>
            <a:r>
              <a:rPr lang="en-AU" dirty="0"/>
              <a:t>I would like to thank Stuart Fraser and Fergus Tate of the NZTA for the invitation to provide this keynote address and to present my thoughts on traffic management to open this conference.  </a:t>
            </a:r>
          </a:p>
          <a:p>
            <a:endParaRPr lang="en-AU" dirty="0"/>
          </a:p>
          <a:p>
            <a:r>
              <a:rPr lang="en-AU" dirty="0"/>
              <a:t>Improving traffic management for roadworks has been a personal crusade for me for nearly 15 years.  This followed more than 10 years exposure in the planning and development of traffic management schemes for major projects.  </a:t>
            </a:r>
          </a:p>
          <a:p>
            <a:endParaRPr lang="en-AU" dirty="0"/>
          </a:p>
          <a:p>
            <a:r>
              <a:rPr lang="en-AU" dirty="0"/>
              <a:t>I am determined that we can together make a difference and create a substantially safer environment for traffic management personnel, road workers and the public.  </a:t>
            </a:r>
          </a:p>
        </p:txBody>
      </p:sp>
      <p:sp>
        <p:nvSpPr>
          <p:cNvPr id="4" name="Slide Number Placeholder 3"/>
          <p:cNvSpPr>
            <a:spLocks noGrp="1"/>
          </p:cNvSpPr>
          <p:nvPr>
            <p:ph type="sldNum" sz="quarter" idx="10"/>
          </p:nvPr>
        </p:nvSpPr>
        <p:spPr/>
        <p:txBody>
          <a:bodyPr/>
          <a:lstStyle/>
          <a:p>
            <a:fld id="{B02BE67B-2C32-4802-A81D-5FD8EA0D9546}" type="slidenum">
              <a:rPr lang="en-US" smtClean="0"/>
              <a:t>1</a:t>
            </a:fld>
            <a:endParaRPr lang="en-US"/>
          </a:p>
        </p:txBody>
      </p:sp>
    </p:spTree>
    <p:extLst>
      <p:ext uri="{BB962C8B-B14F-4D97-AF65-F5344CB8AC3E}">
        <p14:creationId xmlns:p14="http://schemas.microsoft.com/office/powerpoint/2010/main" val="645508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Road Users represent a substantial risk</a:t>
            </a:r>
          </a:p>
          <a:p>
            <a:r>
              <a:rPr lang="en-AU" dirty="0"/>
              <a:t>They remain only partially controlled</a:t>
            </a:r>
          </a:p>
          <a:p>
            <a:r>
              <a:rPr lang="en-AU" dirty="0"/>
              <a:t>Observed to comply when the traffic management make sense.  </a:t>
            </a:r>
          </a:p>
          <a:p>
            <a:r>
              <a:rPr lang="en-AU" dirty="0"/>
              <a:t>An irate driver is an increased risk</a:t>
            </a:r>
          </a:p>
          <a:p>
            <a:r>
              <a:rPr lang="en-AU" dirty="0"/>
              <a:t>Drivers become irate at perceived continued irrelevance of road works sites</a:t>
            </a:r>
          </a:p>
          <a:p>
            <a:endParaRPr lang="en-AU" dirty="0"/>
          </a:p>
          <a:p>
            <a:r>
              <a:rPr lang="en-AU" dirty="0"/>
              <a:t>Irrelevance</a:t>
            </a:r>
          </a:p>
          <a:p>
            <a:pPr marL="171450" indent="-171450">
              <a:buFont typeface="Arial" panose="020B0604020202020204" pitchFamily="34" charset="0"/>
              <a:buChar char="•"/>
            </a:pPr>
            <a:r>
              <a:rPr lang="en-AU" dirty="0"/>
              <a:t>Sites where the works are only beginning and we reduce speed limits just because occupation of the site has begun.  In some states of Australia it is legislated that speeds can be a maximum of 80km/h when works have begun</a:t>
            </a:r>
          </a:p>
          <a:p>
            <a:pPr marL="171450" indent="-171450">
              <a:buFont typeface="Arial" panose="020B0604020202020204" pitchFamily="34" charset="0"/>
              <a:buChar char="•"/>
            </a:pPr>
            <a:r>
              <a:rPr lang="en-AU" dirty="0"/>
              <a:t>Why</a:t>
            </a:r>
          </a:p>
          <a:p>
            <a:pPr marL="628650" lvl="1" indent="-171450">
              <a:buFont typeface="Arial" panose="020B0604020202020204" pitchFamily="34" charset="0"/>
              <a:buChar char="•"/>
            </a:pPr>
            <a:r>
              <a:rPr lang="en-AU" dirty="0"/>
              <a:t>I have seen examples where the works are well off line and have no impact</a:t>
            </a:r>
          </a:p>
          <a:p>
            <a:pPr marL="628650" lvl="1" indent="-171450">
              <a:buFont typeface="Arial" panose="020B0604020202020204" pitchFamily="34" charset="0"/>
              <a:buChar char="•"/>
            </a:pPr>
            <a:r>
              <a:rPr lang="en-AU" dirty="0"/>
              <a:t>I have seen sites where the initial works are to clear the batters and roadside.  I would argue it is actually safer for road users than before the contractor turned up.  So when the contractor goes home for the night what speed should we use</a:t>
            </a:r>
          </a:p>
          <a:p>
            <a:pPr marL="628650" lvl="1" indent="-171450">
              <a:buFont typeface="Arial" panose="020B0604020202020204" pitchFamily="34" charset="0"/>
              <a:buChar char="•"/>
            </a:pPr>
            <a:r>
              <a:rPr lang="en-AU" dirty="0"/>
              <a:t>I have seen examples where the final surface and </a:t>
            </a:r>
            <a:r>
              <a:rPr lang="en-AU" dirty="0" err="1"/>
              <a:t>linemarking</a:t>
            </a:r>
            <a:r>
              <a:rPr lang="en-AU" dirty="0"/>
              <a:t> has been completed but there is some final landscaping works to complete.  </a:t>
            </a:r>
          </a:p>
        </p:txBody>
      </p:sp>
      <p:sp>
        <p:nvSpPr>
          <p:cNvPr id="4" name="Slide Number Placeholder 3"/>
          <p:cNvSpPr>
            <a:spLocks noGrp="1"/>
          </p:cNvSpPr>
          <p:nvPr>
            <p:ph type="sldNum" sz="quarter" idx="10"/>
          </p:nvPr>
        </p:nvSpPr>
        <p:spPr/>
        <p:txBody>
          <a:bodyPr/>
          <a:lstStyle/>
          <a:p>
            <a:fld id="{B02BE67B-2C32-4802-A81D-5FD8EA0D9546}" type="slidenum">
              <a:rPr lang="en-US" smtClean="0"/>
              <a:t>11</a:t>
            </a:fld>
            <a:endParaRPr lang="en-US"/>
          </a:p>
        </p:txBody>
      </p:sp>
    </p:spTree>
    <p:extLst>
      <p:ext uri="{BB962C8B-B14F-4D97-AF65-F5344CB8AC3E}">
        <p14:creationId xmlns:p14="http://schemas.microsoft.com/office/powerpoint/2010/main" val="257857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did we feel about this</a:t>
            </a:r>
          </a:p>
          <a:p>
            <a:endParaRPr lang="en-AU" dirty="0"/>
          </a:p>
          <a:p>
            <a:r>
              <a:rPr lang="en-AU" dirty="0"/>
              <a:t>This video was just under 2 and a half minutes in length</a:t>
            </a:r>
          </a:p>
          <a:p>
            <a:endParaRPr lang="en-AU" dirty="0"/>
          </a:p>
          <a:p>
            <a:r>
              <a:rPr lang="en-AU" dirty="0"/>
              <a:t>Although it felt quite agonising</a:t>
            </a:r>
          </a:p>
          <a:p>
            <a:endParaRPr lang="en-AU" dirty="0"/>
          </a:p>
          <a:p>
            <a:r>
              <a:rPr lang="en-AU" dirty="0"/>
              <a:t>The actual delay costs just 50 seconds.  </a:t>
            </a:r>
          </a:p>
          <a:p>
            <a:endParaRPr lang="en-AU" dirty="0"/>
          </a:p>
          <a:p>
            <a:r>
              <a:rPr lang="en-AU" dirty="0"/>
              <a:t>But imagine coming across this several times on a journey</a:t>
            </a:r>
          </a:p>
          <a:p>
            <a:endParaRPr lang="en-AU" dirty="0"/>
          </a:p>
          <a:p>
            <a:r>
              <a:rPr lang="en-AU" dirty="0"/>
              <a:t>And then coming to an active site.  </a:t>
            </a:r>
          </a:p>
        </p:txBody>
      </p:sp>
      <p:sp>
        <p:nvSpPr>
          <p:cNvPr id="4" name="Slide Number Placeholder 3"/>
          <p:cNvSpPr>
            <a:spLocks noGrp="1"/>
          </p:cNvSpPr>
          <p:nvPr>
            <p:ph type="sldNum" sz="quarter" idx="10"/>
          </p:nvPr>
        </p:nvSpPr>
        <p:spPr/>
        <p:txBody>
          <a:bodyPr/>
          <a:lstStyle/>
          <a:p>
            <a:fld id="{B02BE67B-2C32-4802-A81D-5FD8EA0D9546}" type="slidenum">
              <a:rPr lang="en-US" smtClean="0"/>
              <a:t>12</a:t>
            </a:fld>
            <a:endParaRPr lang="en-US"/>
          </a:p>
        </p:txBody>
      </p:sp>
    </p:spTree>
    <p:extLst>
      <p:ext uri="{BB962C8B-B14F-4D97-AF65-F5344CB8AC3E}">
        <p14:creationId xmlns:p14="http://schemas.microsoft.com/office/powerpoint/2010/main" val="219644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13</a:t>
            </a:fld>
            <a:endParaRPr lang="en-US"/>
          </a:p>
        </p:txBody>
      </p:sp>
    </p:spTree>
    <p:extLst>
      <p:ext uri="{BB962C8B-B14F-4D97-AF65-F5344CB8AC3E}">
        <p14:creationId xmlns:p14="http://schemas.microsoft.com/office/powerpoint/2010/main" val="180823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Competence is the key.  </a:t>
            </a:r>
          </a:p>
          <a:p>
            <a:endParaRPr lang="en-AU" dirty="0"/>
          </a:p>
          <a:p>
            <a:r>
              <a:rPr lang="en-AU" dirty="0"/>
              <a:t>We need to look like we know what we are doing.  Too often stuff is wrong and looks dumb.  It may look right for us but we are not the audience.  17 </a:t>
            </a:r>
            <a:r>
              <a:rPr lang="en-AU" dirty="0" err="1"/>
              <a:t>yo</a:t>
            </a:r>
            <a:r>
              <a:rPr lang="en-AU" dirty="0"/>
              <a:t> to 80 </a:t>
            </a:r>
            <a:r>
              <a:rPr lang="en-AU" dirty="0" err="1"/>
              <a:t>yo</a:t>
            </a:r>
            <a:endParaRPr lang="en-AU" dirty="0"/>
          </a:p>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14</a:t>
            </a:fld>
            <a:endParaRPr lang="en-US"/>
          </a:p>
        </p:txBody>
      </p:sp>
    </p:spTree>
    <p:extLst>
      <p:ext uri="{BB962C8B-B14F-4D97-AF65-F5344CB8AC3E}">
        <p14:creationId xmlns:p14="http://schemas.microsoft.com/office/powerpoint/2010/main" val="2741214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15</a:t>
            </a:fld>
            <a:endParaRPr lang="en-US"/>
          </a:p>
        </p:txBody>
      </p:sp>
    </p:spTree>
    <p:extLst>
      <p:ext uri="{BB962C8B-B14F-4D97-AF65-F5344CB8AC3E}">
        <p14:creationId xmlns:p14="http://schemas.microsoft.com/office/powerpoint/2010/main" val="3116695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to my role</a:t>
            </a:r>
          </a:p>
        </p:txBody>
      </p:sp>
      <p:sp>
        <p:nvSpPr>
          <p:cNvPr id="4" name="Slide Number Placeholder 3"/>
          <p:cNvSpPr>
            <a:spLocks noGrp="1"/>
          </p:cNvSpPr>
          <p:nvPr>
            <p:ph type="sldNum" sz="quarter" idx="10"/>
          </p:nvPr>
        </p:nvSpPr>
        <p:spPr/>
        <p:txBody>
          <a:bodyPr/>
          <a:lstStyle/>
          <a:p>
            <a:fld id="{B02BE67B-2C32-4802-A81D-5FD8EA0D9546}" type="slidenum">
              <a:rPr lang="en-US" smtClean="0"/>
              <a:t>16</a:t>
            </a:fld>
            <a:endParaRPr lang="en-US"/>
          </a:p>
        </p:txBody>
      </p:sp>
    </p:spTree>
    <p:extLst>
      <p:ext uri="{BB962C8B-B14F-4D97-AF65-F5344CB8AC3E}">
        <p14:creationId xmlns:p14="http://schemas.microsoft.com/office/powerpoint/2010/main" val="3744321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Tell the story of the project so far</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QLD project</a:t>
            </a:r>
          </a:p>
          <a:p>
            <a:pPr lvl="0"/>
            <a:r>
              <a:rPr lang="en-AU" sz="1200" kern="1200" dirty="0">
                <a:solidFill>
                  <a:schemeClr val="tx1"/>
                </a:solidFill>
                <a:effectLst/>
                <a:latin typeface="+mn-lt"/>
                <a:ea typeface="+mn-ea"/>
                <a:cs typeface="+mn-cs"/>
              </a:rPr>
              <a:t>NSW project working near traffic</a:t>
            </a:r>
          </a:p>
          <a:p>
            <a:pPr lvl="0"/>
            <a:r>
              <a:rPr lang="en-AU" sz="1200" kern="1200" dirty="0">
                <a:solidFill>
                  <a:schemeClr val="tx1"/>
                </a:solidFill>
                <a:effectLst/>
                <a:latin typeface="+mn-lt"/>
                <a:ea typeface="+mn-ea"/>
                <a:cs typeface="+mn-cs"/>
              </a:rPr>
              <a:t>NZ project on Zero Harm</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WA is quite advanced in this area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all about communication</a:t>
            </a:r>
          </a:p>
          <a:p>
            <a:pPr lvl="0"/>
            <a:endParaRPr lang="en-AU"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1. The risks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Recognition - one of the most dangerous activities for roads agencies,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Obligation - to ensure works are undertaken by experienced competent trained practitioners,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Consideration for everyone.  </a:t>
            </a:r>
            <a:endParaRPr lang="en-AU" sz="1200" kern="1200" dirty="0">
              <a:solidFill>
                <a:schemeClr val="tx1"/>
              </a:solidFill>
              <a:effectLst/>
              <a:latin typeface="+mn-lt"/>
              <a:ea typeface="+mn-ea"/>
              <a:cs typeface="+mn-cs"/>
            </a:endParaRPr>
          </a:p>
          <a:p>
            <a:pPr marL="228600" lvl="0" indent="-228600">
              <a:buFont typeface="Arial" panose="020B0604020202020204" pitchFamily="34" charset="0"/>
              <a:buAutoNum type="arabicPeriod" startAt="2"/>
            </a:pPr>
            <a:r>
              <a:rPr lang="en-AU" sz="1200" kern="1200" dirty="0">
                <a:solidFill>
                  <a:schemeClr val="tx1"/>
                </a:solidFill>
                <a:effectLst/>
                <a:latin typeface="+mn-lt"/>
                <a:ea typeface="+mn-ea"/>
                <a:cs typeface="+mn-cs"/>
              </a:rPr>
              <a:t>WHS obligations</a:t>
            </a:r>
          </a:p>
          <a:p>
            <a:pPr marL="228600" lvl="0" indent="-228600">
              <a:buFont typeface="Arial" panose="020B0604020202020204" pitchFamily="34" charset="0"/>
              <a:buAutoNum type="arabicPeriod" startAt="2"/>
            </a:pPr>
            <a:endParaRPr lang="en-AU" sz="1200" kern="1200" dirty="0">
              <a:solidFill>
                <a:schemeClr val="tx1"/>
              </a:solidFill>
              <a:effectLst/>
              <a:latin typeface="+mn-lt"/>
              <a:ea typeface="+mn-ea"/>
              <a:cs typeface="+mn-cs"/>
            </a:endParaRPr>
          </a:p>
          <a:p>
            <a:pPr marL="0" lvl="0" indent="0">
              <a:buFont typeface="Arial" panose="020B0604020202020204" pitchFamily="34" charset="0"/>
              <a:buNone/>
            </a:pPr>
            <a:r>
              <a:rPr lang="en-AU" sz="1200" kern="1200" dirty="0">
                <a:solidFill>
                  <a:schemeClr val="tx1"/>
                </a:solidFill>
                <a:effectLst/>
                <a:latin typeface="+mn-lt"/>
                <a:ea typeface="+mn-ea"/>
                <a:cs typeface="+mn-cs"/>
              </a:rPr>
              <a:t>So what does the current situation look like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Common issues</a:t>
            </a:r>
            <a:endParaRPr lang="en-AU" sz="1200" kern="1200" dirty="0">
              <a:solidFill>
                <a:schemeClr val="tx1"/>
              </a:solidFill>
              <a:effectLst/>
              <a:latin typeface="+mn-lt"/>
              <a:ea typeface="+mn-ea"/>
              <a:cs typeface="+mn-cs"/>
            </a:endParaRPr>
          </a:p>
          <a:p>
            <a:pPr marL="1085850" lvl="2" indent="-171450">
              <a:buFontTx/>
              <a:buChar char="-"/>
            </a:pPr>
            <a:r>
              <a:rPr lang="en-US" sz="1200" kern="1200" dirty="0">
                <a:solidFill>
                  <a:schemeClr val="tx1"/>
                </a:solidFill>
                <a:effectLst/>
                <a:latin typeface="+mn-lt"/>
                <a:ea typeface="+mn-ea"/>
                <a:cs typeface="+mn-cs"/>
              </a:rPr>
              <a:t>Application on the ground does not conform with the standards</a:t>
            </a:r>
            <a:endParaRPr lang="en-AU" sz="1200" kern="1200" dirty="0">
              <a:solidFill>
                <a:schemeClr val="tx1"/>
              </a:solidFill>
              <a:effectLst/>
              <a:latin typeface="+mn-lt"/>
              <a:ea typeface="+mn-ea"/>
              <a:cs typeface="+mn-cs"/>
            </a:endParaRPr>
          </a:p>
          <a:p>
            <a:pPr marL="1085850" lvl="2" indent="-171450">
              <a:buFontTx/>
              <a:buChar char="-"/>
            </a:pPr>
            <a:r>
              <a:rPr lang="en-US" sz="1200" kern="1200" dirty="0">
                <a:solidFill>
                  <a:schemeClr val="tx1"/>
                </a:solidFill>
                <a:effectLst/>
                <a:latin typeface="+mn-lt"/>
                <a:ea typeface="+mn-ea"/>
                <a:cs typeface="+mn-cs"/>
              </a:rPr>
              <a:t>Driver compliance with what we want is low</a:t>
            </a:r>
            <a:endParaRPr lang="en-AU" sz="1200" kern="1200" dirty="0">
              <a:solidFill>
                <a:schemeClr val="tx1"/>
              </a:solidFill>
              <a:effectLst/>
              <a:latin typeface="+mn-lt"/>
              <a:ea typeface="+mn-ea"/>
              <a:cs typeface="+mn-cs"/>
            </a:endParaRPr>
          </a:p>
          <a:p>
            <a:pPr marL="1085850" lvl="2" indent="-171450">
              <a:buFontTx/>
              <a:buChar char="-"/>
            </a:pPr>
            <a:r>
              <a:rPr lang="en-US" sz="1200" kern="1200" dirty="0">
                <a:solidFill>
                  <a:schemeClr val="tx1"/>
                </a:solidFill>
                <a:effectLst/>
                <a:latin typeface="+mn-lt"/>
                <a:ea typeface="+mn-ea"/>
                <a:cs typeface="+mn-cs"/>
              </a:rPr>
              <a:t>I am sure you can all tell me numerous stories of how dangerous work sites are</a:t>
            </a:r>
            <a:endParaRPr lang="en-AU"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Traffic Management is treated as a low cost service provision</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You get what you pay for</a:t>
            </a:r>
            <a:endParaRPr lang="en-AU"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cannot accept that the current situation continues</a:t>
            </a:r>
            <a:endParaRPr lang="en-AU"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Solutions</a:t>
            </a:r>
            <a:endParaRPr lang="en-AU"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We commonly hear that we need to educate drivers - However we have been – and for the past 30 years I have been involved we have been teaching them that we are not to be believed</a:t>
            </a:r>
            <a:endParaRPr lang="en-AU"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We commonly hear that we need to enforce our roadwork sites – However we already ask them, and they often refuse because the sites are not enforceable.  </a:t>
            </a:r>
            <a:endParaRPr lang="en-AU"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We commonly hear that drivers do not obey our signs – however – often it is our own people – WHS supervisor example </a:t>
            </a:r>
          </a:p>
          <a:p>
            <a:pPr lvl="2"/>
            <a:r>
              <a:rPr lang="en-US" sz="1200" kern="1200" dirty="0">
                <a:solidFill>
                  <a:schemeClr val="tx1"/>
                </a:solidFill>
                <a:effectLst/>
                <a:latin typeface="+mn-lt"/>
                <a:ea typeface="+mn-ea"/>
                <a:cs typeface="+mn-cs"/>
              </a:rPr>
              <a:t>We see repeated errors at many sites, some of them serious.   In many cases what gets installed looks dumb.  </a:t>
            </a:r>
            <a:endParaRPr lang="en-AU"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We therefore need to start by improving our own practices.  The same themes are repeated across Australia and New Zealand.  </a:t>
            </a:r>
            <a:endParaRPr lang="en-AU"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1"/>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17</a:t>
            </a:fld>
            <a:endParaRPr lang="en-US"/>
          </a:p>
        </p:txBody>
      </p:sp>
    </p:spTree>
    <p:extLst>
      <p:ext uri="{BB962C8B-B14F-4D97-AF65-F5344CB8AC3E}">
        <p14:creationId xmlns:p14="http://schemas.microsoft.com/office/powerpoint/2010/main" val="135605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Then talk about the model that we have ended up with.  </a:t>
            </a:r>
          </a:p>
          <a:p>
            <a:endParaRPr lang="en-AU" dirty="0"/>
          </a:p>
          <a:p>
            <a:r>
              <a:rPr lang="en-AU" dirty="0"/>
              <a:t>Includes the four main modules and the continued support of the update to AS1742.3.  </a:t>
            </a:r>
          </a:p>
        </p:txBody>
      </p:sp>
      <p:sp>
        <p:nvSpPr>
          <p:cNvPr id="4" name="Slide Number Placeholder 3"/>
          <p:cNvSpPr>
            <a:spLocks noGrp="1"/>
          </p:cNvSpPr>
          <p:nvPr>
            <p:ph type="sldNum" sz="quarter" idx="10"/>
          </p:nvPr>
        </p:nvSpPr>
        <p:spPr/>
        <p:txBody>
          <a:bodyPr/>
          <a:lstStyle/>
          <a:p>
            <a:fld id="{B02BE67B-2C32-4802-A81D-5FD8EA0D9546}" type="slidenum">
              <a:rPr lang="en-US" smtClean="0"/>
              <a:t>18</a:t>
            </a:fld>
            <a:endParaRPr lang="en-US"/>
          </a:p>
        </p:txBody>
      </p:sp>
    </p:spTree>
    <p:extLst>
      <p:ext uri="{BB962C8B-B14F-4D97-AF65-F5344CB8AC3E}">
        <p14:creationId xmlns:p14="http://schemas.microsoft.com/office/powerpoint/2010/main" val="2696207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19</a:t>
            </a:fld>
            <a:endParaRPr lang="en-US"/>
          </a:p>
        </p:txBody>
      </p:sp>
    </p:spTree>
    <p:extLst>
      <p:ext uri="{BB962C8B-B14F-4D97-AF65-F5344CB8AC3E}">
        <p14:creationId xmlns:p14="http://schemas.microsoft.com/office/powerpoint/2010/main" val="3736595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Message – need for more logical progression for industry participants</a:t>
            </a:r>
            <a:endParaRPr lang="en-AU"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Message – need for skills to be matched to the risk profile of the network</a:t>
            </a:r>
            <a:endParaRPr lang="en-AU"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pathways for practitioners in the industry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Talk about non – practitioner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Biggest challenge in this area is </a:t>
            </a:r>
            <a:r>
              <a:rPr lang="en-US" sz="1200" kern="1200" dirty="0" err="1">
                <a:solidFill>
                  <a:schemeClr val="tx1"/>
                </a:solidFill>
                <a:effectLst/>
                <a:latin typeface="+mn-lt"/>
                <a:ea typeface="+mn-ea"/>
                <a:cs typeface="+mn-cs"/>
              </a:rPr>
              <a:t>harmonising</a:t>
            </a:r>
            <a:r>
              <a:rPr lang="en-US" sz="1200" kern="1200" dirty="0">
                <a:solidFill>
                  <a:schemeClr val="tx1"/>
                </a:solidFill>
                <a:effectLst/>
                <a:latin typeface="+mn-lt"/>
                <a:ea typeface="+mn-ea"/>
                <a:cs typeface="+mn-cs"/>
              </a:rPr>
              <a:t> roles and training across Australia and New Zealand</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20</a:t>
            </a:fld>
            <a:endParaRPr lang="en-US"/>
          </a:p>
        </p:txBody>
      </p:sp>
    </p:spTree>
    <p:extLst>
      <p:ext uri="{BB962C8B-B14F-4D97-AF65-F5344CB8AC3E}">
        <p14:creationId xmlns:p14="http://schemas.microsoft.com/office/powerpoint/2010/main" val="373069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what other occupation do we let the public operate large pieces of machinery within mere metres of our workers.  Yes there are risks in other occupations, bad weather in deep sea fishing, explosives in mining, working at height on high rise buildings.  But we have a high level of control on each of these. </a:t>
            </a:r>
          </a:p>
          <a:p>
            <a:endParaRPr lang="en-AU" dirty="0"/>
          </a:p>
          <a:p>
            <a:r>
              <a:rPr lang="en-AU" dirty="0"/>
              <a:t>I am sure you have all heard or used the term the thin blue line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thin orange line is the temporary traffic management we put in place between our road workers and road users.  This orange line should define a safe workplace for road works and a safe road environment for road users.  However, the safety of workers and the public at worksites on or near our roads continues to be of concern.  Too often we see and hear of near misses and incidents and too often we see and hear about fatalities.</a:t>
            </a:r>
          </a:p>
          <a:p>
            <a:r>
              <a:rPr lang="en-AU" dirty="0"/>
              <a:t>However, the safety of workers and the public at worksites on or near our roads continues to be of concern.  Too often we see and hear of near misses and incidents and too often we see and hear about fatalities</a:t>
            </a:r>
          </a:p>
          <a:p>
            <a:endParaRPr lang="en-AU" dirty="0"/>
          </a:p>
          <a:p>
            <a:r>
              <a:rPr lang="en-AU" dirty="0"/>
              <a:t>I would like to have a discussion with you today about how we improve the thin orange line</a:t>
            </a:r>
          </a:p>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2</a:t>
            </a:fld>
            <a:endParaRPr lang="en-US"/>
          </a:p>
        </p:txBody>
      </p:sp>
    </p:spTree>
    <p:extLst>
      <p:ext uri="{BB962C8B-B14F-4D97-AF65-F5344CB8AC3E}">
        <p14:creationId xmlns:p14="http://schemas.microsoft.com/office/powerpoint/2010/main" val="3140437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21</a:t>
            </a:fld>
            <a:endParaRPr lang="en-US"/>
          </a:p>
        </p:txBody>
      </p:sp>
    </p:spTree>
    <p:extLst>
      <p:ext uri="{BB962C8B-B14F-4D97-AF65-F5344CB8AC3E}">
        <p14:creationId xmlns:p14="http://schemas.microsoft.com/office/powerpoint/2010/main" val="4021442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23</a:t>
            </a:fld>
            <a:endParaRPr lang="en-US"/>
          </a:p>
        </p:txBody>
      </p:sp>
    </p:spTree>
    <p:extLst>
      <p:ext uri="{BB962C8B-B14F-4D97-AF65-F5344CB8AC3E}">
        <p14:creationId xmlns:p14="http://schemas.microsoft.com/office/powerpoint/2010/main" val="1163125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rPr>
              <a:t>We don’t have all of the answers</a:t>
            </a:r>
          </a:p>
          <a:p>
            <a:r>
              <a:rPr lang="en-AU" dirty="0">
                <a:effectLst/>
              </a:rPr>
              <a:t>I don’t have all of the answers. </a:t>
            </a:r>
          </a:p>
          <a:p>
            <a:r>
              <a:rPr lang="en-AU" dirty="0">
                <a:effectLst/>
              </a:rPr>
              <a:t>This is not about me telling you how to do your job</a:t>
            </a:r>
          </a:p>
          <a:p>
            <a:r>
              <a:rPr lang="en-AU" dirty="0">
                <a:effectLst/>
              </a:rPr>
              <a:t>This is about me facilitating a process that meets all of our needs.  </a:t>
            </a:r>
          </a:p>
          <a:p>
            <a:endParaRPr lang="en-AU" dirty="0">
              <a:effectLst/>
            </a:endParaRPr>
          </a:p>
          <a:p>
            <a:endParaRPr lang="en-AU" dirty="0">
              <a:effectLst/>
            </a:endParaRPr>
          </a:p>
          <a:p>
            <a:pPr lvl="1"/>
            <a:r>
              <a:rPr lang="en-US" sz="1200" kern="1200" dirty="0">
                <a:solidFill>
                  <a:schemeClr val="tx1"/>
                </a:solidFill>
                <a:effectLst/>
                <a:latin typeface="+mn-lt"/>
                <a:ea typeface="+mn-ea"/>
                <a:cs typeface="+mn-cs"/>
              </a:rPr>
              <a:t>NZTA has nominated Fergus Tate as representative to sit on working groups? </a:t>
            </a:r>
            <a:endParaRPr lang="en-AU"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Input is to be sought by NZTA on</a:t>
            </a:r>
            <a:endParaRPr lang="en-AU" sz="12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Translation and adoption of NZ practices</a:t>
            </a:r>
          </a:p>
          <a:p>
            <a:pPr lvl="3"/>
            <a:r>
              <a:rPr lang="en-US" sz="1200" kern="1200" dirty="0">
                <a:solidFill>
                  <a:schemeClr val="tx1"/>
                </a:solidFill>
                <a:effectLst/>
                <a:latin typeface="+mn-lt"/>
                <a:ea typeface="+mn-ea"/>
                <a:cs typeface="+mn-cs"/>
              </a:rPr>
              <a:t>Impacts on NZ Practices.  </a:t>
            </a:r>
          </a:p>
          <a:p>
            <a:pPr lvl="3"/>
            <a:r>
              <a:rPr lang="en-US" sz="1200" kern="1200" dirty="0">
                <a:solidFill>
                  <a:schemeClr val="tx1"/>
                </a:solidFill>
                <a:effectLst/>
                <a:latin typeface="+mn-lt"/>
                <a:ea typeface="+mn-ea"/>
                <a:cs typeface="+mn-cs"/>
              </a:rPr>
              <a:t>New practices to be considered</a:t>
            </a:r>
            <a:endParaRPr lang="en-AU" sz="12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Suggested amendments to existing practices</a:t>
            </a:r>
            <a:endParaRPr lang="en-AU" sz="12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Issues / Concerns with existing practices</a:t>
            </a:r>
            <a:endParaRPr lang="en-AU"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Industry consultation to be held for each Guide Part and for training modules – big emphasis here, we are being very consultative going forward, “we cannot do this without you” message</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25</a:t>
            </a:fld>
            <a:endParaRPr lang="en-US"/>
          </a:p>
        </p:txBody>
      </p:sp>
    </p:spTree>
    <p:extLst>
      <p:ext uri="{BB962C8B-B14F-4D97-AF65-F5344CB8AC3E}">
        <p14:creationId xmlns:p14="http://schemas.microsoft.com/office/powerpoint/2010/main" val="2272905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to Tugun Bypass issue</a:t>
            </a:r>
          </a:p>
        </p:txBody>
      </p:sp>
      <p:sp>
        <p:nvSpPr>
          <p:cNvPr id="4" name="Slide Number Placeholder 3"/>
          <p:cNvSpPr>
            <a:spLocks noGrp="1"/>
          </p:cNvSpPr>
          <p:nvPr>
            <p:ph type="sldNum" sz="quarter" idx="10"/>
          </p:nvPr>
        </p:nvSpPr>
        <p:spPr/>
        <p:txBody>
          <a:bodyPr/>
          <a:lstStyle/>
          <a:p>
            <a:fld id="{B02BE67B-2C32-4802-A81D-5FD8EA0D9546}" type="slidenum">
              <a:rPr lang="en-US" smtClean="0"/>
              <a:t>26</a:t>
            </a:fld>
            <a:endParaRPr lang="en-US"/>
          </a:p>
        </p:txBody>
      </p:sp>
    </p:spTree>
    <p:extLst>
      <p:ext uri="{BB962C8B-B14F-4D97-AF65-F5344CB8AC3E}">
        <p14:creationId xmlns:p14="http://schemas.microsoft.com/office/powerpoint/2010/main" val="2043487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27</a:t>
            </a:fld>
            <a:endParaRPr lang="en-US"/>
          </a:p>
        </p:txBody>
      </p:sp>
    </p:spTree>
    <p:extLst>
      <p:ext uri="{BB962C8B-B14F-4D97-AF65-F5344CB8AC3E}">
        <p14:creationId xmlns:p14="http://schemas.microsoft.com/office/powerpoint/2010/main" val="1459341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28</a:t>
            </a:fld>
            <a:endParaRPr lang="en-US"/>
          </a:p>
        </p:txBody>
      </p:sp>
    </p:spTree>
    <p:extLst>
      <p:ext uri="{BB962C8B-B14F-4D97-AF65-F5344CB8AC3E}">
        <p14:creationId xmlns:p14="http://schemas.microsoft.com/office/powerpoint/2010/main" val="3283114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02BE67B-2C32-4802-A81D-5FD8EA0D9546}" type="slidenum">
              <a:rPr lang="en-US" smtClean="0"/>
              <a:t>29</a:t>
            </a:fld>
            <a:endParaRPr lang="en-US"/>
          </a:p>
        </p:txBody>
      </p:sp>
    </p:spTree>
    <p:extLst>
      <p:ext uri="{BB962C8B-B14F-4D97-AF65-F5344CB8AC3E}">
        <p14:creationId xmlns:p14="http://schemas.microsoft.com/office/powerpoint/2010/main" val="63151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what other occupation do we let the public operate large pieces of machinery within mere metres of our workers.  Yes there are risks in other occupations, bad weather in deep sea fishing, explosives in mining, working at height on high rise buildings.  But we have a high level of control on each of these.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thin orange line is the temporary traffic management we put in place between our road workers and road users.  This orange line should define a safe workplace for road works and a safe road environment for road users.  However, the safety of workers and the public at worksites on or near our roads continues to be of concern.  Too often we see and hear of near misses and incidents and too often we see and hear about fatalities.</a:t>
            </a:r>
          </a:p>
          <a:p>
            <a:r>
              <a:rPr lang="en-AU" dirty="0"/>
              <a:t>However, the safety of workers and the public at worksites on or near our roads continues to be of concern.  Too often we see and hear of near misses and incidents and too often we see and hear about fatalities</a:t>
            </a:r>
          </a:p>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3</a:t>
            </a:fld>
            <a:endParaRPr lang="en-US"/>
          </a:p>
        </p:txBody>
      </p:sp>
    </p:spTree>
    <p:extLst>
      <p:ext uri="{BB962C8B-B14F-4D97-AF65-F5344CB8AC3E}">
        <p14:creationId xmlns:p14="http://schemas.microsoft.com/office/powerpoint/2010/main" val="16618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optimal approach is one that considers both sides of the risk bow-tie</a:t>
            </a:r>
          </a:p>
          <a:p>
            <a:endParaRPr lang="en-AU" dirty="0"/>
          </a:p>
          <a:p>
            <a:r>
              <a:rPr lang="en-AU" dirty="0"/>
              <a:t>What we need to consider first is the event that risk event that could potentially lead to an injury or death – the loss of control by a driver.  </a:t>
            </a:r>
          </a:p>
          <a:p>
            <a:endParaRPr lang="en-AU" dirty="0"/>
          </a:p>
          <a:p>
            <a:r>
              <a:rPr lang="en-AU" dirty="0"/>
              <a:t>The overall approach needs to be coordinated to consider the three E’s </a:t>
            </a:r>
          </a:p>
          <a:p>
            <a:r>
              <a:rPr lang="en-AU" dirty="0"/>
              <a:t>Education – drivers on what they need to do.  What we are doing and how drivers should react.  </a:t>
            </a:r>
          </a:p>
          <a:p>
            <a:r>
              <a:rPr lang="en-AU" dirty="0"/>
              <a:t>Engineering – designing the site correctly so that it matches with driver’s expectations.  Encouraging drivers to do the right thing.  This comes in three main forms – warning / advising drivers of their approach to the site and what they need to do</a:t>
            </a:r>
          </a:p>
          <a:p>
            <a:r>
              <a:rPr lang="en-AU" dirty="0"/>
              <a:t>Enforcement – Acting on those who fail to do the right thing.  There is a percentage of drivers who do not comply</a:t>
            </a:r>
          </a:p>
          <a:p>
            <a:endParaRPr lang="en-AU" dirty="0"/>
          </a:p>
          <a:p>
            <a:r>
              <a:rPr lang="en-AU" dirty="0"/>
              <a:t>However we also need to consider what happens when a loss of control inevitably occurs.  Safe Systems tells us that a compliant driver, driving at the required speed limit can still make a mistake.  This mistake should not end up costing the life of a road user or a road worker.  </a:t>
            </a:r>
          </a:p>
          <a:p>
            <a:endParaRPr lang="en-AU" dirty="0"/>
          </a:p>
          <a:p>
            <a:r>
              <a:rPr lang="en-AU" dirty="0"/>
              <a:t>Therefore we also need to consider the second side of this diagram and determine the appropriate actions that we can take to minimise the harm that occurs after a driver loses control.  We are experienced with barriers but more can be done</a:t>
            </a:r>
          </a:p>
        </p:txBody>
      </p:sp>
      <p:sp>
        <p:nvSpPr>
          <p:cNvPr id="4" name="Slide Number Placeholder 3"/>
          <p:cNvSpPr>
            <a:spLocks noGrp="1"/>
          </p:cNvSpPr>
          <p:nvPr>
            <p:ph type="sldNum" sz="quarter" idx="10"/>
          </p:nvPr>
        </p:nvSpPr>
        <p:spPr/>
        <p:txBody>
          <a:bodyPr/>
          <a:lstStyle/>
          <a:p>
            <a:fld id="{B02BE67B-2C32-4802-A81D-5FD8EA0D9546}" type="slidenum">
              <a:rPr lang="en-US" smtClean="0"/>
              <a:t>4</a:t>
            </a:fld>
            <a:endParaRPr lang="en-US"/>
          </a:p>
        </p:txBody>
      </p:sp>
    </p:spTree>
    <p:extLst>
      <p:ext uri="{BB962C8B-B14F-4D97-AF65-F5344CB8AC3E}">
        <p14:creationId xmlns:p14="http://schemas.microsoft.com/office/powerpoint/2010/main" val="20855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the outcomes of this risk is evident across Australia with numerous fatalities each year to both workers and road users.  </a:t>
            </a:r>
          </a:p>
        </p:txBody>
      </p:sp>
      <p:sp>
        <p:nvSpPr>
          <p:cNvPr id="4" name="Slide Number Placeholder 3"/>
          <p:cNvSpPr>
            <a:spLocks noGrp="1"/>
          </p:cNvSpPr>
          <p:nvPr>
            <p:ph type="sldNum" sz="quarter" idx="10"/>
          </p:nvPr>
        </p:nvSpPr>
        <p:spPr/>
        <p:txBody>
          <a:bodyPr/>
          <a:lstStyle/>
          <a:p>
            <a:fld id="{B02BE67B-2C32-4802-A81D-5FD8EA0D9546}" type="slidenum">
              <a:rPr lang="en-US" smtClean="0"/>
              <a:t>5</a:t>
            </a:fld>
            <a:endParaRPr lang="en-US"/>
          </a:p>
        </p:txBody>
      </p:sp>
    </p:spTree>
    <p:extLst>
      <p:ext uri="{BB962C8B-B14F-4D97-AF65-F5344CB8AC3E}">
        <p14:creationId xmlns:p14="http://schemas.microsoft.com/office/powerpoint/2010/main" val="417589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6</a:t>
            </a:fld>
            <a:endParaRPr lang="en-US"/>
          </a:p>
        </p:txBody>
      </p:sp>
    </p:spTree>
    <p:extLst>
      <p:ext uri="{BB962C8B-B14F-4D97-AF65-F5344CB8AC3E}">
        <p14:creationId xmlns:p14="http://schemas.microsoft.com/office/powerpoint/2010/main" val="386621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BE67B-2C32-4802-A81D-5FD8EA0D9546}" type="slidenum">
              <a:rPr lang="en-US" smtClean="0"/>
              <a:t>7</a:t>
            </a:fld>
            <a:endParaRPr lang="en-US"/>
          </a:p>
        </p:txBody>
      </p:sp>
    </p:spTree>
    <p:extLst>
      <p:ext uri="{BB962C8B-B14F-4D97-AF65-F5344CB8AC3E}">
        <p14:creationId xmlns:p14="http://schemas.microsoft.com/office/powerpoint/2010/main" val="412561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to this case</a:t>
            </a:r>
          </a:p>
          <a:p>
            <a:r>
              <a:rPr lang="en-AU" dirty="0"/>
              <a:t>Giving a cup of coffee to the TMA driver.  The TMA is there for a reason – to protect workers and is arguably in one of the most hazardous locations on a worksite.  Therefore no one should be near it on foot.  </a:t>
            </a:r>
          </a:p>
        </p:txBody>
      </p:sp>
      <p:sp>
        <p:nvSpPr>
          <p:cNvPr id="4" name="Slide Number Placeholder 3"/>
          <p:cNvSpPr>
            <a:spLocks noGrp="1"/>
          </p:cNvSpPr>
          <p:nvPr>
            <p:ph type="sldNum" sz="quarter" idx="10"/>
          </p:nvPr>
        </p:nvSpPr>
        <p:spPr/>
        <p:txBody>
          <a:bodyPr/>
          <a:lstStyle/>
          <a:p>
            <a:fld id="{B02BE67B-2C32-4802-A81D-5FD8EA0D9546}" type="slidenum">
              <a:rPr lang="en-US" smtClean="0"/>
              <a:t>8</a:t>
            </a:fld>
            <a:endParaRPr lang="en-US"/>
          </a:p>
        </p:txBody>
      </p:sp>
    </p:spTree>
    <p:extLst>
      <p:ext uri="{BB962C8B-B14F-4D97-AF65-F5344CB8AC3E}">
        <p14:creationId xmlns:p14="http://schemas.microsoft.com/office/powerpoint/2010/main" val="266636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Story of Suzanne </a:t>
            </a:r>
            <a:r>
              <a:rPr lang="en-AU" dirty="0" err="1"/>
              <a:t>Caudell</a:t>
            </a:r>
            <a:endParaRPr lang="en-AU" dirty="0"/>
          </a:p>
          <a:p>
            <a:endParaRPr lang="en-AU" dirty="0"/>
          </a:p>
          <a:p>
            <a:r>
              <a:rPr lang="en-AU" dirty="0"/>
              <a:t>Suzanne and her husband Colin were on a working holiday, travelling around Australia and spending time as traffic controllers at worksites around the country as they travelled.  </a:t>
            </a:r>
          </a:p>
          <a:p>
            <a:endParaRPr lang="en-AU" dirty="0"/>
          </a:p>
          <a:p>
            <a:r>
              <a:rPr lang="en-AU" dirty="0"/>
              <a:t>On January 16, 2013, Suzanne was killed instantly when she was struck by a B-Double while performing traffic controller duties at a roadworks site.  In this tragedy the truck driver avoided a queue of vehicles stopped at her TC station and drove along the shoulder of the road where Suzanne was standing performing her duties.  </a:t>
            </a:r>
          </a:p>
          <a:p>
            <a:endParaRPr lang="en-AU" dirty="0"/>
          </a:p>
          <a:p>
            <a:r>
              <a:rPr lang="en-AU" dirty="0"/>
              <a:t>The tragedy was made worse by the fact that her husband who had just finished relieving Suzanne while she had a break was driving away from her and only 500m from her when the accident happened.  He immediately attempted to contact her by radio and drove straight back to find her on the road.  </a:t>
            </a:r>
          </a:p>
          <a:p>
            <a:endParaRPr lang="en-AU" dirty="0"/>
          </a:p>
          <a:p>
            <a:r>
              <a:rPr lang="en-AU" dirty="0"/>
              <a:t>In court – the truck driver was found travelling 46kmh over the reduced 60kmh speed limit when he hit Mrs </a:t>
            </a:r>
            <a:r>
              <a:rPr lang="en-AU" dirty="0" err="1"/>
              <a:t>Caudell</a:t>
            </a:r>
            <a:r>
              <a:rPr lang="en-AU" dirty="0"/>
              <a:t>. He claimed in court he did not see the reduced speeding signs.</a:t>
            </a:r>
          </a:p>
          <a:p>
            <a:endParaRPr lang="en-AU" dirty="0"/>
          </a:p>
          <a:p>
            <a:r>
              <a:rPr lang="en-AU" dirty="0"/>
              <a:t>The tragedy for us as an industry was yet to come.  In court, the defence argued that part of the reason that he was speeding was that everyone did it at roadworks.  The prosecution experts acknowledged that speeding at roadworks sites was indeed an issue and that a large proportion of drivers sped at these sites.  </a:t>
            </a:r>
          </a:p>
          <a:p>
            <a:endParaRPr lang="en-AU" dirty="0"/>
          </a:p>
          <a:p>
            <a:r>
              <a:rPr lang="en-AU" dirty="0"/>
              <a:t>In sentencing, the judge agreed and the driver was convicted in the Rockhampton District Court on October 14 2014 of dangerous operation of a vehicle. This was in place of the higher level offence of dangerous operation of a vehicle causing death.  </a:t>
            </a:r>
          </a:p>
          <a:p>
            <a:endParaRPr lang="en-AU" dirty="0"/>
          </a:p>
          <a:p>
            <a:r>
              <a:rPr lang="en-AU" dirty="0"/>
              <a:t>What did this tell us?  That we know we have a speeding problem that we are not doing a lot about.  That the police and the courts agree that we know – and that it is a mitigating factor when considering the negligence of drivers.  This is a massive failure in our system.    </a:t>
            </a:r>
          </a:p>
        </p:txBody>
      </p:sp>
      <p:sp>
        <p:nvSpPr>
          <p:cNvPr id="4" name="Slide Number Placeholder 3"/>
          <p:cNvSpPr>
            <a:spLocks noGrp="1"/>
          </p:cNvSpPr>
          <p:nvPr>
            <p:ph type="sldNum" sz="quarter" idx="10"/>
          </p:nvPr>
        </p:nvSpPr>
        <p:spPr/>
        <p:txBody>
          <a:bodyPr/>
          <a:lstStyle/>
          <a:p>
            <a:fld id="{B02BE67B-2C32-4802-A81D-5FD8EA0D9546}" type="slidenum">
              <a:rPr lang="en-US" smtClean="0"/>
              <a:t>10</a:t>
            </a:fld>
            <a:endParaRPr lang="en-US"/>
          </a:p>
        </p:txBody>
      </p:sp>
    </p:spTree>
    <p:extLst>
      <p:ext uri="{BB962C8B-B14F-4D97-AF65-F5344CB8AC3E}">
        <p14:creationId xmlns:p14="http://schemas.microsoft.com/office/powerpoint/2010/main" val="2555259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p:cNvSpPr/>
          <p:nvPr userDrawn="1"/>
        </p:nvSpPr>
        <p:spPr>
          <a:xfrm>
            <a:off x="254950" y="262784"/>
            <a:ext cx="11682101" cy="6332433"/>
          </a:xfrm>
          <a:prstGeom prst="rect">
            <a:avLst/>
          </a:prstGeom>
          <a:gradFill>
            <a:gsLst>
              <a:gs pos="100000">
                <a:srgbClr val="FF5900"/>
              </a:gs>
              <a:gs pos="18000">
                <a:srgbClr val="D24726"/>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itle 1"/>
          <p:cNvSpPr>
            <a:spLocks noGrp="1"/>
          </p:cNvSpPr>
          <p:nvPr>
            <p:ph type="title"/>
          </p:nvPr>
        </p:nvSpPr>
        <p:spPr>
          <a:xfrm>
            <a:off x="737770" y="2338905"/>
            <a:ext cx="10515600" cy="2560320"/>
          </a:xfrm>
        </p:spPr>
        <p:txBody>
          <a:bodyPr anchor="t">
            <a:normAutofit/>
          </a:bodyPr>
          <a:lstStyle>
            <a:lvl1pPr>
              <a:defRPr sz="4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9265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54476" y="262784"/>
            <a:ext cx="11683049" cy="6332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68719" y="2360613"/>
            <a:ext cx="10515600" cy="2583086"/>
          </a:xfrm>
        </p:spPr>
        <p:txBody>
          <a:bodyPr/>
          <a:lstStyle>
            <a:lvl2pPr>
              <a:defRPr sz="1400"/>
            </a:lvl2pPr>
            <a:lvl3pPr>
              <a:defRPr sz="1500"/>
            </a:lvl3pPr>
          </a:lstStyle>
          <a:p>
            <a:pPr lvl="0"/>
            <a:r>
              <a:rPr lang="en-US"/>
              <a:t>Edit Master text styles</a:t>
            </a:r>
          </a:p>
          <a:p>
            <a:pPr lvl="1"/>
            <a:r>
              <a:rPr lang="en-US"/>
              <a:t>Second level</a:t>
            </a:r>
          </a:p>
        </p:txBody>
      </p:sp>
      <p:cxnSp>
        <p:nvCxnSpPr>
          <p:cNvPr id="9" name="Straight Connector 8"/>
          <p:cNvCxnSpPr/>
          <p:nvPr userDrawn="1"/>
        </p:nvCxnSpPr>
        <p:spPr>
          <a:xfrm>
            <a:off x="604434" y="1428247"/>
            <a:ext cx="10983132" cy="0"/>
          </a:xfrm>
          <a:prstGeom prst="line">
            <a:avLst/>
          </a:prstGeom>
          <a:ln w="25400">
            <a:solidFill>
              <a:srgbClr val="FF590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1"/>
          </p:nvPr>
        </p:nvSpPr>
        <p:spPr>
          <a:xfrm>
            <a:off x="560614" y="1743721"/>
            <a:ext cx="4733925" cy="512762"/>
          </a:xfrm>
        </p:spPr>
        <p:txBody>
          <a:bodyPr>
            <a:noAutofit/>
          </a:bodyPr>
          <a:lstStyle>
            <a:lvl1pPr marL="0" indent="0">
              <a:buFontTx/>
              <a:buNone/>
              <a:defRPr sz="1700">
                <a:latin typeface="Segoe UI Semibold"/>
                <a:cs typeface="Segoe UI Semibold"/>
              </a:defRPr>
            </a:lvl1pPr>
            <a:lvl2pPr marL="457200" indent="0">
              <a:buFontTx/>
              <a:buNone/>
              <a:defRPr sz="1600">
                <a:latin typeface="Segoe UI Semibold"/>
                <a:cs typeface="Segoe UI Semibold"/>
              </a:defRPr>
            </a:lvl2pPr>
            <a:lvl3pPr marL="914400" indent="0">
              <a:buFontTx/>
              <a:buNone/>
              <a:defRPr sz="1600">
                <a:latin typeface="Segoe UI Semibold"/>
                <a:cs typeface="Segoe UI Semibold"/>
              </a:defRPr>
            </a:lvl3pPr>
            <a:lvl4pPr marL="1371600" indent="0">
              <a:buFontTx/>
              <a:buNone/>
              <a:defRPr sz="1600">
                <a:latin typeface="Segoe UI Semibold"/>
                <a:cs typeface="Segoe UI Semibold"/>
              </a:defRPr>
            </a:lvl4pPr>
            <a:lvl5pPr marL="1828800" indent="0">
              <a:buFontTx/>
              <a:buNone/>
              <a:defRPr sz="1600">
                <a:latin typeface="Segoe UI Semibold"/>
                <a:cs typeface="Segoe UI Semibold"/>
              </a:defRPr>
            </a:lvl5pPr>
          </a:lstStyle>
          <a:p>
            <a:pPr lvl="0"/>
            <a:r>
              <a:rPr lang="en-US"/>
              <a:t>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4077" y="502646"/>
            <a:ext cx="893489" cy="789386"/>
          </a:xfrm>
          <a:prstGeom prst="rect">
            <a:avLst/>
          </a:prstGeom>
        </p:spPr>
      </p:pic>
    </p:spTree>
    <p:extLst>
      <p:ext uri="{BB962C8B-B14F-4D97-AF65-F5344CB8AC3E}">
        <p14:creationId xmlns:p14="http://schemas.microsoft.com/office/powerpoint/2010/main" val="1376413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254476" y="262784"/>
            <a:ext cx="11683049" cy="6332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3000" y="1743319"/>
            <a:ext cx="5181600" cy="4351338"/>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37000" y="1743319"/>
            <a:ext cx="5181600" cy="4351338"/>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p:cNvCxnSpPr/>
          <p:nvPr userDrawn="1"/>
        </p:nvCxnSpPr>
        <p:spPr>
          <a:xfrm>
            <a:off x="604434" y="1428247"/>
            <a:ext cx="10983132" cy="0"/>
          </a:xfrm>
          <a:prstGeom prst="line">
            <a:avLst/>
          </a:prstGeom>
          <a:ln w="25400">
            <a:solidFill>
              <a:srgbClr val="FF59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4077" y="493502"/>
            <a:ext cx="893489" cy="789386"/>
          </a:xfrm>
          <a:prstGeom prst="rect">
            <a:avLst/>
          </a:prstGeom>
        </p:spPr>
      </p:pic>
    </p:spTree>
    <p:extLst>
      <p:ext uri="{BB962C8B-B14F-4D97-AF65-F5344CB8AC3E}">
        <p14:creationId xmlns:p14="http://schemas.microsoft.com/office/powerpoint/2010/main" val="235331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Narrow">
    <p:spTree>
      <p:nvGrpSpPr>
        <p:cNvPr id="1" name=""/>
        <p:cNvGrpSpPr/>
        <p:nvPr/>
      </p:nvGrpSpPr>
      <p:grpSpPr>
        <a:xfrm>
          <a:off x="0" y="0"/>
          <a:ext cx="0" cy="0"/>
          <a:chOff x="0" y="0"/>
          <a:chExt cx="0" cy="0"/>
        </a:xfrm>
      </p:grpSpPr>
      <p:sp>
        <p:nvSpPr>
          <p:cNvPr id="14" name="Rectangle 13"/>
          <p:cNvSpPr/>
          <p:nvPr userDrawn="1"/>
        </p:nvSpPr>
        <p:spPr>
          <a:xfrm>
            <a:off x="239356" y="262784"/>
            <a:ext cx="11683049" cy="6332433"/>
          </a:xfrm>
          <a:prstGeom prst="rect">
            <a:avLst/>
          </a:prstGeom>
          <a:gradFill>
            <a:gsLst>
              <a:gs pos="100000">
                <a:schemeClr val="bg1">
                  <a:lumMod val="85000"/>
                </a:schemeClr>
              </a:gs>
              <a:gs pos="18000">
                <a:srgbClr val="F5F5F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1"/>
          <p:cNvSpPr>
            <a:spLocks noGrp="1"/>
          </p:cNvSpPr>
          <p:nvPr>
            <p:ph type="title"/>
          </p:nvPr>
        </p:nvSpPr>
        <p:spPr>
          <a:xfrm>
            <a:off x="508923" y="341609"/>
            <a:ext cx="10515600" cy="1325563"/>
          </a:xfrm>
        </p:spPr>
        <p:txBody>
          <a:bodyPr/>
          <a:lstStyle/>
          <a:p>
            <a:r>
              <a:rPr lang="en-US"/>
              <a:t>Click to edit Master title style</a:t>
            </a:r>
            <a:endParaRPr lang="en-US" dirty="0"/>
          </a:p>
        </p:txBody>
      </p:sp>
      <p:sp>
        <p:nvSpPr>
          <p:cNvPr id="12" name="Picture Placeholder 9"/>
          <p:cNvSpPr>
            <a:spLocks noGrp="1"/>
          </p:cNvSpPr>
          <p:nvPr>
            <p:ph type="pic" sz="quarter" idx="13"/>
          </p:nvPr>
        </p:nvSpPr>
        <p:spPr>
          <a:xfrm>
            <a:off x="651931" y="1812940"/>
            <a:ext cx="7726680" cy="4352544"/>
          </a:xfrm>
        </p:spPr>
        <p:txBody>
          <a:bodyPr/>
          <a:lstStyle>
            <a:lvl1pPr marL="0" indent="0">
              <a:buNone/>
              <a:defRPr/>
            </a:lvl1pPr>
          </a:lstStyle>
          <a:p>
            <a:r>
              <a:rPr lang="en-US"/>
              <a:t>Click icon to add picture</a:t>
            </a:r>
            <a:endParaRPr lang="en-US" dirty="0"/>
          </a:p>
        </p:txBody>
      </p:sp>
      <p:cxnSp>
        <p:nvCxnSpPr>
          <p:cNvPr id="5" name="Straight Connector 4"/>
          <p:cNvCxnSpPr/>
          <p:nvPr userDrawn="1"/>
        </p:nvCxnSpPr>
        <p:spPr>
          <a:xfrm>
            <a:off x="604434" y="1428247"/>
            <a:ext cx="10983132" cy="0"/>
          </a:xfrm>
          <a:prstGeom prst="line">
            <a:avLst/>
          </a:prstGeom>
          <a:ln w="25400">
            <a:solidFill>
              <a:srgbClr val="FF59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4077" y="502646"/>
            <a:ext cx="893489" cy="789386"/>
          </a:xfrm>
          <a:prstGeom prst="rect">
            <a:avLst/>
          </a:prstGeom>
        </p:spPr>
      </p:pic>
    </p:spTree>
    <p:extLst>
      <p:ext uri="{BB962C8B-B14F-4D97-AF65-F5344CB8AC3E}">
        <p14:creationId xmlns:p14="http://schemas.microsoft.com/office/powerpoint/2010/main" val="1972277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_Accent2">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254951" y="262784"/>
            <a:ext cx="11683049" cy="6332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254950" y="262784"/>
            <a:ext cx="11682101" cy="2077107"/>
          </a:xfrm>
          <a:prstGeom prst="rect">
            <a:avLst/>
          </a:prstGeom>
          <a:gradFill>
            <a:gsLst>
              <a:gs pos="100000">
                <a:srgbClr val="FF5900"/>
              </a:gs>
              <a:gs pos="18000">
                <a:srgbClr val="D24726"/>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15636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254476" y="262784"/>
            <a:ext cx="11683049" cy="6332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21679" y="3523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8719" y="2354538"/>
            <a:ext cx="10515600" cy="35420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cxnSp>
        <p:nvCxnSpPr>
          <p:cNvPr id="15" name="Straight Connector 14"/>
          <p:cNvCxnSpPr/>
          <p:nvPr userDrawn="1"/>
        </p:nvCxnSpPr>
        <p:spPr>
          <a:xfrm>
            <a:off x="604434" y="1428247"/>
            <a:ext cx="10983132" cy="0"/>
          </a:xfrm>
          <a:prstGeom prst="line">
            <a:avLst/>
          </a:prstGeom>
          <a:ln w="25400">
            <a:solidFill>
              <a:srgbClr val="FF5900"/>
            </a:solidFill>
          </a:ln>
        </p:spPr>
        <p:style>
          <a:lnRef idx="1">
            <a:schemeClr val="accent1"/>
          </a:lnRef>
          <a:fillRef idx="0">
            <a:schemeClr val="accent1"/>
          </a:fillRef>
          <a:effectRef idx="0">
            <a:schemeClr val="accent1"/>
          </a:effectRef>
          <a:fontRef idx="minor">
            <a:schemeClr val="tx1"/>
          </a:fontRef>
        </p:style>
      </p:cxnSp>
      <p:sp>
        <p:nvSpPr>
          <p:cNvPr id="22" name="Text Placeholder 2"/>
          <p:cNvSpPr txBox="1">
            <a:spLocks/>
          </p:cNvSpPr>
          <p:nvPr userDrawn="1"/>
        </p:nvSpPr>
        <p:spPr>
          <a:xfrm>
            <a:off x="564664" y="1796817"/>
            <a:ext cx="5206795" cy="674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800" b="0" dirty="0">
                <a:latin typeface="Arial" panose="020B0604020202020204" pitchFamily="34" charset="0"/>
                <a:cs typeface="Arial" panose="020B0604020202020204" pitchFamily="34" charset="0"/>
              </a:rPr>
              <a:t>Click to edit Master text styles</a:t>
            </a: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94077" y="594086"/>
            <a:ext cx="893489" cy="789386"/>
          </a:xfrm>
          <a:prstGeom prst="rect">
            <a:avLst/>
          </a:prstGeom>
        </p:spPr>
      </p:pic>
    </p:spTree>
    <p:extLst>
      <p:ext uri="{BB962C8B-B14F-4D97-AF65-F5344CB8AC3E}">
        <p14:creationId xmlns:p14="http://schemas.microsoft.com/office/powerpoint/2010/main" val="1968982971"/>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652" r:id="rId3"/>
    <p:sldLayoutId id="2147483668" r:id="rId4"/>
    <p:sldLayoutId id="2147483666" r:id="rId5"/>
  </p:sldLayoutIdLst>
  <p:txStyles>
    <p:titleStyle>
      <a:lvl1pPr algn="l" defTabSz="914400" rtl="0" eaLnBrk="1" latinLnBrk="0" hangingPunct="1">
        <a:lnSpc>
          <a:spcPct val="90000"/>
        </a:lnSpc>
        <a:spcBef>
          <a:spcPct val="0"/>
        </a:spcBef>
        <a:buNone/>
        <a:defRPr sz="36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Clr>
          <a:schemeClr val="bg1">
            <a:lumMod val="50000"/>
          </a:schemeClr>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bg1">
            <a:lumMod val="50000"/>
          </a:schemeClr>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lawyersandsettlements.com/features/insurance/state-farm-record.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EBD7-2A93-40BF-9AD7-B1313004D14E}"/>
              </a:ext>
            </a:extLst>
          </p:cNvPr>
          <p:cNvSpPr>
            <a:spLocks noGrp="1"/>
          </p:cNvSpPr>
          <p:nvPr>
            <p:ph type="title"/>
          </p:nvPr>
        </p:nvSpPr>
        <p:spPr>
          <a:xfrm>
            <a:off x="520056" y="678615"/>
            <a:ext cx="5880744" cy="2560320"/>
          </a:xfrm>
        </p:spPr>
        <p:txBody>
          <a:bodyPr>
            <a:normAutofit fontScale="90000"/>
          </a:bodyPr>
          <a:lstStyle/>
          <a:p>
            <a:r>
              <a:rPr lang="en-AU" sz="4000" dirty="0"/>
              <a:t>Strengthening the Thin Orange Line</a:t>
            </a:r>
            <a:br>
              <a:rPr lang="en-AU" dirty="0"/>
            </a:br>
            <a:br>
              <a:rPr lang="en-AU" dirty="0"/>
            </a:br>
            <a:r>
              <a:rPr lang="en-AU" sz="3600" dirty="0"/>
              <a:t>Evolving and Delivering Improved Safety at Roadworks</a:t>
            </a:r>
            <a:br>
              <a:rPr lang="en-AU" dirty="0"/>
            </a:br>
            <a:endParaRPr lang="en-AU" dirty="0"/>
          </a:p>
        </p:txBody>
      </p:sp>
      <p:pic>
        <p:nvPicPr>
          <p:cNvPr id="3" name="Picture 2">
            <a:extLst>
              <a:ext uri="{FF2B5EF4-FFF2-40B4-BE49-F238E27FC236}">
                <a16:creationId xmlns:a16="http://schemas.microsoft.com/office/drawing/2014/main" id="{81C45B80-7D5E-4D91-BD17-0CFD664F98E6}"/>
              </a:ext>
            </a:extLst>
          </p:cNvPr>
          <p:cNvPicPr>
            <a:picLocks noChangeAspect="1"/>
          </p:cNvPicPr>
          <p:nvPr/>
        </p:nvPicPr>
        <p:blipFill rotWithShape="1">
          <a:blip r:embed="rId3"/>
          <a:srcRect r="18470"/>
          <a:stretch/>
        </p:blipFill>
        <p:spPr>
          <a:xfrm>
            <a:off x="3917614" y="3619065"/>
            <a:ext cx="3520250" cy="2880000"/>
          </a:xfrm>
          <a:prstGeom prst="rect">
            <a:avLst/>
          </a:prstGeom>
        </p:spPr>
      </p:pic>
      <p:pic>
        <p:nvPicPr>
          <p:cNvPr id="4" name="Picture 3">
            <a:extLst>
              <a:ext uri="{FF2B5EF4-FFF2-40B4-BE49-F238E27FC236}">
                <a16:creationId xmlns:a16="http://schemas.microsoft.com/office/drawing/2014/main" id="{D24558E4-6A85-4630-AF59-42981BAEE400}"/>
              </a:ext>
            </a:extLst>
          </p:cNvPr>
          <p:cNvPicPr>
            <a:picLocks noChangeAspect="1"/>
          </p:cNvPicPr>
          <p:nvPr/>
        </p:nvPicPr>
        <p:blipFill rotWithShape="1">
          <a:blip r:embed="rId4"/>
          <a:srcRect r="8327"/>
          <a:stretch/>
        </p:blipFill>
        <p:spPr>
          <a:xfrm>
            <a:off x="309974" y="3619065"/>
            <a:ext cx="3520250" cy="2880000"/>
          </a:xfrm>
          <a:prstGeom prst="rect">
            <a:avLst/>
          </a:prstGeom>
        </p:spPr>
      </p:pic>
      <p:pic>
        <p:nvPicPr>
          <p:cNvPr id="5" name="Picture 4">
            <a:extLst>
              <a:ext uri="{FF2B5EF4-FFF2-40B4-BE49-F238E27FC236}">
                <a16:creationId xmlns:a16="http://schemas.microsoft.com/office/drawing/2014/main" id="{DF7C0EF5-B0F8-4684-86DE-F4422DB2A4B8}"/>
              </a:ext>
            </a:extLst>
          </p:cNvPr>
          <p:cNvPicPr>
            <a:picLocks noChangeAspect="1"/>
          </p:cNvPicPr>
          <p:nvPr/>
        </p:nvPicPr>
        <p:blipFill rotWithShape="1">
          <a:blip r:embed="rId5"/>
          <a:srcRect r="15088"/>
          <a:stretch/>
        </p:blipFill>
        <p:spPr>
          <a:xfrm>
            <a:off x="7525255" y="3619065"/>
            <a:ext cx="4356772" cy="2880000"/>
          </a:xfrm>
          <a:prstGeom prst="rect">
            <a:avLst/>
          </a:prstGeom>
        </p:spPr>
      </p:pic>
      <p:pic>
        <p:nvPicPr>
          <p:cNvPr id="6" name="Picture 5">
            <a:extLst>
              <a:ext uri="{FF2B5EF4-FFF2-40B4-BE49-F238E27FC236}">
                <a16:creationId xmlns:a16="http://schemas.microsoft.com/office/drawing/2014/main" id="{32F62E8D-2F2D-4142-82C9-FDDE9D922904}"/>
              </a:ext>
            </a:extLst>
          </p:cNvPr>
          <p:cNvPicPr>
            <a:picLocks noChangeAspect="1"/>
          </p:cNvPicPr>
          <p:nvPr/>
        </p:nvPicPr>
        <p:blipFill>
          <a:blip r:embed="rId6"/>
          <a:stretch>
            <a:fillRect/>
          </a:stretch>
        </p:blipFill>
        <p:spPr>
          <a:xfrm>
            <a:off x="8738635" y="1440367"/>
            <a:ext cx="1532305" cy="900317"/>
          </a:xfrm>
          <a:prstGeom prst="rect">
            <a:avLst/>
          </a:prstGeom>
        </p:spPr>
      </p:pic>
      <p:sp>
        <p:nvSpPr>
          <p:cNvPr id="7" name="TextBox 6">
            <a:extLst>
              <a:ext uri="{FF2B5EF4-FFF2-40B4-BE49-F238E27FC236}">
                <a16:creationId xmlns:a16="http://schemas.microsoft.com/office/drawing/2014/main" id="{B3713289-61D1-4A2A-AE61-FCD14A8D2706}"/>
              </a:ext>
            </a:extLst>
          </p:cNvPr>
          <p:cNvSpPr txBox="1"/>
          <p:nvPr/>
        </p:nvSpPr>
        <p:spPr>
          <a:xfrm>
            <a:off x="8616285" y="772886"/>
            <a:ext cx="3055659" cy="900316"/>
          </a:xfrm>
          <a:prstGeom prst="rect">
            <a:avLst/>
          </a:prstGeom>
        </p:spPr>
        <p:txBody>
          <a:bodyPr vert="horz" wrap="square" lIns="91440" tIns="45720" rIns="91440" bIns="45720" rtlCol="0">
            <a:normAutofit/>
          </a:bodyPr>
          <a:lstStyle/>
          <a:p>
            <a:pPr marL="0" indent="0">
              <a:buFontTx/>
              <a:buNone/>
            </a:pPr>
            <a:r>
              <a:rPr lang="en-AU" sz="3200" b="0" dirty="0">
                <a:solidFill>
                  <a:schemeClr val="bg1"/>
                </a:solidFill>
                <a:latin typeface="Segoe UI Semibold"/>
                <a:cs typeface="Segoe UI Semibold"/>
              </a:rPr>
              <a:t>Dr Dan Sullivan</a:t>
            </a:r>
          </a:p>
        </p:txBody>
      </p:sp>
      <p:pic>
        <p:nvPicPr>
          <p:cNvPr id="8" name="Picture 7">
            <a:extLst>
              <a:ext uri="{FF2B5EF4-FFF2-40B4-BE49-F238E27FC236}">
                <a16:creationId xmlns:a16="http://schemas.microsoft.com/office/drawing/2014/main" id="{9A803634-185E-4375-9BCD-1E5DC7DE14D3}"/>
              </a:ext>
            </a:extLst>
          </p:cNvPr>
          <p:cNvPicPr>
            <a:picLocks noChangeAspect="1"/>
          </p:cNvPicPr>
          <p:nvPr/>
        </p:nvPicPr>
        <p:blipFill>
          <a:blip r:embed="rId7"/>
          <a:stretch>
            <a:fillRect/>
          </a:stretch>
        </p:blipFill>
        <p:spPr>
          <a:xfrm>
            <a:off x="10560423" y="1440368"/>
            <a:ext cx="1001503" cy="911204"/>
          </a:xfrm>
          <a:prstGeom prst="rect">
            <a:avLst/>
          </a:prstGeom>
        </p:spPr>
      </p:pic>
    </p:spTree>
    <p:extLst>
      <p:ext uri="{BB962C8B-B14F-4D97-AF65-F5344CB8AC3E}">
        <p14:creationId xmlns:p14="http://schemas.microsoft.com/office/powerpoint/2010/main" val="406538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077235-3D84-40C2-BE20-219088645948}"/>
              </a:ext>
            </a:extLst>
          </p:cNvPr>
          <p:cNvPicPr>
            <a:picLocks noChangeAspect="1"/>
          </p:cNvPicPr>
          <p:nvPr/>
        </p:nvPicPr>
        <p:blipFill>
          <a:blip r:embed="rId3"/>
          <a:stretch>
            <a:fillRect/>
          </a:stretch>
        </p:blipFill>
        <p:spPr>
          <a:xfrm>
            <a:off x="4642874" y="1534504"/>
            <a:ext cx="7132980" cy="3158727"/>
          </a:xfrm>
          <a:prstGeom prst="rect">
            <a:avLst/>
          </a:prstGeom>
        </p:spPr>
      </p:pic>
      <p:sp>
        <p:nvSpPr>
          <p:cNvPr id="2" name="Title 1">
            <a:extLst>
              <a:ext uri="{FF2B5EF4-FFF2-40B4-BE49-F238E27FC236}">
                <a16:creationId xmlns:a16="http://schemas.microsoft.com/office/drawing/2014/main" id="{D997D3D8-6BA5-47C4-8FF0-B62F51024B34}"/>
              </a:ext>
            </a:extLst>
          </p:cNvPr>
          <p:cNvSpPr>
            <a:spLocks noGrp="1"/>
          </p:cNvSpPr>
          <p:nvPr>
            <p:ph type="title"/>
          </p:nvPr>
        </p:nvSpPr>
        <p:spPr/>
        <p:txBody>
          <a:bodyPr/>
          <a:lstStyle/>
          <a:p>
            <a:r>
              <a:rPr lang="en-AU" dirty="0"/>
              <a:t>Suzanne </a:t>
            </a:r>
            <a:r>
              <a:rPr lang="en-AU" dirty="0" err="1"/>
              <a:t>Caudell</a:t>
            </a:r>
            <a:endParaRPr lang="en-AU" dirty="0"/>
          </a:p>
        </p:txBody>
      </p:sp>
      <p:pic>
        <p:nvPicPr>
          <p:cNvPr id="5" name="Picture 4">
            <a:extLst>
              <a:ext uri="{FF2B5EF4-FFF2-40B4-BE49-F238E27FC236}">
                <a16:creationId xmlns:a16="http://schemas.microsoft.com/office/drawing/2014/main" id="{714E40A9-9953-49C6-87AC-A17FD7E92037}"/>
              </a:ext>
            </a:extLst>
          </p:cNvPr>
          <p:cNvPicPr>
            <a:picLocks noChangeAspect="1"/>
          </p:cNvPicPr>
          <p:nvPr/>
        </p:nvPicPr>
        <p:blipFill>
          <a:blip r:embed="rId4"/>
          <a:stretch>
            <a:fillRect/>
          </a:stretch>
        </p:blipFill>
        <p:spPr>
          <a:xfrm>
            <a:off x="231418" y="3956367"/>
            <a:ext cx="4130633" cy="1332014"/>
          </a:xfrm>
          <a:prstGeom prst="rect">
            <a:avLst/>
          </a:prstGeom>
          <a:ln>
            <a:solidFill>
              <a:schemeClr val="tx1"/>
            </a:solidFill>
          </a:ln>
        </p:spPr>
      </p:pic>
      <p:pic>
        <p:nvPicPr>
          <p:cNvPr id="6" name="Picture 5">
            <a:extLst>
              <a:ext uri="{FF2B5EF4-FFF2-40B4-BE49-F238E27FC236}">
                <a16:creationId xmlns:a16="http://schemas.microsoft.com/office/drawing/2014/main" id="{4FD1BEFB-D971-4F48-9EE7-D53395C0DFD5}"/>
              </a:ext>
            </a:extLst>
          </p:cNvPr>
          <p:cNvPicPr>
            <a:picLocks noChangeAspect="1"/>
          </p:cNvPicPr>
          <p:nvPr/>
        </p:nvPicPr>
        <p:blipFill>
          <a:blip r:embed="rId5"/>
          <a:stretch>
            <a:fillRect/>
          </a:stretch>
        </p:blipFill>
        <p:spPr>
          <a:xfrm>
            <a:off x="521679" y="1655466"/>
            <a:ext cx="3460959" cy="1903812"/>
          </a:xfrm>
          <a:prstGeom prst="rect">
            <a:avLst/>
          </a:prstGeom>
        </p:spPr>
      </p:pic>
      <p:pic>
        <p:nvPicPr>
          <p:cNvPr id="9" name="Picture 8">
            <a:extLst>
              <a:ext uri="{FF2B5EF4-FFF2-40B4-BE49-F238E27FC236}">
                <a16:creationId xmlns:a16="http://schemas.microsoft.com/office/drawing/2014/main" id="{D2EFD396-BC6D-4B52-8583-7A63CD532218}"/>
              </a:ext>
            </a:extLst>
          </p:cNvPr>
          <p:cNvPicPr>
            <a:picLocks noChangeAspect="1"/>
          </p:cNvPicPr>
          <p:nvPr/>
        </p:nvPicPr>
        <p:blipFill>
          <a:blip r:embed="rId6"/>
          <a:stretch>
            <a:fillRect/>
          </a:stretch>
        </p:blipFill>
        <p:spPr>
          <a:xfrm>
            <a:off x="3250480" y="3060609"/>
            <a:ext cx="3885843" cy="3123529"/>
          </a:xfrm>
          <a:prstGeom prst="rect">
            <a:avLst/>
          </a:prstGeom>
          <a:ln>
            <a:solidFill>
              <a:schemeClr val="tx1"/>
            </a:solidFill>
          </a:ln>
        </p:spPr>
      </p:pic>
      <p:grpSp>
        <p:nvGrpSpPr>
          <p:cNvPr id="10" name="Group 9">
            <a:extLst>
              <a:ext uri="{FF2B5EF4-FFF2-40B4-BE49-F238E27FC236}">
                <a16:creationId xmlns:a16="http://schemas.microsoft.com/office/drawing/2014/main" id="{50F61DC7-6486-47CC-BF07-A863E89D014A}"/>
              </a:ext>
            </a:extLst>
          </p:cNvPr>
          <p:cNvGrpSpPr/>
          <p:nvPr/>
        </p:nvGrpSpPr>
        <p:grpSpPr>
          <a:xfrm>
            <a:off x="6699917" y="4106402"/>
            <a:ext cx="4909838" cy="1862384"/>
            <a:chOff x="5978686" y="3896566"/>
            <a:chExt cx="5413741" cy="2609099"/>
          </a:xfrm>
        </p:grpSpPr>
        <p:pic>
          <p:nvPicPr>
            <p:cNvPr id="7" name="Picture 6">
              <a:extLst>
                <a:ext uri="{FF2B5EF4-FFF2-40B4-BE49-F238E27FC236}">
                  <a16:creationId xmlns:a16="http://schemas.microsoft.com/office/drawing/2014/main" id="{1EB89DE4-FF57-42FD-8837-7903472B90AF}"/>
                </a:ext>
              </a:extLst>
            </p:cNvPr>
            <p:cNvPicPr>
              <a:picLocks noChangeAspect="1"/>
            </p:cNvPicPr>
            <p:nvPr/>
          </p:nvPicPr>
          <p:blipFill>
            <a:blip r:embed="rId7"/>
            <a:stretch>
              <a:fillRect/>
            </a:stretch>
          </p:blipFill>
          <p:spPr>
            <a:xfrm>
              <a:off x="5978686" y="3896566"/>
              <a:ext cx="5413741" cy="2609099"/>
            </a:xfrm>
            <a:prstGeom prst="rect">
              <a:avLst/>
            </a:prstGeom>
            <a:noFill/>
            <a:ln>
              <a:solidFill>
                <a:schemeClr val="tx1"/>
              </a:solidFill>
            </a:ln>
          </p:spPr>
        </p:pic>
        <p:sp>
          <p:nvSpPr>
            <p:cNvPr id="8" name="Rectangle 7">
              <a:extLst>
                <a:ext uri="{FF2B5EF4-FFF2-40B4-BE49-F238E27FC236}">
                  <a16:creationId xmlns:a16="http://schemas.microsoft.com/office/drawing/2014/main" id="{4D9B35AB-6B91-4A77-AEC1-C043E4B94930}"/>
                </a:ext>
              </a:extLst>
            </p:cNvPr>
            <p:cNvSpPr/>
            <p:nvPr/>
          </p:nvSpPr>
          <p:spPr>
            <a:xfrm>
              <a:off x="8157411" y="3896566"/>
              <a:ext cx="3235016" cy="64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9131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5C8C-DA08-43C2-BBD4-867811F3D39F}"/>
              </a:ext>
            </a:extLst>
          </p:cNvPr>
          <p:cNvSpPr>
            <a:spLocks noGrp="1"/>
          </p:cNvSpPr>
          <p:nvPr>
            <p:ph type="title"/>
          </p:nvPr>
        </p:nvSpPr>
        <p:spPr/>
        <p:txBody>
          <a:bodyPr/>
          <a:lstStyle/>
          <a:p>
            <a:r>
              <a:rPr lang="en-AU" dirty="0"/>
              <a:t>Customer Satisfaction</a:t>
            </a:r>
          </a:p>
        </p:txBody>
      </p:sp>
      <p:graphicFrame>
        <p:nvGraphicFramePr>
          <p:cNvPr id="7" name="Diagram 6">
            <a:extLst>
              <a:ext uri="{FF2B5EF4-FFF2-40B4-BE49-F238E27FC236}">
                <a16:creationId xmlns:a16="http://schemas.microsoft.com/office/drawing/2014/main" id="{2E2D5866-2E88-47AE-8883-08E5588350F6}"/>
              </a:ext>
            </a:extLst>
          </p:cNvPr>
          <p:cNvGraphicFramePr/>
          <p:nvPr>
            <p:extLst>
              <p:ext uri="{D42A27DB-BD31-4B8C-83A1-F6EECF244321}">
                <p14:modId xmlns:p14="http://schemas.microsoft.com/office/powerpoint/2010/main" val="2932454091"/>
              </p:ext>
            </p:extLst>
          </p:nvPr>
        </p:nvGraphicFramePr>
        <p:xfrm>
          <a:off x="2712887" y="968993"/>
          <a:ext cx="7386456" cy="638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023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5C8C-DA08-43C2-BBD4-867811F3D39F}"/>
              </a:ext>
            </a:extLst>
          </p:cNvPr>
          <p:cNvSpPr>
            <a:spLocks noGrp="1"/>
          </p:cNvSpPr>
          <p:nvPr>
            <p:ph type="title"/>
          </p:nvPr>
        </p:nvSpPr>
        <p:spPr/>
        <p:txBody>
          <a:bodyPr/>
          <a:lstStyle/>
          <a:p>
            <a:r>
              <a:rPr lang="en-AU" dirty="0"/>
              <a:t>Customer Satisfaction</a:t>
            </a:r>
          </a:p>
        </p:txBody>
      </p:sp>
      <p:sp>
        <p:nvSpPr>
          <p:cNvPr id="3" name="Content Placeholder 2">
            <a:extLst>
              <a:ext uri="{FF2B5EF4-FFF2-40B4-BE49-F238E27FC236}">
                <a16:creationId xmlns:a16="http://schemas.microsoft.com/office/drawing/2014/main" id="{984D5F3D-5421-484E-A512-9293C1C643E8}"/>
              </a:ext>
            </a:extLst>
          </p:cNvPr>
          <p:cNvSpPr>
            <a:spLocks noGrp="1"/>
          </p:cNvSpPr>
          <p:nvPr>
            <p:ph idx="1"/>
          </p:nvPr>
        </p:nvSpPr>
        <p:spPr/>
        <p:txBody>
          <a:bodyPr>
            <a:normAutofit/>
          </a:bodyPr>
          <a:lstStyle/>
          <a:p>
            <a:pPr marL="0" indent="0" algn="ctr">
              <a:buNone/>
            </a:pPr>
            <a:r>
              <a:rPr lang="en-NZ" sz="2400" b="1" dirty="0"/>
              <a:t>Optional download of video</a:t>
            </a:r>
          </a:p>
          <a:p>
            <a:pPr marL="0" indent="0" algn="ctr">
              <a:buNone/>
            </a:pPr>
            <a:r>
              <a:rPr lang="en-NZ" sz="2400" b="1" dirty="0"/>
              <a:t>W-02a Customer satisfaction</a:t>
            </a:r>
          </a:p>
        </p:txBody>
      </p:sp>
    </p:spTree>
    <p:extLst>
      <p:ext uri="{BB962C8B-B14F-4D97-AF65-F5344CB8AC3E}">
        <p14:creationId xmlns:p14="http://schemas.microsoft.com/office/powerpoint/2010/main" val="4265978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5C8C-DA08-43C2-BBD4-867811F3D39F}"/>
              </a:ext>
            </a:extLst>
          </p:cNvPr>
          <p:cNvSpPr>
            <a:spLocks noGrp="1"/>
          </p:cNvSpPr>
          <p:nvPr>
            <p:ph type="title"/>
          </p:nvPr>
        </p:nvSpPr>
        <p:spPr/>
        <p:txBody>
          <a:bodyPr/>
          <a:lstStyle/>
          <a:p>
            <a:r>
              <a:rPr lang="en-AU" dirty="0"/>
              <a:t>Customer Satisfaction</a:t>
            </a:r>
          </a:p>
        </p:txBody>
      </p:sp>
      <p:sp>
        <p:nvSpPr>
          <p:cNvPr id="3" name="Content Placeholder 2">
            <a:extLst>
              <a:ext uri="{FF2B5EF4-FFF2-40B4-BE49-F238E27FC236}">
                <a16:creationId xmlns:a16="http://schemas.microsoft.com/office/drawing/2014/main" id="{033BA559-CD28-4D23-8071-B0B0D0C011C9}"/>
              </a:ext>
            </a:extLst>
          </p:cNvPr>
          <p:cNvSpPr>
            <a:spLocks noGrp="1"/>
          </p:cNvSpPr>
          <p:nvPr>
            <p:ph idx="1"/>
          </p:nvPr>
        </p:nvSpPr>
        <p:spPr>
          <a:xfrm>
            <a:off x="568719" y="2360613"/>
            <a:ext cx="6064093" cy="3999244"/>
          </a:xfrm>
        </p:spPr>
        <p:txBody>
          <a:bodyPr/>
          <a:lstStyle/>
          <a:p>
            <a:r>
              <a:rPr lang="en-AU" dirty="0"/>
              <a:t>We all need to work together to deliver happy customers</a:t>
            </a:r>
          </a:p>
          <a:p>
            <a:r>
              <a:rPr lang="en-AU" dirty="0"/>
              <a:t>Ask yourself – what speed could we safely operate at </a:t>
            </a:r>
          </a:p>
          <a:p>
            <a:r>
              <a:rPr lang="en-AU" dirty="0"/>
              <a:t>If you are not happy as a customer imagine how others feel</a:t>
            </a:r>
          </a:p>
          <a:p>
            <a:r>
              <a:rPr lang="en-AU" dirty="0"/>
              <a:t>Happier customers are more likely to comply and less likely to speed</a:t>
            </a:r>
          </a:p>
          <a:p>
            <a:endParaRPr lang="en-AU" dirty="0"/>
          </a:p>
        </p:txBody>
      </p:sp>
      <p:sp>
        <p:nvSpPr>
          <p:cNvPr id="4" name="Content Placeholder 3">
            <a:extLst>
              <a:ext uri="{FF2B5EF4-FFF2-40B4-BE49-F238E27FC236}">
                <a16:creationId xmlns:a16="http://schemas.microsoft.com/office/drawing/2014/main" id="{FB208611-8D97-4EA9-B867-0F1391B747A6}"/>
              </a:ext>
            </a:extLst>
          </p:cNvPr>
          <p:cNvSpPr>
            <a:spLocks noGrp="1"/>
          </p:cNvSpPr>
          <p:nvPr>
            <p:ph sz="quarter" idx="11"/>
          </p:nvPr>
        </p:nvSpPr>
        <p:spPr>
          <a:xfrm>
            <a:off x="560614" y="1743721"/>
            <a:ext cx="10671493" cy="439921"/>
          </a:xfrm>
        </p:spPr>
        <p:txBody>
          <a:bodyPr/>
          <a:lstStyle/>
          <a:p>
            <a:r>
              <a:rPr lang="en-AU" dirty="0"/>
              <a:t>Safety at Your Worksite can depend on the performance of others in the industry</a:t>
            </a:r>
          </a:p>
        </p:txBody>
      </p:sp>
      <p:pic>
        <p:nvPicPr>
          <p:cNvPr id="6" name="Picture 5">
            <a:extLst>
              <a:ext uri="{FF2B5EF4-FFF2-40B4-BE49-F238E27FC236}">
                <a16:creationId xmlns:a16="http://schemas.microsoft.com/office/drawing/2014/main" id="{2CF0B21E-8D78-4433-96A4-9CCEAA24BCF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7119392" y="2490717"/>
            <a:ext cx="2921000" cy="2286000"/>
          </a:xfrm>
          <a:prstGeom prst="rect">
            <a:avLst/>
          </a:prstGeom>
        </p:spPr>
      </p:pic>
    </p:spTree>
    <p:extLst>
      <p:ext uri="{BB962C8B-B14F-4D97-AF65-F5344CB8AC3E}">
        <p14:creationId xmlns:p14="http://schemas.microsoft.com/office/powerpoint/2010/main" val="1110727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984" t="1768" b="41630"/>
          <a:stretch/>
        </p:blipFill>
        <p:spPr>
          <a:xfrm>
            <a:off x="256032" y="210312"/>
            <a:ext cx="11681830" cy="5437091"/>
          </a:xfrm>
          <a:prstGeom prst="rect">
            <a:avLst/>
          </a:prstGeom>
        </p:spPr>
      </p:pic>
      <p:sp>
        <p:nvSpPr>
          <p:cNvPr id="5" name="Title 4"/>
          <p:cNvSpPr>
            <a:spLocks noGrp="1"/>
          </p:cNvSpPr>
          <p:nvPr>
            <p:ph type="title"/>
          </p:nvPr>
        </p:nvSpPr>
        <p:spPr>
          <a:xfrm>
            <a:off x="1105773" y="5210933"/>
            <a:ext cx="9016635" cy="1647067"/>
          </a:xfrm>
        </p:spPr>
        <p:txBody>
          <a:bodyPr>
            <a:normAutofit/>
          </a:bodyPr>
          <a:lstStyle/>
          <a:p>
            <a:pPr algn="ctr">
              <a:lnSpc>
                <a:spcPct val="100000"/>
              </a:lnSpc>
            </a:pPr>
            <a:r>
              <a:rPr lang="en-US" sz="2800" dirty="0"/>
              <a:t>Safety at Road Worksites</a:t>
            </a:r>
            <a:br>
              <a:rPr lang="en-US" sz="2800" dirty="0"/>
            </a:br>
            <a:r>
              <a:rPr lang="en-US" sz="2800" dirty="0"/>
              <a:t>Raising the Bar on Competence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0276" y="4745794"/>
            <a:ext cx="1443098" cy="1389888"/>
          </a:xfrm>
          <a:prstGeom prst="rect">
            <a:avLst/>
          </a:prstGeom>
        </p:spPr>
      </p:pic>
    </p:spTree>
    <p:extLst>
      <p:ext uri="{BB962C8B-B14F-4D97-AF65-F5344CB8AC3E}">
        <p14:creationId xmlns:p14="http://schemas.microsoft.com/office/powerpoint/2010/main" val="270929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is Austroads?</a:t>
            </a:r>
          </a:p>
        </p:txBody>
      </p:sp>
      <p:sp>
        <p:nvSpPr>
          <p:cNvPr id="3" name="Content Placeholder 2"/>
          <p:cNvSpPr>
            <a:spLocks noGrp="1"/>
          </p:cNvSpPr>
          <p:nvPr>
            <p:ph idx="1"/>
          </p:nvPr>
        </p:nvSpPr>
        <p:spPr>
          <a:xfrm>
            <a:off x="568719" y="2322306"/>
            <a:ext cx="4348338" cy="2583086"/>
          </a:xfrm>
        </p:spPr>
        <p:txBody>
          <a:bodyPr/>
          <a:lstStyle/>
          <a:p>
            <a:pPr marL="0" indent="0">
              <a:buNone/>
            </a:pPr>
            <a:r>
              <a:rPr lang="en-AU" dirty="0"/>
              <a:t>Austroads members are collectively responsible for the management of over 900,000 kilometres of roads valued at more than $200 billion representing the single largest community asset in Australia and New Zealand.</a:t>
            </a:r>
          </a:p>
        </p:txBody>
      </p:sp>
      <p:sp>
        <p:nvSpPr>
          <p:cNvPr id="4" name="Content Placeholder 3"/>
          <p:cNvSpPr>
            <a:spLocks noGrp="1"/>
          </p:cNvSpPr>
          <p:nvPr>
            <p:ph sz="quarter" idx="11"/>
          </p:nvPr>
        </p:nvSpPr>
        <p:spPr>
          <a:xfrm>
            <a:off x="560614" y="1743721"/>
            <a:ext cx="10523705" cy="512762"/>
          </a:xfrm>
        </p:spPr>
        <p:txBody>
          <a:bodyPr/>
          <a:lstStyle/>
          <a:p>
            <a:r>
              <a:rPr lang="en-AU" b="1" dirty="0">
                <a:latin typeface="Arial" panose="020B0604020202020204" pitchFamily="34" charset="0"/>
                <a:cs typeface="Arial" panose="020B0604020202020204" pitchFamily="34" charset="0"/>
              </a:rPr>
              <a:t>The peak organisation of Australasian road transport and traffic agencies.</a:t>
            </a:r>
          </a:p>
        </p:txBody>
      </p:sp>
      <p:sp>
        <p:nvSpPr>
          <p:cNvPr id="5" name="Content Placeholder 2"/>
          <p:cNvSpPr txBox="1">
            <a:spLocks/>
          </p:cNvSpPr>
          <p:nvPr/>
        </p:nvSpPr>
        <p:spPr>
          <a:xfrm>
            <a:off x="5084064" y="2322306"/>
            <a:ext cx="6565391" cy="413025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bg1">
                  <a:lumMod val="50000"/>
                </a:schemeClr>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bg1">
                  <a:lumMod val="50000"/>
                </a:schemeClr>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1400" dirty="0"/>
              <a:t>Roads and Maritime Services New South Wales </a:t>
            </a:r>
          </a:p>
          <a:p>
            <a:pPr lvl="0"/>
            <a:r>
              <a:rPr lang="en-AU" sz="1400" dirty="0"/>
              <a:t>Roads Corporation Victoria </a:t>
            </a:r>
          </a:p>
          <a:p>
            <a:pPr lvl="0"/>
            <a:r>
              <a:rPr lang="en-AU" sz="1400" dirty="0"/>
              <a:t>Department of Transport and Main Roads Queensland </a:t>
            </a:r>
          </a:p>
          <a:p>
            <a:pPr lvl="0"/>
            <a:r>
              <a:rPr lang="en-AU" sz="1400" dirty="0"/>
              <a:t>Main Roads Western Australia </a:t>
            </a:r>
          </a:p>
          <a:p>
            <a:pPr lvl="0"/>
            <a:r>
              <a:rPr lang="en-AU" sz="1400" dirty="0"/>
              <a:t>Department of Planning, Transport and Infrastructure South Australia </a:t>
            </a:r>
          </a:p>
          <a:p>
            <a:pPr lvl="0"/>
            <a:r>
              <a:rPr lang="en-AU" sz="1400" dirty="0"/>
              <a:t>Department of State Growth Tasmania </a:t>
            </a:r>
          </a:p>
          <a:p>
            <a:pPr lvl="0"/>
            <a:r>
              <a:rPr lang="en-AU" sz="1400" dirty="0"/>
              <a:t>Department of Transport Northern Territory </a:t>
            </a:r>
          </a:p>
          <a:p>
            <a:pPr lvl="0"/>
            <a:r>
              <a:rPr lang="en-US" sz="1400" dirty="0"/>
              <a:t>Transport Canberra and City Services Directorate</a:t>
            </a:r>
            <a:r>
              <a:rPr lang="en-AU" sz="1400" dirty="0"/>
              <a:t>, Australian Capital Territory </a:t>
            </a:r>
          </a:p>
          <a:p>
            <a:pPr lvl="0"/>
            <a:r>
              <a:rPr lang="en-AU" sz="1400" dirty="0"/>
              <a:t>Commonwealth Department of Infrastructure and Regional Development</a:t>
            </a:r>
          </a:p>
          <a:p>
            <a:pPr lvl="0"/>
            <a:r>
              <a:rPr lang="en-AU" sz="1400" dirty="0"/>
              <a:t>Australian Local Government Association </a:t>
            </a:r>
          </a:p>
          <a:p>
            <a:pPr lvl="0"/>
            <a:r>
              <a:rPr lang="en-AU" sz="1400" dirty="0"/>
              <a:t>New Zealand Transport Agency. </a:t>
            </a:r>
          </a:p>
        </p:txBody>
      </p:sp>
    </p:spTree>
    <p:extLst>
      <p:ext uri="{BB962C8B-B14F-4D97-AF65-F5344CB8AC3E}">
        <p14:creationId xmlns:p14="http://schemas.microsoft.com/office/powerpoint/2010/main" val="354256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Austroads purpose</a:t>
            </a:r>
          </a:p>
        </p:txBody>
      </p:sp>
      <p:sp>
        <p:nvSpPr>
          <p:cNvPr id="3" name="Content Placeholder 2"/>
          <p:cNvSpPr>
            <a:spLocks noGrp="1"/>
          </p:cNvSpPr>
          <p:nvPr>
            <p:ph idx="1"/>
          </p:nvPr>
        </p:nvSpPr>
        <p:spPr>
          <a:xfrm>
            <a:off x="568719" y="2514599"/>
            <a:ext cx="10515600" cy="4041648"/>
          </a:xfrm>
        </p:spPr>
        <p:txBody>
          <a:bodyPr>
            <a:normAutofit/>
          </a:bodyPr>
          <a:lstStyle/>
          <a:p>
            <a:pPr marL="0" indent="0">
              <a:buNone/>
            </a:pPr>
            <a:r>
              <a:rPr lang="en-AU" sz="1600" dirty="0"/>
              <a:t>Austroads purpose is to support our member organisations to deliver an improved Australasian road transport network. </a:t>
            </a:r>
          </a:p>
          <a:p>
            <a:r>
              <a:rPr lang="en-AU" sz="1600" dirty="0"/>
              <a:t>One that meets the future needs of the community, industry and economy. </a:t>
            </a:r>
          </a:p>
          <a:p>
            <a:r>
              <a:rPr lang="en-AU" sz="1600" dirty="0"/>
              <a:t>A road network that is safer for all users and provides vital and reliable connections to place and people. </a:t>
            </a:r>
          </a:p>
          <a:p>
            <a:r>
              <a:rPr lang="en-AU" sz="1600" dirty="0"/>
              <a:t>A network that uses resources wisely and is mindful of its impact on the environment.</a:t>
            </a:r>
          </a:p>
        </p:txBody>
      </p:sp>
      <p:sp>
        <p:nvSpPr>
          <p:cNvPr id="4" name="Content Placeholder 3"/>
          <p:cNvSpPr>
            <a:spLocks noGrp="1"/>
          </p:cNvSpPr>
          <p:nvPr>
            <p:ph sz="quarter" idx="11"/>
          </p:nvPr>
        </p:nvSpPr>
        <p:spPr>
          <a:xfrm>
            <a:off x="560614" y="1743720"/>
            <a:ext cx="11043122" cy="770879"/>
          </a:xfrm>
        </p:spPr>
        <p:txBody>
          <a:bodyPr/>
          <a:lstStyle/>
          <a:p>
            <a:r>
              <a:rPr lang="en-AU" b="1" dirty="0">
                <a:latin typeface="Arial" panose="020B0604020202020204" pitchFamily="34" charset="0"/>
                <a:cs typeface="Arial" panose="020B0604020202020204" pitchFamily="34" charset="0"/>
              </a:rPr>
              <a:t>Improving the safety, productivity and sustainability of Australasian road networks through research and collaboration.</a:t>
            </a:r>
          </a:p>
        </p:txBody>
      </p:sp>
    </p:spTree>
    <p:extLst>
      <p:ext uri="{BB962C8B-B14F-4D97-AF65-F5344CB8AC3E}">
        <p14:creationId xmlns:p14="http://schemas.microsoft.com/office/powerpoint/2010/main" val="309165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Safety at Road Worksites – the Project</a:t>
            </a:r>
          </a:p>
        </p:txBody>
      </p:sp>
      <p:sp>
        <p:nvSpPr>
          <p:cNvPr id="4" name="Content Placeholder 3"/>
          <p:cNvSpPr>
            <a:spLocks noGrp="1"/>
          </p:cNvSpPr>
          <p:nvPr>
            <p:ph sz="quarter" idx="11"/>
          </p:nvPr>
        </p:nvSpPr>
        <p:spPr>
          <a:xfrm>
            <a:off x="560614" y="1743720"/>
            <a:ext cx="11043122" cy="770879"/>
          </a:xfrm>
        </p:spPr>
        <p:txBody>
          <a:bodyPr/>
          <a:lstStyle/>
          <a:p>
            <a:r>
              <a:rPr lang="en-AU" b="1" dirty="0">
                <a:latin typeface="Arial" panose="020B0604020202020204" pitchFamily="34" charset="0"/>
                <a:cs typeface="Arial" panose="020B0604020202020204" pitchFamily="34" charset="0"/>
              </a:rPr>
              <a:t>Austroads Board - Strategically Important Issue</a:t>
            </a:r>
          </a:p>
        </p:txBody>
      </p:sp>
      <p:sp>
        <p:nvSpPr>
          <p:cNvPr id="5" name="Rectangle: Rounded Corners 4"/>
          <p:cNvSpPr/>
          <p:nvPr/>
        </p:nvSpPr>
        <p:spPr>
          <a:xfrm>
            <a:off x="560614" y="2450431"/>
            <a:ext cx="2277979" cy="729916"/>
          </a:xfrm>
          <a:prstGeom prst="roundRect">
            <a:avLst/>
          </a:prstGeom>
          <a:solidFill>
            <a:srgbClr val="FF4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Risks</a:t>
            </a:r>
          </a:p>
        </p:txBody>
      </p:sp>
      <p:sp>
        <p:nvSpPr>
          <p:cNvPr id="6" name="Rectangle: Rounded Corners 5"/>
          <p:cNvSpPr/>
          <p:nvPr/>
        </p:nvSpPr>
        <p:spPr>
          <a:xfrm>
            <a:off x="560614" y="3380873"/>
            <a:ext cx="2277979" cy="729916"/>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4C05"/>
                </a:solidFill>
              </a:rPr>
              <a:t>Traffic Management workers</a:t>
            </a:r>
          </a:p>
        </p:txBody>
      </p:sp>
      <p:sp>
        <p:nvSpPr>
          <p:cNvPr id="7" name="Rectangle: Rounded Corners 6"/>
          <p:cNvSpPr/>
          <p:nvPr/>
        </p:nvSpPr>
        <p:spPr>
          <a:xfrm>
            <a:off x="560614" y="4311315"/>
            <a:ext cx="2277979" cy="729916"/>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4C05"/>
                </a:solidFill>
              </a:rPr>
              <a:t>Contractors</a:t>
            </a:r>
          </a:p>
        </p:txBody>
      </p:sp>
      <p:sp>
        <p:nvSpPr>
          <p:cNvPr id="8" name="Rectangle: Rounded Corners 7"/>
          <p:cNvSpPr/>
          <p:nvPr/>
        </p:nvSpPr>
        <p:spPr>
          <a:xfrm>
            <a:off x="560614" y="5241757"/>
            <a:ext cx="2277979" cy="729916"/>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4C05"/>
                </a:solidFill>
              </a:rPr>
              <a:t>Public</a:t>
            </a:r>
          </a:p>
        </p:txBody>
      </p:sp>
      <p:sp>
        <p:nvSpPr>
          <p:cNvPr id="9" name="Right Brace 8"/>
          <p:cNvSpPr/>
          <p:nvPr/>
        </p:nvSpPr>
        <p:spPr>
          <a:xfrm>
            <a:off x="3112168" y="2514599"/>
            <a:ext cx="657727" cy="3396917"/>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AU"/>
          </a:p>
        </p:txBody>
      </p:sp>
      <p:sp>
        <p:nvSpPr>
          <p:cNvPr id="10" name="Rectangle: Rounded Corners 9"/>
          <p:cNvSpPr/>
          <p:nvPr/>
        </p:nvSpPr>
        <p:spPr>
          <a:xfrm>
            <a:off x="4043470" y="2148282"/>
            <a:ext cx="2991853" cy="4198342"/>
          </a:xfrm>
          <a:prstGeom prst="roundRect">
            <a:avLst/>
          </a:prstGeom>
          <a:solidFill>
            <a:schemeClr val="bg1"/>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Legislative requirement </a:t>
            </a:r>
          </a:p>
          <a:p>
            <a:pPr algn="ctr"/>
            <a:endParaRPr lang="en-AU" dirty="0">
              <a:solidFill>
                <a:schemeClr val="tx1"/>
              </a:solidFill>
            </a:endParaRPr>
          </a:p>
          <a:p>
            <a:pPr algn="ctr"/>
            <a:r>
              <a:rPr lang="en-AU" dirty="0">
                <a:solidFill>
                  <a:schemeClr val="tx1"/>
                </a:solidFill>
              </a:rPr>
              <a:t>Employer in construction, operation maintenance</a:t>
            </a:r>
          </a:p>
          <a:p>
            <a:pPr algn="ctr"/>
            <a:endParaRPr lang="en-AU" dirty="0">
              <a:solidFill>
                <a:schemeClr val="tx1"/>
              </a:solidFill>
            </a:endParaRPr>
          </a:p>
          <a:p>
            <a:pPr algn="ctr"/>
            <a:r>
              <a:rPr lang="en-AU" dirty="0">
                <a:solidFill>
                  <a:schemeClr val="tx1"/>
                </a:solidFill>
              </a:rPr>
              <a:t>Provide a safe work environment </a:t>
            </a:r>
          </a:p>
          <a:p>
            <a:pPr algn="ctr"/>
            <a:endParaRPr lang="en-AU" dirty="0">
              <a:solidFill>
                <a:schemeClr val="tx1"/>
              </a:solidFill>
            </a:endParaRPr>
          </a:p>
          <a:p>
            <a:pPr algn="ctr"/>
            <a:r>
              <a:rPr lang="en-AU" dirty="0">
                <a:solidFill>
                  <a:schemeClr val="tx1"/>
                </a:solidFill>
              </a:rPr>
              <a:t>Manage risks of working in or near traffic through Australian WHS Act 2011 NZ HSW Act 2015</a:t>
            </a:r>
          </a:p>
        </p:txBody>
      </p:sp>
      <p:sp>
        <p:nvSpPr>
          <p:cNvPr id="11" name="Arrow: Striped Right 10"/>
          <p:cNvSpPr/>
          <p:nvPr/>
        </p:nvSpPr>
        <p:spPr>
          <a:xfrm>
            <a:off x="7130238" y="3739476"/>
            <a:ext cx="714187" cy="810126"/>
          </a:xfrm>
          <a:prstGeom prst="stripedRightArrow">
            <a:avLst/>
          </a:prstGeom>
          <a:solidFill>
            <a:srgbClr val="FF4C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138A8BEC-FD7B-4F4A-8B13-5A1F00DC0996}"/>
              </a:ext>
            </a:extLst>
          </p:cNvPr>
          <p:cNvGrpSpPr/>
          <p:nvPr/>
        </p:nvGrpSpPr>
        <p:grpSpPr>
          <a:xfrm>
            <a:off x="7917311" y="2233057"/>
            <a:ext cx="3960000" cy="3960000"/>
            <a:chOff x="3890076" y="2185665"/>
            <a:chExt cx="4320000" cy="4390818"/>
          </a:xfrm>
        </p:grpSpPr>
        <p:sp>
          <p:nvSpPr>
            <p:cNvPr id="13" name="Circle: Hollow 12">
              <a:extLst>
                <a:ext uri="{FF2B5EF4-FFF2-40B4-BE49-F238E27FC236}">
                  <a16:creationId xmlns:a16="http://schemas.microsoft.com/office/drawing/2014/main" id="{87E02275-6326-4170-A97F-F01CBEA49D2D}"/>
                </a:ext>
              </a:extLst>
            </p:cNvPr>
            <p:cNvSpPr/>
            <p:nvPr/>
          </p:nvSpPr>
          <p:spPr>
            <a:xfrm>
              <a:off x="3890076" y="2185665"/>
              <a:ext cx="4320000" cy="4320000"/>
            </a:xfrm>
            <a:prstGeom prst="donut">
              <a:avLst>
                <a:gd name="adj" fmla="val 1211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4" name="Rectangle 13">
              <a:extLst>
                <a:ext uri="{FF2B5EF4-FFF2-40B4-BE49-F238E27FC236}">
                  <a16:creationId xmlns:a16="http://schemas.microsoft.com/office/drawing/2014/main" id="{27BC6BE6-BA4D-40F5-952A-00297D407198}"/>
                </a:ext>
              </a:extLst>
            </p:cNvPr>
            <p:cNvSpPr/>
            <p:nvPr/>
          </p:nvSpPr>
          <p:spPr>
            <a:xfrm>
              <a:off x="4110824" y="2401294"/>
              <a:ext cx="3875969" cy="3788670"/>
            </a:xfrm>
            <a:prstGeom prst="rect">
              <a:avLst/>
            </a:prstGeom>
            <a:noFill/>
          </p:spPr>
          <p:txBody>
            <a:bodyPr wrap="none" lIns="91440" tIns="45720" rIns="91440" bIns="45720">
              <a:prstTxWarp prst="textArchUp">
                <a:avLst>
                  <a:gd name="adj" fmla="val 10848195"/>
                </a:avLst>
              </a:prstTxWarp>
              <a:spAutoFit/>
            </a:bodyPr>
            <a:lstStyle/>
            <a:p>
              <a:pPr algn="ctr"/>
              <a:r>
                <a:rPr lang="en-US" sz="2000" dirty="0">
                  <a:ln w="0"/>
                  <a:effectLst>
                    <a:outerShdw blurRad="38100" dist="19050" dir="2700000" algn="tl" rotWithShape="0">
                      <a:schemeClr val="dk1">
                        <a:alpha val="40000"/>
                      </a:schemeClr>
                    </a:outerShdw>
                  </a:effectLst>
                </a:rPr>
                <a:t>Prequalification Scheme - Companies</a:t>
              </a:r>
            </a:p>
          </p:txBody>
        </p:sp>
        <p:sp>
          <p:nvSpPr>
            <p:cNvPr id="15" name="Rectangle 14">
              <a:extLst>
                <a:ext uri="{FF2B5EF4-FFF2-40B4-BE49-F238E27FC236}">
                  <a16:creationId xmlns:a16="http://schemas.microsoft.com/office/drawing/2014/main" id="{28407728-0EE8-45D2-8B8F-4933302429CC}"/>
                </a:ext>
              </a:extLst>
            </p:cNvPr>
            <p:cNvSpPr/>
            <p:nvPr/>
          </p:nvSpPr>
          <p:spPr>
            <a:xfrm>
              <a:off x="4110823" y="2457850"/>
              <a:ext cx="3935897" cy="3846448"/>
            </a:xfrm>
            <a:prstGeom prst="rect">
              <a:avLst/>
            </a:prstGeom>
            <a:noFill/>
          </p:spPr>
          <p:txBody>
            <a:bodyPr wrap="none" lIns="91440" tIns="45720" rIns="91440" bIns="45720">
              <a:prstTxWarp prst="textArchDown">
                <a:avLst>
                  <a:gd name="adj" fmla="val 395376"/>
                </a:avLst>
              </a:prstTxWarp>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Austroads and Industry Partners</a:t>
              </a:r>
            </a:p>
          </p:txBody>
        </p:sp>
        <p:sp>
          <p:nvSpPr>
            <p:cNvPr id="17" name="Circle: Hollow 16">
              <a:extLst>
                <a:ext uri="{FF2B5EF4-FFF2-40B4-BE49-F238E27FC236}">
                  <a16:creationId xmlns:a16="http://schemas.microsoft.com/office/drawing/2014/main" id="{534C08A2-BAE0-4B4A-9A34-182FD67E76AC}"/>
                </a:ext>
              </a:extLst>
            </p:cNvPr>
            <p:cNvSpPr/>
            <p:nvPr/>
          </p:nvSpPr>
          <p:spPr>
            <a:xfrm>
              <a:off x="4322076" y="2617664"/>
              <a:ext cx="3456000" cy="3456000"/>
            </a:xfrm>
            <a:prstGeom prst="donut">
              <a:avLst>
                <a:gd name="adj" fmla="val 1211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8" name="Rectangle 17">
              <a:extLst>
                <a:ext uri="{FF2B5EF4-FFF2-40B4-BE49-F238E27FC236}">
                  <a16:creationId xmlns:a16="http://schemas.microsoft.com/office/drawing/2014/main" id="{9FF863F6-DF1A-460A-82AF-5FE661566A65}"/>
                </a:ext>
              </a:extLst>
            </p:cNvPr>
            <p:cNvSpPr/>
            <p:nvPr/>
          </p:nvSpPr>
          <p:spPr>
            <a:xfrm>
              <a:off x="4468632" y="2859885"/>
              <a:ext cx="3204377" cy="3716598"/>
            </a:xfrm>
            <a:prstGeom prst="rect">
              <a:avLst/>
            </a:prstGeom>
            <a:noFill/>
          </p:spPr>
          <p:txBody>
            <a:bodyPr wrap="none" lIns="91440" tIns="45720" rIns="91440" bIns="45720">
              <a:prstTxWarp prst="textArchUp">
                <a:avLst>
                  <a:gd name="adj" fmla="val 10270420"/>
                </a:avLst>
              </a:prstTxWarp>
              <a:spAutoFit/>
            </a:bodyPr>
            <a:lstStyle/>
            <a:p>
              <a:pPr algn="ctr"/>
              <a:r>
                <a:rPr lang="en-US" dirty="0">
                  <a:ln w="0"/>
                  <a:effectLst>
                    <a:outerShdw blurRad="38100" dist="19050" dir="2700000" algn="tl" rotWithShape="0">
                      <a:schemeClr val="dk1">
                        <a:alpha val="40000"/>
                      </a:schemeClr>
                    </a:outerShdw>
                  </a:effectLst>
                </a:rPr>
                <a:t>Registration Scheme - Individuals</a:t>
              </a:r>
            </a:p>
          </p:txBody>
        </p:sp>
        <p:sp>
          <p:nvSpPr>
            <p:cNvPr id="19" name="Rectangle 18">
              <a:extLst>
                <a:ext uri="{FF2B5EF4-FFF2-40B4-BE49-F238E27FC236}">
                  <a16:creationId xmlns:a16="http://schemas.microsoft.com/office/drawing/2014/main" id="{90E26BAD-4BED-4506-8E77-1712F46E4567}"/>
                </a:ext>
              </a:extLst>
            </p:cNvPr>
            <p:cNvSpPr/>
            <p:nvPr/>
          </p:nvSpPr>
          <p:spPr>
            <a:xfrm>
              <a:off x="4468633" y="2764250"/>
              <a:ext cx="3148717" cy="3082300"/>
            </a:xfrm>
            <a:prstGeom prst="rect">
              <a:avLst/>
            </a:prstGeom>
            <a:noFill/>
          </p:spPr>
          <p:txBody>
            <a:bodyPr wrap="none" lIns="91440" tIns="45720" rIns="91440" bIns="45720">
              <a:prstTxWarp prst="textArchDown">
                <a:avLst>
                  <a:gd name="adj" fmla="val 395376"/>
                </a:avLst>
              </a:prstTxWarp>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Austroads and Industry Partners</a:t>
              </a:r>
            </a:p>
          </p:txBody>
        </p:sp>
        <p:sp>
          <p:nvSpPr>
            <p:cNvPr id="20" name="Circle: Hollow 19">
              <a:extLst>
                <a:ext uri="{FF2B5EF4-FFF2-40B4-BE49-F238E27FC236}">
                  <a16:creationId xmlns:a16="http://schemas.microsoft.com/office/drawing/2014/main" id="{4DEADF49-9C2C-43F7-9F27-D65F36D6CC56}"/>
                </a:ext>
              </a:extLst>
            </p:cNvPr>
            <p:cNvSpPr/>
            <p:nvPr/>
          </p:nvSpPr>
          <p:spPr>
            <a:xfrm>
              <a:off x="4745076" y="3040664"/>
              <a:ext cx="2610000" cy="2610000"/>
            </a:xfrm>
            <a:prstGeom prst="donut">
              <a:avLst>
                <a:gd name="adj" fmla="val 1637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1" name="Rectangle 20">
              <a:extLst>
                <a:ext uri="{FF2B5EF4-FFF2-40B4-BE49-F238E27FC236}">
                  <a16:creationId xmlns:a16="http://schemas.microsoft.com/office/drawing/2014/main" id="{24DC56F0-E177-44B1-9C14-892DBEA1D7CB}"/>
                </a:ext>
              </a:extLst>
            </p:cNvPr>
            <p:cNvSpPr/>
            <p:nvPr/>
          </p:nvSpPr>
          <p:spPr>
            <a:xfrm>
              <a:off x="4969565" y="3291839"/>
              <a:ext cx="2194560" cy="2250503"/>
            </a:xfrm>
            <a:prstGeom prst="rect">
              <a:avLst/>
            </a:prstGeom>
            <a:noFill/>
          </p:spPr>
          <p:txBody>
            <a:bodyPr wrap="none" lIns="91440" tIns="45720" rIns="91440" bIns="45720">
              <a:prstTxWarp prst="textArchUp">
                <a:avLst>
                  <a:gd name="adj" fmla="val 10305135"/>
                </a:avLst>
              </a:prstTxWarp>
              <a:spAutoFit/>
            </a:bodyPr>
            <a:lstStyle/>
            <a:p>
              <a:pPr algn="ctr"/>
              <a:r>
                <a:rPr lang="en-US" dirty="0">
                  <a:ln w="0"/>
                  <a:effectLst>
                    <a:outerShdw blurRad="38100" dist="19050" dir="2700000" algn="tl" rotWithShape="0">
                      <a:schemeClr val="dk1">
                        <a:alpha val="40000"/>
                      </a:schemeClr>
                    </a:outerShdw>
                  </a:effectLst>
                </a:rPr>
                <a:t>Accredited Training</a:t>
              </a:r>
            </a:p>
          </p:txBody>
        </p:sp>
        <p:sp>
          <p:nvSpPr>
            <p:cNvPr id="22" name="Rectangle 21">
              <a:extLst>
                <a:ext uri="{FF2B5EF4-FFF2-40B4-BE49-F238E27FC236}">
                  <a16:creationId xmlns:a16="http://schemas.microsoft.com/office/drawing/2014/main" id="{A13AB046-3226-4460-830E-DD0E128F7420}"/>
                </a:ext>
              </a:extLst>
            </p:cNvPr>
            <p:cNvSpPr/>
            <p:nvPr/>
          </p:nvSpPr>
          <p:spPr>
            <a:xfrm rot="21439892">
              <a:off x="4858246" y="3212820"/>
              <a:ext cx="2372787" cy="2250503"/>
            </a:xfrm>
            <a:prstGeom prst="rect">
              <a:avLst/>
            </a:prstGeom>
            <a:noFill/>
          </p:spPr>
          <p:txBody>
            <a:bodyPr wrap="none" lIns="91440" tIns="45720" rIns="91440" bIns="45720">
              <a:prstTxWarp prst="textArchDown">
                <a:avLst>
                  <a:gd name="adj" fmla="val 395376"/>
                </a:avLst>
              </a:prstTxWarp>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Austroads</a:t>
              </a:r>
            </a:p>
          </p:txBody>
        </p:sp>
        <p:sp>
          <p:nvSpPr>
            <p:cNvPr id="23" name="Circle: Hollow 22">
              <a:extLst>
                <a:ext uri="{FF2B5EF4-FFF2-40B4-BE49-F238E27FC236}">
                  <a16:creationId xmlns:a16="http://schemas.microsoft.com/office/drawing/2014/main" id="{FCF1E295-B743-4D8A-9364-A67D4FA8377F}"/>
                </a:ext>
              </a:extLst>
            </p:cNvPr>
            <p:cNvSpPr/>
            <p:nvPr/>
          </p:nvSpPr>
          <p:spPr>
            <a:xfrm>
              <a:off x="5159219" y="3456980"/>
              <a:ext cx="1800000" cy="1800000"/>
            </a:xfrm>
            <a:prstGeom prst="donut">
              <a:avLst>
                <a:gd name="adj" fmla="val 19595"/>
              </a:avLst>
            </a:prstGeom>
            <a:solidFill>
              <a:srgbClr val="FF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4" name="Rectangle 23">
              <a:extLst>
                <a:ext uri="{FF2B5EF4-FFF2-40B4-BE49-F238E27FC236}">
                  <a16:creationId xmlns:a16="http://schemas.microsoft.com/office/drawing/2014/main" id="{F199481D-664B-486C-9FDC-16EAB38961F4}"/>
                </a:ext>
              </a:extLst>
            </p:cNvPr>
            <p:cNvSpPr/>
            <p:nvPr/>
          </p:nvSpPr>
          <p:spPr>
            <a:xfrm>
              <a:off x="5359178" y="3688697"/>
              <a:ext cx="1423285" cy="1447846"/>
            </a:xfrm>
            <a:prstGeom prst="rect">
              <a:avLst/>
            </a:prstGeom>
            <a:noFill/>
          </p:spPr>
          <p:txBody>
            <a:bodyPr wrap="none" lIns="91440" tIns="45720" rIns="91440" bIns="45720">
              <a:prstTxWarp prst="textArchUp">
                <a:avLst>
                  <a:gd name="adj" fmla="val 10305135"/>
                </a:avLst>
              </a:prstTxWarp>
              <a:spAutoFit/>
            </a:bodyPr>
            <a:lstStyle/>
            <a:p>
              <a:pPr algn="ctr"/>
              <a:r>
                <a:rPr lang="en-US" dirty="0">
                  <a:ln w="0"/>
                  <a:effectLst>
                    <a:outerShdw blurRad="38100" dist="19050" dir="2700000" algn="tl" rotWithShape="0">
                      <a:schemeClr val="dk1">
                        <a:alpha val="40000"/>
                      </a:schemeClr>
                    </a:outerShdw>
                  </a:effectLst>
                </a:rPr>
                <a:t>CoPTTM</a:t>
              </a:r>
            </a:p>
          </p:txBody>
        </p:sp>
        <p:sp>
          <p:nvSpPr>
            <p:cNvPr id="25" name="Rectangle 24">
              <a:extLst>
                <a:ext uri="{FF2B5EF4-FFF2-40B4-BE49-F238E27FC236}">
                  <a16:creationId xmlns:a16="http://schemas.microsoft.com/office/drawing/2014/main" id="{DFD2AE35-6A62-439B-A199-077401770EBE}"/>
                </a:ext>
              </a:extLst>
            </p:cNvPr>
            <p:cNvSpPr/>
            <p:nvPr/>
          </p:nvSpPr>
          <p:spPr>
            <a:xfrm>
              <a:off x="5294539" y="3513243"/>
              <a:ext cx="1567437" cy="1606811"/>
            </a:xfrm>
            <a:prstGeom prst="rect">
              <a:avLst/>
            </a:prstGeom>
            <a:noFill/>
          </p:spPr>
          <p:txBody>
            <a:bodyPr wrap="none" lIns="91440" tIns="45720" rIns="91440" bIns="45720">
              <a:prstTxWarp prst="textArchDown">
                <a:avLst>
                  <a:gd name="adj" fmla="val 395376"/>
                </a:avLst>
              </a:prstTxWarp>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Austroads</a:t>
              </a:r>
            </a:p>
          </p:txBody>
        </p:sp>
        <p:sp>
          <p:nvSpPr>
            <p:cNvPr id="26" name="Oval 25">
              <a:extLst>
                <a:ext uri="{FF2B5EF4-FFF2-40B4-BE49-F238E27FC236}">
                  <a16:creationId xmlns:a16="http://schemas.microsoft.com/office/drawing/2014/main" id="{44872CF8-0877-4C2A-A574-B3306F3FEC96}"/>
                </a:ext>
              </a:extLst>
            </p:cNvPr>
            <p:cNvSpPr/>
            <p:nvPr/>
          </p:nvSpPr>
          <p:spPr>
            <a:xfrm>
              <a:off x="5494351" y="3804605"/>
              <a:ext cx="1144988" cy="110523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96E55D45-667D-4309-B481-F0F7677A744C}"/>
                </a:ext>
              </a:extLst>
            </p:cNvPr>
            <p:cNvSpPr/>
            <p:nvPr/>
          </p:nvSpPr>
          <p:spPr>
            <a:xfrm>
              <a:off x="5581817" y="3959749"/>
              <a:ext cx="978010" cy="1652601"/>
            </a:xfrm>
            <a:prstGeom prst="rect">
              <a:avLst/>
            </a:prstGeom>
            <a:noFill/>
          </p:spPr>
          <p:txBody>
            <a:bodyPr wrap="none" lIns="91440" tIns="45720" rIns="91440" bIns="45720">
              <a:prstTxWarp prst="textArchUp">
                <a:avLst>
                  <a:gd name="adj" fmla="val 10080814"/>
                </a:avLst>
              </a:prstTxWarp>
              <a:spAutoFit/>
            </a:bodyPr>
            <a:lstStyle/>
            <a:p>
              <a:pPr algn="ctr"/>
              <a:r>
                <a:rPr lang="en-US" sz="1400" dirty="0">
                  <a:ln w="0"/>
                  <a:solidFill>
                    <a:schemeClr val="bg1"/>
                  </a:solidFill>
                  <a:effectLst>
                    <a:outerShdw blurRad="38100" dist="19050" dir="2700000" algn="tl" rotWithShape="0">
                      <a:schemeClr val="dk1">
                        <a:alpha val="40000"/>
                      </a:schemeClr>
                    </a:outerShdw>
                  </a:effectLst>
                </a:rPr>
                <a:t>AS1742.3</a:t>
              </a:r>
            </a:p>
          </p:txBody>
        </p:sp>
        <p:sp>
          <p:nvSpPr>
            <p:cNvPr id="28" name="Rectangle 27">
              <a:extLst>
                <a:ext uri="{FF2B5EF4-FFF2-40B4-BE49-F238E27FC236}">
                  <a16:creationId xmlns:a16="http://schemas.microsoft.com/office/drawing/2014/main" id="{DB7509B4-0D26-490E-8E0A-E4E6AB4A756F}"/>
                </a:ext>
              </a:extLst>
            </p:cNvPr>
            <p:cNvSpPr/>
            <p:nvPr/>
          </p:nvSpPr>
          <p:spPr>
            <a:xfrm>
              <a:off x="5581817" y="3843449"/>
              <a:ext cx="978010" cy="905488"/>
            </a:xfrm>
            <a:prstGeom prst="rect">
              <a:avLst/>
            </a:prstGeom>
            <a:noFill/>
          </p:spPr>
          <p:txBody>
            <a:bodyPr wrap="none" lIns="91440" tIns="45720" rIns="91440" bIns="45720">
              <a:prstTxWarp prst="textArchDown">
                <a:avLst>
                  <a:gd name="adj" fmla="val 1199576"/>
                </a:avLst>
              </a:prstTxWarp>
              <a:spAutoFit/>
            </a:bodyPr>
            <a:lstStyle/>
            <a:p>
              <a:pPr algn="ctr"/>
              <a:r>
                <a:rPr lang="en-US" b="0" cap="none" spc="0" dirty="0">
                  <a:ln w="0"/>
                  <a:solidFill>
                    <a:schemeClr val="bg1"/>
                  </a:solidFill>
                  <a:effectLst>
                    <a:outerShdw blurRad="38100" dist="19050" dir="2700000" algn="tl" rotWithShape="0">
                      <a:schemeClr val="dk1">
                        <a:alpha val="40000"/>
                      </a:schemeClr>
                    </a:outerShdw>
                  </a:effectLst>
                </a:rPr>
                <a:t>Standards Australia</a:t>
              </a:r>
            </a:p>
          </p:txBody>
        </p:sp>
      </p:grpSp>
    </p:spTree>
    <p:extLst>
      <p:ext uri="{BB962C8B-B14F-4D97-AF65-F5344CB8AC3E}">
        <p14:creationId xmlns:p14="http://schemas.microsoft.com/office/powerpoint/2010/main" val="68954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0FED-87A8-4D79-BCCB-75FA1A2513D8}"/>
              </a:ext>
            </a:extLst>
          </p:cNvPr>
          <p:cNvSpPr>
            <a:spLocks noGrp="1"/>
          </p:cNvSpPr>
          <p:nvPr>
            <p:ph type="title"/>
          </p:nvPr>
        </p:nvSpPr>
        <p:spPr/>
        <p:txBody>
          <a:bodyPr/>
          <a:lstStyle/>
          <a:p>
            <a:r>
              <a:rPr lang="en-AU" dirty="0"/>
              <a:t>Safety at Road Worksites</a:t>
            </a:r>
          </a:p>
        </p:txBody>
      </p:sp>
      <p:sp>
        <p:nvSpPr>
          <p:cNvPr id="3" name="Content Placeholder 2">
            <a:extLst>
              <a:ext uri="{FF2B5EF4-FFF2-40B4-BE49-F238E27FC236}">
                <a16:creationId xmlns:a16="http://schemas.microsoft.com/office/drawing/2014/main" id="{056214F7-5255-430E-9B5C-D0F7E51216CF}"/>
              </a:ext>
            </a:extLst>
          </p:cNvPr>
          <p:cNvSpPr>
            <a:spLocks noGrp="1"/>
          </p:cNvSpPr>
          <p:nvPr>
            <p:ph idx="1"/>
          </p:nvPr>
        </p:nvSpPr>
        <p:spPr>
          <a:xfrm>
            <a:off x="568719" y="2360612"/>
            <a:ext cx="10515600" cy="4120197"/>
          </a:xfrm>
        </p:spPr>
        <p:txBody>
          <a:bodyPr/>
          <a:lstStyle/>
          <a:p>
            <a:r>
              <a:rPr lang="en-AU" dirty="0"/>
              <a:t>Module 1 – Code of Practice for Temporary Traffic Management</a:t>
            </a:r>
          </a:p>
          <a:p>
            <a:r>
              <a:rPr lang="en-AU" dirty="0"/>
              <a:t>Module 2 – Nationally Harmonised Training</a:t>
            </a:r>
          </a:p>
          <a:p>
            <a:r>
              <a:rPr lang="en-AU" dirty="0"/>
              <a:t>Module 3 – National Registration Scheme for individuals working in Traffic Management</a:t>
            </a:r>
          </a:p>
          <a:p>
            <a:r>
              <a:rPr lang="en-AU" dirty="0"/>
              <a:t>Module 4 – National Prequalification Scheme for companies operating in Traffic Management</a:t>
            </a:r>
          </a:p>
          <a:p>
            <a:r>
              <a:rPr lang="en-AU" dirty="0"/>
              <a:t>Module 5 – AS1742.3 Update</a:t>
            </a:r>
          </a:p>
          <a:p>
            <a:r>
              <a:rPr lang="en-AU" dirty="0"/>
              <a:t>Module 6 – Engagement Plan</a:t>
            </a:r>
          </a:p>
        </p:txBody>
      </p:sp>
      <p:sp>
        <p:nvSpPr>
          <p:cNvPr id="4" name="Content Placeholder 3">
            <a:extLst>
              <a:ext uri="{FF2B5EF4-FFF2-40B4-BE49-F238E27FC236}">
                <a16:creationId xmlns:a16="http://schemas.microsoft.com/office/drawing/2014/main" id="{467FC3D0-503B-4723-9F53-FEFC102FC798}"/>
              </a:ext>
            </a:extLst>
          </p:cNvPr>
          <p:cNvSpPr>
            <a:spLocks noGrp="1"/>
          </p:cNvSpPr>
          <p:nvPr>
            <p:ph sz="quarter" idx="11"/>
          </p:nvPr>
        </p:nvSpPr>
        <p:spPr/>
        <p:txBody>
          <a:bodyPr/>
          <a:lstStyle/>
          <a:p>
            <a:r>
              <a:rPr lang="en-AU" b="1" dirty="0">
                <a:latin typeface="Arial" panose="020B0604020202020204" pitchFamily="34" charset="0"/>
                <a:cs typeface="Arial" panose="020B0604020202020204" pitchFamily="34" charset="0"/>
              </a:rPr>
              <a:t>Project Elements</a:t>
            </a:r>
          </a:p>
        </p:txBody>
      </p:sp>
    </p:spTree>
    <p:extLst>
      <p:ext uri="{BB962C8B-B14F-4D97-AF65-F5344CB8AC3E}">
        <p14:creationId xmlns:p14="http://schemas.microsoft.com/office/powerpoint/2010/main" val="249660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CoPTTM</a:t>
            </a:r>
            <a:endParaRPr lang="en-AU" dirty="0"/>
          </a:p>
        </p:txBody>
      </p:sp>
      <p:grpSp>
        <p:nvGrpSpPr>
          <p:cNvPr id="17" name="Group 16"/>
          <p:cNvGrpSpPr/>
          <p:nvPr/>
        </p:nvGrpSpPr>
        <p:grpSpPr>
          <a:xfrm>
            <a:off x="608302" y="1562068"/>
            <a:ext cx="3635424" cy="5107906"/>
            <a:chOff x="6977017" y="1562068"/>
            <a:chExt cx="3635424" cy="5107906"/>
          </a:xfrm>
        </p:grpSpPr>
        <p:sp>
          <p:nvSpPr>
            <p:cNvPr id="19" name="Rectangle 18"/>
            <p:cNvSpPr/>
            <p:nvPr/>
          </p:nvSpPr>
          <p:spPr>
            <a:xfrm>
              <a:off x="6977017" y="1562068"/>
              <a:ext cx="3635424" cy="5107906"/>
            </a:xfrm>
            <a:prstGeom prst="rect">
              <a:avLst/>
            </a:prstGeom>
            <a:solidFill>
              <a:srgbClr val="FF6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p:cNvPicPr>
              <a:picLocks noChangeAspect="1"/>
            </p:cNvPicPr>
            <p:nvPr/>
          </p:nvPicPr>
          <p:blipFill>
            <a:blip r:embed="rId3"/>
            <a:stretch>
              <a:fillRect/>
            </a:stretch>
          </p:blipFill>
          <p:spPr>
            <a:xfrm>
              <a:off x="9671223" y="1800000"/>
              <a:ext cx="758370" cy="620888"/>
            </a:xfrm>
            <a:prstGeom prst="rect">
              <a:avLst/>
            </a:prstGeom>
          </p:spPr>
        </p:pic>
        <p:sp>
          <p:nvSpPr>
            <p:cNvPr id="21" name="TextBox 20"/>
            <p:cNvSpPr txBox="1"/>
            <p:nvPr/>
          </p:nvSpPr>
          <p:spPr>
            <a:xfrm>
              <a:off x="7083947" y="1988840"/>
              <a:ext cx="2304256" cy="487313"/>
            </a:xfrm>
            <a:prstGeom prst="rect">
              <a:avLst/>
            </a:prstGeom>
            <a:noFill/>
          </p:spPr>
          <p:txBody>
            <a:bodyPr wrap="square" rtlCol="0">
              <a:spAutoFit/>
            </a:bodyPr>
            <a:lstStyle/>
            <a:p>
              <a:pPr>
                <a:spcAft>
                  <a:spcPts val="200"/>
                </a:spcAft>
              </a:pPr>
              <a:r>
                <a:rPr lang="en-AU" sz="800" b="1" dirty="0">
                  <a:solidFill>
                    <a:schemeClr val="bg1"/>
                  </a:solidFill>
                </a:rPr>
                <a:t>Code of Practice for Temporary Traffic Management</a:t>
              </a:r>
            </a:p>
            <a:p>
              <a:pPr>
                <a:spcAft>
                  <a:spcPts val="200"/>
                </a:spcAft>
              </a:pPr>
              <a:r>
                <a:rPr lang="en-AU" sz="800" dirty="0">
                  <a:solidFill>
                    <a:schemeClr val="bg1"/>
                  </a:solidFill>
                </a:rPr>
                <a:t>Part 1 - Introduction and General</a:t>
              </a:r>
              <a:endParaRPr lang="en-AU" sz="1600" dirty="0">
                <a:solidFill>
                  <a:schemeClr val="bg1"/>
                </a:solidFill>
              </a:endParaRPr>
            </a:p>
          </p:txBody>
        </p:sp>
        <p:sp>
          <p:nvSpPr>
            <p:cNvPr id="22" name="Rectangle 21"/>
            <p:cNvSpPr/>
            <p:nvPr/>
          </p:nvSpPr>
          <p:spPr>
            <a:xfrm>
              <a:off x="6977017" y="2924944"/>
              <a:ext cx="3635424"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6977017" y="6525958"/>
              <a:ext cx="3635424" cy="1440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30" t="9471" r="26083" b="9339"/>
          <a:stretch/>
        </p:blipFill>
        <p:spPr bwMode="auto">
          <a:xfrm>
            <a:off x="608302" y="3068960"/>
            <a:ext cx="3635424" cy="345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759242" y="3068960"/>
            <a:ext cx="1571107" cy="4316485"/>
          </a:xfrm>
          <a:prstGeom prst="rect">
            <a:avLst/>
          </a:prstGeom>
          <a:noFill/>
        </p:spPr>
        <p:txBody>
          <a:bodyPr wrap="square" bIns="0" rtlCol="0">
            <a:spAutoFit/>
          </a:bodyPr>
          <a:lstStyle/>
          <a:p>
            <a:r>
              <a:rPr lang="en-AU" sz="27500" dirty="0">
                <a:solidFill>
                  <a:schemeClr val="bg1">
                    <a:alpha val="75000"/>
                  </a:schemeClr>
                </a:solidFill>
              </a:rPr>
              <a:t>1</a:t>
            </a:r>
          </a:p>
        </p:txBody>
      </p:sp>
      <p:sp>
        <p:nvSpPr>
          <p:cNvPr id="3" name="Rectangle: Rounded Corners 2"/>
          <p:cNvSpPr/>
          <p:nvPr/>
        </p:nvSpPr>
        <p:spPr>
          <a:xfrm>
            <a:off x="4350657" y="1562091"/>
            <a:ext cx="5626807" cy="432000"/>
          </a:xfrm>
          <a:prstGeom prst="roundRect">
            <a:avLst/>
          </a:prstGeom>
          <a:solidFill>
            <a:schemeClr val="bg1"/>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Part 1 – Introduction and General</a:t>
            </a:r>
          </a:p>
        </p:txBody>
      </p:sp>
      <p:sp>
        <p:nvSpPr>
          <p:cNvPr id="26" name="Rectangle: Rounded Corners 25"/>
          <p:cNvSpPr/>
          <p:nvPr/>
        </p:nvSpPr>
        <p:spPr>
          <a:xfrm>
            <a:off x="4359876" y="2121626"/>
            <a:ext cx="5626807" cy="766028"/>
          </a:xfrm>
          <a:prstGeom prst="roundRect">
            <a:avLst/>
          </a:prstGeom>
          <a:solidFill>
            <a:schemeClr val="bg1"/>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Part 2</a:t>
            </a:r>
          </a:p>
          <a:p>
            <a:pPr algn="ctr"/>
            <a:r>
              <a:rPr lang="en-AU" sz="1600" dirty="0">
                <a:solidFill>
                  <a:schemeClr val="tx1"/>
                </a:solidFill>
              </a:rPr>
              <a:t>Traffic </a:t>
            </a:r>
            <a:r>
              <a:rPr lang="en-AU" sz="1400" dirty="0">
                <a:solidFill>
                  <a:schemeClr val="tx1"/>
                </a:solidFill>
              </a:rPr>
              <a:t>Management</a:t>
            </a:r>
            <a:r>
              <a:rPr lang="en-AU" sz="1600" dirty="0">
                <a:solidFill>
                  <a:schemeClr val="tx1"/>
                </a:solidFill>
              </a:rPr>
              <a:t> Planning</a:t>
            </a:r>
          </a:p>
        </p:txBody>
      </p:sp>
      <p:sp>
        <p:nvSpPr>
          <p:cNvPr id="27" name="Rectangle: Rounded Corners 26"/>
          <p:cNvSpPr/>
          <p:nvPr/>
        </p:nvSpPr>
        <p:spPr>
          <a:xfrm>
            <a:off x="4359876" y="2992768"/>
            <a:ext cx="1348486" cy="1178346"/>
          </a:xfrm>
          <a:prstGeom prst="roundRect">
            <a:avLst/>
          </a:prstGeom>
          <a:solidFill>
            <a:schemeClr val="bg1"/>
          </a:solidFill>
          <a:ln w="12700">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dirty="0">
                <a:solidFill>
                  <a:schemeClr val="tx1"/>
                </a:solidFill>
              </a:rPr>
              <a:t>Part 3 </a:t>
            </a:r>
          </a:p>
          <a:p>
            <a:pPr algn="ctr"/>
            <a:r>
              <a:rPr lang="en-AU" sz="1600" dirty="0">
                <a:solidFill>
                  <a:schemeClr val="tx1"/>
                </a:solidFill>
              </a:rPr>
              <a:t>Devices</a:t>
            </a:r>
          </a:p>
        </p:txBody>
      </p:sp>
      <p:sp>
        <p:nvSpPr>
          <p:cNvPr id="29" name="Rectangle: Rounded Corners 28"/>
          <p:cNvSpPr/>
          <p:nvPr/>
        </p:nvSpPr>
        <p:spPr>
          <a:xfrm>
            <a:off x="5782994" y="2998410"/>
            <a:ext cx="1348486" cy="1178346"/>
          </a:xfrm>
          <a:prstGeom prst="roundRect">
            <a:avLst/>
          </a:prstGeom>
          <a:solidFill>
            <a:schemeClr val="bg1"/>
          </a:solidFill>
          <a:ln w="12700">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dirty="0">
                <a:solidFill>
                  <a:schemeClr val="tx1"/>
                </a:solidFill>
              </a:rPr>
              <a:t>Part 4 </a:t>
            </a:r>
          </a:p>
          <a:p>
            <a:pPr algn="ctr"/>
            <a:r>
              <a:rPr lang="en-AU" sz="1600" dirty="0">
                <a:solidFill>
                  <a:schemeClr val="tx1"/>
                </a:solidFill>
              </a:rPr>
              <a:t>Static Work </a:t>
            </a:r>
          </a:p>
          <a:p>
            <a:pPr algn="ctr"/>
            <a:r>
              <a:rPr lang="en-AU" sz="1600" dirty="0">
                <a:solidFill>
                  <a:schemeClr val="tx1"/>
                </a:solidFill>
              </a:rPr>
              <a:t>Sites</a:t>
            </a:r>
          </a:p>
        </p:txBody>
      </p:sp>
      <p:sp>
        <p:nvSpPr>
          <p:cNvPr id="30" name="Rectangle: Rounded Corners 29"/>
          <p:cNvSpPr/>
          <p:nvPr/>
        </p:nvSpPr>
        <p:spPr>
          <a:xfrm>
            <a:off x="7206112" y="2992768"/>
            <a:ext cx="1348486" cy="1178346"/>
          </a:xfrm>
          <a:prstGeom prst="roundRect">
            <a:avLst/>
          </a:prstGeom>
          <a:solidFill>
            <a:schemeClr val="bg1"/>
          </a:solidFill>
          <a:ln w="12700">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dirty="0">
                <a:solidFill>
                  <a:schemeClr val="tx1"/>
                </a:solidFill>
              </a:rPr>
              <a:t>Part 5 </a:t>
            </a:r>
          </a:p>
          <a:p>
            <a:pPr algn="ctr"/>
            <a:r>
              <a:rPr lang="en-AU" sz="1600" dirty="0">
                <a:solidFill>
                  <a:schemeClr val="tx1"/>
                </a:solidFill>
              </a:rPr>
              <a:t>Mobile Works</a:t>
            </a:r>
          </a:p>
        </p:txBody>
      </p:sp>
      <p:sp>
        <p:nvSpPr>
          <p:cNvPr id="31" name="Rectangle: Rounded Corners 30"/>
          <p:cNvSpPr/>
          <p:nvPr/>
        </p:nvSpPr>
        <p:spPr>
          <a:xfrm>
            <a:off x="8638197" y="2998410"/>
            <a:ext cx="1348486" cy="1178346"/>
          </a:xfrm>
          <a:prstGeom prst="roundRect">
            <a:avLst/>
          </a:prstGeom>
          <a:solidFill>
            <a:schemeClr val="bg1"/>
          </a:solidFill>
          <a:ln w="12700">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dirty="0">
                <a:solidFill>
                  <a:schemeClr val="tx1"/>
                </a:solidFill>
              </a:rPr>
              <a:t>Part 6 </a:t>
            </a:r>
          </a:p>
          <a:p>
            <a:pPr algn="ctr"/>
            <a:r>
              <a:rPr lang="en-AU" sz="1600" dirty="0">
                <a:solidFill>
                  <a:schemeClr val="tx1"/>
                </a:solidFill>
              </a:rPr>
              <a:t>Short Term Low Impact Works</a:t>
            </a:r>
          </a:p>
        </p:txBody>
      </p:sp>
      <p:sp>
        <p:nvSpPr>
          <p:cNvPr id="32" name="Rectangle: Rounded Corners 31"/>
          <p:cNvSpPr/>
          <p:nvPr/>
        </p:nvSpPr>
        <p:spPr>
          <a:xfrm>
            <a:off x="4359877" y="4248519"/>
            <a:ext cx="2771603" cy="1178346"/>
          </a:xfrm>
          <a:prstGeom prst="roundRect">
            <a:avLst/>
          </a:prstGeom>
          <a:solidFill>
            <a:schemeClr val="bg1"/>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Part 7</a:t>
            </a:r>
          </a:p>
          <a:p>
            <a:pPr algn="ctr"/>
            <a:r>
              <a:rPr lang="en-AU" sz="1600" dirty="0">
                <a:solidFill>
                  <a:schemeClr val="tx1"/>
                </a:solidFill>
              </a:rPr>
              <a:t>Guide for Field Staff - Implementation and Supervision</a:t>
            </a:r>
          </a:p>
        </p:txBody>
      </p:sp>
      <p:sp>
        <p:nvSpPr>
          <p:cNvPr id="33" name="Rectangle: Rounded Corners 32"/>
          <p:cNvSpPr/>
          <p:nvPr/>
        </p:nvSpPr>
        <p:spPr>
          <a:xfrm>
            <a:off x="7205666" y="4248519"/>
            <a:ext cx="2771604" cy="1178346"/>
          </a:xfrm>
          <a:prstGeom prst="roundRect">
            <a:avLst/>
          </a:prstGeom>
          <a:solidFill>
            <a:schemeClr val="bg1"/>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Part 8</a:t>
            </a:r>
          </a:p>
          <a:p>
            <a:pPr algn="ctr"/>
            <a:r>
              <a:rPr lang="en-AU" sz="1600" dirty="0">
                <a:solidFill>
                  <a:schemeClr val="tx1"/>
                </a:solidFill>
              </a:rPr>
              <a:t>Traffic Controller Instructions</a:t>
            </a:r>
          </a:p>
        </p:txBody>
      </p:sp>
      <p:sp>
        <p:nvSpPr>
          <p:cNvPr id="36" name="Rectangle: Rounded Corners 35"/>
          <p:cNvSpPr/>
          <p:nvPr/>
        </p:nvSpPr>
        <p:spPr>
          <a:xfrm>
            <a:off x="4359876" y="5491628"/>
            <a:ext cx="1736123" cy="1178346"/>
          </a:xfrm>
          <a:prstGeom prst="roundRect">
            <a:avLst/>
          </a:prstGeom>
          <a:solidFill>
            <a:schemeClr val="bg1"/>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Part 9</a:t>
            </a:r>
          </a:p>
          <a:p>
            <a:pPr algn="ctr"/>
            <a:r>
              <a:rPr lang="en-AU" sz="1600" dirty="0">
                <a:solidFill>
                  <a:schemeClr val="tx1"/>
                </a:solidFill>
              </a:rPr>
              <a:t>Processes and Procedures</a:t>
            </a:r>
          </a:p>
        </p:txBody>
      </p:sp>
      <p:sp>
        <p:nvSpPr>
          <p:cNvPr id="37" name="Rectangle: Rounded Corners 36"/>
          <p:cNvSpPr/>
          <p:nvPr/>
        </p:nvSpPr>
        <p:spPr>
          <a:xfrm>
            <a:off x="6291389" y="5498166"/>
            <a:ext cx="1745342" cy="1178346"/>
          </a:xfrm>
          <a:prstGeom prst="roundRect">
            <a:avLst/>
          </a:prstGeom>
          <a:solidFill>
            <a:schemeClr val="bg1"/>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Part 10</a:t>
            </a:r>
          </a:p>
          <a:p>
            <a:pPr algn="ctr"/>
            <a:r>
              <a:rPr lang="en-AU" sz="1600" dirty="0">
                <a:solidFill>
                  <a:schemeClr val="tx1"/>
                </a:solidFill>
              </a:rPr>
              <a:t>Sample Layouts</a:t>
            </a:r>
          </a:p>
        </p:txBody>
      </p:sp>
      <p:sp>
        <p:nvSpPr>
          <p:cNvPr id="38" name="Rectangle: Rounded Corners 37"/>
          <p:cNvSpPr/>
          <p:nvPr/>
        </p:nvSpPr>
        <p:spPr>
          <a:xfrm>
            <a:off x="8232122" y="5491627"/>
            <a:ext cx="1754562" cy="1178346"/>
          </a:xfrm>
          <a:prstGeom prst="roundRect">
            <a:avLst/>
          </a:prstGeom>
          <a:solidFill>
            <a:schemeClr val="bg1"/>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Part 11</a:t>
            </a:r>
          </a:p>
          <a:p>
            <a:pPr algn="ctr"/>
            <a:r>
              <a:rPr lang="en-AU" sz="1600" dirty="0">
                <a:solidFill>
                  <a:schemeClr val="tx1"/>
                </a:solidFill>
              </a:rPr>
              <a:t>Supporting Guidance</a:t>
            </a:r>
          </a:p>
        </p:txBody>
      </p:sp>
      <p:sp>
        <p:nvSpPr>
          <p:cNvPr id="24" name="Rectangle: Rounded Corners 23">
            <a:extLst>
              <a:ext uri="{FF2B5EF4-FFF2-40B4-BE49-F238E27FC236}">
                <a16:creationId xmlns:a16="http://schemas.microsoft.com/office/drawing/2014/main" id="{703DC49C-551B-46C2-8E14-176480990986}"/>
              </a:ext>
            </a:extLst>
          </p:cNvPr>
          <p:cNvSpPr/>
          <p:nvPr/>
        </p:nvSpPr>
        <p:spPr>
          <a:xfrm>
            <a:off x="10102833" y="2121626"/>
            <a:ext cx="1480865" cy="766028"/>
          </a:xfrm>
          <a:prstGeom prst="roundRect">
            <a:avLst/>
          </a:prstGeom>
          <a:solidFill>
            <a:srgbClr val="FF5900"/>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rPr>
              <a:t>Planning</a:t>
            </a:r>
          </a:p>
        </p:txBody>
      </p:sp>
      <p:sp>
        <p:nvSpPr>
          <p:cNvPr id="28" name="Rectangle: Rounded Corners 27">
            <a:extLst>
              <a:ext uri="{FF2B5EF4-FFF2-40B4-BE49-F238E27FC236}">
                <a16:creationId xmlns:a16="http://schemas.microsoft.com/office/drawing/2014/main" id="{DAC7B2E3-54E7-467E-9D3B-D85113B7196E}"/>
              </a:ext>
            </a:extLst>
          </p:cNvPr>
          <p:cNvSpPr/>
          <p:nvPr/>
        </p:nvSpPr>
        <p:spPr>
          <a:xfrm>
            <a:off x="10102833" y="2992767"/>
            <a:ext cx="1480865" cy="1178345"/>
          </a:xfrm>
          <a:prstGeom prst="roundRect">
            <a:avLst/>
          </a:prstGeom>
          <a:solidFill>
            <a:srgbClr val="FF5900"/>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rPr>
              <a:t>Design</a:t>
            </a:r>
          </a:p>
        </p:txBody>
      </p:sp>
      <p:sp>
        <p:nvSpPr>
          <p:cNvPr id="35" name="Rectangle: Rounded Corners 34">
            <a:extLst>
              <a:ext uri="{FF2B5EF4-FFF2-40B4-BE49-F238E27FC236}">
                <a16:creationId xmlns:a16="http://schemas.microsoft.com/office/drawing/2014/main" id="{86D30CC8-9BA3-4D82-B7B1-19014E62D84D}"/>
              </a:ext>
            </a:extLst>
          </p:cNvPr>
          <p:cNvSpPr/>
          <p:nvPr/>
        </p:nvSpPr>
        <p:spPr>
          <a:xfrm>
            <a:off x="10102833" y="4248519"/>
            <a:ext cx="1480865" cy="1178345"/>
          </a:xfrm>
          <a:prstGeom prst="roundRect">
            <a:avLst/>
          </a:prstGeom>
          <a:solidFill>
            <a:srgbClr val="FF5900"/>
          </a:solidFill>
          <a:ln>
            <a:solidFill>
              <a:srgbClr val="FF4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rPr>
              <a:t>Field</a:t>
            </a:r>
          </a:p>
        </p:txBody>
      </p:sp>
    </p:spTree>
    <p:extLst>
      <p:ext uri="{BB962C8B-B14F-4D97-AF65-F5344CB8AC3E}">
        <p14:creationId xmlns:p14="http://schemas.microsoft.com/office/powerpoint/2010/main" val="3676693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C3A4-D096-4F9B-AC6E-2E47F8CA6F29}"/>
              </a:ext>
            </a:extLst>
          </p:cNvPr>
          <p:cNvSpPr>
            <a:spLocks noGrp="1"/>
          </p:cNvSpPr>
          <p:nvPr>
            <p:ph type="title"/>
          </p:nvPr>
        </p:nvSpPr>
        <p:spPr/>
        <p:txBody>
          <a:bodyPr/>
          <a:lstStyle/>
          <a:p>
            <a:r>
              <a:rPr lang="en-AU" dirty="0"/>
              <a:t>What is the thin Orange Line?</a:t>
            </a:r>
          </a:p>
        </p:txBody>
      </p:sp>
      <p:sp>
        <p:nvSpPr>
          <p:cNvPr id="3" name="Content Placeholder 2">
            <a:extLst>
              <a:ext uri="{FF2B5EF4-FFF2-40B4-BE49-F238E27FC236}">
                <a16:creationId xmlns:a16="http://schemas.microsoft.com/office/drawing/2014/main" id="{80D33B80-1D79-4A64-A000-A28D4CFA7FAD}"/>
              </a:ext>
            </a:extLst>
          </p:cNvPr>
          <p:cNvSpPr>
            <a:spLocks noGrp="1"/>
          </p:cNvSpPr>
          <p:nvPr>
            <p:ph idx="1"/>
          </p:nvPr>
        </p:nvSpPr>
        <p:spPr>
          <a:xfrm>
            <a:off x="568719" y="2360613"/>
            <a:ext cx="10515600" cy="1492930"/>
          </a:xfrm>
        </p:spPr>
        <p:txBody>
          <a:bodyPr>
            <a:normAutofit/>
          </a:bodyPr>
          <a:lstStyle/>
          <a:p>
            <a:r>
              <a:rPr lang="en-AU" dirty="0"/>
              <a:t>Working on or near roads is one of the most dangerous occupations.  </a:t>
            </a:r>
          </a:p>
          <a:p>
            <a:r>
              <a:rPr lang="en-AU" dirty="0"/>
              <a:t>Not just for traffic management staff</a:t>
            </a:r>
          </a:p>
          <a:p>
            <a:r>
              <a:rPr lang="en-AU" dirty="0"/>
              <a:t>Also for the construction staff and for the public</a:t>
            </a:r>
          </a:p>
        </p:txBody>
      </p:sp>
      <p:sp>
        <p:nvSpPr>
          <p:cNvPr id="4" name="Content Placeholder 3">
            <a:extLst>
              <a:ext uri="{FF2B5EF4-FFF2-40B4-BE49-F238E27FC236}">
                <a16:creationId xmlns:a16="http://schemas.microsoft.com/office/drawing/2014/main" id="{4F962E82-535D-4EAB-B777-9D6D569C91E3}"/>
              </a:ext>
            </a:extLst>
          </p:cNvPr>
          <p:cNvSpPr>
            <a:spLocks noGrp="1"/>
          </p:cNvSpPr>
          <p:nvPr>
            <p:ph sz="quarter" idx="11"/>
          </p:nvPr>
        </p:nvSpPr>
        <p:spPr/>
        <p:txBody>
          <a:bodyPr/>
          <a:lstStyle/>
          <a:p>
            <a:r>
              <a:rPr lang="en-AU" dirty="0"/>
              <a:t>Roadworks is hazardous</a:t>
            </a:r>
          </a:p>
        </p:txBody>
      </p:sp>
      <p:sp>
        <p:nvSpPr>
          <p:cNvPr id="5" name="Content Placeholder 2">
            <a:extLst>
              <a:ext uri="{FF2B5EF4-FFF2-40B4-BE49-F238E27FC236}">
                <a16:creationId xmlns:a16="http://schemas.microsoft.com/office/drawing/2014/main" id="{75EBF1ED-68AF-43C0-9CBC-6EBAED6BB578}"/>
              </a:ext>
            </a:extLst>
          </p:cNvPr>
          <p:cNvSpPr txBox="1">
            <a:spLocks/>
          </p:cNvSpPr>
          <p:nvPr/>
        </p:nvSpPr>
        <p:spPr>
          <a:xfrm>
            <a:off x="568719" y="4671252"/>
            <a:ext cx="10515600" cy="258308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bg1">
                  <a:lumMod val="50000"/>
                </a:schemeClr>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bg1">
                  <a:lumMod val="50000"/>
                </a:schemeClr>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Temporary traffic management</a:t>
            </a:r>
          </a:p>
          <a:p>
            <a:r>
              <a:rPr lang="en-AU" dirty="0"/>
              <a:t>Between our road workers and road users.  </a:t>
            </a:r>
          </a:p>
          <a:p>
            <a:r>
              <a:rPr lang="en-AU" dirty="0"/>
              <a:t>Defines a safe workplace for road works and a safe road environment for road users.  .</a:t>
            </a:r>
          </a:p>
        </p:txBody>
      </p:sp>
      <p:sp>
        <p:nvSpPr>
          <p:cNvPr id="6" name="Content Placeholder 3">
            <a:extLst>
              <a:ext uri="{FF2B5EF4-FFF2-40B4-BE49-F238E27FC236}">
                <a16:creationId xmlns:a16="http://schemas.microsoft.com/office/drawing/2014/main" id="{907361F7-7285-4668-B4E4-773A4F493CF1}"/>
              </a:ext>
            </a:extLst>
          </p:cNvPr>
          <p:cNvSpPr txBox="1">
            <a:spLocks/>
          </p:cNvSpPr>
          <p:nvPr/>
        </p:nvSpPr>
        <p:spPr>
          <a:xfrm>
            <a:off x="568719" y="4158490"/>
            <a:ext cx="7105710" cy="51276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Clr>
                <a:schemeClr val="bg1">
                  <a:lumMod val="50000"/>
                </a:schemeClr>
              </a:buClr>
              <a:buFontTx/>
              <a:buNone/>
              <a:defRPr sz="1700" kern="1200">
                <a:solidFill>
                  <a:schemeClr val="tx2"/>
                </a:solidFill>
                <a:latin typeface="Segoe UI Semibold"/>
                <a:ea typeface="+mn-ea"/>
                <a:cs typeface="Segoe UI Semibold"/>
              </a:defRPr>
            </a:lvl1pPr>
            <a:lvl2pPr marL="457200" indent="0" algn="l" defTabSz="914400" rtl="0" eaLnBrk="1" latinLnBrk="0" hangingPunct="1">
              <a:lnSpc>
                <a:spcPct val="120000"/>
              </a:lnSpc>
              <a:spcBef>
                <a:spcPts val="500"/>
              </a:spcBef>
              <a:buClr>
                <a:schemeClr val="bg1">
                  <a:lumMod val="50000"/>
                </a:schemeClr>
              </a:buClr>
              <a:buFontTx/>
              <a:buNone/>
              <a:defRPr sz="1600" kern="1200">
                <a:solidFill>
                  <a:schemeClr val="tx2"/>
                </a:solidFill>
                <a:latin typeface="Segoe UI Semibold"/>
                <a:ea typeface="+mn-ea"/>
                <a:cs typeface="Segoe UI Semibold"/>
              </a:defRPr>
            </a:lvl2pPr>
            <a:lvl3pPr marL="9144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3pPr>
            <a:lvl4pPr marL="13716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4pPr>
            <a:lvl5pPr marL="18288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t>The thin orange line</a:t>
            </a:r>
          </a:p>
        </p:txBody>
      </p:sp>
    </p:spTree>
    <p:extLst>
      <p:ext uri="{BB962C8B-B14F-4D97-AF65-F5344CB8AC3E}">
        <p14:creationId xmlns:p14="http://schemas.microsoft.com/office/powerpoint/2010/main" val="413836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Nationally Accredited Training</a:t>
            </a:r>
          </a:p>
        </p:txBody>
      </p:sp>
      <p:graphicFrame>
        <p:nvGraphicFramePr>
          <p:cNvPr id="10" name="Table 9"/>
          <p:cNvGraphicFramePr>
            <a:graphicFrameLocks noGrp="1"/>
          </p:cNvGraphicFramePr>
          <p:nvPr>
            <p:extLst>
              <p:ext uri="{D42A27DB-BD31-4B8C-83A1-F6EECF244321}">
                <p14:modId xmlns:p14="http://schemas.microsoft.com/office/powerpoint/2010/main" val="1550045502"/>
              </p:ext>
            </p:extLst>
          </p:nvPr>
        </p:nvGraphicFramePr>
        <p:xfrm>
          <a:off x="621051" y="1477755"/>
          <a:ext cx="10961349" cy="4854888"/>
        </p:xfrm>
        <a:graphic>
          <a:graphicData uri="http://schemas.openxmlformats.org/drawingml/2006/table">
            <a:tbl>
              <a:tblPr firstRow="1" bandRow="1">
                <a:tableStyleId>{2D5ABB26-0587-4C30-8999-92F81FD0307C}</a:tableStyleId>
              </a:tblPr>
              <a:tblGrid>
                <a:gridCol w="1859682">
                  <a:extLst>
                    <a:ext uri="{9D8B030D-6E8A-4147-A177-3AD203B41FA5}">
                      <a16:colId xmlns:a16="http://schemas.microsoft.com/office/drawing/2014/main" val="2233109144"/>
                    </a:ext>
                  </a:extLst>
                </a:gridCol>
                <a:gridCol w="2854005">
                  <a:extLst>
                    <a:ext uri="{9D8B030D-6E8A-4147-A177-3AD203B41FA5}">
                      <a16:colId xmlns:a16="http://schemas.microsoft.com/office/drawing/2014/main" val="1729372375"/>
                    </a:ext>
                  </a:extLst>
                </a:gridCol>
                <a:gridCol w="1430129">
                  <a:extLst>
                    <a:ext uri="{9D8B030D-6E8A-4147-A177-3AD203B41FA5}">
                      <a16:colId xmlns:a16="http://schemas.microsoft.com/office/drawing/2014/main" val="2290381476"/>
                    </a:ext>
                  </a:extLst>
                </a:gridCol>
                <a:gridCol w="4817533">
                  <a:extLst>
                    <a:ext uri="{9D8B030D-6E8A-4147-A177-3AD203B41FA5}">
                      <a16:colId xmlns:a16="http://schemas.microsoft.com/office/drawing/2014/main" val="275315727"/>
                    </a:ext>
                  </a:extLst>
                </a:gridCol>
              </a:tblGrid>
              <a:tr h="603396">
                <a:tc>
                  <a:txBody>
                    <a:bodyPr/>
                    <a:lstStyle/>
                    <a:p>
                      <a:pPr algn="ctr"/>
                      <a:r>
                        <a:rPr lang="en-AU" b="1" dirty="0">
                          <a:solidFill>
                            <a:schemeClr val="bg1"/>
                          </a:solidFill>
                        </a:rPr>
                        <a:t>NZ Role</a:t>
                      </a:r>
                    </a:p>
                  </a:txBody>
                  <a:tcPr>
                    <a:solidFill>
                      <a:schemeClr val="tx1"/>
                    </a:solidFill>
                  </a:tcPr>
                </a:tc>
                <a:tc>
                  <a:txBody>
                    <a:bodyPr/>
                    <a:lstStyle/>
                    <a:p>
                      <a:r>
                        <a:rPr lang="en-AU" b="1" dirty="0">
                          <a:solidFill>
                            <a:schemeClr val="bg1"/>
                          </a:solidFill>
                        </a:rPr>
                        <a:t>Australian Role</a:t>
                      </a:r>
                    </a:p>
                  </a:txBody>
                  <a:tcPr>
                    <a:solidFill>
                      <a:srgbClr val="FF5900"/>
                    </a:solidFill>
                  </a:tcPr>
                </a:tc>
                <a:tc>
                  <a:txBody>
                    <a:bodyPr/>
                    <a:lstStyle/>
                    <a:p>
                      <a:pPr algn="ctr"/>
                      <a:r>
                        <a:rPr lang="en-AU" b="1" dirty="0">
                          <a:solidFill>
                            <a:schemeClr val="bg1"/>
                          </a:solidFill>
                        </a:rPr>
                        <a:t>Road Category</a:t>
                      </a:r>
                    </a:p>
                  </a:txBody>
                  <a:tcPr>
                    <a:solidFill>
                      <a:srgbClr val="FF5900"/>
                    </a:solidFill>
                  </a:tcPr>
                </a:tc>
                <a:tc>
                  <a:txBody>
                    <a:bodyPr/>
                    <a:lstStyle/>
                    <a:p>
                      <a:r>
                        <a:rPr lang="en-AU" b="1" dirty="0">
                          <a:solidFill>
                            <a:schemeClr val="bg1"/>
                          </a:solidFill>
                        </a:rPr>
                        <a:t>Skills Set</a:t>
                      </a:r>
                    </a:p>
                  </a:txBody>
                  <a:tcPr>
                    <a:solidFill>
                      <a:srgbClr val="FF5900"/>
                    </a:solidFill>
                  </a:tcPr>
                </a:tc>
                <a:extLst>
                  <a:ext uri="{0D108BD9-81ED-4DB2-BD59-A6C34878D82A}">
                    <a16:rowId xmlns:a16="http://schemas.microsoft.com/office/drawing/2014/main" val="4120531783"/>
                  </a:ext>
                </a:extLst>
              </a:tr>
              <a:tr h="603396">
                <a:tc>
                  <a:txBody>
                    <a:bodyPr/>
                    <a:lstStyle/>
                    <a:p>
                      <a:endParaRPr lang="en-AU" dirty="0"/>
                    </a:p>
                  </a:txBody>
                  <a:tcPr>
                    <a:noFill/>
                  </a:tcPr>
                </a:tc>
                <a:tc>
                  <a:txBody>
                    <a:bodyPr/>
                    <a:lstStyle/>
                    <a:p>
                      <a:r>
                        <a:rPr lang="en-AU" dirty="0"/>
                        <a:t>Road Labourer</a:t>
                      </a:r>
                    </a:p>
                  </a:txBody>
                  <a:tcPr/>
                </a:tc>
                <a:tc>
                  <a:txBody>
                    <a:bodyPr/>
                    <a:lstStyle/>
                    <a:p>
                      <a:pPr algn="ctr"/>
                      <a:r>
                        <a:rPr lang="en-AU" dirty="0"/>
                        <a:t>1, 2, &amp; 3</a:t>
                      </a:r>
                    </a:p>
                  </a:txBody>
                  <a:tcPr/>
                </a:tc>
                <a:tc>
                  <a:txBody>
                    <a:bodyPr/>
                    <a:lstStyle/>
                    <a:p>
                      <a:r>
                        <a:rPr lang="en-AU" dirty="0"/>
                        <a:t>Road Labourer</a:t>
                      </a:r>
                    </a:p>
                  </a:txBody>
                  <a:tcPr>
                    <a:lnR>
                      <a:noFill/>
                    </a:lnR>
                  </a:tcPr>
                </a:tc>
                <a:extLst>
                  <a:ext uri="{0D108BD9-81ED-4DB2-BD59-A6C34878D82A}">
                    <a16:rowId xmlns:a16="http://schemas.microsoft.com/office/drawing/2014/main" val="3942255860"/>
                  </a:ext>
                </a:extLst>
              </a:tr>
              <a:tr h="344798">
                <a:tc>
                  <a:txBody>
                    <a:bodyPr/>
                    <a:lstStyle/>
                    <a:p>
                      <a:endParaRPr lang="en-AU" dirty="0"/>
                    </a:p>
                  </a:txBody>
                  <a:tcPr>
                    <a:noFill/>
                  </a:tcPr>
                </a:tc>
                <a:tc rowSpan="2">
                  <a:txBody>
                    <a:bodyPr/>
                    <a:lstStyle/>
                    <a:p>
                      <a:r>
                        <a:rPr lang="en-AU" dirty="0"/>
                        <a:t>Traffic Controller</a:t>
                      </a:r>
                    </a:p>
                  </a:txBody>
                  <a:tcPr>
                    <a:solidFill>
                      <a:schemeClr val="accent3">
                        <a:lumMod val="60000"/>
                        <a:lumOff val="40000"/>
                      </a:schemeClr>
                    </a:solidFill>
                  </a:tcPr>
                </a:tc>
                <a:tc>
                  <a:txBody>
                    <a:bodyPr/>
                    <a:lstStyle/>
                    <a:p>
                      <a:pPr algn="ctr"/>
                      <a:r>
                        <a:rPr lang="en-AU" dirty="0"/>
                        <a:t>1</a:t>
                      </a:r>
                    </a:p>
                  </a:txBody>
                  <a:tcPr>
                    <a:solidFill>
                      <a:schemeClr val="accent3">
                        <a:lumMod val="60000"/>
                        <a:lumOff val="40000"/>
                      </a:schemeClr>
                    </a:solidFill>
                  </a:tcPr>
                </a:tc>
                <a:tc>
                  <a:txBody>
                    <a:bodyPr/>
                    <a:lstStyle/>
                    <a:p>
                      <a:r>
                        <a:rPr lang="en-AU" dirty="0"/>
                        <a:t>Traffic Controller</a:t>
                      </a:r>
                    </a:p>
                  </a:txBody>
                  <a:tcPr>
                    <a:lnR>
                      <a:noFill/>
                    </a:lnR>
                    <a:solidFill>
                      <a:schemeClr val="accent3">
                        <a:lumMod val="60000"/>
                        <a:lumOff val="40000"/>
                      </a:schemeClr>
                    </a:solidFill>
                  </a:tcPr>
                </a:tc>
                <a:extLst>
                  <a:ext uri="{0D108BD9-81ED-4DB2-BD59-A6C34878D82A}">
                    <a16:rowId xmlns:a16="http://schemas.microsoft.com/office/drawing/2014/main" val="74927283"/>
                  </a:ext>
                </a:extLst>
              </a:tr>
              <a:tr h="344798">
                <a:tc>
                  <a:txBody>
                    <a:bodyPr/>
                    <a:lstStyle/>
                    <a:p>
                      <a:endParaRPr lang="en-AU" dirty="0"/>
                    </a:p>
                  </a:txBody>
                  <a:tcPr>
                    <a:noFill/>
                  </a:tcPr>
                </a:tc>
                <a:tc vMerge="1">
                  <a:txBody>
                    <a:bodyPr/>
                    <a:lstStyle/>
                    <a:p>
                      <a:endParaRPr lang="en-AU"/>
                    </a:p>
                  </a:txBody>
                  <a:tcPr/>
                </a:tc>
                <a:tc>
                  <a:txBody>
                    <a:bodyPr/>
                    <a:lstStyle/>
                    <a:p>
                      <a:pPr algn="ctr"/>
                      <a:r>
                        <a:rPr lang="en-AU" dirty="0"/>
                        <a:t>2</a:t>
                      </a:r>
                    </a:p>
                  </a:txBody>
                  <a:tcPr>
                    <a:solidFill>
                      <a:schemeClr val="accent3">
                        <a:lumMod val="60000"/>
                        <a:lumOff val="40000"/>
                      </a:schemeClr>
                    </a:solidFill>
                  </a:tcPr>
                </a:tc>
                <a:tc>
                  <a:txBody>
                    <a:bodyPr/>
                    <a:lstStyle/>
                    <a:p>
                      <a:r>
                        <a:rPr lang="en-AU" dirty="0"/>
                        <a:t>Traffic Controller 2</a:t>
                      </a:r>
                    </a:p>
                  </a:txBody>
                  <a:tcPr>
                    <a:lnR>
                      <a:noFill/>
                    </a:lnR>
                    <a:solidFill>
                      <a:schemeClr val="accent3">
                        <a:lumMod val="60000"/>
                        <a:lumOff val="40000"/>
                      </a:schemeClr>
                    </a:solidFill>
                  </a:tcPr>
                </a:tc>
                <a:extLst>
                  <a:ext uri="{0D108BD9-81ED-4DB2-BD59-A6C34878D82A}">
                    <a16:rowId xmlns:a16="http://schemas.microsoft.com/office/drawing/2014/main" val="3294674548"/>
                  </a:ext>
                </a:extLst>
              </a:tr>
              <a:tr h="399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txBody>
                  <a:tcPr>
                    <a:noFill/>
                  </a:tcPr>
                </a:tc>
                <a:tc rowSpan="3">
                  <a:txBody>
                    <a:bodyPr/>
                    <a:lstStyle/>
                    <a:p>
                      <a:r>
                        <a:rPr lang="en-AU" dirty="0"/>
                        <a:t>Implementer of a TGS </a:t>
                      </a:r>
                      <a:r>
                        <a:rPr lang="en-AU" sz="1800" baseline="30000" dirty="0">
                          <a:sym typeface="Wingdings 2" panose="05020102010507070707" pitchFamily="18" charset="2"/>
                        </a:rPr>
                        <a:t>()</a:t>
                      </a:r>
                      <a:endParaRPr lang="en-AU" dirty="0"/>
                    </a:p>
                  </a:txBody>
                  <a:tcPr/>
                </a:tc>
                <a:tc>
                  <a:txBody>
                    <a:bodyPr/>
                    <a:lstStyle/>
                    <a:p>
                      <a:pPr algn="ctr"/>
                      <a:r>
                        <a:rPr lang="en-AU"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Implementer of a Traffic Guidance Scheme</a:t>
                      </a:r>
                    </a:p>
                  </a:txBody>
                  <a:tcPr>
                    <a:lnR>
                      <a:noFill/>
                    </a:lnR>
                  </a:tcPr>
                </a:tc>
                <a:extLst>
                  <a:ext uri="{0D108BD9-81ED-4DB2-BD59-A6C34878D82A}">
                    <a16:rowId xmlns:a16="http://schemas.microsoft.com/office/drawing/2014/main" val="3781685359"/>
                  </a:ext>
                </a:extLst>
              </a:tr>
              <a:tr h="399933">
                <a:tc>
                  <a:txBody>
                    <a:bodyPr/>
                    <a:lstStyle/>
                    <a:p>
                      <a:endParaRPr lang="en-AU" dirty="0"/>
                    </a:p>
                  </a:txBody>
                  <a:tcPr>
                    <a:noFill/>
                  </a:tcPr>
                </a:tc>
                <a:tc vMerge="1">
                  <a:txBody>
                    <a:bodyPr/>
                    <a:lstStyle/>
                    <a:p>
                      <a:endParaRPr lang="en-AU" dirty="0"/>
                    </a:p>
                  </a:txBody>
                  <a:tcPr/>
                </a:tc>
                <a:tc>
                  <a:txBody>
                    <a:bodyPr/>
                    <a:lstStyle/>
                    <a:p>
                      <a:pPr algn="ctr"/>
                      <a:r>
                        <a:rPr lang="en-AU" dirty="0"/>
                        <a:t>2</a:t>
                      </a:r>
                    </a:p>
                  </a:txBody>
                  <a:tcPr/>
                </a:tc>
                <a:tc>
                  <a:txBody>
                    <a:bodyPr/>
                    <a:lstStyle/>
                    <a:p>
                      <a:r>
                        <a:rPr lang="en-AU" dirty="0"/>
                        <a:t>Implementer 1 + Supervisor + technical unit</a:t>
                      </a:r>
                    </a:p>
                  </a:txBody>
                  <a:tcPr>
                    <a:lnR>
                      <a:noFill/>
                    </a:lnR>
                  </a:tcPr>
                </a:tc>
                <a:extLst>
                  <a:ext uri="{0D108BD9-81ED-4DB2-BD59-A6C34878D82A}">
                    <a16:rowId xmlns:a16="http://schemas.microsoft.com/office/drawing/2014/main" val="371858980"/>
                  </a:ext>
                </a:extLst>
              </a:tr>
              <a:tr h="603396">
                <a:tc>
                  <a:txBody>
                    <a:bodyPr/>
                    <a:lstStyle/>
                    <a:p>
                      <a:endParaRPr lang="en-AU" dirty="0"/>
                    </a:p>
                  </a:txBody>
                  <a:tcPr>
                    <a:noFill/>
                  </a:tcPr>
                </a:tc>
                <a:tc vMerge="1">
                  <a:txBody>
                    <a:bodyPr/>
                    <a:lstStyle/>
                    <a:p>
                      <a:pPr lvl="1"/>
                      <a:endParaRPr lang="en-AU" dirty="0"/>
                    </a:p>
                  </a:txBody>
                  <a:tcPr/>
                </a:tc>
                <a:tc>
                  <a:txBody>
                    <a:bodyPr/>
                    <a:lstStyle/>
                    <a:p>
                      <a:pPr algn="ctr"/>
                      <a:r>
                        <a:rPr lang="en-AU" dirty="0"/>
                        <a:t>3</a:t>
                      </a:r>
                    </a:p>
                  </a:txBody>
                  <a:tcPr/>
                </a:tc>
                <a:tc>
                  <a:txBody>
                    <a:bodyPr/>
                    <a:lstStyle/>
                    <a:p>
                      <a:r>
                        <a:rPr lang="en-AU" dirty="0"/>
                        <a:t>Implementer 1 + Supervisor + specialist motorway training</a:t>
                      </a:r>
                    </a:p>
                  </a:txBody>
                  <a:tcPr>
                    <a:lnR>
                      <a:noFill/>
                    </a:lnR>
                  </a:tcPr>
                </a:tc>
                <a:extLst>
                  <a:ext uri="{0D108BD9-81ED-4DB2-BD59-A6C34878D82A}">
                    <a16:rowId xmlns:a16="http://schemas.microsoft.com/office/drawing/2014/main" val="1252712843"/>
                  </a:ext>
                </a:extLst>
              </a:tr>
              <a:tr h="399933">
                <a:tc>
                  <a:txBody>
                    <a:bodyPr/>
                    <a:lstStyle/>
                    <a:p>
                      <a:endParaRPr lang="en-AU" dirty="0"/>
                    </a:p>
                  </a:txBody>
                  <a:tcPr>
                    <a:noFill/>
                  </a:tcPr>
                </a:tc>
                <a:tc rowSpan="3">
                  <a:txBody>
                    <a:bodyPr/>
                    <a:lstStyle/>
                    <a:p>
                      <a:r>
                        <a:rPr lang="en-AU" dirty="0"/>
                        <a:t>Design &amp; Develop the TMP and TGS </a:t>
                      </a:r>
                      <a:r>
                        <a:rPr lang="en-AU" sz="1800" baseline="30000" dirty="0">
                          <a:sym typeface="Wingdings 2" panose="05020102010507070707" pitchFamily="18" charset="2"/>
                        </a:rPr>
                        <a:t>()</a:t>
                      </a:r>
                      <a:endParaRPr lang="en-AU" baseline="30000" dirty="0"/>
                    </a:p>
                  </a:txBody>
                  <a:tcPr>
                    <a:solidFill>
                      <a:schemeClr val="accent3">
                        <a:lumMod val="60000"/>
                        <a:lumOff val="40000"/>
                      </a:schemeClr>
                    </a:solidFill>
                  </a:tcPr>
                </a:tc>
                <a:tc>
                  <a:txBody>
                    <a:bodyPr/>
                    <a:lstStyle/>
                    <a:p>
                      <a:pPr algn="ctr"/>
                      <a:r>
                        <a:rPr lang="en-AU" dirty="0"/>
                        <a:t>1</a:t>
                      </a:r>
                    </a:p>
                  </a:txBody>
                  <a:tcPr>
                    <a:solidFill>
                      <a:schemeClr val="accent3">
                        <a:lumMod val="60000"/>
                        <a:lumOff val="40000"/>
                      </a:schemeClr>
                    </a:solidFill>
                  </a:tcPr>
                </a:tc>
                <a:tc>
                  <a:txBody>
                    <a:bodyPr/>
                    <a:lstStyle/>
                    <a:p>
                      <a:r>
                        <a:rPr lang="en-AU" dirty="0"/>
                        <a:t>Guidance Plan Developer – 1</a:t>
                      </a:r>
                    </a:p>
                  </a:txBody>
                  <a:tcPr>
                    <a:lnR>
                      <a:noFill/>
                    </a:lnR>
                    <a:solidFill>
                      <a:schemeClr val="accent3">
                        <a:lumMod val="60000"/>
                        <a:lumOff val="40000"/>
                      </a:schemeClr>
                    </a:solidFill>
                  </a:tcPr>
                </a:tc>
                <a:extLst>
                  <a:ext uri="{0D108BD9-81ED-4DB2-BD59-A6C34878D82A}">
                    <a16:rowId xmlns:a16="http://schemas.microsoft.com/office/drawing/2014/main" val="1721588760"/>
                  </a:ext>
                </a:extLst>
              </a:tr>
              <a:tr h="399933">
                <a:tc>
                  <a:txBody>
                    <a:bodyPr/>
                    <a:lstStyle/>
                    <a:p>
                      <a:endParaRPr lang="en-AU" dirty="0"/>
                    </a:p>
                  </a:txBody>
                  <a:tcPr>
                    <a:noFill/>
                  </a:tcPr>
                </a:tc>
                <a:tc vMerge="1">
                  <a:txBody>
                    <a:bodyPr/>
                    <a:lstStyle/>
                    <a:p>
                      <a:endParaRPr lang="en-AU" dirty="0"/>
                    </a:p>
                  </a:txBody>
                  <a:tcPr/>
                </a:tc>
                <a:tc>
                  <a:txBody>
                    <a:bodyPr/>
                    <a:lstStyle/>
                    <a:p>
                      <a:pPr algn="ctr"/>
                      <a:r>
                        <a:rPr lang="en-AU" dirty="0"/>
                        <a:t>2</a:t>
                      </a:r>
                    </a:p>
                  </a:txBody>
                  <a:tcPr>
                    <a:solidFill>
                      <a:schemeClr val="accent3">
                        <a:lumMod val="60000"/>
                        <a:lumOff val="40000"/>
                      </a:schemeClr>
                    </a:solidFill>
                  </a:tcPr>
                </a:tc>
                <a:tc>
                  <a:txBody>
                    <a:bodyPr/>
                    <a:lstStyle/>
                    <a:p>
                      <a:r>
                        <a:rPr lang="en-AU" dirty="0"/>
                        <a:t>Guidance Plan Developer – 2</a:t>
                      </a:r>
                    </a:p>
                  </a:txBody>
                  <a:tcPr>
                    <a:lnR>
                      <a:noFill/>
                    </a:lnR>
                    <a:solidFill>
                      <a:schemeClr val="accent3">
                        <a:lumMod val="60000"/>
                        <a:lumOff val="40000"/>
                      </a:schemeClr>
                    </a:solidFill>
                  </a:tcPr>
                </a:tc>
                <a:extLst>
                  <a:ext uri="{0D108BD9-81ED-4DB2-BD59-A6C34878D82A}">
                    <a16:rowId xmlns:a16="http://schemas.microsoft.com/office/drawing/2014/main" val="4266130551"/>
                  </a:ext>
                </a:extLst>
              </a:tr>
              <a:tr h="603396">
                <a:tc>
                  <a:txBody>
                    <a:bodyPr/>
                    <a:lstStyle/>
                    <a:p>
                      <a:endParaRPr lang="en-AU" dirty="0"/>
                    </a:p>
                  </a:txBody>
                  <a:tcPr>
                    <a:noFill/>
                  </a:tcPr>
                </a:tc>
                <a:tc vMerge="1">
                  <a:txBody>
                    <a:bodyPr/>
                    <a:lstStyle/>
                    <a:p>
                      <a:endParaRPr lang="en-AU" dirty="0"/>
                    </a:p>
                  </a:txBody>
                  <a:tcPr/>
                </a:tc>
                <a:tc>
                  <a:txBody>
                    <a:bodyPr/>
                    <a:lstStyle/>
                    <a:p>
                      <a:pPr algn="ctr"/>
                      <a:r>
                        <a:rPr lang="en-AU" dirty="0"/>
                        <a:t>3</a:t>
                      </a:r>
                    </a:p>
                  </a:txBody>
                  <a:tcPr>
                    <a:solidFill>
                      <a:schemeClr val="accent3">
                        <a:lumMod val="60000"/>
                        <a:lumOff val="40000"/>
                      </a:schemeClr>
                    </a:solidFill>
                  </a:tcPr>
                </a:tc>
                <a:tc>
                  <a:txBody>
                    <a:bodyPr/>
                    <a:lstStyle/>
                    <a:p>
                      <a:r>
                        <a:rPr lang="en-AU" dirty="0"/>
                        <a:t>Guidance Plan Developer – 2 +specialist motorway training</a:t>
                      </a:r>
                    </a:p>
                  </a:txBody>
                  <a:tcPr>
                    <a:lnR>
                      <a:noFill/>
                    </a:lnR>
                    <a:solidFill>
                      <a:schemeClr val="accent3">
                        <a:lumMod val="60000"/>
                        <a:lumOff val="40000"/>
                      </a:schemeClr>
                    </a:solidFill>
                  </a:tcPr>
                </a:tc>
                <a:extLst>
                  <a:ext uri="{0D108BD9-81ED-4DB2-BD59-A6C34878D82A}">
                    <a16:rowId xmlns:a16="http://schemas.microsoft.com/office/drawing/2014/main" val="2865656068"/>
                  </a:ext>
                </a:extLst>
              </a:tr>
            </a:tbl>
          </a:graphicData>
        </a:graphic>
      </p:graphicFrame>
      <p:sp>
        <p:nvSpPr>
          <p:cNvPr id="11" name="TextBox 10"/>
          <p:cNvSpPr txBox="1"/>
          <p:nvPr/>
        </p:nvSpPr>
        <p:spPr>
          <a:xfrm>
            <a:off x="521679" y="6317254"/>
            <a:ext cx="10593996" cy="353943"/>
          </a:xfrm>
          <a:prstGeom prst="rect">
            <a:avLst/>
          </a:prstGeom>
        </p:spPr>
        <p:txBody>
          <a:bodyPr vert="horz" wrap="square" lIns="91440" tIns="45720" rIns="91440" bIns="45720" rtlCol="0">
            <a:spAutoFit/>
          </a:bodyPr>
          <a:lstStyle/>
          <a:p>
            <a:pPr marL="0" indent="0">
              <a:buFontTx/>
              <a:buNone/>
            </a:pPr>
            <a:r>
              <a:rPr lang="en-AU" sz="1700" b="0" dirty="0">
                <a:latin typeface="Segoe UI Semibold"/>
                <a:cs typeface="Segoe UI Semibold"/>
                <a:sym typeface="Wingdings 2" panose="05020102010507070707" pitchFamily="18" charset="2"/>
              </a:rPr>
              <a:t>   Implementer and </a:t>
            </a:r>
            <a:r>
              <a:rPr lang="en-AU" sz="1700" b="0" dirty="0">
                <a:latin typeface="Segoe UI Semibold"/>
                <a:cs typeface="Segoe UI Semibold"/>
              </a:rPr>
              <a:t>Developer skill set includes a Non-Practitioner qualification</a:t>
            </a:r>
          </a:p>
        </p:txBody>
      </p:sp>
      <p:sp>
        <p:nvSpPr>
          <p:cNvPr id="3" name="Rectangle: Rounded Corners 2">
            <a:extLst>
              <a:ext uri="{FF2B5EF4-FFF2-40B4-BE49-F238E27FC236}">
                <a16:creationId xmlns:a16="http://schemas.microsoft.com/office/drawing/2014/main" id="{392161E8-7367-4CD0-B6C5-17D4F2E9979F}"/>
              </a:ext>
            </a:extLst>
          </p:cNvPr>
          <p:cNvSpPr/>
          <p:nvPr/>
        </p:nvSpPr>
        <p:spPr>
          <a:xfrm>
            <a:off x="741814" y="2988733"/>
            <a:ext cx="1583266" cy="156633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Traffic Controller</a:t>
            </a:r>
          </a:p>
        </p:txBody>
      </p:sp>
      <p:sp>
        <p:nvSpPr>
          <p:cNvPr id="6" name="Rectangle: Rounded Corners 5">
            <a:extLst>
              <a:ext uri="{FF2B5EF4-FFF2-40B4-BE49-F238E27FC236}">
                <a16:creationId xmlns:a16="http://schemas.microsoft.com/office/drawing/2014/main" id="{C39F69A2-905E-4020-85E8-0CBEFF444283}"/>
              </a:ext>
            </a:extLst>
          </p:cNvPr>
          <p:cNvSpPr/>
          <p:nvPr/>
        </p:nvSpPr>
        <p:spPr>
          <a:xfrm>
            <a:off x="741814" y="4597078"/>
            <a:ext cx="1583266" cy="156633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STMS</a:t>
            </a:r>
          </a:p>
        </p:txBody>
      </p:sp>
    </p:spTree>
    <p:extLst>
      <p:ext uri="{BB962C8B-B14F-4D97-AF65-F5344CB8AC3E}">
        <p14:creationId xmlns:p14="http://schemas.microsoft.com/office/powerpoint/2010/main" val="145583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1C87-0A41-4BEC-ADF9-448E5F89E44C}"/>
              </a:ext>
            </a:extLst>
          </p:cNvPr>
          <p:cNvSpPr>
            <a:spLocks noGrp="1"/>
          </p:cNvSpPr>
          <p:nvPr>
            <p:ph type="title"/>
          </p:nvPr>
        </p:nvSpPr>
        <p:spPr/>
        <p:txBody>
          <a:bodyPr/>
          <a:lstStyle/>
          <a:p>
            <a:r>
              <a:rPr lang="en-AU" dirty="0"/>
              <a:t>Registration Database</a:t>
            </a:r>
          </a:p>
        </p:txBody>
      </p:sp>
      <p:sp>
        <p:nvSpPr>
          <p:cNvPr id="3" name="Content Placeholder 2">
            <a:extLst>
              <a:ext uri="{FF2B5EF4-FFF2-40B4-BE49-F238E27FC236}">
                <a16:creationId xmlns:a16="http://schemas.microsoft.com/office/drawing/2014/main" id="{F439E403-6D12-418C-BB0D-87C93C544A5E}"/>
              </a:ext>
            </a:extLst>
          </p:cNvPr>
          <p:cNvSpPr>
            <a:spLocks noGrp="1"/>
          </p:cNvSpPr>
          <p:nvPr>
            <p:ph idx="1"/>
          </p:nvPr>
        </p:nvSpPr>
        <p:spPr>
          <a:xfrm>
            <a:off x="568719" y="2360612"/>
            <a:ext cx="10515600" cy="3938588"/>
          </a:xfrm>
        </p:spPr>
        <p:txBody>
          <a:bodyPr>
            <a:normAutofit/>
          </a:bodyPr>
          <a:lstStyle/>
          <a:p>
            <a:r>
              <a:rPr lang="en-AU" dirty="0"/>
              <a:t>All qualifications recognised across Australia and NZ</a:t>
            </a:r>
          </a:p>
          <a:p>
            <a:r>
              <a:rPr lang="en-AU" dirty="0"/>
              <a:t>Records qualifications, ongoing CPD, and competency assessments</a:t>
            </a:r>
          </a:p>
          <a:p>
            <a:r>
              <a:rPr lang="en-AU" dirty="0"/>
              <a:t>Online tool to allow site managers to instantly check qualification status</a:t>
            </a:r>
          </a:p>
          <a:p>
            <a:r>
              <a:rPr lang="en-AU" dirty="0"/>
              <a:t>Records feedback – positive and negative</a:t>
            </a:r>
          </a:p>
          <a:p>
            <a:r>
              <a:rPr lang="en-AU" dirty="0"/>
              <a:t>Non-practitioners – need to submit performance reports of a percentage of their sites to retain their qualification</a:t>
            </a:r>
          </a:p>
          <a:p>
            <a:r>
              <a:rPr lang="en-AU" dirty="0"/>
              <a:t>Poor performers – Conditional qualification or qualifications suspended / cancelled</a:t>
            </a:r>
          </a:p>
          <a:p>
            <a:endParaRPr lang="en-AU" dirty="0"/>
          </a:p>
          <a:p>
            <a:pPr marL="0" indent="0">
              <a:buNone/>
            </a:pPr>
            <a:r>
              <a:rPr lang="en-AU" dirty="0"/>
              <a:t>OUTCOME – industry with better trained individuals and improved safety and performance</a:t>
            </a:r>
          </a:p>
        </p:txBody>
      </p:sp>
      <p:sp>
        <p:nvSpPr>
          <p:cNvPr id="4" name="Content Placeholder 3">
            <a:extLst>
              <a:ext uri="{FF2B5EF4-FFF2-40B4-BE49-F238E27FC236}">
                <a16:creationId xmlns:a16="http://schemas.microsoft.com/office/drawing/2014/main" id="{EC26005C-DA3D-4B13-A9A0-5875729648FD}"/>
              </a:ext>
            </a:extLst>
          </p:cNvPr>
          <p:cNvSpPr>
            <a:spLocks noGrp="1"/>
          </p:cNvSpPr>
          <p:nvPr>
            <p:ph sz="quarter" idx="11"/>
          </p:nvPr>
        </p:nvSpPr>
        <p:spPr/>
        <p:txBody>
          <a:bodyPr/>
          <a:lstStyle/>
          <a:p>
            <a:r>
              <a:rPr lang="en-AU" dirty="0"/>
              <a:t>Register for all individuals in the Industry</a:t>
            </a:r>
          </a:p>
        </p:txBody>
      </p:sp>
    </p:spTree>
    <p:extLst>
      <p:ext uri="{BB962C8B-B14F-4D97-AF65-F5344CB8AC3E}">
        <p14:creationId xmlns:p14="http://schemas.microsoft.com/office/powerpoint/2010/main" val="4173629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1C87-0A41-4BEC-ADF9-448E5F89E44C}"/>
              </a:ext>
            </a:extLst>
          </p:cNvPr>
          <p:cNvSpPr>
            <a:spLocks noGrp="1"/>
          </p:cNvSpPr>
          <p:nvPr>
            <p:ph type="title"/>
          </p:nvPr>
        </p:nvSpPr>
        <p:spPr/>
        <p:txBody>
          <a:bodyPr/>
          <a:lstStyle/>
          <a:p>
            <a:r>
              <a:rPr lang="en-AU" dirty="0"/>
              <a:t>Company Prequalification</a:t>
            </a:r>
          </a:p>
        </p:txBody>
      </p:sp>
      <p:sp>
        <p:nvSpPr>
          <p:cNvPr id="3" name="Content Placeholder 2">
            <a:extLst>
              <a:ext uri="{FF2B5EF4-FFF2-40B4-BE49-F238E27FC236}">
                <a16:creationId xmlns:a16="http://schemas.microsoft.com/office/drawing/2014/main" id="{F439E403-6D12-418C-BB0D-87C93C544A5E}"/>
              </a:ext>
            </a:extLst>
          </p:cNvPr>
          <p:cNvSpPr>
            <a:spLocks noGrp="1"/>
          </p:cNvSpPr>
          <p:nvPr>
            <p:ph idx="1"/>
          </p:nvPr>
        </p:nvSpPr>
        <p:spPr>
          <a:xfrm>
            <a:off x="568719" y="2360613"/>
            <a:ext cx="10515600" cy="4006320"/>
          </a:xfrm>
        </p:spPr>
        <p:txBody>
          <a:bodyPr>
            <a:normAutofit/>
          </a:bodyPr>
          <a:lstStyle/>
          <a:p>
            <a:r>
              <a:rPr lang="en-AU" dirty="0"/>
              <a:t>All qualifications recognised across Australia and NZ</a:t>
            </a:r>
          </a:p>
          <a:p>
            <a:r>
              <a:rPr lang="en-AU" dirty="0"/>
              <a:t>Records company prequalification details</a:t>
            </a:r>
          </a:p>
          <a:p>
            <a:r>
              <a:rPr lang="en-AU" dirty="0"/>
              <a:t>Records level that the company is prequalified to – company or city qualification</a:t>
            </a:r>
          </a:p>
          <a:p>
            <a:r>
              <a:rPr lang="en-AU" dirty="0"/>
              <a:t>Online tool to allow site managers to instantly check prequalification status</a:t>
            </a:r>
          </a:p>
          <a:p>
            <a:r>
              <a:rPr lang="en-AU" dirty="0"/>
              <a:t>Records feedback – positive and negative</a:t>
            </a:r>
          </a:p>
          <a:p>
            <a:r>
              <a:rPr lang="en-AU" dirty="0"/>
              <a:t>Poor performers – Conditional qualification or qualifications suspended / cancelled</a:t>
            </a:r>
          </a:p>
          <a:p>
            <a:endParaRPr lang="en-AU" dirty="0"/>
          </a:p>
          <a:p>
            <a:pPr marL="0" indent="0">
              <a:buNone/>
            </a:pPr>
            <a:r>
              <a:rPr lang="en-AU" dirty="0"/>
              <a:t>OUTCOME – industry with companies operating at the appropriate levels with improved safety and performance</a:t>
            </a:r>
          </a:p>
          <a:p>
            <a:pPr marL="0" indent="0">
              <a:buNone/>
            </a:pPr>
            <a:endParaRPr lang="en-AU" dirty="0"/>
          </a:p>
        </p:txBody>
      </p:sp>
      <p:sp>
        <p:nvSpPr>
          <p:cNvPr id="4" name="Content Placeholder 3">
            <a:extLst>
              <a:ext uri="{FF2B5EF4-FFF2-40B4-BE49-F238E27FC236}">
                <a16:creationId xmlns:a16="http://schemas.microsoft.com/office/drawing/2014/main" id="{EC26005C-DA3D-4B13-A9A0-5875729648FD}"/>
              </a:ext>
            </a:extLst>
          </p:cNvPr>
          <p:cNvSpPr>
            <a:spLocks noGrp="1"/>
          </p:cNvSpPr>
          <p:nvPr>
            <p:ph sz="quarter" idx="11"/>
          </p:nvPr>
        </p:nvSpPr>
        <p:spPr>
          <a:xfrm>
            <a:off x="560614" y="1743721"/>
            <a:ext cx="7398053" cy="512762"/>
          </a:xfrm>
        </p:spPr>
        <p:txBody>
          <a:bodyPr/>
          <a:lstStyle/>
          <a:p>
            <a:r>
              <a:rPr lang="en-AU" dirty="0"/>
              <a:t>Register for all Traffic Management Companies in the Industry</a:t>
            </a:r>
          </a:p>
        </p:txBody>
      </p:sp>
    </p:spTree>
    <p:extLst>
      <p:ext uri="{BB962C8B-B14F-4D97-AF65-F5344CB8AC3E}">
        <p14:creationId xmlns:p14="http://schemas.microsoft.com/office/powerpoint/2010/main" val="937203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0FED-87A8-4D79-BCCB-75FA1A2513D8}"/>
              </a:ext>
            </a:extLst>
          </p:cNvPr>
          <p:cNvSpPr>
            <a:spLocks noGrp="1"/>
          </p:cNvSpPr>
          <p:nvPr>
            <p:ph type="title"/>
          </p:nvPr>
        </p:nvSpPr>
        <p:spPr/>
        <p:txBody>
          <a:bodyPr/>
          <a:lstStyle/>
          <a:p>
            <a:r>
              <a:rPr lang="en-AU" dirty="0"/>
              <a:t>Australian Standard AS1742.3</a:t>
            </a:r>
          </a:p>
        </p:txBody>
      </p:sp>
      <p:sp>
        <p:nvSpPr>
          <p:cNvPr id="3" name="Content Placeholder 2">
            <a:extLst>
              <a:ext uri="{FF2B5EF4-FFF2-40B4-BE49-F238E27FC236}">
                <a16:creationId xmlns:a16="http://schemas.microsoft.com/office/drawing/2014/main" id="{056214F7-5255-430E-9B5C-D0F7E51216CF}"/>
              </a:ext>
            </a:extLst>
          </p:cNvPr>
          <p:cNvSpPr>
            <a:spLocks noGrp="1"/>
          </p:cNvSpPr>
          <p:nvPr>
            <p:ph idx="1"/>
          </p:nvPr>
        </p:nvSpPr>
        <p:spPr>
          <a:xfrm>
            <a:off x="560614" y="2452244"/>
            <a:ext cx="6822825" cy="4120197"/>
          </a:xfrm>
        </p:spPr>
        <p:txBody>
          <a:bodyPr/>
          <a:lstStyle/>
          <a:p>
            <a:r>
              <a:rPr lang="en-AU" dirty="0"/>
              <a:t>Not relevant to NZ</a:t>
            </a:r>
          </a:p>
          <a:p>
            <a:r>
              <a:rPr lang="en-AU" dirty="0"/>
              <a:t>Has been the core for Australian practice for decades.  </a:t>
            </a:r>
          </a:p>
          <a:p>
            <a:r>
              <a:rPr lang="en-AU" dirty="0"/>
              <a:t>Provides some good guidance but is significantly less comprehensive than the NZ </a:t>
            </a:r>
            <a:r>
              <a:rPr lang="en-AU" dirty="0" err="1"/>
              <a:t>CoPTTM</a:t>
            </a:r>
            <a:endParaRPr lang="en-AU" dirty="0"/>
          </a:p>
          <a:p>
            <a:r>
              <a:rPr lang="en-AU" dirty="0"/>
              <a:t>Being updated to just provide standards information on each of the traffic control devices</a:t>
            </a:r>
          </a:p>
          <a:p>
            <a:r>
              <a:rPr lang="en-AU" dirty="0"/>
              <a:t>No longer guidance on how to use devices.  </a:t>
            </a:r>
          </a:p>
        </p:txBody>
      </p:sp>
      <p:pic>
        <p:nvPicPr>
          <p:cNvPr id="5" name="Picture 4">
            <a:extLst>
              <a:ext uri="{FF2B5EF4-FFF2-40B4-BE49-F238E27FC236}">
                <a16:creationId xmlns:a16="http://schemas.microsoft.com/office/drawing/2014/main" id="{371800B9-8993-42F9-B520-DCB6211AE833}"/>
              </a:ext>
            </a:extLst>
          </p:cNvPr>
          <p:cNvPicPr>
            <a:picLocks noChangeAspect="1"/>
          </p:cNvPicPr>
          <p:nvPr/>
        </p:nvPicPr>
        <p:blipFill>
          <a:blip r:embed="rId3"/>
          <a:stretch>
            <a:fillRect/>
          </a:stretch>
        </p:blipFill>
        <p:spPr>
          <a:xfrm>
            <a:off x="8151841" y="1525356"/>
            <a:ext cx="3369827" cy="5114279"/>
          </a:xfrm>
          <a:prstGeom prst="rect">
            <a:avLst/>
          </a:prstGeom>
          <a:ln>
            <a:solidFill>
              <a:schemeClr val="tx1"/>
            </a:solidFill>
          </a:ln>
        </p:spPr>
      </p:pic>
      <p:sp>
        <p:nvSpPr>
          <p:cNvPr id="7" name="Content Placeholder 6">
            <a:extLst>
              <a:ext uri="{FF2B5EF4-FFF2-40B4-BE49-F238E27FC236}">
                <a16:creationId xmlns:a16="http://schemas.microsoft.com/office/drawing/2014/main" id="{5EE29F68-61DA-45BF-A04D-315A0FFAF967}"/>
              </a:ext>
            </a:extLst>
          </p:cNvPr>
          <p:cNvSpPr>
            <a:spLocks noGrp="1"/>
          </p:cNvSpPr>
          <p:nvPr>
            <p:ph sz="quarter" idx="11"/>
          </p:nvPr>
        </p:nvSpPr>
        <p:spPr/>
        <p:txBody>
          <a:bodyPr/>
          <a:lstStyle/>
          <a:p>
            <a:r>
              <a:rPr lang="en-AU" dirty="0"/>
              <a:t>The historical manual of practice for Australia</a:t>
            </a:r>
          </a:p>
        </p:txBody>
      </p:sp>
    </p:spTree>
    <p:extLst>
      <p:ext uri="{BB962C8B-B14F-4D97-AF65-F5344CB8AC3E}">
        <p14:creationId xmlns:p14="http://schemas.microsoft.com/office/powerpoint/2010/main" val="853051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0FED-87A8-4D79-BCCB-75FA1A2513D8}"/>
              </a:ext>
            </a:extLst>
          </p:cNvPr>
          <p:cNvSpPr>
            <a:spLocks noGrp="1"/>
          </p:cNvSpPr>
          <p:nvPr>
            <p:ph type="title"/>
          </p:nvPr>
        </p:nvSpPr>
        <p:spPr/>
        <p:txBody>
          <a:bodyPr/>
          <a:lstStyle/>
          <a:p>
            <a:r>
              <a:rPr lang="en-AU" dirty="0"/>
              <a:t>Engagement</a:t>
            </a:r>
          </a:p>
        </p:txBody>
      </p:sp>
      <p:sp>
        <p:nvSpPr>
          <p:cNvPr id="3" name="Content Placeholder 2">
            <a:extLst>
              <a:ext uri="{FF2B5EF4-FFF2-40B4-BE49-F238E27FC236}">
                <a16:creationId xmlns:a16="http://schemas.microsoft.com/office/drawing/2014/main" id="{056214F7-5255-430E-9B5C-D0F7E51216CF}"/>
              </a:ext>
            </a:extLst>
          </p:cNvPr>
          <p:cNvSpPr>
            <a:spLocks noGrp="1"/>
          </p:cNvSpPr>
          <p:nvPr>
            <p:ph sz="half" idx="1"/>
          </p:nvPr>
        </p:nvSpPr>
        <p:spPr>
          <a:xfrm>
            <a:off x="603000" y="1743319"/>
            <a:ext cx="5156532" cy="4762346"/>
          </a:xfrm>
        </p:spPr>
        <p:txBody>
          <a:bodyPr>
            <a:normAutofit/>
          </a:bodyPr>
          <a:lstStyle/>
          <a:p>
            <a:pPr marL="0" indent="0">
              <a:buNone/>
              <a:tabLst>
                <a:tab pos="5289550" algn="l"/>
              </a:tabLst>
            </a:pPr>
            <a:r>
              <a:rPr lang="en-AU" b="1" dirty="0"/>
              <a:t>Agency Based Projects</a:t>
            </a:r>
          </a:p>
          <a:p>
            <a:pPr>
              <a:spcBef>
                <a:spcPts val="1200"/>
              </a:spcBef>
              <a:tabLst>
                <a:tab pos="5289550" algn="l"/>
              </a:tabLst>
            </a:pPr>
            <a:r>
              <a:rPr lang="en-AU" dirty="0"/>
              <a:t>Queensland - Improving Safety at Roadworks</a:t>
            </a:r>
          </a:p>
          <a:p>
            <a:pPr>
              <a:tabLst>
                <a:tab pos="5289550" algn="l"/>
              </a:tabLst>
            </a:pPr>
            <a:r>
              <a:rPr lang="en-AU" dirty="0"/>
              <a:t>New South Wales – Working Near Traffic</a:t>
            </a:r>
          </a:p>
          <a:p>
            <a:pPr>
              <a:tabLst>
                <a:tab pos="5289550" algn="l"/>
              </a:tabLst>
            </a:pPr>
            <a:r>
              <a:rPr lang="en-AU" dirty="0"/>
              <a:t>New Zealand – Zero Harm at Roadworks</a:t>
            </a:r>
          </a:p>
          <a:p>
            <a:pPr marL="0" indent="0">
              <a:buNone/>
              <a:tabLst>
                <a:tab pos="5289550" algn="l"/>
              </a:tabLst>
            </a:pPr>
            <a:endParaRPr lang="en-AU" dirty="0"/>
          </a:p>
          <a:p>
            <a:pPr marL="0" indent="0">
              <a:buNone/>
              <a:tabLst>
                <a:tab pos="5289550" algn="l"/>
              </a:tabLst>
            </a:pPr>
            <a:r>
              <a:rPr lang="en-AU" b="1" dirty="0"/>
              <a:t>Publications</a:t>
            </a:r>
          </a:p>
          <a:p>
            <a:pPr>
              <a:spcBef>
                <a:spcPts val="1200"/>
              </a:spcBef>
              <a:tabLst>
                <a:tab pos="5289550" algn="l"/>
              </a:tabLst>
            </a:pPr>
            <a:r>
              <a:rPr lang="en-AU" b="1" dirty="0"/>
              <a:t>Austroads Newsletters</a:t>
            </a:r>
          </a:p>
          <a:p>
            <a:pPr>
              <a:spcBef>
                <a:spcPts val="1200"/>
              </a:spcBef>
              <a:tabLst>
                <a:tab pos="5289550" algn="l"/>
              </a:tabLst>
            </a:pPr>
            <a:r>
              <a:rPr lang="en-AU" b="1" dirty="0"/>
              <a:t>TMAA Detours Magazine</a:t>
            </a:r>
          </a:p>
          <a:p>
            <a:endParaRPr lang="en-AU" dirty="0"/>
          </a:p>
        </p:txBody>
      </p:sp>
      <p:sp>
        <p:nvSpPr>
          <p:cNvPr id="4" name="Content Placeholder 3">
            <a:extLst>
              <a:ext uri="{FF2B5EF4-FFF2-40B4-BE49-F238E27FC236}">
                <a16:creationId xmlns:a16="http://schemas.microsoft.com/office/drawing/2014/main" id="{467FC3D0-503B-4723-9F53-FEFC102FC798}"/>
              </a:ext>
            </a:extLst>
          </p:cNvPr>
          <p:cNvSpPr>
            <a:spLocks noGrp="1"/>
          </p:cNvSpPr>
          <p:nvPr>
            <p:ph sz="half" idx="2"/>
          </p:nvPr>
        </p:nvSpPr>
        <p:spPr>
          <a:xfrm>
            <a:off x="6043879" y="1743319"/>
            <a:ext cx="5498938" cy="4351338"/>
          </a:xfrm>
        </p:spPr>
        <p:txBody>
          <a:bodyPr>
            <a:normAutofit/>
          </a:bodyPr>
          <a:lstStyle/>
          <a:p>
            <a:pPr marL="0" indent="0">
              <a:buNone/>
            </a:pPr>
            <a:r>
              <a:rPr lang="en-AU" b="1" dirty="0">
                <a:latin typeface="Arial" panose="020B0604020202020204" pitchFamily="34" charset="0"/>
                <a:cs typeface="Arial" panose="020B0604020202020204" pitchFamily="34" charset="0"/>
              </a:rPr>
              <a:t>Presentations</a:t>
            </a:r>
          </a:p>
          <a:p>
            <a:pPr>
              <a:spcBef>
                <a:spcPts val="1200"/>
              </a:spcBef>
            </a:pPr>
            <a:r>
              <a:rPr lang="en-AU" dirty="0"/>
              <a:t>Traffic Management Association of Australia National Conference 2016, 2017, 2018</a:t>
            </a:r>
          </a:p>
          <a:p>
            <a:r>
              <a:rPr lang="en-AU" dirty="0"/>
              <a:t>TMAA State events – WA, VIC, NSW, QLD and SA (forthcoming)</a:t>
            </a:r>
          </a:p>
          <a:p>
            <a:r>
              <a:rPr lang="en-AU" dirty="0">
                <a:latin typeface="Arial" panose="020B0604020202020204" pitchFamily="34" charset="0"/>
                <a:cs typeface="Arial" panose="020B0604020202020204" pitchFamily="34" charset="0"/>
              </a:rPr>
              <a:t>Roads Australia – 2016</a:t>
            </a:r>
          </a:p>
          <a:p>
            <a:r>
              <a:rPr lang="en-AU" dirty="0"/>
              <a:t>Road Marking Industry Association of Australia 2017, 2018 (forthcoming)</a:t>
            </a:r>
          </a:p>
          <a:p>
            <a:r>
              <a:rPr lang="en-AU" dirty="0"/>
              <a:t>Australian Local Government Association - 2017</a:t>
            </a:r>
          </a:p>
          <a:p>
            <a:r>
              <a:rPr lang="en-AU" dirty="0"/>
              <a:t>NZ TTM Conference - 2018</a:t>
            </a:r>
          </a:p>
          <a:p>
            <a:endParaRPr lang="en-AU" dirty="0">
              <a:latin typeface="Arial" panose="020B0604020202020204" pitchFamily="34" charset="0"/>
              <a:cs typeface="Arial" panose="020B0604020202020204" pitchFamily="34" charset="0"/>
            </a:endParaRPr>
          </a:p>
          <a:p>
            <a:endParaRPr lang="en-A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0894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do you get involved?</a:t>
            </a:r>
          </a:p>
        </p:txBody>
      </p:sp>
      <p:sp>
        <p:nvSpPr>
          <p:cNvPr id="4" name="Content Placeholder 3"/>
          <p:cNvSpPr>
            <a:spLocks noGrp="1"/>
          </p:cNvSpPr>
          <p:nvPr>
            <p:ph sz="quarter" idx="11"/>
          </p:nvPr>
        </p:nvSpPr>
        <p:spPr>
          <a:xfrm>
            <a:off x="560614" y="1743720"/>
            <a:ext cx="11043122" cy="770879"/>
          </a:xfrm>
        </p:spPr>
        <p:txBody>
          <a:bodyPr/>
          <a:lstStyle/>
          <a:p>
            <a:r>
              <a:rPr lang="en-AU" b="1" dirty="0">
                <a:latin typeface="Arial" panose="020B0604020202020204" pitchFamily="34" charset="0"/>
                <a:cs typeface="Arial" panose="020B0604020202020204" pitchFamily="34" charset="0"/>
              </a:rPr>
              <a:t>Collaborating with industry - we cannot do this without you</a:t>
            </a:r>
          </a:p>
        </p:txBody>
      </p:sp>
      <p:graphicFrame>
        <p:nvGraphicFramePr>
          <p:cNvPr id="8" name="Diagram 7"/>
          <p:cNvGraphicFramePr/>
          <p:nvPr>
            <p:extLst>
              <p:ext uri="{D42A27DB-BD31-4B8C-83A1-F6EECF244321}">
                <p14:modId xmlns:p14="http://schemas.microsoft.com/office/powerpoint/2010/main" val="602543979"/>
              </p:ext>
            </p:extLst>
          </p:nvPr>
        </p:nvGraphicFramePr>
        <p:xfrm>
          <a:off x="560614" y="2376046"/>
          <a:ext cx="6471122" cy="4088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7461504" y="2765519"/>
            <a:ext cx="4142232" cy="803429"/>
          </a:xfrm>
          <a:prstGeom prst="rect">
            <a:avLst/>
          </a:prstGeom>
        </p:spPr>
        <p:txBody>
          <a:bodyPr vert="horz" wrap="square" lIns="91440" tIns="45720" rIns="91440" bIns="45720" rtlCol="0">
            <a:normAutofit/>
          </a:bodyPr>
          <a:lstStyle/>
          <a:p>
            <a:pPr marL="0" indent="0">
              <a:buFontTx/>
              <a:buNone/>
            </a:pPr>
            <a:r>
              <a:rPr lang="en-AU" sz="1700" dirty="0">
                <a:latin typeface="Segoe UI Semibold"/>
                <a:cs typeface="Segoe UI Semibold"/>
              </a:rPr>
              <a:t>NZTA are members</a:t>
            </a:r>
          </a:p>
          <a:p>
            <a:pPr marL="0" indent="0">
              <a:buFontTx/>
              <a:buNone/>
            </a:pPr>
            <a:endParaRPr lang="en-AU" sz="1700" b="0" dirty="0">
              <a:latin typeface="Segoe UI Semibold"/>
              <a:cs typeface="Segoe UI Semibold"/>
            </a:endParaRPr>
          </a:p>
        </p:txBody>
      </p:sp>
      <p:sp>
        <p:nvSpPr>
          <p:cNvPr id="12" name="TextBox 11"/>
          <p:cNvSpPr txBox="1"/>
          <p:nvPr/>
        </p:nvSpPr>
        <p:spPr>
          <a:xfrm>
            <a:off x="7461504" y="4228402"/>
            <a:ext cx="4142232" cy="425894"/>
          </a:xfrm>
          <a:prstGeom prst="rect">
            <a:avLst/>
          </a:prstGeom>
        </p:spPr>
        <p:txBody>
          <a:bodyPr vert="horz" wrap="square" lIns="91440" tIns="45720" rIns="91440" bIns="45720" rtlCol="0">
            <a:normAutofit/>
          </a:bodyPr>
          <a:lstStyle/>
          <a:p>
            <a:pPr marL="0" indent="0">
              <a:buFontTx/>
              <a:buNone/>
            </a:pPr>
            <a:r>
              <a:rPr lang="en-AU" sz="1700" dirty="0">
                <a:latin typeface="Segoe UI Semibold"/>
                <a:cs typeface="Segoe UI Semibold"/>
              </a:rPr>
              <a:t>a</a:t>
            </a:r>
            <a:r>
              <a:rPr lang="en-AU" sz="1700" b="0" dirty="0">
                <a:latin typeface="Segoe UI Semibold"/>
                <a:cs typeface="Segoe UI Semibold"/>
              </a:rPr>
              <a:t>ustroads@solutions</a:t>
            </a:r>
            <a:r>
              <a:rPr lang="en-AU" sz="1700" dirty="0">
                <a:latin typeface="Segoe UI Semibold"/>
                <a:cs typeface="Segoe UI Semibold"/>
              </a:rPr>
              <a:t>intransport.com.au</a:t>
            </a:r>
            <a:endParaRPr lang="en-AU" sz="1700" b="0" dirty="0">
              <a:latin typeface="Segoe UI Semibold"/>
              <a:cs typeface="Segoe UI Semibold"/>
            </a:endParaRPr>
          </a:p>
        </p:txBody>
      </p:sp>
      <p:sp>
        <p:nvSpPr>
          <p:cNvPr id="13" name="TextBox 12"/>
          <p:cNvSpPr txBox="1"/>
          <p:nvPr/>
        </p:nvSpPr>
        <p:spPr>
          <a:xfrm>
            <a:off x="7461504" y="5703222"/>
            <a:ext cx="3182112" cy="384048"/>
          </a:xfrm>
          <a:prstGeom prst="rect">
            <a:avLst/>
          </a:prstGeom>
        </p:spPr>
        <p:txBody>
          <a:bodyPr vert="horz" wrap="square" lIns="91440" tIns="45720" rIns="91440" bIns="45720" rtlCol="0">
            <a:normAutofit/>
          </a:bodyPr>
          <a:lstStyle/>
          <a:p>
            <a:pPr marL="0" indent="0">
              <a:buFontTx/>
              <a:buNone/>
            </a:pPr>
            <a:r>
              <a:rPr lang="en-AU" sz="1700" b="0" dirty="0">
                <a:latin typeface="Segoe UI Semibold"/>
                <a:cs typeface="Segoe UI Semibold"/>
              </a:rPr>
              <a:t>www.austroads.com.au</a:t>
            </a:r>
          </a:p>
        </p:txBody>
      </p:sp>
    </p:spTree>
    <p:extLst>
      <p:ext uri="{BB962C8B-B14F-4D97-AF65-F5344CB8AC3E}">
        <p14:creationId xmlns:p14="http://schemas.microsoft.com/office/powerpoint/2010/main" val="501692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6018E-6BFC-4000-A475-6BB4FC9A8C82}"/>
              </a:ext>
            </a:extLst>
          </p:cNvPr>
          <p:cNvSpPr>
            <a:spLocks noGrp="1"/>
          </p:cNvSpPr>
          <p:nvPr>
            <p:ph type="title"/>
          </p:nvPr>
        </p:nvSpPr>
        <p:spPr/>
        <p:txBody>
          <a:bodyPr/>
          <a:lstStyle/>
          <a:p>
            <a:r>
              <a:rPr lang="en-AU" dirty="0"/>
              <a:t>Australia and New Zealand harmonisation</a:t>
            </a:r>
          </a:p>
        </p:txBody>
      </p:sp>
      <p:sp>
        <p:nvSpPr>
          <p:cNvPr id="3" name="Content Placeholder 2">
            <a:extLst>
              <a:ext uri="{FF2B5EF4-FFF2-40B4-BE49-F238E27FC236}">
                <a16:creationId xmlns:a16="http://schemas.microsoft.com/office/drawing/2014/main" id="{746B5DA4-66B3-4FE8-AEF8-CD954F453268}"/>
              </a:ext>
            </a:extLst>
          </p:cNvPr>
          <p:cNvSpPr>
            <a:spLocks noGrp="1"/>
          </p:cNvSpPr>
          <p:nvPr>
            <p:ph idx="1"/>
          </p:nvPr>
        </p:nvSpPr>
        <p:spPr/>
        <p:txBody>
          <a:bodyPr/>
          <a:lstStyle/>
          <a:p>
            <a:r>
              <a:rPr lang="en-AU" dirty="0"/>
              <a:t>Scant senior technical resources in road agencies</a:t>
            </a:r>
          </a:p>
          <a:p>
            <a:r>
              <a:rPr lang="en-AU" dirty="0"/>
              <a:t>Increased opportunities for joint research and improvements</a:t>
            </a:r>
          </a:p>
          <a:p>
            <a:r>
              <a:rPr lang="en-AU" dirty="0"/>
              <a:t>Ability to update Guidance and Training more proactively</a:t>
            </a:r>
          </a:p>
          <a:p>
            <a:r>
              <a:rPr lang="en-AU" dirty="0"/>
              <a:t>Mobile workforce able to serve both countries</a:t>
            </a:r>
          </a:p>
          <a:p>
            <a:r>
              <a:rPr lang="en-AU" dirty="0"/>
              <a:t>Ease of company operations across jurisdictions</a:t>
            </a:r>
          </a:p>
        </p:txBody>
      </p:sp>
      <p:sp>
        <p:nvSpPr>
          <p:cNvPr id="4" name="Content Placeholder 3">
            <a:extLst>
              <a:ext uri="{FF2B5EF4-FFF2-40B4-BE49-F238E27FC236}">
                <a16:creationId xmlns:a16="http://schemas.microsoft.com/office/drawing/2014/main" id="{4F34FC49-1BAE-4BFC-B92B-7E311350A1DE}"/>
              </a:ext>
            </a:extLst>
          </p:cNvPr>
          <p:cNvSpPr>
            <a:spLocks noGrp="1"/>
          </p:cNvSpPr>
          <p:nvPr>
            <p:ph sz="quarter" idx="11"/>
          </p:nvPr>
        </p:nvSpPr>
        <p:spPr/>
        <p:txBody>
          <a:bodyPr/>
          <a:lstStyle/>
          <a:p>
            <a:r>
              <a:rPr lang="en-AU" dirty="0"/>
              <a:t>Benefits</a:t>
            </a:r>
          </a:p>
        </p:txBody>
      </p:sp>
      <p:pic>
        <p:nvPicPr>
          <p:cNvPr id="6" name="Picture 5">
            <a:extLst>
              <a:ext uri="{FF2B5EF4-FFF2-40B4-BE49-F238E27FC236}">
                <a16:creationId xmlns:a16="http://schemas.microsoft.com/office/drawing/2014/main" id="{560E88FB-6D4E-4C11-92B4-A5C1002F2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430" y="1513596"/>
            <a:ext cx="3270851" cy="4906277"/>
          </a:xfrm>
          <a:prstGeom prst="rect">
            <a:avLst/>
          </a:prstGeom>
        </p:spPr>
      </p:pic>
    </p:spTree>
    <p:extLst>
      <p:ext uri="{BB962C8B-B14F-4D97-AF65-F5344CB8AC3E}">
        <p14:creationId xmlns:p14="http://schemas.microsoft.com/office/powerpoint/2010/main" val="64652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5C8C-DA08-43C2-BBD4-867811F3D39F}"/>
              </a:ext>
            </a:extLst>
          </p:cNvPr>
          <p:cNvSpPr>
            <a:spLocks noGrp="1"/>
          </p:cNvSpPr>
          <p:nvPr>
            <p:ph type="title"/>
          </p:nvPr>
        </p:nvSpPr>
        <p:spPr/>
        <p:txBody>
          <a:bodyPr/>
          <a:lstStyle/>
          <a:p>
            <a:r>
              <a:rPr lang="en-AU" dirty="0"/>
              <a:t>Take away message</a:t>
            </a:r>
          </a:p>
        </p:txBody>
      </p:sp>
      <p:sp>
        <p:nvSpPr>
          <p:cNvPr id="6" name="Content Placeholder 5">
            <a:extLst>
              <a:ext uri="{FF2B5EF4-FFF2-40B4-BE49-F238E27FC236}">
                <a16:creationId xmlns:a16="http://schemas.microsoft.com/office/drawing/2014/main" id="{DC5F0173-57F3-4A34-A260-DA536E140CE4}"/>
              </a:ext>
            </a:extLst>
          </p:cNvPr>
          <p:cNvSpPr>
            <a:spLocks noGrp="1"/>
          </p:cNvSpPr>
          <p:nvPr>
            <p:ph idx="1"/>
          </p:nvPr>
        </p:nvSpPr>
        <p:spPr>
          <a:xfrm>
            <a:off x="568719" y="1971923"/>
            <a:ext cx="10515600" cy="4533742"/>
          </a:xfrm>
        </p:spPr>
        <p:txBody>
          <a:bodyPr>
            <a:normAutofit/>
          </a:bodyPr>
          <a:lstStyle/>
          <a:p>
            <a:pPr marL="0" indent="0" algn="ctr">
              <a:buNone/>
            </a:pPr>
            <a:r>
              <a:rPr lang="en-AU" sz="3200" b="1" i="1" dirty="0"/>
              <a:t>Safety at Your Worksite can be dependant on the performance of others</a:t>
            </a:r>
          </a:p>
          <a:p>
            <a:pPr marL="0" indent="0" algn="ctr">
              <a:buNone/>
            </a:pPr>
            <a:endParaRPr lang="en-AU" sz="3200" b="1" i="1" dirty="0"/>
          </a:p>
          <a:p>
            <a:pPr marL="0" indent="0" algn="ctr">
              <a:buNone/>
            </a:pPr>
            <a:r>
              <a:rPr lang="en-AU" sz="2600" b="1" i="1" dirty="0"/>
              <a:t>We need to hold others to account</a:t>
            </a:r>
          </a:p>
          <a:p>
            <a:pPr marL="0" indent="0" algn="ctr">
              <a:buNone/>
            </a:pPr>
            <a:endParaRPr lang="en-AU" sz="2600" b="1" i="1" dirty="0"/>
          </a:p>
          <a:p>
            <a:pPr marL="0" indent="0" algn="ctr">
              <a:buNone/>
            </a:pPr>
            <a:r>
              <a:rPr lang="en-AU" sz="2600" b="1" i="1" dirty="0"/>
              <a:t>We need to consider the customer at out sites</a:t>
            </a:r>
          </a:p>
        </p:txBody>
      </p:sp>
    </p:spTree>
    <p:extLst>
      <p:ext uri="{BB962C8B-B14F-4D97-AF65-F5344CB8AC3E}">
        <p14:creationId xmlns:p14="http://schemas.microsoft.com/office/powerpoint/2010/main" val="3483882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5C8C-DA08-43C2-BBD4-867811F3D39F}"/>
              </a:ext>
            </a:extLst>
          </p:cNvPr>
          <p:cNvSpPr>
            <a:spLocks noGrp="1"/>
          </p:cNvSpPr>
          <p:nvPr>
            <p:ph type="title"/>
          </p:nvPr>
        </p:nvSpPr>
        <p:spPr/>
        <p:txBody>
          <a:bodyPr/>
          <a:lstStyle/>
          <a:p>
            <a:r>
              <a:rPr lang="en-AU" dirty="0"/>
              <a:t>Delivering the Take Away Message</a:t>
            </a:r>
          </a:p>
        </p:txBody>
      </p:sp>
      <p:sp>
        <p:nvSpPr>
          <p:cNvPr id="3" name="Content Placeholder 2">
            <a:extLst>
              <a:ext uri="{FF2B5EF4-FFF2-40B4-BE49-F238E27FC236}">
                <a16:creationId xmlns:a16="http://schemas.microsoft.com/office/drawing/2014/main" id="{033BA559-CD28-4D23-8071-B0B0D0C011C9}"/>
              </a:ext>
            </a:extLst>
          </p:cNvPr>
          <p:cNvSpPr>
            <a:spLocks noGrp="1"/>
          </p:cNvSpPr>
          <p:nvPr>
            <p:ph idx="1"/>
          </p:nvPr>
        </p:nvSpPr>
        <p:spPr>
          <a:xfrm>
            <a:off x="568719" y="2360613"/>
            <a:ext cx="10515600" cy="3999244"/>
          </a:xfrm>
        </p:spPr>
        <p:txBody>
          <a:bodyPr/>
          <a:lstStyle/>
          <a:p>
            <a:r>
              <a:rPr lang="en-AU" dirty="0"/>
              <a:t>Risk</a:t>
            </a:r>
          </a:p>
          <a:p>
            <a:pPr lvl="1"/>
            <a:r>
              <a:rPr lang="en-AU" sz="1800" dirty="0"/>
              <a:t>Consider both sides of the risk event</a:t>
            </a:r>
          </a:p>
          <a:p>
            <a:pPr lvl="1"/>
            <a:r>
              <a:rPr lang="en-AU" sz="1800" dirty="0"/>
              <a:t>Safe Systems</a:t>
            </a:r>
          </a:p>
          <a:p>
            <a:pPr lvl="1"/>
            <a:r>
              <a:rPr lang="en-AU" sz="1800" dirty="0"/>
              <a:t>Consider personal risk appetite</a:t>
            </a:r>
          </a:p>
          <a:p>
            <a:r>
              <a:rPr lang="en-AU" dirty="0"/>
              <a:t>Consider the road user and their satisfaction – a happy customer is a safer customer</a:t>
            </a:r>
          </a:p>
          <a:p>
            <a:r>
              <a:rPr lang="en-AU" dirty="0"/>
              <a:t>Competency - Improved designs from competent trained practitioners, working in accordance with best practice and for companies experienced and competent in undertaking the works.  </a:t>
            </a:r>
          </a:p>
          <a:p>
            <a:r>
              <a:rPr lang="en-AU" dirty="0"/>
              <a:t>Harmonisation of our industry strengthens us all and strengthens the thin orange line</a:t>
            </a:r>
          </a:p>
          <a:p>
            <a:endParaRPr lang="en-AU" dirty="0"/>
          </a:p>
          <a:p>
            <a:endParaRPr lang="en-AU" dirty="0"/>
          </a:p>
        </p:txBody>
      </p:sp>
    </p:spTree>
    <p:extLst>
      <p:ext uri="{BB962C8B-B14F-4D97-AF65-F5344CB8AC3E}">
        <p14:creationId xmlns:p14="http://schemas.microsoft.com/office/powerpoint/2010/main" val="104094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Thank You</a:t>
            </a:r>
          </a:p>
        </p:txBody>
      </p:sp>
      <p:sp>
        <p:nvSpPr>
          <p:cNvPr id="3" name="Content Placeholder 2"/>
          <p:cNvSpPr>
            <a:spLocks noGrp="1"/>
          </p:cNvSpPr>
          <p:nvPr>
            <p:ph idx="1"/>
          </p:nvPr>
        </p:nvSpPr>
        <p:spPr>
          <a:xfrm>
            <a:off x="560614" y="2261345"/>
            <a:ext cx="10515600" cy="4041648"/>
          </a:xfrm>
        </p:spPr>
        <p:txBody>
          <a:bodyPr>
            <a:normAutofit/>
          </a:bodyPr>
          <a:lstStyle/>
          <a:p>
            <a:pPr marL="0" indent="0">
              <a:buNone/>
            </a:pPr>
            <a:r>
              <a:rPr lang="en-AU" sz="1600" dirty="0"/>
              <a:t>Founding Director		and		Project Manager, 										Safety at Road Worksites Project</a:t>
            </a:r>
          </a:p>
          <a:p>
            <a:pPr marL="0" indent="0">
              <a:buNone/>
            </a:pPr>
            <a:endParaRPr lang="en-AU" sz="1600" dirty="0"/>
          </a:p>
          <a:p>
            <a:pPr marL="0" indent="0">
              <a:buNone/>
            </a:pPr>
            <a:endParaRPr lang="en-AU" sz="1600" dirty="0"/>
          </a:p>
          <a:p>
            <a:pPr marL="0" indent="0">
              <a:buNone/>
            </a:pPr>
            <a:endParaRPr lang="en-AU" sz="1600" dirty="0"/>
          </a:p>
          <a:p>
            <a:pPr marL="0" indent="0">
              <a:buNone/>
            </a:pPr>
            <a:endParaRPr lang="en-AU" sz="1600" dirty="0"/>
          </a:p>
          <a:p>
            <a:pPr marL="0" indent="0">
              <a:buNone/>
            </a:pPr>
            <a:r>
              <a:rPr lang="en-AU" sz="1600" dirty="0"/>
              <a:t>+ 61 423 782 189</a:t>
            </a:r>
          </a:p>
          <a:p>
            <a:pPr marL="0" indent="0">
              <a:buNone/>
            </a:pPr>
            <a:r>
              <a:rPr lang="en-AU" sz="1600" dirty="0"/>
              <a:t>austroads@solutionsintransport.com.au</a:t>
            </a:r>
          </a:p>
          <a:p>
            <a:pPr marL="0" indent="0">
              <a:buNone/>
            </a:pPr>
            <a:r>
              <a:rPr lang="en-AU" sz="1600" dirty="0"/>
              <a:t>PO Box 721, Kenmore, QLD, 4069, Australia</a:t>
            </a:r>
          </a:p>
          <a:p>
            <a:pPr marL="0" indent="0">
              <a:buNone/>
            </a:pPr>
            <a:endParaRPr lang="en-AU" sz="1600" dirty="0"/>
          </a:p>
        </p:txBody>
      </p:sp>
      <p:sp>
        <p:nvSpPr>
          <p:cNvPr id="4" name="Content Placeholder 3"/>
          <p:cNvSpPr>
            <a:spLocks noGrp="1"/>
          </p:cNvSpPr>
          <p:nvPr>
            <p:ph sz="quarter" idx="11"/>
          </p:nvPr>
        </p:nvSpPr>
        <p:spPr>
          <a:xfrm>
            <a:off x="560614" y="1743720"/>
            <a:ext cx="11043122" cy="770879"/>
          </a:xfrm>
        </p:spPr>
        <p:txBody>
          <a:bodyPr/>
          <a:lstStyle/>
          <a:p>
            <a:r>
              <a:rPr lang="en-AU" b="1" dirty="0">
                <a:latin typeface="Arial" panose="020B0604020202020204" pitchFamily="34" charset="0"/>
                <a:cs typeface="Arial" panose="020B0604020202020204" pitchFamily="34" charset="0"/>
              </a:rPr>
              <a:t>Dr Dan Sullivan</a:t>
            </a:r>
          </a:p>
        </p:txBody>
      </p:sp>
      <p:pic>
        <p:nvPicPr>
          <p:cNvPr id="7" name="Picture 6"/>
          <p:cNvPicPr>
            <a:picLocks noChangeAspect="1"/>
          </p:cNvPicPr>
          <p:nvPr/>
        </p:nvPicPr>
        <p:blipFill>
          <a:blip r:embed="rId3"/>
          <a:stretch>
            <a:fillRect/>
          </a:stretch>
        </p:blipFill>
        <p:spPr>
          <a:xfrm>
            <a:off x="521679" y="2951747"/>
            <a:ext cx="2349857" cy="1380676"/>
          </a:xfrm>
          <a:prstGeom prst="rect">
            <a:avLst/>
          </a:prstGeom>
        </p:spPr>
      </p:pic>
      <p:pic>
        <p:nvPicPr>
          <p:cNvPr id="8" name="Picture 7"/>
          <p:cNvPicPr>
            <a:picLocks noChangeAspect="1"/>
          </p:cNvPicPr>
          <p:nvPr/>
        </p:nvPicPr>
        <p:blipFill>
          <a:blip r:embed="rId4"/>
          <a:stretch>
            <a:fillRect/>
          </a:stretch>
        </p:blipFill>
        <p:spPr>
          <a:xfrm>
            <a:off x="5191243" y="2854180"/>
            <a:ext cx="1621038" cy="1474879"/>
          </a:xfrm>
          <a:prstGeom prst="rect">
            <a:avLst/>
          </a:prstGeom>
        </p:spPr>
      </p:pic>
    </p:spTree>
    <p:extLst>
      <p:ext uri="{BB962C8B-B14F-4D97-AF65-F5344CB8AC3E}">
        <p14:creationId xmlns:p14="http://schemas.microsoft.com/office/powerpoint/2010/main" val="3283189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C3A4-D096-4F9B-AC6E-2E47F8CA6F29}"/>
              </a:ext>
            </a:extLst>
          </p:cNvPr>
          <p:cNvSpPr>
            <a:spLocks noGrp="1"/>
          </p:cNvSpPr>
          <p:nvPr>
            <p:ph type="title"/>
          </p:nvPr>
        </p:nvSpPr>
        <p:spPr/>
        <p:txBody>
          <a:bodyPr/>
          <a:lstStyle/>
          <a:p>
            <a:r>
              <a:rPr lang="en-AU" dirty="0"/>
              <a:t>Strengthening the Thin Orange Line?</a:t>
            </a:r>
          </a:p>
        </p:txBody>
      </p:sp>
      <p:sp>
        <p:nvSpPr>
          <p:cNvPr id="4" name="Content Placeholder 3">
            <a:extLst>
              <a:ext uri="{FF2B5EF4-FFF2-40B4-BE49-F238E27FC236}">
                <a16:creationId xmlns:a16="http://schemas.microsoft.com/office/drawing/2014/main" id="{4F962E82-535D-4EAB-B777-9D6D569C91E3}"/>
              </a:ext>
            </a:extLst>
          </p:cNvPr>
          <p:cNvSpPr>
            <a:spLocks noGrp="1"/>
          </p:cNvSpPr>
          <p:nvPr>
            <p:ph sz="quarter" idx="11"/>
          </p:nvPr>
        </p:nvSpPr>
        <p:spPr>
          <a:xfrm>
            <a:off x="560614" y="1743721"/>
            <a:ext cx="6017607" cy="4152112"/>
          </a:xfrm>
        </p:spPr>
        <p:txBody>
          <a:bodyPr/>
          <a:lstStyle/>
          <a:p>
            <a:endParaRPr lang="en-AU" dirty="0">
              <a:latin typeface="Segoe UI" panose="020B0502040204020203" pitchFamily="34" charset="0"/>
              <a:cs typeface="Segoe UI" panose="020B0502040204020203" pitchFamily="34" charset="0"/>
            </a:endParaRPr>
          </a:p>
          <a:p>
            <a:r>
              <a:rPr lang="en-AU" sz="2000" dirty="0">
                <a:latin typeface="Segoe UI" panose="020B0502040204020203" pitchFamily="34" charset="0"/>
                <a:cs typeface="Segoe UI" panose="020B0502040204020203" pitchFamily="34" charset="0"/>
              </a:rPr>
              <a:t>Considering Risk and Personal Risk Appreciation</a:t>
            </a:r>
          </a:p>
          <a:p>
            <a:endParaRPr lang="en-AU" sz="2000" dirty="0">
              <a:latin typeface="Segoe UI" panose="020B0502040204020203" pitchFamily="34" charset="0"/>
              <a:cs typeface="Segoe UI" panose="020B0502040204020203" pitchFamily="34" charset="0"/>
            </a:endParaRPr>
          </a:p>
          <a:p>
            <a:r>
              <a:rPr lang="en-AU" sz="2000" dirty="0">
                <a:latin typeface="Segoe UI" panose="020B0502040204020203" pitchFamily="34" charset="0"/>
                <a:cs typeface="Segoe UI" panose="020B0502040204020203" pitchFamily="34" charset="0"/>
              </a:rPr>
              <a:t>Customer Satisfaction</a:t>
            </a:r>
          </a:p>
          <a:p>
            <a:endParaRPr lang="en-AU" sz="2000" dirty="0">
              <a:latin typeface="Segoe UI" panose="020B0502040204020203" pitchFamily="34" charset="0"/>
              <a:cs typeface="Segoe UI" panose="020B0502040204020203" pitchFamily="34" charset="0"/>
            </a:endParaRPr>
          </a:p>
          <a:p>
            <a:r>
              <a:rPr lang="en-AU" sz="2000" dirty="0">
                <a:latin typeface="Segoe UI" panose="020B0502040204020203" pitchFamily="34" charset="0"/>
                <a:cs typeface="Segoe UI" panose="020B0502040204020203" pitchFamily="34" charset="0"/>
              </a:rPr>
              <a:t>Competence</a:t>
            </a:r>
          </a:p>
          <a:p>
            <a:endParaRPr lang="en-AU" sz="2000" dirty="0">
              <a:latin typeface="Segoe UI" panose="020B0502040204020203" pitchFamily="34" charset="0"/>
              <a:cs typeface="Segoe UI" panose="020B0502040204020203" pitchFamily="34" charset="0"/>
            </a:endParaRPr>
          </a:p>
          <a:p>
            <a:r>
              <a:rPr lang="en-AU" sz="2000" dirty="0">
                <a:latin typeface="Segoe UI" panose="020B0502040204020203" pitchFamily="34" charset="0"/>
                <a:cs typeface="Segoe UI" panose="020B0502040204020203" pitchFamily="34" charset="0"/>
              </a:rPr>
              <a:t>Benefits of Harmonisation</a:t>
            </a:r>
          </a:p>
          <a:p>
            <a:endParaRPr lang="en-AU" b="1" dirty="0"/>
          </a:p>
          <a:p>
            <a:endParaRPr lang="en-AU" dirty="0"/>
          </a:p>
          <a:p>
            <a:endParaRPr lang="en-AU" dirty="0"/>
          </a:p>
        </p:txBody>
      </p:sp>
      <p:sp>
        <p:nvSpPr>
          <p:cNvPr id="5" name="Content Placeholder 2">
            <a:extLst>
              <a:ext uri="{FF2B5EF4-FFF2-40B4-BE49-F238E27FC236}">
                <a16:creationId xmlns:a16="http://schemas.microsoft.com/office/drawing/2014/main" id="{75EBF1ED-68AF-43C0-9CBC-6EBAED6BB578}"/>
              </a:ext>
            </a:extLst>
          </p:cNvPr>
          <p:cNvSpPr txBox="1">
            <a:spLocks/>
          </p:cNvSpPr>
          <p:nvPr/>
        </p:nvSpPr>
        <p:spPr>
          <a:xfrm>
            <a:off x="521679" y="3573312"/>
            <a:ext cx="10515600" cy="158554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bg1">
                  <a:lumMod val="50000"/>
                </a:schemeClr>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bg1">
                  <a:lumMod val="50000"/>
                </a:schemeClr>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7" name="Content Placeholder 2">
            <a:extLst>
              <a:ext uri="{FF2B5EF4-FFF2-40B4-BE49-F238E27FC236}">
                <a16:creationId xmlns:a16="http://schemas.microsoft.com/office/drawing/2014/main" id="{63088BA9-95AD-4142-9061-B7A4D72C3AEC}"/>
              </a:ext>
            </a:extLst>
          </p:cNvPr>
          <p:cNvSpPr txBox="1">
            <a:spLocks/>
          </p:cNvSpPr>
          <p:nvPr/>
        </p:nvSpPr>
        <p:spPr>
          <a:xfrm>
            <a:off x="537599" y="4858478"/>
            <a:ext cx="10515600" cy="158554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bg1">
                  <a:lumMod val="50000"/>
                </a:schemeClr>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bg1">
                  <a:lumMod val="50000"/>
                </a:schemeClr>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8" name="Content Placeholder 3">
            <a:extLst>
              <a:ext uri="{FF2B5EF4-FFF2-40B4-BE49-F238E27FC236}">
                <a16:creationId xmlns:a16="http://schemas.microsoft.com/office/drawing/2014/main" id="{879B43B9-4110-47D0-AAF7-170406814668}"/>
              </a:ext>
            </a:extLst>
          </p:cNvPr>
          <p:cNvSpPr txBox="1">
            <a:spLocks/>
          </p:cNvSpPr>
          <p:nvPr/>
        </p:nvSpPr>
        <p:spPr>
          <a:xfrm>
            <a:off x="537599" y="4279893"/>
            <a:ext cx="7105710" cy="51276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Clr>
                <a:schemeClr val="bg1">
                  <a:lumMod val="50000"/>
                </a:schemeClr>
              </a:buClr>
              <a:buFontTx/>
              <a:buNone/>
              <a:defRPr sz="1700" kern="1200">
                <a:solidFill>
                  <a:schemeClr val="tx2"/>
                </a:solidFill>
                <a:latin typeface="Segoe UI Semibold"/>
                <a:ea typeface="+mn-ea"/>
                <a:cs typeface="Segoe UI Semibold"/>
              </a:defRPr>
            </a:lvl1pPr>
            <a:lvl2pPr marL="457200" indent="0" algn="l" defTabSz="914400" rtl="0" eaLnBrk="1" latinLnBrk="0" hangingPunct="1">
              <a:lnSpc>
                <a:spcPct val="120000"/>
              </a:lnSpc>
              <a:spcBef>
                <a:spcPts val="500"/>
              </a:spcBef>
              <a:buClr>
                <a:schemeClr val="bg1">
                  <a:lumMod val="50000"/>
                </a:schemeClr>
              </a:buClr>
              <a:buFontTx/>
              <a:buNone/>
              <a:defRPr sz="1600" kern="1200">
                <a:solidFill>
                  <a:schemeClr val="tx2"/>
                </a:solidFill>
                <a:latin typeface="Segoe UI Semibold"/>
                <a:ea typeface="+mn-ea"/>
                <a:cs typeface="Segoe UI Semibold"/>
              </a:defRPr>
            </a:lvl2pPr>
            <a:lvl3pPr marL="9144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3pPr>
            <a:lvl4pPr marL="13716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4pPr>
            <a:lvl5pPr marL="1828800" indent="0" algn="l" defTabSz="914400" rtl="0" eaLnBrk="1" latinLnBrk="0" hangingPunct="1">
              <a:lnSpc>
                <a:spcPct val="90000"/>
              </a:lnSpc>
              <a:spcBef>
                <a:spcPts val="500"/>
              </a:spcBef>
              <a:buFontTx/>
              <a:buNone/>
              <a:defRPr sz="1600" kern="1200">
                <a:solidFill>
                  <a:schemeClr val="tx2"/>
                </a:solidFill>
                <a:latin typeface="Segoe UI Semibold"/>
                <a:ea typeface="+mn-ea"/>
                <a:cs typeface="Segoe UI Semi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b="1" dirty="0"/>
          </a:p>
        </p:txBody>
      </p:sp>
      <p:sp>
        <p:nvSpPr>
          <p:cNvPr id="11" name="Rectangle 10">
            <a:extLst>
              <a:ext uri="{FF2B5EF4-FFF2-40B4-BE49-F238E27FC236}">
                <a16:creationId xmlns:a16="http://schemas.microsoft.com/office/drawing/2014/main" id="{01B145AD-8E12-4C98-B2B1-5376671D0758}"/>
              </a:ext>
            </a:extLst>
          </p:cNvPr>
          <p:cNvSpPr/>
          <p:nvPr/>
        </p:nvSpPr>
        <p:spPr>
          <a:xfrm>
            <a:off x="7682244" y="1538459"/>
            <a:ext cx="3803756" cy="496949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9381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ACBE-BEF2-4358-BB84-A0DDCF6F983F}"/>
              </a:ext>
            </a:extLst>
          </p:cNvPr>
          <p:cNvSpPr>
            <a:spLocks noGrp="1"/>
          </p:cNvSpPr>
          <p:nvPr>
            <p:ph type="title"/>
          </p:nvPr>
        </p:nvSpPr>
        <p:spPr/>
        <p:txBody>
          <a:bodyPr/>
          <a:lstStyle/>
          <a:p>
            <a:r>
              <a:rPr lang="en-AU" dirty="0"/>
              <a:t>How we should look at risk?</a:t>
            </a:r>
          </a:p>
        </p:txBody>
      </p:sp>
      <p:sp>
        <p:nvSpPr>
          <p:cNvPr id="5" name="Oval 4">
            <a:extLst>
              <a:ext uri="{FF2B5EF4-FFF2-40B4-BE49-F238E27FC236}">
                <a16:creationId xmlns:a16="http://schemas.microsoft.com/office/drawing/2014/main" id="{0F395315-A5E0-447F-B113-9AA3F8A51697}"/>
              </a:ext>
            </a:extLst>
          </p:cNvPr>
          <p:cNvSpPr/>
          <p:nvPr/>
        </p:nvSpPr>
        <p:spPr>
          <a:xfrm>
            <a:off x="5188742" y="3846172"/>
            <a:ext cx="1800000" cy="1800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Driver Loses control</a:t>
            </a:r>
          </a:p>
        </p:txBody>
      </p:sp>
      <p:graphicFrame>
        <p:nvGraphicFramePr>
          <p:cNvPr id="6" name="Table 5">
            <a:extLst>
              <a:ext uri="{FF2B5EF4-FFF2-40B4-BE49-F238E27FC236}">
                <a16:creationId xmlns:a16="http://schemas.microsoft.com/office/drawing/2014/main" id="{F8BD93DE-A068-4450-8B00-B651118964E6}"/>
              </a:ext>
            </a:extLst>
          </p:cNvPr>
          <p:cNvGraphicFramePr>
            <a:graphicFrameLocks noGrp="1"/>
          </p:cNvGraphicFramePr>
          <p:nvPr>
            <p:extLst>
              <p:ext uri="{D42A27DB-BD31-4B8C-83A1-F6EECF244321}">
                <p14:modId xmlns:p14="http://schemas.microsoft.com/office/powerpoint/2010/main" val="582383506"/>
              </p:ext>
            </p:extLst>
          </p:nvPr>
        </p:nvGraphicFramePr>
        <p:xfrm>
          <a:off x="605971" y="1674389"/>
          <a:ext cx="10965543" cy="513640"/>
        </p:xfrm>
        <a:graphic>
          <a:graphicData uri="http://schemas.openxmlformats.org/drawingml/2006/table">
            <a:tbl>
              <a:tblPr firstRow="1" bandRow="1">
                <a:tableStyleId>{5C22544A-7EE6-4342-B048-85BDC9FD1C3A}</a:tableStyleId>
              </a:tblPr>
              <a:tblGrid>
                <a:gridCol w="3655181">
                  <a:extLst>
                    <a:ext uri="{9D8B030D-6E8A-4147-A177-3AD203B41FA5}">
                      <a16:colId xmlns:a16="http://schemas.microsoft.com/office/drawing/2014/main" val="3041724175"/>
                    </a:ext>
                  </a:extLst>
                </a:gridCol>
                <a:gridCol w="3655181">
                  <a:extLst>
                    <a:ext uri="{9D8B030D-6E8A-4147-A177-3AD203B41FA5}">
                      <a16:colId xmlns:a16="http://schemas.microsoft.com/office/drawing/2014/main" val="4018422515"/>
                    </a:ext>
                  </a:extLst>
                </a:gridCol>
                <a:gridCol w="3655181">
                  <a:extLst>
                    <a:ext uri="{9D8B030D-6E8A-4147-A177-3AD203B41FA5}">
                      <a16:colId xmlns:a16="http://schemas.microsoft.com/office/drawing/2014/main" val="624217670"/>
                    </a:ext>
                  </a:extLst>
                </a:gridCol>
              </a:tblGrid>
              <a:tr h="513640">
                <a:tc>
                  <a:txBody>
                    <a:bodyPr/>
                    <a:lstStyle/>
                    <a:p>
                      <a:pPr algn="ctr"/>
                      <a:r>
                        <a:rPr lang="en-AU" dirty="0"/>
                        <a:t>Preventing the event</a:t>
                      </a:r>
                    </a:p>
                  </a:txBody>
                  <a:tcPr>
                    <a:solidFill>
                      <a:srgbClr val="FF5900"/>
                    </a:solidFill>
                  </a:tcPr>
                </a:tc>
                <a:tc>
                  <a:txBody>
                    <a:bodyPr/>
                    <a:lstStyle/>
                    <a:p>
                      <a:pPr algn="ctr"/>
                      <a:r>
                        <a:rPr lang="en-AU" dirty="0"/>
                        <a:t>The risk event</a:t>
                      </a:r>
                    </a:p>
                  </a:txBody>
                  <a:tcPr>
                    <a:solidFill>
                      <a:srgbClr val="FF5900"/>
                    </a:solidFill>
                  </a:tcPr>
                </a:tc>
                <a:tc>
                  <a:txBody>
                    <a:bodyPr/>
                    <a:lstStyle/>
                    <a:p>
                      <a:pPr algn="ctr"/>
                      <a:r>
                        <a:rPr lang="en-AU" dirty="0"/>
                        <a:t>Mitigating the consequence</a:t>
                      </a:r>
                    </a:p>
                  </a:txBody>
                  <a:tcPr>
                    <a:solidFill>
                      <a:srgbClr val="FF5900"/>
                    </a:solidFill>
                  </a:tcPr>
                </a:tc>
                <a:extLst>
                  <a:ext uri="{0D108BD9-81ED-4DB2-BD59-A6C34878D82A}">
                    <a16:rowId xmlns:a16="http://schemas.microsoft.com/office/drawing/2014/main" val="2854626842"/>
                  </a:ext>
                </a:extLst>
              </a:tr>
            </a:tbl>
          </a:graphicData>
        </a:graphic>
      </p:graphicFrame>
      <p:graphicFrame>
        <p:nvGraphicFramePr>
          <p:cNvPr id="8" name="Table 7">
            <a:extLst>
              <a:ext uri="{FF2B5EF4-FFF2-40B4-BE49-F238E27FC236}">
                <a16:creationId xmlns:a16="http://schemas.microsoft.com/office/drawing/2014/main" id="{AE3DE943-C30B-4D5B-9806-29F1681A2CC5}"/>
              </a:ext>
            </a:extLst>
          </p:cNvPr>
          <p:cNvGraphicFramePr>
            <a:graphicFrameLocks noGrp="1"/>
          </p:cNvGraphicFramePr>
          <p:nvPr>
            <p:extLst>
              <p:ext uri="{D42A27DB-BD31-4B8C-83A1-F6EECF244321}">
                <p14:modId xmlns:p14="http://schemas.microsoft.com/office/powerpoint/2010/main" val="1730582522"/>
              </p:ext>
            </p:extLst>
          </p:nvPr>
        </p:nvGraphicFramePr>
        <p:xfrm>
          <a:off x="605970" y="2635550"/>
          <a:ext cx="3345543" cy="3578220"/>
        </p:xfrm>
        <a:graphic>
          <a:graphicData uri="http://schemas.openxmlformats.org/drawingml/2006/table">
            <a:tbl>
              <a:tblPr firstRow="1" bandRow="1">
                <a:tableStyleId>{5C22544A-7EE6-4342-B048-85BDC9FD1C3A}</a:tableStyleId>
              </a:tblPr>
              <a:tblGrid>
                <a:gridCol w="3345543">
                  <a:extLst>
                    <a:ext uri="{9D8B030D-6E8A-4147-A177-3AD203B41FA5}">
                      <a16:colId xmlns:a16="http://schemas.microsoft.com/office/drawing/2014/main" val="2176276103"/>
                    </a:ext>
                  </a:extLst>
                </a:gridCol>
              </a:tblGrid>
              <a:tr h="587628">
                <a:tc>
                  <a:txBody>
                    <a:bodyPr/>
                    <a:lstStyle/>
                    <a:p>
                      <a:r>
                        <a:rPr lang="en-AU" b="0" dirty="0">
                          <a:solidFill>
                            <a:schemeClr val="tx1"/>
                          </a:solidFill>
                        </a:rPr>
                        <a:t>Educate drivers about hazards</a:t>
                      </a:r>
                    </a:p>
                  </a:txBody>
                  <a:tcPr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774274"/>
                  </a:ext>
                </a:extLst>
              </a:tr>
              <a:tr h="587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solidFill>
                            <a:schemeClr val="tx1"/>
                          </a:solidFill>
                        </a:rPr>
                        <a:t>Warn drivers in advance at sites</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352370"/>
                  </a:ext>
                </a:extLst>
              </a:tr>
              <a:tr h="587628">
                <a:tc>
                  <a:txBody>
                    <a:bodyPr/>
                    <a:lstStyle/>
                    <a:p>
                      <a:r>
                        <a:rPr lang="en-AU" b="0" dirty="0">
                          <a:solidFill>
                            <a:schemeClr val="tx1"/>
                          </a:solidFill>
                        </a:rPr>
                        <a:t>Design to control speeds</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445952"/>
                  </a:ext>
                </a:extLst>
              </a:tr>
              <a:tr h="587628">
                <a:tc>
                  <a:txBody>
                    <a:bodyPr/>
                    <a:lstStyle/>
                    <a:p>
                      <a:r>
                        <a:rPr lang="en-AU" b="0" dirty="0">
                          <a:solidFill>
                            <a:schemeClr val="tx1"/>
                          </a:solidFill>
                        </a:rPr>
                        <a:t>Design a clear path</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431535"/>
                  </a:ext>
                </a:extLst>
              </a:tr>
              <a:tr h="587628">
                <a:tc>
                  <a:txBody>
                    <a:bodyPr/>
                    <a:lstStyle/>
                    <a:p>
                      <a:r>
                        <a:rPr lang="en-AU" b="0" dirty="0">
                          <a:solidFill>
                            <a:schemeClr val="tx1"/>
                          </a:solidFill>
                        </a:rPr>
                        <a:t>Design to limit hazards to drivers</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214638"/>
                  </a:ext>
                </a:extLst>
              </a:tr>
              <a:tr h="587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solidFill>
                            <a:schemeClr val="tx1"/>
                          </a:solidFill>
                        </a:rPr>
                        <a:t>Enforcement at work sites</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7580877"/>
                  </a:ext>
                </a:extLst>
              </a:tr>
            </a:tbl>
          </a:graphicData>
        </a:graphic>
      </p:graphicFrame>
      <p:cxnSp>
        <p:nvCxnSpPr>
          <p:cNvPr id="10" name="Straight Arrow Connector 9">
            <a:extLst>
              <a:ext uri="{FF2B5EF4-FFF2-40B4-BE49-F238E27FC236}">
                <a16:creationId xmlns:a16="http://schemas.microsoft.com/office/drawing/2014/main" id="{2F0F20CE-D7BD-4924-A7D8-0E14F2574ADD}"/>
              </a:ext>
            </a:extLst>
          </p:cNvPr>
          <p:cNvCxnSpPr>
            <a:cxnSpLocks/>
            <a:endCxn id="5" idx="1"/>
          </p:cNvCxnSpPr>
          <p:nvPr/>
        </p:nvCxnSpPr>
        <p:spPr>
          <a:xfrm>
            <a:off x="3936997" y="3214294"/>
            <a:ext cx="1515349" cy="895482"/>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748FF13-AB47-4C30-BFCA-6358B138AF9C}"/>
              </a:ext>
            </a:extLst>
          </p:cNvPr>
          <p:cNvCxnSpPr>
            <a:cxnSpLocks/>
          </p:cNvCxnSpPr>
          <p:nvPr/>
        </p:nvCxnSpPr>
        <p:spPr>
          <a:xfrm>
            <a:off x="3936997" y="3793718"/>
            <a:ext cx="1331689" cy="602918"/>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CDB597A-F8F1-43DD-BEF8-53ECD108F7BE}"/>
              </a:ext>
            </a:extLst>
          </p:cNvPr>
          <p:cNvCxnSpPr>
            <a:cxnSpLocks/>
            <a:stCxn id="8" idx="3"/>
          </p:cNvCxnSpPr>
          <p:nvPr/>
        </p:nvCxnSpPr>
        <p:spPr>
          <a:xfrm>
            <a:off x="3951513" y="4424660"/>
            <a:ext cx="1237229" cy="174636"/>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C11369F-2ACC-4247-812B-9C1D8A1A9AB1}"/>
              </a:ext>
            </a:extLst>
          </p:cNvPr>
          <p:cNvCxnSpPr>
            <a:cxnSpLocks/>
          </p:cNvCxnSpPr>
          <p:nvPr/>
        </p:nvCxnSpPr>
        <p:spPr>
          <a:xfrm flipV="1">
            <a:off x="3951513" y="5067429"/>
            <a:ext cx="1317173" cy="578743"/>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F76464D-C146-49D6-B1FA-71745299D662}"/>
              </a:ext>
            </a:extLst>
          </p:cNvPr>
          <p:cNvCxnSpPr>
            <a:cxnSpLocks/>
            <a:endCxn id="5" idx="3"/>
          </p:cNvCxnSpPr>
          <p:nvPr/>
        </p:nvCxnSpPr>
        <p:spPr>
          <a:xfrm flipV="1">
            <a:off x="3936997" y="5382568"/>
            <a:ext cx="1515349" cy="822628"/>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5FEDA658-3969-42C0-B4DE-7EE014FF22F3}"/>
              </a:ext>
            </a:extLst>
          </p:cNvPr>
          <p:cNvGraphicFramePr>
            <a:graphicFrameLocks noGrp="1"/>
          </p:cNvGraphicFramePr>
          <p:nvPr>
            <p:extLst>
              <p:ext uri="{D42A27DB-BD31-4B8C-83A1-F6EECF244321}">
                <p14:modId xmlns:p14="http://schemas.microsoft.com/office/powerpoint/2010/main" val="803617321"/>
              </p:ext>
            </p:extLst>
          </p:nvPr>
        </p:nvGraphicFramePr>
        <p:xfrm flipH="1">
          <a:off x="8240487" y="2639380"/>
          <a:ext cx="3345543" cy="3525765"/>
        </p:xfrm>
        <a:graphic>
          <a:graphicData uri="http://schemas.openxmlformats.org/drawingml/2006/table">
            <a:tbl>
              <a:tblPr firstRow="1" bandRow="1">
                <a:tableStyleId>{5C22544A-7EE6-4342-B048-85BDC9FD1C3A}</a:tableStyleId>
              </a:tblPr>
              <a:tblGrid>
                <a:gridCol w="3345543">
                  <a:extLst>
                    <a:ext uri="{9D8B030D-6E8A-4147-A177-3AD203B41FA5}">
                      <a16:colId xmlns:a16="http://schemas.microsoft.com/office/drawing/2014/main" val="2176276103"/>
                    </a:ext>
                  </a:extLst>
                </a:gridCol>
              </a:tblGrid>
              <a:tr h="705153">
                <a:tc>
                  <a:txBody>
                    <a:bodyPr/>
                    <a:lstStyle/>
                    <a:p>
                      <a:r>
                        <a:rPr lang="en-AU" b="0" dirty="0">
                          <a:solidFill>
                            <a:schemeClr val="tx1"/>
                          </a:solidFill>
                        </a:rPr>
                        <a:t>Educate workers – personal safety</a:t>
                      </a:r>
                    </a:p>
                  </a:txBody>
                  <a:tcPr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774274"/>
                  </a:ext>
                </a:extLst>
              </a:tr>
              <a:tr h="705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solidFill>
                            <a:schemeClr val="tx1"/>
                          </a:solidFill>
                        </a:rPr>
                        <a:t>Warn workers of incident</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352370"/>
                  </a:ext>
                </a:extLst>
              </a:tr>
              <a:tr h="705153">
                <a:tc>
                  <a:txBody>
                    <a:bodyPr/>
                    <a:lstStyle/>
                    <a:p>
                      <a:r>
                        <a:rPr lang="en-AU" b="0" dirty="0">
                          <a:solidFill>
                            <a:schemeClr val="tx1"/>
                          </a:solidFill>
                        </a:rPr>
                        <a:t>Design to reduce speeds</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445952"/>
                  </a:ext>
                </a:extLst>
              </a:tr>
              <a:tr h="705153">
                <a:tc>
                  <a:txBody>
                    <a:bodyPr/>
                    <a:lstStyle/>
                    <a:p>
                      <a:r>
                        <a:rPr lang="en-AU" b="0" dirty="0">
                          <a:solidFill>
                            <a:schemeClr val="tx1"/>
                          </a:solidFill>
                        </a:rPr>
                        <a:t>Design to keep workers clear</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214638"/>
                  </a:ext>
                </a:extLst>
              </a:tr>
              <a:tr h="705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solidFill>
                            <a:schemeClr val="tx1"/>
                          </a:solidFill>
                        </a:rPr>
                        <a:t>Prevent entry to site - barriers</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7580877"/>
                  </a:ext>
                </a:extLst>
              </a:tr>
            </a:tbl>
          </a:graphicData>
        </a:graphic>
      </p:graphicFrame>
      <p:cxnSp>
        <p:nvCxnSpPr>
          <p:cNvPr id="32" name="Straight Arrow Connector 31">
            <a:extLst>
              <a:ext uri="{FF2B5EF4-FFF2-40B4-BE49-F238E27FC236}">
                <a16:creationId xmlns:a16="http://schemas.microsoft.com/office/drawing/2014/main" id="{8CB5B780-CCD5-4511-8C64-E30B06720EC1}"/>
              </a:ext>
            </a:extLst>
          </p:cNvPr>
          <p:cNvCxnSpPr>
            <a:cxnSpLocks/>
            <a:endCxn id="5" idx="7"/>
          </p:cNvCxnSpPr>
          <p:nvPr/>
        </p:nvCxnSpPr>
        <p:spPr>
          <a:xfrm flipH="1">
            <a:off x="6725138" y="3341914"/>
            <a:ext cx="1515349" cy="767862"/>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AA89273-B96B-4BDC-A5A2-8271A9594889}"/>
              </a:ext>
            </a:extLst>
          </p:cNvPr>
          <p:cNvCxnSpPr>
            <a:cxnSpLocks/>
          </p:cNvCxnSpPr>
          <p:nvPr/>
        </p:nvCxnSpPr>
        <p:spPr>
          <a:xfrm flipH="1">
            <a:off x="6923317" y="4044043"/>
            <a:ext cx="1317170" cy="352593"/>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7B5CFDF-6179-442E-A312-29FACBAAB33C}"/>
              </a:ext>
            </a:extLst>
          </p:cNvPr>
          <p:cNvCxnSpPr>
            <a:cxnSpLocks/>
            <a:endCxn id="5" idx="6"/>
          </p:cNvCxnSpPr>
          <p:nvPr/>
        </p:nvCxnSpPr>
        <p:spPr>
          <a:xfrm flipH="1">
            <a:off x="6988742" y="4746172"/>
            <a:ext cx="1251745" cy="0"/>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BFB25B4-4562-46D2-B544-8F96BFD1943B}"/>
              </a:ext>
            </a:extLst>
          </p:cNvPr>
          <p:cNvCxnSpPr>
            <a:cxnSpLocks/>
          </p:cNvCxnSpPr>
          <p:nvPr/>
        </p:nvCxnSpPr>
        <p:spPr>
          <a:xfrm flipH="1" flipV="1">
            <a:off x="6923317" y="5114773"/>
            <a:ext cx="1317170" cy="337398"/>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D742480-BD00-4135-A748-AF1C4F839BBF}"/>
              </a:ext>
            </a:extLst>
          </p:cNvPr>
          <p:cNvCxnSpPr>
            <a:cxnSpLocks/>
            <a:endCxn id="5" idx="5"/>
          </p:cNvCxnSpPr>
          <p:nvPr/>
        </p:nvCxnSpPr>
        <p:spPr>
          <a:xfrm flipH="1" flipV="1">
            <a:off x="6725138" y="5382568"/>
            <a:ext cx="1515349" cy="778747"/>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D702FFC-9349-4858-B90A-AC3BECDA4971}"/>
              </a:ext>
            </a:extLst>
          </p:cNvPr>
          <p:cNvCxnSpPr>
            <a:cxnSpLocks/>
            <a:endCxn id="5" idx="2"/>
          </p:cNvCxnSpPr>
          <p:nvPr/>
        </p:nvCxnSpPr>
        <p:spPr>
          <a:xfrm flipV="1">
            <a:off x="3944255" y="4746172"/>
            <a:ext cx="1244487" cy="223512"/>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9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338C-3A1C-4393-A39E-B6B8C56C7B8C}"/>
              </a:ext>
            </a:extLst>
          </p:cNvPr>
          <p:cNvSpPr>
            <a:spLocks noGrp="1"/>
          </p:cNvSpPr>
          <p:nvPr>
            <p:ph type="title"/>
          </p:nvPr>
        </p:nvSpPr>
        <p:spPr/>
        <p:txBody>
          <a:bodyPr/>
          <a:lstStyle/>
          <a:p>
            <a:r>
              <a:rPr lang="en-AU" dirty="0"/>
              <a:t>Recent Events in Australia</a:t>
            </a:r>
          </a:p>
        </p:txBody>
      </p:sp>
      <p:pic>
        <p:nvPicPr>
          <p:cNvPr id="5" name="Picture 4">
            <a:extLst>
              <a:ext uri="{FF2B5EF4-FFF2-40B4-BE49-F238E27FC236}">
                <a16:creationId xmlns:a16="http://schemas.microsoft.com/office/drawing/2014/main" id="{115E10DD-0A12-4B56-89EE-9E7B1DA198E8}"/>
              </a:ext>
            </a:extLst>
          </p:cNvPr>
          <p:cNvPicPr>
            <a:picLocks noChangeAspect="1"/>
          </p:cNvPicPr>
          <p:nvPr/>
        </p:nvPicPr>
        <p:blipFill>
          <a:blip r:embed="rId3"/>
          <a:stretch>
            <a:fillRect/>
          </a:stretch>
        </p:blipFill>
        <p:spPr>
          <a:xfrm>
            <a:off x="7122787" y="1530942"/>
            <a:ext cx="4547533" cy="2560611"/>
          </a:xfrm>
          <a:prstGeom prst="rect">
            <a:avLst/>
          </a:prstGeom>
        </p:spPr>
      </p:pic>
      <p:pic>
        <p:nvPicPr>
          <p:cNvPr id="6" name="Picture 5">
            <a:extLst>
              <a:ext uri="{FF2B5EF4-FFF2-40B4-BE49-F238E27FC236}">
                <a16:creationId xmlns:a16="http://schemas.microsoft.com/office/drawing/2014/main" id="{62462B96-0603-496E-8808-FCB2C57001A5}"/>
              </a:ext>
            </a:extLst>
          </p:cNvPr>
          <p:cNvPicPr>
            <a:picLocks noChangeAspect="1"/>
          </p:cNvPicPr>
          <p:nvPr/>
        </p:nvPicPr>
        <p:blipFill>
          <a:blip r:embed="rId4"/>
          <a:stretch>
            <a:fillRect/>
          </a:stretch>
        </p:blipFill>
        <p:spPr>
          <a:xfrm>
            <a:off x="705011" y="1677898"/>
            <a:ext cx="4600576" cy="2214563"/>
          </a:xfrm>
          <a:prstGeom prst="rect">
            <a:avLst/>
          </a:prstGeom>
        </p:spPr>
      </p:pic>
      <p:pic>
        <p:nvPicPr>
          <p:cNvPr id="7" name="Picture 6">
            <a:extLst>
              <a:ext uri="{FF2B5EF4-FFF2-40B4-BE49-F238E27FC236}">
                <a16:creationId xmlns:a16="http://schemas.microsoft.com/office/drawing/2014/main" id="{60EB5428-7747-43C2-80CD-D21FF180B1D9}"/>
              </a:ext>
            </a:extLst>
          </p:cNvPr>
          <p:cNvPicPr>
            <a:picLocks noChangeAspect="1"/>
          </p:cNvPicPr>
          <p:nvPr/>
        </p:nvPicPr>
        <p:blipFill>
          <a:blip r:embed="rId5"/>
          <a:stretch>
            <a:fillRect/>
          </a:stretch>
        </p:blipFill>
        <p:spPr>
          <a:xfrm>
            <a:off x="521679" y="3861035"/>
            <a:ext cx="5474453" cy="2411366"/>
          </a:xfrm>
          <a:prstGeom prst="rect">
            <a:avLst/>
          </a:prstGeom>
        </p:spPr>
      </p:pic>
      <p:pic>
        <p:nvPicPr>
          <p:cNvPr id="8" name="Picture 7">
            <a:extLst>
              <a:ext uri="{FF2B5EF4-FFF2-40B4-BE49-F238E27FC236}">
                <a16:creationId xmlns:a16="http://schemas.microsoft.com/office/drawing/2014/main" id="{DB860B6D-EFD1-4042-9369-F13EA77996E0}"/>
              </a:ext>
            </a:extLst>
          </p:cNvPr>
          <p:cNvPicPr>
            <a:picLocks noChangeAspect="1"/>
          </p:cNvPicPr>
          <p:nvPr/>
        </p:nvPicPr>
        <p:blipFill>
          <a:blip r:embed="rId6"/>
          <a:stretch>
            <a:fillRect/>
          </a:stretch>
        </p:blipFill>
        <p:spPr>
          <a:xfrm>
            <a:off x="6195870" y="4583351"/>
            <a:ext cx="4547533" cy="884925"/>
          </a:xfrm>
          <a:prstGeom prst="rect">
            <a:avLst/>
          </a:prstGeom>
        </p:spPr>
      </p:pic>
      <p:pic>
        <p:nvPicPr>
          <p:cNvPr id="9" name="Picture 8">
            <a:extLst>
              <a:ext uri="{FF2B5EF4-FFF2-40B4-BE49-F238E27FC236}">
                <a16:creationId xmlns:a16="http://schemas.microsoft.com/office/drawing/2014/main" id="{86DC3B4C-1785-4387-B0FB-9AE8BC5DB46D}"/>
              </a:ext>
            </a:extLst>
          </p:cNvPr>
          <p:cNvPicPr>
            <a:picLocks noChangeAspect="1"/>
          </p:cNvPicPr>
          <p:nvPr/>
        </p:nvPicPr>
        <p:blipFill>
          <a:blip r:embed="rId7"/>
          <a:stretch>
            <a:fillRect/>
          </a:stretch>
        </p:blipFill>
        <p:spPr>
          <a:xfrm>
            <a:off x="6401025" y="5204484"/>
            <a:ext cx="5474454" cy="641568"/>
          </a:xfrm>
          <a:prstGeom prst="rect">
            <a:avLst/>
          </a:prstGeom>
        </p:spPr>
      </p:pic>
    </p:spTree>
    <p:extLst>
      <p:ext uri="{BB962C8B-B14F-4D97-AF65-F5344CB8AC3E}">
        <p14:creationId xmlns:p14="http://schemas.microsoft.com/office/powerpoint/2010/main" val="6987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D3D8-6BA5-47C4-8FF0-B62F51024B34}"/>
              </a:ext>
            </a:extLst>
          </p:cNvPr>
          <p:cNvSpPr>
            <a:spLocks noGrp="1"/>
          </p:cNvSpPr>
          <p:nvPr>
            <p:ph type="title"/>
          </p:nvPr>
        </p:nvSpPr>
        <p:spPr/>
        <p:txBody>
          <a:bodyPr/>
          <a:lstStyle/>
          <a:p>
            <a:r>
              <a:rPr lang="en-AU" dirty="0"/>
              <a:t>Recent Events in Australia</a:t>
            </a:r>
          </a:p>
        </p:txBody>
      </p:sp>
      <p:pic>
        <p:nvPicPr>
          <p:cNvPr id="3" name="Picture 2">
            <a:extLst>
              <a:ext uri="{FF2B5EF4-FFF2-40B4-BE49-F238E27FC236}">
                <a16:creationId xmlns:a16="http://schemas.microsoft.com/office/drawing/2014/main" id="{784B3A27-A8B1-4965-B3DD-A251B6E5F245}"/>
              </a:ext>
            </a:extLst>
          </p:cNvPr>
          <p:cNvPicPr>
            <a:picLocks noChangeAspect="1"/>
          </p:cNvPicPr>
          <p:nvPr/>
        </p:nvPicPr>
        <p:blipFill>
          <a:blip r:embed="rId3"/>
          <a:stretch>
            <a:fillRect/>
          </a:stretch>
        </p:blipFill>
        <p:spPr>
          <a:xfrm>
            <a:off x="521679" y="1542370"/>
            <a:ext cx="5581193" cy="2057320"/>
          </a:xfrm>
          <a:prstGeom prst="rect">
            <a:avLst/>
          </a:prstGeom>
        </p:spPr>
      </p:pic>
      <p:pic>
        <p:nvPicPr>
          <p:cNvPr id="4" name="Picture 3">
            <a:extLst>
              <a:ext uri="{FF2B5EF4-FFF2-40B4-BE49-F238E27FC236}">
                <a16:creationId xmlns:a16="http://schemas.microsoft.com/office/drawing/2014/main" id="{F177F528-E831-4B4E-AF7F-EF370FE81B64}"/>
              </a:ext>
            </a:extLst>
          </p:cNvPr>
          <p:cNvPicPr>
            <a:picLocks noChangeAspect="1"/>
          </p:cNvPicPr>
          <p:nvPr/>
        </p:nvPicPr>
        <p:blipFill>
          <a:blip r:embed="rId4"/>
          <a:stretch>
            <a:fillRect/>
          </a:stretch>
        </p:blipFill>
        <p:spPr>
          <a:xfrm>
            <a:off x="6252032" y="1553787"/>
            <a:ext cx="5061731" cy="2085195"/>
          </a:xfrm>
          <a:prstGeom prst="rect">
            <a:avLst/>
          </a:prstGeom>
        </p:spPr>
      </p:pic>
      <p:pic>
        <p:nvPicPr>
          <p:cNvPr id="12" name="Picture 11">
            <a:extLst>
              <a:ext uri="{FF2B5EF4-FFF2-40B4-BE49-F238E27FC236}">
                <a16:creationId xmlns:a16="http://schemas.microsoft.com/office/drawing/2014/main" id="{61615EF0-7621-4C40-944B-043C0CFF37D1}"/>
              </a:ext>
            </a:extLst>
          </p:cNvPr>
          <p:cNvPicPr>
            <a:picLocks noChangeAspect="1"/>
          </p:cNvPicPr>
          <p:nvPr/>
        </p:nvPicPr>
        <p:blipFill>
          <a:blip r:embed="rId5"/>
          <a:stretch>
            <a:fillRect/>
          </a:stretch>
        </p:blipFill>
        <p:spPr>
          <a:xfrm>
            <a:off x="521679" y="4567030"/>
            <a:ext cx="5581193" cy="1896818"/>
          </a:xfrm>
          <a:prstGeom prst="rect">
            <a:avLst/>
          </a:prstGeom>
        </p:spPr>
      </p:pic>
    </p:spTree>
    <p:extLst>
      <p:ext uri="{BB962C8B-B14F-4D97-AF65-F5344CB8AC3E}">
        <p14:creationId xmlns:p14="http://schemas.microsoft.com/office/powerpoint/2010/main" val="246981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B1E9-8D77-45EB-8B9C-42D351D5B36A}"/>
              </a:ext>
            </a:extLst>
          </p:cNvPr>
          <p:cNvSpPr>
            <a:spLocks noGrp="1"/>
          </p:cNvSpPr>
          <p:nvPr>
            <p:ph type="title"/>
          </p:nvPr>
        </p:nvSpPr>
        <p:spPr/>
        <p:txBody>
          <a:bodyPr/>
          <a:lstStyle/>
          <a:p>
            <a:r>
              <a:rPr lang="en-AU" dirty="0"/>
              <a:t>Recent Events in Australia</a:t>
            </a:r>
          </a:p>
        </p:txBody>
      </p:sp>
      <p:sp>
        <p:nvSpPr>
          <p:cNvPr id="4" name="Content Placeholder 3">
            <a:extLst>
              <a:ext uri="{FF2B5EF4-FFF2-40B4-BE49-F238E27FC236}">
                <a16:creationId xmlns:a16="http://schemas.microsoft.com/office/drawing/2014/main" id="{336C3E49-5F0F-4DBD-910E-1C2B1FA7F931}"/>
              </a:ext>
            </a:extLst>
          </p:cNvPr>
          <p:cNvSpPr>
            <a:spLocks noGrp="1"/>
          </p:cNvSpPr>
          <p:nvPr>
            <p:ph sz="quarter" idx="11"/>
          </p:nvPr>
        </p:nvSpPr>
        <p:spPr/>
        <p:txBody>
          <a:bodyPr/>
          <a:lstStyle/>
          <a:p>
            <a:endParaRPr lang="en-AU"/>
          </a:p>
        </p:txBody>
      </p:sp>
      <p:pic>
        <p:nvPicPr>
          <p:cNvPr id="5" name="Picture 4">
            <a:extLst>
              <a:ext uri="{FF2B5EF4-FFF2-40B4-BE49-F238E27FC236}">
                <a16:creationId xmlns:a16="http://schemas.microsoft.com/office/drawing/2014/main" id="{3EEC9B7A-E0B7-4EB6-A921-6D0FCAB2BA06}"/>
              </a:ext>
            </a:extLst>
          </p:cNvPr>
          <p:cNvPicPr>
            <a:picLocks noChangeAspect="1"/>
          </p:cNvPicPr>
          <p:nvPr/>
        </p:nvPicPr>
        <p:blipFill>
          <a:blip r:embed="rId3"/>
          <a:stretch>
            <a:fillRect/>
          </a:stretch>
        </p:blipFill>
        <p:spPr>
          <a:xfrm>
            <a:off x="426984" y="1743721"/>
            <a:ext cx="5001183" cy="2430575"/>
          </a:xfrm>
          <a:prstGeom prst="rect">
            <a:avLst/>
          </a:prstGeom>
        </p:spPr>
      </p:pic>
      <p:pic>
        <p:nvPicPr>
          <p:cNvPr id="8" name="Picture 7">
            <a:extLst>
              <a:ext uri="{FF2B5EF4-FFF2-40B4-BE49-F238E27FC236}">
                <a16:creationId xmlns:a16="http://schemas.microsoft.com/office/drawing/2014/main" id="{4BF0D01D-DD7E-4C65-B133-D0861D2703E3}"/>
              </a:ext>
            </a:extLst>
          </p:cNvPr>
          <p:cNvPicPr>
            <a:picLocks noChangeAspect="1"/>
          </p:cNvPicPr>
          <p:nvPr/>
        </p:nvPicPr>
        <p:blipFill>
          <a:blip r:embed="rId4"/>
          <a:stretch>
            <a:fillRect/>
          </a:stretch>
        </p:blipFill>
        <p:spPr>
          <a:xfrm>
            <a:off x="560614" y="4174296"/>
            <a:ext cx="5346916" cy="2023480"/>
          </a:xfrm>
          <a:prstGeom prst="rect">
            <a:avLst/>
          </a:prstGeom>
        </p:spPr>
      </p:pic>
      <p:pic>
        <p:nvPicPr>
          <p:cNvPr id="9" name="Picture 8">
            <a:extLst>
              <a:ext uri="{FF2B5EF4-FFF2-40B4-BE49-F238E27FC236}">
                <a16:creationId xmlns:a16="http://schemas.microsoft.com/office/drawing/2014/main" id="{08746887-23CF-4824-9814-9979A608EC75}"/>
              </a:ext>
            </a:extLst>
          </p:cNvPr>
          <p:cNvPicPr>
            <a:picLocks noChangeAspect="1"/>
          </p:cNvPicPr>
          <p:nvPr/>
        </p:nvPicPr>
        <p:blipFill>
          <a:blip r:embed="rId5"/>
          <a:stretch>
            <a:fillRect/>
          </a:stretch>
        </p:blipFill>
        <p:spPr>
          <a:xfrm>
            <a:off x="6096000" y="2000102"/>
            <a:ext cx="5535386" cy="1768826"/>
          </a:xfrm>
          <a:prstGeom prst="rect">
            <a:avLst/>
          </a:prstGeom>
        </p:spPr>
      </p:pic>
      <p:pic>
        <p:nvPicPr>
          <p:cNvPr id="10" name="Picture 9">
            <a:extLst>
              <a:ext uri="{FF2B5EF4-FFF2-40B4-BE49-F238E27FC236}">
                <a16:creationId xmlns:a16="http://schemas.microsoft.com/office/drawing/2014/main" id="{FF05DC16-D9B1-40EA-B2DB-911954F796E5}"/>
              </a:ext>
            </a:extLst>
          </p:cNvPr>
          <p:cNvPicPr>
            <a:picLocks noChangeAspect="1"/>
          </p:cNvPicPr>
          <p:nvPr/>
        </p:nvPicPr>
        <p:blipFill>
          <a:blip r:embed="rId6"/>
          <a:stretch>
            <a:fillRect/>
          </a:stretch>
        </p:blipFill>
        <p:spPr>
          <a:xfrm>
            <a:off x="6041160" y="4176386"/>
            <a:ext cx="4559681" cy="826199"/>
          </a:xfrm>
          <a:prstGeom prst="rect">
            <a:avLst/>
          </a:prstGeom>
        </p:spPr>
      </p:pic>
      <p:pic>
        <p:nvPicPr>
          <p:cNvPr id="11" name="Picture 10">
            <a:extLst>
              <a:ext uri="{FF2B5EF4-FFF2-40B4-BE49-F238E27FC236}">
                <a16:creationId xmlns:a16="http://schemas.microsoft.com/office/drawing/2014/main" id="{D2D81053-6767-4C1A-90A0-6A99A74CE801}"/>
              </a:ext>
            </a:extLst>
          </p:cNvPr>
          <p:cNvPicPr>
            <a:picLocks noChangeAspect="1"/>
          </p:cNvPicPr>
          <p:nvPr/>
        </p:nvPicPr>
        <p:blipFill>
          <a:blip r:embed="rId7"/>
          <a:stretch>
            <a:fillRect/>
          </a:stretch>
        </p:blipFill>
        <p:spPr>
          <a:xfrm>
            <a:off x="6095999" y="5085404"/>
            <a:ext cx="5779479" cy="570114"/>
          </a:xfrm>
          <a:prstGeom prst="rect">
            <a:avLst/>
          </a:prstGeom>
        </p:spPr>
      </p:pic>
    </p:spTree>
    <p:extLst>
      <p:ext uri="{BB962C8B-B14F-4D97-AF65-F5344CB8AC3E}">
        <p14:creationId xmlns:p14="http://schemas.microsoft.com/office/powerpoint/2010/main" val="3730056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1352-861A-4BC9-A9C3-74EFA65CAFF7}"/>
              </a:ext>
            </a:extLst>
          </p:cNvPr>
          <p:cNvSpPr>
            <a:spLocks noGrp="1"/>
          </p:cNvSpPr>
          <p:nvPr>
            <p:ph type="title"/>
          </p:nvPr>
        </p:nvSpPr>
        <p:spPr/>
        <p:txBody>
          <a:bodyPr/>
          <a:lstStyle/>
          <a:p>
            <a:r>
              <a:rPr lang="en-AU" dirty="0"/>
              <a:t>Personal Risk</a:t>
            </a:r>
          </a:p>
        </p:txBody>
      </p:sp>
      <p:sp>
        <p:nvSpPr>
          <p:cNvPr id="4" name="Content Placeholder 3">
            <a:extLst>
              <a:ext uri="{FF2B5EF4-FFF2-40B4-BE49-F238E27FC236}">
                <a16:creationId xmlns:a16="http://schemas.microsoft.com/office/drawing/2014/main" id="{7EDF7702-B91B-4980-B8D2-CD819158C663}"/>
              </a:ext>
            </a:extLst>
          </p:cNvPr>
          <p:cNvSpPr>
            <a:spLocks noGrp="1"/>
          </p:cNvSpPr>
          <p:nvPr>
            <p:ph sz="quarter" idx="11"/>
          </p:nvPr>
        </p:nvSpPr>
        <p:spPr>
          <a:xfrm>
            <a:off x="560614" y="1743720"/>
            <a:ext cx="4733925" cy="4220351"/>
          </a:xfrm>
        </p:spPr>
        <p:txBody>
          <a:bodyPr/>
          <a:lstStyle/>
          <a:p>
            <a:r>
              <a:rPr lang="en-AU" dirty="0"/>
              <a:t>Where do traffic management staff stand?</a:t>
            </a:r>
          </a:p>
          <a:p>
            <a:endParaRPr lang="en-AU" dirty="0"/>
          </a:p>
          <a:p>
            <a:r>
              <a:rPr lang="en-AU" dirty="0">
                <a:latin typeface="+mn-lt"/>
              </a:rPr>
              <a:t>This event was a tragedy</a:t>
            </a:r>
          </a:p>
          <a:p>
            <a:pPr marL="285750" indent="-285750">
              <a:buFont typeface="Arial" panose="020B0604020202020204" pitchFamily="34" charset="0"/>
              <a:buChar char="•"/>
            </a:pPr>
            <a:r>
              <a:rPr lang="en-AU" dirty="0">
                <a:latin typeface="+mn-lt"/>
              </a:rPr>
              <a:t>Should he have been there?</a:t>
            </a:r>
          </a:p>
          <a:p>
            <a:pPr marL="285750" indent="-285750">
              <a:buFont typeface="Arial" panose="020B0604020202020204" pitchFamily="34" charset="0"/>
              <a:buChar char="•"/>
            </a:pPr>
            <a:endParaRPr lang="en-AU" dirty="0">
              <a:latin typeface="+mn-lt"/>
            </a:endParaRPr>
          </a:p>
          <a:p>
            <a:r>
              <a:rPr lang="en-AU" dirty="0">
                <a:latin typeface="+mn-lt"/>
              </a:rPr>
              <a:t>Workers walking along the line of cones</a:t>
            </a:r>
          </a:p>
          <a:p>
            <a:r>
              <a:rPr lang="en-AU" dirty="0">
                <a:latin typeface="+mn-lt"/>
              </a:rPr>
              <a:t>Worker standing in lane with back to traffic</a:t>
            </a:r>
          </a:p>
          <a:p>
            <a:r>
              <a:rPr lang="en-AU" dirty="0">
                <a:latin typeface="+mn-lt"/>
              </a:rPr>
              <a:t>Worker reading plans in the middle of the road</a:t>
            </a:r>
          </a:p>
          <a:p>
            <a:endParaRPr lang="en-AU" dirty="0">
              <a:latin typeface="+mn-lt"/>
            </a:endParaRPr>
          </a:p>
          <a:p>
            <a:r>
              <a:rPr lang="en-AU" dirty="0">
                <a:latin typeface="+mn-lt"/>
              </a:rPr>
              <a:t>How do you ensure that  you are safe?</a:t>
            </a:r>
          </a:p>
        </p:txBody>
      </p:sp>
      <p:pic>
        <p:nvPicPr>
          <p:cNvPr id="5" name="Content Placeholder 4">
            <a:extLst>
              <a:ext uri="{FF2B5EF4-FFF2-40B4-BE49-F238E27FC236}">
                <a16:creationId xmlns:a16="http://schemas.microsoft.com/office/drawing/2014/main" id="{3AFBF6C1-ADA4-4983-931D-1D71FD82A27B}"/>
              </a:ext>
            </a:extLst>
          </p:cNvPr>
          <p:cNvPicPr>
            <a:picLocks noGrp="1" noChangeAspect="1"/>
          </p:cNvPicPr>
          <p:nvPr>
            <p:ph idx="1"/>
          </p:nvPr>
        </p:nvPicPr>
        <p:blipFill>
          <a:blip r:embed="rId3"/>
          <a:stretch>
            <a:fillRect/>
          </a:stretch>
        </p:blipFill>
        <p:spPr>
          <a:xfrm>
            <a:off x="5859596" y="2810666"/>
            <a:ext cx="5771790" cy="2582862"/>
          </a:xfrm>
          <a:prstGeom prst="rect">
            <a:avLst/>
          </a:prstGeom>
        </p:spPr>
      </p:pic>
    </p:spTree>
    <p:extLst>
      <p:ext uri="{BB962C8B-B14F-4D97-AF65-F5344CB8AC3E}">
        <p14:creationId xmlns:p14="http://schemas.microsoft.com/office/powerpoint/2010/main" val="3209082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B80B-8122-4227-B86B-58241C992B37}"/>
              </a:ext>
            </a:extLst>
          </p:cNvPr>
          <p:cNvSpPr>
            <a:spLocks noGrp="1"/>
          </p:cNvSpPr>
          <p:nvPr>
            <p:ph type="title"/>
          </p:nvPr>
        </p:nvSpPr>
        <p:spPr/>
        <p:txBody>
          <a:bodyPr/>
          <a:lstStyle/>
          <a:p>
            <a:r>
              <a:rPr lang="en-AU" dirty="0"/>
              <a:t>Customer Satisfaction</a:t>
            </a:r>
          </a:p>
        </p:txBody>
      </p:sp>
      <p:sp>
        <p:nvSpPr>
          <p:cNvPr id="3" name="Content Placeholder 2">
            <a:extLst>
              <a:ext uri="{FF2B5EF4-FFF2-40B4-BE49-F238E27FC236}">
                <a16:creationId xmlns:a16="http://schemas.microsoft.com/office/drawing/2014/main" id="{B6E1F7F6-AC38-4C9C-8420-95560CEC570E}"/>
              </a:ext>
            </a:extLst>
          </p:cNvPr>
          <p:cNvSpPr>
            <a:spLocks noGrp="1"/>
          </p:cNvSpPr>
          <p:nvPr>
            <p:ph idx="1"/>
          </p:nvPr>
        </p:nvSpPr>
        <p:spPr/>
        <p:txBody>
          <a:bodyPr>
            <a:normAutofit/>
          </a:bodyPr>
          <a:lstStyle/>
          <a:p>
            <a:r>
              <a:rPr lang="en-AU" dirty="0"/>
              <a:t>Everyone we need to protect</a:t>
            </a:r>
          </a:p>
          <a:p>
            <a:r>
              <a:rPr lang="en-AU" dirty="0"/>
              <a:t>All the workers on the road</a:t>
            </a:r>
          </a:p>
          <a:p>
            <a:r>
              <a:rPr lang="en-AU" dirty="0"/>
              <a:t>All of the traffic management personnel</a:t>
            </a:r>
          </a:p>
          <a:p>
            <a:r>
              <a:rPr lang="en-AU" dirty="0"/>
              <a:t>The road users </a:t>
            </a:r>
          </a:p>
          <a:p>
            <a:pPr marL="0" indent="0">
              <a:buNone/>
            </a:pPr>
            <a:r>
              <a:rPr lang="en-AU" dirty="0"/>
              <a:t>	Why do we want to keep them satisfied?</a:t>
            </a:r>
          </a:p>
        </p:txBody>
      </p:sp>
      <p:sp>
        <p:nvSpPr>
          <p:cNvPr id="4" name="Content Placeholder 3">
            <a:extLst>
              <a:ext uri="{FF2B5EF4-FFF2-40B4-BE49-F238E27FC236}">
                <a16:creationId xmlns:a16="http://schemas.microsoft.com/office/drawing/2014/main" id="{80D7C038-50D8-4A69-A07F-2C9FB03A9679}"/>
              </a:ext>
            </a:extLst>
          </p:cNvPr>
          <p:cNvSpPr>
            <a:spLocks noGrp="1"/>
          </p:cNvSpPr>
          <p:nvPr>
            <p:ph sz="quarter" idx="11"/>
          </p:nvPr>
        </p:nvSpPr>
        <p:spPr/>
        <p:txBody>
          <a:bodyPr/>
          <a:lstStyle/>
          <a:p>
            <a:r>
              <a:rPr lang="en-AU" dirty="0"/>
              <a:t>Who are our customers?</a:t>
            </a:r>
          </a:p>
        </p:txBody>
      </p:sp>
    </p:spTree>
    <p:extLst>
      <p:ext uri="{BB962C8B-B14F-4D97-AF65-F5344CB8AC3E}">
        <p14:creationId xmlns:p14="http://schemas.microsoft.com/office/powerpoint/2010/main" val="386575911"/>
      </p:ext>
    </p:extLst>
  </p:cSld>
  <p:clrMapOvr>
    <a:masterClrMapping/>
  </p:clrMapOvr>
</p:sld>
</file>

<file path=ppt/theme/theme1.xml><?xml version="1.0" encoding="utf-8"?>
<a:theme xmlns:a="http://schemas.openxmlformats.org/drawingml/2006/main" name="Office Mix">
  <a:themeElements>
    <a:clrScheme name="Office Mix">
      <a:dk1>
        <a:srgbClr val="2B2B2B"/>
      </a:dk1>
      <a:lt1>
        <a:srgbClr val="FFFFFF"/>
      </a:lt1>
      <a:dk2>
        <a:srgbClr val="505050"/>
      </a:dk2>
      <a:lt2>
        <a:srgbClr val="F2F2F2"/>
      </a:lt2>
      <a:accent1>
        <a:srgbClr val="0078D7"/>
      </a:accent1>
      <a:accent2>
        <a:srgbClr val="D83B01"/>
      </a:accent2>
      <a:accent3>
        <a:srgbClr val="FF8C00"/>
      </a:accent3>
      <a:accent4>
        <a:srgbClr val="5C2D91"/>
      </a:accent4>
      <a:accent5>
        <a:srgbClr val="8CBD18"/>
      </a:accent5>
      <a:accent6>
        <a:srgbClr val="FFB900"/>
      </a:accent6>
      <a:hlink>
        <a:srgbClr val="0078D7"/>
      </a:hlink>
      <a:folHlink>
        <a:srgbClr val="4DB0FF"/>
      </a:folHlink>
    </a:clrScheme>
    <a:fontScheme name="Office Mix">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indent="0">
          <a:buFontTx/>
          <a:buNone/>
          <a:defRPr sz="1700" b="0" dirty="0" smtClean="0">
            <a:latin typeface="Segoe UI Semibold"/>
            <a:cs typeface="Segoe UI Semibold"/>
          </a:defRPr>
        </a:defPPr>
      </a:lstStyle>
    </a:txDef>
  </a:objectDefaults>
  <a:extraClrSchemeLst/>
  <a:extLst>
    <a:ext uri="{05A4C25C-085E-4340-85A3-A5531E510DB2}">
      <thm15:themeFamily xmlns:thm15="http://schemas.microsoft.com/office/thememl/2012/main" name="OfficeMixStart_Update_6.5.15" id="{60899B57-461E-436C-89B9-AD8BFE676B7F}" vid="{4C140D03-C9A6-4F01-A333-D0890A71F5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7FC7D1DFCBB4DAF12F0F583E5727F" ma:contentTypeVersion="12" ma:contentTypeDescription="Create a new document." ma:contentTypeScope="" ma:versionID="3183aaf253e1b737959cf8b806d09f22">
  <xsd:schema xmlns:xsd="http://www.w3.org/2001/XMLSchema" xmlns:xs="http://www.w3.org/2001/XMLSchema" xmlns:p="http://schemas.microsoft.com/office/2006/metadata/properties" xmlns:ns2="5a56619b-5606-4a2b-8065-d5f1974d9ed5" xmlns:ns3="e3d1d8a1-fed5-4680-8fac-b27b0658afc4" targetNamespace="http://schemas.microsoft.com/office/2006/metadata/properties" ma:root="true" ma:fieldsID="5f7b77ff09cdf542f7f9b313e190010d" ns2:_="" ns3:_="">
    <xsd:import namespace="5a56619b-5606-4a2b-8065-d5f1974d9ed5"/>
    <xsd:import namespace="e3d1d8a1-fed5-4680-8fac-b27b0658af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6619b-5606-4a2b-8065-d5f1974d9e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d8a1-fed5-4680-8fac-b27b0658af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AA89B4-0650-466D-88AF-18AAB02B5802}"/>
</file>

<file path=customXml/itemProps2.xml><?xml version="1.0" encoding="utf-8"?>
<ds:datastoreItem xmlns:ds="http://schemas.openxmlformats.org/officeDocument/2006/customXml" ds:itemID="{F23C1264-ECC0-40DF-9C63-96A8CE927393}"/>
</file>

<file path=customXml/itemProps3.xml><?xml version="1.0" encoding="utf-8"?>
<ds:datastoreItem xmlns:ds="http://schemas.openxmlformats.org/officeDocument/2006/customXml" ds:itemID="{73983CF1-D054-43AC-A4BC-C5399319E96C}"/>
</file>

<file path=docProps/app.xml><?xml version="1.0" encoding="utf-8"?>
<Properties xmlns="http://schemas.openxmlformats.org/officeDocument/2006/extended-properties" xmlns:vt="http://schemas.openxmlformats.org/officeDocument/2006/docPropsVTypes">
  <Template>Create an Office Mix</Template>
  <TotalTime>1292</TotalTime>
  <Words>3166</Words>
  <Application>Microsoft Office PowerPoint</Application>
  <PresentationFormat>Widescreen</PresentationFormat>
  <Paragraphs>438</Paragraphs>
  <Slides>29</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Segoe UI</vt:lpstr>
      <vt:lpstr>Segoe UI Semibold</vt:lpstr>
      <vt:lpstr>Wingdings 2</vt:lpstr>
      <vt:lpstr>Office Mix</vt:lpstr>
      <vt:lpstr>Strengthening the Thin Orange Line  Evolving and Delivering Improved Safety at Roadworks </vt:lpstr>
      <vt:lpstr>What is the thin Orange Line?</vt:lpstr>
      <vt:lpstr>Strengthening the Thin Orange Line?</vt:lpstr>
      <vt:lpstr>How we should look at risk?</vt:lpstr>
      <vt:lpstr>Recent Events in Australia</vt:lpstr>
      <vt:lpstr>Recent Events in Australia</vt:lpstr>
      <vt:lpstr>Recent Events in Australia</vt:lpstr>
      <vt:lpstr>Personal Risk</vt:lpstr>
      <vt:lpstr>Customer Satisfaction</vt:lpstr>
      <vt:lpstr>Suzanne Caudell</vt:lpstr>
      <vt:lpstr>Customer Satisfaction</vt:lpstr>
      <vt:lpstr>Customer Satisfaction</vt:lpstr>
      <vt:lpstr>Customer Satisfaction</vt:lpstr>
      <vt:lpstr>Safety at Road Worksites Raising the Bar on Competence</vt:lpstr>
      <vt:lpstr>What is Austroads?</vt:lpstr>
      <vt:lpstr>Austroads purpose</vt:lpstr>
      <vt:lpstr>Safety at Road Worksites – the Project</vt:lpstr>
      <vt:lpstr>Safety at Road Worksites</vt:lpstr>
      <vt:lpstr>CoPTTM</vt:lpstr>
      <vt:lpstr>Nationally Accredited Training</vt:lpstr>
      <vt:lpstr>Registration Database</vt:lpstr>
      <vt:lpstr>Company Prequalification</vt:lpstr>
      <vt:lpstr>Australian Standard AS1742.3</vt:lpstr>
      <vt:lpstr>Engagement</vt:lpstr>
      <vt:lpstr>How do you get involved?</vt:lpstr>
      <vt:lpstr>Australia and New Zealand harmonisation</vt:lpstr>
      <vt:lpstr>Take away message</vt:lpstr>
      <vt:lpstr>Delivering the Take Away Message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Repositioning for a sustainable future Austroads strategic plan 2016-2020</dc:title>
  <dc:creator>Elaena Gardner</dc:creator>
  <cp:lastModifiedBy>Tony Stella</cp:lastModifiedBy>
  <cp:revision>100</cp:revision>
  <cp:lastPrinted>2016-01-31T22:44:17Z</cp:lastPrinted>
  <dcterms:created xsi:type="dcterms:W3CDTF">2016-01-11T03:59:24Z</dcterms:created>
  <dcterms:modified xsi:type="dcterms:W3CDTF">2018-05-14T02:19:04Z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0x01010055E7FC7D1DFCBB4DAF12F0F583E5727F</vt:lpwstr>
  </property>
</Properties>
</file>