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Masters/notesMaster1.xml" ContentType="application/vnd.openxmlformats-officedocument.presentationml.notesMaster+xml"/>
  <Override PartName="/ppt/media/image17.JPG" ContentType="image/jpeg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0.jpg" ContentType="image/jpeg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05" r:id="rId3"/>
    <p:sldMasterId id="2147483717" r:id="rId4"/>
  </p:sldMasterIdLst>
  <p:notesMasterIdLst>
    <p:notesMasterId r:id="rId13"/>
  </p:notesMasterIdLst>
  <p:handoutMasterIdLst>
    <p:handoutMasterId r:id="rId14"/>
  </p:handoutMasterIdLst>
  <p:sldIdLst>
    <p:sldId id="389" r:id="rId5"/>
    <p:sldId id="374" r:id="rId6"/>
    <p:sldId id="377" r:id="rId7"/>
    <p:sldId id="390" r:id="rId8"/>
    <p:sldId id="395" r:id="rId9"/>
    <p:sldId id="394" r:id="rId10"/>
    <p:sldId id="396" r:id="rId11"/>
    <p:sldId id="392" r:id="rId1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582D6C-6CE4-4AAC-8AFD-C587548751AA}">
          <p14:sldIdLst>
            <p14:sldId id="389"/>
            <p14:sldId id="374"/>
            <p14:sldId id="377"/>
            <p14:sldId id="390"/>
            <p14:sldId id="395"/>
            <p14:sldId id="394"/>
            <p14:sldId id="396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pos="5568" userDrawn="1">
          <p15:clr>
            <a:srgbClr val="A4A3A4"/>
          </p15:clr>
        </p15:guide>
        <p15:guide id="4" orient="horz" pos="4319">
          <p15:clr>
            <a:srgbClr val="A4A3A4"/>
          </p15:clr>
        </p15:guide>
        <p15:guide id="5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ly Jones" initials="M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E19"/>
    <a:srgbClr val="00456B"/>
    <a:srgbClr val="4F98D5"/>
    <a:srgbClr val="133450"/>
    <a:srgbClr val="9AA71D"/>
    <a:srgbClr val="FFFFFF"/>
    <a:srgbClr val="00456A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5" autoAdjust="0"/>
    <p:restoredTop sz="86126" autoAdjust="0"/>
  </p:normalViewPr>
  <p:slideViewPr>
    <p:cSldViewPr snapToGrid="0">
      <p:cViewPr varScale="1">
        <p:scale>
          <a:sx n="99" d="100"/>
          <a:sy n="99" d="100"/>
        </p:scale>
        <p:origin x="2082" y="84"/>
      </p:cViewPr>
      <p:guideLst>
        <p:guide orient="horz" pos="2160"/>
        <p:guide pos="363"/>
        <p:guide pos="5568"/>
        <p:guide orient="horz" pos="4319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3984" y="5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4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4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3EE9557B-970B-4D14-8422-83EAF32FE2AB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4" cy="513507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B2350EC2-7EFF-4D68-8464-801EEE540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11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503" y="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39F96EB8-1C9A-4A77-8329-E9566E244CDF}" type="datetimeFigureOut">
              <a:rPr lang="en-NZ" smtClean="0"/>
              <a:t>8/05/2018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62" y="4925235"/>
            <a:ext cx="5678778" cy="4029439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33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503" y="972133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4C92CC4B-87A7-4C40-A096-B95F9834C26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9374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NZ" sz="1300" dirty="0">
                <a:solidFill>
                  <a:schemeClr val="tx2"/>
                </a:solidFill>
              </a:rPr>
              <a:t>Welcome</a:t>
            </a:r>
          </a:p>
          <a:p>
            <a:pPr marL="295751" indent="-295751">
              <a:lnSpc>
                <a:spcPct val="100000"/>
              </a:lnSpc>
              <a:buFontTx/>
              <a:buChar char="-"/>
            </a:pPr>
            <a:r>
              <a:rPr lang="en-NZ" sz="1300" dirty="0">
                <a:solidFill>
                  <a:schemeClr val="tx2"/>
                </a:solidFill>
              </a:rPr>
              <a:t>Sponsors – </a:t>
            </a:r>
          </a:p>
          <a:p>
            <a:pPr marL="768953" lvl="1" indent="-295751">
              <a:lnSpc>
                <a:spcPct val="100000"/>
              </a:lnSpc>
              <a:buFontTx/>
              <a:buChar char="-"/>
            </a:pPr>
            <a:r>
              <a:rPr lang="en-NZ" sz="1300" dirty="0">
                <a:solidFill>
                  <a:schemeClr val="tx2"/>
                </a:solidFill>
              </a:rPr>
              <a:t>Independent Traffic Control (Platinum)</a:t>
            </a:r>
          </a:p>
          <a:p>
            <a:pPr marL="768953" lvl="1" indent="-295751">
              <a:lnSpc>
                <a:spcPct val="100000"/>
              </a:lnSpc>
              <a:buFontTx/>
              <a:buChar char="-"/>
            </a:pPr>
            <a:r>
              <a:rPr lang="en-NZ" sz="1300" dirty="0">
                <a:solidFill>
                  <a:schemeClr val="tx2"/>
                </a:solidFill>
              </a:rPr>
              <a:t>Traffic r us (Gold)</a:t>
            </a:r>
          </a:p>
          <a:p>
            <a:pPr marL="768953" lvl="1" indent="-295751">
              <a:lnSpc>
                <a:spcPct val="100000"/>
              </a:lnSpc>
              <a:buFontTx/>
              <a:buChar char="-"/>
            </a:pPr>
            <a:r>
              <a:rPr lang="en-NZ" sz="1300" dirty="0" err="1">
                <a:solidFill>
                  <a:schemeClr val="tx2"/>
                </a:solidFill>
              </a:rPr>
              <a:t>Hurford</a:t>
            </a:r>
            <a:r>
              <a:rPr lang="en-NZ" sz="1300" dirty="0">
                <a:solidFill>
                  <a:schemeClr val="tx2"/>
                </a:solidFill>
              </a:rPr>
              <a:t> (Silver)</a:t>
            </a:r>
          </a:p>
          <a:p>
            <a:pPr marL="295751" indent="-295751">
              <a:lnSpc>
                <a:spcPct val="100000"/>
              </a:lnSpc>
              <a:buFontTx/>
              <a:buChar char="-"/>
            </a:pPr>
            <a:r>
              <a:rPr lang="en-NZ" sz="1300" dirty="0">
                <a:solidFill>
                  <a:schemeClr val="tx2"/>
                </a:solidFill>
              </a:rPr>
              <a:t>Presenters – great selection 30+ with motivation and insight from NZ and overseas.</a:t>
            </a:r>
          </a:p>
          <a:p>
            <a:pPr>
              <a:lnSpc>
                <a:spcPct val="100000"/>
              </a:lnSpc>
            </a:pPr>
            <a:r>
              <a:rPr lang="en-NZ" sz="1300" dirty="0">
                <a:solidFill>
                  <a:schemeClr val="tx2"/>
                </a:solidFill>
              </a:rPr>
              <a:t>Most importantly our attendees</a:t>
            </a:r>
          </a:p>
          <a:p>
            <a:pPr marL="295751" indent="-29575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sz="1300" dirty="0">
                <a:solidFill>
                  <a:schemeClr val="tx2"/>
                </a:solidFill>
              </a:rPr>
              <a:t>Well over 200 registrations, beyond our expectation</a:t>
            </a:r>
          </a:p>
          <a:p>
            <a:pPr marL="295751" indent="-29575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sz="1300" dirty="0">
                <a:solidFill>
                  <a:schemeClr val="tx2"/>
                </a:solidFill>
              </a:rPr>
              <a:t>With busy lives &amp; many training &amp; conference opportunities we appreciate this investment of your time.</a:t>
            </a:r>
          </a:p>
          <a:p>
            <a:pPr marL="295751" indent="-29575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sz="1300" dirty="0">
                <a:solidFill>
                  <a:schemeClr val="tx2"/>
                </a:solidFill>
              </a:rPr>
              <a:t>So why did I chose this photo – a good stop/go operator can make or break the customer experience.  They are the face of TTM. They manage queues, engage with customer and smile and wave (hopefully</a:t>
            </a:r>
            <a:r>
              <a:rPr lang="en-NZ" sz="1300" dirty="0" smtClean="0">
                <a:solidFill>
                  <a:schemeClr val="tx2"/>
                </a:solidFill>
              </a:rPr>
              <a:t>)</a:t>
            </a:r>
            <a:endParaRPr lang="en-NZ" sz="13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CC4B-87A7-4C40-A096-B95F9834C269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4556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600" dirty="0"/>
              <a:t>Say something about Transformation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885B4-E362-4B99-9C8F-766EA74B4B80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48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A62BA-D7BE-42D5-A072-1FDE7CC7DC6D}" type="slidenum">
              <a:rPr lang="en-NZ" smtClean="0">
                <a:solidFill>
                  <a:prstClr val="black"/>
                </a:solidFill>
              </a:rPr>
              <a:pPr/>
              <a:t>3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02231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CC4B-87A7-4C40-A096-B95F9834C269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8531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CC4B-87A7-4C40-A096-B95F9834C269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1363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CC4B-87A7-4C40-A096-B95F9834C269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1190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CC4B-87A7-4C40-A096-B95F9834C269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11957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CC4B-87A7-4C40-A096-B95F9834C269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8613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79" y="475488"/>
            <a:ext cx="8629354" cy="1426464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53" y="1920240"/>
            <a:ext cx="8626180" cy="48006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9AA71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04800" y="2658533"/>
            <a:ext cx="8534400" cy="301341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801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79" y="475488"/>
            <a:ext cx="8629354" cy="1426464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53" y="1920240"/>
            <a:ext cx="8626180" cy="48006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9AA71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04800" y="2658533"/>
            <a:ext cx="8534400" cy="301341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49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321" y="475488"/>
            <a:ext cx="8630412" cy="1426464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845" y="1920240"/>
            <a:ext cx="8620887" cy="46101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9AA71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04800" y="2600326"/>
            <a:ext cx="8510016" cy="30716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264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3" y="621792"/>
            <a:ext cx="8635327" cy="630936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84720" y="3858768"/>
            <a:ext cx="1947672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80783" y="3787775"/>
            <a:ext cx="1944688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372225" y="3787775"/>
            <a:ext cx="1944688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369241" y="3858768"/>
            <a:ext cx="1947672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18"/>
          </p:nvPr>
        </p:nvSpPr>
        <p:spPr>
          <a:xfrm>
            <a:off x="670565" y="3869663"/>
            <a:ext cx="1947672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66628" y="3798670"/>
            <a:ext cx="1944688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306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3" y="621792"/>
            <a:ext cx="8635327" cy="630936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18"/>
          </p:nvPr>
        </p:nvSpPr>
        <p:spPr>
          <a:xfrm>
            <a:off x="261125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57188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5"/>
          <p:cNvSpPr>
            <a:spLocks noGrp="1"/>
          </p:cNvSpPr>
          <p:nvPr>
            <p:ph sz="quarter" idx="19"/>
          </p:nvPr>
        </p:nvSpPr>
        <p:spPr>
          <a:xfrm>
            <a:off x="2011612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007675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20"/>
          </p:nvPr>
        </p:nvSpPr>
        <p:spPr>
          <a:xfrm>
            <a:off x="3762099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3758162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5"/>
          <p:cNvSpPr>
            <a:spLocks noGrp="1"/>
          </p:cNvSpPr>
          <p:nvPr>
            <p:ph sz="quarter" idx="21"/>
          </p:nvPr>
        </p:nvSpPr>
        <p:spPr>
          <a:xfrm>
            <a:off x="5526234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5522297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5"/>
          <p:cNvSpPr>
            <a:spLocks noGrp="1"/>
          </p:cNvSpPr>
          <p:nvPr>
            <p:ph sz="quarter" idx="22"/>
          </p:nvPr>
        </p:nvSpPr>
        <p:spPr>
          <a:xfrm>
            <a:off x="7263073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7259136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5722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2" y="621792"/>
            <a:ext cx="8635327" cy="630936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12721" y="1628775"/>
            <a:ext cx="8626479" cy="360362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384039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68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80838" y="1657582"/>
            <a:ext cx="3658362" cy="426186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5" y="621792"/>
            <a:ext cx="8635326" cy="630936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343" y="1627632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021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2" y="621792"/>
            <a:ext cx="8635327" cy="63093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" y="1725933"/>
            <a:ext cx="8494776" cy="410565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/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6096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0040" y="333375"/>
            <a:ext cx="8494776" cy="53400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6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0040" y="333375"/>
            <a:ext cx="8494776" cy="53400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40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291" y="594360"/>
            <a:ext cx="8324427" cy="9326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290" y="1554480"/>
            <a:ext cx="8315966" cy="7223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AA71D"/>
                </a:solidFill>
              </a:defRPr>
            </a:lvl1pPr>
            <a:lvl2pPr marL="436357" indent="0" algn="ctr">
              <a:buNone/>
              <a:defRPr sz="2000"/>
            </a:lvl2pPr>
            <a:lvl3pPr marL="872714" indent="0" algn="ctr">
              <a:buNone/>
              <a:defRPr sz="1700"/>
            </a:lvl3pPr>
            <a:lvl4pPr marL="1309072" indent="0" algn="ctr">
              <a:buNone/>
              <a:defRPr sz="1500"/>
            </a:lvl4pPr>
            <a:lvl5pPr marL="1745429" indent="0" algn="ctr">
              <a:buNone/>
              <a:defRPr sz="1500"/>
            </a:lvl5pPr>
            <a:lvl6pPr marL="2181786" indent="0" algn="ctr">
              <a:buNone/>
              <a:defRPr sz="1500"/>
            </a:lvl6pPr>
            <a:lvl7pPr marL="2618143" indent="0" algn="ctr">
              <a:buNone/>
              <a:defRPr sz="1500"/>
            </a:lvl7pPr>
            <a:lvl8pPr marL="3054500" indent="0" algn="ctr">
              <a:buNone/>
              <a:defRPr sz="1500"/>
            </a:lvl8pPr>
            <a:lvl9pPr marL="3490858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1" y="2423160"/>
            <a:ext cx="8220456" cy="3959352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421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321" y="475488"/>
            <a:ext cx="8630412" cy="1426464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845" y="1920240"/>
            <a:ext cx="8620887" cy="46101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9AA71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04800" y="2600326"/>
            <a:ext cx="8510016" cy="30716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2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3AC-7523-074C-998A-AC0426F57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056-27B3-BF46-9B1C-B111016A1C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35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3AC-7523-074C-998A-AC0426F57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056-27B3-BF46-9B1C-B111016A1C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44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3AC-7523-074C-998A-AC0426F57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056-27B3-BF46-9B1C-B111016A1C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7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3AC-7523-074C-998A-AC0426F57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056-27B3-BF46-9B1C-B111016A1C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11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3AC-7523-074C-998A-AC0426F57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056-27B3-BF46-9B1C-B111016A1C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61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3AC-7523-074C-998A-AC0426F57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056-27B3-BF46-9B1C-B111016A1C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46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3AC-7523-074C-998A-AC0426F57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056-27B3-BF46-9B1C-B111016A1C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44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3AC-7523-074C-998A-AC0426F57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056-27B3-BF46-9B1C-B111016A1C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82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3AC-7523-074C-998A-AC0426F57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056-27B3-BF46-9B1C-B111016A1C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9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3AC-7523-074C-998A-AC0426F57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056-27B3-BF46-9B1C-B111016A1C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2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3" y="621792"/>
            <a:ext cx="8635327" cy="630936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84720" y="3858768"/>
            <a:ext cx="1947672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80783" y="3787775"/>
            <a:ext cx="1944688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372225" y="3787775"/>
            <a:ext cx="1944688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369241" y="3858768"/>
            <a:ext cx="1947672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18"/>
          </p:nvPr>
        </p:nvSpPr>
        <p:spPr>
          <a:xfrm>
            <a:off x="670565" y="3869663"/>
            <a:ext cx="1947672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66628" y="3798670"/>
            <a:ext cx="1944688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7003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3AC-7523-074C-998A-AC0426F57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056-27B3-BF46-9B1C-B111016A1C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18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0984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92608" y="0"/>
            <a:ext cx="885139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2608" y="2584704"/>
            <a:ext cx="8522208" cy="3108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9356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6530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2796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331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3" y="621792"/>
            <a:ext cx="8635327" cy="630936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18"/>
          </p:nvPr>
        </p:nvSpPr>
        <p:spPr>
          <a:xfrm>
            <a:off x="261125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57188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5"/>
          <p:cNvSpPr>
            <a:spLocks noGrp="1"/>
          </p:cNvSpPr>
          <p:nvPr>
            <p:ph sz="quarter" idx="19"/>
          </p:nvPr>
        </p:nvSpPr>
        <p:spPr>
          <a:xfrm>
            <a:off x="2011612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007675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20"/>
          </p:nvPr>
        </p:nvSpPr>
        <p:spPr>
          <a:xfrm>
            <a:off x="3762099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3758162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5"/>
          <p:cNvSpPr>
            <a:spLocks noGrp="1"/>
          </p:cNvSpPr>
          <p:nvPr>
            <p:ph sz="quarter" idx="21"/>
          </p:nvPr>
        </p:nvSpPr>
        <p:spPr>
          <a:xfrm>
            <a:off x="5526234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5522297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5"/>
          <p:cNvSpPr>
            <a:spLocks noGrp="1"/>
          </p:cNvSpPr>
          <p:nvPr>
            <p:ph sz="quarter" idx="22"/>
          </p:nvPr>
        </p:nvSpPr>
        <p:spPr>
          <a:xfrm>
            <a:off x="7263073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7259136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737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2" y="621792"/>
            <a:ext cx="8635327" cy="630936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12721" y="1628775"/>
            <a:ext cx="8626479" cy="360362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618521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68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80838" y="1657582"/>
            <a:ext cx="3658362" cy="426186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5" y="621792"/>
            <a:ext cx="8635326" cy="630936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343" y="1627632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3326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2" y="621792"/>
            <a:ext cx="8635327" cy="63093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" y="1725933"/>
            <a:ext cx="8494776" cy="410565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/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6217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0040" y="333375"/>
            <a:ext cx="8494776" cy="53400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61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0040" y="333375"/>
            <a:ext cx="8494776" cy="53400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477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5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085" y="475488"/>
            <a:ext cx="8633061" cy="142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789" y="2211513"/>
            <a:ext cx="8623824" cy="3579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ight Triangle 3"/>
          <p:cNvSpPr/>
          <p:nvPr userDrawn="1"/>
        </p:nvSpPr>
        <p:spPr>
          <a:xfrm rot="18900000">
            <a:off x="1220203" y="-112082"/>
            <a:ext cx="224162" cy="2241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0" y="6291234"/>
            <a:ext cx="1306828" cy="421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26" y="6497697"/>
            <a:ext cx="1410478" cy="1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0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5" r:id="rId3"/>
    <p:sldLayoutId id="2147483674" r:id="rId4"/>
    <p:sldLayoutId id="2147483662" r:id="rId5"/>
    <p:sldLayoutId id="2147483664" r:id="rId6"/>
    <p:sldLayoutId id="2147483673" r:id="rId7"/>
    <p:sldLayoutId id="2147483667" r:id="rId8"/>
    <p:sldLayoutId id="2147483675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56A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1pPr>
      <a:lvl2pPr marL="3429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2pPr>
      <a:lvl3pPr marL="6858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3pPr>
      <a:lvl4pPr marL="1028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4pPr>
      <a:lvl5pPr marL="13716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92" userDrawn="1">
          <p15:clr>
            <a:srgbClr val="F26B43"/>
          </p15:clr>
        </p15:guide>
        <p15:guide id="3" pos="55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5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085" y="475488"/>
            <a:ext cx="8633061" cy="142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789" y="2211513"/>
            <a:ext cx="8623824" cy="3579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ight Triangle 3"/>
          <p:cNvSpPr/>
          <p:nvPr userDrawn="1"/>
        </p:nvSpPr>
        <p:spPr>
          <a:xfrm rot="18900000">
            <a:off x="1220203" y="-112082"/>
            <a:ext cx="224162" cy="2241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0" y="6291234"/>
            <a:ext cx="1306828" cy="421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26" y="6497697"/>
            <a:ext cx="1410478" cy="1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6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56A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1pPr>
      <a:lvl2pPr marL="3429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2pPr>
      <a:lvl3pPr marL="6858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3pPr>
      <a:lvl4pPr marL="1028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4pPr>
      <a:lvl5pPr marL="13716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92" userDrawn="1">
          <p15:clr>
            <a:srgbClr val="F26B43"/>
          </p15:clr>
        </p15:guide>
        <p15:guide id="3" pos="556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7B43AC-7523-074C-998A-AC0426F570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C3E056-27B3-BF46-9B1C-B111016A1C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4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5468" y="6024371"/>
            <a:ext cx="1470660" cy="0"/>
          </a:xfrm>
          <a:custGeom>
            <a:avLst/>
            <a:gdLst/>
            <a:ahLst/>
            <a:cxnLst/>
            <a:rect l="l" t="t" r="r" b="b"/>
            <a:pathLst>
              <a:path w="1470660">
                <a:moveTo>
                  <a:pt x="0" y="0"/>
                </a:moveTo>
                <a:lnTo>
                  <a:pt x="1470659" y="0"/>
                </a:lnTo>
              </a:path>
            </a:pathLst>
          </a:custGeom>
          <a:ln w="9144">
            <a:solidFill>
              <a:srgbClr val="AEBC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857755" y="6024371"/>
            <a:ext cx="6990715" cy="0"/>
          </a:xfrm>
          <a:custGeom>
            <a:avLst/>
            <a:gdLst/>
            <a:ahLst/>
            <a:cxnLst/>
            <a:rect l="l" t="t" r="r" b="b"/>
            <a:pathLst>
              <a:path w="6990715">
                <a:moveTo>
                  <a:pt x="0" y="0"/>
                </a:moveTo>
                <a:lnTo>
                  <a:pt x="6990588" y="0"/>
                </a:lnTo>
              </a:path>
            </a:pathLst>
          </a:custGeom>
          <a:ln w="9144">
            <a:solidFill>
              <a:srgbClr val="0045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24611" y="6333744"/>
            <a:ext cx="8513064" cy="263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1351" y="2482088"/>
            <a:ext cx="6321297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037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150" y="337015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5310" y="116542"/>
            <a:ext cx="61329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000" b="1" dirty="0" smtClean="0">
                <a:solidFill>
                  <a:schemeClr val="tx2"/>
                </a:solidFill>
              </a:rPr>
              <a:t>WELCOME</a:t>
            </a:r>
            <a:endParaRPr lang="en-NZ" sz="30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641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2" y="116542"/>
            <a:ext cx="2198688" cy="7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:\Publication Artwork\Paul\2017 Stakeholder tour\images\01CWNZS_NZS_13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/>
          <a:stretch/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19551" y="720592"/>
            <a:ext cx="5024449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5400" b="1" cap="all" baseline="30000" dirty="0" smtClean="0">
                <a:solidFill>
                  <a:schemeClr val="bg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Great Journeys to keep New Zealand Moving </a:t>
            </a:r>
            <a:endParaRPr lang="fi-FI" sz="5400" b="1" cap="all" baseline="30000" dirty="0">
              <a:solidFill>
                <a:schemeClr val="bg1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18900000">
            <a:off x="1160100" y="-172179"/>
            <a:ext cx="344364" cy="34436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10" y="6080125"/>
            <a:ext cx="2230539" cy="7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36" y="6439546"/>
            <a:ext cx="1980193" cy="20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6385" y="69147"/>
            <a:ext cx="8629843" cy="835496"/>
          </a:xfrm>
          <a:prstGeom prst="rect">
            <a:avLst/>
          </a:prstGeom>
        </p:spPr>
        <p:txBody>
          <a:bodyPr lIns="81107" tIns="159660" rIns="81107" bIns="40554" anchor="t">
            <a:normAutofit/>
          </a:bodyPr>
          <a:lstStyle>
            <a:lvl1pPr algn="l" defTabSz="9838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456A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r>
              <a:rPr lang="en-NZ" sz="2800" b="0" dirty="0">
                <a:solidFill>
                  <a:prstClr val="white"/>
                </a:solidFill>
              </a:rPr>
              <a:t>Strategic responses</a:t>
            </a:r>
            <a:endParaRPr lang="en-NZ" sz="2800" b="0" dirty="0">
              <a:solidFill>
                <a:prstClr val="white"/>
              </a:solidFill>
              <a:latin typeface="Whitney Book" pitchFamily="50" charset="0"/>
              <a:cs typeface="Lucida Sans" panose="020B06020405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6782" y="761327"/>
            <a:ext cx="2775564" cy="5376560"/>
            <a:chOff x="296782" y="761327"/>
            <a:chExt cx="2775564" cy="53765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8" t="32053" r="17622" b="1695"/>
            <a:stretch/>
          </p:blipFill>
          <p:spPr bwMode="auto">
            <a:xfrm>
              <a:off x="296782" y="3224098"/>
              <a:ext cx="2775564" cy="2913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Pentagon 1"/>
            <p:cNvSpPr/>
            <p:nvPr/>
          </p:nvSpPr>
          <p:spPr>
            <a:xfrm rot="5400000">
              <a:off x="280886" y="777223"/>
              <a:ext cx="2807356" cy="2775563"/>
            </a:xfrm>
            <a:custGeom>
              <a:avLst/>
              <a:gdLst>
                <a:gd name="connsiteX0" fmla="*/ 0 w 1276449"/>
                <a:gd name="connsiteY0" fmla="*/ 0 h 1545584"/>
                <a:gd name="connsiteX1" fmla="*/ 638225 w 1276449"/>
                <a:gd name="connsiteY1" fmla="*/ 0 h 1545584"/>
                <a:gd name="connsiteX2" fmla="*/ 1276449 w 1276449"/>
                <a:gd name="connsiteY2" fmla="*/ 772792 h 1545584"/>
                <a:gd name="connsiteX3" fmla="*/ 638225 w 1276449"/>
                <a:gd name="connsiteY3" fmla="*/ 1545584 h 1545584"/>
                <a:gd name="connsiteX4" fmla="*/ 0 w 1276449"/>
                <a:gd name="connsiteY4" fmla="*/ 1545584 h 1545584"/>
                <a:gd name="connsiteX5" fmla="*/ 0 w 1276449"/>
                <a:gd name="connsiteY5" fmla="*/ 0 h 1545584"/>
                <a:gd name="connsiteX0" fmla="*/ 0 w 1992546"/>
                <a:gd name="connsiteY0" fmla="*/ 0 h 1556600"/>
                <a:gd name="connsiteX1" fmla="*/ 1354322 w 1992546"/>
                <a:gd name="connsiteY1" fmla="*/ 11016 h 1556600"/>
                <a:gd name="connsiteX2" fmla="*/ 1992546 w 1992546"/>
                <a:gd name="connsiteY2" fmla="*/ 783808 h 1556600"/>
                <a:gd name="connsiteX3" fmla="*/ 1354322 w 1992546"/>
                <a:gd name="connsiteY3" fmla="*/ 1556600 h 1556600"/>
                <a:gd name="connsiteX4" fmla="*/ 716097 w 1992546"/>
                <a:gd name="connsiteY4" fmla="*/ 1556600 h 1556600"/>
                <a:gd name="connsiteX5" fmla="*/ 0 w 1992546"/>
                <a:gd name="connsiteY5" fmla="*/ 0 h 1556600"/>
                <a:gd name="connsiteX0" fmla="*/ 11016 w 2003562"/>
                <a:gd name="connsiteY0" fmla="*/ 0 h 1556600"/>
                <a:gd name="connsiteX1" fmla="*/ 1365338 w 2003562"/>
                <a:gd name="connsiteY1" fmla="*/ 11016 h 1556600"/>
                <a:gd name="connsiteX2" fmla="*/ 2003562 w 2003562"/>
                <a:gd name="connsiteY2" fmla="*/ 783808 h 1556600"/>
                <a:gd name="connsiteX3" fmla="*/ 1365338 w 2003562"/>
                <a:gd name="connsiteY3" fmla="*/ 1556600 h 1556600"/>
                <a:gd name="connsiteX4" fmla="*/ 0 w 2003562"/>
                <a:gd name="connsiteY4" fmla="*/ 1556600 h 1556600"/>
                <a:gd name="connsiteX5" fmla="*/ 11016 w 2003562"/>
                <a:gd name="connsiteY5" fmla="*/ 0 h 1556600"/>
                <a:gd name="connsiteX0" fmla="*/ 11016 w 1679712"/>
                <a:gd name="connsiteY0" fmla="*/ 0 h 1556600"/>
                <a:gd name="connsiteX1" fmla="*/ 1365338 w 1679712"/>
                <a:gd name="connsiteY1" fmla="*/ 11016 h 1556600"/>
                <a:gd name="connsiteX2" fmla="*/ 1679712 w 1679712"/>
                <a:gd name="connsiteY2" fmla="*/ 771108 h 1556600"/>
                <a:gd name="connsiteX3" fmla="*/ 1365338 w 1679712"/>
                <a:gd name="connsiteY3" fmla="*/ 1556600 h 1556600"/>
                <a:gd name="connsiteX4" fmla="*/ 0 w 1679712"/>
                <a:gd name="connsiteY4" fmla="*/ 1556600 h 1556600"/>
                <a:gd name="connsiteX5" fmla="*/ 11016 w 1679712"/>
                <a:gd name="connsiteY5" fmla="*/ 0 h 1556600"/>
                <a:gd name="connsiteX0" fmla="*/ 11016 w 1365338"/>
                <a:gd name="connsiteY0" fmla="*/ 0 h 1556600"/>
                <a:gd name="connsiteX1" fmla="*/ 1365338 w 1365338"/>
                <a:gd name="connsiteY1" fmla="*/ 11016 h 1556600"/>
                <a:gd name="connsiteX2" fmla="*/ 1284970 w 1365338"/>
                <a:gd name="connsiteY2" fmla="*/ 767899 h 1556600"/>
                <a:gd name="connsiteX3" fmla="*/ 1365338 w 1365338"/>
                <a:gd name="connsiteY3" fmla="*/ 1556600 h 1556600"/>
                <a:gd name="connsiteX4" fmla="*/ 0 w 1365338"/>
                <a:gd name="connsiteY4" fmla="*/ 1556600 h 1556600"/>
                <a:gd name="connsiteX5" fmla="*/ 11016 w 1365338"/>
                <a:gd name="connsiteY5" fmla="*/ 0 h 1556600"/>
                <a:gd name="connsiteX0" fmla="*/ 11016 w 1429388"/>
                <a:gd name="connsiteY0" fmla="*/ 0 h 1556600"/>
                <a:gd name="connsiteX1" fmla="*/ 1365338 w 1429388"/>
                <a:gd name="connsiteY1" fmla="*/ 11016 h 1556600"/>
                <a:gd name="connsiteX2" fmla="*/ 1429388 w 1429388"/>
                <a:gd name="connsiteY2" fmla="*/ 767899 h 1556600"/>
                <a:gd name="connsiteX3" fmla="*/ 1365338 w 1429388"/>
                <a:gd name="connsiteY3" fmla="*/ 1556600 h 1556600"/>
                <a:gd name="connsiteX4" fmla="*/ 0 w 1429388"/>
                <a:gd name="connsiteY4" fmla="*/ 1556600 h 1556600"/>
                <a:gd name="connsiteX5" fmla="*/ 11016 w 1429388"/>
                <a:gd name="connsiteY5" fmla="*/ 0 h 1556600"/>
                <a:gd name="connsiteX0" fmla="*/ 11016 w 1429388"/>
                <a:gd name="connsiteY0" fmla="*/ 0 h 1556600"/>
                <a:gd name="connsiteX1" fmla="*/ 1284104 w 1429388"/>
                <a:gd name="connsiteY1" fmla="*/ 2993 h 1556600"/>
                <a:gd name="connsiteX2" fmla="*/ 1429388 w 1429388"/>
                <a:gd name="connsiteY2" fmla="*/ 767899 h 1556600"/>
                <a:gd name="connsiteX3" fmla="*/ 1365338 w 1429388"/>
                <a:gd name="connsiteY3" fmla="*/ 1556600 h 1556600"/>
                <a:gd name="connsiteX4" fmla="*/ 0 w 1429388"/>
                <a:gd name="connsiteY4" fmla="*/ 1556600 h 1556600"/>
                <a:gd name="connsiteX5" fmla="*/ 11016 w 1429388"/>
                <a:gd name="connsiteY5" fmla="*/ 0 h 1556600"/>
                <a:gd name="connsiteX0" fmla="*/ 11016 w 1429388"/>
                <a:gd name="connsiteY0" fmla="*/ 0 h 1556600"/>
                <a:gd name="connsiteX1" fmla="*/ 1284104 w 1429388"/>
                <a:gd name="connsiteY1" fmla="*/ 2993 h 1556600"/>
                <a:gd name="connsiteX2" fmla="*/ 1429388 w 1429388"/>
                <a:gd name="connsiteY2" fmla="*/ 767899 h 1556600"/>
                <a:gd name="connsiteX3" fmla="*/ 1263043 w 1429388"/>
                <a:gd name="connsiteY3" fmla="*/ 1556600 h 1556600"/>
                <a:gd name="connsiteX4" fmla="*/ 0 w 1429388"/>
                <a:gd name="connsiteY4" fmla="*/ 1556600 h 1556600"/>
                <a:gd name="connsiteX5" fmla="*/ 11016 w 1429388"/>
                <a:gd name="connsiteY5" fmla="*/ 0 h 1556600"/>
                <a:gd name="connsiteX0" fmla="*/ 11016 w 1429388"/>
                <a:gd name="connsiteY0" fmla="*/ 0 h 1556600"/>
                <a:gd name="connsiteX1" fmla="*/ 1284104 w 1429388"/>
                <a:gd name="connsiteY1" fmla="*/ 2993 h 1556600"/>
                <a:gd name="connsiteX2" fmla="*/ 1429388 w 1429388"/>
                <a:gd name="connsiteY2" fmla="*/ 767899 h 1556600"/>
                <a:gd name="connsiteX3" fmla="*/ 1286110 w 1429388"/>
                <a:gd name="connsiteY3" fmla="*/ 1556600 h 1556600"/>
                <a:gd name="connsiteX4" fmla="*/ 0 w 1429388"/>
                <a:gd name="connsiteY4" fmla="*/ 1556600 h 1556600"/>
                <a:gd name="connsiteX5" fmla="*/ 11016 w 1429388"/>
                <a:gd name="connsiteY5" fmla="*/ 0 h 1556600"/>
                <a:gd name="connsiteX0" fmla="*/ 11016 w 1434403"/>
                <a:gd name="connsiteY0" fmla="*/ 0 h 1556600"/>
                <a:gd name="connsiteX1" fmla="*/ 1284104 w 1434403"/>
                <a:gd name="connsiteY1" fmla="*/ 2993 h 1556600"/>
                <a:gd name="connsiteX2" fmla="*/ 1434403 w 1434403"/>
                <a:gd name="connsiteY2" fmla="*/ 783945 h 1556600"/>
                <a:gd name="connsiteX3" fmla="*/ 1286110 w 1434403"/>
                <a:gd name="connsiteY3" fmla="*/ 1556600 h 1556600"/>
                <a:gd name="connsiteX4" fmla="*/ 0 w 1434403"/>
                <a:gd name="connsiteY4" fmla="*/ 1556600 h 1556600"/>
                <a:gd name="connsiteX5" fmla="*/ 11016 w 1434403"/>
                <a:gd name="connsiteY5" fmla="*/ 0 h 1556600"/>
                <a:gd name="connsiteX0" fmla="*/ 0 w 1423387"/>
                <a:gd name="connsiteY0" fmla="*/ 0 h 1556600"/>
                <a:gd name="connsiteX1" fmla="*/ 1273088 w 1423387"/>
                <a:gd name="connsiteY1" fmla="*/ 2993 h 1556600"/>
                <a:gd name="connsiteX2" fmla="*/ 1423387 w 1423387"/>
                <a:gd name="connsiteY2" fmla="*/ 783945 h 1556600"/>
                <a:gd name="connsiteX3" fmla="*/ 1275094 w 1423387"/>
                <a:gd name="connsiteY3" fmla="*/ 1556600 h 1556600"/>
                <a:gd name="connsiteX4" fmla="*/ 31106 w 1423387"/>
                <a:gd name="connsiteY4" fmla="*/ 1517487 h 1556600"/>
                <a:gd name="connsiteX5" fmla="*/ 0 w 1423387"/>
                <a:gd name="connsiteY5" fmla="*/ 0 h 1556600"/>
                <a:gd name="connsiteX0" fmla="*/ 11016 w 1434403"/>
                <a:gd name="connsiteY0" fmla="*/ 0 h 1556600"/>
                <a:gd name="connsiteX1" fmla="*/ 1284104 w 1434403"/>
                <a:gd name="connsiteY1" fmla="*/ 2993 h 1556600"/>
                <a:gd name="connsiteX2" fmla="*/ 1434403 w 1434403"/>
                <a:gd name="connsiteY2" fmla="*/ 783945 h 1556600"/>
                <a:gd name="connsiteX3" fmla="*/ 1286110 w 1434403"/>
                <a:gd name="connsiteY3" fmla="*/ 1556600 h 1556600"/>
                <a:gd name="connsiteX4" fmla="*/ 0 w 1434403"/>
                <a:gd name="connsiteY4" fmla="*/ 1555597 h 1556600"/>
                <a:gd name="connsiteX5" fmla="*/ 11016 w 1434403"/>
                <a:gd name="connsiteY5" fmla="*/ 0 h 1556600"/>
                <a:gd name="connsiteX0" fmla="*/ 0 w 1434419"/>
                <a:gd name="connsiteY0" fmla="*/ 1019 h 1553607"/>
                <a:gd name="connsiteX1" fmla="*/ 1284120 w 1434419"/>
                <a:gd name="connsiteY1" fmla="*/ 0 h 1553607"/>
                <a:gd name="connsiteX2" fmla="*/ 1434419 w 1434419"/>
                <a:gd name="connsiteY2" fmla="*/ 780952 h 1553607"/>
                <a:gd name="connsiteX3" fmla="*/ 1286126 w 1434419"/>
                <a:gd name="connsiteY3" fmla="*/ 1553607 h 1553607"/>
                <a:gd name="connsiteX4" fmla="*/ 16 w 1434419"/>
                <a:gd name="connsiteY4" fmla="*/ 1552604 h 1553607"/>
                <a:gd name="connsiteX5" fmla="*/ 0 w 1434419"/>
                <a:gd name="connsiteY5" fmla="*/ 1019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419" h="1553607">
                  <a:moveTo>
                    <a:pt x="0" y="1019"/>
                  </a:moveTo>
                  <a:lnTo>
                    <a:pt x="1284120" y="0"/>
                  </a:lnTo>
                  <a:lnTo>
                    <a:pt x="1434419" y="780952"/>
                  </a:lnTo>
                  <a:lnTo>
                    <a:pt x="1286126" y="1553607"/>
                  </a:lnTo>
                  <a:lnTo>
                    <a:pt x="16" y="1552604"/>
                  </a:lnTo>
                  <a:cubicBezTo>
                    <a:pt x="11" y="1035409"/>
                    <a:pt x="5" y="518214"/>
                    <a:pt x="0" y="1019"/>
                  </a:cubicBezTo>
                  <a:close/>
                </a:path>
              </a:pathLst>
            </a:custGeom>
            <a:solidFill>
              <a:srgbClr val="00456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>
                  <a:solidFill>
                    <a:prstClr val="white"/>
                  </a:solidFill>
                </a:rPr>
                <a:t>                   </a:t>
              </a:r>
              <a:endParaRPr lang="en-NZ" dirty="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6276" y="1837650"/>
              <a:ext cx="2218243" cy="1386449"/>
            </a:xfrm>
            <a:prstGeom prst="rect">
              <a:avLst/>
            </a:prstGeom>
            <a:noFill/>
          </p:spPr>
          <p:txBody>
            <a:bodyPr wrap="square" lIns="81107" tIns="40554" rIns="81107" bIns="40554" rtlCol="0">
              <a:spAutoFit/>
            </a:bodyPr>
            <a:lstStyle/>
            <a:p>
              <a:pPr algn="ctr"/>
              <a:r>
                <a:rPr lang="en-NZ" baseline="30000" dirty="0">
                  <a:solidFill>
                    <a:prstClr val="white"/>
                  </a:solidFill>
                  <a:latin typeface="Lucida Sans" panose="020B0602040502020204" pitchFamily="34" charset="0"/>
                  <a:cs typeface="Lucida Sans" panose="020B0602040502020204" pitchFamily="34" charset="0"/>
                </a:rPr>
                <a:t>Transform land transport system performance by integrating digital technology with physical infrastructure to create a safe, connected system that works for everyone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10459" y="1018844"/>
              <a:ext cx="2529876" cy="604826"/>
            </a:xfrm>
            <a:prstGeom prst="rect">
              <a:avLst/>
            </a:prstGeom>
          </p:spPr>
          <p:txBody>
            <a:bodyPr wrap="square" lIns="81107" tIns="40554" rIns="81107" bIns="40554" anchor="ctr">
              <a:spAutoFit/>
            </a:bodyPr>
            <a:lstStyle/>
            <a:p>
              <a:pPr algn="ctr"/>
              <a:r>
                <a:rPr lang="en-GB" sz="2500" baseline="30000" dirty="0">
                  <a:solidFill>
                    <a:prstClr val="white"/>
                  </a:solidFill>
                  <a:latin typeface="Lucida Sans" panose="020B0602040502020204" pitchFamily="34" charset="0"/>
                  <a:cs typeface="Lucida Sans" panose="020B0602040502020204" pitchFamily="34" charset="0"/>
                </a:rPr>
                <a:t>One Connected </a:t>
              </a:r>
            </a:p>
            <a:p>
              <a:pPr algn="ctr"/>
              <a:r>
                <a:rPr lang="en-GB" sz="2500" baseline="30000" dirty="0">
                  <a:solidFill>
                    <a:prstClr val="white"/>
                  </a:solidFill>
                  <a:latin typeface="Lucida Sans" panose="020B0602040502020204" pitchFamily="34" charset="0"/>
                  <a:cs typeface="Lucida Sans" panose="020B0602040502020204" pitchFamily="34" charset="0"/>
                </a:rPr>
                <a:t>Transport System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94896" y="1637980"/>
              <a:ext cx="1961002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174358" y="760466"/>
            <a:ext cx="2775564" cy="5377422"/>
            <a:chOff x="3174358" y="760466"/>
            <a:chExt cx="2775564" cy="537742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07" t="11129" r="19240" b="8090"/>
            <a:stretch/>
          </p:blipFill>
          <p:spPr bwMode="auto">
            <a:xfrm>
              <a:off x="3174358" y="3224099"/>
              <a:ext cx="2775564" cy="2913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Pentagon 1"/>
            <p:cNvSpPr/>
            <p:nvPr/>
          </p:nvSpPr>
          <p:spPr>
            <a:xfrm rot="5400000">
              <a:off x="3158462" y="776362"/>
              <a:ext cx="2807356" cy="2775563"/>
            </a:xfrm>
            <a:custGeom>
              <a:avLst/>
              <a:gdLst>
                <a:gd name="connsiteX0" fmla="*/ 0 w 1276449"/>
                <a:gd name="connsiteY0" fmla="*/ 0 h 1545584"/>
                <a:gd name="connsiteX1" fmla="*/ 638225 w 1276449"/>
                <a:gd name="connsiteY1" fmla="*/ 0 h 1545584"/>
                <a:gd name="connsiteX2" fmla="*/ 1276449 w 1276449"/>
                <a:gd name="connsiteY2" fmla="*/ 772792 h 1545584"/>
                <a:gd name="connsiteX3" fmla="*/ 638225 w 1276449"/>
                <a:gd name="connsiteY3" fmla="*/ 1545584 h 1545584"/>
                <a:gd name="connsiteX4" fmla="*/ 0 w 1276449"/>
                <a:gd name="connsiteY4" fmla="*/ 1545584 h 1545584"/>
                <a:gd name="connsiteX5" fmla="*/ 0 w 1276449"/>
                <a:gd name="connsiteY5" fmla="*/ 0 h 1545584"/>
                <a:gd name="connsiteX0" fmla="*/ 0 w 1992546"/>
                <a:gd name="connsiteY0" fmla="*/ 0 h 1556600"/>
                <a:gd name="connsiteX1" fmla="*/ 1354322 w 1992546"/>
                <a:gd name="connsiteY1" fmla="*/ 11016 h 1556600"/>
                <a:gd name="connsiteX2" fmla="*/ 1992546 w 1992546"/>
                <a:gd name="connsiteY2" fmla="*/ 783808 h 1556600"/>
                <a:gd name="connsiteX3" fmla="*/ 1354322 w 1992546"/>
                <a:gd name="connsiteY3" fmla="*/ 1556600 h 1556600"/>
                <a:gd name="connsiteX4" fmla="*/ 716097 w 1992546"/>
                <a:gd name="connsiteY4" fmla="*/ 1556600 h 1556600"/>
                <a:gd name="connsiteX5" fmla="*/ 0 w 1992546"/>
                <a:gd name="connsiteY5" fmla="*/ 0 h 1556600"/>
                <a:gd name="connsiteX0" fmla="*/ 11016 w 2003562"/>
                <a:gd name="connsiteY0" fmla="*/ 0 h 1556600"/>
                <a:gd name="connsiteX1" fmla="*/ 1365338 w 2003562"/>
                <a:gd name="connsiteY1" fmla="*/ 11016 h 1556600"/>
                <a:gd name="connsiteX2" fmla="*/ 2003562 w 2003562"/>
                <a:gd name="connsiteY2" fmla="*/ 783808 h 1556600"/>
                <a:gd name="connsiteX3" fmla="*/ 1365338 w 2003562"/>
                <a:gd name="connsiteY3" fmla="*/ 1556600 h 1556600"/>
                <a:gd name="connsiteX4" fmla="*/ 0 w 2003562"/>
                <a:gd name="connsiteY4" fmla="*/ 1556600 h 1556600"/>
                <a:gd name="connsiteX5" fmla="*/ 11016 w 2003562"/>
                <a:gd name="connsiteY5" fmla="*/ 0 h 1556600"/>
                <a:gd name="connsiteX0" fmla="*/ 11016 w 1679712"/>
                <a:gd name="connsiteY0" fmla="*/ 0 h 1556600"/>
                <a:gd name="connsiteX1" fmla="*/ 1365338 w 1679712"/>
                <a:gd name="connsiteY1" fmla="*/ 11016 h 1556600"/>
                <a:gd name="connsiteX2" fmla="*/ 1679712 w 1679712"/>
                <a:gd name="connsiteY2" fmla="*/ 771108 h 1556600"/>
                <a:gd name="connsiteX3" fmla="*/ 1365338 w 1679712"/>
                <a:gd name="connsiteY3" fmla="*/ 1556600 h 1556600"/>
                <a:gd name="connsiteX4" fmla="*/ 0 w 1679712"/>
                <a:gd name="connsiteY4" fmla="*/ 1556600 h 1556600"/>
                <a:gd name="connsiteX5" fmla="*/ 11016 w 1679712"/>
                <a:gd name="connsiteY5" fmla="*/ 0 h 1556600"/>
                <a:gd name="connsiteX0" fmla="*/ 11016 w 1365338"/>
                <a:gd name="connsiteY0" fmla="*/ 0 h 1556600"/>
                <a:gd name="connsiteX1" fmla="*/ 1365338 w 1365338"/>
                <a:gd name="connsiteY1" fmla="*/ 11016 h 1556600"/>
                <a:gd name="connsiteX2" fmla="*/ 1284970 w 1365338"/>
                <a:gd name="connsiteY2" fmla="*/ 767899 h 1556600"/>
                <a:gd name="connsiteX3" fmla="*/ 1365338 w 1365338"/>
                <a:gd name="connsiteY3" fmla="*/ 1556600 h 1556600"/>
                <a:gd name="connsiteX4" fmla="*/ 0 w 1365338"/>
                <a:gd name="connsiteY4" fmla="*/ 1556600 h 1556600"/>
                <a:gd name="connsiteX5" fmla="*/ 11016 w 1365338"/>
                <a:gd name="connsiteY5" fmla="*/ 0 h 1556600"/>
                <a:gd name="connsiteX0" fmla="*/ 11016 w 1429388"/>
                <a:gd name="connsiteY0" fmla="*/ 0 h 1556600"/>
                <a:gd name="connsiteX1" fmla="*/ 1365338 w 1429388"/>
                <a:gd name="connsiteY1" fmla="*/ 11016 h 1556600"/>
                <a:gd name="connsiteX2" fmla="*/ 1429388 w 1429388"/>
                <a:gd name="connsiteY2" fmla="*/ 767899 h 1556600"/>
                <a:gd name="connsiteX3" fmla="*/ 1365338 w 1429388"/>
                <a:gd name="connsiteY3" fmla="*/ 1556600 h 1556600"/>
                <a:gd name="connsiteX4" fmla="*/ 0 w 1429388"/>
                <a:gd name="connsiteY4" fmla="*/ 1556600 h 1556600"/>
                <a:gd name="connsiteX5" fmla="*/ 11016 w 1429388"/>
                <a:gd name="connsiteY5" fmla="*/ 0 h 1556600"/>
                <a:gd name="connsiteX0" fmla="*/ 11016 w 1429388"/>
                <a:gd name="connsiteY0" fmla="*/ 0 h 1556600"/>
                <a:gd name="connsiteX1" fmla="*/ 1284104 w 1429388"/>
                <a:gd name="connsiteY1" fmla="*/ 2993 h 1556600"/>
                <a:gd name="connsiteX2" fmla="*/ 1429388 w 1429388"/>
                <a:gd name="connsiteY2" fmla="*/ 767899 h 1556600"/>
                <a:gd name="connsiteX3" fmla="*/ 1365338 w 1429388"/>
                <a:gd name="connsiteY3" fmla="*/ 1556600 h 1556600"/>
                <a:gd name="connsiteX4" fmla="*/ 0 w 1429388"/>
                <a:gd name="connsiteY4" fmla="*/ 1556600 h 1556600"/>
                <a:gd name="connsiteX5" fmla="*/ 11016 w 1429388"/>
                <a:gd name="connsiteY5" fmla="*/ 0 h 1556600"/>
                <a:gd name="connsiteX0" fmla="*/ 11016 w 1429388"/>
                <a:gd name="connsiteY0" fmla="*/ 0 h 1556600"/>
                <a:gd name="connsiteX1" fmla="*/ 1284104 w 1429388"/>
                <a:gd name="connsiteY1" fmla="*/ 2993 h 1556600"/>
                <a:gd name="connsiteX2" fmla="*/ 1429388 w 1429388"/>
                <a:gd name="connsiteY2" fmla="*/ 767899 h 1556600"/>
                <a:gd name="connsiteX3" fmla="*/ 1263043 w 1429388"/>
                <a:gd name="connsiteY3" fmla="*/ 1556600 h 1556600"/>
                <a:gd name="connsiteX4" fmla="*/ 0 w 1429388"/>
                <a:gd name="connsiteY4" fmla="*/ 1556600 h 1556600"/>
                <a:gd name="connsiteX5" fmla="*/ 11016 w 1429388"/>
                <a:gd name="connsiteY5" fmla="*/ 0 h 1556600"/>
                <a:gd name="connsiteX0" fmla="*/ 11016 w 1429388"/>
                <a:gd name="connsiteY0" fmla="*/ 0 h 1556600"/>
                <a:gd name="connsiteX1" fmla="*/ 1284104 w 1429388"/>
                <a:gd name="connsiteY1" fmla="*/ 2993 h 1556600"/>
                <a:gd name="connsiteX2" fmla="*/ 1429388 w 1429388"/>
                <a:gd name="connsiteY2" fmla="*/ 767899 h 1556600"/>
                <a:gd name="connsiteX3" fmla="*/ 1286110 w 1429388"/>
                <a:gd name="connsiteY3" fmla="*/ 1556600 h 1556600"/>
                <a:gd name="connsiteX4" fmla="*/ 0 w 1429388"/>
                <a:gd name="connsiteY4" fmla="*/ 1556600 h 1556600"/>
                <a:gd name="connsiteX5" fmla="*/ 11016 w 1429388"/>
                <a:gd name="connsiteY5" fmla="*/ 0 h 1556600"/>
                <a:gd name="connsiteX0" fmla="*/ 11016 w 1434403"/>
                <a:gd name="connsiteY0" fmla="*/ 0 h 1556600"/>
                <a:gd name="connsiteX1" fmla="*/ 1284104 w 1434403"/>
                <a:gd name="connsiteY1" fmla="*/ 2993 h 1556600"/>
                <a:gd name="connsiteX2" fmla="*/ 1434403 w 1434403"/>
                <a:gd name="connsiteY2" fmla="*/ 783945 h 1556600"/>
                <a:gd name="connsiteX3" fmla="*/ 1286110 w 1434403"/>
                <a:gd name="connsiteY3" fmla="*/ 1556600 h 1556600"/>
                <a:gd name="connsiteX4" fmla="*/ 0 w 1434403"/>
                <a:gd name="connsiteY4" fmla="*/ 1556600 h 1556600"/>
                <a:gd name="connsiteX5" fmla="*/ 11016 w 1434403"/>
                <a:gd name="connsiteY5" fmla="*/ 0 h 1556600"/>
                <a:gd name="connsiteX0" fmla="*/ 0 w 1423387"/>
                <a:gd name="connsiteY0" fmla="*/ 0 h 1556600"/>
                <a:gd name="connsiteX1" fmla="*/ 1273088 w 1423387"/>
                <a:gd name="connsiteY1" fmla="*/ 2993 h 1556600"/>
                <a:gd name="connsiteX2" fmla="*/ 1423387 w 1423387"/>
                <a:gd name="connsiteY2" fmla="*/ 783945 h 1556600"/>
                <a:gd name="connsiteX3" fmla="*/ 1275094 w 1423387"/>
                <a:gd name="connsiteY3" fmla="*/ 1556600 h 1556600"/>
                <a:gd name="connsiteX4" fmla="*/ 31106 w 1423387"/>
                <a:gd name="connsiteY4" fmla="*/ 1517487 h 1556600"/>
                <a:gd name="connsiteX5" fmla="*/ 0 w 1423387"/>
                <a:gd name="connsiteY5" fmla="*/ 0 h 1556600"/>
                <a:gd name="connsiteX0" fmla="*/ 11016 w 1434403"/>
                <a:gd name="connsiteY0" fmla="*/ 0 h 1556600"/>
                <a:gd name="connsiteX1" fmla="*/ 1284104 w 1434403"/>
                <a:gd name="connsiteY1" fmla="*/ 2993 h 1556600"/>
                <a:gd name="connsiteX2" fmla="*/ 1434403 w 1434403"/>
                <a:gd name="connsiteY2" fmla="*/ 783945 h 1556600"/>
                <a:gd name="connsiteX3" fmla="*/ 1286110 w 1434403"/>
                <a:gd name="connsiteY3" fmla="*/ 1556600 h 1556600"/>
                <a:gd name="connsiteX4" fmla="*/ 0 w 1434403"/>
                <a:gd name="connsiteY4" fmla="*/ 1555597 h 1556600"/>
                <a:gd name="connsiteX5" fmla="*/ 11016 w 1434403"/>
                <a:gd name="connsiteY5" fmla="*/ 0 h 1556600"/>
                <a:gd name="connsiteX0" fmla="*/ 0 w 1434419"/>
                <a:gd name="connsiteY0" fmla="*/ 1019 h 1553607"/>
                <a:gd name="connsiteX1" fmla="*/ 1284120 w 1434419"/>
                <a:gd name="connsiteY1" fmla="*/ 0 h 1553607"/>
                <a:gd name="connsiteX2" fmla="*/ 1434419 w 1434419"/>
                <a:gd name="connsiteY2" fmla="*/ 780952 h 1553607"/>
                <a:gd name="connsiteX3" fmla="*/ 1286126 w 1434419"/>
                <a:gd name="connsiteY3" fmla="*/ 1553607 h 1553607"/>
                <a:gd name="connsiteX4" fmla="*/ 16 w 1434419"/>
                <a:gd name="connsiteY4" fmla="*/ 1552604 h 1553607"/>
                <a:gd name="connsiteX5" fmla="*/ 0 w 1434419"/>
                <a:gd name="connsiteY5" fmla="*/ 1019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419" h="1553607">
                  <a:moveTo>
                    <a:pt x="0" y="1019"/>
                  </a:moveTo>
                  <a:lnTo>
                    <a:pt x="1284120" y="0"/>
                  </a:lnTo>
                  <a:lnTo>
                    <a:pt x="1434419" y="780952"/>
                  </a:lnTo>
                  <a:lnTo>
                    <a:pt x="1286126" y="1553607"/>
                  </a:lnTo>
                  <a:lnTo>
                    <a:pt x="16" y="1552604"/>
                  </a:lnTo>
                  <a:cubicBezTo>
                    <a:pt x="11" y="1035409"/>
                    <a:pt x="5" y="518214"/>
                    <a:pt x="0" y="1019"/>
                  </a:cubicBezTo>
                  <a:close/>
                </a:path>
              </a:pathLst>
            </a:custGeom>
            <a:solidFill>
              <a:srgbClr val="00456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>
                  <a:solidFill>
                    <a:prstClr val="white"/>
                  </a:solidFill>
                </a:rPr>
                <a:t>                   </a:t>
              </a:r>
              <a:endParaRPr lang="en-NZ" dirty="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11363" y="1865931"/>
              <a:ext cx="2119888" cy="1200348"/>
            </a:xfrm>
            <a:prstGeom prst="rect">
              <a:avLst/>
            </a:prstGeom>
            <a:noFill/>
          </p:spPr>
          <p:txBody>
            <a:bodyPr wrap="square" lIns="81107" tIns="40554" rIns="81107" bIns="40554" rtlCol="0">
              <a:spAutoFit/>
            </a:bodyPr>
            <a:lstStyle/>
            <a:p>
              <a:pPr algn="ctr"/>
              <a:r>
                <a:rPr lang="en-NZ" baseline="30000" dirty="0">
                  <a:solidFill>
                    <a:prstClr val="white"/>
                  </a:solidFill>
                  <a:latin typeface="Lucida Sans" panose="020B0602040502020204" pitchFamily="34" charset="0"/>
                  <a:cs typeface="Lucida Sans" panose="020B0602040502020204" pitchFamily="34" charset="0"/>
                </a:rPr>
                <a:t>Simplify our customers’ lives and our partners’ work with innovative services and experiences that make it easy for them to do what they need to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694318" y="1013275"/>
              <a:ext cx="1753978" cy="594861"/>
            </a:xfrm>
            <a:prstGeom prst="rect">
              <a:avLst/>
            </a:prstGeom>
          </p:spPr>
          <p:txBody>
            <a:bodyPr wrap="none" lIns="81107" tIns="40554" rIns="81107" bIns="40554">
              <a:spAutoFit/>
            </a:bodyPr>
            <a:lstStyle/>
            <a:p>
              <a:pPr algn="ctr"/>
              <a:r>
                <a:rPr lang="en-GB" sz="2500" baseline="30000" dirty="0">
                  <a:solidFill>
                    <a:prstClr val="white"/>
                  </a:solidFill>
                  <a:latin typeface="Lucida Sans" panose="020B0602040502020204" pitchFamily="34" charset="0"/>
                  <a:cs typeface="Lucida Sans" panose="020B0602040502020204" pitchFamily="34" charset="0"/>
                </a:rPr>
                <a:t>People-centred</a:t>
              </a:r>
            </a:p>
            <a:p>
              <a:pPr algn="ctr"/>
              <a:r>
                <a:rPr lang="en-GB" sz="2500" baseline="30000" dirty="0">
                  <a:solidFill>
                    <a:prstClr val="white"/>
                  </a:solidFill>
                  <a:latin typeface="Lucida Sans" panose="020B0602040502020204" pitchFamily="34" charset="0"/>
                  <a:cs typeface="Lucida Sans" panose="020B0602040502020204" pitchFamily="34" charset="0"/>
                </a:rPr>
                <a:t>Services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590806" y="1666261"/>
              <a:ext cx="1961002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089118" y="760465"/>
            <a:ext cx="2775564" cy="5377422"/>
            <a:chOff x="6089118" y="760465"/>
            <a:chExt cx="2775564" cy="537742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8" t="11680" r="7273" b="2250"/>
            <a:stretch/>
          </p:blipFill>
          <p:spPr bwMode="auto">
            <a:xfrm>
              <a:off x="6089118" y="3224098"/>
              <a:ext cx="2775564" cy="2913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Pentagon 1"/>
            <p:cNvSpPr/>
            <p:nvPr/>
          </p:nvSpPr>
          <p:spPr>
            <a:xfrm rot="5400000">
              <a:off x="6073222" y="776361"/>
              <a:ext cx="2807356" cy="2775563"/>
            </a:xfrm>
            <a:custGeom>
              <a:avLst/>
              <a:gdLst>
                <a:gd name="connsiteX0" fmla="*/ 0 w 1276449"/>
                <a:gd name="connsiteY0" fmla="*/ 0 h 1545584"/>
                <a:gd name="connsiteX1" fmla="*/ 638225 w 1276449"/>
                <a:gd name="connsiteY1" fmla="*/ 0 h 1545584"/>
                <a:gd name="connsiteX2" fmla="*/ 1276449 w 1276449"/>
                <a:gd name="connsiteY2" fmla="*/ 772792 h 1545584"/>
                <a:gd name="connsiteX3" fmla="*/ 638225 w 1276449"/>
                <a:gd name="connsiteY3" fmla="*/ 1545584 h 1545584"/>
                <a:gd name="connsiteX4" fmla="*/ 0 w 1276449"/>
                <a:gd name="connsiteY4" fmla="*/ 1545584 h 1545584"/>
                <a:gd name="connsiteX5" fmla="*/ 0 w 1276449"/>
                <a:gd name="connsiteY5" fmla="*/ 0 h 1545584"/>
                <a:gd name="connsiteX0" fmla="*/ 0 w 1992546"/>
                <a:gd name="connsiteY0" fmla="*/ 0 h 1556600"/>
                <a:gd name="connsiteX1" fmla="*/ 1354322 w 1992546"/>
                <a:gd name="connsiteY1" fmla="*/ 11016 h 1556600"/>
                <a:gd name="connsiteX2" fmla="*/ 1992546 w 1992546"/>
                <a:gd name="connsiteY2" fmla="*/ 783808 h 1556600"/>
                <a:gd name="connsiteX3" fmla="*/ 1354322 w 1992546"/>
                <a:gd name="connsiteY3" fmla="*/ 1556600 h 1556600"/>
                <a:gd name="connsiteX4" fmla="*/ 716097 w 1992546"/>
                <a:gd name="connsiteY4" fmla="*/ 1556600 h 1556600"/>
                <a:gd name="connsiteX5" fmla="*/ 0 w 1992546"/>
                <a:gd name="connsiteY5" fmla="*/ 0 h 1556600"/>
                <a:gd name="connsiteX0" fmla="*/ 11016 w 2003562"/>
                <a:gd name="connsiteY0" fmla="*/ 0 h 1556600"/>
                <a:gd name="connsiteX1" fmla="*/ 1365338 w 2003562"/>
                <a:gd name="connsiteY1" fmla="*/ 11016 h 1556600"/>
                <a:gd name="connsiteX2" fmla="*/ 2003562 w 2003562"/>
                <a:gd name="connsiteY2" fmla="*/ 783808 h 1556600"/>
                <a:gd name="connsiteX3" fmla="*/ 1365338 w 2003562"/>
                <a:gd name="connsiteY3" fmla="*/ 1556600 h 1556600"/>
                <a:gd name="connsiteX4" fmla="*/ 0 w 2003562"/>
                <a:gd name="connsiteY4" fmla="*/ 1556600 h 1556600"/>
                <a:gd name="connsiteX5" fmla="*/ 11016 w 2003562"/>
                <a:gd name="connsiteY5" fmla="*/ 0 h 1556600"/>
                <a:gd name="connsiteX0" fmla="*/ 11016 w 1679712"/>
                <a:gd name="connsiteY0" fmla="*/ 0 h 1556600"/>
                <a:gd name="connsiteX1" fmla="*/ 1365338 w 1679712"/>
                <a:gd name="connsiteY1" fmla="*/ 11016 h 1556600"/>
                <a:gd name="connsiteX2" fmla="*/ 1679712 w 1679712"/>
                <a:gd name="connsiteY2" fmla="*/ 771108 h 1556600"/>
                <a:gd name="connsiteX3" fmla="*/ 1365338 w 1679712"/>
                <a:gd name="connsiteY3" fmla="*/ 1556600 h 1556600"/>
                <a:gd name="connsiteX4" fmla="*/ 0 w 1679712"/>
                <a:gd name="connsiteY4" fmla="*/ 1556600 h 1556600"/>
                <a:gd name="connsiteX5" fmla="*/ 11016 w 1679712"/>
                <a:gd name="connsiteY5" fmla="*/ 0 h 1556600"/>
                <a:gd name="connsiteX0" fmla="*/ 11016 w 1365338"/>
                <a:gd name="connsiteY0" fmla="*/ 0 h 1556600"/>
                <a:gd name="connsiteX1" fmla="*/ 1365338 w 1365338"/>
                <a:gd name="connsiteY1" fmla="*/ 11016 h 1556600"/>
                <a:gd name="connsiteX2" fmla="*/ 1284970 w 1365338"/>
                <a:gd name="connsiteY2" fmla="*/ 767899 h 1556600"/>
                <a:gd name="connsiteX3" fmla="*/ 1365338 w 1365338"/>
                <a:gd name="connsiteY3" fmla="*/ 1556600 h 1556600"/>
                <a:gd name="connsiteX4" fmla="*/ 0 w 1365338"/>
                <a:gd name="connsiteY4" fmla="*/ 1556600 h 1556600"/>
                <a:gd name="connsiteX5" fmla="*/ 11016 w 1365338"/>
                <a:gd name="connsiteY5" fmla="*/ 0 h 1556600"/>
                <a:gd name="connsiteX0" fmla="*/ 11016 w 1429388"/>
                <a:gd name="connsiteY0" fmla="*/ 0 h 1556600"/>
                <a:gd name="connsiteX1" fmla="*/ 1365338 w 1429388"/>
                <a:gd name="connsiteY1" fmla="*/ 11016 h 1556600"/>
                <a:gd name="connsiteX2" fmla="*/ 1429388 w 1429388"/>
                <a:gd name="connsiteY2" fmla="*/ 767899 h 1556600"/>
                <a:gd name="connsiteX3" fmla="*/ 1365338 w 1429388"/>
                <a:gd name="connsiteY3" fmla="*/ 1556600 h 1556600"/>
                <a:gd name="connsiteX4" fmla="*/ 0 w 1429388"/>
                <a:gd name="connsiteY4" fmla="*/ 1556600 h 1556600"/>
                <a:gd name="connsiteX5" fmla="*/ 11016 w 1429388"/>
                <a:gd name="connsiteY5" fmla="*/ 0 h 1556600"/>
                <a:gd name="connsiteX0" fmla="*/ 11016 w 1429388"/>
                <a:gd name="connsiteY0" fmla="*/ 0 h 1556600"/>
                <a:gd name="connsiteX1" fmla="*/ 1284104 w 1429388"/>
                <a:gd name="connsiteY1" fmla="*/ 2993 h 1556600"/>
                <a:gd name="connsiteX2" fmla="*/ 1429388 w 1429388"/>
                <a:gd name="connsiteY2" fmla="*/ 767899 h 1556600"/>
                <a:gd name="connsiteX3" fmla="*/ 1365338 w 1429388"/>
                <a:gd name="connsiteY3" fmla="*/ 1556600 h 1556600"/>
                <a:gd name="connsiteX4" fmla="*/ 0 w 1429388"/>
                <a:gd name="connsiteY4" fmla="*/ 1556600 h 1556600"/>
                <a:gd name="connsiteX5" fmla="*/ 11016 w 1429388"/>
                <a:gd name="connsiteY5" fmla="*/ 0 h 1556600"/>
                <a:gd name="connsiteX0" fmla="*/ 11016 w 1429388"/>
                <a:gd name="connsiteY0" fmla="*/ 0 h 1556600"/>
                <a:gd name="connsiteX1" fmla="*/ 1284104 w 1429388"/>
                <a:gd name="connsiteY1" fmla="*/ 2993 h 1556600"/>
                <a:gd name="connsiteX2" fmla="*/ 1429388 w 1429388"/>
                <a:gd name="connsiteY2" fmla="*/ 767899 h 1556600"/>
                <a:gd name="connsiteX3" fmla="*/ 1263043 w 1429388"/>
                <a:gd name="connsiteY3" fmla="*/ 1556600 h 1556600"/>
                <a:gd name="connsiteX4" fmla="*/ 0 w 1429388"/>
                <a:gd name="connsiteY4" fmla="*/ 1556600 h 1556600"/>
                <a:gd name="connsiteX5" fmla="*/ 11016 w 1429388"/>
                <a:gd name="connsiteY5" fmla="*/ 0 h 1556600"/>
                <a:gd name="connsiteX0" fmla="*/ 11016 w 1429388"/>
                <a:gd name="connsiteY0" fmla="*/ 0 h 1556600"/>
                <a:gd name="connsiteX1" fmla="*/ 1284104 w 1429388"/>
                <a:gd name="connsiteY1" fmla="*/ 2993 h 1556600"/>
                <a:gd name="connsiteX2" fmla="*/ 1429388 w 1429388"/>
                <a:gd name="connsiteY2" fmla="*/ 767899 h 1556600"/>
                <a:gd name="connsiteX3" fmla="*/ 1286110 w 1429388"/>
                <a:gd name="connsiteY3" fmla="*/ 1556600 h 1556600"/>
                <a:gd name="connsiteX4" fmla="*/ 0 w 1429388"/>
                <a:gd name="connsiteY4" fmla="*/ 1556600 h 1556600"/>
                <a:gd name="connsiteX5" fmla="*/ 11016 w 1429388"/>
                <a:gd name="connsiteY5" fmla="*/ 0 h 1556600"/>
                <a:gd name="connsiteX0" fmla="*/ 11016 w 1434403"/>
                <a:gd name="connsiteY0" fmla="*/ 0 h 1556600"/>
                <a:gd name="connsiteX1" fmla="*/ 1284104 w 1434403"/>
                <a:gd name="connsiteY1" fmla="*/ 2993 h 1556600"/>
                <a:gd name="connsiteX2" fmla="*/ 1434403 w 1434403"/>
                <a:gd name="connsiteY2" fmla="*/ 783945 h 1556600"/>
                <a:gd name="connsiteX3" fmla="*/ 1286110 w 1434403"/>
                <a:gd name="connsiteY3" fmla="*/ 1556600 h 1556600"/>
                <a:gd name="connsiteX4" fmla="*/ 0 w 1434403"/>
                <a:gd name="connsiteY4" fmla="*/ 1556600 h 1556600"/>
                <a:gd name="connsiteX5" fmla="*/ 11016 w 1434403"/>
                <a:gd name="connsiteY5" fmla="*/ 0 h 1556600"/>
                <a:gd name="connsiteX0" fmla="*/ 0 w 1423387"/>
                <a:gd name="connsiteY0" fmla="*/ 0 h 1556600"/>
                <a:gd name="connsiteX1" fmla="*/ 1273088 w 1423387"/>
                <a:gd name="connsiteY1" fmla="*/ 2993 h 1556600"/>
                <a:gd name="connsiteX2" fmla="*/ 1423387 w 1423387"/>
                <a:gd name="connsiteY2" fmla="*/ 783945 h 1556600"/>
                <a:gd name="connsiteX3" fmla="*/ 1275094 w 1423387"/>
                <a:gd name="connsiteY3" fmla="*/ 1556600 h 1556600"/>
                <a:gd name="connsiteX4" fmla="*/ 31106 w 1423387"/>
                <a:gd name="connsiteY4" fmla="*/ 1517487 h 1556600"/>
                <a:gd name="connsiteX5" fmla="*/ 0 w 1423387"/>
                <a:gd name="connsiteY5" fmla="*/ 0 h 1556600"/>
                <a:gd name="connsiteX0" fmla="*/ 11016 w 1434403"/>
                <a:gd name="connsiteY0" fmla="*/ 0 h 1556600"/>
                <a:gd name="connsiteX1" fmla="*/ 1284104 w 1434403"/>
                <a:gd name="connsiteY1" fmla="*/ 2993 h 1556600"/>
                <a:gd name="connsiteX2" fmla="*/ 1434403 w 1434403"/>
                <a:gd name="connsiteY2" fmla="*/ 783945 h 1556600"/>
                <a:gd name="connsiteX3" fmla="*/ 1286110 w 1434403"/>
                <a:gd name="connsiteY3" fmla="*/ 1556600 h 1556600"/>
                <a:gd name="connsiteX4" fmla="*/ 0 w 1434403"/>
                <a:gd name="connsiteY4" fmla="*/ 1555597 h 1556600"/>
                <a:gd name="connsiteX5" fmla="*/ 11016 w 1434403"/>
                <a:gd name="connsiteY5" fmla="*/ 0 h 1556600"/>
                <a:gd name="connsiteX0" fmla="*/ 0 w 1434419"/>
                <a:gd name="connsiteY0" fmla="*/ 1019 h 1553607"/>
                <a:gd name="connsiteX1" fmla="*/ 1284120 w 1434419"/>
                <a:gd name="connsiteY1" fmla="*/ 0 h 1553607"/>
                <a:gd name="connsiteX2" fmla="*/ 1434419 w 1434419"/>
                <a:gd name="connsiteY2" fmla="*/ 780952 h 1553607"/>
                <a:gd name="connsiteX3" fmla="*/ 1286126 w 1434419"/>
                <a:gd name="connsiteY3" fmla="*/ 1553607 h 1553607"/>
                <a:gd name="connsiteX4" fmla="*/ 16 w 1434419"/>
                <a:gd name="connsiteY4" fmla="*/ 1552604 h 1553607"/>
                <a:gd name="connsiteX5" fmla="*/ 0 w 1434419"/>
                <a:gd name="connsiteY5" fmla="*/ 1019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419" h="1553607">
                  <a:moveTo>
                    <a:pt x="0" y="1019"/>
                  </a:moveTo>
                  <a:lnTo>
                    <a:pt x="1284120" y="0"/>
                  </a:lnTo>
                  <a:lnTo>
                    <a:pt x="1434419" y="780952"/>
                  </a:lnTo>
                  <a:lnTo>
                    <a:pt x="1286126" y="1553607"/>
                  </a:lnTo>
                  <a:lnTo>
                    <a:pt x="16" y="1552604"/>
                  </a:lnTo>
                  <a:cubicBezTo>
                    <a:pt x="11" y="1035409"/>
                    <a:pt x="5" y="518214"/>
                    <a:pt x="0" y="1019"/>
                  </a:cubicBezTo>
                  <a:close/>
                </a:path>
              </a:pathLst>
            </a:custGeom>
            <a:solidFill>
              <a:srgbClr val="00456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>
                  <a:solidFill>
                    <a:prstClr val="white"/>
                  </a:solidFill>
                </a:rPr>
                <a:t>                   </a:t>
              </a:r>
              <a:endParaRPr lang="en-NZ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31940" y="1814409"/>
              <a:ext cx="2108256" cy="1014248"/>
            </a:xfrm>
            <a:prstGeom prst="rect">
              <a:avLst/>
            </a:prstGeom>
            <a:noFill/>
          </p:spPr>
          <p:txBody>
            <a:bodyPr wrap="square" lIns="81107" tIns="40554" rIns="81107" bIns="40554" rtlCol="0">
              <a:spAutoFit/>
            </a:bodyPr>
            <a:lstStyle/>
            <a:p>
              <a:pPr algn="ctr"/>
              <a:r>
                <a:rPr lang="en-NZ" baseline="30000" dirty="0">
                  <a:solidFill>
                    <a:prstClr val="white"/>
                  </a:solidFill>
                  <a:latin typeface="Lucida Sans" panose="020B0602040502020204" pitchFamily="34" charset="0"/>
                  <a:cs typeface="Lucida Sans" panose="020B0602040502020204" pitchFamily="34" charset="0"/>
                </a:rPr>
                <a:t>Unlock social and economic opportunities for customers, business and communities through targeted partnerships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99648" y="921161"/>
              <a:ext cx="1572838" cy="594861"/>
            </a:xfrm>
            <a:prstGeom prst="rect">
              <a:avLst/>
            </a:prstGeom>
          </p:spPr>
          <p:txBody>
            <a:bodyPr wrap="none" lIns="81107" tIns="40554" rIns="81107" bIns="40554">
              <a:spAutoFit/>
            </a:bodyPr>
            <a:lstStyle/>
            <a:p>
              <a:pPr algn="ctr"/>
              <a:r>
                <a:rPr lang="en-GB" sz="2500" baseline="30000" dirty="0">
                  <a:solidFill>
                    <a:prstClr val="white"/>
                  </a:solidFill>
                  <a:latin typeface="Lucida Sans" panose="020B0602040502020204" pitchFamily="34" charset="0"/>
                  <a:cs typeface="Lucida Sans" panose="020B0602040502020204" pitchFamily="34" charset="0"/>
                </a:rPr>
                <a:t>Partnerships</a:t>
              </a:r>
            </a:p>
            <a:p>
              <a:pPr algn="ctr"/>
              <a:r>
                <a:rPr lang="en-GB" sz="2500" baseline="30000" dirty="0">
                  <a:solidFill>
                    <a:prstClr val="white"/>
                  </a:solidFill>
                  <a:latin typeface="Lucida Sans" panose="020B0602040502020204" pitchFamily="34" charset="0"/>
                  <a:cs typeface="Lucida Sans" panose="020B0602040502020204" pitchFamily="34" charset="0"/>
                </a:rPr>
                <a:t>for Prosperity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505567" y="1614739"/>
              <a:ext cx="1961002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37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576" y="260604"/>
            <a:ext cx="8525623" cy="214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5351" y="791209"/>
            <a:ext cx="6821297" cy="413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4741" y="1307338"/>
            <a:ext cx="7567549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047328"/>
              </p:ext>
            </p:extLst>
          </p:nvPr>
        </p:nvGraphicFramePr>
        <p:xfrm>
          <a:off x="860293" y="4169093"/>
          <a:ext cx="7050221" cy="163068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578060">
                  <a:extLst>
                    <a:ext uri="{9D8B030D-6E8A-4147-A177-3AD203B41FA5}">
                      <a16:colId xmlns:a16="http://schemas.microsoft.com/office/drawing/2014/main" val="2684433639"/>
                    </a:ext>
                  </a:extLst>
                </a:gridCol>
                <a:gridCol w="2613084">
                  <a:extLst>
                    <a:ext uri="{9D8B030D-6E8A-4147-A177-3AD203B41FA5}">
                      <a16:colId xmlns:a16="http://schemas.microsoft.com/office/drawing/2014/main" val="3324988379"/>
                    </a:ext>
                  </a:extLst>
                </a:gridCol>
                <a:gridCol w="2859077">
                  <a:extLst>
                    <a:ext uri="{9D8B030D-6E8A-4147-A177-3AD203B41FA5}">
                      <a16:colId xmlns:a16="http://schemas.microsoft.com/office/drawing/2014/main" val="474745866"/>
                    </a:ext>
                  </a:extLst>
                </a:gridCol>
              </a:tblGrid>
              <a:tr h="238129">
                <a:tc>
                  <a:txBody>
                    <a:bodyPr/>
                    <a:lstStyle/>
                    <a:p>
                      <a:endParaRPr lang="en-NZ" sz="1200" dirty="0"/>
                    </a:p>
                  </a:txBody>
                  <a:tcPr>
                    <a:solidFill>
                      <a:srgbClr val="0045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200" dirty="0" smtClean="0"/>
                        <a:t>2015</a:t>
                      </a:r>
                      <a:endParaRPr lang="en-NZ" sz="1200" dirty="0"/>
                    </a:p>
                  </a:txBody>
                  <a:tcPr>
                    <a:solidFill>
                      <a:srgbClr val="0045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200" dirty="0" smtClean="0"/>
                        <a:t>2018</a:t>
                      </a:r>
                      <a:endParaRPr lang="en-NZ" sz="1200" dirty="0"/>
                    </a:p>
                  </a:txBody>
                  <a:tcPr>
                    <a:solidFill>
                      <a:srgbClr val="004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459108"/>
                  </a:ext>
                </a:extLst>
              </a:tr>
              <a:tr h="635012">
                <a:tc>
                  <a:txBody>
                    <a:bodyPr/>
                    <a:lstStyle/>
                    <a:p>
                      <a:r>
                        <a:rPr lang="en-NZ" sz="1100" b="1" dirty="0" smtClean="0">
                          <a:solidFill>
                            <a:srgbClr val="00456B"/>
                          </a:solidFill>
                        </a:rPr>
                        <a:t>Strategic Priorities</a:t>
                      </a:r>
                      <a:endParaRPr lang="en-NZ" sz="1100" b="1" dirty="0">
                        <a:solidFill>
                          <a:srgbClr val="00456B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100" b="1" dirty="0" smtClean="0">
                          <a:solidFill>
                            <a:srgbClr val="00456B"/>
                          </a:solidFill>
                        </a:rPr>
                        <a:t>Economic growth and Productivity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100" b="1" dirty="0" smtClean="0">
                          <a:solidFill>
                            <a:srgbClr val="00456B"/>
                          </a:solidFill>
                        </a:rPr>
                        <a:t>Safety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100" b="1" dirty="0" smtClean="0">
                          <a:solidFill>
                            <a:srgbClr val="00456B"/>
                          </a:solidFill>
                        </a:rPr>
                        <a:t>Value for Money</a:t>
                      </a:r>
                      <a:endParaRPr lang="en-NZ" sz="1100" b="1" dirty="0">
                        <a:solidFill>
                          <a:srgbClr val="00456B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100" b="1" dirty="0" smtClean="0">
                          <a:solidFill>
                            <a:srgbClr val="838E19"/>
                          </a:solidFill>
                        </a:rPr>
                        <a:t>Safety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100" b="1" dirty="0" smtClean="0">
                          <a:solidFill>
                            <a:srgbClr val="838E19"/>
                          </a:solidFill>
                        </a:rPr>
                        <a:t>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100" b="1" dirty="0" smtClean="0">
                          <a:solidFill>
                            <a:srgbClr val="838E19"/>
                          </a:solidFill>
                        </a:rPr>
                        <a:t>Value for money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100" b="1" dirty="0" smtClean="0">
                          <a:solidFill>
                            <a:srgbClr val="838E19"/>
                          </a:solidFill>
                        </a:rPr>
                        <a:t>Environment</a:t>
                      </a:r>
                      <a:endParaRPr lang="en-NZ" sz="1100" b="1" dirty="0">
                        <a:solidFill>
                          <a:srgbClr val="838E1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540991"/>
                  </a:ext>
                </a:extLst>
              </a:tr>
              <a:tr h="495309">
                <a:tc>
                  <a:txBody>
                    <a:bodyPr/>
                    <a:lstStyle/>
                    <a:p>
                      <a:r>
                        <a:rPr lang="en-NZ" sz="1100" b="1" dirty="0" smtClean="0">
                          <a:solidFill>
                            <a:srgbClr val="00456B"/>
                          </a:solidFill>
                        </a:rPr>
                        <a:t>Themes</a:t>
                      </a:r>
                      <a:endParaRPr lang="en-NZ" sz="1100" b="1" dirty="0">
                        <a:solidFill>
                          <a:srgbClr val="00456B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100" b="1" dirty="0" smtClean="0">
                          <a:solidFill>
                            <a:srgbClr val="00456B"/>
                          </a:solidFill>
                        </a:rPr>
                        <a:t>Technology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100" b="1" dirty="0" smtClean="0">
                          <a:solidFill>
                            <a:srgbClr val="00456B"/>
                          </a:solidFill>
                        </a:rPr>
                        <a:t>One-transport system approach</a:t>
                      </a:r>
                      <a:endParaRPr lang="en-NZ" sz="1100" b="1" dirty="0">
                        <a:solidFill>
                          <a:srgbClr val="00456B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100" b="1" dirty="0" smtClean="0">
                          <a:solidFill>
                            <a:srgbClr val="838E19"/>
                          </a:solidFill>
                        </a:rPr>
                        <a:t>Modal neutrality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100" b="1" dirty="0" smtClean="0">
                          <a:solidFill>
                            <a:srgbClr val="838E19"/>
                          </a:solidFill>
                        </a:rPr>
                        <a:t>Technology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100" b="1" dirty="0" smtClean="0">
                          <a:solidFill>
                            <a:srgbClr val="838E19"/>
                          </a:solidFill>
                        </a:rPr>
                        <a:t>Integrated</a:t>
                      </a:r>
                      <a:r>
                        <a:rPr lang="en-NZ" sz="1100" b="1" baseline="0" dirty="0" smtClean="0">
                          <a:solidFill>
                            <a:srgbClr val="838E19"/>
                          </a:solidFill>
                        </a:rPr>
                        <a:t> land use and transport</a:t>
                      </a:r>
                      <a:endParaRPr lang="en-NZ" sz="1100" b="1" dirty="0">
                        <a:solidFill>
                          <a:srgbClr val="838E1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918540"/>
                  </a:ext>
                </a:extLst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" b="3107"/>
          <a:stretch/>
        </p:blipFill>
        <p:spPr bwMode="auto">
          <a:xfrm>
            <a:off x="5200154" y="1709874"/>
            <a:ext cx="2710360" cy="240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5" y="1707513"/>
            <a:ext cx="2769300" cy="240999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563619" y="2481856"/>
            <a:ext cx="1123913" cy="781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91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576" y="260604"/>
            <a:ext cx="8525623" cy="214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3850" y="598474"/>
            <a:ext cx="8388350" cy="8005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56A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2500" noProof="0" dirty="0" smtClean="0"/>
              <a:t>The draft GPS signals key shifts in NLTP investment priorities</a:t>
            </a:r>
            <a:endParaRPr kumimoji="0" lang="en-NZ" sz="2500" b="1" i="0" u="none" strike="noStrike" kern="1200" cap="none" spc="0" normalizeH="0" baseline="0" noProof="0" dirty="0">
              <a:ln>
                <a:noFill/>
              </a:ln>
              <a:solidFill>
                <a:srgbClr val="00456A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576" y="1548638"/>
            <a:ext cx="8345792" cy="4444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9085" lvl="0" indent="-286385">
              <a:spcBef>
                <a:spcPts val="705"/>
              </a:spcBef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lang="en-NZ" sz="1600" spc="-5" dirty="0">
                <a:solidFill>
                  <a:schemeClr val="tx2"/>
                </a:solidFill>
                <a:cs typeface="Calibri"/>
              </a:rPr>
              <a:t>a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stronger </a:t>
            </a:r>
            <a:r>
              <a:rPr lang="en-NZ" sz="1600" spc="-15" dirty="0">
                <a:solidFill>
                  <a:schemeClr val="tx2"/>
                </a:solidFill>
                <a:cs typeface="Calibri"/>
              </a:rPr>
              <a:t>focus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on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reducing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deaths and serious</a:t>
            </a:r>
            <a:r>
              <a:rPr lang="en-NZ" sz="1600" spc="55" dirty="0">
                <a:solidFill>
                  <a:schemeClr val="tx2"/>
                </a:solidFill>
                <a:cs typeface="Calibri"/>
              </a:rPr>
              <a:t> </a:t>
            </a:r>
            <a:r>
              <a:rPr lang="en-NZ" sz="1600" spc="-5" dirty="0" smtClean="0">
                <a:solidFill>
                  <a:schemeClr val="tx2"/>
                </a:solidFill>
                <a:cs typeface="Calibri"/>
              </a:rPr>
              <a:t>injuries</a:t>
            </a:r>
          </a:p>
          <a:p>
            <a:pPr marL="299085" indent="-286385">
              <a:spcBef>
                <a:spcPts val="705"/>
              </a:spcBef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lang="en-NZ" sz="1600" spc="-5" dirty="0">
                <a:solidFill>
                  <a:schemeClr val="tx2"/>
                </a:solidFill>
                <a:cs typeface="Calibri"/>
              </a:rPr>
              <a:t>a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new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emphasis on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transport infrastructure to support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liveable</a:t>
            </a:r>
            <a:r>
              <a:rPr lang="en-NZ" sz="1600" spc="114" dirty="0">
                <a:solidFill>
                  <a:schemeClr val="tx2"/>
                </a:solidFill>
                <a:cs typeface="Calibri"/>
              </a:rPr>
              <a:t> </a:t>
            </a:r>
            <a:r>
              <a:rPr lang="en-NZ" sz="1600" spc="-5" dirty="0" smtClean="0">
                <a:solidFill>
                  <a:schemeClr val="tx2"/>
                </a:solidFill>
                <a:cs typeface="Calibri"/>
              </a:rPr>
              <a:t>cities</a:t>
            </a:r>
            <a:endParaRPr lang="en-NZ" sz="1600" dirty="0">
              <a:solidFill>
                <a:schemeClr val="tx2"/>
              </a:solidFill>
              <a:cs typeface="Calibri"/>
            </a:endParaRPr>
          </a:p>
          <a:p>
            <a:pPr marL="299085" marR="271145" lvl="0" indent="-286385"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lang="en-NZ" sz="1600" spc="-5" dirty="0" smtClean="0">
                <a:solidFill>
                  <a:schemeClr val="tx2"/>
                </a:solidFill>
                <a:cs typeface="Calibri"/>
              </a:rPr>
              <a:t>a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proactive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modal shift in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urban areas </a:t>
            </a:r>
            <a:r>
              <a:rPr lang="en-NZ" sz="1600" spc="-15" dirty="0">
                <a:solidFill>
                  <a:schemeClr val="tx2"/>
                </a:solidFill>
                <a:cs typeface="Calibri"/>
              </a:rPr>
              <a:t>from roads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to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public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transport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and active modes,  with a particular </a:t>
            </a:r>
            <a:r>
              <a:rPr lang="en-NZ" sz="1600" spc="-15" dirty="0">
                <a:solidFill>
                  <a:schemeClr val="tx2"/>
                </a:solidFill>
                <a:cs typeface="Calibri"/>
              </a:rPr>
              <a:t>focus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on </a:t>
            </a:r>
            <a:r>
              <a:rPr lang="en-NZ" sz="1600" spc="-15" dirty="0">
                <a:solidFill>
                  <a:schemeClr val="tx2"/>
                </a:solidFill>
                <a:cs typeface="Calibri"/>
              </a:rPr>
              <a:t>rapid</a:t>
            </a:r>
            <a:r>
              <a:rPr lang="en-NZ" sz="1600" spc="25" dirty="0">
                <a:solidFill>
                  <a:schemeClr val="tx2"/>
                </a:solidFill>
                <a:cs typeface="Calibri"/>
              </a:rPr>
              <a:t> </a:t>
            </a:r>
            <a:r>
              <a:rPr lang="en-NZ" sz="1600" spc="-10" dirty="0" smtClean="0">
                <a:solidFill>
                  <a:schemeClr val="tx2"/>
                </a:solidFill>
                <a:cs typeface="Calibri"/>
              </a:rPr>
              <a:t>transit</a:t>
            </a:r>
          </a:p>
          <a:p>
            <a:pPr marL="299085" lvl="0" indent="-286385"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lang="en-NZ" sz="1600" spc="-10" dirty="0">
                <a:solidFill>
                  <a:schemeClr val="tx2"/>
                </a:solidFill>
                <a:cs typeface="Calibri"/>
              </a:rPr>
              <a:t>increased investment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in optimising the efficiency of the </a:t>
            </a:r>
            <a:r>
              <a:rPr lang="en-NZ" sz="1600" spc="-15" dirty="0">
                <a:solidFill>
                  <a:schemeClr val="tx2"/>
                </a:solidFill>
                <a:cs typeface="Calibri"/>
              </a:rPr>
              <a:t>system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across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modes, e.g.</a:t>
            </a:r>
            <a:r>
              <a:rPr lang="en-NZ" sz="1600" spc="100" dirty="0">
                <a:solidFill>
                  <a:schemeClr val="tx2"/>
                </a:solidFill>
                <a:cs typeface="Calibri"/>
              </a:rPr>
              <a:t> </a:t>
            </a:r>
            <a:r>
              <a:rPr lang="en-NZ" sz="1600" spc="-10" dirty="0" smtClean="0">
                <a:solidFill>
                  <a:schemeClr val="tx2"/>
                </a:solidFill>
                <a:cs typeface="Calibri"/>
              </a:rPr>
              <a:t>through integrated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urban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and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transport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planning, </a:t>
            </a:r>
            <a:r>
              <a:rPr lang="en-NZ" sz="1600" spc="-15" dirty="0">
                <a:solidFill>
                  <a:schemeClr val="tx2"/>
                </a:solidFill>
                <a:cs typeface="Calibri"/>
              </a:rPr>
              <a:t>travel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demand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management,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new</a:t>
            </a:r>
            <a:r>
              <a:rPr lang="en-NZ" sz="1600" spc="90" dirty="0">
                <a:solidFill>
                  <a:schemeClr val="tx2"/>
                </a:solidFill>
                <a:cs typeface="Calibri"/>
              </a:rPr>
              <a:t> </a:t>
            </a:r>
            <a:r>
              <a:rPr lang="en-NZ" sz="1600" spc="-5" dirty="0" smtClean="0">
                <a:solidFill>
                  <a:schemeClr val="tx2"/>
                </a:solidFill>
                <a:cs typeface="Calibri"/>
              </a:rPr>
              <a:t>technologies</a:t>
            </a:r>
            <a:endParaRPr lang="en-NZ" sz="1600" dirty="0">
              <a:solidFill>
                <a:schemeClr val="tx2"/>
              </a:solidFill>
              <a:cs typeface="Calibri"/>
            </a:endParaRPr>
          </a:p>
          <a:p>
            <a:pPr marL="299085" marR="147320" lvl="0" indent="-286385">
              <a:spcBef>
                <a:spcPts val="605"/>
              </a:spcBef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lang="en-NZ" sz="1600" spc="-10" dirty="0" smtClean="0">
                <a:solidFill>
                  <a:schemeClr val="tx2"/>
                </a:solidFill>
                <a:cs typeface="Calibri"/>
              </a:rPr>
              <a:t>increased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regional investment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–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through local </a:t>
            </a:r>
            <a:r>
              <a:rPr lang="en-NZ" sz="1600" spc="-15" dirty="0">
                <a:solidFill>
                  <a:schemeClr val="tx2"/>
                </a:solidFill>
                <a:cs typeface="Calibri"/>
              </a:rPr>
              <a:t>road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improvements, </a:t>
            </a:r>
            <a:r>
              <a:rPr lang="en-NZ" sz="1600" spc="-15" dirty="0">
                <a:solidFill>
                  <a:schemeClr val="tx2"/>
                </a:solidFill>
                <a:cs typeface="Calibri"/>
              </a:rPr>
              <a:t>safety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improvements,  inter-regional passenger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and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freight connections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and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resilience,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including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adaptation to  climate</a:t>
            </a:r>
            <a:r>
              <a:rPr lang="en-NZ" sz="1600" spc="-35" dirty="0">
                <a:solidFill>
                  <a:schemeClr val="tx2"/>
                </a:solidFill>
                <a:cs typeface="Calibri"/>
              </a:rPr>
              <a:t>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change</a:t>
            </a:r>
            <a:endParaRPr lang="en-NZ" sz="1600" dirty="0">
              <a:solidFill>
                <a:schemeClr val="tx2"/>
              </a:solidFill>
              <a:cs typeface="Calibri"/>
            </a:endParaRPr>
          </a:p>
          <a:p>
            <a:pPr marL="299085" marR="5080" indent="-286385"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lang="en-NZ" sz="1600" spc="-5" dirty="0" smtClean="0">
                <a:solidFill>
                  <a:schemeClr val="tx2"/>
                </a:solidFill>
                <a:cs typeface="Calibri"/>
              </a:rPr>
              <a:t>an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increased </a:t>
            </a:r>
            <a:r>
              <a:rPr lang="en-NZ" sz="1600" spc="-15" dirty="0">
                <a:solidFill>
                  <a:schemeClr val="tx2"/>
                </a:solidFill>
                <a:cs typeface="Calibri"/>
              </a:rPr>
              <a:t>focus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on </a:t>
            </a:r>
            <a:r>
              <a:rPr lang="en-NZ" sz="1600" spc="-15" dirty="0">
                <a:solidFill>
                  <a:schemeClr val="tx2"/>
                </a:solidFill>
                <a:cs typeface="Calibri"/>
              </a:rPr>
              <a:t>environmental outcomes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and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greater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parity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across economic, social 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and </a:t>
            </a:r>
            <a:r>
              <a:rPr lang="en-NZ" sz="1600" spc="-15" dirty="0">
                <a:solidFill>
                  <a:schemeClr val="tx2"/>
                </a:solidFill>
                <a:cs typeface="Calibri"/>
              </a:rPr>
              <a:t>environmental</a:t>
            </a:r>
            <a:r>
              <a:rPr lang="en-NZ" sz="1600" dirty="0">
                <a:solidFill>
                  <a:schemeClr val="tx2"/>
                </a:solidFill>
                <a:cs typeface="Calibri"/>
              </a:rPr>
              <a:t> </a:t>
            </a:r>
            <a:r>
              <a:rPr lang="en-NZ" sz="1600" spc="-15" dirty="0" smtClean="0">
                <a:solidFill>
                  <a:schemeClr val="tx2"/>
                </a:solidFill>
                <a:cs typeface="Calibri"/>
              </a:rPr>
              <a:t>outcomes</a:t>
            </a:r>
          </a:p>
          <a:p>
            <a:pPr marL="299085" marR="5080" indent="-286385"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lang="en-NZ" sz="1600" spc="-15" dirty="0" smtClean="0">
                <a:solidFill>
                  <a:schemeClr val="tx2"/>
                </a:solidFill>
                <a:cs typeface="Calibri"/>
              </a:rPr>
              <a:t>Overall increase in transport investment</a:t>
            </a:r>
          </a:p>
          <a:p>
            <a:pPr marL="299085" marR="5080" indent="-286385"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lang="en-NZ" sz="1600" spc="-5" dirty="0">
                <a:solidFill>
                  <a:schemeClr val="tx2"/>
                </a:solidFill>
                <a:cs typeface="Calibri"/>
              </a:rPr>
              <a:t>a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reduced emphasis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on </a:t>
            </a:r>
            <a:r>
              <a:rPr lang="en-NZ" sz="1600" spc="-15" dirty="0">
                <a:solidFill>
                  <a:schemeClr val="tx2"/>
                </a:solidFill>
                <a:cs typeface="Calibri"/>
              </a:rPr>
              <a:t>state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highway improvements </a:t>
            </a:r>
            <a:r>
              <a:rPr lang="en-NZ" sz="1600" spc="-15" dirty="0">
                <a:solidFill>
                  <a:schemeClr val="tx2"/>
                </a:solidFill>
                <a:cs typeface="Calibri"/>
              </a:rPr>
              <a:t>(from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38%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of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investment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in GPS </a:t>
            </a:r>
            <a:r>
              <a:rPr lang="en-NZ" sz="1600" spc="-10" dirty="0">
                <a:solidFill>
                  <a:schemeClr val="tx2"/>
                </a:solidFill>
                <a:cs typeface="Calibri"/>
              </a:rPr>
              <a:t>2015  to 25%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in GPS</a:t>
            </a:r>
            <a:r>
              <a:rPr lang="en-NZ" sz="1600" spc="35" dirty="0">
                <a:solidFill>
                  <a:schemeClr val="tx2"/>
                </a:solidFill>
                <a:cs typeface="Calibri"/>
              </a:rPr>
              <a:t> </a:t>
            </a:r>
            <a:r>
              <a:rPr lang="en-NZ" sz="1600" spc="-5" dirty="0">
                <a:solidFill>
                  <a:schemeClr val="tx2"/>
                </a:solidFill>
                <a:cs typeface="Calibri"/>
              </a:rPr>
              <a:t>2018</a:t>
            </a:r>
            <a:r>
              <a:rPr lang="en-NZ" sz="1600" spc="-5" dirty="0" smtClean="0">
                <a:solidFill>
                  <a:schemeClr val="tx2"/>
                </a:solidFill>
                <a:cs typeface="Calibri"/>
              </a:rPr>
              <a:t>)</a:t>
            </a:r>
            <a:endParaRPr lang="en-NZ" sz="1600" dirty="0">
              <a:solidFill>
                <a:schemeClr val="tx2"/>
              </a:solidFill>
              <a:cs typeface="Calibri"/>
            </a:endParaRPr>
          </a:p>
          <a:p>
            <a:pPr marL="299085" marR="5080" lvl="0" indent="-286385"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endParaRPr lang="en-NZ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3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576" y="260604"/>
            <a:ext cx="8525623" cy="214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3850" y="598474"/>
            <a:ext cx="5759450" cy="5445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56A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2500" dirty="0" smtClean="0"/>
              <a:t>Workers Safety / Competency</a:t>
            </a:r>
            <a:endParaRPr kumimoji="0" lang="en-NZ" sz="2500" b="1" i="0" u="none" strike="noStrike" kern="1200" cap="none" spc="0" normalizeH="0" baseline="0" noProof="0" dirty="0">
              <a:ln>
                <a:noFill/>
              </a:ln>
              <a:solidFill>
                <a:srgbClr val="00456A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50" y="1257300"/>
            <a:ext cx="838835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000" dirty="0" smtClean="0">
                <a:solidFill>
                  <a:schemeClr val="tx2"/>
                </a:solidFill>
              </a:rPr>
              <a:t>Increased Board interest 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NZ" dirty="0">
                <a:solidFill>
                  <a:schemeClr val="tx2"/>
                </a:solidFill>
              </a:rPr>
              <a:t>want to understand the risks and how we are responding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NZ" dirty="0" smtClean="0">
                <a:solidFill>
                  <a:schemeClr val="tx2"/>
                </a:solidFill>
              </a:rPr>
              <a:t>Importance of customer outcomes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NZ" dirty="0" smtClean="0">
                <a:solidFill>
                  <a:schemeClr val="tx2"/>
                </a:solidFill>
              </a:rPr>
              <a:t>Data &amp; intelligence is key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NZ" dirty="0" smtClean="0">
                <a:solidFill>
                  <a:schemeClr val="tx2"/>
                </a:solidFill>
              </a:rPr>
              <a:t>Link innovation and trials to risk reduction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NZ" dirty="0" smtClean="0">
                <a:solidFill>
                  <a:schemeClr val="tx2"/>
                </a:solidFill>
              </a:rPr>
              <a:t>Show return on investment</a:t>
            </a:r>
          </a:p>
          <a:p>
            <a:pPr lvl="1">
              <a:lnSpc>
                <a:spcPct val="150000"/>
              </a:lnSpc>
            </a:pPr>
            <a:endParaRPr lang="en-NZ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000" dirty="0" smtClean="0">
                <a:solidFill>
                  <a:schemeClr val="tx2"/>
                </a:solidFill>
              </a:rPr>
              <a:t>Move to competency based qualifications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NZ" dirty="0" smtClean="0">
                <a:solidFill>
                  <a:schemeClr val="tx2"/>
                </a:solidFill>
              </a:rPr>
              <a:t>Responding to supplier insight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NZ" dirty="0" smtClean="0">
                <a:solidFill>
                  <a:schemeClr val="tx2"/>
                </a:solidFill>
              </a:rPr>
              <a:t>Providing a better career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051543"/>
            <a:ext cx="3530600" cy="29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576" y="260604"/>
            <a:ext cx="8525623" cy="214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3850" y="598474"/>
            <a:ext cx="5759450" cy="5445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56A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2500" noProof="0" dirty="0" smtClean="0"/>
              <a:t>What’s the Agency’s focus</a:t>
            </a:r>
            <a:endParaRPr kumimoji="0" lang="en-NZ" sz="2500" b="1" i="0" u="none" strike="noStrike" kern="1200" cap="none" spc="0" normalizeH="0" baseline="0" noProof="0" dirty="0">
              <a:ln>
                <a:noFill/>
              </a:ln>
              <a:solidFill>
                <a:srgbClr val="00456A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8448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dirty="0" smtClean="0">
                <a:solidFill>
                  <a:schemeClr val="tx2"/>
                </a:solidFill>
              </a:rPr>
              <a:t>This continues to be a critical risk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tx2"/>
                </a:solidFill>
              </a:rPr>
              <a:t>Set up collaborative programme with sector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tx2"/>
                </a:solidFill>
              </a:rPr>
              <a:t>Innovations and trials;  </a:t>
            </a:r>
            <a:r>
              <a:rPr lang="en-NZ" dirty="0">
                <a:solidFill>
                  <a:schemeClr val="tx2"/>
                </a:solidFill>
              </a:rPr>
              <a:t>v</a:t>
            </a:r>
            <a:r>
              <a:rPr lang="en-NZ" dirty="0" smtClean="0">
                <a:solidFill>
                  <a:schemeClr val="tx2"/>
                </a:solidFill>
              </a:rPr>
              <a:t>alidate benefits;  implement across NZ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tx2"/>
                </a:solidFill>
              </a:rPr>
              <a:t>Areas of focus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NZ" dirty="0" smtClean="0">
                <a:solidFill>
                  <a:schemeClr val="tx2"/>
                </a:solidFill>
              </a:rPr>
              <a:t>Speed enforcement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NZ" dirty="0" smtClean="0">
                <a:solidFill>
                  <a:schemeClr val="tx2"/>
                </a:solidFill>
              </a:rPr>
              <a:t>Physical worksite layout and signage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NZ" dirty="0" smtClean="0">
                <a:solidFill>
                  <a:schemeClr val="tx2"/>
                </a:solidFill>
              </a:rPr>
              <a:t>Driver education and information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NZ" dirty="0" smtClean="0">
                <a:solidFill>
                  <a:schemeClr val="tx2"/>
                </a:solidFill>
              </a:rPr>
              <a:t>Design out the risk (process &amp; solutions)</a:t>
            </a:r>
            <a:endParaRPr lang="en-N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334125"/>
            <a:ext cx="85137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16907" y="265775"/>
            <a:ext cx="3833406" cy="5076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56A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NZ" sz="2800" dirty="0" smtClean="0"/>
              <a:t>Questions</a:t>
            </a:r>
            <a:endParaRPr lang="en-NZ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603"/>
            <a:ext cx="9144000" cy="51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TA External PowerPoint Template">
  <a:themeElements>
    <a:clrScheme name="NZTA">
      <a:dk1>
        <a:sysClr val="windowText" lastClr="000000"/>
      </a:dk1>
      <a:lt1>
        <a:sysClr val="window" lastClr="FFFFFF"/>
      </a:lt1>
      <a:dk2>
        <a:srgbClr val="197D5D"/>
      </a:dk2>
      <a:lt2>
        <a:srgbClr val="CF8B2D"/>
      </a:lt2>
      <a:accent1>
        <a:srgbClr val="19456B"/>
      </a:accent1>
      <a:accent2>
        <a:srgbClr val="AFBD22"/>
      </a:accent2>
      <a:accent3>
        <a:srgbClr val="CA4142"/>
      </a:accent3>
      <a:accent4>
        <a:srgbClr val="908070"/>
      </a:accent4>
      <a:accent5>
        <a:srgbClr val="2575AE"/>
      </a:accent5>
      <a:accent6>
        <a:srgbClr val="008B9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ZTA External PowerPoint Template.potx" id="{BDE9F58E-9B74-42B2-BDF1-1D00766E7B41}" vid="{13139653-9905-4BA2-83CD-DAEE8FC85915}"/>
    </a:ext>
  </a:extLst>
</a:theme>
</file>

<file path=ppt/theme/theme2.xml><?xml version="1.0" encoding="utf-8"?>
<a:theme xmlns:a="http://schemas.openxmlformats.org/drawingml/2006/main" name="1_NZTA External PowerPoint Template">
  <a:themeElements>
    <a:clrScheme name="NZTA">
      <a:dk1>
        <a:sysClr val="windowText" lastClr="000000"/>
      </a:dk1>
      <a:lt1>
        <a:sysClr val="window" lastClr="FFFFFF"/>
      </a:lt1>
      <a:dk2>
        <a:srgbClr val="197D5D"/>
      </a:dk2>
      <a:lt2>
        <a:srgbClr val="CF8B2D"/>
      </a:lt2>
      <a:accent1>
        <a:srgbClr val="19456B"/>
      </a:accent1>
      <a:accent2>
        <a:srgbClr val="AFBD22"/>
      </a:accent2>
      <a:accent3>
        <a:srgbClr val="CA4142"/>
      </a:accent3>
      <a:accent4>
        <a:srgbClr val="908070"/>
      </a:accent4>
      <a:accent5>
        <a:srgbClr val="2575AE"/>
      </a:accent5>
      <a:accent6>
        <a:srgbClr val="008B9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ZTA External PowerPoint Template.potx" id="{BDE9F58E-9B74-42B2-BDF1-1D00766E7B41}" vid="{13139653-9905-4BA2-83CD-DAEE8FC859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E7FC7D1DFCBB4DAF12F0F583E5727F" ma:contentTypeVersion="12" ma:contentTypeDescription="Create a new document." ma:contentTypeScope="" ma:versionID="3183aaf253e1b737959cf8b806d09f22">
  <xsd:schema xmlns:xsd="http://www.w3.org/2001/XMLSchema" xmlns:xs="http://www.w3.org/2001/XMLSchema" xmlns:p="http://schemas.microsoft.com/office/2006/metadata/properties" xmlns:ns2="5a56619b-5606-4a2b-8065-d5f1974d9ed5" xmlns:ns3="e3d1d8a1-fed5-4680-8fac-b27b0658afc4" targetNamespace="http://schemas.microsoft.com/office/2006/metadata/properties" ma:root="true" ma:fieldsID="5f7b77ff09cdf542f7f9b313e190010d" ns2:_="" ns3:_="">
    <xsd:import namespace="5a56619b-5606-4a2b-8065-d5f1974d9ed5"/>
    <xsd:import namespace="e3d1d8a1-fed5-4680-8fac-b27b0658af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6619b-5606-4a2b-8065-d5f1974d9e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d8a1-fed5-4680-8fac-b27b0658af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94F4AF-A52C-44B0-94AD-119E676D9667}"/>
</file>

<file path=customXml/itemProps2.xml><?xml version="1.0" encoding="utf-8"?>
<ds:datastoreItem xmlns:ds="http://schemas.openxmlformats.org/officeDocument/2006/customXml" ds:itemID="{4EAB3532-DA93-4F69-AD63-6ECB9E43C51E}"/>
</file>

<file path=customXml/itemProps3.xml><?xml version="1.0" encoding="utf-8"?>
<ds:datastoreItem xmlns:ds="http://schemas.openxmlformats.org/officeDocument/2006/customXml" ds:itemID="{E693BC02-702D-4590-B58C-F890B21F19E2}"/>
</file>

<file path=docProps/app.xml><?xml version="1.0" encoding="utf-8"?>
<Properties xmlns="http://schemas.openxmlformats.org/officeDocument/2006/extended-properties" xmlns:vt="http://schemas.openxmlformats.org/officeDocument/2006/docPropsVTypes">
  <Template>NZTA External PowerPoint Template</Template>
  <TotalTime>6872</TotalTime>
  <Words>483</Words>
  <Application>Microsoft Office PowerPoint</Application>
  <PresentationFormat>On-screen Show (4:3)</PresentationFormat>
  <Paragraphs>80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Courier New</vt:lpstr>
      <vt:lpstr>Lao UI</vt:lpstr>
      <vt:lpstr>Lucida Sans</vt:lpstr>
      <vt:lpstr>Whitney Book</vt:lpstr>
      <vt:lpstr>NZTA External PowerPoint Template</vt:lpstr>
      <vt:lpstr>1_NZTA External PowerPoint Template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NZ Transport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Ailsa Campbell</dc:creator>
  <dc:description>Designed by NZTA developed by Allfields</dc:description>
  <cp:lastModifiedBy>Claudette Herselman</cp:lastModifiedBy>
  <cp:revision>338</cp:revision>
  <cp:lastPrinted>2018-05-07T00:56:50Z</cp:lastPrinted>
  <dcterms:created xsi:type="dcterms:W3CDTF">2016-10-12T22:15:21Z</dcterms:created>
  <dcterms:modified xsi:type="dcterms:W3CDTF">2018-05-07T23:11:10Z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0x01010055E7FC7D1DFCBB4DAF12F0F583E5727F</vt:lpwstr>
  </property>
</Properties>
</file>