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17.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31.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27.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474" r:id="rId2"/>
    <p:sldId id="554" r:id="rId3"/>
    <p:sldId id="529" r:id="rId4"/>
    <p:sldId id="530" r:id="rId5"/>
    <p:sldId id="531" r:id="rId6"/>
    <p:sldId id="509" r:id="rId7"/>
    <p:sldId id="511" r:id="rId8"/>
    <p:sldId id="447" r:id="rId9"/>
    <p:sldId id="532" r:id="rId10"/>
    <p:sldId id="449" r:id="rId11"/>
    <p:sldId id="502" r:id="rId12"/>
    <p:sldId id="538" r:id="rId13"/>
    <p:sldId id="539" r:id="rId14"/>
    <p:sldId id="555" r:id="rId15"/>
    <p:sldId id="550" r:id="rId16"/>
    <p:sldId id="450" r:id="rId17"/>
    <p:sldId id="551" r:id="rId18"/>
    <p:sldId id="451" r:id="rId19"/>
    <p:sldId id="516" r:id="rId20"/>
    <p:sldId id="517" r:id="rId21"/>
    <p:sldId id="542" r:id="rId22"/>
    <p:sldId id="536" r:id="rId23"/>
    <p:sldId id="537" r:id="rId24"/>
    <p:sldId id="544" r:id="rId25"/>
    <p:sldId id="545" r:id="rId26"/>
    <p:sldId id="546" r:id="rId27"/>
    <p:sldId id="547" r:id="rId28"/>
    <p:sldId id="549" r:id="rId29"/>
    <p:sldId id="559" r:id="rId30"/>
    <p:sldId id="560" r:id="rId31"/>
    <p:sldId id="561" r:id="rId32"/>
    <p:sldId id="563" r:id="rId33"/>
    <p:sldId id="455" r:id="rId3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6683" userDrawn="1">
          <p15:clr>
            <a:srgbClr val="A4A3A4"/>
          </p15:clr>
        </p15:guide>
        <p15:guide id="3" orient="horz" pos="2976" userDrawn="1">
          <p15:clr>
            <a:srgbClr val="A4A3A4"/>
          </p15:clr>
        </p15:guide>
        <p15:guide id="4" orient="horz" pos="4303">
          <p15:clr>
            <a:srgbClr val="A4A3A4"/>
          </p15:clr>
        </p15:guide>
        <p15:guide id="5" orient="horz" pos="778">
          <p15:clr>
            <a:srgbClr val="A4A3A4"/>
          </p15:clr>
        </p15:guide>
        <p15:guide id="6" pos="1996">
          <p15:clr>
            <a:srgbClr val="A4A3A4"/>
          </p15:clr>
        </p15:guide>
        <p15:guide id="7" pos="4226" userDrawn="1">
          <p15:clr>
            <a:srgbClr val="A4A3A4"/>
          </p15:clr>
        </p15:guide>
        <p15:guide id="8" pos="4323">
          <p15:clr>
            <a:srgbClr val="A4A3A4"/>
          </p15:clr>
        </p15:guide>
        <p15:guide id="9" pos="7510">
          <p15:clr>
            <a:srgbClr val="A4A3A4"/>
          </p15:clr>
        </p15:guide>
        <p15:guide id="10" orient="horz" pos="312">
          <p15:clr>
            <a:srgbClr val="A4A3A4"/>
          </p15:clr>
        </p15:guide>
        <p15:guide id="11" pos="4068">
          <p15:clr>
            <a:srgbClr val="A4A3A4"/>
          </p15:clr>
        </p15:guide>
        <p15:guide id="13" pos="7539">
          <p15:clr>
            <a:srgbClr val="A4A3A4"/>
          </p15:clr>
        </p15:guide>
        <p15:guide id="14" orient="horz" pos="1982">
          <p15:clr>
            <a:srgbClr val="A4A3A4"/>
          </p15:clr>
        </p15:guide>
        <p15:guide id="15" orient="horz" pos="229">
          <p15:clr>
            <a:srgbClr val="A4A3A4"/>
          </p15:clr>
        </p15:guide>
        <p15:guide id="16" orient="horz" pos="1777">
          <p15:clr>
            <a:srgbClr val="A4A3A4"/>
          </p15:clr>
        </p15:guide>
        <p15:guide id="17" orient="horz" pos="3603">
          <p15:clr>
            <a:srgbClr val="A4A3A4"/>
          </p15:clr>
        </p15:guide>
        <p15:guide id="18" pos="7566">
          <p15:clr>
            <a:srgbClr val="A4A3A4"/>
          </p15:clr>
        </p15:guide>
        <p15:guide id="19" pos="3337">
          <p15:clr>
            <a:srgbClr val="A4A3A4"/>
          </p15:clr>
        </p15:guide>
        <p15:guide id="20" pos="19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6C0A"/>
    <a:srgbClr val="8AAC46"/>
    <a:srgbClr val="F57E1B"/>
    <a:srgbClr val="EE0000"/>
    <a:srgbClr val="FF6600"/>
    <a:srgbClr val="FF72BC"/>
    <a:srgbClr val="3771C7"/>
    <a:srgbClr val="F68B32"/>
    <a:srgbClr val="A6A6A6"/>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93" autoAdjust="0"/>
    <p:restoredTop sz="91556" autoAdjust="0"/>
  </p:normalViewPr>
  <p:slideViewPr>
    <p:cSldViewPr snapToGrid="0">
      <p:cViewPr varScale="1">
        <p:scale>
          <a:sx n="79" d="100"/>
          <a:sy n="79" d="100"/>
        </p:scale>
        <p:origin x="485" y="62"/>
      </p:cViewPr>
      <p:guideLst>
        <p:guide orient="horz" pos="2251"/>
        <p:guide pos="6683"/>
        <p:guide orient="horz" pos="2976"/>
        <p:guide orient="horz" pos="4303"/>
        <p:guide orient="horz" pos="778"/>
        <p:guide pos="1996"/>
        <p:guide pos="4226"/>
        <p:guide pos="4323"/>
        <p:guide pos="7510"/>
        <p:guide orient="horz" pos="312"/>
        <p:guide pos="4068"/>
        <p:guide pos="7539"/>
        <p:guide orient="horz" pos="1982"/>
        <p:guide orient="horz" pos="229"/>
        <p:guide orient="horz" pos="1777"/>
        <p:guide orient="horz" pos="3603"/>
        <p:guide pos="7566"/>
        <p:guide pos="3337"/>
        <p:guide pos="1981"/>
      </p:guideLst>
    </p:cSldViewPr>
  </p:slideViewPr>
  <p:notesTextViewPr>
    <p:cViewPr>
      <p:scale>
        <a:sx n="3" d="2"/>
        <a:sy n="3" d="2"/>
      </p:scale>
      <p:origin x="0" y="0"/>
    </p:cViewPr>
  </p:notesTextViewPr>
  <p:sorterViewPr>
    <p:cViewPr>
      <p:scale>
        <a:sx n="125" d="100"/>
        <a:sy n="125" d="100"/>
      </p:scale>
      <p:origin x="0" y="71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6A1CBB9D-CB21-435C-8C6B-13674D8E007B}" type="datetimeFigureOut">
              <a:rPr lang="en-NZ" smtClean="0"/>
              <a:t>14/05/2018</a:t>
            </a:fld>
            <a:endParaRPr lang="en-NZ"/>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DA4DC09B-8B14-4FBA-AC34-45D4081E5044}" type="slidenum">
              <a:rPr lang="en-NZ" smtClean="0"/>
              <a:t>‹#›</a:t>
            </a:fld>
            <a:endParaRPr lang="en-NZ"/>
          </a:p>
        </p:txBody>
      </p:sp>
    </p:spTree>
    <p:extLst>
      <p:ext uri="{BB962C8B-B14F-4D97-AF65-F5344CB8AC3E}">
        <p14:creationId xmlns:p14="http://schemas.microsoft.com/office/powerpoint/2010/main" val="57825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1</a:t>
            </a:fld>
            <a:endParaRPr lang="en-NZ"/>
          </a:p>
        </p:txBody>
      </p:sp>
    </p:spTree>
    <p:extLst>
      <p:ext uri="{BB962C8B-B14F-4D97-AF65-F5344CB8AC3E}">
        <p14:creationId xmlns:p14="http://schemas.microsoft.com/office/powerpoint/2010/main" val="1339765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NZ" dirty="0"/>
              <a:t>Once the key roles requiring CoPTTM training were established, we then identified what learning blocks were required for each role. </a:t>
            </a:r>
          </a:p>
          <a:p>
            <a:r>
              <a:rPr lang="en-NZ" dirty="0"/>
              <a:t>As part of this we also looked at what learning blocks were prerequisites to other learning blocks</a:t>
            </a:r>
          </a:p>
          <a:p>
            <a:endParaRPr lang="en-NZ" dirty="0"/>
          </a:p>
          <a:p>
            <a:r>
              <a:rPr lang="en-NZ" dirty="0"/>
              <a:t>We were careful not to assume that each learning block would be a workshop. We considered the range of options which include:</a:t>
            </a:r>
          </a:p>
          <a:p>
            <a:pPr marL="628650" lvl="1" indent="-171450">
              <a:buFont typeface="Arial" panose="020B0604020202020204" pitchFamily="34" charset="0"/>
              <a:buChar char="•"/>
            </a:pPr>
            <a:r>
              <a:rPr lang="en-NZ" dirty="0"/>
              <a:t>Formal training</a:t>
            </a:r>
          </a:p>
          <a:p>
            <a:pPr marL="628650" lvl="1" indent="-171450">
              <a:buFont typeface="Arial" panose="020B0604020202020204" pitchFamily="34" charset="0"/>
              <a:buChar char="•"/>
            </a:pPr>
            <a:r>
              <a:rPr lang="en-NZ" dirty="0"/>
              <a:t>On-job training</a:t>
            </a:r>
          </a:p>
          <a:p>
            <a:pPr marL="628650" lvl="1" indent="-171450">
              <a:buFont typeface="Arial" panose="020B0604020202020204" pitchFamily="34" charset="0"/>
              <a:buChar char="•"/>
            </a:pPr>
            <a:r>
              <a:rPr lang="en-NZ" dirty="0"/>
              <a:t>Briefing</a:t>
            </a:r>
          </a:p>
          <a:p>
            <a:pPr marL="628650" lvl="1" indent="-171450">
              <a:buFont typeface="Arial" panose="020B0604020202020204" pitchFamily="34" charset="0"/>
              <a:buChar char="•"/>
            </a:pPr>
            <a:r>
              <a:rPr lang="en-NZ" dirty="0"/>
              <a:t>Online learning</a:t>
            </a:r>
          </a:p>
          <a:p>
            <a:pPr marL="628650" lvl="1" indent="-171450">
              <a:buFont typeface="Arial" panose="020B0604020202020204" pitchFamily="34" charset="0"/>
              <a:buChar char="•"/>
            </a:pPr>
            <a:r>
              <a:rPr lang="en-NZ" dirty="0"/>
              <a:t>Combination of any of above options</a:t>
            </a:r>
          </a:p>
          <a:p>
            <a:pPr lvl="1"/>
            <a:endParaRPr lang="en-NZ" dirty="0"/>
          </a:p>
          <a:p>
            <a:pPr lvl="0"/>
            <a:r>
              <a:rPr lang="en-NZ" sz="1200" b="1" i="1" kern="1200" dirty="0">
                <a:solidFill>
                  <a:schemeClr val="tx1"/>
                </a:solidFill>
                <a:latin typeface="+mn-lt"/>
                <a:ea typeface="+mn-ea"/>
                <a:cs typeface="+mn-cs"/>
              </a:rPr>
              <a:t>Click the link to go to Map of learning blocks</a:t>
            </a:r>
          </a:p>
          <a:p>
            <a:pPr lvl="0"/>
            <a:endParaRPr lang="en-NZ" sz="1200" b="1" i="0" kern="1200" dirty="0">
              <a:solidFill>
                <a:schemeClr val="tx1"/>
              </a:solidFill>
              <a:latin typeface="+mn-lt"/>
              <a:ea typeface="+mn-ea"/>
              <a:cs typeface="+mn-cs"/>
            </a:endParaRPr>
          </a:p>
          <a:p>
            <a:pPr lvl="0"/>
            <a:r>
              <a:rPr lang="en-NZ" sz="1200" b="1" i="0" kern="1200" dirty="0">
                <a:solidFill>
                  <a:schemeClr val="tx1"/>
                </a:solidFill>
                <a:latin typeface="+mn-lt"/>
                <a:ea typeface="+mn-ea"/>
                <a:cs typeface="+mn-cs"/>
              </a:rPr>
              <a:t>Notes of what to cover included under the learning blocks slide</a:t>
            </a:r>
            <a:endParaRPr lang="en-NZ" b="1" i="0" dirty="0"/>
          </a:p>
          <a:p>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10</a:t>
            </a:fld>
            <a:endParaRPr lang="en-NZ"/>
          </a:p>
        </p:txBody>
      </p:sp>
    </p:spTree>
    <p:extLst>
      <p:ext uri="{BB962C8B-B14F-4D97-AF65-F5344CB8AC3E}">
        <p14:creationId xmlns:p14="http://schemas.microsoft.com/office/powerpoint/2010/main" val="1172563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Some points to note about the model</a:t>
            </a:r>
          </a:p>
          <a:p>
            <a:r>
              <a:rPr lang="en-NZ" sz="1200" kern="1200" dirty="0">
                <a:solidFill>
                  <a:schemeClr val="tx1"/>
                </a:solidFill>
                <a:effectLst/>
                <a:latin typeface="+mn-lt"/>
                <a:ea typeface="+mn-ea"/>
                <a:cs typeface="+mn-cs"/>
              </a:rPr>
              <a:t>A </a:t>
            </a:r>
            <a:r>
              <a:rPr lang="en-NZ" sz="1200" b="1" kern="1200" dirty="0">
                <a:solidFill>
                  <a:schemeClr val="tx1"/>
                </a:solidFill>
                <a:effectLst/>
                <a:latin typeface="+mn-lt"/>
                <a:ea typeface="+mn-ea"/>
                <a:cs typeface="+mn-cs"/>
              </a:rPr>
              <a:t>certificate of achievement</a:t>
            </a:r>
            <a:r>
              <a:rPr lang="en-NZ" sz="1200" kern="1200" dirty="0">
                <a:solidFill>
                  <a:schemeClr val="tx1"/>
                </a:solidFill>
                <a:effectLst/>
                <a:latin typeface="+mn-lt"/>
                <a:ea typeface="+mn-ea"/>
                <a:cs typeface="+mn-cs"/>
              </a:rPr>
              <a:t> is issued after the person successfully completes the training and passes all of the tests</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The </a:t>
            </a:r>
            <a:r>
              <a:rPr lang="en-NZ" sz="1200" b="1" kern="1200" dirty="0">
                <a:solidFill>
                  <a:schemeClr val="tx1"/>
                </a:solidFill>
                <a:effectLst/>
                <a:latin typeface="+mn-lt"/>
                <a:ea typeface="+mn-ea"/>
                <a:cs typeface="+mn-cs"/>
              </a:rPr>
              <a:t>warrant</a:t>
            </a:r>
            <a:r>
              <a:rPr lang="en-NZ" sz="1200" kern="1200" dirty="0">
                <a:solidFill>
                  <a:schemeClr val="tx1"/>
                </a:solidFill>
                <a:effectLst/>
                <a:latin typeface="+mn-lt"/>
                <a:ea typeface="+mn-ea"/>
                <a:cs typeface="+mn-cs"/>
              </a:rPr>
              <a:t> is issued once the person has been assessed as competent in all of the practical skills associated to the learning block</a:t>
            </a:r>
          </a:p>
          <a:p>
            <a:endParaRPr lang="en-NZ" dirty="0"/>
          </a:p>
          <a:p>
            <a:endParaRPr lang="en-NZ" dirty="0"/>
          </a:p>
          <a:p>
            <a:r>
              <a:rPr lang="en-NZ" dirty="0"/>
              <a:t> </a:t>
            </a:r>
          </a:p>
        </p:txBody>
      </p:sp>
      <p:sp>
        <p:nvSpPr>
          <p:cNvPr id="4" name="Slide Number Placeholder 3"/>
          <p:cNvSpPr>
            <a:spLocks noGrp="1"/>
          </p:cNvSpPr>
          <p:nvPr>
            <p:ph type="sldNum" sz="quarter" idx="10"/>
          </p:nvPr>
        </p:nvSpPr>
        <p:spPr/>
        <p:txBody>
          <a:bodyPr/>
          <a:lstStyle/>
          <a:p>
            <a:fld id="{DA4DC09B-8B14-4FBA-AC34-45D4081E5044}" type="slidenum">
              <a:rPr lang="en-NZ" smtClean="0"/>
              <a:t>11</a:t>
            </a:fld>
            <a:endParaRPr lang="en-NZ"/>
          </a:p>
        </p:txBody>
      </p:sp>
    </p:spTree>
    <p:extLst>
      <p:ext uri="{BB962C8B-B14F-4D97-AF65-F5344CB8AC3E}">
        <p14:creationId xmlns:p14="http://schemas.microsoft.com/office/powerpoint/2010/main" val="3964595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Some roles only require an understanding of the requirements (certificate of achievement) for any prerequisites </a:t>
            </a:r>
          </a:p>
          <a:p>
            <a:r>
              <a:rPr lang="en-NZ" sz="1200" kern="1200" dirty="0">
                <a:solidFill>
                  <a:schemeClr val="tx1"/>
                </a:solidFill>
                <a:effectLst/>
                <a:latin typeface="+mn-lt"/>
                <a:ea typeface="+mn-ea"/>
                <a:cs typeface="+mn-cs"/>
              </a:rPr>
              <a:t>Other roles require the person to be have been assessed as competent (warrant) for any prerequisites</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The matrix is a quick way to establish what qualifications each role requires</a:t>
            </a:r>
          </a:p>
          <a:p>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12</a:t>
            </a:fld>
            <a:endParaRPr lang="en-NZ"/>
          </a:p>
        </p:txBody>
      </p:sp>
    </p:spTree>
    <p:extLst>
      <p:ext uri="{BB962C8B-B14F-4D97-AF65-F5344CB8AC3E}">
        <p14:creationId xmlns:p14="http://schemas.microsoft.com/office/powerpoint/2010/main" val="713347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For example, the </a:t>
            </a:r>
            <a:r>
              <a:rPr lang="en-NZ" sz="1200" b="1" kern="1200" dirty="0">
                <a:solidFill>
                  <a:schemeClr val="tx1"/>
                </a:solidFill>
                <a:effectLst/>
                <a:latin typeface="+mn-lt"/>
                <a:ea typeface="+mn-ea"/>
                <a:cs typeface="+mn-cs"/>
              </a:rPr>
              <a:t>TTM Worker </a:t>
            </a:r>
            <a:r>
              <a:rPr lang="en-NZ" sz="1200" kern="1200" dirty="0">
                <a:solidFill>
                  <a:schemeClr val="tx1"/>
                </a:solidFill>
                <a:effectLst/>
                <a:latin typeface="+mn-lt"/>
                <a:ea typeface="+mn-ea"/>
                <a:cs typeface="+mn-cs"/>
              </a:rPr>
              <a:t>requires warrants (assessed as competent) in the General Worker and TTM Worker learning blocks</a:t>
            </a:r>
          </a:p>
          <a:p>
            <a:r>
              <a:rPr lang="en-NZ" sz="1200" kern="1200" dirty="0">
                <a:solidFill>
                  <a:schemeClr val="tx1"/>
                </a:solidFill>
                <a:effectLst/>
                <a:latin typeface="+mn-lt"/>
                <a:ea typeface="+mn-ea"/>
                <a:cs typeface="+mn-cs"/>
              </a:rPr>
              <a:t> </a:t>
            </a:r>
          </a:p>
          <a:p>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14</a:t>
            </a:fld>
            <a:endParaRPr lang="en-NZ"/>
          </a:p>
        </p:txBody>
      </p:sp>
    </p:spTree>
    <p:extLst>
      <p:ext uri="{BB962C8B-B14F-4D97-AF65-F5344CB8AC3E}">
        <p14:creationId xmlns:p14="http://schemas.microsoft.com/office/powerpoint/2010/main" val="2113669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The </a:t>
            </a:r>
            <a:r>
              <a:rPr lang="en-NZ" sz="1200" b="1" kern="1200" dirty="0">
                <a:solidFill>
                  <a:schemeClr val="tx1"/>
                </a:solidFill>
                <a:effectLst/>
                <a:latin typeface="+mn-lt"/>
                <a:ea typeface="+mn-ea"/>
                <a:cs typeface="+mn-cs"/>
              </a:rPr>
              <a:t>STMS L1 </a:t>
            </a:r>
            <a:r>
              <a:rPr lang="en-NZ" sz="1200" kern="1200" dirty="0">
                <a:solidFill>
                  <a:schemeClr val="tx1"/>
                </a:solidFill>
                <a:effectLst/>
                <a:latin typeface="+mn-lt"/>
                <a:ea typeface="+mn-ea"/>
                <a:cs typeface="+mn-cs"/>
              </a:rPr>
              <a:t>requires warrants in the following learning blocks: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General Worker</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TTM Worker</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TC</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STMS L1</a:t>
            </a:r>
            <a:endParaRPr lang="en-NZ"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They also need a </a:t>
            </a:r>
            <a:r>
              <a:rPr lang="en-GB" sz="1200" b="1" kern="1200" dirty="0">
                <a:solidFill>
                  <a:schemeClr val="tx1"/>
                </a:solidFill>
                <a:effectLst/>
                <a:latin typeface="+mn-lt"/>
                <a:ea typeface="+mn-ea"/>
                <a:cs typeface="+mn-cs"/>
              </a:rPr>
              <a:t>certificate of achievement</a:t>
            </a:r>
            <a:r>
              <a:rPr lang="en-GB" sz="1200" kern="1200" dirty="0">
                <a:solidFill>
                  <a:schemeClr val="tx1"/>
                </a:solidFill>
                <a:effectLst/>
                <a:latin typeface="+mn-lt"/>
                <a:ea typeface="+mn-ea"/>
                <a:cs typeface="+mn-cs"/>
              </a:rPr>
              <a:t> for the STMS Universal learning block</a:t>
            </a:r>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15</a:t>
            </a:fld>
            <a:endParaRPr lang="en-NZ"/>
          </a:p>
        </p:txBody>
      </p:sp>
    </p:spTree>
    <p:extLst>
      <p:ext uri="{BB962C8B-B14F-4D97-AF65-F5344CB8AC3E}">
        <p14:creationId xmlns:p14="http://schemas.microsoft.com/office/powerpoint/2010/main" val="1135507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The </a:t>
            </a:r>
            <a:r>
              <a:rPr lang="en-NZ" sz="1200" b="1" kern="1200" dirty="0">
                <a:solidFill>
                  <a:schemeClr val="tx1"/>
                </a:solidFill>
                <a:effectLst/>
                <a:latin typeface="+mn-lt"/>
                <a:ea typeface="+mn-ea"/>
                <a:cs typeface="+mn-cs"/>
              </a:rPr>
              <a:t>STMS L2 over 65km/h and L3 </a:t>
            </a:r>
            <a:r>
              <a:rPr lang="en-NZ" sz="1200" kern="1200" dirty="0">
                <a:solidFill>
                  <a:schemeClr val="tx1"/>
                </a:solidFill>
                <a:effectLst/>
                <a:latin typeface="+mn-lt"/>
                <a:ea typeface="+mn-ea"/>
                <a:cs typeface="+mn-cs"/>
              </a:rPr>
              <a:t>requires warrants in the following learning blocks: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General Worker</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TTM Worker</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TC</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NZ" sz="1200" b="0" kern="1200" dirty="0">
                <a:solidFill>
                  <a:schemeClr val="tx1"/>
                </a:solidFill>
                <a:effectLst/>
                <a:latin typeface="+mn-lt"/>
                <a:ea typeface="+mn-ea"/>
                <a:cs typeface="+mn-cs"/>
              </a:rPr>
              <a:t>STMS L2 over 65km/h and L3 </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pPr marL="0" lvl="0" indent="0">
              <a:buFont typeface="Arial" panose="020B0604020202020204" pitchFamily="34" charset="0"/>
              <a:buNone/>
            </a:pPr>
            <a:r>
              <a:rPr lang="en-GB" sz="1200" kern="1200" dirty="0">
                <a:solidFill>
                  <a:schemeClr val="tx1"/>
                </a:solidFill>
                <a:effectLst/>
                <a:latin typeface="+mn-lt"/>
                <a:ea typeface="+mn-ea"/>
                <a:cs typeface="+mn-cs"/>
              </a:rPr>
              <a:t>They also need a </a:t>
            </a:r>
            <a:r>
              <a:rPr lang="en-GB" sz="1200" b="1" kern="1200" dirty="0">
                <a:solidFill>
                  <a:schemeClr val="tx1"/>
                </a:solidFill>
                <a:effectLst/>
                <a:latin typeface="+mn-lt"/>
                <a:ea typeface="+mn-ea"/>
                <a:cs typeface="+mn-cs"/>
              </a:rPr>
              <a:t>certificate of achievement</a:t>
            </a:r>
            <a:r>
              <a:rPr lang="en-GB" sz="1200" kern="1200" dirty="0">
                <a:solidFill>
                  <a:schemeClr val="tx1"/>
                </a:solidFill>
                <a:effectLst/>
                <a:latin typeface="+mn-lt"/>
                <a:ea typeface="+mn-ea"/>
                <a:cs typeface="+mn-cs"/>
              </a:rPr>
              <a:t> for the STMS Universal learning block</a:t>
            </a: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16</a:t>
            </a:fld>
            <a:endParaRPr lang="en-NZ"/>
          </a:p>
        </p:txBody>
      </p:sp>
    </p:spTree>
    <p:extLst>
      <p:ext uri="{BB962C8B-B14F-4D97-AF65-F5344CB8AC3E}">
        <p14:creationId xmlns:p14="http://schemas.microsoft.com/office/powerpoint/2010/main" val="713347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A </a:t>
            </a:r>
            <a:r>
              <a:rPr lang="en-NZ" sz="1200" b="1" kern="1200" dirty="0">
                <a:solidFill>
                  <a:schemeClr val="tx1"/>
                </a:solidFill>
                <a:effectLst/>
                <a:latin typeface="+mn-lt"/>
                <a:ea typeface="+mn-ea"/>
                <a:cs typeface="+mn-cs"/>
              </a:rPr>
              <a:t>TMP Designer </a:t>
            </a:r>
            <a:r>
              <a:rPr lang="en-NZ" sz="1200" kern="1200" dirty="0">
                <a:solidFill>
                  <a:schemeClr val="tx1"/>
                </a:solidFill>
                <a:effectLst/>
                <a:latin typeface="+mn-lt"/>
                <a:ea typeface="+mn-ea"/>
                <a:cs typeface="+mn-cs"/>
              </a:rPr>
              <a:t>developing TMPs on level 1 roads requires a </a:t>
            </a:r>
            <a:r>
              <a:rPr lang="en-NZ" sz="1200" b="1" kern="1200" dirty="0">
                <a:solidFill>
                  <a:schemeClr val="tx1"/>
                </a:solidFill>
                <a:effectLst/>
                <a:latin typeface="+mn-lt"/>
                <a:ea typeface="+mn-ea"/>
                <a:cs typeface="+mn-cs"/>
              </a:rPr>
              <a:t>certificate of achievement</a:t>
            </a:r>
            <a:r>
              <a:rPr lang="en-NZ" sz="1200" kern="1200" dirty="0">
                <a:solidFill>
                  <a:schemeClr val="tx1"/>
                </a:solidFill>
                <a:effectLst/>
                <a:latin typeface="+mn-lt"/>
                <a:ea typeface="+mn-ea"/>
                <a:cs typeface="+mn-cs"/>
              </a:rPr>
              <a:t> in the following learning blocks: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TTM Worker</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TC</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STMS Universal</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STMS L1</a:t>
            </a:r>
            <a:endParaRPr lang="en-NZ" sz="1200" kern="1200" dirty="0">
              <a:solidFill>
                <a:schemeClr val="tx1"/>
              </a:solidFill>
              <a:effectLst/>
              <a:latin typeface="+mn-lt"/>
              <a:ea typeface="+mn-ea"/>
              <a:cs typeface="+mn-cs"/>
            </a:endParaRPr>
          </a:p>
          <a:p>
            <a:r>
              <a:rPr lang="en-NZ" sz="1200" b="1" i="1" kern="1200" dirty="0">
                <a:solidFill>
                  <a:schemeClr val="tx1"/>
                </a:solidFill>
                <a:effectLst/>
                <a:latin typeface="+mn-lt"/>
                <a:ea typeface="+mn-ea"/>
                <a:cs typeface="+mn-cs"/>
              </a:rPr>
              <a:t>Click to next slide</a:t>
            </a:r>
            <a:endParaRPr lang="en-NZ" sz="1200" b="1"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17</a:t>
            </a:fld>
            <a:endParaRPr lang="en-NZ"/>
          </a:p>
        </p:txBody>
      </p:sp>
    </p:spTree>
    <p:extLst>
      <p:ext uri="{BB962C8B-B14F-4D97-AF65-F5344CB8AC3E}">
        <p14:creationId xmlns:p14="http://schemas.microsoft.com/office/powerpoint/2010/main" val="3986785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sz="1200" kern="1200" dirty="0">
                <a:solidFill>
                  <a:schemeClr val="tx1"/>
                </a:solidFill>
                <a:effectLst/>
                <a:latin typeface="+mn-lt"/>
                <a:ea typeface="+mn-ea"/>
                <a:cs typeface="+mn-cs"/>
              </a:rPr>
              <a:t>And they will also need a warrant in the TMP Designer learning block</a:t>
            </a:r>
          </a:p>
          <a:p>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18</a:t>
            </a:fld>
            <a:endParaRPr lang="en-NZ"/>
          </a:p>
        </p:txBody>
      </p:sp>
    </p:spTree>
    <p:extLst>
      <p:ext uri="{BB962C8B-B14F-4D97-AF65-F5344CB8AC3E}">
        <p14:creationId xmlns:p14="http://schemas.microsoft.com/office/powerpoint/2010/main" val="3992385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NZ" dirty="0"/>
              <a:t>Each learning block has a profile which outlines key information about the learning block</a:t>
            </a:r>
          </a:p>
          <a:p>
            <a:pPr marL="536575" marR="0" lvl="2" indent="-266700" algn="l" defTabSz="914400" rtl="0" eaLnBrk="0" fontAlgn="base" latinLnBrk="0" hangingPunct="0">
              <a:lnSpc>
                <a:spcPct val="100000"/>
              </a:lnSpc>
              <a:spcBef>
                <a:spcPts val="200"/>
              </a:spcBef>
              <a:spcAft>
                <a:spcPts val="200"/>
              </a:spcAft>
              <a:buClr>
                <a:srgbClr val="AFBD21"/>
              </a:buClr>
              <a:buSzTx/>
              <a:buFont typeface="Courier New" pitchFamily="49" charset="0"/>
              <a:buChar char="o"/>
              <a:tabLst/>
              <a:defRPr/>
            </a:pPr>
            <a:r>
              <a:rPr kumimoji="0" lang="en-GB" altLang="en-US" sz="2000" b="0" i="0" u="none" strike="noStrike" kern="1200" cap="none" spc="0" normalizeH="0" baseline="0" noProof="0" dirty="0">
                <a:ln>
                  <a:noFill/>
                </a:ln>
                <a:solidFill>
                  <a:srgbClr val="00456B"/>
                </a:solidFill>
                <a:effectLst/>
                <a:uLnTx/>
                <a:uFillTx/>
                <a:latin typeface="Arial" pitchFamily="34" charset="0"/>
                <a:ea typeface="+mn-ea"/>
                <a:cs typeface="Arial" pitchFamily="34" charset="0"/>
              </a:rPr>
              <a:t>Who it is for</a:t>
            </a:r>
          </a:p>
          <a:p>
            <a:pPr marL="536575" marR="0" lvl="2" indent="-266700" algn="l" defTabSz="914400" rtl="0" eaLnBrk="0" fontAlgn="base" latinLnBrk="0" hangingPunct="0">
              <a:lnSpc>
                <a:spcPct val="100000"/>
              </a:lnSpc>
              <a:spcBef>
                <a:spcPts val="200"/>
              </a:spcBef>
              <a:spcAft>
                <a:spcPts val="200"/>
              </a:spcAft>
              <a:buClr>
                <a:srgbClr val="AFBD21"/>
              </a:buClr>
              <a:buSzTx/>
              <a:buFont typeface="Courier New" pitchFamily="49" charset="0"/>
              <a:buChar char="o"/>
              <a:tabLst/>
              <a:defRPr/>
            </a:pPr>
            <a:r>
              <a:rPr kumimoji="0" lang="en-GB" altLang="en-US" sz="2000" b="0" i="0" u="none" strike="noStrike" kern="1200" cap="none" spc="0" normalizeH="0" baseline="0" noProof="0" dirty="0">
                <a:ln>
                  <a:noFill/>
                </a:ln>
                <a:solidFill>
                  <a:srgbClr val="00456B"/>
                </a:solidFill>
                <a:effectLst/>
                <a:uLnTx/>
                <a:uFillTx/>
                <a:latin typeface="Arial" pitchFamily="34" charset="0"/>
                <a:ea typeface="+mn-ea"/>
                <a:cs typeface="Arial" pitchFamily="34" charset="0"/>
              </a:rPr>
              <a:t>What learning blocks are prerequisites</a:t>
            </a:r>
          </a:p>
          <a:p>
            <a:pPr marL="536575" marR="0" lvl="2" indent="-266700" algn="l" defTabSz="914400" rtl="0" eaLnBrk="0" fontAlgn="base" latinLnBrk="0" hangingPunct="0">
              <a:lnSpc>
                <a:spcPct val="100000"/>
              </a:lnSpc>
              <a:spcBef>
                <a:spcPts val="200"/>
              </a:spcBef>
              <a:spcAft>
                <a:spcPts val="200"/>
              </a:spcAft>
              <a:buClr>
                <a:srgbClr val="AFBD21"/>
              </a:buClr>
              <a:buSzTx/>
              <a:buFont typeface="Courier New" pitchFamily="49" charset="0"/>
              <a:buChar char="o"/>
              <a:tabLst/>
              <a:defRPr/>
            </a:pPr>
            <a:r>
              <a:rPr kumimoji="0" lang="en-GB" altLang="en-US" sz="2000" b="0" i="0" u="none" strike="noStrike" kern="1200" cap="none" spc="0" normalizeH="0" baseline="0" noProof="0" dirty="0">
                <a:ln>
                  <a:noFill/>
                </a:ln>
                <a:solidFill>
                  <a:srgbClr val="00456B"/>
                </a:solidFill>
                <a:effectLst/>
                <a:uLnTx/>
                <a:uFillTx/>
                <a:latin typeface="Arial" pitchFamily="34" charset="0"/>
                <a:ea typeface="+mn-ea"/>
                <a:cs typeface="Arial" pitchFamily="34" charset="0"/>
              </a:rPr>
              <a:t>The competency objectives for the learning block (what the person will be able to do at end of training/briefing and assessment)</a:t>
            </a:r>
            <a:endParaRPr kumimoji="0" lang="en-NZ" altLang="en-US" sz="2000" b="0" i="0" u="none" strike="noStrike" kern="1200" cap="none" spc="0" normalizeH="0" baseline="0" noProof="0" dirty="0">
              <a:ln>
                <a:noFill/>
              </a:ln>
              <a:solidFill>
                <a:srgbClr val="00456B"/>
              </a:solidFill>
              <a:effectLst/>
              <a:uLnTx/>
              <a:uFillTx/>
              <a:latin typeface="Arial" pitchFamily="34" charset="0"/>
              <a:ea typeface="+mn-ea"/>
              <a:cs typeface="Arial" pitchFamily="34" charset="0"/>
            </a:endParaRPr>
          </a:p>
          <a:p>
            <a:pPr marL="536575" marR="0" lvl="2" indent="-266700" algn="l" defTabSz="914400" rtl="0" eaLnBrk="0" fontAlgn="base" latinLnBrk="0" hangingPunct="0">
              <a:lnSpc>
                <a:spcPct val="100000"/>
              </a:lnSpc>
              <a:spcBef>
                <a:spcPts val="200"/>
              </a:spcBef>
              <a:spcAft>
                <a:spcPts val="200"/>
              </a:spcAft>
              <a:buClr>
                <a:srgbClr val="AFBD21"/>
              </a:buClr>
              <a:buSzTx/>
              <a:buFont typeface="Courier New" pitchFamily="49" charset="0"/>
              <a:buChar char="o"/>
              <a:tabLst/>
              <a:defRPr/>
            </a:pPr>
            <a:r>
              <a:rPr kumimoji="0" lang="en-GB" altLang="en-US" sz="2000" b="0" i="0" u="none" strike="noStrike" kern="1200" cap="none" spc="0" normalizeH="0" baseline="0" noProof="0" dirty="0">
                <a:ln>
                  <a:noFill/>
                </a:ln>
                <a:solidFill>
                  <a:srgbClr val="00456B"/>
                </a:solidFill>
                <a:effectLst/>
                <a:uLnTx/>
                <a:uFillTx/>
                <a:latin typeface="Arial" pitchFamily="34" charset="0"/>
                <a:ea typeface="+mn-ea"/>
                <a:cs typeface="Arial" pitchFamily="34" charset="0"/>
              </a:rPr>
              <a:t>What’s covered during formal learning</a:t>
            </a:r>
            <a:endParaRPr kumimoji="0" lang="en-NZ" altLang="en-US" sz="2000" b="0" i="0" u="none" strike="noStrike" kern="1200" cap="none" spc="0" normalizeH="0" baseline="0" noProof="0" dirty="0">
              <a:ln>
                <a:noFill/>
              </a:ln>
              <a:solidFill>
                <a:srgbClr val="00456B"/>
              </a:solidFill>
              <a:effectLst/>
              <a:uLnTx/>
              <a:uFillTx/>
              <a:latin typeface="Arial" pitchFamily="34" charset="0"/>
              <a:ea typeface="+mn-ea"/>
              <a:cs typeface="Arial" pitchFamily="34" charset="0"/>
            </a:endParaRPr>
          </a:p>
          <a:p>
            <a:pPr marL="536575" marR="0" lvl="2" indent="-266700" algn="l" defTabSz="914400" rtl="0" eaLnBrk="0" fontAlgn="base" latinLnBrk="0" hangingPunct="0">
              <a:lnSpc>
                <a:spcPct val="100000"/>
              </a:lnSpc>
              <a:spcBef>
                <a:spcPts val="200"/>
              </a:spcBef>
              <a:spcAft>
                <a:spcPts val="200"/>
              </a:spcAft>
              <a:buClr>
                <a:srgbClr val="AFBD21"/>
              </a:buClr>
              <a:buSzTx/>
              <a:buFont typeface="Courier New" pitchFamily="49" charset="0"/>
              <a:buChar char="o"/>
              <a:tabLst/>
              <a:defRPr/>
            </a:pPr>
            <a:r>
              <a:rPr kumimoji="0" lang="en-GB" altLang="en-US" sz="2000" b="0" i="0" u="none" strike="noStrike" kern="1200" cap="none" spc="0" normalizeH="0" baseline="0" noProof="0" dirty="0">
                <a:ln>
                  <a:noFill/>
                </a:ln>
                <a:solidFill>
                  <a:srgbClr val="00456B"/>
                </a:solidFill>
                <a:effectLst/>
                <a:uLnTx/>
                <a:uFillTx/>
                <a:latin typeface="Arial" pitchFamily="34" charset="0"/>
                <a:ea typeface="+mn-ea"/>
                <a:cs typeface="Arial" pitchFamily="34" charset="0"/>
              </a:rPr>
              <a:t>What’s covered on the job</a:t>
            </a:r>
            <a:endParaRPr kumimoji="0" lang="en-NZ" altLang="en-US" sz="2000" b="0" i="0" u="none" strike="noStrike" kern="1200" cap="none" spc="0" normalizeH="0" baseline="0" noProof="0" dirty="0">
              <a:ln>
                <a:noFill/>
              </a:ln>
              <a:solidFill>
                <a:srgbClr val="00456B"/>
              </a:solidFill>
              <a:effectLst/>
              <a:uLnTx/>
              <a:uFillTx/>
              <a:latin typeface="Arial" pitchFamily="34" charset="0"/>
              <a:ea typeface="+mn-ea"/>
              <a:cs typeface="Arial" pitchFamily="34" charset="0"/>
            </a:endParaRPr>
          </a:p>
          <a:p>
            <a:pPr marL="536575" marR="0" lvl="2" indent="-266700" algn="l" defTabSz="914400" rtl="0" eaLnBrk="0" fontAlgn="base" latinLnBrk="0" hangingPunct="0">
              <a:lnSpc>
                <a:spcPct val="100000"/>
              </a:lnSpc>
              <a:spcBef>
                <a:spcPts val="200"/>
              </a:spcBef>
              <a:spcAft>
                <a:spcPts val="200"/>
              </a:spcAft>
              <a:buClr>
                <a:srgbClr val="AFBD21"/>
              </a:buClr>
              <a:buSzTx/>
              <a:buFont typeface="Courier New" pitchFamily="49" charset="0"/>
              <a:buChar char="o"/>
              <a:tabLst/>
              <a:defRPr/>
            </a:pPr>
            <a:r>
              <a:rPr kumimoji="0" lang="en-GB" altLang="en-US" sz="2000" b="0" i="0" u="none" strike="noStrike" kern="1200" cap="none" spc="0" normalizeH="0" baseline="0" noProof="0" dirty="0">
                <a:ln>
                  <a:noFill/>
                </a:ln>
                <a:solidFill>
                  <a:srgbClr val="00456B"/>
                </a:solidFill>
                <a:effectLst/>
                <a:uLnTx/>
                <a:uFillTx/>
                <a:latin typeface="Arial" pitchFamily="34" charset="0"/>
                <a:ea typeface="+mn-ea"/>
                <a:cs typeface="Arial" pitchFamily="34" charset="0"/>
              </a:rPr>
              <a:t>Practical skills to be assessed and the assessment approach </a:t>
            </a:r>
            <a:endParaRPr kumimoji="0" lang="en-NZ" altLang="en-US" sz="2000" b="0" i="0" u="none" strike="noStrike" kern="1200" cap="none" spc="0" normalizeH="0" baseline="0" noProof="0" dirty="0">
              <a:ln>
                <a:noFill/>
              </a:ln>
              <a:solidFill>
                <a:srgbClr val="00456B"/>
              </a:solidFill>
              <a:effectLst/>
              <a:uLnTx/>
              <a:uFillTx/>
              <a:latin typeface="Arial" pitchFamily="34" charset="0"/>
              <a:ea typeface="+mn-ea"/>
              <a:cs typeface="Arial" pitchFamily="34" charset="0"/>
            </a:endParaRPr>
          </a:p>
          <a:p>
            <a:pPr marL="536575" marR="0" lvl="2" indent="-266700" algn="l" defTabSz="914400" rtl="0" eaLnBrk="0" fontAlgn="base" latinLnBrk="0" hangingPunct="0">
              <a:lnSpc>
                <a:spcPct val="100000"/>
              </a:lnSpc>
              <a:spcBef>
                <a:spcPts val="200"/>
              </a:spcBef>
              <a:spcAft>
                <a:spcPts val="200"/>
              </a:spcAft>
              <a:buClr>
                <a:srgbClr val="AFBD21"/>
              </a:buClr>
              <a:buSzTx/>
              <a:buFont typeface="Courier New" pitchFamily="49" charset="0"/>
              <a:buChar char="o"/>
              <a:tabLst/>
              <a:defRPr/>
            </a:pPr>
            <a:r>
              <a:rPr kumimoji="0" lang="en-GB" altLang="en-US" sz="2000" b="0" i="0" u="none" strike="noStrike" kern="1200" cap="none" spc="0" normalizeH="0" baseline="0" noProof="0" dirty="0">
                <a:ln>
                  <a:noFill/>
                </a:ln>
                <a:solidFill>
                  <a:srgbClr val="00456B"/>
                </a:solidFill>
                <a:effectLst/>
                <a:uLnTx/>
                <a:uFillTx/>
                <a:latin typeface="Arial" pitchFamily="34" charset="0"/>
                <a:ea typeface="+mn-ea"/>
                <a:cs typeface="Arial" pitchFamily="34" charset="0"/>
              </a:rPr>
              <a:t>Whether a refresher is required</a:t>
            </a:r>
          </a:p>
          <a:p>
            <a:pPr marL="536575" marR="0" lvl="2" indent="-266700" algn="l" defTabSz="914400" rtl="0" eaLnBrk="0" fontAlgn="base" latinLnBrk="0" hangingPunct="0">
              <a:lnSpc>
                <a:spcPct val="100000"/>
              </a:lnSpc>
              <a:spcBef>
                <a:spcPts val="200"/>
              </a:spcBef>
              <a:spcAft>
                <a:spcPts val="200"/>
              </a:spcAft>
              <a:buClr>
                <a:srgbClr val="AFBD21"/>
              </a:buClr>
              <a:buSzTx/>
              <a:buFont typeface="Courier New" pitchFamily="49" charset="0"/>
              <a:buChar char="o"/>
              <a:tabLst/>
              <a:defRPr/>
            </a:pPr>
            <a:r>
              <a:rPr kumimoji="0" lang="en-GB" sz="2000" b="0" i="0" u="none" strike="noStrike" kern="1200" cap="none" spc="0" normalizeH="0" baseline="0" noProof="0" dirty="0">
                <a:ln>
                  <a:noFill/>
                </a:ln>
                <a:solidFill>
                  <a:srgbClr val="00456B"/>
                </a:solidFill>
                <a:effectLst/>
                <a:uLnTx/>
                <a:uFillTx/>
                <a:latin typeface="Arial" pitchFamily="34" charset="0"/>
                <a:ea typeface="+mn-ea"/>
                <a:cs typeface="Arial" pitchFamily="34" charset="0"/>
              </a:rPr>
              <a:t>Approximate learning time (not including time after the training/briefing session to practice skills and complete assessment)</a:t>
            </a:r>
          </a:p>
          <a:p>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19</a:t>
            </a:fld>
            <a:endParaRPr lang="en-NZ"/>
          </a:p>
        </p:txBody>
      </p:sp>
    </p:spTree>
    <p:extLst>
      <p:ext uri="{BB962C8B-B14F-4D97-AF65-F5344CB8AC3E}">
        <p14:creationId xmlns:p14="http://schemas.microsoft.com/office/powerpoint/2010/main" val="1268443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NZTA acknowledges that the development of the material (learning packages and assessments) will need to occur over multiple years. </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NZTA recommends that the following priority for development be adopted:</a:t>
            </a:r>
          </a:p>
          <a:p>
            <a:r>
              <a:rPr lang="en-NZ" sz="1200" b="1" kern="1200" dirty="0">
                <a:solidFill>
                  <a:schemeClr val="tx1"/>
                </a:solidFill>
                <a:effectLst/>
                <a:latin typeface="+mn-lt"/>
                <a:ea typeface="+mn-ea"/>
                <a:cs typeface="+mn-cs"/>
              </a:rPr>
              <a:t>Priority 1</a:t>
            </a: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TTM Mentor</a:t>
            </a:r>
            <a:endParaRPr lang="en-NZ"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TTM Verifier</a:t>
            </a:r>
            <a:endParaRPr lang="en-NZ"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General Worker</a:t>
            </a:r>
            <a:endParaRPr lang="en-NZ"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TTM Worker</a:t>
            </a:r>
            <a:endParaRPr lang="en-NZ"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TC </a:t>
            </a:r>
            <a:endParaRPr lang="en-NZ"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Universal STMS</a:t>
            </a:r>
            <a:endParaRPr lang="en-NZ"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STMS L1 </a:t>
            </a:r>
            <a:endParaRPr lang="en-NZ"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STMS L2 under 65km/h </a:t>
            </a:r>
            <a:endParaRPr lang="en-NZ"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NZ" sz="1100" kern="1200" dirty="0">
                <a:solidFill>
                  <a:schemeClr val="tx1"/>
                </a:solidFill>
                <a:effectLst/>
                <a:latin typeface="+mn-lt"/>
                <a:ea typeface="+mn-ea"/>
                <a:cs typeface="+mn-cs"/>
              </a:rPr>
              <a:t>STMS L2 over 65km/h and L3 </a:t>
            </a:r>
            <a:endParaRPr lang="en-NZ" sz="1100" dirty="0"/>
          </a:p>
        </p:txBody>
      </p:sp>
      <p:sp>
        <p:nvSpPr>
          <p:cNvPr id="4" name="Slide Number Placeholder 3"/>
          <p:cNvSpPr>
            <a:spLocks noGrp="1"/>
          </p:cNvSpPr>
          <p:nvPr>
            <p:ph type="sldNum" sz="quarter" idx="10"/>
          </p:nvPr>
        </p:nvSpPr>
        <p:spPr/>
        <p:txBody>
          <a:bodyPr/>
          <a:lstStyle/>
          <a:p>
            <a:fld id="{DA4DC09B-8B14-4FBA-AC34-45D4081E5044}" type="slidenum">
              <a:rPr lang="en-NZ" smtClean="0"/>
              <a:t>20</a:t>
            </a:fld>
            <a:endParaRPr lang="en-NZ"/>
          </a:p>
        </p:txBody>
      </p:sp>
    </p:spTree>
    <p:extLst>
      <p:ext uri="{BB962C8B-B14F-4D97-AF65-F5344CB8AC3E}">
        <p14:creationId xmlns:p14="http://schemas.microsoft.com/office/powerpoint/2010/main" val="1350449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 this session we will:</a:t>
            </a:r>
          </a:p>
          <a:p>
            <a:r>
              <a:rPr lang="en-NZ" b="1" dirty="0"/>
              <a:t>Click</a:t>
            </a:r>
          </a:p>
          <a:p>
            <a:r>
              <a:rPr lang="en-NZ" dirty="0"/>
              <a:t>Provide you with some background information about the Training and Competency model</a:t>
            </a:r>
          </a:p>
          <a:p>
            <a:r>
              <a:rPr lang="en-NZ" b="1" dirty="0"/>
              <a:t>Click</a:t>
            </a:r>
          </a:p>
          <a:p>
            <a:r>
              <a:rPr lang="en-NZ" b="0" dirty="0"/>
              <a:t>Explain some of the key parts of the model</a:t>
            </a:r>
          </a:p>
          <a:p>
            <a:r>
              <a:rPr lang="en-NZ" b="1" dirty="0"/>
              <a:t>Click</a:t>
            </a:r>
          </a:p>
          <a:p>
            <a:r>
              <a:rPr lang="en-NZ" b="0" dirty="0"/>
              <a:t>And we will finish by reviewing some of the impacts on the industry when the model is implemented</a:t>
            </a:r>
          </a:p>
          <a:p>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2</a:t>
            </a:fld>
            <a:endParaRPr lang="en-NZ"/>
          </a:p>
        </p:txBody>
      </p:sp>
    </p:spTree>
    <p:extLst>
      <p:ext uri="{BB962C8B-B14F-4D97-AF65-F5344CB8AC3E}">
        <p14:creationId xmlns:p14="http://schemas.microsoft.com/office/powerpoint/2010/main" val="2394717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100" b="1" kern="1200" dirty="0">
                <a:solidFill>
                  <a:schemeClr val="tx1"/>
                </a:solidFill>
                <a:effectLst/>
                <a:latin typeface="+mn-lt"/>
                <a:ea typeface="+mn-ea"/>
                <a:cs typeface="+mn-cs"/>
              </a:rPr>
              <a:t>Priority 2 will include:</a:t>
            </a:r>
          </a:p>
          <a:p>
            <a:pPr lvl="2">
              <a:buClr>
                <a:schemeClr val="accent6">
                  <a:lumMod val="75000"/>
                </a:schemeClr>
              </a:buClr>
            </a:pPr>
            <a:r>
              <a:rPr lang="en-GB" sz="2400" dirty="0"/>
              <a:t>TMP designer</a:t>
            </a:r>
            <a:endParaRPr lang="en-NZ" sz="2400" dirty="0"/>
          </a:p>
          <a:p>
            <a:pPr lvl="2">
              <a:buClr>
                <a:schemeClr val="accent6">
                  <a:lumMod val="75000"/>
                </a:schemeClr>
              </a:buClr>
            </a:pPr>
            <a:r>
              <a:rPr lang="en-GB" sz="2400" dirty="0"/>
              <a:t>Mobile driver</a:t>
            </a:r>
            <a:endParaRPr lang="en-NZ" sz="2400" dirty="0"/>
          </a:p>
          <a:p>
            <a:pPr lvl="2">
              <a:buClr>
                <a:schemeClr val="accent6">
                  <a:lumMod val="75000"/>
                </a:schemeClr>
              </a:buClr>
            </a:pPr>
            <a:r>
              <a:rPr lang="en-GB" sz="2400" dirty="0"/>
              <a:t>Inspector</a:t>
            </a:r>
            <a:endParaRPr lang="en-NZ" sz="2400" dirty="0"/>
          </a:p>
          <a:p>
            <a:pPr lvl="2">
              <a:buClr>
                <a:schemeClr val="accent6">
                  <a:lumMod val="75000"/>
                </a:schemeClr>
              </a:buClr>
            </a:pPr>
            <a:r>
              <a:rPr lang="en-GB" sz="2400" dirty="0"/>
              <a:t>Use of specialist TTM equipment on-site</a:t>
            </a:r>
            <a:endParaRPr lang="en-NZ" sz="2400" dirty="0"/>
          </a:p>
          <a:p>
            <a:pPr lvl="2">
              <a:buClr>
                <a:schemeClr val="accent6">
                  <a:lumMod val="75000"/>
                </a:schemeClr>
              </a:buClr>
            </a:pPr>
            <a:r>
              <a:rPr lang="en-NZ" sz="2400" dirty="0"/>
              <a:t>Other specialist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100"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100" b="1" dirty="0"/>
              <a:t>Priority 3 </a:t>
            </a:r>
            <a:r>
              <a:rPr lang="en-NZ" sz="1100" b="1" kern="1200" dirty="0">
                <a:solidFill>
                  <a:schemeClr val="tx1"/>
                </a:solidFill>
                <a:effectLst/>
                <a:latin typeface="+mn-lt"/>
                <a:ea typeface="+mn-ea"/>
                <a:cs typeface="+mn-cs"/>
              </a:rPr>
              <a:t>will include:</a:t>
            </a:r>
          </a:p>
          <a:p>
            <a:pPr lvl="2">
              <a:buClr>
                <a:schemeClr val="tx2">
                  <a:lumMod val="60000"/>
                  <a:lumOff val="40000"/>
                </a:schemeClr>
              </a:buClr>
            </a:pPr>
            <a:r>
              <a:rPr lang="en-GB" sz="2400" dirty="0"/>
              <a:t>Manager of activities requiring TTM</a:t>
            </a:r>
            <a:endParaRPr lang="en-NZ" sz="2400" dirty="0"/>
          </a:p>
          <a:p>
            <a:pPr lvl="2">
              <a:buClr>
                <a:schemeClr val="tx2">
                  <a:lumMod val="60000"/>
                  <a:lumOff val="40000"/>
                </a:schemeClr>
              </a:buClr>
            </a:pPr>
            <a:r>
              <a:rPr lang="en-GB" sz="2400" dirty="0"/>
              <a:t>TTM Audit</a:t>
            </a:r>
            <a:endParaRPr lang="en-NZ" sz="2400" dirty="0"/>
          </a:p>
          <a:p>
            <a:pPr lvl="2">
              <a:buClr>
                <a:schemeClr val="tx2">
                  <a:lumMod val="60000"/>
                  <a:lumOff val="40000"/>
                </a:schemeClr>
              </a:buClr>
            </a:pPr>
            <a:r>
              <a:rPr lang="en-GB" sz="2400" dirty="0"/>
              <a:t>TMP Approver</a:t>
            </a:r>
            <a:endParaRPr lang="en-NZ" sz="2400" dirty="0"/>
          </a:p>
          <a:p>
            <a:pPr lvl="2">
              <a:buClr>
                <a:schemeClr val="tx2">
                  <a:lumMod val="60000"/>
                  <a:lumOff val="40000"/>
                </a:schemeClr>
              </a:buClr>
            </a:pPr>
            <a:r>
              <a:rPr lang="en-GB" sz="2400" dirty="0"/>
              <a:t>Corridor Manager &amp; TMC</a:t>
            </a:r>
            <a:endParaRPr lang="en-NZ" sz="2400" dirty="0"/>
          </a:p>
          <a:p>
            <a:endParaRPr lang="en-NZ" sz="1100" dirty="0"/>
          </a:p>
        </p:txBody>
      </p:sp>
      <p:sp>
        <p:nvSpPr>
          <p:cNvPr id="4" name="Slide Number Placeholder 3"/>
          <p:cNvSpPr>
            <a:spLocks noGrp="1"/>
          </p:cNvSpPr>
          <p:nvPr>
            <p:ph type="sldNum" sz="quarter" idx="10"/>
          </p:nvPr>
        </p:nvSpPr>
        <p:spPr/>
        <p:txBody>
          <a:bodyPr/>
          <a:lstStyle/>
          <a:p>
            <a:fld id="{DA4DC09B-8B14-4FBA-AC34-45D4081E5044}" type="slidenum">
              <a:rPr lang="en-NZ" smtClean="0"/>
              <a:t>21</a:t>
            </a:fld>
            <a:endParaRPr lang="en-NZ"/>
          </a:p>
        </p:txBody>
      </p:sp>
    </p:spTree>
    <p:extLst>
      <p:ext uri="{BB962C8B-B14F-4D97-AF65-F5344CB8AC3E}">
        <p14:creationId xmlns:p14="http://schemas.microsoft.com/office/powerpoint/2010/main" val="1350449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nSpc>
                <a:spcPct val="150000"/>
              </a:lnSpc>
            </a:pPr>
            <a:r>
              <a:rPr lang="en-NZ" b="1" dirty="0"/>
              <a:t>Implementation strategy dealing with current warrants</a:t>
            </a:r>
          </a:p>
          <a:p>
            <a:pPr>
              <a:lnSpc>
                <a:spcPct val="150000"/>
              </a:lnSpc>
            </a:pPr>
            <a:r>
              <a:rPr lang="en-NZ" sz="1200" kern="1200" dirty="0">
                <a:solidFill>
                  <a:schemeClr val="tx1"/>
                </a:solidFill>
                <a:effectLst/>
                <a:latin typeface="+mn-lt"/>
                <a:ea typeface="+mn-ea"/>
                <a:cs typeface="+mn-cs"/>
              </a:rPr>
              <a:t>There was general reluctance to having a recognition of prior experience procedure with candidates able to roll their existing warrant over to the new warrant without there being a check on the person’s practical competence.</a:t>
            </a:r>
          </a:p>
          <a:p>
            <a:pPr>
              <a:lnSpc>
                <a:spcPct val="150000"/>
              </a:lnSpc>
            </a:pPr>
            <a:endParaRPr lang="en-NZ" sz="1200" kern="1200" dirty="0">
              <a:solidFill>
                <a:schemeClr val="tx1"/>
              </a:solidFill>
              <a:effectLst/>
              <a:latin typeface="+mn-lt"/>
              <a:ea typeface="+mn-ea"/>
              <a:cs typeface="+mn-cs"/>
            </a:endParaRPr>
          </a:p>
          <a:p>
            <a:pPr>
              <a:lnSpc>
                <a:spcPct val="150000"/>
              </a:lnSpc>
            </a:pPr>
            <a:r>
              <a:rPr lang="en-NZ" sz="1200" kern="1200" dirty="0">
                <a:solidFill>
                  <a:schemeClr val="tx1"/>
                </a:solidFill>
                <a:effectLst/>
                <a:latin typeface="+mn-lt"/>
                <a:ea typeface="+mn-ea"/>
                <a:cs typeface="+mn-cs"/>
              </a:rPr>
              <a:t>The following implementation strategy has been proposed:</a:t>
            </a:r>
          </a:p>
          <a:p>
            <a:pPr>
              <a:lnSpc>
                <a:spcPct val="150000"/>
              </a:lnSpc>
            </a:pPr>
            <a:r>
              <a:rPr lang="en-NZ" sz="1200" b="1" kern="1200" dirty="0">
                <a:solidFill>
                  <a:schemeClr val="tx1"/>
                </a:solidFill>
                <a:effectLst/>
                <a:latin typeface="+mn-lt"/>
                <a:ea typeface="+mn-ea"/>
                <a:cs typeface="+mn-cs"/>
              </a:rPr>
              <a:t>Click</a:t>
            </a:r>
            <a:r>
              <a:rPr lang="en-NZ" sz="1200" kern="1200" dirty="0">
                <a:solidFill>
                  <a:schemeClr val="tx1"/>
                </a:solidFill>
                <a:effectLst/>
                <a:latin typeface="+mn-lt"/>
                <a:ea typeface="+mn-ea"/>
                <a:cs typeface="+mn-cs"/>
              </a:rPr>
              <a:t> </a:t>
            </a:r>
          </a:p>
          <a:p>
            <a:pPr marL="171450" lvl="0" indent="-171450">
              <a:lnSpc>
                <a:spcPct val="150000"/>
              </a:lnSpc>
              <a:buFont typeface="Arial" panose="020B0604020202020204" pitchFamily="34" charset="0"/>
              <a:buChar char="•"/>
            </a:pPr>
            <a:r>
              <a:rPr lang="en-GB" sz="1200" kern="1200" dirty="0">
                <a:solidFill>
                  <a:schemeClr val="tx1"/>
                </a:solidFill>
                <a:effectLst/>
                <a:latin typeface="+mn-lt"/>
                <a:ea typeface="+mn-ea"/>
                <a:cs typeface="+mn-cs"/>
              </a:rPr>
              <a:t>The existing warrant continues to apply until the expiry date for that warrant</a:t>
            </a:r>
          </a:p>
          <a:p>
            <a:pPr marL="0" lvl="0" indent="0">
              <a:lnSpc>
                <a:spcPct val="150000"/>
              </a:lnSpc>
              <a:buFont typeface="Arial" panose="020B0604020202020204" pitchFamily="34" charset="0"/>
              <a:buNone/>
            </a:pPr>
            <a:r>
              <a:rPr lang="en-NZ" sz="1200" b="1" kern="1200" dirty="0">
                <a:solidFill>
                  <a:schemeClr val="tx1"/>
                </a:solidFill>
                <a:effectLst/>
                <a:latin typeface="+mn-lt"/>
                <a:ea typeface="+mn-ea"/>
                <a:cs typeface="+mn-cs"/>
              </a:rPr>
              <a:t>Click</a:t>
            </a:r>
            <a:endParaRPr lang="en-NZ" sz="1200" kern="1200" dirty="0">
              <a:solidFill>
                <a:schemeClr val="tx1"/>
              </a:solidFill>
              <a:effectLst/>
              <a:latin typeface="+mn-lt"/>
              <a:ea typeface="+mn-ea"/>
              <a:cs typeface="+mn-cs"/>
            </a:endParaRPr>
          </a:p>
          <a:p>
            <a:pPr marL="171450" lvl="0" indent="-171450">
              <a:lnSpc>
                <a:spcPct val="150000"/>
              </a:lnSpc>
              <a:buFont typeface="Arial" panose="020B0604020202020204" pitchFamily="34" charset="0"/>
              <a:buChar char="•"/>
            </a:pPr>
            <a:r>
              <a:rPr lang="en-GB" sz="1200" kern="1200" dirty="0">
                <a:solidFill>
                  <a:schemeClr val="tx1"/>
                </a:solidFill>
                <a:effectLst/>
                <a:latin typeface="+mn-lt"/>
                <a:ea typeface="+mn-ea"/>
                <a:cs typeface="+mn-cs"/>
              </a:rPr>
              <a:t>Before the expiry date the candidate completes the competence assessment(s) for the current warrant with verification from a TTM Verifier/CoPTTM Assessor as required</a:t>
            </a:r>
          </a:p>
          <a:p>
            <a:pPr marL="0" lvl="0" indent="0">
              <a:lnSpc>
                <a:spcPct val="150000"/>
              </a:lnSpc>
              <a:buFont typeface="Arial" panose="020B0604020202020204" pitchFamily="34" charset="0"/>
              <a:buNone/>
            </a:pPr>
            <a:r>
              <a:rPr lang="en-NZ" sz="1200" b="1" kern="1200" dirty="0">
                <a:solidFill>
                  <a:schemeClr val="tx1"/>
                </a:solidFill>
                <a:effectLst/>
                <a:latin typeface="+mn-lt"/>
                <a:ea typeface="+mn-ea"/>
                <a:cs typeface="+mn-cs"/>
              </a:rPr>
              <a:t>Click</a:t>
            </a:r>
            <a:endParaRPr lang="en-NZ" sz="1200" kern="1200" dirty="0">
              <a:solidFill>
                <a:schemeClr val="tx1"/>
              </a:solidFill>
              <a:effectLst/>
              <a:latin typeface="+mn-lt"/>
              <a:ea typeface="+mn-ea"/>
              <a:cs typeface="+mn-cs"/>
            </a:endParaRPr>
          </a:p>
          <a:p>
            <a:pPr marL="171450" lvl="0" indent="-171450">
              <a:lnSpc>
                <a:spcPct val="150000"/>
              </a:lnSpc>
              <a:buFont typeface="Arial" panose="020B0604020202020204" pitchFamily="34" charset="0"/>
              <a:buChar char="•"/>
            </a:pPr>
            <a:r>
              <a:rPr lang="en-GB" sz="1200" kern="1200" dirty="0">
                <a:solidFill>
                  <a:schemeClr val="tx1"/>
                </a:solidFill>
                <a:effectLst/>
                <a:latin typeface="+mn-lt"/>
                <a:ea typeface="+mn-ea"/>
                <a:cs typeface="+mn-cs"/>
              </a:rPr>
              <a:t>Candidate attends the refresher workshop for the warrant, but trainer does not process the renewal until all the required competence assessments have been completed</a:t>
            </a:r>
          </a:p>
          <a:p>
            <a:pPr marL="0" lvl="0" indent="0">
              <a:lnSpc>
                <a:spcPct val="150000"/>
              </a:lnSpc>
              <a:buFont typeface="Arial" panose="020B0604020202020204" pitchFamily="34" charset="0"/>
              <a:buNone/>
            </a:pPr>
            <a:r>
              <a:rPr lang="en-NZ" sz="1200" b="1" kern="1200" dirty="0">
                <a:solidFill>
                  <a:schemeClr val="tx1"/>
                </a:solidFill>
                <a:effectLst/>
                <a:latin typeface="+mn-lt"/>
                <a:ea typeface="+mn-ea"/>
                <a:cs typeface="+mn-cs"/>
              </a:rPr>
              <a:t>Click</a:t>
            </a:r>
            <a:endParaRPr lang="en-GB" sz="1200" kern="1200" dirty="0">
              <a:solidFill>
                <a:schemeClr val="tx1"/>
              </a:solidFill>
              <a:effectLst/>
              <a:latin typeface="+mn-lt"/>
              <a:ea typeface="+mn-ea"/>
              <a:cs typeface="+mn-cs"/>
            </a:endParaRPr>
          </a:p>
          <a:p>
            <a:pPr>
              <a:lnSpc>
                <a:spcPct val="150000"/>
              </a:lnSpc>
            </a:pPr>
            <a:r>
              <a:rPr lang="en-NZ" sz="1200" kern="1200" dirty="0">
                <a:solidFill>
                  <a:schemeClr val="tx1"/>
                </a:solidFill>
                <a:effectLst/>
                <a:latin typeface="+mn-lt"/>
                <a:ea typeface="+mn-ea"/>
                <a:cs typeface="+mn-cs"/>
              </a:rPr>
              <a:t>To allow time for this process to be organised and TTM Verifiers to be warranted, it is suggested that an initial period of 6 months, following the implementation of the model, be allowed before the competence assessment requirement kicks in</a:t>
            </a:r>
          </a:p>
          <a:p>
            <a:pPr>
              <a:lnSpc>
                <a:spcPct val="150000"/>
              </a:lnSpc>
            </a:pPr>
            <a:endParaRPr lang="en-NZ" sz="1200" kern="1200" dirty="0">
              <a:solidFill>
                <a:schemeClr val="tx1"/>
              </a:solidFill>
              <a:effectLst/>
              <a:latin typeface="+mn-lt"/>
              <a:ea typeface="+mn-ea"/>
              <a:cs typeface="+mn-cs"/>
            </a:endParaRPr>
          </a:p>
          <a:p>
            <a:pPr>
              <a:lnSpc>
                <a:spcPct val="150000"/>
              </a:lnSpc>
            </a:pPr>
            <a:r>
              <a:rPr lang="en-NZ" sz="1200" kern="1200" dirty="0">
                <a:solidFill>
                  <a:schemeClr val="tx1"/>
                </a:solidFill>
                <a:effectLst/>
                <a:latin typeface="+mn-lt"/>
                <a:ea typeface="+mn-ea"/>
                <a:cs typeface="+mn-cs"/>
              </a:rPr>
              <a:t>This means that anyone refreshing their warrant during that 6-month phase in period will not be required to complete the competence assessment for the warrant. </a:t>
            </a:r>
          </a:p>
          <a:p>
            <a:pPr>
              <a:lnSpc>
                <a:spcPct val="150000"/>
              </a:lnSpc>
            </a:pPr>
            <a:r>
              <a:rPr lang="en-NZ" sz="1200" kern="1200" dirty="0">
                <a:solidFill>
                  <a:schemeClr val="tx1"/>
                </a:solidFill>
                <a:effectLst/>
                <a:latin typeface="+mn-lt"/>
                <a:ea typeface="+mn-ea"/>
                <a:cs typeface="+mn-cs"/>
              </a:rPr>
              <a:t>They will however have to do the competence assessment at or before the next renewal of their warrant.</a:t>
            </a:r>
          </a:p>
          <a:p>
            <a:pPr>
              <a:lnSpc>
                <a:spcPct val="150000"/>
              </a:lnSpc>
            </a:pPr>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a:p>
            <a:endParaRPr lang="en-NZ" dirty="0"/>
          </a:p>
          <a:p>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22</a:t>
            </a:fld>
            <a:endParaRPr lang="en-NZ"/>
          </a:p>
        </p:txBody>
      </p:sp>
    </p:spTree>
    <p:extLst>
      <p:ext uri="{BB962C8B-B14F-4D97-AF65-F5344CB8AC3E}">
        <p14:creationId xmlns:p14="http://schemas.microsoft.com/office/powerpoint/2010/main" val="3325593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There needs to be more discussion on how this strategy is to be applied</a:t>
            </a: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a:solidFill>
                  <a:schemeClr val="tx1"/>
                </a:solidFill>
                <a:effectLst/>
                <a:latin typeface="+mn-lt"/>
                <a:ea typeface="+mn-ea"/>
                <a:cs typeface="+mn-cs"/>
              </a:rPr>
              <a:t>For </a:t>
            </a:r>
            <a:r>
              <a:rPr lang="en-NZ" sz="1200" kern="1200" dirty="0">
                <a:solidFill>
                  <a:schemeClr val="tx1"/>
                </a:solidFill>
                <a:effectLst/>
                <a:latin typeface="+mn-lt"/>
                <a:ea typeface="+mn-ea"/>
                <a:cs typeface="+mn-cs"/>
              </a:rPr>
              <a:t>some key roles (eg TMC or TMP Approver) it may be necessary to consider an acting role during the transition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This may mean competency verification / proof / training etc being completed within a certain timeframe. </a:t>
            </a:r>
          </a:p>
          <a:p>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23</a:t>
            </a:fld>
            <a:endParaRPr lang="en-NZ"/>
          </a:p>
        </p:txBody>
      </p:sp>
    </p:spTree>
    <p:extLst>
      <p:ext uri="{BB962C8B-B14F-4D97-AF65-F5344CB8AC3E}">
        <p14:creationId xmlns:p14="http://schemas.microsoft.com/office/powerpoint/2010/main" val="4223046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24</a:t>
            </a:fld>
            <a:endParaRPr lang="en-NZ"/>
          </a:p>
        </p:txBody>
      </p:sp>
    </p:spTree>
    <p:extLst>
      <p:ext uri="{BB962C8B-B14F-4D97-AF65-F5344CB8AC3E}">
        <p14:creationId xmlns:p14="http://schemas.microsoft.com/office/powerpoint/2010/main" val="1656275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I now want to hand over to Angela who will explain the impacts for the industry when the new model is introduced</a:t>
            </a:r>
          </a:p>
          <a:p>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28</a:t>
            </a:fld>
            <a:endParaRPr lang="en-NZ"/>
          </a:p>
        </p:txBody>
      </p:sp>
    </p:spTree>
    <p:extLst>
      <p:ext uri="{BB962C8B-B14F-4D97-AF65-F5344CB8AC3E}">
        <p14:creationId xmlns:p14="http://schemas.microsoft.com/office/powerpoint/2010/main" val="1118595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There are some significant impacts for the industry</a:t>
            </a:r>
          </a:p>
          <a:p>
            <a:r>
              <a:rPr lang="en-NZ" b="1" dirty="0"/>
              <a:t>Click</a:t>
            </a:r>
          </a:p>
          <a:p>
            <a:r>
              <a:rPr lang="en-NZ" dirty="0"/>
              <a:t>Many of the companies within the TTM industry already operate a competency assessment for each role. We will now need to align our own systems to a national system</a:t>
            </a:r>
          </a:p>
          <a:p>
            <a:r>
              <a:rPr lang="en-NZ" b="1" dirty="0"/>
              <a:t>Click</a:t>
            </a:r>
          </a:p>
          <a:p>
            <a:r>
              <a:rPr lang="en-NZ" b="0" dirty="0"/>
              <a:t>With the introduction of the Training and Competency it is going to take longer to get a person qualified. But that is what the industry has been asking for - competent people on site. We need to put the time into our people to get them competent and that will lead to safer sites and lower risk</a:t>
            </a:r>
          </a:p>
          <a:p>
            <a:r>
              <a:rPr lang="en-NZ" b="1" dirty="0"/>
              <a:t>Click</a:t>
            </a:r>
          </a:p>
          <a:p>
            <a:r>
              <a:rPr lang="en-NZ" dirty="0"/>
              <a:t>We are going to need to TTM Mentors to complete on-job practical training and TTM Verifiers to confirm competence at Level 1. Both of these roles could be either existing employees or someone who is contracted to complete that role.</a:t>
            </a:r>
          </a:p>
          <a:p>
            <a:r>
              <a:rPr lang="en-NZ" dirty="0"/>
              <a:t>I can see the larger companies having both roles as employees but I can also see some smaller companies contracting in a TTM verifier to confirm competence of staff. </a:t>
            </a:r>
          </a:p>
          <a:p>
            <a:endParaRPr lang="en-NZ" b="0" dirty="0"/>
          </a:p>
        </p:txBody>
      </p:sp>
      <p:sp>
        <p:nvSpPr>
          <p:cNvPr id="4" name="Slide Number Placeholder 3"/>
          <p:cNvSpPr>
            <a:spLocks noGrp="1"/>
          </p:cNvSpPr>
          <p:nvPr>
            <p:ph type="sldNum" sz="quarter" idx="10"/>
          </p:nvPr>
        </p:nvSpPr>
        <p:spPr/>
        <p:txBody>
          <a:bodyPr/>
          <a:lstStyle/>
          <a:p>
            <a:fld id="{DA4DC09B-8B14-4FBA-AC34-45D4081E5044}" type="slidenum">
              <a:rPr lang="en-NZ" smtClean="0"/>
              <a:t>29</a:t>
            </a:fld>
            <a:endParaRPr lang="en-NZ"/>
          </a:p>
        </p:txBody>
      </p:sp>
    </p:spTree>
    <p:extLst>
      <p:ext uri="{BB962C8B-B14F-4D97-AF65-F5344CB8AC3E}">
        <p14:creationId xmlns:p14="http://schemas.microsoft.com/office/powerpoint/2010/main" val="1402715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TTM Mentor </a:t>
            </a:r>
            <a:r>
              <a:rPr lang="en-NZ" sz="2400" dirty="0">
                <a:solidFill>
                  <a:schemeClr val="tx2"/>
                </a:solidFill>
                <a:latin typeface="Arial" panose="020B0604020202020204" pitchFamily="34" charset="0"/>
                <a:cs typeface="Arial" panose="020B0604020202020204" pitchFamily="34" charset="0"/>
              </a:rPr>
              <a:t>will </a:t>
            </a:r>
            <a:r>
              <a:rPr lang="en-NZ" sz="2400" b="1" dirty="0">
                <a:solidFill>
                  <a:schemeClr val="tx2"/>
                </a:solidFill>
                <a:latin typeface="Arial" panose="020B0604020202020204" pitchFamily="34" charset="0"/>
                <a:cs typeface="Arial" panose="020B0604020202020204" pitchFamily="34" charset="0"/>
              </a:rPr>
              <a:t>deliver training </a:t>
            </a:r>
            <a:r>
              <a:rPr lang="en-NZ" sz="2400" dirty="0">
                <a:solidFill>
                  <a:schemeClr val="tx2"/>
                </a:solidFill>
                <a:latin typeface="Arial" panose="020B0604020202020204" pitchFamily="34" charset="0"/>
                <a:cs typeface="Arial" panose="020B0604020202020204" pitchFamily="34" charset="0"/>
              </a:rPr>
              <a:t>in the following learning blocks:</a:t>
            </a:r>
          </a:p>
          <a:p>
            <a:pPr marL="346075" lvl="1" indent="-346075">
              <a:buClr>
                <a:srgbClr val="F57E1B"/>
              </a:buClr>
              <a:buFont typeface="Wingdings" panose="05000000000000000000" pitchFamily="2" charset="2"/>
              <a:buChar char="§"/>
            </a:pPr>
            <a:r>
              <a:rPr lang="en-NZ" sz="2400" dirty="0">
                <a:solidFill>
                  <a:srgbClr val="00456B"/>
                </a:solidFill>
                <a:latin typeface="Arial" pitchFamily="34" charset="0"/>
                <a:cs typeface="Arial" pitchFamily="34" charset="0"/>
              </a:rPr>
              <a:t>General Worker</a:t>
            </a:r>
          </a:p>
          <a:p>
            <a:pPr marL="346075" lvl="1" indent="-346075">
              <a:buClr>
                <a:srgbClr val="F57E1B"/>
              </a:buClr>
              <a:buFont typeface="Wingdings" panose="05000000000000000000" pitchFamily="2" charset="2"/>
              <a:buChar char="§"/>
            </a:pPr>
            <a:r>
              <a:rPr lang="en-NZ" sz="2400" dirty="0">
                <a:solidFill>
                  <a:srgbClr val="00456B"/>
                </a:solidFill>
                <a:latin typeface="Arial" pitchFamily="34" charset="0"/>
                <a:cs typeface="Arial" pitchFamily="34" charset="0"/>
              </a:rPr>
              <a:t>TTM Worker</a:t>
            </a:r>
          </a:p>
          <a:p>
            <a:pPr marL="346075" lvl="1" indent="-346075">
              <a:buClr>
                <a:srgbClr val="F57E1B"/>
              </a:buClr>
              <a:buFont typeface="Wingdings" panose="05000000000000000000" pitchFamily="2" charset="2"/>
              <a:buChar char="§"/>
            </a:pPr>
            <a:r>
              <a:rPr lang="en-NZ" sz="2400" dirty="0">
                <a:solidFill>
                  <a:srgbClr val="00456B"/>
                </a:solidFill>
                <a:latin typeface="Arial" pitchFamily="34" charset="0"/>
                <a:cs typeface="Arial" pitchFamily="34" charset="0"/>
              </a:rPr>
              <a:t>Mobile Operation Driver</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chemeClr val="tx2"/>
                </a:solidFill>
                <a:latin typeface="Arial" panose="020B0604020202020204" pitchFamily="34" charset="0"/>
                <a:cs typeface="Arial" panose="020B0604020202020204" pitchFamily="34" charset="0"/>
              </a:rPr>
              <a:t>They also provide mentoring in a range of other learning blocks</a:t>
            </a:r>
          </a:p>
          <a:p>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30</a:t>
            </a:fld>
            <a:endParaRPr lang="en-NZ"/>
          </a:p>
        </p:txBody>
      </p:sp>
    </p:spTree>
    <p:extLst>
      <p:ext uri="{BB962C8B-B14F-4D97-AF65-F5344CB8AC3E}">
        <p14:creationId xmlns:p14="http://schemas.microsoft.com/office/powerpoint/2010/main" val="3420529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dirty="0"/>
              <a:t>The TTM Verifier </a:t>
            </a:r>
            <a:r>
              <a:rPr lang="en-NZ" sz="1200" b="1" dirty="0">
                <a:solidFill>
                  <a:schemeClr val="tx2"/>
                </a:solidFill>
                <a:latin typeface="Arial" panose="020B0604020202020204" pitchFamily="34" charset="0"/>
                <a:cs typeface="Arial" panose="020B0604020202020204" pitchFamily="34" charset="0"/>
              </a:rPr>
              <a:t>determines competence </a:t>
            </a:r>
            <a:r>
              <a:rPr lang="en-NZ" sz="1200" dirty="0">
                <a:solidFill>
                  <a:schemeClr val="tx2"/>
                </a:solidFill>
                <a:latin typeface="Arial" panose="020B0604020202020204" pitchFamily="34" charset="0"/>
                <a:cs typeface="Arial" panose="020B0604020202020204" pitchFamily="34" charset="0"/>
              </a:rPr>
              <a:t>in the following learning blocks:</a:t>
            </a:r>
          </a:p>
          <a:p>
            <a:pPr marL="342900" indent="-342900">
              <a:buClr>
                <a:srgbClr val="F57E1B"/>
              </a:buClr>
              <a:buFont typeface="Wingdings" panose="05000000000000000000" pitchFamily="2" charset="2"/>
              <a:buChar char="§"/>
            </a:pPr>
            <a:r>
              <a:rPr lang="en-NZ" sz="1200" dirty="0">
                <a:solidFill>
                  <a:schemeClr val="tx2"/>
                </a:solidFill>
                <a:latin typeface="Arial" panose="020B0604020202020204" pitchFamily="34" charset="0"/>
                <a:cs typeface="Arial" panose="020B0604020202020204" pitchFamily="34" charset="0"/>
              </a:rPr>
              <a:t>General Worker</a:t>
            </a:r>
          </a:p>
          <a:p>
            <a:pPr marL="342900" indent="-342900">
              <a:buClr>
                <a:srgbClr val="F57E1B"/>
              </a:buClr>
              <a:buFont typeface="Wingdings" panose="05000000000000000000" pitchFamily="2" charset="2"/>
              <a:buChar char="§"/>
            </a:pPr>
            <a:r>
              <a:rPr lang="en-NZ" sz="1200" dirty="0">
                <a:solidFill>
                  <a:schemeClr val="tx2"/>
                </a:solidFill>
                <a:latin typeface="Arial" panose="020B0604020202020204" pitchFamily="34" charset="0"/>
                <a:cs typeface="Arial" panose="020B0604020202020204" pitchFamily="34" charset="0"/>
              </a:rPr>
              <a:t>TTM Worker</a:t>
            </a:r>
          </a:p>
          <a:p>
            <a:pPr marL="342900" indent="-342900">
              <a:buClr>
                <a:srgbClr val="F57E1B"/>
              </a:buClr>
              <a:buFont typeface="Wingdings" panose="05000000000000000000" pitchFamily="2" charset="2"/>
              <a:buChar char="§"/>
            </a:pPr>
            <a:r>
              <a:rPr lang="en-NZ" sz="1200" dirty="0">
                <a:solidFill>
                  <a:schemeClr val="tx2"/>
                </a:solidFill>
                <a:latin typeface="Arial" panose="020B0604020202020204" pitchFamily="34" charset="0"/>
                <a:cs typeface="Arial" panose="020B0604020202020204" pitchFamily="34" charset="0"/>
              </a:rPr>
              <a:t>Mobile Operation Driver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p>
          <a:p>
            <a:pPr marL="0" lvl="1"/>
            <a:r>
              <a:rPr lang="en-NZ" sz="2400" dirty="0">
                <a:solidFill>
                  <a:schemeClr val="tx2"/>
                </a:solidFill>
                <a:latin typeface="Arial" panose="020B0604020202020204" pitchFamily="34" charset="0"/>
                <a:cs typeface="Arial" panose="020B0604020202020204" pitchFamily="34" charset="0"/>
              </a:rPr>
              <a:t>They also </a:t>
            </a:r>
            <a:r>
              <a:rPr lang="en-NZ" sz="2400" b="1" dirty="0">
                <a:solidFill>
                  <a:schemeClr val="tx2"/>
                </a:solidFill>
                <a:latin typeface="Arial" panose="020B0604020202020204" pitchFamily="34" charset="0"/>
                <a:cs typeface="Arial" panose="020B0604020202020204" pitchFamily="34" charset="0"/>
              </a:rPr>
              <a:t>determine competence </a:t>
            </a:r>
            <a:r>
              <a:rPr lang="en-NZ" sz="2400" dirty="0">
                <a:solidFill>
                  <a:schemeClr val="tx2"/>
                </a:solidFill>
                <a:latin typeface="Arial" panose="020B0604020202020204" pitchFamily="34" charset="0"/>
                <a:cs typeface="Arial" panose="020B0604020202020204" pitchFamily="34" charset="0"/>
              </a:rPr>
              <a:t>in the following </a:t>
            </a:r>
            <a:r>
              <a:rPr lang="en-NZ" sz="2400" b="1" dirty="0">
                <a:solidFill>
                  <a:schemeClr val="tx2"/>
                </a:solidFill>
                <a:latin typeface="Arial" panose="020B0604020202020204" pitchFamily="34" charset="0"/>
                <a:cs typeface="Arial" panose="020B0604020202020204" pitchFamily="34" charset="0"/>
              </a:rPr>
              <a:t>level 1 </a:t>
            </a:r>
            <a:r>
              <a:rPr lang="en-NZ" sz="2400" dirty="0">
                <a:solidFill>
                  <a:schemeClr val="tx2"/>
                </a:solidFill>
                <a:latin typeface="Arial" panose="020B0604020202020204" pitchFamily="34" charset="0"/>
                <a:cs typeface="Arial" panose="020B0604020202020204" pitchFamily="34" charset="0"/>
              </a:rPr>
              <a:t>learning blocks:</a:t>
            </a:r>
          </a:p>
          <a:p>
            <a:pPr marL="342900" lvl="1"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Traffic Controller (TC)</a:t>
            </a:r>
          </a:p>
          <a:p>
            <a:pPr marL="342900" lvl="1"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STMS level LV and level 1</a:t>
            </a:r>
          </a:p>
          <a:p>
            <a:pPr marL="342900" lvl="1"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Use of specialist TTM equipment on-site</a:t>
            </a:r>
          </a:p>
          <a:p>
            <a:pPr marL="342900" lvl="1"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Other specialist activities </a:t>
            </a:r>
          </a:p>
          <a:p>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31</a:t>
            </a:fld>
            <a:endParaRPr lang="en-NZ"/>
          </a:p>
        </p:txBody>
      </p:sp>
    </p:spTree>
    <p:extLst>
      <p:ext uri="{BB962C8B-B14F-4D97-AF65-F5344CB8AC3E}">
        <p14:creationId xmlns:p14="http://schemas.microsoft.com/office/powerpoint/2010/main" val="3420529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dirty="0">
                <a:latin typeface="Arial" panose="020B0604020202020204" pitchFamily="34" charset="0"/>
                <a:cs typeface="Arial" panose="020B0604020202020204" pitchFamily="34" charset="0"/>
              </a:rPr>
              <a:t>CoPTTM L1 Trainers will </a:t>
            </a:r>
            <a:r>
              <a:rPr lang="en-NZ" sz="1200" dirty="0">
                <a:solidFill>
                  <a:schemeClr val="tx2"/>
                </a:solidFill>
                <a:latin typeface="Arial" panose="020B0604020202020204" pitchFamily="34" charset="0"/>
                <a:cs typeface="Arial" panose="020B0604020202020204" pitchFamily="34" charset="0"/>
              </a:rPr>
              <a:t>continue to </a:t>
            </a:r>
            <a:r>
              <a:rPr lang="en-NZ" sz="1200" b="1" dirty="0">
                <a:solidFill>
                  <a:schemeClr val="tx2"/>
                </a:solidFill>
                <a:latin typeface="Arial" panose="020B0604020202020204" pitchFamily="34" charset="0"/>
                <a:cs typeface="Arial" panose="020B0604020202020204" pitchFamily="34" charset="0"/>
              </a:rPr>
              <a:t>deliver training </a:t>
            </a:r>
            <a:r>
              <a:rPr lang="en-NZ" sz="1200" dirty="0">
                <a:solidFill>
                  <a:schemeClr val="tx2"/>
                </a:solidFill>
                <a:latin typeface="Arial" panose="020B0604020202020204" pitchFamily="34" charset="0"/>
                <a:cs typeface="Arial" panose="020B0604020202020204" pitchFamily="34" charset="0"/>
              </a:rPr>
              <a:t>for the following CoPTTM learning blocks: </a:t>
            </a:r>
          </a:p>
          <a:p>
            <a:pPr marL="342900" indent="-342900">
              <a:buClr>
                <a:srgbClr val="F57E1B"/>
              </a:buClr>
              <a:buFont typeface="Wingdings" panose="05000000000000000000" pitchFamily="2" charset="2"/>
              <a:buChar char="§"/>
            </a:pPr>
            <a:r>
              <a:rPr lang="en-NZ" sz="1200" dirty="0">
                <a:solidFill>
                  <a:schemeClr val="tx2"/>
                </a:solidFill>
                <a:latin typeface="Arial" panose="020B0604020202020204" pitchFamily="34" charset="0"/>
                <a:cs typeface="Arial" panose="020B0604020202020204" pitchFamily="34" charset="0"/>
              </a:rPr>
              <a:t>TC </a:t>
            </a:r>
          </a:p>
          <a:p>
            <a:pPr marL="342900" indent="-342900">
              <a:buClr>
                <a:srgbClr val="F57E1B"/>
              </a:buClr>
              <a:buFont typeface="Wingdings" panose="05000000000000000000" pitchFamily="2" charset="2"/>
              <a:buChar char="§"/>
            </a:pPr>
            <a:r>
              <a:rPr lang="en-NZ" sz="1200" dirty="0">
                <a:solidFill>
                  <a:schemeClr val="tx2"/>
                </a:solidFill>
                <a:latin typeface="Arial" panose="020B0604020202020204" pitchFamily="34" charset="0"/>
                <a:cs typeface="Arial" panose="020B0604020202020204" pitchFamily="34" charset="0"/>
              </a:rPr>
              <a:t>Universal STMS</a:t>
            </a:r>
          </a:p>
          <a:p>
            <a:pPr marL="342900" indent="-342900">
              <a:buClr>
                <a:srgbClr val="F57E1B"/>
              </a:buClr>
              <a:buFont typeface="Wingdings" panose="05000000000000000000" pitchFamily="2" charset="2"/>
              <a:buChar char="§"/>
            </a:pPr>
            <a:r>
              <a:rPr lang="en-NZ" sz="1200" dirty="0">
                <a:solidFill>
                  <a:schemeClr val="tx2"/>
                </a:solidFill>
                <a:latin typeface="Arial" panose="020B0604020202020204" pitchFamily="34" charset="0"/>
                <a:cs typeface="Arial" panose="020B0604020202020204" pitchFamily="34" charset="0"/>
              </a:rPr>
              <a:t>STMS level LV and level 1</a:t>
            </a:r>
          </a:p>
          <a:p>
            <a:pPr marL="0" indent="0">
              <a:buClr>
                <a:srgbClr val="F57E1B"/>
              </a:buClr>
              <a:buFont typeface="Wingdings" panose="05000000000000000000" pitchFamily="2" charset="2"/>
              <a:buNone/>
            </a:pPr>
            <a:r>
              <a:rPr lang="en-NZ" sz="1200" dirty="0">
                <a:solidFill>
                  <a:schemeClr val="tx2"/>
                </a:solidFill>
                <a:latin typeface="Arial" panose="020B0604020202020204" pitchFamily="34" charset="0"/>
                <a:cs typeface="Arial" panose="020B0604020202020204" pitchFamily="34" charset="0"/>
              </a:rPr>
              <a:t>They will also be able to work with the managers of activities requiring TTM to help them understand the CoPTTM requirements and establish compliant policy and procedures</a:t>
            </a:r>
          </a:p>
          <a:p>
            <a:pPr marL="0" indent="0">
              <a:buClr>
                <a:srgbClr val="F57E1B"/>
              </a:buClr>
              <a:buFont typeface="Wingdings" panose="05000000000000000000" pitchFamily="2" charset="2"/>
              <a:buNone/>
            </a:pPr>
            <a:endParaRPr lang="en-NZ" sz="1200" dirty="0">
              <a:solidFill>
                <a:schemeClr val="tx2"/>
              </a:solidFill>
              <a:latin typeface="Arial" panose="020B0604020202020204" pitchFamily="34" charset="0"/>
              <a:cs typeface="Arial" panose="020B0604020202020204" pitchFamily="34" charset="0"/>
            </a:endParaRPr>
          </a:p>
          <a:p>
            <a:pPr marL="0" indent="0">
              <a:buClr>
                <a:srgbClr val="F57E1B"/>
              </a:buClr>
              <a:buFont typeface="Wingdings" panose="05000000000000000000" pitchFamily="2" charset="2"/>
              <a:buNone/>
            </a:pPr>
            <a:r>
              <a:rPr lang="en-NZ" sz="1200" dirty="0">
                <a:solidFill>
                  <a:schemeClr val="tx2"/>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latin typeface="Arial" panose="020B0604020202020204" pitchFamily="34" charset="0"/>
                <a:cs typeface="Arial" panose="020B0604020202020204" pitchFamily="34" charset="0"/>
              </a:rPr>
              <a:t>A big change for the trainers is that they will now need to </a:t>
            </a:r>
            <a:r>
              <a:rPr lang="en-NZ" sz="1200" dirty="0">
                <a:solidFill>
                  <a:schemeClr val="tx2"/>
                </a:solidFill>
                <a:latin typeface="Arial" panose="020B0604020202020204" pitchFamily="34" charset="0"/>
                <a:cs typeface="Arial" panose="020B0604020202020204" pitchFamily="34" charset="0"/>
              </a:rPr>
              <a:t>hold the same practising warrants as a STMS L1 – which means that we will have practical trainers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chemeClr val="tx2"/>
                </a:solidFill>
                <a:latin typeface="Arial" panose="020B0604020202020204" pitchFamily="34" charset="0"/>
                <a:cs typeface="Arial" panose="020B0604020202020204" pitchFamily="34" charset="0"/>
              </a:rPr>
              <a:t>But we also want to make sure that they know how to train people so they will also have to hold (or be working towards) New Zealand Certificate in Adult and Tertiary Teaching </a:t>
            </a:r>
            <a:r>
              <a:rPr lang="en-NZ" sz="1000" dirty="0">
                <a:solidFill>
                  <a:schemeClr val="tx2"/>
                </a:solidFill>
                <a:latin typeface="Arial" panose="020B0604020202020204" pitchFamily="34" charset="0"/>
                <a:cs typeface="Arial" panose="020B0604020202020204" pitchFamily="34" charset="0"/>
              </a:rPr>
              <a:t>(previously National Certificate in Adult Education and Training)</a:t>
            </a:r>
            <a:endParaRPr lang="en-NZ" sz="1200" dirty="0">
              <a:solidFill>
                <a:schemeClr val="tx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latin typeface="Arial" panose="020B0604020202020204" pitchFamily="34" charset="0"/>
              <a:cs typeface="Arial" panose="020B0604020202020204" pitchFamily="34" charset="0"/>
            </a:endParaRPr>
          </a:p>
          <a:p>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32</a:t>
            </a:fld>
            <a:endParaRPr lang="en-NZ"/>
          </a:p>
        </p:txBody>
      </p:sp>
    </p:spTree>
    <p:extLst>
      <p:ext uri="{BB962C8B-B14F-4D97-AF65-F5344CB8AC3E}">
        <p14:creationId xmlns:p14="http://schemas.microsoft.com/office/powerpoint/2010/main" val="3420529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kern="1200" dirty="0">
                <a:solidFill>
                  <a:schemeClr val="bg1"/>
                </a:solidFill>
                <a:latin typeface="Arial" pitchFamily="34" charset="0"/>
                <a:ea typeface="+mn-ea"/>
                <a:cs typeface="Arial" pitchFamily="34" charset="0"/>
              </a:rPr>
              <a:t>So to sum it all up then, whilst there are some implications we need to work through, there are some major benefits in adopting the Training and Competency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0" kern="1200" dirty="0">
              <a:solidFill>
                <a:schemeClr val="bg1"/>
              </a:solidFill>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rgbClr val="00456B"/>
                </a:solidFill>
                <a:latin typeface="Arial" pitchFamily="34" charset="0"/>
                <a:ea typeface="+mn-ea"/>
                <a:cs typeface="Arial" pitchFamily="34" charset="0"/>
              </a:rPr>
              <a:t>Competent staff - Lower risk</a:t>
            </a:r>
            <a:endParaRPr lang="en-NZ" sz="1200" b="1" i="1" kern="1200" dirty="0">
              <a:solidFill>
                <a:srgbClr val="00456B"/>
              </a:solidFill>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kern="1200" dirty="0">
                <a:solidFill>
                  <a:schemeClr val="bg1"/>
                </a:solidFill>
                <a:latin typeface="Arial" pitchFamily="34" charset="0"/>
                <a:ea typeface="+mn-ea"/>
                <a:cs typeface="Arial" pitchFamily="34" charset="0"/>
              </a:rPr>
              <a:t>We will have competent staff at worksites which will lower our risks and make sites safer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0" kern="1200" dirty="0">
              <a:solidFill>
                <a:schemeClr val="bg1"/>
              </a:solidFill>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rgbClr val="00456B"/>
                </a:solidFill>
                <a:latin typeface="Arial" pitchFamily="34" charset="0"/>
                <a:ea typeface="+mn-ea"/>
                <a:cs typeface="Arial" pitchFamily="34" charset="0"/>
              </a:rPr>
              <a:t>Confidence of using a national system</a:t>
            </a:r>
          </a:p>
          <a:p>
            <a:r>
              <a:rPr lang="en-NZ" dirty="0"/>
              <a:t>Companies will have the comfort of knowing that they are using an industry approved national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1" kern="1200" dirty="0">
              <a:solidFill>
                <a:srgbClr val="00456B"/>
              </a:solidFill>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rgbClr val="00456B"/>
                </a:solidFill>
                <a:latin typeface="Arial" pitchFamily="34" charset="0"/>
                <a:ea typeface="+mn-ea"/>
                <a:cs typeface="Arial" pitchFamily="34" charset="0"/>
              </a:rPr>
              <a:t>Career</a:t>
            </a:r>
            <a:r>
              <a:rPr lang="en-NZ" sz="1400" b="1" kern="1200" dirty="0">
                <a:solidFill>
                  <a:srgbClr val="00456B"/>
                </a:solidFill>
                <a:latin typeface="Arial" pitchFamily="34" charset="0"/>
                <a:ea typeface="+mn-ea"/>
                <a:cs typeface="Arial" pitchFamily="34" charset="0"/>
              </a:rPr>
              <a:t> </a:t>
            </a:r>
            <a:r>
              <a:rPr lang="en-NZ" sz="1200" b="1" kern="1200" dirty="0">
                <a:solidFill>
                  <a:srgbClr val="00456B"/>
                </a:solidFill>
                <a:latin typeface="Arial" pitchFamily="34" charset="0"/>
                <a:ea typeface="+mn-ea"/>
                <a:cs typeface="Arial" pitchFamily="34" charset="0"/>
              </a:rPr>
              <a:t>path</a:t>
            </a:r>
            <a:endParaRPr lang="en-NZ" sz="1400" b="1" kern="1200" dirty="0">
              <a:solidFill>
                <a:srgbClr val="00456B"/>
              </a:solidFill>
              <a:latin typeface="Arial" pitchFamily="34" charset="0"/>
              <a:ea typeface="+mn-ea"/>
              <a:cs typeface="Arial" pitchFamily="34" charset="0"/>
            </a:endParaRPr>
          </a:p>
          <a:p>
            <a:r>
              <a:rPr lang="en-NZ" dirty="0"/>
              <a:t>We will have a career path that staff can work towards</a:t>
            </a:r>
          </a:p>
        </p:txBody>
      </p:sp>
      <p:sp>
        <p:nvSpPr>
          <p:cNvPr id="4" name="Slide Number Placeholder 3"/>
          <p:cNvSpPr>
            <a:spLocks noGrp="1"/>
          </p:cNvSpPr>
          <p:nvPr>
            <p:ph type="sldNum" sz="quarter" idx="10"/>
          </p:nvPr>
        </p:nvSpPr>
        <p:spPr/>
        <p:txBody>
          <a:bodyPr/>
          <a:lstStyle/>
          <a:p>
            <a:fld id="{DA4DC09B-8B14-4FBA-AC34-45D4081E5044}" type="slidenum">
              <a:rPr lang="en-NZ" smtClean="0"/>
              <a:t>33</a:t>
            </a:fld>
            <a:endParaRPr lang="en-NZ"/>
          </a:p>
        </p:txBody>
      </p:sp>
    </p:spTree>
    <p:extLst>
      <p:ext uri="{BB962C8B-B14F-4D97-AF65-F5344CB8AC3E}">
        <p14:creationId xmlns:p14="http://schemas.microsoft.com/office/powerpoint/2010/main" val="2253384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It would be fair to say that the industry had some concerns about the current training model</a:t>
            </a:r>
          </a:p>
          <a:p>
            <a:r>
              <a:rPr lang="en-NZ" b="1" dirty="0"/>
              <a:t>Click</a:t>
            </a:r>
          </a:p>
          <a:p>
            <a:r>
              <a:rPr lang="en-NZ" b="0" dirty="0"/>
              <a:t>The industry really wanted a career path for staff. We wanted a way of sitting staff down and working out where they could go within the industry – the current model does not give us that but the new one does</a:t>
            </a:r>
          </a:p>
          <a:p>
            <a:r>
              <a:rPr lang="en-NZ" b="1" dirty="0"/>
              <a:t>Click</a:t>
            </a:r>
          </a:p>
          <a:p>
            <a:r>
              <a:rPr lang="en-NZ" b="0" dirty="0"/>
              <a:t>Some of the trainers do a really good job but overall it was felt that most of the trainers lacked practical experience of working in the field</a:t>
            </a:r>
          </a:p>
          <a:p>
            <a:r>
              <a:rPr lang="en-NZ" b="1" dirty="0"/>
              <a:t>Click</a:t>
            </a:r>
            <a:endParaRPr lang="en-NZ" dirty="0"/>
          </a:p>
          <a:p>
            <a:r>
              <a:rPr lang="en-NZ" dirty="0"/>
              <a:t>A major concern was the fact that we were getting TC qualified staff onsite who had no experience of working on the roads which is a major risk for the industry</a:t>
            </a:r>
          </a:p>
          <a:p>
            <a:r>
              <a:rPr lang="en-NZ" b="1" dirty="0"/>
              <a:t>Click</a:t>
            </a:r>
            <a:endParaRPr lang="en-NZ" dirty="0"/>
          </a:p>
          <a:p>
            <a:r>
              <a:rPr lang="en-NZ" dirty="0"/>
              <a:t>The training was consider theoretical rather than being practical</a:t>
            </a:r>
          </a:p>
          <a:p>
            <a:r>
              <a:rPr lang="en-NZ" b="1" dirty="0"/>
              <a:t>Click</a:t>
            </a:r>
            <a:endParaRPr lang="en-NZ" dirty="0"/>
          </a:p>
          <a:p>
            <a:r>
              <a:rPr lang="en-NZ" dirty="0"/>
              <a:t>This all led to a lack of experienced staff onsite</a:t>
            </a:r>
          </a:p>
          <a:p>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3</a:t>
            </a:fld>
            <a:endParaRPr lang="en-NZ"/>
          </a:p>
        </p:txBody>
      </p:sp>
    </p:spTree>
    <p:extLst>
      <p:ext uri="{BB962C8B-B14F-4D97-AF65-F5344CB8AC3E}">
        <p14:creationId xmlns:p14="http://schemas.microsoft.com/office/powerpoint/2010/main" val="1018673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Added to those industry concerns…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t>Click</a:t>
            </a:r>
            <a:endParaRPr lang="en-NZ" dirty="0"/>
          </a:p>
          <a:p>
            <a:r>
              <a:rPr lang="en-NZ" dirty="0"/>
              <a:t>There was a Coroners Court recommendation that the industry needed competent of our staff</a:t>
            </a:r>
          </a:p>
          <a:p>
            <a:r>
              <a:rPr lang="en-NZ" b="1" dirty="0"/>
              <a:t>Click</a:t>
            </a:r>
            <a:endParaRPr lang="en-NZ" dirty="0"/>
          </a:p>
          <a:p>
            <a:r>
              <a:rPr lang="en-NZ" dirty="0"/>
              <a:t>The industry concerns and the Coroners Court recommendation resulted in The CoPTTM Governance Group setting a priority project for the development of a revised Training and Competency model</a:t>
            </a:r>
          </a:p>
          <a:p>
            <a:r>
              <a:rPr lang="en-NZ" b="1" dirty="0"/>
              <a:t>Click</a:t>
            </a:r>
          </a:p>
          <a:p>
            <a:r>
              <a:rPr lang="en-NZ" b="0" dirty="0"/>
              <a:t>A working party was formed to develop the revised Training and Competency model. The working party had 11 industry representatives. </a:t>
            </a:r>
          </a:p>
          <a:p>
            <a:r>
              <a:rPr lang="en-NZ" dirty="0"/>
              <a:t> </a:t>
            </a:r>
          </a:p>
        </p:txBody>
      </p:sp>
      <p:sp>
        <p:nvSpPr>
          <p:cNvPr id="4" name="Slide Number Placeholder 3"/>
          <p:cNvSpPr>
            <a:spLocks noGrp="1"/>
          </p:cNvSpPr>
          <p:nvPr>
            <p:ph type="sldNum" sz="quarter" idx="10"/>
          </p:nvPr>
        </p:nvSpPr>
        <p:spPr/>
        <p:txBody>
          <a:bodyPr/>
          <a:lstStyle/>
          <a:p>
            <a:fld id="{DA4DC09B-8B14-4FBA-AC34-45D4081E5044}" type="slidenum">
              <a:rPr lang="en-NZ" smtClean="0"/>
              <a:t>4</a:t>
            </a:fld>
            <a:endParaRPr lang="en-NZ"/>
          </a:p>
        </p:txBody>
      </p:sp>
    </p:spTree>
    <p:extLst>
      <p:ext uri="{BB962C8B-B14F-4D97-AF65-F5344CB8AC3E}">
        <p14:creationId xmlns:p14="http://schemas.microsoft.com/office/powerpoint/2010/main" val="3593619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0" dirty="0"/>
              <a:t>The working party has representation from across the industry including Contractors, TTM specialists, Consultants, RCAs, Trainers and Stuart representing NZTA</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0" dirty="0"/>
              <a:t>Angela and I represent the Contractors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0" dirty="0"/>
              <a:t>Included in the working group are 6 members of the CoPTTM Governance Group – these are shown with the orange Asterix</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0" dirty="0"/>
              <a:t>So as you can see this is very much driven by the industry – dealing with our issues</a:t>
            </a:r>
          </a:p>
          <a:p>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5</a:t>
            </a:fld>
            <a:endParaRPr lang="en-NZ"/>
          </a:p>
        </p:txBody>
      </p:sp>
    </p:spTree>
    <p:extLst>
      <p:ext uri="{BB962C8B-B14F-4D97-AF65-F5344CB8AC3E}">
        <p14:creationId xmlns:p14="http://schemas.microsoft.com/office/powerpoint/2010/main" val="1820051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working party developed the draft model</a:t>
            </a:r>
          </a:p>
          <a:p>
            <a:r>
              <a:rPr lang="en-NZ" b="1" dirty="0"/>
              <a:t>Click </a:t>
            </a:r>
          </a:p>
          <a:p>
            <a:r>
              <a:rPr lang="en-NZ" b="0" dirty="0"/>
              <a:t>Then 4 industry consultation workshops were held around the country with some members of the working party attending each workshop</a:t>
            </a:r>
          </a:p>
          <a:p>
            <a:r>
              <a:rPr lang="en-NZ" b="1" dirty="0"/>
              <a:t>Click</a:t>
            </a:r>
          </a:p>
          <a:p>
            <a:r>
              <a:rPr lang="en-NZ" b="0" dirty="0"/>
              <a:t>During these workshops we received 339 submissions for changes to the model which have all been actioned. The draft model and the submissions are available on the NZTA website on the CoPTTM page under the heading Documents under discussion</a:t>
            </a:r>
          </a:p>
          <a:p>
            <a:r>
              <a:rPr lang="en-NZ" b="1" dirty="0"/>
              <a:t>Click</a:t>
            </a:r>
            <a:endParaRPr lang="en-NZ" b="0" dirty="0"/>
          </a:p>
          <a:p>
            <a:r>
              <a:rPr lang="en-NZ" b="0" dirty="0"/>
              <a:t>CGG have endorsed the model and it has been submitted to NZTA for final approval</a:t>
            </a:r>
          </a:p>
          <a:p>
            <a:r>
              <a:rPr lang="en-NZ" b="1" dirty="0"/>
              <a:t>Click</a:t>
            </a:r>
            <a:endParaRPr lang="en-NZ" b="0" dirty="0"/>
          </a:p>
          <a:p>
            <a:r>
              <a:rPr lang="en-NZ" b="0" dirty="0"/>
              <a:t>The overall impression from everyone that we speak to is that this is the right way to be heading</a:t>
            </a:r>
          </a:p>
          <a:p>
            <a:endParaRPr lang="en-NZ" b="0" dirty="0"/>
          </a:p>
          <a:p>
            <a:r>
              <a:rPr lang="en-NZ" b="0" dirty="0"/>
              <a:t>So that is the background to the project and I will now hand over to Tony to take us through some of the key parts of the model</a:t>
            </a:r>
          </a:p>
        </p:txBody>
      </p:sp>
      <p:sp>
        <p:nvSpPr>
          <p:cNvPr id="4" name="Slide Number Placeholder 3"/>
          <p:cNvSpPr>
            <a:spLocks noGrp="1"/>
          </p:cNvSpPr>
          <p:nvPr>
            <p:ph type="sldNum" sz="quarter" idx="10"/>
          </p:nvPr>
        </p:nvSpPr>
        <p:spPr/>
        <p:txBody>
          <a:bodyPr/>
          <a:lstStyle/>
          <a:p>
            <a:fld id="{DA4DC09B-8B14-4FBA-AC34-45D4081E5044}" type="slidenum">
              <a:rPr lang="en-NZ" smtClean="0"/>
              <a:t>6</a:t>
            </a:fld>
            <a:endParaRPr lang="en-NZ"/>
          </a:p>
        </p:txBody>
      </p:sp>
    </p:spTree>
    <p:extLst>
      <p:ext uri="{BB962C8B-B14F-4D97-AF65-F5344CB8AC3E}">
        <p14:creationId xmlns:p14="http://schemas.microsoft.com/office/powerpoint/2010/main" val="222678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NZ" dirty="0"/>
              <a:t>The training and Competencies model consists of 3 separate but interrelated parts: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dirty="0">
                <a:latin typeface="Arial" panose="020B0604020202020204" pitchFamily="34" charset="0"/>
                <a:cs typeface="Arial" panose="020B0604020202020204" pitchFamily="34" charset="0"/>
              </a:rPr>
              <a:t>Key roles – </a:t>
            </a:r>
            <a:r>
              <a:rPr lang="en-NZ" sz="1200" b="0" kern="1200" dirty="0">
                <a:solidFill>
                  <a:srgbClr val="00456B"/>
                </a:solidFill>
                <a:latin typeface="Arial" pitchFamily="34" charset="0"/>
                <a:ea typeface="+mn-ea"/>
                <a:cs typeface="Arial" pitchFamily="34" charset="0"/>
              </a:rPr>
              <a:t>a list of the </a:t>
            </a:r>
            <a:r>
              <a:rPr lang="en-GB" sz="1200" b="0" kern="1200" dirty="0">
                <a:solidFill>
                  <a:srgbClr val="00456B"/>
                </a:solidFill>
                <a:latin typeface="Arial" pitchFamily="34" charset="0"/>
                <a:ea typeface="+mn-ea"/>
                <a:cs typeface="Arial" pitchFamily="34" charset="0"/>
              </a:rPr>
              <a:t>key roles that require some form of CoPTTM knowledge </a:t>
            </a:r>
            <a:endParaRPr lang="en-NZ" sz="1200" b="0" kern="1200" dirty="0">
              <a:solidFill>
                <a:srgbClr val="00456B"/>
              </a:solidFill>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dirty="0">
                <a:latin typeface="Arial" panose="020B0604020202020204" pitchFamily="34" charset="0"/>
                <a:cs typeface="Arial" panose="020B0604020202020204" pitchFamily="34" charset="0"/>
              </a:rPr>
              <a:t>Learning blocks - </a:t>
            </a:r>
            <a:r>
              <a:rPr lang="en-NZ" sz="1200" b="0" kern="1200" dirty="0">
                <a:solidFill>
                  <a:srgbClr val="00456B"/>
                </a:solidFill>
                <a:latin typeface="Arial" pitchFamily="34" charset="0"/>
                <a:ea typeface="+mn-ea"/>
                <a:cs typeface="Arial" pitchFamily="34" charset="0"/>
              </a:rPr>
              <a:t>A map showing the CoPTTM learning blocks with preferred order of learning and any pre-requisites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dirty="0">
                <a:latin typeface="Arial" panose="020B0604020202020204" pitchFamily="34" charset="0"/>
                <a:cs typeface="Arial" panose="020B0604020202020204" pitchFamily="34" charset="0"/>
              </a:rPr>
              <a:t>Profiles – </a:t>
            </a:r>
            <a:r>
              <a:rPr lang="en-NZ" sz="1200" b="0" dirty="0">
                <a:latin typeface="Arial" panose="020B0604020202020204" pitchFamily="34" charset="0"/>
                <a:cs typeface="Arial" panose="020B0604020202020204" pitchFamily="34" charset="0"/>
              </a:rPr>
              <a:t>a  </a:t>
            </a:r>
            <a:r>
              <a:rPr lang="en-NZ" sz="1200" b="0" kern="1200" dirty="0">
                <a:solidFill>
                  <a:srgbClr val="00456B"/>
                </a:solidFill>
                <a:latin typeface="Arial" pitchFamily="34" charset="0"/>
                <a:ea typeface="+mn-ea"/>
                <a:cs typeface="Arial" pitchFamily="34" charset="0"/>
              </a:rPr>
              <a:t>profile has been developed for each learning block identifying knowledge to be covered during the learning and skills to be assessed after the training is completed</a:t>
            </a:r>
          </a:p>
          <a:p>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7</a:t>
            </a:fld>
            <a:endParaRPr lang="en-NZ"/>
          </a:p>
        </p:txBody>
      </p:sp>
    </p:spTree>
    <p:extLst>
      <p:ext uri="{BB962C8B-B14F-4D97-AF65-F5344CB8AC3E}">
        <p14:creationId xmlns:p14="http://schemas.microsoft.com/office/powerpoint/2010/main" val="1322249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It was decided that the best way to develop the model was to work through the following process: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Identify the key TTM roles requiring CoPTTM competency (of some type)</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Identify the elements needed to be competent in the roles (primarily knowledge and practical skills)</a:t>
            </a:r>
            <a:endParaRPr lang="en-NZ"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This gives us the CoPTTM Competency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Use these competencies to revise the NZQA unit standards.</a:t>
            </a:r>
            <a:endParaRPr lang="en-NZ"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NZ" sz="1200" kern="1200" dirty="0">
                <a:solidFill>
                  <a:schemeClr val="tx1"/>
                </a:solidFill>
                <a:effectLst/>
                <a:latin typeface="+mn-lt"/>
                <a:ea typeface="+mn-ea"/>
                <a:cs typeface="+mn-cs"/>
              </a:rPr>
              <a:t>Then</a:t>
            </a:r>
            <a:r>
              <a:rPr lang="en-NZ" dirty="0"/>
              <a:t> work with NZQA to set up </a:t>
            </a:r>
            <a:r>
              <a:rPr lang="en-NZ" b="0" dirty="0"/>
              <a:t>a </a:t>
            </a:r>
            <a:r>
              <a:rPr lang="en-NZ" sz="1200" b="0" kern="1200" dirty="0">
                <a:solidFill>
                  <a:schemeClr val="tx1"/>
                </a:solidFill>
                <a:effectLst/>
                <a:latin typeface="+mn-lt"/>
                <a:ea typeface="+mn-ea"/>
                <a:cs typeface="+mn-cs"/>
              </a:rPr>
              <a:t>Certificate of Temporary Traffic Management registered on the Qualification framework</a:t>
            </a:r>
            <a:endParaRPr lang="en-NZ" b="0" dirty="0"/>
          </a:p>
        </p:txBody>
      </p:sp>
      <p:sp>
        <p:nvSpPr>
          <p:cNvPr id="4" name="Slide Number Placeholder 3"/>
          <p:cNvSpPr>
            <a:spLocks noGrp="1"/>
          </p:cNvSpPr>
          <p:nvPr>
            <p:ph type="sldNum" sz="quarter" idx="10"/>
          </p:nvPr>
        </p:nvSpPr>
        <p:spPr/>
        <p:txBody>
          <a:bodyPr/>
          <a:lstStyle/>
          <a:p>
            <a:fld id="{DA4DC09B-8B14-4FBA-AC34-45D4081E5044}" type="slidenum">
              <a:rPr lang="en-NZ" smtClean="0"/>
              <a:t>8</a:t>
            </a:fld>
            <a:endParaRPr lang="en-NZ"/>
          </a:p>
        </p:txBody>
      </p:sp>
    </p:spTree>
    <p:extLst>
      <p:ext uri="{BB962C8B-B14F-4D97-AF65-F5344CB8AC3E}">
        <p14:creationId xmlns:p14="http://schemas.microsoft.com/office/powerpoint/2010/main" val="3573628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NZ" dirty="0"/>
              <a:t>Here are the key roles which we identified as needing CoPTTM knowledge</a:t>
            </a:r>
          </a:p>
          <a:p>
            <a:r>
              <a:rPr lang="en-NZ" dirty="0"/>
              <a:t>As you can see there are more roles than what is covered in the current CoPTTM training (for example, the TTM Worker is not addressed in the current training packages)</a:t>
            </a:r>
          </a:p>
          <a:p>
            <a:endParaRPr lang="en-NZ" dirty="0"/>
          </a:p>
        </p:txBody>
      </p:sp>
      <p:sp>
        <p:nvSpPr>
          <p:cNvPr id="4" name="Slide Number Placeholder 3"/>
          <p:cNvSpPr>
            <a:spLocks noGrp="1"/>
          </p:cNvSpPr>
          <p:nvPr>
            <p:ph type="sldNum" sz="quarter" idx="10"/>
          </p:nvPr>
        </p:nvSpPr>
        <p:spPr/>
        <p:txBody>
          <a:bodyPr/>
          <a:lstStyle/>
          <a:p>
            <a:fld id="{DA4DC09B-8B14-4FBA-AC34-45D4081E5044}" type="slidenum">
              <a:rPr lang="en-NZ" smtClean="0"/>
              <a:t>9</a:t>
            </a:fld>
            <a:endParaRPr lang="en-NZ"/>
          </a:p>
        </p:txBody>
      </p:sp>
    </p:spTree>
    <p:extLst>
      <p:ext uri="{BB962C8B-B14F-4D97-AF65-F5344CB8AC3E}">
        <p14:creationId xmlns:p14="http://schemas.microsoft.com/office/powerpoint/2010/main" val="3588911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5"/>
            <a:ext cx="12192000"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sz="1800">
              <a:solidFill>
                <a:prstClr val="white"/>
              </a:solidFill>
            </a:endParaRPr>
          </a:p>
        </p:txBody>
      </p:sp>
      <p:sp>
        <p:nvSpPr>
          <p:cNvPr id="5" name="Line 11"/>
          <p:cNvSpPr>
            <a:spLocks noChangeShapeType="1"/>
          </p:cNvSpPr>
          <p:nvPr userDrawn="1"/>
        </p:nvSpPr>
        <p:spPr bwMode="auto">
          <a:xfrm>
            <a:off x="527051" y="476250"/>
            <a:ext cx="1536700" cy="0"/>
          </a:xfrm>
          <a:prstGeom prst="line">
            <a:avLst/>
          </a:prstGeom>
          <a:noFill/>
          <a:ln w="38100">
            <a:solidFill>
              <a:srgbClr val="00456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sz="1800">
              <a:solidFill>
                <a:prstClr val="black"/>
              </a:solidFill>
              <a:latin typeface="Arial" pitchFamily="34" charset="0"/>
              <a:cs typeface="Arial" pitchFamily="34" charset="0"/>
            </a:endParaRPr>
          </a:p>
        </p:txBody>
      </p:sp>
      <p:pic>
        <p:nvPicPr>
          <p:cNvPr id="6" name="Picture 15" descr="BG2"/>
          <p:cNvPicPr>
            <a:picLocks noChangeAspect="1" noChangeArrowheads="1"/>
          </p:cNvPicPr>
          <p:nvPr userDrawn="1"/>
        </p:nvPicPr>
        <p:blipFill>
          <a:blip r:embed="rId2">
            <a:extLst>
              <a:ext uri="{28A0092B-C50C-407E-A947-70E740481C1C}">
                <a14:useLocalDpi xmlns:a14="http://schemas.microsoft.com/office/drawing/2010/main" val="0"/>
              </a:ext>
            </a:extLst>
          </a:blip>
          <a:srcRect t="44409"/>
          <a:stretch>
            <a:fillRect/>
          </a:stretch>
        </p:blipFill>
        <p:spPr bwMode="auto">
          <a:xfrm>
            <a:off x="455087" y="2838455"/>
            <a:ext cx="11305116"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31373" y="548680"/>
            <a:ext cx="9025003" cy="1440160"/>
          </a:xfrm>
        </p:spPr>
        <p:txBody>
          <a:bodyPr anchor="t">
            <a:noAutofit/>
          </a:bodyPr>
          <a:lstStyle>
            <a:lvl1pPr algn="l">
              <a:defRPr sz="4400" b="1" cap="none" baseline="0">
                <a:solidFill>
                  <a:srgbClr val="00456B"/>
                </a:solidFill>
              </a:defRPr>
            </a:lvl1pPr>
          </a:lstStyle>
          <a:p>
            <a:r>
              <a:rPr lang="en-US" dirty="0"/>
              <a:t>Click to edit Master title style</a:t>
            </a:r>
            <a:endParaRPr lang="en-NZ" dirty="0"/>
          </a:p>
        </p:txBody>
      </p:sp>
      <p:sp>
        <p:nvSpPr>
          <p:cNvPr id="3" name="Text Placeholder 2"/>
          <p:cNvSpPr>
            <a:spLocks noGrp="1"/>
          </p:cNvSpPr>
          <p:nvPr>
            <p:ph type="body" idx="1"/>
          </p:nvPr>
        </p:nvSpPr>
        <p:spPr>
          <a:xfrm>
            <a:off x="431373" y="1988840"/>
            <a:ext cx="9025003" cy="648072"/>
          </a:xfrm>
        </p:spPr>
        <p:txBody>
          <a:bodyPr>
            <a:normAutofit/>
          </a:bodyPr>
          <a:lstStyle>
            <a:lvl1pPr marL="0" indent="0">
              <a:buNone/>
              <a:defRPr sz="2400" b="1">
                <a:solidFill>
                  <a:srgbClr val="AFBD2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76409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NZ" dirty="0"/>
          </a:p>
        </p:txBody>
      </p:sp>
    </p:spTree>
    <p:extLst>
      <p:ext uri="{BB962C8B-B14F-4D97-AF65-F5344CB8AC3E}">
        <p14:creationId xmlns:p14="http://schemas.microsoft.com/office/powerpoint/2010/main" val="133026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5"/>
            <a:ext cx="12192000"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sz="1800">
              <a:solidFill>
                <a:prstClr val="white"/>
              </a:solidFill>
            </a:endParaRPr>
          </a:p>
        </p:txBody>
      </p:sp>
    </p:spTree>
    <p:extLst>
      <p:ext uri="{BB962C8B-B14F-4D97-AF65-F5344CB8AC3E}">
        <p14:creationId xmlns:p14="http://schemas.microsoft.com/office/powerpoint/2010/main" val="2395429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529898"/>
            <a:ext cx="4011084" cy="1162050"/>
          </a:xfrm>
        </p:spPr>
        <p:txBody>
          <a:bodyPr anchor="b">
            <a:noAutofit/>
          </a:bodyPr>
          <a:lstStyle>
            <a:lvl1pPr algn="l">
              <a:defRPr sz="3200" b="1"/>
            </a:lvl1pPr>
          </a:lstStyle>
          <a:p>
            <a:r>
              <a:rPr lang="en-US" dirty="0"/>
              <a:t>Click to edit Master title style</a:t>
            </a:r>
            <a:endParaRPr lang="en-NZ" dirty="0"/>
          </a:p>
        </p:txBody>
      </p:sp>
      <p:sp>
        <p:nvSpPr>
          <p:cNvPr id="3" name="Content Placeholder 2"/>
          <p:cNvSpPr>
            <a:spLocks noGrp="1"/>
          </p:cNvSpPr>
          <p:nvPr>
            <p:ph idx="1"/>
          </p:nvPr>
        </p:nvSpPr>
        <p:spPr>
          <a:xfrm>
            <a:off x="4766733" y="529904"/>
            <a:ext cx="6815667" cy="5172173"/>
          </a:xfrm>
        </p:spPr>
        <p:txBody>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Text Placeholder 3"/>
          <p:cNvSpPr>
            <a:spLocks noGrp="1"/>
          </p:cNvSpPr>
          <p:nvPr>
            <p:ph type="body" sz="half" idx="2"/>
          </p:nvPr>
        </p:nvSpPr>
        <p:spPr>
          <a:xfrm>
            <a:off x="609603" y="1691950"/>
            <a:ext cx="4011084" cy="4113315"/>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502524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800" b="1"/>
            </a:lvl1pPr>
          </a:lstStyle>
          <a:p>
            <a:r>
              <a:rPr lang="en-US" dirty="0"/>
              <a:t>Click to edit Master title style</a:t>
            </a:r>
            <a:endParaRPr lang="en-NZ" dirty="0"/>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dirty="0"/>
          </a:p>
        </p:txBody>
      </p:sp>
      <p:sp>
        <p:nvSpPr>
          <p:cNvPr id="4" name="Text Placeholder 3"/>
          <p:cNvSpPr>
            <a:spLocks noGrp="1"/>
          </p:cNvSpPr>
          <p:nvPr>
            <p:ph type="body" sz="half" idx="2"/>
          </p:nvPr>
        </p:nvSpPr>
        <p:spPr>
          <a:xfrm>
            <a:off x="2389717" y="5367338"/>
            <a:ext cx="7315200" cy="58194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11360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NZ"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3219851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20692"/>
            <a:ext cx="2743200" cy="5328593"/>
          </a:xfrm>
        </p:spPr>
        <p:txBody>
          <a:bodyPr vert="eaVert"/>
          <a:lstStyle/>
          <a:p>
            <a:r>
              <a:rPr lang="en-US" dirty="0"/>
              <a:t>Click to edit Master title style</a:t>
            </a:r>
            <a:endParaRPr lang="en-NZ" dirty="0"/>
          </a:p>
        </p:txBody>
      </p:sp>
      <p:sp>
        <p:nvSpPr>
          <p:cNvPr id="3" name="Vertical Text Placeholder 2"/>
          <p:cNvSpPr>
            <a:spLocks noGrp="1"/>
          </p:cNvSpPr>
          <p:nvPr>
            <p:ph type="body" orient="vert" idx="1"/>
          </p:nvPr>
        </p:nvSpPr>
        <p:spPr>
          <a:xfrm>
            <a:off x="609600" y="620692"/>
            <a:ext cx="8026400" cy="532859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2214093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a:lstStyle>
            <a:lvl1pPr fontAlgn="auto">
              <a:spcBef>
                <a:spcPts val="0"/>
              </a:spcBef>
              <a:spcAft>
                <a:spcPts val="0"/>
              </a:spcAft>
              <a:defRPr>
                <a:latin typeface="+mn-lt"/>
                <a:cs typeface="+mn-cs"/>
              </a:defRPr>
            </a:lvl1pPr>
          </a:lstStyle>
          <a:p>
            <a:pPr>
              <a:defRPr/>
            </a:pPr>
            <a:fld id="{6B432942-4CAA-409F-90D0-444F25BD9152}" type="slidenum">
              <a:rPr lang="en-AU">
                <a:solidFill>
                  <a:prstClr val="black"/>
                </a:solidFill>
              </a:rPr>
              <a:pPr>
                <a:defRPr/>
              </a:pPr>
              <a:t>‹#›</a:t>
            </a:fld>
            <a:endParaRPr lang="en-AU">
              <a:solidFill>
                <a:prstClr val="black"/>
              </a:solidFill>
            </a:endParaRPr>
          </a:p>
        </p:txBody>
      </p:sp>
    </p:spTree>
    <p:extLst>
      <p:ext uri="{BB962C8B-B14F-4D97-AF65-F5344CB8AC3E}">
        <p14:creationId xmlns:p14="http://schemas.microsoft.com/office/powerpoint/2010/main" val="3682919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endParaRPr lang="en-NZ"/>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Content Placeholder 4"/>
          <p:cNvSpPr>
            <a:spLocks noGrp="1"/>
          </p:cNvSpPr>
          <p:nvPr>
            <p:ph sz="quarter" idx="3"/>
          </p:nvPr>
        </p:nvSpPr>
        <p:spPr>
          <a:xfrm>
            <a:off x="609600" y="3938593"/>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Content Placeholder 5"/>
          <p:cNvSpPr>
            <a:spLocks noGrp="1"/>
          </p:cNvSpPr>
          <p:nvPr>
            <p:ph sz="quarter" idx="4"/>
          </p:nvPr>
        </p:nvSpPr>
        <p:spPr>
          <a:xfrm>
            <a:off x="6197600" y="3938593"/>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4"/>
          <p:cNvSpPr>
            <a:spLocks noGrp="1" noChangeArrowheads="1"/>
          </p:cNvSpPr>
          <p:nvPr>
            <p:ph type="dt" sz="half" idx="10"/>
          </p:nvPr>
        </p:nvSpPr>
        <p:spPr>
          <a:xfrm>
            <a:off x="609600" y="6245225"/>
            <a:ext cx="2844800" cy="476250"/>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8" name="Rectangle 5"/>
          <p:cNvSpPr>
            <a:spLocks noGrp="1" noChangeArrowheads="1"/>
          </p:cNvSpPr>
          <p:nvPr>
            <p:ph type="ftr" sz="quarter" idx="11"/>
          </p:nvPr>
        </p:nvSpPr>
        <p:spPr>
          <a:xfrm>
            <a:off x="4165600" y="6245225"/>
            <a:ext cx="3860800" cy="476250"/>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9" name="Rectangle 6"/>
          <p:cNvSpPr>
            <a:spLocks noGrp="1" noChangeArrowheads="1"/>
          </p:cNvSpPr>
          <p:nvPr>
            <p:ph type="sldNum" sz="quarter" idx="12"/>
          </p:nvPr>
        </p:nvSpPr>
        <p:spPr>
          <a:xfrm>
            <a:off x="8737600" y="6245225"/>
            <a:ext cx="2844800" cy="476250"/>
          </a:xfrm>
          <a:prstGeom prst="rect">
            <a:avLst/>
          </a:prstGeom>
        </p:spPr>
        <p:txBody>
          <a:bodyPr/>
          <a:lstStyle>
            <a:lvl1pPr fontAlgn="auto">
              <a:spcBef>
                <a:spcPts val="0"/>
              </a:spcBef>
              <a:spcAft>
                <a:spcPts val="0"/>
              </a:spcAft>
              <a:defRPr>
                <a:latin typeface="+mn-lt"/>
                <a:cs typeface="+mn-cs"/>
              </a:defRPr>
            </a:lvl1pPr>
          </a:lstStyle>
          <a:p>
            <a:pPr>
              <a:defRPr/>
            </a:pPr>
            <a:fld id="{5D0B5680-F3CD-409A-8EFA-EC7E15047A52}" type="slidenum">
              <a:rPr lang="en-AU">
                <a:solidFill>
                  <a:prstClr val="black"/>
                </a:solidFill>
              </a:rPr>
              <a:pPr>
                <a:defRPr/>
              </a:pPr>
              <a:t>‹#›</a:t>
            </a:fld>
            <a:endParaRPr lang="en-AU">
              <a:solidFill>
                <a:prstClr val="black"/>
              </a:solidFill>
            </a:endParaRPr>
          </a:p>
        </p:txBody>
      </p:sp>
    </p:spTree>
    <p:extLst>
      <p:ext uri="{BB962C8B-B14F-4D97-AF65-F5344CB8AC3E}">
        <p14:creationId xmlns:p14="http://schemas.microsoft.com/office/powerpoint/2010/main" val="371241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2468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reserve="1">
  <p:cSld name="1_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2285" y="274638"/>
            <a:ext cx="10574867" cy="1143000"/>
          </a:xfrm>
        </p:spPr>
        <p:txBody>
          <a:bodyPr/>
          <a:lstStyle/>
          <a:p>
            <a:r>
              <a:rPr lang="en-US"/>
              <a:t>Click to edit Master title style</a:t>
            </a:r>
            <a:endParaRPr lang="en-NZ"/>
          </a:p>
        </p:txBody>
      </p:sp>
      <p:sp>
        <p:nvSpPr>
          <p:cNvPr id="3" name="Text Placeholder 2"/>
          <p:cNvSpPr>
            <a:spLocks noGrp="1"/>
          </p:cNvSpPr>
          <p:nvPr>
            <p:ph type="body" sz="half" idx="1"/>
          </p:nvPr>
        </p:nvSpPr>
        <p:spPr>
          <a:xfrm>
            <a:off x="912288" y="1600205"/>
            <a:ext cx="5185833"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lipArt Placeholder 3"/>
          <p:cNvSpPr>
            <a:spLocks noGrp="1"/>
          </p:cNvSpPr>
          <p:nvPr>
            <p:ph type="clipArt" sz="half" idx="2"/>
          </p:nvPr>
        </p:nvSpPr>
        <p:spPr>
          <a:xfrm>
            <a:off x="6301321" y="1600205"/>
            <a:ext cx="5185833" cy="4525963"/>
          </a:xfrm>
        </p:spPr>
        <p:txBody>
          <a:bodyPr rtlCol="0">
            <a:normAutofit/>
          </a:bodyPr>
          <a:lstStyle/>
          <a:p>
            <a:pPr lvl="0"/>
            <a:endParaRPr lang="en-NZ" noProof="0"/>
          </a:p>
        </p:txBody>
      </p:sp>
      <p:sp>
        <p:nvSpPr>
          <p:cNvPr id="5" name="Date Placeholder 4"/>
          <p:cNvSpPr>
            <a:spLocks noGrp="1" noChangeArrowheads="1"/>
          </p:cNvSpPr>
          <p:nvPr>
            <p:ph type="dt" sz="half" idx="10"/>
          </p:nvPr>
        </p:nvSpPr>
        <p:spPr>
          <a:xfrm>
            <a:off x="609600" y="6245225"/>
            <a:ext cx="2844800" cy="476250"/>
          </a:xfrm>
          <a:prstGeom prst="rect">
            <a:avLst/>
          </a:prstGeom>
        </p:spPr>
        <p:txBody>
          <a:bodyPr/>
          <a:lstStyle>
            <a:lvl1pPr fontAlgn="auto">
              <a:spcBef>
                <a:spcPct val="20000"/>
              </a:spcBef>
              <a:spcAft>
                <a:spcPts val="0"/>
              </a:spcAft>
              <a:buClr>
                <a:srgbClr val="071663"/>
              </a:buClr>
              <a:buFont typeface="Wingdings" pitchFamily="2" charset="2"/>
              <a:buChar char="q"/>
              <a:defRPr>
                <a:latin typeface="+mn-lt"/>
                <a:cs typeface="+mn-cs"/>
              </a:defRPr>
            </a:lvl1pPr>
          </a:lstStyle>
          <a:p>
            <a:pPr>
              <a:defRPr/>
            </a:pPr>
            <a:endParaRPr lang="en-US">
              <a:solidFill>
                <a:prstClr val="black"/>
              </a:solidFill>
            </a:endParaRPr>
          </a:p>
        </p:txBody>
      </p:sp>
      <p:sp>
        <p:nvSpPr>
          <p:cNvPr id="6" name="Footer Placeholder 5"/>
          <p:cNvSpPr>
            <a:spLocks noGrp="1" noChangeArrowheads="1"/>
          </p:cNvSpPr>
          <p:nvPr>
            <p:ph type="ftr" sz="quarter" idx="11"/>
          </p:nvPr>
        </p:nvSpPr>
        <p:spPr>
          <a:xfrm>
            <a:off x="4165600" y="6245225"/>
            <a:ext cx="3860800" cy="476250"/>
          </a:xfrm>
          <a:prstGeom prst="rect">
            <a:avLst/>
          </a:prstGeom>
        </p:spPr>
        <p:txBody>
          <a:bodyPr/>
          <a:lstStyle>
            <a:lvl1pPr fontAlgn="auto">
              <a:spcBef>
                <a:spcPct val="20000"/>
              </a:spcBef>
              <a:spcAft>
                <a:spcPts val="0"/>
              </a:spcAft>
              <a:buClr>
                <a:srgbClr val="071663"/>
              </a:buClr>
              <a:buFont typeface="Wingdings" pitchFamily="2" charset="2"/>
              <a:buChar char="q"/>
              <a:defRPr>
                <a:latin typeface="+mn-lt"/>
                <a:cs typeface="+mn-cs"/>
              </a:defRPr>
            </a:lvl1pPr>
          </a:lstStyle>
          <a:p>
            <a:pPr>
              <a:defRPr/>
            </a:pPr>
            <a:endParaRPr lang="en-US">
              <a:solidFill>
                <a:prstClr val="black"/>
              </a:solidFill>
            </a:endParaRPr>
          </a:p>
        </p:txBody>
      </p:sp>
      <p:sp>
        <p:nvSpPr>
          <p:cNvPr id="7" name="Slide Number Placeholder 6"/>
          <p:cNvSpPr>
            <a:spLocks noGrp="1" noChangeArrowheads="1"/>
          </p:cNvSpPr>
          <p:nvPr>
            <p:ph type="sldNum" sz="quarter" idx="12"/>
          </p:nvPr>
        </p:nvSpPr>
        <p:spPr>
          <a:xfrm>
            <a:off x="8737600" y="6245225"/>
            <a:ext cx="2844800" cy="476250"/>
          </a:xfrm>
          <a:prstGeom prst="rect">
            <a:avLst/>
          </a:prstGeom>
        </p:spPr>
        <p:txBody>
          <a:bodyPr/>
          <a:lstStyle>
            <a:lvl1pPr fontAlgn="auto">
              <a:spcBef>
                <a:spcPct val="20000"/>
              </a:spcBef>
              <a:spcAft>
                <a:spcPts val="0"/>
              </a:spcAft>
              <a:buClr>
                <a:srgbClr val="071663"/>
              </a:buClr>
              <a:buFont typeface="Wingdings" pitchFamily="2" charset="2"/>
              <a:buChar char="q"/>
              <a:defRPr>
                <a:latin typeface="+mn-lt"/>
                <a:cs typeface="+mn-cs"/>
              </a:defRPr>
            </a:lvl1pPr>
          </a:lstStyle>
          <a:p>
            <a:pPr>
              <a:defRPr/>
            </a:pPr>
            <a:fld id="{5CBB6259-D465-4563-8155-3A575BBD3C0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63926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5"/>
            <a:ext cx="12192000"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sz="1800">
              <a:solidFill>
                <a:prstClr val="white"/>
              </a:solidFill>
            </a:endParaRPr>
          </a:p>
        </p:txBody>
      </p:sp>
      <p:sp>
        <p:nvSpPr>
          <p:cNvPr id="6" name="Line 11"/>
          <p:cNvSpPr>
            <a:spLocks noChangeShapeType="1"/>
          </p:cNvSpPr>
          <p:nvPr userDrawn="1"/>
        </p:nvSpPr>
        <p:spPr bwMode="auto">
          <a:xfrm>
            <a:off x="527051" y="476250"/>
            <a:ext cx="1536700" cy="0"/>
          </a:xfrm>
          <a:prstGeom prst="line">
            <a:avLst/>
          </a:prstGeom>
          <a:noFill/>
          <a:ln w="38100">
            <a:solidFill>
              <a:srgbClr val="00456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sz="1800">
              <a:solidFill>
                <a:prstClr val="black"/>
              </a:solidFill>
              <a:latin typeface="Arial" pitchFamily="34" charset="0"/>
              <a:cs typeface="Arial" pitchFamily="34" charset="0"/>
            </a:endParaRPr>
          </a:p>
        </p:txBody>
      </p:sp>
      <p:sp>
        <p:nvSpPr>
          <p:cNvPr id="2" name="Title 1"/>
          <p:cNvSpPr>
            <a:spLocks noGrp="1"/>
          </p:cNvSpPr>
          <p:nvPr>
            <p:ph type="ctrTitle"/>
          </p:nvPr>
        </p:nvSpPr>
        <p:spPr>
          <a:xfrm>
            <a:off x="434348" y="535985"/>
            <a:ext cx="11320925" cy="1470025"/>
          </a:xfrm>
        </p:spPr>
        <p:txBody>
          <a:bodyPr>
            <a:normAutofit/>
          </a:bodyPr>
          <a:lstStyle>
            <a:lvl1pPr>
              <a:defRPr sz="4400"/>
            </a:lvl1pPr>
          </a:lstStyle>
          <a:p>
            <a:r>
              <a:rPr lang="en-US" dirty="0"/>
              <a:t>Click to edit Master title style</a:t>
            </a:r>
            <a:endParaRPr lang="en-NZ" dirty="0"/>
          </a:p>
        </p:txBody>
      </p:sp>
      <p:sp>
        <p:nvSpPr>
          <p:cNvPr id="3" name="Subtitle 2"/>
          <p:cNvSpPr>
            <a:spLocks noGrp="1"/>
          </p:cNvSpPr>
          <p:nvPr>
            <p:ph type="subTitle" idx="1"/>
          </p:nvPr>
        </p:nvSpPr>
        <p:spPr>
          <a:xfrm>
            <a:off x="431371" y="1988840"/>
            <a:ext cx="11324660" cy="648072"/>
          </a:xfrm>
        </p:spPr>
        <p:txBody>
          <a:bodyPr>
            <a:normAutofit/>
          </a:bodyPr>
          <a:lstStyle>
            <a:lvl1pPr marL="0" indent="0" algn="l">
              <a:buNone/>
              <a:defRPr sz="2400" b="1">
                <a:solidFill>
                  <a:srgbClr val="AFBD2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NZ" dirty="0"/>
          </a:p>
        </p:txBody>
      </p:sp>
      <p:sp>
        <p:nvSpPr>
          <p:cNvPr id="10" name="Picture Placeholder 2"/>
          <p:cNvSpPr>
            <a:spLocks noGrp="1"/>
          </p:cNvSpPr>
          <p:nvPr>
            <p:ph type="pic" idx="10"/>
          </p:nvPr>
        </p:nvSpPr>
        <p:spPr>
          <a:xfrm>
            <a:off x="431373" y="2852936"/>
            <a:ext cx="11329259" cy="3024336"/>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dirty="0"/>
          </a:p>
        </p:txBody>
      </p:sp>
    </p:spTree>
    <p:extLst>
      <p:ext uri="{BB962C8B-B14F-4D97-AF65-F5344CB8AC3E}">
        <p14:creationId xmlns:p14="http://schemas.microsoft.com/office/powerpoint/2010/main" val="4168498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2285" y="274638"/>
            <a:ext cx="10574867" cy="1143000"/>
          </a:xfrm>
        </p:spPr>
        <p:txBody>
          <a:bodyPr/>
          <a:lstStyle/>
          <a:p>
            <a:r>
              <a:rPr lang="en-US"/>
              <a:t>Click to edit Master title style</a:t>
            </a:r>
            <a:endParaRPr lang="en-NZ"/>
          </a:p>
        </p:txBody>
      </p:sp>
      <p:sp>
        <p:nvSpPr>
          <p:cNvPr id="3" name="Text Placeholder 2"/>
          <p:cNvSpPr>
            <a:spLocks noGrp="1"/>
          </p:cNvSpPr>
          <p:nvPr>
            <p:ph type="body" sz="half" idx="1"/>
          </p:nvPr>
        </p:nvSpPr>
        <p:spPr>
          <a:xfrm>
            <a:off x="912288" y="1600205"/>
            <a:ext cx="5185833"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301321" y="1600205"/>
            <a:ext cx="5185833"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noChangeArrowheads="1"/>
          </p:cNvSpPr>
          <p:nvPr>
            <p:ph type="dt" sz="half" idx="10"/>
          </p:nvPr>
        </p:nvSpPr>
        <p:spPr>
          <a:xfrm>
            <a:off x="609600" y="6245225"/>
            <a:ext cx="2844800" cy="476250"/>
          </a:xfrm>
          <a:prstGeom prst="rect">
            <a:avLst/>
          </a:prstGeom>
        </p:spPr>
        <p:txBody>
          <a:bodyPr/>
          <a:lstStyle>
            <a:lvl1pPr fontAlgn="auto">
              <a:spcBef>
                <a:spcPct val="20000"/>
              </a:spcBef>
              <a:spcAft>
                <a:spcPts val="0"/>
              </a:spcAft>
              <a:buClr>
                <a:srgbClr val="071663"/>
              </a:buClr>
              <a:buFont typeface="Wingdings" pitchFamily="2" charset="2"/>
              <a:buChar char="q"/>
              <a:defRPr>
                <a:latin typeface="+mn-lt"/>
                <a:cs typeface="+mn-cs"/>
              </a:defRPr>
            </a:lvl1pPr>
          </a:lstStyle>
          <a:p>
            <a:pPr>
              <a:defRPr/>
            </a:pPr>
            <a:endParaRPr lang="en-US">
              <a:solidFill>
                <a:prstClr val="black"/>
              </a:solidFill>
            </a:endParaRPr>
          </a:p>
        </p:txBody>
      </p:sp>
      <p:sp>
        <p:nvSpPr>
          <p:cNvPr id="6" name="Footer Placeholder 5"/>
          <p:cNvSpPr>
            <a:spLocks noGrp="1" noChangeArrowheads="1"/>
          </p:cNvSpPr>
          <p:nvPr>
            <p:ph type="ftr" sz="quarter" idx="11"/>
          </p:nvPr>
        </p:nvSpPr>
        <p:spPr>
          <a:xfrm>
            <a:off x="4165600" y="6245225"/>
            <a:ext cx="3860800" cy="476250"/>
          </a:xfrm>
          <a:prstGeom prst="rect">
            <a:avLst/>
          </a:prstGeom>
        </p:spPr>
        <p:txBody>
          <a:bodyPr/>
          <a:lstStyle>
            <a:lvl1pPr fontAlgn="auto">
              <a:spcBef>
                <a:spcPct val="20000"/>
              </a:spcBef>
              <a:spcAft>
                <a:spcPts val="0"/>
              </a:spcAft>
              <a:buClr>
                <a:srgbClr val="071663"/>
              </a:buClr>
              <a:buFont typeface="Wingdings" pitchFamily="2" charset="2"/>
              <a:buChar char="q"/>
              <a:defRPr>
                <a:latin typeface="+mn-lt"/>
                <a:cs typeface="+mn-cs"/>
              </a:defRPr>
            </a:lvl1pPr>
          </a:lstStyle>
          <a:p>
            <a:pPr>
              <a:defRPr/>
            </a:pPr>
            <a:endParaRPr lang="en-US">
              <a:solidFill>
                <a:prstClr val="black"/>
              </a:solidFill>
            </a:endParaRPr>
          </a:p>
        </p:txBody>
      </p:sp>
      <p:sp>
        <p:nvSpPr>
          <p:cNvPr id="7" name="Slide Number Placeholder 6"/>
          <p:cNvSpPr>
            <a:spLocks noGrp="1" noChangeArrowheads="1"/>
          </p:cNvSpPr>
          <p:nvPr>
            <p:ph type="sldNum" sz="quarter" idx="12"/>
          </p:nvPr>
        </p:nvSpPr>
        <p:spPr>
          <a:xfrm>
            <a:off x="8737600" y="6245225"/>
            <a:ext cx="2844800" cy="476250"/>
          </a:xfrm>
          <a:prstGeom prst="rect">
            <a:avLst/>
          </a:prstGeom>
        </p:spPr>
        <p:txBody>
          <a:bodyPr/>
          <a:lstStyle>
            <a:lvl1pPr fontAlgn="auto">
              <a:spcBef>
                <a:spcPct val="20000"/>
              </a:spcBef>
              <a:spcAft>
                <a:spcPts val="0"/>
              </a:spcAft>
              <a:buClr>
                <a:srgbClr val="071663"/>
              </a:buClr>
              <a:buFont typeface="Wingdings" pitchFamily="2" charset="2"/>
              <a:buChar char="q"/>
              <a:defRPr>
                <a:latin typeface="+mn-lt"/>
                <a:cs typeface="+mn-cs"/>
              </a:defRPr>
            </a:lvl1pPr>
          </a:lstStyle>
          <a:p>
            <a:pPr>
              <a:defRPr/>
            </a:pPr>
            <a:fld id="{D1D21C16-374F-4C60-A50F-2AEC0C77C24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20077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x" preserve="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5"/>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09600" y="6245225"/>
            <a:ext cx="2844800" cy="476250"/>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Footer Placeholder 5"/>
          <p:cNvSpPr>
            <a:spLocks noGrp="1" noChangeArrowheads="1"/>
          </p:cNvSpPr>
          <p:nvPr>
            <p:ph type="ftr" sz="quarter" idx="11"/>
          </p:nvPr>
        </p:nvSpPr>
        <p:spPr>
          <a:xfrm>
            <a:off x="4165600" y="6245225"/>
            <a:ext cx="3860800" cy="476250"/>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7" name="Slide Number Placeholder 6"/>
          <p:cNvSpPr>
            <a:spLocks noGrp="1" noChangeArrowheads="1"/>
          </p:cNvSpPr>
          <p:nvPr>
            <p:ph type="sldNum" sz="quarter" idx="12"/>
          </p:nvPr>
        </p:nvSpPr>
        <p:spPr>
          <a:xfrm>
            <a:off x="8737600" y="6245225"/>
            <a:ext cx="2844800" cy="476250"/>
          </a:xfrm>
          <a:prstGeom prst="rect">
            <a:avLst/>
          </a:prstGeom>
        </p:spPr>
        <p:txBody>
          <a:bodyPr/>
          <a:lstStyle>
            <a:lvl1pPr fontAlgn="auto">
              <a:spcBef>
                <a:spcPts val="0"/>
              </a:spcBef>
              <a:spcAft>
                <a:spcPts val="0"/>
              </a:spcAft>
              <a:defRPr>
                <a:latin typeface="+mn-lt"/>
                <a:cs typeface="+mn-cs"/>
              </a:defRPr>
            </a:lvl1pPr>
          </a:lstStyle>
          <a:p>
            <a:pPr>
              <a:defRPr/>
            </a:pPr>
            <a:fld id="{0392DE84-094E-4552-B91E-3EF2CDE57748}" type="slidenum">
              <a:rPr lang="en-AU">
                <a:solidFill>
                  <a:prstClr val="black"/>
                </a:solidFill>
              </a:rPr>
              <a:pPr>
                <a:defRPr/>
              </a:pPr>
              <a:t>‹#›</a:t>
            </a:fld>
            <a:endParaRPr lang="en-AU">
              <a:solidFill>
                <a:prstClr val="black"/>
              </a:solidFill>
            </a:endParaRPr>
          </a:p>
        </p:txBody>
      </p:sp>
    </p:spTree>
    <p:extLst>
      <p:ext uri="{BB962C8B-B14F-4D97-AF65-F5344CB8AC3E}">
        <p14:creationId xmlns:p14="http://schemas.microsoft.com/office/powerpoint/2010/main" val="2338783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clipArtAndTx" preserve="1">
  <p:cSld name="1_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2285" y="274638"/>
            <a:ext cx="10574867" cy="1143000"/>
          </a:xfrm>
        </p:spPr>
        <p:txBody>
          <a:bodyPr/>
          <a:lstStyle/>
          <a:p>
            <a:r>
              <a:rPr lang="en-US"/>
              <a:t>Click to edit Master title style</a:t>
            </a:r>
            <a:endParaRPr lang="en-NZ"/>
          </a:p>
        </p:txBody>
      </p:sp>
      <p:sp>
        <p:nvSpPr>
          <p:cNvPr id="3" name="ClipArt Placeholder 2"/>
          <p:cNvSpPr>
            <a:spLocks noGrp="1"/>
          </p:cNvSpPr>
          <p:nvPr>
            <p:ph type="clipArt" sz="half" idx="1"/>
          </p:nvPr>
        </p:nvSpPr>
        <p:spPr>
          <a:xfrm>
            <a:off x="912288" y="1600205"/>
            <a:ext cx="5185833" cy="4525963"/>
          </a:xfrm>
        </p:spPr>
        <p:txBody>
          <a:bodyPr rtlCol="0">
            <a:normAutofit/>
          </a:bodyPr>
          <a:lstStyle/>
          <a:p>
            <a:pPr lvl="0"/>
            <a:endParaRPr lang="en-NZ" noProof="0"/>
          </a:p>
        </p:txBody>
      </p:sp>
      <p:sp>
        <p:nvSpPr>
          <p:cNvPr id="4" name="Text Placeholder 3"/>
          <p:cNvSpPr>
            <a:spLocks noGrp="1"/>
          </p:cNvSpPr>
          <p:nvPr>
            <p:ph type="body" sz="half" idx="2"/>
          </p:nvPr>
        </p:nvSpPr>
        <p:spPr>
          <a:xfrm>
            <a:off x="6301321" y="1600205"/>
            <a:ext cx="5185833"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noChangeArrowheads="1"/>
          </p:cNvSpPr>
          <p:nvPr>
            <p:ph type="dt" sz="half" idx="10"/>
          </p:nvPr>
        </p:nvSpPr>
        <p:spPr>
          <a:xfrm>
            <a:off x="609600" y="6245225"/>
            <a:ext cx="2844800" cy="476250"/>
          </a:xfrm>
          <a:prstGeom prst="rect">
            <a:avLst/>
          </a:prstGeom>
        </p:spPr>
        <p:txBody>
          <a:bodyPr/>
          <a:lstStyle>
            <a:lvl1pPr fontAlgn="auto">
              <a:spcBef>
                <a:spcPct val="20000"/>
              </a:spcBef>
              <a:spcAft>
                <a:spcPts val="0"/>
              </a:spcAft>
              <a:buClr>
                <a:srgbClr val="071663"/>
              </a:buClr>
              <a:buFont typeface="Wingdings" pitchFamily="2" charset="2"/>
              <a:buChar char="q"/>
              <a:defRPr>
                <a:latin typeface="+mn-lt"/>
                <a:cs typeface="+mn-cs"/>
              </a:defRPr>
            </a:lvl1pPr>
          </a:lstStyle>
          <a:p>
            <a:pPr>
              <a:defRPr/>
            </a:pPr>
            <a:endParaRPr lang="en-US">
              <a:solidFill>
                <a:prstClr val="black"/>
              </a:solidFill>
            </a:endParaRPr>
          </a:p>
        </p:txBody>
      </p:sp>
      <p:sp>
        <p:nvSpPr>
          <p:cNvPr id="6" name="Footer Placeholder 5"/>
          <p:cNvSpPr>
            <a:spLocks noGrp="1" noChangeArrowheads="1"/>
          </p:cNvSpPr>
          <p:nvPr>
            <p:ph type="ftr" sz="quarter" idx="11"/>
          </p:nvPr>
        </p:nvSpPr>
        <p:spPr>
          <a:xfrm>
            <a:off x="4165600" y="6245225"/>
            <a:ext cx="3860800" cy="476250"/>
          </a:xfrm>
          <a:prstGeom prst="rect">
            <a:avLst/>
          </a:prstGeom>
        </p:spPr>
        <p:txBody>
          <a:bodyPr/>
          <a:lstStyle>
            <a:lvl1pPr fontAlgn="auto">
              <a:spcBef>
                <a:spcPct val="20000"/>
              </a:spcBef>
              <a:spcAft>
                <a:spcPts val="0"/>
              </a:spcAft>
              <a:buClr>
                <a:srgbClr val="071663"/>
              </a:buClr>
              <a:buFont typeface="Wingdings" pitchFamily="2" charset="2"/>
              <a:buChar char="q"/>
              <a:defRPr>
                <a:latin typeface="+mn-lt"/>
                <a:cs typeface="+mn-cs"/>
              </a:defRPr>
            </a:lvl1pPr>
          </a:lstStyle>
          <a:p>
            <a:pPr>
              <a:defRPr/>
            </a:pPr>
            <a:endParaRPr lang="en-US">
              <a:solidFill>
                <a:prstClr val="black"/>
              </a:solidFill>
            </a:endParaRPr>
          </a:p>
        </p:txBody>
      </p:sp>
      <p:sp>
        <p:nvSpPr>
          <p:cNvPr id="7" name="Slide Number Placeholder 6"/>
          <p:cNvSpPr>
            <a:spLocks noGrp="1" noChangeArrowheads="1"/>
          </p:cNvSpPr>
          <p:nvPr>
            <p:ph type="sldNum" sz="quarter" idx="12"/>
          </p:nvPr>
        </p:nvSpPr>
        <p:spPr>
          <a:xfrm>
            <a:off x="8737600" y="6245225"/>
            <a:ext cx="2844800" cy="476250"/>
          </a:xfrm>
          <a:prstGeom prst="rect">
            <a:avLst/>
          </a:prstGeom>
        </p:spPr>
        <p:txBody>
          <a:bodyPr/>
          <a:lstStyle>
            <a:lvl1pPr fontAlgn="auto">
              <a:spcBef>
                <a:spcPct val="20000"/>
              </a:spcBef>
              <a:spcAft>
                <a:spcPts val="0"/>
              </a:spcAft>
              <a:buClr>
                <a:srgbClr val="071663"/>
              </a:buClr>
              <a:buFont typeface="Wingdings" pitchFamily="2" charset="2"/>
              <a:buChar char="q"/>
              <a:defRPr>
                <a:latin typeface="+mn-lt"/>
                <a:cs typeface="+mn-cs"/>
              </a:defRPr>
            </a:lvl1pPr>
          </a:lstStyle>
          <a:p>
            <a:pPr>
              <a:defRPr/>
            </a:pPr>
            <a:fld id="{A170571A-4F64-4679-8CED-B06BD007BB4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47338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NZ"/>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fontAlgn="auto">
              <a:spcBef>
                <a:spcPct val="20000"/>
              </a:spcBef>
              <a:spcAft>
                <a:spcPts val="0"/>
              </a:spcAft>
              <a:buClr>
                <a:srgbClr val="071663"/>
              </a:buClr>
              <a:buFont typeface="Wingdings" pitchFamily="2" charset="2"/>
              <a:buChar char="q"/>
              <a:defRPr>
                <a:latin typeface="+mn-lt"/>
                <a:cs typeface="+mn-cs"/>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fontAlgn="auto">
              <a:spcBef>
                <a:spcPct val="20000"/>
              </a:spcBef>
              <a:spcAft>
                <a:spcPts val="0"/>
              </a:spcAft>
              <a:buClr>
                <a:srgbClr val="071663"/>
              </a:buClr>
              <a:buFont typeface="Wingdings" pitchFamily="2" charset="2"/>
              <a:buChar char="q"/>
              <a:defRPr>
                <a:latin typeface="+mn-lt"/>
                <a:cs typeface="+mn-cs"/>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a:lstStyle>
            <a:lvl1pPr fontAlgn="auto">
              <a:spcBef>
                <a:spcPct val="20000"/>
              </a:spcBef>
              <a:spcAft>
                <a:spcPts val="0"/>
              </a:spcAft>
              <a:buClr>
                <a:srgbClr val="071663"/>
              </a:buClr>
              <a:buFont typeface="Wingdings" pitchFamily="2" charset="2"/>
              <a:buChar char="q"/>
              <a:defRPr>
                <a:latin typeface="+mn-lt"/>
                <a:cs typeface="+mn-cs"/>
              </a:defRPr>
            </a:lvl1pPr>
          </a:lstStyle>
          <a:p>
            <a:pPr>
              <a:defRPr/>
            </a:pPr>
            <a:fld id="{07264E8E-FD46-4FC6-8A14-903493E2529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301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1_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5"/>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93"/>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609600" y="6245225"/>
            <a:ext cx="2844800" cy="476250"/>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7" name="Rectangle 5"/>
          <p:cNvSpPr>
            <a:spLocks noGrp="1" noChangeArrowheads="1"/>
          </p:cNvSpPr>
          <p:nvPr>
            <p:ph type="ftr" sz="quarter" idx="11"/>
          </p:nvPr>
        </p:nvSpPr>
        <p:spPr>
          <a:xfrm>
            <a:off x="4165600" y="6245225"/>
            <a:ext cx="3860800" cy="476250"/>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8" name="Rectangle 6"/>
          <p:cNvSpPr>
            <a:spLocks noGrp="1" noChangeArrowheads="1"/>
          </p:cNvSpPr>
          <p:nvPr>
            <p:ph type="sldNum" sz="quarter" idx="12"/>
          </p:nvPr>
        </p:nvSpPr>
        <p:spPr>
          <a:xfrm>
            <a:off x="8737600" y="6245225"/>
            <a:ext cx="2844800" cy="476250"/>
          </a:xfrm>
          <a:prstGeom prst="rect">
            <a:avLst/>
          </a:prstGeom>
        </p:spPr>
        <p:txBody>
          <a:bodyPr/>
          <a:lstStyle>
            <a:lvl1pPr fontAlgn="auto">
              <a:spcBef>
                <a:spcPts val="0"/>
              </a:spcBef>
              <a:spcAft>
                <a:spcPts val="0"/>
              </a:spcAft>
              <a:defRPr>
                <a:latin typeface="+mn-lt"/>
                <a:cs typeface="+mn-cs"/>
              </a:defRPr>
            </a:lvl1pPr>
          </a:lstStyle>
          <a:p>
            <a:pPr>
              <a:defRPr/>
            </a:pPr>
            <a:fld id="{5757CC38-C541-4C15-B2CC-70193C70A8E4}" type="slidenum">
              <a:rPr lang="en-AU">
                <a:solidFill>
                  <a:prstClr val="black"/>
                </a:solidFill>
              </a:rPr>
              <a:pPr>
                <a:defRPr/>
              </a:pPr>
              <a:t>‹#›</a:t>
            </a:fld>
            <a:endParaRPr lang="en-AU">
              <a:solidFill>
                <a:prstClr val="black"/>
              </a:solidFill>
            </a:endParaRPr>
          </a:p>
        </p:txBody>
      </p:sp>
    </p:spTree>
    <p:extLst>
      <p:ext uri="{BB962C8B-B14F-4D97-AF65-F5344CB8AC3E}">
        <p14:creationId xmlns:p14="http://schemas.microsoft.com/office/powerpoint/2010/main" val="3670805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609600" y="6245225"/>
            <a:ext cx="2844800" cy="476250"/>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4" name="Rectangle 5"/>
          <p:cNvSpPr>
            <a:spLocks noGrp="1" noChangeArrowheads="1"/>
          </p:cNvSpPr>
          <p:nvPr>
            <p:ph type="ftr" sz="quarter" idx="11"/>
          </p:nvPr>
        </p:nvSpPr>
        <p:spPr>
          <a:xfrm>
            <a:off x="4165600" y="6245225"/>
            <a:ext cx="3860800" cy="476250"/>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5" name="Rectangle 6"/>
          <p:cNvSpPr>
            <a:spLocks noGrp="1" noChangeArrowheads="1"/>
          </p:cNvSpPr>
          <p:nvPr>
            <p:ph type="sldNum" sz="quarter" idx="12"/>
          </p:nvPr>
        </p:nvSpPr>
        <p:spPr>
          <a:xfrm>
            <a:off x="8737600" y="6245225"/>
            <a:ext cx="2844800" cy="476250"/>
          </a:xfrm>
          <a:prstGeom prst="rect">
            <a:avLst/>
          </a:prstGeom>
        </p:spPr>
        <p:txBody>
          <a:bodyPr/>
          <a:lstStyle>
            <a:lvl1pPr fontAlgn="auto">
              <a:spcBef>
                <a:spcPts val="0"/>
              </a:spcBef>
              <a:spcAft>
                <a:spcPts val="0"/>
              </a:spcAft>
              <a:defRPr>
                <a:latin typeface="+mn-lt"/>
                <a:cs typeface="+mn-cs"/>
              </a:defRPr>
            </a:lvl1pPr>
          </a:lstStyle>
          <a:p>
            <a:pPr>
              <a:defRPr/>
            </a:pPr>
            <a:fld id="{D5493B4F-023C-41C6-A486-B50F5C3E4F5E}" type="slidenum">
              <a:rPr lang="en-AU">
                <a:solidFill>
                  <a:prstClr val="black"/>
                </a:solidFill>
              </a:rPr>
              <a:pPr>
                <a:defRPr/>
              </a:pPr>
              <a:t>‹#›</a:t>
            </a:fld>
            <a:endParaRPr lang="en-AU">
              <a:solidFill>
                <a:prstClr val="black"/>
              </a:solidFill>
            </a:endParaRPr>
          </a:p>
        </p:txBody>
      </p:sp>
    </p:spTree>
    <p:extLst>
      <p:ext uri="{BB962C8B-B14F-4D97-AF65-F5344CB8AC3E}">
        <p14:creationId xmlns:p14="http://schemas.microsoft.com/office/powerpoint/2010/main" val="18122253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80"/>
            <a:ext cx="10972800" cy="648072"/>
          </a:xfrm>
        </p:spPr>
        <p:txBody>
          <a:bodyPr>
            <a:normAutofit/>
          </a:bodyPr>
          <a:lstStyle>
            <a:lvl1pPr>
              <a:defRPr lang="en-NZ" sz="3200" b="1" kern="1200" dirty="0">
                <a:solidFill>
                  <a:srgbClr val="00456B"/>
                </a:solidFill>
                <a:latin typeface="Lucida Sans" pitchFamily="34" charset="0"/>
                <a:ea typeface="+mj-ea"/>
                <a:cs typeface="Lucida Sans" pitchFamily="34" charset="0"/>
              </a:defRPr>
            </a:lvl1pPr>
          </a:lstStyle>
          <a:p>
            <a:r>
              <a:rPr lang="en-US" dirty="0"/>
              <a:t>Click to edit Master title style</a:t>
            </a:r>
            <a:endParaRPr lang="en-NZ" dirty="0"/>
          </a:p>
        </p:txBody>
      </p:sp>
      <p:sp>
        <p:nvSpPr>
          <p:cNvPr id="3" name="Content Placeholder 2"/>
          <p:cNvSpPr>
            <a:spLocks noGrp="1"/>
          </p:cNvSpPr>
          <p:nvPr>
            <p:ph idx="1"/>
          </p:nvPr>
        </p:nvSpPr>
        <p:spPr>
          <a:xfrm>
            <a:off x="609600" y="1628800"/>
            <a:ext cx="10972800" cy="4320480"/>
          </a:xfrm>
        </p:spPr>
        <p:txBody>
          <a:bodyPr/>
          <a:lstStyle>
            <a:lvl2pPr>
              <a:defRPr lang="en-US" sz="2400" b="0" kern="1200" dirty="0" smtClean="0">
                <a:solidFill>
                  <a:srgbClr val="00456B"/>
                </a:solidFill>
                <a:latin typeface="Lucida Sans" pitchFamily="34" charset="0"/>
                <a:ea typeface="+mn-ea"/>
                <a:cs typeface="Lucida Sans" pitchFamily="34" charset="0"/>
              </a:defRPr>
            </a:lvl2pPr>
            <a:lvl3pPr>
              <a:defRPr lang="en-US" sz="2000" kern="1200" dirty="0" smtClean="0">
                <a:solidFill>
                  <a:srgbClr val="00456B"/>
                </a:solidFill>
                <a:latin typeface="Lucida Sans" pitchFamily="34" charset="0"/>
                <a:ea typeface="+mn-ea"/>
                <a:cs typeface="Lucida Sans" pitchFamily="34" charset="0"/>
              </a:defRPr>
            </a:lvl3pPr>
            <a:lvl4pPr marL="901700" indent="-279400">
              <a:defRPr lang="en-US" sz="1800" kern="1200" dirty="0" smtClean="0">
                <a:solidFill>
                  <a:srgbClr val="00456B"/>
                </a:solidFill>
                <a:latin typeface="Lucida Sans" pitchFamily="34" charset="0"/>
                <a:ea typeface="+mn-ea"/>
                <a:cs typeface="Lucida Sans"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Subtitle 2"/>
          <p:cNvSpPr>
            <a:spLocks noGrp="1"/>
          </p:cNvSpPr>
          <p:nvPr>
            <p:ph type="subTitle" idx="10"/>
          </p:nvPr>
        </p:nvSpPr>
        <p:spPr>
          <a:xfrm>
            <a:off x="623392" y="1196752"/>
            <a:ext cx="10945216" cy="432048"/>
          </a:xfrm>
        </p:spPr>
        <p:txBody>
          <a:bodyPr>
            <a:normAutofit/>
          </a:bodyPr>
          <a:lstStyle>
            <a:lvl1pPr marL="0" indent="0" algn="l">
              <a:buNone/>
              <a:defRPr sz="2000">
                <a:solidFill>
                  <a:srgbClr val="9AA7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NZ" dirty="0"/>
          </a:p>
        </p:txBody>
      </p:sp>
    </p:spTree>
    <p:extLst>
      <p:ext uri="{BB962C8B-B14F-4D97-AF65-F5344CB8AC3E}">
        <p14:creationId xmlns:p14="http://schemas.microsoft.com/office/powerpoint/2010/main" val="14400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dirty="0"/>
          </a:p>
        </p:txBody>
      </p:sp>
      <p:sp>
        <p:nvSpPr>
          <p:cNvPr id="3" name="Content Placeholder 2"/>
          <p:cNvSpPr>
            <a:spLocks noGrp="1"/>
          </p:cNvSpPr>
          <p:nvPr>
            <p:ph idx="1" hasCustomPrompt="1"/>
          </p:nvPr>
        </p:nvSpPr>
        <p:spPr/>
        <p:txBody>
          <a:bodyPr/>
          <a:lstStyle>
            <a:lvl2pPr marL="361950" indent="-273050">
              <a:buClr>
                <a:schemeClr val="accent6">
                  <a:lumMod val="75000"/>
                </a:schemeClr>
              </a:buClr>
              <a:buFont typeface="Wingdings" panose="05000000000000000000" pitchFamily="2" charset="2"/>
              <a:buChar char="§"/>
              <a:defRPr/>
            </a:lvl2pPr>
            <a:lvl3pPr marL="625475" indent="-266700">
              <a:buClr>
                <a:schemeClr val="accent6">
                  <a:lumMod val="75000"/>
                </a:schemeClr>
              </a:buClr>
              <a:buFont typeface="Courier New" panose="02070309020205020404" pitchFamily="49" charset="0"/>
              <a:buChar char="o"/>
              <a:defRPr/>
            </a:lvl3pPr>
            <a:lvl4pPr marL="901700" indent="-279400">
              <a:buClr>
                <a:schemeClr val="accent6">
                  <a:lumMod val="75000"/>
                </a:schemeClr>
              </a:buClr>
              <a:buFont typeface="Arial" panose="020B0604020202020204" pitchFamily="34" charset="0"/>
              <a:buChar char="‒"/>
              <a:defRPr/>
            </a:lvl4pPr>
            <a:lvl5pPr marL="1168400" indent="-266700">
              <a:buClr>
                <a:schemeClr val="accent6">
                  <a:lumMod val="75000"/>
                </a:schemeClr>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74689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80"/>
            <a:ext cx="10972800" cy="648072"/>
          </a:xfrm>
        </p:spPr>
        <p:txBody>
          <a:bodyPr/>
          <a:lstStyle>
            <a:lvl1pPr>
              <a:defRPr/>
            </a:lvl1pPr>
          </a:lstStyle>
          <a:p>
            <a:r>
              <a:rPr lang="en-US"/>
              <a:t>Click to edit Master title style</a:t>
            </a:r>
            <a:endParaRPr lang="en-NZ" dirty="0"/>
          </a:p>
        </p:txBody>
      </p:sp>
      <p:sp>
        <p:nvSpPr>
          <p:cNvPr id="4" name="Subtitle 2"/>
          <p:cNvSpPr>
            <a:spLocks noGrp="1"/>
          </p:cNvSpPr>
          <p:nvPr>
            <p:ph type="subTitle" idx="10"/>
          </p:nvPr>
        </p:nvSpPr>
        <p:spPr>
          <a:xfrm>
            <a:off x="623392" y="1196752"/>
            <a:ext cx="10945216" cy="432048"/>
          </a:xfrm>
        </p:spPr>
        <p:txBody>
          <a:bodyPr>
            <a:noAutofit/>
          </a:bodyPr>
          <a:lstStyle>
            <a:lvl1pPr marL="0" indent="0" algn="l">
              <a:buNone/>
              <a:defRPr sz="2400" b="1">
                <a:solidFill>
                  <a:srgbClr val="AFBD2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dirty="0"/>
          </a:p>
        </p:txBody>
      </p:sp>
    </p:spTree>
    <p:extLst>
      <p:ext uri="{BB962C8B-B14F-4D97-AF65-F5344CB8AC3E}">
        <p14:creationId xmlns:p14="http://schemas.microsoft.com/office/powerpoint/2010/main" val="1718441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80"/>
            <a:ext cx="10972800" cy="648072"/>
          </a:xfrm>
        </p:spPr>
        <p:txBody>
          <a:bodyPr/>
          <a:lstStyle>
            <a:lvl1pPr>
              <a:defRPr/>
            </a:lvl1pPr>
          </a:lstStyle>
          <a:p>
            <a:r>
              <a:rPr lang="en-US"/>
              <a:t>Click to edit Master title style</a:t>
            </a:r>
            <a:endParaRPr lang="en-NZ" dirty="0"/>
          </a:p>
        </p:txBody>
      </p:sp>
      <p:sp>
        <p:nvSpPr>
          <p:cNvPr id="3" name="Content Placeholder 2"/>
          <p:cNvSpPr>
            <a:spLocks noGrp="1"/>
          </p:cNvSpPr>
          <p:nvPr>
            <p:ph idx="1"/>
          </p:nvPr>
        </p:nvSpPr>
        <p:spPr>
          <a:xfrm>
            <a:off x="609600" y="1628800"/>
            <a:ext cx="10972800" cy="4320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Subtitle 2"/>
          <p:cNvSpPr>
            <a:spLocks noGrp="1"/>
          </p:cNvSpPr>
          <p:nvPr>
            <p:ph type="subTitle" idx="10"/>
          </p:nvPr>
        </p:nvSpPr>
        <p:spPr>
          <a:xfrm>
            <a:off x="623392" y="1196752"/>
            <a:ext cx="10945216" cy="432048"/>
          </a:xfrm>
        </p:spPr>
        <p:txBody>
          <a:bodyPr>
            <a:noAutofit/>
          </a:bodyPr>
          <a:lstStyle>
            <a:lvl1pPr marL="0" indent="0" algn="l">
              <a:buNone/>
              <a:defRPr sz="2400" b="1">
                <a:solidFill>
                  <a:srgbClr val="AFBD2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dirty="0"/>
          </a:p>
        </p:txBody>
      </p:sp>
    </p:spTree>
    <p:extLst>
      <p:ext uri="{BB962C8B-B14F-4D97-AF65-F5344CB8AC3E}">
        <p14:creationId xmlns:p14="http://schemas.microsoft.com/office/powerpoint/2010/main" val="171843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80"/>
            <a:ext cx="5966453" cy="868958"/>
          </a:xfrm>
        </p:spPr>
        <p:txBody>
          <a:bodyPr/>
          <a:lstStyle/>
          <a:p>
            <a:r>
              <a:rPr lang="en-US" dirty="0"/>
              <a:t>Click to edit Master title style</a:t>
            </a:r>
            <a:endParaRPr lang="en-NZ" dirty="0"/>
          </a:p>
        </p:txBody>
      </p:sp>
      <p:sp>
        <p:nvSpPr>
          <p:cNvPr id="3" name="Content Placeholder 2"/>
          <p:cNvSpPr>
            <a:spLocks noGrp="1"/>
          </p:cNvSpPr>
          <p:nvPr>
            <p:ph sz="half" idx="1"/>
          </p:nvPr>
        </p:nvSpPr>
        <p:spPr>
          <a:xfrm>
            <a:off x="609600" y="1600204"/>
            <a:ext cx="5966453" cy="4205063"/>
          </a:xfrm>
        </p:spPr>
        <p:txBody>
          <a:bodyPr/>
          <a:lstStyle>
            <a:lvl1pPr>
              <a:defRPr sz="24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10" name="Content Placeholder 2"/>
          <p:cNvSpPr>
            <a:spLocks noGrp="1"/>
          </p:cNvSpPr>
          <p:nvPr>
            <p:ph sz="half" idx="10"/>
          </p:nvPr>
        </p:nvSpPr>
        <p:spPr>
          <a:xfrm>
            <a:off x="6960097" y="664102"/>
            <a:ext cx="4718315" cy="5141167"/>
          </a:xfrm>
        </p:spPr>
        <p:txBody>
          <a:bodyPr/>
          <a:lstStyle>
            <a:lvl1pPr>
              <a:defRPr sz="18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endParaRPr lang="en-NZ" dirty="0"/>
          </a:p>
        </p:txBody>
      </p:sp>
    </p:spTree>
    <p:extLst>
      <p:ext uri="{BB962C8B-B14F-4D97-AF65-F5344CB8AC3E}">
        <p14:creationId xmlns:p14="http://schemas.microsoft.com/office/powerpoint/2010/main" val="3444423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20640C-85F0-4297-A35E-F6046F0A1CA1}"/>
              </a:ext>
            </a:extLst>
          </p:cNvPr>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32710" r="29524" b="1"/>
          <a:stretch/>
        </p:blipFill>
        <p:spPr>
          <a:xfrm>
            <a:off x="8023546" y="-1556"/>
            <a:ext cx="4169427" cy="6071974"/>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2" name="Title 1"/>
          <p:cNvSpPr>
            <a:spLocks noGrp="1"/>
          </p:cNvSpPr>
          <p:nvPr>
            <p:ph type="title"/>
          </p:nvPr>
        </p:nvSpPr>
        <p:spPr/>
        <p:txBody>
          <a:bodyPr/>
          <a:lstStyle/>
          <a:p>
            <a:r>
              <a:rPr lang="en-US" dirty="0"/>
              <a:t>Click to edit Master title style</a:t>
            </a:r>
            <a:endParaRPr lang="en-NZ" dirty="0"/>
          </a:p>
        </p:txBody>
      </p:sp>
      <p:sp>
        <p:nvSpPr>
          <p:cNvPr id="3" name="Content Placeholder 2"/>
          <p:cNvSpPr>
            <a:spLocks noGrp="1"/>
          </p:cNvSpPr>
          <p:nvPr>
            <p:ph sz="half" idx="1"/>
          </p:nvPr>
        </p:nvSpPr>
        <p:spPr>
          <a:xfrm>
            <a:off x="609600" y="1600201"/>
            <a:ext cx="5384800" cy="434908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Content Placeholder 3"/>
          <p:cNvSpPr>
            <a:spLocks noGrp="1"/>
          </p:cNvSpPr>
          <p:nvPr>
            <p:ph sz="half" idx="2"/>
          </p:nvPr>
        </p:nvSpPr>
        <p:spPr>
          <a:xfrm>
            <a:off x="6197600" y="1600201"/>
            <a:ext cx="5384800" cy="4349080"/>
          </a:xfrm>
        </p:spPr>
        <p:txBody>
          <a:bodyPr/>
          <a:lstStyle>
            <a:lvl1pPr>
              <a:defRPr sz="2400"/>
            </a:lvl1pPr>
            <a:lvl2pPr>
              <a:defRPr sz="2400"/>
            </a:lvl2pPr>
            <a:lvl3pPr>
              <a:defRPr sz="2000"/>
            </a:lvl3pPr>
            <a:lvl4pPr marL="990600" indent="-368300">
              <a:defRPr sz="1800"/>
            </a:lvl4pPr>
            <a:lvl5pPr marL="1257300" indent="-35560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2331636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5064" y="548684"/>
            <a:ext cx="10972800" cy="626977"/>
          </a:xfrm>
        </p:spPr>
        <p:txBody>
          <a:bodyPr/>
          <a:lstStyle>
            <a:lvl1pPr>
              <a:defRPr baseline="0"/>
            </a:lvl1pPr>
          </a:lstStyle>
          <a:p>
            <a:r>
              <a:rPr lang="en-US" dirty="0"/>
              <a:t>Click to edit Master title style</a:t>
            </a:r>
            <a:endParaRPr lang="en-NZ" dirty="0"/>
          </a:p>
        </p:txBody>
      </p:sp>
      <p:sp>
        <p:nvSpPr>
          <p:cNvPr id="3" name="Text Placeholder 2"/>
          <p:cNvSpPr>
            <a:spLocks noGrp="1"/>
          </p:cNvSpPr>
          <p:nvPr>
            <p:ph type="body" idx="1"/>
          </p:nvPr>
        </p:nvSpPr>
        <p:spPr>
          <a:xfrm>
            <a:off x="774096" y="1186777"/>
            <a:ext cx="5222423" cy="453338"/>
          </a:xfrm>
        </p:spPr>
        <p:txBody>
          <a:bodyPr anchor="b">
            <a:noAutofit/>
          </a:bodyPr>
          <a:lstStyle>
            <a:lvl1pPr marL="0" indent="0">
              <a:buNone/>
              <a:defRPr lang="en-US" sz="2400" b="1" kern="1200" dirty="0" smtClean="0">
                <a:solidFill>
                  <a:srgbClr val="AFBD2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640120"/>
            <a:ext cx="5386917" cy="4280137"/>
          </a:xfrm>
        </p:spPr>
        <p:txBody>
          <a:bodyPr/>
          <a:lstStyle>
            <a:lvl1pPr>
              <a:defRPr sz="2400">
                <a:solidFill>
                  <a:srgbClr val="00456B"/>
                </a:solidFill>
              </a:defRPr>
            </a:lvl1pPr>
            <a:lvl2pPr>
              <a:defRPr sz="2400">
                <a:solidFill>
                  <a:srgbClr val="00456B"/>
                </a:solidFill>
              </a:defRPr>
            </a:lvl2pPr>
            <a:lvl3pPr>
              <a:defRPr sz="2000">
                <a:solidFill>
                  <a:srgbClr val="00456B"/>
                </a:solidFill>
              </a:defRPr>
            </a:lvl3pPr>
            <a:lvl4pPr>
              <a:defRPr sz="1800">
                <a:solidFill>
                  <a:srgbClr val="00456B"/>
                </a:solidFill>
              </a:defRPr>
            </a:lvl4pPr>
            <a:lvl5pPr>
              <a:defRPr sz="1800">
                <a:solidFill>
                  <a:srgbClr val="00456B"/>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Content Placeholder 5"/>
          <p:cNvSpPr>
            <a:spLocks noGrp="1"/>
          </p:cNvSpPr>
          <p:nvPr>
            <p:ph sz="quarter" idx="4"/>
          </p:nvPr>
        </p:nvSpPr>
        <p:spPr>
          <a:xfrm>
            <a:off x="6193370" y="1509487"/>
            <a:ext cx="5389033" cy="4439794"/>
          </a:xfrm>
        </p:spPr>
        <p:txBody>
          <a:bodyPr/>
          <a:lstStyle>
            <a:lvl1pPr>
              <a:defRPr sz="2400">
                <a:solidFill>
                  <a:srgbClr val="00456B"/>
                </a:solidFill>
              </a:defRPr>
            </a:lvl1pPr>
            <a:lvl2pPr>
              <a:defRPr sz="2400">
                <a:solidFill>
                  <a:srgbClr val="00456B"/>
                </a:solidFill>
              </a:defRPr>
            </a:lvl2pPr>
            <a:lvl3pPr>
              <a:defRPr sz="2000">
                <a:solidFill>
                  <a:srgbClr val="00456B"/>
                </a:solidFill>
              </a:defRPr>
            </a:lvl3pPr>
            <a:lvl4pPr>
              <a:defRPr sz="1800">
                <a:solidFill>
                  <a:srgbClr val="00456B"/>
                </a:solidFill>
              </a:defRPr>
            </a:lvl4pPr>
            <a:lvl5pPr>
              <a:defRPr sz="1800">
                <a:solidFill>
                  <a:srgbClr val="00456B"/>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3811496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NZ" dirty="0"/>
          </a:p>
        </p:txBody>
      </p:sp>
      <p:sp>
        <p:nvSpPr>
          <p:cNvPr id="3" name="Text Placeholder 2"/>
          <p:cNvSpPr>
            <a:spLocks noGrp="1"/>
          </p:cNvSpPr>
          <p:nvPr>
            <p:ph type="body" idx="1"/>
          </p:nvPr>
        </p:nvSpPr>
        <p:spPr>
          <a:xfrm>
            <a:off x="609600" y="1535113"/>
            <a:ext cx="5386917"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9"/>
            <a:ext cx="5386917" cy="3774405"/>
          </a:xfrm>
        </p:spPr>
        <p:txBody>
          <a:bodyPr/>
          <a:lstStyle>
            <a:lvl1pPr>
              <a:defRPr sz="2400">
                <a:solidFill>
                  <a:srgbClr val="003366"/>
                </a:solidFill>
              </a:defRPr>
            </a:lvl1pPr>
            <a:lvl2pPr>
              <a:defRPr sz="2400">
                <a:solidFill>
                  <a:srgbClr val="003366"/>
                </a:solidFill>
              </a:defRPr>
            </a:lvl2pPr>
            <a:lvl3pPr>
              <a:defRPr sz="2000">
                <a:solidFill>
                  <a:srgbClr val="003366"/>
                </a:solidFill>
              </a:defRPr>
            </a:lvl3pPr>
            <a:lvl4pPr>
              <a:defRPr sz="1800">
                <a:solidFill>
                  <a:srgbClr val="003366"/>
                </a:solidFill>
              </a:defRPr>
            </a:lvl4pPr>
            <a:lvl5pPr>
              <a:defRPr sz="1800">
                <a:solidFill>
                  <a:srgbClr val="003366"/>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5" name="Text Placeholder 4"/>
          <p:cNvSpPr>
            <a:spLocks noGrp="1"/>
          </p:cNvSpPr>
          <p:nvPr>
            <p:ph type="body" sz="quarter" idx="3"/>
          </p:nvPr>
        </p:nvSpPr>
        <p:spPr>
          <a:xfrm>
            <a:off x="6193370" y="1535113"/>
            <a:ext cx="5389033"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70" y="2174879"/>
            <a:ext cx="5389033" cy="3774405"/>
          </a:xfrm>
        </p:spPr>
        <p:txBody>
          <a:bodyPr/>
          <a:lstStyle>
            <a:lvl1pPr>
              <a:defRPr sz="2400">
                <a:solidFill>
                  <a:srgbClr val="003366"/>
                </a:solidFill>
              </a:defRPr>
            </a:lvl1pPr>
            <a:lvl2pPr>
              <a:defRPr sz="2400">
                <a:solidFill>
                  <a:srgbClr val="003366"/>
                </a:solidFill>
              </a:defRPr>
            </a:lvl2pPr>
            <a:lvl3pPr>
              <a:defRPr sz="2000">
                <a:solidFill>
                  <a:srgbClr val="003366"/>
                </a:solidFill>
              </a:defRPr>
            </a:lvl3pPr>
            <a:lvl4pPr>
              <a:defRPr sz="1800">
                <a:solidFill>
                  <a:srgbClr val="003366"/>
                </a:solidFill>
              </a:defRPr>
            </a:lvl4pPr>
            <a:lvl5pPr>
              <a:defRPr sz="1800">
                <a:solidFill>
                  <a:srgbClr val="003366"/>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3885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A4A4FE-942A-4AF3-89BC-D6AC8EFAD09C}"/>
              </a:ext>
            </a:extLst>
          </p:cNvPr>
          <p:cNvSpPr/>
          <p:nvPr userDrawn="1"/>
        </p:nvSpPr>
        <p:spPr>
          <a:xfrm>
            <a:off x="2743200" y="1"/>
            <a:ext cx="9448800" cy="60807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Rectangle 1">
            <a:extLst>
              <a:ext uri="{FF2B5EF4-FFF2-40B4-BE49-F238E27FC236}">
                <a16:creationId xmlns:a16="http://schemas.microsoft.com/office/drawing/2014/main" id="{B3BCC9CE-9772-4B3A-8205-B410E4E5CCC1}"/>
              </a:ext>
            </a:extLst>
          </p:cNvPr>
          <p:cNvSpPr/>
          <p:nvPr userDrawn="1"/>
        </p:nvSpPr>
        <p:spPr>
          <a:xfrm>
            <a:off x="-1" y="0"/>
            <a:ext cx="3005847" cy="6858000"/>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Z"/>
          </a:p>
        </p:txBody>
      </p:sp>
      <p:sp>
        <p:nvSpPr>
          <p:cNvPr id="1026" name="Title Placeholder 1"/>
          <p:cNvSpPr>
            <a:spLocks noGrp="1"/>
          </p:cNvSpPr>
          <p:nvPr>
            <p:ph type="title"/>
          </p:nvPr>
        </p:nvSpPr>
        <p:spPr bwMode="auto">
          <a:xfrm>
            <a:off x="68095" y="335280"/>
            <a:ext cx="2889114" cy="577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endParaRPr lang="en-NZ" altLang="en-US" dirty="0"/>
          </a:p>
        </p:txBody>
      </p:sp>
      <p:sp>
        <p:nvSpPr>
          <p:cNvPr id="1027" name="Text Placeholder 2"/>
          <p:cNvSpPr>
            <a:spLocks noGrp="1"/>
          </p:cNvSpPr>
          <p:nvPr>
            <p:ph type="body" idx="1"/>
          </p:nvPr>
        </p:nvSpPr>
        <p:spPr bwMode="auto">
          <a:xfrm>
            <a:off x="3035030" y="345440"/>
            <a:ext cx="8547369" cy="560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1"/>
            <a:r>
              <a:rPr lang="en-US" altLang="en-US" dirty="0" err="1"/>
              <a:t>Asdlfjksd;lf</a:t>
            </a:r>
            <a:endParaRPr lang="en-US" altLang="en-US" dirty="0"/>
          </a:p>
          <a:p>
            <a:pPr lvl="2"/>
            <a:r>
              <a:rPr lang="en-US" altLang="en-US" dirty="0"/>
              <a:t>Third level</a:t>
            </a:r>
          </a:p>
          <a:p>
            <a:pPr lvl="3"/>
            <a:r>
              <a:rPr lang="en-US" altLang="en-US" dirty="0"/>
              <a:t>Fourth level</a:t>
            </a:r>
          </a:p>
          <a:p>
            <a:pPr lvl="4"/>
            <a:r>
              <a:rPr lang="en-US" altLang="en-US" dirty="0"/>
              <a:t>Fifth level</a:t>
            </a:r>
            <a:endParaRPr lang="en-NZ" altLang="en-US" dirty="0"/>
          </a:p>
        </p:txBody>
      </p:sp>
      <p:grpSp>
        <p:nvGrpSpPr>
          <p:cNvPr id="1028" name="Group 3"/>
          <p:cNvGrpSpPr>
            <a:grpSpLocks/>
          </p:cNvGrpSpPr>
          <p:nvPr/>
        </p:nvGrpSpPr>
        <p:grpSpPr bwMode="auto">
          <a:xfrm>
            <a:off x="3015574" y="6079791"/>
            <a:ext cx="9176520" cy="0"/>
            <a:chOff x="204" y="3793"/>
            <a:chExt cx="5616" cy="0"/>
          </a:xfrm>
        </p:grpSpPr>
        <p:sp>
          <p:nvSpPr>
            <p:cNvPr id="1033" name="Line 10"/>
            <p:cNvSpPr>
              <a:spLocks noChangeShapeType="1"/>
            </p:cNvSpPr>
            <p:nvPr/>
          </p:nvSpPr>
          <p:spPr bwMode="auto">
            <a:xfrm>
              <a:off x="204" y="3793"/>
              <a:ext cx="926" cy="0"/>
            </a:xfrm>
            <a:prstGeom prst="line">
              <a:avLst/>
            </a:prstGeom>
            <a:noFill/>
            <a:ln w="9525">
              <a:solidFill>
                <a:srgbClr val="AFBD2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sz="1800">
                <a:solidFill>
                  <a:prstClr val="black"/>
                </a:solidFill>
                <a:latin typeface="Arial" pitchFamily="34" charset="0"/>
                <a:cs typeface="Arial" pitchFamily="34" charset="0"/>
              </a:endParaRPr>
            </a:p>
          </p:txBody>
        </p:sp>
        <p:sp>
          <p:nvSpPr>
            <p:cNvPr id="1034" name="Line 11"/>
            <p:cNvSpPr>
              <a:spLocks noChangeShapeType="1"/>
            </p:cNvSpPr>
            <p:nvPr/>
          </p:nvSpPr>
          <p:spPr bwMode="auto">
            <a:xfrm>
              <a:off x="1175" y="3793"/>
              <a:ext cx="4645" cy="0"/>
            </a:xfrm>
            <a:prstGeom prst="line">
              <a:avLst/>
            </a:prstGeom>
            <a:noFill/>
            <a:ln w="9525">
              <a:solidFill>
                <a:srgbClr val="00456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NZ" sz="1800">
                <a:solidFill>
                  <a:prstClr val="black"/>
                </a:solidFill>
                <a:latin typeface="Arial" pitchFamily="34" charset="0"/>
                <a:cs typeface="Arial" pitchFamily="34" charset="0"/>
              </a:endParaRPr>
            </a:p>
          </p:txBody>
        </p:sp>
      </p:grpSp>
      <p:pic>
        <p:nvPicPr>
          <p:cNvPr id="1030" name="Picture 11" descr="NZTA Logo RGB.jpg"/>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3273552" y="6299605"/>
            <a:ext cx="161171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 descr="SaferJouneys_grey.jpg"/>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249885" y="6316668"/>
            <a:ext cx="693921"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2" descr="newzealand government_NZTA CMYK C.jpg"/>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0172701" y="6438905"/>
            <a:ext cx="1634067"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157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80" r:id="rId16"/>
    <p:sldLayoutId id="2147483699" r:id="rId17"/>
    <p:sldLayoutId id="2147483730" r:id="rId18"/>
    <p:sldLayoutId id="2147483740" r:id="rId19"/>
    <p:sldLayoutId id="2147483741" r:id="rId20"/>
    <p:sldLayoutId id="2147483742" r:id="rId21"/>
    <p:sldLayoutId id="2147483745" r:id="rId22"/>
    <p:sldLayoutId id="2147483753" r:id="rId23"/>
    <p:sldLayoutId id="2147483765" r:id="rId24"/>
    <p:sldLayoutId id="2147483791" r:id="rId25"/>
    <p:sldLayoutId id="2147483843" r:id="rId26"/>
  </p:sldLayoutIdLst>
  <p:txStyles>
    <p:titleStyle>
      <a:lvl1pPr algn="l" rtl="0" eaLnBrk="0" fontAlgn="base" hangingPunct="0">
        <a:spcBef>
          <a:spcPct val="0"/>
        </a:spcBef>
        <a:spcAft>
          <a:spcPct val="0"/>
        </a:spcAft>
        <a:defRPr sz="28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456B"/>
          </a:solidFill>
          <a:latin typeface="Arial" pitchFamily="34" charset="0"/>
          <a:cs typeface="Arial" pitchFamily="34" charset="0"/>
        </a:defRPr>
      </a:lvl2pPr>
      <a:lvl3pPr algn="l" rtl="0" eaLnBrk="0" fontAlgn="base" hangingPunct="0">
        <a:spcBef>
          <a:spcPct val="0"/>
        </a:spcBef>
        <a:spcAft>
          <a:spcPct val="0"/>
        </a:spcAft>
        <a:defRPr sz="3200" b="1">
          <a:solidFill>
            <a:srgbClr val="00456B"/>
          </a:solidFill>
          <a:latin typeface="Arial" pitchFamily="34" charset="0"/>
          <a:cs typeface="Arial" pitchFamily="34" charset="0"/>
        </a:defRPr>
      </a:lvl3pPr>
      <a:lvl4pPr algn="l" rtl="0" eaLnBrk="0" fontAlgn="base" hangingPunct="0">
        <a:spcBef>
          <a:spcPct val="0"/>
        </a:spcBef>
        <a:spcAft>
          <a:spcPct val="0"/>
        </a:spcAft>
        <a:defRPr sz="3200" b="1">
          <a:solidFill>
            <a:srgbClr val="00456B"/>
          </a:solidFill>
          <a:latin typeface="Arial" pitchFamily="34" charset="0"/>
          <a:cs typeface="Arial" pitchFamily="34" charset="0"/>
        </a:defRPr>
      </a:lvl4pPr>
      <a:lvl5pPr algn="l" rtl="0" eaLnBrk="0" fontAlgn="base" hangingPunct="0">
        <a:spcBef>
          <a:spcPct val="0"/>
        </a:spcBef>
        <a:spcAft>
          <a:spcPct val="0"/>
        </a:spcAft>
        <a:defRPr sz="3200" b="1">
          <a:solidFill>
            <a:srgbClr val="00456B"/>
          </a:solidFill>
          <a:latin typeface="Arial" pitchFamily="34" charset="0"/>
          <a:cs typeface="Arial" pitchFamily="34" charset="0"/>
        </a:defRPr>
      </a:lvl5pPr>
      <a:lvl6pPr marL="457200" algn="l" rtl="0" fontAlgn="base">
        <a:spcBef>
          <a:spcPct val="0"/>
        </a:spcBef>
        <a:spcAft>
          <a:spcPct val="0"/>
        </a:spcAft>
        <a:defRPr sz="3200" b="1">
          <a:solidFill>
            <a:srgbClr val="00456B"/>
          </a:solidFill>
          <a:latin typeface="Arial" pitchFamily="34" charset="0"/>
          <a:cs typeface="Arial" pitchFamily="34" charset="0"/>
        </a:defRPr>
      </a:lvl6pPr>
      <a:lvl7pPr marL="914400" algn="l" rtl="0" fontAlgn="base">
        <a:spcBef>
          <a:spcPct val="0"/>
        </a:spcBef>
        <a:spcAft>
          <a:spcPct val="0"/>
        </a:spcAft>
        <a:defRPr sz="3200" b="1">
          <a:solidFill>
            <a:srgbClr val="00456B"/>
          </a:solidFill>
          <a:latin typeface="Arial" pitchFamily="34" charset="0"/>
          <a:cs typeface="Arial" pitchFamily="34" charset="0"/>
        </a:defRPr>
      </a:lvl7pPr>
      <a:lvl8pPr marL="1371600" algn="l" rtl="0" fontAlgn="base">
        <a:spcBef>
          <a:spcPct val="0"/>
        </a:spcBef>
        <a:spcAft>
          <a:spcPct val="0"/>
        </a:spcAft>
        <a:defRPr sz="3200" b="1">
          <a:solidFill>
            <a:srgbClr val="00456B"/>
          </a:solidFill>
          <a:latin typeface="Arial" pitchFamily="34" charset="0"/>
          <a:cs typeface="Arial" pitchFamily="34" charset="0"/>
        </a:defRPr>
      </a:lvl8pPr>
      <a:lvl9pPr marL="1828800" algn="l" rtl="0" fontAlgn="base">
        <a:spcBef>
          <a:spcPct val="0"/>
        </a:spcBef>
        <a:spcAft>
          <a:spcPct val="0"/>
        </a:spcAft>
        <a:defRPr sz="3200" b="1">
          <a:solidFill>
            <a:srgbClr val="00456B"/>
          </a:solidFill>
          <a:latin typeface="Arial" pitchFamily="34" charset="0"/>
          <a:cs typeface="Arial" pitchFamily="34" charset="0"/>
        </a:defRPr>
      </a:lvl9pPr>
    </p:titleStyle>
    <p:bodyStyle>
      <a:lvl1pPr marL="88900" algn="l" rtl="0" eaLnBrk="0" fontAlgn="base" hangingPunct="0">
        <a:spcBef>
          <a:spcPts val="600"/>
        </a:spcBef>
        <a:spcAft>
          <a:spcPts val="600"/>
        </a:spcAft>
        <a:buFont typeface="Arial" pitchFamily="34" charset="0"/>
        <a:defRPr sz="2400" kern="1200">
          <a:solidFill>
            <a:srgbClr val="00456B"/>
          </a:solidFill>
          <a:latin typeface="Arial" pitchFamily="34" charset="0"/>
          <a:ea typeface="+mn-ea"/>
          <a:cs typeface="Arial" pitchFamily="34" charset="0"/>
        </a:defRPr>
      </a:lvl1pPr>
      <a:lvl2pPr marL="361950" indent="-273050" algn="l" rtl="0" eaLnBrk="0" fontAlgn="base" hangingPunct="0">
        <a:spcBef>
          <a:spcPts val="600"/>
        </a:spcBef>
        <a:spcAft>
          <a:spcPts val="600"/>
        </a:spcAft>
        <a:buClr>
          <a:schemeClr val="accent6">
            <a:lumMod val="75000"/>
          </a:schemeClr>
        </a:buClr>
        <a:buFont typeface="Wingdings" panose="05000000000000000000" pitchFamily="2" charset="2"/>
        <a:buChar char="§"/>
        <a:defRPr sz="2400" kern="1200">
          <a:solidFill>
            <a:srgbClr val="00456B"/>
          </a:solidFill>
          <a:latin typeface="Arial" pitchFamily="34" charset="0"/>
          <a:ea typeface="+mn-ea"/>
          <a:cs typeface="Arial" pitchFamily="34" charset="0"/>
        </a:defRPr>
      </a:lvl2pPr>
      <a:lvl3pPr marL="625475" indent="-266700" algn="l" rtl="0" eaLnBrk="0" fontAlgn="base" hangingPunct="0">
        <a:spcBef>
          <a:spcPct val="20000"/>
        </a:spcBef>
        <a:spcAft>
          <a:spcPct val="0"/>
        </a:spcAft>
        <a:buClr>
          <a:schemeClr val="accent6">
            <a:lumMod val="75000"/>
          </a:schemeClr>
        </a:buClr>
        <a:buFont typeface="Courier New" panose="02070309020205020404" pitchFamily="49" charset="0"/>
        <a:buChar char="o"/>
        <a:defRPr sz="2000" kern="1200">
          <a:solidFill>
            <a:srgbClr val="00456B"/>
          </a:solidFill>
          <a:latin typeface="Arial" pitchFamily="34" charset="0"/>
          <a:ea typeface="+mn-ea"/>
          <a:cs typeface="Arial" pitchFamily="34" charset="0"/>
        </a:defRPr>
      </a:lvl3pPr>
      <a:lvl4pPr marL="901700" indent="-279400" algn="l" rtl="0" eaLnBrk="0" fontAlgn="base" hangingPunct="0">
        <a:spcBef>
          <a:spcPct val="20000"/>
        </a:spcBef>
        <a:spcAft>
          <a:spcPct val="0"/>
        </a:spcAft>
        <a:buClr>
          <a:schemeClr val="accent6">
            <a:lumMod val="75000"/>
          </a:schemeClr>
        </a:buClr>
        <a:buFont typeface="Courier New" panose="02070309020205020404" pitchFamily="49" charset="0"/>
        <a:buChar char="o"/>
        <a:defRPr kern="1200">
          <a:solidFill>
            <a:srgbClr val="00456B"/>
          </a:solidFill>
          <a:latin typeface="Arial" pitchFamily="34" charset="0"/>
          <a:ea typeface="+mn-ea"/>
          <a:cs typeface="Arial" pitchFamily="34" charset="0"/>
        </a:defRPr>
      </a:lvl4pPr>
      <a:lvl5pPr marL="1168400" indent="-266700" algn="l" rtl="0" eaLnBrk="0" fontAlgn="base" hangingPunct="0">
        <a:spcBef>
          <a:spcPct val="20000"/>
        </a:spcBef>
        <a:spcAft>
          <a:spcPct val="0"/>
        </a:spcAft>
        <a:buClr>
          <a:schemeClr val="accent6">
            <a:lumMod val="75000"/>
          </a:schemeClr>
        </a:buClr>
        <a:buFont typeface="Courier New" panose="02070309020205020404" pitchFamily="49" charset="0"/>
        <a:buChar char="o"/>
        <a:defRPr sz="1600" kern="1200">
          <a:solidFill>
            <a:srgbClr val="0045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DAY2-11a%20Learning%20blocks.pptx"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36%20Competencie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Word_Document.docx"/></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13.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14.emf"/><Relationship Id="rId4" Type="http://schemas.openxmlformats.org/officeDocument/2006/relationships/package" Target="../embeddings/Microsoft_Word_Document4.docx"/></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2B5BF6-E744-49C8-994E-BABA69F31AF3}"/>
              </a:ext>
            </a:extLst>
          </p:cNvPr>
          <p:cNvSpPr/>
          <p:nvPr/>
        </p:nvSpPr>
        <p:spPr>
          <a:xfrm>
            <a:off x="1534160" y="0"/>
            <a:ext cx="1065784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useBgFill="1">
        <p:nvSpPr>
          <p:cNvPr id="22" name="Rectangle 21">
            <a:extLst>
              <a:ext uri="{FF2B5EF4-FFF2-40B4-BE49-F238E27FC236}">
                <a16:creationId xmlns:a16="http://schemas.microsoft.com/office/drawing/2014/main" id="{B558F58E-93BA-44A3-BCDA-585AFF2E4F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920640C-85F0-4297-A35E-F6046F0A1CA1}"/>
              </a:ext>
            </a:extLst>
          </p:cNvPr>
          <p:cNvPicPr>
            <a:picLocks noChangeAspect="1"/>
          </p:cNvPicPr>
          <p:nvPr/>
        </p:nvPicPr>
        <p:blipFill rotWithShape="1">
          <a:blip r:embed="rId3">
            <a:extLst>
              <a:ext uri="{28A0092B-C50C-407E-A947-70E740481C1C}">
                <a14:useLocalDpi xmlns:a14="http://schemas.microsoft.com/office/drawing/2010/main" val="0"/>
              </a:ext>
            </a:extLst>
          </a:blip>
          <a:srcRect l="32710" r="29524" b="1"/>
          <a:stretch/>
        </p:blipFill>
        <p:spPr>
          <a:xfrm>
            <a:off x="7482842" y="10"/>
            <a:ext cx="4709158"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cxnSp>
        <p:nvCxnSpPr>
          <p:cNvPr id="24" name="Straight Arrow Connector 23">
            <a:extLst>
              <a:ext uri="{FF2B5EF4-FFF2-40B4-BE49-F238E27FC236}">
                <a16:creationId xmlns:a16="http://schemas.microsoft.com/office/drawing/2014/main" id="{BCD0BBC1-A7D4-445D-98AC-95A6A45D8E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5490" y="2316480"/>
            <a:ext cx="3703320" cy="0"/>
          </a:xfrm>
          <a:prstGeom prst="straightConnector1">
            <a:avLst/>
          </a:prstGeom>
          <a:ln w="19050" cap="sq">
            <a:solidFill>
              <a:schemeClr val="tx1">
                <a:lumMod val="65000"/>
                <a:lumOff val="35000"/>
              </a:schemeClr>
            </a:solidFill>
            <a:tailEnd type="non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988B7CAA-0684-4D19-8CB7-7651032A3DB7}"/>
              </a:ext>
            </a:extLst>
          </p:cNvPr>
          <p:cNvSpPr>
            <a:spLocks noGrp="1"/>
          </p:cNvSpPr>
          <p:nvPr>
            <p:ph type="title"/>
          </p:nvPr>
        </p:nvSpPr>
        <p:spPr>
          <a:xfrm>
            <a:off x="2035810" y="2620969"/>
            <a:ext cx="3737610" cy="3327343"/>
          </a:xfrm>
        </p:spPr>
        <p:txBody>
          <a:bodyPr vert="horz" wrap="square" lIns="91440" tIns="45720" rIns="91440" bIns="45720" numCol="1" rtlCol="0" anchor="t" anchorCtr="0" compatLnSpc="1">
            <a:prstTxWarp prst="textNoShape">
              <a:avLst/>
            </a:prstTxWarp>
            <a:normAutofit/>
          </a:bodyPr>
          <a:lstStyle/>
          <a:p>
            <a:pPr eaLnBrk="1" hangingPunct="1"/>
            <a:r>
              <a:rPr lang="en-US" sz="4200" dirty="0">
                <a:solidFill>
                  <a:schemeClr val="tx1">
                    <a:lumMod val="65000"/>
                    <a:lumOff val="35000"/>
                  </a:schemeClr>
                </a:solidFill>
              </a:rPr>
              <a:t>Proposed Training and Competency Model</a:t>
            </a:r>
          </a:p>
        </p:txBody>
      </p:sp>
    </p:spTree>
    <p:extLst>
      <p:ext uri="{BB962C8B-B14F-4D97-AF65-F5344CB8AC3E}">
        <p14:creationId xmlns:p14="http://schemas.microsoft.com/office/powerpoint/2010/main" val="1412881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Map of learning blocks</a:t>
            </a:r>
          </a:p>
        </p:txBody>
      </p:sp>
      <p:sp>
        <p:nvSpPr>
          <p:cNvPr id="7" name="Content Placeholder 6"/>
          <p:cNvSpPr>
            <a:spLocks noGrp="1"/>
          </p:cNvSpPr>
          <p:nvPr>
            <p:ph idx="1"/>
          </p:nvPr>
        </p:nvSpPr>
        <p:spPr>
          <a:xfrm>
            <a:off x="7536180" y="858033"/>
            <a:ext cx="3880850" cy="3637768"/>
          </a:xfrm>
        </p:spPr>
        <p:txBody>
          <a:bodyPr/>
          <a:lstStyle/>
          <a:p>
            <a:r>
              <a:rPr lang="en-NZ" dirty="0"/>
              <a:t>Learning block could be:</a:t>
            </a:r>
          </a:p>
          <a:p>
            <a:pPr lvl="1"/>
            <a:r>
              <a:rPr lang="en-NZ" dirty="0"/>
              <a:t>Formal training</a:t>
            </a:r>
          </a:p>
          <a:p>
            <a:pPr lvl="1"/>
            <a:r>
              <a:rPr lang="en-NZ" dirty="0"/>
              <a:t>On-job training</a:t>
            </a:r>
          </a:p>
          <a:p>
            <a:pPr lvl="1"/>
            <a:r>
              <a:rPr lang="en-NZ" dirty="0"/>
              <a:t>Briefing</a:t>
            </a:r>
          </a:p>
          <a:p>
            <a:pPr lvl="1"/>
            <a:r>
              <a:rPr lang="en-NZ" dirty="0"/>
              <a:t>Online learning</a:t>
            </a:r>
          </a:p>
          <a:p>
            <a:pPr lvl="1"/>
            <a:r>
              <a:rPr lang="en-NZ" dirty="0"/>
              <a:t>Combination of any of above options</a:t>
            </a:r>
          </a:p>
        </p:txBody>
      </p:sp>
      <p:sp>
        <p:nvSpPr>
          <p:cNvPr id="5" name="Rounded Rectangle 3">
            <a:hlinkClick r:id="rId3" action="ppaction://hlinkpres?slideindex=1&amp;slidetitle="/>
          </p:cNvPr>
          <p:cNvSpPr/>
          <p:nvPr/>
        </p:nvSpPr>
        <p:spPr>
          <a:xfrm>
            <a:off x="3187435" y="4487512"/>
            <a:ext cx="3550793" cy="682625"/>
          </a:xfrm>
          <a:prstGeom prst="roundRect">
            <a:avLst/>
          </a:prstGeom>
          <a:solidFill>
            <a:schemeClr val="tx1">
              <a:lumMod val="75000"/>
              <a:lumOff val="25000"/>
            </a:schemeClr>
          </a:solidFill>
          <a:ln>
            <a:solidFill>
              <a:schemeClr val="tx1"/>
            </a:solidFill>
          </a:ln>
        </p:spPr>
        <p:style>
          <a:lnRef idx="1">
            <a:schemeClr val="dk1"/>
          </a:lnRef>
          <a:fillRef idx="3">
            <a:schemeClr val="dk1"/>
          </a:fillRef>
          <a:effectRef idx="2">
            <a:schemeClr val="dk1"/>
          </a:effectRef>
          <a:fontRef idx="minor">
            <a:schemeClr val="lt1"/>
          </a:fontRef>
        </p:style>
        <p:txBody>
          <a:bodyPr anchor="ctr"/>
          <a:lstStyle/>
          <a:p>
            <a:pPr algn="ctr">
              <a:defRPr/>
            </a:pPr>
            <a:r>
              <a:rPr lang="en-NZ" sz="2000" b="1" dirty="0"/>
              <a:t>Link to map of learning blocks</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3544" t="11428" r="11748" b="13270"/>
          <a:stretch/>
        </p:blipFill>
        <p:spPr>
          <a:xfrm>
            <a:off x="3740424" y="652438"/>
            <a:ext cx="2542904" cy="3624860"/>
          </a:xfrm>
          <a:prstGeom prst="rect">
            <a:avLst/>
          </a:prstGeom>
          <a:ln>
            <a:solidFill>
              <a:schemeClr val="accent3"/>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4697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a:off x="5956566" y="3602992"/>
            <a:ext cx="2145712" cy="1810050"/>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NZ"/>
          </a:p>
        </p:txBody>
      </p:sp>
      <p:sp>
        <p:nvSpPr>
          <p:cNvPr id="3" name="Right Arrow 2"/>
          <p:cNvSpPr/>
          <p:nvPr/>
        </p:nvSpPr>
        <p:spPr>
          <a:xfrm>
            <a:off x="5956566" y="790344"/>
            <a:ext cx="2145712" cy="1810050"/>
          </a:xfrm>
          <a:prstGeom prst="right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NZ"/>
          </a:p>
        </p:txBody>
      </p:sp>
      <p:sp>
        <p:nvSpPr>
          <p:cNvPr id="12" name="Rounded Rectangle 11"/>
          <p:cNvSpPr/>
          <p:nvPr/>
        </p:nvSpPr>
        <p:spPr>
          <a:xfrm>
            <a:off x="3250121" y="520212"/>
            <a:ext cx="3692324" cy="2350314"/>
          </a:xfrm>
          <a:prstGeom prst="roundRect">
            <a:avLst>
              <a:gd name="adj" fmla="val 23083"/>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ounded Rectangle 12"/>
          <p:cNvSpPr/>
          <p:nvPr/>
        </p:nvSpPr>
        <p:spPr>
          <a:xfrm>
            <a:off x="3250121" y="3332860"/>
            <a:ext cx="3692324" cy="2350314"/>
          </a:xfrm>
          <a:prstGeom prst="roundRect">
            <a:avLst>
              <a:gd name="adj" fmla="val 23083"/>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a:t>NZTA qualifications</a:t>
            </a:r>
          </a:p>
        </p:txBody>
      </p:sp>
      <p:sp>
        <p:nvSpPr>
          <p:cNvPr id="6" name="Rectangle 5"/>
          <p:cNvSpPr/>
          <p:nvPr/>
        </p:nvSpPr>
        <p:spPr>
          <a:xfrm>
            <a:off x="3250121" y="1033650"/>
            <a:ext cx="3646025" cy="1323439"/>
          </a:xfrm>
          <a:prstGeom prst="rect">
            <a:avLst/>
          </a:prstGeom>
        </p:spPr>
        <p:txBody>
          <a:bodyPr wrap="square">
            <a:spAutoFit/>
          </a:bodyPr>
          <a:lstStyle/>
          <a:p>
            <a:pPr algn="ctr"/>
            <a:r>
              <a:rPr lang="en-NZ" sz="4000" b="1" dirty="0">
                <a:solidFill>
                  <a:srgbClr val="002060"/>
                </a:solidFill>
                <a:latin typeface="Arial" panose="020B0604020202020204" pitchFamily="34" charset="0"/>
                <a:cs typeface="Arial" panose="020B0604020202020204" pitchFamily="34" charset="0"/>
              </a:rPr>
              <a:t>Completion </a:t>
            </a:r>
            <a:br>
              <a:rPr lang="en-NZ" sz="4000" b="1" dirty="0">
                <a:solidFill>
                  <a:srgbClr val="002060"/>
                </a:solidFill>
                <a:latin typeface="Arial" panose="020B0604020202020204" pitchFamily="34" charset="0"/>
                <a:cs typeface="Arial" panose="020B0604020202020204" pitchFamily="34" charset="0"/>
              </a:rPr>
            </a:br>
            <a:r>
              <a:rPr lang="en-NZ" sz="4000" b="1" dirty="0">
                <a:solidFill>
                  <a:srgbClr val="002060"/>
                </a:solidFill>
                <a:latin typeface="Arial" panose="020B0604020202020204" pitchFamily="34" charset="0"/>
                <a:cs typeface="Arial" panose="020B0604020202020204" pitchFamily="34" charset="0"/>
              </a:rPr>
              <a:t>of training</a:t>
            </a:r>
          </a:p>
        </p:txBody>
      </p:sp>
      <p:sp>
        <p:nvSpPr>
          <p:cNvPr id="7" name="Rectangle 6"/>
          <p:cNvSpPr/>
          <p:nvPr/>
        </p:nvSpPr>
        <p:spPr>
          <a:xfrm>
            <a:off x="3250121" y="3846298"/>
            <a:ext cx="3706267" cy="1323439"/>
          </a:xfrm>
          <a:prstGeom prst="rect">
            <a:avLst/>
          </a:prstGeom>
        </p:spPr>
        <p:txBody>
          <a:bodyPr wrap="square">
            <a:spAutoFit/>
          </a:bodyPr>
          <a:lstStyle/>
          <a:p>
            <a:pPr algn="ctr"/>
            <a:r>
              <a:rPr lang="en-NZ" sz="4000" b="1" dirty="0">
                <a:solidFill>
                  <a:srgbClr val="002060"/>
                </a:solidFill>
                <a:latin typeface="Arial" panose="020B0604020202020204" pitchFamily="34" charset="0"/>
                <a:cs typeface="Arial" panose="020B0604020202020204" pitchFamily="34" charset="0"/>
              </a:rPr>
              <a:t>Assessed as competent</a:t>
            </a:r>
          </a:p>
        </p:txBody>
      </p:sp>
      <p:sp>
        <p:nvSpPr>
          <p:cNvPr id="8" name="Rectangle 7"/>
          <p:cNvSpPr/>
          <p:nvPr/>
        </p:nvSpPr>
        <p:spPr>
          <a:xfrm>
            <a:off x="8140860" y="1218316"/>
            <a:ext cx="4197753" cy="954107"/>
          </a:xfrm>
          <a:prstGeom prst="rect">
            <a:avLst/>
          </a:prstGeom>
        </p:spPr>
        <p:txBody>
          <a:bodyPr wrap="square">
            <a:spAutoFit/>
          </a:bodyPr>
          <a:lstStyle/>
          <a:p>
            <a:r>
              <a:rPr lang="en-NZ" sz="2800" dirty="0">
                <a:solidFill>
                  <a:srgbClr val="002060"/>
                </a:solidFill>
                <a:latin typeface="Arial" panose="020B0604020202020204" pitchFamily="34" charset="0"/>
                <a:cs typeface="Arial" panose="020B0604020202020204" pitchFamily="34" charset="0"/>
              </a:rPr>
              <a:t>Certificate of knowledge </a:t>
            </a:r>
            <a:br>
              <a:rPr lang="en-NZ" sz="2800" dirty="0">
                <a:solidFill>
                  <a:srgbClr val="002060"/>
                </a:solidFill>
                <a:latin typeface="Arial" panose="020B0604020202020204" pitchFamily="34" charset="0"/>
                <a:cs typeface="Arial" panose="020B0604020202020204" pitchFamily="34" charset="0"/>
              </a:rPr>
            </a:br>
            <a:r>
              <a:rPr lang="en-NZ" sz="2800" i="1" dirty="0">
                <a:solidFill>
                  <a:srgbClr val="C00000"/>
                </a:solidFill>
                <a:latin typeface="Arial" panose="020B0604020202020204" pitchFamily="34" charset="0"/>
                <a:cs typeface="Arial" panose="020B0604020202020204" pitchFamily="34" charset="0"/>
              </a:rPr>
              <a:t>(Non practising - NP)</a:t>
            </a:r>
          </a:p>
        </p:txBody>
      </p:sp>
      <p:sp>
        <p:nvSpPr>
          <p:cNvPr id="9" name="Rectangle 8"/>
          <p:cNvSpPr/>
          <p:nvPr/>
        </p:nvSpPr>
        <p:spPr>
          <a:xfrm>
            <a:off x="8140860" y="4030964"/>
            <a:ext cx="2673751" cy="954107"/>
          </a:xfrm>
          <a:prstGeom prst="rect">
            <a:avLst/>
          </a:prstGeom>
        </p:spPr>
        <p:txBody>
          <a:bodyPr wrap="square">
            <a:spAutoFit/>
          </a:bodyPr>
          <a:lstStyle/>
          <a:p>
            <a:r>
              <a:rPr lang="en-NZ" sz="2800" dirty="0">
                <a:solidFill>
                  <a:srgbClr val="002060"/>
                </a:solidFill>
                <a:latin typeface="Arial" panose="020B0604020202020204" pitchFamily="34" charset="0"/>
                <a:cs typeface="Arial" panose="020B0604020202020204" pitchFamily="34" charset="0"/>
              </a:rPr>
              <a:t>Warrant </a:t>
            </a:r>
          </a:p>
          <a:p>
            <a:r>
              <a:rPr lang="en-NZ" sz="2800" i="1" dirty="0">
                <a:solidFill>
                  <a:srgbClr val="C00000"/>
                </a:solidFill>
                <a:latin typeface="Arial" panose="020B0604020202020204" pitchFamily="34" charset="0"/>
                <a:cs typeface="Arial" panose="020B0604020202020204" pitchFamily="34" charset="0"/>
              </a:rPr>
              <a:t>(Practising - P)</a:t>
            </a:r>
          </a:p>
        </p:txBody>
      </p:sp>
    </p:spTree>
    <p:extLst>
      <p:ext uri="{BB962C8B-B14F-4D97-AF65-F5344CB8AC3E}">
        <p14:creationId xmlns:p14="http://schemas.microsoft.com/office/powerpoint/2010/main" val="658820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039E-49F7-489C-BA4D-A9EED79E9E29}"/>
              </a:ext>
            </a:extLst>
          </p:cNvPr>
          <p:cNvSpPr>
            <a:spLocks noGrp="1"/>
          </p:cNvSpPr>
          <p:nvPr>
            <p:ph type="title"/>
          </p:nvPr>
        </p:nvSpPr>
        <p:spPr/>
        <p:txBody>
          <a:bodyPr/>
          <a:lstStyle/>
          <a:p>
            <a:r>
              <a:rPr lang="en-NZ" dirty="0"/>
              <a:t>Matrix of Certificate or Warrant 1</a:t>
            </a:r>
            <a:r>
              <a:rPr lang="en-NZ" baseline="30000" dirty="0"/>
              <a:t>st</a:t>
            </a:r>
            <a:r>
              <a:rPr lang="en-NZ" dirty="0"/>
              <a:t> page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619" t="13400" r="5619" b="8751"/>
          <a:stretch/>
        </p:blipFill>
        <p:spPr>
          <a:xfrm>
            <a:off x="3094250" y="312494"/>
            <a:ext cx="8972962" cy="5564777"/>
          </a:xfrm>
          <a:prstGeom prst="rect">
            <a:avLst/>
          </a:prstGeom>
          <a:ln>
            <a:noFill/>
          </a:ln>
        </p:spPr>
      </p:pic>
    </p:spTree>
    <p:extLst>
      <p:ext uri="{BB962C8B-B14F-4D97-AF65-F5344CB8AC3E}">
        <p14:creationId xmlns:p14="http://schemas.microsoft.com/office/powerpoint/2010/main" val="2546898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5714" t="8415" r="5428" b="21143"/>
          <a:stretch/>
        </p:blipFill>
        <p:spPr>
          <a:xfrm>
            <a:off x="3107190" y="323147"/>
            <a:ext cx="8997759" cy="5043759"/>
          </a:xfrm>
          <a:prstGeom prst="rect">
            <a:avLst/>
          </a:prstGeom>
        </p:spPr>
      </p:pic>
      <p:sp>
        <p:nvSpPr>
          <p:cNvPr id="8" name="Title 1">
            <a:extLst>
              <a:ext uri="{FF2B5EF4-FFF2-40B4-BE49-F238E27FC236}">
                <a16:creationId xmlns:a16="http://schemas.microsoft.com/office/drawing/2014/main" id="{2DB1039E-49F7-489C-BA4D-A9EED79E9E29}"/>
              </a:ext>
            </a:extLst>
          </p:cNvPr>
          <p:cNvSpPr>
            <a:spLocks noGrp="1"/>
          </p:cNvSpPr>
          <p:nvPr>
            <p:ph type="title"/>
          </p:nvPr>
        </p:nvSpPr>
        <p:spPr/>
        <p:txBody>
          <a:bodyPr/>
          <a:lstStyle/>
          <a:p>
            <a:r>
              <a:rPr lang="en-NZ" dirty="0"/>
              <a:t>Matrix of Certificate or Warrant 2</a:t>
            </a:r>
            <a:r>
              <a:rPr lang="en-NZ" baseline="30000" dirty="0"/>
              <a:t>nd</a:t>
            </a:r>
            <a:r>
              <a:rPr lang="en-NZ" dirty="0"/>
              <a:t> page</a:t>
            </a:r>
          </a:p>
        </p:txBody>
      </p:sp>
    </p:spTree>
    <p:extLst>
      <p:ext uri="{BB962C8B-B14F-4D97-AF65-F5344CB8AC3E}">
        <p14:creationId xmlns:p14="http://schemas.microsoft.com/office/powerpoint/2010/main" val="1669497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039E-49F7-489C-BA4D-A9EED79E9E29}"/>
              </a:ext>
            </a:extLst>
          </p:cNvPr>
          <p:cNvSpPr>
            <a:spLocks noGrp="1"/>
          </p:cNvSpPr>
          <p:nvPr>
            <p:ph type="title"/>
          </p:nvPr>
        </p:nvSpPr>
        <p:spPr/>
        <p:txBody>
          <a:bodyPr/>
          <a:lstStyle/>
          <a:p>
            <a:r>
              <a:rPr lang="en-NZ" dirty="0"/>
              <a:t>Matrix of Certificate or Warrant 1</a:t>
            </a:r>
            <a:r>
              <a:rPr lang="en-NZ" baseline="30000" dirty="0"/>
              <a:t>st</a:t>
            </a:r>
            <a:r>
              <a:rPr lang="en-NZ" dirty="0"/>
              <a:t> page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619" t="13400" r="5619" b="8751"/>
          <a:stretch/>
        </p:blipFill>
        <p:spPr>
          <a:xfrm>
            <a:off x="3097080" y="312494"/>
            <a:ext cx="8972962" cy="5564777"/>
          </a:xfrm>
          <a:prstGeom prst="rect">
            <a:avLst/>
          </a:prstGeom>
          <a:ln>
            <a:noFill/>
          </a:ln>
        </p:spPr>
      </p:pic>
      <p:sp>
        <p:nvSpPr>
          <p:cNvPr id="4" name="Rectangle 3"/>
          <p:cNvSpPr/>
          <p:nvPr/>
        </p:nvSpPr>
        <p:spPr>
          <a:xfrm>
            <a:off x="5181950" y="1533027"/>
            <a:ext cx="308113" cy="218661"/>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p:cNvSpPr/>
          <p:nvPr/>
        </p:nvSpPr>
        <p:spPr>
          <a:xfrm>
            <a:off x="5181950" y="2455844"/>
            <a:ext cx="308113" cy="218661"/>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p:cNvSpPr/>
          <p:nvPr/>
        </p:nvSpPr>
        <p:spPr>
          <a:xfrm>
            <a:off x="3178958" y="1501020"/>
            <a:ext cx="844826" cy="248478"/>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3178958" y="2435298"/>
            <a:ext cx="844826" cy="248478"/>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a:extLst>
              <a:ext uri="{FF2B5EF4-FFF2-40B4-BE49-F238E27FC236}">
                <a16:creationId xmlns:a16="http://schemas.microsoft.com/office/drawing/2014/main" id="{F8142317-772B-46E4-99BA-F6A70385F13E}"/>
              </a:ext>
            </a:extLst>
          </p:cNvPr>
          <p:cNvSpPr/>
          <p:nvPr/>
        </p:nvSpPr>
        <p:spPr>
          <a:xfrm>
            <a:off x="5149271" y="626812"/>
            <a:ext cx="380173" cy="850295"/>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C96BA20D-30E4-4835-B080-F830DB2251FC}"/>
              </a:ext>
            </a:extLst>
          </p:cNvPr>
          <p:cNvSpPr/>
          <p:nvPr/>
        </p:nvSpPr>
        <p:spPr>
          <a:xfrm>
            <a:off x="5185470" y="3673056"/>
            <a:ext cx="308113" cy="218661"/>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7404725A-7FA2-468E-8B82-A29F1340B60E}"/>
              </a:ext>
            </a:extLst>
          </p:cNvPr>
          <p:cNvSpPr/>
          <p:nvPr/>
        </p:nvSpPr>
        <p:spPr>
          <a:xfrm>
            <a:off x="3177543" y="3647872"/>
            <a:ext cx="844826" cy="248478"/>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467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039E-49F7-489C-BA4D-A9EED79E9E29}"/>
              </a:ext>
            </a:extLst>
          </p:cNvPr>
          <p:cNvSpPr>
            <a:spLocks noGrp="1"/>
          </p:cNvSpPr>
          <p:nvPr>
            <p:ph type="title"/>
          </p:nvPr>
        </p:nvSpPr>
        <p:spPr/>
        <p:txBody>
          <a:bodyPr/>
          <a:lstStyle/>
          <a:p>
            <a:r>
              <a:rPr lang="en-NZ" dirty="0"/>
              <a:t>Matrix of Certificate or Warrant 1</a:t>
            </a:r>
            <a:r>
              <a:rPr lang="en-NZ" baseline="30000" dirty="0"/>
              <a:t>st</a:t>
            </a:r>
            <a:r>
              <a:rPr lang="en-NZ" dirty="0"/>
              <a:t> page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619" t="13400" r="5619" b="8751"/>
          <a:stretch/>
        </p:blipFill>
        <p:spPr>
          <a:xfrm>
            <a:off x="3095665" y="312494"/>
            <a:ext cx="8972962" cy="5564777"/>
          </a:xfrm>
          <a:prstGeom prst="rect">
            <a:avLst/>
          </a:prstGeom>
          <a:ln>
            <a:noFill/>
          </a:ln>
        </p:spPr>
      </p:pic>
      <p:sp>
        <p:nvSpPr>
          <p:cNvPr id="4" name="Rectangle 3"/>
          <p:cNvSpPr/>
          <p:nvPr/>
        </p:nvSpPr>
        <p:spPr>
          <a:xfrm>
            <a:off x="5557725" y="1533027"/>
            <a:ext cx="308113" cy="218661"/>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p:cNvSpPr/>
          <p:nvPr/>
        </p:nvSpPr>
        <p:spPr>
          <a:xfrm>
            <a:off x="5557725" y="2455844"/>
            <a:ext cx="308113" cy="218661"/>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p:nvSpPr>
        <p:spPr>
          <a:xfrm>
            <a:off x="5557725" y="3673056"/>
            <a:ext cx="308113" cy="218661"/>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5557725" y="4299221"/>
            <a:ext cx="308113" cy="218661"/>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5561310" y="4603392"/>
            <a:ext cx="300942" cy="251912"/>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p:cNvSpPr/>
          <p:nvPr/>
        </p:nvSpPr>
        <p:spPr>
          <a:xfrm>
            <a:off x="3177543" y="1501020"/>
            <a:ext cx="844826" cy="248478"/>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3177543" y="2435298"/>
            <a:ext cx="844826" cy="248478"/>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p:cNvSpPr/>
          <p:nvPr/>
        </p:nvSpPr>
        <p:spPr>
          <a:xfrm>
            <a:off x="3177543" y="3647872"/>
            <a:ext cx="844826" cy="248478"/>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p:nvSpPr>
        <p:spPr>
          <a:xfrm>
            <a:off x="3177543" y="4283977"/>
            <a:ext cx="844826" cy="248478"/>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p:cNvSpPr/>
          <p:nvPr/>
        </p:nvSpPr>
        <p:spPr>
          <a:xfrm>
            <a:off x="3177543" y="4611968"/>
            <a:ext cx="844826" cy="248478"/>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a:extLst>
              <a:ext uri="{FF2B5EF4-FFF2-40B4-BE49-F238E27FC236}">
                <a16:creationId xmlns:a16="http://schemas.microsoft.com/office/drawing/2014/main" id="{F8142317-772B-46E4-99BA-F6A70385F13E}"/>
              </a:ext>
            </a:extLst>
          </p:cNvPr>
          <p:cNvSpPr/>
          <p:nvPr/>
        </p:nvSpPr>
        <p:spPr>
          <a:xfrm>
            <a:off x="5521236" y="626812"/>
            <a:ext cx="380173" cy="850295"/>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52435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039E-49F7-489C-BA4D-A9EED79E9E29}"/>
              </a:ext>
            </a:extLst>
          </p:cNvPr>
          <p:cNvSpPr>
            <a:spLocks noGrp="1"/>
          </p:cNvSpPr>
          <p:nvPr>
            <p:ph type="title"/>
          </p:nvPr>
        </p:nvSpPr>
        <p:spPr/>
        <p:txBody>
          <a:bodyPr/>
          <a:lstStyle/>
          <a:p>
            <a:r>
              <a:rPr lang="en-NZ" dirty="0"/>
              <a:t>Matrix of Certificate or Warrant 1</a:t>
            </a:r>
            <a:r>
              <a:rPr lang="en-NZ" baseline="30000" dirty="0"/>
              <a:t>st</a:t>
            </a:r>
            <a:r>
              <a:rPr lang="en-NZ" dirty="0"/>
              <a:t> page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619" t="13400" r="5619" b="8751"/>
          <a:stretch/>
        </p:blipFill>
        <p:spPr>
          <a:xfrm>
            <a:off x="3095665" y="312494"/>
            <a:ext cx="8972962" cy="5564777"/>
          </a:xfrm>
          <a:prstGeom prst="rect">
            <a:avLst/>
          </a:prstGeom>
          <a:ln>
            <a:noFill/>
          </a:ln>
        </p:spPr>
      </p:pic>
      <p:sp>
        <p:nvSpPr>
          <p:cNvPr id="4" name="Rectangle 3"/>
          <p:cNvSpPr/>
          <p:nvPr/>
        </p:nvSpPr>
        <p:spPr>
          <a:xfrm>
            <a:off x="6397980" y="1529217"/>
            <a:ext cx="308113" cy="218661"/>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p:cNvSpPr/>
          <p:nvPr/>
        </p:nvSpPr>
        <p:spPr>
          <a:xfrm>
            <a:off x="6397980" y="2448224"/>
            <a:ext cx="308113" cy="218661"/>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p:nvSpPr>
        <p:spPr>
          <a:xfrm>
            <a:off x="6397980" y="3673056"/>
            <a:ext cx="308113" cy="218661"/>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6397980" y="4303031"/>
            <a:ext cx="308113" cy="218661"/>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p:cNvSpPr/>
          <p:nvPr/>
        </p:nvSpPr>
        <p:spPr>
          <a:xfrm>
            <a:off x="3177543" y="1501020"/>
            <a:ext cx="844826" cy="248478"/>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3177543" y="2435298"/>
            <a:ext cx="844826" cy="248478"/>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p:cNvSpPr/>
          <p:nvPr/>
        </p:nvSpPr>
        <p:spPr>
          <a:xfrm>
            <a:off x="3177543" y="3647872"/>
            <a:ext cx="844826" cy="248478"/>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p:nvSpPr>
        <p:spPr>
          <a:xfrm>
            <a:off x="3177543" y="4283977"/>
            <a:ext cx="844826" cy="248478"/>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a:extLst>
              <a:ext uri="{FF2B5EF4-FFF2-40B4-BE49-F238E27FC236}">
                <a16:creationId xmlns:a16="http://schemas.microsoft.com/office/drawing/2014/main" id="{46A2CD71-3A77-4635-9AA4-39F57797F3F7}"/>
              </a:ext>
            </a:extLst>
          </p:cNvPr>
          <p:cNvSpPr/>
          <p:nvPr/>
        </p:nvSpPr>
        <p:spPr>
          <a:xfrm>
            <a:off x="3154393" y="5375910"/>
            <a:ext cx="844826" cy="390133"/>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a:extLst>
              <a:ext uri="{FF2B5EF4-FFF2-40B4-BE49-F238E27FC236}">
                <a16:creationId xmlns:a16="http://schemas.microsoft.com/office/drawing/2014/main" id="{AACCAB59-C570-4BAA-B56C-8387A6F99DAE}"/>
              </a:ext>
            </a:extLst>
          </p:cNvPr>
          <p:cNvSpPr/>
          <p:nvPr/>
        </p:nvSpPr>
        <p:spPr>
          <a:xfrm>
            <a:off x="6401565" y="5444679"/>
            <a:ext cx="300942" cy="251912"/>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a:extLst>
              <a:ext uri="{FF2B5EF4-FFF2-40B4-BE49-F238E27FC236}">
                <a16:creationId xmlns:a16="http://schemas.microsoft.com/office/drawing/2014/main" id="{B1F0029B-BFD3-4022-B5B2-9EA64EAC8AF6}"/>
              </a:ext>
            </a:extLst>
          </p:cNvPr>
          <p:cNvSpPr/>
          <p:nvPr/>
        </p:nvSpPr>
        <p:spPr>
          <a:xfrm>
            <a:off x="6335154" y="626812"/>
            <a:ext cx="410310" cy="850295"/>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5052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2"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039E-49F7-489C-BA4D-A9EED79E9E29}"/>
              </a:ext>
            </a:extLst>
          </p:cNvPr>
          <p:cNvSpPr>
            <a:spLocks noGrp="1"/>
          </p:cNvSpPr>
          <p:nvPr>
            <p:ph type="title"/>
          </p:nvPr>
        </p:nvSpPr>
        <p:spPr/>
        <p:txBody>
          <a:bodyPr/>
          <a:lstStyle/>
          <a:p>
            <a:r>
              <a:rPr lang="en-NZ" dirty="0"/>
              <a:t>Matrix of Certificate or Warrant 1</a:t>
            </a:r>
            <a:r>
              <a:rPr lang="en-NZ" baseline="30000" dirty="0"/>
              <a:t>st</a:t>
            </a:r>
            <a:r>
              <a:rPr lang="en-NZ" dirty="0"/>
              <a:t> page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619" t="13400" r="5619" b="8751"/>
          <a:stretch/>
        </p:blipFill>
        <p:spPr>
          <a:xfrm>
            <a:off x="3098532" y="312494"/>
            <a:ext cx="8972962" cy="5564777"/>
          </a:xfrm>
          <a:prstGeom prst="rect">
            <a:avLst/>
          </a:prstGeom>
          <a:ln>
            <a:noFill/>
          </a:ln>
        </p:spPr>
      </p:pic>
      <p:sp>
        <p:nvSpPr>
          <p:cNvPr id="5" name="Rectangle 4"/>
          <p:cNvSpPr/>
          <p:nvPr/>
        </p:nvSpPr>
        <p:spPr>
          <a:xfrm>
            <a:off x="8935705" y="2448224"/>
            <a:ext cx="308113" cy="218661"/>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p:nvSpPr>
        <p:spPr>
          <a:xfrm>
            <a:off x="8920316" y="3673056"/>
            <a:ext cx="308113" cy="218661"/>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8920316" y="4303031"/>
            <a:ext cx="308113" cy="218661"/>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3180410" y="2435298"/>
            <a:ext cx="844826" cy="248478"/>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p:cNvSpPr/>
          <p:nvPr/>
        </p:nvSpPr>
        <p:spPr>
          <a:xfrm>
            <a:off x="3180410" y="3647872"/>
            <a:ext cx="844826" cy="248478"/>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p:nvSpPr>
        <p:spPr>
          <a:xfrm>
            <a:off x="3180410" y="4283977"/>
            <a:ext cx="844826" cy="248478"/>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a:extLst>
              <a:ext uri="{FF2B5EF4-FFF2-40B4-BE49-F238E27FC236}">
                <a16:creationId xmlns:a16="http://schemas.microsoft.com/office/drawing/2014/main" id="{46A2CD71-3A77-4635-9AA4-39F57797F3F7}"/>
              </a:ext>
            </a:extLst>
          </p:cNvPr>
          <p:cNvSpPr/>
          <p:nvPr/>
        </p:nvSpPr>
        <p:spPr>
          <a:xfrm>
            <a:off x="3175548" y="4614672"/>
            <a:ext cx="844826" cy="1151371"/>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a:extLst>
              <a:ext uri="{FF2B5EF4-FFF2-40B4-BE49-F238E27FC236}">
                <a16:creationId xmlns:a16="http://schemas.microsoft.com/office/drawing/2014/main" id="{AACCAB59-C570-4BAA-B56C-8387A6F99DAE}"/>
              </a:ext>
            </a:extLst>
          </p:cNvPr>
          <p:cNvSpPr/>
          <p:nvPr/>
        </p:nvSpPr>
        <p:spPr>
          <a:xfrm>
            <a:off x="8813800" y="4882897"/>
            <a:ext cx="512064" cy="615696"/>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a:extLst>
              <a:ext uri="{FF2B5EF4-FFF2-40B4-BE49-F238E27FC236}">
                <a16:creationId xmlns:a16="http://schemas.microsoft.com/office/drawing/2014/main" id="{B1F0029B-BFD3-4022-B5B2-9EA64EAC8AF6}"/>
              </a:ext>
            </a:extLst>
          </p:cNvPr>
          <p:cNvSpPr/>
          <p:nvPr/>
        </p:nvSpPr>
        <p:spPr>
          <a:xfrm>
            <a:off x="8775063" y="626812"/>
            <a:ext cx="612294" cy="850295"/>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53471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714" t="8415" r="5428" b="21143"/>
          <a:stretch/>
        </p:blipFill>
        <p:spPr>
          <a:xfrm>
            <a:off x="3107881" y="381022"/>
            <a:ext cx="8997759" cy="5043759"/>
          </a:xfrm>
          <a:prstGeom prst="rect">
            <a:avLst/>
          </a:prstGeom>
        </p:spPr>
      </p:pic>
      <p:sp>
        <p:nvSpPr>
          <p:cNvPr id="8" name="Title 1">
            <a:extLst>
              <a:ext uri="{FF2B5EF4-FFF2-40B4-BE49-F238E27FC236}">
                <a16:creationId xmlns:a16="http://schemas.microsoft.com/office/drawing/2014/main" id="{2DB1039E-49F7-489C-BA4D-A9EED79E9E29}"/>
              </a:ext>
            </a:extLst>
          </p:cNvPr>
          <p:cNvSpPr>
            <a:spLocks noGrp="1"/>
          </p:cNvSpPr>
          <p:nvPr>
            <p:ph type="title"/>
          </p:nvPr>
        </p:nvSpPr>
        <p:spPr/>
        <p:txBody>
          <a:bodyPr/>
          <a:lstStyle/>
          <a:p>
            <a:r>
              <a:rPr lang="en-NZ" dirty="0"/>
              <a:t>Matrix of Certificate or Warrant 2</a:t>
            </a:r>
            <a:r>
              <a:rPr lang="en-NZ" baseline="30000" dirty="0"/>
              <a:t>nd</a:t>
            </a:r>
            <a:r>
              <a:rPr lang="en-NZ" dirty="0"/>
              <a:t> page</a:t>
            </a:r>
          </a:p>
        </p:txBody>
      </p:sp>
      <p:sp>
        <p:nvSpPr>
          <p:cNvPr id="4" name="Rectangle 3">
            <a:extLst>
              <a:ext uri="{FF2B5EF4-FFF2-40B4-BE49-F238E27FC236}">
                <a16:creationId xmlns:a16="http://schemas.microsoft.com/office/drawing/2014/main" id="{AE15A1AB-4BC3-4BA5-81A4-4AF065406198}"/>
              </a:ext>
            </a:extLst>
          </p:cNvPr>
          <p:cNvSpPr/>
          <p:nvPr/>
        </p:nvSpPr>
        <p:spPr>
          <a:xfrm>
            <a:off x="8930242" y="3351509"/>
            <a:ext cx="308113" cy="218661"/>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a:extLst>
              <a:ext uri="{FF2B5EF4-FFF2-40B4-BE49-F238E27FC236}">
                <a16:creationId xmlns:a16="http://schemas.microsoft.com/office/drawing/2014/main" id="{6EE67A3B-A505-4FF2-A370-3FC37C879CC8}"/>
              </a:ext>
            </a:extLst>
          </p:cNvPr>
          <p:cNvSpPr/>
          <p:nvPr/>
        </p:nvSpPr>
        <p:spPr>
          <a:xfrm>
            <a:off x="3170239" y="3185648"/>
            <a:ext cx="844826" cy="248478"/>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a:extLst>
              <a:ext uri="{FF2B5EF4-FFF2-40B4-BE49-F238E27FC236}">
                <a16:creationId xmlns:a16="http://schemas.microsoft.com/office/drawing/2014/main" id="{1412947F-91D0-41AD-9AC3-F68A9FCCC76E}"/>
              </a:ext>
            </a:extLst>
          </p:cNvPr>
          <p:cNvSpPr/>
          <p:nvPr/>
        </p:nvSpPr>
        <p:spPr>
          <a:xfrm>
            <a:off x="8774940" y="455990"/>
            <a:ext cx="612294" cy="850295"/>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224665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FFBC8F-759B-4C16-A033-B3F732804DC9}"/>
              </a:ext>
            </a:extLst>
          </p:cNvPr>
          <p:cNvSpPr/>
          <p:nvPr/>
        </p:nvSpPr>
        <p:spPr>
          <a:xfrm>
            <a:off x="7482840" y="0"/>
            <a:ext cx="4709160" cy="60700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Picture 8">
            <a:hlinkClick r:id="rId3" action="ppaction://hlinkfile"/>
          </p:cNvPr>
          <p:cNvPicPr>
            <a:picLocks noChangeAspect="1"/>
          </p:cNvPicPr>
          <p:nvPr/>
        </p:nvPicPr>
        <p:blipFill rotWithShape="1">
          <a:blip r:embed="rId4" cstate="print">
            <a:extLst>
              <a:ext uri="{28A0092B-C50C-407E-A947-70E740481C1C}">
                <a14:useLocalDpi xmlns:a14="http://schemas.microsoft.com/office/drawing/2010/main" val="0"/>
              </a:ext>
            </a:extLst>
          </a:blip>
          <a:srcRect r="1" b="3114"/>
          <a:stretch/>
        </p:blipFill>
        <p:spPr>
          <a:xfrm>
            <a:off x="7849800" y="1391368"/>
            <a:ext cx="4176851" cy="2863131"/>
          </a:xfrm>
          <a:prstGeom prst="rect">
            <a:avLst/>
          </a:prstGeom>
        </p:spPr>
      </p:pic>
      <p:sp>
        <p:nvSpPr>
          <p:cNvPr id="2" name="Title 1"/>
          <p:cNvSpPr>
            <a:spLocks noGrp="1"/>
          </p:cNvSpPr>
          <p:nvPr>
            <p:ph type="title"/>
          </p:nvPr>
        </p:nvSpPr>
        <p:spPr/>
        <p:txBody>
          <a:bodyPr/>
          <a:lstStyle/>
          <a:p>
            <a:r>
              <a:rPr lang="en-US"/>
              <a:t>Outlines for each learning block</a:t>
            </a:r>
          </a:p>
        </p:txBody>
      </p:sp>
      <p:sp>
        <p:nvSpPr>
          <p:cNvPr id="3" name="Content Placeholder 2"/>
          <p:cNvSpPr>
            <a:spLocks noGrp="1"/>
          </p:cNvSpPr>
          <p:nvPr>
            <p:ph idx="1"/>
          </p:nvPr>
        </p:nvSpPr>
        <p:spPr>
          <a:xfrm>
            <a:off x="3035030" y="345440"/>
            <a:ext cx="3918663" cy="5604510"/>
          </a:xfrm>
        </p:spPr>
        <p:txBody>
          <a:bodyPr/>
          <a:lstStyle/>
          <a:p>
            <a:pPr lvl="1"/>
            <a:r>
              <a:rPr lang="en-US" dirty="0"/>
              <a:t>The detailed learning block outline identifies:</a:t>
            </a:r>
          </a:p>
          <a:p>
            <a:pPr lvl="2"/>
            <a:r>
              <a:rPr lang="en-US" altLang="en-US" dirty="0"/>
              <a:t>Who is it for?</a:t>
            </a:r>
          </a:p>
          <a:p>
            <a:pPr lvl="2"/>
            <a:r>
              <a:rPr lang="en-US" altLang="en-US" dirty="0"/>
              <a:t>What’s covered – during formal learning</a:t>
            </a:r>
          </a:p>
          <a:p>
            <a:pPr lvl="2"/>
            <a:r>
              <a:rPr lang="en-US" altLang="en-US" dirty="0"/>
              <a:t>What’s covered – on the job</a:t>
            </a:r>
          </a:p>
          <a:p>
            <a:pPr lvl="2"/>
            <a:r>
              <a:rPr lang="en-US" altLang="en-US" dirty="0"/>
              <a:t>Competency to be assessed</a:t>
            </a:r>
          </a:p>
          <a:p>
            <a:pPr lvl="2"/>
            <a:r>
              <a:rPr lang="en-US" altLang="en-US" dirty="0"/>
              <a:t>Assessment approach </a:t>
            </a:r>
          </a:p>
          <a:p>
            <a:pPr lvl="2"/>
            <a:r>
              <a:rPr lang="en-US" altLang="en-US" dirty="0"/>
              <a:t>Is a refresher required?</a:t>
            </a:r>
            <a:endParaRPr lang="en-US" dirty="0"/>
          </a:p>
          <a:p>
            <a:pPr lvl="1"/>
            <a:endParaRPr lang="en-US" dirty="0"/>
          </a:p>
          <a:p>
            <a:endParaRPr lang="en-US" dirty="0"/>
          </a:p>
        </p:txBody>
      </p:sp>
      <p:sp>
        <p:nvSpPr>
          <p:cNvPr id="7" name="Isosceles Triangle 6">
            <a:extLst>
              <a:ext uri="{FF2B5EF4-FFF2-40B4-BE49-F238E27FC236}">
                <a16:creationId xmlns:a16="http://schemas.microsoft.com/office/drawing/2014/main" id="{15485B99-7228-4140-A89B-021A02FDED05}"/>
              </a:ext>
            </a:extLst>
          </p:cNvPr>
          <p:cNvSpPr/>
          <p:nvPr/>
        </p:nvSpPr>
        <p:spPr>
          <a:xfrm rot="16200000">
            <a:off x="7001485" y="2601500"/>
            <a:ext cx="578796" cy="42315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617893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8E04-DF12-4483-AA17-639B4727DD27}"/>
              </a:ext>
            </a:extLst>
          </p:cNvPr>
          <p:cNvSpPr>
            <a:spLocks noGrp="1"/>
          </p:cNvSpPr>
          <p:nvPr>
            <p:ph type="title"/>
          </p:nvPr>
        </p:nvSpPr>
        <p:spPr/>
        <p:txBody>
          <a:bodyPr/>
          <a:lstStyle/>
          <a:p>
            <a:r>
              <a:rPr lang="en-NZ"/>
              <a:t>What we will cover</a:t>
            </a:r>
            <a:endParaRPr lang="en-NZ" dirty="0"/>
          </a:p>
        </p:txBody>
      </p:sp>
      <p:sp>
        <p:nvSpPr>
          <p:cNvPr id="6" name="Freeform: Shape 5">
            <a:extLst>
              <a:ext uri="{FF2B5EF4-FFF2-40B4-BE49-F238E27FC236}">
                <a16:creationId xmlns:a16="http://schemas.microsoft.com/office/drawing/2014/main" id="{313DB92C-F112-47DB-A160-9BB67F9987BF}"/>
              </a:ext>
            </a:extLst>
          </p:cNvPr>
          <p:cNvSpPr/>
          <p:nvPr/>
        </p:nvSpPr>
        <p:spPr>
          <a:xfrm>
            <a:off x="5005102" y="343913"/>
            <a:ext cx="5664423" cy="5296900"/>
          </a:xfrm>
          <a:custGeom>
            <a:avLst/>
            <a:gdLst>
              <a:gd name="connsiteX0" fmla="*/ 2832211 w 5664423"/>
              <a:gd name="connsiteY0" fmla="*/ 0 h 5296900"/>
              <a:gd name="connsiteX1" fmla="*/ 5242107 w 5664423"/>
              <a:gd name="connsiteY1" fmla="*/ 1257096 h 5296900"/>
              <a:gd name="connsiteX2" fmla="*/ 5242107 w 5664423"/>
              <a:gd name="connsiteY2" fmla="*/ 4039804 h 5296900"/>
              <a:gd name="connsiteX3" fmla="*/ 2832212 w 5664423"/>
              <a:gd name="connsiteY3" fmla="*/ 2648450 h 5296900"/>
              <a:gd name="connsiteX4" fmla="*/ 2832211 w 5664423"/>
              <a:gd name="connsiteY4" fmla="*/ 0 h 52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423" h="5296900">
                <a:moveTo>
                  <a:pt x="2832211" y="0"/>
                </a:moveTo>
                <a:cubicBezTo>
                  <a:pt x="3814248" y="0"/>
                  <a:pt x="4726197" y="475709"/>
                  <a:pt x="5242107" y="1257096"/>
                </a:cubicBezTo>
                <a:cubicBezTo>
                  <a:pt x="5805195" y="2109938"/>
                  <a:pt x="5805195" y="3186962"/>
                  <a:pt x="5242107" y="4039804"/>
                </a:cubicBezTo>
                <a:lnTo>
                  <a:pt x="2832212" y="2648450"/>
                </a:lnTo>
                <a:cubicBezTo>
                  <a:pt x="2832212" y="1765633"/>
                  <a:pt x="2832211" y="882817"/>
                  <a:pt x="2832211" y="0"/>
                </a:cubicBezTo>
                <a:close/>
              </a:path>
            </a:pathLst>
          </a:custGeom>
        </p:spPr>
        <p:style>
          <a:lnRef idx="0">
            <a:schemeClr val="accent6"/>
          </a:lnRef>
          <a:fillRef idx="3">
            <a:schemeClr val="accent6"/>
          </a:fillRef>
          <a:effectRef idx="3">
            <a:schemeClr val="accent6"/>
          </a:effectRef>
          <a:fontRef idx="minor">
            <a:schemeClr val="dk1">
              <a:hueOff val="0"/>
              <a:satOff val="0"/>
              <a:lumOff val="0"/>
              <a:alphaOff val="0"/>
            </a:schemeClr>
          </a:fontRef>
        </p:style>
        <p:txBody>
          <a:bodyPr spcFirstLastPara="0" vert="horz" wrap="square" lIns="3110173" tIns="1007884" rIns="693353" bIns="2584343" numCol="1" spcCol="1270" anchor="ctr" anchorCtr="0">
            <a:noAutofit/>
          </a:bodyPr>
          <a:lstStyle/>
          <a:p>
            <a:pPr marL="0" lvl="0" indent="0" algn="ctr" defTabSz="1066800">
              <a:lnSpc>
                <a:spcPct val="90000"/>
              </a:lnSpc>
              <a:spcBef>
                <a:spcPct val="0"/>
              </a:spcBef>
              <a:spcAft>
                <a:spcPct val="35000"/>
              </a:spcAft>
              <a:buNone/>
            </a:pPr>
            <a:r>
              <a:rPr lang="en-NZ" sz="2400" b="1" kern="1200" dirty="0">
                <a:solidFill>
                  <a:schemeClr val="bg1"/>
                </a:solidFill>
                <a:latin typeface="Arial" panose="020B0604020202020204" pitchFamily="34" charset="0"/>
                <a:cs typeface="Arial" panose="020B0604020202020204" pitchFamily="34" charset="0"/>
              </a:rPr>
              <a:t>Background  to the model</a:t>
            </a:r>
            <a:endParaRPr lang="en-US" sz="2400" b="1" kern="1200" dirty="0">
              <a:solidFill>
                <a:schemeClr val="bg1"/>
              </a:solidFill>
              <a:latin typeface="Arial" panose="020B0604020202020204" pitchFamily="34" charset="0"/>
              <a:cs typeface="Arial" panose="020B0604020202020204" pitchFamily="34" charset="0"/>
            </a:endParaRPr>
          </a:p>
        </p:txBody>
      </p:sp>
      <p:sp>
        <p:nvSpPr>
          <p:cNvPr id="7" name="Freeform: Shape 6">
            <a:extLst>
              <a:ext uri="{FF2B5EF4-FFF2-40B4-BE49-F238E27FC236}">
                <a16:creationId xmlns:a16="http://schemas.microsoft.com/office/drawing/2014/main" id="{71667614-5600-4E62-B303-80A7EDF0DEE1}"/>
              </a:ext>
            </a:extLst>
          </p:cNvPr>
          <p:cNvSpPr/>
          <p:nvPr/>
        </p:nvSpPr>
        <p:spPr>
          <a:xfrm>
            <a:off x="5003642" y="344511"/>
            <a:ext cx="5664423" cy="5296900"/>
          </a:xfrm>
          <a:custGeom>
            <a:avLst/>
            <a:gdLst>
              <a:gd name="connsiteX0" fmla="*/ 5242107 w 5664423"/>
              <a:gd name="connsiteY0" fmla="*/ 4039804 h 5296900"/>
              <a:gd name="connsiteX1" fmla="*/ 2832211 w 5664423"/>
              <a:gd name="connsiteY1" fmla="*/ 5296900 h 5296900"/>
              <a:gd name="connsiteX2" fmla="*/ 422315 w 5664423"/>
              <a:gd name="connsiteY2" fmla="*/ 4039804 h 5296900"/>
              <a:gd name="connsiteX3" fmla="*/ 2832212 w 5664423"/>
              <a:gd name="connsiteY3" fmla="*/ 2648450 h 5296900"/>
              <a:gd name="connsiteX4" fmla="*/ 5242107 w 5664423"/>
              <a:gd name="connsiteY4" fmla="*/ 4039804 h 52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423" h="5296900">
                <a:moveTo>
                  <a:pt x="5242107" y="4039804"/>
                </a:moveTo>
                <a:cubicBezTo>
                  <a:pt x="4726197" y="4821191"/>
                  <a:pt x="3814248" y="5296900"/>
                  <a:pt x="2832211" y="5296900"/>
                </a:cubicBezTo>
                <a:cubicBezTo>
                  <a:pt x="1850174" y="5296900"/>
                  <a:pt x="938225" y="4821191"/>
                  <a:pt x="422315" y="4039804"/>
                </a:cubicBezTo>
                <a:lnTo>
                  <a:pt x="2832212" y="2648450"/>
                </a:lnTo>
                <a:lnTo>
                  <a:pt x="5242107" y="4039804"/>
                </a:lnTo>
                <a:close/>
              </a:path>
            </a:pathLst>
          </a:custGeom>
        </p:spPr>
        <p:style>
          <a:lnRef idx="0">
            <a:schemeClr val="accent3"/>
          </a:lnRef>
          <a:fillRef idx="3">
            <a:schemeClr val="accent3"/>
          </a:fillRef>
          <a:effectRef idx="3">
            <a:schemeClr val="accent3"/>
          </a:effectRef>
          <a:fontRef idx="minor">
            <a:schemeClr val="dk1">
              <a:hueOff val="0"/>
              <a:satOff val="0"/>
              <a:lumOff val="0"/>
              <a:alphaOff val="0"/>
            </a:schemeClr>
          </a:fontRef>
        </p:style>
        <p:txBody>
          <a:bodyPr spcFirstLastPara="0" vert="horz" wrap="square" lIns="1581453" tIns="3372572" rIns="1581453" bIns="345772" numCol="1" spcCol="1270" anchor="ctr" anchorCtr="0">
            <a:noAutofit/>
          </a:bodyPr>
          <a:lstStyle/>
          <a:p>
            <a:pPr marL="0" lvl="0" indent="0" algn="ctr" defTabSz="1066800">
              <a:lnSpc>
                <a:spcPct val="90000"/>
              </a:lnSpc>
              <a:spcBef>
                <a:spcPct val="0"/>
              </a:spcBef>
              <a:spcAft>
                <a:spcPct val="35000"/>
              </a:spcAft>
              <a:buNone/>
            </a:pPr>
            <a:r>
              <a:rPr lang="en-NZ" sz="2400" b="1" kern="1200" dirty="0">
                <a:solidFill>
                  <a:schemeClr val="bg1"/>
                </a:solidFill>
                <a:latin typeface="Arial" panose="020B0604020202020204" pitchFamily="34" charset="0"/>
                <a:cs typeface="Arial" panose="020B0604020202020204" pitchFamily="34" charset="0"/>
              </a:rPr>
              <a:t>Overview of the model</a:t>
            </a:r>
            <a:endParaRPr lang="en-US" sz="2400" b="1" kern="1200" dirty="0">
              <a:solidFill>
                <a:schemeClr val="bg1"/>
              </a:solidFill>
              <a:latin typeface="Arial" panose="020B0604020202020204" pitchFamily="34" charset="0"/>
              <a:cs typeface="Arial" panose="020B0604020202020204" pitchFamily="34" charset="0"/>
            </a:endParaRPr>
          </a:p>
        </p:txBody>
      </p:sp>
      <p:sp>
        <p:nvSpPr>
          <p:cNvPr id="8" name="Freeform: Shape 7">
            <a:extLst>
              <a:ext uri="{FF2B5EF4-FFF2-40B4-BE49-F238E27FC236}">
                <a16:creationId xmlns:a16="http://schemas.microsoft.com/office/drawing/2014/main" id="{2C2C0952-9624-4694-A01B-2467284528B2}"/>
              </a:ext>
            </a:extLst>
          </p:cNvPr>
          <p:cNvSpPr/>
          <p:nvPr/>
        </p:nvSpPr>
        <p:spPr>
          <a:xfrm>
            <a:off x="5003642" y="344511"/>
            <a:ext cx="5664423" cy="5296900"/>
          </a:xfrm>
          <a:custGeom>
            <a:avLst/>
            <a:gdLst>
              <a:gd name="connsiteX0" fmla="*/ 422316 w 5664423"/>
              <a:gd name="connsiteY0" fmla="*/ 4039804 h 5296900"/>
              <a:gd name="connsiteX1" fmla="*/ 422316 w 5664423"/>
              <a:gd name="connsiteY1" fmla="*/ 1257096 h 5296900"/>
              <a:gd name="connsiteX2" fmla="*/ 2832212 w 5664423"/>
              <a:gd name="connsiteY2" fmla="*/ 0 h 5296900"/>
              <a:gd name="connsiteX3" fmla="*/ 2832212 w 5664423"/>
              <a:gd name="connsiteY3" fmla="*/ 2648450 h 5296900"/>
              <a:gd name="connsiteX4" fmla="*/ 422316 w 5664423"/>
              <a:gd name="connsiteY4" fmla="*/ 4039804 h 52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423" h="5296900">
                <a:moveTo>
                  <a:pt x="422316" y="4039804"/>
                </a:moveTo>
                <a:cubicBezTo>
                  <a:pt x="-140772" y="3186962"/>
                  <a:pt x="-140772" y="2109938"/>
                  <a:pt x="422316" y="1257096"/>
                </a:cubicBezTo>
                <a:cubicBezTo>
                  <a:pt x="938226" y="475709"/>
                  <a:pt x="1850175" y="0"/>
                  <a:pt x="2832212" y="0"/>
                </a:cubicBezTo>
                <a:lnTo>
                  <a:pt x="2832212" y="2648450"/>
                </a:lnTo>
                <a:lnTo>
                  <a:pt x="422316" y="4039804"/>
                </a:lnTo>
                <a:close/>
              </a:path>
            </a:pathLst>
          </a:custGeom>
        </p:spPr>
        <p:style>
          <a:lnRef idx="0">
            <a:schemeClr val="accent1"/>
          </a:lnRef>
          <a:fillRef idx="3">
            <a:schemeClr val="accent1"/>
          </a:fillRef>
          <a:effectRef idx="3">
            <a:schemeClr val="accent1"/>
          </a:effectRef>
          <a:fontRef idx="minor">
            <a:schemeClr val="dk1">
              <a:hueOff val="0"/>
              <a:satOff val="0"/>
              <a:lumOff val="0"/>
              <a:alphaOff val="0"/>
            </a:schemeClr>
          </a:fontRef>
        </p:style>
        <p:txBody>
          <a:bodyPr spcFirstLastPara="0" vert="horz" wrap="square" lIns="637382" tIns="1070942" rIns="3166144" bIns="2521285" numCol="1" spcCol="1270" anchor="ctr" anchorCtr="0">
            <a:noAutofit/>
          </a:bodyPr>
          <a:lstStyle/>
          <a:p>
            <a:pPr marL="0" lvl="0" indent="0" algn="ctr" defTabSz="1066800">
              <a:lnSpc>
                <a:spcPct val="90000"/>
              </a:lnSpc>
              <a:spcBef>
                <a:spcPct val="0"/>
              </a:spcBef>
              <a:spcAft>
                <a:spcPct val="35000"/>
              </a:spcAft>
              <a:buNone/>
            </a:pPr>
            <a:r>
              <a:rPr lang="en-NZ" sz="2400" b="1" kern="1200" dirty="0">
                <a:solidFill>
                  <a:schemeClr val="bg1"/>
                </a:solidFill>
                <a:latin typeface="Arial" panose="020B0604020202020204" pitchFamily="34" charset="0"/>
                <a:cs typeface="Arial" panose="020B0604020202020204" pitchFamily="34" charset="0"/>
              </a:rPr>
              <a:t>Impacts on the industry</a:t>
            </a:r>
            <a:endParaRPr lang="en-US" sz="2400" b="1" kern="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369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769360" y="2113280"/>
            <a:ext cx="8219440" cy="3525520"/>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D74A0A3B-C1F9-485E-A258-574BDA30D07A}"/>
              </a:ext>
            </a:extLst>
          </p:cNvPr>
          <p:cNvSpPr>
            <a:spLocks noGrp="1"/>
          </p:cNvSpPr>
          <p:nvPr>
            <p:ph type="title"/>
          </p:nvPr>
        </p:nvSpPr>
        <p:spPr/>
        <p:txBody>
          <a:bodyPr/>
          <a:lstStyle/>
          <a:p>
            <a:r>
              <a:rPr lang="en-NZ" dirty="0"/>
              <a:t>Priority for development</a:t>
            </a:r>
          </a:p>
        </p:txBody>
      </p:sp>
      <p:sp>
        <p:nvSpPr>
          <p:cNvPr id="3" name="Content Placeholder 2">
            <a:extLst>
              <a:ext uri="{FF2B5EF4-FFF2-40B4-BE49-F238E27FC236}">
                <a16:creationId xmlns:a16="http://schemas.microsoft.com/office/drawing/2014/main" id="{78918847-C399-4EF9-90F9-B9E3E90BF6D0}"/>
              </a:ext>
            </a:extLst>
          </p:cNvPr>
          <p:cNvSpPr>
            <a:spLocks noGrp="1"/>
          </p:cNvSpPr>
          <p:nvPr>
            <p:ph idx="1"/>
          </p:nvPr>
        </p:nvSpPr>
        <p:spPr/>
        <p:txBody>
          <a:bodyPr/>
          <a:lstStyle/>
          <a:p>
            <a:pPr lvl="1"/>
            <a:r>
              <a:rPr lang="en-NZ" dirty="0"/>
              <a:t>Development of learning and assessment packages will occur over multiple years</a:t>
            </a:r>
          </a:p>
          <a:p>
            <a:pPr lvl="1"/>
            <a:r>
              <a:rPr lang="en-NZ" dirty="0"/>
              <a:t>NZTA recommends following priority:</a:t>
            </a:r>
          </a:p>
        </p:txBody>
      </p:sp>
      <p:sp>
        <p:nvSpPr>
          <p:cNvPr id="5" name="Content Placeholder 2">
            <a:extLst>
              <a:ext uri="{FF2B5EF4-FFF2-40B4-BE49-F238E27FC236}">
                <a16:creationId xmlns:a16="http://schemas.microsoft.com/office/drawing/2014/main" id="{48E8A007-B864-4D94-9D25-1A7E8C8299E9}"/>
              </a:ext>
            </a:extLst>
          </p:cNvPr>
          <p:cNvSpPr txBox="1">
            <a:spLocks/>
          </p:cNvSpPr>
          <p:nvPr/>
        </p:nvSpPr>
        <p:spPr bwMode="auto">
          <a:xfrm>
            <a:off x="7115986" y="2293674"/>
            <a:ext cx="4791534" cy="316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88900" algn="l" rtl="0" eaLnBrk="0" fontAlgn="base" hangingPunct="0">
              <a:spcBef>
                <a:spcPts val="600"/>
              </a:spcBef>
              <a:spcAft>
                <a:spcPts val="600"/>
              </a:spcAft>
              <a:buFont typeface="Arial" pitchFamily="34" charset="0"/>
              <a:defRPr sz="2400" kern="1200">
                <a:solidFill>
                  <a:srgbClr val="00456B"/>
                </a:solidFill>
                <a:latin typeface="Arial" pitchFamily="34" charset="0"/>
                <a:ea typeface="+mn-ea"/>
                <a:cs typeface="Arial" pitchFamily="34" charset="0"/>
              </a:defRPr>
            </a:lvl1pPr>
            <a:lvl2pPr marL="361950" indent="-273050" algn="l" rtl="0" eaLnBrk="0" fontAlgn="base" hangingPunct="0">
              <a:spcBef>
                <a:spcPts val="600"/>
              </a:spcBef>
              <a:spcAft>
                <a:spcPts val="600"/>
              </a:spcAft>
              <a:buClr>
                <a:srgbClr val="AFBD21"/>
              </a:buClr>
              <a:buFont typeface="Arial" pitchFamily="34" charset="0"/>
              <a:buChar char="•"/>
              <a:defRPr sz="2400" kern="1200">
                <a:solidFill>
                  <a:srgbClr val="00456B"/>
                </a:solidFill>
                <a:latin typeface="Arial" pitchFamily="34" charset="0"/>
                <a:ea typeface="+mn-ea"/>
                <a:cs typeface="Arial" pitchFamily="34" charset="0"/>
              </a:defRPr>
            </a:lvl2pPr>
            <a:lvl3pPr marL="625475" indent="-266700" algn="l" rtl="0" eaLnBrk="0" fontAlgn="base" hangingPunct="0">
              <a:spcBef>
                <a:spcPct val="20000"/>
              </a:spcBef>
              <a:spcAft>
                <a:spcPct val="0"/>
              </a:spcAft>
              <a:buClr>
                <a:srgbClr val="AFBD21"/>
              </a:buClr>
              <a:buFont typeface="Courier New" pitchFamily="49" charset="0"/>
              <a:buChar char="o"/>
              <a:defRPr sz="2000" kern="1200">
                <a:solidFill>
                  <a:srgbClr val="00456B"/>
                </a:solidFill>
                <a:latin typeface="Arial" pitchFamily="34" charset="0"/>
                <a:ea typeface="+mn-ea"/>
                <a:cs typeface="Arial" pitchFamily="34" charset="0"/>
              </a:defRPr>
            </a:lvl3pPr>
            <a:lvl4pPr marL="901700" indent="-279400" algn="l" rtl="0" eaLnBrk="0" fontAlgn="base" hangingPunct="0">
              <a:spcBef>
                <a:spcPct val="20000"/>
              </a:spcBef>
              <a:spcAft>
                <a:spcPct val="0"/>
              </a:spcAft>
              <a:buFont typeface="Arial" pitchFamily="34" charset="0"/>
              <a:buChar char="–"/>
              <a:defRPr kern="1200">
                <a:solidFill>
                  <a:srgbClr val="00456B"/>
                </a:solidFill>
                <a:latin typeface="Arial" pitchFamily="34" charset="0"/>
                <a:ea typeface="+mn-ea"/>
                <a:cs typeface="Arial" pitchFamily="34" charset="0"/>
              </a:defRPr>
            </a:lvl4pPr>
            <a:lvl5pPr marL="1168400" indent="-266700" algn="l" rtl="0" eaLnBrk="0" fontAlgn="base" hangingPunct="0">
              <a:spcBef>
                <a:spcPct val="20000"/>
              </a:spcBef>
              <a:spcAft>
                <a:spcPct val="0"/>
              </a:spcAft>
              <a:buFont typeface="Arial" pitchFamily="34" charset="0"/>
              <a:buChar char="»"/>
              <a:defRPr sz="1600" kern="1200">
                <a:solidFill>
                  <a:srgbClr val="0045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buClr>
                <a:schemeClr val="accent3">
                  <a:lumMod val="75000"/>
                </a:schemeClr>
              </a:buClr>
            </a:pPr>
            <a:r>
              <a:rPr lang="en-GB" sz="2400" dirty="0"/>
              <a:t>General Worker</a:t>
            </a:r>
            <a:endParaRPr lang="en-NZ" sz="2400" dirty="0"/>
          </a:p>
          <a:p>
            <a:pPr lvl="2">
              <a:buClr>
                <a:schemeClr val="accent3">
                  <a:lumMod val="75000"/>
                </a:schemeClr>
              </a:buClr>
            </a:pPr>
            <a:r>
              <a:rPr lang="en-GB" sz="2400" dirty="0"/>
              <a:t>TTM Worker</a:t>
            </a:r>
            <a:endParaRPr lang="en-NZ" sz="2400" dirty="0"/>
          </a:p>
          <a:p>
            <a:pPr lvl="2">
              <a:buClr>
                <a:schemeClr val="accent3">
                  <a:lumMod val="75000"/>
                </a:schemeClr>
              </a:buClr>
            </a:pPr>
            <a:r>
              <a:rPr lang="en-GB" sz="2400" dirty="0"/>
              <a:t>TC </a:t>
            </a:r>
            <a:endParaRPr lang="en-NZ" sz="2400" dirty="0"/>
          </a:p>
          <a:p>
            <a:pPr lvl="2">
              <a:buClr>
                <a:schemeClr val="accent3">
                  <a:lumMod val="75000"/>
                </a:schemeClr>
              </a:buClr>
            </a:pPr>
            <a:r>
              <a:rPr lang="en-GB" sz="2400" dirty="0"/>
              <a:t>Universal STMS</a:t>
            </a:r>
            <a:endParaRPr lang="en-NZ" sz="2400" dirty="0"/>
          </a:p>
          <a:p>
            <a:pPr lvl="2">
              <a:buClr>
                <a:schemeClr val="accent3">
                  <a:lumMod val="75000"/>
                </a:schemeClr>
              </a:buClr>
            </a:pPr>
            <a:r>
              <a:rPr lang="en-GB" sz="2400" dirty="0"/>
              <a:t>STMS L1 </a:t>
            </a:r>
            <a:endParaRPr lang="en-NZ" sz="2400" dirty="0"/>
          </a:p>
          <a:p>
            <a:pPr lvl="2">
              <a:buClr>
                <a:schemeClr val="accent3">
                  <a:lumMod val="75000"/>
                </a:schemeClr>
              </a:buClr>
            </a:pPr>
            <a:r>
              <a:rPr lang="en-GB" sz="2400" dirty="0"/>
              <a:t>STMS L2 under 65km/h </a:t>
            </a:r>
            <a:endParaRPr lang="en-NZ" sz="2400" dirty="0"/>
          </a:p>
          <a:p>
            <a:pPr lvl="2">
              <a:buClr>
                <a:schemeClr val="accent3">
                  <a:lumMod val="75000"/>
                </a:schemeClr>
              </a:buClr>
            </a:pPr>
            <a:r>
              <a:rPr lang="en-NZ" sz="2400" dirty="0"/>
              <a:t>STMS L2 over 65km/h &amp; L3 </a:t>
            </a:r>
          </a:p>
        </p:txBody>
      </p:sp>
      <p:grpSp>
        <p:nvGrpSpPr>
          <p:cNvPr id="6" name="Group 5"/>
          <p:cNvGrpSpPr/>
          <p:nvPr/>
        </p:nvGrpSpPr>
        <p:grpSpPr>
          <a:xfrm>
            <a:off x="3167921" y="3264442"/>
            <a:ext cx="1223197" cy="1223197"/>
            <a:chOff x="76" y="2174463"/>
            <a:chExt cx="1223197" cy="1223197"/>
          </a:xfrm>
          <a:solidFill>
            <a:schemeClr val="accent3">
              <a:lumMod val="75000"/>
            </a:schemeClr>
          </a:solidFill>
        </p:grpSpPr>
        <p:sp>
          <p:nvSpPr>
            <p:cNvPr id="7" name="Oval 6"/>
            <p:cNvSpPr/>
            <p:nvPr/>
          </p:nvSpPr>
          <p:spPr>
            <a:xfrm>
              <a:off x="76" y="2174463"/>
              <a:ext cx="1223197" cy="1223197"/>
            </a:xfrm>
            <a:prstGeom prst="ellipse">
              <a:avLst/>
            </a:prstGeom>
            <a:grpFill/>
          </p:spPr>
          <p:style>
            <a:lnRef idx="0">
              <a:schemeClr val="accent6"/>
            </a:lnRef>
            <a:fillRef idx="3">
              <a:schemeClr val="accent6"/>
            </a:fillRef>
            <a:effectRef idx="3">
              <a:schemeClr val="accent6"/>
            </a:effectRef>
            <a:fontRef idx="minor">
              <a:schemeClr val="lt1"/>
            </a:fontRef>
          </p:style>
        </p:sp>
        <p:sp>
          <p:nvSpPr>
            <p:cNvPr id="8" name="Oval 4"/>
            <p:cNvSpPr/>
            <p:nvPr/>
          </p:nvSpPr>
          <p:spPr>
            <a:xfrm>
              <a:off x="179209" y="2353596"/>
              <a:ext cx="864931" cy="86493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NZ" sz="2100" b="1" kern="1200" dirty="0"/>
                <a:t>Priority 1</a:t>
              </a:r>
              <a:endParaRPr lang="en-US" sz="2100" kern="1200" dirty="0"/>
            </a:p>
          </p:txBody>
        </p:sp>
      </p:grpSp>
      <p:sp>
        <p:nvSpPr>
          <p:cNvPr id="9" name="Content Placeholder 2">
            <a:extLst>
              <a:ext uri="{FF2B5EF4-FFF2-40B4-BE49-F238E27FC236}">
                <a16:creationId xmlns:a16="http://schemas.microsoft.com/office/drawing/2014/main" id="{48E8A007-B864-4D94-9D25-1A7E8C8299E9}"/>
              </a:ext>
            </a:extLst>
          </p:cNvPr>
          <p:cNvSpPr txBox="1">
            <a:spLocks/>
          </p:cNvSpPr>
          <p:nvPr/>
        </p:nvSpPr>
        <p:spPr bwMode="auto">
          <a:xfrm>
            <a:off x="4067987" y="2293674"/>
            <a:ext cx="3389453" cy="177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88900" algn="l" rtl="0" eaLnBrk="0" fontAlgn="base" hangingPunct="0">
              <a:spcBef>
                <a:spcPts val="600"/>
              </a:spcBef>
              <a:spcAft>
                <a:spcPts val="600"/>
              </a:spcAft>
              <a:buFont typeface="Arial" pitchFamily="34" charset="0"/>
              <a:defRPr sz="2400" kern="1200">
                <a:solidFill>
                  <a:srgbClr val="00456B"/>
                </a:solidFill>
                <a:latin typeface="Arial" pitchFamily="34" charset="0"/>
                <a:ea typeface="+mn-ea"/>
                <a:cs typeface="Arial" pitchFamily="34" charset="0"/>
              </a:defRPr>
            </a:lvl1pPr>
            <a:lvl2pPr marL="361950" indent="-273050" algn="l" rtl="0" eaLnBrk="0" fontAlgn="base" hangingPunct="0">
              <a:spcBef>
                <a:spcPts val="600"/>
              </a:spcBef>
              <a:spcAft>
                <a:spcPts val="600"/>
              </a:spcAft>
              <a:buClr>
                <a:srgbClr val="AFBD21"/>
              </a:buClr>
              <a:buFont typeface="Arial" pitchFamily="34" charset="0"/>
              <a:buChar char="•"/>
              <a:defRPr sz="2400" kern="1200">
                <a:solidFill>
                  <a:srgbClr val="00456B"/>
                </a:solidFill>
                <a:latin typeface="Arial" pitchFamily="34" charset="0"/>
                <a:ea typeface="+mn-ea"/>
                <a:cs typeface="Arial" pitchFamily="34" charset="0"/>
              </a:defRPr>
            </a:lvl2pPr>
            <a:lvl3pPr marL="625475" indent="-266700" algn="l" rtl="0" eaLnBrk="0" fontAlgn="base" hangingPunct="0">
              <a:spcBef>
                <a:spcPct val="20000"/>
              </a:spcBef>
              <a:spcAft>
                <a:spcPct val="0"/>
              </a:spcAft>
              <a:buClr>
                <a:srgbClr val="AFBD21"/>
              </a:buClr>
              <a:buFont typeface="Courier New" pitchFamily="49" charset="0"/>
              <a:buChar char="o"/>
              <a:defRPr sz="2000" kern="1200">
                <a:solidFill>
                  <a:srgbClr val="00456B"/>
                </a:solidFill>
                <a:latin typeface="Arial" pitchFamily="34" charset="0"/>
                <a:ea typeface="+mn-ea"/>
                <a:cs typeface="Arial" pitchFamily="34" charset="0"/>
              </a:defRPr>
            </a:lvl3pPr>
            <a:lvl4pPr marL="901700" indent="-279400" algn="l" rtl="0" eaLnBrk="0" fontAlgn="base" hangingPunct="0">
              <a:spcBef>
                <a:spcPct val="20000"/>
              </a:spcBef>
              <a:spcAft>
                <a:spcPct val="0"/>
              </a:spcAft>
              <a:buFont typeface="Arial" pitchFamily="34" charset="0"/>
              <a:buChar char="–"/>
              <a:defRPr kern="1200">
                <a:solidFill>
                  <a:srgbClr val="00456B"/>
                </a:solidFill>
                <a:latin typeface="Arial" pitchFamily="34" charset="0"/>
                <a:ea typeface="+mn-ea"/>
                <a:cs typeface="Arial" pitchFamily="34" charset="0"/>
              </a:defRPr>
            </a:lvl4pPr>
            <a:lvl5pPr marL="1168400" indent="-266700" algn="l" rtl="0" eaLnBrk="0" fontAlgn="base" hangingPunct="0">
              <a:spcBef>
                <a:spcPct val="20000"/>
              </a:spcBef>
              <a:spcAft>
                <a:spcPct val="0"/>
              </a:spcAft>
              <a:buFont typeface="Arial" pitchFamily="34" charset="0"/>
              <a:buChar char="»"/>
              <a:defRPr sz="1600" kern="1200">
                <a:solidFill>
                  <a:srgbClr val="0045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buClr>
                <a:schemeClr val="accent3">
                  <a:lumMod val="75000"/>
                </a:schemeClr>
              </a:buClr>
            </a:pPr>
            <a:r>
              <a:rPr lang="en-GB" sz="2400" dirty="0"/>
              <a:t>TTM Mentor</a:t>
            </a:r>
            <a:endParaRPr lang="en-NZ" sz="2400" dirty="0"/>
          </a:p>
          <a:p>
            <a:pPr lvl="2">
              <a:buClr>
                <a:schemeClr val="accent3">
                  <a:lumMod val="75000"/>
                </a:schemeClr>
              </a:buClr>
            </a:pPr>
            <a:r>
              <a:rPr lang="en-GB" sz="2400" dirty="0"/>
              <a:t>TTM Verifier</a:t>
            </a:r>
          </a:p>
          <a:p>
            <a:pPr lvl="2">
              <a:buClr>
                <a:schemeClr val="accent3">
                  <a:lumMod val="75000"/>
                </a:schemeClr>
              </a:buClr>
            </a:pPr>
            <a:r>
              <a:rPr lang="en-GB" sz="2400" dirty="0"/>
              <a:t>CoPTTM Assessor</a:t>
            </a:r>
          </a:p>
          <a:p>
            <a:pPr lvl="2">
              <a:buClr>
                <a:schemeClr val="accent3">
                  <a:lumMod val="75000"/>
                </a:schemeClr>
              </a:buClr>
            </a:pPr>
            <a:r>
              <a:rPr lang="en-GB" sz="2400" dirty="0"/>
              <a:t>CoPTTM Trainer</a:t>
            </a:r>
            <a:endParaRPr lang="en-NZ" sz="2400" dirty="0"/>
          </a:p>
        </p:txBody>
      </p:sp>
    </p:spTree>
    <p:extLst>
      <p:ext uri="{BB962C8B-B14F-4D97-AF65-F5344CB8AC3E}">
        <p14:creationId xmlns:p14="http://schemas.microsoft.com/office/powerpoint/2010/main" val="22820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769360" y="497840"/>
            <a:ext cx="8219440" cy="265176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D74A0A3B-C1F9-485E-A258-574BDA30D07A}"/>
              </a:ext>
            </a:extLst>
          </p:cNvPr>
          <p:cNvSpPr>
            <a:spLocks noGrp="1"/>
          </p:cNvSpPr>
          <p:nvPr>
            <p:ph type="title"/>
          </p:nvPr>
        </p:nvSpPr>
        <p:spPr/>
        <p:txBody>
          <a:bodyPr/>
          <a:lstStyle/>
          <a:p>
            <a:r>
              <a:rPr lang="en-NZ" dirty="0"/>
              <a:t>Priority for development</a:t>
            </a:r>
          </a:p>
        </p:txBody>
      </p:sp>
      <p:grpSp>
        <p:nvGrpSpPr>
          <p:cNvPr id="6" name="Group 5"/>
          <p:cNvGrpSpPr/>
          <p:nvPr/>
        </p:nvGrpSpPr>
        <p:grpSpPr>
          <a:xfrm>
            <a:off x="3157761" y="1212122"/>
            <a:ext cx="1223197" cy="1223197"/>
            <a:chOff x="76" y="2174463"/>
            <a:chExt cx="1223197" cy="1223197"/>
          </a:xfrm>
        </p:grpSpPr>
        <p:sp>
          <p:nvSpPr>
            <p:cNvPr id="7" name="Oval 6"/>
            <p:cNvSpPr/>
            <p:nvPr/>
          </p:nvSpPr>
          <p:spPr>
            <a:xfrm>
              <a:off x="76" y="2174463"/>
              <a:ext cx="1223197" cy="1223197"/>
            </a:xfrm>
            <a:prstGeom prst="ellipse">
              <a:avLst/>
            </a:prstGeom>
          </p:spPr>
          <p:style>
            <a:lnRef idx="0">
              <a:schemeClr val="accent6"/>
            </a:lnRef>
            <a:fillRef idx="3">
              <a:schemeClr val="accent6"/>
            </a:fillRef>
            <a:effectRef idx="3">
              <a:schemeClr val="accent6"/>
            </a:effectRef>
            <a:fontRef idx="minor">
              <a:schemeClr val="lt1"/>
            </a:fontRef>
          </p:style>
        </p:sp>
        <p:sp>
          <p:nvSpPr>
            <p:cNvPr id="8" name="Oval 4"/>
            <p:cNvSpPr/>
            <p:nvPr/>
          </p:nvSpPr>
          <p:spPr>
            <a:xfrm>
              <a:off x="179209" y="2353596"/>
              <a:ext cx="864931" cy="864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NZ" sz="2100" b="1" kern="1200" dirty="0"/>
                <a:t>Priority 2</a:t>
              </a:r>
              <a:endParaRPr lang="en-US" sz="2100" kern="1200" dirty="0"/>
            </a:p>
          </p:txBody>
        </p:sp>
      </p:grpSp>
      <p:sp>
        <p:nvSpPr>
          <p:cNvPr id="9" name="Content Placeholder 2">
            <a:extLst>
              <a:ext uri="{FF2B5EF4-FFF2-40B4-BE49-F238E27FC236}">
                <a16:creationId xmlns:a16="http://schemas.microsoft.com/office/drawing/2014/main" id="{48E8A007-B864-4D94-9D25-1A7E8C8299E9}"/>
              </a:ext>
            </a:extLst>
          </p:cNvPr>
          <p:cNvSpPr txBox="1">
            <a:spLocks/>
          </p:cNvSpPr>
          <p:nvPr/>
        </p:nvSpPr>
        <p:spPr bwMode="auto">
          <a:xfrm>
            <a:off x="4220387" y="613437"/>
            <a:ext cx="7097853" cy="242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88900" algn="l" rtl="0" eaLnBrk="0" fontAlgn="base" hangingPunct="0">
              <a:spcBef>
                <a:spcPts val="600"/>
              </a:spcBef>
              <a:spcAft>
                <a:spcPts val="600"/>
              </a:spcAft>
              <a:buFont typeface="Arial" pitchFamily="34" charset="0"/>
              <a:defRPr sz="2400" kern="1200">
                <a:solidFill>
                  <a:srgbClr val="00456B"/>
                </a:solidFill>
                <a:latin typeface="Arial" pitchFamily="34" charset="0"/>
                <a:ea typeface="+mn-ea"/>
                <a:cs typeface="Arial" pitchFamily="34" charset="0"/>
              </a:defRPr>
            </a:lvl1pPr>
            <a:lvl2pPr marL="361950" indent="-273050" algn="l" rtl="0" eaLnBrk="0" fontAlgn="base" hangingPunct="0">
              <a:spcBef>
                <a:spcPts val="600"/>
              </a:spcBef>
              <a:spcAft>
                <a:spcPts val="600"/>
              </a:spcAft>
              <a:buClr>
                <a:srgbClr val="AFBD21"/>
              </a:buClr>
              <a:buFont typeface="Arial" pitchFamily="34" charset="0"/>
              <a:buChar char="•"/>
              <a:defRPr sz="2400" kern="1200">
                <a:solidFill>
                  <a:srgbClr val="00456B"/>
                </a:solidFill>
                <a:latin typeface="Arial" pitchFamily="34" charset="0"/>
                <a:ea typeface="+mn-ea"/>
                <a:cs typeface="Arial" pitchFamily="34" charset="0"/>
              </a:defRPr>
            </a:lvl2pPr>
            <a:lvl3pPr marL="625475" indent="-266700" algn="l" rtl="0" eaLnBrk="0" fontAlgn="base" hangingPunct="0">
              <a:spcBef>
                <a:spcPct val="20000"/>
              </a:spcBef>
              <a:spcAft>
                <a:spcPct val="0"/>
              </a:spcAft>
              <a:buClr>
                <a:srgbClr val="AFBD21"/>
              </a:buClr>
              <a:buFont typeface="Courier New" pitchFamily="49" charset="0"/>
              <a:buChar char="o"/>
              <a:defRPr sz="2000" kern="1200">
                <a:solidFill>
                  <a:srgbClr val="00456B"/>
                </a:solidFill>
                <a:latin typeface="Arial" pitchFamily="34" charset="0"/>
                <a:ea typeface="+mn-ea"/>
                <a:cs typeface="Arial" pitchFamily="34" charset="0"/>
              </a:defRPr>
            </a:lvl3pPr>
            <a:lvl4pPr marL="901700" indent="-279400" algn="l" rtl="0" eaLnBrk="0" fontAlgn="base" hangingPunct="0">
              <a:spcBef>
                <a:spcPct val="20000"/>
              </a:spcBef>
              <a:spcAft>
                <a:spcPct val="0"/>
              </a:spcAft>
              <a:buFont typeface="Arial" pitchFamily="34" charset="0"/>
              <a:buChar char="–"/>
              <a:defRPr kern="1200">
                <a:solidFill>
                  <a:srgbClr val="00456B"/>
                </a:solidFill>
                <a:latin typeface="Arial" pitchFamily="34" charset="0"/>
                <a:ea typeface="+mn-ea"/>
                <a:cs typeface="Arial" pitchFamily="34" charset="0"/>
              </a:defRPr>
            </a:lvl4pPr>
            <a:lvl5pPr marL="1168400" indent="-266700" algn="l" rtl="0" eaLnBrk="0" fontAlgn="base" hangingPunct="0">
              <a:spcBef>
                <a:spcPct val="20000"/>
              </a:spcBef>
              <a:spcAft>
                <a:spcPct val="0"/>
              </a:spcAft>
              <a:buFont typeface="Arial" pitchFamily="34" charset="0"/>
              <a:buChar char="»"/>
              <a:defRPr sz="1600" kern="1200">
                <a:solidFill>
                  <a:srgbClr val="0045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buClr>
                <a:schemeClr val="accent6">
                  <a:lumMod val="75000"/>
                </a:schemeClr>
              </a:buClr>
            </a:pPr>
            <a:r>
              <a:rPr lang="en-GB" sz="2400" dirty="0"/>
              <a:t>TMP Designer</a:t>
            </a:r>
            <a:endParaRPr lang="en-NZ" sz="2400" dirty="0"/>
          </a:p>
          <a:p>
            <a:pPr lvl="2">
              <a:buClr>
                <a:schemeClr val="accent6">
                  <a:lumMod val="75000"/>
                </a:schemeClr>
              </a:buClr>
            </a:pPr>
            <a:r>
              <a:rPr lang="en-GB" sz="2400" dirty="0"/>
              <a:t>Mobile Driver</a:t>
            </a:r>
            <a:endParaRPr lang="en-NZ" sz="2400" dirty="0"/>
          </a:p>
          <a:p>
            <a:pPr lvl="2">
              <a:buClr>
                <a:schemeClr val="accent6">
                  <a:lumMod val="75000"/>
                </a:schemeClr>
              </a:buClr>
            </a:pPr>
            <a:r>
              <a:rPr lang="en-GB" sz="2400" dirty="0"/>
              <a:t>Inspector</a:t>
            </a:r>
            <a:endParaRPr lang="en-NZ" sz="2400" dirty="0"/>
          </a:p>
          <a:p>
            <a:pPr lvl="2">
              <a:buClr>
                <a:schemeClr val="accent6">
                  <a:lumMod val="75000"/>
                </a:schemeClr>
              </a:buClr>
            </a:pPr>
            <a:r>
              <a:rPr lang="en-GB" sz="2400" dirty="0"/>
              <a:t>Use of specialist TTM equipment on-site</a:t>
            </a:r>
            <a:endParaRPr lang="en-NZ" sz="2400" dirty="0"/>
          </a:p>
          <a:p>
            <a:pPr lvl="2">
              <a:buClr>
                <a:schemeClr val="accent6">
                  <a:lumMod val="75000"/>
                </a:schemeClr>
              </a:buClr>
            </a:pPr>
            <a:r>
              <a:rPr lang="en-NZ" sz="2400" dirty="0"/>
              <a:t>Other specialist activities</a:t>
            </a:r>
          </a:p>
        </p:txBody>
      </p:sp>
      <p:sp>
        <p:nvSpPr>
          <p:cNvPr id="11" name="Rounded Rectangle 10"/>
          <p:cNvSpPr/>
          <p:nvPr/>
        </p:nvSpPr>
        <p:spPr>
          <a:xfrm>
            <a:off x="3769360" y="3634739"/>
            <a:ext cx="8219440" cy="2133600"/>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2" name="Group 11"/>
          <p:cNvGrpSpPr/>
          <p:nvPr/>
        </p:nvGrpSpPr>
        <p:grpSpPr>
          <a:xfrm>
            <a:off x="3167921" y="4089941"/>
            <a:ext cx="1223197" cy="1223197"/>
            <a:chOff x="76" y="2174463"/>
            <a:chExt cx="1223197" cy="1223197"/>
          </a:xfrm>
        </p:grpSpPr>
        <p:sp>
          <p:nvSpPr>
            <p:cNvPr id="13" name="Oval 12"/>
            <p:cNvSpPr/>
            <p:nvPr/>
          </p:nvSpPr>
          <p:spPr>
            <a:xfrm>
              <a:off x="76" y="2174463"/>
              <a:ext cx="1223197" cy="1223197"/>
            </a:xfrm>
            <a:prstGeom prst="ellipse">
              <a:avLst/>
            </a:prstGeom>
          </p:spPr>
          <p:style>
            <a:lnRef idx="0">
              <a:schemeClr val="accent1"/>
            </a:lnRef>
            <a:fillRef idx="3">
              <a:schemeClr val="accent1"/>
            </a:fillRef>
            <a:effectRef idx="3">
              <a:schemeClr val="accent1"/>
            </a:effectRef>
            <a:fontRef idx="minor">
              <a:schemeClr val="lt1"/>
            </a:fontRef>
          </p:style>
        </p:sp>
        <p:sp>
          <p:nvSpPr>
            <p:cNvPr id="14" name="Oval 4"/>
            <p:cNvSpPr/>
            <p:nvPr/>
          </p:nvSpPr>
          <p:spPr>
            <a:xfrm>
              <a:off x="179209" y="2353596"/>
              <a:ext cx="864931" cy="864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NZ" sz="2100" b="1" kern="1200" dirty="0"/>
                <a:t>Priority 3</a:t>
              </a:r>
              <a:endParaRPr lang="en-US" sz="2100" kern="1200" dirty="0"/>
            </a:p>
          </p:txBody>
        </p:sp>
      </p:grpSp>
      <p:sp>
        <p:nvSpPr>
          <p:cNvPr id="15" name="Content Placeholder 2">
            <a:extLst>
              <a:ext uri="{FF2B5EF4-FFF2-40B4-BE49-F238E27FC236}">
                <a16:creationId xmlns:a16="http://schemas.microsoft.com/office/drawing/2014/main" id="{48E8A007-B864-4D94-9D25-1A7E8C8299E9}"/>
              </a:ext>
            </a:extLst>
          </p:cNvPr>
          <p:cNvSpPr txBox="1">
            <a:spLocks/>
          </p:cNvSpPr>
          <p:nvPr/>
        </p:nvSpPr>
        <p:spPr bwMode="auto">
          <a:xfrm>
            <a:off x="4108627" y="3770318"/>
            <a:ext cx="7097853" cy="186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88900" algn="l" rtl="0" eaLnBrk="0" fontAlgn="base" hangingPunct="0">
              <a:spcBef>
                <a:spcPts val="600"/>
              </a:spcBef>
              <a:spcAft>
                <a:spcPts val="600"/>
              </a:spcAft>
              <a:buFont typeface="Arial" pitchFamily="34" charset="0"/>
              <a:defRPr sz="2400" kern="1200">
                <a:solidFill>
                  <a:srgbClr val="00456B"/>
                </a:solidFill>
                <a:latin typeface="Arial" pitchFamily="34" charset="0"/>
                <a:ea typeface="+mn-ea"/>
                <a:cs typeface="Arial" pitchFamily="34" charset="0"/>
              </a:defRPr>
            </a:lvl1pPr>
            <a:lvl2pPr marL="361950" indent="-273050" algn="l" rtl="0" eaLnBrk="0" fontAlgn="base" hangingPunct="0">
              <a:spcBef>
                <a:spcPts val="600"/>
              </a:spcBef>
              <a:spcAft>
                <a:spcPts val="600"/>
              </a:spcAft>
              <a:buClr>
                <a:srgbClr val="AFBD21"/>
              </a:buClr>
              <a:buFont typeface="Arial" pitchFamily="34" charset="0"/>
              <a:buChar char="•"/>
              <a:defRPr sz="2400" kern="1200">
                <a:solidFill>
                  <a:srgbClr val="00456B"/>
                </a:solidFill>
                <a:latin typeface="Arial" pitchFamily="34" charset="0"/>
                <a:ea typeface="+mn-ea"/>
                <a:cs typeface="Arial" pitchFamily="34" charset="0"/>
              </a:defRPr>
            </a:lvl2pPr>
            <a:lvl3pPr marL="625475" indent="-266700" algn="l" rtl="0" eaLnBrk="0" fontAlgn="base" hangingPunct="0">
              <a:spcBef>
                <a:spcPct val="20000"/>
              </a:spcBef>
              <a:spcAft>
                <a:spcPct val="0"/>
              </a:spcAft>
              <a:buClr>
                <a:srgbClr val="AFBD21"/>
              </a:buClr>
              <a:buFont typeface="Courier New" pitchFamily="49" charset="0"/>
              <a:buChar char="o"/>
              <a:defRPr sz="2000" kern="1200">
                <a:solidFill>
                  <a:srgbClr val="00456B"/>
                </a:solidFill>
                <a:latin typeface="Arial" pitchFamily="34" charset="0"/>
                <a:ea typeface="+mn-ea"/>
                <a:cs typeface="Arial" pitchFamily="34" charset="0"/>
              </a:defRPr>
            </a:lvl3pPr>
            <a:lvl4pPr marL="901700" indent="-279400" algn="l" rtl="0" eaLnBrk="0" fontAlgn="base" hangingPunct="0">
              <a:spcBef>
                <a:spcPct val="20000"/>
              </a:spcBef>
              <a:spcAft>
                <a:spcPct val="0"/>
              </a:spcAft>
              <a:buFont typeface="Arial" pitchFamily="34" charset="0"/>
              <a:buChar char="–"/>
              <a:defRPr kern="1200">
                <a:solidFill>
                  <a:srgbClr val="00456B"/>
                </a:solidFill>
                <a:latin typeface="Arial" pitchFamily="34" charset="0"/>
                <a:ea typeface="+mn-ea"/>
                <a:cs typeface="Arial" pitchFamily="34" charset="0"/>
              </a:defRPr>
            </a:lvl4pPr>
            <a:lvl5pPr marL="1168400" indent="-266700" algn="l" rtl="0" eaLnBrk="0" fontAlgn="base" hangingPunct="0">
              <a:spcBef>
                <a:spcPct val="20000"/>
              </a:spcBef>
              <a:spcAft>
                <a:spcPct val="0"/>
              </a:spcAft>
              <a:buFont typeface="Arial" pitchFamily="34" charset="0"/>
              <a:buChar char="»"/>
              <a:defRPr sz="1600" kern="1200">
                <a:solidFill>
                  <a:srgbClr val="0045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buClr>
                <a:schemeClr val="tx2">
                  <a:lumMod val="60000"/>
                  <a:lumOff val="40000"/>
                </a:schemeClr>
              </a:buClr>
            </a:pPr>
            <a:r>
              <a:rPr lang="en-GB" sz="2400" dirty="0"/>
              <a:t>Manager of activities requiring TTM</a:t>
            </a:r>
            <a:endParaRPr lang="en-NZ" sz="2400" dirty="0"/>
          </a:p>
          <a:p>
            <a:pPr lvl="2">
              <a:buClr>
                <a:schemeClr val="tx2">
                  <a:lumMod val="60000"/>
                  <a:lumOff val="40000"/>
                </a:schemeClr>
              </a:buClr>
            </a:pPr>
            <a:r>
              <a:rPr lang="en-GB" sz="2400" dirty="0"/>
              <a:t>TTM Audit</a:t>
            </a:r>
            <a:endParaRPr lang="en-NZ" sz="2400" dirty="0"/>
          </a:p>
          <a:p>
            <a:pPr lvl="2">
              <a:buClr>
                <a:schemeClr val="tx2">
                  <a:lumMod val="60000"/>
                  <a:lumOff val="40000"/>
                </a:schemeClr>
              </a:buClr>
            </a:pPr>
            <a:r>
              <a:rPr lang="en-GB" sz="2400" dirty="0"/>
              <a:t>TMP Approver</a:t>
            </a:r>
            <a:endParaRPr lang="en-NZ" sz="2400" dirty="0"/>
          </a:p>
          <a:p>
            <a:pPr lvl="2">
              <a:buClr>
                <a:schemeClr val="tx2">
                  <a:lumMod val="60000"/>
                  <a:lumOff val="40000"/>
                </a:schemeClr>
              </a:buClr>
            </a:pPr>
            <a:r>
              <a:rPr lang="en-GB" sz="2400" dirty="0"/>
              <a:t>Corridor Manager &amp; TMC</a:t>
            </a:r>
            <a:endParaRPr lang="en-NZ" sz="2400" dirty="0"/>
          </a:p>
        </p:txBody>
      </p:sp>
    </p:spTree>
    <p:extLst>
      <p:ext uri="{BB962C8B-B14F-4D97-AF65-F5344CB8AC3E}">
        <p14:creationId xmlns:p14="http://schemas.microsoft.com/office/powerpoint/2010/main" val="344936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6E9BC-9242-4C31-B37F-97A6C256E7A2}"/>
              </a:ext>
            </a:extLst>
          </p:cNvPr>
          <p:cNvSpPr>
            <a:spLocks noGrp="1"/>
          </p:cNvSpPr>
          <p:nvPr>
            <p:ph type="title"/>
          </p:nvPr>
        </p:nvSpPr>
        <p:spPr>
          <a:xfrm>
            <a:off x="0" y="573932"/>
            <a:ext cx="2898843" cy="5535038"/>
          </a:xfrm>
        </p:spPr>
        <p:txBody>
          <a:bodyPr/>
          <a:lstStyle/>
          <a:p>
            <a:r>
              <a:rPr lang="en-NZ" dirty="0"/>
              <a:t>What will happen to existing warrants?</a:t>
            </a:r>
          </a:p>
        </p:txBody>
      </p:sp>
      <p:cxnSp>
        <p:nvCxnSpPr>
          <p:cNvPr id="5" name="Straight Connector 4"/>
          <p:cNvCxnSpPr/>
          <p:nvPr/>
        </p:nvCxnSpPr>
        <p:spPr>
          <a:xfrm>
            <a:off x="3006090" y="1297601"/>
            <a:ext cx="84571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1246177" y="1023281"/>
            <a:ext cx="548640" cy="5486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lumMod val="65000"/>
                  <a:lumOff val="35000"/>
                </a:schemeClr>
              </a:solidFill>
            </a:endParaRPr>
          </a:p>
        </p:txBody>
      </p:sp>
      <p:sp>
        <p:nvSpPr>
          <p:cNvPr id="10" name="Rounded Rectangle 9"/>
          <p:cNvSpPr/>
          <p:nvPr/>
        </p:nvSpPr>
        <p:spPr>
          <a:xfrm>
            <a:off x="3242821" y="1600200"/>
            <a:ext cx="6465059" cy="4396739"/>
          </a:xfrm>
          <a:prstGeom prst="roundRect">
            <a:avLst>
              <a:gd name="adj" fmla="val 55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Content Placeholder 2">
            <a:extLst>
              <a:ext uri="{FF2B5EF4-FFF2-40B4-BE49-F238E27FC236}">
                <a16:creationId xmlns:a16="http://schemas.microsoft.com/office/drawing/2014/main" id="{CACBA30C-8E4D-49C3-9D9E-6D1A8ACABD7D}"/>
              </a:ext>
            </a:extLst>
          </p:cNvPr>
          <p:cNvSpPr>
            <a:spLocks noGrp="1"/>
          </p:cNvSpPr>
          <p:nvPr>
            <p:ph idx="1"/>
          </p:nvPr>
        </p:nvSpPr>
        <p:spPr>
          <a:xfrm>
            <a:off x="3223567" y="1630680"/>
            <a:ext cx="6385254" cy="4274820"/>
          </a:xfrm>
        </p:spPr>
        <p:txBody>
          <a:bodyPr/>
          <a:lstStyle/>
          <a:p>
            <a:pPr lvl="1"/>
            <a:r>
              <a:rPr lang="en-NZ" dirty="0"/>
              <a:t>Existing warrant continues to apply until expiry date</a:t>
            </a:r>
          </a:p>
          <a:p>
            <a:pPr lvl="1"/>
            <a:r>
              <a:rPr lang="en-NZ" dirty="0"/>
              <a:t>Before expiry, candidate completes the competence assessment for current warrant </a:t>
            </a:r>
            <a:r>
              <a:rPr lang="en-NZ" sz="2000" dirty="0"/>
              <a:t>(verified by TTM Verifier/CoPTTM Assessor)</a:t>
            </a:r>
          </a:p>
          <a:p>
            <a:pPr lvl="1"/>
            <a:r>
              <a:rPr lang="en-NZ" dirty="0"/>
              <a:t>Candidate attends refresher workshop </a:t>
            </a:r>
            <a:r>
              <a:rPr lang="en-NZ" sz="1800" dirty="0"/>
              <a:t>(Trainer processes renewal of warrant once competence assessment completed)</a:t>
            </a:r>
          </a:p>
          <a:p>
            <a:pPr lvl="1"/>
            <a:r>
              <a:rPr lang="en-NZ" dirty="0"/>
              <a:t>6-month phase in period </a:t>
            </a:r>
            <a:r>
              <a:rPr lang="en-NZ" sz="1800" dirty="0"/>
              <a:t>(allows time for training of TTM Verifier)</a:t>
            </a:r>
            <a:endParaRPr lang="en-NZ" dirty="0"/>
          </a:p>
        </p:txBody>
      </p:sp>
      <p:cxnSp>
        <p:nvCxnSpPr>
          <p:cNvPr id="9" name="Straight Connector 8"/>
          <p:cNvCxnSpPr/>
          <p:nvPr/>
        </p:nvCxnSpPr>
        <p:spPr>
          <a:xfrm flipV="1">
            <a:off x="10558020" y="1021082"/>
            <a:ext cx="0" cy="73152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820400" y="144780"/>
            <a:ext cx="1371600" cy="830997"/>
          </a:xfrm>
          <a:prstGeom prst="rect">
            <a:avLst/>
          </a:prstGeom>
          <a:noFill/>
        </p:spPr>
        <p:txBody>
          <a:bodyPr wrap="square" rtlCol="0">
            <a:spAutoFit/>
          </a:bodyPr>
          <a:lstStyle/>
          <a:p>
            <a:pPr algn="ctr"/>
            <a:r>
              <a:rPr lang="en-NZ" sz="2400" dirty="0">
                <a:latin typeface="Arial" panose="020B0604020202020204" pitchFamily="34" charset="0"/>
                <a:cs typeface="Arial" panose="020B0604020202020204" pitchFamily="34" charset="0"/>
              </a:rPr>
              <a:t>Expiry date</a:t>
            </a:r>
          </a:p>
        </p:txBody>
      </p:sp>
      <p:sp>
        <p:nvSpPr>
          <p:cNvPr id="14" name="Content Placeholder 2">
            <a:extLst>
              <a:ext uri="{FF2B5EF4-FFF2-40B4-BE49-F238E27FC236}">
                <a16:creationId xmlns:a16="http://schemas.microsoft.com/office/drawing/2014/main" id="{CACBA30C-8E4D-49C3-9D9E-6D1A8ACABD7D}"/>
              </a:ext>
            </a:extLst>
          </p:cNvPr>
          <p:cNvSpPr txBox="1">
            <a:spLocks/>
          </p:cNvSpPr>
          <p:nvPr/>
        </p:nvSpPr>
        <p:spPr bwMode="auto">
          <a:xfrm>
            <a:off x="-7787333" y="-855980"/>
            <a:ext cx="3939234" cy="393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88900" algn="l" rtl="0" eaLnBrk="0" fontAlgn="base" hangingPunct="0">
              <a:spcBef>
                <a:spcPts val="600"/>
              </a:spcBef>
              <a:spcAft>
                <a:spcPts val="600"/>
              </a:spcAft>
              <a:buFont typeface="Arial" pitchFamily="34" charset="0"/>
              <a:defRPr sz="2400" kern="1200">
                <a:solidFill>
                  <a:srgbClr val="00456B"/>
                </a:solidFill>
                <a:latin typeface="Arial" pitchFamily="34" charset="0"/>
                <a:ea typeface="+mn-ea"/>
                <a:cs typeface="Arial" pitchFamily="34" charset="0"/>
              </a:defRPr>
            </a:lvl1pPr>
            <a:lvl2pPr marL="361950" indent="-273050" algn="l" rtl="0" eaLnBrk="0" fontAlgn="base" hangingPunct="0">
              <a:spcBef>
                <a:spcPts val="600"/>
              </a:spcBef>
              <a:spcAft>
                <a:spcPts val="600"/>
              </a:spcAft>
              <a:buClr>
                <a:schemeClr val="accent6">
                  <a:lumMod val="75000"/>
                </a:schemeClr>
              </a:buClr>
              <a:buFont typeface="Wingdings" panose="05000000000000000000" pitchFamily="2" charset="2"/>
              <a:buChar char="§"/>
              <a:defRPr sz="2400" kern="1200">
                <a:solidFill>
                  <a:srgbClr val="00456B"/>
                </a:solidFill>
                <a:latin typeface="Arial" pitchFamily="34" charset="0"/>
                <a:ea typeface="+mn-ea"/>
                <a:cs typeface="Arial" pitchFamily="34" charset="0"/>
              </a:defRPr>
            </a:lvl2pPr>
            <a:lvl3pPr marL="625475" indent="-266700" algn="l" rtl="0" eaLnBrk="0" fontAlgn="base" hangingPunct="0">
              <a:spcBef>
                <a:spcPct val="20000"/>
              </a:spcBef>
              <a:spcAft>
                <a:spcPct val="0"/>
              </a:spcAft>
              <a:buClr>
                <a:schemeClr val="accent6">
                  <a:lumMod val="75000"/>
                </a:schemeClr>
              </a:buClr>
              <a:buFont typeface="Courier New" panose="02070309020205020404" pitchFamily="49" charset="0"/>
              <a:buChar char="o"/>
              <a:defRPr sz="2000" kern="1200">
                <a:solidFill>
                  <a:srgbClr val="00456B"/>
                </a:solidFill>
                <a:latin typeface="Arial" pitchFamily="34" charset="0"/>
                <a:ea typeface="+mn-ea"/>
                <a:cs typeface="Arial" pitchFamily="34" charset="0"/>
              </a:defRPr>
            </a:lvl3pPr>
            <a:lvl4pPr marL="901700" indent="-279400" algn="l" rtl="0" eaLnBrk="0" fontAlgn="base" hangingPunct="0">
              <a:spcBef>
                <a:spcPct val="20000"/>
              </a:spcBef>
              <a:spcAft>
                <a:spcPct val="0"/>
              </a:spcAft>
              <a:buClr>
                <a:schemeClr val="accent6">
                  <a:lumMod val="75000"/>
                </a:schemeClr>
              </a:buClr>
              <a:buFont typeface="Arial" panose="020B0604020202020204" pitchFamily="34" charset="0"/>
              <a:buChar char="‒"/>
              <a:defRPr kern="1200">
                <a:solidFill>
                  <a:srgbClr val="00456B"/>
                </a:solidFill>
                <a:latin typeface="Arial" pitchFamily="34" charset="0"/>
                <a:ea typeface="+mn-ea"/>
                <a:cs typeface="Arial" pitchFamily="34" charset="0"/>
              </a:defRPr>
            </a:lvl4pPr>
            <a:lvl5pPr marL="1168400" indent="-266700" algn="l" rtl="0" eaLnBrk="0" fontAlgn="base" hangingPunct="0">
              <a:spcBef>
                <a:spcPct val="20000"/>
              </a:spcBef>
              <a:spcAft>
                <a:spcPct val="0"/>
              </a:spcAft>
              <a:buClr>
                <a:schemeClr val="accent6">
                  <a:lumMod val="75000"/>
                </a:schemeClr>
              </a:buClr>
              <a:buFont typeface="Arial" panose="020B0604020202020204" pitchFamily="34" charset="0"/>
              <a:buChar char="•"/>
              <a:defRPr sz="1600" kern="1200">
                <a:solidFill>
                  <a:srgbClr val="0045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NZ" dirty="0"/>
              <a:t>Trainer processes renewal of warrant once competence assessment completed</a:t>
            </a:r>
          </a:p>
          <a:p>
            <a:pPr lvl="1"/>
            <a:r>
              <a:rPr lang="en-NZ" dirty="0"/>
              <a:t>6-month phase in period </a:t>
            </a:r>
            <a:br>
              <a:rPr lang="en-NZ" dirty="0"/>
            </a:br>
            <a:r>
              <a:rPr lang="en-NZ" sz="2000" dirty="0"/>
              <a:t>(allows time for training of TTM Verifier)</a:t>
            </a:r>
          </a:p>
          <a:p>
            <a:endParaRPr lang="en-NZ" dirty="0"/>
          </a:p>
        </p:txBody>
      </p:sp>
      <p:sp>
        <p:nvSpPr>
          <p:cNvPr id="15" name="TextBox 14"/>
          <p:cNvSpPr txBox="1"/>
          <p:nvPr/>
        </p:nvSpPr>
        <p:spPr>
          <a:xfrm>
            <a:off x="8907780" y="144780"/>
            <a:ext cx="2080260" cy="830997"/>
          </a:xfrm>
          <a:prstGeom prst="rect">
            <a:avLst/>
          </a:prstGeom>
          <a:noFill/>
        </p:spPr>
        <p:txBody>
          <a:bodyPr wrap="square" rtlCol="0">
            <a:spAutoFit/>
          </a:bodyPr>
          <a:lstStyle/>
          <a:p>
            <a:pPr algn="ctr"/>
            <a:r>
              <a:rPr lang="en-NZ" sz="2400" dirty="0">
                <a:solidFill>
                  <a:schemeClr val="tx2"/>
                </a:solidFill>
                <a:latin typeface="Arial" panose="020B0604020202020204" pitchFamily="34" charset="0"/>
                <a:cs typeface="Arial" panose="020B0604020202020204" pitchFamily="34" charset="0"/>
              </a:rPr>
              <a:t>Competence assessment</a:t>
            </a:r>
          </a:p>
        </p:txBody>
      </p:sp>
      <p:cxnSp>
        <p:nvCxnSpPr>
          <p:cNvPr id="18" name="Straight Connector 17"/>
          <p:cNvCxnSpPr/>
          <p:nvPr/>
        </p:nvCxnSpPr>
        <p:spPr>
          <a:xfrm flipV="1">
            <a:off x="11015220" y="1021082"/>
            <a:ext cx="0" cy="73152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951720" y="1889760"/>
            <a:ext cx="2080260" cy="1384995"/>
          </a:xfrm>
          <a:prstGeom prst="rect">
            <a:avLst/>
          </a:prstGeom>
          <a:noFill/>
        </p:spPr>
        <p:txBody>
          <a:bodyPr wrap="square" rtlCol="0">
            <a:spAutoFit/>
          </a:bodyPr>
          <a:lstStyle/>
          <a:p>
            <a:pPr algn="ctr"/>
            <a:r>
              <a:rPr lang="en-NZ" sz="2400" dirty="0">
                <a:solidFill>
                  <a:schemeClr val="tx2"/>
                </a:solidFill>
                <a:latin typeface="Arial" panose="020B0604020202020204" pitchFamily="34" charset="0"/>
                <a:cs typeface="Arial" panose="020B0604020202020204" pitchFamily="34" charset="0"/>
              </a:rPr>
              <a:t>Refresher workshop</a:t>
            </a:r>
            <a:br>
              <a:rPr lang="en-NZ" sz="2400" dirty="0">
                <a:solidFill>
                  <a:schemeClr val="tx2"/>
                </a:solidFill>
                <a:latin typeface="Arial" panose="020B0604020202020204" pitchFamily="34" charset="0"/>
                <a:cs typeface="Arial" panose="020B0604020202020204" pitchFamily="34" charset="0"/>
              </a:rPr>
            </a:br>
            <a:r>
              <a:rPr lang="en-NZ" dirty="0">
                <a:solidFill>
                  <a:schemeClr val="accent6">
                    <a:lumMod val="75000"/>
                  </a:schemeClr>
                </a:solidFill>
                <a:latin typeface="Arial" panose="020B0604020202020204" pitchFamily="34" charset="0"/>
                <a:cs typeface="Arial" panose="020B0604020202020204" pitchFamily="34" charset="0"/>
              </a:rPr>
              <a:t>Trainer processes renewal</a:t>
            </a:r>
          </a:p>
        </p:txBody>
      </p:sp>
      <p:sp>
        <p:nvSpPr>
          <p:cNvPr id="28" name="TextBox 27"/>
          <p:cNvSpPr txBox="1"/>
          <p:nvPr/>
        </p:nvSpPr>
        <p:spPr>
          <a:xfrm>
            <a:off x="3154680" y="144780"/>
            <a:ext cx="1371600" cy="830997"/>
          </a:xfrm>
          <a:prstGeom prst="rect">
            <a:avLst/>
          </a:prstGeom>
          <a:solidFill>
            <a:schemeClr val="bg1"/>
          </a:solidFill>
          <a:ln>
            <a:solidFill>
              <a:schemeClr val="tx1"/>
            </a:solidFill>
          </a:ln>
        </p:spPr>
        <p:txBody>
          <a:bodyPr wrap="square" rtlCol="0">
            <a:spAutoFit/>
          </a:bodyPr>
          <a:lstStyle/>
          <a:p>
            <a:pPr algn="ctr"/>
            <a:r>
              <a:rPr lang="en-NZ" sz="2400" dirty="0">
                <a:latin typeface="Arial" panose="020B0604020202020204" pitchFamily="34" charset="0"/>
                <a:cs typeface="Arial" panose="020B0604020202020204" pitchFamily="34" charset="0"/>
              </a:rPr>
              <a:t>Existing warrant</a:t>
            </a:r>
          </a:p>
        </p:txBody>
      </p:sp>
    </p:spTree>
    <p:extLst>
      <p:ext uri="{BB962C8B-B14F-4D97-AF65-F5344CB8AC3E}">
        <p14:creationId xmlns:p14="http://schemas.microsoft.com/office/powerpoint/2010/main" val="234472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uiExpand="1" build="p"/>
      <p:bldP spid="11" grpId="0"/>
      <p:bldP spid="15" grpId="0"/>
      <p:bldP spid="21"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5F8E-3BD8-4646-B0F2-A10683577892}"/>
              </a:ext>
            </a:extLst>
          </p:cNvPr>
          <p:cNvSpPr>
            <a:spLocks noGrp="1"/>
          </p:cNvSpPr>
          <p:nvPr>
            <p:ph type="title"/>
          </p:nvPr>
        </p:nvSpPr>
        <p:spPr/>
        <p:txBody>
          <a:bodyPr/>
          <a:lstStyle/>
          <a:p>
            <a:r>
              <a:rPr lang="en-NZ" sz="2400" dirty="0"/>
              <a:t>What about warrants for key roles</a:t>
            </a:r>
          </a:p>
        </p:txBody>
      </p:sp>
      <p:grpSp>
        <p:nvGrpSpPr>
          <p:cNvPr id="7" name="Group 6"/>
          <p:cNvGrpSpPr/>
          <p:nvPr/>
        </p:nvGrpSpPr>
        <p:grpSpPr>
          <a:xfrm>
            <a:off x="6690226" y="4351897"/>
            <a:ext cx="5176202" cy="1417528"/>
            <a:chOff x="0" y="3240725"/>
            <a:chExt cx="5176202" cy="1671637"/>
          </a:xfrm>
        </p:grpSpPr>
        <p:sp>
          <p:nvSpPr>
            <p:cNvPr id="14" name="Rounded Rectangle 13"/>
            <p:cNvSpPr/>
            <p:nvPr/>
          </p:nvSpPr>
          <p:spPr>
            <a:xfrm>
              <a:off x="0" y="3240725"/>
              <a:ext cx="5176202" cy="1671637"/>
            </a:xfrm>
            <a:prstGeom prst="roundRect">
              <a:avLst>
                <a:gd name="adj" fmla="val 10000"/>
              </a:avLst>
            </a:prstGeom>
            <a:solidFill>
              <a:schemeClr val="accent3"/>
            </a:solidFill>
          </p:spPr>
          <p:style>
            <a:lnRef idx="0">
              <a:schemeClr val="lt1">
                <a:hueOff val="0"/>
                <a:satOff val="0"/>
                <a:lumOff val="0"/>
                <a:alphaOff val="0"/>
              </a:schemeClr>
            </a:lnRef>
            <a:fillRef idx="3">
              <a:schemeClr val="accent1">
                <a:shade val="50000"/>
                <a:hueOff val="240958"/>
                <a:satOff val="-5040"/>
                <a:lumOff val="28042"/>
                <a:alphaOff val="0"/>
              </a:schemeClr>
            </a:fillRef>
            <a:effectRef idx="3">
              <a:schemeClr val="accent1">
                <a:shade val="50000"/>
                <a:hueOff val="240958"/>
                <a:satOff val="-5040"/>
                <a:lumOff val="28042"/>
                <a:alphaOff val="0"/>
              </a:schemeClr>
            </a:effectRef>
            <a:fontRef idx="minor">
              <a:schemeClr val="lt1"/>
            </a:fontRef>
          </p:style>
        </p:sp>
        <p:sp>
          <p:nvSpPr>
            <p:cNvPr id="15" name="Rounded Rectangle 8"/>
            <p:cNvSpPr/>
            <p:nvPr/>
          </p:nvSpPr>
          <p:spPr>
            <a:xfrm>
              <a:off x="48960" y="3289686"/>
              <a:ext cx="5117534" cy="1573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NZ" sz="2400" kern="1200" dirty="0">
                  <a:latin typeface="Arial" panose="020B0604020202020204" pitchFamily="34" charset="0"/>
                  <a:cs typeface="Arial" panose="020B0604020202020204" pitchFamily="34" charset="0"/>
                </a:rPr>
                <a:t>Competency verification / proof / training etc being completed within a certain timeframe</a:t>
              </a:r>
              <a:endParaRPr lang="en-US" sz="2400" kern="1200" dirty="0">
                <a:latin typeface="Arial" panose="020B0604020202020204" pitchFamily="34" charset="0"/>
                <a:cs typeface="Arial" panose="020B0604020202020204" pitchFamily="34" charset="0"/>
              </a:endParaRPr>
            </a:p>
          </p:txBody>
        </p:sp>
      </p:grpSp>
      <p:grpSp>
        <p:nvGrpSpPr>
          <p:cNvPr id="9" name="Group 8"/>
          <p:cNvGrpSpPr/>
          <p:nvPr/>
        </p:nvGrpSpPr>
        <p:grpSpPr>
          <a:xfrm>
            <a:off x="8318345" y="3547979"/>
            <a:ext cx="1086564" cy="988935"/>
            <a:chOff x="4546361" y="3206757"/>
            <a:chExt cx="1086564" cy="1086564"/>
          </a:xfrm>
        </p:grpSpPr>
        <p:sp>
          <p:nvSpPr>
            <p:cNvPr id="10" name="Down Arrow 9"/>
            <p:cNvSpPr/>
            <p:nvPr/>
          </p:nvSpPr>
          <p:spPr>
            <a:xfrm>
              <a:off x="4546361" y="3206757"/>
              <a:ext cx="1086564" cy="1086564"/>
            </a:xfrm>
            <a:prstGeom prst="downArrow">
              <a:avLst>
                <a:gd name="adj1" fmla="val 55000"/>
                <a:gd name="adj2" fmla="val 45000"/>
              </a:avLst>
            </a:prstGeom>
          </p:spPr>
          <p:style>
            <a:lnRef idx="1">
              <a:schemeClr val="accent1">
                <a:alpha val="90000"/>
                <a:tint val="55000"/>
                <a:hueOff val="0"/>
                <a:satOff val="0"/>
                <a:lumOff val="0"/>
                <a:alphaOff val="0"/>
              </a:schemeClr>
            </a:lnRef>
            <a:fillRef idx="1">
              <a:schemeClr val="accent1">
                <a:alpha val="90000"/>
                <a:tint val="55000"/>
                <a:hueOff val="0"/>
                <a:satOff val="0"/>
                <a:lumOff val="0"/>
                <a:alphaOff val="0"/>
              </a:schemeClr>
            </a:fillRef>
            <a:effectRef idx="2">
              <a:schemeClr val="accent1">
                <a:alpha val="90000"/>
                <a:tint val="55000"/>
                <a:hueOff val="0"/>
                <a:satOff val="0"/>
                <a:lumOff val="0"/>
                <a:alphaOff val="0"/>
              </a:schemeClr>
            </a:effectRef>
            <a:fontRef idx="minor">
              <a:schemeClr val="dk1">
                <a:hueOff val="0"/>
                <a:satOff val="0"/>
                <a:lumOff val="0"/>
                <a:alphaOff val="0"/>
              </a:schemeClr>
            </a:fontRef>
          </p:style>
        </p:sp>
        <p:sp>
          <p:nvSpPr>
            <p:cNvPr id="11" name="Down Arrow 12"/>
            <p:cNvSpPr/>
            <p:nvPr/>
          </p:nvSpPr>
          <p:spPr>
            <a:xfrm>
              <a:off x="4790838" y="3206757"/>
              <a:ext cx="597610" cy="8176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p:txBody>
        </p:sp>
      </p:grpSp>
      <p:grpSp>
        <p:nvGrpSpPr>
          <p:cNvPr id="6" name="Group 5"/>
          <p:cNvGrpSpPr/>
          <p:nvPr/>
        </p:nvGrpSpPr>
        <p:grpSpPr>
          <a:xfrm>
            <a:off x="5112217" y="2401651"/>
            <a:ext cx="5176202" cy="1417528"/>
            <a:chOff x="456723" y="1950243"/>
            <a:chExt cx="5176202" cy="1671637"/>
          </a:xfrm>
        </p:grpSpPr>
        <p:sp>
          <p:nvSpPr>
            <p:cNvPr id="16" name="Rounded Rectangle 15"/>
            <p:cNvSpPr/>
            <p:nvPr/>
          </p:nvSpPr>
          <p:spPr>
            <a:xfrm>
              <a:off x="456723" y="1950243"/>
              <a:ext cx="5176202" cy="1671637"/>
            </a:xfrm>
            <a:prstGeom prst="roundRect">
              <a:avLst>
                <a:gd name="adj" fmla="val 10000"/>
              </a:avLst>
            </a:prstGeom>
            <a:solidFill>
              <a:schemeClr val="accent2"/>
            </a:solidFill>
          </p:spPr>
          <p:style>
            <a:lnRef idx="0">
              <a:schemeClr val="lt1">
                <a:hueOff val="0"/>
                <a:satOff val="0"/>
                <a:lumOff val="0"/>
                <a:alphaOff val="0"/>
              </a:schemeClr>
            </a:lnRef>
            <a:fillRef idx="3">
              <a:schemeClr val="accent1">
                <a:shade val="50000"/>
                <a:hueOff val="240958"/>
                <a:satOff val="-5040"/>
                <a:lumOff val="28042"/>
                <a:alphaOff val="0"/>
              </a:schemeClr>
            </a:fillRef>
            <a:effectRef idx="3">
              <a:schemeClr val="accent1">
                <a:shade val="50000"/>
                <a:hueOff val="240958"/>
                <a:satOff val="-5040"/>
                <a:lumOff val="28042"/>
                <a:alphaOff val="0"/>
              </a:schemeClr>
            </a:effectRef>
            <a:fontRef idx="minor">
              <a:schemeClr val="lt1"/>
            </a:fontRef>
          </p:style>
        </p:sp>
        <p:sp>
          <p:nvSpPr>
            <p:cNvPr id="17" name="Rounded Rectangle 6"/>
            <p:cNvSpPr/>
            <p:nvPr/>
          </p:nvSpPr>
          <p:spPr>
            <a:xfrm>
              <a:off x="505683" y="1999204"/>
              <a:ext cx="5100423" cy="1573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NZ" sz="2400" kern="1200" dirty="0">
                  <a:latin typeface="Arial" panose="020B0604020202020204" pitchFamily="34" charset="0"/>
                  <a:cs typeface="Arial" panose="020B0604020202020204" pitchFamily="34" charset="0"/>
                </a:rPr>
                <a:t>Consider an acting role during the transition period </a:t>
              </a:r>
              <a:endParaRPr lang="en-US" sz="2400" kern="1200" dirty="0">
                <a:latin typeface="Arial" panose="020B0604020202020204" pitchFamily="34" charset="0"/>
                <a:cs typeface="Arial" panose="020B0604020202020204" pitchFamily="34" charset="0"/>
              </a:endParaRPr>
            </a:p>
          </p:txBody>
        </p:sp>
      </p:grpSp>
      <p:grpSp>
        <p:nvGrpSpPr>
          <p:cNvPr id="8" name="Group 7"/>
          <p:cNvGrpSpPr/>
          <p:nvPr/>
        </p:nvGrpSpPr>
        <p:grpSpPr>
          <a:xfrm>
            <a:off x="6956451" y="1585731"/>
            <a:ext cx="1086564" cy="988935"/>
            <a:chOff x="4089638" y="1267658"/>
            <a:chExt cx="1086564" cy="1086564"/>
          </a:xfrm>
        </p:grpSpPr>
        <p:sp>
          <p:nvSpPr>
            <p:cNvPr id="12" name="Down Arrow 11"/>
            <p:cNvSpPr/>
            <p:nvPr/>
          </p:nvSpPr>
          <p:spPr>
            <a:xfrm>
              <a:off x="4089638" y="1267658"/>
              <a:ext cx="1086564" cy="1086564"/>
            </a:xfrm>
            <a:prstGeom prst="downArrow">
              <a:avLst>
                <a:gd name="adj1" fmla="val 55000"/>
                <a:gd name="adj2" fmla="val 45000"/>
              </a:avLst>
            </a:prstGeom>
          </p:spPr>
          <p:style>
            <a:lnRef idx="1">
              <a:schemeClr val="accent1">
                <a:alpha val="90000"/>
                <a:tint val="55000"/>
                <a:hueOff val="0"/>
                <a:satOff val="0"/>
                <a:lumOff val="0"/>
                <a:alphaOff val="0"/>
              </a:schemeClr>
            </a:lnRef>
            <a:fillRef idx="1">
              <a:schemeClr val="accent1">
                <a:alpha val="90000"/>
                <a:tint val="55000"/>
                <a:hueOff val="0"/>
                <a:satOff val="0"/>
                <a:lumOff val="0"/>
                <a:alphaOff val="0"/>
              </a:schemeClr>
            </a:fillRef>
            <a:effectRef idx="2">
              <a:schemeClr val="accent1">
                <a:alpha val="90000"/>
                <a:tint val="55000"/>
                <a:hueOff val="0"/>
                <a:satOff val="0"/>
                <a:lumOff val="0"/>
                <a:alphaOff val="0"/>
              </a:schemeClr>
            </a:effectRef>
            <a:fontRef idx="minor">
              <a:schemeClr val="dk1">
                <a:hueOff val="0"/>
                <a:satOff val="0"/>
                <a:lumOff val="0"/>
                <a:alphaOff val="0"/>
              </a:schemeClr>
            </a:fontRef>
          </p:style>
        </p:sp>
        <p:sp>
          <p:nvSpPr>
            <p:cNvPr id="13" name="Down Arrow 10"/>
            <p:cNvSpPr/>
            <p:nvPr/>
          </p:nvSpPr>
          <p:spPr>
            <a:xfrm>
              <a:off x="4334115" y="1267658"/>
              <a:ext cx="597610" cy="8176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p:txBody>
        </p:sp>
      </p:grpSp>
      <p:grpSp>
        <p:nvGrpSpPr>
          <p:cNvPr id="5" name="Group 4"/>
          <p:cNvGrpSpPr/>
          <p:nvPr/>
        </p:nvGrpSpPr>
        <p:grpSpPr>
          <a:xfrm>
            <a:off x="3534207" y="451404"/>
            <a:ext cx="5176202" cy="1417528"/>
            <a:chOff x="0" y="0"/>
            <a:chExt cx="5176202" cy="1671637"/>
          </a:xfrm>
        </p:grpSpPr>
        <p:sp>
          <p:nvSpPr>
            <p:cNvPr id="18" name="Rounded Rectangle 17"/>
            <p:cNvSpPr/>
            <p:nvPr/>
          </p:nvSpPr>
          <p:spPr>
            <a:xfrm>
              <a:off x="0" y="0"/>
              <a:ext cx="5176202" cy="1671637"/>
            </a:xfrm>
            <a:prstGeom prst="roundRect">
              <a:avLst>
                <a:gd name="adj" fmla="val 10000"/>
              </a:avLst>
            </a:prstGeom>
            <a:solidFill>
              <a:schemeClr val="accent1"/>
            </a:solidFill>
          </p:spPr>
          <p:style>
            <a:lnRef idx="0">
              <a:schemeClr val="lt1">
                <a:hueOff val="0"/>
                <a:satOff val="0"/>
                <a:lumOff val="0"/>
                <a:alphaOff val="0"/>
              </a:schemeClr>
            </a:lnRef>
            <a:fillRef idx="3">
              <a:schemeClr val="accent1">
                <a:shade val="50000"/>
                <a:hueOff val="0"/>
                <a:satOff val="0"/>
                <a:lumOff val="0"/>
                <a:alphaOff val="0"/>
              </a:schemeClr>
            </a:fillRef>
            <a:effectRef idx="3">
              <a:schemeClr val="accent1">
                <a:shade val="50000"/>
                <a:hueOff val="0"/>
                <a:satOff val="0"/>
                <a:lumOff val="0"/>
                <a:alphaOff val="0"/>
              </a:schemeClr>
            </a:effectRef>
            <a:fontRef idx="minor">
              <a:schemeClr val="lt1"/>
            </a:fontRef>
          </p:style>
        </p:sp>
        <p:sp>
          <p:nvSpPr>
            <p:cNvPr id="19" name="Rounded Rectangle 4"/>
            <p:cNvSpPr/>
            <p:nvPr/>
          </p:nvSpPr>
          <p:spPr>
            <a:xfrm>
              <a:off x="48960" y="48961"/>
              <a:ext cx="5042673" cy="1573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NZ" sz="2400" kern="1200" dirty="0">
                  <a:latin typeface="Arial" panose="020B0604020202020204" pitchFamily="34" charset="0"/>
                  <a:cs typeface="Arial" panose="020B0604020202020204" pitchFamily="34" charset="0"/>
                </a:rPr>
                <a:t>More discussion required </a:t>
              </a:r>
              <a:endParaRPr lang="en-US" sz="24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66576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Comparison of training time</a:t>
            </a:r>
            <a:br>
              <a:rPr lang="en-NZ" dirty="0"/>
            </a:br>
            <a:r>
              <a:rPr lang="en-NZ" dirty="0"/>
              <a:t>old vs new</a:t>
            </a:r>
            <a:br>
              <a:rPr lang="en-NZ" dirty="0"/>
            </a:br>
            <a:br>
              <a:rPr lang="en-NZ" dirty="0"/>
            </a:br>
            <a:r>
              <a:rPr lang="en-NZ" dirty="0">
                <a:solidFill>
                  <a:srgbClr val="F57E1B"/>
                </a:solidFill>
              </a:rPr>
              <a:t>Traffic Controller</a:t>
            </a:r>
            <a:br>
              <a:rPr lang="en-NZ" dirty="0">
                <a:solidFill>
                  <a:srgbClr val="F57E1B"/>
                </a:solidFill>
              </a:rPr>
            </a:br>
            <a:br>
              <a:rPr lang="en-NZ" dirty="0"/>
            </a:br>
            <a:endParaRPr lang="en-NZ"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graphicFrame>
        <p:nvGraphicFramePr>
          <p:cNvPr id="6" name="Object 5"/>
          <p:cNvGraphicFramePr>
            <a:graphicFrameLocks noChangeAspect="1"/>
          </p:cNvGraphicFramePr>
          <p:nvPr>
            <p:extLst>
              <p:ext uri="{D42A27DB-BD31-4B8C-83A1-F6EECF244321}">
                <p14:modId xmlns:p14="http://schemas.microsoft.com/office/powerpoint/2010/main" val="1835930307"/>
              </p:ext>
            </p:extLst>
          </p:nvPr>
        </p:nvGraphicFramePr>
        <p:xfrm>
          <a:off x="3168650" y="488950"/>
          <a:ext cx="8671416" cy="3000071"/>
        </p:xfrm>
        <a:graphic>
          <a:graphicData uri="http://schemas.openxmlformats.org/presentationml/2006/ole">
            <mc:AlternateContent xmlns:mc="http://schemas.openxmlformats.org/markup-compatibility/2006">
              <mc:Choice xmlns:v="urn:schemas-microsoft-com:vml" Requires="v">
                <p:oleObj spid="_x0000_s6168" name="Document" r:id="rId4" imgW="9198447" imgH="3175346" progId="Word.Document.12">
                  <p:embed/>
                </p:oleObj>
              </mc:Choice>
              <mc:Fallback>
                <p:oleObj name="Document" r:id="rId4" imgW="9198447" imgH="3175346" progId="Word.Document.12">
                  <p:embed/>
                  <p:pic>
                    <p:nvPicPr>
                      <p:cNvPr id="0" name="Object 1"/>
                      <p:cNvPicPr>
                        <a:picLocks noChangeAspect="1" noChangeArrowheads="1"/>
                      </p:cNvPicPr>
                      <p:nvPr/>
                    </p:nvPicPr>
                    <p:blipFill>
                      <a:blip r:embed="rId5"/>
                      <a:srcRect/>
                      <a:stretch>
                        <a:fillRect/>
                      </a:stretch>
                    </p:blipFill>
                    <p:spPr bwMode="auto">
                      <a:xfrm>
                        <a:off x="3168650" y="488950"/>
                        <a:ext cx="8671416" cy="3000071"/>
                      </a:xfrm>
                      <a:prstGeom prst="rect">
                        <a:avLst/>
                      </a:prstGeom>
                      <a:noFill/>
                      <a:extLst/>
                    </p:spPr>
                  </p:pic>
                </p:oleObj>
              </mc:Fallback>
            </mc:AlternateContent>
          </a:graphicData>
        </a:graphic>
      </p:graphicFrame>
    </p:spTree>
    <p:extLst>
      <p:ext uri="{BB962C8B-B14F-4D97-AF65-F5344CB8AC3E}">
        <p14:creationId xmlns:p14="http://schemas.microsoft.com/office/powerpoint/2010/main" val="1997171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Comparison of training time</a:t>
            </a:r>
            <a:br>
              <a:rPr lang="en-NZ" dirty="0"/>
            </a:br>
            <a:r>
              <a:rPr lang="en-NZ" dirty="0"/>
              <a:t>old vs new</a:t>
            </a:r>
            <a:br>
              <a:rPr lang="en-NZ" dirty="0"/>
            </a:br>
            <a:br>
              <a:rPr lang="en-NZ" dirty="0"/>
            </a:br>
            <a:r>
              <a:rPr lang="en-NZ" dirty="0">
                <a:solidFill>
                  <a:srgbClr val="F57E1B"/>
                </a:solidFill>
              </a:rPr>
              <a:t>STMS Level 1</a:t>
            </a:r>
            <a:br>
              <a:rPr lang="en-NZ" dirty="0"/>
            </a:br>
            <a:br>
              <a:rPr lang="en-NZ" dirty="0"/>
            </a:br>
            <a:endParaRPr lang="en-NZ" dirty="0"/>
          </a:p>
        </p:txBody>
      </p:sp>
      <p:graphicFrame>
        <p:nvGraphicFramePr>
          <p:cNvPr id="6" name="Object 5"/>
          <p:cNvGraphicFramePr>
            <a:graphicFrameLocks noChangeAspect="1"/>
          </p:cNvGraphicFramePr>
          <p:nvPr>
            <p:extLst>
              <p:ext uri="{D42A27DB-BD31-4B8C-83A1-F6EECF244321}">
                <p14:modId xmlns:p14="http://schemas.microsoft.com/office/powerpoint/2010/main" val="712441643"/>
              </p:ext>
            </p:extLst>
          </p:nvPr>
        </p:nvGraphicFramePr>
        <p:xfrm>
          <a:off x="3168650" y="495300"/>
          <a:ext cx="8713787" cy="4406900"/>
        </p:xfrm>
        <a:graphic>
          <a:graphicData uri="http://schemas.openxmlformats.org/presentationml/2006/ole">
            <mc:AlternateContent xmlns:mc="http://schemas.openxmlformats.org/markup-compatibility/2006">
              <mc:Choice xmlns:v="urn:schemas-microsoft-com:vml" Requires="v">
                <p:oleObj spid="_x0000_s1048" name="Document" r:id="rId3" imgW="9096262" imgH="4603569" progId="Word.Document.12">
                  <p:embed/>
                </p:oleObj>
              </mc:Choice>
              <mc:Fallback>
                <p:oleObj name="Document" r:id="rId3" imgW="9096262" imgH="4603569" progId="Word.Document.12">
                  <p:embed/>
                  <p:pic>
                    <p:nvPicPr>
                      <p:cNvPr id="0" name="Object 4"/>
                      <p:cNvPicPr>
                        <a:picLocks noChangeAspect="1" noChangeArrowheads="1"/>
                      </p:cNvPicPr>
                      <p:nvPr/>
                    </p:nvPicPr>
                    <p:blipFill>
                      <a:blip r:embed="rId4"/>
                      <a:srcRect/>
                      <a:stretch>
                        <a:fillRect/>
                      </a:stretch>
                    </p:blipFill>
                    <p:spPr bwMode="auto">
                      <a:xfrm>
                        <a:off x="3168650" y="495300"/>
                        <a:ext cx="8713787" cy="44069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58909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Comparison of training time</a:t>
            </a:r>
            <a:br>
              <a:rPr lang="en-NZ" dirty="0"/>
            </a:br>
            <a:r>
              <a:rPr lang="en-NZ" dirty="0"/>
              <a:t>old vs new</a:t>
            </a:r>
            <a:br>
              <a:rPr lang="en-NZ" dirty="0"/>
            </a:br>
            <a:br>
              <a:rPr lang="en-NZ" dirty="0"/>
            </a:br>
            <a:r>
              <a:rPr lang="en-NZ" dirty="0">
                <a:solidFill>
                  <a:srgbClr val="F57E1B"/>
                </a:solidFill>
              </a:rPr>
              <a:t>STMS Level 2 under 65kmh</a:t>
            </a:r>
            <a:br>
              <a:rPr lang="en-NZ" dirty="0"/>
            </a:br>
            <a:br>
              <a:rPr lang="en-NZ" dirty="0"/>
            </a:br>
            <a:endParaRPr lang="en-NZ" dirty="0"/>
          </a:p>
        </p:txBody>
      </p:sp>
      <p:graphicFrame>
        <p:nvGraphicFramePr>
          <p:cNvPr id="4" name="Object 3"/>
          <p:cNvGraphicFramePr>
            <a:graphicFrameLocks noChangeAspect="1"/>
          </p:cNvGraphicFramePr>
          <p:nvPr>
            <p:extLst>
              <p:ext uri="{D42A27DB-BD31-4B8C-83A1-F6EECF244321}">
                <p14:modId xmlns:p14="http://schemas.microsoft.com/office/powerpoint/2010/main" val="715517301"/>
              </p:ext>
            </p:extLst>
          </p:nvPr>
        </p:nvGraphicFramePr>
        <p:xfrm>
          <a:off x="3162301" y="495300"/>
          <a:ext cx="8805862" cy="5229225"/>
        </p:xfrm>
        <a:graphic>
          <a:graphicData uri="http://schemas.openxmlformats.org/presentationml/2006/ole">
            <mc:AlternateContent xmlns:mc="http://schemas.openxmlformats.org/markup-compatibility/2006">
              <mc:Choice xmlns:v="urn:schemas-microsoft-com:vml" Requires="v">
                <p:oleObj spid="_x0000_s2070" name="Document" r:id="rId3" imgW="9198447" imgH="5453608" progId="Word.Document.12">
                  <p:embed/>
                </p:oleObj>
              </mc:Choice>
              <mc:Fallback>
                <p:oleObj name="Document" r:id="rId3" imgW="9198447" imgH="5453608" progId="Word.Document.12">
                  <p:embed/>
                  <p:pic>
                    <p:nvPicPr>
                      <p:cNvPr id="0" name="Object 2"/>
                      <p:cNvPicPr>
                        <a:picLocks noChangeAspect="1" noChangeArrowheads="1"/>
                      </p:cNvPicPr>
                      <p:nvPr/>
                    </p:nvPicPr>
                    <p:blipFill>
                      <a:blip r:embed="rId4"/>
                      <a:srcRect/>
                      <a:stretch>
                        <a:fillRect/>
                      </a:stretch>
                    </p:blipFill>
                    <p:spPr bwMode="auto">
                      <a:xfrm>
                        <a:off x="3162301" y="495300"/>
                        <a:ext cx="8805862" cy="52292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58909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Comparison of training time</a:t>
            </a:r>
            <a:br>
              <a:rPr lang="en-NZ" dirty="0"/>
            </a:br>
            <a:r>
              <a:rPr lang="en-NZ" dirty="0"/>
              <a:t>old vs new</a:t>
            </a:r>
            <a:br>
              <a:rPr lang="en-NZ" dirty="0"/>
            </a:br>
            <a:br>
              <a:rPr lang="en-NZ" dirty="0"/>
            </a:br>
            <a:r>
              <a:rPr lang="en-NZ" dirty="0">
                <a:solidFill>
                  <a:srgbClr val="F57E1B"/>
                </a:solidFill>
              </a:rPr>
              <a:t>STMS Level 2 over 65kmh and Level 3</a:t>
            </a:r>
            <a:br>
              <a:rPr lang="en-NZ" dirty="0">
                <a:solidFill>
                  <a:srgbClr val="F57E1B"/>
                </a:solidFill>
              </a:rPr>
            </a:br>
            <a:endParaRPr lang="en-NZ" dirty="0">
              <a:solidFill>
                <a:srgbClr val="F57E1B"/>
              </a:solidFill>
            </a:endParaRP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graphicFrame>
        <p:nvGraphicFramePr>
          <p:cNvPr id="7" name="Object 6"/>
          <p:cNvGraphicFramePr>
            <a:graphicFrameLocks noChangeAspect="1"/>
          </p:cNvGraphicFramePr>
          <p:nvPr>
            <p:extLst>
              <p:ext uri="{D42A27DB-BD31-4B8C-83A1-F6EECF244321}">
                <p14:modId xmlns:p14="http://schemas.microsoft.com/office/powerpoint/2010/main" val="3566599743"/>
              </p:ext>
            </p:extLst>
          </p:nvPr>
        </p:nvGraphicFramePr>
        <p:xfrm>
          <a:off x="3168649" y="495300"/>
          <a:ext cx="8799513" cy="5202237"/>
        </p:xfrm>
        <a:graphic>
          <a:graphicData uri="http://schemas.openxmlformats.org/presentationml/2006/ole">
            <mc:AlternateContent xmlns:mc="http://schemas.openxmlformats.org/markup-compatibility/2006">
              <mc:Choice xmlns:v="urn:schemas-microsoft-com:vml" Requires="v">
                <p:oleObj spid="_x0000_s4121" name="Document" r:id="rId3" imgW="9198447" imgH="5453608" progId="Word.Document.12">
                  <p:embed/>
                </p:oleObj>
              </mc:Choice>
              <mc:Fallback>
                <p:oleObj name="Document" r:id="rId3" imgW="9198447" imgH="5453608" progId="Word.Document.12">
                  <p:embed/>
                  <p:pic>
                    <p:nvPicPr>
                      <p:cNvPr id="0" name="Object 4"/>
                      <p:cNvPicPr>
                        <a:picLocks noChangeAspect="1" noChangeArrowheads="1"/>
                      </p:cNvPicPr>
                      <p:nvPr/>
                    </p:nvPicPr>
                    <p:blipFill>
                      <a:blip r:embed="rId4"/>
                      <a:srcRect/>
                      <a:stretch>
                        <a:fillRect/>
                      </a:stretch>
                    </p:blipFill>
                    <p:spPr bwMode="auto">
                      <a:xfrm>
                        <a:off x="3168649" y="495300"/>
                        <a:ext cx="8799513" cy="5202237"/>
                      </a:xfrm>
                      <a:prstGeom prst="rect">
                        <a:avLst/>
                      </a:prstGeom>
                      <a:noFill/>
                    </p:spPr>
                  </p:pic>
                </p:oleObj>
              </mc:Fallback>
            </mc:AlternateContent>
          </a:graphicData>
        </a:graphic>
      </p:graphicFrame>
    </p:spTree>
    <p:extLst>
      <p:ext uri="{BB962C8B-B14F-4D97-AF65-F5344CB8AC3E}">
        <p14:creationId xmlns:p14="http://schemas.microsoft.com/office/powerpoint/2010/main" val="1058909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Comparison of training time</a:t>
            </a:r>
            <a:br>
              <a:rPr lang="en-NZ" dirty="0"/>
            </a:br>
            <a:r>
              <a:rPr lang="en-NZ" dirty="0"/>
              <a:t>old vs new</a:t>
            </a:r>
            <a:br>
              <a:rPr lang="en-NZ" dirty="0"/>
            </a:br>
            <a:br>
              <a:rPr lang="en-NZ" dirty="0"/>
            </a:br>
            <a:r>
              <a:rPr lang="en-NZ" dirty="0">
                <a:solidFill>
                  <a:srgbClr val="F57E1B"/>
                </a:solidFill>
              </a:rPr>
              <a:t>TMP Designer</a:t>
            </a:r>
            <a:br>
              <a:rPr lang="en-NZ" dirty="0">
                <a:solidFill>
                  <a:srgbClr val="F57E1B"/>
                </a:solidFill>
              </a:rPr>
            </a:br>
            <a:r>
              <a:rPr lang="en-NZ" dirty="0">
                <a:solidFill>
                  <a:srgbClr val="F57E1B"/>
                </a:solidFill>
              </a:rPr>
              <a:t>Level 1</a:t>
            </a:r>
            <a:br>
              <a:rPr lang="en-NZ" dirty="0">
                <a:solidFill>
                  <a:srgbClr val="F57E1B"/>
                </a:solidFill>
              </a:rPr>
            </a:br>
            <a:br>
              <a:rPr lang="en-NZ" dirty="0"/>
            </a:br>
            <a:endParaRPr lang="en-NZ" dirty="0"/>
          </a:p>
        </p:txBody>
      </p:sp>
      <p:sp>
        <p:nvSpPr>
          <p:cNvPr id="9"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sp>
        <p:nvSpPr>
          <p:cNvPr id="12"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graphicFrame>
        <p:nvGraphicFramePr>
          <p:cNvPr id="13" name="Object 12"/>
          <p:cNvGraphicFramePr>
            <a:graphicFrameLocks noChangeAspect="1"/>
          </p:cNvGraphicFramePr>
          <p:nvPr>
            <p:extLst>
              <p:ext uri="{D42A27DB-BD31-4B8C-83A1-F6EECF244321}">
                <p14:modId xmlns:p14="http://schemas.microsoft.com/office/powerpoint/2010/main" val="2634341254"/>
              </p:ext>
            </p:extLst>
          </p:nvPr>
        </p:nvGraphicFramePr>
        <p:xfrm>
          <a:off x="3168650" y="495300"/>
          <a:ext cx="8799513" cy="3600906"/>
        </p:xfrm>
        <a:graphic>
          <a:graphicData uri="http://schemas.openxmlformats.org/presentationml/2006/ole">
            <mc:AlternateContent xmlns:mc="http://schemas.openxmlformats.org/markup-compatibility/2006">
              <mc:Choice xmlns:v="urn:schemas-microsoft-com:vml" Requires="v">
                <p:oleObj spid="_x0000_s5152" name="Document" r:id="rId4" imgW="9198447" imgH="3753531" progId="Word.Document.12">
                  <p:embed/>
                </p:oleObj>
              </mc:Choice>
              <mc:Fallback>
                <p:oleObj name="Document" r:id="rId4" imgW="9198447" imgH="3753531" progId="Word.Document.12">
                  <p:embed/>
                  <p:pic>
                    <p:nvPicPr>
                      <p:cNvPr id="0" name="Object 11"/>
                      <p:cNvPicPr>
                        <a:picLocks noChangeAspect="1" noChangeArrowheads="1"/>
                      </p:cNvPicPr>
                      <p:nvPr/>
                    </p:nvPicPr>
                    <p:blipFill>
                      <a:blip r:embed="rId5"/>
                      <a:srcRect/>
                      <a:stretch>
                        <a:fillRect/>
                      </a:stretch>
                    </p:blipFill>
                    <p:spPr bwMode="auto">
                      <a:xfrm>
                        <a:off x="3168650" y="495300"/>
                        <a:ext cx="8799513" cy="3600906"/>
                      </a:xfrm>
                      <a:prstGeom prst="rect">
                        <a:avLst/>
                      </a:prstGeom>
                      <a:noFill/>
                    </p:spPr>
                  </p:pic>
                </p:oleObj>
              </mc:Fallback>
            </mc:AlternateContent>
          </a:graphicData>
        </a:graphic>
      </p:graphicFrame>
    </p:spTree>
    <p:extLst>
      <p:ext uri="{BB962C8B-B14F-4D97-AF65-F5344CB8AC3E}">
        <p14:creationId xmlns:p14="http://schemas.microsoft.com/office/powerpoint/2010/main" val="1437287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DB34-4629-4725-89BD-AF565A371A4E}"/>
              </a:ext>
            </a:extLst>
          </p:cNvPr>
          <p:cNvSpPr>
            <a:spLocks noGrp="1"/>
          </p:cNvSpPr>
          <p:nvPr>
            <p:ph type="title"/>
          </p:nvPr>
        </p:nvSpPr>
        <p:spPr/>
        <p:txBody>
          <a:bodyPr/>
          <a:lstStyle/>
          <a:p>
            <a:r>
              <a:rPr lang="en-NZ" dirty="0"/>
              <a:t>Some significant changes</a:t>
            </a:r>
          </a:p>
        </p:txBody>
      </p:sp>
      <p:sp>
        <p:nvSpPr>
          <p:cNvPr id="5" name="Rounded Rectangle 14">
            <a:extLst>
              <a:ext uri="{FF2B5EF4-FFF2-40B4-BE49-F238E27FC236}">
                <a16:creationId xmlns:a16="http://schemas.microsoft.com/office/drawing/2014/main" id="{822F5D9C-7F1C-44A0-8672-4BC0E6C74A6E}"/>
              </a:ext>
            </a:extLst>
          </p:cNvPr>
          <p:cNvSpPr/>
          <p:nvPr/>
        </p:nvSpPr>
        <p:spPr>
          <a:xfrm>
            <a:off x="3399333" y="574260"/>
            <a:ext cx="3900627" cy="1513620"/>
          </a:xfrm>
          <a:prstGeom prst="roundRect">
            <a:avLst/>
          </a:prstGeom>
          <a:solidFill>
            <a:schemeClr val="accent6">
              <a:lumMod val="75000"/>
            </a:schemeClr>
          </a:solidFill>
          <a:ln>
            <a:solidFill>
              <a:schemeClr val="accent6">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NZ" sz="2000" b="1" dirty="0">
                <a:latin typeface="Arial" panose="020B0604020202020204" pitchFamily="34" charset="0"/>
                <a:cs typeface="Arial" panose="020B0604020202020204" pitchFamily="34" charset="0"/>
              </a:rPr>
              <a:t>Need to align to a new national system for assessing competence</a:t>
            </a:r>
          </a:p>
        </p:txBody>
      </p:sp>
      <p:sp>
        <p:nvSpPr>
          <p:cNvPr id="6" name="Rounded Rectangle 14">
            <a:extLst>
              <a:ext uri="{FF2B5EF4-FFF2-40B4-BE49-F238E27FC236}">
                <a16:creationId xmlns:a16="http://schemas.microsoft.com/office/drawing/2014/main" id="{5D9968AE-7F58-4669-997C-0A5163F28194}"/>
              </a:ext>
            </a:extLst>
          </p:cNvPr>
          <p:cNvSpPr/>
          <p:nvPr/>
        </p:nvSpPr>
        <p:spPr>
          <a:xfrm>
            <a:off x="6502328" y="4245775"/>
            <a:ext cx="3900627" cy="1513620"/>
          </a:xfrm>
          <a:prstGeom prst="roundRect">
            <a:avLst/>
          </a:prstGeom>
          <a:solidFill>
            <a:schemeClr val="accent3">
              <a:lumMod val="75000"/>
            </a:schemeClr>
          </a:solidFill>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NZ" sz="2000" b="1" dirty="0">
                <a:latin typeface="Arial" panose="020B0604020202020204" pitchFamily="34" charset="0"/>
                <a:cs typeface="Arial" panose="020B0604020202020204" pitchFamily="34" charset="0"/>
              </a:rPr>
              <a:t>We need to have TTM Mentors and TTM Verifiers (employ or contract)</a:t>
            </a:r>
          </a:p>
        </p:txBody>
      </p:sp>
      <p:sp>
        <p:nvSpPr>
          <p:cNvPr id="7" name="Rounded Rectangle 14">
            <a:extLst>
              <a:ext uri="{FF2B5EF4-FFF2-40B4-BE49-F238E27FC236}">
                <a16:creationId xmlns:a16="http://schemas.microsoft.com/office/drawing/2014/main" id="{C055BC68-E980-4E16-84AA-E7419876FBB2}"/>
              </a:ext>
            </a:extLst>
          </p:cNvPr>
          <p:cNvSpPr/>
          <p:nvPr/>
        </p:nvSpPr>
        <p:spPr>
          <a:xfrm>
            <a:off x="4950830" y="2410018"/>
            <a:ext cx="3900627" cy="1513620"/>
          </a:xfrm>
          <a:prstGeom prst="roundRect">
            <a:avLst/>
          </a:prstGeom>
          <a:solidFill>
            <a:schemeClr val="accent1"/>
          </a:solidFill>
          <a:ln>
            <a:solidFill>
              <a:schemeClr val="accent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NZ" sz="2000" b="1" dirty="0">
                <a:latin typeface="Arial" panose="020B0604020202020204" pitchFamily="34" charset="0"/>
                <a:cs typeface="Arial" panose="020B0604020202020204" pitchFamily="34" charset="0"/>
              </a:rPr>
              <a:t>It will take longer to get staff qualified (competent) in a role</a:t>
            </a:r>
          </a:p>
        </p:txBody>
      </p:sp>
    </p:spTree>
    <p:extLst>
      <p:ext uri="{BB962C8B-B14F-4D97-AF65-F5344CB8AC3E}">
        <p14:creationId xmlns:p14="http://schemas.microsoft.com/office/powerpoint/2010/main" val="167279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412375" y="1817225"/>
            <a:ext cx="2511706" cy="2523281"/>
          </a:xfrm>
          <a:prstGeom prst="ellipse">
            <a:avLst/>
          </a:prstGeom>
          <a:solidFill>
            <a:srgbClr val="8AAC46"/>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NZ" sz="2800" b="1" dirty="0">
                <a:solidFill>
                  <a:schemeClr val="bg1"/>
                </a:solidFill>
                <a:latin typeface="Arial" panose="020B0604020202020204" pitchFamily="34" charset="0"/>
                <a:cs typeface="Arial" panose="020B0604020202020204" pitchFamily="34" charset="0"/>
              </a:rPr>
              <a:t>Need to change</a:t>
            </a:r>
          </a:p>
        </p:txBody>
      </p:sp>
      <p:sp>
        <p:nvSpPr>
          <p:cNvPr id="5" name="Title 4">
            <a:extLst>
              <a:ext uri="{FF2B5EF4-FFF2-40B4-BE49-F238E27FC236}">
                <a16:creationId xmlns:a16="http://schemas.microsoft.com/office/drawing/2014/main" id="{007E0FD9-E571-488A-922B-0A3D83801B7E}"/>
              </a:ext>
            </a:extLst>
          </p:cNvPr>
          <p:cNvSpPr>
            <a:spLocks noGrp="1"/>
          </p:cNvSpPr>
          <p:nvPr>
            <p:ph type="title"/>
          </p:nvPr>
        </p:nvSpPr>
        <p:spPr>
          <a:xfrm>
            <a:off x="68095" y="335280"/>
            <a:ext cx="2889114" cy="5773690"/>
          </a:xfrm>
        </p:spPr>
        <p:txBody>
          <a:bodyPr/>
          <a:lstStyle/>
          <a:p>
            <a:r>
              <a:rPr lang="en-NZ"/>
              <a:t>Industry concerns</a:t>
            </a:r>
            <a:endParaRPr lang="en-NZ" dirty="0"/>
          </a:p>
        </p:txBody>
      </p:sp>
      <p:grpSp>
        <p:nvGrpSpPr>
          <p:cNvPr id="6" name="Group 5"/>
          <p:cNvGrpSpPr/>
          <p:nvPr/>
        </p:nvGrpSpPr>
        <p:grpSpPr>
          <a:xfrm>
            <a:off x="6608832" y="192925"/>
            <a:ext cx="2145798" cy="2145798"/>
            <a:chOff x="2061619" y="1399"/>
            <a:chExt cx="2145798" cy="2145798"/>
          </a:xfrm>
          <a:solidFill>
            <a:srgbClr val="EE0000"/>
          </a:solidFill>
          <a:scene3d>
            <a:camera prst="orthographicFront"/>
            <a:lightRig rig="flat" dir="t"/>
          </a:scene3d>
        </p:grpSpPr>
        <p:sp>
          <p:nvSpPr>
            <p:cNvPr id="8" name="Down Arrow 7"/>
            <p:cNvSpPr/>
            <p:nvPr/>
          </p:nvSpPr>
          <p:spPr>
            <a:xfrm>
              <a:off x="2061619" y="1399"/>
              <a:ext cx="2145798" cy="2145798"/>
            </a:xfrm>
            <a:prstGeom prst="downArrow">
              <a:avLst>
                <a:gd name="adj1" fmla="val 70241"/>
                <a:gd name="adj2" fmla="val 35000"/>
              </a:avLst>
            </a:prstGeom>
            <a:grpFill/>
            <a:ln w="28575">
              <a:noFill/>
            </a:ln>
            <a:sp3d prstMaterial="dkEdge">
              <a:bevelT w="8200" h="38100"/>
            </a:sp3d>
          </p:spPr>
          <p:style>
            <a:lnRef idx="0">
              <a:schemeClr val="dk2">
                <a:shade val="80000"/>
                <a:hueOff val="0"/>
                <a:satOff val="0"/>
                <a:lumOff val="0"/>
                <a:alphaOff val="0"/>
              </a:schemeClr>
            </a:lnRef>
            <a:fillRef idx="2">
              <a:scrgbClr r="0" g="0" b="0"/>
            </a:fillRef>
            <a:effectRef idx="1">
              <a:schemeClr val="lt1">
                <a:hueOff val="0"/>
                <a:satOff val="0"/>
                <a:lumOff val="0"/>
                <a:alphaOff val="0"/>
              </a:schemeClr>
            </a:effectRef>
            <a:fontRef idx="minor">
              <a:schemeClr val="dk2">
                <a:hueOff val="0"/>
                <a:satOff val="0"/>
                <a:lumOff val="0"/>
                <a:alphaOff val="0"/>
              </a:schemeClr>
            </a:fontRef>
          </p:style>
        </p:sp>
        <p:sp>
          <p:nvSpPr>
            <p:cNvPr id="9" name="Down Arrow 4"/>
            <p:cNvSpPr/>
            <p:nvPr/>
          </p:nvSpPr>
          <p:spPr>
            <a:xfrm>
              <a:off x="2598069" y="1399"/>
              <a:ext cx="1072899" cy="1770283"/>
            </a:xfrm>
            <a:prstGeom prst="rect">
              <a:avLst/>
            </a:prstGeom>
            <a:noFill/>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NZ" b="1" kern="1200" dirty="0">
                  <a:solidFill>
                    <a:schemeClr val="bg1"/>
                  </a:solidFill>
                  <a:latin typeface="Arial" panose="020B0604020202020204" pitchFamily="34" charset="0"/>
                  <a:cs typeface="Arial" panose="020B0604020202020204" pitchFamily="34" charset="0"/>
                </a:rPr>
                <a:t>No career path</a:t>
              </a:r>
              <a:endParaRPr lang="en-US" b="1" kern="1200" dirty="0">
                <a:solidFill>
                  <a:schemeClr val="bg1"/>
                </a:solidFill>
                <a:latin typeface="Arial" panose="020B0604020202020204" pitchFamily="34" charset="0"/>
                <a:cs typeface="Arial" panose="020B0604020202020204" pitchFamily="34" charset="0"/>
              </a:endParaRPr>
            </a:p>
          </p:txBody>
        </p:sp>
      </p:grpSp>
      <p:grpSp>
        <p:nvGrpSpPr>
          <p:cNvPr id="10" name="Group 9"/>
          <p:cNvGrpSpPr/>
          <p:nvPr/>
        </p:nvGrpSpPr>
        <p:grpSpPr>
          <a:xfrm>
            <a:off x="8408687" y="1500596"/>
            <a:ext cx="2145798" cy="2145798"/>
            <a:chOff x="3861474" y="1309070"/>
            <a:chExt cx="2145798" cy="2145798"/>
          </a:xfrm>
          <a:solidFill>
            <a:srgbClr val="EE0000"/>
          </a:solidFill>
          <a:scene3d>
            <a:camera prst="orthographicFront"/>
            <a:lightRig rig="flat" dir="t"/>
          </a:scene3d>
        </p:grpSpPr>
        <p:sp>
          <p:nvSpPr>
            <p:cNvPr id="11" name="Down Arrow 10"/>
            <p:cNvSpPr/>
            <p:nvPr/>
          </p:nvSpPr>
          <p:spPr>
            <a:xfrm rot="4320000">
              <a:off x="3861474" y="1309070"/>
              <a:ext cx="2145798" cy="2145798"/>
            </a:xfrm>
            <a:prstGeom prst="downArrow">
              <a:avLst>
                <a:gd name="adj1" fmla="val 70002"/>
                <a:gd name="adj2" fmla="val 35000"/>
              </a:avLst>
            </a:prstGeom>
            <a:grpFill/>
            <a:ln w="28575">
              <a:noFill/>
            </a:ln>
            <a:sp3d prstMaterial="dkEdge">
              <a:bevelT w="8200" h="38100"/>
            </a:sp3d>
          </p:spPr>
          <p:style>
            <a:lnRef idx="0">
              <a:schemeClr val="dk2">
                <a:shade val="80000"/>
                <a:hueOff val="0"/>
                <a:satOff val="0"/>
                <a:lumOff val="0"/>
                <a:alphaOff val="0"/>
              </a:schemeClr>
            </a:lnRef>
            <a:fillRef idx="2">
              <a:scrgbClr r="0" g="0" b="0"/>
            </a:fillRef>
            <a:effectRef idx="1">
              <a:schemeClr val="lt1">
                <a:hueOff val="0"/>
                <a:satOff val="0"/>
                <a:lumOff val="0"/>
                <a:alphaOff val="0"/>
              </a:schemeClr>
            </a:effectRef>
            <a:fontRef idx="minor">
              <a:schemeClr val="dk2">
                <a:hueOff val="0"/>
                <a:satOff val="0"/>
                <a:lumOff val="0"/>
                <a:alphaOff val="0"/>
              </a:schemeClr>
            </a:fontRef>
          </p:style>
          <p:txBody>
            <a:bodyPr/>
            <a:lstStyle/>
            <a:p>
              <a:endParaRPr lang="en-NZ" dirty="0"/>
            </a:p>
          </p:txBody>
        </p:sp>
        <p:sp>
          <p:nvSpPr>
            <p:cNvPr id="12" name="Down Arrow 6"/>
            <p:cNvSpPr/>
            <p:nvPr/>
          </p:nvSpPr>
          <p:spPr>
            <a:xfrm rot="-1080000">
              <a:off x="4227800" y="1787500"/>
              <a:ext cx="1770283" cy="1072899"/>
            </a:xfrm>
            <a:prstGeom prst="rect">
              <a:avLst/>
            </a:prstGeom>
            <a:noFill/>
            <a:ln>
              <a:noFill/>
            </a:ln>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NZ" b="1" dirty="0">
                  <a:solidFill>
                    <a:schemeClr val="bg1"/>
                  </a:solidFill>
                  <a:latin typeface="Arial" panose="020B0604020202020204" pitchFamily="34" charset="0"/>
                  <a:cs typeface="Arial" panose="020B0604020202020204" pitchFamily="34" charset="0"/>
                </a:rPr>
                <a:t>Practical experience of trainers</a:t>
              </a:r>
              <a:endParaRPr lang="en-US" b="1" dirty="0">
                <a:solidFill>
                  <a:schemeClr val="bg1"/>
                </a:solidFill>
                <a:latin typeface="Arial" panose="020B0604020202020204" pitchFamily="34" charset="0"/>
                <a:cs typeface="Arial" panose="020B0604020202020204" pitchFamily="34" charset="0"/>
              </a:endParaRPr>
            </a:p>
          </p:txBody>
        </p:sp>
      </p:grpSp>
      <p:grpSp>
        <p:nvGrpSpPr>
          <p:cNvPr id="13" name="Group 12"/>
          <p:cNvGrpSpPr/>
          <p:nvPr/>
        </p:nvGrpSpPr>
        <p:grpSpPr>
          <a:xfrm>
            <a:off x="7721204" y="3616452"/>
            <a:ext cx="2145798" cy="2145798"/>
            <a:chOff x="3173991" y="3424926"/>
            <a:chExt cx="2145798" cy="2145798"/>
          </a:xfrm>
          <a:solidFill>
            <a:srgbClr val="EE0000"/>
          </a:solidFill>
          <a:scene3d>
            <a:camera prst="orthographicFront"/>
            <a:lightRig rig="flat" dir="t"/>
          </a:scene3d>
        </p:grpSpPr>
        <p:sp>
          <p:nvSpPr>
            <p:cNvPr id="14" name="Down Arrow 13"/>
            <p:cNvSpPr/>
            <p:nvPr/>
          </p:nvSpPr>
          <p:spPr>
            <a:xfrm rot="8640000">
              <a:off x="3173991" y="3424926"/>
              <a:ext cx="2145798" cy="2145798"/>
            </a:xfrm>
            <a:prstGeom prst="downArrow">
              <a:avLst>
                <a:gd name="adj1" fmla="val 66631"/>
                <a:gd name="adj2" fmla="val 35000"/>
              </a:avLst>
            </a:prstGeom>
            <a:grpFill/>
            <a:ln w="28575">
              <a:noFill/>
            </a:ln>
            <a:sp3d prstMaterial="dkEdge">
              <a:bevelT w="8200" h="38100"/>
            </a:sp3d>
          </p:spPr>
          <p:style>
            <a:lnRef idx="0">
              <a:schemeClr val="dk2">
                <a:shade val="80000"/>
                <a:hueOff val="0"/>
                <a:satOff val="0"/>
                <a:lumOff val="0"/>
                <a:alphaOff val="0"/>
              </a:schemeClr>
            </a:lnRef>
            <a:fillRef idx="2">
              <a:scrgbClr r="0" g="0" b="0"/>
            </a:fillRef>
            <a:effectRef idx="1">
              <a:schemeClr val="lt1">
                <a:hueOff val="0"/>
                <a:satOff val="0"/>
                <a:lumOff val="0"/>
                <a:alphaOff val="0"/>
              </a:schemeClr>
            </a:effectRef>
            <a:fontRef idx="minor">
              <a:schemeClr val="dk2">
                <a:hueOff val="0"/>
                <a:satOff val="0"/>
                <a:lumOff val="0"/>
                <a:alphaOff val="0"/>
              </a:schemeClr>
            </a:fontRef>
          </p:style>
        </p:sp>
        <p:sp>
          <p:nvSpPr>
            <p:cNvPr id="15" name="Down Arrow 8"/>
            <p:cNvSpPr/>
            <p:nvPr/>
          </p:nvSpPr>
          <p:spPr>
            <a:xfrm rot="19440000">
              <a:off x="3668303" y="3768458"/>
              <a:ext cx="1367228" cy="1770283"/>
            </a:xfrm>
            <a:prstGeom prst="rect">
              <a:avLst/>
            </a:prstGeom>
            <a:noFill/>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NZ" b="1" dirty="0" err="1">
                  <a:solidFill>
                    <a:schemeClr val="bg1"/>
                  </a:solidFill>
                  <a:latin typeface="Arial" panose="020B0604020202020204" pitchFamily="34" charset="0"/>
                  <a:cs typeface="Arial" panose="020B0604020202020204" pitchFamily="34" charset="0"/>
                </a:rPr>
                <a:t>TCs</a:t>
              </a:r>
              <a:r>
                <a:rPr lang="en-NZ" b="1" dirty="0">
                  <a:solidFill>
                    <a:schemeClr val="bg1"/>
                  </a:solidFill>
                  <a:latin typeface="Arial" panose="020B0604020202020204" pitchFamily="34" charset="0"/>
                  <a:cs typeface="Arial" panose="020B0604020202020204" pitchFamily="34" charset="0"/>
                </a:rPr>
                <a:t> with no practical experience</a:t>
              </a:r>
              <a:endParaRPr lang="en-US" b="1" dirty="0">
                <a:solidFill>
                  <a:schemeClr val="bg1"/>
                </a:solidFill>
                <a:latin typeface="Arial" panose="020B0604020202020204" pitchFamily="34" charset="0"/>
                <a:cs typeface="Arial" panose="020B0604020202020204" pitchFamily="34" charset="0"/>
              </a:endParaRPr>
            </a:p>
          </p:txBody>
        </p:sp>
      </p:grpSp>
      <p:grpSp>
        <p:nvGrpSpPr>
          <p:cNvPr id="16" name="Group 15"/>
          <p:cNvGrpSpPr/>
          <p:nvPr/>
        </p:nvGrpSpPr>
        <p:grpSpPr>
          <a:xfrm>
            <a:off x="5496461" y="3616452"/>
            <a:ext cx="2145798" cy="2145798"/>
            <a:chOff x="949248" y="3424926"/>
            <a:chExt cx="2145798" cy="2145798"/>
          </a:xfrm>
          <a:solidFill>
            <a:srgbClr val="EE0000"/>
          </a:solidFill>
          <a:scene3d>
            <a:camera prst="orthographicFront"/>
            <a:lightRig rig="flat" dir="t"/>
          </a:scene3d>
        </p:grpSpPr>
        <p:sp>
          <p:nvSpPr>
            <p:cNvPr id="17" name="Down Arrow 16"/>
            <p:cNvSpPr/>
            <p:nvPr/>
          </p:nvSpPr>
          <p:spPr>
            <a:xfrm rot="12960000">
              <a:off x="949248" y="3424926"/>
              <a:ext cx="2145798" cy="2145798"/>
            </a:xfrm>
            <a:prstGeom prst="downArrow">
              <a:avLst>
                <a:gd name="adj1" fmla="val 66762"/>
                <a:gd name="adj2" fmla="val 35000"/>
              </a:avLst>
            </a:prstGeom>
            <a:grpFill/>
            <a:ln w="28575">
              <a:noFill/>
            </a:ln>
            <a:sp3d prstMaterial="dkEdge">
              <a:bevelT w="8200" h="38100"/>
            </a:sp3d>
          </p:spPr>
          <p:style>
            <a:lnRef idx="0">
              <a:schemeClr val="dk2">
                <a:shade val="80000"/>
                <a:hueOff val="0"/>
                <a:satOff val="0"/>
                <a:lumOff val="0"/>
                <a:alphaOff val="0"/>
              </a:schemeClr>
            </a:lnRef>
            <a:fillRef idx="2">
              <a:scrgbClr r="0" g="0" b="0"/>
            </a:fillRef>
            <a:effectRef idx="1">
              <a:schemeClr val="lt1">
                <a:hueOff val="0"/>
                <a:satOff val="0"/>
                <a:lumOff val="0"/>
                <a:alphaOff val="0"/>
              </a:schemeClr>
            </a:effectRef>
            <a:fontRef idx="minor">
              <a:schemeClr val="dk2">
                <a:hueOff val="0"/>
                <a:satOff val="0"/>
                <a:lumOff val="0"/>
                <a:alphaOff val="0"/>
              </a:schemeClr>
            </a:fontRef>
          </p:style>
        </p:sp>
        <p:sp>
          <p:nvSpPr>
            <p:cNvPr id="18" name="Down Arrow 10"/>
            <p:cNvSpPr/>
            <p:nvPr/>
          </p:nvSpPr>
          <p:spPr>
            <a:xfrm rot="2160000">
              <a:off x="1151351" y="3763110"/>
              <a:ext cx="1516817" cy="1770283"/>
            </a:xfrm>
            <a:prstGeom prst="rect">
              <a:avLst/>
            </a:prstGeom>
            <a:noFill/>
            <a:ln>
              <a:noFill/>
            </a:ln>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NZ" b="1" dirty="0">
                  <a:solidFill>
                    <a:schemeClr val="bg1"/>
                  </a:solidFill>
                  <a:latin typeface="Arial" panose="020B0604020202020204" pitchFamily="34" charset="0"/>
                  <a:cs typeface="Arial" panose="020B0604020202020204" pitchFamily="34" charset="0"/>
                </a:rPr>
                <a:t>Training</a:t>
              </a:r>
              <a:r>
                <a:rPr lang="en-NZ" sz="1200" b="1" kern="1200" dirty="0">
                  <a:solidFill>
                    <a:schemeClr val="bg1"/>
                  </a:solidFill>
                  <a:latin typeface="Arial" panose="020B0604020202020204" pitchFamily="34" charset="0"/>
                  <a:cs typeface="Arial" panose="020B0604020202020204" pitchFamily="34" charset="0"/>
                </a:rPr>
                <a:t> </a:t>
              </a:r>
              <a:r>
                <a:rPr lang="en-NZ" b="1" dirty="0">
                  <a:solidFill>
                    <a:schemeClr val="bg1"/>
                  </a:solidFill>
                  <a:latin typeface="Arial" panose="020B0604020202020204" pitchFamily="34" charset="0"/>
                  <a:cs typeface="Arial" panose="020B0604020202020204" pitchFamily="34" charset="0"/>
                </a:rPr>
                <a:t>considered</a:t>
              </a:r>
              <a:r>
                <a:rPr lang="en-NZ" sz="1200" b="1" kern="1200" dirty="0">
                  <a:solidFill>
                    <a:schemeClr val="bg1"/>
                  </a:solidFill>
                  <a:latin typeface="Arial" panose="020B0604020202020204" pitchFamily="34" charset="0"/>
                  <a:cs typeface="Arial" panose="020B0604020202020204" pitchFamily="34" charset="0"/>
                </a:rPr>
                <a:t> </a:t>
              </a:r>
              <a:r>
                <a:rPr lang="en-NZ" b="1" dirty="0">
                  <a:solidFill>
                    <a:schemeClr val="bg1"/>
                  </a:solidFill>
                  <a:latin typeface="Arial" panose="020B0604020202020204" pitchFamily="34" charset="0"/>
                  <a:cs typeface="Arial" panose="020B0604020202020204" pitchFamily="34" charset="0"/>
                </a:rPr>
                <a:t>theoretical</a:t>
              </a:r>
              <a:endParaRPr lang="en-US" b="1" dirty="0">
                <a:solidFill>
                  <a:schemeClr val="bg1"/>
                </a:solidFill>
                <a:latin typeface="Arial" panose="020B0604020202020204" pitchFamily="34" charset="0"/>
                <a:cs typeface="Arial" panose="020B0604020202020204" pitchFamily="34" charset="0"/>
              </a:endParaRPr>
            </a:p>
          </p:txBody>
        </p:sp>
      </p:grpSp>
      <p:grpSp>
        <p:nvGrpSpPr>
          <p:cNvPr id="19" name="Group 18"/>
          <p:cNvGrpSpPr/>
          <p:nvPr/>
        </p:nvGrpSpPr>
        <p:grpSpPr>
          <a:xfrm>
            <a:off x="4801357" y="1531076"/>
            <a:ext cx="2145798" cy="2145798"/>
            <a:chOff x="261764" y="1309070"/>
            <a:chExt cx="2145798" cy="2145798"/>
          </a:xfrm>
          <a:solidFill>
            <a:srgbClr val="EE0000"/>
          </a:solidFill>
          <a:scene3d>
            <a:camera prst="orthographicFront"/>
            <a:lightRig rig="flat" dir="t"/>
          </a:scene3d>
        </p:grpSpPr>
        <p:sp>
          <p:nvSpPr>
            <p:cNvPr id="20" name="Down Arrow 19"/>
            <p:cNvSpPr/>
            <p:nvPr/>
          </p:nvSpPr>
          <p:spPr>
            <a:xfrm rot="17280000">
              <a:off x="261764" y="1309070"/>
              <a:ext cx="2145798" cy="2145798"/>
            </a:xfrm>
            <a:prstGeom prst="downArrow">
              <a:avLst>
                <a:gd name="adj1" fmla="val 65848"/>
                <a:gd name="adj2" fmla="val 35000"/>
              </a:avLst>
            </a:prstGeom>
            <a:grpFill/>
            <a:ln w="28575">
              <a:noFill/>
            </a:ln>
            <a:sp3d prstMaterial="dkEdge">
              <a:bevelT w="8200" h="38100"/>
            </a:sp3d>
          </p:spPr>
          <p:style>
            <a:lnRef idx="0">
              <a:schemeClr val="dk2">
                <a:shade val="80000"/>
                <a:hueOff val="0"/>
                <a:satOff val="0"/>
                <a:lumOff val="0"/>
                <a:alphaOff val="0"/>
              </a:schemeClr>
            </a:lnRef>
            <a:fillRef idx="2">
              <a:scrgbClr r="0" g="0" b="0"/>
            </a:fillRef>
            <a:effectRef idx="1">
              <a:schemeClr val="lt1">
                <a:hueOff val="0"/>
                <a:satOff val="0"/>
                <a:lumOff val="0"/>
                <a:alphaOff val="0"/>
              </a:schemeClr>
            </a:effectRef>
            <a:fontRef idx="minor">
              <a:schemeClr val="dk2">
                <a:hueOff val="0"/>
                <a:satOff val="0"/>
                <a:lumOff val="0"/>
                <a:alphaOff val="0"/>
              </a:schemeClr>
            </a:fontRef>
          </p:style>
        </p:sp>
        <p:sp>
          <p:nvSpPr>
            <p:cNvPr id="21" name="Down Arrow 12"/>
            <p:cNvSpPr/>
            <p:nvPr/>
          </p:nvSpPr>
          <p:spPr>
            <a:xfrm rot="22680000">
              <a:off x="270954" y="1787499"/>
              <a:ext cx="1770283" cy="1072899"/>
            </a:xfrm>
            <a:prstGeom prst="rect">
              <a:avLst/>
            </a:prstGeom>
            <a:noFill/>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NZ" b="1" dirty="0">
                  <a:solidFill>
                    <a:schemeClr val="bg1"/>
                  </a:solidFill>
                  <a:latin typeface="Arial" panose="020B0604020202020204" pitchFamily="34" charset="0"/>
                  <a:cs typeface="Arial" panose="020B0604020202020204" pitchFamily="34" charset="0"/>
                </a:rPr>
                <a:t>Lack</a:t>
              </a:r>
              <a:r>
                <a:rPr lang="en-NZ" sz="1200" b="1" kern="1200" dirty="0">
                  <a:solidFill>
                    <a:schemeClr val="bg1"/>
                  </a:solidFill>
                  <a:latin typeface="Arial" panose="020B0604020202020204" pitchFamily="34" charset="0"/>
                  <a:cs typeface="Arial" panose="020B0604020202020204" pitchFamily="34" charset="0"/>
                </a:rPr>
                <a:t> </a:t>
              </a:r>
              <a:r>
                <a:rPr lang="en-NZ" b="1" dirty="0">
                  <a:solidFill>
                    <a:schemeClr val="bg1"/>
                  </a:solidFill>
                  <a:latin typeface="Arial" panose="020B0604020202020204" pitchFamily="34" charset="0"/>
                  <a:cs typeface="Arial" panose="020B0604020202020204" pitchFamily="34" charset="0"/>
                </a:rPr>
                <a:t>of</a:t>
              </a:r>
              <a:r>
                <a:rPr lang="en-NZ" sz="1200" b="1" kern="1200" dirty="0">
                  <a:solidFill>
                    <a:schemeClr val="bg1"/>
                  </a:solidFill>
                  <a:latin typeface="Arial" panose="020B0604020202020204" pitchFamily="34" charset="0"/>
                  <a:cs typeface="Arial" panose="020B0604020202020204" pitchFamily="34" charset="0"/>
                </a:rPr>
                <a:t> </a:t>
              </a:r>
              <a:r>
                <a:rPr lang="en-NZ" b="1" dirty="0">
                  <a:solidFill>
                    <a:schemeClr val="bg1"/>
                  </a:solidFill>
                  <a:latin typeface="Arial" panose="020B0604020202020204" pitchFamily="34" charset="0"/>
                  <a:cs typeface="Arial" panose="020B0604020202020204" pitchFamily="34" charset="0"/>
                </a:rPr>
                <a:t>experienced</a:t>
              </a:r>
              <a:r>
                <a:rPr lang="en-NZ" sz="1200" b="1" kern="1200" dirty="0">
                  <a:solidFill>
                    <a:schemeClr val="bg1"/>
                  </a:solidFill>
                  <a:latin typeface="Arial" panose="020B0604020202020204" pitchFamily="34" charset="0"/>
                  <a:cs typeface="Arial" panose="020B0604020202020204" pitchFamily="34" charset="0"/>
                </a:rPr>
                <a:t> </a:t>
              </a:r>
              <a:r>
                <a:rPr lang="en-NZ" b="1" dirty="0">
                  <a:solidFill>
                    <a:schemeClr val="bg1"/>
                  </a:solidFill>
                  <a:latin typeface="Arial" panose="020B0604020202020204" pitchFamily="34" charset="0"/>
                  <a:cs typeface="Arial" panose="020B0604020202020204" pitchFamily="34" charset="0"/>
                </a:rPr>
                <a:t>staff</a:t>
              </a:r>
              <a:r>
                <a:rPr lang="en-NZ" sz="1200" b="1" kern="1200" dirty="0">
                  <a:solidFill>
                    <a:schemeClr val="bg1"/>
                  </a:solidFill>
                  <a:latin typeface="Arial" panose="020B0604020202020204" pitchFamily="34" charset="0"/>
                  <a:cs typeface="Arial" panose="020B0604020202020204" pitchFamily="34" charset="0"/>
                </a:rPr>
                <a:t> </a:t>
              </a:r>
              <a:r>
                <a:rPr lang="en-NZ" b="1" dirty="0">
                  <a:solidFill>
                    <a:schemeClr val="bg1"/>
                  </a:solidFill>
                  <a:latin typeface="Arial" panose="020B0604020202020204" pitchFamily="34" charset="0"/>
                  <a:cs typeface="Arial" panose="020B0604020202020204" pitchFamily="34" charset="0"/>
                </a:rPr>
                <a:t>on-site</a:t>
              </a:r>
              <a:endParaRPr lang="en-US"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8332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1.40065E-6 -7.40741E-7 L -0.00378 -0.65995 " pathEditMode="relative" rAng="0" ptsTypes="AA">
                                      <p:cBhvr>
                                        <p:cTn id="8" dur="1000" spd="-100000" fill="hold"/>
                                        <p:tgtEl>
                                          <p:spTgt spid="6"/>
                                        </p:tgtEl>
                                        <p:attrNameLst>
                                          <p:attrName>ppt_x</p:attrName>
                                          <p:attrName>ppt_y</p:attrName>
                                        </p:attrNameLst>
                                      </p:cBhvr>
                                      <p:rCtr x="-195" y="-32986"/>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42" presetClass="path" presetSubtype="0" accel="50000" decel="50000" fill="hold" nodeType="withEffect">
                                  <p:stCondLst>
                                    <p:cond delay="0"/>
                                  </p:stCondLst>
                                  <p:childTnLst>
                                    <p:animMotion origin="layout" path="M -7.49186E-7 -1.48148E-6 L 0.50293 -0.29329 " pathEditMode="relative" rAng="0" ptsTypes="AA">
                                      <p:cBhvr>
                                        <p:cTn id="14" dur="1000" spd="-100000" fill="hold"/>
                                        <p:tgtEl>
                                          <p:spTgt spid="10"/>
                                        </p:tgtEl>
                                        <p:attrNameLst>
                                          <p:attrName>ppt_x</p:attrName>
                                          <p:attrName>ppt_y</p:attrName>
                                        </p:attrNameLst>
                                      </p:cBhvr>
                                      <p:rCtr x="25147" y="-14676"/>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64" presetClass="path" presetSubtype="0" accel="50000" decel="50000" fill="hold" nodeType="withEffect">
                                  <p:stCondLst>
                                    <p:cond delay="0"/>
                                  </p:stCondLst>
                                  <p:childTnLst>
                                    <p:animMotion origin="layout" path="M 0.21238 0.56296 L -3.81107E-6 3.7037E-6 " pathEditMode="relative" rAng="0" ptsTypes="AA">
                                      <p:cBhvr>
                                        <p:cTn id="20" dur="1000" fill="hold"/>
                                        <p:tgtEl>
                                          <p:spTgt spid="13"/>
                                        </p:tgtEl>
                                        <p:attrNameLst>
                                          <p:attrName>ppt_x</p:attrName>
                                          <p:attrName>ppt_y</p:attrName>
                                        </p:attrNameLst>
                                      </p:cBhvr>
                                      <p:rCtr x="-10619" y="-28148"/>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3.09446E-6 3.7037E-6 L -0.26267 0.60694 " pathEditMode="relative" rAng="0" ptsTypes="AA">
                                      <p:cBhvr>
                                        <p:cTn id="26" dur="1000" spd="-100000" fill="hold"/>
                                        <p:tgtEl>
                                          <p:spTgt spid="16"/>
                                        </p:tgtEl>
                                        <p:attrNameLst>
                                          <p:attrName>ppt_x</p:attrName>
                                          <p:attrName>ppt_y</p:attrName>
                                        </p:attrNameLst>
                                      </p:cBhvr>
                                      <p:rCtr x="-13134" y="30347"/>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42" presetClass="path" presetSubtype="0" accel="50000" decel="50000" fill="hold" nodeType="withEffect">
                                  <p:stCondLst>
                                    <p:cond delay="0"/>
                                  </p:stCondLst>
                                  <p:childTnLst>
                                    <p:animMotion origin="layout" path="M 3.84365E-6 -1.48148E-6 L -0.60978 -0.37523 " pathEditMode="relative" rAng="0" ptsTypes="AA">
                                      <p:cBhvr>
                                        <p:cTn id="32" dur="1000" spd="-100000" fill="hold"/>
                                        <p:tgtEl>
                                          <p:spTgt spid="19"/>
                                        </p:tgtEl>
                                        <p:attrNameLst>
                                          <p:attrName>ppt_x</p:attrName>
                                          <p:attrName>ppt_y</p:attrName>
                                        </p:attrNameLst>
                                      </p:cBhvr>
                                      <p:rCtr x="-30489" y="-18773"/>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45EFB-171B-447D-9EE1-C9114F80F7FA}"/>
              </a:ext>
            </a:extLst>
          </p:cNvPr>
          <p:cNvSpPr>
            <a:spLocks noGrp="1"/>
          </p:cNvSpPr>
          <p:nvPr>
            <p:ph type="title"/>
          </p:nvPr>
        </p:nvSpPr>
        <p:spPr/>
        <p:txBody>
          <a:bodyPr/>
          <a:lstStyle/>
          <a:p>
            <a:r>
              <a:rPr lang="en-NZ" dirty="0"/>
              <a:t>Companies will need TTM Mentors</a:t>
            </a:r>
            <a:br>
              <a:rPr lang="en-NZ" dirty="0"/>
            </a:br>
            <a:endParaRPr lang="en-NZ" dirty="0"/>
          </a:p>
        </p:txBody>
      </p:sp>
      <p:cxnSp>
        <p:nvCxnSpPr>
          <p:cNvPr id="10" name="Straight Connector 9"/>
          <p:cNvCxnSpPr/>
          <p:nvPr/>
        </p:nvCxnSpPr>
        <p:spPr>
          <a:xfrm flipV="1">
            <a:off x="3860800" y="2204720"/>
            <a:ext cx="1422400" cy="579120"/>
          </a:xfrm>
          <a:prstGeom prst="line">
            <a:avLst/>
          </a:prstGeom>
          <a:ln w="19050">
            <a:solidFill>
              <a:srgbClr val="F57E1B"/>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70960" y="3495040"/>
            <a:ext cx="1422400" cy="579120"/>
          </a:xfrm>
          <a:prstGeom prst="line">
            <a:avLst/>
          </a:prstGeom>
          <a:ln w="19050">
            <a:solidFill>
              <a:srgbClr val="F57E1B"/>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971039" y="2062481"/>
            <a:ext cx="2011680" cy="2011680"/>
            <a:chOff x="76" y="2174463"/>
            <a:chExt cx="1223197" cy="1223197"/>
          </a:xfrm>
        </p:grpSpPr>
        <p:sp>
          <p:nvSpPr>
            <p:cNvPr id="7" name="Oval 6"/>
            <p:cNvSpPr/>
            <p:nvPr/>
          </p:nvSpPr>
          <p:spPr>
            <a:xfrm>
              <a:off x="76" y="2174463"/>
              <a:ext cx="1223197" cy="1223197"/>
            </a:xfrm>
            <a:prstGeom prst="ellipse">
              <a:avLst/>
            </a:prstGeom>
          </p:spPr>
          <p:style>
            <a:lnRef idx="0">
              <a:schemeClr val="accent6"/>
            </a:lnRef>
            <a:fillRef idx="3">
              <a:schemeClr val="accent6"/>
            </a:fillRef>
            <a:effectRef idx="3">
              <a:schemeClr val="accent6"/>
            </a:effectRef>
            <a:fontRef idx="minor">
              <a:schemeClr val="lt1"/>
            </a:fontRef>
          </p:style>
        </p:sp>
        <p:sp>
          <p:nvSpPr>
            <p:cNvPr id="8" name="Oval 4"/>
            <p:cNvSpPr/>
            <p:nvPr/>
          </p:nvSpPr>
          <p:spPr>
            <a:xfrm>
              <a:off x="179209" y="2353596"/>
              <a:ext cx="864931" cy="864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NZ" sz="2800" b="1" kern="1200" dirty="0"/>
                <a:t>TTM Mentor</a:t>
              </a:r>
              <a:endParaRPr lang="en-US" sz="2800" kern="1200" dirty="0"/>
            </a:p>
          </p:txBody>
        </p:sp>
      </p:grpSp>
      <p:sp>
        <p:nvSpPr>
          <p:cNvPr id="4" name="Rounded Rectangle 3"/>
          <p:cNvSpPr/>
          <p:nvPr/>
        </p:nvSpPr>
        <p:spPr>
          <a:xfrm>
            <a:off x="5283199" y="3149599"/>
            <a:ext cx="6727825" cy="2570163"/>
          </a:xfrm>
          <a:prstGeom prst="roundRect">
            <a:avLst>
              <a:gd name="adj" fmla="val 8455"/>
            </a:avLst>
          </a:prstGeom>
          <a:solidFill>
            <a:schemeClr val="bg1"/>
          </a:solidFill>
          <a:ln>
            <a:solidFill>
              <a:srgbClr val="F57E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NZ" sz="2400" dirty="0">
                <a:solidFill>
                  <a:schemeClr val="tx2"/>
                </a:solidFill>
                <a:latin typeface="Arial" panose="020B0604020202020204" pitchFamily="34" charset="0"/>
                <a:cs typeface="Arial" panose="020B0604020202020204" pitchFamily="34" charset="0"/>
              </a:rPr>
              <a:t>They also provide mentoring on other learning blocks</a:t>
            </a:r>
          </a:p>
          <a:p>
            <a:pPr algn="ctr"/>
            <a:endParaRPr lang="en-NZ" sz="2400" dirty="0">
              <a:latin typeface="Arial" panose="020B0604020202020204" pitchFamily="34" charset="0"/>
              <a:cs typeface="Arial" panose="020B0604020202020204" pitchFamily="34" charset="0"/>
            </a:endParaRPr>
          </a:p>
        </p:txBody>
      </p:sp>
      <p:sp>
        <p:nvSpPr>
          <p:cNvPr id="5" name="Rounded Rectangle 4"/>
          <p:cNvSpPr/>
          <p:nvPr/>
        </p:nvSpPr>
        <p:spPr>
          <a:xfrm>
            <a:off x="5283199" y="363538"/>
            <a:ext cx="6727825" cy="2457450"/>
          </a:xfrm>
          <a:prstGeom prst="roundRect">
            <a:avLst>
              <a:gd name="adj" fmla="val 8455"/>
            </a:avLst>
          </a:prstGeom>
          <a:solidFill>
            <a:schemeClr val="bg1"/>
          </a:solidFill>
          <a:ln>
            <a:solidFill>
              <a:srgbClr val="F57E1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NZ" sz="2400" dirty="0">
                <a:solidFill>
                  <a:schemeClr val="tx2"/>
                </a:solidFill>
                <a:latin typeface="Arial" panose="020B0604020202020204" pitchFamily="34" charset="0"/>
                <a:cs typeface="Arial" panose="020B0604020202020204" pitchFamily="34" charset="0"/>
              </a:rPr>
              <a:t>They </a:t>
            </a:r>
            <a:r>
              <a:rPr lang="en-NZ" sz="2400" b="1" dirty="0">
                <a:solidFill>
                  <a:schemeClr val="tx2"/>
                </a:solidFill>
                <a:latin typeface="Arial" panose="020B0604020202020204" pitchFamily="34" charset="0"/>
                <a:cs typeface="Arial" panose="020B0604020202020204" pitchFamily="34" charset="0"/>
              </a:rPr>
              <a:t>deliver training </a:t>
            </a:r>
            <a:r>
              <a:rPr lang="en-NZ" sz="2400" dirty="0">
                <a:solidFill>
                  <a:schemeClr val="tx2"/>
                </a:solidFill>
                <a:latin typeface="Arial" panose="020B0604020202020204" pitchFamily="34" charset="0"/>
                <a:cs typeface="Arial" panose="020B0604020202020204" pitchFamily="34" charset="0"/>
              </a:rPr>
              <a:t>in the following learning blocks:</a:t>
            </a:r>
          </a:p>
          <a:p>
            <a:pPr marL="346075" lvl="1" indent="-346075">
              <a:buClr>
                <a:srgbClr val="F57E1B"/>
              </a:buClr>
              <a:buFont typeface="Wingdings" panose="05000000000000000000" pitchFamily="2" charset="2"/>
              <a:buChar char="§"/>
            </a:pPr>
            <a:r>
              <a:rPr lang="en-NZ" sz="2400" dirty="0">
                <a:solidFill>
                  <a:srgbClr val="00456B"/>
                </a:solidFill>
                <a:latin typeface="Arial" pitchFamily="34" charset="0"/>
                <a:cs typeface="Arial" pitchFamily="34" charset="0"/>
              </a:rPr>
              <a:t>General Worker</a:t>
            </a:r>
          </a:p>
          <a:p>
            <a:pPr marL="346075" lvl="1" indent="-346075">
              <a:buClr>
                <a:srgbClr val="F57E1B"/>
              </a:buClr>
              <a:buFont typeface="Wingdings" panose="05000000000000000000" pitchFamily="2" charset="2"/>
              <a:buChar char="§"/>
            </a:pPr>
            <a:r>
              <a:rPr lang="en-NZ" sz="2400" dirty="0">
                <a:solidFill>
                  <a:srgbClr val="00456B"/>
                </a:solidFill>
                <a:latin typeface="Arial" pitchFamily="34" charset="0"/>
                <a:cs typeface="Arial" pitchFamily="34" charset="0"/>
              </a:rPr>
              <a:t>TTM Worker</a:t>
            </a:r>
          </a:p>
          <a:p>
            <a:pPr marL="346075" lvl="1" indent="-346075">
              <a:buClr>
                <a:srgbClr val="F57E1B"/>
              </a:buClr>
              <a:buFont typeface="Wingdings" panose="05000000000000000000" pitchFamily="2" charset="2"/>
              <a:buChar char="§"/>
            </a:pPr>
            <a:r>
              <a:rPr lang="en-NZ" sz="2400" dirty="0">
                <a:solidFill>
                  <a:srgbClr val="00456B"/>
                </a:solidFill>
                <a:latin typeface="Arial" pitchFamily="34" charset="0"/>
                <a:cs typeface="Arial" pitchFamily="34" charset="0"/>
              </a:rPr>
              <a:t>Mobile Operation Driver</a:t>
            </a:r>
          </a:p>
        </p:txBody>
      </p:sp>
    </p:spTree>
    <p:extLst>
      <p:ext uri="{BB962C8B-B14F-4D97-AF65-F5344CB8AC3E}">
        <p14:creationId xmlns:p14="http://schemas.microsoft.com/office/powerpoint/2010/main" val="2129721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45EFB-171B-447D-9EE1-C9114F80F7FA}"/>
              </a:ext>
            </a:extLst>
          </p:cNvPr>
          <p:cNvSpPr>
            <a:spLocks noGrp="1"/>
          </p:cNvSpPr>
          <p:nvPr>
            <p:ph type="title"/>
          </p:nvPr>
        </p:nvSpPr>
        <p:spPr/>
        <p:txBody>
          <a:bodyPr/>
          <a:lstStyle/>
          <a:p>
            <a:r>
              <a:rPr lang="en-NZ" dirty="0"/>
              <a:t>Companies will need TTM Verifiers</a:t>
            </a:r>
          </a:p>
        </p:txBody>
      </p:sp>
      <p:cxnSp>
        <p:nvCxnSpPr>
          <p:cNvPr id="10" name="Straight Connector 9"/>
          <p:cNvCxnSpPr/>
          <p:nvPr/>
        </p:nvCxnSpPr>
        <p:spPr>
          <a:xfrm flipV="1">
            <a:off x="3860800" y="2204720"/>
            <a:ext cx="1422400" cy="579120"/>
          </a:xfrm>
          <a:prstGeom prst="line">
            <a:avLst/>
          </a:prstGeom>
          <a:ln w="19050">
            <a:solidFill>
              <a:srgbClr val="F57E1B"/>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70960" y="3495040"/>
            <a:ext cx="1422400" cy="579120"/>
          </a:xfrm>
          <a:prstGeom prst="line">
            <a:avLst/>
          </a:prstGeom>
          <a:ln w="19050">
            <a:solidFill>
              <a:srgbClr val="F57E1B"/>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971039" y="2062481"/>
            <a:ext cx="2011680" cy="2011680"/>
            <a:chOff x="76" y="2174463"/>
            <a:chExt cx="1223197" cy="1223197"/>
          </a:xfrm>
        </p:grpSpPr>
        <p:sp>
          <p:nvSpPr>
            <p:cNvPr id="7" name="Oval 6"/>
            <p:cNvSpPr/>
            <p:nvPr/>
          </p:nvSpPr>
          <p:spPr>
            <a:xfrm>
              <a:off x="76" y="2174463"/>
              <a:ext cx="1223197" cy="1223197"/>
            </a:xfrm>
            <a:prstGeom prst="ellipse">
              <a:avLst/>
            </a:prstGeom>
          </p:spPr>
          <p:style>
            <a:lnRef idx="0">
              <a:schemeClr val="accent6"/>
            </a:lnRef>
            <a:fillRef idx="3">
              <a:schemeClr val="accent6"/>
            </a:fillRef>
            <a:effectRef idx="3">
              <a:schemeClr val="accent6"/>
            </a:effectRef>
            <a:fontRef idx="minor">
              <a:schemeClr val="lt1"/>
            </a:fontRef>
          </p:style>
        </p:sp>
        <p:sp>
          <p:nvSpPr>
            <p:cNvPr id="8" name="Oval 4"/>
            <p:cNvSpPr/>
            <p:nvPr/>
          </p:nvSpPr>
          <p:spPr>
            <a:xfrm>
              <a:off x="179209" y="2353596"/>
              <a:ext cx="864931" cy="864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NZ" sz="2800" b="1" dirty="0"/>
                <a:t>TTM Verifier</a:t>
              </a:r>
              <a:endParaRPr lang="en-US" sz="2800" kern="1200" dirty="0"/>
            </a:p>
          </p:txBody>
        </p:sp>
      </p:grpSp>
      <p:sp>
        <p:nvSpPr>
          <p:cNvPr id="4" name="Rounded Rectangle 3"/>
          <p:cNvSpPr/>
          <p:nvPr/>
        </p:nvSpPr>
        <p:spPr>
          <a:xfrm>
            <a:off x="5283199" y="3139440"/>
            <a:ext cx="6727825" cy="2560320"/>
          </a:xfrm>
          <a:prstGeom prst="roundRect">
            <a:avLst>
              <a:gd name="adj" fmla="val 8455"/>
            </a:avLst>
          </a:prstGeom>
          <a:solidFill>
            <a:schemeClr val="bg1"/>
          </a:solidFill>
          <a:ln>
            <a:solidFill>
              <a:srgbClr val="F57E1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r>
              <a:rPr lang="en-NZ" sz="2400" dirty="0">
                <a:solidFill>
                  <a:schemeClr val="tx2"/>
                </a:solidFill>
                <a:latin typeface="Arial" panose="020B0604020202020204" pitchFamily="34" charset="0"/>
                <a:cs typeface="Arial" panose="020B0604020202020204" pitchFamily="34" charset="0"/>
              </a:rPr>
              <a:t>They also </a:t>
            </a:r>
            <a:r>
              <a:rPr lang="en-NZ" sz="2400" b="1" dirty="0">
                <a:solidFill>
                  <a:schemeClr val="tx2"/>
                </a:solidFill>
                <a:latin typeface="Arial" panose="020B0604020202020204" pitchFamily="34" charset="0"/>
                <a:cs typeface="Arial" panose="020B0604020202020204" pitchFamily="34" charset="0"/>
              </a:rPr>
              <a:t>determine competence </a:t>
            </a:r>
            <a:r>
              <a:rPr lang="en-NZ" sz="2400" dirty="0">
                <a:solidFill>
                  <a:schemeClr val="tx2"/>
                </a:solidFill>
                <a:latin typeface="Arial" panose="020B0604020202020204" pitchFamily="34" charset="0"/>
                <a:cs typeface="Arial" panose="020B0604020202020204" pitchFamily="34" charset="0"/>
              </a:rPr>
              <a:t>in the following </a:t>
            </a:r>
            <a:r>
              <a:rPr lang="en-NZ" sz="2400" b="1" dirty="0">
                <a:solidFill>
                  <a:schemeClr val="tx2"/>
                </a:solidFill>
                <a:latin typeface="Arial" panose="020B0604020202020204" pitchFamily="34" charset="0"/>
                <a:cs typeface="Arial" panose="020B0604020202020204" pitchFamily="34" charset="0"/>
              </a:rPr>
              <a:t>level 1 </a:t>
            </a:r>
            <a:r>
              <a:rPr lang="en-NZ" sz="2400" dirty="0">
                <a:solidFill>
                  <a:schemeClr val="tx2"/>
                </a:solidFill>
                <a:latin typeface="Arial" panose="020B0604020202020204" pitchFamily="34" charset="0"/>
                <a:cs typeface="Arial" panose="020B0604020202020204" pitchFamily="34" charset="0"/>
              </a:rPr>
              <a:t>learning blocks:</a:t>
            </a:r>
          </a:p>
          <a:p>
            <a:pPr marL="342900" lvl="1"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Traffic Controller (TC)</a:t>
            </a:r>
          </a:p>
          <a:p>
            <a:pPr marL="342900" lvl="1"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STMS level LV and level 1</a:t>
            </a:r>
          </a:p>
          <a:p>
            <a:pPr marL="342900" lvl="1"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Use of specialist TTM equipment on-site</a:t>
            </a:r>
          </a:p>
          <a:p>
            <a:pPr marL="342900" lvl="1"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Other specialist activities </a:t>
            </a:r>
          </a:p>
        </p:txBody>
      </p:sp>
      <p:sp>
        <p:nvSpPr>
          <p:cNvPr id="5" name="Rounded Rectangle 4"/>
          <p:cNvSpPr/>
          <p:nvPr/>
        </p:nvSpPr>
        <p:spPr>
          <a:xfrm>
            <a:off x="5283199" y="365760"/>
            <a:ext cx="6727825" cy="2455228"/>
          </a:xfrm>
          <a:prstGeom prst="roundRect">
            <a:avLst>
              <a:gd name="adj" fmla="val 8455"/>
            </a:avLst>
          </a:prstGeom>
          <a:solidFill>
            <a:schemeClr val="bg1"/>
          </a:solidFill>
          <a:ln>
            <a:solidFill>
              <a:srgbClr val="F57E1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NZ" sz="2400" dirty="0">
                <a:solidFill>
                  <a:schemeClr val="tx2"/>
                </a:solidFill>
                <a:latin typeface="Arial" panose="020B0604020202020204" pitchFamily="34" charset="0"/>
                <a:cs typeface="Arial" panose="020B0604020202020204" pitchFamily="34" charset="0"/>
              </a:rPr>
              <a:t>They </a:t>
            </a:r>
            <a:r>
              <a:rPr lang="en-NZ" sz="2400" b="1" dirty="0">
                <a:solidFill>
                  <a:schemeClr val="tx2"/>
                </a:solidFill>
                <a:latin typeface="Arial" panose="020B0604020202020204" pitchFamily="34" charset="0"/>
                <a:cs typeface="Arial" panose="020B0604020202020204" pitchFamily="34" charset="0"/>
              </a:rPr>
              <a:t>determine competence </a:t>
            </a:r>
            <a:r>
              <a:rPr lang="en-NZ" sz="2400" dirty="0">
                <a:solidFill>
                  <a:schemeClr val="tx2"/>
                </a:solidFill>
                <a:latin typeface="Arial" panose="020B0604020202020204" pitchFamily="34" charset="0"/>
                <a:cs typeface="Arial" panose="020B0604020202020204" pitchFamily="34" charset="0"/>
              </a:rPr>
              <a:t>in the following learning blocks:</a:t>
            </a:r>
          </a:p>
          <a:p>
            <a:pPr marL="342900"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General Worker</a:t>
            </a:r>
          </a:p>
          <a:p>
            <a:pPr marL="342900"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TTM Worker</a:t>
            </a:r>
          </a:p>
          <a:p>
            <a:pPr marL="342900"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Mobile Operation Driver</a:t>
            </a:r>
          </a:p>
        </p:txBody>
      </p:sp>
    </p:spTree>
    <p:extLst>
      <p:ext uri="{BB962C8B-B14F-4D97-AF65-F5344CB8AC3E}">
        <p14:creationId xmlns:p14="http://schemas.microsoft.com/office/powerpoint/2010/main" val="97857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45EFB-171B-447D-9EE1-C9114F80F7FA}"/>
              </a:ext>
            </a:extLst>
          </p:cNvPr>
          <p:cNvSpPr>
            <a:spLocks noGrp="1"/>
          </p:cNvSpPr>
          <p:nvPr>
            <p:ph type="title"/>
          </p:nvPr>
        </p:nvSpPr>
        <p:spPr/>
        <p:txBody>
          <a:bodyPr/>
          <a:lstStyle/>
          <a:p>
            <a:r>
              <a:rPr lang="en-NZ" dirty="0"/>
              <a:t>Impacts for CoPTTM level 1 trainers</a:t>
            </a:r>
          </a:p>
        </p:txBody>
      </p:sp>
      <p:cxnSp>
        <p:nvCxnSpPr>
          <p:cNvPr id="10" name="Straight Connector 9"/>
          <p:cNvCxnSpPr/>
          <p:nvPr/>
        </p:nvCxnSpPr>
        <p:spPr>
          <a:xfrm flipV="1">
            <a:off x="3860800" y="2204720"/>
            <a:ext cx="1422400" cy="579120"/>
          </a:xfrm>
          <a:prstGeom prst="line">
            <a:avLst/>
          </a:prstGeom>
          <a:ln w="19050">
            <a:solidFill>
              <a:srgbClr val="F57E1B"/>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70960" y="3495040"/>
            <a:ext cx="1422400" cy="579120"/>
          </a:xfrm>
          <a:prstGeom prst="line">
            <a:avLst/>
          </a:prstGeom>
          <a:ln w="19050">
            <a:solidFill>
              <a:srgbClr val="F57E1B"/>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971039" y="2062481"/>
            <a:ext cx="2011680" cy="2011680"/>
            <a:chOff x="76" y="2174463"/>
            <a:chExt cx="1223197" cy="1223197"/>
          </a:xfrm>
        </p:grpSpPr>
        <p:sp>
          <p:nvSpPr>
            <p:cNvPr id="7" name="Oval 6"/>
            <p:cNvSpPr/>
            <p:nvPr/>
          </p:nvSpPr>
          <p:spPr>
            <a:xfrm>
              <a:off x="76" y="2174463"/>
              <a:ext cx="1223197" cy="1223197"/>
            </a:xfrm>
            <a:prstGeom prst="ellipse">
              <a:avLst/>
            </a:prstGeom>
          </p:spPr>
          <p:style>
            <a:lnRef idx="0">
              <a:schemeClr val="accent6"/>
            </a:lnRef>
            <a:fillRef idx="3">
              <a:schemeClr val="accent6"/>
            </a:fillRef>
            <a:effectRef idx="3">
              <a:schemeClr val="accent6"/>
            </a:effectRef>
            <a:fontRef idx="minor">
              <a:schemeClr val="lt1"/>
            </a:fontRef>
          </p:style>
        </p:sp>
        <p:sp>
          <p:nvSpPr>
            <p:cNvPr id="8" name="Oval 4"/>
            <p:cNvSpPr/>
            <p:nvPr/>
          </p:nvSpPr>
          <p:spPr>
            <a:xfrm>
              <a:off x="129810" y="2353596"/>
              <a:ext cx="988441" cy="864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NZ" sz="2800" b="1" dirty="0">
                  <a:latin typeface="Arial" panose="020B0604020202020204" pitchFamily="34" charset="0"/>
                  <a:cs typeface="Arial" panose="020B0604020202020204" pitchFamily="34" charset="0"/>
                </a:rPr>
                <a:t>CoPTTM L1 Trainer</a:t>
              </a:r>
              <a:endParaRPr lang="en-US" sz="2800" kern="1200" dirty="0">
                <a:latin typeface="Arial" panose="020B0604020202020204" pitchFamily="34" charset="0"/>
                <a:cs typeface="Arial" panose="020B0604020202020204" pitchFamily="34" charset="0"/>
              </a:endParaRPr>
            </a:p>
          </p:txBody>
        </p:sp>
      </p:grpSp>
      <p:sp>
        <p:nvSpPr>
          <p:cNvPr id="4" name="Rounded Rectangle 3"/>
          <p:cNvSpPr/>
          <p:nvPr/>
        </p:nvSpPr>
        <p:spPr>
          <a:xfrm>
            <a:off x="5283200" y="3149600"/>
            <a:ext cx="6685280" cy="2560320"/>
          </a:xfrm>
          <a:prstGeom prst="roundRect">
            <a:avLst>
              <a:gd name="adj" fmla="val 8455"/>
            </a:avLst>
          </a:prstGeom>
          <a:solidFill>
            <a:schemeClr val="bg1"/>
          </a:solidFill>
          <a:ln>
            <a:solidFill>
              <a:srgbClr val="F57E1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r>
              <a:rPr lang="en-NZ" sz="2400" dirty="0">
                <a:solidFill>
                  <a:schemeClr val="tx2"/>
                </a:solidFill>
                <a:latin typeface="Arial" panose="020B0604020202020204" pitchFamily="34" charset="0"/>
                <a:cs typeface="Arial" panose="020B0604020202020204" pitchFamily="34" charset="0"/>
              </a:rPr>
              <a:t>Will need to hold the same practising warrants as a STMS L1 </a:t>
            </a:r>
          </a:p>
          <a:p>
            <a:pPr marL="0" lvl="1"/>
            <a:endParaRPr lang="en-NZ" sz="2000" dirty="0">
              <a:solidFill>
                <a:schemeClr val="tx2"/>
              </a:solidFill>
              <a:latin typeface="Arial" panose="020B0604020202020204" pitchFamily="34" charset="0"/>
              <a:cs typeface="Arial" panose="020B0604020202020204" pitchFamily="34" charset="0"/>
            </a:endParaRPr>
          </a:p>
          <a:p>
            <a:pPr marL="0" lvl="1"/>
            <a:r>
              <a:rPr lang="en-NZ" sz="2400" dirty="0">
                <a:solidFill>
                  <a:schemeClr val="tx2"/>
                </a:solidFill>
                <a:latin typeface="Arial" panose="020B0604020202020204" pitchFamily="34" charset="0"/>
                <a:cs typeface="Arial" panose="020B0604020202020204" pitchFamily="34" charset="0"/>
              </a:rPr>
              <a:t>Will need to hold (or be working towards) New Zealand Certificate in Adult and Tertiary Teaching </a:t>
            </a:r>
            <a:br>
              <a:rPr lang="en-NZ" sz="2400" dirty="0">
                <a:solidFill>
                  <a:schemeClr val="tx2"/>
                </a:solidFill>
                <a:latin typeface="Arial" panose="020B0604020202020204" pitchFamily="34" charset="0"/>
                <a:cs typeface="Arial" panose="020B0604020202020204" pitchFamily="34" charset="0"/>
              </a:rPr>
            </a:br>
            <a:r>
              <a:rPr lang="en-NZ" sz="1600" dirty="0">
                <a:solidFill>
                  <a:schemeClr val="tx2"/>
                </a:solidFill>
                <a:latin typeface="Arial" panose="020B0604020202020204" pitchFamily="34" charset="0"/>
                <a:cs typeface="Arial" panose="020B0604020202020204" pitchFamily="34" charset="0"/>
              </a:rPr>
              <a:t>(previously National Certificate in Adult Education and Training)</a:t>
            </a:r>
          </a:p>
        </p:txBody>
      </p:sp>
      <p:sp>
        <p:nvSpPr>
          <p:cNvPr id="5" name="Rounded Rectangle 4"/>
          <p:cNvSpPr/>
          <p:nvPr/>
        </p:nvSpPr>
        <p:spPr>
          <a:xfrm>
            <a:off x="5283200" y="375920"/>
            <a:ext cx="6685280" cy="2448560"/>
          </a:xfrm>
          <a:prstGeom prst="roundRect">
            <a:avLst>
              <a:gd name="adj" fmla="val 8455"/>
            </a:avLst>
          </a:prstGeom>
          <a:solidFill>
            <a:schemeClr val="bg1"/>
          </a:solidFill>
          <a:ln>
            <a:solidFill>
              <a:srgbClr val="F57E1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NZ" sz="2400" dirty="0">
                <a:solidFill>
                  <a:schemeClr val="tx2"/>
                </a:solidFill>
                <a:latin typeface="Arial" panose="020B0604020202020204" pitchFamily="34" charset="0"/>
                <a:cs typeface="Arial" panose="020B0604020202020204" pitchFamily="34" charset="0"/>
              </a:rPr>
              <a:t>They </a:t>
            </a:r>
            <a:r>
              <a:rPr lang="en-NZ" sz="2400" b="1" dirty="0">
                <a:solidFill>
                  <a:schemeClr val="tx2"/>
                </a:solidFill>
                <a:latin typeface="Arial" panose="020B0604020202020204" pitchFamily="34" charset="0"/>
                <a:cs typeface="Arial" panose="020B0604020202020204" pitchFamily="34" charset="0"/>
              </a:rPr>
              <a:t>deliver training </a:t>
            </a:r>
            <a:r>
              <a:rPr lang="en-NZ" sz="2400" dirty="0">
                <a:solidFill>
                  <a:schemeClr val="tx2"/>
                </a:solidFill>
                <a:latin typeface="Arial" panose="020B0604020202020204" pitchFamily="34" charset="0"/>
                <a:cs typeface="Arial" panose="020B0604020202020204" pitchFamily="34" charset="0"/>
              </a:rPr>
              <a:t>for the following CoPTTM learning blocks: </a:t>
            </a:r>
          </a:p>
          <a:p>
            <a:pPr marL="342900"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TC </a:t>
            </a:r>
          </a:p>
          <a:p>
            <a:pPr marL="342900"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Universal STMS</a:t>
            </a:r>
          </a:p>
          <a:p>
            <a:pPr marL="342900"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STMS level LV and level 1</a:t>
            </a:r>
          </a:p>
          <a:p>
            <a:pPr marL="342900" indent="-342900">
              <a:buClr>
                <a:srgbClr val="F57E1B"/>
              </a:buClr>
              <a:buFont typeface="Wingdings" panose="05000000000000000000" pitchFamily="2" charset="2"/>
              <a:buChar char="§"/>
            </a:pPr>
            <a:r>
              <a:rPr lang="en-NZ" sz="2400" dirty="0">
                <a:solidFill>
                  <a:schemeClr val="tx2"/>
                </a:solidFill>
                <a:latin typeface="Arial" panose="020B0604020202020204" pitchFamily="34" charset="0"/>
                <a:cs typeface="Arial" panose="020B0604020202020204" pitchFamily="34" charset="0"/>
              </a:rPr>
              <a:t>Manager of activities requiring TTM</a:t>
            </a:r>
          </a:p>
        </p:txBody>
      </p:sp>
    </p:spTree>
    <p:extLst>
      <p:ext uri="{BB962C8B-B14F-4D97-AF65-F5344CB8AC3E}">
        <p14:creationId xmlns:p14="http://schemas.microsoft.com/office/powerpoint/2010/main" val="3133770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6007C009-4ED9-468F-971F-085C9AB38464}"/>
              </a:ext>
            </a:extLst>
          </p:cNvPr>
          <p:cNvSpPr/>
          <p:nvPr/>
        </p:nvSpPr>
        <p:spPr>
          <a:xfrm>
            <a:off x="1949273" y="1653838"/>
            <a:ext cx="3995275" cy="2879765"/>
          </a:xfrm>
          <a:prstGeom prst="hexagon">
            <a:avLst/>
          </a:prstGeom>
          <a:solidFill>
            <a:srgbClr val="8AAC46"/>
          </a:solidFill>
          <a:effectLst>
            <a:outerShdw blurRad="50800" dist="38100" dir="2700000" algn="tl" rotWithShape="0">
              <a:prstClr val="black">
                <a:alpha val="40000"/>
              </a:prstClr>
            </a:outerShdw>
          </a:effectLst>
        </p:spPr>
        <p:txBody>
          <a:bodyPr wrap="square">
            <a:spAutoFit/>
          </a:bodyPr>
          <a:lstStyle/>
          <a:p>
            <a:pPr algn="ctr"/>
            <a:r>
              <a:rPr lang="en-NZ" sz="3200" b="1" dirty="0">
                <a:solidFill>
                  <a:schemeClr val="bg1"/>
                </a:solidFill>
                <a:latin typeface="Arial" pitchFamily="34" charset="0"/>
                <a:ea typeface="+mj-ea"/>
                <a:cs typeface="Arial" pitchFamily="34" charset="0"/>
              </a:rPr>
              <a:t>Benefits of Training and Competency Model</a:t>
            </a:r>
            <a:endParaRPr lang="en-NZ" sz="3200" b="1" dirty="0">
              <a:solidFill>
                <a:srgbClr val="00456B"/>
              </a:solidFill>
              <a:latin typeface="Arial" pitchFamily="34" charset="0"/>
              <a:ea typeface="+mj-ea"/>
              <a:cs typeface="Arial" pitchFamily="34" charset="0"/>
            </a:endParaRPr>
          </a:p>
        </p:txBody>
      </p:sp>
      <p:cxnSp>
        <p:nvCxnSpPr>
          <p:cNvPr id="9" name="Straight Connector 8"/>
          <p:cNvCxnSpPr/>
          <p:nvPr/>
        </p:nvCxnSpPr>
        <p:spPr>
          <a:xfrm flipV="1">
            <a:off x="5297488" y="1371600"/>
            <a:ext cx="1641792" cy="812800"/>
          </a:xfrm>
          <a:prstGeom prst="line">
            <a:avLst/>
          </a:prstGeom>
          <a:ln w="19050">
            <a:solidFill>
              <a:srgbClr val="8AAC4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09248" y="4145280"/>
            <a:ext cx="1560512" cy="660400"/>
          </a:xfrm>
          <a:prstGeom prst="line">
            <a:avLst/>
          </a:prstGeom>
          <a:ln w="19050">
            <a:solidFill>
              <a:srgbClr val="8AAC4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632768" y="2529840"/>
            <a:ext cx="1590992" cy="291148"/>
          </a:xfrm>
          <a:prstGeom prst="line">
            <a:avLst/>
          </a:prstGeom>
          <a:ln w="19050">
            <a:solidFill>
              <a:srgbClr val="8AAC4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714048" y="3362960"/>
            <a:ext cx="1590992" cy="291148"/>
          </a:xfrm>
          <a:prstGeom prst="line">
            <a:avLst/>
          </a:prstGeom>
          <a:ln w="19050">
            <a:solidFill>
              <a:srgbClr val="8AAC46"/>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B11F4C91-3414-415A-8A87-B08E0F393A50}"/>
              </a:ext>
            </a:extLst>
          </p:cNvPr>
          <p:cNvSpPr/>
          <p:nvPr/>
        </p:nvSpPr>
        <p:spPr>
          <a:xfrm>
            <a:off x="6765290" y="827365"/>
            <a:ext cx="3868541" cy="646986"/>
          </a:xfrm>
          <a:prstGeom prst="roundRect">
            <a:avLst/>
          </a:prstGeom>
          <a:solidFill>
            <a:schemeClr val="bg1"/>
          </a:solidFill>
          <a:ln>
            <a:solidFill>
              <a:srgbClr val="8AAC46"/>
            </a:solidFill>
          </a:ln>
        </p:spPr>
        <p:txBody>
          <a:bodyPr wrap="square">
            <a:spAutoFit/>
          </a:bodyPr>
          <a:lstStyle/>
          <a:p>
            <a:r>
              <a:rPr lang="en-NZ" sz="3200" b="1" dirty="0">
                <a:solidFill>
                  <a:srgbClr val="00456B"/>
                </a:solidFill>
                <a:latin typeface="Arial" pitchFamily="34" charset="0"/>
                <a:ea typeface="+mj-ea"/>
                <a:cs typeface="Arial" pitchFamily="34" charset="0"/>
              </a:rPr>
              <a:t>Competent staff</a:t>
            </a:r>
          </a:p>
        </p:txBody>
      </p:sp>
      <p:sp>
        <p:nvSpPr>
          <p:cNvPr id="6" name="Rounded Rectangle 5">
            <a:extLst>
              <a:ext uri="{FF2B5EF4-FFF2-40B4-BE49-F238E27FC236}">
                <a16:creationId xmlns:a16="http://schemas.microsoft.com/office/drawing/2014/main" id="{84E91F7F-DBF1-4C76-AAC7-683804DE6462}"/>
              </a:ext>
            </a:extLst>
          </p:cNvPr>
          <p:cNvSpPr/>
          <p:nvPr/>
        </p:nvSpPr>
        <p:spPr>
          <a:xfrm>
            <a:off x="7220898" y="2150052"/>
            <a:ext cx="4168461" cy="646986"/>
          </a:xfrm>
          <a:prstGeom prst="roundRect">
            <a:avLst/>
          </a:prstGeom>
          <a:solidFill>
            <a:schemeClr val="bg1"/>
          </a:solidFill>
          <a:ln>
            <a:solidFill>
              <a:srgbClr val="8AAC46"/>
            </a:solidFill>
          </a:ln>
        </p:spPr>
        <p:txBody>
          <a:bodyPr wrap="square">
            <a:spAutoFit/>
          </a:bodyPr>
          <a:lstStyle/>
          <a:p>
            <a:r>
              <a:rPr lang="en-NZ" sz="3200" b="1" dirty="0">
                <a:solidFill>
                  <a:srgbClr val="00456B"/>
                </a:solidFill>
                <a:latin typeface="Arial" pitchFamily="34" charset="0"/>
                <a:ea typeface="+mj-ea"/>
                <a:cs typeface="Arial" pitchFamily="34" charset="0"/>
              </a:rPr>
              <a:t>Lower risk</a:t>
            </a:r>
          </a:p>
        </p:txBody>
      </p:sp>
      <p:sp>
        <p:nvSpPr>
          <p:cNvPr id="7" name="Rounded Rectangle 6">
            <a:extLst>
              <a:ext uri="{FF2B5EF4-FFF2-40B4-BE49-F238E27FC236}">
                <a16:creationId xmlns:a16="http://schemas.microsoft.com/office/drawing/2014/main" id="{40ED0094-08CD-435A-B4DE-138B62348F93}"/>
              </a:ext>
            </a:extLst>
          </p:cNvPr>
          <p:cNvSpPr/>
          <p:nvPr/>
        </p:nvSpPr>
        <p:spPr>
          <a:xfrm>
            <a:off x="7220898" y="3198419"/>
            <a:ext cx="4341182" cy="1191816"/>
          </a:xfrm>
          <a:prstGeom prst="roundRect">
            <a:avLst/>
          </a:prstGeom>
          <a:solidFill>
            <a:schemeClr val="bg1"/>
          </a:solidFill>
          <a:ln>
            <a:solidFill>
              <a:srgbClr val="8AAC46"/>
            </a:solidFill>
          </a:ln>
        </p:spPr>
        <p:txBody>
          <a:bodyPr wrap="square">
            <a:spAutoFit/>
          </a:bodyPr>
          <a:lstStyle/>
          <a:p>
            <a:r>
              <a:rPr lang="en-NZ" sz="3200" b="1" dirty="0">
                <a:solidFill>
                  <a:srgbClr val="00456B"/>
                </a:solidFill>
                <a:latin typeface="Arial" pitchFamily="34" charset="0"/>
                <a:ea typeface="+mj-ea"/>
                <a:cs typeface="Arial" pitchFamily="34" charset="0"/>
              </a:rPr>
              <a:t>Confidence of using a national system</a:t>
            </a:r>
          </a:p>
        </p:txBody>
      </p:sp>
      <p:sp>
        <p:nvSpPr>
          <p:cNvPr id="8" name="Rounded Rectangle 7">
            <a:extLst>
              <a:ext uri="{FF2B5EF4-FFF2-40B4-BE49-F238E27FC236}">
                <a16:creationId xmlns:a16="http://schemas.microsoft.com/office/drawing/2014/main" id="{C5BFCF89-980E-415A-BF8B-E9D38B80035F}"/>
              </a:ext>
            </a:extLst>
          </p:cNvPr>
          <p:cNvSpPr/>
          <p:nvPr/>
        </p:nvSpPr>
        <p:spPr>
          <a:xfrm>
            <a:off x="6816090" y="4718909"/>
            <a:ext cx="2901499" cy="646986"/>
          </a:xfrm>
          <a:prstGeom prst="roundRect">
            <a:avLst/>
          </a:prstGeom>
          <a:solidFill>
            <a:schemeClr val="bg1"/>
          </a:solidFill>
          <a:ln>
            <a:solidFill>
              <a:srgbClr val="8AAC46"/>
            </a:solidFill>
          </a:ln>
        </p:spPr>
        <p:txBody>
          <a:bodyPr wrap="square">
            <a:spAutoFit/>
          </a:bodyPr>
          <a:lstStyle/>
          <a:p>
            <a:r>
              <a:rPr lang="en-NZ" sz="3200" b="1" dirty="0">
                <a:solidFill>
                  <a:srgbClr val="00456B"/>
                </a:solidFill>
                <a:latin typeface="Arial" pitchFamily="34" charset="0"/>
                <a:ea typeface="+mj-ea"/>
                <a:cs typeface="Arial" pitchFamily="34" charset="0"/>
              </a:rPr>
              <a:t>Career path</a:t>
            </a:r>
          </a:p>
        </p:txBody>
      </p:sp>
    </p:spTree>
    <p:extLst>
      <p:ext uri="{BB962C8B-B14F-4D97-AF65-F5344CB8AC3E}">
        <p14:creationId xmlns:p14="http://schemas.microsoft.com/office/powerpoint/2010/main" val="175437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7FCE88-67C6-4591-BCFB-2CA6CA0C6837}"/>
              </a:ext>
            </a:extLst>
          </p:cNvPr>
          <p:cNvSpPr>
            <a:spLocks noGrp="1"/>
          </p:cNvSpPr>
          <p:nvPr>
            <p:ph type="title"/>
          </p:nvPr>
        </p:nvSpPr>
        <p:spPr/>
        <p:txBody>
          <a:bodyPr wrap="square" numCol="1" anchorCtr="0" compatLnSpc="1">
            <a:prstTxWarp prst="textNoShape">
              <a:avLst/>
            </a:prstTxWarp>
          </a:bodyPr>
          <a:lstStyle/>
          <a:p>
            <a:r>
              <a:rPr lang="en-NZ" dirty="0"/>
              <a:t>About the project</a:t>
            </a:r>
          </a:p>
        </p:txBody>
      </p:sp>
      <p:sp>
        <p:nvSpPr>
          <p:cNvPr id="3" name="Content Placeholder 2"/>
          <p:cNvSpPr>
            <a:spLocks noGrp="1"/>
          </p:cNvSpPr>
          <p:nvPr>
            <p:ph sz="half" idx="1"/>
          </p:nvPr>
        </p:nvSpPr>
        <p:spPr/>
        <p:txBody>
          <a:bodyPr/>
          <a:lstStyle/>
          <a:p>
            <a:endParaRPr lang="en-NZ"/>
          </a:p>
        </p:txBody>
      </p:sp>
      <p:sp>
        <p:nvSpPr>
          <p:cNvPr id="15" name="Content Placeholder 14"/>
          <p:cNvSpPr>
            <a:spLocks noGrp="1"/>
          </p:cNvSpPr>
          <p:nvPr>
            <p:ph sz="half" idx="2"/>
          </p:nvPr>
        </p:nvSpPr>
        <p:spPr/>
        <p:txBody>
          <a:bodyPr/>
          <a:lstStyle/>
          <a:p>
            <a:endParaRPr lang="en-NZ" dirty="0"/>
          </a:p>
        </p:txBody>
      </p:sp>
      <p:grpSp>
        <p:nvGrpSpPr>
          <p:cNvPr id="4" name="Group 3"/>
          <p:cNvGrpSpPr/>
          <p:nvPr/>
        </p:nvGrpSpPr>
        <p:grpSpPr>
          <a:xfrm>
            <a:off x="1508286" y="2453562"/>
            <a:ext cx="3921549" cy="2033586"/>
            <a:chOff x="1836" y="2338536"/>
            <a:chExt cx="2237630" cy="895052"/>
          </a:xfrm>
        </p:grpSpPr>
        <p:sp>
          <p:nvSpPr>
            <p:cNvPr id="13" name="Chevron 12"/>
            <p:cNvSpPr/>
            <p:nvPr/>
          </p:nvSpPr>
          <p:spPr>
            <a:xfrm>
              <a:off x="1836" y="2338536"/>
              <a:ext cx="2237630" cy="895052"/>
            </a:xfrm>
            <a:prstGeom prst="chevron">
              <a:avLst/>
            </a:prstGeom>
            <a:solidFill>
              <a:srgbClr val="0070C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Chevron 4"/>
            <p:cNvSpPr/>
            <p:nvPr/>
          </p:nvSpPr>
          <p:spPr>
            <a:xfrm>
              <a:off x="556942" y="2338536"/>
              <a:ext cx="1445856" cy="8950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NZ" sz="2400" b="1" dirty="0">
                  <a:solidFill>
                    <a:schemeClr val="bg1"/>
                  </a:solidFill>
                  <a:latin typeface="Arial" panose="020B0604020202020204" pitchFamily="34" charset="0"/>
                  <a:cs typeface="Arial" panose="020B0604020202020204" pitchFamily="34" charset="0"/>
                </a:rPr>
                <a:t>Coroners Court recommendation</a:t>
              </a:r>
              <a:endParaRPr lang="en-US" sz="2400" b="1" dirty="0">
                <a:solidFill>
                  <a:schemeClr val="bg1"/>
                </a:solidFill>
                <a:latin typeface="Arial" panose="020B0604020202020204" pitchFamily="34" charset="0"/>
                <a:cs typeface="Arial" panose="020B0604020202020204" pitchFamily="34" charset="0"/>
              </a:endParaRPr>
            </a:p>
          </p:txBody>
        </p:sp>
      </p:grpSp>
      <p:grpSp>
        <p:nvGrpSpPr>
          <p:cNvPr id="7" name="Group 6"/>
          <p:cNvGrpSpPr/>
          <p:nvPr/>
        </p:nvGrpSpPr>
        <p:grpSpPr>
          <a:xfrm>
            <a:off x="4675279" y="2453562"/>
            <a:ext cx="3921549" cy="2033586"/>
            <a:chOff x="2015703" y="2338536"/>
            <a:chExt cx="2237630" cy="895052"/>
          </a:xfrm>
        </p:grpSpPr>
        <p:sp>
          <p:nvSpPr>
            <p:cNvPr id="11" name="Chevron 10"/>
            <p:cNvSpPr/>
            <p:nvPr/>
          </p:nvSpPr>
          <p:spPr>
            <a:xfrm>
              <a:off x="2015703" y="2338536"/>
              <a:ext cx="2237630" cy="895052"/>
            </a:xfrm>
            <a:prstGeom prst="chevron">
              <a:avLst/>
            </a:prstGeom>
            <a:solidFill>
              <a:schemeClr val="accent3"/>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Chevron 6"/>
            <p:cNvSpPr/>
            <p:nvPr/>
          </p:nvSpPr>
          <p:spPr>
            <a:xfrm>
              <a:off x="2674195" y="2338536"/>
              <a:ext cx="1278157" cy="8950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NZ" sz="2400" b="1" dirty="0">
                  <a:solidFill>
                    <a:schemeClr val="bg1"/>
                  </a:solidFill>
                  <a:latin typeface="Arial" panose="020B0604020202020204" pitchFamily="34" charset="0"/>
                  <a:cs typeface="Arial" panose="020B0604020202020204" pitchFamily="34" charset="0"/>
                </a:rPr>
                <a:t>Priority project for CGG</a:t>
              </a:r>
              <a:endParaRPr lang="en-US" sz="2400" b="1" dirty="0">
                <a:solidFill>
                  <a:schemeClr val="bg1"/>
                </a:solidFill>
                <a:latin typeface="Arial" panose="020B0604020202020204" pitchFamily="34" charset="0"/>
                <a:cs typeface="Arial" panose="020B0604020202020204" pitchFamily="34" charset="0"/>
              </a:endParaRPr>
            </a:p>
          </p:txBody>
        </p:sp>
      </p:grpSp>
      <p:grpSp>
        <p:nvGrpSpPr>
          <p:cNvPr id="8" name="Group 7"/>
          <p:cNvGrpSpPr/>
          <p:nvPr/>
        </p:nvGrpSpPr>
        <p:grpSpPr>
          <a:xfrm>
            <a:off x="7842271" y="2453573"/>
            <a:ext cx="3921549" cy="2145357"/>
            <a:chOff x="4029571" y="2338536"/>
            <a:chExt cx="2237630" cy="944244"/>
          </a:xfrm>
        </p:grpSpPr>
        <p:sp>
          <p:nvSpPr>
            <p:cNvPr id="9" name="Chevron 8"/>
            <p:cNvSpPr/>
            <p:nvPr/>
          </p:nvSpPr>
          <p:spPr>
            <a:xfrm>
              <a:off x="4029571" y="2338536"/>
              <a:ext cx="2237630" cy="895052"/>
            </a:xfrm>
            <a:prstGeom prst="chevron">
              <a:avLst/>
            </a:prstGeom>
            <a:solidFill>
              <a:srgbClr val="F57E1B"/>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Chevron 8"/>
            <p:cNvSpPr/>
            <p:nvPr/>
          </p:nvSpPr>
          <p:spPr>
            <a:xfrm>
              <a:off x="4579298" y="2387728"/>
              <a:ext cx="1342578" cy="8950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NZ" sz="2400" b="1" dirty="0">
                  <a:solidFill>
                    <a:schemeClr val="bg1"/>
                  </a:solidFill>
                  <a:latin typeface="Arial" panose="020B0604020202020204" pitchFamily="34" charset="0"/>
                  <a:cs typeface="Arial" panose="020B0604020202020204" pitchFamily="34" charset="0"/>
                </a:rPr>
                <a:t>Working party 11 industry representatives</a:t>
              </a:r>
              <a:endParaRPr lang="en-US" sz="16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4261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2">
            <a:extLst>
              <a:ext uri="{FF2B5EF4-FFF2-40B4-BE49-F238E27FC236}">
                <a16:creationId xmlns:a16="http://schemas.microsoft.com/office/drawing/2014/main" id="{460BEF1F-F19A-4681-A1A5-A090BB46AD7D}"/>
              </a:ext>
            </a:extLst>
          </p:cNvPr>
          <p:cNvSpPr/>
          <p:nvPr/>
        </p:nvSpPr>
        <p:spPr>
          <a:xfrm>
            <a:off x="7697001" y="4825210"/>
            <a:ext cx="4166647" cy="1093509"/>
          </a:xfrm>
          <a:prstGeom prst="roundRect">
            <a:avLst>
              <a:gd name="adj" fmla="val 8120"/>
            </a:avLst>
          </a:prstGeom>
          <a:solidFill>
            <a:schemeClr val="accent3">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Rectangle: Rounded Corners 2">
            <a:extLst>
              <a:ext uri="{FF2B5EF4-FFF2-40B4-BE49-F238E27FC236}">
                <a16:creationId xmlns:a16="http://schemas.microsoft.com/office/drawing/2014/main" id="{460BEF1F-F19A-4681-A1A5-A090BB46AD7D}"/>
              </a:ext>
            </a:extLst>
          </p:cNvPr>
          <p:cNvSpPr/>
          <p:nvPr/>
        </p:nvSpPr>
        <p:spPr>
          <a:xfrm>
            <a:off x="3317690" y="4825210"/>
            <a:ext cx="4156785" cy="1093509"/>
          </a:xfrm>
          <a:prstGeom prst="roundRect">
            <a:avLst>
              <a:gd name="adj" fmla="val 8120"/>
            </a:avLst>
          </a:prstGeom>
          <a:solidFill>
            <a:schemeClr val="accent3">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Rectangle: Rounded Corners 2">
            <a:extLst>
              <a:ext uri="{FF2B5EF4-FFF2-40B4-BE49-F238E27FC236}">
                <a16:creationId xmlns:a16="http://schemas.microsoft.com/office/drawing/2014/main" id="{460BEF1F-F19A-4681-A1A5-A090BB46AD7D}"/>
              </a:ext>
            </a:extLst>
          </p:cNvPr>
          <p:cNvSpPr/>
          <p:nvPr/>
        </p:nvSpPr>
        <p:spPr>
          <a:xfrm>
            <a:off x="7697001" y="2979813"/>
            <a:ext cx="4166647" cy="1384798"/>
          </a:xfrm>
          <a:prstGeom prst="roundRect">
            <a:avLst>
              <a:gd name="adj" fmla="val 8120"/>
            </a:avLst>
          </a:prstGeom>
          <a:solidFill>
            <a:schemeClr val="accent3">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Rectangle: Rounded Corners 2">
            <a:extLst>
              <a:ext uri="{FF2B5EF4-FFF2-40B4-BE49-F238E27FC236}">
                <a16:creationId xmlns:a16="http://schemas.microsoft.com/office/drawing/2014/main" id="{460BEF1F-F19A-4681-A1A5-A090BB46AD7D}"/>
              </a:ext>
            </a:extLst>
          </p:cNvPr>
          <p:cNvSpPr/>
          <p:nvPr/>
        </p:nvSpPr>
        <p:spPr>
          <a:xfrm>
            <a:off x="3317691" y="2979813"/>
            <a:ext cx="4158690" cy="1384798"/>
          </a:xfrm>
          <a:prstGeom prst="roundRect">
            <a:avLst>
              <a:gd name="adj" fmla="val 8120"/>
            </a:avLst>
          </a:prstGeom>
          <a:solidFill>
            <a:schemeClr val="accent3">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0" name="Rectangle: Rounded Corners 2">
            <a:extLst>
              <a:ext uri="{FF2B5EF4-FFF2-40B4-BE49-F238E27FC236}">
                <a16:creationId xmlns:a16="http://schemas.microsoft.com/office/drawing/2014/main" id="{460BEF1F-F19A-4681-A1A5-A090BB46AD7D}"/>
              </a:ext>
            </a:extLst>
          </p:cNvPr>
          <p:cNvSpPr/>
          <p:nvPr/>
        </p:nvSpPr>
        <p:spPr>
          <a:xfrm>
            <a:off x="7697001" y="444002"/>
            <a:ext cx="4166647" cy="2120089"/>
          </a:xfrm>
          <a:prstGeom prst="roundRect">
            <a:avLst>
              <a:gd name="adj" fmla="val 8120"/>
            </a:avLst>
          </a:prstGeom>
          <a:solidFill>
            <a:schemeClr val="accent3">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9" name="Rectangle: Rounded Corners 2">
            <a:extLst>
              <a:ext uri="{FF2B5EF4-FFF2-40B4-BE49-F238E27FC236}">
                <a16:creationId xmlns:a16="http://schemas.microsoft.com/office/drawing/2014/main" id="{460BEF1F-F19A-4681-A1A5-A090BB46AD7D}"/>
              </a:ext>
            </a:extLst>
          </p:cNvPr>
          <p:cNvSpPr/>
          <p:nvPr/>
        </p:nvSpPr>
        <p:spPr>
          <a:xfrm>
            <a:off x="3308263" y="444002"/>
            <a:ext cx="4166647" cy="2120089"/>
          </a:xfrm>
          <a:prstGeom prst="roundRect">
            <a:avLst>
              <a:gd name="adj" fmla="val 8120"/>
            </a:avLst>
          </a:prstGeom>
          <a:solidFill>
            <a:schemeClr val="accent3">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bg1"/>
              </a:solidFill>
            </a:endParaRPr>
          </a:p>
        </p:txBody>
      </p:sp>
      <p:sp>
        <p:nvSpPr>
          <p:cNvPr id="9" name="Title 8">
            <a:extLst>
              <a:ext uri="{FF2B5EF4-FFF2-40B4-BE49-F238E27FC236}">
                <a16:creationId xmlns:a16="http://schemas.microsoft.com/office/drawing/2014/main" id="{AEC38278-CB0C-4FF7-923C-FA0B8FCB8823}"/>
              </a:ext>
            </a:extLst>
          </p:cNvPr>
          <p:cNvSpPr>
            <a:spLocks noGrp="1"/>
          </p:cNvSpPr>
          <p:nvPr>
            <p:ph type="title"/>
          </p:nvPr>
        </p:nvSpPr>
        <p:spPr/>
        <p:txBody>
          <a:bodyPr/>
          <a:lstStyle/>
          <a:p>
            <a:r>
              <a:rPr lang="en-NZ" dirty="0"/>
              <a:t>Working party members</a:t>
            </a:r>
            <a:br>
              <a:rPr lang="en-NZ" dirty="0"/>
            </a:br>
            <a:br>
              <a:rPr lang="en-NZ" dirty="0"/>
            </a:br>
            <a:r>
              <a:rPr lang="en-NZ" dirty="0">
                <a:solidFill>
                  <a:schemeClr val="accent6">
                    <a:lumMod val="75000"/>
                  </a:schemeClr>
                </a:solidFill>
                <a:sym typeface="Wingdings"/>
              </a:rPr>
              <a:t> </a:t>
            </a:r>
            <a:r>
              <a:rPr lang="en-NZ" sz="2000" dirty="0">
                <a:sym typeface="Wingdings"/>
              </a:rPr>
              <a:t>6 CGG members</a:t>
            </a:r>
            <a:br>
              <a:rPr lang="en-NZ" sz="2000" dirty="0"/>
            </a:br>
            <a:br>
              <a:rPr lang="en-NZ" dirty="0"/>
            </a:br>
            <a:br>
              <a:rPr lang="en-NZ" dirty="0"/>
            </a:br>
            <a:endParaRPr lang="en-NZ" dirty="0"/>
          </a:p>
        </p:txBody>
      </p:sp>
      <p:sp>
        <p:nvSpPr>
          <p:cNvPr id="4" name="Down Arrow 4"/>
          <p:cNvSpPr/>
          <p:nvPr/>
        </p:nvSpPr>
        <p:spPr>
          <a:xfrm>
            <a:off x="3304671" y="240830"/>
            <a:ext cx="4173831" cy="673422"/>
          </a:xfrm>
          <a:prstGeom prst="roundRect">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NZ" sz="2400" b="1" kern="1200" dirty="0">
                <a:solidFill>
                  <a:schemeClr val="bg1"/>
                </a:solidFill>
                <a:latin typeface="Arial" panose="020B0604020202020204" pitchFamily="34" charset="0"/>
                <a:cs typeface="Arial" panose="020B0604020202020204" pitchFamily="34" charset="0"/>
              </a:rPr>
              <a:t>Contractors </a:t>
            </a:r>
            <a:endParaRPr lang="en-US" sz="2400" b="1" kern="1200"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3309225" y="1003406"/>
            <a:ext cx="2543155" cy="1431161"/>
          </a:xfrm>
          <a:prstGeom prst="rect">
            <a:avLst/>
          </a:prstGeom>
          <a:noFill/>
        </p:spPr>
        <p:txBody>
          <a:bodyPr wrap="square" rtlCol="0">
            <a:spAutoFit/>
          </a:bodyPr>
          <a:lstStyle/>
          <a:p>
            <a:pPr>
              <a:spcBef>
                <a:spcPts val="600"/>
              </a:spcBef>
            </a:pPr>
            <a:r>
              <a:rPr lang="en-NZ" b="1" dirty="0">
                <a:latin typeface="Arial" panose="020B0604020202020204" pitchFamily="34" charset="0"/>
                <a:cs typeface="Arial" panose="020B0604020202020204" pitchFamily="34" charset="0"/>
              </a:rPr>
              <a:t>James Scully</a:t>
            </a:r>
          </a:p>
          <a:p>
            <a:pPr fontAlgn="t">
              <a:spcBef>
                <a:spcPts val="600"/>
              </a:spcBef>
            </a:pPr>
            <a:r>
              <a:rPr lang="en-NZ" b="1" dirty="0">
                <a:latin typeface="Arial" panose="020B0604020202020204" pitchFamily="34" charset="0"/>
                <a:cs typeface="Arial" panose="020B0604020202020204" pitchFamily="34" charset="0"/>
              </a:rPr>
              <a:t>Angela McNeil</a:t>
            </a:r>
          </a:p>
          <a:p>
            <a:pPr fontAlgn="t">
              <a:spcBef>
                <a:spcPts val="600"/>
              </a:spcBef>
            </a:pPr>
            <a:r>
              <a:rPr lang="en-NZ" b="1" dirty="0">
                <a:latin typeface="Arial" panose="020B0604020202020204" pitchFamily="34" charset="0"/>
                <a:cs typeface="Arial" panose="020B0604020202020204" pitchFamily="34" charset="0"/>
              </a:rPr>
              <a:t>Ray Edwards</a:t>
            </a:r>
            <a:endParaRPr lang="en-NZ" dirty="0">
              <a:solidFill>
                <a:schemeClr val="accent6">
                  <a:lumMod val="75000"/>
                </a:schemeClr>
              </a:solidFill>
              <a:latin typeface="Arial" panose="020B0604020202020204" pitchFamily="34" charset="0"/>
              <a:cs typeface="Arial" panose="020B0604020202020204" pitchFamily="34" charset="0"/>
            </a:endParaRPr>
          </a:p>
          <a:p>
            <a:pPr fontAlgn="t">
              <a:spcBef>
                <a:spcPts val="600"/>
              </a:spcBef>
            </a:pPr>
            <a:r>
              <a:rPr lang="en-NZ" b="1" dirty="0">
                <a:latin typeface="Arial" panose="020B0604020202020204" pitchFamily="34" charset="0"/>
                <a:cs typeface="Arial" panose="020B0604020202020204" pitchFamily="34" charset="0"/>
              </a:rPr>
              <a:t>Chris Harmer</a:t>
            </a:r>
          </a:p>
        </p:txBody>
      </p:sp>
      <p:sp>
        <p:nvSpPr>
          <p:cNvPr id="12" name="TextBox 11"/>
          <p:cNvSpPr txBox="1"/>
          <p:nvPr/>
        </p:nvSpPr>
        <p:spPr>
          <a:xfrm>
            <a:off x="5176981" y="1003406"/>
            <a:ext cx="2373059" cy="1431161"/>
          </a:xfrm>
          <a:prstGeom prst="rect">
            <a:avLst/>
          </a:prstGeom>
          <a:noFill/>
        </p:spPr>
        <p:txBody>
          <a:bodyPr wrap="square" rtlCol="0">
            <a:spAutoFit/>
          </a:bodyPr>
          <a:lstStyle/>
          <a:p>
            <a:pPr lvl="0">
              <a:spcBef>
                <a:spcPts val="600"/>
              </a:spcBef>
              <a:defRPr/>
            </a:pPr>
            <a:r>
              <a:rPr lang="en-NZ" dirty="0">
                <a:solidFill>
                  <a:srgbClr val="000000"/>
                </a:solidFill>
                <a:latin typeface="Arial" panose="020B0604020202020204" pitchFamily="34" charset="0"/>
                <a:cs typeface="Arial" panose="020B0604020202020204" pitchFamily="34" charset="0"/>
              </a:rPr>
              <a:t>AMA (Fulton Hogan)</a:t>
            </a:r>
          </a:p>
          <a:p>
            <a:pPr fontAlgn="t">
              <a:spcBef>
                <a:spcPts val="600"/>
              </a:spcBef>
            </a:pPr>
            <a:r>
              <a:rPr lang="en-NZ" dirty="0">
                <a:latin typeface="Arial" panose="020B0604020202020204" pitchFamily="34" charset="0"/>
                <a:cs typeface="Arial" panose="020B0604020202020204" pitchFamily="34" charset="0"/>
              </a:rPr>
              <a:t>Downer</a:t>
            </a:r>
          </a:p>
          <a:p>
            <a:pPr fontAlgn="t">
              <a:spcBef>
                <a:spcPts val="600"/>
              </a:spcBef>
            </a:pPr>
            <a:r>
              <a:rPr lang="en-NZ" dirty="0">
                <a:latin typeface="Arial" panose="020B0604020202020204" pitchFamily="34" charset="0"/>
                <a:cs typeface="Arial" panose="020B0604020202020204" pitchFamily="34" charset="0"/>
              </a:rPr>
              <a:t>Higgins</a:t>
            </a:r>
            <a:r>
              <a:rPr lang="en-NZ" dirty="0">
                <a:solidFill>
                  <a:schemeClr val="accent6">
                    <a:lumMod val="75000"/>
                  </a:schemeClr>
                </a:solidFill>
                <a:latin typeface="Arial" panose="020B0604020202020204" pitchFamily="34" charset="0"/>
                <a:cs typeface="Arial" panose="020B0604020202020204" pitchFamily="34" charset="0"/>
                <a:sym typeface="Wingdings"/>
              </a:rPr>
              <a:t></a:t>
            </a:r>
            <a:endParaRPr lang="en-NZ" dirty="0">
              <a:solidFill>
                <a:schemeClr val="accent6">
                  <a:lumMod val="75000"/>
                </a:schemeClr>
              </a:solidFill>
              <a:latin typeface="Arial" panose="020B0604020202020204" pitchFamily="34" charset="0"/>
              <a:cs typeface="Arial" panose="020B0604020202020204" pitchFamily="34" charset="0"/>
            </a:endParaRPr>
          </a:p>
          <a:p>
            <a:pPr fontAlgn="t">
              <a:spcBef>
                <a:spcPts val="600"/>
              </a:spcBef>
            </a:pPr>
            <a:r>
              <a:rPr lang="en-NZ" dirty="0">
                <a:latin typeface="Arial" panose="020B0604020202020204" pitchFamily="34" charset="0"/>
                <a:cs typeface="Arial" panose="020B0604020202020204" pitchFamily="34" charset="0"/>
              </a:rPr>
              <a:t>Higgins</a:t>
            </a:r>
          </a:p>
        </p:txBody>
      </p:sp>
      <p:sp>
        <p:nvSpPr>
          <p:cNvPr id="13" name="TextBox 12"/>
          <p:cNvSpPr txBox="1"/>
          <p:nvPr/>
        </p:nvSpPr>
        <p:spPr>
          <a:xfrm>
            <a:off x="7720970" y="1003406"/>
            <a:ext cx="2543155" cy="984885"/>
          </a:xfrm>
          <a:prstGeom prst="rect">
            <a:avLst/>
          </a:prstGeom>
          <a:noFill/>
        </p:spPr>
        <p:txBody>
          <a:bodyPr wrap="square" rtlCol="0">
            <a:spAutoFit/>
          </a:bodyPr>
          <a:lstStyle/>
          <a:p>
            <a:pPr>
              <a:spcBef>
                <a:spcPts val="600"/>
              </a:spcBef>
            </a:pPr>
            <a:r>
              <a:rPr lang="en-NZ" b="1" dirty="0">
                <a:latin typeface="Arial" panose="020B0604020202020204" pitchFamily="34" charset="0"/>
                <a:cs typeface="Arial" panose="020B0604020202020204" pitchFamily="34" charset="0"/>
              </a:rPr>
              <a:t>Ben </a:t>
            </a:r>
            <a:r>
              <a:rPr lang="en-NZ" b="1" dirty="0" err="1">
                <a:latin typeface="Arial" panose="020B0604020202020204" pitchFamily="34" charset="0"/>
                <a:cs typeface="Arial" panose="020B0604020202020204" pitchFamily="34" charset="0"/>
              </a:rPr>
              <a:t>Isdale</a:t>
            </a:r>
            <a:endParaRPr lang="en-NZ" b="1" dirty="0">
              <a:latin typeface="Arial" panose="020B0604020202020204" pitchFamily="34" charset="0"/>
              <a:cs typeface="Arial" panose="020B0604020202020204" pitchFamily="34" charset="0"/>
            </a:endParaRPr>
          </a:p>
          <a:p>
            <a:pPr>
              <a:spcBef>
                <a:spcPts val="600"/>
              </a:spcBef>
            </a:pPr>
            <a:endParaRPr lang="en-NZ" sz="1200" b="1" dirty="0">
              <a:latin typeface="Arial" panose="020B0604020202020204" pitchFamily="34" charset="0"/>
              <a:cs typeface="Arial" panose="020B0604020202020204" pitchFamily="34" charset="0"/>
            </a:endParaRPr>
          </a:p>
          <a:p>
            <a:pPr>
              <a:spcBef>
                <a:spcPts val="600"/>
              </a:spcBef>
            </a:pPr>
            <a:r>
              <a:rPr lang="en-NZ" b="1" dirty="0">
                <a:latin typeface="Arial" panose="020B0604020202020204" pitchFamily="34" charset="0"/>
                <a:cs typeface="Arial" panose="020B0604020202020204" pitchFamily="34" charset="0"/>
              </a:rPr>
              <a:t>Peter Graham</a:t>
            </a:r>
          </a:p>
        </p:txBody>
      </p:sp>
      <p:sp>
        <p:nvSpPr>
          <p:cNvPr id="14" name="TextBox 13"/>
          <p:cNvSpPr txBox="1"/>
          <p:nvPr/>
        </p:nvSpPr>
        <p:spPr>
          <a:xfrm>
            <a:off x="9490600" y="1003406"/>
            <a:ext cx="2296160" cy="1277273"/>
          </a:xfrm>
          <a:prstGeom prst="rect">
            <a:avLst/>
          </a:prstGeom>
          <a:noFill/>
        </p:spPr>
        <p:txBody>
          <a:bodyPr wrap="square" rtlCol="0">
            <a:spAutoFit/>
          </a:bodyPr>
          <a:lstStyle/>
          <a:p>
            <a:r>
              <a:rPr lang="en-NZ" dirty="0">
                <a:latin typeface="Arial" panose="020B0604020202020204" pitchFamily="34" charset="0"/>
                <a:cs typeface="Arial" panose="020B0604020202020204" pitchFamily="34" charset="0"/>
              </a:rPr>
              <a:t>Evolution Road </a:t>
            </a:r>
          </a:p>
          <a:p>
            <a:r>
              <a:rPr lang="en-NZ" dirty="0">
                <a:latin typeface="Arial" panose="020B0604020202020204" pitchFamily="34" charset="0"/>
                <a:cs typeface="Arial" panose="020B0604020202020204" pitchFamily="34" charset="0"/>
              </a:rPr>
              <a:t>Services</a:t>
            </a:r>
          </a:p>
          <a:p>
            <a:pPr>
              <a:spcBef>
                <a:spcPts val="600"/>
              </a:spcBef>
            </a:pPr>
            <a:r>
              <a:rPr lang="en-NZ" dirty="0">
                <a:latin typeface="Arial" panose="020B0604020202020204" pitchFamily="34" charset="0"/>
                <a:cs typeface="Arial" panose="020B0604020202020204" pitchFamily="34" charset="0"/>
              </a:rPr>
              <a:t>Traffic Management</a:t>
            </a:r>
            <a:br>
              <a:rPr lang="en-NZ" dirty="0">
                <a:latin typeface="Arial" panose="020B0604020202020204" pitchFamily="34" charset="0"/>
                <a:cs typeface="Arial" panose="020B0604020202020204" pitchFamily="34" charset="0"/>
              </a:rPr>
            </a:br>
            <a:r>
              <a:rPr lang="en-NZ" dirty="0">
                <a:latin typeface="Arial" panose="020B0604020202020204" pitchFamily="34" charset="0"/>
                <a:cs typeface="Arial" panose="020B0604020202020204" pitchFamily="34" charset="0"/>
              </a:rPr>
              <a:t>and Control</a:t>
            </a:r>
          </a:p>
        </p:txBody>
      </p:sp>
      <p:sp>
        <p:nvSpPr>
          <p:cNvPr id="15" name="Down Arrow 4"/>
          <p:cNvSpPr/>
          <p:nvPr/>
        </p:nvSpPr>
        <p:spPr>
          <a:xfrm>
            <a:off x="7693409" y="250257"/>
            <a:ext cx="4173831" cy="673422"/>
          </a:xfrm>
          <a:prstGeom prst="roundRect">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spcFirstLastPara="0" vert="horz" wrap="square" lIns="85344" tIns="85344" rIns="85344" bIns="85344" numCol="1" spcCol="1270" anchor="ctr" anchorCtr="0">
            <a:noAutofit/>
          </a:bodyPr>
          <a:lstStyle/>
          <a:p>
            <a:pPr algn="ctr" defTabSz="533400">
              <a:lnSpc>
                <a:spcPct val="90000"/>
              </a:lnSpc>
              <a:spcBef>
                <a:spcPct val="0"/>
              </a:spcBef>
              <a:spcAft>
                <a:spcPct val="35000"/>
              </a:spcAft>
            </a:pPr>
            <a:r>
              <a:rPr lang="en-NZ" sz="2400" b="1" dirty="0">
                <a:solidFill>
                  <a:schemeClr val="bg1"/>
                </a:solidFill>
                <a:latin typeface="Arial" panose="020B0604020202020204" pitchFamily="34" charset="0"/>
                <a:cs typeface="Arial" panose="020B0604020202020204" pitchFamily="34" charset="0"/>
              </a:rPr>
              <a:t>TTM specialist </a:t>
            </a:r>
            <a:endParaRPr lang="en-US" sz="24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3309225" y="3548643"/>
            <a:ext cx="2543155" cy="369332"/>
          </a:xfrm>
          <a:prstGeom prst="rect">
            <a:avLst/>
          </a:prstGeom>
          <a:noFill/>
        </p:spPr>
        <p:txBody>
          <a:bodyPr wrap="square" rtlCol="0">
            <a:spAutoFit/>
          </a:bodyPr>
          <a:lstStyle/>
          <a:p>
            <a:r>
              <a:rPr lang="en-NZ" b="1" dirty="0">
                <a:latin typeface="Arial" panose="020B0604020202020204" pitchFamily="34" charset="0"/>
                <a:cs typeface="Arial" panose="020B0604020202020204" pitchFamily="34" charset="0"/>
              </a:rPr>
              <a:t>George Boyd</a:t>
            </a:r>
          </a:p>
        </p:txBody>
      </p:sp>
      <p:sp>
        <p:nvSpPr>
          <p:cNvPr id="17" name="TextBox 16"/>
          <p:cNvSpPr txBox="1"/>
          <p:nvPr/>
        </p:nvSpPr>
        <p:spPr>
          <a:xfrm>
            <a:off x="5176981" y="3548643"/>
            <a:ext cx="1993924" cy="369332"/>
          </a:xfrm>
          <a:prstGeom prst="rect">
            <a:avLst/>
          </a:prstGeom>
          <a:noFill/>
        </p:spPr>
        <p:txBody>
          <a:bodyPr wrap="square" rtlCol="0">
            <a:spAutoFit/>
          </a:bodyPr>
          <a:lstStyle/>
          <a:p>
            <a:r>
              <a:rPr lang="en-NZ" dirty="0" err="1">
                <a:latin typeface="Arial" panose="020B0604020202020204" pitchFamily="34" charset="0"/>
                <a:cs typeface="Arial" panose="020B0604020202020204" pitchFamily="34" charset="0"/>
              </a:rPr>
              <a:t>GHD</a:t>
            </a:r>
            <a:r>
              <a:rPr lang="en-NZ" dirty="0">
                <a:latin typeface="Arial" panose="020B0604020202020204" pitchFamily="34" charset="0"/>
                <a:cs typeface="Arial" panose="020B0604020202020204" pitchFamily="34" charset="0"/>
              </a:rPr>
              <a:t> </a:t>
            </a:r>
            <a:r>
              <a:rPr lang="en-NZ" dirty="0">
                <a:solidFill>
                  <a:schemeClr val="accent6">
                    <a:lumMod val="75000"/>
                  </a:schemeClr>
                </a:solidFill>
                <a:latin typeface="Arial" panose="020B0604020202020204" pitchFamily="34" charset="0"/>
                <a:cs typeface="Arial" panose="020B0604020202020204" pitchFamily="34" charset="0"/>
                <a:sym typeface="Wingdings"/>
              </a:rPr>
              <a:t></a:t>
            </a:r>
            <a:endParaRPr lang="en-NZ" dirty="0">
              <a:latin typeface="Arial" panose="020B0604020202020204" pitchFamily="34" charset="0"/>
              <a:cs typeface="Arial" panose="020B0604020202020204" pitchFamily="34" charset="0"/>
            </a:endParaRPr>
          </a:p>
        </p:txBody>
      </p:sp>
      <p:sp>
        <p:nvSpPr>
          <p:cNvPr id="18" name="TextBox 17"/>
          <p:cNvSpPr txBox="1"/>
          <p:nvPr/>
        </p:nvSpPr>
        <p:spPr>
          <a:xfrm>
            <a:off x="7720970" y="3548643"/>
            <a:ext cx="2543155" cy="723275"/>
          </a:xfrm>
          <a:prstGeom prst="rect">
            <a:avLst/>
          </a:prstGeom>
          <a:noFill/>
        </p:spPr>
        <p:txBody>
          <a:bodyPr wrap="square" rtlCol="0">
            <a:spAutoFit/>
          </a:bodyPr>
          <a:lstStyle/>
          <a:p>
            <a:r>
              <a:rPr lang="en-NZ" b="1" dirty="0">
                <a:latin typeface="Arial" panose="020B0604020202020204" pitchFamily="34" charset="0"/>
                <a:cs typeface="Arial" panose="020B0604020202020204" pitchFamily="34" charset="0"/>
              </a:rPr>
              <a:t>Tom </a:t>
            </a:r>
            <a:r>
              <a:rPr lang="en-NZ" b="1" dirty="0" err="1">
                <a:latin typeface="Arial" panose="020B0604020202020204" pitchFamily="34" charset="0"/>
                <a:cs typeface="Arial" panose="020B0604020202020204" pitchFamily="34" charset="0"/>
              </a:rPr>
              <a:t>Kiddle</a:t>
            </a:r>
            <a:endParaRPr lang="en-NZ" b="1" dirty="0">
              <a:latin typeface="Arial" panose="020B0604020202020204" pitchFamily="34" charset="0"/>
              <a:cs typeface="Arial" panose="020B0604020202020204" pitchFamily="34" charset="0"/>
            </a:endParaRPr>
          </a:p>
          <a:p>
            <a:pPr fontAlgn="ctr">
              <a:spcBef>
                <a:spcPts val="600"/>
              </a:spcBef>
            </a:pPr>
            <a:r>
              <a:rPr lang="en-NZ" b="1" dirty="0">
                <a:latin typeface="Arial" panose="020B0604020202020204" pitchFamily="34" charset="0"/>
                <a:cs typeface="Arial" panose="020B0604020202020204" pitchFamily="34" charset="0"/>
              </a:rPr>
              <a:t>Simon </a:t>
            </a:r>
            <a:r>
              <a:rPr lang="en-NZ" b="1" dirty="0" err="1">
                <a:latin typeface="Arial" panose="020B0604020202020204" pitchFamily="34" charset="0"/>
                <a:cs typeface="Arial" panose="020B0604020202020204" pitchFamily="34" charset="0"/>
              </a:rPr>
              <a:t>Harty</a:t>
            </a:r>
            <a:endParaRPr lang="en-NZ" b="1" dirty="0">
              <a:latin typeface="Arial" panose="020B0604020202020204" pitchFamily="34" charset="0"/>
              <a:cs typeface="Arial" panose="020B0604020202020204" pitchFamily="34" charset="0"/>
            </a:endParaRPr>
          </a:p>
        </p:txBody>
      </p:sp>
      <p:sp>
        <p:nvSpPr>
          <p:cNvPr id="19" name="TextBox 18"/>
          <p:cNvSpPr txBox="1"/>
          <p:nvPr/>
        </p:nvSpPr>
        <p:spPr>
          <a:xfrm>
            <a:off x="9490600" y="3548643"/>
            <a:ext cx="2540000" cy="723275"/>
          </a:xfrm>
          <a:prstGeom prst="rect">
            <a:avLst/>
          </a:prstGeom>
          <a:noFill/>
        </p:spPr>
        <p:txBody>
          <a:bodyPr wrap="square" rtlCol="0">
            <a:spAutoFit/>
          </a:bodyPr>
          <a:lstStyle/>
          <a:p>
            <a:r>
              <a:rPr lang="en-NZ" dirty="0">
                <a:latin typeface="Arial" panose="020B0604020202020204" pitchFamily="34" charset="0"/>
                <a:cs typeface="Arial" panose="020B0604020202020204" pitchFamily="34" charset="0"/>
              </a:rPr>
              <a:t>Auckland Transport </a:t>
            </a:r>
            <a:r>
              <a:rPr lang="en-NZ" dirty="0">
                <a:solidFill>
                  <a:schemeClr val="accent6">
                    <a:lumMod val="75000"/>
                  </a:schemeClr>
                </a:solidFill>
                <a:latin typeface="Arial" panose="020B0604020202020204" pitchFamily="34" charset="0"/>
                <a:cs typeface="Arial" panose="020B0604020202020204" pitchFamily="34" charset="0"/>
                <a:sym typeface="Wingdings"/>
              </a:rPr>
              <a:t></a:t>
            </a:r>
            <a:endParaRPr lang="en-NZ" dirty="0">
              <a:latin typeface="Arial" panose="020B0604020202020204" pitchFamily="34" charset="0"/>
              <a:cs typeface="Arial" panose="020B0604020202020204" pitchFamily="34" charset="0"/>
            </a:endParaRPr>
          </a:p>
          <a:p>
            <a:pPr>
              <a:spcBef>
                <a:spcPts val="600"/>
              </a:spcBef>
            </a:pPr>
            <a:r>
              <a:rPr lang="en-NZ" dirty="0" err="1">
                <a:latin typeface="Arial" panose="020B0604020202020204" pitchFamily="34" charset="0"/>
                <a:cs typeface="Arial" panose="020B0604020202020204" pitchFamily="34" charset="0"/>
              </a:rPr>
              <a:t>CTOC</a:t>
            </a:r>
            <a:r>
              <a:rPr lang="en-NZ" dirty="0">
                <a:latin typeface="Arial" panose="020B0604020202020204" pitchFamily="34" charset="0"/>
                <a:cs typeface="Arial" panose="020B0604020202020204" pitchFamily="34" charset="0"/>
              </a:rPr>
              <a:t> </a:t>
            </a:r>
            <a:r>
              <a:rPr lang="en-NZ" dirty="0">
                <a:solidFill>
                  <a:schemeClr val="accent6">
                    <a:lumMod val="75000"/>
                  </a:schemeClr>
                </a:solidFill>
                <a:latin typeface="Arial" panose="020B0604020202020204" pitchFamily="34" charset="0"/>
                <a:cs typeface="Arial" panose="020B0604020202020204" pitchFamily="34" charset="0"/>
                <a:sym typeface="Wingdings"/>
              </a:rPr>
              <a:t></a:t>
            </a:r>
            <a:r>
              <a:rPr lang="en-NZ" dirty="0">
                <a:latin typeface="Arial" panose="020B0604020202020204" pitchFamily="34" charset="0"/>
                <a:cs typeface="Arial" panose="020B0604020202020204" pitchFamily="34" charset="0"/>
              </a:rPr>
              <a:t> </a:t>
            </a:r>
          </a:p>
        </p:txBody>
      </p:sp>
      <p:sp>
        <p:nvSpPr>
          <p:cNvPr id="20" name="Down Arrow 4"/>
          <p:cNvSpPr/>
          <p:nvPr/>
        </p:nvSpPr>
        <p:spPr>
          <a:xfrm>
            <a:off x="7693409" y="2767211"/>
            <a:ext cx="4173831" cy="673422"/>
          </a:xfrm>
          <a:prstGeom prst="roundRect">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spcFirstLastPara="0" vert="horz" wrap="square" lIns="85344" tIns="85344" rIns="85344" bIns="85344" numCol="1" spcCol="1270" anchor="ctr" anchorCtr="0">
            <a:noAutofit/>
          </a:bodyPr>
          <a:lstStyle/>
          <a:p>
            <a:pPr algn="ctr" defTabSz="533400">
              <a:lnSpc>
                <a:spcPct val="90000"/>
              </a:lnSpc>
              <a:spcBef>
                <a:spcPct val="0"/>
              </a:spcBef>
              <a:spcAft>
                <a:spcPct val="35000"/>
              </a:spcAft>
            </a:pPr>
            <a:r>
              <a:rPr lang="en-NZ" sz="2400" b="1" dirty="0">
                <a:solidFill>
                  <a:schemeClr val="bg1"/>
                </a:solidFill>
                <a:latin typeface="Arial" panose="020B0604020202020204" pitchFamily="34" charset="0"/>
                <a:cs typeface="Arial" panose="020B0604020202020204" pitchFamily="34" charset="0"/>
              </a:rPr>
              <a:t>RCAs</a:t>
            </a:r>
            <a:endParaRPr lang="en-US" sz="2400" b="1" dirty="0">
              <a:solidFill>
                <a:schemeClr val="bg1"/>
              </a:solidFill>
              <a:latin typeface="Arial" panose="020B0604020202020204" pitchFamily="34" charset="0"/>
              <a:cs typeface="Arial" panose="020B0604020202020204" pitchFamily="34" charset="0"/>
            </a:endParaRPr>
          </a:p>
        </p:txBody>
      </p:sp>
      <p:sp>
        <p:nvSpPr>
          <p:cNvPr id="21" name="Down Arrow 4"/>
          <p:cNvSpPr/>
          <p:nvPr/>
        </p:nvSpPr>
        <p:spPr>
          <a:xfrm>
            <a:off x="3304671" y="2767211"/>
            <a:ext cx="4173831" cy="673422"/>
          </a:xfrm>
          <a:prstGeom prst="roundRect">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spcFirstLastPara="0" vert="horz" wrap="square" lIns="85344" tIns="85344" rIns="85344" bIns="85344" numCol="1" spcCol="1270" anchor="ctr" anchorCtr="0">
            <a:noAutofit/>
          </a:bodyPr>
          <a:lstStyle/>
          <a:p>
            <a:pPr algn="ctr" defTabSz="533400">
              <a:lnSpc>
                <a:spcPct val="90000"/>
              </a:lnSpc>
              <a:spcBef>
                <a:spcPct val="0"/>
              </a:spcBef>
              <a:spcAft>
                <a:spcPct val="35000"/>
              </a:spcAft>
            </a:pPr>
            <a:r>
              <a:rPr lang="en-NZ" sz="2400" b="1" dirty="0">
                <a:solidFill>
                  <a:schemeClr val="bg1"/>
                </a:solidFill>
                <a:latin typeface="Arial" panose="020B0604020202020204" pitchFamily="34" charset="0"/>
                <a:cs typeface="Arial" panose="020B0604020202020204" pitchFamily="34" charset="0"/>
              </a:rPr>
              <a:t>Consultants</a:t>
            </a:r>
            <a:endParaRPr lang="en-US" sz="2400" b="1"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7720971" y="5333868"/>
            <a:ext cx="1657032" cy="369332"/>
          </a:xfrm>
          <a:prstGeom prst="rect">
            <a:avLst/>
          </a:prstGeom>
          <a:noFill/>
        </p:spPr>
        <p:txBody>
          <a:bodyPr wrap="square" rtlCol="0">
            <a:spAutoFit/>
          </a:bodyPr>
          <a:lstStyle/>
          <a:p>
            <a:pPr fontAlgn="t"/>
            <a:r>
              <a:rPr lang="en-NZ" b="1" dirty="0">
                <a:latin typeface="Arial" panose="020B0604020202020204" pitchFamily="34" charset="0"/>
                <a:cs typeface="Arial" panose="020B0604020202020204" pitchFamily="34" charset="0"/>
              </a:rPr>
              <a:t>Stuart Fraser</a:t>
            </a:r>
          </a:p>
        </p:txBody>
      </p:sp>
      <p:sp>
        <p:nvSpPr>
          <p:cNvPr id="23" name="TextBox 22"/>
          <p:cNvSpPr txBox="1"/>
          <p:nvPr/>
        </p:nvSpPr>
        <p:spPr>
          <a:xfrm>
            <a:off x="9490600" y="5333868"/>
            <a:ext cx="1687296" cy="369332"/>
          </a:xfrm>
          <a:prstGeom prst="rect">
            <a:avLst/>
          </a:prstGeom>
          <a:noFill/>
        </p:spPr>
        <p:txBody>
          <a:bodyPr wrap="square" rtlCol="0">
            <a:spAutoFit/>
          </a:bodyPr>
          <a:lstStyle/>
          <a:p>
            <a:pPr fontAlgn="t"/>
            <a:r>
              <a:rPr lang="en-NZ" dirty="0">
                <a:latin typeface="Arial" panose="020B0604020202020204" pitchFamily="34" charset="0"/>
                <a:cs typeface="Arial" panose="020B0604020202020204" pitchFamily="34" charset="0"/>
              </a:rPr>
              <a:t>NZTA </a:t>
            </a:r>
            <a:r>
              <a:rPr lang="en-NZ" dirty="0">
                <a:solidFill>
                  <a:schemeClr val="accent6">
                    <a:lumMod val="75000"/>
                  </a:schemeClr>
                </a:solidFill>
                <a:latin typeface="Arial" panose="020B0604020202020204" pitchFamily="34" charset="0"/>
                <a:cs typeface="Arial" panose="020B0604020202020204" pitchFamily="34" charset="0"/>
                <a:sym typeface="Wingdings"/>
              </a:rPr>
              <a:t></a:t>
            </a:r>
            <a:endParaRPr lang="en-NZ" dirty="0">
              <a:latin typeface="Arial" panose="020B0604020202020204" pitchFamily="34" charset="0"/>
              <a:cs typeface="Arial" panose="020B0604020202020204" pitchFamily="34" charset="0"/>
            </a:endParaRPr>
          </a:p>
        </p:txBody>
      </p:sp>
      <p:sp>
        <p:nvSpPr>
          <p:cNvPr id="24" name="Down Arrow 4"/>
          <p:cNvSpPr/>
          <p:nvPr/>
        </p:nvSpPr>
        <p:spPr>
          <a:xfrm>
            <a:off x="7693409" y="4566424"/>
            <a:ext cx="4173831" cy="673422"/>
          </a:xfrm>
          <a:prstGeom prst="roundRect">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spcFirstLastPara="0" vert="horz" wrap="square" lIns="85344" tIns="85344" rIns="85344" bIns="85344" numCol="1" spcCol="1270" anchor="ctr" anchorCtr="0">
            <a:noAutofit/>
          </a:bodyPr>
          <a:lstStyle/>
          <a:p>
            <a:pPr algn="ctr" defTabSz="533400">
              <a:lnSpc>
                <a:spcPct val="90000"/>
              </a:lnSpc>
              <a:spcBef>
                <a:spcPct val="0"/>
              </a:spcBef>
              <a:spcAft>
                <a:spcPct val="35000"/>
              </a:spcAft>
            </a:pPr>
            <a:r>
              <a:rPr lang="en-NZ" sz="2400" b="1" dirty="0">
                <a:solidFill>
                  <a:schemeClr val="bg1"/>
                </a:solidFill>
                <a:latin typeface="Arial" panose="020B0604020202020204" pitchFamily="34" charset="0"/>
                <a:cs typeface="Arial" panose="020B0604020202020204" pitchFamily="34" charset="0"/>
              </a:rPr>
              <a:t>NZTA</a:t>
            </a:r>
            <a:endParaRPr lang="en-US" sz="2400" b="1" dirty="0">
              <a:solidFill>
                <a:schemeClr val="bg1"/>
              </a:solidFill>
              <a:latin typeface="Arial" panose="020B0604020202020204" pitchFamily="34" charset="0"/>
              <a:cs typeface="Arial" panose="020B0604020202020204" pitchFamily="34" charset="0"/>
            </a:endParaRPr>
          </a:p>
        </p:txBody>
      </p:sp>
      <p:sp>
        <p:nvSpPr>
          <p:cNvPr id="26" name="Down Arrow 4"/>
          <p:cNvSpPr/>
          <p:nvPr/>
        </p:nvSpPr>
        <p:spPr>
          <a:xfrm>
            <a:off x="3304671" y="4566424"/>
            <a:ext cx="4173831" cy="673422"/>
          </a:xfrm>
          <a:prstGeom prst="roundRect">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spcFirstLastPara="0" vert="horz" wrap="square" lIns="85344" tIns="85344" rIns="85344" bIns="85344" numCol="1" spcCol="1270" anchor="ctr" anchorCtr="0">
            <a:noAutofit/>
          </a:bodyPr>
          <a:lstStyle/>
          <a:p>
            <a:pPr algn="ctr" defTabSz="533400">
              <a:lnSpc>
                <a:spcPct val="90000"/>
              </a:lnSpc>
              <a:spcBef>
                <a:spcPct val="0"/>
              </a:spcBef>
              <a:spcAft>
                <a:spcPct val="35000"/>
              </a:spcAft>
            </a:pPr>
            <a:r>
              <a:rPr lang="en-NZ" sz="2400" b="1" dirty="0">
                <a:solidFill>
                  <a:schemeClr val="bg1"/>
                </a:solidFill>
                <a:latin typeface="Arial" panose="020B0604020202020204" pitchFamily="34" charset="0"/>
                <a:cs typeface="Arial" panose="020B0604020202020204" pitchFamily="34" charset="0"/>
              </a:rPr>
              <a:t>Trainers</a:t>
            </a:r>
            <a:endParaRPr lang="en-US" sz="2400" b="1" dirty="0">
              <a:solidFill>
                <a:schemeClr val="bg1"/>
              </a:solidFill>
              <a:latin typeface="Arial" panose="020B0604020202020204" pitchFamily="34" charset="0"/>
              <a:cs typeface="Arial" panose="020B0604020202020204" pitchFamily="34" charset="0"/>
            </a:endParaRPr>
          </a:p>
        </p:txBody>
      </p:sp>
      <p:sp>
        <p:nvSpPr>
          <p:cNvPr id="27" name="TextBox 26"/>
          <p:cNvSpPr txBox="1"/>
          <p:nvPr/>
        </p:nvSpPr>
        <p:spPr>
          <a:xfrm>
            <a:off x="3309225" y="5333868"/>
            <a:ext cx="2543155" cy="369332"/>
          </a:xfrm>
          <a:prstGeom prst="rect">
            <a:avLst/>
          </a:prstGeom>
          <a:noFill/>
        </p:spPr>
        <p:txBody>
          <a:bodyPr wrap="square" rtlCol="0">
            <a:spAutoFit/>
          </a:bodyPr>
          <a:lstStyle/>
          <a:p>
            <a:r>
              <a:rPr lang="en-NZ" b="1" dirty="0">
                <a:latin typeface="Arial" panose="020B0604020202020204" pitchFamily="34" charset="0"/>
                <a:cs typeface="Arial" panose="020B0604020202020204" pitchFamily="34" charset="0"/>
              </a:rPr>
              <a:t>Neil Greaves</a:t>
            </a:r>
          </a:p>
        </p:txBody>
      </p:sp>
      <p:sp>
        <p:nvSpPr>
          <p:cNvPr id="28" name="TextBox 27"/>
          <p:cNvSpPr txBox="1"/>
          <p:nvPr/>
        </p:nvSpPr>
        <p:spPr>
          <a:xfrm>
            <a:off x="5176981" y="5333868"/>
            <a:ext cx="2045514" cy="369332"/>
          </a:xfrm>
          <a:prstGeom prst="rect">
            <a:avLst/>
          </a:prstGeom>
          <a:noFill/>
        </p:spPr>
        <p:txBody>
          <a:bodyPr wrap="square" rtlCol="0">
            <a:spAutoFit/>
          </a:bodyPr>
          <a:lstStyle/>
          <a:p>
            <a:r>
              <a:rPr lang="en-NZ" dirty="0" err="1">
                <a:latin typeface="Arial" panose="020B0604020202020204" pitchFamily="34" charset="0"/>
                <a:cs typeface="Arial" panose="020B0604020202020204" pitchFamily="34" charset="0"/>
              </a:rPr>
              <a:t>NGTC</a:t>
            </a:r>
            <a:r>
              <a:rPr lang="en-NZ" dirty="0">
                <a:latin typeface="Arial" panose="020B0604020202020204" pitchFamily="34" charset="0"/>
                <a:cs typeface="Arial" panose="020B0604020202020204" pitchFamily="34" charset="0"/>
              </a:rPr>
              <a:t> </a:t>
            </a:r>
            <a:r>
              <a:rPr lang="en-NZ" dirty="0">
                <a:solidFill>
                  <a:schemeClr val="accent6">
                    <a:lumMod val="75000"/>
                  </a:schemeClr>
                </a:solidFill>
                <a:latin typeface="Arial" panose="020B0604020202020204" pitchFamily="34" charset="0"/>
                <a:cs typeface="Arial" panose="020B0604020202020204" pitchFamily="34" charset="0"/>
                <a:sym typeface="Wingdings"/>
              </a:rPr>
              <a:t></a:t>
            </a:r>
            <a:endParaRPr lang="en-N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9291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88C88-959C-404E-A923-F1E489C7CD32}"/>
              </a:ext>
            </a:extLst>
          </p:cNvPr>
          <p:cNvSpPr>
            <a:spLocks noGrp="1"/>
          </p:cNvSpPr>
          <p:nvPr>
            <p:ph type="title"/>
          </p:nvPr>
        </p:nvSpPr>
        <p:spPr>
          <a:xfrm>
            <a:off x="68095" y="274320"/>
            <a:ext cx="2889114" cy="5834650"/>
          </a:xfrm>
        </p:spPr>
        <p:txBody>
          <a:bodyPr wrap="square" numCol="1" anchorCtr="0" compatLnSpc="1">
            <a:prstTxWarp prst="textNoShape">
              <a:avLst/>
            </a:prstTxWarp>
          </a:bodyPr>
          <a:lstStyle/>
          <a:p>
            <a:r>
              <a:rPr lang="en-NZ" dirty="0"/>
              <a:t>The process</a:t>
            </a:r>
          </a:p>
        </p:txBody>
      </p:sp>
      <p:sp>
        <p:nvSpPr>
          <p:cNvPr id="3" name="Arrow: Right 2">
            <a:extLst>
              <a:ext uri="{FF2B5EF4-FFF2-40B4-BE49-F238E27FC236}">
                <a16:creationId xmlns:a16="http://schemas.microsoft.com/office/drawing/2014/main" id="{F6100F66-BB55-43EB-B23A-851D7027346A}"/>
              </a:ext>
            </a:extLst>
          </p:cNvPr>
          <p:cNvSpPr/>
          <p:nvPr/>
        </p:nvSpPr>
        <p:spPr>
          <a:xfrm>
            <a:off x="3017520" y="670560"/>
            <a:ext cx="8696960" cy="4917440"/>
          </a:xfrm>
          <a:prstGeom prst="rightArrow">
            <a:avLst>
              <a:gd name="adj1" fmla="val 50000"/>
              <a:gd name="adj2" fmla="val 79301"/>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Rounded Corners 3">
            <a:extLst>
              <a:ext uri="{FF2B5EF4-FFF2-40B4-BE49-F238E27FC236}">
                <a16:creationId xmlns:a16="http://schemas.microsoft.com/office/drawing/2014/main" id="{D85057E7-7119-4260-9C09-2EF47052AEA9}"/>
              </a:ext>
            </a:extLst>
          </p:cNvPr>
          <p:cNvSpPr/>
          <p:nvPr/>
        </p:nvSpPr>
        <p:spPr>
          <a:xfrm>
            <a:off x="123452" y="1330960"/>
            <a:ext cx="2875280" cy="363728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NZ" sz="3200" dirty="0"/>
              <a:t>Working party developed Training and Competency model</a:t>
            </a:r>
            <a:endParaRPr lang="en-NZ" dirty="0"/>
          </a:p>
        </p:txBody>
      </p:sp>
      <p:sp>
        <p:nvSpPr>
          <p:cNvPr id="6" name="Rectangle: Rounded Corners 5">
            <a:extLst>
              <a:ext uri="{FF2B5EF4-FFF2-40B4-BE49-F238E27FC236}">
                <a16:creationId xmlns:a16="http://schemas.microsoft.com/office/drawing/2014/main" id="{DB43F2FA-B208-4601-A4BD-574D70B7F946}"/>
              </a:ext>
            </a:extLst>
          </p:cNvPr>
          <p:cNvSpPr/>
          <p:nvPr/>
        </p:nvSpPr>
        <p:spPr>
          <a:xfrm>
            <a:off x="3151133" y="1330960"/>
            <a:ext cx="2875280" cy="363728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lvl="1" algn="ctr"/>
            <a:r>
              <a:rPr lang="en-NZ" sz="5400" dirty="0"/>
              <a:t>4</a:t>
            </a:r>
            <a:r>
              <a:rPr lang="en-NZ" sz="3200" dirty="0"/>
              <a:t> </a:t>
            </a:r>
            <a:br>
              <a:rPr lang="en-NZ" sz="3200" dirty="0"/>
            </a:br>
            <a:r>
              <a:rPr lang="en-NZ" sz="3200" dirty="0"/>
              <a:t>Industry consultation workshops</a:t>
            </a:r>
          </a:p>
          <a:p>
            <a:pPr marL="0" lvl="1" algn="ctr"/>
            <a:r>
              <a:rPr lang="en-NZ" dirty="0"/>
              <a:t>(Dunedin, Christchurch, Palmerston, Auckland)</a:t>
            </a:r>
            <a:r>
              <a:rPr lang="en-NZ" sz="3200" dirty="0"/>
              <a:t> </a:t>
            </a:r>
            <a:br>
              <a:rPr lang="en-NZ" dirty="0"/>
            </a:br>
            <a:endParaRPr lang="en-NZ" dirty="0"/>
          </a:p>
        </p:txBody>
      </p:sp>
      <p:sp>
        <p:nvSpPr>
          <p:cNvPr id="7" name="Rectangle: Rounded Corners 6">
            <a:extLst>
              <a:ext uri="{FF2B5EF4-FFF2-40B4-BE49-F238E27FC236}">
                <a16:creationId xmlns:a16="http://schemas.microsoft.com/office/drawing/2014/main" id="{A48D7876-D8D8-4DCB-B26D-E701C3F2E8E3}"/>
              </a:ext>
            </a:extLst>
          </p:cNvPr>
          <p:cNvSpPr/>
          <p:nvPr/>
        </p:nvSpPr>
        <p:spPr>
          <a:xfrm>
            <a:off x="6178814" y="1330960"/>
            <a:ext cx="2875280" cy="363728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lvl="1" algn="ctr"/>
            <a:r>
              <a:rPr lang="en-NZ" sz="5400" dirty="0"/>
              <a:t>339 </a:t>
            </a:r>
            <a:r>
              <a:rPr lang="en-NZ" sz="3200" dirty="0"/>
              <a:t>submissions</a:t>
            </a:r>
            <a:br>
              <a:rPr lang="en-NZ" sz="3200" dirty="0"/>
            </a:br>
            <a:endParaRPr lang="en-NZ" sz="3200" dirty="0"/>
          </a:p>
          <a:p>
            <a:pPr marL="0" lvl="1" algn="ctr"/>
            <a:r>
              <a:rPr lang="en-NZ" sz="2000" b="1" dirty="0"/>
              <a:t>Submissions and proposed model online; </a:t>
            </a:r>
            <a:br>
              <a:rPr lang="en-NZ" sz="2000" b="1" dirty="0"/>
            </a:br>
            <a:r>
              <a:rPr lang="en-NZ" sz="2000" i="1" dirty="0"/>
              <a:t>Documents under discussion</a:t>
            </a:r>
            <a:endParaRPr lang="en-NZ" sz="3200" dirty="0"/>
          </a:p>
        </p:txBody>
      </p:sp>
      <p:sp>
        <p:nvSpPr>
          <p:cNvPr id="10" name="Rectangle 9">
            <a:extLst>
              <a:ext uri="{FF2B5EF4-FFF2-40B4-BE49-F238E27FC236}">
                <a16:creationId xmlns:a16="http://schemas.microsoft.com/office/drawing/2014/main" id="{BCE64F1A-8AAE-4DDB-BA1A-C9C815FD65F9}"/>
              </a:ext>
            </a:extLst>
          </p:cNvPr>
          <p:cNvSpPr/>
          <p:nvPr/>
        </p:nvSpPr>
        <p:spPr>
          <a:xfrm>
            <a:off x="3017521" y="5347454"/>
            <a:ext cx="9174480" cy="523220"/>
          </a:xfrm>
          <a:prstGeom prst="rect">
            <a:avLst/>
          </a:prstGeom>
        </p:spPr>
        <p:txBody>
          <a:bodyPr wrap="square">
            <a:spAutoFit/>
          </a:bodyPr>
          <a:lstStyle/>
          <a:p>
            <a:pPr algn="ctr"/>
            <a:r>
              <a:rPr lang="en-NZ" sz="2800" dirty="0">
                <a:solidFill>
                  <a:srgbClr val="00456B"/>
                </a:solidFill>
                <a:latin typeface="Arial" pitchFamily="34" charset="0"/>
                <a:cs typeface="Arial" pitchFamily="34" charset="0"/>
              </a:rPr>
              <a:t>General consensus – this is the right way to proceed</a:t>
            </a:r>
          </a:p>
        </p:txBody>
      </p:sp>
      <p:sp>
        <p:nvSpPr>
          <p:cNvPr id="8" name="Rectangle: Rounded Corners 7">
            <a:extLst>
              <a:ext uri="{FF2B5EF4-FFF2-40B4-BE49-F238E27FC236}">
                <a16:creationId xmlns:a16="http://schemas.microsoft.com/office/drawing/2014/main" id="{F3833001-EAF3-4CED-8DA4-74D8435327C4}"/>
              </a:ext>
            </a:extLst>
          </p:cNvPr>
          <p:cNvSpPr/>
          <p:nvPr/>
        </p:nvSpPr>
        <p:spPr>
          <a:xfrm>
            <a:off x="9206494" y="1330960"/>
            <a:ext cx="2875280" cy="363728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lvl="1" algn="ctr"/>
            <a:r>
              <a:rPr lang="en-NZ" sz="3200" dirty="0"/>
              <a:t>CGG endorsed the model</a:t>
            </a:r>
          </a:p>
          <a:p>
            <a:pPr marL="0" lvl="1" algn="ctr"/>
            <a:endParaRPr lang="en-NZ" sz="3200" dirty="0"/>
          </a:p>
          <a:p>
            <a:pPr marL="0" lvl="1" algn="ctr"/>
            <a:r>
              <a:rPr lang="en-NZ" sz="3200" dirty="0"/>
              <a:t>Awaiting NZTA approval</a:t>
            </a:r>
          </a:p>
        </p:txBody>
      </p:sp>
    </p:spTree>
    <p:extLst>
      <p:ext uri="{BB962C8B-B14F-4D97-AF65-F5344CB8AC3E}">
        <p14:creationId xmlns:p14="http://schemas.microsoft.com/office/powerpoint/2010/main" val="415093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60BEF1F-F19A-4681-A1A5-A090BB46AD7D}"/>
              </a:ext>
            </a:extLst>
          </p:cNvPr>
          <p:cNvSpPr/>
          <p:nvPr/>
        </p:nvSpPr>
        <p:spPr>
          <a:xfrm>
            <a:off x="3271761" y="1188720"/>
            <a:ext cx="2395728" cy="3830320"/>
          </a:xfrm>
          <a:prstGeom prst="roundRect">
            <a:avLst>
              <a:gd name="adj" fmla="val 8120"/>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Rounded Corners 12">
            <a:extLst>
              <a:ext uri="{FF2B5EF4-FFF2-40B4-BE49-F238E27FC236}">
                <a16:creationId xmlns:a16="http://schemas.microsoft.com/office/drawing/2014/main" id="{AC5F0895-7CCD-4EED-8C0A-D4247897768D}"/>
              </a:ext>
            </a:extLst>
          </p:cNvPr>
          <p:cNvSpPr/>
          <p:nvPr/>
        </p:nvSpPr>
        <p:spPr>
          <a:xfrm>
            <a:off x="6228321" y="1188720"/>
            <a:ext cx="2395728" cy="3830320"/>
          </a:xfrm>
          <a:prstGeom prst="roundRect">
            <a:avLst>
              <a:gd name="adj" fmla="val 8120"/>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2.62"</a:t>
            </a:r>
          </a:p>
        </p:txBody>
      </p:sp>
      <p:sp>
        <p:nvSpPr>
          <p:cNvPr id="14" name="Rectangle: Rounded Corners 13">
            <a:extLst>
              <a:ext uri="{FF2B5EF4-FFF2-40B4-BE49-F238E27FC236}">
                <a16:creationId xmlns:a16="http://schemas.microsoft.com/office/drawing/2014/main" id="{EDF14379-8A31-424C-850E-10C408432777}"/>
              </a:ext>
            </a:extLst>
          </p:cNvPr>
          <p:cNvSpPr/>
          <p:nvPr/>
        </p:nvSpPr>
        <p:spPr>
          <a:xfrm>
            <a:off x="9164561" y="1188720"/>
            <a:ext cx="2395728" cy="3830320"/>
          </a:xfrm>
          <a:prstGeom prst="roundRect">
            <a:avLst>
              <a:gd name="adj" fmla="val 8120"/>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487C9DCD-7114-4F79-AA6E-071191F940E8}"/>
              </a:ext>
            </a:extLst>
          </p:cNvPr>
          <p:cNvSpPr>
            <a:spLocks noGrp="1"/>
          </p:cNvSpPr>
          <p:nvPr>
            <p:ph type="title"/>
          </p:nvPr>
        </p:nvSpPr>
        <p:spPr/>
        <p:txBody>
          <a:bodyPr/>
          <a:lstStyle/>
          <a:p>
            <a:r>
              <a:rPr lang="en-NZ" dirty="0"/>
              <a:t>Training and Competencies model</a:t>
            </a:r>
          </a:p>
        </p:txBody>
      </p:sp>
      <p:graphicFrame>
        <p:nvGraphicFramePr>
          <p:cNvPr id="10" name="Table 9">
            <a:extLst>
              <a:ext uri="{FF2B5EF4-FFF2-40B4-BE49-F238E27FC236}">
                <a16:creationId xmlns:a16="http://schemas.microsoft.com/office/drawing/2014/main" id="{189307D8-59EC-4DF8-BE2F-B6D7C5FBF3FA}"/>
              </a:ext>
            </a:extLst>
          </p:cNvPr>
          <p:cNvGraphicFramePr>
            <a:graphicFrameLocks noGrp="1"/>
          </p:cNvGraphicFramePr>
          <p:nvPr>
            <p:extLst>
              <p:ext uri="{D42A27DB-BD31-4B8C-83A1-F6EECF244321}">
                <p14:modId xmlns:p14="http://schemas.microsoft.com/office/powerpoint/2010/main" val="2492375397"/>
              </p:ext>
            </p:extLst>
          </p:nvPr>
        </p:nvGraphicFramePr>
        <p:xfrm>
          <a:off x="3407129" y="1625600"/>
          <a:ext cx="2124993" cy="1986183"/>
        </p:xfrm>
        <a:graphic>
          <a:graphicData uri="http://schemas.openxmlformats.org/drawingml/2006/table">
            <a:tbl>
              <a:tblPr firstRow="1" firstCol="1" bandRow="1">
                <a:tableStyleId>{5C22544A-7EE6-4342-B048-85BDC9FD1C3A}</a:tableStyleId>
              </a:tblPr>
              <a:tblGrid>
                <a:gridCol w="2124993">
                  <a:extLst>
                    <a:ext uri="{9D8B030D-6E8A-4147-A177-3AD203B41FA5}">
                      <a16:colId xmlns:a16="http://schemas.microsoft.com/office/drawing/2014/main" val="1502752863"/>
                    </a:ext>
                  </a:extLst>
                </a:gridCol>
              </a:tblGrid>
              <a:tr h="1986183">
                <a:tc>
                  <a:txBody>
                    <a:bodyPr/>
                    <a:lstStyle/>
                    <a:p>
                      <a:pPr marL="0" marR="0" lvl="0" indent="0" algn="ctr" defTabSz="914400" rtl="0" eaLnBrk="1" latinLnBrk="0" hangingPunct="1">
                        <a:spcBef>
                          <a:spcPts val="600"/>
                        </a:spcBef>
                        <a:spcAft>
                          <a:spcPts val="600"/>
                        </a:spcAft>
                        <a:buFont typeface="Symbol" panose="05050102010706020507" pitchFamily="18" charset="2"/>
                        <a:buNone/>
                      </a:pPr>
                      <a:r>
                        <a:rPr lang="en-GB" sz="2400" b="0" kern="1200" dirty="0">
                          <a:solidFill>
                            <a:srgbClr val="00456B"/>
                          </a:solidFill>
                          <a:latin typeface="Arial" pitchFamily="34" charset="0"/>
                          <a:ea typeface="+mn-ea"/>
                          <a:cs typeface="Arial" pitchFamily="34" charset="0"/>
                        </a:rPr>
                        <a:t>Key roles requiring some form of </a:t>
                      </a:r>
                      <a:br>
                        <a:rPr lang="en-GB" sz="2400" b="0" kern="1200" dirty="0">
                          <a:solidFill>
                            <a:srgbClr val="00456B"/>
                          </a:solidFill>
                          <a:latin typeface="Arial" pitchFamily="34" charset="0"/>
                          <a:ea typeface="+mn-ea"/>
                          <a:cs typeface="Arial" pitchFamily="34" charset="0"/>
                        </a:rPr>
                      </a:br>
                      <a:r>
                        <a:rPr lang="en-GB" sz="2400" b="0" kern="1200" dirty="0">
                          <a:solidFill>
                            <a:srgbClr val="00456B"/>
                          </a:solidFill>
                          <a:latin typeface="Arial" pitchFamily="34" charset="0"/>
                          <a:ea typeface="+mn-ea"/>
                          <a:cs typeface="Arial" pitchFamily="34" charset="0"/>
                        </a:rPr>
                        <a:t>CoPTTM knowledge </a:t>
                      </a:r>
                      <a:endParaRPr lang="en-NZ" sz="2400" b="0" kern="1200" dirty="0">
                        <a:solidFill>
                          <a:srgbClr val="00456B"/>
                        </a:solidFill>
                        <a:latin typeface="Arial" pitchFamily="34" charset="0"/>
                        <a:ea typeface="+mn-ea"/>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007080347"/>
                  </a:ext>
                </a:extLst>
              </a:tr>
            </a:tbl>
          </a:graphicData>
        </a:graphic>
      </p:graphicFrame>
      <p:graphicFrame>
        <p:nvGraphicFramePr>
          <p:cNvPr id="11" name="Table 10">
            <a:extLst>
              <a:ext uri="{FF2B5EF4-FFF2-40B4-BE49-F238E27FC236}">
                <a16:creationId xmlns:a16="http://schemas.microsoft.com/office/drawing/2014/main" id="{C8EFED33-560E-4CDC-BAE3-C15D6BBB7D10}"/>
              </a:ext>
            </a:extLst>
          </p:cNvPr>
          <p:cNvGraphicFramePr>
            <a:graphicFrameLocks noGrp="1"/>
          </p:cNvGraphicFramePr>
          <p:nvPr>
            <p:extLst>
              <p:ext uri="{D42A27DB-BD31-4B8C-83A1-F6EECF244321}">
                <p14:modId xmlns:p14="http://schemas.microsoft.com/office/powerpoint/2010/main" val="4030833123"/>
              </p:ext>
            </p:extLst>
          </p:nvPr>
        </p:nvGraphicFramePr>
        <p:xfrm>
          <a:off x="6287488" y="1625600"/>
          <a:ext cx="2277394" cy="3139343"/>
        </p:xfrm>
        <a:graphic>
          <a:graphicData uri="http://schemas.openxmlformats.org/drawingml/2006/table">
            <a:tbl>
              <a:tblPr firstRow="1" firstCol="1" bandRow="1">
                <a:tableStyleId>{5C22544A-7EE6-4342-B048-85BDC9FD1C3A}</a:tableStyleId>
              </a:tblPr>
              <a:tblGrid>
                <a:gridCol w="2277394">
                  <a:extLst>
                    <a:ext uri="{9D8B030D-6E8A-4147-A177-3AD203B41FA5}">
                      <a16:colId xmlns:a16="http://schemas.microsoft.com/office/drawing/2014/main" val="1502752863"/>
                    </a:ext>
                  </a:extLst>
                </a:gridCol>
              </a:tblGrid>
              <a:tr h="3139343">
                <a:tc>
                  <a:txBody>
                    <a:bodyPr/>
                    <a:lstStyle/>
                    <a:p>
                      <a:pPr marL="0" marR="0" lvl="0" indent="0" algn="ctr" defTabSz="914400" rtl="0" eaLnBrk="1" latinLnBrk="0" hangingPunct="1">
                        <a:spcBef>
                          <a:spcPts val="600"/>
                        </a:spcBef>
                        <a:spcAft>
                          <a:spcPts val="600"/>
                        </a:spcAft>
                        <a:buFont typeface="Symbol" panose="05050102010706020507" pitchFamily="18" charset="2"/>
                        <a:buNone/>
                      </a:pPr>
                      <a:r>
                        <a:rPr lang="en-NZ" sz="2400" b="0" kern="1200" dirty="0">
                          <a:solidFill>
                            <a:srgbClr val="00456B"/>
                          </a:solidFill>
                          <a:latin typeface="Arial" pitchFamily="34" charset="0"/>
                          <a:ea typeface="+mn-ea"/>
                          <a:cs typeface="Arial" pitchFamily="34" charset="0"/>
                        </a:rPr>
                        <a:t>Map showing the CoPTTM learning blocks with preferred order of learning and any pre-requisites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007080347"/>
                  </a:ext>
                </a:extLst>
              </a:tr>
            </a:tbl>
          </a:graphicData>
        </a:graphic>
      </p:graphicFrame>
      <p:graphicFrame>
        <p:nvGraphicFramePr>
          <p:cNvPr id="12" name="Table 11">
            <a:extLst>
              <a:ext uri="{FF2B5EF4-FFF2-40B4-BE49-F238E27FC236}">
                <a16:creationId xmlns:a16="http://schemas.microsoft.com/office/drawing/2014/main" id="{78EB16AE-5C5D-4C2E-BBEB-F466C0EF2693}"/>
              </a:ext>
            </a:extLst>
          </p:cNvPr>
          <p:cNvGraphicFramePr>
            <a:graphicFrameLocks noGrp="1"/>
          </p:cNvGraphicFramePr>
          <p:nvPr>
            <p:extLst>
              <p:ext uri="{D42A27DB-BD31-4B8C-83A1-F6EECF244321}">
                <p14:modId xmlns:p14="http://schemas.microsoft.com/office/powerpoint/2010/main" val="1136484476"/>
              </p:ext>
            </p:extLst>
          </p:nvPr>
        </p:nvGraphicFramePr>
        <p:xfrm>
          <a:off x="9260065" y="1625600"/>
          <a:ext cx="2204720" cy="4067083"/>
        </p:xfrm>
        <a:graphic>
          <a:graphicData uri="http://schemas.openxmlformats.org/drawingml/2006/table">
            <a:tbl>
              <a:tblPr firstRow="1" firstCol="1" bandRow="1">
                <a:tableStyleId>{5C22544A-7EE6-4342-B048-85BDC9FD1C3A}</a:tableStyleId>
              </a:tblPr>
              <a:tblGrid>
                <a:gridCol w="2204720">
                  <a:extLst>
                    <a:ext uri="{9D8B030D-6E8A-4147-A177-3AD203B41FA5}">
                      <a16:colId xmlns:a16="http://schemas.microsoft.com/office/drawing/2014/main" val="1502752863"/>
                    </a:ext>
                  </a:extLst>
                </a:gridCol>
              </a:tblGrid>
              <a:tr h="4067083">
                <a:tc>
                  <a:txBody>
                    <a:bodyPr/>
                    <a:lstStyle/>
                    <a:p>
                      <a:pPr marL="0" marR="0" lvl="0" indent="0" algn="ctr">
                        <a:spcBef>
                          <a:spcPts val="600"/>
                        </a:spcBef>
                        <a:spcAft>
                          <a:spcPts val="600"/>
                        </a:spcAft>
                        <a:buFont typeface="Symbol" panose="05050102010706020507" pitchFamily="18" charset="2"/>
                        <a:buNone/>
                      </a:pPr>
                      <a:r>
                        <a:rPr lang="en-NZ" sz="2400" b="0" kern="1200" dirty="0">
                          <a:solidFill>
                            <a:srgbClr val="00456B"/>
                          </a:solidFill>
                          <a:latin typeface="Arial" pitchFamily="34" charset="0"/>
                          <a:ea typeface="+mn-ea"/>
                          <a:cs typeface="Arial" pitchFamily="34" charset="0"/>
                        </a:rPr>
                        <a:t>Profile for each learning block covering  knowledge to be included in learning and  skills to be assessed</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007080347"/>
                  </a:ext>
                </a:extLst>
              </a:tr>
            </a:tbl>
          </a:graphicData>
        </a:graphic>
      </p:graphicFrame>
      <p:sp>
        <p:nvSpPr>
          <p:cNvPr id="4" name="Rounded Rectangle 3">
            <a:extLst>
              <a:ext uri="{FF2B5EF4-FFF2-40B4-BE49-F238E27FC236}">
                <a16:creationId xmlns:a16="http://schemas.microsoft.com/office/drawing/2014/main" id="{6E5BCE92-4B1F-4204-AA2C-74D3AAAA6E4E}"/>
              </a:ext>
            </a:extLst>
          </p:cNvPr>
          <p:cNvSpPr/>
          <p:nvPr/>
        </p:nvSpPr>
        <p:spPr>
          <a:xfrm>
            <a:off x="3272333" y="655540"/>
            <a:ext cx="2394585" cy="842010"/>
          </a:xfrm>
          <a:prstGeom prst="roundRect">
            <a:avLst/>
          </a:prstGeom>
          <a:solidFill>
            <a:schemeClr val="accent6">
              <a:lumMod val="75000"/>
            </a:schemeClr>
          </a:solidFill>
          <a:ln>
            <a:solidFill>
              <a:schemeClr val="accent6">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NZ" sz="2000" b="1" dirty="0">
                <a:latin typeface="Arial" panose="020B0604020202020204" pitchFamily="34" charset="0"/>
                <a:cs typeface="Arial" panose="020B0604020202020204" pitchFamily="34" charset="0"/>
              </a:rPr>
              <a:t>Key roles</a:t>
            </a:r>
          </a:p>
        </p:txBody>
      </p:sp>
      <p:sp>
        <p:nvSpPr>
          <p:cNvPr id="5" name="Rounded Rectangle 4">
            <a:extLst>
              <a:ext uri="{FF2B5EF4-FFF2-40B4-BE49-F238E27FC236}">
                <a16:creationId xmlns:a16="http://schemas.microsoft.com/office/drawing/2014/main" id="{C6B332FF-74E2-422E-83B8-471C9AC6DE26}"/>
              </a:ext>
            </a:extLst>
          </p:cNvPr>
          <p:cNvSpPr/>
          <p:nvPr/>
        </p:nvSpPr>
        <p:spPr>
          <a:xfrm>
            <a:off x="6228893" y="655540"/>
            <a:ext cx="2394585" cy="842010"/>
          </a:xfrm>
          <a:prstGeom prst="roundRect">
            <a:avLst/>
          </a:prstGeom>
          <a:solidFill>
            <a:schemeClr val="accent6">
              <a:lumMod val="75000"/>
            </a:schemeClr>
          </a:solidFill>
          <a:ln>
            <a:solidFill>
              <a:schemeClr val="accent6">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NZ" sz="2000" b="1" dirty="0">
                <a:latin typeface="Arial" panose="020B0604020202020204" pitchFamily="34" charset="0"/>
                <a:cs typeface="Arial" panose="020B0604020202020204" pitchFamily="34" charset="0"/>
              </a:rPr>
              <a:t>Learning blocks</a:t>
            </a:r>
          </a:p>
        </p:txBody>
      </p:sp>
      <p:sp>
        <p:nvSpPr>
          <p:cNvPr id="6" name="Rounded Rectangle 5">
            <a:extLst>
              <a:ext uri="{FF2B5EF4-FFF2-40B4-BE49-F238E27FC236}">
                <a16:creationId xmlns:a16="http://schemas.microsoft.com/office/drawing/2014/main" id="{D84209BC-9495-4DBC-A688-1460B9742F28}"/>
              </a:ext>
            </a:extLst>
          </p:cNvPr>
          <p:cNvSpPr/>
          <p:nvPr/>
        </p:nvSpPr>
        <p:spPr>
          <a:xfrm>
            <a:off x="9165133" y="655540"/>
            <a:ext cx="2394585" cy="842010"/>
          </a:xfrm>
          <a:prstGeom prst="roundRect">
            <a:avLst/>
          </a:prstGeom>
          <a:solidFill>
            <a:schemeClr val="accent6">
              <a:lumMod val="75000"/>
            </a:schemeClr>
          </a:solidFill>
          <a:ln>
            <a:solidFill>
              <a:schemeClr val="accent6">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NZ" sz="2000" b="1" dirty="0">
                <a:latin typeface="Arial" panose="020B0604020202020204" pitchFamily="34" charset="0"/>
                <a:cs typeface="Arial" panose="020B0604020202020204" pitchFamily="34" charset="0"/>
              </a:rPr>
              <a:t>Profiles</a:t>
            </a:r>
          </a:p>
        </p:txBody>
      </p:sp>
      <p:sp>
        <p:nvSpPr>
          <p:cNvPr id="15" name="Rounded Rectangle 14">
            <a:extLst>
              <a:ext uri="{FF2B5EF4-FFF2-40B4-BE49-F238E27FC236}">
                <a16:creationId xmlns:a16="http://schemas.microsoft.com/office/drawing/2014/main" id="{6E5BCE92-4B1F-4204-AA2C-74D3AAAA6E4E}"/>
              </a:ext>
            </a:extLst>
          </p:cNvPr>
          <p:cNvSpPr/>
          <p:nvPr/>
        </p:nvSpPr>
        <p:spPr>
          <a:xfrm>
            <a:off x="275133" y="2220180"/>
            <a:ext cx="2394585" cy="842010"/>
          </a:xfrm>
          <a:prstGeom prst="roundRect">
            <a:avLst/>
          </a:prstGeom>
          <a:solidFill>
            <a:schemeClr val="accent6">
              <a:lumMod val="75000"/>
            </a:schemeClr>
          </a:solidFill>
          <a:ln>
            <a:solidFill>
              <a:schemeClr val="accent6">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NZ" sz="2000" b="1" dirty="0">
                <a:latin typeface="Arial" panose="020B0604020202020204" pitchFamily="34" charset="0"/>
                <a:cs typeface="Arial" panose="020B0604020202020204" pitchFamily="34" charset="0"/>
              </a:rPr>
              <a:t>Key roles</a:t>
            </a:r>
          </a:p>
        </p:txBody>
      </p:sp>
      <p:sp>
        <p:nvSpPr>
          <p:cNvPr id="16" name="Rounded Rectangle 15">
            <a:extLst>
              <a:ext uri="{FF2B5EF4-FFF2-40B4-BE49-F238E27FC236}">
                <a16:creationId xmlns:a16="http://schemas.microsoft.com/office/drawing/2014/main" id="{C6B332FF-74E2-422E-83B8-471C9AC6DE26}"/>
              </a:ext>
            </a:extLst>
          </p:cNvPr>
          <p:cNvSpPr/>
          <p:nvPr/>
        </p:nvSpPr>
        <p:spPr>
          <a:xfrm>
            <a:off x="305613" y="3500340"/>
            <a:ext cx="2394585" cy="842010"/>
          </a:xfrm>
          <a:prstGeom prst="roundRect">
            <a:avLst/>
          </a:prstGeom>
          <a:solidFill>
            <a:schemeClr val="accent6">
              <a:lumMod val="75000"/>
            </a:schemeClr>
          </a:solidFill>
          <a:ln>
            <a:solidFill>
              <a:schemeClr val="accent6">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NZ" sz="2000" b="1" dirty="0">
                <a:latin typeface="Arial" panose="020B0604020202020204" pitchFamily="34" charset="0"/>
                <a:cs typeface="Arial" panose="020B0604020202020204" pitchFamily="34" charset="0"/>
              </a:rPr>
              <a:t>Learning blocks</a:t>
            </a:r>
          </a:p>
        </p:txBody>
      </p:sp>
      <p:sp>
        <p:nvSpPr>
          <p:cNvPr id="17" name="Rounded Rectangle 16">
            <a:extLst>
              <a:ext uri="{FF2B5EF4-FFF2-40B4-BE49-F238E27FC236}">
                <a16:creationId xmlns:a16="http://schemas.microsoft.com/office/drawing/2014/main" id="{D84209BC-9495-4DBC-A688-1460B9742F28}"/>
              </a:ext>
            </a:extLst>
          </p:cNvPr>
          <p:cNvSpPr/>
          <p:nvPr/>
        </p:nvSpPr>
        <p:spPr>
          <a:xfrm>
            <a:off x="285293" y="4841460"/>
            <a:ext cx="2394585" cy="842010"/>
          </a:xfrm>
          <a:prstGeom prst="roundRect">
            <a:avLst/>
          </a:prstGeom>
          <a:solidFill>
            <a:schemeClr val="accent6">
              <a:lumMod val="75000"/>
            </a:schemeClr>
          </a:solidFill>
          <a:ln>
            <a:solidFill>
              <a:schemeClr val="accent6">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NZ" sz="2000" b="1" dirty="0">
                <a:latin typeface="Arial" panose="020B0604020202020204" pitchFamily="34" charset="0"/>
                <a:cs typeface="Arial" panose="020B0604020202020204" pitchFamily="34" charset="0"/>
              </a:rPr>
              <a:t>Profiles</a:t>
            </a:r>
          </a:p>
        </p:txBody>
      </p:sp>
    </p:spTree>
    <p:extLst>
      <p:ext uri="{BB962C8B-B14F-4D97-AF65-F5344CB8AC3E}">
        <p14:creationId xmlns:p14="http://schemas.microsoft.com/office/powerpoint/2010/main" val="23975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4EA669-1E4B-4F24-A7A2-2A2BAFE9A8DA}"/>
              </a:ext>
            </a:extLst>
          </p:cNvPr>
          <p:cNvSpPr>
            <a:spLocks noGrp="1"/>
          </p:cNvSpPr>
          <p:nvPr>
            <p:ph type="title"/>
          </p:nvPr>
        </p:nvSpPr>
        <p:spPr/>
        <p:txBody>
          <a:bodyPr/>
          <a:lstStyle/>
          <a:p>
            <a:r>
              <a:rPr lang="en-NZ" dirty="0"/>
              <a:t>Link to NZQA</a:t>
            </a:r>
          </a:p>
        </p:txBody>
      </p:sp>
      <p:sp>
        <p:nvSpPr>
          <p:cNvPr id="7" name="Text Box 98">
            <a:extLst>
              <a:ext uri="{FF2B5EF4-FFF2-40B4-BE49-F238E27FC236}">
                <a16:creationId xmlns:a16="http://schemas.microsoft.com/office/drawing/2014/main" id="{193F6717-2F2F-4D1F-BCC2-4C45236176CF}"/>
              </a:ext>
            </a:extLst>
          </p:cNvPr>
          <p:cNvSpPr txBox="1"/>
          <p:nvPr/>
        </p:nvSpPr>
        <p:spPr>
          <a:xfrm>
            <a:off x="3378943" y="633182"/>
            <a:ext cx="1491614" cy="535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600"/>
              </a:spcBef>
              <a:spcAft>
                <a:spcPts val="600"/>
              </a:spcAft>
            </a:pPr>
            <a:r>
              <a:rPr lang="en-NZ" sz="3200" b="1" dirty="0">
                <a:solidFill>
                  <a:srgbClr val="00456B"/>
                </a:solidFill>
                <a:latin typeface="Arial" pitchFamily="34" charset="0"/>
                <a:cs typeface="Arial" pitchFamily="34" charset="0"/>
              </a:rPr>
              <a:t>Roles</a:t>
            </a:r>
            <a:endParaRPr lang="en-NZ" sz="2800" b="1" dirty="0">
              <a:solidFill>
                <a:srgbClr val="00456B"/>
              </a:solidFill>
              <a:latin typeface="Arial" pitchFamily="34" charset="0"/>
              <a:cs typeface="Arial" pitchFamily="34" charset="0"/>
            </a:endParaRPr>
          </a:p>
        </p:txBody>
      </p:sp>
      <p:sp>
        <p:nvSpPr>
          <p:cNvPr id="8" name="Text Box 96">
            <a:extLst>
              <a:ext uri="{FF2B5EF4-FFF2-40B4-BE49-F238E27FC236}">
                <a16:creationId xmlns:a16="http://schemas.microsoft.com/office/drawing/2014/main" id="{CBF50EA1-1805-4ECF-9099-FA98F9DCCC3D}"/>
              </a:ext>
            </a:extLst>
          </p:cNvPr>
          <p:cNvSpPr txBox="1"/>
          <p:nvPr/>
        </p:nvSpPr>
        <p:spPr>
          <a:xfrm>
            <a:off x="5056568" y="318789"/>
            <a:ext cx="2258631" cy="44321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NZ" sz="2800" b="1" i="1" dirty="0">
                <a:solidFill>
                  <a:srgbClr val="00456B"/>
                </a:solidFill>
                <a:latin typeface="Arial" pitchFamily="34" charset="0"/>
                <a:cs typeface="Arial" pitchFamily="34" charset="0"/>
              </a:rPr>
              <a:t>Knowledge</a:t>
            </a:r>
            <a:endParaRPr lang="en-NZ" sz="2400" b="1" i="1" dirty="0">
              <a:solidFill>
                <a:srgbClr val="00456B"/>
              </a:solidFill>
              <a:latin typeface="Arial" pitchFamily="34" charset="0"/>
              <a:cs typeface="Arial" pitchFamily="34" charset="0"/>
            </a:endParaRPr>
          </a:p>
        </p:txBody>
      </p:sp>
      <p:sp>
        <p:nvSpPr>
          <p:cNvPr id="9" name="Text Box 99">
            <a:extLst>
              <a:ext uri="{FF2B5EF4-FFF2-40B4-BE49-F238E27FC236}">
                <a16:creationId xmlns:a16="http://schemas.microsoft.com/office/drawing/2014/main" id="{D8CBF743-C352-497E-83D5-74AF4F7401BD}"/>
              </a:ext>
            </a:extLst>
          </p:cNvPr>
          <p:cNvSpPr txBox="1"/>
          <p:nvPr/>
        </p:nvSpPr>
        <p:spPr>
          <a:xfrm>
            <a:off x="5073909" y="950308"/>
            <a:ext cx="2012691" cy="48225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NZ" sz="2800" b="1" i="1" dirty="0">
                <a:solidFill>
                  <a:srgbClr val="00456B"/>
                </a:solidFill>
                <a:latin typeface="Arial" pitchFamily="34" charset="0"/>
                <a:cs typeface="Arial" pitchFamily="34" charset="0"/>
              </a:rPr>
              <a:t>Practical</a:t>
            </a:r>
            <a:endParaRPr lang="en-NZ" sz="2400" b="1" i="1" dirty="0">
              <a:solidFill>
                <a:srgbClr val="00456B"/>
              </a:solidFill>
              <a:latin typeface="Arial" pitchFamily="34" charset="0"/>
              <a:cs typeface="Arial" pitchFamily="34" charset="0"/>
            </a:endParaRPr>
          </a:p>
        </p:txBody>
      </p:sp>
      <p:sp>
        <p:nvSpPr>
          <p:cNvPr id="10" name="Text Box 97">
            <a:extLst>
              <a:ext uri="{FF2B5EF4-FFF2-40B4-BE49-F238E27FC236}">
                <a16:creationId xmlns:a16="http://schemas.microsoft.com/office/drawing/2014/main" id="{F2B5F72F-EF17-4889-A728-7E37294072EB}"/>
              </a:ext>
            </a:extLst>
          </p:cNvPr>
          <p:cNvSpPr txBox="1"/>
          <p:nvPr/>
        </p:nvSpPr>
        <p:spPr>
          <a:xfrm>
            <a:off x="7489252" y="636224"/>
            <a:ext cx="2670747" cy="52919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NZ" sz="3200" b="1" dirty="0">
                <a:solidFill>
                  <a:srgbClr val="00456B"/>
                </a:solidFill>
                <a:latin typeface="Arial" pitchFamily="34" charset="0"/>
                <a:cs typeface="Arial" pitchFamily="34" charset="0"/>
              </a:rPr>
              <a:t>Competency</a:t>
            </a:r>
            <a:endParaRPr lang="en-NZ" sz="2800" b="1" dirty="0">
              <a:solidFill>
                <a:srgbClr val="00456B"/>
              </a:solidFill>
              <a:latin typeface="Arial" pitchFamily="34" charset="0"/>
              <a:cs typeface="Arial" pitchFamily="34" charset="0"/>
            </a:endParaRPr>
          </a:p>
        </p:txBody>
      </p:sp>
      <p:sp>
        <p:nvSpPr>
          <p:cNvPr id="11" name="Text Box 102">
            <a:extLst>
              <a:ext uri="{FF2B5EF4-FFF2-40B4-BE49-F238E27FC236}">
                <a16:creationId xmlns:a16="http://schemas.microsoft.com/office/drawing/2014/main" id="{5AA76AF9-CA29-4E63-BD45-5E434FD481BA}"/>
              </a:ext>
            </a:extLst>
          </p:cNvPr>
          <p:cNvSpPr txBox="1"/>
          <p:nvPr/>
        </p:nvSpPr>
        <p:spPr>
          <a:xfrm>
            <a:off x="7936573" y="3708031"/>
            <a:ext cx="1534225" cy="3886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NZ" sz="3200" b="1" dirty="0">
                <a:solidFill>
                  <a:srgbClr val="00456B"/>
                </a:solidFill>
                <a:latin typeface="Arial" pitchFamily="34" charset="0"/>
                <a:cs typeface="Arial" pitchFamily="34" charset="0"/>
              </a:rPr>
              <a:t>NZQA</a:t>
            </a:r>
            <a:endParaRPr lang="en-NZ" sz="2800" b="1" dirty="0">
              <a:solidFill>
                <a:srgbClr val="00456B"/>
              </a:solidFill>
              <a:latin typeface="Arial" pitchFamily="34" charset="0"/>
              <a:cs typeface="Arial" pitchFamily="34" charset="0"/>
            </a:endParaRPr>
          </a:p>
        </p:txBody>
      </p:sp>
      <p:cxnSp>
        <p:nvCxnSpPr>
          <p:cNvPr id="12" name="Straight Arrow Connector 11">
            <a:extLst>
              <a:ext uri="{FF2B5EF4-FFF2-40B4-BE49-F238E27FC236}">
                <a16:creationId xmlns:a16="http://schemas.microsoft.com/office/drawing/2014/main" id="{880A415C-9BD3-4022-A953-CE6E0FD923EF}"/>
              </a:ext>
            </a:extLst>
          </p:cNvPr>
          <p:cNvCxnSpPr>
            <a:cxnSpLocks/>
          </p:cNvCxnSpPr>
          <p:nvPr/>
        </p:nvCxnSpPr>
        <p:spPr>
          <a:xfrm>
            <a:off x="5135880" y="900819"/>
            <a:ext cx="2110212"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69D8D27-1C96-40A6-9A23-8989A481388F}"/>
              </a:ext>
            </a:extLst>
          </p:cNvPr>
          <p:cNvCxnSpPr>
            <a:cxnSpLocks/>
          </p:cNvCxnSpPr>
          <p:nvPr/>
        </p:nvCxnSpPr>
        <p:spPr>
          <a:xfrm>
            <a:off x="8703685" y="1348864"/>
            <a:ext cx="0" cy="2049656"/>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AF58450-12EF-46FB-944B-5CB640DB05E2}"/>
              </a:ext>
            </a:extLst>
          </p:cNvPr>
          <p:cNvSpPr/>
          <p:nvPr/>
        </p:nvSpPr>
        <p:spPr>
          <a:xfrm>
            <a:off x="5212081" y="4513128"/>
            <a:ext cx="6426736" cy="1200329"/>
          </a:xfrm>
          <a:prstGeom prst="rect">
            <a:avLst/>
          </a:prstGeom>
        </p:spPr>
        <p:txBody>
          <a:bodyPr wrap="square">
            <a:spAutoFit/>
          </a:bodyPr>
          <a:lstStyle/>
          <a:p>
            <a:pPr algn="ctr"/>
            <a:r>
              <a:rPr lang="en-NZ" sz="2400" i="1" dirty="0">
                <a:solidFill>
                  <a:srgbClr val="1F497D"/>
                </a:solidFill>
                <a:latin typeface="Arial" panose="020B0604020202020204" pitchFamily="34" charset="0"/>
                <a:cs typeface="Times New Roman" panose="02020603050405020304" pitchFamily="18" charset="0"/>
              </a:rPr>
              <a:t>Certificate of Temporary Traffic Management registered on the NZ Qualification framework</a:t>
            </a:r>
          </a:p>
          <a:p>
            <a:pPr algn="ctr"/>
            <a:r>
              <a:rPr lang="en-NZ" sz="2400" i="1" dirty="0">
                <a:solidFill>
                  <a:srgbClr val="FF0000"/>
                </a:solidFill>
                <a:latin typeface="Arial" panose="020B0604020202020204" pitchFamily="34" charset="0"/>
                <a:cs typeface="Times New Roman" panose="02020603050405020304" pitchFamily="18" charset="0"/>
              </a:rPr>
              <a:t>Other certificates as required</a:t>
            </a:r>
          </a:p>
        </p:txBody>
      </p:sp>
      <p:sp>
        <p:nvSpPr>
          <p:cNvPr id="16" name="Rectangle 15">
            <a:extLst>
              <a:ext uri="{FF2B5EF4-FFF2-40B4-BE49-F238E27FC236}">
                <a16:creationId xmlns:a16="http://schemas.microsoft.com/office/drawing/2014/main" id="{6985A5FE-3011-4AAD-816C-EE35EB03CF35}"/>
              </a:ext>
            </a:extLst>
          </p:cNvPr>
          <p:cNvSpPr/>
          <p:nvPr/>
        </p:nvSpPr>
        <p:spPr>
          <a:xfrm>
            <a:off x="9189720" y="1521774"/>
            <a:ext cx="2702667" cy="1569660"/>
          </a:xfrm>
          <a:prstGeom prst="rect">
            <a:avLst/>
          </a:prstGeom>
        </p:spPr>
        <p:txBody>
          <a:bodyPr wrap="square">
            <a:spAutoFit/>
          </a:bodyPr>
          <a:lstStyle/>
          <a:p>
            <a:pPr algn="ctr">
              <a:spcBef>
                <a:spcPts val="600"/>
              </a:spcBef>
              <a:spcAft>
                <a:spcPts val="600"/>
              </a:spcAft>
            </a:pPr>
            <a:r>
              <a:rPr lang="en-GB" sz="2400" i="1" dirty="0">
                <a:solidFill>
                  <a:srgbClr val="1F497D"/>
                </a:solidFill>
                <a:latin typeface="Arial" panose="020B0604020202020204" pitchFamily="34" charset="0"/>
                <a:ea typeface="Times New Roman" panose="02020603050405020304" pitchFamily="18" charset="0"/>
                <a:cs typeface="Times New Roman" panose="02020603050405020304" pitchFamily="18" charset="0"/>
              </a:rPr>
              <a:t>Use competencies to revise the NZQA unit standards</a:t>
            </a:r>
            <a:endParaRPr lang="en-NZ" sz="2400" i="1" dirty="0">
              <a:solidFill>
                <a:srgbClr val="1F497D"/>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829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p:cNvSpPr/>
          <p:nvPr/>
        </p:nvSpPr>
        <p:spPr>
          <a:xfrm>
            <a:off x="3431354" y="358164"/>
            <a:ext cx="4081806"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2" name="Rounded Rectangle 71"/>
          <p:cNvSpPr/>
          <p:nvPr/>
        </p:nvSpPr>
        <p:spPr>
          <a:xfrm>
            <a:off x="7880806" y="358164"/>
            <a:ext cx="4081806"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3" name="Rounded Rectangle 72"/>
          <p:cNvSpPr/>
          <p:nvPr/>
        </p:nvSpPr>
        <p:spPr>
          <a:xfrm>
            <a:off x="7880806" y="1154782"/>
            <a:ext cx="4081806"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4" name="Rounded Rectangle 73"/>
          <p:cNvSpPr/>
          <p:nvPr/>
        </p:nvSpPr>
        <p:spPr>
          <a:xfrm>
            <a:off x="7880806" y="1959166"/>
            <a:ext cx="4081806"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5" name="Rounded Rectangle 74"/>
          <p:cNvSpPr/>
          <p:nvPr/>
        </p:nvSpPr>
        <p:spPr>
          <a:xfrm>
            <a:off x="7880806" y="2759667"/>
            <a:ext cx="4081806"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6" name="Rounded Rectangle 75"/>
          <p:cNvSpPr/>
          <p:nvPr/>
        </p:nvSpPr>
        <p:spPr>
          <a:xfrm>
            <a:off x="7880806" y="3560168"/>
            <a:ext cx="4081806"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7" name="Rounded Rectangle 76"/>
          <p:cNvSpPr/>
          <p:nvPr/>
        </p:nvSpPr>
        <p:spPr>
          <a:xfrm>
            <a:off x="7880806" y="4372340"/>
            <a:ext cx="4081806"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8" name="Rounded Rectangle 77"/>
          <p:cNvSpPr/>
          <p:nvPr/>
        </p:nvSpPr>
        <p:spPr>
          <a:xfrm>
            <a:off x="7880806" y="5178051"/>
            <a:ext cx="4081806"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6" name="Rounded Rectangle 65"/>
          <p:cNvSpPr/>
          <p:nvPr/>
        </p:nvSpPr>
        <p:spPr>
          <a:xfrm>
            <a:off x="3431354" y="1154782"/>
            <a:ext cx="4081806"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002060"/>
              </a:solidFill>
            </a:endParaRPr>
          </a:p>
        </p:txBody>
      </p:sp>
      <p:sp>
        <p:nvSpPr>
          <p:cNvPr id="67" name="Rounded Rectangle 66"/>
          <p:cNvSpPr/>
          <p:nvPr/>
        </p:nvSpPr>
        <p:spPr>
          <a:xfrm>
            <a:off x="3431354" y="1959166"/>
            <a:ext cx="4081806"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8" name="Rounded Rectangle 67"/>
          <p:cNvSpPr/>
          <p:nvPr/>
        </p:nvSpPr>
        <p:spPr>
          <a:xfrm>
            <a:off x="3431354" y="2759667"/>
            <a:ext cx="4081806"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9" name="Rounded Rectangle 68"/>
          <p:cNvSpPr/>
          <p:nvPr/>
        </p:nvSpPr>
        <p:spPr>
          <a:xfrm>
            <a:off x="3431354" y="3560168"/>
            <a:ext cx="4081806"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0" name="Rounded Rectangle 69"/>
          <p:cNvSpPr/>
          <p:nvPr/>
        </p:nvSpPr>
        <p:spPr>
          <a:xfrm>
            <a:off x="3431354" y="4372340"/>
            <a:ext cx="4081806"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1" name="Rounded Rectangle 70"/>
          <p:cNvSpPr/>
          <p:nvPr/>
        </p:nvSpPr>
        <p:spPr>
          <a:xfrm>
            <a:off x="3431354" y="5178051"/>
            <a:ext cx="4081806" cy="575036"/>
          </a:xfrm>
          <a:prstGeom prst="roundRect">
            <a:avLst>
              <a:gd name="adj" fmla="val 50000"/>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a:t>Key roles requiring CoPTTM knowledge</a:t>
            </a:r>
          </a:p>
        </p:txBody>
      </p:sp>
      <p:sp>
        <p:nvSpPr>
          <p:cNvPr id="3" name="Rectangle 2"/>
          <p:cNvSpPr/>
          <p:nvPr/>
        </p:nvSpPr>
        <p:spPr>
          <a:xfrm>
            <a:off x="3969289" y="445627"/>
            <a:ext cx="2058769" cy="400110"/>
          </a:xfrm>
          <a:prstGeom prst="rect">
            <a:avLst/>
          </a:prstGeom>
        </p:spPr>
        <p:txBody>
          <a:bodyPr wrap="none">
            <a:spAutoFit/>
          </a:bodyPr>
          <a:lstStyle/>
          <a:p>
            <a:r>
              <a:rPr lang="en-NZ" sz="2000" dirty="0">
                <a:solidFill>
                  <a:srgbClr val="002060"/>
                </a:solidFill>
                <a:latin typeface="Arial" panose="020B0604020202020204" pitchFamily="34" charset="0"/>
                <a:cs typeface="Arial" panose="020B0604020202020204" pitchFamily="34" charset="0"/>
              </a:rPr>
              <a:t>General Worker </a:t>
            </a:r>
          </a:p>
        </p:txBody>
      </p:sp>
      <p:grpSp>
        <p:nvGrpSpPr>
          <p:cNvPr id="15" name="Group 14"/>
          <p:cNvGrpSpPr/>
          <p:nvPr/>
        </p:nvGrpSpPr>
        <p:grpSpPr>
          <a:xfrm>
            <a:off x="3169502" y="1837611"/>
            <a:ext cx="837397" cy="818146"/>
            <a:chOff x="3166712" y="2887580"/>
            <a:chExt cx="837397" cy="818146"/>
          </a:xfrm>
        </p:grpSpPr>
        <p:sp>
          <p:nvSpPr>
            <p:cNvPr id="16" name="Oval 15"/>
            <p:cNvSpPr/>
            <p:nvPr/>
          </p:nvSpPr>
          <p:spPr>
            <a:xfrm>
              <a:off x="3262964" y="2983832"/>
              <a:ext cx="644892" cy="625642"/>
            </a:xfrm>
            <a:prstGeom prst="ellipse">
              <a:avLst/>
            </a:prstGeom>
            <a:solidFill>
              <a:schemeClr val="accent3">
                <a:lumMod val="75000"/>
              </a:schemeClr>
            </a:solidFill>
            <a:scene3d>
              <a:camera prst="orthographicFront">
                <a:rot lat="0" lon="0" rev="0"/>
              </a:camera>
              <a:lightRig rig="threePt" dir="t">
                <a:rot lat="0" lon="0" rev="1200000"/>
              </a:lightRig>
            </a:scene3d>
            <a:sp3d>
              <a:bevelT w="63500" h="25400"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sz="2400" dirty="0">
                <a:latin typeface="Arial" panose="020B0604020202020204" pitchFamily="34" charset="0"/>
                <a:cs typeface="Arial" panose="020B0604020202020204" pitchFamily="34" charset="0"/>
              </a:endParaRPr>
            </a:p>
          </p:txBody>
        </p:sp>
        <p:sp>
          <p:nvSpPr>
            <p:cNvPr id="17" name="Oval 16"/>
            <p:cNvSpPr/>
            <p:nvPr/>
          </p:nvSpPr>
          <p:spPr>
            <a:xfrm>
              <a:off x="3166712" y="2887580"/>
              <a:ext cx="837397" cy="8181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latin typeface="Arial" panose="020B0604020202020204" pitchFamily="34" charset="0"/>
                  <a:cs typeface="Arial" panose="020B0604020202020204" pitchFamily="34" charset="0"/>
                </a:rPr>
                <a:t>3</a:t>
              </a:r>
            </a:p>
          </p:txBody>
        </p:sp>
      </p:grpSp>
      <p:grpSp>
        <p:nvGrpSpPr>
          <p:cNvPr id="18" name="Group 17"/>
          <p:cNvGrpSpPr/>
          <p:nvPr/>
        </p:nvGrpSpPr>
        <p:grpSpPr>
          <a:xfrm>
            <a:off x="3169502" y="2638112"/>
            <a:ext cx="837397" cy="818146"/>
            <a:chOff x="3166712" y="2887580"/>
            <a:chExt cx="837397" cy="818146"/>
          </a:xfrm>
        </p:grpSpPr>
        <p:sp>
          <p:nvSpPr>
            <p:cNvPr id="19" name="Oval 18"/>
            <p:cNvSpPr/>
            <p:nvPr/>
          </p:nvSpPr>
          <p:spPr>
            <a:xfrm>
              <a:off x="3262964" y="2983832"/>
              <a:ext cx="644892" cy="625642"/>
            </a:xfrm>
            <a:prstGeom prst="ellipse">
              <a:avLst/>
            </a:prstGeom>
            <a:solidFill>
              <a:schemeClr val="accent3">
                <a:lumMod val="75000"/>
              </a:schemeClr>
            </a:solidFill>
            <a:scene3d>
              <a:camera prst="orthographicFront">
                <a:rot lat="0" lon="0" rev="0"/>
              </a:camera>
              <a:lightRig rig="threePt" dir="t">
                <a:rot lat="0" lon="0" rev="1200000"/>
              </a:lightRig>
            </a:scene3d>
            <a:sp3d>
              <a:bevelT w="63500" h="25400"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sz="2400" dirty="0">
                <a:latin typeface="Arial" panose="020B0604020202020204" pitchFamily="34" charset="0"/>
                <a:cs typeface="Arial" panose="020B0604020202020204" pitchFamily="34" charset="0"/>
              </a:endParaRPr>
            </a:p>
          </p:txBody>
        </p:sp>
        <p:sp>
          <p:nvSpPr>
            <p:cNvPr id="20" name="Oval 19"/>
            <p:cNvSpPr/>
            <p:nvPr/>
          </p:nvSpPr>
          <p:spPr>
            <a:xfrm>
              <a:off x="3166712" y="2887580"/>
              <a:ext cx="837397" cy="8181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latin typeface="Arial" panose="020B0604020202020204" pitchFamily="34" charset="0"/>
                  <a:cs typeface="Arial" panose="020B0604020202020204" pitchFamily="34" charset="0"/>
                </a:rPr>
                <a:t>4</a:t>
              </a:r>
            </a:p>
          </p:txBody>
        </p:sp>
      </p:grpSp>
      <p:grpSp>
        <p:nvGrpSpPr>
          <p:cNvPr id="21" name="Group 20"/>
          <p:cNvGrpSpPr/>
          <p:nvPr/>
        </p:nvGrpSpPr>
        <p:grpSpPr>
          <a:xfrm>
            <a:off x="3169502" y="3438613"/>
            <a:ext cx="837397" cy="818146"/>
            <a:chOff x="3166712" y="2887580"/>
            <a:chExt cx="837397" cy="818146"/>
          </a:xfrm>
        </p:grpSpPr>
        <p:sp>
          <p:nvSpPr>
            <p:cNvPr id="22" name="Oval 21"/>
            <p:cNvSpPr/>
            <p:nvPr/>
          </p:nvSpPr>
          <p:spPr>
            <a:xfrm>
              <a:off x="3262964" y="2983832"/>
              <a:ext cx="644892" cy="625642"/>
            </a:xfrm>
            <a:prstGeom prst="ellipse">
              <a:avLst/>
            </a:prstGeom>
            <a:solidFill>
              <a:schemeClr val="accent3">
                <a:lumMod val="75000"/>
              </a:schemeClr>
            </a:solidFill>
            <a:scene3d>
              <a:camera prst="orthographicFront">
                <a:rot lat="0" lon="0" rev="0"/>
              </a:camera>
              <a:lightRig rig="threePt" dir="t">
                <a:rot lat="0" lon="0" rev="1200000"/>
              </a:lightRig>
            </a:scene3d>
            <a:sp3d>
              <a:bevelT w="63500" h="25400"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sz="2400" dirty="0">
                <a:latin typeface="Arial" panose="020B0604020202020204" pitchFamily="34" charset="0"/>
                <a:cs typeface="Arial" panose="020B0604020202020204" pitchFamily="34" charset="0"/>
              </a:endParaRPr>
            </a:p>
          </p:txBody>
        </p:sp>
        <p:sp>
          <p:nvSpPr>
            <p:cNvPr id="23" name="Oval 22"/>
            <p:cNvSpPr/>
            <p:nvPr/>
          </p:nvSpPr>
          <p:spPr>
            <a:xfrm>
              <a:off x="3166712" y="2887580"/>
              <a:ext cx="837397" cy="8181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latin typeface="Arial" panose="020B0604020202020204" pitchFamily="34" charset="0"/>
                  <a:cs typeface="Arial" panose="020B0604020202020204" pitchFamily="34" charset="0"/>
                </a:rPr>
                <a:t>5</a:t>
              </a:r>
            </a:p>
          </p:txBody>
        </p:sp>
      </p:grpSp>
      <p:grpSp>
        <p:nvGrpSpPr>
          <p:cNvPr id="24" name="Group 23"/>
          <p:cNvGrpSpPr/>
          <p:nvPr/>
        </p:nvGrpSpPr>
        <p:grpSpPr>
          <a:xfrm>
            <a:off x="3169502" y="4250785"/>
            <a:ext cx="837397" cy="818146"/>
            <a:chOff x="3166712" y="2887580"/>
            <a:chExt cx="837397" cy="818146"/>
          </a:xfrm>
        </p:grpSpPr>
        <p:sp>
          <p:nvSpPr>
            <p:cNvPr id="25" name="Oval 24"/>
            <p:cNvSpPr/>
            <p:nvPr/>
          </p:nvSpPr>
          <p:spPr>
            <a:xfrm>
              <a:off x="3262964" y="2983832"/>
              <a:ext cx="644892" cy="625642"/>
            </a:xfrm>
            <a:prstGeom prst="ellipse">
              <a:avLst/>
            </a:prstGeom>
            <a:solidFill>
              <a:schemeClr val="accent3">
                <a:lumMod val="75000"/>
              </a:schemeClr>
            </a:solidFill>
            <a:scene3d>
              <a:camera prst="orthographicFront">
                <a:rot lat="0" lon="0" rev="0"/>
              </a:camera>
              <a:lightRig rig="threePt" dir="t">
                <a:rot lat="0" lon="0" rev="1200000"/>
              </a:lightRig>
            </a:scene3d>
            <a:sp3d>
              <a:bevelT w="63500" h="25400"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sz="2400" dirty="0">
                <a:latin typeface="Arial" panose="020B0604020202020204" pitchFamily="34" charset="0"/>
                <a:cs typeface="Arial" panose="020B0604020202020204" pitchFamily="34" charset="0"/>
              </a:endParaRPr>
            </a:p>
          </p:txBody>
        </p:sp>
        <p:sp>
          <p:nvSpPr>
            <p:cNvPr id="26" name="Oval 25"/>
            <p:cNvSpPr/>
            <p:nvPr/>
          </p:nvSpPr>
          <p:spPr>
            <a:xfrm>
              <a:off x="3166712" y="2887580"/>
              <a:ext cx="837397" cy="8181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latin typeface="Arial" panose="020B0604020202020204" pitchFamily="34" charset="0"/>
                  <a:cs typeface="Arial" panose="020B0604020202020204" pitchFamily="34" charset="0"/>
                </a:rPr>
                <a:t>6</a:t>
              </a:r>
            </a:p>
          </p:txBody>
        </p:sp>
      </p:grpSp>
      <p:grpSp>
        <p:nvGrpSpPr>
          <p:cNvPr id="27" name="Group 26"/>
          <p:cNvGrpSpPr/>
          <p:nvPr/>
        </p:nvGrpSpPr>
        <p:grpSpPr>
          <a:xfrm>
            <a:off x="3169502" y="5056496"/>
            <a:ext cx="837397" cy="818146"/>
            <a:chOff x="3166712" y="2887580"/>
            <a:chExt cx="837397" cy="818146"/>
          </a:xfrm>
        </p:grpSpPr>
        <p:sp>
          <p:nvSpPr>
            <p:cNvPr id="28" name="Oval 27"/>
            <p:cNvSpPr/>
            <p:nvPr/>
          </p:nvSpPr>
          <p:spPr>
            <a:xfrm>
              <a:off x="3262964" y="2983832"/>
              <a:ext cx="644892" cy="625642"/>
            </a:xfrm>
            <a:prstGeom prst="ellipse">
              <a:avLst/>
            </a:prstGeom>
            <a:solidFill>
              <a:schemeClr val="accent3">
                <a:lumMod val="75000"/>
              </a:schemeClr>
            </a:solidFill>
            <a:scene3d>
              <a:camera prst="orthographicFront">
                <a:rot lat="0" lon="0" rev="0"/>
              </a:camera>
              <a:lightRig rig="threePt" dir="t">
                <a:rot lat="0" lon="0" rev="1200000"/>
              </a:lightRig>
            </a:scene3d>
            <a:sp3d>
              <a:bevelT w="63500" h="25400"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sz="2400" dirty="0">
                <a:latin typeface="Arial" panose="020B0604020202020204" pitchFamily="34" charset="0"/>
                <a:cs typeface="Arial" panose="020B0604020202020204" pitchFamily="34" charset="0"/>
              </a:endParaRPr>
            </a:p>
          </p:txBody>
        </p:sp>
        <p:sp>
          <p:nvSpPr>
            <p:cNvPr id="29" name="Oval 28"/>
            <p:cNvSpPr/>
            <p:nvPr/>
          </p:nvSpPr>
          <p:spPr>
            <a:xfrm>
              <a:off x="3166712" y="2887580"/>
              <a:ext cx="837397" cy="8181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latin typeface="Arial" panose="020B0604020202020204" pitchFamily="34" charset="0"/>
                  <a:cs typeface="Arial" panose="020B0604020202020204" pitchFamily="34" charset="0"/>
                </a:rPr>
                <a:t>7</a:t>
              </a:r>
            </a:p>
          </p:txBody>
        </p:sp>
      </p:grpSp>
      <p:sp>
        <p:nvSpPr>
          <p:cNvPr id="30" name="Rectangle 29"/>
          <p:cNvSpPr/>
          <p:nvPr/>
        </p:nvSpPr>
        <p:spPr>
          <a:xfrm>
            <a:off x="3969289" y="1242245"/>
            <a:ext cx="1661224" cy="400110"/>
          </a:xfrm>
          <a:prstGeom prst="rect">
            <a:avLst/>
          </a:prstGeom>
        </p:spPr>
        <p:txBody>
          <a:bodyPr wrap="none">
            <a:spAutoFit/>
          </a:bodyPr>
          <a:lstStyle/>
          <a:p>
            <a:r>
              <a:rPr lang="en-NZ" sz="2000" dirty="0">
                <a:solidFill>
                  <a:srgbClr val="002060"/>
                </a:solidFill>
                <a:latin typeface="Arial" panose="020B0604020202020204" pitchFamily="34" charset="0"/>
                <a:cs typeface="Arial" panose="020B0604020202020204" pitchFamily="34" charset="0"/>
              </a:rPr>
              <a:t>TTM Worker</a:t>
            </a:r>
          </a:p>
        </p:txBody>
      </p:sp>
      <p:sp>
        <p:nvSpPr>
          <p:cNvPr id="31" name="Rectangle 30"/>
          <p:cNvSpPr/>
          <p:nvPr/>
        </p:nvSpPr>
        <p:spPr>
          <a:xfrm>
            <a:off x="3969289" y="2046629"/>
            <a:ext cx="1237839" cy="400110"/>
          </a:xfrm>
          <a:prstGeom prst="rect">
            <a:avLst/>
          </a:prstGeom>
        </p:spPr>
        <p:txBody>
          <a:bodyPr wrap="none">
            <a:spAutoFit/>
          </a:bodyPr>
          <a:lstStyle/>
          <a:p>
            <a:r>
              <a:rPr lang="en-NZ" sz="2000" dirty="0">
                <a:solidFill>
                  <a:srgbClr val="002060"/>
                </a:solidFill>
                <a:latin typeface="Arial" panose="020B0604020202020204" pitchFamily="34" charset="0"/>
                <a:cs typeface="Arial" panose="020B0604020202020204" pitchFamily="34" charset="0"/>
              </a:rPr>
              <a:t>Inspector</a:t>
            </a:r>
          </a:p>
        </p:txBody>
      </p:sp>
      <p:sp>
        <p:nvSpPr>
          <p:cNvPr id="32" name="Rectangle 31"/>
          <p:cNvSpPr/>
          <p:nvPr/>
        </p:nvSpPr>
        <p:spPr>
          <a:xfrm>
            <a:off x="3969289" y="2847130"/>
            <a:ext cx="2065309" cy="400110"/>
          </a:xfrm>
          <a:prstGeom prst="rect">
            <a:avLst/>
          </a:prstGeom>
        </p:spPr>
        <p:txBody>
          <a:bodyPr wrap="none">
            <a:spAutoFit/>
          </a:bodyPr>
          <a:lstStyle/>
          <a:p>
            <a:r>
              <a:rPr lang="en-NZ" sz="2000" dirty="0">
                <a:solidFill>
                  <a:srgbClr val="002060"/>
                </a:solidFill>
                <a:latin typeface="Arial" panose="020B0604020202020204" pitchFamily="34" charset="0"/>
                <a:cs typeface="Arial" panose="020B0604020202020204" pitchFamily="34" charset="0"/>
              </a:rPr>
              <a:t>Traffic Controller</a:t>
            </a:r>
          </a:p>
        </p:txBody>
      </p:sp>
      <p:sp>
        <p:nvSpPr>
          <p:cNvPr id="33" name="Rectangle 32"/>
          <p:cNvSpPr/>
          <p:nvPr/>
        </p:nvSpPr>
        <p:spPr>
          <a:xfrm>
            <a:off x="3969289" y="3647631"/>
            <a:ext cx="3132589" cy="400110"/>
          </a:xfrm>
          <a:prstGeom prst="rect">
            <a:avLst/>
          </a:prstGeom>
        </p:spPr>
        <p:txBody>
          <a:bodyPr wrap="none">
            <a:spAutoFit/>
          </a:bodyPr>
          <a:lstStyle/>
          <a:p>
            <a:r>
              <a:rPr lang="en-NZ" sz="2000" dirty="0">
                <a:solidFill>
                  <a:srgbClr val="002060"/>
                </a:solidFill>
                <a:latin typeface="Arial" panose="020B0604020202020204" pitchFamily="34" charset="0"/>
                <a:cs typeface="Arial" panose="020B0604020202020204" pitchFamily="34" charset="0"/>
              </a:rPr>
              <a:t>STMS (Onsite supervisor)</a:t>
            </a:r>
          </a:p>
        </p:txBody>
      </p:sp>
      <p:sp>
        <p:nvSpPr>
          <p:cNvPr id="34" name="Rectangle 33"/>
          <p:cNvSpPr/>
          <p:nvPr/>
        </p:nvSpPr>
        <p:spPr>
          <a:xfrm>
            <a:off x="3969289" y="4459803"/>
            <a:ext cx="1890454" cy="400110"/>
          </a:xfrm>
          <a:prstGeom prst="rect">
            <a:avLst/>
          </a:prstGeom>
        </p:spPr>
        <p:txBody>
          <a:bodyPr wrap="none">
            <a:spAutoFit/>
          </a:bodyPr>
          <a:lstStyle/>
          <a:p>
            <a:r>
              <a:rPr lang="en-NZ" sz="2000" dirty="0">
                <a:solidFill>
                  <a:srgbClr val="002060"/>
                </a:solidFill>
                <a:latin typeface="Arial" panose="020B0604020202020204" pitchFamily="34" charset="0"/>
                <a:cs typeface="Arial" panose="020B0604020202020204" pitchFamily="34" charset="0"/>
              </a:rPr>
              <a:t>TMP Designer</a:t>
            </a:r>
          </a:p>
        </p:txBody>
      </p:sp>
      <p:sp>
        <p:nvSpPr>
          <p:cNvPr id="35" name="Rectangle 34"/>
          <p:cNvSpPr/>
          <p:nvPr/>
        </p:nvSpPr>
        <p:spPr>
          <a:xfrm>
            <a:off x="3969289" y="5111626"/>
            <a:ext cx="2263761" cy="707886"/>
          </a:xfrm>
          <a:prstGeom prst="rect">
            <a:avLst/>
          </a:prstGeom>
        </p:spPr>
        <p:txBody>
          <a:bodyPr wrap="none">
            <a:spAutoFit/>
          </a:bodyPr>
          <a:lstStyle/>
          <a:p>
            <a:pPr lvl="0">
              <a:defRPr/>
            </a:pPr>
            <a:r>
              <a:rPr lang="en-NZ" sz="2000" dirty="0">
                <a:solidFill>
                  <a:srgbClr val="002060"/>
                </a:solidFill>
                <a:latin typeface="Arial" panose="020B0604020202020204" pitchFamily="34" charset="0"/>
                <a:cs typeface="Arial" panose="020B0604020202020204" pitchFamily="34" charset="0"/>
              </a:rPr>
              <a:t>Corridor Manager </a:t>
            </a:r>
            <a:br>
              <a:rPr lang="en-NZ" sz="2000" dirty="0">
                <a:solidFill>
                  <a:srgbClr val="002060"/>
                </a:solidFill>
                <a:latin typeface="Arial" panose="020B0604020202020204" pitchFamily="34" charset="0"/>
                <a:cs typeface="Arial" panose="020B0604020202020204" pitchFamily="34" charset="0"/>
              </a:rPr>
            </a:br>
            <a:r>
              <a:rPr lang="en-NZ" sz="2000" dirty="0">
                <a:solidFill>
                  <a:srgbClr val="002060"/>
                </a:solidFill>
                <a:latin typeface="Arial" panose="020B0604020202020204" pitchFamily="34" charset="0"/>
                <a:cs typeface="Arial" panose="020B0604020202020204" pitchFamily="34" charset="0"/>
              </a:rPr>
              <a:t>(includes TMC)</a:t>
            </a:r>
          </a:p>
        </p:txBody>
      </p:sp>
      <p:sp>
        <p:nvSpPr>
          <p:cNvPr id="36" name="Rectangle 35"/>
          <p:cNvSpPr/>
          <p:nvPr/>
        </p:nvSpPr>
        <p:spPr>
          <a:xfrm>
            <a:off x="8432131" y="445627"/>
            <a:ext cx="1636987" cy="400110"/>
          </a:xfrm>
          <a:prstGeom prst="rect">
            <a:avLst/>
          </a:prstGeom>
        </p:spPr>
        <p:txBody>
          <a:bodyPr wrap="none">
            <a:spAutoFit/>
          </a:bodyPr>
          <a:lstStyle/>
          <a:p>
            <a:pPr lvl="0">
              <a:defRPr/>
            </a:pPr>
            <a:r>
              <a:rPr lang="en-NZ" sz="2000" dirty="0">
                <a:solidFill>
                  <a:srgbClr val="002060"/>
                </a:solidFill>
                <a:latin typeface="Arial" panose="020B0604020202020204" pitchFamily="34" charset="0"/>
                <a:cs typeface="Arial" panose="020B0604020202020204" pitchFamily="34" charset="0"/>
              </a:rPr>
              <a:t>TTM Mentor</a:t>
            </a:r>
          </a:p>
        </p:txBody>
      </p:sp>
      <p:grpSp>
        <p:nvGrpSpPr>
          <p:cNvPr id="43" name="Group 42"/>
          <p:cNvGrpSpPr/>
          <p:nvPr/>
        </p:nvGrpSpPr>
        <p:grpSpPr>
          <a:xfrm>
            <a:off x="7632344" y="1837611"/>
            <a:ext cx="837397" cy="818146"/>
            <a:chOff x="3166712" y="2887580"/>
            <a:chExt cx="837397" cy="818146"/>
          </a:xfrm>
        </p:grpSpPr>
        <p:sp>
          <p:nvSpPr>
            <p:cNvPr id="44" name="Oval 43"/>
            <p:cNvSpPr/>
            <p:nvPr/>
          </p:nvSpPr>
          <p:spPr>
            <a:xfrm>
              <a:off x="3262964" y="2983832"/>
              <a:ext cx="644892" cy="625642"/>
            </a:xfrm>
            <a:prstGeom prst="ellipse">
              <a:avLst/>
            </a:prstGeom>
            <a:solidFill>
              <a:schemeClr val="accent3">
                <a:lumMod val="75000"/>
              </a:schemeClr>
            </a:solidFill>
            <a:scene3d>
              <a:camera prst="orthographicFront">
                <a:rot lat="0" lon="0" rev="0"/>
              </a:camera>
              <a:lightRig rig="threePt" dir="t">
                <a:rot lat="0" lon="0" rev="1200000"/>
              </a:lightRig>
            </a:scene3d>
            <a:sp3d>
              <a:bevelT w="63500" h="25400"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sz="2400" dirty="0">
                <a:latin typeface="Arial" panose="020B0604020202020204" pitchFamily="34" charset="0"/>
                <a:cs typeface="Arial" panose="020B0604020202020204" pitchFamily="34" charset="0"/>
              </a:endParaRPr>
            </a:p>
          </p:txBody>
        </p:sp>
        <p:sp>
          <p:nvSpPr>
            <p:cNvPr id="45" name="Oval 44"/>
            <p:cNvSpPr/>
            <p:nvPr/>
          </p:nvSpPr>
          <p:spPr>
            <a:xfrm>
              <a:off x="3166712" y="2887580"/>
              <a:ext cx="837397" cy="8181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latin typeface="Arial" panose="020B0604020202020204" pitchFamily="34" charset="0"/>
                  <a:cs typeface="Arial" panose="020B0604020202020204" pitchFamily="34" charset="0"/>
                </a:rPr>
                <a:t>10</a:t>
              </a:r>
            </a:p>
          </p:txBody>
        </p:sp>
      </p:grpSp>
      <p:grpSp>
        <p:nvGrpSpPr>
          <p:cNvPr id="46" name="Group 45"/>
          <p:cNvGrpSpPr/>
          <p:nvPr/>
        </p:nvGrpSpPr>
        <p:grpSpPr>
          <a:xfrm>
            <a:off x="7632344" y="2638112"/>
            <a:ext cx="837397" cy="818146"/>
            <a:chOff x="3166712" y="2887580"/>
            <a:chExt cx="837397" cy="818146"/>
          </a:xfrm>
        </p:grpSpPr>
        <p:sp>
          <p:nvSpPr>
            <p:cNvPr id="47" name="Oval 46"/>
            <p:cNvSpPr/>
            <p:nvPr/>
          </p:nvSpPr>
          <p:spPr>
            <a:xfrm>
              <a:off x="3262964" y="2983832"/>
              <a:ext cx="644892" cy="625642"/>
            </a:xfrm>
            <a:prstGeom prst="ellipse">
              <a:avLst/>
            </a:prstGeom>
            <a:solidFill>
              <a:schemeClr val="accent3">
                <a:lumMod val="75000"/>
              </a:schemeClr>
            </a:solidFill>
            <a:scene3d>
              <a:camera prst="orthographicFront">
                <a:rot lat="0" lon="0" rev="0"/>
              </a:camera>
              <a:lightRig rig="threePt" dir="t">
                <a:rot lat="0" lon="0" rev="1200000"/>
              </a:lightRig>
            </a:scene3d>
            <a:sp3d>
              <a:bevelT w="63500" h="25400"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sz="2400" dirty="0">
                <a:latin typeface="Arial" panose="020B0604020202020204" pitchFamily="34" charset="0"/>
                <a:cs typeface="Arial" panose="020B0604020202020204" pitchFamily="34" charset="0"/>
              </a:endParaRPr>
            </a:p>
          </p:txBody>
        </p:sp>
        <p:sp>
          <p:nvSpPr>
            <p:cNvPr id="48" name="Oval 47"/>
            <p:cNvSpPr/>
            <p:nvPr/>
          </p:nvSpPr>
          <p:spPr>
            <a:xfrm>
              <a:off x="3166712" y="2887580"/>
              <a:ext cx="837397" cy="8181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latin typeface="Arial" panose="020B0604020202020204" pitchFamily="34" charset="0"/>
                  <a:cs typeface="Arial" panose="020B0604020202020204" pitchFamily="34" charset="0"/>
                </a:rPr>
                <a:t>11</a:t>
              </a:r>
            </a:p>
          </p:txBody>
        </p:sp>
      </p:grpSp>
      <p:sp>
        <p:nvSpPr>
          <p:cNvPr id="58" name="Rectangle 57"/>
          <p:cNvSpPr/>
          <p:nvPr/>
        </p:nvSpPr>
        <p:spPr>
          <a:xfrm>
            <a:off x="8432131" y="1242245"/>
            <a:ext cx="1581138" cy="400110"/>
          </a:xfrm>
          <a:prstGeom prst="rect">
            <a:avLst/>
          </a:prstGeom>
        </p:spPr>
        <p:txBody>
          <a:bodyPr wrap="none">
            <a:spAutoFit/>
          </a:bodyPr>
          <a:lstStyle/>
          <a:p>
            <a:pPr lvl="0">
              <a:defRPr/>
            </a:pPr>
            <a:r>
              <a:rPr lang="en-NZ" sz="2000" dirty="0">
                <a:solidFill>
                  <a:srgbClr val="002060"/>
                </a:solidFill>
                <a:latin typeface="Arial" panose="020B0604020202020204" pitchFamily="34" charset="0"/>
                <a:cs typeface="Arial" panose="020B0604020202020204" pitchFamily="34" charset="0"/>
              </a:rPr>
              <a:t>TTM Verifier</a:t>
            </a:r>
          </a:p>
        </p:txBody>
      </p:sp>
      <p:sp>
        <p:nvSpPr>
          <p:cNvPr id="79" name="Rounded Rectangle 65">
            <a:extLst>
              <a:ext uri="{FF2B5EF4-FFF2-40B4-BE49-F238E27FC236}">
                <a16:creationId xmlns:a16="http://schemas.microsoft.com/office/drawing/2014/main" id="{84AB3EE4-B8C8-4458-8A45-C8E8095AD58D}"/>
              </a:ext>
            </a:extLst>
          </p:cNvPr>
          <p:cNvSpPr/>
          <p:nvPr/>
        </p:nvSpPr>
        <p:spPr>
          <a:xfrm>
            <a:off x="3427968" y="1152072"/>
            <a:ext cx="4081806" cy="575036"/>
          </a:xfrm>
          <a:prstGeom prst="roundRect">
            <a:avLst>
              <a:gd name="adj" fmla="val 50000"/>
            </a:avLst>
          </a:prstGeom>
          <a:solidFill>
            <a:srgbClr val="E46C0A">
              <a:alpha val="50196"/>
            </a:srgb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002060"/>
              </a:solidFill>
            </a:endParaRPr>
          </a:p>
        </p:txBody>
      </p:sp>
      <p:sp>
        <p:nvSpPr>
          <p:cNvPr id="59" name="Rectangle 58"/>
          <p:cNvSpPr/>
          <p:nvPr/>
        </p:nvSpPr>
        <p:spPr>
          <a:xfrm>
            <a:off x="8432131" y="2046629"/>
            <a:ext cx="2151808" cy="400110"/>
          </a:xfrm>
          <a:prstGeom prst="rect">
            <a:avLst/>
          </a:prstGeom>
        </p:spPr>
        <p:txBody>
          <a:bodyPr wrap="none">
            <a:spAutoFit/>
          </a:bodyPr>
          <a:lstStyle/>
          <a:p>
            <a:pPr lvl="0"/>
            <a:r>
              <a:rPr lang="en-NZ" sz="2000" dirty="0">
                <a:solidFill>
                  <a:srgbClr val="002060"/>
                </a:solidFill>
                <a:latin typeface="Arial" panose="020B0604020202020204" pitchFamily="34" charset="0"/>
                <a:cs typeface="Arial" panose="020B0604020202020204" pitchFamily="34" charset="0"/>
              </a:rPr>
              <a:t>CoPTTM Trainer</a:t>
            </a:r>
          </a:p>
        </p:txBody>
      </p:sp>
      <p:sp>
        <p:nvSpPr>
          <p:cNvPr id="60" name="Rectangle 59"/>
          <p:cNvSpPr/>
          <p:nvPr/>
        </p:nvSpPr>
        <p:spPr>
          <a:xfrm>
            <a:off x="8432131" y="2847130"/>
            <a:ext cx="2323328" cy="400110"/>
          </a:xfrm>
          <a:prstGeom prst="rect">
            <a:avLst/>
          </a:prstGeom>
        </p:spPr>
        <p:txBody>
          <a:bodyPr wrap="none">
            <a:spAutoFit/>
          </a:bodyPr>
          <a:lstStyle/>
          <a:p>
            <a:r>
              <a:rPr lang="en-NZ" sz="2000" dirty="0">
                <a:solidFill>
                  <a:srgbClr val="002060"/>
                </a:solidFill>
                <a:latin typeface="Arial" panose="020B0604020202020204" pitchFamily="34" charset="0"/>
                <a:cs typeface="Arial" panose="020B0604020202020204" pitchFamily="34" charset="0"/>
              </a:rPr>
              <a:t>CoPTTM Assessor</a:t>
            </a:r>
          </a:p>
        </p:txBody>
      </p:sp>
      <p:sp>
        <p:nvSpPr>
          <p:cNvPr id="61" name="Rectangle 60"/>
          <p:cNvSpPr/>
          <p:nvPr/>
        </p:nvSpPr>
        <p:spPr>
          <a:xfrm>
            <a:off x="8432131" y="3647631"/>
            <a:ext cx="997389" cy="400110"/>
          </a:xfrm>
          <a:prstGeom prst="rect">
            <a:avLst/>
          </a:prstGeom>
        </p:spPr>
        <p:txBody>
          <a:bodyPr wrap="none">
            <a:spAutoFit/>
          </a:bodyPr>
          <a:lstStyle/>
          <a:p>
            <a:pPr lvl="0"/>
            <a:r>
              <a:rPr lang="en-NZ" sz="2000" dirty="0">
                <a:solidFill>
                  <a:srgbClr val="002060"/>
                </a:solidFill>
                <a:latin typeface="Arial" panose="020B0604020202020204" pitchFamily="34" charset="0"/>
                <a:cs typeface="Arial" panose="020B0604020202020204" pitchFamily="34" charset="0"/>
              </a:rPr>
              <a:t>Auditor</a:t>
            </a:r>
          </a:p>
        </p:txBody>
      </p:sp>
      <p:sp>
        <p:nvSpPr>
          <p:cNvPr id="62" name="Rectangle 61"/>
          <p:cNvSpPr/>
          <p:nvPr/>
        </p:nvSpPr>
        <p:spPr>
          <a:xfrm>
            <a:off x="8432131" y="4305915"/>
            <a:ext cx="2605200" cy="707886"/>
          </a:xfrm>
          <a:prstGeom prst="rect">
            <a:avLst/>
          </a:prstGeom>
        </p:spPr>
        <p:txBody>
          <a:bodyPr wrap="none">
            <a:spAutoFit/>
          </a:bodyPr>
          <a:lstStyle/>
          <a:p>
            <a:pPr lvl="0">
              <a:defRPr/>
            </a:pPr>
            <a:r>
              <a:rPr lang="en-NZ" sz="2000" dirty="0">
                <a:solidFill>
                  <a:srgbClr val="002060"/>
                </a:solidFill>
                <a:latin typeface="Arial" panose="020B0604020202020204" pitchFamily="34" charset="0"/>
                <a:cs typeface="Arial" panose="020B0604020202020204" pitchFamily="34" charset="0"/>
              </a:rPr>
              <a:t>Manager of activities </a:t>
            </a:r>
            <a:br>
              <a:rPr lang="en-NZ" sz="2000" dirty="0">
                <a:solidFill>
                  <a:srgbClr val="002060"/>
                </a:solidFill>
                <a:latin typeface="Arial" panose="020B0604020202020204" pitchFamily="34" charset="0"/>
                <a:cs typeface="Arial" panose="020B0604020202020204" pitchFamily="34" charset="0"/>
              </a:rPr>
            </a:br>
            <a:r>
              <a:rPr lang="en-NZ" sz="2000" dirty="0">
                <a:solidFill>
                  <a:srgbClr val="002060"/>
                </a:solidFill>
                <a:latin typeface="Arial" panose="020B0604020202020204" pitchFamily="34" charset="0"/>
                <a:cs typeface="Arial" panose="020B0604020202020204" pitchFamily="34" charset="0"/>
              </a:rPr>
              <a:t>requiring TTM</a:t>
            </a:r>
          </a:p>
        </p:txBody>
      </p:sp>
      <p:sp>
        <p:nvSpPr>
          <p:cNvPr id="63" name="Rectangle 62"/>
          <p:cNvSpPr/>
          <p:nvPr/>
        </p:nvSpPr>
        <p:spPr>
          <a:xfrm>
            <a:off x="8432131" y="5265514"/>
            <a:ext cx="2438488" cy="400110"/>
          </a:xfrm>
          <a:prstGeom prst="rect">
            <a:avLst/>
          </a:prstGeom>
        </p:spPr>
        <p:txBody>
          <a:bodyPr wrap="none">
            <a:spAutoFit/>
          </a:bodyPr>
          <a:lstStyle/>
          <a:p>
            <a:pPr lvl="0">
              <a:defRPr/>
            </a:pPr>
            <a:r>
              <a:rPr lang="en-NZ" sz="2000" dirty="0">
                <a:solidFill>
                  <a:srgbClr val="002060"/>
                </a:solidFill>
                <a:latin typeface="Arial" panose="020B0604020202020204" pitchFamily="34" charset="0"/>
                <a:cs typeface="Arial" panose="020B0604020202020204" pitchFamily="34" charset="0"/>
              </a:rPr>
              <a:t>Approving Engineer</a:t>
            </a:r>
          </a:p>
        </p:txBody>
      </p:sp>
      <p:grpSp>
        <p:nvGrpSpPr>
          <p:cNvPr id="12" name="Group 11"/>
          <p:cNvGrpSpPr/>
          <p:nvPr/>
        </p:nvGrpSpPr>
        <p:grpSpPr>
          <a:xfrm>
            <a:off x="3169502" y="1032893"/>
            <a:ext cx="837397" cy="818146"/>
            <a:chOff x="3166712" y="2887580"/>
            <a:chExt cx="837397" cy="818146"/>
          </a:xfrm>
        </p:grpSpPr>
        <p:sp>
          <p:nvSpPr>
            <p:cNvPr id="13" name="Oval 12"/>
            <p:cNvSpPr/>
            <p:nvPr/>
          </p:nvSpPr>
          <p:spPr>
            <a:xfrm>
              <a:off x="3262964" y="2983832"/>
              <a:ext cx="644892" cy="625642"/>
            </a:xfrm>
            <a:prstGeom prst="ellipse">
              <a:avLst/>
            </a:prstGeom>
            <a:solidFill>
              <a:schemeClr val="accent3">
                <a:lumMod val="75000"/>
              </a:schemeClr>
            </a:solidFill>
            <a:scene3d>
              <a:camera prst="orthographicFront">
                <a:rot lat="0" lon="0" rev="0"/>
              </a:camera>
              <a:lightRig rig="threePt" dir="t">
                <a:rot lat="0" lon="0" rev="1200000"/>
              </a:lightRig>
            </a:scene3d>
            <a:sp3d>
              <a:bevelT w="63500" h="25400"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sz="2400" dirty="0">
                <a:latin typeface="Arial" panose="020B0604020202020204" pitchFamily="34" charset="0"/>
                <a:cs typeface="Arial" panose="020B0604020202020204" pitchFamily="34" charset="0"/>
              </a:endParaRPr>
            </a:p>
          </p:txBody>
        </p:sp>
        <p:sp>
          <p:nvSpPr>
            <p:cNvPr id="14" name="Oval 13"/>
            <p:cNvSpPr/>
            <p:nvPr/>
          </p:nvSpPr>
          <p:spPr>
            <a:xfrm>
              <a:off x="3166712" y="2887580"/>
              <a:ext cx="837397" cy="8181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latin typeface="Arial" panose="020B0604020202020204" pitchFamily="34" charset="0"/>
                  <a:cs typeface="Arial" panose="020B0604020202020204" pitchFamily="34" charset="0"/>
                </a:rPr>
                <a:t>2</a:t>
              </a:r>
            </a:p>
          </p:txBody>
        </p:sp>
      </p:grpSp>
      <p:sp>
        <p:nvSpPr>
          <p:cNvPr id="80" name="Rounded Rectangle 65">
            <a:extLst>
              <a:ext uri="{FF2B5EF4-FFF2-40B4-BE49-F238E27FC236}">
                <a16:creationId xmlns:a16="http://schemas.microsoft.com/office/drawing/2014/main" id="{93C98DDB-3982-4B16-BDF7-6DD0CF8EC0CB}"/>
              </a:ext>
            </a:extLst>
          </p:cNvPr>
          <p:cNvSpPr/>
          <p:nvPr/>
        </p:nvSpPr>
        <p:spPr>
          <a:xfrm>
            <a:off x="3421872" y="359592"/>
            <a:ext cx="4081806" cy="575036"/>
          </a:xfrm>
          <a:prstGeom prst="roundRect">
            <a:avLst>
              <a:gd name="adj" fmla="val 50000"/>
            </a:avLst>
          </a:prstGeom>
          <a:solidFill>
            <a:srgbClr val="E46C0A">
              <a:alpha val="50196"/>
            </a:srgb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002060"/>
              </a:solidFill>
            </a:endParaRPr>
          </a:p>
        </p:txBody>
      </p:sp>
      <p:grpSp>
        <p:nvGrpSpPr>
          <p:cNvPr id="9" name="Group 8"/>
          <p:cNvGrpSpPr/>
          <p:nvPr/>
        </p:nvGrpSpPr>
        <p:grpSpPr>
          <a:xfrm>
            <a:off x="3169502" y="236609"/>
            <a:ext cx="837397" cy="818146"/>
            <a:chOff x="3166712" y="2887580"/>
            <a:chExt cx="837397" cy="818146"/>
          </a:xfrm>
        </p:grpSpPr>
        <p:sp>
          <p:nvSpPr>
            <p:cNvPr id="10" name="Oval 9"/>
            <p:cNvSpPr/>
            <p:nvPr/>
          </p:nvSpPr>
          <p:spPr>
            <a:xfrm>
              <a:off x="3262964" y="2983832"/>
              <a:ext cx="644892" cy="625642"/>
            </a:xfrm>
            <a:prstGeom prst="ellipse">
              <a:avLst/>
            </a:prstGeom>
            <a:solidFill>
              <a:schemeClr val="accent3">
                <a:lumMod val="75000"/>
              </a:schemeClr>
            </a:solidFill>
            <a:scene3d>
              <a:camera prst="orthographicFront">
                <a:rot lat="0" lon="0" rev="0"/>
              </a:camera>
              <a:lightRig rig="threePt" dir="t">
                <a:rot lat="0" lon="0" rev="1200000"/>
              </a:lightRig>
            </a:scene3d>
            <a:sp3d>
              <a:bevelT w="63500" h="25400"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sz="2400" dirty="0">
                <a:latin typeface="Arial" panose="020B0604020202020204" pitchFamily="34" charset="0"/>
                <a:cs typeface="Arial" panose="020B0604020202020204" pitchFamily="34" charset="0"/>
              </a:endParaRPr>
            </a:p>
          </p:txBody>
        </p:sp>
        <p:sp>
          <p:nvSpPr>
            <p:cNvPr id="11" name="Oval 10"/>
            <p:cNvSpPr/>
            <p:nvPr/>
          </p:nvSpPr>
          <p:spPr>
            <a:xfrm>
              <a:off x="3166712" y="2887580"/>
              <a:ext cx="837397" cy="8181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latin typeface="Arial" panose="020B0604020202020204" pitchFamily="34" charset="0"/>
                  <a:cs typeface="Arial" panose="020B0604020202020204" pitchFamily="34" charset="0"/>
                </a:rPr>
                <a:t>1</a:t>
              </a:r>
            </a:p>
          </p:txBody>
        </p:sp>
      </p:grpSp>
      <p:sp>
        <p:nvSpPr>
          <p:cNvPr id="81" name="Rounded Rectangle 65">
            <a:extLst>
              <a:ext uri="{FF2B5EF4-FFF2-40B4-BE49-F238E27FC236}">
                <a16:creationId xmlns:a16="http://schemas.microsoft.com/office/drawing/2014/main" id="{C563A0C6-18EA-4547-94B8-C434C066041E}"/>
              </a:ext>
            </a:extLst>
          </p:cNvPr>
          <p:cNvSpPr/>
          <p:nvPr/>
        </p:nvSpPr>
        <p:spPr>
          <a:xfrm>
            <a:off x="7884144" y="1152072"/>
            <a:ext cx="4081806" cy="575036"/>
          </a:xfrm>
          <a:prstGeom prst="roundRect">
            <a:avLst>
              <a:gd name="adj" fmla="val 50000"/>
            </a:avLst>
          </a:prstGeom>
          <a:solidFill>
            <a:srgbClr val="E46C0A">
              <a:alpha val="50196"/>
            </a:srgb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002060"/>
              </a:solidFill>
            </a:endParaRPr>
          </a:p>
        </p:txBody>
      </p:sp>
      <p:sp>
        <p:nvSpPr>
          <p:cNvPr id="82" name="Rounded Rectangle 65">
            <a:extLst>
              <a:ext uri="{FF2B5EF4-FFF2-40B4-BE49-F238E27FC236}">
                <a16:creationId xmlns:a16="http://schemas.microsoft.com/office/drawing/2014/main" id="{6020573C-F0BA-4381-BC56-3A0EC555EFE4}"/>
              </a:ext>
            </a:extLst>
          </p:cNvPr>
          <p:cNvSpPr/>
          <p:nvPr/>
        </p:nvSpPr>
        <p:spPr>
          <a:xfrm>
            <a:off x="7878048" y="359592"/>
            <a:ext cx="4081806" cy="575036"/>
          </a:xfrm>
          <a:prstGeom prst="roundRect">
            <a:avLst>
              <a:gd name="adj" fmla="val 50000"/>
            </a:avLst>
          </a:prstGeom>
          <a:solidFill>
            <a:srgbClr val="E46C0A">
              <a:alpha val="50196"/>
            </a:srgb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002060"/>
              </a:solidFill>
            </a:endParaRPr>
          </a:p>
        </p:txBody>
      </p:sp>
      <p:grpSp>
        <p:nvGrpSpPr>
          <p:cNvPr id="37" name="Group 36"/>
          <p:cNvGrpSpPr/>
          <p:nvPr/>
        </p:nvGrpSpPr>
        <p:grpSpPr>
          <a:xfrm>
            <a:off x="7632344" y="236609"/>
            <a:ext cx="837397" cy="818146"/>
            <a:chOff x="3166712" y="2887580"/>
            <a:chExt cx="837397" cy="818146"/>
          </a:xfrm>
        </p:grpSpPr>
        <p:sp>
          <p:nvSpPr>
            <p:cNvPr id="38" name="Oval 37"/>
            <p:cNvSpPr/>
            <p:nvPr/>
          </p:nvSpPr>
          <p:spPr>
            <a:xfrm>
              <a:off x="3262964" y="2983832"/>
              <a:ext cx="644892" cy="625642"/>
            </a:xfrm>
            <a:prstGeom prst="ellipse">
              <a:avLst/>
            </a:prstGeom>
            <a:solidFill>
              <a:schemeClr val="accent3">
                <a:lumMod val="75000"/>
              </a:schemeClr>
            </a:solidFill>
            <a:scene3d>
              <a:camera prst="orthographicFront">
                <a:rot lat="0" lon="0" rev="0"/>
              </a:camera>
              <a:lightRig rig="threePt" dir="t">
                <a:rot lat="0" lon="0" rev="1200000"/>
              </a:lightRig>
            </a:scene3d>
            <a:sp3d>
              <a:bevelT w="63500" h="25400"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sz="2400" dirty="0">
                <a:latin typeface="Arial" panose="020B0604020202020204" pitchFamily="34" charset="0"/>
                <a:cs typeface="Arial" panose="020B0604020202020204" pitchFamily="34" charset="0"/>
              </a:endParaRPr>
            </a:p>
          </p:txBody>
        </p:sp>
        <p:sp>
          <p:nvSpPr>
            <p:cNvPr id="39" name="Oval 38"/>
            <p:cNvSpPr/>
            <p:nvPr/>
          </p:nvSpPr>
          <p:spPr>
            <a:xfrm>
              <a:off x="3166712" y="2887580"/>
              <a:ext cx="837397" cy="8181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latin typeface="Arial" panose="020B0604020202020204" pitchFamily="34" charset="0"/>
                  <a:cs typeface="Arial" panose="020B0604020202020204" pitchFamily="34" charset="0"/>
                </a:rPr>
                <a:t>8</a:t>
              </a:r>
            </a:p>
          </p:txBody>
        </p:sp>
      </p:grpSp>
      <p:grpSp>
        <p:nvGrpSpPr>
          <p:cNvPr id="40" name="Group 39"/>
          <p:cNvGrpSpPr/>
          <p:nvPr/>
        </p:nvGrpSpPr>
        <p:grpSpPr>
          <a:xfrm>
            <a:off x="7632344" y="1041328"/>
            <a:ext cx="837397" cy="818146"/>
            <a:chOff x="3166712" y="2887580"/>
            <a:chExt cx="837397" cy="818146"/>
          </a:xfrm>
        </p:grpSpPr>
        <p:sp>
          <p:nvSpPr>
            <p:cNvPr id="41" name="Oval 40"/>
            <p:cNvSpPr/>
            <p:nvPr/>
          </p:nvSpPr>
          <p:spPr>
            <a:xfrm>
              <a:off x="3262964" y="2983832"/>
              <a:ext cx="644892" cy="625642"/>
            </a:xfrm>
            <a:prstGeom prst="ellipse">
              <a:avLst/>
            </a:prstGeom>
            <a:solidFill>
              <a:schemeClr val="accent3">
                <a:lumMod val="75000"/>
              </a:schemeClr>
            </a:solidFill>
            <a:scene3d>
              <a:camera prst="orthographicFront">
                <a:rot lat="0" lon="0" rev="0"/>
              </a:camera>
              <a:lightRig rig="threePt" dir="t">
                <a:rot lat="0" lon="0" rev="1200000"/>
              </a:lightRig>
            </a:scene3d>
            <a:sp3d>
              <a:bevelT w="63500" h="25400"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sz="2400" dirty="0">
                <a:latin typeface="Arial" panose="020B0604020202020204" pitchFamily="34" charset="0"/>
                <a:cs typeface="Arial" panose="020B0604020202020204" pitchFamily="34" charset="0"/>
              </a:endParaRPr>
            </a:p>
          </p:txBody>
        </p:sp>
        <p:sp>
          <p:nvSpPr>
            <p:cNvPr id="42" name="Oval 41"/>
            <p:cNvSpPr/>
            <p:nvPr/>
          </p:nvSpPr>
          <p:spPr>
            <a:xfrm>
              <a:off x="3166712" y="2887580"/>
              <a:ext cx="837397" cy="8181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latin typeface="Arial" panose="020B0604020202020204" pitchFamily="34" charset="0"/>
                  <a:cs typeface="Arial" panose="020B0604020202020204" pitchFamily="34" charset="0"/>
                </a:rPr>
                <a:t>9</a:t>
              </a:r>
            </a:p>
          </p:txBody>
        </p:sp>
      </p:grpSp>
      <p:sp>
        <p:nvSpPr>
          <p:cNvPr id="86" name="Rounded Rectangle 65">
            <a:extLst>
              <a:ext uri="{FF2B5EF4-FFF2-40B4-BE49-F238E27FC236}">
                <a16:creationId xmlns:a16="http://schemas.microsoft.com/office/drawing/2014/main" id="{2B4F713F-975B-49A6-9C92-6F6CD31AC8E3}"/>
              </a:ext>
            </a:extLst>
          </p:cNvPr>
          <p:cNvSpPr/>
          <p:nvPr/>
        </p:nvSpPr>
        <p:spPr>
          <a:xfrm>
            <a:off x="7878048" y="4376856"/>
            <a:ext cx="4081806" cy="575036"/>
          </a:xfrm>
          <a:prstGeom prst="roundRect">
            <a:avLst>
              <a:gd name="adj" fmla="val 50000"/>
            </a:avLst>
          </a:prstGeom>
          <a:solidFill>
            <a:srgbClr val="E46C0A">
              <a:alpha val="50196"/>
            </a:srgb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002060"/>
              </a:solidFill>
            </a:endParaRPr>
          </a:p>
        </p:txBody>
      </p:sp>
      <p:grpSp>
        <p:nvGrpSpPr>
          <p:cNvPr id="52" name="Group 51"/>
          <p:cNvGrpSpPr/>
          <p:nvPr/>
        </p:nvGrpSpPr>
        <p:grpSpPr>
          <a:xfrm>
            <a:off x="7632344" y="4250785"/>
            <a:ext cx="837397" cy="818146"/>
            <a:chOff x="3166712" y="2887580"/>
            <a:chExt cx="837397" cy="818146"/>
          </a:xfrm>
        </p:grpSpPr>
        <p:sp>
          <p:nvSpPr>
            <p:cNvPr id="53" name="Oval 52"/>
            <p:cNvSpPr/>
            <p:nvPr/>
          </p:nvSpPr>
          <p:spPr>
            <a:xfrm>
              <a:off x="3262964" y="2983832"/>
              <a:ext cx="644892" cy="625642"/>
            </a:xfrm>
            <a:prstGeom prst="ellipse">
              <a:avLst/>
            </a:prstGeom>
            <a:solidFill>
              <a:schemeClr val="accent3">
                <a:lumMod val="75000"/>
              </a:schemeClr>
            </a:solidFill>
            <a:scene3d>
              <a:camera prst="orthographicFront">
                <a:rot lat="0" lon="0" rev="0"/>
              </a:camera>
              <a:lightRig rig="threePt" dir="t">
                <a:rot lat="0" lon="0" rev="1200000"/>
              </a:lightRig>
            </a:scene3d>
            <a:sp3d>
              <a:bevelT w="63500" h="25400"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sz="2400" dirty="0">
                <a:latin typeface="Arial" panose="020B0604020202020204" pitchFamily="34" charset="0"/>
                <a:cs typeface="Arial" panose="020B0604020202020204" pitchFamily="34" charset="0"/>
              </a:endParaRPr>
            </a:p>
          </p:txBody>
        </p:sp>
        <p:sp>
          <p:nvSpPr>
            <p:cNvPr id="54" name="Oval 53"/>
            <p:cNvSpPr/>
            <p:nvPr/>
          </p:nvSpPr>
          <p:spPr>
            <a:xfrm>
              <a:off x="3166712" y="2887580"/>
              <a:ext cx="837397" cy="8181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latin typeface="Arial" panose="020B0604020202020204" pitchFamily="34" charset="0"/>
                  <a:cs typeface="Arial" panose="020B0604020202020204" pitchFamily="34" charset="0"/>
                </a:rPr>
                <a:t>13</a:t>
              </a:r>
            </a:p>
          </p:txBody>
        </p:sp>
      </p:grpSp>
      <p:sp>
        <p:nvSpPr>
          <p:cNvPr id="87" name="Rounded Rectangle 65">
            <a:extLst>
              <a:ext uri="{FF2B5EF4-FFF2-40B4-BE49-F238E27FC236}">
                <a16:creationId xmlns:a16="http://schemas.microsoft.com/office/drawing/2014/main" id="{A89DEFD6-C34E-416C-A7D7-FFDCBE977B40}"/>
              </a:ext>
            </a:extLst>
          </p:cNvPr>
          <p:cNvSpPr/>
          <p:nvPr/>
        </p:nvSpPr>
        <p:spPr>
          <a:xfrm>
            <a:off x="7865856" y="3566088"/>
            <a:ext cx="4081806" cy="575036"/>
          </a:xfrm>
          <a:prstGeom prst="roundRect">
            <a:avLst>
              <a:gd name="adj" fmla="val 50000"/>
            </a:avLst>
          </a:prstGeom>
          <a:solidFill>
            <a:schemeClr val="accent3">
              <a:alpha val="50196"/>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002060"/>
              </a:solidFill>
            </a:endParaRPr>
          </a:p>
        </p:txBody>
      </p:sp>
      <p:grpSp>
        <p:nvGrpSpPr>
          <p:cNvPr id="49" name="Group 48"/>
          <p:cNvGrpSpPr/>
          <p:nvPr/>
        </p:nvGrpSpPr>
        <p:grpSpPr>
          <a:xfrm>
            <a:off x="7632344" y="3438613"/>
            <a:ext cx="837397" cy="818146"/>
            <a:chOff x="3166712" y="2887580"/>
            <a:chExt cx="837397" cy="818146"/>
          </a:xfrm>
        </p:grpSpPr>
        <p:sp>
          <p:nvSpPr>
            <p:cNvPr id="50" name="Oval 49"/>
            <p:cNvSpPr/>
            <p:nvPr/>
          </p:nvSpPr>
          <p:spPr>
            <a:xfrm>
              <a:off x="3262964" y="2983832"/>
              <a:ext cx="644892" cy="625642"/>
            </a:xfrm>
            <a:prstGeom prst="ellipse">
              <a:avLst/>
            </a:prstGeom>
            <a:solidFill>
              <a:schemeClr val="accent3">
                <a:lumMod val="75000"/>
              </a:schemeClr>
            </a:solidFill>
            <a:scene3d>
              <a:camera prst="orthographicFront">
                <a:rot lat="0" lon="0" rev="0"/>
              </a:camera>
              <a:lightRig rig="threePt" dir="t">
                <a:rot lat="0" lon="0" rev="1200000"/>
              </a:lightRig>
            </a:scene3d>
            <a:sp3d>
              <a:bevelT w="63500" h="25400"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sz="2400" dirty="0">
                <a:latin typeface="Arial" panose="020B0604020202020204" pitchFamily="34" charset="0"/>
                <a:cs typeface="Arial" panose="020B0604020202020204" pitchFamily="34" charset="0"/>
              </a:endParaRPr>
            </a:p>
          </p:txBody>
        </p:sp>
        <p:sp>
          <p:nvSpPr>
            <p:cNvPr id="51" name="Oval 50"/>
            <p:cNvSpPr/>
            <p:nvPr/>
          </p:nvSpPr>
          <p:spPr>
            <a:xfrm>
              <a:off x="3166712" y="2887580"/>
              <a:ext cx="837397" cy="8181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latin typeface="Arial" panose="020B0604020202020204" pitchFamily="34" charset="0"/>
                  <a:cs typeface="Arial" panose="020B0604020202020204" pitchFamily="34" charset="0"/>
                </a:rPr>
                <a:t>12</a:t>
              </a:r>
            </a:p>
          </p:txBody>
        </p:sp>
      </p:grpSp>
      <p:sp>
        <p:nvSpPr>
          <p:cNvPr id="88" name="Rounded Rectangle 65">
            <a:extLst>
              <a:ext uri="{FF2B5EF4-FFF2-40B4-BE49-F238E27FC236}">
                <a16:creationId xmlns:a16="http://schemas.microsoft.com/office/drawing/2014/main" id="{97F23AD9-750A-464F-B46B-343B8FCE2B7E}"/>
              </a:ext>
            </a:extLst>
          </p:cNvPr>
          <p:cNvSpPr/>
          <p:nvPr/>
        </p:nvSpPr>
        <p:spPr>
          <a:xfrm>
            <a:off x="7884144" y="5175432"/>
            <a:ext cx="4081806" cy="575036"/>
          </a:xfrm>
          <a:prstGeom prst="roundRect">
            <a:avLst>
              <a:gd name="adj" fmla="val 50000"/>
            </a:avLst>
          </a:prstGeom>
          <a:solidFill>
            <a:schemeClr val="accent3">
              <a:alpha val="50196"/>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002060"/>
              </a:solidFill>
            </a:endParaRPr>
          </a:p>
        </p:txBody>
      </p:sp>
      <p:grpSp>
        <p:nvGrpSpPr>
          <p:cNvPr id="55" name="Group 54"/>
          <p:cNvGrpSpPr/>
          <p:nvPr/>
        </p:nvGrpSpPr>
        <p:grpSpPr>
          <a:xfrm>
            <a:off x="7632344" y="5056496"/>
            <a:ext cx="837397" cy="818146"/>
            <a:chOff x="3166712" y="2887580"/>
            <a:chExt cx="837397" cy="818146"/>
          </a:xfrm>
        </p:grpSpPr>
        <p:sp>
          <p:nvSpPr>
            <p:cNvPr id="56" name="Oval 55"/>
            <p:cNvSpPr/>
            <p:nvPr/>
          </p:nvSpPr>
          <p:spPr>
            <a:xfrm>
              <a:off x="3262964" y="2983832"/>
              <a:ext cx="644892" cy="625642"/>
            </a:xfrm>
            <a:prstGeom prst="ellipse">
              <a:avLst/>
            </a:prstGeom>
            <a:solidFill>
              <a:schemeClr val="accent3">
                <a:lumMod val="75000"/>
              </a:schemeClr>
            </a:solidFill>
            <a:scene3d>
              <a:camera prst="orthographicFront">
                <a:rot lat="0" lon="0" rev="0"/>
              </a:camera>
              <a:lightRig rig="threePt" dir="t">
                <a:rot lat="0" lon="0" rev="1200000"/>
              </a:lightRig>
            </a:scene3d>
            <a:sp3d>
              <a:bevelT w="63500" h="25400" prst="relaxedInse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NZ" sz="2400" dirty="0">
                <a:latin typeface="Arial" panose="020B0604020202020204" pitchFamily="34" charset="0"/>
                <a:cs typeface="Arial" panose="020B0604020202020204" pitchFamily="34" charset="0"/>
              </a:endParaRPr>
            </a:p>
          </p:txBody>
        </p:sp>
        <p:sp>
          <p:nvSpPr>
            <p:cNvPr id="57" name="Oval 56"/>
            <p:cNvSpPr/>
            <p:nvPr/>
          </p:nvSpPr>
          <p:spPr>
            <a:xfrm>
              <a:off x="3166712" y="2887580"/>
              <a:ext cx="837397" cy="8181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latin typeface="Arial" panose="020B0604020202020204" pitchFamily="34" charset="0"/>
                  <a:cs typeface="Arial" panose="020B0604020202020204" pitchFamily="34" charset="0"/>
                </a:rPr>
                <a:t>14</a:t>
              </a:r>
            </a:p>
          </p:txBody>
        </p:sp>
      </p:grpSp>
    </p:spTree>
    <p:extLst>
      <p:ext uri="{BB962C8B-B14F-4D97-AF65-F5344CB8AC3E}">
        <p14:creationId xmlns:p14="http://schemas.microsoft.com/office/powerpoint/2010/main" val="46850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6" grpId="0" animBg="1"/>
      <p:bldP spid="87" grpId="0" animBg="1"/>
      <p:bldP spid="88"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E7FC7D1DFCBB4DAF12F0F583E5727F" ma:contentTypeVersion="12" ma:contentTypeDescription="Create a new document." ma:contentTypeScope="" ma:versionID="3183aaf253e1b737959cf8b806d09f22">
  <xsd:schema xmlns:xsd="http://www.w3.org/2001/XMLSchema" xmlns:xs="http://www.w3.org/2001/XMLSchema" xmlns:p="http://schemas.microsoft.com/office/2006/metadata/properties" xmlns:ns2="5a56619b-5606-4a2b-8065-d5f1974d9ed5" xmlns:ns3="e3d1d8a1-fed5-4680-8fac-b27b0658afc4" targetNamespace="http://schemas.microsoft.com/office/2006/metadata/properties" ma:root="true" ma:fieldsID="5f7b77ff09cdf542f7f9b313e190010d" ns2:_="" ns3:_="">
    <xsd:import namespace="5a56619b-5606-4a2b-8065-d5f1974d9ed5"/>
    <xsd:import namespace="e3d1d8a1-fed5-4680-8fac-b27b0658af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56619b-5606-4a2b-8065-d5f1974d9e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1d8a1-fed5-4680-8fac-b27b0658af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9054CB-6F30-4F18-8E6C-361210208509}"/>
</file>

<file path=customXml/itemProps2.xml><?xml version="1.0" encoding="utf-8"?>
<ds:datastoreItem xmlns:ds="http://schemas.openxmlformats.org/officeDocument/2006/customXml" ds:itemID="{C34A6515-DB2B-4AA7-B22D-CBE309150F44}"/>
</file>

<file path=customXml/itemProps3.xml><?xml version="1.0" encoding="utf-8"?>
<ds:datastoreItem xmlns:ds="http://schemas.openxmlformats.org/officeDocument/2006/customXml" ds:itemID="{0111322F-5CB2-4F77-B6B7-1EE082EF29C6}"/>
</file>

<file path=docProps/app.xml><?xml version="1.0" encoding="utf-8"?>
<Properties xmlns="http://schemas.openxmlformats.org/officeDocument/2006/extended-properties" xmlns:vt="http://schemas.openxmlformats.org/officeDocument/2006/docPropsVTypes">
  <TotalTime>13842</TotalTime>
  <Words>2818</Words>
  <Application>Microsoft Office PowerPoint</Application>
  <PresentationFormat>Widescreen</PresentationFormat>
  <Paragraphs>447</Paragraphs>
  <Slides>33</Slides>
  <Notes>29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2" baseType="lpstr">
      <vt:lpstr>Arial</vt:lpstr>
      <vt:lpstr>Calibri</vt:lpstr>
      <vt:lpstr>Courier New</vt:lpstr>
      <vt:lpstr>Lucida Sans</vt:lpstr>
      <vt:lpstr>Symbol</vt:lpstr>
      <vt:lpstr>Times New Roman</vt:lpstr>
      <vt:lpstr>Wingdings</vt:lpstr>
      <vt:lpstr>1_Office Theme</vt:lpstr>
      <vt:lpstr>Document</vt:lpstr>
      <vt:lpstr>Proposed Training and Competency Model</vt:lpstr>
      <vt:lpstr>What we will cover</vt:lpstr>
      <vt:lpstr>Industry concerns</vt:lpstr>
      <vt:lpstr>About the project</vt:lpstr>
      <vt:lpstr>Working party members   6 CGG members   </vt:lpstr>
      <vt:lpstr>The process</vt:lpstr>
      <vt:lpstr>Training and Competencies model</vt:lpstr>
      <vt:lpstr>Link to NZQA</vt:lpstr>
      <vt:lpstr>Key roles requiring CoPTTM knowledge</vt:lpstr>
      <vt:lpstr>Map of learning blocks</vt:lpstr>
      <vt:lpstr>NZTA qualifications</vt:lpstr>
      <vt:lpstr>Matrix of Certificate or Warrant 1st page</vt:lpstr>
      <vt:lpstr>Matrix of Certificate or Warrant 2nd page</vt:lpstr>
      <vt:lpstr>Matrix of Certificate or Warrant 1st page</vt:lpstr>
      <vt:lpstr>Matrix of Certificate or Warrant 1st page</vt:lpstr>
      <vt:lpstr>Matrix of Certificate or Warrant 1st page</vt:lpstr>
      <vt:lpstr>Matrix of Certificate or Warrant 1st page</vt:lpstr>
      <vt:lpstr>Matrix of Certificate or Warrant 2nd page</vt:lpstr>
      <vt:lpstr>Outlines for each learning block</vt:lpstr>
      <vt:lpstr>Priority for development</vt:lpstr>
      <vt:lpstr>Priority for development</vt:lpstr>
      <vt:lpstr>What will happen to existing warrants?</vt:lpstr>
      <vt:lpstr>What about warrants for key roles</vt:lpstr>
      <vt:lpstr>Comparison of training time old vs new  Traffic Controller  </vt:lpstr>
      <vt:lpstr>Comparison of training time old vs new  STMS Level 1  </vt:lpstr>
      <vt:lpstr>Comparison of training time old vs new  STMS Level 2 under 65kmh  </vt:lpstr>
      <vt:lpstr>Comparison of training time old vs new  STMS Level 2 over 65kmh and Level 3 </vt:lpstr>
      <vt:lpstr>Comparison of training time old vs new  TMP Designer Level 1  </vt:lpstr>
      <vt:lpstr>Some significant changes</vt:lpstr>
      <vt:lpstr>Companies will need TTM Mentors </vt:lpstr>
      <vt:lpstr>Companies will need TTM Verifiers</vt:lpstr>
      <vt:lpstr>Impacts for CoPTTM level 1 trainers</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 2 low speed (2LS) roads</dc:title>
  <dc:creator>Tony</dc:creator>
  <cp:lastModifiedBy>Tony Stella</cp:lastModifiedBy>
  <cp:revision>383</cp:revision>
  <cp:lastPrinted>2017-12-12T06:22:25Z</cp:lastPrinted>
  <dcterms:created xsi:type="dcterms:W3CDTF">2015-06-23T22:27:51Z</dcterms:created>
  <dcterms:modified xsi:type="dcterms:W3CDTF">2018-05-14T04:26:38Z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0x01010055E7FC7D1DFCBB4DAF12F0F583E5727F</vt:lpwstr>
  </property>
</Properties>
</file>