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84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75" r:id="rId3"/>
    <p:sldId id="266" r:id="rId4"/>
    <p:sldId id="279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77" r:id="rId13"/>
    <p:sldId id="269" r:id="rId14"/>
    <p:sldId id="270" r:id="rId15"/>
    <p:sldId id="285" r:id="rId16"/>
    <p:sldId id="290" r:id="rId17"/>
    <p:sldId id="291" r:id="rId18"/>
    <p:sldId id="280" r:id="rId19"/>
    <p:sldId id="278" r:id="rId20"/>
    <p:sldId id="273" r:id="rId21"/>
    <p:sldId id="274" r:id="rId22"/>
    <p:sldId id="283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D9D9D9"/>
    <a:srgbClr val="FF0000"/>
    <a:srgbClr val="1F497D"/>
    <a:srgbClr val="B44900"/>
    <a:srgbClr val="FF6600"/>
    <a:srgbClr val="FAC09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55" autoAdjust="0"/>
  </p:normalViewPr>
  <p:slideViewPr>
    <p:cSldViewPr>
      <p:cViewPr varScale="1">
        <p:scale>
          <a:sx n="66" d="100"/>
          <a:sy n="66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CBB9D-CB21-435C-8C6B-13674D8E007B}" type="datetimeFigureOut">
              <a:rPr lang="en-NZ" smtClean="0"/>
              <a:t>3/07/2015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DC09B-8B14-4FBA-AC34-45D4081E5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825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z="2800" smtClean="0"/>
              <a:t>Observations through ATOC cameras clearly show that often only 1 vehicle is used to set up a site in LS roads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806EF2-CA36-49CB-ACD6-979B56B06A39}" type="slidenum">
              <a:rPr lang="en-NZ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N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Each site would be subject to RCA approval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C09B-8B14-4FBA-AC34-45D4081E5044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167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476250"/>
            <a:ext cx="1152525" cy="0"/>
          </a:xfrm>
          <a:prstGeom prst="line">
            <a:avLst/>
          </a:prstGeom>
          <a:noFill/>
          <a:ln w="38100">
            <a:solidFill>
              <a:srgbClr val="0045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BG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9"/>
          <a:stretch>
            <a:fillRect/>
          </a:stretch>
        </p:blipFill>
        <p:spPr bwMode="auto">
          <a:xfrm>
            <a:off x="341313" y="2838450"/>
            <a:ext cx="8478837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768752" cy="1440160"/>
          </a:xfrm>
        </p:spPr>
        <p:txBody>
          <a:bodyPr anchor="t">
            <a:noAutofit/>
          </a:bodyPr>
          <a:lstStyle>
            <a:lvl1pPr algn="l">
              <a:defRPr sz="4400" b="1" cap="none" baseline="0">
                <a:solidFill>
                  <a:srgbClr val="0045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6768752" cy="648072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AFBD2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640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30264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65637E-E670-43EC-9A0D-B1F3DDB40E2B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76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AA518F-6723-4014-A1A6-85C5430AB4BB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58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43EDE6-1E4D-4518-8530-C32D5BA08704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174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B92D36-9806-4F43-995F-5DFF7D9F3D3B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47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E7F461-AA9F-4378-9DDC-FCDBC981415E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886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57CC38-C541-4C15-B2CC-70193C70A8E4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051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90932A-6DC9-4F8C-BAEE-769C46D0FB5F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582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CF456F-FE89-4B4A-B389-E4032E7790DC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698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FCAD212-A10C-4F5F-AAC3-5F1213FE67BF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502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BAAA2C-55C2-4B84-8383-8623471A576C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1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296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89C18A-CA54-41D9-A719-990313BF144F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581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78CD01-27C6-491F-89A3-1BCDA9F7509D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4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77A56C-7C18-4880-88EB-51D79C1A5C3B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776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254F66-9484-4DF7-84C1-4160478D62B6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761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4D7A7-5A4E-4403-A167-E4F1103FC78E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104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3246C6-0B01-4976-837A-49529E12E6F3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427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D2F8C9-5809-492B-B83F-789F3002C0F7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981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77FF49-8F52-4809-A6B9-4ACBB6C84412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993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12287E-4DB8-4946-9E4F-962867E665BA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822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1BAE03-6865-46D2-8732-CD080099C952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9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898"/>
            <a:ext cx="3008313" cy="1162050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29899"/>
            <a:ext cx="5111750" cy="517217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91949"/>
            <a:ext cx="3008313" cy="41133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5242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C9184-15B8-4491-98B6-CF8C45A5ED81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306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66A039-CB78-4D5D-BF99-D77A54C98DBE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701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D0615F-8668-4DED-85B9-81B9162FA44D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40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5F7E38-1DE7-4694-9CA6-92AC8FA819E8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071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481F98-0ECB-45D7-96BE-EB9DA9960EE5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342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5E3969-D02D-4A09-8105-8E3FD8138EB0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433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3947A4-981B-42C9-8F51-9A00AC27A9ED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225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5D9875-CFB8-4779-BA7A-238AE8777999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177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25FE31-D249-454D-9E2C-5DCF7DF4E516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054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A01DF9-5E9F-4717-B502-2CDCC7C24BBE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8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602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1E1734-8C41-49D7-B776-B9190C72B373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554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493B4F-023C-41C6-A486-B50F5C3E4F5E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253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3FA000-6530-46CB-93F5-395F6A2B58F5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154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15AE79-9A5F-4039-8AAE-CB084C1CF8D1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144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8ED418-6A8A-458C-A956-5402522A1056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001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17DF8E-7318-439B-9B84-9F32CE776F86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235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BA5F3A-0A97-4F71-A450-7BA6FF5D1E34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647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31D072-741D-431D-A7C7-7C5B7BC49221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73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904EE-DE7F-4420-8BE4-123AC7CDBAD7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76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69D6FF-E100-47FA-A314-B3429807953F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9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98519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A04FF4-9104-4984-9C88-682F934314A2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20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692BE9-F21A-444C-9F05-A3D4B73A56A8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0F32D4-4792-4E99-9D4E-E303FF9C2CB9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287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50122D-0B1D-413A-AD0A-CB69C0BDBA43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635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66D407-7EAB-47B7-98EF-BD5AB0CC5DA8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166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D708D4-A7FB-4564-AC77-30733821DB99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535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BCBB94-7888-4025-BA4D-9C74DA74E8ED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567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4E95A4-75FD-49B6-933B-88201383D533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929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3CCEDB-E8B9-4D0B-BEF8-167BBD2E423A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39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66E82E-BA40-4A47-967E-1896E14B179B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80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7"/>
            <a:ext cx="2057400" cy="532859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7"/>
            <a:ext cx="6019800" cy="532859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40930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E11DFF-539D-49EF-B4D6-E1DC15FC6D6E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9331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4CBD95-24DC-4483-A11F-8AEAD50E3B0B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567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173FFE-C749-4E7F-A0B2-90270B2991FE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106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3BB53C-DF64-4334-B272-4DD63C3FE279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359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485591-A241-4277-9E2F-8599B075333F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893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B89903B-3C13-4D6B-9BD6-4407C2CD03F0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384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4EEF20-12EE-45CD-8914-E1C8D4FF82DF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333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AF138D-8EF6-40BD-87FD-C01E3844413E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719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AB72D5-40FB-4035-AE63-74F5D3AC4BAC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428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32E04C-8F73-4C7A-B5B4-74A9A0D954F7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6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810278-FA0C-4041-BA3F-DD4D4202BE61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180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BCF91B-CA71-4F95-96DE-2A169828846C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029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7D27AF-A752-4316-B22C-5A4C1B612A15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732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88B9C4D-2936-425F-8780-726A2E2594A2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450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62298B-7A1F-490A-AB6F-43C9C2006455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097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210105-6CBD-431E-986A-CB2604624AA4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747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E7E172-A3E0-4B25-AD3C-EFE104710A90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865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7EAEBC-6B64-42F5-AEC6-7EA4E915CE3C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271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69C362-D872-493E-BBCB-0C7D8C6FB6BA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1288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4FC772-219E-4C33-8C14-E4E8BC98F447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849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8E8486-FC15-4D51-98E2-C29AFD0199C4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33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3489F9-5826-4A42-B895-CA81C2A6EAE5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476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E55905-FDC3-4169-949B-709CBA587F03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0751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0D4CC6-ADCD-4EDE-BBB8-E8F22F4AABF9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1781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0CA890-2A0C-4988-957B-1010377FDBF2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3723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328A98-5F73-4CAB-AE7E-9A5DB64706E5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97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0ACB17-4FE7-4EBF-BF39-7D493299237A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233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27DEEB9-FF20-4168-A3B3-E51F95421F0A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561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D9DB53-5849-4512-9C95-8EFD7EC9FD84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825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375A13-D858-46B6-9E1E-16137AE3698A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7941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494CD0-E7D5-46CA-B61A-BB6E7810CDCD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107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617EEF-3FD3-4107-B70C-08377A203491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45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A62A82-8007-492C-BD07-B9684518B3E5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0895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60801C-44CD-4508-A1D7-CA03F04A438A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212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0E345C-376C-4A27-9C7E-89D89B6081F3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053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E60454-ACE2-449D-A026-BDB1D5B47277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3801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>
            <a:lvl1pPr>
              <a:defRPr lang="en-NZ" sz="3200" b="1" kern="1200" dirty="0">
                <a:solidFill>
                  <a:srgbClr val="00456B"/>
                </a:solidFill>
                <a:latin typeface="Lucida Sans" pitchFamily="34" charset="0"/>
                <a:ea typeface="+mj-ea"/>
                <a:cs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0480"/>
          </a:xfrm>
        </p:spPr>
        <p:txBody>
          <a:bodyPr/>
          <a:lstStyle>
            <a:lvl2pPr>
              <a:defRPr lang="en-US" sz="2400" b="0" kern="1200" dirty="0" smtClean="0">
                <a:solidFill>
                  <a:srgbClr val="00456B"/>
                </a:solidFill>
                <a:latin typeface="Lucida Sans" pitchFamily="34" charset="0"/>
                <a:ea typeface="+mn-ea"/>
                <a:cs typeface="Lucida Sans" pitchFamily="34" charset="0"/>
              </a:defRPr>
            </a:lvl2pPr>
            <a:lvl3pPr>
              <a:defRPr lang="en-US" sz="2000" kern="1200" dirty="0" smtClean="0">
                <a:solidFill>
                  <a:srgbClr val="00456B"/>
                </a:solidFill>
                <a:latin typeface="Lucida Sans" pitchFamily="34" charset="0"/>
                <a:ea typeface="+mn-ea"/>
                <a:cs typeface="Lucida Sans" pitchFamily="34" charset="0"/>
              </a:defRPr>
            </a:lvl3pPr>
            <a:lvl4pPr marL="901700" indent="-279400">
              <a:defRPr lang="en-US" sz="1800" kern="1200" dirty="0" smtClean="0">
                <a:solidFill>
                  <a:srgbClr val="00456B"/>
                </a:solidFill>
                <a:latin typeface="Lucida Sans" pitchFamily="34" charset="0"/>
                <a:ea typeface="+mn-ea"/>
                <a:cs typeface="Lucida Sans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67544" y="1196752"/>
            <a:ext cx="8208912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400187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>
            <a:lvl1pPr>
              <a:defRPr lang="en-NZ" sz="3200" b="1" kern="1200" dirty="0">
                <a:solidFill>
                  <a:srgbClr val="00456B"/>
                </a:solidFill>
                <a:latin typeface="Lucida Sans" pitchFamily="34" charset="0"/>
                <a:ea typeface="+mj-ea"/>
                <a:cs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0480"/>
          </a:xfrm>
        </p:spPr>
        <p:txBody>
          <a:bodyPr/>
          <a:lstStyle>
            <a:lvl2pPr>
              <a:defRPr lang="en-US" sz="2400" b="0" kern="1200" dirty="0" smtClean="0">
                <a:solidFill>
                  <a:srgbClr val="00456B"/>
                </a:solidFill>
                <a:latin typeface="Lucida Sans" pitchFamily="34" charset="0"/>
                <a:ea typeface="+mn-ea"/>
                <a:cs typeface="Lucida Sans" pitchFamily="34" charset="0"/>
              </a:defRPr>
            </a:lvl2pPr>
            <a:lvl3pPr>
              <a:defRPr lang="en-US" sz="2000" kern="1200" dirty="0" smtClean="0">
                <a:solidFill>
                  <a:srgbClr val="00456B"/>
                </a:solidFill>
                <a:latin typeface="Lucida Sans" pitchFamily="34" charset="0"/>
                <a:ea typeface="+mn-ea"/>
                <a:cs typeface="Lucida Sans" pitchFamily="34" charset="0"/>
              </a:defRPr>
            </a:lvl3pPr>
            <a:lvl4pPr marL="901700" indent="-279400">
              <a:defRPr lang="en-US" sz="1800" kern="1200" dirty="0" smtClean="0">
                <a:solidFill>
                  <a:srgbClr val="00456B"/>
                </a:solidFill>
                <a:latin typeface="Lucida Sans" pitchFamily="34" charset="0"/>
                <a:ea typeface="+mn-ea"/>
                <a:cs typeface="Lucida Sans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67544" y="1196752"/>
            <a:ext cx="8208912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24990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4BC06A-6284-4C09-8893-7645C2DF622B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395288" y="476250"/>
            <a:ext cx="1152525" cy="0"/>
          </a:xfrm>
          <a:prstGeom prst="line">
            <a:avLst/>
          </a:prstGeom>
          <a:noFill/>
          <a:ln w="38100">
            <a:solidFill>
              <a:srgbClr val="0045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760" y="535980"/>
            <a:ext cx="8490694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1988840"/>
            <a:ext cx="8493495" cy="648072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rgbClr val="AFBD2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323528" y="2852936"/>
            <a:ext cx="8496944" cy="3024336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4168498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432942-4CAA-409F-90D0-444F25BD9152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1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D2C234-EAE0-424D-91ED-5C81AC5AD3D5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38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79392A-53A8-48B2-A0D5-5809199E02DF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7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28186C-6D58-42FA-816E-D2F536DF1BBE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49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61A0BE-55B0-4A18-9E3C-195699DB2C9E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46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DC824C-A886-4F74-B658-770FB66DF29C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78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7B4F29-7DA0-4417-AC20-31F7D0E283C4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6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59DA8-1315-4AEB-BEF4-A337A4E59737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14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F495D4-F619-4B25-B1EC-4F873180D1C9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8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699302-1EEF-49F6-8908-D7D59CF02198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5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AFBD21"/>
              </a:buClr>
              <a:defRPr/>
            </a:lvl2pPr>
            <a:lvl3pPr>
              <a:buClr>
                <a:srgbClr val="AFBD21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7468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2DDDF4-FF41-4CBB-BE30-E4156AC3CDB0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65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49BBC8-58CD-4CFE-BD4C-2508A06F3838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90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25F3DF-BBED-4A44-9605-32D0452061CA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64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B1FEAE9-028E-465E-AB44-CBD1B8DC6E39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69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EFF39C-4C0D-4504-99A6-7BDAECD332DA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01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3D1FF0-472F-4AF7-BD90-B7B9AACFC6CF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35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2622C4-C906-47B5-8B8D-ABE2881A33D3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92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B9ED67-C63D-48D1-8DE3-FC800AF8D98A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88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873A1D-1579-44D3-8842-FCA5B4CE6AA7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55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0B5680-F3CD-409A-8EFA-EC7E15047A52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67544" y="1196752"/>
            <a:ext cx="8208912" cy="432048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AFBD2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18441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A697F5-E7BE-4F9D-B237-4920558C0E00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7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92CF7E-14A1-47B3-8605-C3559118FD3A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23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DB48DC-45F7-4BDE-8101-21BDE9B2D508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46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AEF3BC-3602-4440-BF4C-7B2E3D9B7C13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91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0FFF99-C5C1-4DC5-9CCE-E2E85A545A1D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20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6003A5-45E4-4A26-808F-6688D435FA73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42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FE894C-19DE-4868-8498-C82E03BA1848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52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D432F1-5A1C-45DB-9E01-46685BD6A79D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940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817849-E635-4AFF-8D74-0B8E66C028E5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89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6DD10D-14A4-4129-9376-F5AC2282F6B8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0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67544" y="1196752"/>
            <a:ext cx="8208912" cy="432048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AFBD2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184323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A1A843-FE0A-408B-B06D-5C289BF7459F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10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86A952-1DEB-47E9-B201-0127A52D2EA5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10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A6ED37-2A19-412B-8C90-1B3D523142B5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100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BFE192-9902-447A-A6E1-274C5EE86BEE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14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DD22E6-CE41-4A4A-9E52-48392D6E4C09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54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42D217-60D2-45A8-9B09-EA42C3573B17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67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AECED0-4EB9-4E89-AB37-B5E625ADC959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883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96B90E-3C6F-475C-B96D-727EE11F47FA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17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A332DF-D2DC-44F0-9F16-E4453BE38F6E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78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02E2DC-7156-41C0-B048-53BE4BAB37A4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7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474840" cy="86895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474840" cy="4205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5220072" y="664097"/>
            <a:ext cx="3538736" cy="514116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444237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A76459-D4F5-48D6-BE6E-84FC5DC26C82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877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FD481B-664F-4B9E-9A52-A216488060FF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10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6E1975-58A1-4959-AEC5-4F1C7B0E925B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943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E9720F-D96C-48F8-898B-467EA5E9A28E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08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2F7606-6B99-43FA-B5DA-5FD5DD9CF4A7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057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D3922D-C8D4-4B9A-A1CC-35EB54557A35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977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D6CB0D-7E2B-4667-BB0F-73D036C220D1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039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987D36-D26D-4D41-8073-1D17C240DB26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524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1F24C3-6346-4DD2-BA11-E76329D445BA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081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422A18-6C4D-467E-A7A4-0518CBECE3F9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6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 marL="990600" indent="-368300">
              <a:defRPr sz="1800"/>
            </a:lvl4pPr>
            <a:lvl5pPr marL="1257300" indent="-355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316367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682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050E65-4C92-426A-8C1B-D4BF3D1B0816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677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0E6FA6-4F21-4A6C-8AFA-167EEFA976F8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634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121214-BD89-4F56-80FE-38C3029673ED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5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E7935B-08FE-48C0-86AE-9ADACC62702D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22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27ED61-AB6E-46DB-9C4C-295BABD85722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6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F8588E-818D-4AEF-9CAD-CFA39E655293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21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B1794D-2365-4C1C-BC2D-74B365DBE051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456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246D62-DE65-4894-A7DF-47B28ADAD4EB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081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F46E04-F49F-4E47-BD2A-A02FCDFFE25B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3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8" y="548680"/>
            <a:ext cx="8229600" cy="6269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570" y="1186777"/>
            <a:ext cx="3916817" cy="453338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 smtClean="0">
                <a:solidFill>
                  <a:srgbClr val="AFBD2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0115"/>
            <a:ext cx="4040188" cy="4280137"/>
          </a:xfrm>
        </p:spPr>
        <p:txBody>
          <a:bodyPr/>
          <a:lstStyle>
            <a:lvl1pPr>
              <a:defRPr sz="2400">
                <a:solidFill>
                  <a:srgbClr val="00456B"/>
                </a:solidFill>
              </a:defRPr>
            </a:lvl1pPr>
            <a:lvl2pPr>
              <a:defRPr sz="2400">
                <a:solidFill>
                  <a:srgbClr val="00456B"/>
                </a:solidFill>
              </a:defRPr>
            </a:lvl2pPr>
            <a:lvl3pPr>
              <a:defRPr sz="2000">
                <a:solidFill>
                  <a:srgbClr val="00456B"/>
                </a:solidFill>
              </a:defRPr>
            </a:lvl3pPr>
            <a:lvl4pPr>
              <a:defRPr sz="1800">
                <a:solidFill>
                  <a:srgbClr val="00456B"/>
                </a:solidFill>
              </a:defRPr>
            </a:lvl4pPr>
            <a:lvl5pPr>
              <a:defRPr sz="1800">
                <a:solidFill>
                  <a:srgbClr val="00456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9487"/>
            <a:ext cx="4041775" cy="4439794"/>
          </a:xfrm>
        </p:spPr>
        <p:txBody>
          <a:bodyPr/>
          <a:lstStyle>
            <a:lvl1pPr>
              <a:defRPr sz="2400">
                <a:solidFill>
                  <a:srgbClr val="00456B"/>
                </a:solidFill>
              </a:defRPr>
            </a:lvl1pPr>
            <a:lvl2pPr>
              <a:defRPr sz="2400">
                <a:solidFill>
                  <a:srgbClr val="00456B"/>
                </a:solidFill>
              </a:defRPr>
            </a:lvl2pPr>
            <a:lvl3pPr>
              <a:defRPr sz="2000">
                <a:solidFill>
                  <a:srgbClr val="00456B"/>
                </a:solidFill>
              </a:defRPr>
            </a:lvl3pPr>
            <a:lvl4pPr>
              <a:defRPr sz="1800">
                <a:solidFill>
                  <a:srgbClr val="00456B"/>
                </a:solidFill>
              </a:defRPr>
            </a:lvl4pPr>
            <a:lvl5pPr>
              <a:defRPr sz="1800">
                <a:solidFill>
                  <a:srgbClr val="00456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14964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9311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600200"/>
            <a:ext cx="38893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5988" y="1600200"/>
            <a:ext cx="3889375" cy="4525963"/>
          </a:xfrm>
        </p:spPr>
        <p:txBody>
          <a:bodyPr rtlCol="0">
            <a:normAutofit/>
          </a:bodyPr>
          <a:lstStyle/>
          <a:p>
            <a:pPr lvl="0"/>
            <a:endParaRPr lang="en-NZ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BB6259-D465-4563-8155-3A575BBD3C0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260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9311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600200"/>
            <a:ext cx="38893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88" y="1600200"/>
            <a:ext cx="38893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D21C16-374F-4C60-A50F-2AEC0C77C24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77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1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92DE84-094E-4552-B91E-3EF2CDE57748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839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2858BD-C2CE-484A-BC45-0E963CCD4C0F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747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F3EAB4-3363-4664-83CF-9065AF476046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898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1_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9311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4213" y="1600200"/>
            <a:ext cx="3889375" cy="4525963"/>
          </a:xfrm>
        </p:spPr>
        <p:txBody>
          <a:bodyPr rtlCol="0">
            <a:normAutofit/>
          </a:bodyPr>
          <a:lstStyle/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5988" y="1600200"/>
            <a:ext cx="38893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70571A-4F64-4679-8CED-B06BD007BB4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381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033426-26B6-4F45-8188-A0C9BD5039B9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641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E0E7BA-70C1-40C6-B2F5-D3BA0F9AEE2A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847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1AC-9C14-4894-9813-2AEB8EA8CF96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343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1709A1-EAAF-43BB-90A6-4883277211E7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6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  <a:lvl2pPr>
              <a:defRPr sz="2400">
                <a:solidFill>
                  <a:srgbClr val="003366"/>
                </a:solidFill>
              </a:defRPr>
            </a:lvl2pPr>
            <a:lvl3pPr>
              <a:defRPr sz="2000">
                <a:solidFill>
                  <a:srgbClr val="003366"/>
                </a:solidFill>
              </a:defRPr>
            </a:lvl3pPr>
            <a:lvl4pPr>
              <a:defRPr sz="1800">
                <a:solidFill>
                  <a:srgbClr val="003366"/>
                </a:solidFill>
              </a:defRPr>
            </a:lvl4pPr>
            <a:lvl5pPr>
              <a:defRPr sz="1800">
                <a:solidFill>
                  <a:srgbClr val="0033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  <a:lvl2pPr>
              <a:defRPr sz="2400">
                <a:solidFill>
                  <a:srgbClr val="003366"/>
                </a:solidFill>
              </a:defRPr>
            </a:lvl2pPr>
            <a:lvl3pPr>
              <a:defRPr sz="2000">
                <a:solidFill>
                  <a:srgbClr val="003366"/>
                </a:solidFill>
              </a:defRPr>
            </a:lvl3pPr>
            <a:lvl4pPr>
              <a:defRPr sz="1800">
                <a:solidFill>
                  <a:srgbClr val="003366"/>
                </a:solidFill>
              </a:defRPr>
            </a:lvl4pPr>
            <a:lvl5pPr>
              <a:defRPr sz="1800">
                <a:solidFill>
                  <a:srgbClr val="0033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8564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2D8EEB-CA85-4E12-9A79-503E467DC9AC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400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CB825E-C9D9-45A9-B49D-636DBB5E4CCA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762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5982DB-7E6F-4884-8F74-294CF350E870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085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Clr>
                <a:srgbClr val="071663"/>
              </a:buClr>
              <a:buFont typeface="Wingdings" pitchFamily="2" charset="2"/>
              <a:buChar char="q"/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264E8E-FD46-4FC6-8A14-903493E2529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551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9A891C-D133-4909-95AD-6775C637321D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797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1E2F60-FF6A-466E-BD48-ECE5ECCDE081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944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390616-AD11-4C35-81F8-AD9D24DCBEBD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372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C08B74-F754-4F6F-8921-3E7C2D50F317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784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543178-616A-456F-AE1A-18A2E5CF3600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279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3225C7-11C7-4703-B510-C986A2CBD9D2}" type="slidenum">
              <a:rPr lang="en-A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54" Type="http://schemas.openxmlformats.org/officeDocument/2006/relationships/slideLayout" Target="../slideLayouts/slideLayout154.xml"/><Relationship Id="rId159" Type="http://schemas.openxmlformats.org/officeDocument/2006/relationships/slideLayout" Target="../slideLayouts/slideLayout159.xml"/><Relationship Id="rId175" Type="http://schemas.openxmlformats.org/officeDocument/2006/relationships/slideLayout" Target="../slideLayouts/slideLayout175.xml"/><Relationship Id="rId170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181" Type="http://schemas.openxmlformats.org/officeDocument/2006/relationships/slideLayout" Target="../slideLayouts/slideLayout181.xml"/><Relationship Id="rId186" Type="http://schemas.openxmlformats.org/officeDocument/2006/relationships/image" Target="../media/image1.png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slideLayout" Target="../slideLayouts/slideLayout171.xml"/><Relationship Id="rId176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82" Type="http://schemas.openxmlformats.org/officeDocument/2006/relationships/slideLayout" Target="../slideLayouts/slideLayout182.xml"/><Relationship Id="rId18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title style</a:t>
            </a:r>
            <a:endParaRPr lang="en-NZ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1"/>
            <a:r>
              <a:rPr lang="en-US" altLang="en-US" smtClean="0"/>
              <a:t>Asdlfjksd;lf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NZ" altLang="en-US" smtClean="0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315913" y="6165304"/>
            <a:ext cx="8532812" cy="0"/>
            <a:chOff x="204" y="3793"/>
            <a:chExt cx="5375" cy="0"/>
          </a:xfrm>
        </p:grpSpPr>
        <p:sp>
          <p:nvSpPr>
            <p:cNvPr id="1033" name="Line 10"/>
            <p:cNvSpPr>
              <a:spLocks noChangeShapeType="1"/>
            </p:cNvSpPr>
            <p:nvPr/>
          </p:nvSpPr>
          <p:spPr bwMode="auto">
            <a:xfrm>
              <a:off x="204" y="3793"/>
              <a:ext cx="926" cy="0"/>
            </a:xfrm>
            <a:prstGeom prst="line">
              <a:avLst/>
            </a:prstGeom>
            <a:noFill/>
            <a:ln w="9525">
              <a:solidFill>
                <a:srgbClr val="AFBD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Line 11"/>
            <p:cNvSpPr>
              <a:spLocks noChangeShapeType="1"/>
            </p:cNvSpPr>
            <p:nvPr/>
          </p:nvSpPr>
          <p:spPr bwMode="auto">
            <a:xfrm>
              <a:off x="1175" y="3793"/>
              <a:ext cx="4404" cy="0"/>
            </a:xfrm>
            <a:prstGeom prst="line">
              <a:avLst/>
            </a:prstGeom>
            <a:noFill/>
            <a:ln w="9525">
              <a:solidFill>
                <a:srgbClr val="0045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9" name="Picture 23" descr="BG2"/>
          <p:cNvPicPr>
            <a:picLocks noChangeAspect="1" noChangeArrowheads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9" b="51682"/>
          <a:stretch>
            <a:fillRect/>
          </a:stretch>
        </p:blipFill>
        <p:spPr bwMode="auto">
          <a:xfrm>
            <a:off x="250825" y="260350"/>
            <a:ext cx="8569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 descr="NZTA Logo RGB.jpg"/>
          <p:cNvPicPr>
            <a:picLocks noChangeAspect="1"/>
          </p:cNvPicPr>
          <p:nvPr/>
        </p:nvPicPr>
        <p:blipFill>
          <a:blip r:embed="rId1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280150"/>
            <a:ext cx="13811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SaferJouneys_grey.jpg"/>
          <p:cNvPicPr>
            <a:picLocks noChangeAspect="1"/>
          </p:cNvPicPr>
          <p:nvPr/>
        </p:nvPicPr>
        <p:blipFill>
          <a:blip r:embed="rId1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6316663"/>
            <a:ext cx="641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newzealand government_NZTA CMYK C.jpg"/>
          <p:cNvPicPr>
            <a:picLocks noChangeAspect="1"/>
          </p:cNvPicPr>
          <p:nvPr/>
        </p:nvPicPr>
        <p:blipFill>
          <a:blip r:embed="rId1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6438900"/>
            <a:ext cx="122555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15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  <p:sldLayoutId id="2147483782" r:id="rId122"/>
    <p:sldLayoutId id="2147483783" r:id="rId123"/>
    <p:sldLayoutId id="2147483784" r:id="rId124"/>
    <p:sldLayoutId id="2147483785" r:id="rId125"/>
    <p:sldLayoutId id="2147483786" r:id="rId126"/>
    <p:sldLayoutId id="2147483787" r:id="rId127"/>
    <p:sldLayoutId id="2147483788" r:id="rId128"/>
    <p:sldLayoutId id="2147483789" r:id="rId129"/>
    <p:sldLayoutId id="2147483790" r:id="rId130"/>
    <p:sldLayoutId id="2147483791" r:id="rId131"/>
    <p:sldLayoutId id="2147483792" r:id="rId132"/>
    <p:sldLayoutId id="2147483793" r:id="rId133"/>
    <p:sldLayoutId id="2147483794" r:id="rId134"/>
    <p:sldLayoutId id="2147483795" r:id="rId135"/>
    <p:sldLayoutId id="2147483796" r:id="rId136"/>
    <p:sldLayoutId id="2147483797" r:id="rId137"/>
    <p:sldLayoutId id="2147483798" r:id="rId138"/>
    <p:sldLayoutId id="2147483799" r:id="rId139"/>
    <p:sldLayoutId id="2147483800" r:id="rId140"/>
    <p:sldLayoutId id="2147483801" r:id="rId141"/>
    <p:sldLayoutId id="2147483802" r:id="rId142"/>
    <p:sldLayoutId id="2147483803" r:id="rId143"/>
    <p:sldLayoutId id="2147483804" r:id="rId144"/>
    <p:sldLayoutId id="2147483805" r:id="rId145"/>
    <p:sldLayoutId id="2147483806" r:id="rId146"/>
    <p:sldLayoutId id="2147483807" r:id="rId147"/>
    <p:sldLayoutId id="2147483808" r:id="rId148"/>
    <p:sldLayoutId id="2147483809" r:id="rId149"/>
    <p:sldLayoutId id="2147483810" r:id="rId150"/>
    <p:sldLayoutId id="2147483811" r:id="rId151"/>
    <p:sldLayoutId id="2147483812" r:id="rId152"/>
    <p:sldLayoutId id="2147483813" r:id="rId153"/>
    <p:sldLayoutId id="2147483814" r:id="rId154"/>
    <p:sldLayoutId id="2147483815" r:id="rId155"/>
    <p:sldLayoutId id="2147483816" r:id="rId156"/>
    <p:sldLayoutId id="2147483817" r:id="rId157"/>
    <p:sldLayoutId id="2147483818" r:id="rId158"/>
    <p:sldLayoutId id="2147483819" r:id="rId159"/>
    <p:sldLayoutId id="2147483820" r:id="rId160"/>
    <p:sldLayoutId id="2147483821" r:id="rId161"/>
    <p:sldLayoutId id="2147483822" r:id="rId162"/>
    <p:sldLayoutId id="2147483823" r:id="rId163"/>
    <p:sldLayoutId id="2147483824" r:id="rId164"/>
    <p:sldLayoutId id="2147483825" r:id="rId165"/>
    <p:sldLayoutId id="2147483826" r:id="rId166"/>
    <p:sldLayoutId id="2147483827" r:id="rId167"/>
    <p:sldLayoutId id="2147483828" r:id="rId168"/>
    <p:sldLayoutId id="2147483829" r:id="rId169"/>
    <p:sldLayoutId id="2147483830" r:id="rId170"/>
    <p:sldLayoutId id="2147483831" r:id="rId171"/>
    <p:sldLayoutId id="2147483832" r:id="rId172"/>
    <p:sldLayoutId id="2147483833" r:id="rId173"/>
    <p:sldLayoutId id="2147483834" r:id="rId174"/>
    <p:sldLayoutId id="2147483835" r:id="rId175"/>
    <p:sldLayoutId id="2147483836" r:id="rId176"/>
    <p:sldLayoutId id="2147483837" r:id="rId177"/>
    <p:sldLayoutId id="2147483838" r:id="rId178"/>
    <p:sldLayoutId id="2147483839" r:id="rId179"/>
    <p:sldLayoutId id="2147483840" r:id="rId180"/>
    <p:sldLayoutId id="2147483841" r:id="rId181"/>
    <p:sldLayoutId id="2147483842" r:id="rId182"/>
    <p:sldLayoutId id="2147483843" r:id="rId183"/>
    <p:sldLayoutId id="2147483844" r:id="rId18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456B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56B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56B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56B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56B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456B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456B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456B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456B"/>
          </a:solidFill>
          <a:latin typeface="Arial" pitchFamily="34" charset="0"/>
          <a:cs typeface="Arial" pitchFamily="34" charset="0"/>
        </a:defRPr>
      </a:lvl9pPr>
    </p:titleStyle>
    <p:bodyStyle>
      <a:lvl1pPr marL="88900" algn="l" rtl="0" eaLnBrk="0" fontAlgn="base" hangingPunct="0">
        <a:spcBef>
          <a:spcPts val="600"/>
        </a:spcBef>
        <a:spcAft>
          <a:spcPts val="600"/>
        </a:spcAft>
        <a:buFont typeface="Arial" pitchFamily="34" charset="0"/>
        <a:defRPr sz="2400" kern="1200">
          <a:solidFill>
            <a:srgbClr val="00456B"/>
          </a:solidFill>
          <a:latin typeface="Arial" pitchFamily="34" charset="0"/>
          <a:ea typeface="+mn-ea"/>
          <a:cs typeface="Arial" pitchFamily="34" charset="0"/>
        </a:defRPr>
      </a:lvl1pPr>
      <a:lvl2pPr marL="361950" indent="-273050" algn="l" rtl="0" eaLnBrk="0" fontAlgn="base" hangingPunct="0">
        <a:spcBef>
          <a:spcPts val="600"/>
        </a:spcBef>
        <a:spcAft>
          <a:spcPts val="600"/>
        </a:spcAft>
        <a:buClr>
          <a:srgbClr val="AFBD21"/>
        </a:buClr>
        <a:buFont typeface="Arial" pitchFamily="34" charset="0"/>
        <a:buChar char="•"/>
        <a:defRPr sz="2400" kern="1200">
          <a:solidFill>
            <a:srgbClr val="00456B"/>
          </a:solidFill>
          <a:latin typeface="Arial" pitchFamily="34" charset="0"/>
          <a:ea typeface="+mn-ea"/>
          <a:cs typeface="Arial" pitchFamily="34" charset="0"/>
        </a:defRPr>
      </a:lvl2pPr>
      <a:lvl3pPr marL="625475" indent="-266700" algn="l" rtl="0" eaLnBrk="0" fontAlgn="base" hangingPunct="0">
        <a:spcBef>
          <a:spcPct val="20000"/>
        </a:spcBef>
        <a:spcAft>
          <a:spcPct val="0"/>
        </a:spcAft>
        <a:buClr>
          <a:srgbClr val="AFBD21"/>
        </a:buClr>
        <a:buFont typeface="Courier New" pitchFamily="49" charset="0"/>
        <a:buChar char="o"/>
        <a:defRPr sz="2000" kern="1200">
          <a:solidFill>
            <a:srgbClr val="00456B"/>
          </a:solidFill>
          <a:latin typeface="Arial" pitchFamily="34" charset="0"/>
          <a:ea typeface="+mn-ea"/>
          <a:cs typeface="Arial" pitchFamily="34" charset="0"/>
        </a:defRPr>
      </a:lvl3pPr>
      <a:lvl4pPr marL="901700" indent="-2794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456B"/>
          </a:solidFill>
          <a:latin typeface="Arial" pitchFamily="34" charset="0"/>
          <a:ea typeface="+mn-ea"/>
          <a:cs typeface="Arial" pitchFamily="34" charset="0"/>
        </a:defRPr>
      </a:lvl4pPr>
      <a:lvl5pPr marL="1168400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00456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liparts.co/orange-question-mark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itle 1"/>
          <p:cNvSpPr>
            <a:spLocks noGrp="1"/>
          </p:cNvSpPr>
          <p:nvPr>
            <p:ph type="title"/>
          </p:nvPr>
        </p:nvSpPr>
        <p:spPr>
          <a:xfrm>
            <a:off x="457200" y="1096739"/>
            <a:ext cx="8229600" cy="868363"/>
          </a:xfrm>
        </p:spPr>
        <p:txBody>
          <a:bodyPr/>
          <a:lstStyle/>
          <a:p>
            <a:r>
              <a:rPr lang="en-NZ" altLang="en-US" sz="4000" dirty="0"/>
              <a:t>Discussion </a:t>
            </a:r>
            <a:r>
              <a:rPr lang="en-NZ" altLang="en-US" sz="4000" dirty="0" smtClean="0"/>
              <a:t>document</a:t>
            </a:r>
          </a:p>
        </p:txBody>
      </p:sp>
      <p:sp>
        <p:nvSpPr>
          <p:cNvPr id="216067" name="Content Placeholder 2"/>
          <p:cNvSpPr>
            <a:spLocks noGrp="1"/>
          </p:cNvSpPr>
          <p:nvPr>
            <p:ph idx="1"/>
          </p:nvPr>
        </p:nvSpPr>
        <p:spPr>
          <a:xfrm>
            <a:off x="395536" y="1816224"/>
            <a:ext cx="8229600" cy="820688"/>
          </a:xfrm>
        </p:spPr>
        <p:txBody>
          <a:bodyPr/>
          <a:lstStyle/>
          <a:p>
            <a:r>
              <a:rPr lang="en-NZ" altLang="en-US" sz="2800" dirty="0" smtClean="0"/>
              <a:t>Level 2 low speed (2LS) roads</a:t>
            </a:r>
          </a:p>
        </p:txBody>
      </p:sp>
      <p:pic>
        <p:nvPicPr>
          <p:cNvPr id="8" name="Picture 7" descr="Chch show 20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4" t="36275" r="17246" b="32808"/>
          <a:stretch/>
        </p:blipFill>
        <p:spPr bwMode="auto">
          <a:xfrm>
            <a:off x="467544" y="2854449"/>
            <a:ext cx="8323125" cy="230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713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Proposed relaxations for </a:t>
            </a:r>
            <a:r>
              <a:rPr lang="en-NZ" dirty="0" smtClean="0"/>
              <a:t>2LS roads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248472"/>
          </a:xfrm>
        </p:spPr>
        <p:txBody>
          <a:bodyPr/>
          <a:lstStyle/>
          <a:p>
            <a:pPr lvl="0"/>
            <a:r>
              <a:rPr lang="en-NZ" dirty="0" smtClean="0"/>
              <a:t>Use </a:t>
            </a:r>
            <a:r>
              <a:rPr lang="en-NZ" dirty="0"/>
              <a:t>level 1 layout distances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35437"/>
              </p:ext>
            </p:extLst>
          </p:nvPr>
        </p:nvGraphicFramePr>
        <p:xfrm>
          <a:off x="631460" y="1773957"/>
          <a:ext cx="7532078" cy="410331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87580"/>
                <a:gridCol w="1474857"/>
                <a:gridCol w="1184821"/>
                <a:gridCol w="1184820"/>
              </a:tblGrid>
              <a:tr h="659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NZ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N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≤40km/h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N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50km/h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N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60km/h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2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 visibility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40m</a:t>
                      </a:r>
                      <a:endParaRPr lang="en-NZ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2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Warning distance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40m</a:t>
                      </a:r>
                      <a:endParaRPr lang="en-NZ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2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 spacing 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</a:t>
                      </a:r>
                      <a:endParaRPr lang="en-NZ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2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safety zone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10m</a:t>
                      </a:r>
                      <a:endParaRPr lang="en-NZ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2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Lateral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1m</a:t>
                      </a:r>
                      <a:endParaRPr lang="en-NZ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2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Taper length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25m*</a:t>
                      </a:r>
                      <a:endParaRPr lang="en-NZ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2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between tapers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30m</a:t>
                      </a:r>
                      <a:endParaRPr lang="en-NZ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2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 spacing in taper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2.5m</a:t>
                      </a:r>
                      <a:endParaRPr lang="en-NZ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2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 spacing working site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5m</a:t>
                      </a:r>
                      <a:endParaRPr lang="en-NZ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5m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397499" y="1385709"/>
            <a:ext cx="4422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Z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(but not all of the reductions for road environment constraints) </a:t>
            </a:r>
          </a:p>
        </p:txBody>
      </p:sp>
    </p:spTree>
    <p:extLst>
      <p:ext uri="{BB962C8B-B14F-4D97-AF65-F5344CB8AC3E}">
        <p14:creationId xmlns:p14="http://schemas.microsoft.com/office/powerpoint/2010/main" val="30530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Lane merges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6419056" cy="1656184"/>
          </a:xfrm>
        </p:spPr>
        <p:txBody>
          <a:bodyPr/>
          <a:lstStyle/>
          <a:p>
            <a:r>
              <a:rPr lang="en-NZ" dirty="0" smtClean="0"/>
              <a:t>TSLs </a:t>
            </a:r>
            <a:r>
              <a:rPr lang="en-NZ" dirty="0"/>
              <a:t>not </a:t>
            </a:r>
            <a:r>
              <a:rPr lang="en-NZ" dirty="0" smtClean="0"/>
              <a:t>required </a:t>
            </a:r>
            <a:r>
              <a:rPr lang="en-NZ" dirty="0"/>
              <a:t>(dependant on needs further through the site) </a:t>
            </a:r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pPr lvl="0"/>
            <a:endParaRPr lang="en-NZ" dirty="0" smtClean="0"/>
          </a:p>
          <a:p>
            <a:endParaRPr lang="en-NZ" dirty="0"/>
          </a:p>
        </p:txBody>
      </p:sp>
      <p:pic>
        <p:nvPicPr>
          <p:cNvPr id="1935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06" y="1335557"/>
            <a:ext cx="1376933" cy="137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72" y="2775717"/>
            <a:ext cx="1378800" cy="43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85" y="3876641"/>
            <a:ext cx="1155775" cy="38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42" y="4457475"/>
            <a:ext cx="728861" cy="72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08" y="5330352"/>
            <a:ext cx="1088529" cy="54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57200" y="2276872"/>
            <a:ext cx="62030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89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defRPr sz="24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-27305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itchFamily="34" charset="0"/>
              <a:buChar char="•"/>
              <a:defRPr sz="24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54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Courier New" pitchFamily="49" charset="0"/>
              <a:buChar char="o"/>
              <a:defRPr sz="20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0170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684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There must be positive traffic management </a:t>
            </a:r>
            <a:br>
              <a:rPr lang="en-NZ" dirty="0" smtClean="0"/>
            </a:br>
            <a:r>
              <a:rPr lang="en-NZ" sz="1800" dirty="0" smtClean="0"/>
              <a:t>(eg cones on the edgeline for 1 sign spacing immediately prior to the taper)</a:t>
            </a:r>
            <a:endParaRPr lang="en-NZ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57200" y="3674168"/>
            <a:ext cx="663508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89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defRPr sz="24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-27305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itchFamily="34" charset="0"/>
              <a:buChar char="•"/>
              <a:defRPr sz="24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54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Courier New" pitchFamily="49" charset="0"/>
              <a:buChar char="o"/>
              <a:defRPr sz="20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0170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684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 smtClean="0"/>
              <a:t>Distance to </a:t>
            </a:r>
            <a:r>
              <a:rPr lang="en-NZ" dirty="0" smtClean="0"/>
              <a:t>notification not required on lane drops</a:t>
            </a:r>
            <a:endParaRPr lang="en-NZ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4605881"/>
            <a:ext cx="685110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89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defRPr sz="24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-27305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itchFamily="34" charset="0"/>
              <a:buChar char="•"/>
              <a:defRPr sz="24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54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Courier New" pitchFamily="49" charset="0"/>
              <a:buChar char="o"/>
              <a:defRPr sz="20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0170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684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One RD6L/R sign to be used in centre of taper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5405790"/>
            <a:ext cx="6851104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89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defRPr sz="24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-27305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itchFamily="34" charset="0"/>
              <a:buChar char="•"/>
              <a:defRPr sz="24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54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Courier New" pitchFamily="49" charset="0"/>
              <a:buChar char="o"/>
              <a:defRPr sz="20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0170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684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T144 mandatory if TSL is used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362310" y="1340768"/>
            <a:ext cx="1620180" cy="17281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344308" y="1268760"/>
            <a:ext cx="1656184" cy="18722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812360" y="3746212"/>
            <a:ext cx="648000" cy="6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812360" y="3746212"/>
            <a:ext cx="648000" cy="6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00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4474840" cy="868363"/>
          </a:xfrm>
        </p:spPr>
        <p:txBody>
          <a:bodyPr/>
          <a:lstStyle/>
          <a:p>
            <a:r>
              <a:rPr lang="en-NZ" dirty="0" smtClean="0"/>
              <a:t>Here is an example</a:t>
            </a:r>
            <a:endParaRPr lang="en-NZ" dirty="0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97" b="12563"/>
          <a:stretch/>
        </p:blipFill>
        <p:spPr bwMode="auto">
          <a:xfrm>
            <a:off x="4788024" y="620688"/>
            <a:ext cx="3672408" cy="53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9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4906888" cy="868363"/>
          </a:xfrm>
        </p:spPr>
        <p:txBody>
          <a:bodyPr/>
          <a:lstStyle/>
          <a:p>
            <a:r>
              <a:rPr lang="en-NZ" dirty="0"/>
              <a:t>Working </a:t>
            </a:r>
            <a:r>
              <a:rPr lang="en-NZ" dirty="0" smtClean="0"/>
              <a:t>on </a:t>
            </a:r>
            <a:r>
              <a:rPr lang="en-NZ" dirty="0"/>
              <a:t>shoulder</a:t>
            </a:r>
            <a:r>
              <a:rPr lang="en-NZ" dirty="0" smtClean="0"/>
              <a:t> </a:t>
            </a:r>
            <a:br>
              <a:rPr lang="en-NZ" dirty="0" smtClean="0"/>
            </a:br>
            <a:r>
              <a:rPr lang="en-NZ" dirty="0" smtClean="0"/>
              <a:t>or roadside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349750"/>
          </a:xfrm>
        </p:spPr>
        <p:txBody>
          <a:bodyPr/>
          <a:lstStyle/>
          <a:p>
            <a:pPr lvl="0"/>
            <a:r>
              <a:rPr lang="en-NZ" dirty="0"/>
              <a:t>Allow the </a:t>
            </a:r>
            <a:r>
              <a:rPr lang="en-NZ" dirty="0" smtClean="0"/>
              <a:t>exemption </a:t>
            </a:r>
            <a:r>
              <a:rPr lang="en-NZ" dirty="0"/>
              <a:t>in C8.1.2.2 Shoulder closures on level LV and level 1 roads to be used on 2LS roads including </a:t>
            </a:r>
            <a:r>
              <a:rPr lang="en-NZ" dirty="0" smtClean="0"/>
              <a:t>special </a:t>
            </a:r>
            <a:r>
              <a:rPr lang="en-NZ" dirty="0"/>
              <a:t>use </a:t>
            </a:r>
            <a:r>
              <a:rPr lang="en-NZ" dirty="0" smtClean="0"/>
              <a:t>lanes</a:t>
            </a:r>
            <a:endParaRPr lang="en-NZ" dirty="0"/>
          </a:p>
          <a:p>
            <a:endParaRPr lang="en-NZ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 t="19891" b="9650"/>
          <a:stretch>
            <a:fillRect/>
          </a:stretch>
        </p:blipFill>
        <p:spPr bwMode="auto">
          <a:xfrm>
            <a:off x="6012160" y="615787"/>
            <a:ext cx="2520280" cy="54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8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Size of signs </a:t>
            </a:r>
            <a:r>
              <a:rPr lang="en-NZ" dirty="0" smtClean="0"/>
              <a:t>used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936104"/>
          </a:xfrm>
        </p:spPr>
        <p:txBody>
          <a:bodyPr/>
          <a:lstStyle/>
          <a:p>
            <a:pPr lvl="0"/>
            <a:r>
              <a:rPr lang="en-NZ" dirty="0" smtClean="0"/>
              <a:t>Use </a:t>
            </a:r>
            <a:r>
              <a:rPr lang="en-NZ" dirty="0"/>
              <a:t>level 1 signs and stands unless otherwise stipulated by the RCA </a:t>
            </a:r>
            <a:r>
              <a:rPr lang="en-NZ" sz="2000" dirty="0"/>
              <a:t>(eg where there are 3 lanes or </a:t>
            </a:r>
            <a:r>
              <a:rPr lang="en-NZ" sz="2000" dirty="0" smtClean="0"/>
              <a:t>more in one direction):</a:t>
            </a:r>
            <a:endParaRPr lang="en-NZ" sz="2000" dirty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56090"/>
              </p:ext>
            </p:extLst>
          </p:nvPr>
        </p:nvGraphicFramePr>
        <p:xfrm>
          <a:off x="611560" y="2420888"/>
          <a:ext cx="8075240" cy="149448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111560"/>
                <a:gridCol w="4963680"/>
              </a:tblGrid>
              <a:tr h="5257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road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 requirements</a:t>
                      </a:r>
                      <a:endParaRPr lang="en-NZ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4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Two-way two-lane roads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Gated signs not required, except for TSLs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Multi-lane </a:t>
                      </a: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Gated signs required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365104"/>
            <a:ext cx="82296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89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defRPr sz="24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-27305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itchFamily="34" charset="0"/>
              <a:buChar char="•"/>
              <a:defRPr sz="24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54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Courier New" pitchFamily="49" charset="0"/>
              <a:buChar char="o"/>
              <a:defRPr sz="20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0170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684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Ensure 10m clear space in front of signs for visibility </a:t>
            </a:r>
          </a:p>
          <a:p>
            <a:r>
              <a:rPr lang="en-NZ" dirty="0" smtClean="0"/>
              <a:t>RCA to provide guidance on when level 2 signs should be used </a:t>
            </a:r>
            <a:r>
              <a:rPr lang="en-NZ" sz="1800" dirty="0" smtClean="0"/>
              <a:t>(eg increased risk, lack of visibility)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536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5770984" cy="1151533"/>
          </a:xfrm>
        </p:spPr>
        <p:txBody>
          <a:bodyPr/>
          <a:lstStyle/>
          <a:p>
            <a:r>
              <a:rPr lang="en-NZ" dirty="0"/>
              <a:t>Vehicles used to set up, </a:t>
            </a:r>
            <a:r>
              <a:rPr lang="en-NZ" dirty="0" smtClean="0"/>
              <a:t>maintain or </a:t>
            </a:r>
            <a:r>
              <a:rPr lang="en-NZ" dirty="0"/>
              <a:t>remove TTM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3898776" cy="4284623"/>
          </a:xfrm>
        </p:spPr>
        <p:txBody>
          <a:bodyPr/>
          <a:lstStyle/>
          <a:p>
            <a:pPr lvl="0"/>
            <a:endParaRPr lang="en-NZ" sz="2000" dirty="0" smtClean="0"/>
          </a:p>
          <a:p>
            <a:pPr lvl="0"/>
            <a:endParaRPr lang="en-NZ" sz="2000" dirty="0"/>
          </a:p>
          <a:p>
            <a:pPr lvl="0"/>
            <a:r>
              <a:rPr lang="en-NZ" sz="2000" dirty="0" smtClean="0"/>
              <a:t>A shadow vehicle is not required if the work </a:t>
            </a:r>
            <a:r>
              <a:rPr lang="en-NZ" sz="2000" dirty="0"/>
              <a:t>vehicle </a:t>
            </a:r>
            <a:r>
              <a:rPr lang="en-NZ" sz="2000" dirty="0" smtClean="0"/>
              <a:t>can pull off the lane outside </a:t>
            </a:r>
            <a:r>
              <a:rPr lang="en-NZ" sz="2000" dirty="0"/>
              <a:t>the </a:t>
            </a:r>
            <a:r>
              <a:rPr lang="en-NZ" sz="2000" dirty="0" smtClean="0"/>
              <a:t>edgeline to offload or pick up TTM equipment</a:t>
            </a:r>
            <a:endParaRPr lang="en-NZ" sz="2000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t="61962" b="1"/>
          <a:stretch/>
        </p:blipFill>
        <p:spPr bwMode="auto">
          <a:xfrm>
            <a:off x="6546914" y="535730"/>
            <a:ext cx="1841510" cy="554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9" name="Straight Arrow Connector 68"/>
          <p:cNvCxnSpPr/>
          <p:nvPr/>
        </p:nvCxnSpPr>
        <p:spPr>
          <a:xfrm flipV="1">
            <a:off x="7324098" y="5301208"/>
            <a:ext cx="0" cy="5397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900162" y="5301208"/>
            <a:ext cx="0" cy="5397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917182" y="2693492"/>
            <a:ext cx="1629732" cy="634966"/>
            <a:chOff x="4917182" y="2693492"/>
            <a:chExt cx="1629732" cy="634966"/>
          </a:xfrm>
        </p:grpSpPr>
        <p:sp>
          <p:nvSpPr>
            <p:cNvPr id="71" name="Line 165"/>
            <p:cNvSpPr>
              <a:spLocks noChangeShapeType="1"/>
            </p:cNvSpPr>
            <p:nvPr/>
          </p:nvSpPr>
          <p:spPr bwMode="auto">
            <a:xfrm rot="5400000" flipH="1" flipV="1">
              <a:off x="6163419" y="2625725"/>
              <a:ext cx="315728" cy="4512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pic>
          <p:nvPicPr>
            <p:cNvPr id="72" name="Picture 7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182" y="2932458"/>
              <a:ext cx="761145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3" name="Group 72"/>
            <p:cNvGrpSpPr>
              <a:grpSpLocks/>
            </p:cNvGrpSpPr>
            <p:nvPr/>
          </p:nvGrpSpPr>
          <p:grpSpPr bwMode="auto">
            <a:xfrm flipV="1">
              <a:off x="5699652" y="2926420"/>
              <a:ext cx="396000" cy="396000"/>
              <a:chOff x="1476375" y="2743200"/>
              <a:chExt cx="262" cy="260"/>
            </a:xfrm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 rot="-5400000">
                <a:off x="1476375" y="2743200"/>
                <a:ext cx="260" cy="260"/>
              </a:xfrm>
              <a:custGeom>
                <a:avLst/>
                <a:gdLst>
                  <a:gd name="T0" fmla="*/ 0 w 822"/>
                  <a:gd name="T1" fmla="*/ 0 h 798"/>
                  <a:gd name="T2" fmla="*/ 0 w 822"/>
                  <a:gd name="T3" fmla="*/ 0 h 798"/>
                  <a:gd name="T4" fmla="*/ 0 w 822"/>
                  <a:gd name="T5" fmla="*/ 0 h 798"/>
                  <a:gd name="T6" fmla="*/ 0 w 822"/>
                  <a:gd name="T7" fmla="*/ 0 h 798"/>
                  <a:gd name="T8" fmla="*/ 0 w 822"/>
                  <a:gd name="T9" fmla="*/ 0 h 798"/>
                  <a:gd name="T10" fmla="*/ 0 w 822"/>
                  <a:gd name="T11" fmla="*/ 0 h 798"/>
                  <a:gd name="T12" fmla="*/ 0 w 822"/>
                  <a:gd name="T13" fmla="*/ 0 h 798"/>
                  <a:gd name="T14" fmla="*/ 0 w 822"/>
                  <a:gd name="T15" fmla="*/ 0 h 798"/>
                  <a:gd name="T16" fmla="*/ 0 w 822"/>
                  <a:gd name="T17" fmla="*/ 0 h 798"/>
                  <a:gd name="T18" fmla="*/ 0 w 822"/>
                  <a:gd name="T19" fmla="*/ 0 h 798"/>
                  <a:gd name="T20" fmla="*/ 0 w 822"/>
                  <a:gd name="T21" fmla="*/ 0 h 798"/>
                  <a:gd name="T22" fmla="*/ 0 w 822"/>
                  <a:gd name="T23" fmla="*/ 0 h 798"/>
                  <a:gd name="T24" fmla="*/ 0 w 822"/>
                  <a:gd name="T25" fmla="*/ 0 h 798"/>
                  <a:gd name="T26" fmla="*/ 0 w 822"/>
                  <a:gd name="T27" fmla="*/ 0 h 798"/>
                  <a:gd name="T28" fmla="*/ 0 w 822"/>
                  <a:gd name="T29" fmla="*/ 0 h 798"/>
                  <a:gd name="T30" fmla="*/ 0 w 822"/>
                  <a:gd name="T31" fmla="*/ 0 h 798"/>
                  <a:gd name="T32" fmla="*/ 0 w 822"/>
                  <a:gd name="T33" fmla="*/ 0 h 798"/>
                  <a:gd name="T34" fmla="*/ 0 w 822"/>
                  <a:gd name="T35" fmla="*/ 0 h 798"/>
                  <a:gd name="T36" fmla="*/ 0 w 822"/>
                  <a:gd name="T37" fmla="*/ 0 h 798"/>
                  <a:gd name="T38" fmla="*/ 0 w 822"/>
                  <a:gd name="T39" fmla="*/ 0 h 798"/>
                  <a:gd name="T40" fmla="*/ 0 w 822"/>
                  <a:gd name="T41" fmla="*/ 0 h 798"/>
                  <a:gd name="T42" fmla="*/ 0 w 822"/>
                  <a:gd name="T43" fmla="*/ 0 h 798"/>
                  <a:gd name="T44" fmla="*/ 0 w 822"/>
                  <a:gd name="T45" fmla="*/ 0 h 798"/>
                  <a:gd name="T46" fmla="*/ 0 w 822"/>
                  <a:gd name="T47" fmla="*/ 0 h 798"/>
                  <a:gd name="T48" fmla="*/ 0 w 822"/>
                  <a:gd name="T49" fmla="*/ 0 h 798"/>
                  <a:gd name="T50" fmla="*/ 0 w 822"/>
                  <a:gd name="T51" fmla="*/ 0 h 798"/>
                  <a:gd name="T52" fmla="*/ 0 w 822"/>
                  <a:gd name="T53" fmla="*/ 0 h 798"/>
                  <a:gd name="T54" fmla="*/ 0 w 822"/>
                  <a:gd name="T55" fmla="*/ 0 h 798"/>
                  <a:gd name="T56" fmla="*/ 0 w 822"/>
                  <a:gd name="T57" fmla="*/ 0 h 798"/>
                  <a:gd name="T58" fmla="*/ 0 w 822"/>
                  <a:gd name="T59" fmla="*/ 0 h 798"/>
                  <a:gd name="T60" fmla="*/ 0 w 822"/>
                  <a:gd name="T61" fmla="*/ 0 h 798"/>
                  <a:gd name="T62" fmla="*/ 0 w 822"/>
                  <a:gd name="T63" fmla="*/ 0 h 798"/>
                  <a:gd name="T64" fmla="*/ 0 w 822"/>
                  <a:gd name="T65" fmla="*/ 0 h 798"/>
                  <a:gd name="T66" fmla="*/ 0 w 822"/>
                  <a:gd name="T67" fmla="*/ 0 h 798"/>
                  <a:gd name="T68" fmla="*/ 0 w 822"/>
                  <a:gd name="T69" fmla="*/ 0 h 798"/>
                  <a:gd name="T70" fmla="*/ 0 w 822"/>
                  <a:gd name="T71" fmla="*/ 0 h 798"/>
                  <a:gd name="T72" fmla="*/ 0 w 822"/>
                  <a:gd name="T73" fmla="*/ 0 h 798"/>
                  <a:gd name="T74" fmla="*/ 0 w 822"/>
                  <a:gd name="T75" fmla="*/ 0 h 798"/>
                  <a:gd name="T76" fmla="*/ 0 w 822"/>
                  <a:gd name="T77" fmla="*/ 0 h 798"/>
                  <a:gd name="T78" fmla="*/ 0 w 822"/>
                  <a:gd name="T79" fmla="*/ 0 h 798"/>
                  <a:gd name="T80" fmla="*/ 0 w 822"/>
                  <a:gd name="T81" fmla="*/ 0 h 798"/>
                  <a:gd name="T82" fmla="*/ 0 w 822"/>
                  <a:gd name="T83" fmla="*/ 0 h 798"/>
                  <a:gd name="T84" fmla="*/ 0 w 822"/>
                  <a:gd name="T85" fmla="*/ 0 h 7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22"/>
                  <a:gd name="T130" fmla="*/ 0 h 798"/>
                  <a:gd name="T131" fmla="*/ 822 w 822"/>
                  <a:gd name="T132" fmla="*/ 798 h 7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22" h="798">
                    <a:moveTo>
                      <a:pt x="411" y="0"/>
                    </a:moveTo>
                    <a:lnTo>
                      <a:pt x="432" y="0"/>
                    </a:lnTo>
                    <a:lnTo>
                      <a:pt x="453" y="2"/>
                    </a:lnTo>
                    <a:lnTo>
                      <a:pt x="473" y="4"/>
                    </a:lnTo>
                    <a:lnTo>
                      <a:pt x="494" y="8"/>
                    </a:lnTo>
                    <a:lnTo>
                      <a:pt x="513" y="13"/>
                    </a:lnTo>
                    <a:lnTo>
                      <a:pt x="533" y="18"/>
                    </a:lnTo>
                    <a:lnTo>
                      <a:pt x="552" y="24"/>
                    </a:lnTo>
                    <a:lnTo>
                      <a:pt x="571" y="31"/>
                    </a:lnTo>
                    <a:lnTo>
                      <a:pt x="589" y="39"/>
                    </a:lnTo>
                    <a:lnTo>
                      <a:pt x="606" y="48"/>
                    </a:lnTo>
                    <a:lnTo>
                      <a:pt x="624" y="58"/>
                    </a:lnTo>
                    <a:lnTo>
                      <a:pt x="640" y="68"/>
                    </a:lnTo>
                    <a:lnTo>
                      <a:pt x="656" y="79"/>
                    </a:lnTo>
                    <a:lnTo>
                      <a:pt x="672" y="91"/>
                    </a:lnTo>
                    <a:lnTo>
                      <a:pt x="687" y="104"/>
                    </a:lnTo>
                    <a:lnTo>
                      <a:pt x="701" y="117"/>
                    </a:lnTo>
                    <a:lnTo>
                      <a:pt x="715" y="131"/>
                    </a:lnTo>
                    <a:lnTo>
                      <a:pt x="728" y="145"/>
                    </a:lnTo>
                    <a:lnTo>
                      <a:pt x="740" y="161"/>
                    </a:lnTo>
                    <a:lnTo>
                      <a:pt x="751" y="176"/>
                    </a:lnTo>
                    <a:lnTo>
                      <a:pt x="762" y="192"/>
                    </a:lnTo>
                    <a:lnTo>
                      <a:pt x="772" y="209"/>
                    </a:lnTo>
                    <a:lnTo>
                      <a:pt x="781" y="226"/>
                    </a:lnTo>
                    <a:lnTo>
                      <a:pt x="789" y="244"/>
                    </a:lnTo>
                    <a:lnTo>
                      <a:pt x="797" y="262"/>
                    </a:lnTo>
                    <a:lnTo>
                      <a:pt x="803" y="281"/>
                    </a:lnTo>
                    <a:lnTo>
                      <a:pt x="809" y="300"/>
                    </a:lnTo>
                    <a:lnTo>
                      <a:pt x="813" y="319"/>
                    </a:lnTo>
                    <a:lnTo>
                      <a:pt x="817" y="338"/>
                    </a:lnTo>
                    <a:lnTo>
                      <a:pt x="820" y="358"/>
                    </a:lnTo>
                    <a:lnTo>
                      <a:pt x="821" y="379"/>
                    </a:lnTo>
                    <a:lnTo>
                      <a:pt x="822" y="399"/>
                    </a:lnTo>
                    <a:lnTo>
                      <a:pt x="821" y="420"/>
                    </a:lnTo>
                    <a:lnTo>
                      <a:pt x="820" y="440"/>
                    </a:lnTo>
                    <a:lnTo>
                      <a:pt x="817" y="460"/>
                    </a:lnTo>
                    <a:lnTo>
                      <a:pt x="813" y="479"/>
                    </a:lnTo>
                    <a:lnTo>
                      <a:pt x="809" y="499"/>
                    </a:lnTo>
                    <a:lnTo>
                      <a:pt x="803" y="517"/>
                    </a:lnTo>
                    <a:lnTo>
                      <a:pt x="797" y="536"/>
                    </a:lnTo>
                    <a:lnTo>
                      <a:pt x="789" y="554"/>
                    </a:lnTo>
                    <a:lnTo>
                      <a:pt x="781" y="572"/>
                    </a:lnTo>
                    <a:lnTo>
                      <a:pt x="772" y="589"/>
                    </a:lnTo>
                    <a:lnTo>
                      <a:pt x="762" y="606"/>
                    </a:lnTo>
                    <a:lnTo>
                      <a:pt x="751" y="622"/>
                    </a:lnTo>
                    <a:lnTo>
                      <a:pt x="740" y="637"/>
                    </a:lnTo>
                    <a:lnTo>
                      <a:pt x="728" y="653"/>
                    </a:lnTo>
                    <a:lnTo>
                      <a:pt x="715" y="667"/>
                    </a:lnTo>
                    <a:lnTo>
                      <a:pt x="701" y="681"/>
                    </a:lnTo>
                    <a:lnTo>
                      <a:pt x="687" y="694"/>
                    </a:lnTo>
                    <a:lnTo>
                      <a:pt x="672" y="707"/>
                    </a:lnTo>
                    <a:lnTo>
                      <a:pt x="656" y="719"/>
                    </a:lnTo>
                    <a:lnTo>
                      <a:pt x="640" y="730"/>
                    </a:lnTo>
                    <a:lnTo>
                      <a:pt x="624" y="740"/>
                    </a:lnTo>
                    <a:lnTo>
                      <a:pt x="606" y="750"/>
                    </a:lnTo>
                    <a:lnTo>
                      <a:pt x="589" y="759"/>
                    </a:lnTo>
                    <a:lnTo>
                      <a:pt x="571" y="767"/>
                    </a:lnTo>
                    <a:lnTo>
                      <a:pt x="552" y="774"/>
                    </a:lnTo>
                    <a:lnTo>
                      <a:pt x="533" y="780"/>
                    </a:lnTo>
                    <a:lnTo>
                      <a:pt x="513" y="786"/>
                    </a:lnTo>
                    <a:lnTo>
                      <a:pt x="494" y="790"/>
                    </a:lnTo>
                    <a:lnTo>
                      <a:pt x="473" y="794"/>
                    </a:lnTo>
                    <a:lnTo>
                      <a:pt x="453" y="796"/>
                    </a:lnTo>
                    <a:lnTo>
                      <a:pt x="432" y="798"/>
                    </a:lnTo>
                    <a:lnTo>
                      <a:pt x="411" y="798"/>
                    </a:lnTo>
                    <a:lnTo>
                      <a:pt x="390" y="798"/>
                    </a:lnTo>
                    <a:lnTo>
                      <a:pt x="369" y="796"/>
                    </a:lnTo>
                    <a:lnTo>
                      <a:pt x="349" y="794"/>
                    </a:lnTo>
                    <a:lnTo>
                      <a:pt x="329" y="790"/>
                    </a:lnTo>
                    <a:lnTo>
                      <a:pt x="309" y="786"/>
                    </a:lnTo>
                    <a:lnTo>
                      <a:pt x="289" y="780"/>
                    </a:lnTo>
                    <a:lnTo>
                      <a:pt x="270" y="774"/>
                    </a:lnTo>
                    <a:lnTo>
                      <a:pt x="252" y="767"/>
                    </a:lnTo>
                    <a:lnTo>
                      <a:pt x="233" y="759"/>
                    </a:lnTo>
                    <a:lnTo>
                      <a:pt x="216" y="750"/>
                    </a:lnTo>
                    <a:lnTo>
                      <a:pt x="198" y="740"/>
                    </a:lnTo>
                    <a:lnTo>
                      <a:pt x="182" y="730"/>
                    </a:lnTo>
                    <a:lnTo>
                      <a:pt x="166" y="719"/>
                    </a:lnTo>
                    <a:lnTo>
                      <a:pt x="150" y="707"/>
                    </a:lnTo>
                    <a:lnTo>
                      <a:pt x="135" y="694"/>
                    </a:lnTo>
                    <a:lnTo>
                      <a:pt x="121" y="681"/>
                    </a:lnTo>
                    <a:lnTo>
                      <a:pt x="107" y="667"/>
                    </a:lnTo>
                    <a:lnTo>
                      <a:pt x="94" y="653"/>
                    </a:lnTo>
                    <a:lnTo>
                      <a:pt x="82" y="637"/>
                    </a:lnTo>
                    <a:lnTo>
                      <a:pt x="71" y="622"/>
                    </a:lnTo>
                    <a:lnTo>
                      <a:pt x="60" y="606"/>
                    </a:lnTo>
                    <a:lnTo>
                      <a:pt x="50" y="589"/>
                    </a:lnTo>
                    <a:lnTo>
                      <a:pt x="41" y="572"/>
                    </a:lnTo>
                    <a:lnTo>
                      <a:pt x="33" y="554"/>
                    </a:lnTo>
                    <a:lnTo>
                      <a:pt x="25" y="536"/>
                    </a:lnTo>
                    <a:lnTo>
                      <a:pt x="19" y="517"/>
                    </a:lnTo>
                    <a:lnTo>
                      <a:pt x="13" y="499"/>
                    </a:lnTo>
                    <a:lnTo>
                      <a:pt x="9" y="479"/>
                    </a:lnTo>
                    <a:lnTo>
                      <a:pt x="5" y="460"/>
                    </a:lnTo>
                    <a:lnTo>
                      <a:pt x="2" y="440"/>
                    </a:lnTo>
                    <a:lnTo>
                      <a:pt x="1" y="420"/>
                    </a:lnTo>
                    <a:lnTo>
                      <a:pt x="0" y="399"/>
                    </a:lnTo>
                    <a:lnTo>
                      <a:pt x="1" y="379"/>
                    </a:lnTo>
                    <a:lnTo>
                      <a:pt x="2" y="358"/>
                    </a:lnTo>
                    <a:lnTo>
                      <a:pt x="5" y="338"/>
                    </a:lnTo>
                    <a:lnTo>
                      <a:pt x="9" y="319"/>
                    </a:lnTo>
                    <a:lnTo>
                      <a:pt x="13" y="300"/>
                    </a:lnTo>
                    <a:lnTo>
                      <a:pt x="19" y="281"/>
                    </a:lnTo>
                    <a:lnTo>
                      <a:pt x="25" y="262"/>
                    </a:lnTo>
                    <a:lnTo>
                      <a:pt x="33" y="244"/>
                    </a:lnTo>
                    <a:lnTo>
                      <a:pt x="41" y="226"/>
                    </a:lnTo>
                    <a:lnTo>
                      <a:pt x="50" y="209"/>
                    </a:lnTo>
                    <a:lnTo>
                      <a:pt x="60" y="192"/>
                    </a:lnTo>
                    <a:lnTo>
                      <a:pt x="71" y="176"/>
                    </a:lnTo>
                    <a:lnTo>
                      <a:pt x="82" y="161"/>
                    </a:lnTo>
                    <a:lnTo>
                      <a:pt x="94" y="145"/>
                    </a:lnTo>
                    <a:lnTo>
                      <a:pt x="107" y="131"/>
                    </a:lnTo>
                    <a:lnTo>
                      <a:pt x="121" y="117"/>
                    </a:lnTo>
                    <a:lnTo>
                      <a:pt x="135" y="104"/>
                    </a:lnTo>
                    <a:lnTo>
                      <a:pt x="150" y="91"/>
                    </a:lnTo>
                    <a:lnTo>
                      <a:pt x="166" y="79"/>
                    </a:lnTo>
                    <a:lnTo>
                      <a:pt x="182" y="68"/>
                    </a:lnTo>
                    <a:lnTo>
                      <a:pt x="198" y="58"/>
                    </a:lnTo>
                    <a:lnTo>
                      <a:pt x="216" y="48"/>
                    </a:lnTo>
                    <a:lnTo>
                      <a:pt x="233" y="39"/>
                    </a:lnTo>
                    <a:lnTo>
                      <a:pt x="252" y="31"/>
                    </a:lnTo>
                    <a:lnTo>
                      <a:pt x="270" y="24"/>
                    </a:lnTo>
                    <a:lnTo>
                      <a:pt x="289" y="18"/>
                    </a:lnTo>
                    <a:lnTo>
                      <a:pt x="309" y="13"/>
                    </a:lnTo>
                    <a:lnTo>
                      <a:pt x="329" y="8"/>
                    </a:lnTo>
                    <a:lnTo>
                      <a:pt x="349" y="4"/>
                    </a:lnTo>
                    <a:lnTo>
                      <a:pt x="369" y="2"/>
                    </a:lnTo>
                    <a:lnTo>
                      <a:pt x="390" y="0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grpSp>
            <p:nvGrpSpPr>
              <p:cNvPr id="75" name="Group 74"/>
              <p:cNvGrpSpPr>
                <a:grpSpLocks/>
              </p:cNvGrpSpPr>
              <p:nvPr/>
            </p:nvGrpSpPr>
            <p:grpSpPr bwMode="auto">
              <a:xfrm>
                <a:off x="1476375" y="2743204"/>
                <a:ext cx="262" cy="253"/>
                <a:chOff x="1476375" y="2743204"/>
                <a:chExt cx="262" cy="253"/>
              </a:xfrm>
            </p:grpSpPr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1476375" y="2743204"/>
                  <a:ext cx="262" cy="253"/>
                </a:xfrm>
                <a:custGeom>
                  <a:avLst/>
                  <a:gdLst>
                    <a:gd name="T0" fmla="*/ 0 w 822"/>
                    <a:gd name="T1" fmla="*/ 0 h 798"/>
                    <a:gd name="T2" fmla="*/ 0 w 822"/>
                    <a:gd name="T3" fmla="*/ 0 h 798"/>
                    <a:gd name="T4" fmla="*/ 0 w 822"/>
                    <a:gd name="T5" fmla="*/ 0 h 798"/>
                    <a:gd name="T6" fmla="*/ 0 w 822"/>
                    <a:gd name="T7" fmla="*/ 0 h 798"/>
                    <a:gd name="T8" fmla="*/ 0 w 822"/>
                    <a:gd name="T9" fmla="*/ 0 h 798"/>
                    <a:gd name="T10" fmla="*/ 0 w 822"/>
                    <a:gd name="T11" fmla="*/ 0 h 798"/>
                    <a:gd name="T12" fmla="*/ 0 w 822"/>
                    <a:gd name="T13" fmla="*/ 0 h 798"/>
                    <a:gd name="T14" fmla="*/ 0 w 822"/>
                    <a:gd name="T15" fmla="*/ 0 h 798"/>
                    <a:gd name="T16" fmla="*/ 0 w 822"/>
                    <a:gd name="T17" fmla="*/ 0 h 798"/>
                    <a:gd name="T18" fmla="*/ 0 w 822"/>
                    <a:gd name="T19" fmla="*/ 0 h 798"/>
                    <a:gd name="T20" fmla="*/ 0 w 822"/>
                    <a:gd name="T21" fmla="*/ 0 h 798"/>
                    <a:gd name="T22" fmla="*/ 0 w 822"/>
                    <a:gd name="T23" fmla="*/ 0 h 798"/>
                    <a:gd name="T24" fmla="*/ 0 w 822"/>
                    <a:gd name="T25" fmla="*/ 0 h 798"/>
                    <a:gd name="T26" fmla="*/ 0 w 822"/>
                    <a:gd name="T27" fmla="*/ 0 h 798"/>
                    <a:gd name="T28" fmla="*/ 0 w 822"/>
                    <a:gd name="T29" fmla="*/ 0 h 798"/>
                    <a:gd name="T30" fmla="*/ 0 w 822"/>
                    <a:gd name="T31" fmla="*/ 0 h 798"/>
                    <a:gd name="T32" fmla="*/ 0 w 822"/>
                    <a:gd name="T33" fmla="*/ 0 h 798"/>
                    <a:gd name="T34" fmla="*/ 0 w 822"/>
                    <a:gd name="T35" fmla="*/ 0 h 798"/>
                    <a:gd name="T36" fmla="*/ 0 w 822"/>
                    <a:gd name="T37" fmla="*/ 0 h 798"/>
                    <a:gd name="T38" fmla="*/ 0 w 822"/>
                    <a:gd name="T39" fmla="*/ 0 h 798"/>
                    <a:gd name="T40" fmla="*/ 0 w 822"/>
                    <a:gd name="T41" fmla="*/ 0 h 798"/>
                    <a:gd name="T42" fmla="*/ 0 w 822"/>
                    <a:gd name="T43" fmla="*/ 0 h 798"/>
                    <a:gd name="T44" fmla="*/ 0 w 822"/>
                    <a:gd name="T45" fmla="*/ 0 h 798"/>
                    <a:gd name="T46" fmla="*/ 0 w 822"/>
                    <a:gd name="T47" fmla="*/ 0 h 798"/>
                    <a:gd name="T48" fmla="*/ 0 w 822"/>
                    <a:gd name="T49" fmla="*/ 0 h 798"/>
                    <a:gd name="T50" fmla="*/ 0 w 822"/>
                    <a:gd name="T51" fmla="*/ 0 h 798"/>
                    <a:gd name="T52" fmla="*/ 0 w 822"/>
                    <a:gd name="T53" fmla="*/ 0 h 798"/>
                    <a:gd name="T54" fmla="*/ 0 w 822"/>
                    <a:gd name="T55" fmla="*/ 0 h 798"/>
                    <a:gd name="T56" fmla="*/ 0 w 822"/>
                    <a:gd name="T57" fmla="*/ 0 h 798"/>
                    <a:gd name="T58" fmla="*/ 0 w 822"/>
                    <a:gd name="T59" fmla="*/ 0 h 798"/>
                    <a:gd name="T60" fmla="*/ 0 w 822"/>
                    <a:gd name="T61" fmla="*/ 0 h 798"/>
                    <a:gd name="T62" fmla="*/ 0 w 822"/>
                    <a:gd name="T63" fmla="*/ 0 h 798"/>
                    <a:gd name="T64" fmla="*/ 0 w 822"/>
                    <a:gd name="T65" fmla="*/ 0 h 798"/>
                    <a:gd name="T66" fmla="*/ 0 w 822"/>
                    <a:gd name="T67" fmla="*/ 0 h 798"/>
                    <a:gd name="T68" fmla="*/ 0 w 822"/>
                    <a:gd name="T69" fmla="*/ 0 h 798"/>
                    <a:gd name="T70" fmla="*/ 0 w 822"/>
                    <a:gd name="T71" fmla="*/ 0 h 798"/>
                    <a:gd name="T72" fmla="*/ 0 w 822"/>
                    <a:gd name="T73" fmla="*/ 0 h 798"/>
                    <a:gd name="T74" fmla="*/ 0 w 822"/>
                    <a:gd name="T75" fmla="*/ 0 h 798"/>
                    <a:gd name="T76" fmla="*/ 0 w 822"/>
                    <a:gd name="T77" fmla="*/ 0 h 798"/>
                    <a:gd name="T78" fmla="*/ 0 w 822"/>
                    <a:gd name="T79" fmla="*/ 0 h 798"/>
                    <a:gd name="T80" fmla="*/ 0 w 822"/>
                    <a:gd name="T81" fmla="*/ 0 h 798"/>
                    <a:gd name="T82" fmla="*/ 0 w 822"/>
                    <a:gd name="T83" fmla="*/ 0 h 798"/>
                    <a:gd name="T84" fmla="*/ 0 w 822"/>
                    <a:gd name="T85" fmla="*/ 0 h 79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22"/>
                    <a:gd name="T130" fmla="*/ 0 h 798"/>
                    <a:gd name="T131" fmla="*/ 822 w 822"/>
                    <a:gd name="T132" fmla="*/ 798 h 79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22" h="798">
                      <a:moveTo>
                        <a:pt x="411" y="0"/>
                      </a:moveTo>
                      <a:lnTo>
                        <a:pt x="432" y="0"/>
                      </a:lnTo>
                      <a:lnTo>
                        <a:pt x="453" y="2"/>
                      </a:lnTo>
                      <a:lnTo>
                        <a:pt x="473" y="4"/>
                      </a:lnTo>
                      <a:lnTo>
                        <a:pt x="494" y="8"/>
                      </a:lnTo>
                      <a:lnTo>
                        <a:pt x="513" y="13"/>
                      </a:lnTo>
                      <a:lnTo>
                        <a:pt x="533" y="18"/>
                      </a:lnTo>
                      <a:lnTo>
                        <a:pt x="552" y="24"/>
                      </a:lnTo>
                      <a:lnTo>
                        <a:pt x="571" y="31"/>
                      </a:lnTo>
                      <a:lnTo>
                        <a:pt x="589" y="39"/>
                      </a:lnTo>
                      <a:lnTo>
                        <a:pt x="606" y="48"/>
                      </a:lnTo>
                      <a:lnTo>
                        <a:pt x="624" y="58"/>
                      </a:lnTo>
                      <a:lnTo>
                        <a:pt x="640" y="68"/>
                      </a:lnTo>
                      <a:lnTo>
                        <a:pt x="656" y="79"/>
                      </a:lnTo>
                      <a:lnTo>
                        <a:pt x="672" y="91"/>
                      </a:lnTo>
                      <a:lnTo>
                        <a:pt x="687" y="104"/>
                      </a:lnTo>
                      <a:lnTo>
                        <a:pt x="701" y="117"/>
                      </a:lnTo>
                      <a:lnTo>
                        <a:pt x="715" y="131"/>
                      </a:lnTo>
                      <a:lnTo>
                        <a:pt x="728" y="145"/>
                      </a:lnTo>
                      <a:lnTo>
                        <a:pt x="740" y="161"/>
                      </a:lnTo>
                      <a:lnTo>
                        <a:pt x="751" y="176"/>
                      </a:lnTo>
                      <a:lnTo>
                        <a:pt x="762" y="192"/>
                      </a:lnTo>
                      <a:lnTo>
                        <a:pt x="772" y="209"/>
                      </a:lnTo>
                      <a:lnTo>
                        <a:pt x="781" y="226"/>
                      </a:lnTo>
                      <a:lnTo>
                        <a:pt x="789" y="244"/>
                      </a:lnTo>
                      <a:lnTo>
                        <a:pt x="797" y="262"/>
                      </a:lnTo>
                      <a:lnTo>
                        <a:pt x="803" y="281"/>
                      </a:lnTo>
                      <a:lnTo>
                        <a:pt x="809" y="300"/>
                      </a:lnTo>
                      <a:lnTo>
                        <a:pt x="813" y="319"/>
                      </a:lnTo>
                      <a:lnTo>
                        <a:pt x="817" y="338"/>
                      </a:lnTo>
                      <a:lnTo>
                        <a:pt x="820" y="358"/>
                      </a:lnTo>
                      <a:lnTo>
                        <a:pt x="821" y="379"/>
                      </a:lnTo>
                      <a:lnTo>
                        <a:pt x="822" y="399"/>
                      </a:lnTo>
                      <a:lnTo>
                        <a:pt x="821" y="420"/>
                      </a:lnTo>
                      <a:lnTo>
                        <a:pt x="820" y="440"/>
                      </a:lnTo>
                      <a:lnTo>
                        <a:pt x="817" y="460"/>
                      </a:lnTo>
                      <a:lnTo>
                        <a:pt x="813" y="479"/>
                      </a:lnTo>
                      <a:lnTo>
                        <a:pt x="809" y="499"/>
                      </a:lnTo>
                      <a:lnTo>
                        <a:pt x="803" y="517"/>
                      </a:lnTo>
                      <a:lnTo>
                        <a:pt x="797" y="536"/>
                      </a:lnTo>
                      <a:lnTo>
                        <a:pt x="789" y="554"/>
                      </a:lnTo>
                      <a:lnTo>
                        <a:pt x="781" y="572"/>
                      </a:lnTo>
                      <a:lnTo>
                        <a:pt x="772" y="589"/>
                      </a:lnTo>
                      <a:lnTo>
                        <a:pt x="762" y="606"/>
                      </a:lnTo>
                      <a:lnTo>
                        <a:pt x="751" y="622"/>
                      </a:lnTo>
                      <a:lnTo>
                        <a:pt x="740" y="637"/>
                      </a:lnTo>
                      <a:lnTo>
                        <a:pt x="728" y="653"/>
                      </a:lnTo>
                      <a:lnTo>
                        <a:pt x="715" y="667"/>
                      </a:lnTo>
                      <a:lnTo>
                        <a:pt x="701" y="681"/>
                      </a:lnTo>
                      <a:lnTo>
                        <a:pt x="687" y="694"/>
                      </a:lnTo>
                      <a:lnTo>
                        <a:pt x="672" y="707"/>
                      </a:lnTo>
                      <a:lnTo>
                        <a:pt x="656" y="719"/>
                      </a:lnTo>
                      <a:lnTo>
                        <a:pt x="640" y="730"/>
                      </a:lnTo>
                      <a:lnTo>
                        <a:pt x="624" y="740"/>
                      </a:lnTo>
                      <a:lnTo>
                        <a:pt x="606" y="750"/>
                      </a:lnTo>
                      <a:lnTo>
                        <a:pt x="589" y="759"/>
                      </a:lnTo>
                      <a:lnTo>
                        <a:pt x="571" y="767"/>
                      </a:lnTo>
                      <a:lnTo>
                        <a:pt x="552" y="774"/>
                      </a:lnTo>
                      <a:lnTo>
                        <a:pt x="533" y="780"/>
                      </a:lnTo>
                      <a:lnTo>
                        <a:pt x="513" y="786"/>
                      </a:lnTo>
                      <a:lnTo>
                        <a:pt x="494" y="790"/>
                      </a:lnTo>
                      <a:lnTo>
                        <a:pt x="473" y="794"/>
                      </a:lnTo>
                      <a:lnTo>
                        <a:pt x="453" y="796"/>
                      </a:lnTo>
                      <a:lnTo>
                        <a:pt x="432" y="798"/>
                      </a:lnTo>
                      <a:lnTo>
                        <a:pt x="411" y="798"/>
                      </a:lnTo>
                      <a:lnTo>
                        <a:pt x="390" y="798"/>
                      </a:lnTo>
                      <a:lnTo>
                        <a:pt x="369" y="796"/>
                      </a:lnTo>
                      <a:lnTo>
                        <a:pt x="349" y="794"/>
                      </a:lnTo>
                      <a:lnTo>
                        <a:pt x="329" y="790"/>
                      </a:lnTo>
                      <a:lnTo>
                        <a:pt x="309" y="786"/>
                      </a:lnTo>
                      <a:lnTo>
                        <a:pt x="289" y="780"/>
                      </a:lnTo>
                      <a:lnTo>
                        <a:pt x="270" y="774"/>
                      </a:lnTo>
                      <a:lnTo>
                        <a:pt x="252" y="767"/>
                      </a:lnTo>
                      <a:lnTo>
                        <a:pt x="233" y="759"/>
                      </a:lnTo>
                      <a:lnTo>
                        <a:pt x="216" y="750"/>
                      </a:lnTo>
                      <a:lnTo>
                        <a:pt x="198" y="740"/>
                      </a:lnTo>
                      <a:lnTo>
                        <a:pt x="182" y="730"/>
                      </a:lnTo>
                      <a:lnTo>
                        <a:pt x="166" y="719"/>
                      </a:lnTo>
                      <a:lnTo>
                        <a:pt x="150" y="707"/>
                      </a:lnTo>
                      <a:lnTo>
                        <a:pt x="135" y="694"/>
                      </a:lnTo>
                      <a:lnTo>
                        <a:pt x="121" y="681"/>
                      </a:lnTo>
                      <a:lnTo>
                        <a:pt x="107" y="667"/>
                      </a:lnTo>
                      <a:lnTo>
                        <a:pt x="94" y="653"/>
                      </a:lnTo>
                      <a:lnTo>
                        <a:pt x="82" y="637"/>
                      </a:lnTo>
                      <a:lnTo>
                        <a:pt x="71" y="622"/>
                      </a:lnTo>
                      <a:lnTo>
                        <a:pt x="60" y="606"/>
                      </a:lnTo>
                      <a:lnTo>
                        <a:pt x="50" y="589"/>
                      </a:lnTo>
                      <a:lnTo>
                        <a:pt x="41" y="572"/>
                      </a:lnTo>
                      <a:lnTo>
                        <a:pt x="33" y="554"/>
                      </a:lnTo>
                      <a:lnTo>
                        <a:pt x="25" y="536"/>
                      </a:lnTo>
                      <a:lnTo>
                        <a:pt x="19" y="517"/>
                      </a:lnTo>
                      <a:lnTo>
                        <a:pt x="13" y="499"/>
                      </a:lnTo>
                      <a:lnTo>
                        <a:pt x="9" y="479"/>
                      </a:lnTo>
                      <a:lnTo>
                        <a:pt x="5" y="460"/>
                      </a:lnTo>
                      <a:lnTo>
                        <a:pt x="2" y="440"/>
                      </a:lnTo>
                      <a:lnTo>
                        <a:pt x="1" y="420"/>
                      </a:lnTo>
                      <a:lnTo>
                        <a:pt x="0" y="399"/>
                      </a:lnTo>
                      <a:lnTo>
                        <a:pt x="1" y="379"/>
                      </a:lnTo>
                      <a:lnTo>
                        <a:pt x="2" y="358"/>
                      </a:lnTo>
                      <a:lnTo>
                        <a:pt x="5" y="338"/>
                      </a:lnTo>
                      <a:lnTo>
                        <a:pt x="9" y="319"/>
                      </a:lnTo>
                      <a:lnTo>
                        <a:pt x="13" y="300"/>
                      </a:lnTo>
                      <a:lnTo>
                        <a:pt x="19" y="281"/>
                      </a:lnTo>
                      <a:lnTo>
                        <a:pt x="25" y="262"/>
                      </a:lnTo>
                      <a:lnTo>
                        <a:pt x="33" y="244"/>
                      </a:lnTo>
                      <a:lnTo>
                        <a:pt x="41" y="226"/>
                      </a:lnTo>
                      <a:lnTo>
                        <a:pt x="50" y="209"/>
                      </a:lnTo>
                      <a:lnTo>
                        <a:pt x="60" y="192"/>
                      </a:lnTo>
                      <a:lnTo>
                        <a:pt x="71" y="176"/>
                      </a:lnTo>
                      <a:lnTo>
                        <a:pt x="82" y="161"/>
                      </a:lnTo>
                      <a:lnTo>
                        <a:pt x="94" y="145"/>
                      </a:lnTo>
                      <a:lnTo>
                        <a:pt x="107" y="131"/>
                      </a:lnTo>
                      <a:lnTo>
                        <a:pt x="121" y="117"/>
                      </a:lnTo>
                      <a:lnTo>
                        <a:pt x="135" y="104"/>
                      </a:lnTo>
                      <a:lnTo>
                        <a:pt x="150" y="91"/>
                      </a:lnTo>
                      <a:lnTo>
                        <a:pt x="166" y="79"/>
                      </a:lnTo>
                      <a:lnTo>
                        <a:pt x="182" y="68"/>
                      </a:lnTo>
                      <a:lnTo>
                        <a:pt x="198" y="58"/>
                      </a:lnTo>
                      <a:lnTo>
                        <a:pt x="216" y="48"/>
                      </a:lnTo>
                      <a:lnTo>
                        <a:pt x="233" y="39"/>
                      </a:lnTo>
                      <a:lnTo>
                        <a:pt x="252" y="31"/>
                      </a:lnTo>
                      <a:lnTo>
                        <a:pt x="270" y="24"/>
                      </a:lnTo>
                      <a:lnTo>
                        <a:pt x="289" y="18"/>
                      </a:lnTo>
                      <a:lnTo>
                        <a:pt x="309" y="13"/>
                      </a:lnTo>
                      <a:lnTo>
                        <a:pt x="329" y="8"/>
                      </a:lnTo>
                      <a:lnTo>
                        <a:pt x="349" y="4"/>
                      </a:lnTo>
                      <a:lnTo>
                        <a:pt x="369" y="2"/>
                      </a:lnTo>
                      <a:lnTo>
                        <a:pt x="390" y="0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 rot="-5400000">
                  <a:off x="1476422" y="2743249"/>
                  <a:ext cx="167" cy="163"/>
                </a:xfrm>
                <a:custGeom>
                  <a:avLst/>
                  <a:gdLst>
                    <a:gd name="T0" fmla="*/ 0 w 526"/>
                    <a:gd name="T1" fmla="*/ 0 h 511"/>
                    <a:gd name="T2" fmla="*/ 0 w 526"/>
                    <a:gd name="T3" fmla="*/ 0 h 511"/>
                    <a:gd name="T4" fmla="*/ 0 w 526"/>
                    <a:gd name="T5" fmla="*/ 0 h 511"/>
                    <a:gd name="T6" fmla="*/ 0 w 526"/>
                    <a:gd name="T7" fmla="*/ 0 h 511"/>
                    <a:gd name="T8" fmla="*/ 0 w 526"/>
                    <a:gd name="T9" fmla="*/ 0 h 511"/>
                    <a:gd name="T10" fmla="*/ 0 w 526"/>
                    <a:gd name="T11" fmla="*/ 0 h 511"/>
                    <a:gd name="T12" fmla="*/ 0 w 526"/>
                    <a:gd name="T13" fmla="*/ 0 h 511"/>
                    <a:gd name="T14" fmla="*/ 0 w 526"/>
                    <a:gd name="T15" fmla="*/ 0 h 511"/>
                    <a:gd name="T16" fmla="*/ 0 w 526"/>
                    <a:gd name="T17" fmla="*/ 0 h 511"/>
                    <a:gd name="T18" fmla="*/ 0 w 526"/>
                    <a:gd name="T19" fmla="*/ 0 h 511"/>
                    <a:gd name="T20" fmla="*/ 0 w 526"/>
                    <a:gd name="T21" fmla="*/ 0 h 511"/>
                    <a:gd name="T22" fmla="*/ 0 w 526"/>
                    <a:gd name="T23" fmla="*/ 0 h 511"/>
                    <a:gd name="T24" fmla="*/ 0 w 526"/>
                    <a:gd name="T25" fmla="*/ 0 h 511"/>
                    <a:gd name="T26" fmla="*/ 0 w 526"/>
                    <a:gd name="T27" fmla="*/ 0 h 511"/>
                    <a:gd name="T28" fmla="*/ 0 w 526"/>
                    <a:gd name="T29" fmla="*/ 0 h 511"/>
                    <a:gd name="T30" fmla="*/ 0 w 526"/>
                    <a:gd name="T31" fmla="*/ 0 h 511"/>
                    <a:gd name="T32" fmla="*/ 0 w 526"/>
                    <a:gd name="T33" fmla="*/ 0 h 511"/>
                    <a:gd name="T34" fmla="*/ 0 w 526"/>
                    <a:gd name="T35" fmla="*/ 0 h 511"/>
                    <a:gd name="T36" fmla="*/ 0 w 526"/>
                    <a:gd name="T37" fmla="*/ 0 h 511"/>
                    <a:gd name="T38" fmla="*/ 0 w 526"/>
                    <a:gd name="T39" fmla="*/ 0 h 511"/>
                    <a:gd name="T40" fmla="*/ 0 w 526"/>
                    <a:gd name="T41" fmla="*/ 0 h 511"/>
                    <a:gd name="T42" fmla="*/ 0 w 526"/>
                    <a:gd name="T43" fmla="*/ 0 h 511"/>
                    <a:gd name="T44" fmla="*/ 0 w 526"/>
                    <a:gd name="T45" fmla="*/ 0 h 511"/>
                    <a:gd name="T46" fmla="*/ 0 w 526"/>
                    <a:gd name="T47" fmla="*/ 0 h 511"/>
                    <a:gd name="T48" fmla="*/ 0 w 526"/>
                    <a:gd name="T49" fmla="*/ 0 h 511"/>
                    <a:gd name="T50" fmla="*/ 0 w 526"/>
                    <a:gd name="T51" fmla="*/ 0 h 511"/>
                    <a:gd name="T52" fmla="*/ 0 w 526"/>
                    <a:gd name="T53" fmla="*/ 0 h 511"/>
                    <a:gd name="T54" fmla="*/ 0 w 526"/>
                    <a:gd name="T55" fmla="*/ 0 h 511"/>
                    <a:gd name="T56" fmla="*/ 0 w 526"/>
                    <a:gd name="T57" fmla="*/ 0 h 511"/>
                    <a:gd name="T58" fmla="*/ 0 w 526"/>
                    <a:gd name="T59" fmla="*/ 0 h 511"/>
                    <a:gd name="T60" fmla="*/ 0 w 526"/>
                    <a:gd name="T61" fmla="*/ 0 h 511"/>
                    <a:gd name="T62" fmla="*/ 0 w 526"/>
                    <a:gd name="T63" fmla="*/ 0 h 51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26"/>
                    <a:gd name="T97" fmla="*/ 0 h 511"/>
                    <a:gd name="T98" fmla="*/ 526 w 526"/>
                    <a:gd name="T99" fmla="*/ 511 h 51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26" h="511">
                      <a:moveTo>
                        <a:pt x="265" y="329"/>
                      </a:moveTo>
                      <a:lnTo>
                        <a:pt x="0" y="71"/>
                      </a:lnTo>
                      <a:lnTo>
                        <a:pt x="74" y="0"/>
                      </a:lnTo>
                      <a:lnTo>
                        <a:pt x="339" y="258"/>
                      </a:lnTo>
                      <a:lnTo>
                        <a:pt x="414" y="156"/>
                      </a:lnTo>
                      <a:lnTo>
                        <a:pt x="415" y="155"/>
                      </a:lnTo>
                      <a:lnTo>
                        <a:pt x="416" y="155"/>
                      </a:lnTo>
                      <a:lnTo>
                        <a:pt x="417" y="154"/>
                      </a:lnTo>
                      <a:lnTo>
                        <a:pt x="418" y="154"/>
                      </a:lnTo>
                      <a:lnTo>
                        <a:pt x="419" y="153"/>
                      </a:lnTo>
                      <a:lnTo>
                        <a:pt x="420" y="153"/>
                      </a:lnTo>
                      <a:lnTo>
                        <a:pt x="421" y="153"/>
                      </a:lnTo>
                      <a:lnTo>
                        <a:pt x="422" y="153"/>
                      </a:lnTo>
                      <a:lnTo>
                        <a:pt x="423" y="153"/>
                      </a:lnTo>
                      <a:lnTo>
                        <a:pt x="424" y="153"/>
                      </a:lnTo>
                      <a:lnTo>
                        <a:pt x="425" y="154"/>
                      </a:lnTo>
                      <a:lnTo>
                        <a:pt x="426" y="154"/>
                      </a:lnTo>
                      <a:lnTo>
                        <a:pt x="427" y="155"/>
                      </a:lnTo>
                      <a:lnTo>
                        <a:pt x="428" y="156"/>
                      </a:lnTo>
                      <a:lnTo>
                        <a:pt x="429" y="156"/>
                      </a:lnTo>
                      <a:lnTo>
                        <a:pt x="429" y="157"/>
                      </a:lnTo>
                      <a:lnTo>
                        <a:pt x="526" y="511"/>
                      </a:lnTo>
                      <a:lnTo>
                        <a:pt x="162" y="417"/>
                      </a:lnTo>
                      <a:lnTo>
                        <a:pt x="162" y="416"/>
                      </a:lnTo>
                      <a:lnTo>
                        <a:pt x="161" y="416"/>
                      </a:lnTo>
                      <a:lnTo>
                        <a:pt x="160" y="415"/>
                      </a:lnTo>
                      <a:lnTo>
                        <a:pt x="160" y="414"/>
                      </a:lnTo>
                      <a:lnTo>
                        <a:pt x="159" y="414"/>
                      </a:lnTo>
                      <a:lnTo>
                        <a:pt x="159" y="413"/>
                      </a:lnTo>
                      <a:lnTo>
                        <a:pt x="158" y="412"/>
                      </a:lnTo>
                      <a:lnTo>
                        <a:pt x="158" y="411"/>
                      </a:lnTo>
                      <a:lnTo>
                        <a:pt x="158" y="410"/>
                      </a:lnTo>
                      <a:lnTo>
                        <a:pt x="158" y="409"/>
                      </a:lnTo>
                      <a:lnTo>
                        <a:pt x="158" y="408"/>
                      </a:lnTo>
                      <a:lnTo>
                        <a:pt x="158" y="407"/>
                      </a:lnTo>
                      <a:lnTo>
                        <a:pt x="158" y="406"/>
                      </a:lnTo>
                      <a:lnTo>
                        <a:pt x="158" y="405"/>
                      </a:lnTo>
                      <a:lnTo>
                        <a:pt x="159" y="405"/>
                      </a:lnTo>
                      <a:lnTo>
                        <a:pt x="159" y="404"/>
                      </a:lnTo>
                      <a:lnTo>
                        <a:pt x="159" y="403"/>
                      </a:lnTo>
                      <a:lnTo>
                        <a:pt x="160" y="403"/>
                      </a:lnTo>
                      <a:lnTo>
                        <a:pt x="160" y="402"/>
                      </a:lnTo>
                      <a:lnTo>
                        <a:pt x="161" y="402"/>
                      </a:lnTo>
                      <a:lnTo>
                        <a:pt x="161" y="401"/>
                      </a:lnTo>
                      <a:lnTo>
                        <a:pt x="265" y="3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</p:grpSp>
        </p:grp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6588502" y="1776161"/>
            <a:ext cx="431770" cy="927986"/>
            <a:chOff x="2969186" y="1044704"/>
            <a:chExt cx="598282" cy="994206"/>
          </a:xfrm>
        </p:grpSpPr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3000375" y="1044704"/>
              <a:ext cx="567093" cy="994206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80" name="Text Box 44"/>
            <p:cNvSpPr txBox="1">
              <a:spLocks noChangeArrowheads="1"/>
            </p:cNvSpPr>
            <p:nvPr/>
          </p:nvSpPr>
          <p:spPr bwMode="auto">
            <a:xfrm rot="16200000" flipH="1">
              <a:off x="2820403" y="1227711"/>
              <a:ext cx="895847" cy="598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buClr>
                  <a:srgbClr val="000000"/>
                </a:buClr>
                <a:buSzPct val="90000"/>
                <a:buFont typeface="StarBats"/>
                <a:buNone/>
              </a:pPr>
              <a: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</a:rPr>
                <a:t>Work</a:t>
              </a:r>
              <a:b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</a:rPr>
                <a:t>vehicle</a:t>
              </a:r>
              <a:endParaRPr lang="en-GB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41" y="1628800"/>
            <a:ext cx="228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86" y="2501726"/>
            <a:ext cx="228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06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5770984" cy="1151533"/>
          </a:xfrm>
        </p:spPr>
        <p:txBody>
          <a:bodyPr/>
          <a:lstStyle/>
          <a:p>
            <a:r>
              <a:rPr lang="en-NZ" dirty="0"/>
              <a:t>Vehicles used to set up, </a:t>
            </a:r>
            <a:r>
              <a:rPr lang="en-NZ" dirty="0" smtClean="0"/>
              <a:t>maintain or </a:t>
            </a:r>
            <a:r>
              <a:rPr lang="en-NZ" dirty="0"/>
              <a:t>remove TTM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3970784" cy="4284623"/>
          </a:xfrm>
        </p:spPr>
        <p:txBody>
          <a:bodyPr/>
          <a:lstStyle/>
          <a:p>
            <a:endParaRPr lang="en-NZ" sz="2000" dirty="0" smtClean="0"/>
          </a:p>
          <a:p>
            <a:endParaRPr lang="en-NZ" sz="1000" dirty="0"/>
          </a:p>
          <a:p>
            <a:r>
              <a:rPr lang="en-NZ" sz="2000" dirty="0" smtClean="0"/>
              <a:t>Once </a:t>
            </a:r>
            <a:r>
              <a:rPr lang="en-NZ" sz="2000" dirty="0"/>
              <a:t>the TTM equipment has been offloaded on the side of the road and the advance warning sign has been </a:t>
            </a:r>
            <a:r>
              <a:rPr lang="en-NZ" sz="2000" dirty="0" smtClean="0"/>
              <a:t>installed…</a:t>
            </a:r>
          </a:p>
          <a:p>
            <a:r>
              <a:rPr lang="en-NZ" sz="2000" dirty="0" smtClean="0"/>
              <a:t>…the work </a:t>
            </a:r>
            <a:r>
              <a:rPr lang="en-NZ" sz="2000" dirty="0"/>
              <a:t>vehicle may then act as a shadow vehicle while the taper/delineation is being installed</a:t>
            </a:r>
            <a:endParaRPr lang="en-NZ" sz="2000" strike="sngStrike" dirty="0">
              <a:solidFill>
                <a:srgbClr val="FF0000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t="61962" b="1"/>
          <a:stretch/>
        </p:blipFill>
        <p:spPr bwMode="auto">
          <a:xfrm>
            <a:off x="6546914" y="535730"/>
            <a:ext cx="1841510" cy="554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9" name="Straight Arrow Connector 68"/>
          <p:cNvCxnSpPr/>
          <p:nvPr/>
        </p:nvCxnSpPr>
        <p:spPr>
          <a:xfrm flipV="1">
            <a:off x="7324098" y="5301208"/>
            <a:ext cx="0" cy="5397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900162" y="5301208"/>
            <a:ext cx="0" cy="5397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7092558" y="1776161"/>
            <a:ext cx="431770" cy="927986"/>
            <a:chOff x="2969186" y="1044704"/>
            <a:chExt cx="598282" cy="994206"/>
          </a:xfrm>
        </p:grpSpPr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3000375" y="1044704"/>
              <a:ext cx="567093" cy="994206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80" name="Text Box 44"/>
            <p:cNvSpPr txBox="1">
              <a:spLocks noChangeArrowheads="1"/>
            </p:cNvSpPr>
            <p:nvPr/>
          </p:nvSpPr>
          <p:spPr bwMode="auto">
            <a:xfrm rot="16200000" flipH="1">
              <a:off x="2820403" y="1227711"/>
              <a:ext cx="895847" cy="598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buClr>
                  <a:srgbClr val="000000"/>
                </a:buClr>
                <a:buSzPct val="90000"/>
                <a:buFont typeface="StarBats"/>
                <a:buNone/>
              </a:pPr>
              <a: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</a:rPr>
                <a:t>Shadow</a:t>
              </a:r>
              <a:b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</a:rPr>
                <a:t>vehicle</a:t>
              </a:r>
              <a:endParaRPr lang="en-GB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97" y="1628800"/>
            <a:ext cx="228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42" y="2501726"/>
            <a:ext cx="228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05" y="5396458"/>
            <a:ext cx="435610" cy="444500"/>
          </a:xfrm>
          <a:prstGeom prst="diamon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7070815" y="1448381"/>
            <a:ext cx="36000" cy="360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NZ">
              <a:ln w="127000">
                <a:noFill/>
              </a:ln>
              <a:noFill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108651" y="1378176"/>
            <a:ext cx="36000" cy="360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NZ">
              <a:ln w="127000">
                <a:noFill/>
              </a:ln>
              <a:noFill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146487" y="1307970"/>
            <a:ext cx="36000" cy="360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NZ">
              <a:ln w="127000">
                <a:noFill/>
              </a:ln>
              <a:noFill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184323" y="1237764"/>
            <a:ext cx="36000" cy="360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NZ">
              <a:ln w="127000">
                <a:noFill/>
              </a:ln>
              <a:noFill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7222159" y="1167558"/>
            <a:ext cx="36000" cy="360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NZ">
              <a:ln w="127000">
                <a:noFill/>
              </a:ln>
              <a:noFill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259995" y="1097352"/>
            <a:ext cx="36000" cy="360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NZ">
              <a:ln w="127000">
                <a:noFill/>
              </a:ln>
              <a:noFill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297831" y="1027146"/>
            <a:ext cx="36000" cy="360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NZ">
              <a:ln w="127000">
                <a:noFill/>
              </a:ln>
              <a:noFill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335667" y="956940"/>
            <a:ext cx="36000" cy="360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NZ">
              <a:ln w="127000">
                <a:noFill/>
              </a:ln>
              <a:noFill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373503" y="886734"/>
            <a:ext cx="36000" cy="360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NZ">
              <a:ln w="127000">
                <a:noFill/>
              </a:ln>
              <a:noFill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411339" y="816528"/>
            <a:ext cx="36000" cy="360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NZ">
              <a:ln w="127000">
                <a:noFill/>
              </a:ln>
              <a:noFill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7449179" y="746322"/>
            <a:ext cx="36000" cy="360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NZ">
              <a:ln w="127000">
                <a:noFill/>
              </a:ln>
              <a:noFill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36096" y="2693492"/>
            <a:ext cx="1629732" cy="634966"/>
            <a:chOff x="4917182" y="2693492"/>
            <a:chExt cx="1629732" cy="634966"/>
          </a:xfrm>
        </p:grpSpPr>
        <p:sp>
          <p:nvSpPr>
            <p:cNvPr id="35" name="Line 165"/>
            <p:cNvSpPr>
              <a:spLocks noChangeShapeType="1"/>
            </p:cNvSpPr>
            <p:nvPr/>
          </p:nvSpPr>
          <p:spPr bwMode="auto">
            <a:xfrm rot="5400000" flipH="1" flipV="1">
              <a:off x="6163419" y="2625725"/>
              <a:ext cx="315728" cy="4512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182" y="2932458"/>
              <a:ext cx="761145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36"/>
            <p:cNvGrpSpPr>
              <a:grpSpLocks/>
            </p:cNvGrpSpPr>
            <p:nvPr/>
          </p:nvGrpSpPr>
          <p:grpSpPr bwMode="auto">
            <a:xfrm flipV="1">
              <a:off x="5699652" y="2926420"/>
              <a:ext cx="396000" cy="396000"/>
              <a:chOff x="1476375" y="2743200"/>
              <a:chExt cx="262" cy="260"/>
            </a:xfrm>
          </p:grpSpPr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 rot="-5400000">
                <a:off x="1476375" y="2743200"/>
                <a:ext cx="260" cy="260"/>
              </a:xfrm>
              <a:custGeom>
                <a:avLst/>
                <a:gdLst>
                  <a:gd name="T0" fmla="*/ 0 w 822"/>
                  <a:gd name="T1" fmla="*/ 0 h 798"/>
                  <a:gd name="T2" fmla="*/ 0 w 822"/>
                  <a:gd name="T3" fmla="*/ 0 h 798"/>
                  <a:gd name="T4" fmla="*/ 0 w 822"/>
                  <a:gd name="T5" fmla="*/ 0 h 798"/>
                  <a:gd name="T6" fmla="*/ 0 w 822"/>
                  <a:gd name="T7" fmla="*/ 0 h 798"/>
                  <a:gd name="T8" fmla="*/ 0 w 822"/>
                  <a:gd name="T9" fmla="*/ 0 h 798"/>
                  <a:gd name="T10" fmla="*/ 0 w 822"/>
                  <a:gd name="T11" fmla="*/ 0 h 798"/>
                  <a:gd name="T12" fmla="*/ 0 w 822"/>
                  <a:gd name="T13" fmla="*/ 0 h 798"/>
                  <a:gd name="T14" fmla="*/ 0 w 822"/>
                  <a:gd name="T15" fmla="*/ 0 h 798"/>
                  <a:gd name="T16" fmla="*/ 0 w 822"/>
                  <a:gd name="T17" fmla="*/ 0 h 798"/>
                  <a:gd name="T18" fmla="*/ 0 w 822"/>
                  <a:gd name="T19" fmla="*/ 0 h 798"/>
                  <a:gd name="T20" fmla="*/ 0 w 822"/>
                  <a:gd name="T21" fmla="*/ 0 h 798"/>
                  <a:gd name="T22" fmla="*/ 0 w 822"/>
                  <a:gd name="T23" fmla="*/ 0 h 798"/>
                  <a:gd name="T24" fmla="*/ 0 w 822"/>
                  <a:gd name="T25" fmla="*/ 0 h 798"/>
                  <a:gd name="T26" fmla="*/ 0 w 822"/>
                  <a:gd name="T27" fmla="*/ 0 h 798"/>
                  <a:gd name="T28" fmla="*/ 0 w 822"/>
                  <a:gd name="T29" fmla="*/ 0 h 798"/>
                  <a:gd name="T30" fmla="*/ 0 w 822"/>
                  <a:gd name="T31" fmla="*/ 0 h 798"/>
                  <a:gd name="T32" fmla="*/ 0 w 822"/>
                  <a:gd name="T33" fmla="*/ 0 h 798"/>
                  <a:gd name="T34" fmla="*/ 0 w 822"/>
                  <a:gd name="T35" fmla="*/ 0 h 798"/>
                  <a:gd name="T36" fmla="*/ 0 w 822"/>
                  <a:gd name="T37" fmla="*/ 0 h 798"/>
                  <a:gd name="T38" fmla="*/ 0 w 822"/>
                  <a:gd name="T39" fmla="*/ 0 h 798"/>
                  <a:gd name="T40" fmla="*/ 0 w 822"/>
                  <a:gd name="T41" fmla="*/ 0 h 798"/>
                  <a:gd name="T42" fmla="*/ 0 w 822"/>
                  <a:gd name="T43" fmla="*/ 0 h 798"/>
                  <a:gd name="T44" fmla="*/ 0 w 822"/>
                  <a:gd name="T45" fmla="*/ 0 h 798"/>
                  <a:gd name="T46" fmla="*/ 0 w 822"/>
                  <a:gd name="T47" fmla="*/ 0 h 798"/>
                  <a:gd name="T48" fmla="*/ 0 w 822"/>
                  <a:gd name="T49" fmla="*/ 0 h 798"/>
                  <a:gd name="T50" fmla="*/ 0 w 822"/>
                  <a:gd name="T51" fmla="*/ 0 h 798"/>
                  <a:gd name="T52" fmla="*/ 0 w 822"/>
                  <a:gd name="T53" fmla="*/ 0 h 798"/>
                  <a:gd name="T54" fmla="*/ 0 w 822"/>
                  <a:gd name="T55" fmla="*/ 0 h 798"/>
                  <a:gd name="T56" fmla="*/ 0 w 822"/>
                  <a:gd name="T57" fmla="*/ 0 h 798"/>
                  <a:gd name="T58" fmla="*/ 0 w 822"/>
                  <a:gd name="T59" fmla="*/ 0 h 798"/>
                  <a:gd name="T60" fmla="*/ 0 w 822"/>
                  <a:gd name="T61" fmla="*/ 0 h 798"/>
                  <a:gd name="T62" fmla="*/ 0 w 822"/>
                  <a:gd name="T63" fmla="*/ 0 h 798"/>
                  <a:gd name="T64" fmla="*/ 0 w 822"/>
                  <a:gd name="T65" fmla="*/ 0 h 798"/>
                  <a:gd name="T66" fmla="*/ 0 w 822"/>
                  <a:gd name="T67" fmla="*/ 0 h 798"/>
                  <a:gd name="T68" fmla="*/ 0 w 822"/>
                  <a:gd name="T69" fmla="*/ 0 h 798"/>
                  <a:gd name="T70" fmla="*/ 0 w 822"/>
                  <a:gd name="T71" fmla="*/ 0 h 798"/>
                  <a:gd name="T72" fmla="*/ 0 w 822"/>
                  <a:gd name="T73" fmla="*/ 0 h 798"/>
                  <a:gd name="T74" fmla="*/ 0 w 822"/>
                  <a:gd name="T75" fmla="*/ 0 h 798"/>
                  <a:gd name="T76" fmla="*/ 0 w 822"/>
                  <a:gd name="T77" fmla="*/ 0 h 798"/>
                  <a:gd name="T78" fmla="*/ 0 w 822"/>
                  <a:gd name="T79" fmla="*/ 0 h 798"/>
                  <a:gd name="T80" fmla="*/ 0 w 822"/>
                  <a:gd name="T81" fmla="*/ 0 h 798"/>
                  <a:gd name="T82" fmla="*/ 0 w 822"/>
                  <a:gd name="T83" fmla="*/ 0 h 798"/>
                  <a:gd name="T84" fmla="*/ 0 w 822"/>
                  <a:gd name="T85" fmla="*/ 0 h 7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22"/>
                  <a:gd name="T130" fmla="*/ 0 h 798"/>
                  <a:gd name="T131" fmla="*/ 822 w 822"/>
                  <a:gd name="T132" fmla="*/ 798 h 7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22" h="798">
                    <a:moveTo>
                      <a:pt x="411" y="0"/>
                    </a:moveTo>
                    <a:lnTo>
                      <a:pt x="432" y="0"/>
                    </a:lnTo>
                    <a:lnTo>
                      <a:pt x="453" y="2"/>
                    </a:lnTo>
                    <a:lnTo>
                      <a:pt x="473" y="4"/>
                    </a:lnTo>
                    <a:lnTo>
                      <a:pt x="494" y="8"/>
                    </a:lnTo>
                    <a:lnTo>
                      <a:pt x="513" y="13"/>
                    </a:lnTo>
                    <a:lnTo>
                      <a:pt x="533" y="18"/>
                    </a:lnTo>
                    <a:lnTo>
                      <a:pt x="552" y="24"/>
                    </a:lnTo>
                    <a:lnTo>
                      <a:pt x="571" y="31"/>
                    </a:lnTo>
                    <a:lnTo>
                      <a:pt x="589" y="39"/>
                    </a:lnTo>
                    <a:lnTo>
                      <a:pt x="606" y="48"/>
                    </a:lnTo>
                    <a:lnTo>
                      <a:pt x="624" y="58"/>
                    </a:lnTo>
                    <a:lnTo>
                      <a:pt x="640" y="68"/>
                    </a:lnTo>
                    <a:lnTo>
                      <a:pt x="656" y="79"/>
                    </a:lnTo>
                    <a:lnTo>
                      <a:pt x="672" y="91"/>
                    </a:lnTo>
                    <a:lnTo>
                      <a:pt x="687" y="104"/>
                    </a:lnTo>
                    <a:lnTo>
                      <a:pt x="701" y="117"/>
                    </a:lnTo>
                    <a:lnTo>
                      <a:pt x="715" y="131"/>
                    </a:lnTo>
                    <a:lnTo>
                      <a:pt x="728" y="145"/>
                    </a:lnTo>
                    <a:lnTo>
                      <a:pt x="740" y="161"/>
                    </a:lnTo>
                    <a:lnTo>
                      <a:pt x="751" y="176"/>
                    </a:lnTo>
                    <a:lnTo>
                      <a:pt x="762" y="192"/>
                    </a:lnTo>
                    <a:lnTo>
                      <a:pt x="772" y="209"/>
                    </a:lnTo>
                    <a:lnTo>
                      <a:pt x="781" y="226"/>
                    </a:lnTo>
                    <a:lnTo>
                      <a:pt x="789" y="244"/>
                    </a:lnTo>
                    <a:lnTo>
                      <a:pt x="797" y="262"/>
                    </a:lnTo>
                    <a:lnTo>
                      <a:pt x="803" y="281"/>
                    </a:lnTo>
                    <a:lnTo>
                      <a:pt x="809" y="300"/>
                    </a:lnTo>
                    <a:lnTo>
                      <a:pt x="813" y="319"/>
                    </a:lnTo>
                    <a:lnTo>
                      <a:pt x="817" y="338"/>
                    </a:lnTo>
                    <a:lnTo>
                      <a:pt x="820" y="358"/>
                    </a:lnTo>
                    <a:lnTo>
                      <a:pt x="821" y="379"/>
                    </a:lnTo>
                    <a:lnTo>
                      <a:pt x="822" y="399"/>
                    </a:lnTo>
                    <a:lnTo>
                      <a:pt x="821" y="420"/>
                    </a:lnTo>
                    <a:lnTo>
                      <a:pt x="820" y="440"/>
                    </a:lnTo>
                    <a:lnTo>
                      <a:pt x="817" y="460"/>
                    </a:lnTo>
                    <a:lnTo>
                      <a:pt x="813" y="479"/>
                    </a:lnTo>
                    <a:lnTo>
                      <a:pt x="809" y="499"/>
                    </a:lnTo>
                    <a:lnTo>
                      <a:pt x="803" y="517"/>
                    </a:lnTo>
                    <a:lnTo>
                      <a:pt x="797" y="536"/>
                    </a:lnTo>
                    <a:lnTo>
                      <a:pt x="789" y="554"/>
                    </a:lnTo>
                    <a:lnTo>
                      <a:pt x="781" y="572"/>
                    </a:lnTo>
                    <a:lnTo>
                      <a:pt x="772" y="589"/>
                    </a:lnTo>
                    <a:lnTo>
                      <a:pt x="762" y="606"/>
                    </a:lnTo>
                    <a:lnTo>
                      <a:pt x="751" y="622"/>
                    </a:lnTo>
                    <a:lnTo>
                      <a:pt x="740" y="637"/>
                    </a:lnTo>
                    <a:lnTo>
                      <a:pt x="728" y="653"/>
                    </a:lnTo>
                    <a:lnTo>
                      <a:pt x="715" y="667"/>
                    </a:lnTo>
                    <a:lnTo>
                      <a:pt x="701" y="681"/>
                    </a:lnTo>
                    <a:lnTo>
                      <a:pt x="687" y="694"/>
                    </a:lnTo>
                    <a:lnTo>
                      <a:pt x="672" y="707"/>
                    </a:lnTo>
                    <a:lnTo>
                      <a:pt x="656" y="719"/>
                    </a:lnTo>
                    <a:lnTo>
                      <a:pt x="640" y="730"/>
                    </a:lnTo>
                    <a:lnTo>
                      <a:pt x="624" y="740"/>
                    </a:lnTo>
                    <a:lnTo>
                      <a:pt x="606" y="750"/>
                    </a:lnTo>
                    <a:lnTo>
                      <a:pt x="589" y="759"/>
                    </a:lnTo>
                    <a:lnTo>
                      <a:pt x="571" y="767"/>
                    </a:lnTo>
                    <a:lnTo>
                      <a:pt x="552" y="774"/>
                    </a:lnTo>
                    <a:lnTo>
                      <a:pt x="533" y="780"/>
                    </a:lnTo>
                    <a:lnTo>
                      <a:pt x="513" y="786"/>
                    </a:lnTo>
                    <a:lnTo>
                      <a:pt x="494" y="790"/>
                    </a:lnTo>
                    <a:lnTo>
                      <a:pt x="473" y="794"/>
                    </a:lnTo>
                    <a:lnTo>
                      <a:pt x="453" y="796"/>
                    </a:lnTo>
                    <a:lnTo>
                      <a:pt x="432" y="798"/>
                    </a:lnTo>
                    <a:lnTo>
                      <a:pt x="411" y="798"/>
                    </a:lnTo>
                    <a:lnTo>
                      <a:pt x="390" y="798"/>
                    </a:lnTo>
                    <a:lnTo>
                      <a:pt x="369" y="796"/>
                    </a:lnTo>
                    <a:lnTo>
                      <a:pt x="349" y="794"/>
                    </a:lnTo>
                    <a:lnTo>
                      <a:pt x="329" y="790"/>
                    </a:lnTo>
                    <a:lnTo>
                      <a:pt x="309" y="786"/>
                    </a:lnTo>
                    <a:lnTo>
                      <a:pt x="289" y="780"/>
                    </a:lnTo>
                    <a:lnTo>
                      <a:pt x="270" y="774"/>
                    </a:lnTo>
                    <a:lnTo>
                      <a:pt x="252" y="767"/>
                    </a:lnTo>
                    <a:lnTo>
                      <a:pt x="233" y="759"/>
                    </a:lnTo>
                    <a:lnTo>
                      <a:pt x="216" y="750"/>
                    </a:lnTo>
                    <a:lnTo>
                      <a:pt x="198" y="740"/>
                    </a:lnTo>
                    <a:lnTo>
                      <a:pt x="182" y="730"/>
                    </a:lnTo>
                    <a:lnTo>
                      <a:pt x="166" y="719"/>
                    </a:lnTo>
                    <a:lnTo>
                      <a:pt x="150" y="707"/>
                    </a:lnTo>
                    <a:lnTo>
                      <a:pt x="135" y="694"/>
                    </a:lnTo>
                    <a:lnTo>
                      <a:pt x="121" y="681"/>
                    </a:lnTo>
                    <a:lnTo>
                      <a:pt x="107" y="667"/>
                    </a:lnTo>
                    <a:lnTo>
                      <a:pt x="94" y="653"/>
                    </a:lnTo>
                    <a:lnTo>
                      <a:pt x="82" y="637"/>
                    </a:lnTo>
                    <a:lnTo>
                      <a:pt x="71" y="622"/>
                    </a:lnTo>
                    <a:lnTo>
                      <a:pt x="60" y="606"/>
                    </a:lnTo>
                    <a:lnTo>
                      <a:pt x="50" y="589"/>
                    </a:lnTo>
                    <a:lnTo>
                      <a:pt x="41" y="572"/>
                    </a:lnTo>
                    <a:lnTo>
                      <a:pt x="33" y="554"/>
                    </a:lnTo>
                    <a:lnTo>
                      <a:pt x="25" y="536"/>
                    </a:lnTo>
                    <a:lnTo>
                      <a:pt x="19" y="517"/>
                    </a:lnTo>
                    <a:lnTo>
                      <a:pt x="13" y="499"/>
                    </a:lnTo>
                    <a:lnTo>
                      <a:pt x="9" y="479"/>
                    </a:lnTo>
                    <a:lnTo>
                      <a:pt x="5" y="460"/>
                    </a:lnTo>
                    <a:lnTo>
                      <a:pt x="2" y="440"/>
                    </a:lnTo>
                    <a:lnTo>
                      <a:pt x="1" y="420"/>
                    </a:lnTo>
                    <a:lnTo>
                      <a:pt x="0" y="399"/>
                    </a:lnTo>
                    <a:lnTo>
                      <a:pt x="1" y="379"/>
                    </a:lnTo>
                    <a:lnTo>
                      <a:pt x="2" y="358"/>
                    </a:lnTo>
                    <a:lnTo>
                      <a:pt x="5" y="338"/>
                    </a:lnTo>
                    <a:lnTo>
                      <a:pt x="9" y="319"/>
                    </a:lnTo>
                    <a:lnTo>
                      <a:pt x="13" y="300"/>
                    </a:lnTo>
                    <a:lnTo>
                      <a:pt x="19" y="281"/>
                    </a:lnTo>
                    <a:lnTo>
                      <a:pt x="25" y="262"/>
                    </a:lnTo>
                    <a:lnTo>
                      <a:pt x="33" y="244"/>
                    </a:lnTo>
                    <a:lnTo>
                      <a:pt x="41" y="226"/>
                    </a:lnTo>
                    <a:lnTo>
                      <a:pt x="50" y="209"/>
                    </a:lnTo>
                    <a:lnTo>
                      <a:pt x="60" y="192"/>
                    </a:lnTo>
                    <a:lnTo>
                      <a:pt x="71" y="176"/>
                    </a:lnTo>
                    <a:lnTo>
                      <a:pt x="82" y="161"/>
                    </a:lnTo>
                    <a:lnTo>
                      <a:pt x="94" y="145"/>
                    </a:lnTo>
                    <a:lnTo>
                      <a:pt x="107" y="131"/>
                    </a:lnTo>
                    <a:lnTo>
                      <a:pt x="121" y="117"/>
                    </a:lnTo>
                    <a:lnTo>
                      <a:pt x="135" y="104"/>
                    </a:lnTo>
                    <a:lnTo>
                      <a:pt x="150" y="91"/>
                    </a:lnTo>
                    <a:lnTo>
                      <a:pt x="166" y="79"/>
                    </a:lnTo>
                    <a:lnTo>
                      <a:pt x="182" y="68"/>
                    </a:lnTo>
                    <a:lnTo>
                      <a:pt x="198" y="58"/>
                    </a:lnTo>
                    <a:lnTo>
                      <a:pt x="216" y="48"/>
                    </a:lnTo>
                    <a:lnTo>
                      <a:pt x="233" y="39"/>
                    </a:lnTo>
                    <a:lnTo>
                      <a:pt x="252" y="31"/>
                    </a:lnTo>
                    <a:lnTo>
                      <a:pt x="270" y="24"/>
                    </a:lnTo>
                    <a:lnTo>
                      <a:pt x="289" y="18"/>
                    </a:lnTo>
                    <a:lnTo>
                      <a:pt x="309" y="13"/>
                    </a:lnTo>
                    <a:lnTo>
                      <a:pt x="329" y="8"/>
                    </a:lnTo>
                    <a:lnTo>
                      <a:pt x="349" y="4"/>
                    </a:lnTo>
                    <a:lnTo>
                      <a:pt x="369" y="2"/>
                    </a:lnTo>
                    <a:lnTo>
                      <a:pt x="390" y="0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grpSp>
            <p:nvGrpSpPr>
              <p:cNvPr id="39" name="Group 38"/>
              <p:cNvGrpSpPr>
                <a:grpSpLocks/>
              </p:cNvGrpSpPr>
              <p:nvPr/>
            </p:nvGrpSpPr>
            <p:grpSpPr bwMode="auto">
              <a:xfrm>
                <a:off x="1476375" y="2743204"/>
                <a:ext cx="262" cy="253"/>
                <a:chOff x="1476375" y="2743204"/>
                <a:chExt cx="262" cy="253"/>
              </a:xfrm>
            </p:grpSpPr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>
                  <a:off x="1476375" y="2743204"/>
                  <a:ext cx="262" cy="253"/>
                </a:xfrm>
                <a:custGeom>
                  <a:avLst/>
                  <a:gdLst>
                    <a:gd name="T0" fmla="*/ 0 w 822"/>
                    <a:gd name="T1" fmla="*/ 0 h 798"/>
                    <a:gd name="T2" fmla="*/ 0 w 822"/>
                    <a:gd name="T3" fmla="*/ 0 h 798"/>
                    <a:gd name="T4" fmla="*/ 0 w 822"/>
                    <a:gd name="T5" fmla="*/ 0 h 798"/>
                    <a:gd name="T6" fmla="*/ 0 w 822"/>
                    <a:gd name="T7" fmla="*/ 0 h 798"/>
                    <a:gd name="T8" fmla="*/ 0 w 822"/>
                    <a:gd name="T9" fmla="*/ 0 h 798"/>
                    <a:gd name="T10" fmla="*/ 0 w 822"/>
                    <a:gd name="T11" fmla="*/ 0 h 798"/>
                    <a:gd name="T12" fmla="*/ 0 w 822"/>
                    <a:gd name="T13" fmla="*/ 0 h 798"/>
                    <a:gd name="T14" fmla="*/ 0 w 822"/>
                    <a:gd name="T15" fmla="*/ 0 h 798"/>
                    <a:gd name="T16" fmla="*/ 0 w 822"/>
                    <a:gd name="T17" fmla="*/ 0 h 798"/>
                    <a:gd name="T18" fmla="*/ 0 w 822"/>
                    <a:gd name="T19" fmla="*/ 0 h 798"/>
                    <a:gd name="T20" fmla="*/ 0 w 822"/>
                    <a:gd name="T21" fmla="*/ 0 h 798"/>
                    <a:gd name="T22" fmla="*/ 0 w 822"/>
                    <a:gd name="T23" fmla="*/ 0 h 798"/>
                    <a:gd name="T24" fmla="*/ 0 w 822"/>
                    <a:gd name="T25" fmla="*/ 0 h 798"/>
                    <a:gd name="T26" fmla="*/ 0 w 822"/>
                    <a:gd name="T27" fmla="*/ 0 h 798"/>
                    <a:gd name="T28" fmla="*/ 0 w 822"/>
                    <a:gd name="T29" fmla="*/ 0 h 798"/>
                    <a:gd name="T30" fmla="*/ 0 w 822"/>
                    <a:gd name="T31" fmla="*/ 0 h 798"/>
                    <a:gd name="T32" fmla="*/ 0 w 822"/>
                    <a:gd name="T33" fmla="*/ 0 h 798"/>
                    <a:gd name="T34" fmla="*/ 0 w 822"/>
                    <a:gd name="T35" fmla="*/ 0 h 798"/>
                    <a:gd name="T36" fmla="*/ 0 w 822"/>
                    <a:gd name="T37" fmla="*/ 0 h 798"/>
                    <a:gd name="T38" fmla="*/ 0 w 822"/>
                    <a:gd name="T39" fmla="*/ 0 h 798"/>
                    <a:gd name="T40" fmla="*/ 0 w 822"/>
                    <a:gd name="T41" fmla="*/ 0 h 798"/>
                    <a:gd name="T42" fmla="*/ 0 w 822"/>
                    <a:gd name="T43" fmla="*/ 0 h 798"/>
                    <a:gd name="T44" fmla="*/ 0 w 822"/>
                    <a:gd name="T45" fmla="*/ 0 h 798"/>
                    <a:gd name="T46" fmla="*/ 0 w 822"/>
                    <a:gd name="T47" fmla="*/ 0 h 798"/>
                    <a:gd name="T48" fmla="*/ 0 w 822"/>
                    <a:gd name="T49" fmla="*/ 0 h 798"/>
                    <a:gd name="T50" fmla="*/ 0 w 822"/>
                    <a:gd name="T51" fmla="*/ 0 h 798"/>
                    <a:gd name="T52" fmla="*/ 0 w 822"/>
                    <a:gd name="T53" fmla="*/ 0 h 798"/>
                    <a:gd name="T54" fmla="*/ 0 w 822"/>
                    <a:gd name="T55" fmla="*/ 0 h 798"/>
                    <a:gd name="T56" fmla="*/ 0 w 822"/>
                    <a:gd name="T57" fmla="*/ 0 h 798"/>
                    <a:gd name="T58" fmla="*/ 0 w 822"/>
                    <a:gd name="T59" fmla="*/ 0 h 798"/>
                    <a:gd name="T60" fmla="*/ 0 w 822"/>
                    <a:gd name="T61" fmla="*/ 0 h 798"/>
                    <a:gd name="T62" fmla="*/ 0 w 822"/>
                    <a:gd name="T63" fmla="*/ 0 h 798"/>
                    <a:gd name="T64" fmla="*/ 0 w 822"/>
                    <a:gd name="T65" fmla="*/ 0 h 798"/>
                    <a:gd name="T66" fmla="*/ 0 w 822"/>
                    <a:gd name="T67" fmla="*/ 0 h 798"/>
                    <a:gd name="T68" fmla="*/ 0 w 822"/>
                    <a:gd name="T69" fmla="*/ 0 h 798"/>
                    <a:gd name="T70" fmla="*/ 0 w 822"/>
                    <a:gd name="T71" fmla="*/ 0 h 798"/>
                    <a:gd name="T72" fmla="*/ 0 w 822"/>
                    <a:gd name="T73" fmla="*/ 0 h 798"/>
                    <a:gd name="T74" fmla="*/ 0 w 822"/>
                    <a:gd name="T75" fmla="*/ 0 h 798"/>
                    <a:gd name="T76" fmla="*/ 0 w 822"/>
                    <a:gd name="T77" fmla="*/ 0 h 798"/>
                    <a:gd name="T78" fmla="*/ 0 w 822"/>
                    <a:gd name="T79" fmla="*/ 0 h 798"/>
                    <a:gd name="T80" fmla="*/ 0 w 822"/>
                    <a:gd name="T81" fmla="*/ 0 h 798"/>
                    <a:gd name="T82" fmla="*/ 0 w 822"/>
                    <a:gd name="T83" fmla="*/ 0 h 798"/>
                    <a:gd name="T84" fmla="*/ 0 w 822"/>
                    <a:gd name="T85" fmla="*/ 0 h 79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22"/>
                    <a:gd name="T130" fmla="*/ 0 h 798"/>
                    <a:gd name="T131" fmla="*/ 822 w 822"/>
                    <a:gd name="T132" fmla="*/ 798 h 79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22" h="798">
                      <a:moveTo>
                        <a:pt x="411" y="0"/>
                      </a:moveTo>
                      <a:lnTo>
                        <a:pt x="432" y="0"/>
                      </a:lnTo>
                      <a:lnTo>
                        <a:pt x="453" y="2"/>
                      </a:lnTo>
                      <a:lnTo>
                        <a:pt x="473" y="4"/>
                      </a:lnTo>
                      <a:lnTo>
                        <a:pt x="494" y="8"/>
                      </a:lnTo>
                      <a:lnTo>
                        <a:pt x="513" y="13"/>
                      </a:lnTo>
                      <a:lnTo>
                        <a:pt x="533" y="18"/>
                      </a:lnTo>
                      <a:lnTo>
                        <a:pt x="552" y="24"/>
                      </a:lnTo>
                      <a:lnTo>
                        <a:pt x="571" y="31"/>
                      </a:lnTo>
                      <a:lnTo>
                        <a:pt x="589" y="39"/>
                      </a:lnTo>
                      <a:lnTo>
                        <a:pt x="606" y="48"/>
                      </a:lnTo>
                      <a:lnTo>
                        <a:pt x="624" y="58"/>
                      </a:lnTo>
                      <a:lnTo>
                        <a:pt x="640" y="68"/>
                      </a:lnTo>
                      <a:lnTo>
                        <a:pt x="656" y="79"/>
                      </a:lnTo>
                      <a:lnTo>
                        <a:pt x="672" y="91"/>
                      </a:lnTo>
                      <a:lnTo>
                        <a:pt x="687" y="104"/>
                      </a:lnTo>
                      <a:lnTo>
                        <a:pt x="701" y="117"/>
                      </a:lnTo>
                      <a:lnTo>
                        <a:pt x="715" y="131"/>
                      </a:lnTo>
                      <a:lnTo>
                        <a:pt x="728" y="145"/>
                      </a:lnTo>
                      <a:lnTo>
                        <a:pt x="740" y="161"/>
                      </a:lnTo>
                      <a:lnTo>
                        <a:pt x="751" y="176"/>
                      </a:lnTo>
                      <a:lnTo>
                        <a:pt x="762" y="192"/>
                      </a:lnTo>
                      <a:lnTo>
                        <a:pt x="772" y="209"/>
                      </a:lnTo>
                      <a:lnTo>
                        <a:pt x="781" y="226"/>
                      </a:lnTo>
                      <a:lnTo>
                        <a:pt x="789" y="244"/>
                      </a:lnTo>
                      <a:lnTo>
                        <a:pt x="797" y="262"/>
                      </a:lnTo>
                      <a:lnTo>
                        <a:pt x="803" y="281"/>
                      </a:lnTo>
                      <a:lnTo>
                        <a:pt x="809" y="300"/>
                      </a:lnTo>
                      <a:lnTo>
                        <a:pt x="813" y="319"/>
                      </a:lnTo>
                      <a:lnTo>
                        <a:pt x="817" y="338"/>
                      </a:lnTo>
                      <a:lnTo>
                        <a:pt x="820" y="358"/>
                      </a:lnTo>
                      <a:lnTo>
                        <a:pt x="821" y="379"/>
                      </a:lnTo>
                      <a:lnTo>
                        <a:pt x="822" y="399"/>
                      </a:lnTo>
                      <a:lnTo>
                        <a:pt x="821" y="420"/>
                      </a:lnTo>
                      <a:lnTo>
                        <a:pt x="820" y="440"/>
                      </a:lnTo>
                      <a:lnTo>
                        <a:pt x="817" y="460"/>
                      </a:lnTo>
                      <a:lnTo>
                        <a:pt x="813" y="479"/>
                      </a:lnTo>
                      <a:lnTo>
                        <a:pt x="809" y="499"/>
                      </a:lnTo>
                      <a:lnTo>
                        <a:pt x="803" y="517"/>
                      </a:lnTo>
                      <a:lnTo>
                        <a:pt x="797" y="536"/>
                      </a:lnTo>
                      <a:lnTo>
                        <a:pt x="789" y="554"/>
                      </a:lnTo>
                      <a:lnTo>
                        <a:pt x="781" y="572"/>
                      </a:lnTo>
                      <a:lnTo>
                        <a:pt x="772" y="589"/>
                      </a:lnTo>
                      <a:lnTo>
                        <a:pt x="762" y="606"/>
                      </a:lnTo>
                      <a:lnTo>
                        <a:pt x="751" y="622"/>
                      </a:lnTo>
                      <a:lnTo>
                        <a:pt x="740" y="637"/>
                      </a:lnTo>
                      <a:lnTo>
                        <a:pt x="728" y="653"/>
                      </a:lnTo>
                      <a:lnTo>
                        <a:pt x="715" y="667"/>
                      </a:lnTo>
                      <a:lnTo>
                        <a:pt x="701" y="681"/>
                      </a:lnTo>
                      <a:lnTo>
                        <a:pt x="687" y="694"/>
                      </a:lnTo>
                      <a:lnTo>
                        <a:pt x="672" y="707"/>
                      </a:lnTo>
                      <a:lnTo>
                        <a:pt x="656" y="719"/>
                      </a:lnTo>
                      <a:lnTo>
                        <a:pt x="640" y="730"/>
                      </a:lnTo>
                      <a:lnTo>
                        <a:pt x="624" y="740"/>
                      </a:lnTo>
                      <a:lnTo>
                        <a:pt x="606" y="750"/>
                      </a:lnTo>
                      <a:lnTo>
                        <a:pt x="589" y="759"/>
                      </a:lnTo>
                      <a:lnTo>
                        <a:pt x="571" y="767"/>
                      </a:lnTo>
                      <a:lnTo>
                        <a:pt x="552" y="774"/>
                      </a:lnTo>
                      <a:lnTo>
                        <a:pt x="533" y="780"/>
                      </a:lnTo>
                      <a:lnTo>
                        <a:pt x="513" y="786"/>
                      </a:lnTo>
                      <a:lnTo>
                        <a:pt x="494" y="790"/>
                      </a:lnTo>
                      <a:lnTo>
                        <a:pt x="473" y="794"/>
                      </a:lnTo>
                      <a:lnTo>
                        <a:pt x="453" y="796"/>
                      </a:lnTo>
                      <a:lnTo>
                        <a:pt x="432" y="798"/>
                      </a:lnTo>
                      <a:lnTo>
                        <a:pt x="411" y="798"/>
                      </a:lnTo>
                      <a:lnTo>
                        <a:pt x="390" y="798"/>
                      </a:lnTo>
                      <a:lnTo>
                        <a:pt x="369" y="796"/>
                      </a:lnTo>
                      <a:lnTo>
                        <a:pt x="349" y="794"/>
                      </a:lnTo>
                      <a:lnTo>
                        <a:pt x="329" y="790"/>
                      </a:lnTo>
                      <a:lnTo>
                        <a:pt x="309" y="786"/>
                      </a:lnTo>
                      <a:lnTo>
                        <a:pt x="289" y="780"/>
                      </a:lnTo>
                      <a:lnTo>
                        <a:pt x="270" y="774"/>
                      </a:lnTo>
                      <a:lnTo>
                        <a:pt x="252" y="767"/>
                      </a:lnTo>
                      <a:lnTo>
                        <a:pt x="233" y="759"/>
                      </a:lnTo>
                      <a:lnTo>
                        <a:pt x="216" y="750"/>
                      </a:lnTo>
                      <a:lnTo>
                        <a:pt x="198" y="740"/>
                      </a:lnTo>
                      <a:lnTo>
                        <a:pt x="182" y="730"/>
                      </a:lnTo>
                      <a:lnTo>
                        <a:pt x="166" y="719"/>
                      </a:lnTo>
                      <a:lnTo>
                        <a:pt x="150" y="707"/>
                      </a:lnTo>
                      <a:lnTo>
                        <a:pt x="135" y="694"/>
                      </a:lnTo>
                      <a:lnTo>
                        <a:pt x="121" y="681"/>
                      </a:lnTo>
                      <a:lnTo>
                        <a:pt x="107" y="667"/>
                      </a:lnTo>
                      <a:lnTo>
                        <a:pt x="94" y="653"/>
                      </a:lnTo>
                      <a:lnTo>
                        <a:pt x="82" y="637"/>
                      </a:lnTo>
                      <a:lnTo>
                        <a:pt x="71" y="622"/>
                      </a:lnTo>
                      <a:lnTo>
                        <a:pt x="60" y="606"/>
                      </a:lnTo>
                      <a:lnTo>
                        <a:pt x="50" y="589"/>
                      </a:lnTo>
                      <a:lnTo>
                        <a:pt x="41" y="572"/>
                      </a:lnTo>
                      <a:lnTo>
                        <a:pt x="33" y="554"/>
                      </a:lnTo>
                      <a:lnTo>
                        <a:pt x="25" y="536"/>
                      </a:lnTo>
                      <a:lnTo>
                        <a:pt x="19" y="517"/>
                      </a:lnTo>
                      <a:lnTo>
                        <a:pt x="13" y="499"/>
                      </a:lnTo>
                      <a:lnTo>
                        <a:pt x="9" y="479"/>
                      </a:lnTo>
                      <a:lnTo>
                        <a:pt x="5" y="460"/>
                      </a:lnTo>
                      <a:lnTo>
                        <a:pt x="2" y="440"/>
                      </a:lnTo>
                      <a:lnTo>
                        <a:pt x="1" y="420"/>
                      </a:lnTo>
                      <a:lnTo>
                        <a:pt x="0" y="399"/>
                      </a:lnTo>
                      <a:lnTo>
                        <a:pt x="1" y="379"/>
                      </a:lnTo>
                      <a:lnTo>
                        <a:pt x="2" y="358"/>
                      </a:lnTo>
                      <a:lnTo>
                        <a:pt x="5" y="338"/>
                      </a:lnTo>
                      <a:lnTo>
                        <a:pt x="9" y="319"/>
                      </a:lnTo>
                      <a:lnTo>
                        <a:pt x="13" y="300"/>
                      </a:lnTo>
                      <a:lnTo>
                        <a:pt x="19" y="281"/>
                      </a:lnTo>
                      <a:lnTo>
                        <a:pt x="25" y="262"/>
                      </a:lnTo>
                      <a:lnTo>
                        <a:pt x="33" y="244"/>
                      </a:lnTo>
                      <a:lnTo>
                        <a:pt x="41" y="226"/>
                      </a:lnTo>
                      <a:lnTo>
                        <a:pt x="50" y="209"/>
                      </a:lnTo>
                      <a:lnTo>
                        <a:pt x="60" y="192"/>
                      </a:lnTo>
                      <a:lnTo>
                        <a:pt x="71" y="176"/>
                      </a:lnTo>
                      <a:lnTo>
                        <a:pt x="82" y="161"/>
                      </a:lnTo>
                      <a:lnTo>
                        <a:pt x="94" y="145"/>
                      </a:lnTo>
                      <a:lnTo>
                        <a:pt x="107" y="131"/>
                      </a:lnTo>
                      <a:lnTo>
                        <a:pt x="121" y="117"/>
                      </a:lnTo>
                      <a:lnTo>
                        <a:pt x="135" y="104"/>
                      </a:lnTo>
                      <a:lnTo>
                        <a:pt x="150" y="91"/>
                      </a:lnTo>
                      <a:lnTo>
                        <a:pt x="166" y="79"/>
                      </a:lnTo>
                      <a:lnTo>
                        <a:pt x="182" y="68"/>
                      </a:lnTo>
                      <a:lnTo>
                        <a:pt x="198" y="58"/>
                      </a:lnTo>
                      <a:lnTo>
                        <a:pt x="216" y="48"/>
                      </a:lnTo>
                      <a:lnTo>
                        <a:pt x="233" y="39"/>
                      </a:lnTo>
                      <a:lnTo>
                        <a:pt x="252" y="31"/>
                      </a:lnTo>
                      <a:lnTo>
                        <a:pt x="270" y="24"/>
                      </a:lnTo>
                      <a:lnTo>
                        <a:pt x="289" y="18"/>
                      </a:lnTo>
                      <a:lnTo>
                        <a:pt x="309" y="13"/>
                      </a:lnTo>
                      <a:lnTo>
                        <a:pt x="329" y="8"/>
                      </a:lnTo>
                      <a:lnTo>
                        <a:pt x="349" y="4"/>
                      </a:lnTo>
                      <a:lnTo>
                        <a:pt x="369" y="2"/>
                      </a:lnTo>
                      <a:lnTo>
                        <a:pt x="390" y="0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 rot="-5400000">
                  <a:off x="1476422" y="2743249"/>
                  <a:ext cx="167" cy="163"/>
                </a:xfrm>
                <a:custGeom>
                  <a:avLst/>
                  <a:gdLst>
                    <a:gd name="T0" fmla="*/ 0 w 526"/>
                    <a:gd name="T1" fmla="*/ 0 h 511"/>
                    <a:gd name="T2" fmla="*/ 0 w 526"/>
                    <a:gd name="T3" fmla="*/ 0 h 511"/>
                    <a:gd name="T4" fmla="*/ 0 w 526"/>
                    <a:gd name="T5" fmla="*/ 0 h 511"/>
                    <a:gd name="T6" fmla="*/ 0 w 526"/>
                    <a:gd name="T7" fmla="*/ 0 h 511"/>
                    <a:gd name="T8" fmla="*/ 0 w 526"/>
                    <a:gd name="T9" fmla="*/ 0 h 511"/>
                    <a:gd name="T10" fmla="*/ 0 w 526"/>
                    <a:gd name="T11" fmla="*/ 0 h 511"/>
                    <a:gd name="T12" fmla="*/ 0 w 526"/>
                    <a:gd name="T13" fmla="*/ 0 h 511"/>
                    <a:gd name="T14" fmla="*/ 0 w 526"/>
                    <a:gd name="T15" fmla="*/ 0 h 511"/>
                    <a:gd name="T16" fmla="*/ 0 w 526"/>
                    <a:gd name="T17" fmla="*/ 0 h 511"/>
                    <a:gd name="T18" fmla="*/ 0 w 526"/>
                    <a:gd name="T19" fmla="*/ 0 h 511"/>
                    <a:gd name="T20" fmla="*/ 0 w 526"/>
                    <a:gd name="T21" fmla="*/ 0 h 511"/>
                    <a:gd name="T22" fmla="*/ 0 w 526"/>
                    <a:gd name="T23" fmla="*/ 0 h 511"/>
                    <a:gd name="T24" fmla="*/ 0 w 526"/>
                    <a:gd name="T25" fmla="*/ 0 h 511"/>
                    <a:gd name="T26" fmla="*/ 0 w 526"/>
                    <a:gd name="T27" fmla="*/ 0 h 511"/>
                    <a:gd name="T28" fmla="*/ 0 w 526"/>
                    <a:gd name="T29" fmla="*/ 0 h 511"/>
                    <a:gd name="T30" fmla="*/ 0 w 526"/>
                    <a:gd name="T31" fmla="*/ 0 h 511"/>
                    <a:gd name="T32" fmla="*/ 0 w 526"/>
                    <a:gd name="T33" fmla="*/ 0 h 511"/>
                    <a:gd name="T34" fmla="*/ 0 w 526"/>
                    <a:gd name="T35" fmla="*/ 0 h 511"/>
                    <a:gd name="T36" fmla="*/ 0 w 526"/>
                    <a:gd name="T37" fmla="*/ 0 h 511"/>
                    <a:gd name="T38" fmla="*/ 0 w 526"/>
                    <a:gd name="T39" fmla="*/ 0 h 511"/>
                    <a:gd name="T40" fmla="*/ 0 w 526"/>
                    <a:gd name="T41" fmla="*/ 0 h 511"/>
                    <a:gd name="T42" fmla="*/ 0 w 526"/>
                    <a:gd name="T43" fmla="*/ 0 h 511"/>
                    <a:gd name="T44" fmla="*/ 0 w 526"/>
                    <a:gd name="T45" fmla="*/ 0 h 511"/>
                    <a:gd name="T46" fmla="*/ 0 w 526"/>
                    <a:gd name="T47" fmla="*/ 0 h 511"/>
                    <a:gd name="T48" fmla="*/ 0 w 526"/>
                    <a:gd name="T49" fmla="*/ 0 h 511"/>
                    <a:gd name="T50" fmla="*/ 0 w 526"/>
                    <a:gd name="T51" fmla="*/ 0 h 511"/>
                    <a:gd name="T52" fmla="*/ 0 w 526"/>
                    <a:gd name="T53" fmla="*/ 0 h 511"/>
                    <a:gd name="T54" fmla="*/ 0 w 526"/>
                    <a:gd name="T55" fmla="*/ 0 h 511"/>
                    <a:gd name="T56" fmla="*/ 0 w 526"/>
                    <a:gd name="T57" fmla="*/ 0 h 511"/>
                    <a:gd name="T58" fmla="*/ 0 w 526"/>
                    <a:gd name="T59" fmla="*/ 0 h 511"/>
                    <a:gd name="T60" fmla="*/ 0 w 526"/>
                    <a:gd name="T61" fmla="*/ 0 h 511"/>
                    <a:gd name="T62" fmla="*/ 0 w 526"/>
                    <a:gd name="T63" fmla="*/ 0 h 51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26"/>
                    <a:gd name="T97" fmla="*/ 0 h 511"/>
                    <a:gd name="T98" fmla="*/ 526 w 526"/>
                    <a:gd name="T99" fmla="*/ 511 h 51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26" h="511">
                      <a:moveTo>
                        <a:pt x="265" y="329"/>
                      </a:moveTo>
                      <a:lnTo>
                        <a:pt x="0" y="71"/>
                      </a:lnTo>
                      <a:lnTo>
                        <a:pt x="74" y="0"/>
                      </a:lnTo>
                      <a:lnTo>
                        <a:pt x="339" y="258"/>
                      </a:lnTo>
                      <a:lnTo>
                        <a:pt x="414" y="156"/>
                      </a:lnTo>
                      <a:lnTo>
                        <a:pt x="415" y="155"/>
                      </a:lnTo>
                      <a:lnTo>
                        <a:pt x="416" y="155"/>
                      </a:lnTo>
                      <a:lnTo>
                        <a:pt x="417" y="154"/>
                      </a:lnTo>
                      <a:lnTo>
                        <a:pt x="418" y="154"/>
                      </a:lnTo>
                      <a:lnTo>
                        <a:pt x="419" y="153"/>
                      </a:lnTo>
                      <a:lnTo>
                        <a:pt x="420" y="153"/>
                      </a:lnTo>
                      <a:lnTo>
                        <a:pt x="421" y="153"/>
                      </a:lnTo>
                      <a:lnTo>
                        <a:pt x="422" y="153"/>
                      </a:lnTo>
                      <a:lnTo>
                        <a:pt x="423" y="153"/>
                      </a:lnTo>
                      <a:lnTo>
                        <a:pt x="424" y="153"/>
                      </a:lnTo>
                      <a:lnTo>
                        <a:pt x="425" y="154"/>
                      </a:lnTo>
                      <a:lnTo>
                        <a:pt x="426" y="154"/>
                      </a:lnTo>
                      <a:lnTo>
                        <a:pt x="427" y="155"/>
                      </a:lnTo>
                      <a:lnTo>
                        <a:pt x="428" y="156"/>
                      </a:lnTo>
                      <a:lnTo>
                        <a:pt x="429" y="156"/>
                      </a:lnTo>
                      <a:lnTo>
                        <a:pt x="429" y="157"/>
                      </a:lnTo>
                      <a:lnTo>
                        <a:pt x="526" y="511"/>
                      </a:lnTo>
                      <a:lnTo>
                        <a:pt x="162" y="417"/>
                      </a:lnTo>
                      <a:lnTo>
                        <a:pt x="162" y="416"/>
                      </a:lnTo>
                      <a:lnTo>
                        <a:pt x="161" y="416"/>
                      </a:lnTo>
                      <a:lnTo>
                        <a:pt x="160" y="415"/>
                      </a:lnTo>
                      <a:lnTo>
                        <a:pt x="160" y="414"/>
                      </a:lnTo>
                      <a:lnTo>
                        <a:pt x="159" y="414"/>
                      </a:lnTo>
                      <a:lnTo>
                        <a:pt x="159" y="413"/>
                      </a:lnTo>
                      <a:lnTo>
                        <a:pt x="158" y="412"/>
                      </a:lnTo>
                      <a:lnTo>
                        <a:pt x="158" y="411"/>
                      </a:lnTo>
                      <a:lnTo>
                        <a:pt x="158" y="410"/>
                      </a:lnTo>
                      <a:lnTo>
                        <a:pt x="158" y="409"/>
                      </a:lnTo>
                      <a:lnTo>
                        <a:pt x="158" y="408"/>
                      </a:lnTo>
                      <a:lnTo>
                        <a:pt x="158" y="407"/>
                      </a:lnTo>
                      <a:lnTo>
                        <a:pt x="158" y="406"/>
                      </a:lnTo>
                      <a:lnTo>
                        <a:pt x="158" y="405"/>
                      </a:lnTo>
                      <a:lnTo>
                        <a:pt x="159" y="405"/>
                      </a:lnTo>
                      <a:lnTo>
                        <a:pt x="159" y="404"/>
                      </a:lnTo>
                      <a:lnTo>
                        <a:pt x="159" y="403"/>
                      </a:lnTo>
                      <a:lnTo>
                        <a:pt x="160" y="403"/>
                      </a:lnTo>
                      <a:lnTo>
                        <a:pt x="160" y="402"/>
                      </a:lnTo>
                      <a:lnTo>
                        <a:pt x="161" y="402"/>
                      </a:lnTo>
                      <a:lnTo>
                        <a:pt x="161" y="401"/>
                      </a:lnTo>
                      <a:lnTo>
                        <a:pt x="265" y="3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240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4" t="61962" r="1" b="1"/>
          <a:stretch/>
        </p:blipFill>
        <p:spPr bwMode="auto">
          <a:xfrm>
            <a:off x="6991350" y="535730"/>
            <a:ext cx="1397074" cy="554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5770984" cy="1151533"/>
          </a:xfrm>
        </p:spPr>
        <p:txBody>
          <a:bodyPr/>
          <a:lstStyle/>
          <a:p>
            <a:r>
              <a:rPr lang="en-NZ" dirty="0"/>
              <a:t>Vehicles used to set up, </a:t>
            </a:r>
            <a:r>
              <a:rPr lang="en-NZ" dirty="0" smtClean="0"/>
              <a:t>maintain or </a:t>
            </a:r>
            <a:r>
              <a:rPr lang="en-NZ" dirty="0"/>
              <a:t>remove TTM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3898776" cy="4284623"/>
          </a:xfrm>
        </p:spPr>
        <p:txBody>
          <a:bodyPr/>
          <a:lstStyle/>
          <a:p>
            <a:pPr lvl="0"/>
            <a:endParaRPr lang="en-NZ" sz="2000" dirty="0" smtClean="0"/>
          </a:p>
          <a:p>
            <a:pPr lvl="0"/>
            <a:endParaRPr lang="en-NZ" sz="2000" dirty="0"/>
          </a:p>
          <a:p>
            <a:pPr lvl="0"/>
            <a:r>
              <a:rPr lang="en-NZ" sz="2000" dirty="0" smtClean="0"/>
              <a:t>In </a:t>
            </a:r>
            <a:r>
              <a:rPr lang="en-NZ" sz="2000" dirty="0"/>
              <a:t>situations where the work vehicle cannot pull off the </a:t>
            </a:r>
            <a:r>
              <a:rPr lang="en-NZ" sz="2000" dirty="0" smtClean="0"/>
              <a:t>lane… </a:t>
            </a:r>
          </a:p>
          <a:p>
            <a:pPr lvl="0"/>
            <a:r>
              <a:rPr lang="en-NZ" sz="2000" dirty="0" smtClean="0"/>
              <a:t>…a </a:t>
            </a:r>
            <a:r>
              <a:rPr lang="en-NZ" sz="2000" dirty="0"/>
              <a:t>shadow vehicle will also be required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7324098" y="5301208"/>
            <a:ext cx="0" cy="5397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900162" y="5301208"/>
            <a:ext cx="0" cy="5397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7092558" y="1776161"/>
            <a:ext cx="431770" cy="927986"/>
            <a:chOff x="2969186" y="1044704"/>
            <a:chExt cx="598282" cy="994206"/>
          </a:xfrm>
        </p:grpSpPr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3000375" y="1044704"/>
              <a:ext cx="567093" cy="994206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80" name="Text Box 44"/>
            <p:cNvSpPr txBox="1">
              <a:spLocks noChangeArrowheads="1"/>
            </p:cNvSpPr>
            <p:nvPr/>
          </p:nvSpPr>
          <p:spPr bwMode="auto">
            <a:xfrm rot="16200000" flipH="1">
              <a:off x="2820403" y="1227711"/>
              <a:ext cx="895847" cy="598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buClr>
                  <a:srgbClr val="000000"/>
                </a:buClr>
                <a:buSzPct val="90000"/>
                <a:buFont typeface="StarBats"/>
                <a:buNone/>
              </a:pPr>
              <a: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</a:rPr>
                <a:t>Work</a:t>
              </a:r>
              <a:b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</a:rPr>
                <a:t>vehicle</a:t>
              </a:r>
              <a:endParaRPr lang="en-GB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97" y="1628800"/>
            <a:ext cx="228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42" y="2501726"/>
            <a:ext cx="228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092558" y="3303561"/>
            <a:ext cx="431770" cy="927986"/>
            <a:chOff x="2969186" y="1044704"/>
            <a:chExt cx="598282" cy="994206"/>
          </a:xfrm>
        </p:grpSpPr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000375" y="1044704"/>
              <a:ext cx="567093" cy="994206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3" name="Text Box 44"/>
            <p:cNvSpPr txBox="1">
              <a:spLocks noChangeArrowheads="1"/>
            </p:cNvSpPr>
            <p:nvPr/>
          </p:nvSpPr>
          <p:spPr bwMode="auto">
            <a:xfrm rot="16200000" flipH="1">
              <a:off x="2820403" y="1227711"/>
              <a:ext cx="895847" cy="598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buClr>
                  <a:srgbClr val="000000"/>
                </a:buClr>
                <a:buSzPct val="90000"/>
                <a:buFont typeface="StarBats"/>
                <a:buNone/>
              </a:pPr>
              <a: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</a:rPr>
                <a:t>Shadow</a:t>
              </a:r>
              <a:b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</a:rPr>
                <a:t>vehicle</a:t>
              </a:r>
              <a:endParaRPr lang="en-GB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97" y="3156200"/>
            <a:ext cx="228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42" y="4029126"/>
            <a:ext cx="228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5462548" y="2693492"/>
            <a:ext cx="1629732" cy="634966"/>
            <a:chOff x="4917182" y="2693492"/>
            <a:chExt cx="1629732" cy="634966"/>
          </a:xfrm>
        </p:grpSpPr>
        <p:sp>
          <p:nvSpPr>
            <p:cNvPr id="37" name="Line 165"/>
            <p:cNvSpPr>
              <a:spLocks noChangeShapeType="1"/>
            </p:cNvSpPr>
            <p:nvPr/>
          </p:nvSpPr>
          <p:spPr bwMode="auto">
            <a:xfrm rot="5400000" flipH="1" flipV="1">
              <a:off x="6163419" y="2625725"/>
              <a:ext cx="315728" cy="4512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182" y="2932458"/>
              <a:ext cx="761145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Group 38"/>
            <p:cNvGrpSpPr>
              <a:grpSpLocks/>
            </p:cNvGrpSpPr>
            <p:nvPr/>
          </p:nvGrpSpPr>
          <p:grpSpPr bwMode="auto">
            <a:xfrm flipV="1">
              <a:off x="5699652" y="2926420"/>
              <a:ext cx="396000" cy="396000"/>
              <a:chOff x="1476375" y="2743200"/>
              <a:chExt cx="262" cy="260"/>
            </a:xfrm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 rot="-5400000">
                <a:off x="1476375" y="2743200"/>
                <a:ext cx="260" cy="260"/>
              </a:xfrm>
              <a:custGeom>
                <a:avLst/>
                <a:gdLst>
                  <a:gd name="T0" fmla="*/ 0 w 822"/>
                  <a:gd name="T1" fmla="*/ 0 h 798"/>
                  <a:gd name="T2" fmla="*/ 0 w 822"/>
                  <a:gd name="T3" fmla="*/ 0 h 798"/>
                  <a:gd name="T4" fmla="*/ 0 w 822"/>
                  <a:gd name="T5" fmla="*/ 0 h 798"/>
                  <a:gd name="T6" fmla="*/ 0 w 822"/>
                  <a:gd name="T7" fmla="*/ 0 h 798"/>
                  <a:gd name="T8" fmla="*/ 0 w 822"/>
                  <a:gd name="T9" fmla="*/ 0 h 798"/>
                  <a:gd name="T10" fmla="*/ 0 w 822"/>
                  <a:gd name="T11" fmla="*/ 0 h 798"/>
                  <a:gd name="T12" fmla="*/ 0 w 822"/>
                  <a:gd name="T13" fmla="*/ 0 h 798"/>
                  <a:gd name="T14" fmla="*/ 0 w 822"/>
                  <a:gd name="T15" fmla="*/ 0 h 798"/>
                  <a:gd name="T16" fmla="*/ 0 w 822"/>
                  <a:gd name="T17" fmla="*/ 0 h 798"/>
                  <a:gd name="T18" fmla="*/ 0 w 822"/>
                  <a:gd name="T19" fmla="*/ 0 h 798"/>
                  <a:gd name="T20" fmla="*/ 0 w 822"/>
                  <a:gd name="T21" fmla="*/ 0 h 798"/>
                  <a:gd name="T22" fmla="*/ 0 w 822"/>
                  <a:gd name="T23" fmla="*/ 0 h 798"/>
                  <a:gd name="T24" fmla="*/ 0 w 822"/>
                  <a:gd name="T25" fmla="*/ 0 h 798"/>
                  <a:gd name="T26" fmla="*/ 0 w 822"/>
                  <a:gd name="T27" fmla="*/ 0 h 798"/>
                  <a:gd name="T28" fmla="*/ 0 w 822"/>
                  <a:gd name="T29" fmla="*/ 0 h 798"/>
                  <a:gd name="T30" fmla="*/ 0 w 822"/>
                  <a:gd name="T31" fmla="*/ 0 h 798"/>
                  <a:gd name="T32" fmla="*/ 0 w 822"/>
                  <a:gd name="T33" fmla="*/ 0 h 798"/>
                  <a:gd name="T34" fmla="*/ 0 w 822"/>
                  <a:gd name="T35" fmla="*/ 0 h 798"/>
                  <a:gd name="T36" fmla="*/ 0 w 822"/>
                  <a:gd name="T37" fmla="*/ 0 h 798"/>
                  <a:gd name="T38" fmla="*/ 0 w 822"/>
                  <a:gd name="T39" fmla="*/ 0 h 798"/>
                  <a:gd name="T40" fmla="*/ 0 w 822"/>
                  <a:gd name="T41" fmla="*/ 0 h 798"/>
                  <a:gd name="T42" fmla="*/ 0 w 822"/>
                  <a:gd name="T43" fmla="*/ 0 h 798"/>
                  <a:gd name="T44" fmla="*/ 0 w 822"/>
                  <a:gd name="T45" fmla="*/ 0 h 798"/>
                  <a:gd name="T46" fmla="*/ 0 w 822"/>
                  <a:gd name="T47" fmla="*/ 0 h 798"/>
                  <a:gd name="T48" fmla="*/ 0 w 822"/>
                  <a:gd name="T49" fmla="*/ 0 h 798"/>
                  <a:gd name="T50" fmla="*/ 0 w 822"/>
                  <a:gd name="T51" fmla="*/ 0 h 798"/>
                  <a:gd name="T52" fmla="*/ 0 w 822"/>
                  <a:gd name="T53" fmla="*/ 0 h 798"/>
                  <a:gd name="T54" fmla="*/ 0 w 822"/>
                  <a:gd name="T55" fmla="*/ 0 h 798"/>
                  <a:gd name="T56" fmla="*/ 0 w 822"/>
                  <a:gd name="T57" fmla="*/ 0 h 798"/>
                  <a:gd name="T58" fmla="*/ 0 w 822"/>
                  <a:gd name="T59" fmla="*/ 0 h 798"/>
                  <a:gd name="T60" fmla="*/ 0 w 822"/>
                  <a:gd name="T61" fmla="*/ 0 h 798"/>
                  <a:gd name="T62" fmla="*/ 0 w 822"/>
                  <a:gd name="T63" fmla="*/ 0 h 798"/>
                  <a:gd name="T64" fmla="*/ 0 w 822"/>
                  <a:gd name="T65" fmla="*/ 0 h 798"/>
                  <a:gd name="T66" fmla="*/ 0 w 822"/>
                  <a:gd name="T67" fmla="*/ 0 h 798"/>
                  <a:gd name="T68" fmla="*/ 0 w 822"/>
                  <a:gd name="T69" fmla="*/ 0 h 798"/>
                  <a:gd name="T70" fmla="*/ 0 w 822"/>
                  <a:gd name="T71" fmla="*/ 0 h 798"/>
                  <a:gd name="T72" fmla="*/ 0 w 822"/>
                  <a:gd name="T73" fmla="*/ 0 h 798"/>
                  <a:gd name="T74" fmla="*/ 0 w 822"/>
                  <a:gd name="T75" fmla="*/ 0 h 798"/>
                  <a:gd name="T76" fmla="*/ 0 w 822"/>
                  <a:gd name="T77" fmla="*/ 0 h 798"/>
                  <a:gd name="T78" fmla="*/ 0 w 822"/>
                  <a:gd name="T79" fmla="*/ 0 h 798"/>
                  <a:gd name="T80" fmla="*/ 0 w 822"/>
                  <a:gd name="T81" fmla="*/ 0 h 798"/>
                  <a:gd name="T82" fmla="*/ 0 w 822"/>
                  <a:gd name="T83" fmla="*/ 0 h 798"/>
                  <a:gd name="T84" fmla="*/ 0 w 822"/>
                  <a:gd name="T85" fmla="*/ 0 h 7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22"/>
                  <a:gd name="T130" fmla="*/ 0 h 798"/>
                  <a:gd name="T131" fmla="*/ 822 w 822"/>
                  <a:gd name="T132" fmla="*/ 798 h 7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22" h="798">
                    <a:moveTo>
                      <a:pt x="411" y="0"/>
                    </a:moveTo>
                    <a:lnTo>
                      <a:pt x="432" y="0"/>
                    </a:lnTo>
                    <a:lnTo>
                      <a:pt x="453" y="2"/>
                    </a:lnTo>
                    <a:lnTo>
                      <a:pt x="473" y="4"/>
                    </a:lnTo>
                    <a:lnTo>
                      <a:pt x="494" y="8"/>
                    </a:lnTo>
                    <a:lnTo>
                      <a:pt x="513" y="13"/>
                    </a:lnTo>
                    <a:lnTo>
                      <a:pt x="533" y="18"/>
                    </a:lnTo>
                    <a:lnTo>
                      <a:pt x="552" y="24"/>
                    </a:lnTo>
                    <a:lnTo>
                      <a:pt x="571" y="31"/>
                    </a:lnTo>
                    <a:lnTo>
                      <a:pt x="589" y="39"/>
                    </a:lnTo>
                    <a:lnTo>
                      <a:pt x="606" y="48"/>
                    </a:lnTo>
                    <a:lnTo>
                      <a:pt x="624" y="58"/>
                    </a:lnTo>
                    <a:lnTo>
                      <a:pt x="640" y="68"/>
                    </a:lnTo>
                    <a:lnTo>
                      <a:pt x="656" y="79"/>
                    </a:lnTo>
                    <a:lnTo>
                      <a:pt x="672" y="91"/>
                    </a:lnTo>
                    <a:lnTo>
                      <a:pt x="687" y="104"/>
                    </a:lnTo>
                    <a:lnTo>
                      <a:pt x="701" y="117"/>
                    </a:lnTo>
                    <a:lnTo>
                      <a:pt x="715" y="131"/>
                    </a:lnTo>
                    <a:lnTo>
                      <a:pt x="728" y="145"/>
                    </a:lnTo>
                    <a:lnTo>
                      <a:pt x="740" y="161"/>
                    </a:lnTo>
                    <a:lnTo>
                      <a:pt x="751" y="176"/>
                    </a:lnTo>
                    <a:lnTo>
                      <a:pt x="762" y="192"/>
                    </a:lnTo>
                    <a:lnTo>
                      <a:pt x="772" y="209"/>
                    </a:lnTo>
                    <a:lnTo>
                      <a:pt x="781" y="226"/>
                    </a:lnTo>
                    <a:lnTo>
                      <a:pt x="789" y="244"/>
                    </a:lnTo>
                    <a:lnTo>
                      <a:pt x="797" y="262"/>
                    </a:lnTo>
                    <a:lnTo>
                      <a:pt x="803" y="281"/>
                    </a:lnTo>
                    <a:lnTo>
                      <a:pt x="809" y="300"/>
                    </a:lnTo>
                    <a:lnTo>
                      <a:pt x="813" y="319"/>
                    </a:lnTo>
                    <a:lnTo>
                      <a:pt x="817" y="338"/>
                    </a:lnTo>
                    <a:lnTo>
                      <a:pt x="820" y="358"/>
                    </a:lnTo>
                    <a:lnTo>
                      <a:pt x="821" y="379"/>
                    </a:lnTo>
                    <a:lnTo>
                      <a:pt x="822" y="399"/>
                    </a:lnTo>
                    <a:lnTo>
                      <a:pt x="821" y="420"/>
                    </a:lnTo>
                    <a:lnTo>
                      <a:pt x="820" y="440"/>
                    </a:lnTo>
                    <a:lnTo>
                      <a:pt x="817" y="460"/>
                    </a:lnTo>
                    <a:lnTo>
                      <a:pt x="813" y="479"/>
                    </a:lnTo>
                    <a:lnTo>
                      <a:pt x="809" y="499"/>
                    </a:lnTo>
                    <a:lnTo>
                      <a:pt x="803" y="517"/>
                    </a:lnTo>
                    <a:lnTo>
                      <a:pt x="797" y="536"/>
                    </a:lnTo>
                    <a:lnTo>
                      <a:pt x="789" y="554"/>
                    </a:lnTo>
                    <a:lnTo>
                      <a:pt x="781" y="572"/>
                    </a:lnTo>
                    <a:lnTo>
                      <a:pt x="772" y="589"/>
                    </a:lnTo>
                    <a:lnTo>
                      <a:pt x="762" y="606"/>
                    </a:lnTo>
                    <a:lnTo>
                      <a:pt x="751" y="622"/>
                    </a:lnTo>
                    <a:lnTo>
                      <a:pt x="740" y="637"/>
                    </a:lnTo>
                    <a:lnTo>
                      <a:pt x="728" y="653"/>
                    </a:lnTo>
                    <a:lnTo>
                      <a:pt x="715" y="667"/>
                    </a:lnTo>
                    <a:lnTo>
                      <a:pt x="701" y="681"/>
                    </a:lnTo>
                    <a:lnTo>
                      <a:pt x="687" y="694"/>
                    </a:lnTo>
                    <a:lnTo>
                      <a:pt x="672" y="707"/>
                    </a:lnTo>
                    <a:lnTo>
                      <a:pt x="656" y="719"/>
                    </a:lnTo>
                    <a:lnTo>
                      <a:pt x="640" y="730"/>
                    </a:lnTo>
                    <a:lnTo>
                      <a:pt x="624" y="740"/>
                    </a:lnTo>
                    <a:lnTo>
                      <a:pt x="606" y="750"/>
                    </a:lnTo>
                    <a:lnTo>
                      <a:pt x="589" y="759"/>
                    </a:lnTo>
                    <a:lnTo>
                      <a:pt x="571" y="767"/>
                    </a:lnTo>
                    <a:lnTo>
                      <a:pt x="552" y="774"/>
                    </a:lnTo>
                    <a:lnTo>
                      <a:pt x="533" y="780"/>
                    </a:lnTo>
                    <a:lnTo>
                      <a:pt x="513" y="786"/>
                    </a:lnTo>
                    <a:lnTo>
                      <a:pt x="494" y="790"/>
                    </a:lnTo>
                    <a:lnTo>
                      <a:pt x="473" y="794"/>
                    </a:lnTo>
                    <a:lnTo>
                      <a:pt x="453" y="796"/>
                    </a:lnTo>
                    <a:lnTo>
                      <a:pt x="432" y="798"/>
                    </a:lnTo>
                    <a:lnTo>
                      <a:pt x="411" y="798"/>
                    </a:lnTo>
                    <a:lnTo>
                      <a:pt x="390" y="798"/>
                    </a:lnTo>
                    <a:lnTo>
                      <a:pt x="369" y="796"/>
                    </a:lnTo>
                    <a:lnTo>
                      <a:pt x="349" y="794"/>
                    </a:lnTo>
                    <a:lnTo>
                      <a:pt x="329" y="790"/>
                    </a:lnTo>
                    <a:lnTo>
                      <a:pt x="309" y="786"/>
                    </a:lnTo>
                    <a:lnTo>
                      <a:pt x="289" y="780"/>
                    </a:lnTo>
                    <a:lnTo>
                      <a:pt x="270" y="774"/>
                    </a:lnTo>
                    <a:lnTo>
                      <a:pt x="252" y="767"/>
                    </a:lnTo>
                    <a:lnTo>
                      <a:pt x="233" y="759"/>
                    </a:lnTo>
                    <a:lnTo>
                      <a:pt x="216" y="750"/>
                    </a:lnTo>
                    <a:lnTo>
                      <a:pt x="198" y="740"/>
                    </a:lnTo>
                    <a:lnTo>
                      <a:pt x="182" y="730"/>
                    </a:lnTo>
                    <a:lnTo>
                      <a:pt x="166" y="719"/>
                    </a:lnTo>
                    <a:lnTo>
                      <a:pt x="150" y="707"/>
                    </a:lnTo>
                    <a:lnTo>
                      <a:pt x="135" y="694"/>
                    </a:lnTo>
                    <a:lnTo>
                      <a:pt x="121" y="681"/>
                    </a:lnTo>
                    <a:lnTo>
                      <a:pt x="107" y="667"/>
                    </a:lnTo>
                    <a:lnTo>
                      <a:pt x="94" y="653"/>
                    </a:lnTo>
                    <a:lnTo>
                      <a:pt x="82" y="637"/>
                    </a:lnTo>
                    <a:lnTo>
                      <a:pt x="71" y="622"/>
                    </a:lnTo>
                    <a:lnTo>
                      <a:pt x="60" y="606"/>
                    </a:lnTo>
                    <a:lnTo>
                      <a:pt x="50" y="589"/>
                    </a:lnTo>
                    <a:lnTo>
                      <a:pt x="41" y="572"/>
                    </a:lnTo>
                    <a:lnTo>
                      <a:pt x="33" y="554"/>
                    </a:lnTo>
                    <a:lnTo>
                      <a:pt x="25" y="536"/>
                    </a:lnTo>
                    <a:lnTo>
                      <a:pt x="19" y="517"/>
                    </a:lnTo>
                    <a:lnTo>
                      <a:pt x="13" y="499"/>
                    </a:lnTo>
                    <a:lnTo>
                      <a:pt x="9" y="479"/>
                    </a:lnTo>
                    <a:lnTo>
                      <a:pt x="5" y="460"/>
                    </a:lnTo>
                    <a:lnTo>
                      <a:pt x="2" y="440"/>
                    </a:lnTo>
                    <a:lnTo>
                      <a:pt x="1" y="420"/>
                    </a:lnTo>
                    <a:lnTo>
                      <a:pt x="0" y="399"/>
                    </a:lnTo>
                    <a:lnTo>
                      <a:pt x="1" y="379"/>
                    </a:lnTo>
                    <a:lnTo>
                      <a:pt x="2" y="358"/>
                    </a:lnTo>
                    <a:lnTo>
                      <a:pt x="5" y="338"/>
                    </a:lnTo>
                    <a:lnTo>
                      <a:pt x="9" y="319"/>
                    </a:lnTo>
                    <a:lnTo>
                      <a:pt x="13" y="300"/>
                    </a:lnTo>
                    <a:lnTo>
                      <a:pt x="19" y="281"/>
                    </a:lnTo>
                    <a:lnTo>
                      <a:pt x="25" y="262"/>
                    </a:lnTo>
                    <a:lnTo>
                      <a:pt x="33" y="244"/>
                    </a:lnTo>
                    <a:lnTo>
                      <a:pt x="41" y="226"/>
                    </a:lnTo>
                    <a:lnTo>
                      <a:pt x="50" y="209"/>
                    </a:lnTo>
                    <a:lnTo>
                      <a:pt x="60" y="192"/>
                    </a:lnTo>
                    <a:lnTo>
                      <a:pt x="71" y="176"/>
                    </a:lnTo>
                    <a:lnTo>
                      <a:pt x="82" y="161"/>
                    </a:lnTo>
                    <a:lnTo>
                      <a:pt x="94" y="145"/>
                    </a:lnTo>
                    <a:lnTo>
                      <a:pt x="107" y="131"/>
                    </a:lnTo>
                    <a:lnTo>
                      <a:pt x="121" y="117"/>
                    </a:lnTo>
                    <a:lnTo>
                      <a:pt x="135" y="104"/>
                    </a:lnTo>
                    <a:lnTo>
                      <a:pt x="150" y="91"/>
                    </a:lnTo>
                    <a:lnTo>
                      <a:pt x="166" y="79"/>
                    </a:lnTo>
                    <a:lnTo>
                      <a:pt x="182" y="68"/>
                    </a:lnTo>
                    <a:lnTo>
                      <a:pt x="198" y="58"/>
                    </a:lnTo>
                    <a:lnTo>
                      <a:pt x="216" y="48"/>
                    </a:lnTo>
                    <a:lnTo>
                      <a:pt x="233" y="39"/>
                    </a:lnTo>
                    <a:lnTo>
                      <a:pt x="252" y="31"/>
                    </a:lnTo>
                    <a:lnTo>
                      <a:pt x="270" y="24"/>
                    </a:lnTo>
                    <a:lnTo>
                      <a:pt x="289" y="18"/>
                    </a:lnTo>
                    <a:lnTo>
                      <a:pt x="309" y="13"/>
                    </a:lnTo>
                    <a:lnTo>
                      <a:pt x="329" y="8"/>
                    </a:lnTo>
                    <a:lnTo>
                      <a:pt x="349" y="4"/>
                    </a:lnTo>
                    <a:lnTo>
                      <a:pt x="369" y="2"/>
                    </a:lnTo>
                    <a:lnTo>
                      <a:pt x="390" y="0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grpSp>
            <p:nvGrpSpPr>
              <p:cNvPr id="41" name="Group 40"/>
              <p:cNvGrpSpPr>
                <a:grpSpLocks/>
              </p:cNvGrpSpPr>
              <p:nvPr/>
            </p:nvGrpSpPr>
            <p:grpSpPr bwMode="auto">
              <a:xfrm>
                <a:off x="1476375" y="2743204"/>
                <a:ext cx="262" cy="253"/>
                <a:chOff x="1476375" y="2743204"/>
                <a:chExt cx="262" cy="253"/>
              </a:xfrm>
            </p:grpSpPr>
            <p:sp>
              <p:nvSpPr>
                <p:cNvPr id="42" name="Freeform 41"/>
                <p:cNvSpPr>
                  <a:spLocks/>
                </p:cNvSpPr>
                <p:nvPr/>
              </p:nvSpPr>
              <p:spPr bwMode="auto">
                <a:xfrm>
                  <a:off x="1476375" y="2743204"/>
                  <a:ext cx="262" cy="253"/>
                </a:xfrm>
                <a:custGeom>
                  <a:avLst/>
                  <a:gdLst>
                    <a:gd name="T0" fmla="*/ 0 w 822"/>
                    <a:gd name="T1" fmla="*/ 0 h 798"/>
                    <a:gd name="T2" fmla="*/ 0 w 822"/>
                    <a:gd name="T3" fmla="*/ 0 h 798"/>
                    <a:gd name="T4" fmla="*/ 0 w 822"/>
                    <a:gd name="T5" fmla="*/ 0 h 798"/>
                    <a:gd name="T6" fmla="*/ 0 w 822"/>
                    <a:gd name="T7" fmla="*/ 0 h 798"/>
                    <a:gd name="T8" fmla="*/ 0 w 822"/>
                    <a:gd name="T9" fmla="*/ 0 h 798"/>
                    <a:gd name="T10" fmla="*/ 0 w 822"/>
                    <a:gd name="T11" fmla="*/ 0 h 798"/>
                    <a:gd name="T12" fmla="*/ 0 w 822"/>
                    <a:gd name="T13" fmla="*/ 0 h 798"/>
                    <a:gd name="T14" fmla="*/ 0 w 822"/>
                    <a:gd name="T15" fmla="*/ 0 h 798"/>
                    <a:gd name="T16" fmla="*/ 0 w 822"/>
                    <a:gd name="T17" fmla="*/ 0 h 798"/>
                    <a:gd name="T18" fmla="*/ 0 w 822"/>
                    <a:gd name="T19" fmla="*/ 0 h 798"/>
                    <a:gd name="T20" fmla="*/ 0 w 822"/>
                    <a:gd name="T21" fmla="*/ 0 h 798"/>
                    <a:gd name="T22" fmla="*/ 0 w 822"/>
                    <a:gd name="T23" fmla="*/ 0 h 798"/>
                    <a:gd name="T24" fmla="*/ 0 w 822"/>
                    <a:gd name="T25" fmla="*/ 0 h 798"/>
                    <a:gd name="T26" fmla="*/ 0 w 822"/>
                    <a:gd name="T27" fmla="*/ 0 h 798"/>
                    <a:gd name="T28" fmla="*/ 0 w 822"/>
                    <a:gd name="T29" fmla="*/ 0 h 798"/>
                    <a:gd name="T30" fmla="*/ 0 w 822"/>
                    <a:gd name="T31" fmla="*/ 0 h 798"/>
                    <a:gd name="T32" fmla="*/ 0 w 822"/>
                    <a:gd name="T33" fmla="*/ 0 h 798"/>
                    <a:gd name="T34" fmla="*/ 0 w 822"/>
                    <a:gd name="T35" fmla="*/ 0 h 798"/>
                    <a:gd name="T36" fmla="*/ 0 w 822"/>
                    <a:gd name="T37" fmla="*/ 0 h 798"/>
                    <a:gd name="T38" fmla="*/ 0 w 822"/>
                    <a:gd name="T39" fmla="*/ 0 h 798"/>
                    <a:gd name="T40" fmla="*/ 0 w 822"/>
                    <a:gd name="T41" fmla="*/ 0 h 798"/>
                    <a:gd name="T42" fmla="*/ 0 w 822"/>
                    <a:gd name="T43" fmla="*/ 0 h 798"/>
                    <a:gd name="T44" fmla="*/ 0 w 822"/>
                    <a:gd name="T45" fmla="*/ 0 h 798"/>
                    <a:gd name="T46" fmla="*/ 0 w 822"/>
                    <a:gd name="T47" fmla="*/ 0 h 798"/>
                    <a:gd name="T48" fmla="*/ 0 w 822"/>
                    <a:gd name="T49" fmla="*/ 0 h 798"/>
                    <a:gd name="T50" fmla="*/ 0 w 822"/>
                    <a:gd name="T51" fmla="*/ 0 h 798"/>
                    <a:gd name="T52" fmla="*/ 0 w 822"/>
                    <a:gd name="T53" fmla="*/ 0 h 798"/>
                    <a:gd name="T54" fmla="*/ 0 w 822"/>
                    <a:gd name="T55" fmla="*/ 0 h 798"/>
                    <a:gd name="T56" fmla="*/ 0 w 822"/>
                    <a:gd name="T57" fmla="*/ 0 h 798"/>
                    <a:gd name="T58" fmla="*/ 0 w 822"/>
                    <a:gd name="T59" fmla="*/ 0 h 798"/>
                    <a:gd name="T60" fmla="*/ 0 w 822"/>
                    <a:gd name="T61" fmla="*/ 0 h 798"/>
                    <a:gd name="T62" fmla="*/ 0 w 822"/>
                    <a:gd name="T63" fmla="*/ 0 h 798"/>
                    <a:gd name="T64" fmla="*/ 0 w 822"/>
                    <a:gd name="T65" fmla="*/ 0 h 798"/>
                    <a:gd name="T66" fmla="*/ 0 w 822"/>
                    <a:gd name="T67" fmla="*/ 0 h 798"/>
                    <a:gd name="T68" fmla="*/ 0 w 822"/>
                    <a:gd name="T69" fmla="*/ 0 h 798"/>
                    <a:gd name="T70" fmla="*/ 0 w 822"/>
                    <a:gd name="T71" fmla="*/ 0 h 798"/>
                    <a:gd name="T72" fmla="*/ 0 w 822"/>
                    <a:gd name="T73" fmla="*/ 0 h 798"/>
                    <a:gd name="T74" fmla="*/ 0 w 822"/>
                    <a:gd name="T75" fmla="*/ 0 h 798"/>
                    <a:gd name="T76" fmla="*/ 0 w 822"/>
                    <a:gd name="T77" fmla="*/ 0 h 798"/>
                    <a:gd name="T78" fmla="*/ 0 w 822"/>
                    <a:gd name="T79" fmla="*/ 0 h 798"/>
                    <a:gd name="T80" fmla="*/ 0 w 822"/>
                    <a:gd name="T81" fmla="*/ 0 h 798"/>
                    <a:gd name="T82" fmla="*/ 0 w 822"/>
                    <a:gd name="T83" fmla="*/ 0 h 798"/>
                    <a:gd name="T84" fmla="*/ 0 w 822"/>
                    <a:gd name="T85" fmla="*/ 0 h 79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22"/>
                    <a:gd name="T130" fmla="*/ 0 h 798"/>
                    <a:gd name="T131" fmla="*/ 822 w 822"/>
                    <a:gd name="T132" fmla="*/ 798 h 79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22" h="798">
                      <a:moveTo>
                        <a:pt x="411" y="0"/>
                      </a:moveTo>
                      <a:lnTo>
                        <a:pt x="432" y="0"/>
                      </a:lnTo>
                      <a:lnTo>
                        <a:pt x="453" y="2"/>
                      </a:lnTo>
                      <a:lnTo>
                        <a:pt x="473" y="4"/>
                      </a:lnTo>
                      <a:lnTo>
                        <a:pt x="494" y="8"/>
                      </a:lnTo>
                      <a:lnTo>
                        <a:pt x="513" y="13"/>
                      </a:lnTo>
                      <a:lnTo>
                        <a:pt x="533" y="18"/>
                      </a:lnTo>
                      <a:lnTo>
                        <a:pt x="552" y="24"/>
                      </a:lnTo>
                      <a:lnTo>
                        <a:pt x="571" y="31"/>
                      </a:lnTo>
                      <a:lnTo>
                        <a:pt x="589" y="39"/>
                      </a:lnTo>
                      <a:lnTo>
                        <a:pt x="606" y="48"/>
                      </a:lnTo>
                      <a:lnTo>
                        <a:pt x="624" y="58"/>
                      </a:lnTo>
                      <a:lnTo>
                        <a:pt x="640" y="68"/>
                      </a:lnTo>
                      <a:lnTo>
                        <a:pt x="656" y="79"/>
                      </a:lnTo>
                      <a:lnTo>
                        <a:pt x="672" y="91"/>
                      </a:lnTo>
                      <a:lnTo>
                        <a:pt x="687" y="104"/>
                      </a:lnTo>
                      <a:lnTo>
                        <a:pt x="701" y="117"/>
                      </a:lnTo>
                      <a:lnTo>
                        <a:pt x="715" y="131"/>
                      </a:lnTo>
                      <a:lnTo>
                        <a:pt x="728" y="145"/>
                      </a:lnTo>
                      <a:lnTo>
                        <a:pt x="740" y="161"/>
                      </a:lnTo>
                      <a:lnTo>
                        <a:pt x="751" y="176"/>
                      </a:lnTo>
                      <a:lnTo>
                        <a:pt x="762" y="192"/>
                      </a:lnTo>
                      <a:lnTo>
                        <a:pt x="772" y="209"/>
                      </a:lnTo>
                      <a:lnTo>
                        <a:pt x="781" y="226"/>
                      </a:lnTo>
                      <a:lnTo>
                        <a:pt x="789" y="244"/>
                      </a:lnTo>
                      <a:lnTo>
                        <a:pt x="797" y="262"/>
                      </a:lnTo>
                      <a:lnTo>
                        <a:pt x="803" y="281"/>
                      </a:lnTo>
                      <a:lnTo>
                        <a:pt x="809" y="300"/>
                      </a:lnTo>
                      <a:lnTo>
                        <a:pt x="813" y="319"/>
                      </a:lnTo>
                      <a:lnTo>
                        <a:pt x="817" y="338"/>
                      </a:lnTo>
                      <a:lnTo>
                        <a:pt x="820" y="358"/>
                      </a:lnTo>
                      <a:lnTo>
                        <a:pt x="821" y="379"/>
                      </a:lnTo>
                      <a:lnTo>
                        <a:pt x="822" y="399"/>
                      </a:lnTo>
                      <a:lnTo>
                        <a:pt x="821" y="420"/>
                      </a:lnTo>
                      <a:lnTo>
                        <a:pt x="820" y="440"/>
                      </a:lnTo>
                      <a:lnTo>
                        <a:pt x="817" y="460"/>
                      </a:lnTo>
                      <a:lnTo>
                        <a:pt x="813" y="479"/>
                      </a:lnTo>
                      <a:lnTo>
                        <a:pt x="809" y="499"/>
                      </a:lnTo>
                      <a:lnTo>
                        <a:pt x="803" y="517"/>
                      </a:lnTo>
                      <a:lnTo>
                        <a:pt x="797" y="536"/>
                      </a:lnTo>
                      <a:lnTo>
                        <a:pt x="789" y="554"/>
                      </a:lnTo>
                      <a:lnTo>
                        <a:pt x="781" y="572"/>
                      </a:lnTo>
                      <a:lnTo>
                        <a:pt x="772" y="589"/>
                      </a:lnTo>
                      <a:lnTo>
                        <a:pt x="762" y="606"/>
                      </a:lnTo>
                      <a:lnTo>
                        <a:pt x="751" y="622"/>
                      </a:lnTo>
                      <a:lnTo>
                        <a:pt x="740" y="637"/>
                      </a:lnTo>
                      <a:lnTo>
                        <a:pt x="728" y="653"/>
                      </a:lnTo>
                      <a:lnTo>
                        <a:pt x="715" y="667"/>
                      </a:lnTo>
                      <a:lnTo>
                        <a:pt x="701" y="681"/>
                      </a:lnTo>
                      <a:lnTo>
                        <a:pt x="687" y="694"/>
                      </a:lnTo>
                      <a:lnTo>
                        <a:pt x="672" y="707"/>
                      </a:lnTo>
                      <a:lnTo>
                        <a:pt x="656" y="719"/>
                      </a:lnTo>
                      <a:lnTo>
                        <a:pt x="640" y="730"/>
                      </a:lnTo>
                      <a:lnTo>
                        <a:pt x="624" y="740"/>
                      </a:lnTo>
                      <a:lnTo>
                        <a:pt x="606" y="750"/>
                      </a:lnTo>
                      <a:lnTo>
                        <a:pt x="589" y="759"/>
                      </a:lnTo>
                      <a:lnTo>
                        <a:pt x="571" y="767"/>
                      </a:lnTo>
                      <a:lnTo>
                        <a:pt x="552" y="774"/>
                      </a:lnTo>
                      <a:lnTo>
                        <a:pt x="533" y="780"/>
                      </a:lnTo>
                      <a:lnTo>
                        <a:pt x="513" y="786"/>
                      </a:lnTo>
                      <a:lnTo>
                        <a:pt x="494" y="790"/>
                      </a:lnTo>
                      <a:lnTo>
                        <a:pt x="473" y="794"/>
                      </a:lnTo>
                      <a:lnTo>
                        <a:pt x="453" y="796"/>
                      </a:lnTo>
                      <a:lnTo>
                        <a:pt x="432" y="798"/>
                      </a:lnTo>
                      <a:lnTo>
                        <a:pt x="411" y="798"/>
                      </a:lnTo>
                      <a:lnTo>
                        <a:pt x="390" y="798"/>
                      </a:lnTo>
                      <a:lnTo>
                        <a:pt x="369" y="796"/>
                      </a:lnTo>
                      <a:lnTo>
                        <a:pt x="349" y="794"/>
                      </a:lnTo>
                      <a:lnTo>
                        <a:pt x="329" y="790"/>
                      </a:lnTo>
                      <a:lnTo>
                        <a:pt x="309" y="786"/>
                      </a:lnTo>
                      <a:lnTo>
                        <a:pt x="289" y="780"/>
                      </a:lnTo>
                      <a:lnTo>
                        <a:pt x="270" y="774"/>
                      </a:lnTo>
                      <a:lnTo>
                        <a:pt x="252" y="767"/>
                      </a:lnTo>
                      <a:lnTo>
                        <a:pt x="233" y="759"/>
                      </a:lnTo>
                      <a:lnTo>
                        <a:pt x="216" y="750"/>
                      </a:lnTo>
                      <a:lnTo>
                        <a:pt x="198" y="740"/>
                      </a:lnTo>
                      <a:lnTo>
                        <a:pt x="182" y="730"/>
                      </a:lnTo>
                      <a:lnTo>
                        <a:pt x="166" y="719"/>
                      </a:lnTo>
                      <a:lnTo>
                        <a:pt x="150" y="707"/>
                      </a:lnTo>
                      <a:lnTo>
                        <a:pt x="135" y="694"/>
                      </a:lnTo>
                      <a:lnTo>
                        <a:pt x="121" y="681"/>
                      </a:lnTo>
                      <a:lnTo>
                        <a:pt x="107" y="667"/>
                      </a:lnTo>
                      <a:lnTo>
                        <a:pt x="94" y="653"/>
                      </a:lnTo>
                      <a:lnTo>
                        <a:pt x="82" y="637"/>
                      </a:lnTo>
                      <a:lnTo>
                        <a:pt x="71" y="622"/>
                      </a:lnTo>
                      <a:lnTo>
                        <a:pt x="60" y="606"/>
                      </a:lnTo>
                      <a:lnTo>
                        <a:pt x="50" y="589"/>
                      </a:lnTo>
                      <a:lnTo>
                        <a:pt x="41" y="572"/>
                      </a:lnTo>
                      <a:lnTo>
                        <a:pt x="33" y="554"/>
                      </a:lnTo>
                      <a:lnTo>
                        <a:pt x="25" y="536"/>
                      </a:lnTo>
                      <a:lnTo>
                        <a:pt x="19" y="517"/>
                      </a:lnTo>
                      <a:lnTo>
                        <a:pt x="13" y="499"/>
                      </a:lnTo>
                      <a:lnTo>
                        <a:pt x="9" y="479"/>
                      </a:lnTo>
                      <a:lnTo>
                        <a:pt x="5" y="460"/>
                      </a:lnTo>
                      <a:lnTo>
                        <a:pt x="2" y="440"/>
                      </a:lnTo>
                      <a:lnTo>
                        <a:pt x="1" y="420"/>
                      </a:lnTo>
                      <a:lnTo>
                        <a:pt x="0" y="399"/>
                      </a:lnTo>
                      <a:lnTo>
                        <a:pt x="1" y="379"/>
                      </a:lnTo>
                      <a:lnTo>
                        <a:pt x="2" y="358"/>
                      </a:lnTo>
                      <a:lnTo>
                        <a:pt x="5" y="338"/>
                      </a:lnTo>
                      <a:lnTo>
                        <a:pt x="9" y="319"/>
                      </a:lnTo>
                      <a:lnTo>
                        <a:pt x="13" y="300"/>
                      </a:lnTo>
                      <a:lnTo>
                        <a:pt x="19" y="281"/>
                      </a:lnTo>
                      <a:lnTo>
                        <a:pt x="25" y="262"/>
                      </a:lnTo>
                      <a:lnTo>
                        <a:pt x="33" y="244"/>
                      </a:lnTo>
                      <a:lnTo>
                        <a:pt x="41" y="226"/>
                      </a:lnTo>
                      <a:lnTo>
                        <a:pt x="50" y="209"/>
                      </a:lnTo>
                      <a:lnTo>
                        <a:pt x="60" y="192"/>
                      </a:lnTo>
                      <a:lnTo>
                        <a:pt x="71" y="176"/>
                      </a:lnTo>
                      <a:lnTo>
                        <a:pt x="82" y="161"/>
                      </a:lnTo>
                      <a:lnTo>
                        <a:pt x="94" y="145"/>
                      </a:lnTo>
                      <a:lnTo>
                        <a:pt x="107" y="131"/>
                      </a:lnTo>
                      <a:lnTo>
                        <a:pt x="121" y="117"/>
                      </a:lnTo>
                      <a:lnTo>
                        <a:pt x="135" y="104"/>
                      </a:lnTo>
                      <a:lnTo>
                        <a:pt x="150" y="91"/>
                      </a:lnTo>
                      <a:lnTo>
                        <a:pt x="166" y="79"/>
                      </a:lnTo>
                      <a:lnTo>
                        <a:pt x="182" y="68"/>
                      </a:lnTo>
                      <a:lnTo>
                        <a:pt x="198" y="58"/>
                      </a:lnTo>
                      <a:lnTo>
                        <a:pt x="216" y="48"/>
                      </a:lnTo>
                      <a:lnTo>
                        <a:pt x="233" y="39"/>
                      </a:lnTo>
                      <a:lnTo>
                        <a:pt x="252" y="31"/>
                      </a:lnTo>
                      <a:lnTo>
                        <a:pt x="270" y="24"/>
                      </a:lnTo>
                      <a:lnTo>
                        <a:pt x="289" y="18"/>
                      </a:lnTo>
                      <a:lnTo>
                        <a:pt x="309" y="13"/>
                      </a:lnTo>
                      <a:lnTo>
                        <a:pt x="329" y="8"/>
                      </a:lnTo>
                      <a:lnTo>
                        <a:pt x="349" y="4"/>
                      </a:lnTo>
                      <a:lnTo>
                        <a:pt x="369" y="2"/>
                      </a:lnTo>
                      <a:lnTo>
                        <a:pt x="390" y="0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 rot="-5400000">
                  <a:off x="1476422" y="2743249"/>
                  <a:ext cx="167" cy="163"/>
                </a:xfrm>
                <a:custGeom>
                  <a:avLst/>
                  <a:gdLst>
                    <a:gd name="T0" fmla="*/ 0 w 526"/>
                    <a:gd name="T1" fmla="*/ 0 h 511"/>
                    <a:gd name="T2" fmla="*/ 0 w 526"/>
                    <a:gd name="T3" fmla="*/ 0 h 511"/>
                    <a:gd name="T4" fmla="*/ 0 w 526"/>
                    <a:gd name="T5" fmla="*/ 0 h 511"/>
                    <a:gd name="T6" fmla="*/ 0 w 526"/>
                    <a:gd name="T7" fmla="*/ 0 h 511"/>
                    <a:gd name="T8" fmla="*/ 0 w 526"/>
                    <a:gd name="T9" fmla="*/ 0 h 511"/>
                    <a:gd name="T10" fmla="*/ 0 w 526"/>
                    <a:gd name="T11" fmla="*/ 0 h 511"/>
                    <a:gd name="T12" fmla="*/ 0 w 526"/>
                    <a:gd name="T13" fmla="*/ 0 h 511"/>
                    <a:gd name="T14" fmla="*/ 0 w 526"/>
                    <a:gd name="T15" fmla="*/ 0 h 511"/>
                    <a:gd name="T16" fmla="*/ 0 w 526"/>
                    <a:gd name="T17" fmla="*/ 0 h 511"/>
                    <a:gd name="T18" fmla="*/ 0 w 526"/>
                    <a:gd name="T19" fmla="*/ 0 h 511"/>
                    <a:gd name="T20" fmla="*/ 0 w 526"/>
                    <a:gd name="T21" fmla="*/ 0 h 511"/>
                    <a:gd name="T22" fmla="*/ 0 w 526"/>
                    <a:gd name="T23" fmla="*/ 0 h 511"/>
                    <a:gd name="T24" fmla="*/ 0 w 526"/>
                    <a:gd name="T25" fmla="*/ 0 h 511"/>
                    <a:gd name="T26" fmla="*/ 0 w 526"/>
                    <a:gd name="T27" fmla="*/ 0 h 511"/>
                    <a:gd name="T28" fmla="*/ 0 w 526"/>
                    <a:gd name="T29" fmla="*/ 0 h 511"/>
                    <a:gd name="T30" fmla="*/ 0 w 526"/>
                    <a:gd name="T31" fmla="*/ 0 h 511"/>
                    <a:gd name="T32" fmla="*/ 0 w 526"/>
                    <a:gd name="T33" fmla="*/ 0 h 511"/>
                    <a:gd name="T34" fmla="*/ 0 w 526"/>
                    <a:gd name="T35" fmla="*/ 0 h 511"/>
                    <a:gd name="T36" fmla="*/ 0 w 526"/>
                    <a:gd name="T37" fmla="*/ 0 h 511"/>
                    <a:gd name="T38" fmla="*/ 0 w 526"/>
                    <a:gd name="T39" fmla="*/ 0 h 511"/>
                    <a:gd name="T40" fmla="*/ 0 w 526"/>
                    <a:gd name="T41" fmla="*/ 0 h 511"/>
                    <a:gd name="T42" fmla="*/ 0 w 526"/>
                    <a:gd name="T43" fmla="*/ 0 h 511"/>
                    <a:gd name="T44" fmla="*/ 0 w 526"/>
                    <a:gd name="T45" fmla="*/ 0 h 511"/>
                    <a:gd name="T46" fmla="*/ 0 w 526"/>
                    <a:gd name="T47" fmla="*/ 0 h 511"/>
                    <a:gd name="T48" fmla="*/ 0 w 526"/>
                    <a:gd name="T49" fmla="*/ 0 h 511"/>
                    <a:gd name="T50" fmla="*/ 0 w 526"/>
                    <a:gd name="T51" fmla="*/ 0 h 511"/>
                    <a:gd name="T52" fmla="*/ 0 w 526"/>
                    <a:gd name="T53" fmla="*/ 0 h 511"/>
                    <a:gd name="T54" fmla="*/ 0 w 526"/>
                    <a:gd name="T55" fmla="*/ 0 h 511"/>
                    <a:gd name="T56" fmla="*/ 0 w 526"/>
                    <a:gd name="T57" fmla="*/ 0 h 511"/>
                    <a:gd name="T58" fmla="*/ 0 w 526"/>
                    <a:gd name="T59" fmla="*/ 0 h 511"/>
                    <a:gd name="T60" fmla="*/ 0 w 526"/>
                    <a:gd name="T61" fmla="*/ 0 h 511"/>
                    <a:gd name="T62" fmla="*/ 0 w 526"/>
                    <a:gd name="T63" fmla="*/ 0 h 51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26"/>
                    <a:gd name="T97" fmla="*/ 0 h 511"/>
                    <a:gd name="T98" fmla="*/ 526 w 526"/>
                    <a:gd name="T99" fmla="*/ 511 h 51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26" h="511">
                      <a:moveTo>
                        <a:pt x="265" y="329"/>
                      </a:moveTo>
                      <a:lnTo>
                        <a:pt x="0" y="71"/>
                      </a:lnTo>
                      <a:lnTo>
                        <a:pt x="74" y="0"/>
                      </a:lnTo>
                      <a:lnTo>
                        <a:pt x="339" y="258"/>
                      </a:lnTo>
                      <a:lnTo>
                        <a:pt x="414" y="156"/>
                      </a:lnTo>
                      <a:lnTo>
                        <a:pt x="415" y="155"/>
                      </a:lnTo>
                      <a:lnTo>
                        <a:pt x="416" y="155"/>
                      </a:lnTo>
                      <a:lnTo>
                        <a:pt x="417" y="154"/>
                      </a:lnTo>
                      <a:lnTo>
                        <a:pt x="418" y="154"/>
                      </a:lnTo>
                      <a:lnTo>
                        <a:pt x="419" y="153"/>
                      </a:lnTo>
                      <a:lnTo>
                        <a:pt x="420" y="153"/>
                      </a:lnTo>
                      <a:lnTo>
                        <a:pt x="421" y="153"/>
                      </a:lnTo>
                      <a:lnTo>
                        <a:pt x="422" y="153"/>
                      </a:lnTo>
                      <a:lnTo>
                        <a:pt x="423" y="153"/>
                      </a:lnTo>
                      <a:lnTo>
                        <a:pt x="424" y="153"/>
                      </a:lnTo>
                      <a:lnTo>
                        <a:pt x="425" y="154"/>
                      </a:lnTo>
                      <a:lnTo>
                        <a:pt x="426" y="154"/>
                      </a:lnTo>
                      <a:lnTo>
                        <a:pt x="427" y="155"/>
                      </a:lnTo>
                      <a:lnTo>
                        <a:pt x="428" y="156"/>
                      </a:lnTo>
                      <a:lnTo>
                        <a:pt x="429" y="156"/>
                      </a:lnTo>
                      <a:lnTo>
                        <a:pt x="429" y="157"/>
                      </a:lnTo>
                      <a:lnTo>
                        <a:pt x="526" y="511"/>
                      </a:lnTo>
                      <a:lnTo>
                        <a:pt x="162" y="417"/>
                      </a:lnTo>
                      <a:lnTo>
                        <a:pt x="162" y="416"/>
                      </a:lnTo>
                      <a:lnTo>
                        <a:pt x="161" y="416"/>
                      </a:lnTo>
                      <a:lnTo>
                        <a:pt x="160" y="415"/>
                      </a:lnTo>
                      <a:lnTo>
                        <a:pt x="160" y="414"/>
                      </a:lnTo>
                      <a:lnTo>
                        <a:pt x="159" y="414"/>
                      </a:lnTo>
                      <a:lnTo>
                        <a:pt x="159" y="413"/>
                      </a:lnTo>
                      <a:lnTo>
                        <a:pt x="158" y="412"/>
                      </a:lnTo>
                      <a:lnTo>
                        <a:pt x="158" y="411"/>
                      </a:lnTo>
                      <a:lnTo>
                        <a:pt x="158" y="410"/>
                      </a:lnTo>
                      <a:lnTo>
                        <a:pt x="158" y="409"/>
                      </a:lnTo>
                      <a:lnTo>
                        <a:pt x="158" y="408"/>
                      </a:lnTo>
                      <a:lnTo>
                        <a:pt x="158" y="407"/>
                      </a:lnTo>
                      <a:lnTo>
                        <a:pt x="158" y="406"/>
                      </a:lnTo>
                      <a:lnTo>
                        <a:pt x="158" y="405"/>
                      </a:lnTo>
                      <a:lnTo>
                        <a:pt x="159" y="405"/>
                      </a:lnTo>
                      <a:lnTo>
                        <a:pt x="159" y="404"/>
                      </a:lnTo>
                      <a:lnTo>
                        <a:pt x="159" y="403"/>
                      </a:lnTo>
                      <a:lnTo>
                        <a:pt x="160" y="403"/>
                      </a:lnTo>
                      <a:lnTo>
                        <a:pt x="160" y="402"/>
                      </a:lnTo>
                      <a:lnTo>
                        <a:pt x="161" y="402"/>
                      </a:lnTo>
                      <a:lnTo>
                        <a:pt x="161" y="401"/>
                      </a:lnTo>
                      <a:lnTo>
                        <a:pt x="265" y="3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</p:grpSp>
        </p:grpSp>
      </p:grpSp>
      <p:grpSp>
        <p:nvGrpSpPr>
          <p:cNvPr id="44" name="Group 43"/>
          <p:cNvGrpSpPr/>
          <p:nvPr/>
        </p:nvGrpSpPr>
        <p:grpSpPr>
          <a:xfrm>
            <a:off x="5462548" y="4237536"/>
            <a:ext cx="1629732" cy="634966"/>
            <a:chOff x="4917182" y="2693492"/>
            <a:chExt cx="1629732" cy="634966"/>
          </a:xfrm>
        </p:grpSpPr>
        <p:sp>
          <p:nvSpPr>
            <p:cNvPr id="45" name="Line 165"/>
            <p:cNvSpPr>
              <a:spLocks noChangeShapeType="1"/>
            </p:cNvSpPr>
            <p:nvPr/>
          </p:nvSpPr>
          <p:spPr bwMode="auto">
            <a:xfrm rot="5400000" flipH="1" flipV="1">
              <a:off x="6163419" y="2625725"/>
              <a:ext cx="315728" cy="4512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182" y="2932458"/>
              <a:ext cx="761145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" name="Group 46"/>
            <p:cNvGrpSpPr>
              <a:grpSpLocks/>
            </p:cNvGrpSpPr>
            <p:nvPr/>
          </p:nvGrpSpPr>
          <p:grpSpPr bwMode="auto">
            <a:xfrm flipV="1">
              <a:off x="5699652" y="2926420"/>
              <a:ext cx="396000" cy="396000"/>
              <a:chOff x="1476375" y="2743200"/>
              <a:chExt cx="262" cy="260"/>
            </a:xfrm>
          </p:grpSpPr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 rot="-5400000">
                <a:off x="1476375" y="2743200"/>
                <a:ext cx="260" cy="260"/>
              </a:xfrm>
              <a:custGeom>
                <a:avLst/>
                <a:gdLst>
                  <a:gd name="T0" fmla="*/ 0 w 822"/>
                  <a:gd name="T1" fmla="*/ 0 h 798"/>
                  <a:gd name="T2" fmla="*/ 0 w 822"/>
                  <a:gd name="T3" fmla="*/ 0 h 798"/>
                  <a:gd name="T4" fmla="*/ 0 w 822"/>
                  <a:gd name="T5" fmla="*/ 0 h 798"/>
                  <a:gd name="T6" fmla="*/ 0 w 822"/>
                  <a:gd name="T7" fmla="*/ 0 h 798"/>
                  <a:gd name="T8" fmla="*/ 0 w 822"/>
                  <a:gd name="T9" fmla="*/ 0 h 798"/>
                  <a:gd name="T10" fmla="*/ 0 w 822"/>
                  <a:gd name="T11" fmla="*/ 0 h 798"/>
                  <a:gd name="T12" fmla="*/ 0 w 822"/>
                  <a:gd name="T13" fmla="*/ 0 h 798"/>
                  <a:gd name="T14" fmla="*/ 0 w 822"/>
                  <a:gd name="T15" fmla="*/ 0 h 798"/>
                  <a:gd name="T16" fmla="*/ 0 w 822"/>
                  <a:gd name="T17" fmla="*/ 0 h 798"/>
                  <a:gd name="T18" fmla="*/ 0 w 822"/>
                  <a:gd name="T19" fmla="*/ 0 h 798"/>
                  <a:gd name="T20" fmla="*/ 0 w 822"/>
                  <a:gd name="T21" fmla="*/ 0 h 798"/>
                  <a:gd name="T22" fmla="*/ 0 w 822"/>
                  <a:gd name="T23" fmla="*/ 0 h 798"/>
                  <a:gd name="T24" fmla="*/ 0 w 822"/>
                  <a:gd name="T25" fmla="*/ 0 h 798"/>
                  <a:gd name="T26" fmla="*/ 0 w 822"/>
                  <a:gd name="T27" fmla="*/ 0 h 798"/>
                  <a:gd name="T28" fmla="*/ 0 w 822"/>
                  <a:gd name="T29" fmla="*/ 0 h 798"/>
                  <a:gd name="T30" fmla="*/ 0 w 822"/>
                  <a:gd name="T31" fmla="*/ 0 h 798"/>
                  <a:gd name="T32" fmla="*/ 0 w 822"/>
                  <a:gd name="T33" fmla="*/ 0 h 798"/>
                  <a:gd name="T34" fmla="*/ 0 w 822"/>
                  <a:gd name="T35" fmla="*/ 0 h 798"/>
                  <a:gd name="T36" fmla="*/ 0 w 822"/>
                  <a:gd name="T37" fmla="*/ 0 h 798"/>
                  <a:gd name="T38" fmla="*/ 0 w 822"/>
                  <a:gd name="T39" fmla="*/ 0 h 798"/>
                  <a:gd name="T40" fmla="*/ 0 w 822"/>
                  <a:gd name="T41" fmla="*/ 0 h 798"/>
                  <a:gd name="T42" fmla="*/ 0 w 822"/>
                  <a:gd name="T43" fmla="*/ 0 h 798"/>
                  <a:gd name="T44" fmla="*/ 0 w 822"/>
                  <a:gd name="T45" fmla="*/ 0 h 798"/>
                  <a:gd name="T46" fmla="*/ 0 w 822"/>
                  <a:gd name="T47" fmla="*/ 0 h 798"/>
                  <a:gd name="T48" fmla="*/ 0 w 822"/>
                  <a:gd name="T49" fmla="*/ 0 h 798"/>
                  <a:gd name="T50" fmla="*/ 0 w 822"/>
                  <a:gd name="T51" fmla="*/ 0 h 798"/>
                  <a:gd name="T52" fmla="*/ 0 w 822"/>
                  <a:gd name="T53" fmla="*/ 0 h 798"/>
                  <a:gd name="T54" fmla="*/ 0 w 822"/>
                  <a:gd name="T55" fmla="*/ 0 h 798"/>
                  <a:gd name="T56" fmla="*/ 0 w 822"/>
                  <a:gd name="T57" fmla="*/ 0 h 798"/>
                  <a:gd name="T58" fmla="*/ 0 w 822"/>
                  <a:gd name="T59" fmla="*/ 0 h 798"/>
                  <a:gd name="T60" fmla="*/ 0 w 822"/>
                  <a:gd name="T61" fmla="*/ 0 h 798"/>
                  <a:gd name="T62" fmla="*/ 0 w 822"/>
                  <a:gd name="T63" fmla="*/ 0 h 798"/>
                  <a:gd name="T64" fmla="*/ 0 w 822"/>
                  <a:gd name="T65" fmla="*/ 0 h 798"/>
                  <a:gd name="T66" fmla="*/ 0 w 822"/>
                  <a:gd name="T67" fmla="*/ 0 h 798"/>
                  <a:gd name="T68" fmla="*/ 0 w 822"/>
                  <a:gd name="T69" fmla="*/ 0 h 798"/>
                  <a:gd name="T70" fmla="*/ 0 w 822"/>
                  <a:gd name="T71" fmla="*/ 0 h 798"/>
                  <a:gd name="T72" fmla="*/ 0 w 822"/>
                  <a:gd name="T73" fmla="*/ 0 h 798"/>
                  <a:gd name="T74" fmla="*/ 0 w 822"/>
                  <a:gd name="T75" fmla="*/ 0 h 798"/>
                  <a:gd name="T76" fmla="*/ 0 w 822"/>
                  <a:gd name="T77" fmla="*/ 0 h 798"/>
                  <a:gd name="T78" fmla="*/ 0 w 822"/>
                  <a:gd name="T79" fmla="*/ 0 h 798"/>
                  <a:gd name="T80" fmla="*/ 0 w 822"/>
                  <a:gd name="T81" fmla="*/ 0 h 798"/>
                  <a:gd name="T82" fmla="*/ 0 w 822"/>
                  <a:gd name="T83" fmla="*/ 0 h 798"/>
                  <a:gd name="T84" fmla="*/ 0 w 822"/>
                  <a:gd name="T85" fmla="*/ 0 h 7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22"/>
                  <a:gd name="T130" fmla="*/ 0 h 798"/>
                  <a:gd name="T131" fmla="*/ 822 w 822"/>
                  <a:gd name="T132" fmla="*/ 798 h 7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22" h="798">
                    <a:moveTo>
                      <a:pt x="411" y="0"/>
                    </a:moveTo>
                    <a:lnTo>
                      <a:pt x="432" y="0"/>
                    </a:lnTo>
                    <a:lnTo>
                      <a:pt x="453" y="2"/>
                    </a:lnTo>
                    <a:lnTo>
                      <a:pt x="473" y="4"/>
                    </a:lnTo>
                    <a:lnTo>
                      <a:pt x="494" y="8"/>
                    </a:lnTo>
                    <a:lnTo>
                      <a:pt x="513" y="13"/>
                    </a:lnTo>
                    <a:lnTo>
                      <a:pt x="533" y="18"/>
                    </a:lnTo>
                    <a:lnTo>
                      <a:pt x="552" y="24"/>
                    </a:lnTo>
                    <a:lnTo>
                      <a:pt x="571" y="31"/>
                    </a:lnTo>
                    <a:lnTo>
                      <a:pt x="589" y="39"/>
                    </a:lnTo>
                    <a:lnTo>
                      <a:pt x="606" y="48"/>
                    </a:lnTo>
                    <a:lnTo>
                      <a:pt x="624" y="58"/>
                    </a:lnTo>
                    <a:lnTo>
                      <a:pt x="640" y="68"/>
                    </a:lnTo>
                    <a:lnTo>
                      <a:pt x="656" y="79"/>
                    </a:lnTo>
                    <a:lnTo>
                      <a:pt x="672" y="91"/>
                    </a:lnTo>
                    <a:lnTo>
                      <a:pt x="687" y="104"/>
                    </a:lnTo>
                    <a:lnTo>
                      <a:pt x="701" y="117"/>
                    </a:lnTo>
                    <a:lnTo>
                      <a:pt x="715" y="131"/>
                    </a:lnTo>
                    <a:lnTo>
                      <a:pt x="728" y="145"/>
                    </a:lnTo>
                    <a:lnTo>
                      <a:pt x="740" y="161"/>
                    </a:lnTo>
                    <a:lnTo>
                      <a:pt x="751" y="176"/>
                    </a:lnTo>
                    <a:lnTo>
                      <a:pt x="762" y="192"/>
                    </a:lnTo>
                    <a:lnTo>
                      <a:pt x="772" y="209"/>
                    </a:lnTo>
                    <a:lnTo>
                      <a:pt x="781" y="226"/>
                    </a:lnTo>
                    <a:lnTo>
                      <a:pt x="789" y="244"/>
                    </a:lnTo>
                    <a:lnTo>
                      <a:pt x="797" y="262"/>
                    </a:lnTo>
                    <a:lnTo>
                      <a:pt x="803" y="281"/>
                    </a:lnTo>
                    <a:lnTo>
                      <a:pt x="809" y="300"/>
                    </a:lnTo>
                    <a:lnTo>
                      <a:pt x="813" y="319"/>
                    </a:lnTo>
                    <a:lnTo>
                      <a:pt x="817" y="338"/>
                    </a:lnTo>
                    <a:lnTo>
                      <a:pt x="820" y="358"/>
                    </a:lnTo>
                    <a:lnTo>
                      <a:pt x="821" y="379"/>
                    </a:lnTo>
                    <a:lnTo>
                      <a:pt x="822" y="399"/>
                    </a:lnTo>
                    <a:lnTo>
                      <a:pt x="821" y="420"/>
                    </a:lnTo>
                    <a:lnTo>
                      <a:pt x="820" y="440"/>
                    </a:lnTo>
                    <a:lnTo>
                      <a:pt x="817" y="460"/>
                    </a:lnTo>
                    <a:lnTo>
                      <a:pt x="813" y="479"/>
                    </a:lnTo>
                    <a:lnTo>
                      <a:pt x="809" y="499"/>
                    </a:lnTo>
                    <a:lnTo>
                      <a:pt x="803" y="517"/>
                    </a:lnTo>
                    <a:lnTo>
                      <a:pt x="797" y="536"/>
                    </a:lnTo>
                    <a:lnTo>
                      <a:pt x="789" y="554"/>
                    </a:lnTo>
                    <a:lnTo>
                      <a:pt x="781" y="572"/>
                    </a:lnTo>
                    <a:lnTo>
                      <a:pt x="772" y="589"/>
                    </a:lnTo>
                    <a:lnTo>
                      <a:pt x="762" y="606"/>
                    </a:lnTo>
                    <a:lnTo>
                      <a:pt x="751" y="622"/>
                    </a:lnTo>
                    <a:lnTo>
                      <a:pt x="740" y="637"/>
                    </a:lnTo>
                    <a:lnTo>
                      <a:pt x="728" y="653"/>
                    </a:lnTo>
                    <a:lnTo>
                      <a:pt x="715" y="667"/>
                    </a:lnTo>
                    <a:lnTo>
                      <a:pt x="701" y="681"/>
                    </a:lnTo>
                    <a:lnTo>
                      <a:pt x="687" y="694"/>
                    </a:lnTo>
                    <a:lnTo>
                      <a:pt x="672" y="707"/>
                    </a:lnTo>
                    <a:lnTo>
                      <a:pt x="656" y="719"/>
                    </a:lnTo>
                    <a:lnTo>
                      <a:pt x="640" y="730"/>
                    </a:lnTo>
                    <a:lnTo>
                      <a:pt x="624" y="740"/>
                    </a:lnTo>
                    <a:lnTo>
                      <a:pt x="606" y="750"/>
                    </a:lnTo>
                    <a:lnTo>
                      <a:pt x="589" y="759"/>
                    </a:lnTo>
                    <a:lnTo>
                      <a:pt x="571" y="767"/>
                    </a:lnTo>
                    <a:lnTo>
                      <a:pt x="552" y="774"/>
                    </a:lnTo>
                    <a:lnTo>
                      <a:pt x="533" y="780"/>
                    </a:lnTo>
                    <a:lnTo>
                      <a:pt x="513" y="786"/>
                    </a:lnTo>
                    <a:lnTo>
                      <a:pt x="494" y="790"/>
                    </a:lnTo>
                    <a:lnTo>
                      <a:pt x="473" y="794"/>
                    </a:lnTo>
                    <a:lnTo>
                      <a:pt x="453" y="796"/>
                    </a:lnTo>
                    <a:lnTo>
                      <a:pt x="432" y="798"/>
                    </a:lnTo>
                    <a:lnTo>
                      <a:pt x="411" y="798"/>
                    </a:lnTo>
                    <a:lnTo>
                      <a:pt x="390" y="798"/>
                    </a:lnTo>
                    <a:lnTo>
                      <a:pt x="369" y="796"/>
                    </a:lnTo>
                    <a:lnTo>
                      <a:pt x="349" y="794"/>
                    </a:lnTo>
                    <a:lnTo>
                      <a:pt x="329" y="790"/>
                    </a:lnTo>
                    <a:lnTo>
                      <a:pt x="309" y="786"/>
                    </a:lnTo>
                    <a:lnTo>
                      <a:pt x="289" y="780"/>
                    </a:lnTo>
                    <a:lnTo>
                      <a:pt x="270" y="774"/>
                    </a:lnTo>
                    <a:lnTo>
                      <a:pt x="252" y="767"/>
                    </a:lnTo>
                    <a:lnTo>
                      <a:pt x="233" y="759"/>
                    </a:lnTo>
                    <a:lnTo>
                      <a:pt x="216" y="750"/>
                    </a:lnTo>
                    <a:lnTo>
                      <a:pt x="198" y="740"/>
                    </a:lnTo>
                    <a:lnTo>
                      <a:pt x="182" y="730"/>
                    </a:lnTo>
                    <a:lnTo>
                      <a:pt x="166" y="719"/>
                    </a:lnTo>
                    <a:lnTo>
                      <a:pt x="150" y="707"/>
                    </a:lnTo>
                    <a:lnTo>
                      <a:pt x="135" y="694"/>
                    </a:lnTo>
                    <a:lnTo>
                      <a:pt x="121" y="681"/>
                    </a:lnTo>
                    <a:lnTo>
                      <a:pt x="107" y="667"/>
                    </a:lnTo>
                    <a:lnTo>
                      <a:pt x="94" y="653"/>
                    </a:lnTo>
                    <a:lnTo>
                      <a:pt x="82" y="637"/>
                    </a:lnTo>
                    <a:lnTo>
                      <a:pt x="71" y="622"/>
                    </a:lnTo>
                    <a:lnTo>
                      <a:pt x="60" y="606"/>
                    </a:lnTo>
                    <a:lnTo>
                      <a:pt x="50" y="589"/>
                    </a:lnTo>
                    <a:lnTo>
                      <a:pt x="41" y="572"/>
                    </a:lnTo>
                    <a:lnTo>
                      <a:pt x="33" y="554"/>
                    </a:lnTo>
                    <a:lnTo>
                      <a:pt x="25" y="536"/>
                    </a:lnTo>
                    <a:lnTo>
                      <a:pt x="19" y="517"/>
                    </a:lnTo>
                    <a:lnTo>
                      <a:pt x="13" y="499"/>
                    </a:lnTo>
                    <a:lnTo>
                      <a:pt x="9" y="479"/>
                    </a:lnTo>
                    <a:lnTo>
                      <a:pt x="5" y="460"/>
                    </a:lnTo>
                    <a:lnTo>
                      <a:pt x="2" y="440"/>
                    </a:lnTo>
                    <a:lnTo>
                      <a:pt x="1" y="420"/>
                    </a:lnTo>
                    <a:lnTo>
                      <a:pt x="0" y="399"/>
                    </a:lnTo>
                    <a:lnTo>
                      <a:pt x="1" y="379"/>
                    </a:lnTo>
                    <a:lnTo>
                      <a:pt x="2" y="358"/>
                    </a:lnTo>
                    <a:lnTo>
                      <a:pt x="5" y="338"/>
                    </a:lnTo>
                    <a:lnTo>
                      <a:pt x="9" y="319"/>
                    </a:lnTo>
                    <a:lnTo>
                      <a:pt x="13" y="300"/>
                    </a:lnTo>
                    <a:lnTo>
                      <a:pt x="19" y="281"/>
                    </a:lnTo>
                    <a:lnTo>
                      <a:pt x="25" y="262"/>
                    </a:lnTo>
                    <a:lnTo>
                      <a:pt x="33" y="244"/>
                    </a:lnTo>
                    <a:lnTo>
                      <a:pt x="41" y="226"/>
                    </a:lnTo>
                    <a:lnTo>
                      <a:pt x="50" y="209"/>
                    </a:lnTo>
                    <a:lnTo>
                      <a:pt x="60" y="192"/>
                    </a:lnTo>
                    <a:lnTo>
                      <a:pt x="71" y="176"/>
                    </a:lnTo>
                    <a:lnTo>
                      <a:pt x="82" y="161"/>
                    </a:lnTo>
                    <a:lnTo>
                      <a:pt x="94" y="145"/>
                    </a:lnTo>
                    <a:lnTo>
                      <a:pt x="107" y="131"/>
                    </a:lnTo>
                    <a:lnTo>
                      <a:pt x="121" y="117"/>
                    </a:lnTo>
                    <a:lnTo>
                      <a:pt x="135" y="104"/>
                    </a:lnTo>
                    <a:lnTo>
                      <a:pt x="150" y="91"/>
                    </a:lnTo>
                    <a:lnTo>
                      <a:pt x="166" y="79"/>
                    </a:lnTo>
                    <a:lnTo>
                      <a:pt x="182" y="68"/>
                    </a:lnTo>
                    <a:lnTo>
                      <a:pt x="198" y="58"/>
                    </a:lnTo>
                    <a:lnTo>
                      <a:pt x="216" y="48"/>
                    </a:lnTo>
                    <a:lnTo>
                      <a:pt x="233" y="39"/>
                    </a:lnTo>
                    <a:lnTo>
                      <a:pt x="252" y="31"/>
                    </a:lnTo>
                    <a:lnTo>
                      <a:pt x="270" y="24"/>
                    </a:lnTo>
                    <a:lnTo>
                      <a:pt x="289" y="18"/>
                    </a:lnTo>
                    <a:lnTo>
                      <a:pt x="309" y="13"/>
                    </a:lnTo>
                    <a:lnTo>
                      <a:pt x="329" y="8"/>
                    </a:lnTo>
                    <a:lnTo>
                      <a:pt x="349" y="4"/>
                    </a:lnTo>
                    <a:lnTo>
                      <a:pt x="369" y="2"/>
                    </a:lnTo>
                    <a:lnTo>
                      <a:pt x="390" y="0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grpSp>
            <p:nvGrpSpPr>
              <p:cNvPr id="49" name="Group 48"/>
              <p:cNvGrpSpPr>
                <a:grpSpLocks/>
              </p:cNvGrpSpPr>
              <p:nvPr/>
            </p:nvGrpSpPr>
            <p:grpSpPr bwMode="auto">
              <a:xfrm>
                <a:off x="1476375" y="2743204"/>
                <a:ext cx="262" cy="253"/>
                <a:chOff x="1476375" y="2743204"/>
                <a:chExt cx="262" cy="253"/>
              </a:xfrm>
            </p:grpSpPr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1476375" y="2743204"/>
                  <a:ext cx="262" cy="253"/>
                </a:xfrm>
                <a:custGeom>
                  <a:avLst/>
                  <a:gdLst>
                    <a:gd name="T0" fmla="*/ 0 w 822"/>
                    <a:gd name="T1" fmla="*/ 0 h 798"/>
                    <a:gd name="T2" fmla="*/ 0 w 822"/>
                    <a:gd name="T3" fmla="*/ 0 h 798"/>
                    <a:gd name="T4" fmla="*/ 0 w 822"/>
                    <a:gd name="T5" fmla="*/ 0 h 798"/>
                    <a:gd name="T6" fmla="*/ 0 w 822"/>
                    <a:gd name="T7" fmla="*/ 0 h 798"/>
                    <a:gd name="T8" fmla="*/ 0 w 822"/>
                    <a:gd name="T9" fmla="*/ 0 h 798"/>
                    <a:gd name="T10" fmla="*/ 0 w 822"/>
                    <a:gd name="T11" fmla="*/ 0 h 798"/>
                    <a:gd name="T12" fmla="*/ 0 w 822"/>
                    <a:gd name="T13" fmla="*/ 0 h 798"/>
                    <a:gd name="T14" fmla="*/ 0 w 822"/>
                    <a:gd name="T15" fmla="*/ 0 h 798"/>
                    <a:gd name="T16" fmla="*/ 0 w 822"/>
                    <a:gd name="T17" fmla="*/ 0 h 798"/>
                    <a:gd name="T18" fmla="*/ 0 w 822"/>
                    <a:gd name="T19" fmla="*/ 0 h 798"/>
                    <a:gd name="T20" fmla="*/ 0 w 822"/>
                    <a:gd name="T21" fmla="*/ 0 h 798"/>
                    <a:gd name="T22" fmla="*/ 0 w 822"/>
                    <a:gd name="T23" fmla="*/ 0 h 798"/>
                    <a:gd name="T24" fmla="*/ 0 w 822"/>
                    <a:gd name="T25" fmla="*/ 0 h 798"/>
                    <a:gd name="T26" fmla="*/ 0 w 822"/>
                    <a:gd name="T27" fmla="*/ 0 h 798"/>
                    <a:gd name="T28" fmla="*/ 0 w 822"/>
                    <a:gd name="T29" fmla="*/ 0 h 798"/>
                    <a:gd name="T30" fmla="*/ 0 w 822"/>
                    <a:gd name="T31" fmla="*/ 0 h 798"/>
                    <a:gd name="T32" fmla="*/ 0 w 822"/>
                    <a:gd name="T33" fmla="*/ 0 h 798"/>
                    <a:gd name="T34" fmla="*/ 0 w 822"/>
                    <a:gd name="T35" fmla="*/ 0 h 798"/>
                    <a:gd name="T36" fmla="*/ 0 w 822"/>
                    <a:gd name="T37" fmla="*/ 0 h 798"/>
                    <a:gd name="T38" fmla="*/ 0 w 822"/>
                    <a:gd name="T39" fmla="*/ 0 h 798"/>
                    <a:gd name="T40" fmla="*/ 0 w 822"/>
                    <a:gd name="T41" fmla="*/ 0 h 798"/>
                    <a:gd name="T42" fmla="*/ 0 w 822"/>
                    <a:gd name="T43" fmla="*/ 0 h 798"/>
                    <a:gd name="T44" fmla="*/ 0 w 822"/>
                    <a:gd name="T45" fmla="*/ 0 h 798"/>
                    <a:gd name="T46" fmla="*/ 0 w 822"/>
                    <a:gd name="T47" fmla="*/ 0 h 798"/>
                    <a:gd name="T48" fmla="*/ 0 w 822"/>
                    <a:gd name="T49" fmla="*/ 0 h 798"/>
                    <a:gd name="T50" fmla="*/ 0 w 822"/>
                    <a:gd name="T51" fmla="*/ 0 h 798"/>
                    <a:gd name="T52" fmla="*/ 0 w 822"/>
                    <a:gd name="T53" fmla="*/ 0 h 798"/>
                    <a:gd name="T54" fmla="*/ 0 w 822"/>
                    <a:gd name="T55" fmla="*/ 0 h 798"/>
                    <a:gd name="T56" fmla="*/ 0 w 822"/>
                    <a:gd name="T57" fmla="*/ 0 h 798"/>
                    <a:gd name="T58" fmla="*/ 0 w 822"/>
                    <a:gd name="T59" fmla="*/ 0 h 798"/>
                    <a:gd name="T60" fmla="*/ 0 w 822"/>
                    <a:gd name="T61" fmla="*/ 0 h 798"/>
                    <a:gd name="T62" fmla="*/ 0 w 822"/>
                    <a:gd name="T63" fmla="*/ 0 h 798"/>
                    <a:gd name="T64" fmla="*/ 0 w 822"/>
                    <a:gd name="T65" fmla="*/ 0 h 798"/>
                    <a:gd name="T66" fmla="*/ 0 w 822"/>
                    <a:gd name="T67" fmla="*/ 0 h 798"/>
                    <a:gd name="T68" fmla="*/ 0 w 822"/>
                    <a:gd name="T69" fmla="*/ 0 h 798"/>
                    <a:gd name="T70" fmla="*/ 0 w 822"/>
                    <a:gd name="T71" fmla="*/ 0 h 798"/>
                    <a:gd name="T72" fmla="*/ 0 w 822"/>
                    <a:gd name="T73" fmla="*/ 0 h 798"/>
                    <a:gd name="T74" fmla="*/ 0 w 822"/>
                    <a:gd name="T75" fmla="*/ 0 h 798"/>
                    <a:gd name="T76" fmla="*/ 0 w 822"/>
                    <a:gd name="T77" fmla="*/ 0 h 798"/>
                    <a:gd name="T78" fmla="*/ 0 w 822"/>
                    <a:gd name="T79" fmla="*/ 0 h 798"/>
                    <a:gd name="T80" fmla="*/ 0 w 822"/>
                    <a:gd name="T81" fmla="*/ 0 h 798"/>
                    <a:gd name="T82" fmla="*/ 0 w 822"/>
                    <a:gd name="T83" fmla="*/ 0 h 798"/>
                    <a:gd name="T84" fmla="*/ 0 w 822"/>
                    <a:gd name="T85" fmla="*/ 0 h 79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22"/>
                    <a:gd name="T130" fmla="*/ 0 h 798"/>
                    <a:gd name="T131" fmla="*/ 822 w 822"/>
                    <a:gd name="T132" fmla="*/ 798 h 79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22" h="798">
                      <a:moveTo>
                        <a:pt x="411" y="0"/>
                      </a:moveTo>
                      <a:lnTo>
                        <a:pt x="432" y="0"/>
                      </a:lnTo>
                      <a:lnTo>
                        <a:pt x="453" y="2"/>
                      </a:lnTo>
                      <a:lnTo>
                        <a:pt x="473" y="4"/>
                      </a:lnTo>
                      <a:lnTo>
                        <a:pt x="494" y="8"/>
                      </a:lnTo>
                      <a:lnTo>
                        <a:pt x="513" y="13"/>
                      </a:lnTo>
                      <a:lnTo>
                        <a:pt x="533" y="18"/>
                      </a:lnTo>
                      <a:lnTo>
                        <a:pt x="552" y="24"/>
                      </a:lnTo>
                      <a:lnTo>
                        <a:pt x="571" y="31"/>
                      </a:lnTo>
                      <a:lnTo>
                        <a:pt x="589" y="39"/>
                      </a:lnTo>
                      <a:lnTo>
                        <a:pt x="606" y="48"/>
                      </a:lnTo>
                      <a:lnTo>
                        <a:pt x="624" y="58"/>
                      </a:lnTo>
                      <a:lnTo>
                        <a:pt x="640" y="68"/>
                      </a:lnTo>
                      <a:lnTo>
                        <a:pt x="656" y="79"/>
                      </a:lnTo>
                      <a:lnTo>
                        <a:pt x="672" y="91"/>
                      </a:lnTo>
                      <a:lnTo>
                        <a:pt x="687" y="104"/>
                      </a:lnTo>
                      <a:lnTo>
                        <a:pt x="701" y="117"/>
                      </a:lnTo>
                      <a:lnTo>
                        <a:pt x="715" y="131"/>
                      </a:lnTo>
                      <a:lnTo>
                        <a:pt x="728" y="145"/>
                      </a:lnTo>
                      <a:lnTo>
                        <a:pt x="740" y="161"/>
                      </a:lnTo>
                      <a:lnTo>
                        <a:pt x="751" y="176"/>
                      </a:lnTo>
                      <a:lnTo>
                        <a:pt x="762" y="192"/>
                      </a:lnTo>
                      <a:lnTo>
                        <a:pt x="772" y="209"/>
                      </a:lnTo>
                      <a:lnTo>
                        <a:pt x="781" y="226"/>
                      </a:lnTo>
                      <a:lnTo>
                        <a:pt x="789" y="244"/>
                      </a:lnTo>
                      <a:lnTo>
                        <a:pt x="797" y="262"/>
                      </a:lnTo>
                      <a:lnTo>
                        <a:pt x="803" y="281"/>
                      </a:lnTo>
                      <a:lnTo>
                        <a:pt x="809" y="300"/>
                      </a:lnTo>
                      <a:lnTo>
                        <a:pt x="813" y="319"/>
                      </a:lnTo>
                      <a:lnTo>
                        <a:pt x="817" y="338"/>
                      </a:lnTo>
                      <a:lnTo>
                        <a:pt x="820" y="358"/>
                      </a:lnTo>
                      <a:lnTo>
                        <a:pt x="821" y="379"/>
                      </a:lnTo>
                      <a:lnTo>
                        <a:pt x="822" y="399"/>
                      </a:lnTo>
                      <a:lnTo>
                        <a:pt x="821" y="420"/>
                      </a:lnTo>
                      <a:lnTo>
                        <a:pt x="820" y="440"/>
                      </a:lnTo>
                      <a:lnTo>
                        <a:pt x="817" y="460"/>
                      </a:lnTo>
                      <a:lnTo>
                        <a:pt x="813" y="479"/>
                      </a:lnTo>
                      <a:lnTo>
                        <a:pt x="809" y="499"/>
                      </a:lnTo>
                      <a:lnTo>
                        <a:pt x="803" y="517"/>
                      </a:lnTo>
                      <a:lnTo>
                        <a:pt x="797" y="536"/>
                      </a:lnTo>
                      <a:lnTo>
                        <a:pt x="789" y="554"/>
                      </a:lnTo>
                      <a:lnTo>
                        <a:pt x="781" y="572"/>
                      </a:lnTo>
                      <a:lnTo>
                        <a:pt x="772" y="589"/>
                      </a:lnTo>
                      <a:lnTo>
                        <a:pt x="762" y="606"/>
                      </a:lnTo>
                      <a:lnTo>
                        <a:pt x="751" y="622"/>
                      </a:lnTo>
                      <a:lnTo>
                        <a:pt x="740" y="637"/>
                      </a:lnTo>
                      <a:lnTo>
                        <a:pt x="728" y="653"/>
                      </a:lnTo>
                      <a:lnTo>
                        <a:pt x="715" y="667"/>
                      </a:lnTo>
                      <a:lnTo>
                        <a:pt x="701" y="681"/>
                      </a:lnTo>
                      <a:lnTo>
                        <a:pt x="687" y="694"/>
                      </a:lnTo>
                      <a:lnTo>
                        <a:pt x="672" y="707"/>
                      </a:lnTo>
                      <a:lnTo>
                        <a:pt x="656" y="719"/>
                      </a:lnTo>
                      <a:lnTo>
                        <a:pt x="640" y="730"/>
                      </a:lnTo>
                      <a:lnTo>
                        <a:pt x="624" y="740"/>
                      </a:lnTo>
                      <a:lnTo>
                        <a:pt x="606" y="750"/>
                      </a:lnTo>
                      <a:lnTo>
                        <a:pt x="589" y="759"/>
                      </a:lnTo>
                      <a:lnTo>
                        <a:pt x="571" y="767"/>
                      </a:lnTo>
                      <a:lnTo>
                        <a:pt x="552" y="774"/>
                      </a:lnTo>
                      <a:lnTo>
                        <a:pt x="533" y="780"/>
                      </a:lnTo>
                      <a:lnTo>
                        <a:pt x="513" y="786"/>
                      </a:lnTo>
                      <a:lnTo>
                        <a:pt x="494" y="790"/>
                      </a:lnTo>
                      <a:lnTo>
                        <a:pt x="473" y="794"/>
                      </a:lnTo>
                      <a:lnTo>
                        <a:pt x="453" y="796"/>
                      </a:lnTo>
                      <a:lnTo>
                        <a:pt x="432" y="798"/>
                      </a:lnTo>
                      <a:lnTo>
                        <a:pt x="411" y="798"/>
                      </a:lnTo>
                      <a:lnTo>
                        <a:pt x="390" y="798"/>
                      </a:lnTo>
                      <a:lnTo>
                        <a:pt x="369" y="796"/>
                      </a:lnTo>
                      <a:lnTo>
                        <a:pt x="349" y="794"/>
                      </a:lnTo>
                      <a:lnTo>
                        <a:pt x="329" y="790"/>
                      </a:lnTo>
                      <a:lnTo>
                        <a:pt x="309" y="786"/>
                      </a:lnTo>
                      <a:lnTo>
                        <a:pt x="289" y="780"/>
                      </a:lnTo>
                      <a:lnTo>
                        <a:pt x="270" y="774"/>
                      </a:lnTo>
                      <a:lnTo>
                        <a:pt x="252" y="767"/>
                      </a:lnTo>
                      <a:lnTo>
                        <a:pt x="233" y="759"/>
                      </a:lnTo>
                      <a:lnTo>
                        <a:pt x="216" y="750"/>
                      </a:lnTo>
                      <a:lnTo>
                        <a:pt x="198" y="740"/>
                      </a:lnTo>
                      <a:lnTo>
                        <a:pt x="182" y="730"/>
                      </a:lnTo>
                      <a:lnTo>
                        <a:pt x="166" y="719"/>
                      </a:lnTo>
                      <a:lnTo>
                        <a:pt x="150" y="707"/>
                      </a:lnTo>
                      <a:lnTo>
                        <a:pt x="135" y="694"/>
                      </a:lnTo>
                      <a:lnTo>
                        <a:pt x="121" y="681"/>
                      </a:lnTo>
                      <a:lnTo>
                        <a:pt x="107" y="667"/>
                      </a:lnTo>
                      <a:lnTo>
                        <a:pt x="94" y="653"/>
                      </a:lnTo>
                      <a:lnTo>
                        <a:pt x="82" y="637"/>
                      </a:lnTo>
                      <a:lnTo>
                        <a:pt x="71" y="622"/>
                      </a:lnTo>
                      <a:lnTo>
                        <a:pt x="60" y="606"/>
                      </a:lnTo>
                      <a:lnTo>
                        <a:pt x="50" y="589"/>
                      </a:lnTo>
                      <a:lnTo>
                        <a:pt x="41" y="572"/>
                      </a:lnTo>
                      <a:lnTo>
                        <a:pt x="33" y="554"/>
                      </a:lnTo>
                      <a:lnTo>
                        <a:pt x="25" y="536"/>
                      </a:lnTo>
                      <a:lnTo>
                        <a:pt x="19" y="517"/>
                      </a:lnTo>
                      <a:lnTo>
                        <a:pt x="13" y="499"/>
                      </a:lnTo>
                      <a:lnTo>
                        <a:pt x="9" y="479"/>
                      </a:lnTo>
                      <a:lnTo>
                        <a:pt x="5" y="460"/>
                      </a:lnTo>
                      <a:lnTo>
                        <a:pt x="2" y="440"/>
                      </a:lnTo>
                      <a:lnTo>
                        <a:pt x="1" y="420"/>
                      </a:lnTo>
                      <a:lnTo>
                        <a:pt x="0" y="399"/>
                      </a:lnTo>
                      <a:lnTo>
                        <a:pt x="1" y="379"/>
                      </a:lnTo>
                      <a:lnTo>
                        <a:pt x="2" y="358"/>
                      </a:lnTo>
                      <a:lnTo>
                        <a:pt x="5" y="338"/>
                      </a:lnTo>
                      <a:lnTo>
                        <a:pt x="9" y="319"/>
                      </a:lnTo>
                      <a:lnTo>
                        <a:pt x="13" y="300"/>
                      </a:lnTo>
                      <a:lnTo>
                        <a:pt x="19" y="281"/>
                      </a:lnTo>
                      <a:lnTo>
                        <a:pt x="25" y="262"/>
                      </a:lnTo>
                      <a:lnTo>
                        <a:pt x="33" y="244"/>
                      </a:lnTo>
                      <a:lnTo>
                        <a:pt x="41" y="226"/>
                      </a:lnTo>
                      <a:lnTo>
                        <a:pt x="50" y="209"/>
                      </a:lnTo>
                      <a:lnTo>
                        <a:pt x="60" y="192"/>
                      </a:lnTo>
                      <a:lnTo>
                        <a:pt x="71" y="176"/>
                      </a:lnTo>
                      <a:lnTo>
                        <a:pt x="82" y="161"/>
                      </a:lnTo>
                      <a:lnTo>
                        <a:pt x="94" y="145"/>
                      </a:lnTo>
                      <a:lnTo>
                        <a:pt x="107" y="131"/>
                      </a:lnTo>
                      <a:lnTo>
                        <a:pt x="121" y="117"/>
                      </a:lnTo>
                      <a:lnTo>
                        <a:pt x="135" y="104"/>
                      </a:lnTo>
                      <a:lnTo>
                        <a:pt x="150" y="91"/>
                      </a:lnTo>
                      <a:lnTo>
                        <a:pt x="166" y="79"/>
                      </a:lnTo>
                      <a:lnTo>
                        <a:pt x="182" y="68"/>
                      </a:lnTo>
                      <a:lnTo>
                        <a:pt x="198" y="58"/>
                      </a:lnTo>
                      <a:lnTo>
                        <a:pt x="216" y="48"/>
                      </a:lnTo>
                      <a:lnTo>
                        <a:pt x="233" y="39"/>
                      </a:lnTo>
                      <a:lnTo>
                        <a:pt x="252" y="31"/>
                      </a:lnTo>
                      <a:lnTo>
                        <a:pt x="270" y="24"/>
                      </a:lnTo>
                      <a:lnTo>
                        <a:pt x="289" y="18"/>
                      </a:lnTo>
                      <a:lnTo>
                        <a:pt x="309" y="13"/>
                      </a:lnTo>
                      <a:lnTo>
                        <a:pt x="329" y="8"/>
                      </a:lnTo>
                      <a:lnTo>
                        <a:pt x="349" y="4"/>
                      </a:lnTo>
                      <a:lnTo>
                        <a:pt x="369" y="2"/>
                      </a:lnTo>
                      <a:lnTo>
                        <a:pt x="390" y="0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51" name="Freeform 50"/>
                <p:cNvSpPr>
                  <a:spLocks/>
                </p:cNvSpPr>
                <p:nvPr/>
              </p:nvSpPr>
              <p:spPr bwMode="auto">
                <a:xfrm rot="-5400000">
                  <a:off x="1476422" y="2743249"/>
                  <a:ext cx="167" cy="163"/>
                </a:xfrm>
                <a:custGeom>
                  <a:avLst/>
                  <a:gdLst>
                    <a:gd name="T0" fmla="*/ 0 w 526"/>
                    <a:gd name="T1" fmla="*/ 0 h 511"/>
                    <a:gd name="T2" fmla="*/ 0 w 526"/>
                    <a:gd name="T3" fmla="*/ 0 h 511"/>
                    <a:gd name="T4" fmla="*/ 0 w 526"/>
                    <a:gd name="T5" fmla="*/ 0 h 511"/>
                    <a:gd name="T6" fmla="*/ 0 w 526"/>
                    <a:gd name="T7" fmla="*/ 0 h 511"/>
                    <a:gd name="T8" fmla="*/ 0 w 526"/>
                    <a:gd name="T9" fmla="*/ 0 h 511"/>
                    <a:gd name="T10" fmla="*/ 0 w 526"/>
                    <a:gd name="T11" fmla="*/ 0 h 511"/>
                    <a:gd name="T12" fmla="*/ 0 w 526"/>
                    <a:gd name="T13" fmla="*/ 0 h 511"/>
                    <a:gd name="T14" fmla="*/ 0 w 526"/>
                    <a:gd name="T15" fmla="*/ 0 h 511"/>
                    <a:gd name="T16" fmla="*/ 0 w 526"/>
                    <a:gd name="T17" fmla="*/ 0 h 511"/>
                    <a:gd name="T18" fmla="*/ 0 w 526"/>
                    <a:gd name="T19" fmla="*/ 0 h 511"/>
                    <a:gd name="T20" fmla="*/ 0 w 526"/>
                    <a:gd name="T21" fmla="*/ 0 h 511"/>
                    <a:gd name="T22" fmla="*/ 0 w 526"/>
                    <a:gd name="T23" fmla="*/ 0 h 511"/>
                    <a:gd name="T24" fmla="*/ 0 w 526"/>
                    <a:gd name="T25" fmla="*/ 0 h 511"/>
                    <a:gd name="T26" fmla="*/ 0 w 526"/>
                    <a:gd name="T27" fmla="*/ 0 h 511"/>
                    <a:gd name="T28" fmla="*/ 0 w 526"/>
                    <a:gd name="T29" fmla="*/ 0 h 511"/>
                    <a:gd name="T30" fmla="*/ 0 w 526"/>
                    <a:gd name="T31" fmla="*/ 0 h 511"/>
                    <a:gd name="T32" fmla="*/ 0 w 526"/>
                    <a:gd name="T33" fmla="*/ 0 h 511"/>
                    <a:gd name="T34" fmla="*/ 0 w 526"/>
                    <a:gd name="T35" fmla="*/ 0 h 511"/>
                    <a:gd name="T36" fmla="*/ 0 w 526"/>
                    <a:gd name="T37" fmla="*/ 0 h 511"/>
                    <a:gd name="T38" fmla="*/ 0 w 526"/>
                    <a:gd name="T39" fmla="*/ 0 h 511"/>
                    <a:gd name="T40" fmla="*/ 0 w 526"/>
                    <a:gd name="T41" fmla="*/ 0 h 511"/>
                    <a:gd name="T42" fmla="*/ 0 w 526"/>
                    <a:gd name="T43" fmla="*/ 0 h 511"/>
                    <a:gd name="T44" fmla="*/ 0 w 526"/>
                    <a:gd name="T45" fmla="*/ 0 h 511"/>
                    <a:gd name="T46" fmla="*/ 0 w 526"/>
                    <a:gd name="T47" fmla="*/ 0 h 511"/>
                    <a:gd name="T48" fmla="*/ 0 w 526"/>
                    <a:gd name="T49" fmla="*/ 0 h 511"/>
                    <a:gd name="T50" fmla="*/ 0 w 526"/>
                    <a:gd name="T51" fmla="*/ 0 h 511"/>
                    <a:gd name="T52" fmla="*/ 0 w 526"/>
                    <a:gd name="T53" fmla="*/ 0 h 511"/>
                    <a:gd name="T54" fmla="*/ 0 w 526"/>
                    <a:gd name="T55" fmla="*/ 0 h 511"/>
                    <a:gd name="T56" fmla="*/ 0 w 526"/>
                    <a:gd name="T57" fmla="*/ 0 h 511"/>
                    <a:gd name="T58" fmla="*/ 0 w 526"/>
                    <a:gd name="T59" fmla="*/ 0 h 511"/>
                    <a:gd name="T60" fmla="*/ 0 w 526"/>
                    <a:gd name="T61" fmla="*/ 0 h 511"/>
                    <a:gd name="T62" fmla="*/ 0 w 526"/>
                    <a:gd name="T63" fmla="*/ 0 h 51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26"/>
                    <a:gd name="T97" fmla="*/ 0 h 511"/>
                    <a:gd name="T98" fmla="*/ 526 w 526"/>
                    <a:gd name="T99" fmla="*/ 511 h 51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26" h="511">
                      <a:moveTo>
                        <a:pt x="265" y="329"/>
                      </a:moveTo>
                      <a:lnTo>
                        <a:pt x="0" y="71"/>
                      </a:lnTo>
                      <a:lnTo>
                        <a:pt x="74" y="0"/>
                      </a:lnTo>
                      <a:lnTo>
                        <a:pt x="339" y="258"/>
                      </a:lnTo>
                      <a:lnTo>
                        <a:pt x="414" y="156"/>
                      </a:lnTo>
                      <a:lnTo>
                        <a:pt x="415" y="155"/>
                      </a:lnTo>
                      <a:lnTo>
                        <a:pt x="416" y="155"/>
                      </a:lnTo>
                      <a:lnTo>
                        <a:pt x="417" y="154"/>
                      </a:lnTo>
                      <a:lnTo>
                        <a:pt x="418" y="154"/>
                      </a:lnTo>
                      <a:lnTo>
                        <a:pt x="419" y="153"/>
                      </a:lnTo>
                      <a:lnTo>
                        <a:pt x="420" y="153"/>
                      </a:lnTo>
                      <a:lnTo>
                        <a:pt x="421" y="153"/>
                      </a:lnTo>
                      <a:lnTo>
                        <a:pt x="422" y="153"/>
                      </a:lnTo>
                      <a:lnTo>
                        <a:pt x="423" y="153"/>
                      </a:lnTo>
                      <a:lnTo>
                        <a:pt x="424" y="153"/>
                      </a:lnTo>
                      <a:lnTo>
                        <a:pt x="425" y="154"/>
                      </a:lnTo>
                      <a:lnTo>
                        <a:pt x="426" y="154"/>
                      </a:lnTo>
                      <a:lnTo>
                        <a:pt x="427" y="155"/>
                      </a:lnTo>
                      <a:lnTo>
                        <a:pt x="428" y="156"/>
                      </a:lnTo>
                      <a:lnTo>
                        <a:pt x="429" y="156"/>
                      </a:lnTo>
                      <a:lnTo>
                        <a:pt x="429" y="157"/>
                      </a:lnTo>
                      <a:lnTo>
                        <a:pt x="526" y="511"/>
                      </a:lnTo>
                      <a:lnTo>
                        <a:pt x="162" y="417"/>
                      </a:lnTo>
                      <a:lnTo>
                        <a:pt x="162" y="416"/>
                      </a:lnTo>
                      <a:lnTo>
                        <a:pt x="161" y="416"/>
                      </a:lnTo>
                      <a:lnTo>
                        <a:pt x="160" y="415"/>
                      </a:lnTo>
                      <a:lnTo>
                        <a:pt x="160" y="414"/>
                      </a:lnTo>
                      <a:lnTo>
                        <a:pt x="159" y="414"/>
                      </a:lnTo>
                      <a:lnTo>
                        <a:pt x="159" y="413"/>
                      </a:lnTo>
                      <a:lnTo>
                        <a:pt x="158" y="412"/>
                      </a:lnTo>
                      <a:lnTo>
                        <a:pt x="158" y="411"/>
                      </a:lnTo>
                      <a:lnTo>
                        <a:pt x="158" y="410"/>
                      </a:lnTo>
                      <a:lnTo>
                        <a:pt x="158" y="409"/>
                      </a:lnTo>
                      <a:lnTo>
                        <a:pt x="158" y="408"/>
                      </a:lnTo>
                      <a:lnTo>
                        <a:pt x="158" y="407"/>
                      </a:lnTo>
                      <a:lnTo>
                        <a:pt x="158" y="406"/>
                      </a:lnTo>
                      <a:lnTo>
                        <a:pt x="158" y="405"/>
                      </a:lnTo>
                      <a:lnTo>
                        <a:pt x="159" y="405"/>
                      </a:lnTo>
                      <a:lnTo>
                        <a:pt x="159" y="404"/>
                      </a:lnTo>
                      <a:lnTo>
                        <a:pt x="159" y="403"/>
                      </a:lnTo>
                      <a:lnTo>
                        <a:pt x="160" y="403"/>
                      </a:lnTo>
                      <a:lnTo>
                        <a:pt x="160" y="402"/>
                      </a:lnTo>
                      <a:lnTo>
                        <a:pt x="161" y="402"/>
                      </a:lnTo>
                      <a:lnTo>
                        <a:pt x="161" y="401"/>
                      </a:lnTo>
                      <a:lnTo>
                        <a:pt x="265" y="3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851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ony\Pictures\Traffic Management Photos\Example photos\Cycle Lane, Temp Lane with lane dro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3" y="1700808"/>
            <a:ext cx="756321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60" y="1628801"/>
            <a:ext cx="3039216" cy="4392488"/>
          </a:xfrm>
          <a:prstGeom prst="rect">
            <a:avLst/>
          </a:prstGeom>
          <a:solidFill>
            <a:srgbClr val="F8F8FF">
              <a:alpha val="72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51533"/>
          </a:xfrm>
        </p:spPr>
        <p:txBody>
          <a:bodyPr/>
          <a:lstStyle/>
          <a:p>
            <a:r>
              <a:rPr lang="en-NZ" dirty="0"/>
              <a:t>Vehicles used to set up, </a:t>
            </a:r>
            <a:r>
              <a:rPr lang="en-NZ" dirty="0" smtClean="0"/>
              <a:t>maintain or </a:t>
            </a:r>
            <a:r>
              <a:rPr lang="en-NZ" dirty="0"/>
              <a:t>remove TTM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3024336" cy="3960440"/>
          </a:xfrm>
          <a:ln>
            <a:noFill/>
          </a:ln>
        </p:spPr>
        <p:txBody>
          <a:bodyPr/>
          <a:lstStyle/>
          <a:p>
            <a:r>
              <a:rPr lang="en-NZ" dirty="0">
                <a:solidFill>
                  <a:schemeClr val="tx1"/>
                </a:solidFill>
              </a:rPr>
              <a:t>O</a:t>
            </a:r>
            <a:r>
              <a:rPr lang="en-NZ" dirty="0" smtClean="0">
                <a:solidFill>
                  <a:schemeClr val="tx1"/>
                </a:solidFill>
              </a:rPr>
              <a:t>nce the work vehicle is covered by a static closure the shadow vehicle is no longer required </a:t>
            </a:r>
          </a:p>
          <a:p>
            <a:r>
              <a:rPr lang="en-NZ" dirty="0" smtClean="0">
                <a:solidFill>
                  <a:schemeClr val="tx1"/>
                </a:solidFill>
              </a:rPr>
              <a:t>TMA </a:t>
            </a:r>
            <a:r>
              <a:rPr lang="en-NZ" dirty="0">
                <a:solidFill>
                  <a:schemeClr val="tx1"/>
                </a:solidFill>
              </a:rPr>
              <a:t>is not required on the work or shadow </a:t>
            </a:r>
            <a:r>
              <a:rPr lang="en-NZ" dirty="0" smtClean="0">
                <a:solidFill>
                  <a:schemeClr val="tx1"/>
                </a:solidFill>
              </a:rPr>
              <a:t>vehicles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Picture 3" descr="C:\Users\Tony\Pictures\Traffic Management Photos\Example photos\Mobile Shadow 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19717"/>
            <a:ext cx="7632848" cy="42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1556792"/>
            <a:ext cx="4464496" cy="4464497"/>
          </a:xfrm>
          <a:prstGeom prst="rect">
            <a:avLst/>
          </a:prstGeom>
          <a:solidFill>
            <a:srgbClr val="F8F8FF">
              <a:alpha val="72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51533"/>
          </a:xfrm>
        </p:spPr>
        <p:txBody>
          <a:bodyPr/>
          <a:lstStyle/>
          <a:p>
            <a:r>
              <a:rPr lang="en-NZ" dirty="0"/>
              <a:t>Vehicles used to set up, </a:t>
            </a:r>
            <a:r>
              <a:rPr lang="en-NZ" dirty="0" smtClean="0"/>
              <a:t>maintain or </a:t>
            </a:r>
            <a:r>
              <a:rPr lang="en-NZ" dirty="0"/>
              <a:t>remove TTM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4248472" cy="3960440"/>
          </a:xfrm>
          <a:ln>
            <a:noFill/>
          </a:ln>
        </p:spPr>
        <p:txBody>
          <a:bodyPr/>
          <a:lstStyle/>
          <a:p>
            <a:pPr lvl="0"/>
            <a:r>
              <a:rPr lang="en-NZ" dirty="0">
                <a:solidFill>
                  <a:schemeClr val="tx1"/>
                </a:solidFill>
              </a:rPr>
              <a:t>Workers can work on the non-traffic side or at least 10m in front of a vehicle but no further than 30m ahead of the vehicle </a:t>
            </a:r>
            <a:r>
              <a:rPr lang="en-NZ" sz="1600" dirty="0">
                <a:solidFill>
                  <a:schemeClr val="tx1"/>
                </a:solidFill>
              </a:rPr>
              <a:t>(risk is increased where no work vehicle is in front of the worker)</a:t>
            </a:r>
          </a:p>
          <a:p>
            <a:pPr lvl="0"/>
            <a:r>
              <a:rPr lang="en-NZ" dirty="0">
                <a:solidFill>
                  <a:schemeClr val="tx1"/>
                </a:solidFill>
              </a:rPr>
              <a:t>Workers must not access the rear of the work vehicle unless there is a shadow vehicle protecting them</a:t>
            </a:r>
          </a:p>
        </p:txBody>
      </p:sp>
    </p:spTree>
    <p:extLst>
      <p:ext uri="{BB962C8B-B14F-4D97-AF65-F5344CB8AC3E}">
        <p14:creationId xmlns:p14="http://schemas.microsoft.com/office/powerpoint/2010/main" val="2280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3528" y="3645024"/>
            <a:ext cx="8496944" cy="2016224"/>
          </a:xfrm>
          <a:prstGeom prst="roundRect">
            <a:avLst>
              <a:gd name="adj" fmla="val 1194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3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 smtClean="0"/>
              <a:t>The issue</a:t>
            </a:r>
            <a:endParaRPr lang="en-NZ" altLang="en-US" dirty="0" smtClean="0"/>
          </a:p>
        </p:txBody>
      </p:sp>
      <p:sp>
        <p:nvSpPr>
          <p:cNvPr id="2232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2"/>
          </a:xfrm>
        </p:spPr>
        <p:txBody>
          <a:bodyPr/>
          <a:lstStyle/>
          <a:p>
            <a:r>
              <a:rPr lang="en-NZ" altLang="en-US" dirty="0" smtClean="0"/>
              <a:t>Current level 2/3 practice for low speed roads has been questioned</a:t>
            </a:r>
          </a:p>
          <a:p>
            <a:r>
              <a:rPr lang="en-NZ" altLang="en-US" dirty="0" smtClean="0"/>
              <a:t>It is clear that level 2 low speed roads do not fit wi</a:t>
            </a:r>
            <a:r>
              <a:rPr lang="en-NZ" altLang="en-US" dirty="0"/>
              <a:t>thin </a:t>
            </a:r>
            <a:r>
              <a:rPr lang="en-NZ" altLang="en-US" dirty="0" smtClean="0"/>
              <a:t>current 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3717032"/>
            <a:ext cx="813690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NZ" altLang="en-US" sz="2400" i="1" dirty="0">
                <a:solidFill>
                  <a:srgbClr val="00456B"/>
                </a:solidFill>
                <a:latin typeface="Arial" pitchFamily="34" charset="0"/>
                <a:cs typeface="Arial" pitchFamily="34" charset="0"/>
              </a:rPr>
              <a:t>For example: </a:t>
            </a:r>
          </a:p>
          <a:p>
            <a:pPr marL="88900"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NZ" altLang="en-US" sz="2400" i="1" dirty="0">
                <a:solidFill>
                  <a:srgbClr val="00456B"/>
                </a:solidFill>
                <a:latin typeface="Arial" pitchFamily="34" charset="0"/>
                <a:cs typeface="Arial" pitchFamily="34" charset="0"/>
              </a:rPr>
              <a:t>The use of a work vehicle covered by a shadow vehicle and a tail pilot (AWVMS) is clearly more than required and contributes to congestion</a:t>
            </a:r>
          </a:p>
        </p:txBody>
      </p:sp>
    </p:spTree>
    <p:extLst>
      <p:ext uri="{BB962C8B-B14F-4D97-AF65-F5344CB8AC3E}">
        <p14:creationId xmlns:p14="http://schemas.microsoft.com/office/powerpoint/2010/main" val="153331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1844824"/>
            <a:ext cx="8316924" cy="2592288"/>
          </a:xfrm>
          <a:prstGeom prst="roundRect">
            <a:avLst>
              <a:gd name="adj" fmla="val 858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8429"/>
            <a:ext cx="8229600" cy="868363"/>
          </a:xfrm>
        </p:spPr>
        <p:txBody>
          <a:bodyPr/>
          <a:lstStyle/>
          <a:p>
            <a:r>
              <a:rPr lang="en-NZ" dirty="0"/>
              <a:t>Level of qualification required to take charge of 2LS </a:t>
            </a:r>
            <a:r>
              <a:rPr lang="en-NZ" dirty="0" smtClean="0"/>
              <a:t>worksites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32" y="2550604"/>
            <a:ext cx="4690864" cy="1180728"/>
          </a:xfrm>
        </p:spPr>
        <p:txBody>
          <a:bodyPr/>
          <a:lstStyle/>
          <a:p>
            <a:pPr lvl="0"/>
            <a:r>
              <a:rPr lang="en-NZ" sz="3200" dirty="0" smtClean="0"/>
              <a:t>The </a:t>
            </a:r>
            <a:r>
              <a:rPr lang="en-NZ" sz="3200" dirty="0"/>
              <a:t>qualified person on site must be L2/3 </a:t>
            </a:r>
            <a:r>
              <a:rPr lang="en-NZ" sz="3200" dirty="0" smtClean="0"/>
              <a:t>STMS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 l="18196" t="4588"/>
          <a:stretch>
            <a:fillRect/>
          </a:stretch>
        </p:blipFill>
        <p:spPr bwMode="auto">
          <a:xfrm>
            <a:off x="5941742" y="2116212"/>
            <a:ext cx="2590698" cy="2049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797152"/>
            <a:ext cx="81369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89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defRPr sz="24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-27305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itchFamily="34" charset="0"/>
              <a:buChar char="•"/>
              <a:defRPr sz="24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54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Courier New" pitchFamily="49" charset="0"/>
              <a:buChar char="o"/>
              <a:defRPr sz="20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0170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684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00456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2000" i="1" dirty="0" smtClean="0"/>
              <a:t>An alternative up for discussion could be a level 1 STMS who has been assessed as competent to install worksites on 2LS roads </a:t>
            </a:r>
            <a:endParaRPr lang="en-NZ" sz="1800" i="1" dirty="0"/>
          </a:p>
        </p:txBody>
      </p:sp>
    </p:spTree>
    <p:extLst>
      <p:ext uri="{BB962C8B-B14F-4D97-AF65-F5344CB8AC3E}">
        <p14:creationId xmlns:p14="http://schemas.microsoft.com/office/powerpoint/2010/main" val="727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Use of 2LS TMDs included in </a:t>
            </a:r>
            <a:r>
              <a:rPr lang="en-NZ" dirty="0" smtClean="0"/>
              <a:t>CoPTTM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1612776"/>
          </a:xfrm>
        </p:spPr>
        <p:txBody>
          <a:bodyPr/>
          <a:lstStyle/>
          <a:p>
            <a:pPr lvl="1"/>
            <a:r>
              <a:rPr lang="en-NZ" dirty="0" smtClean="0"/>
              <a:t>2LS </a:t>
            </a:r>
            <a:r>
              <a:rPr lang="en-NZ" dirty="0"/>
              <a:t>TMDs </a:t>
            </a:r>
            <a:r>
              <a:rPr lang="en-NZ" dirty="0" smtClean="0"/>
              <a:t>will be included </a:t>
            </a:r>
            <a:r>
              <a:rPr lang="en-NZ" dirty="0"/>
              <a:t>in CoPTTM </a:t>
            </a:r>
            <a:endParaRPr lang="en-NZ" dirty="0" smtClean="0"/>
          </a:p>
          <a:p>
            <a:pPr lvl="1"/>
            <a:r>
              <a:rPr lang="en-NZ" dirty="0" smtClean="0"/>
              <a:t>May </a:t>
            </a:r>
            <a:r>
              <a:rPr lang="en-NZ" dirty="0"/>
              <a:t>be used in TMPs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sz="1800" dirty="0" smtClean="0"/>
              <a:t>(</a:t>
            </a:r>
            <a:r>
              <a:rPr lang="en-NZ" sz="1800" dirty="0"/>
              <a:t>eg GTMPs)</a:t>
            </a:r>
            <a:endParaRPr lang="en-NZ" dirty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t="1693" r="6004"/>
          <a:stretch/>
        </p:blipFill>
        <p:spPr>
          <a:xfrm>
            <a:off x="5364088" y="1844824"/>
            <a:ext cx="2336648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41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5526" y="1412776"/>
            <a:ext cx="8424936" cy="2016224"/>
          </a:xfrm>
          <a:prstGeom prst="roundRect">
            <a:avLst>
              <a:gd name="adj" fmla="val 1336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Reminder about 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34" y="1600200"/>
            <a:ext cx="8280920" cy="1612776"/>
          </a:xfrm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To date:</a:t>
            </a:r>
          </a:p>
          <a:p>
            <a:pPr lvl="1">
              <a:buClr>
                <a:schemeClr val="bg1"/>
              </a:buClr>
            </a:pPr>
            <a:r>
              <a:rPr lang="en-NZ" dirty="0" smtClean="0">
                <a:solidFill>
                  <a:schemeClr val="bg1"/>
                </a:solidFill>
              </a:rPr>
              <a:t>Discussion document produced </a:t>
            </a:r>
            <a:r>
              <a:rPr lang="en-NZ" sz="1800" dirty="0" smtClean="0">
                <a:solidFill>
                  <a:schemeClr val="bg1"/>
                </a:solidFill>
              </a:rPr>
              <a:t>(AT, ChCh, Trainers, NZTA)</a:t>
            </a:r>
            <a:endParaRPr lang="en-NZ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NZ" dirty="0" smtClean="0">
                <a:solidFill>
                  <a:schemeClr val="bg1"/>
                </a:solidFill>
              </a:rPr>
              <a:t>Consultation with RCAs </a:t>
            </a:r>
          </a:p>
          <a:p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683568" y="3645024"/>
            <a:ext cx="7644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NZ" sz="2400" i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To follow:</a:t>
            </a:r>
          </a:p>
          <a:p>
            <a:pPr marL="361950" lvl="1" indent="-27305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itchFamily="34" charset="0"/>
              <a:buChar char="•"/>
            </a:pPr>
            <a:r>
              <a:rPr lang="en-NZ" sz="2400" i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Complete consultation with RCAs</a:t>
            </a:r>
          </a:p>
          <a:p>
            <a:pPr marL="361950" lvl="1" indent="-27305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itchFamily="34" charset="0"/>
              <a:buChar char="•"/>
            </a:pPr>
            <a:r>
              <a:rPr lang="en-NZ" sz="2400" i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Consultation </a:t>
            </a:r>
            <a:r>
              <a:rPr lang="en-NZ" sz="2400" i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with wider industry</a:t>
            </a:r>
          </a:p>
          <a:p>
            <a:pPr marL="361950" lvl="1" indent="-27305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itchFamily="34" charset="0"/>
              <a:buChar char="•"/>
            </a:pPr>
            <a:r>
              <a:rPr lang="en-NZ" sz="2400" i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NZTA finalise policy</a:t>
            </a:r>
          </a:p>
          <a:p>
            <a:pPr marL="361950" lvl="1" indent="-27305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itchFamily="34" charset="0"/>
              <a:buChar char="•"/>
            </a:pPr>
            <a:r>
              <a:rPr lang="en-NZ" sz="2400" i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CGG endorse changes</a:t>
            </a:r>
          </a:p>
        </p:txBody>
      </p:sp>
    </p:spTree>
    <p:extLst>
      <p:ext uri="{BB962C8B-B14F-4D97-AF65-F5344CB8AC3E}">
        <p14:creationId xmlns:p14="http://schemas.microsoft.com/office/powerpoint/2010/main" val="16321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87824" y="1052736"/>
            <a:ext cx="5760640" cy="4104456"/>
          </a:xfrm>
          <a:prstGeom prst="roundRect">
            <a:avLst>
              <a:gd name="adj" fmla="val 1133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484784"/>
            <a:ext cx="5554960" cy="3268960"/>
          </a:xfrm>
        </p:spPr>
        <p:txBody>
          <a:bodyPr/>
          <a:lstStyle/>
          <a:p>
            <a:pPr algn="ctr"/>
            <a:r>
              <a:rPr lang="en-NZ" sz="6600" b="1" dirty="0" smtClean="0">
                <a:solidFill>
                  <a:schemeClr val="bg1"/>
                </a:solidFill>
              </a:rPr>
              <a:t>Questions and discussion</a:t>
            </a:r>
            <a:endParaRPr lang="en-NZ" sz="66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cliparts.co/cliparts/kiK/B8E/kiKB8E5q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r="21600"/>
          <a:stretch>
            <a:fillRect/>
          </a:stretch>
        </p:blipFill>
        <p:spPr bwMode="auto">
          <a:xfrm>
            <a:off x="365125" y="1214190"/>
            <a:ext cx="21796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4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3528" y="3717032"/>
            <a:ext cx="8496944" cy="7368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ounded Rectangle 3"/>
          <p:cNvSpPr/>
          <p:nvPr/>
        </p:nvSpPr>
        <p:spPr>
          <a:xfrm>
            <a:off x="323528" y="1556792"/>
            <a:ext cx="8496944" cy="1800200"/>
          </a:xfrm>
          <a:prstGeom prst="roundRect">
            <a:avLst>
              <a:gd name="adj" fmla="val 926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CGG projects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txBody>
          <a:bodyPr/>
          <a:lstStyle/>
          <a:p>
            <a:r>
              <a:rPr lang="en-NZ" b="1" dirty="0"/>
              <a:t>Produce a policy for low speed level 2 roads 	</a:t>
            </a:r>
            <a:endParaRPr lang="en-NZ" b="1" dirty="0" smtClean="0"/>
          </a:p>
          <a:p>
            <a:pPr lvl="1"/>
            <a:r>
              <a:rPr lang="en-NZ" dirty="0" smtClean="0"/>
              <a:t>Develop </a:t>
            </a:r>
            <a:r>
              <a:rPr lang="en-NZ" dirty="0"/>
              <a:t>a low speed level 2 layout distance table and guidelines for signs and vehicles. Include sign sizes for level 2 urban roads </a:t>
            </a:r>
            <a:endParaRPr lang="en-NZ" dirty="0" smtClean="0"/>
          </a:p>
          <a:p>
            <a:pPr marL="88900" lvl="1" indent="0">
              <a:buNone/>
            </a:pPr>
            <a:endParaRPr lang="en-NZ" sz="100" dirty="0"/>
          </a:p>
          <a:p>
            <a:pPr marL="88900" lvl="1" indent="0">
              <a:buNone/>
            </a:pPr>
            <a:endParaRPr lang="en-NZ" sz="1100" dirty="0"/>
          </a:p>
          <a:p>
            <a:r>
              <a:rPr lang="en-NZ" b="1" dirty="0" smtClean="0"/>
              <a:t>Apply </a:t>
            </a:r>
            <a:r>
              <a:rPr lang="en-NZ" altLang="en-US" b="1" dirty="0" smtClean="0"/>
              <a:t>the One Network Road Classification (ONRC)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9460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5526" y="1412776"/>
            <a:ext cx="8424936" cy="2016224"/>
          </a:xfrm>
          <a:prstGeom prst="roundRect">
            <a:avLst>
              <a:gd name="adj" fmla="val 1147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Where are we up to in the process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34" y="1600200"/>
            <a:ext cx="8280920" cy="1612776"/>
          </a:xfrm>
        </p:spPr>
        <p:txBody>
          <a:bodyPr/>
          <a:lstStyle/>
          <a:p>
            <a:r>
              <a:rPr lang="en-NZ" b="1" dirty="0" smtClean="0">
                <a:solidFill>
                  <a:schemeClr val="bg1"/>
                </a:solidFill>
              </a:rPr>
              <a:t>To date:</a:t>
            </a:r>
          </a:p>
          <a:p>
            <a:pPr lvl="1">
              <a:buClr>
                <a:schemeClr val="bg1"/>
              </a:buClr>
            </a:pPr>
            <a:r>
              <a:rPr lang="en-NZ" b="1" dirty="0" smtClean="0">
                <a:solidFill>
                  <a:schemeClr val="bg1"/>
                </a:solidFill>
              </a:rPr>
              <a:t>Discussion document produced </a:t>
            </a:r>
            <a:r>
              <a:rPr lang="en-NZ" sz="1800" b="1" dirty="0" smtClean="0">
                <a:solidFill>
                  <a:schemeClr val="bg1"/>
                </a:solidFill>
              </a:rPr>
              <a:t>(AT, ChCh, Trainers, NZTA)</a:t>
            </a:r>
            <a:endParaRPr lang="en-NZ" b="1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NZ" b="1" dirty="0" smtClean="0">
                <a:solidFill>
                  <a:schemeClr val="bg1"/>
                </a:solidFill>
              </a:rPr>
              <a:t>Consultation with RCAs </a:t>
            </a:r>
          </a:p>
          <a:p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683568" y="3645024"/>
            <a:ext cx="7644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NZ" sz="2400" i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To follow:</a:t>
            </a:r>
          </a:p>
          <a:p>
            <a:pPr marL="361950" lvl="1" indent="-27305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itchFamily="34" charset="0"/>
              <a:buChar char="•"/>
            </a:pPr>
            <a:r>
              <a:rPr lang="en-NZ" sz="2400" i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Complete consultation with RCAs</a:t>
            </a:r>
          </a:p>
          <a:p>
            <a:pPr marL="361950" lvl="1" indent="-27305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itchFamily="34" charset="0"/>
              <a:buChar char="•"/>
            </a:pPr>
            <a:r>
              <a:rPr lang="en-NZ" sz="2400" i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Consultation </a:t>
            </a:r>
            <a:r>
              <a:rPr lang="en-NZ" sz="2400" i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with wider industry</a:t>
            </a:r>
          </a:p>
          <a:p>
            <a:pPr marL="361950" lvl="1" indent="-27305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itchFamily="34" charset="0"/>
              <a:buChar char="•"/>
            </a:pPr>
            <a:r>
              <a:rPr lang="en-NZ" sz="2400" i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NZTA finalise policy</a:t>
            </a:r>
          </a:p>
          <a:p>
            <a:pPr marL="361950" lvl="1" indent="-27305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FBD21"/>
              </a:buClr>
              <a:buFont typeface="Arial" pitchFamily="34" charset="0"/>
              <a:buChar char="•"/>
            </a:pPr>
            <a:r>
              <a:rPr lang="en-NZ" sz="2400" i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CGG endorse changes</a:t>
            </a:r>
          </a:p>
        </p:txBody>
      </p:sp>
    </p:spTree>
    <p:extLst>
      <p:ext uri="{BB962C8B-B14F-4D97-AF65-F5344CB8AC3E}">
        <p14:creationId xmlns:p14="http://schemas.microsoft.com/office/powerpoint/2010/main" val="298158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1"/>
          <p:cNvSpPr>
            <a:spLocks noGrp="1"/>
          </p:cNvSpPr>
          <p:nvPr>
            <p:ph type="title"/>
          </p:nvPr>
        </p:nvSpPr>
        <p:spPr>
          <a:xfrm>
            <a:off x="251520" y="549275"/>
            <a:ext cx="4618856" cy="1871613"/>
          </a:xfrm>
        </p:spPr>
        <p:txBody>
          <a:bodyPr/>
          <a:lstStyle/>
          <a:p>
            <a:r>
              <a:rPr lang="en-NZ" altLang="en-US" dirty="0" smtClean="0"/>
              <a:t>Applying the One Network Road Classification (ONRC)</a:t>
            </a:r>
          </a:p>
        </p:txBody>
      </p:sp>
      <p:sp>
        <p:nvSpPr>
          <p:cNvPr id="21811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4176464" cy="4349750"/>
          </a:xfrm>
        </p:spPr>
        <p:txBody>
          <a:bodyPr anchor="ctr"/>
          <a:lstStyle/>
          <a:p>
            <a:r>
              <a:rPr lang="en-NZ" altLang="en-US" sz="2000" dirty="0" smtClean="0"/>
              <a:t>This document sets out guidelines for applying ONRC to all New Zealand’s public roads</a:t>
            </a:r>
          </a:p>
          <a:p>
            <a:r>
              <a:rPr lang="en-NZ" altLang="en-US" sz="2000" dirty="0" smtClean="0"/>
              <a:t>The ONRC has been developed by a joint local government/ transport agency project team as part of the Road Efficiency Group (REG) work programme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434" y="692696"/>
            <a:ext cx="3717014" cy="52565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25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altLang="en-US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603"/>
            <a:ext cx="9090645" cy="6427757"/>
          </a:xfrm>
        </p:spPr>
      </p:pic>
      <p:sp>
        <p:nvSpPr>
          <p:cNvPr id="2" name="Rectangle 1"/>
          <p:cNvSpPr/>
          <p:nvPr/>
        </p:nvSpPr>
        <p:spPr>
          <a:xfrm>
            <a:off x="149225" y="1484784"/>
            <a:ext cx="2190527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N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10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20650" r="75283" b="45457"/>
          <a:stretch/>
        </p:blipFill>
        <p:spPr bwMode="auto">
          <a:xfrm>
            <a:off x="1259632" y="0"/>
            <a:ext cx="63673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0"/>
            <a:ext cx="6768752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N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11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398605"/>
              </p:ext>
            </p:extLst>
          </p:nvPr>
        </p:nvGraphicFramePr>
        <p:xfrm>
          <a:off x="361505" y="764705"/>
          <a:ext cx="8458967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758"/>
                <a:gridCol w="2141115"/>
                <a:gridCol w="4144094"/>
              </a:tblGrid>
              <a:tr h="674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Level of road</a:t>
                      </a:r>
                      <a:endParaRPr lang="en-NZ" sz="1800" b="1" kern="1200" dirty="0">
                        <a:solidFill>
                          <a:schemeClr val="l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AADT</a:t>
                      </a:r>
                      <a:endParaRPr lang="en-N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Comments</a:t>
                      </a:r>
                      <a:endParaRPr lang="en-N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9BBB59"/>
                    </a:solidFill>
                  </a:tcPr>
                </a:tc>
              </a:tr>
              <a:tr h="559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Level LV </a:t>
                      </a:r>
                      <a:r>
                        <a:rPr lang="en-NZ" sz="1800" b="1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/ low </a:t>
                      </a:r>
                      <a:r>
                        <a:rPr lang="en-NZ" sz="18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risk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&lt; 250vpd</a:t>
                      </a:r>
                      <a:endParaRPr lang="en-NZ" sz="1800" b="1" dirty="0">
                        <a:solidFill>
                          <a:srgbClr val="1F497D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0" marB="0" anchor="ctr">
                    <a:solidFill>
                      <a:srgbClr val="D7E4BD"/>
                    </a:solidFill>
                  </a:tcPr>
                </a:tc>
              </a:tr>
              <a:tr h="559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Level LV 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&lt; 500vpd</a:t>
                      </a:r>
                      <a:endParaRPr lang="en-NZ" sz="1800" b="1" dirty="0">
                        <a:solidFill>
                          <a:srgbClr val="1F497D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0" marB="0" anchor="ctr">
                    <a:solidFill>
                      <a:srgbClr val="EBF1DE"/>
                    </a:solidFill>
                  </a:tcPr>
                </a:tc>
              </a:tr>
              <a:tr h="722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Level 1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&lt;15,000vpd Urban</a:t>
                      </a:r>
                    </a:p>
                    <a:p>
                      <a:r>
                        <a:rPr lang="en-NZ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&lt;10,000 Rural</a:t>
                      </a:r>
                      <a:endParaRPr lang="en-NZ" sz="1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0" marB="0" anchor="ctr">
                    <a:solidFill>
                      <a:srgbClr val="D7E4BD"/>
                    </a:solidFill>
                  </a:tcPr>
                </a:tc>
              </a:tr>
              <a:tr h="82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Level</a:t>
                      </a:r>
                      <a:r>
                        <a:rPr lang="en-NZ" sz="1800" b="1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NZ" sz="18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 low speed (2LS)</a:t>
                      </a:r>
                      <a:endParaRPr lang="en-NZ" sz="18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&gt;15,000vpd</a:t>
                      </a:r>
                      <a:endParaRPr lang="en-NZ" sz="1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&lt; 65km/h. </a:t>
                      </a:r>
                      <a:r>
                        <a:rPr lang="en-NZ" sz="18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May have a central median division with at grade access </a:t>
                      </a:r>
                      <a:endParaRPr lang="en-NZ" sz="1800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EBF1DE"/>
                    </a:solidFill>
                  </a:tcPr>
                </a:tc>
              </a:tr>
              <a:tr h="85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Level 2</a:t>
                      </a:r>
                      <a:endParaRPr lang="en-NZ" sz="1800">
                        <a:solidFill>
                          <a:srgbClr val="1F497D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&gt;15,000vpd Urban</a:t>
                      </a:r>
                    </a:p>
                    <a:p>
                      <a:r>
                        <a:rPr lang="en-NZ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&gt;10,000 Rural</a:t>
                      </a:r>
                      <a:endParaRPr lang="en-NZ" sz="1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May have a central median division with at grade access</a:t>
                      </a:r>
                    </a:p>
                  </a:txBody>
                  <a:tcPr marL="68577" marR="68577" marT="0" marB="0" anchor="ctr">
                    <a:solidFill>
                      <a:srgbClr val="D7E4BD"/>
                    </a:solidFill>
                  </a:tcPr>
                </a:tc>
              </a:tr>
              <a:tr h="85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Level 3</a:t>
                      </a:r>
                      <a:endParaRPr lang="en-NZ" sz="1800" dirty="0">
                        <a:solidFill>
                          <a:srgbClr val="1F497D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&gt;15,000vpd</a:t>
                      </a:r>
                      <a:endParaRPr lang="en-NZ" sz="1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Roads with permanent central median division with limited access</a:t>
                      </a:r>
                    </a:p>
                  </a:txBody>
                  <a:tcPr marL="68577" marR="68577" marT="0" marB="0" anchor="ctr"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 smtClean="0"/>
              <a:t>Additional notes</a:t>
            </a:r>
          </a:p>
        </p:txBody>
      </p:sp>
      <p:sp>
        <p:nvSpPr>
          <p:cNvPr id="222211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9182"/>
          </a:xfrm>
        </p:spPr>
        <p:txBody>
          <a:bodyPr/>
          <a:lstStyle/>
          <a:p>
            <a:pPr lvl="1"/>
            <a:r>
              <a:rPr lang="en-NZ" altLang="en-US" sz="2000" dirty="0" smtClean="0"/>
              <a:t>The table is indicative and RCAs may declare a </a:t>
            </a:r>
            <a:r>
              <a:rPr lang="en-NZ" altLang="en-US" sz="2000" dirty="0"/>
              <a:t>road at </a:t>
            </a:r>
            <a:r>
              <a:rPr lang="en-NZ" altLang="en-US" sz="2000" dirty="0" smtClean="0"/>
              <a:t>another level where they deem it necessary</a:t>
            </a:r>
            <a:endParaRPr lang="en-NZ" altLang="en-US" sz="2000" b="1" dirty="0" smtClean="0"/>
          </a:p>
          <a:p>
            <a:pPr lvl="1"/>
            <a:r>
              <a:rPr lang="en-NZ" altLang="en-US" sz="2000" dirty="0" smtClean="0"/>
              <a:t>The operating speed of some level 2 low speed roads may increase beyond 65km/h during off peak periods such as evenings. The RCA may require full level 2 treatment </a:t>
            </a:r>
            <a:r>
              <a:rPr lang="en-NZ" altLang="en-US" sz="2000" dirty="0"/>
              <a:t>during those periods</a:t>
            </a:r>
          </a:p>
          <a:p>
            <a:pPr lvl="1"/>
            <a:r>
              <a:rPr lang="en-NZ" altLang="en-US" sz="2000" dirty="0" smtClean="0"/>
              <a:t>Congestion is an increasing problem especially for roads on the cusp between level 1 and level 2 usages. RCAs may choose to limit work access to these roads during times of congestion such as peak periods  </a:t>
            </a:r>
            <a:endParaRPr lang="en-NZ" altLang="en-US" sz="2000" b="1" dirty="0" smtClean="0"/>
          </a:p>
          <a:p>
            <a:endParaRPr lang="en-N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93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E7FC7D1DFCBB4DAF12F0F583E5727F" ma:contentTypeVersion="12" ma:contentTypeDescription="Create a new document." ma:contentTypeScope="" ma:versionID="3183aaf253e1b737959cf8b806d09f22">
  <xsd:schema xmlns:xsd="http://www.w3.org/2001/XMLSchema" xmlns:xs="http://www.w3.org/2001/XMLSchema" xmlns:p="http://schemas.microsoft.com/office/2006/metadata/properties" xmlns:ns2="5a56619b-5606-4a2b-8065-d5f1974d9ed5" xmlns:ns3="e3d1d8a1-fed5-4680-8fac-b27b0658afc4" targetNamespace="http://schemas.microsoft.com/office/2006/metadata/properties" ma:root="true" ma:fieldsID="5f7b77ff09cdf542f7f9b313e190010d" ns2:_="" ns3:_="">
    <xsd:import namespace="5a56619b-5606-4a2b-8065-d5f1974d9ed5"/>
    <xsd:import namespace="e3d1d8a1-fed5-4680-8fac-b27b0658af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6619b-5606-4a2b-8065-d5f1974d9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d8a1-fed5-4680-8fac-b27b0658a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582B17-F1D8-42F9-9F92-19F3A935C64B}"/>
</file>

<file path=customXml/itemProps2.xml><?xml version="1.0" encoding="utf-8"?>
<ds:datastoreItem xmlns:ds="http://schemas.openxmlformats.org/officeDocument/2006/customXml" ds:itemID="{88B3B0A7-E335-4B4A-98F1-762766626648}"/>
</file>

<file path=customXml/itemProps3.xml><?xml version="1.0" encoding="utf-8"?>
<ds:datastoreItem xmlns:ds="http://schemas.openxmlformats.org/officeDocument/2006/customXml" ds:itemID="{E2065C11-9A04-4D0E-B14C-654067E7EF1A}"/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930</Words>
  <Application>Microsoft Office PowerPoint</Application>
  <PresentationFormat>On-screen Show (4:3)</PresentationFormat>
  <Paragraphs>177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Discussion document</vt:lpstr>
      <vt:lpstr>The issue</vt:lpstr>
      <vt:lpstr>CGG projects</vt:lpstr>
      <vt:lpstr>Where are we up to in the process</vt:lpstr>
      <vt:lpstr>Applying the One Network Road Classification (ONRC)</vt:lpstr>
      <vt:lpstr>PowerPoint Presentation</vt:lpstr>
      <vt:lpstr>PowerPoint Presentation</vt:lpstr>
      <vt:lpstr>PowerPoint Presentation</vt:lpstr>
      <vt:lpstr>Additional notes</vt:lpstr>
      <vt:lpstr>Proposed relaxations for 2LS roads</vt:lpstr>
      <vt:lpstr>Lane merges </vt:lpstr>
      <vt:lpstr>Here is an example</vt:lpstr>
      <vt:lpstr>Working on shoulder  or roadside</vt:lpstr>
      <vt:lpstr>Size of signs used</vt:lpstr>
      <vt:lpstr>Vehicles used to set up, maintain or remove TTM </vt:lpstr>
      <vt:lpstr>Vehicles used to set up, maintain or remove TTM </vt:lpstr>
      <vt:lpstr>Vehicles used to set up, maintain or remove TTM </vt:lpstr>
      <vt:lpstr>Vehicles used to set up, maintain or remove TTM </vt:lpstr>
      <vt:lpstr>Vehicles used to set up, maintain or remove TTM </vt:lpstr>
      <vt:lpstr>Level of qualification required to take charge of 2LS worksites</vt:lpstr>
      <vt:lpstr>Use of 2LS TMDs included in CoPTTM</vt:lpstr>
      <vt:lpstr>Reminder about the process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2 low speed (2LS) roads</dc:title>
  <dc:creator>Tony</dc:creator>
  <cp:lastModifiedBy>Tony</cp:lastModifiedBy>
  <cp:revision>50</cp:revision>
  <dcterms:created xsi:type="dcterms:W3CDTF">2015-06-23T22:27:51Z</dcterms:created>
  <dcterms:modified xsi:type="dcterms:W3CDTF">2015-07-02T19:03:24Z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0x01010055E7FC7D1DFCBB4DAF12F0F583E5727F</vt:lpwstr>
  </property>
</Properties>
</file>