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3" r:id="rId2"/>
    <p:sldId id="271" r:id="rId3"/>
    <p:sldId id="262" r:id="rId4"/>
    <p:sldId id="265" r:id="rId5"/>
    <p:sldId id="269" r:id="rId6"/>
    <p:sldId id="261" r:id="rId7"/>
    <p:sldId id="266" r:id="rId8"/>
    <p:sldId id="264" r:id="rId9"/>
    <p:sldId id="257" r:id="rId10"/>
    <p:sldId id="259" r:id="rId11"/>
    <p:sldId id="270" r:id="rId12"/>
    <p:sldId id="273" r:id="rId13"/>
    <p:sldId id="274" r:id="rId14"/>
    <p:sldId id="268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19C9F3"/>
    <a:srgbClr val="39D1F5"/>
    <a:srgbClr val="65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No of Worksite Incidents</a:t>
            </a:r>
          </a:p>
        </c:rich>
      </c:tx>
      <c:layout>
        <c:manualLayout>
          <c:xMode val="edge"/>
          <c:yMode val="edge"/>
          <c:x val="0.34937772493063873"/>
          <c:y val="4.728132387706857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779018853321104E-2"/>
          <c:y val="7.3469406749688312E-2"/>
          <c:w val="0.91736683925210849"/>
          <c:h val="0.70586958545075451"/>
        </c:manualLayout>
      </c:layout>
      <c:lineChart>
        <c:grouping val="standard"/>
        <c:varyColors val="0"/>
        <c:ser>
          <c:idx val="0"/>
          <c:order val="0"/>
          <c:tx>
            <c:strRef>
              <c:f>'# incidents'!$C$2</c:f>
              <c:strCache>
                <c:ptCount val="1"/>
                <c:pt idx="0">
                  <c:v>Traffic Incidents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ln>
                <a:solidFill>
                  <a:srgbClr val="FF6600"/>
                </a:solidFill>
              </a:ln>
            </c:spPr>
          </c:marker>
          <c:cat>
            <c:numRef>
              <c:f>'# incidents'!$B$3:$B$15</c:f>
              <c:numCache>
                <c:formatCode>mmm\-yy</c:formatCode>
                <c:ptCount val="13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  <c:pt idx="12">
                  <c:v>42125</c:v>
                </c:pt>
              </c:numCache>
            </c:numRef>
          </c:cat>
          <c:val>
            <c:numRef>
              <c:f>'# incidents'!$C$3:$C$15</c:f>
              <c:numCache>
                <c:formatCode>General</c:formatCode>
                <c:ptCount val="13"/>
                <c:pt idx="0">
                  <c:v>9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2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'# incidents'!$D$2</c:f>
              <c:strCache>
                <c:ptCount val="1"/>
                <c:pt idx="0">
                  <c:v>Total incidents</c:v>
                </c:pt>
              </c:strCache>
            </c:strRef>
          </c:tx>
          <c:cat>
            <c:numRef>
              <c:f>'# incidents'!$B$3:$B$15</c:f>
              <c:numCache>
                <c:formatCode>mmm\-yy</c:formatCode>
                <c:ptCount val="13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  <c:pt idx="12">
                  <c:v>42125</c:v>
                </c:pt>
              </c:numCache>
            </c:numRef>
          </c:cat>
          <c:val>
            <c:numRef>
              <c:f>'# incidents'!$D$3:$D$15</c:f>
              <c:numCache>
                <c:formatCode>General</c:formatCode>
                <c:ptCount val="13"/>
                <c:pt idx="0">
                  <c:v>68</c:v>
                </c:pt>
                <c:pt idx="1">
                  <c:v>48</c:v>
                </c:pt>
                <c:pt idx="2">
                  <c:v>37</c:v>
                </c:pt>
                <c:pt idx="3">
                  <c:v>35</c:v>
                </c:pt>
                <c:pt idx="4">
                  <c:v>39</c:v>
                </c:pt>
                <c:pt idx="5">
                  <c:v>37</c:v>
                </c:pt>
                <c:pt idx="6">
                  <c:v>34</c:v>
                </c:pt>
                <c:pt idx="7">
                  <c:v>31</c:v>
                </c:pt>
                <c:pt idx="8">
                  <c:v>37</c:v>
                </c:pt>
                <c:pt idx="9">
                  <c:v>30</c:v>
                </c:pt>
                <c:pt idx="10">
                  <c:v>46</c:v>
                </c:pt>
                <c:pt idx="11">
                  <c:v>27</c:v>
                </c:pt>
                <c:pt idx="12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849584"/>
        <c:axId val="179849976"/>
      </c:lineChart>
      <c:dateAx>
        <c:axId val="17984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Months</a:t>
                </a:r>
              </a:p>
            </c:rich>
          </c:tx>
          <c:layout>
            <c:manualLayout>
              <c:xMode val="edge"/>
              <c:yMode val="edge"/>
              <c:x val="0.46728959712378432"/>
              <c:y val="0.95932614806127958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1"/>
        <c:majorTickMark val="out"/>
        <c:minorTickMark val="none"/>
        <c:tickLblPos val="nextTo"/>
        <c:crossAx val="179849976"/>
        <c:crosses val="autoZero"/>
        <c:auto val="1"/>
        <c:lblOffset val="100"/>
        <c:baseTimeUnit val="months"/>
      </c:dateAx>
      <c:valAx>
        <c:axId val="179849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 of Incidents</a:t>
                </a:r>
              </a:p>
            </c:rich>
          </c:tx>
          <c:layout>
            <c:manualLayout>
              <c:xMode val="edge"/>
              <c:yMode val="edge"/>
              <c:x val="3.1708283789139984E-3"/>
              <c:y val="0.420600323895684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79849584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</c:spPr>
    </c:plotArea>
    <c:legend>
      <c:legendPos val="b"/>
      <c:layout>
        <c:manualLayout>
          <c:xMode val="edge"/>
          <c:yMode val="edge"/>
          <c:x val="0.28330552616713633"/>
          <c:y val="0.9123335380949722"/>
          <c:w val="0.43338894766572839"/>
          <c:h val="4.2749204221812713E-2"/>
        </c:manualLayout>
      </c:layout>
      <c:overlay val="0"/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253FF7-1EB0-4524-A67D-49239E105850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050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89E073-6405-4E32-A374-B55F946928F4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34606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201613"/>
            <a:ext cx="2078037" cy="474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201613"/>
            <a:ext cx="6081713" cy="474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2FB4E-8BDC-46D3-8715-951C8AA5157E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32084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56F499-4839-4287-8A0E-B4D8557DA5FC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7481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39CBE0-DAF0-4806-B7FC-4EDEC54666A4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78617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268413"/>
            <a:ext cx="4038600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268413"/>
            <a:ext cx="4038600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4BD102-3177-479C-A4C4-9141E7D2F8C8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84506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664FD9-F0D7-4BAF-9DAE-1C5883D7E916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4295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0C9705-17F4-457A-94C8-CB59EED8D87B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09659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F05572-7640-4E5C-9087-1A1418DDA6BE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08180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E10BFD-EF69-4088-806B-79DC1BA42391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60259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A41D0-63BF-4766-98B6-C62FA9CD1E15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570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Transport for Christchurch power point back groun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 smtClean="0"/>
              <a:t>Heading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268413"/>
            <a:ext cx="82296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 smtClean="0"/>
              <a:t>Heading</a:t>
            </a:r>
          </a:p>
          <a:p>
            <a:pPr lvl="1"/>
            <a:r>
              <a:rPr lang="en-NZ" altLang="en-US" smtClean="0"/>
              <a:t>Bullet Point</a:t>
            </a:r>
          </a:p>
          <a:p>
            <a:pPr lvl="2"/>
            <a:r>
              <a:rPr lang="en-NZ" altLang="en-US" smtClean="0"/>
              <a:t>Bullet Point Level 2</a:t>
            </a:r>
          </a:p>
          <a:p>
            <a:pPr lvl="3"/>
            <a:r>
              <a:rPr lang="en-NZ" altLang="en-US" smtClean="0"/>
              <a:t>Bullet Point Level 3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453188"/>
            <a:ext cx="56245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NZ" alt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840BB2B-9263-4F81-A42C-9294D7FC9E56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4638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93688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6775" indent="-285750" algn="l" rtl="0" fontAlgn="base">
        <a:spcBef>
          <a:spcPct val="20000"/>
        </a:spcBef>
        <a:spcAft>
          <a:spcPct val="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28800"/>
            <a:ext cx="89644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Christchurch Initiatives for</a:t>
            </a:r>
            <a:br>
              <a:rPr lang="en-US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Cyclist Management Through </a:t>
            </a:r>
            <a:br>
              <a:rPr lang="en-US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Worksites</a:t>
            </a:r>
            <a:endParaRPr lang="en-N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" y="0"/>
            <a:ext cx="1404156" cy="5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62778"/>
            <a:ext cx="7416824" cy="4517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3284984"/>
            <a:ext cx="720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" dirty="0" smtClean="0"/>
              <a:t>m</a:t>
            </a:r>
            <a:endParaRPr lang="en-NZ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780928"/>
            <a:ext cx="720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" dirty="0" smtClean="0"/>
              <a:t>m</a:t>
            </a:r>
            <a:endParaRPr lang="en-NZ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899951" y="4503828"/>
            <a:ext cx="1260140" cy="876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629816" y="4180211"/>
            <a:ext cx="79563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3m lane width to allow cyclist to “Take the Lane” Speed reduction &amp; signage to warn Cyclist and Motorists of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</a:t>
            </a:r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erging requirement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892159"/>
            <a:ext cx="115212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45030" y="-16233"/>
            <a:ext cx="3853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Example Diagrams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9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-16233"/>
            <a:ext cx="4645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the Statistics say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13678"/>
              </p:ext>
            </p:extLst>
          </p:nvPr>
        </p:nvGraphicFramePr>
        <p:xfrm>
          <a:off x="827584" y="1052736"/>
          <a:ext cx="3168351" cy="2088229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75982"/>
                <a:gridCol w="323986"/>
                <a:gridCol w="442096"/>
                <a:gridCol w="442096"/>
                <a:gridCol w="515778"/>
                <a:gridCol w="368413"/>
              </a:tblGrid>
              <a:tr h="2114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NZ" sz="800" u="none" strike="noStrike" dirty="0">
                          <a:effectLst/>
                        </a:rPr>
                        <a:t>Number of crashes involving cyclists in Christchurch City by severity</a:t>
                      </a:r>
                      <a:r>
                        <a:rPr lang="en-NZ" sz="1000" u="none" strike="noStrike" dirty="0">
                          <a:effectLst/>
                        </a:rPr>
                        <a:t> </a:t>
                      </a:r>
                      <a:endParaRPr lang="en-NZ" sz="10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Crash_period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Fatal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Serious 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Minor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Non-injury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Total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2008- August 2009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100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32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166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2009- August 2010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35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94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26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157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2010- August 2011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34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100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155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2011- August 2012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43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100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19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163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2012- August 2013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107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164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5 year total till August 2013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8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176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501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120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805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2013- August 2014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45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83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16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145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Sept 2014- 16 June 2015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18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63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16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98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7674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Total post August 2013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63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146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32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243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37033"/>
              </p:ext>
            </p:extLst>
          </p:nvPr>
        </p:nvGraphicFramePr>
        <p:xfrm>
          <a:off x="4788024" y="1052736"/>
          <a:ext cx="3630292" cy="2088234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0873"/>
                <a:gridCol w="248586"/>
                <a:gridCol w="559318"/>
                <a:gridCol w="372879"/>
                <a:gridCol w="621464"/>
                <a:gridCol w="497172"/>
              </a:tblGrid>
              <a:tr h="5332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NZ" sz="800" u="none" strike="noStrike" dirty="0">
                          <a:effectLst/>
                        </a:rPr>
                        <a:t>Number of crashes involving cyclists in Christchurch City by severity </a:t>
                      </a:r>
                      <a:br>
                        <a:rPr lang="en-NZ" sz="800" u="none" strike="noStrike" dirty="0">
                          <a:effectLst/>
                        </a:rPr>
                      </a:br>
                      <a:r>
                        <a:rPr lang="en-NZ" sz="800" u="none" strike="noStrike" dirty="0">
                          <a:effectLst/>
                        </a:rPr>
                        <a:t>where crash factor was related to road works</a:t>
                      </a:r>
                      <a:endParaRPr lang="en-NZ" sz="8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Crash_period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Fatal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Serious 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Minor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Non-injury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Total</a:t>
                      </a:r>
                      <a:endParaRPr lang="en-NZ" sz="600" b="1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2008- August 2009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2009- August 2010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2010- August 2011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2011- August 2012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2012- August 2013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Total till August 2013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2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en-NZ" sz="600" u="none" strike="noStrike" dirty="0">
                          <a:effectLst/>
                        </a:rPr>
                        <a:t>Sept 2013- August 2014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3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4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Sept 2014- 16 June 2015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Total post August 2013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1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4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0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600" u="none" strike="noStrike" dirty="0">
                          <a:effectLst/>
                        </a:rPr>
                        <a:t>5</a:t>
                      </a:r>
                      <a:endParaRPr lang="en-NZ" sz="600" b="1" i="1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335699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CAS data is inconclusive as at this stage we have not had a statistically significant enough period to evaluate changes since introduced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Trends in Customer dissatisfaction has significantly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Customers complaints now received if Cyclist best practise measures have not been deployed.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82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-16233"/>
            <a:ext cx="4645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the Statistics say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89933"/>
              </p:ext>
            </p:extLst>
          </p:nvPr>
        </p:nvGraphicFramePr>
        <p:xfrm>
          <a:off x="899592" y="908720"/>
          <a:ext cx="7488832" cy="39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7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-16233"/>
            <a:ext cx="4645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the Statistics say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97" y="1052736"/>
            <a:ext cx="6951518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4233" y="-16233"/>
            <a:ext cx="41937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to from here?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40" y="1129669"/>
            <a:ext cx="2986770" cy="19250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37" y="1679658"/>
            <a:ext cx="2986770" cy="1926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3542" y="3750916"/>
            <a:ext cx="408484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CWC 2015 Hagley Park Prioritising modal flow rates to adjust during major events and consider permanent use vs 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temporary use</a:t>
            </a:r>
            <a:endParaRPr lang="en-US" sz="1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444" y="4676450"/>
            <a:ext cx="1200184" cy="79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974" y="4676450"/>
            <a:ext cx="1200183" cy="900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4676450"/>
            <a:ext cx="1200183" cy="6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19" y="1124744"/>
            <a:ext cx="3077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All green space environments where normal operating condition is varied to be managed as if it were an on road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On road concepts transferred to green space and major event management where vehicles and self powered modes are required to interact</a:t>
            </a:r>
          </a:p>
        </p:txBody>
      </p:sp>
    </p:spTree>
    <p:extLst>
      <p:ext uri="{BB962C8B-B14F-4D97-AF65-F5344CB8AC3E}">
        <p14:creationId xmlns:p14="http://schemas.microsoft.com/office/powerpoint/2010/main" val="4018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4349" y="27629"/>
            <a:ext cx="4031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Acknowledgements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06170" y="1524566"/>
            <a:ext cx="2088232" cy="1708182"/>
            <a:chOff x="2674358" y="2323952"/>
            <a:chExt cx="1366354" cy="11895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1483" y="2323952"/>
              <a:ext cx="1346693" cy="5084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74358" y="2928733"/>
              <a:ext cx="13663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 smtClean="0"/>
                <a:t>Luke </a:t>
              </a:r>
            </a:p>
            <a:p>
              <a:pPr algn="ctr"/>
              <a:r>
                <a:rPr lang="en-NZ" sz="2400" dirty="0" smtClean="0"/>
                <a:t>Murphy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12726" y="3514822"/>
            <a:ext cx="1466850" cy="1213095"/>
            <a:chOff x="4501789" y="2300412"/>
            <a:chExt cx="1466850" cy="12130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1789" y="2300412"/>
              <a:ext cx="1466850" cy="5143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501789" y="2928732"/>
              <a:ext cx="1466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600" dirty="0" smtClean="0"/>
                <a:t>Logan Dawson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48259" y="3514822"/>
            <a:ext cx="1607432" cy="1435777"/>
            <a:chOff x="600439" y="2323952"/>
            <a:chExt cx="1607432" cy="14357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439" y="2323952"/>
              <a:ext cx="1607432" cy="50890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0978" y="2928732"/>
              <a:ext cx="1366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600" dirty="0" smtClean="0"/>
                <a:t>Analytical Services Team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7584" y="3516590"/>
            <a:ext cx="1816459" cy="1493882"/>
            <a:chOff x="6448460" y="2300412"/>
            <a:chExt cx="1816459" cy="14938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8460" y="2300412"/>
              <a:ext cx="1816459" cy="49081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620357" y="2932520"/>
              <a:ext cx="14726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600" dirty="0"/>
                <a:t>Dean </a:t>
              </a:r>
            </a:p>
            <a:p>
              <a:pPr algn="ctr"/>
              <a:r>
                <a:rPr lang="en-NZ" sz="1600" dirty="0"/>
                <a:t>Hurford</a:t>
              </a:r>
            </a:p>
            <a:p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5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1484784"/>
            <a:ext cx="2436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6008680" cy="45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6789638" cy="4032795"/>
          </a:xfrm>
        </p:spPr>
        <p:txBody>
          <a:bodyPr/>
          <a:lstStyle/>
          <a:p>
            <a:r>
              <a:rPr lang="en-NZ" dirty="0" smtClean="0"/>
              <a:t>Christchurch was and is still  facing an intensive rebuild programme with activities requiring a large amount of road space to undertake works and a </a:t>
            </a:r>
            <a:r>
              <a:rPr lang="en-NZ" dirty="0" smtClean="0"/>
              <a:t>scope </a:t>
            </a:r>
            <a:r>
              <a:rPr lang="en-NZ" dirty="0" smtClean="0"/>
              <a:t>far greater than any </a:t>
            </a:r>
            <a:r>
              <a:rPr lang="en-NZ" dirty="0" smtClean="0"/>
              <a:t>programme</a:t>
            </a:r>
            <a:r>
              <a:rPr lang="en-NZ" dirty="0" smtClean="0"/>
              <a:t> </a:t>
            </a:r>
            <a:r>
              <a:rPr lang="en-NZ" dirty="0" smtClean="0"/>
              <a:t>seen in NZ before.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Continuous high impact and high intensity worksite deployments in multiple locations for extended lengths of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Damaged carriageways decreasing available space to accommodate rerouting or redirecting different transport modes including cyclist and pedestrians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Increased number of complaints from different modes regarding levels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Promotion of smarter travel choices by multiple agencies including </a:t>
            </a:r>
            <a:r>
              <a:rPr lang="en-NZ" dirty="0" smtClean="0"/>
              <a:t>continued promotion self </a:t>
            </a:r>
            <a:r>
              <a:rPr lang="en-NZ" dirty="0" smtClean="0"/>
              <a:t>powered modes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2987824" y="188640"/>
            <a:ext cx="2574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NZ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Background</a:t>
            </a:r>
            <a:endParaRPr lang="en-N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" y="0"/>
            <a:ext cx="1404156" cy="5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527" y="1510430"/>
            <a:ext cx="2424706" cy="3197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8314" y="1526911"/>
            <a:ext cx="4560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CoPTTM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CTOC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Signage </a:t>
            </a:r>
            <a:r>
              <a:rPr lang="en-NZ" dirty="0" smtClean="0"/>
              <a:t>Location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Priority of </a:t>
            </a:r>
            <a:r>
              <a:rPr lang="en-NZ" dirty="0" smtClean="0"/>
              <a:t>methodology choice</a:t>
            </a: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Flow Diagram to aid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Example Setups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-16233"/>
            <a:ext cx="65413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Best 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Practice 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Cyclist Booklet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8314" y="3777941"/>
            <a:ext cx="549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Developed in collaboration with SCIRT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SPOKES consulted and provided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Solutions fit within Aust</a:t>
            </a:r>
            <a:r>
              <a:rPr lang="en-NZ" dirty="0"/>
              <a:t> </a:t>
            </a:r>
            <a:r>
              <a:rPr lang="en-NZ" dirty="0" smtClean="0"/>
              <a:t>roads criteria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35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438" y="1484064"/>
            <a:ext cx="2724594" cy="1800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24" y="2948240"/>
            <a:ext cx="2412303" cy="1800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25" y="2047780"/>
            <a:ext cx="59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1.5m Cycle lane </a:t>
            </a:r>
          </a:p>
          <a:p>
            <a:r>
              <a:rPr lang="en-NZ" dirty="0" smtClean="0"/>
              <a:t>Increased measures around: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Schools / Tertiary Education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Routes with high cyclist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Designated cycle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Links to Cycle route maps</a:t>
            </a:r>
          </a:p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" y="0"/>
            <a:ext cx="1404156" cy="568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2328" y="0"/>
            <a:ext cx="4186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NZ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CTOC Requirements</a:t>
            </a:r>
            <a:endParaRPr lang="en-N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6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87" y="965256"/>
            <a:ext cx="2875281" cy="29263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14187" y="3891653"/>
            <a:ext cx="2873800" cy="981485"/>
          </a:xfrm>
          <a:prstGeom prst="round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52839" y="3997675"/>
            <a:ext cx="279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b="1" dirty="0" smtClean="0"/>
              <a:t>EXTREME CARE</a:t>
            </a:r>
            <a:br>
              <a:rPr lang="en-NZ" sz="2200" b="1" dirty="0" smtClean="0"/>
            </a:br>
            <a:r>
              <a:rPr lang="en-NZ" sz="2200" b="1" dirty="0" smtClean="0"/>
              <a:t>CYCLIST MERGING</a:t>
            </a:r>
            <a:endParaRPr lang="en-NZ" sz="2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00485" y="1268760"/>
            <a:ext cx="1878054" cy="1971505"/>
            <a:chOff x="4679269" y="1809522"/>
            <a:chExt cx="1485503" cy="1640463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721804" y="1809522"/>
              <a:ext cx="1442968" cy="1189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5114" y="2009590"/>
              <a:ext cx="436348" cy="2454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5406" y="2254994"/>
              <a:ext cx="321338" cy="2688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9723" y="2511543"/>
              <a:ext cx="467128" cy="243847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721804" y="2990274"/>
              <a:ext cx="1442968" cy="459711"/>
            </a:xfrm>
            <a:prstGeom prst="round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9269" y="3015230"/>
              <a:ext cx="14429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b="1" dirty="0" smtClean="0"/>
                <a:t>EXTREME CARE</a:t>
              </a:r>
              <a:br>
                <a:rPr lang="en-NZ" sz="1200" b="1" dirty="0" smtClean="0"/>
              </a:br>
              <a:r>
                <a:rPr lang="en-NZ" sz="1200" b="1" dirty="0" smtClean="0"/>
                <a:t>CYCLIST MERGING</a:t>
              </a:r>
              <a:endParaRPr lang="en-NZ" sz="1200" b="1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21619" y="1969467"/>
              <a:ext cx="235269" cy="75631"/>
            </a:xfrm>
            <a:custGeom>
              <a:avLst/>
              <a:gdLst>
                <a:gd name="connsiteX0" fmla="*/ 260350 w 323850"/>
                <a:gd name="connsiteY0" fmla="*/ 6350 h 171450"/>
                <a:gd name="connsiteX1" fmla="*/ 25400 w 323850"/>
                <a:gd name="connsiteY1" fmla="*/ 0 h 171450"/>
                <a:gd name="connsiteX2" fmla="*/ 0 w 323850"/>
                <a:gd name="connsiteY2" fmla="*/ 171450 h 171450"/>
                <a:gd name="connsiteX3" fmla="*/ 101600 w 323850"/>
                <a:gd name="connsiteY3" fmla="*/ 107950 h 171450"/>
                <a:gd name="connsiteX4" fmla="*/ 323850 w 323850"/>
                <a:gd name="connsiteY4" fmla="*/ 133350 h 171450"/>
                <a:gd name="connsiteX5" fmla="*/ 260350 w 323850"/>
                <a:gd name="connsiteY5" fmla="*/ 63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850" h="171450">
                  <a:moveTo>
                    <a:pt x="260350" y="6350"/>
                  </a:moveTo>
                  <a:lnTo>
                    <a:pt x="25400" y="0"/>
                  </a:lnTo>
                  <a:lnTo>
                    <a:pt x="0" y="171450"/>
                  </a:lnTo>
                  <a:lnTo>
                    <a:pt x="101600" y="107950"/>
                  </a:lnTo>
                  <a:lnTo>
                    <a:pt x="323850" y="133350"/>
                  </a:lnTo>
                  <a:lnTo>
                    <a:pt x="260350" y="635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308911" y="2741576"/>
              <a:ext cx="307833" cy="128108"/>
            </a:xfrm>
            <a:custGeom>
              <a:avLst/>
              <a:gdLst>
                <a:gd name="connsiteX0" fmla="*/ 0 w 457200"/>
                <a:gd name="connsiteY0" fmla="*/ 25400 h 234950"/>
                <a:gd name="connsiteX1" fmla="*/ 158750 w 457200"/>
                <a:gd name="connsiteY1" fmla="*/ 234950 h 234950"/>
                <a:gd name="connsiteX2" fmla="*/ 330200 w 457200"/>
                <a:gd name="connsiteY2" fmla="*/ 209550 h 234950"/>
                <a:gd name="connsiteX3" fmla="*/ 457200 w 457200"/>
                <a:gd name="connsiteY3" fmla="*/ 0 h 234950"/>
                <a:gd name="connsiteX4" fmla="*/ 0 w 457200"/>
                <a:gd name="connsiteY4" fmla="*/ 2540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234950">
                  <a:moveTo>
                    <a:pt x="0" y="25400"/>
                  </a:moveTo>
                  <a:lnTo>
                    <a:pt x="158750" y="234950"/>
                  </a:lnTo>
                  <a:lnTo>
                    <a:pt x="330200" y="209550"/>
                  </a:lnTo>
                  <a:lnTo>
                    <a:pt x="45720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133692" y="1868073"/>
              <a:ext cx="279349" cy="226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04462" y="1888999"/>
              <a:ext cx="253505" cy="206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2380146" y="-16229"/>
            <a:ext cx="3326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Special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Signage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" y="0"/>
            <a:ext cx="1404156" cy="56854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879424" y="1273221"/>
            <a:ext cx="1878054" cy="1971505"/>
            <a:chOff x="4679269" y="1809522"/>
            <a:chExt cx="1485503" cy="1640463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721804" y="1809522"/>
              <a:ext cx="1442968" cy="1189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5114" y="2009590"/>
              <a:ext cx="436348" cy="24540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5406" y="2254994"/>
              <a:ext cx="321338" cy="26883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9723" y="2511543"/>
              <a:ext cx="467128" cy="243847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>
            <a:xfrm>
              <a:off x="4721804" y="2990274"/>
              <a:ext cx="1442968" cy="459711"/>
            </a:xfrm>
            <a:prstGeom prst="round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79269" y="3015230"/>
              <a:ext cx="1442968" cy="384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b="1" dirty="0" smtClean="0"/>
                <a:t>NARROW LANES</a:t>
              </a:r>
            </a:p>
            <a:p>
              <a:pPr algn="ctr"/>
              <a:r>
                <a:rPr lang="en-NZ" sz="1200" b="1" dirty="0" smtClean="0"/>
                <a:t>ALL TRAFFIC MERGE</a:t>
              </a:r>
              <a:endParaRPr lang="en-NZ" sz="1200" b="1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321619" y="1969467"/>
              <a:ext cx="235269" cy="75631"/>
            </a:xfrm>
            <a:custGeom>
              <a:avLst/>
              <a:gdLst>
                <a:gd name="connsiteX0" fmla="*/ 260350 w 323850"/>
                <a:gd name="connsiteY0" fmla="*/ 6350 h 171450"/>
                <a:gd name="connsiteX1" fmla="*/ 25400 w 323850"/>
                <a:gd name="connsiteY1" fmla="*/ 0 h 171450"/>
                <a:gd name="connsiteX2" fmla="*/ 0 w 323850"/>
                <a:gd name="connsiteY2" fmla="*/ 171450 h 171450"/>
                <a:gd name="connsiteX3" fmla="*/ 101600 w 323850"/>
                <a:gd name="connsiteY3" fmla="*/ 107950 h 171450"/>
                <a:gd name="connsiteX4" fmla="*/ 323850 w 323850"/>
                <a:gd name="connsiteY4" fmla="*/ 133350 h 171450"/>
                <a:gd name="connsiteX5" fmla="*/ 260350 w 323850"/>
                <a:gd name="connsiteY5" fmla="*/ 63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850" h="171450">
                  <a:moveTo>
                    <a:pt x="260350" y="6350"/>
                  </a:moveTo>
                  <a:lnTo>
                    <a:pt x="25400" y="0"/>
                  </a:lnTo>
                  <a:lnTo>
                    <a:pt x="0" y="171450"/>
                  </a:lnTo>
                  <a:lnTo>
                    <a:pt x="101600" y="107950"/>
                  </a:lnTo>
                  <a:lnTo>
                    <a:pt x="323850" y="133350"/>
                  </a:lnTo>
                  <a:lnTo>
                    <a:pt x="260350" y="635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308911" y="2741576"/>
              <a:ext cx="307833" cy="128108"/>
            </a:xfrm>
            <a:custGeom>
              <a:avLst/>
              <a:gdLst>
                <a:gd name="connsiteX0" fmla="*/ 0 w 457200"/>
                <a:gd name="connsiteY0" fmla="*/ 25400 h 234950"/>
                <a:gd name="connsiteX1" fmla="*/ 158750 w 457200"/>
                <a:gd name="connsiteY1" fmla="*/ 234950 h 234950"/>
                <a:gd name="connsiteX2" fmla="*/ 330200 w 457200"/>
                <a:gd name="connsiteY2" fmla="*/ 209550 h 234950"/>
                <a:gd name="connsiteX3" fmla="*/ 457200 w 457200"/>
                <a:gd name="connsiteY3" fmla="*/ 0 h 234950"/>
                <a:gd name="connsiteX4" fmla="*/ 0 w 457200"/>
                <a:gd name="connsiteY4" fmla="*/ 2540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234950">
                  <a:moveTo>
                    <a:pt x="0" y="25400"/>
                  </a:moveTo>
                  <a:lnTo>
                    <a:pt x="158750" y="234950"/>
                  </a:lnTo>
                  <a:lnTo>
                    <a:pt x="330200" y="209550"/>
                  </a:lnTo>
                  <a:lnTo>
                    <a:pt x="45720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5133692" y="1868073"/>
              <a:ext cx="279349" cy="226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504462" y="1888999"/>
              <a:ext cx="253505" cy="206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4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2098" y="3441913"/>
            <a:ext cx="1307395" cy="1735015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11513" y="3494185"/>
            <a:ext cx="1310041" cy="1735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83" y="3480973"/>
            <a:ext cx="1296144" cy="1732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055" y="3441914"/>
            <a:ext cx="1316381" cy="1750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919" y="3441914"/>
            <a:ext cx="1305696" cy="173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69" y="3478808"/>
            <a:ext cx="1296144" cy="17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-41449" y="3707527"/>
            <a:ext cx="1833916" cy="1285261"/>
          </a:xfrm>
          <a:prstGeom prst="mathMultiply">
            <a:avLst/>
          </a:prstGeom>
          <a:solidFill>
            <a:srgbClr val="FF3300">
              <a:alpha val="40000"/>
            </a:srgbClr>
          </a:solidFill>
          <a:effectLst>
            <a:glow rad="381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tx2"/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Rectangle 16"/>
          <p:cNvSpPr/>
          <p:nvPr/>
        </p:nvSpPr>
        <p:spPr>
          <a:xfrm>
            <a:off x="1284725" y="1230352"/>
            <a:ext cx="61926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Undesirable Location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Vs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Desirable Location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5627923" y="3719061"/>
            <a:ext cx="1833916" cy="1285261"/>
          </a:xfrm>
          <a:prstGeom prst="mathMultiply">
            <a:avLst/>
          </a:prstGeom>
          <a:solidFill>
            <a:srgbClr val="FF3300">
              <a:alpha val="40000"/>
            </a:srgbClr>
          </a:solidFill>
          <a:effectLst>
            <a:glow rad="381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tx2"/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3" name="Multiply 22"/>
          <p:cNvSpPr/>
          <p:nvPr/>
        </p:nvSpPr>
        <p:spPr>
          <a:xfrm>
            <a:off x="2701588" y="3719061"/>
            <a:ext cx="1833916" cy="1285261"/>
          </a:xfrm>
          <a:prstGeom prst="mathMultiply">
            <a:avLst/>
          </a:prstGeom>
          <a:solidFill>
            <a:srgbClr val="FF3300">
              <a:alpha val="40000"/>
            </a:srgbClr>
          </a:solidFill>
          <a:effectLst>
            <a:glow rad="381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tx2"/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4977" y="-16233"/>
            <a:ext cx="4932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NZ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Sign Location Guidance</a:t>
            </a:r>
            <a:endParaRPr lang="en-N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8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7621214" cy="4662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-16233"/>
            <a:ext cx="74624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N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Flow Diagram to aid decision </a:t>
            </a:r>
            <a:r>
              <a:rPr lang="en-NZ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making</a:t>
            </a:r>
            <a:endParaRPr lang="en-N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8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4" name="Content Placeholder 64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53317"/>
            <a:ext cx="7561289" cy="4213911"/>
          </a:xfrm>
          <a:prstGeom prst="rect">
            <a:avLst/>
          </a:prstGeom>
        </p:spPr>
      </p:pic>
      <p:sp>
        <p:nvSpPr>
          <p:cNvPr id="6426" name="TextBox 6425"/>
          <p:cNvSpPr txBox="1"/>
          <p:nvPr/>
        </p:nvSpPr>
        <p:spPr>
          <a:xfrm>
            <a:off x="971600" y="4781967"/>
            <a:ext cx="1080120" cy="5852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3649" name="Rectangle 3648"/>
          <p:cNvSpPr/>
          <p:nvPr/>
        </p:nvSpPr>
        <p:spPr>
          <a:xfrm>
            <a:off x="730424" y="4332347"/>
            <a:ext cx="75859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Dedicated Cycle Lane provided through site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650" name="TextBox 3649"/>
          <p:cNvSpPr txBox="1"/>
          <p:nvPr/>
        </p:nvSpPr>
        <p:spPr>
          <a:xfrm>
            <a:off x="996230" y="1153317"/>
            <a:ext cx="1495747" cy="612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3651" name="Picture 36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4156" cy="568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6450" y="-16233"/>
            <a:ext cx="3853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Example Diagrams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39298"/>
            <a:ext cx="7488832" cy="4539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21" y="4755722"/>
            <a:ext cx="1152128" cy="722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779004" y="4278235"/>
            <a:ext cx="758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4m lane width available to allow cyclist and vehicle to pass and signage to warn Cyclist and Motorists of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</a:t>
            </a:r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erging requirement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921" y="929961"/>
            <a:ext cx="115212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" y="0"/>
            <a:ext cx="1404156" cy="5685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5030" y="-16233"/>
            <a:ext cx="3853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Example Diagrams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TOC Variation 1">
  <a:themeElements>
    <a:clrScheme name="CTOC Variation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TOC Variation 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TOC Variation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C Variation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C Variation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C Variation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C Variation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C Variation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OC Variation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OC Variation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OC Variation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OC Variation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OC Variation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OC Variation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99DDC7-CA72-45F8-9F3E-7298C9048B20}"/>
</file>

<file path=customXml/itemProps2.xml><?xml version="1.0" encoding="utf-8"?>
<ds:datastoreItem xmlns:ds="http://schemas.openxmlformats.org/officeDocument/2006/customXml" ds:itemID="{799313DB-E063-4AA9-AD9D-76AF7C394353}"/>
</file>

<file path=customXml/itemProps3.xml><?xml version="1.0" encoding="utf-8"?>
<ds:datastoreItem xmlns:ds="http://schemas.openxmlformats.org/officeDocument/2006/customXml" ds:itemID="{F4224BD9-EA30-4C61-AAC0-BE7CD86CA4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</TotalTime>
  <Words>589</Words>
  <Application>Microsoft Office PowerPoint</Application>
  <PresentationFormat>On-screen Show (4:3)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Arial Rounded MT Bold</vt:lpstr>
      <vt:lpstr>Calibri</vt:lpstr>
      <vt:lpstr>Lucida Sans</vt:lpstr>
      <vt:lpstr>CTOC Variation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Christchurch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Slide – delete after reading</dc:title>
  <dc:creator>Hodges, Simon</dc:creator>
  <cp:lastModifiedBy>Hodges, Simon</cp:lastModifiedBy>
  <cp:revision>64</cp:revision>
  <cp:lastPrinted>2015-06-05T00:33:31Z</cp:lastPrinted>
  <dcterms:created xsi:type="dcterms:W3CDTF">2015-06-03T22:49:15Z</dcterms:created>
  <dcterms:modified xsi:type="dcterms:W3CDTF">2015-07-01T07:40:04Z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