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5.xml" ContentType="application/vnd.openxmlformats-officedocument.presentationml.slide+xml"/>
  <Override PartName="/ppt/slides/slide24.xml" ContentType="application/vnd.openxmlformats-officedocument.presentationml.slide+xml"/>
  <Override PartName="/ppt/slides/slide19.xml" ContentType="application/vnd.openxmlformats-officedocument.presentationml.slide+xml"/>
  <Override PartName="/ppt/slides/slide23.xml" ContentType="application/vnd.openxmlformats-officedocument.presentationml.slide+xml"/>
  <Override PartName="/ppt/slides/slide20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75" r:id="rId3"/>
    <p:sldId id="289" r:id="rId4"/>
    <p:sldId id="290" r:id="rId5"/>
    <p:sldId id="260" r:id="rId6"/>
    <p:sldId id="258" r:id="rId7"/>
    <p:sldId id="272" r:id="rId8"/>
    <p:sldId id="261" r:id="rId9"/>
    <p:sldId id="262" r:id="rId10"/>
    <p:sldId id="259" r:id="rId11"/>
    <p:sldId id="266" r:id="rId12"/>
    <p:sldId id="267" r:id="rId13"/>
    <p:sldId id="269" r:id="rId14"/>
    <p:sldId id="264" r:id="rId15"/>
    <p:sldId id="273" r:id="rId16"/>
    <p:sldId id="286" r:id="rId17"/>
    <p:sldId id="288" r:id="rId18"/>
    <p:sldId id="276" r:id="rId19"/>
    <p:sldId id="270" r:id="rId20"/>
    <p:sldId id="271" r:id="rId21"/>
    <p:sldId id="277" r:id="rId22"/>
    <p:sldId id="278" r:id="rId23"/>
    <p:sldId id="279" r:id="rId24"/>
    <p:sldId id="283" r:id="rId25"/>
    <p:sldId id="281" r:id="rId26"/>
    <p:sldId id="282" r:id="rId27"/>
    <p:sldId id="284" r:id="rId28"/>
    <p:sldId id="28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4580E5-6BA7-4F9B-9F1E-3F41F391A70A}" type="datetimeFigureOut">
              <a:rPr lang="en-NZ" smtClean="0"/>
              <a:t>2/07/2015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28D94-8204-4BED-A915-88D8FC3F4F1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64622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5888" y="263525"/>
            <a:ext cx="4283075" cy="3213100"/>
          </a:xfrm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278287" y="3579611"/>
            <a:ext cx="6352606" cy="493054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3" rIns="91428" bIns="45713"/>
          <a:lstStyle/>
          <a:p>
            <a:r>
              <a:rPr lang="en-NZ" altLang="en-US" dirty="0" smtClean="0">
                <a:latin typeface="Arial" pitchFamily="34" charset="0"/>
              </a:rPr>
              <a:t>When setting out the worksite vehicles must have flashing beacons on (hazard lights do not count)</a:t>
            </a:r>
          </a:p>
          <a:p>
            <a:r>
              <a:rPr lang="en-NZ" altLang="en-US" dirty="0" smtClean="0">
                <a:latin typeface="Arial" pitchFamily="34" charset="0"/>
              </a:rPr>
              <a:t>Work out where your signs are going (start with the working space required and work out from there)</a:t>
            </a:r>
          </a:p>
          <a:p>
            <a:r>
              <a:rPr lang="en-NZ" altLang="en-US" dirty="0" smtClean="0">
                <a:latin typeface="Arial" pitchFamily="34" charset="0"/>
              </a:rPr>
              <a:t>Place the advance warning sign</a:t>
            </a:r>
          </a:p>
          <a:p>
            <a:r>
              <a:rPr lang="en-NZ" altLang="en-US" dirty="0" smtClean="0">
                <a:latin typeface="Arial" pitchFamily="34" charset="0"/>
              </a:rPr>
              <a:t>Place the next sign if required</a:t>
            </a:r>
          </a:p>
          <a:p>
            <a:r>
              <a:rPr lang="en-NZ" altLang="en-US" dirty="0" smtClean="0">
                <a:latin typeface="Arial" pitchFamily="34" charset="0"/>
              </a:rPr>
              <a:t>Drop your cones off</a:t>
            </a:r>
          </a:p>
          <a:p>
            <a:r>
              <a:rPr lang="en-NZ" altLang="en-US" dirty="0" smtClean="0">
                <a:latin typeface="Arial" pitchFamily="34" charset="0"/>
              </a:rPr>
              <a:t>Place the next sign if required</a:t>
            </a:r>
          </a:p>
          <a:p>
            <a:r>
              <a:rPr lang="en-NZ" altLang="en-US" dirty="0" smtClean="0">
                <a:latin typeface="Arial" pitchFamily="34" charset="0"/>
              </a:rPr>
              <a:t>Place the end of works sign</a:t>
            </a:r>
          </a:p>
          <a:p>
            <a:r>
              <a:rPr lang="en-NZ" altLang="en-US" dirty="0" smtClean="0">
                <a:latin typeface="Arial" pitchFamily="34" charset="0"/>
              </a:rPr>
              <a:t>	Go down the road, turn around</a:t>
            </a:r>
          </a:p>
          <a:p>
            <a:r>
              <a:rPr lang="en-NZ" altLang="en-US" dirty="0" smtClean="0">
                <a:latin typeface="Arial" pitchFamily="34" charset="0"/>
              </a:rPr>
              <a:t>Place the advance warning sign</a:t>
            </a:r>
          </a:p>
          <a:p>
            <a:r>
              <a:rPr lang="en-NZ" altLang="en-US" dirty="0" smtClean="0">
                <a:latin typeface="Arial" pitchFamily="34" charset="0"/>
              </a:rPr>
              <a:t>Place the next sign if required</a:t>
            </a:r>
          </a:p>
          <a:p>
            <a:r>
              <a:rPr lang="en-NZ" altLang="en-US" dirty="0" smtClean="0">
                <a:latin typeface="Arial" pitchFamily="34" charset="0"/>
              </a:rPr>
              <a:t>Place the next sign if required</a:t>
            </a:r>
          </a:p>
          <a:p>
            <a:r>
              <a:rPr lang="en-NZ" altLang="en-US" dirty="0" smtClean="0">
                <a:latin typeface="Arial" pitchFamily="34" charset="0"/>
              </a:rPr>
              <a:t>Place the end of works sign</a:t>
            </a:r>
          </a:p>
          <a:p>
            <a:r>
              <a:rPr lang="en-NZ" altLang="en-US" dirty="0" smtClean="0">
                <a:latin typeface="Arial" pitchFamily="34" charset="0"/>
              </a:rPr>
              <a:t>	Go down the road, turn around</a:t>
            </a:r>
          </a:p>
          <a:p>
            <a:r>
              <a:rPr lang="en-NZ" altLang="en-US" dirty="0" smtClean="0">
                <a:latin typeface="Arial" pitchFamily="34" charset="0"/>
              </a:rPr>
              <a:t>Under the protection of a vehicle setup your taper</a:t>
            </a:r>
          </a:p>
          <a:p>
            <a:r>
              <a:rPr lang="en-NZ" altLang="en-US" dirty="0" smtClean="0">
                <a:latin typeface="Arial" pitchFamily="34" charset="0"/>
              </a:rPr>
              <a:t>If it is a short site set out the cones down the side of the worksite as well</a:t>
            </a:r>
          </a:p>
          <a:p>
            <a:r>
              <a:rPr lang="en-NZ" altLang="en-US" dirty="0" smtClean="0">
                <a:latin typeface="Arial" pitchFamily="34" charset="0"/>
              </a:rPr>
              <a:t>If longer worksite drive off. The cones along the side of the worksite can be set out safely as the taper has moved the traffic past the worksite</a:t>
            </a:r>
          </a:p>
          <a:p>
            <a:r>
              <a:rPr lang="en-NZ" altLang="en-US" dirty="0" smtClean="0">
                <a:latin typeface="Arial" pitchFamily="34" charset="0"/>
              </a:rPr>
              <a:t>Tapers and delineation devices must only be placed once all signs have been installed</a:t>
            </a:r>
          </a:p>
          <a:p>
            <a:r>
              <a:rPr lang="en-NZ" altLang="en-US" dirty="0" smtClean="0">
                <a:latin typeface="Arial" pitchFamily="34" charset="0"/>
              </a:rPr>
              <a:t>Once the site is setup immediately complete a drive through, checking that the site works as required</a:t>
            </a:r>
          </a:p>
          <a:p>
            <a:r>
              <a:rPr lang="en-NZ" altLang="en-US" dirty="0" smtClean="0">
                <a:latin typeface="Arial" pitchFamily="34" charset="0"/>
              </a:rPr>
              <a:t>Once you have checked the site it can be occupied with workers and equipment</a:t>
            </a:r>
          </a:p>
          <a:p>
            <a:endParaRPr lang="en-NZ" altLang="en-US" dirty="0" smtClean="0">
              <a:latin typeface="Arial" pitchFamily="34" charset="0"/>
            </a:endParaRPr>
          </a:p>
          <a:p>
            <a:endParaRPr lang="en-NZ" altLang="en-US" dirty="0" smtClean="0">
              <a:latin typeface="Arial" pitchFamily="34" charset="0"/>
            </a:endParaRPr>
          </a:p>
          <a:p>
            <a:endParaRPr lang="en-NZ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41CF0-6ECC-45B2-8B0D-92CA3E1973EE}" type="datetimeFigureOut">
              <a:rPr lang="en-NZ" smtClean="0"/>
              <a:t>2/07/2015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D72E-BFA0-4A4A-9540-BD6D1745309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14180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41CF0-6ECC-45B2-8B0D-92CA3E1973EE}" type="datetimeFigureOut">
              <a:rPr lang="en-NZ" smtClean="0"/>
              <a:t>2/07/2015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D72E-BFA0-4A4A-9540-BD6D1745309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63761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41CF0-6ECC-45B2-8B0D-92CA3E1973EE}" type="datetimeFigureOut">
              <a:rPr lang="en-NZ" smtClean="0"/>
              <a:t>2/07/2015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D72E-BFA0-4A4A-9540-BD6D1745309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26887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41CF0-6ECC-45B2-8B0D-92CA3E1973EE}" type="datetimeFigureOut">
              <a:rPr lang="en-NZ" smtClean="0"/>
              <a:t>2/07/2015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D72E-BFA0-4A4A-9540-BD6D1745309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12369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41CF0-6ECC-45B2-8B0D-92CA3E1973EE}" type="datetimeFigureOut">
              <a:rPr lang="en-NZ" smtClean="0"/>
              <a:t>2/07/2015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D72E-BFA0-4A4A-9540-BD6D1745309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16755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41CF0-6ECC-45B2-8B0D-92CA3E1973EE}" type="datetimeFigureOut">
              <a:rPr lang="en-NZ" smtClean="0"/>
              <a:t>2/07/2015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D72E-BFA0-4A4A-9540-BD6D1745309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44550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41CF0-6ECC-45B2-8B0D-92CA3E1973EE}" type="datetimeFigureOut">
              <a:rPr lang="en-NZ" smtClean="0"/>
              <a:t>2/07/2015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D72E-BFA0-4A4A-9540-BD6D1745309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70343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41CF0-6ECC-45B2-8B0D-92CA3E1973EE}" type="datetimeFigureOut">
              <a:rPr lang="en-NZ" smtClean="0"/>
              <a:t>2/07/2015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D72E-BFA0-4A4A-9540-BD6D1745309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78336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41CF0-6ECC-45B2-8B0D-92CA3E1973EE}" type="datetimeFigureOut">
              <a:rPr lang="en-NZ" smtClean="0"/>
              <a:t>2/07/2015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D72E-BFA0-4A4A-9540-BD6D1745309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83426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41CF0-6ECC-45B2-8B0D-92CA3E1973EE}" type="datetimeFigureOut">
              <a:rPr lang="en-NZ" smtClean="0"/>
              <a:t>2/07/2015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D72E-BFA0-4A4A-9540-BD6D1745309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38181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41CF0-6ECC-45B2-8B0D-92CA3E1973EE}" type="datetimeFigureOut">
              <a:rPr lang="en-NZ" smtClean="0"/>
              <a:t>2/07/2015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D72E-BFA0-4A4A-9540-BD6D1745309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187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41CF0-6ECC-45B2-8B0D-92CA3E1973EE}" type="datetimeFigureOut">
              <a:rPr lang="en-NZ" smtClean="0"/>
              <a:t>2/07/2015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1D72E-BFA0-4A4A-9540-BD6D1745309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45759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3.png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gif"/><Relationship Id="rId5" Type="http://schemas.openxmlformats.org/officeDocument/2006/relationships/hyperlink" Target="http://www.google.co.nz/url?sa=i&amp;rct=j&amp;q=&amp;esrc=s&amp;source=images&amp;cd=&amp;cad=rja&amp;uact=8&amp;ved=0CAcQjRw&amp;url=http://www.nzta.govt.nz/resources/traffic-control-devices-manual/sign-specifications/sign-display-page.html?CatID%3D226%26ID%3D395&amp;ei=jo-QVayHJ4bh8gW4oKrICA&amp;bvm=bv.96783405,d.dGc&amp;psig=AFQjCNHXfF84Efb4vm03Sqs6rm40uvW1YA&amp;ust=1435623645692438" TargetMode="Externa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image" Target="../media/image30.jpeg"/><Relationship Id="rId7" Type="http://schemas.openxmlformats.org/officeDocument/2006/relationships/hyperlink" Target="http://www.google.co.nz/url?sa=i&amp;rct=j&amp;q=&amp;esrc=s&amp;source=images&amp;cd=&amp;cad=rja&amp;uact=8&amp;ved=0CAcQjRw&amp;url=http://www.nzta.govt.nz/resources/traffic-control-devices-manual/sign-specifications/sign-display-page.html?CatID%3D237%26ID%3D411&amp;ei=GZCQVenTL8_38QWW34DoCw&amp;bvm=bv.96783405,d.dGc&amp;psig=AFQjCNG2lVFJ8OK1qUlcKIc46clunvDUxA&amp;ust=1435623828772360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5.jpeg"/><Relationship Id="rId4" Type="http://schemas.openxmlformats.org/officeDocument/2006/relationships/hyperlink" Target="http://www.google.co.nz/url?sa=i&amp;rct=j&amp;q=&amp;esrc=s&amp;source=images&amp;cd=&amp;cad=rja&amp;uact=8&amp;ved=0CAQQjRw&amp;url=http://www.nzta.govt.nz/resources/traffic-control-devices-manual/sign-specifications/sign-display-page.html?CatID%3D237%26ID%3D413&amp;ei=gphNVJ_AEYv-8QWnr4KYBQ&amp;bvm=bv.77880786,d.dGc&amp;psig=AFQjCNHC1OrAFAsuA-x2xjd-Sr5riLlP6A&amp;ust=1414457858341624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://www.animationlibrary.com/animation/30785/Golden_runner/" TargetMode="External"/><Relationship Id="rId7" Type="http://schemas.openxmlformats.org/officeDocument/2006/relationships/image" Target="../media/image10.gif"/><Relationship Id="rId12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11" Type="http://schemas.openxmlformats.org/officeDocument/2006/relationships/image" Target="../media/image14.gif"/><Relationship Id="rId5" Type="http://schemas.openxmlformats.org/officeDocument/2006/relationships/image" Target="../media/image8.gif"/><Relationship Id="rId10" Type="http://schemas.openxmlformats.org/officeDocument/2006/relationships/image" Target="../media/image13.jpeg"/><Relationship Id="rId4" Type="http://schemas.openxmlformats.org/officeDocument/2006/relationships/image" Target="../media/image7.gif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908720"/>
            <a:ext cx="7772400" cy="1470025"/>
          </a:xfrm>
        </p:spPr>
        <p:txBody>
          <a:bodyPr/>
          <a:lstStyle/>
          <a:p>
            <a:r>
              <a:rPr lang="en-NZ" b="1" dirty="0"/>
              <a:t>Raising the </a:t>
            </a:r>
            <a:r>
              <a:rPr lang="en-NZ" b="1" dirty="0" smtClean="0"/>
              <a:t>Bar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4048" y="5805264"/>
            <a:ext cx="3776464" cy="841648"/>
          </a:xfrm>
        </p:spPr>
        <p:txBody>
          <a:bodyPr>
            <a:noAutofit/>
          </a:bodyPr>
          <a:lstStyle/>
          <a:p>
            <a:r>
              <a:rPr lang="en-NZ" sz="2000" dirty="0" smtClean="0"/>
              <a:t>Ivan Aplin</a:t>
            </a:r>
          </a:p>
          <a:p>
            <a:r>
              <a:rPr lang="en-NZ" sz="2000" dirty="0" smtClean="0"/>
              <a:t>Representing the minor Sports!</a:t>
            </a:r>
            <a:endParaRPr lang="en-NZ" sz="2000" dirty="0"/>
          </a:p>
        </p:txBody>
      </p:sp>
      <p:pic>
        <p:nvPicPr>
          <p:cNvPr id="1026" name="Picture 2" descr="http://www.presentermedia.com/files/pres/00002000/2436/slide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226" y="2780928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88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Cones are a Hazard for cyclists</a:t>
            </a:r>
            <a:endParaRPr lang="en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6" t="520" r="14205" b="1"/>
          <a:stretch/>
        </p:blipFill>
        <p:spPr>
          <a:xfrm>
            <a:off x="0" y="1479418"/>
            <a:ext cx="4336473" cy="450246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0" t="4099" r="9986"/>
          <a:stretch/>
        </p:blipFill>
        <p:spPr>
          <a:xfrm>
            <a:off x="4355975" y="1465258"/>
            <a:ext cx="5040561" cy="455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94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Events such as concerts/markets need other different consideration</a:t>
            </a:r>
            <a:endParaRPr lang="en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0" r="2794" b="4293"/>
          <a:stretch/>
        </p:blipFill>
        <p:spPr>
          <a:xfrm>
            <a:off x="683568" y="1844824"/>
            <a:ext cx="7344816" cy="4682416"/>
          </a:xfrm>
        </p:spPr>
      </p:pic>
    </p:spTree>
    <p:extLst>
      <p:ext uri="{BB962C8B-B14F-4D97-AF65-F5344CB8AC3E}">
        <p14:creationId xmlns:p14="http://schemas.microsoft.com/office/powerpoint/2010/main" val="65387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28800"/>
            <a:ext cx="3898776" cy="3658418"/>
          </a:xfrm>
        </p:spPr>
        <p:txBody>
          <a:bodyPr/>
          <a:lstStyle/>
          <a:p>
            <a:r>
              <a:rPr lang="en-NZ" dirty="0" smtClean="0"/>
              <a:t>Such as Increased traffic &amp; </a:t>
            </a:r>
            <a:br>
              <a:rPr lang="en-NZ" dirty="0" smtClean="0"/>
            </a:br>
            <a:r>
              <a:rPr lang="en-NZ" dirty="0" smtClean="0"/>
              <a:t>Parking</a:t>
            </a:r>
            <a:endParaRPr lang="en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7" t="11785" r="20471" b="2998"/>
          <a:stretch/>
        </p:blipFill>
        <p:spPr>
          <a:xfrm>
            <a:off x="4572000" y="1412776"/>
            <a:ext cx="3978170" cy="4608512"/>
          </a:xfrm>
        </p:spPr>
      </p:pic>
    </p:spTree>
    <p:extLst>
      <p:ext uri="{BB962C8B-B14F-4D97-AF65-F5344CB8AC3E}">
        <p14:creationId xmlns:p14="http://schemas.microsoft.com/office/powerpoint/2010/main" val="256665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With declining Police support – we need to review options for rolling road blocks</a:t>
            </a:r>
            <a:endParaRPr lang="en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6075040"/>
            <a:ext cx="9144000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dirty="0" smtClean="0"/>
              <a:t>Can we get some sort of permitting system for STMS?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212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88803"/>
            <a:ext cx="7772400" cy="1092322"/>
          </a:xfrm>
        </p:spPr>
        <p:txBody>
          <a:bodyPr>
            <a:normAutofit fontScale="90000"/>
          </a:bodyPr>
          <a:lstStyle/>
          <a:p>
            <a:r>
              <a:rPr lang="en-NZ" b="1" dirty="0" smtClean="0"/>
              <a:t>Main issues experienced by our clubs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2564904"/>
            <a:ext cx="8280920" cy="3816424"/>
          </a:xfrm>
        </p:spPr>
        <p:txBody>
          <a:bodyPr>
            <a:normAutofit fontScale="925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NZ" dirty="0" smtClean="0"/>
              <a:t>The cost of TTM Equipment &amp; Training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NZ" dirty="0" smtClean="0"/>
              <a:t>Volunteers’ time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NZ" dirty="0" smtClean="0"/>
              <a:t>Vehicles used to set up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NZ" dirty="0"/>
              <a:t>Consistency across </a:t>
            </a:r>
            <a:r>
              <a:rPr lang="en-NZ" dirty="0" smtClean="0"/>
              <a:t>RCA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NZ" dirty="0" smtClean="0"/>
              <a:t>Decrease in Club Membership/racing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NZ" dirty="0" smtClean="0"/>
              <a:t>Increase </a:t>
            </a:r>
            <a:r>
              <a:rPr lang="en-NZ" dirty="0"/>
              <a:t>in “underground cycling groups” who fall outside </a:t>
            </a:r>
            <a:r>
              <a:rPr lang="en-NZ" dirty="0" smtClean="0"/>
              <a:t>Cycling </a:t>
            </a:r>
            <a:r>
              <a:rPr lang="en-NZ" dirty="0"/>
              <a:t>New </a:t>
            </a:r>
            <a:r>
              <a:rPr lang="en-NZ" dirty="0" smtClean="0"/>
              <a:t>Zealand and there rules</a:t>
            </a:r>
            <a:endParaRPr lang="en-NZ" dirty="0"/>
          </a:p>
        </p:txBody>
      </p:sp>
      <p:pic>
        <p:nvPicPr>
          <p:cNvPr id="1026" name="Picture 2" descr="Cycling graphic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81124"/>
            <a:ext cx="5904656" cy="104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8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88803"/>
            <a:ext cx="7772400" cy="1092322"/>
          </a:xfrm>
        </p:spPr>
        <p:txBody>
          <a:bodyPr/>
          <a:lstStyle/>
          <a:p>
            <a:r>
              <a:rPr lang="en-NZ" b="1" dirty="0" smtClean="0"/>
              <a:t>Other Issues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26" y="1268760"/>
            <a:ext cx="8929261" cy="3816424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NZ" dirty="0" smtClean="0"/>
              <a:t>Resource </a:t>
            </a:r>
            <a:r>
              <a:rPr lang="en-NZ" dirty="0"/>
              <a:t>consent </a:t>
            </a:r>
            <a:r>
              <a:rPr lang="en-NZ" dirty="0" smtClean="0"/>
              <a:t>required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NZ" dirty="0" smtClean="0"/>
              <a:t>Sending in On Site forms for events only </a:t>
            </a:r>
            <a:endParaRPr lang="en-NZ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NZ" dirty="0" smtClean="0"/>
              <a:t>Touring groups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NZ" dirty="0" smtClean="0"/>
              <a:t>If No Pilot and Tail vehicles - falls out side CoPTTM (road rules apply!)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NZ" dirty="0" smtClean="0"/>
              <a:t>Add in Pilot and Tail need a TTM Plan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NZ" dirty="0" smtClean="0"/>
              <a:t>Greater clarity around Mobile Operations for Cycle races</a:t>
            </a:r>
            <a:endParaRPr lang="en-NZ" dirty="0"/>
          </a:p>
        </p:txBody>
      </p:sp>
      <p:grpSp>
        <p:nvGrpSpPr>
          <p:cNvPr id="6" name="Group 5"/>
          <p:cNvGrpSpPr/>
          <p:nvPr/>
        </p:nvGrpSpPr>
        <p:grpSpPr>
          <a:xfrm>
            <a:off x="-2268760" y="5429489"/>
            <a:ext cx="2126317" cy="1305814"/>
            <a:chOff x="467544" y="5429489"/>
            <a:chExt cx="2126317" cy="1305814"/>
          </a:xfrm>
        </p:grpSpPr>
        <p:pic>
          <p:nvPicPr>
            <p:cNvPr id="4" name="Picture 2" descr="Flashing light graphic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900" y="5429489"/>
              <a:ext cx="527126" cy="398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Vw cars graphic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7544" y="5778768"/>
              <a:ext cx="2126317" cy="956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9" name="Picture 5" descr="C:\Users\Ivan\Documents\~Photos\Photos Post Jan 2010\France Trip\36 St Emillion\P101027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7" t="24319" b="30814"/>
          <a:stretch/>
        </p:blipFill>
        <p:spPr bwMode="auto">
          <a:xfrm>
            <a:off x="1064523" y="4292149"/>
            <a:ext cx="5946765" cy="227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49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0111E-6 L 1.33264 0.00161 " pathEditMode="relative" rAng="0" ptsTypes="AA">
                                      <p:cBhvr>
                                        <p:cTn id="4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32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9" name="AutoShape 16"/>
          <p:cNvSpPr>
            <a:spLocks noChangeArrowheads="1"/>
          </p:cNvSpPr>
          <p:nvPr/>
        </p:nvSpPr>
        <p:spPr bwMode="auto">
          <a:xfrm>
            <a:off x="296779" y="1589038"/>
            <a:ext cx="8545142" cy="2164815"/>
          </a:xfrm>
          <a:prstGeom prst="roundRect">
            <a:avLst>
              <a:gd name="adj" fmla="val 12600"/>
            </a:avLst>
          </a:prstGeom>
          <a:solidFill>
            <a:srgbClr val="9CB311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NZ"/>
          </a:p>
        </p:txBody>
      </p:sp>
      <p:sp>
        <p:nvSpPr>
          <p:cNvPr id="2253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en-US" dirty="0" smtClean="0">
                <a:latin typeface="Arial" charset="0"/>
                <a:cs typeface="Arial" charset="0"/>
              </a:rPr>
              <a:t>A.4 Levels of Road</a:t>
            </a:r>
            <a:endParaRPr lang="en-AU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88070" name="Rectangle 13"/>
          <p:cNvSpPr>
            <a:spLocks noChangeArrowheads="1"/>
          </p:cNvSpPr>
          <p:nvPr/>
        </p:nvSpPr>
        <p:spPr bwMode="auto">
          <a:xfrm>
            <a:off x="446088" y="1576388"/>
            <a:ext cx="8339137" cy="2654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defRPr sz="2400" b="1">
                <a:solidFill>
                  <a:srgbClr val="003366"/>
                </a:solidFill>
                <a:latin typeface="Arial" charset="0"/>
                <a:cs typeface="Arial" charset="0"/>
              </a:defRPr>
            </a:lvl1pPr>
            <a:lvl2pPr marL="179388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0033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2"/>
              </a:buBlip>
              <a:defRPr sz="2500">
                <a:solidFill>
                  <a:srgbClr val="00456A"/>
                </a:solidFill>
                <a:latin typeface="Lucida Sans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2000">
                <a:solidFill>
                  <a:srgbClr val="0033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rgbClr val="00456A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00456A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00456A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00456A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00456A"/>
                </a:solidFill>
                <a:latin typeface="Arial" charset="0"/>
                <a:cs typeface="Arial" charset="0"/>
              </a:defRPr>
            </a:lvl9pPr>
          </a:lstStyle>
          <a:p>
            <a:pPr lv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NZ" altLang="en-US" sz="4000" dirty="0">
                <a:solidFill>
                  <a:schemeClr val="tx1"/>
                </a:solidFill>
              </a:rPr>
              <a:t>Level 1 </a:t>
            </a:r>
            <a:r>
              <a:rPr lang="en-NZ" altLang="en-US" sz="2000" b="0" dirty="0">
                <a:solidFill>
                  <a:schemeClr val="tx1"/>
                </a:solidFill>
              </a:rPr>
              <a:t>(Up to 10,000vpd)</a:t>
            </a:r>
            <a:endParaRPr lang="en-NZ" altLang="en-US" sz="4000" b="0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NZ" altLang="en-US" sz="4000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NZ" altLang="en-US" sz="1100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en-US" sz="2000" b="0" dirty="0">
              <a:solidFill>
                <a:schemeClr val="tx1"/>
              </a:solidFill>
            </a:endParaRPr>
          </a:p>
        </p:txBody>
      </p:sp>
      <p:sp>
        <p:nvSpPr>
          <p:cNvPr id="88071" name="Rectangle 6"/>
          <p:cNvSpPr>
            <a:spLocks noChangeArrowheads="1"/>
          </p:cNvSpPr>
          <p:nvPr/>
        </p:nvSpPr>
        <p:spPr bwMode="auto">
          <a:xfrm>
            <a:off x="801688" y="2432050"/>
            <a:ext cx="45577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defRPr sz="2400" b="1">
                <a:solidFill>
                  <a:srgbClr val="003366"/>
                </a:solidFill>
                <a:latin typeface="Arial" charset="0"/>
                <a:cs typeface="Arial" charset="0"/>
              </a:defRPr>
            </a:lvl1pPr>
            <a:lvl2pPr marL="179388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0033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2"/>
              </a:buBlip>
              <a:defRPr sz="2500">
                <a:solidFill>
                  <a:srgbClr val="00456A"/>
                </a:solidFill>
                <a:latin typeface="Lucida Sans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2000">
                <a:solidFill>
                  <a:srgbClr val="0033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rgbClr val="00456A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00456A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00456A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00456A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00456A"/>
                </a:solidFill>
                <a:latin typeface="Arial" charset="0"/>
                <a:cs typeface="Arial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NZ" altLang="en-US" sz="3200" dirty="0">
                <a:solidFill>
                  <a:schemeClr val="accent2"/>
                </a:solidFill>
              </a:rPr>
              <a:t>Low Volume </a:t>
            </a:r>
            <a:r>
              <a:rPr lang="en-NZ" altLang="en-US" sz="2000" b="0" dirty="0">
                <a:solidFill>
                  <a:schemeClr val="tx1"/>
                </a:solidFill>
              </a:rPr>
              <a:t>(Up to 500vpd)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801688" y="2962275"/>
            <a:ext cx="68722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defRPr sz="2400" b="1">
                <a:solidFill>
                  <a:srgbClr val="003366"/>
                </a:solidFill>
                <a:latin typeface="Arial" charset="0"/>
                <a:cs typeface="Arial" charset="0"/>
              </a:defRPr>
            </a:lvl1pPr>
            <a:lvl2pPr marL="179388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0033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2"/>
              </a:buBlip>
              <a:defRPr sz="2500">
                <a:solidFill>
                  <a:srgbClr val="00456A"/>
                </a:solidFill>
                <a:latin typeface="Lucida Sans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2000">
                <a:solidFill>
                  <a:srgbClr val="0033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rgbClr val="00456A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00456A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00456A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00456A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00456A"/>
                </a:solidFill>
                <a:latin typeface="Arial" charset="0"/>
                <a:cs typeface="Arial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NZ" altLang="en-US" sz="3200" dirty="0">
                <a:solidFill>
                  <a:schemeClr val="accent2"/>
                </a:solidFill>
              </a:rPr>
              <a:t>Low volume/low risk </a:t>
            </a:r>
            <a:r>
              <a:rPr lang="en-NZ" altLang="en-US" sz="2000" b="0" dirty="0">
                <a:solidFill>
                  <a:schemeClr val="tx1"/>
                </a:solidFill>
              </a:rPr>
              <a:t>(Less than 250vpd)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061075" y="1698625"/>
            <a:ext cx="2657475" cy="1331913"/>
            <a:chOff x="6061075" y="1698625"/>
            <a:chExt cx="2657475" cy="1331913"/>
          </a:xfrm>
        </p:grpSpPr>
        <p:sp>
          <p:nvSpPr>
            <p:cNvPr id="22539" name="AutoShape 16"/>
            <p:cNvSpPr>
              <a:spLocks noChangeArrowheads="1"/>
            </p:cNvSpPr>
            <p:nvPr/>
          </p:nvSpPr>
          <p:spPr bwMode="auto">
            <a:xfrm>
              <a:off x="6061075" y="1698625"/>
              <a:ext cx="2657475" cy="1331913"/>
            </a:xfrm>
            <a:prstGeom prst="roundRect">
              <a:avLst>
                <a:gd name="adj" fmla="val 15856"/>
              </a:avLst>
            </a:prstGeom>
            <a:solidFill>
              <a:srgbClr val="FE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400" b="1">
                  <a:solidFill>
                    <a:srgbClr val="00336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 sz="2400">
                  <a:solidFill>
                    <a:srgbClr val="00336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Blip>
                  <a:blip r:embed="rId2"/>
                </a:buBlip>
                <a:defRPr sz="2500">
                  <a:solidFill>
                    <a:srgbClr val="00456A"/>
                  </a:solidFill>
                  <a:latin typeface="Lucida Sans" pitchFamily="34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Courier New" pitchFamily="49" charset="0"/>
                <a:buChar char="o"/>
                <a:defRPr sz="2000">
                  <a:solidFill>
                    <a:srgbClr val="00336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•"/>
                <a:defRPr>
                  <a:solidFill>
                    <a:srgbClr val="00456A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rgbClr val="00456A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rgbClr val="00456A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rgbClr val="00456A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rgbClr val="00456A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NZ" altLang="en-US" sz="1400">
                <a:solidFill>
                  <a:schemeClr val="tx1"/>
                </a:solidFill>
                <a:latin typeface="Lucida Sans" pitchFamily="34" charset="0"/>
              </a:endParaRPr>
            </a:p>
          </p:txBody>
        </p:sp>
        <p:sp>
          <p:nvSpPr>
            <p:cNvPr id="22540" name="TextBox 9"/>
            <p:cNvSpPr txBox="1">
              <a:spLocks noChangeArrowheads="1"/>
            </p:cNvSpPr>
            <p:nvPr/>
          </p:nvSpPr>
          <p:spPr bwMode="auto">
            <a:xfrm>
              <a:off x="6135007" y="2025114"/>
              <a:ext cx="258354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defRPr sz="2400" b="1">
                  <a:solidFill>
                    <a:srgbClr val="00336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 sz="2400">
                  <a:solidFill>
                    <a:srgbClr val="00336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Blip>
                  <a:blip r:embed="rId2"/>
                </a:buBlip>
                <a:defRPr sz="2500">
                  <a:solidFill>
                    <a:srgbClr val="00456A"/>
                  </a:solidFill>
                  <a:latin typeface="Lucida Sans" pitchFamily="34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Courier New" pitchFamily="49" charset="0"/>
                <a:buChar char="o"/>
                <a:defRPr sz="2000">
                  <a:solidFill>
                    <a:srgbClr val="00336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•"/>
                <a:defRPr>
                  <a:solidFill>
                    <a:srgbClr val="00456A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rgbClr val="00456A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rgbClr val="00456A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rgbClr val="00456A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rgbClr val="00456A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NZ" altLang="en-US" sz="3600" dirty="0" smtClean="0">
                  <a:solidFill>
                    <a:schemeClr val="tx1"/>
                  </a:solidFill>
                </a:rPr>
                <a:t>Roads</a:t>
              </a:r>
              <a:endParaRPr lang="en-NZ" altLang="en-US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AutoShape 16"/>
          <p:cNvSpPr>
            <a:spLocks noChangeArrowheads="1"/>
          </p:cNvSpPr>
          <p:nvPr/>
        </p:nvSpPr>
        <p:spPr bwMode="auto">
          <a:xfrm>
            <a:off x="343085" y="4351611"/>
            <a:ext cx="8545142" cy="2164815"/>
          </a:xfrm>
          <a:prstGeom prst="roundRect">
            <a:avLst>
              <a:gd name="adj" fmla="val 12600"/>
            </a:avLst>
          </a:prstGeom>
          <a:solidFill>
            <a:srgbClr val="9CB311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NZ"/>
          </a:p>
        </p:txBody>
      </p:sp>
      <p:sp>
        <p:nvSpPr>
          <p:cNvPr id="13" name="AutoShape 16"/>
          <p:cNvSpPr>
            <a:spLocks noChangeArrowheads="1"/>
          </p:cNvSpPr>
          <p:nvPr/>
        </p:nvSpPr>
        <p:spPr bwMode="auto">
          <a:xfrm>
            <a:off x="6061074" y="4852778"/>
            <a:ext cx="2657475" cy="1331913"/>
          </a:xfrm>
          <a:prstGeom prst="roundRect">
            <a:avLst>
              <a:gd name="adj" fmla="val 15856"/>
            </a:avLst>
          </a:prstGeom>
          <a:solidFill>
            <a:srgbClr val="FE7F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400" b="1">
                <a:solidFill>
                  <a:srgbClr val="0033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0033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2"/>
              </a:buBlip>
              <a:defRPr sz="2500">
                <a:solidFill>
                  <a:srgbClr val="00456A"/>
                </a:solidFill>
                <a:latin typeface="Lucida Sans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2000">
                <a:solidFill>
                  <a:srgbClr val="0033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rgbClr val="00456A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00456A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00456A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00456A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00456A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NZ" altLang="en-US" sz="1400">
              <a:solidFill>
                <a:schemeClr val="tx1"/>
              </a:solidFill>
              <a:latin typeface="Lucida Sans" pitchFamily="34" charset="0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6173199" y="5179264"/>
            <a:ext cx="25835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sz="2400" b="1">
                <a:solidFill>
                  <a:srgbClr val="0033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0033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2"/>
              </a:buBlip>
              <a:defRPr sz="2500">
                <a:solidFill>
                  <a:srgbClr val="00456A"/>
                </a:solidFill>
                <a:latin typeface="Lucida Sans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2000">
                <a:solidFill>
                  <a:srgbClr val="0033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rgbClr val="00456A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00456A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00456A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00456A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00456A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NZ" altLang="en-US" sz="3600" dirty="0" smtClean="0">
                <a:solidFill>
                  <a:schemeClr val="tx1"/>
                </a:solidFill>
              </a:rPr>
              <a:t>Events</a:t>
            </a:r>
            <a:endParaRPr lang="en-NZ" altLang="en-US" sz="36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34401" y="4351611"/>
            <a:ext cx="8339137" cy="2654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defRPr sz="2400" b="1">
                <a:solidFill>
                  <a:srgbClr val="003366"/>
                </a:solidFill>
                <a:latin typeface="Arial" charset="0"/>
                <a:cs typeface="Arial" charset="0"/>
              </a:defRPr>
            </a:lvl1pPr>
            <a:lvl2pPr marL="179388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0033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2"/>
              </a:buBlip>
              <a:defRPr sz="2500">
                <a:solidFill>
                  <a:srgbClr val="00456A"/>
                </a:solidFill>
                <a:latin typeface="Lucida Sans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2000">
                <a:solidFill>
                  <a:srgbClr val="0033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rgbClr val="00456A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00456A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00456A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00456A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00456A"/>
                </a:solidFill>
                <a:latin typeface="Arial" charset="0"/>
                <a:cs typeface="Arial" charset="0"/>
              </a:defRPr>
            </a:lvl9pPr>
          </a:lstStyle>
          <a:p>
            <a:pPr lvl="1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NZ" altLang="en-US" sz="4000" dirty="0">
                <a:solidFill>
                  <a:schemeClr val="tx1"/>
                </a:solidFill>
              </a:rPr>
              <a:t>Level </a:t>
            </a:r>
            <a:r>
              <a:rPr lang="en-NZ" altLang="en-US" sz="4000" dirty="0" smtClean="0">
                <a:solidFill>
                  <a:schemeClr val="tx1"/>
                </a:solidFill>
              </a:rPr>
              <a:t>1 </a:t>
            </a:r>
            <a:r>
              <a:rPr lang="en-NZ" altLang="en-US" sz="2000" dirty="0" smtClean="0">
                <a:solidFill>
                  <a:schemeClr val="tx1"/>
                </a:solidFill>
              </a:rPr>
              <a:t>(Big Events)</a:t>
            </a:r>
            <a:endParaRPr lang="en-NZ" altLang="en-US" sz="2000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NZ" altLang="en-US" sz="4000" dirty="0" smtClean="0">
                <a:solidFill>
                  <a:schemeClr val="tx1"/>
                </a:solidFill>
              </a:rPr>
              <a:t> </a:t>
            </a:r>
            <a:endParaRPr lang="en-NZ" altLang="en-US" sz="4000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NZ" altLang="en-US" sz="1100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en-US" sz="2000" b="0" dirty="0">
              <a:solidFill>
                <a:schemeClr val="tx1"/>
              </a:solidFill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447392" y="5155411"/>
            <a:ext cx="3525452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defRPr sz="2400" b="1">
                <a:solidFill>
                  <a:srgbClr val="003366"/>
                </a:solidFill>
                <a:latin typeface="Arial" charset="0"/>
                <a:cs typeface="Arial" charset="0"/>
              </a:defRPr>
            </a:lvl1pPr>
            <a:lvl2pPr marL="179388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0033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2"/>
              </a:buBlip>
              <a:defRPr sz="2500">
                <a:solidFill>
                  <a:srgbClr val="00456A"/>
                </a:solidFill>
                <a:latin typeface="Lucida Sans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2000">
                <a:solidFill>
                  <a:srgbClr val="0033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rgbClr val="00456A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00456A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00456A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00456A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00456A"/>
                </a:solidFill>
                <a:latin typeface="Arial" charset="0"/>
                <a:cs typeface="Arial" charset="0"/>
              </a:defRPr>
            </a:lvl9pPr>
          </a:lstStyle>
          <a:p>
            <a:pPr lvl="1" eaLnBrk="1" hangingPunct="1">
              <a:spcBef>
                <a:spcPct val="0"/>
              </a:spcBef>
              <a:buNone/>
            </a:pPr>
            <a:r>
              <a:rPr lang="en-NZ" altLang="en-US" sz="3200" dirty="0">
                <a:solidFill>
                  <a:schemeClr val="accent2"/>
                </a:solidFill>
              </a:rPr>
              <a:t>Low </a:t>
            </a:r>
            <a:r>
              <a:rPr lang="en-NZ" altLang="en-US" sz="3200" dirty="0" smtClean="0">
                <a:solidFill>
                  <a:schemeClr val="accent2"/>
                </a:solidFill>
              </a:rPr>
              <a:t>Volume </a:t>
            </a:r>
            <a:r>
              <a:rPr lang="en-NZ" altLang="en-US" sz="2000" dirty="0" smtClean="0">
                <a:solidFill>
                  <a:schemeClr val="tx1"/>
                </a:solidFill>
              </a:rPr>
              <a:t>(Small)</a:t>
            </a:r>
            <a:endParaRPr lang="en-NZ" altLang="en-US" sz="2000" dirty="0">
              <a:solidFill>
                <a:schemeClr val="tx1"/>
              </a:solidFill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NZ" altLang="en-US" sz="2000" b="0" dirty="0">
              <a:solidFill>
                <a:schemeClr val="tx1"/>
              </a:solidFill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496829" y="5739611"/>
            <a:ext cx="6872287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defRPr sz="2400" b="1">
                <a:solidFill>
                  <a:srgbClr val="003366"/>
                </a:solidFill>
                <a:latin typeface="Arial" charset="0"/>
                <a:cs typeface="Arial" charset="0"/>
              </a:defRPr>
            </a:lvl1pPr>
            <a:lvl2pPr marL="179388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0033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2"/>
              </a:buBlip>
              <a:defRPr sz="2500">
                <a:solidFill>
                  <a:srgbClr val="00456A"/>
                </a:solidFill>
                <a:latin typeface="Lucida Sans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2000">
                <a:solidFill>
                  <a:srgbClr val="0033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rgbClr val="00456A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00456A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00456A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00456A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00456A"/>
                </a:solidFill>
                <a:latin typeface="Arial" charset="0"/>
                <a:cs typeface="Arial" charset="0"/>
              </a:defRPr>
            </a:lvl9pPr>
          </a:lstStyle>
          <a:p>
            <a:pPr lvl="1" eaLnBrk="1" hangingPunct="1">
              <a:spcBef>
                <a:spcPct val="0"/>
              </a:spcBef>
              <a:buNone/>
            </a:pPr>
            <a:r>
              <a:rPr lang="en-NZ" altLang="en-US" sz="3200" dirty="0">
                <a:solidFill>
                  <a:schemeClr val="accent2"/>
                </a:solidFill>
              </a:rPr>
              <a:t>Low volume/low </a:t>
            </a:r>
            <a:r>
              <a:rPr lang="en-NZ" altLang="en-US" sz="3200" dirty="0" smtClean="0">
                <a:solidFill>
                  <a:schemeClr val="accent2"/>
                </a:solidFill>
              </a:rPr>
              <a:t>risk </a:t>
            </a:r>
            <a:r>
              <a:rPr lang="en-NZ" altLang="en-US" sz="2000" dirty="0" smtClean="0">
                <a:solidFill>
                  <a:schemeClr val="tx1"/>
                </a:solidFill>
              </a:rPr>
              <a:t>(Small/Low Risk)</a:t>
            </a:r>
            <a:endParaRPr lang="en-NZ" altLang="en-US" sz="2000" dirty="0">
              <a:solidFill>
                <a:schemeClr val="tx1"/>
              </a:solidFill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NZ" altLang="en-US" sz="2000" b="0" dirty="0">
              <a:solidFill>
                <a:schemeClr val="tx1"/>
              </a:solidFill>
            </a:endParaRPr>
          </a:p>
        </p:txBody>
      </p:sp>
      <p:sp>
        <p:nvSpPr>
          <p:cNvPr id="17" name="Rectangle 7"/>
          <p:cNvSpPr txBox="1">
            <a:spLocks noChangeArrowheads="1"/>
          </p:cNvSpPr>
          <p:nvPr/>
        </p:nvSpPr>
        <p:spPr>
          <a:xfrm>
            <a:off x="801046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altLang="en-US" dirty="0" smtClean="0">
                <a:latin typeface="Arial" charset="0"/>
                <a:cs typeface="Arial" charset="0"/>
              </a:rPr>
              <a:t>A.4b Levels of Events</a:t>
            </a:r>
            <a:endParaRPr lang="en-AU" altLang="en-US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60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xit" presetSubtype="3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" presetClass="entr" presetSubtype="9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  <p:bldP spid="88071" grpId="0"/>
      <p:bldP spid="9" grpId="0"/>
      <p:bldP spid="13" grpId="0" animBg="1"/>
      <p:bldP spid="12" grpId="0"/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925144"/>
          </a:xfrm>
        </p:spPr>
        <p:txBody>
          <a:bodyPr>
            <a:normAutofit lnSpcReduction="10000"/>
          </a:bodyPr>
          <a:lstStyle/>
          <a:p>
            <a:r>
              <a:rPr lang="en-NZ" dirty="0" smtClean="0"/>
              <a:t>Rural School – Motocross LV Roads. Advance warning signs only.</a:t>
            </a:r>
          </a:p>
          <a:p>
            <a:endParaRPr lang="en-NZ" dirty="0"/>
          </a:p>
          <a:p>
            <a:r>
              <a:rPr lang="en-NZ" dirty="0" smtClean="0"/>
              <a:t>Urban High School - </a:t>
            </a:r>
            <a:r>
              <a:rPr lang="en-NZ" dirty="0"/>
              <a:t>A</a:t>
            </a:r>
            <a:r>
              <a:rPr lang="en-NZ" dirty="0" smtClean="0"/>
              <a:t>nnual run around the block – mainly foot paths but one leg on the road. All 50 staff on the course! STMS must be on site.</a:t>
            </a:r>
          </a:p>
          <a:p>
            <a:endParaRPr lang="en-NZ" dirty="0" smtClean="0"/>
          </a:p>
          <a:p>
            <a:r>
              <a:rPr lang="en-NZ" dirty="0" smtClean="0"/>
              <a:t>Hockey event. Advance warning only. Required to do 2 hourly inspections</a:t>
            </a:r>
            <a:endParaRPr lang="en-NZ" dirty="0"/>
          </a:p>
        </p:txBody>
      </p:sp>
      <p:sp>
        <p:nvSpPr>
          <p:cNvPr id="4" name="AutoShape 16"/>
          <p:cNvSpPr>
            <a:spLocks noGrp="1" noChangeArrowheads="1"/>
          </p:cNvSpPr>
          <p:nvPr>
            <p:ph type="title"/>
          </p:nvPr>
        </p:nvSpPr>
        <p:spPr bwMode="auto">
          <a:prstGeom prst="roundRect">
            <a:avLst>
              <a:gd name="adj" fmla="val 12600"/>
            </a:avLst>
          </a:prstGeom>
          <a:solidFill>
            <a:srgbClr val="9CB311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en-NZ" dirty="0" smtClean="0"/>
              <a:t>Examples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2023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Gating Speed Signs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8520" y="1600200"/>
            <a:ext cx="9577064" cy="5069160"/>
          </a:xfrm>
        </p:spPr>
        <p:txBody>
          <a:bodyPr>
            <a:normAutofit/>
          </a:bodyPr>
          <a:lstStyle/>
          <a:p>
            <a:r>
              <a:rPr lang="en-NZ" dirty="0" smtClean="0"/>
              <a:t>Why do Events have to? - when others do not!</a:t>
            </a:r>
          </a:p>
          <a:p>
            <a:pPr lvl="1"/>
            <a:r>
              <a:rPr lang="en-NZ" sz="3200" dirty="0" smtClean="0"/>
              <a:t>3 very recent examples</a:t>
            </a:r>
          </a:p>
          <a:p>
            <a:endParaRPr lang="en-NZ" dirty="0"/>
          </a:p>
          <a:p>
            <a:pPr lvl="1"/>
            <a:r>
              <a:rPr lang="en-NZ" sz="3200" dirty="0" smtClean="0"/>
              <a:t>Urban Road- over 3850 </a:t>
            </a:r>
            <a:r>
              <a:rPr lang="en-NZ" sz="3200" dirty="0" err="1" smtClean="0"/>
              <a:t>vpd</a:t>
            </a:r>
            <a:r>
              <a:rPr lang="en-NZ" sz="3200" dirty="0" smtClean="0"/>
              <a:t> and not gated!</a:t>
            </a:r>
          </a:p>
          <a:p>
            <a:endParaRPr lang="en-NZ" sz="3600" dirty="0"/>
          </a:p>
          <a:p>
            <a:pPr lvl="1"/>
            <a:r>
              <a:rPr lang="en-NZ" sz="3200" dirty="0" smtClean="0"/>
              <a:t>Rural </a:t>
            </a:r>
            <a:r>
              <a:rPr lang="en-NZ" sz="3200" dirty="0"/>
              <a:t>R</a:t>
            </a:r>
            <a:r>
              <a:rPr lang="en-NZ" sz="3200" dirty="0" smtClean="0"/>
              <a:t>d with Est 3,000 </a:t>
            </a:r>
            <a:r>
              <a:rPr lang="en-NZ" sz="3200" dirty="0" err="1" smtClean="0"/>
              <a:t>vpd</a:t>
            </a:r>
            <a:r>
              <a:rPr lang="en-NZ" sz="3200" dirty="0" smtClean="0"/>
              <a:t> and </a:t>
            </a:r>
            <a:r>
              <a:rPr lang="en-NZ" sz="3200" dirty="0"/>
              <a:t>not gated!</a:t>
            </a:r>
          </a:p>
          <a:p>
            <a:endParaRPr lang="en-NZ" sz="3600" dirty="0"/>
          </a:p>
          <a:p>
            <a:pPr lvl="1"/>
            <a:r>
              <a:rPr lang="en-NZ" sz="3200" dirty="0" smtClean="0"/>
              <a:t>1.4km Rd over 10,000 </a:t>
            </a:r>
            <a:r>
              <a:rPr lang="en-NZ" sz="3200" dirty="0" err="1" smtClean="0"/>
              <a:t>vpd</a:t>
            </a:r>
            <a:r>
              <a:rPr lang="en-NZ" sz="3200" dirty="0" smtClean="0"/>
              <a:t> not gated nor repeaters!</a:t>
            </a:r>
          </a:p>
          <a:p>
            <a:endParaRPr lang="en-NZ" sz="3600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4239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We need to </a:t>
            </a:r>
            <a:r>
              <a:rPr lang="en-NZ" dirty="0"/>
              <a:t/>
            </a:r>
            <a:br>
              <a:rPr lang="en-NZ" dirty="0"/>
            </a:b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77" y="1054487"/>
            <a:ext cx="8579296" cy="4896544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AU" dirty="0" smtClean="0"/>
              <a:t>Start </a:t>
            </a:r>
            <a:r>
              <a:rPr lang="en-AU" dirty="0"/>
              <a:t>adding to section I.3 (Reversed for events) of the CoPTTM</a:t>
            </a:r>
            <a:r>
              <a:rPr lang="en-AU" dirty="0" smtClean="0"/>
              <a:t>.</a:t>
            </a:r>
          </a:p>
          <a:p>
            <a:pPr lvl="0"/>
            <a:endParaRPr lang="en-NZ" dirty="0"/>
          </a:p>
          <a:p>
            <a:pPr lvl="0"/>
            <a:r>
              <a:rPr lang="en-AU" dirty="0"/>
              <a:t>Create some forum discussions on events</a:t>
            </a:r>
            <a:r>
              <a:rPr lang="en-AU" dirty="0" smtClean="0"/>
              <a:t>.</a:t>
            </a:r>
          </a:p>
          <a:p>
            <a:pPr lvl="0"/>
            <a:endParaRPr lang="en-NZ" dirty="0"/>
          </a:p>
          <a:p>
            <a:pPr lvl="0"/>
            <a:r>
              <a:rPr lang="en-AU" dirty="0"/>
              <a:t>Improve knowledge/sharing best </a:t>
            </a:r>
            <a:r>
              <a:rPr lang="en-AU" dirty="0" smtClean="0"/>
              <a:t>practices of events TTM.</a:t>
            </a:r>
          </a:p>
          <a:p>
            <a:pPr lvl="0"/>
            <a:endParaRPr lang="en-NZ" dirty="0"/>
          </a:p>
          <a:p>
            <a:pPr lvl="0"/>
            <a:r>
              <a:rPr lang="en-AU" dirty="0" smtClean="0"/>
              <a:t>Relook at training material.</a:t>
            </a:r>
          </a:p>
          <a:p>
            <a:pPr lvl="0"/>
            <a:endParaRPr lang="en-AU" dirty="0"/>
          </a:p>
          <a:p>
            <a:pPr lvl="0"/>
            <a:r>
              <a:rPr lang="en-AU" dirty="0" smtClean="0"/>
              <a:t>Briefings Include as part of TMP?</a:t>
            </a:r>
            <a:endParaRPr lang="en-NZ" dirty="0"/>
          </a:p>
          <a:p>
            <a:endParaRPr lang="en-NZ" dirty="0"/>
          </a:p>
        </p:txBody>
      </p:sp>
      <p:sp>
        <p:nvSpPr>
          <p:cNvPr id="4" name="Freeform 7"/>
          <p:cNvSpPr>
            <a:spLocks/>
          </p:cNvSpPr>
          <p:nvPr/>
        </p:nvSpPr>
        <p:spPr bwMode="auto">
          <a:xfrm>
            <a:off x="5541522" y="4595813"/>
            <a:ext cx="2101850" cy="2095500"/>
          </a:xfrm>
          <a:custGeom>
            <a:avLst/>
            <a:gdLst>
              <a:gd name="T0" fmla="*/ 2147483647 w 4008"/>
              <a:gd name="T1" fmla="*/ 2147483647 h 4057"/>
              <a:gd name="T2" fmla="*/ 2147483647 w 4008"/>
              <a:gd name="T3" fmla="*/ 2147483647 h 4057"/>
              <a:gd name="T4" fmla="*/ 2147483647 w 4008"/>
              <a:gd name="T5" fmla="*/ 2147483647 h 4057"/>
              <a:gd name="T6" fmla="*/ 2147483647 w 4008"/>
              <a:gd name="T7" fmla="*/ 2147483647 h 4057"/>
              <a:gd name="T8" fmla="*/ 2147483647 w 4008"/>
              <a:gd name="T9" fmla="*/ 2147483647 h 4057"/>
              <a:gd name="T10" fmla="*/ 2147483647 w 4008"/>
              <a:gd name="T11" fmla="*/ 2147483647 h 4057"/>
              <a:gd name="T12" fmla="*/ 2147483647 w 4008"/>
              <a:gd name="T13" fmla="*/ 2147483647 h 4057"/>
              <a:gd name="T14" fmla="*/ 2147483647 w 4008"/>
              <a:gd name="T15" fmla="*/ 2147483647 h 4057"/>
              <a:gd name="T16" fmla="*/ 2147483647 w 4008"/>
              <a:gd name="T17" fmla="*/ 2147483647 h 4057"/>
              <a:gd name="T18" fmla="*/ 2147483647 w 4008"/>
              <a:gd name="T19" fmla="*/ 2147483647 h 4057"/>
              <a:gd name="T20" fmla="*/ 2147483647 w 4008"/>
              <a:gd name="T21" fmla="*/ 2147483647 h 4057"/>
              <a:gd name="T22" fmla="*/ 2147483647 w 4008"/>
              <a:gd name="T23" fmla="*/ 2147483647 h 4057"/>
              <a:gd name="T24" fmla="*/ 2147483647 w 4008"/>
              <a:gd name="T25" fmla="*/ 2147483647 h 4057"/>
              <a:gd name="T26" fmla="*/ 2147483647 w 4008"/>
              <a:gd name="T27" fmla="*/ 2147483647 h 4057"/>
              <a:gd name="T28" fmla="*/ 2147483647 w 4008"/>
              <a:gd name="T29" fmla="*/ 2147483647 h 4057"/>
              <a:gd name="T30" fmla="*/ 2147483647 w 4008"/>
              <a:gd name="T31" fmla="*/ 2147483647 h 4057"/>
              <a:gd name="T32" fmla="*/ 2147483647 w 4008"/>
              <a:gd name="T33" fmla="*/ 2147483647 h 4057"/>
              <a:gd name="T34" fmla="*/ 2147483647 w 4008"/>
              <a:gd name="T35" fmla="*/ 2147483647 h 4057"/>
              <a:gd name="T36" fmla="*/ 2147483647 w 4008"/>
              <a:gd name="T37" fmla="*/ 2147483647 h 4057"/>
              <a:gd name="T38" fmla="*/ 2147483647 w 4008"/>
              <a:gd name="T39" fmla="*/ 2147483647 h 4057"/>
              <a:gd name="T40" fmla="*/ 2147483647 w 4008"/>
              <a:gd name="T41" fmla="*/ 2147483647 h 4057"/>
              <a:gd name="T42" fmla="*/ 2147483647 w 4008"/>
              <a:gd name="T43" fmla="*/ 2147483647 h 4057"/>
              <a:gd name="T44" fmla="*/ 2147483647 w 4008"/>
              <a:gd name="T45" fmla="*/ 2147483647 h 4057"/>
              <a:gd name="T46" fmla="*/ 2147483647 w 4008"/>
              <a:gd name="T47" fmla="*/ 2147483647 h 4057"/>
              <a:gd name="T48" fmla="*/ 2147483647 w 4008"/>
              <a:gd name="T49" fmla="*/ 2147483647 h 4057"/>
              <a:gd name="T50" fmla="*/ 2147483647 w 4008"/>
              <a:gd name="T51" fmla="*/ 2147483647 h 4057"/>
              <a:gd name="T52" fmla="*/ 2147483647 w 4008"/>
              <a:gd name="T53" fmla="*/ 2147483647 h 4057"/>
              <a:gd name="T54" fmla="*/ 2147483647 w 4008"/>
              <a:gd name="T55" fmla="*/ 2147483647 h 4057"/>
              <a:gd name="T56" fmla="*/ 2147483647 w 4008"/>
              <a:gd name="T57" fmla="*/ 2147483647 h 4057"/>
              <a:gd name="T58" fmla="*/ 2147483647 w 4008"/>
              <a:gd name="T59" fmla="*/ 2147483647 h 4057"/>
              <a:gd name="T60" fmla="*/ 2147483647 w 4008"/>
              <a:gd name="T61" fmla="*/ 2147483647 h 4057"/>
              <a:gd name="T62" fmla="*/ 2147483647 w 4008"/>
              <a:gd name="T63" fmla="*/ 2147483647 h 4057"/>
              <a:gd name="T64" fmla="*/ 2147483647 w 4008"/>
              <a:gd name="T65" fmla="*/ 2147483647 h 4057"/>
              <a:gd name="T66" fmla="*/ 2147483647 w 4008"/>
              <a:gd name="T67" fmla="*/ 2147483647 h 4057"/>
              <a:gd name="T68" fmla="*/ 2147483647 w 4008"/>
              <a:gd name="T69" fmla="*/ 2147483647 h 4057"/>
              <a:gd name="T70" fmla="*/ 2147483647 w 4008"/>
              <a:gd name="T71" fmla="*/ 2147483647 h 4057"/>
              <a:gd name="T72" fmla="*/ 2147483647 w 4008"/>
              <a:gd name="T73" fmla="*/ 2147483647 h 4057"/>
              <a:gd name="T74" fmla="*/ 2147483647 w 4008"/>
              <a:gd name="T75" fmla="*/ 2147483647 h 4057"/>
              <a:gd name="T76" fmla="*/ 2147483647 w 4008"/>
              <a:gd name="T77" fmla="*/ 2147483647 h 4057"/>
              <a:gd name="T78" fmla="*/ 2147483647 w 4008"/>
              <a:gd name="T79" fmla="*/ 2147483647 h 4057"/>
              <a:gd name="T80" fmla="*/ 2147483647 w 4008"/>
              <a:gd name="T81" fmla="*/ 2147483647 h 4057"/>
              <a:gd name="T82" fmla="*/ 2147483647 w 4008"/>
              <a:gd name="T83" fmla="*/ 2147483647 h 4057"/>
              <a:gd name="T84" fmla="*/ 2147483647 w 4008"/>
              <a:gd name="T85" fmla="*/ 2147483647 h 4057"/>
              <a:gd name="T86" fmla="*/ 2147483647 w 4008"/>
              <a:gd name="T87" fmla="*/ 2147483647 h 4057"/>
              <a:gd name="T88" fmla="*/ 2147483647 w 4008"/>
              <a:gd name="T89" fmla="*/ 2147483647 h 4057"/>
              <a:gd name="T90" fmla="*/ 2147483647 w 4008"/>
              <a:gd name="T91" fmla="*/ 2147483647 h 4057"/>
              <a:gd name="T92" fmla="*/ 2147483647 w 4008"/>
              <a:gd name="T93" fmla="*/ 2147483647 h 4057"/>
              <a:gd name="T94" fmla="*/ 2147483647 w 4008"/>
              <a:gd name="T95" fmla="*/ 2147483647 h 4057"/>
              <a:gd name="T96" fmla="*/ 2147483647 w 4008"/>
              <a:gd name="T97" fmla="*/ 2147483647 h 4057"/>
              <a:gd name="T98" fmla="*/ 2147483647 w 4008"/>
              <a:gd name="T99" fmla="*/ 2147483647 h 4057"/>
              <a:gd name="T100" fmla="*/ 2147483647 w 4008"/>
              <a:gd name="T101" fmla="*/ 2147483647 h 4057"/>
              <a:gd name="T102" fmla="*/ 2147483647 w 4008"/>
              <a:gd name="T103" fmla="*/ 2147483647 h 4057"/>
              <a:gd name="T104" fmla="*/ 2147483647 w 4008"/>
              <a:gd name="T105" fmla="*/ 2147483647 h 4057"/>
              <a:gd name="T106" fmla="*/ 2147483647 w 4008"/>
              <a:gd name="T107" fmla="*/ 2147483647 h 4057"/>
              <a:gd name="T108" fmla="*/ 2147483647 w 4008"/>
              <a:gd name="T109" fmla="*/ 2147483647 h 4057"/>
              <a:gd name="T110" fmla="*/ 2147483647 w 4008"/>
              <a:gd name="T111" fmla="*/ 2147483647 h 4057"/>
              <a:gd name="T112" fmla="*/ 2147483647 w 4008"/>
              <a:gd name="T113" fmla="*/ 2147483647 h 4057"/>
              <a:gd name="T114" fmla="*/ 2147483647 w 4008"/>
              <a:gd name="T115" fmla="*/ 2147483647 h 4057"/>
              <a:gd name="T116" fmla="*/ 2147483647 w 4008"/>
              <a:gd name="T117" fmla="*/ 2147483647 h 4057"/>
              <a:gd name="T118" fmla="*/ 2147483647 w 4008"/>
              <a:gd name="T119" fmla="*/ 2147483647 h 4057"/>
              <a:gd name="T120" fmla="*/ 2147483647 w 4008"/>
              <a:gd name="T121" fmla="*/ 2147483647 h 4057"/>
              <a:gd name="T122" fmla="*/ 2147483647 w 4008"/>
              <a:gd name="T123" fmla="*/ 2147483647 h 4057"/>
              <a:gd name="T124" fmla="*/ 2147483647 w 4008"/>
              <a:gd name="T125" fmla="*/ 2147483647 h 405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008"/>
              <a:gd name="T190" fmla="*/ 0 h 4057"/>
              <a:gd name="T191" fmla="*/ 4008 w 4008"/>
              <a:gd name="T192" fmla="*/ 4057 h 405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008" h="4057">
                <a:moveTo>
                  <a:pt x="562" y="683"/>
                </a:moveTo>
                <a:lnTo>
                  <a:pt x="659" y="746"/>
                </a:lnTo>
                <a:lnTo>
                  <a:pt x="667" y="752"/>
                </a:lnTo>
                <a:lnTo>
                  <a:pt x="673" y="759"/>
                </a:lnTo>
                <a:lnTo>
                  <a:pt x="678" y="765"/>
                </a:lnTo>
                <a:lnTo>
                  <a:pt x="683" y="773"/>
                </a:lnTo>
                <a:lnTo>
                  <a:pt x="721" y="733"/>
                </a:lnTo>
                <a:lnTo>
                  <a:pt x="761" y="696"/>
                </a:lnTo>
                <a:lnTo>
                  <a:pt x="801" y="659"/>
                </a:lnTo>
                <a:lnTo>
                  <a:pt x="843" y="622"/>
                </a:lnTo>
                <a:lnTo>
                  <a:pt x="778" y="532"/>
                </a:lnTo>
                <a:lnTo>
                  <a:pt x="774" y="526"/>
                </a:lnTo>
                <a:lnTo>
                  <a:pt x="771" y="520"/>
                </a:lnTo>
                <a:lnTo>
                  <a:pt x="769" y="513"/>
                </a:lnTo>
                <a:lnTo>
                  <a:pt x="767" y="506"/>
                </a:lnTo>
                <a:lnTo>
                  <a:pt x="766" y="498"/>
                </a:lnTo>
                <a:lnTo>
                  <a:pt x="765" y="491"/>
                </a:lnTo>
                <a:lnTo>
                  <a:pt x="765" y="485"/>
                </a:lnTo>
                <a:lnTo>
                  <a:pt x="766" y="478"/>
                </a:lnTo>
                <a:lnTo>
                  <a:pt x="767" y="471"/>
                </a:lnTo>
                <a:lnTo>
                  <a:pt x="769" y="464"/>
                </a:lnTo>
                <a:lnTo>
                  <a:pt x="772" y="458"/>
                </a:lnTo>
                <a:lnTo>
                  <a:pt x="775" y="452"/>
                </a:lnTo>
                <a:lnTo>
                  <a:pt x="779" y="446"/>
                </a:lnTo>
                <a:lnTo>
                  <a:pt x="784" y="441"/>
                </a:lnTo>
                <a:lnTo>
                  <a:pt x="789" y="435"/>
                </a:lnTo>
                <a:lnTo>
                  <a:pt x="795" y="430"/>
                </a:lnTo>
                <a:lnTo>
                  <a:pt x="890" y="362"/>
                </a:lnTo>
                <a:lnTo>
                  <a:pt x="896" y="358"/>
                </a:lnTo>
                <a:lnTo>
                  <a:pt x="902" y="355"/>
                </a:lnTo>
                <a:lnTo>
                  <a:pt x="909" y="352"/>
                </a:lnTo>
                <a:lnTo>
                  <a:pt x="916" y="351"/>
                </a:lnTo>
                <a:lnTo>
                  <a:pt x="922" y="349"/>
                </a:lnTo>
                <a:lnTo>
                  <a:pt x="929" y="349"/>
                </a:lnTo>
                <a:lnTo>
                  <a:pt x="936" y="349"/>
                </a:lnTo>
                <a:lnTo>
                  <a:pt x="943" y="350"/>
                </a:lnTo>
                <a:lnTo>
                  <a:pt x="951" y="351"/>
                </a:lnTo>
                <a:lnTo>
                  <a:pt x="957" y="353"/>
                </a:lnTo>
                <a:lnTo>
                  <a:pt x="964" y="356"/>
                </a:lnTo>
                <a:lnTo>
                  <a:pt x="970" y="359"/>
                </a:lnTo>
                <a:lnTo>
                  <a:pt x="976" y="363"/>
                </a:lnTo>
                <a:lnTo>
                  <a:pt x="981" y="368"/>
                </a:lnTo>
                <a:lnTo>
                  <a:pt x="986" y="374"/>
                </a:lnTo>
                <a:lnTo>
                  <a:pt x="991" y="380"/>
                </a:lnTo>
                <a:lnTo>
                  <a:pt x="1056" y="470"/>
                </a:lnTo>
                <a:lnTo>
                  <a:pt x="1103" y="442"/>
                </a:lnTo>
                <a:lnTo>
                  <a:pt x="1150" y="416"/>
                </a:lnTo>
                <a:lnTo>
                  <a:pt x="1197" y="391"/>
                </a:lnTo>
                <a:lnTo>
                  <a:pt x="1246" y="367"/>
                </a:lnTo>
                <a:lnTo>
                  <a:pt x="1198" y="270"/>
                </a:lnTo>
                <a:lnTo>
                  <a:pt x="1196" y="263"/>
                </a:lnTo>
                <a:lnTo>
                  <a:pt x="1194" y="256"/>
                </a:lnTo>
                <a:lnTo>
                  <a:pt x="1192" y="249"/>
                </a:lnTo>
                <a:lnTo>
                  <a:pt x="1192" y="241"/>
                </a:lnTo>
                <a:lnTo>
                  <a:pt x="1192" y="234"/>
                </a:lnTo>
                <a:lnTo>
                  <a:pt x="1192" y="227"/>
                </a:lnTo>
                <a:lnTo>
                  <a:pt x="1194" y="220"/>
                </a:lnTo>
                <a:lnTo>
                  <a:pt x="1196" y="214"/>
                </a:lnTo>
                <a:lnTo>
                  <a:pt x="1198" y="207"/>
                </a:lnTo>
                <a:lnTo>
                  <a:pt x="1202" y="201"/>
                </a:lnTo>
                <a:lnTo>
                  <a:pt x="1206" y="195"/>
                </a:lnTo>
                <a:lnTo>
                  <a:pt x="1211" y="190"/>
                </a:lnTo>
                <a:lnTo>
                  <a:pt x="1215" y="185"/>
                </a:lnTo>
                <a:lnTo>
                  <a:pt x="1221" y="179"/>
                </a:lnTo>
                <a:lnTo>
                  <a:pt x="1227" y="175"/>
                </a:lnTo>
                <a:lnTo>
                  <a:pt x="1233" y="172"/>
                </a:lnTo>
                <a:lnTo>
                  <a:pt x="1338" y="123"/>
                </a:lnTo>
                <a:lnTo>
                  <a:pt x="1345" y="120"/>
                </a:lnTo>
                <a:lnTo>
                  <a:pt x="1352" y="117"/>
                </a:lnTo>
                <a:lnTo>
                  <a:pt x="1359" y="115"/>
                </a:lnTo>
                <a:lnTo>
                  <a:pt x="1366" y="115"/>
                </a:lnTo>
                <a:lnTo>
                  <a:pt x="1373" y="115"/>
                </a:lnTo>
                <a:lnTo>
                  <a:pt x="1380" y="115"/>
                </a:lnTo>
                <a:lnTo>
                  <a:pt x="1387" y="117"/>
                </a:lnTo>
                <a:lnTo>
                  <a:pt x="1394" y="120"/>
                </a:lnTo>
                <a:lnTo>
                  <a:pt x="1401" y="122"/>
                </a:lnTo>
                <a:lnTo>
                  <a:pt x="1407" y="126"/>
                </a:lnTo>
                <a:lnTo>
                  <a:pt x="1412" y="129"/>
                </a:lnTo>
                <a:lnTo>
                  <a:pt x="1418" y="134"/>
                </a:lnTo>
                <a:lnTo>
                  <a:pt x="1423" y="139"/>
                </a:lnTo>
                <a:lnTo>
                  <a:pt x="1427" y="144"/>
                </a:lnTo>
                <a:lnTo>
                  <a:pt x="1432" y="150"/>
                </a:lnTo>
                <a:lnTo>
                  <a:pt x="1435" y="156"/>
                </a:lnTo>
                <a:lnTo>
                  <a:pt x="1485" y="262"/>
                </a:lnTo>
                <a:lnTo>
                  <a:pt x="1488" y="269"/>
                </a:lnTo>
                <a:lnTo>
                  <a:pt x="1490" y="276"/>
                </a:lnTo>
                <a:lnTo>
                  <a:pt x="1542" y="262"/>
                </a:lnTo>
                <a:lnTo>
                  <a:pt x="1594" y="249"/>
                </a:lnTo>
                <a:lnTo>
                  <a:pt x="1645" y="237"/>
                </a:lnTo>
                <a:lnTo>
                  <a:pt x="1697" y="227"/>
                </a:lnTo>
                <a:lnTo>
                  <a:pt x="1670" y="118"/>
                </a:lnTo>
                <a:lnTo>
                  <a:pt x="1668" y="111"/>
                </a:lnTo>
                <a:lnTo>
                  <a:pt x="1668" y="104"/>
                </a:lnTo>
                <a:lnTo>
                  <a:pt x="1668" y="97"/>
                </a:lnTo>
                <a:lnTo>
                  <a:pt x="1668" y="90"/>
                </a:lnTo>
                <a:lnTo>
                  <a:pt x="1670" y="83"/>
                </a:lnTo>
                <a:lnTo>
                  <a:pt x="1672" y="76"/>
                </a:lnTo>
                <a:lnTo>
                  <a:pt x="1674" y="70"/>
                </a:lnTo>
                <a:lnTo>
                  <a:pt x="1678" y="64"/>
                </a:lnTo>
                <a:lnTo>
                  <a:pt x="1681" y="58"/>
                </a:lnTo>
                <a:lnTo>
                  <a:pt x="1686" y="52"/>
                </a:lnTo>
                <a:lnTo>
                  <a:pt x="1691" y="47"/>
                </a:lnTo>
                <a:lnTo>
                  <a:pt x="1696" y="42"/>
                </a:lnTo>
                <a:lnTo>
                  <a:pt x="1702" y="38"/>
                </a:lnTo>
                <a:lnTo>
                  <a:pt x="1708" y="35"/>
                </a:lnTo>
                <a:lnTo>
                  <a:pt x="1716" y="32"/>
                </a:lnTo>
                <a:lnTo>
                  <a:pt x="1723" y="30"/>
                </a:lnTo>
                <a:lnTo>
                  <a:pt x="1834" y="2"/>
                </a:lnTo>
                <a:lnTo>
                  <a:pt x="1843" y="0"/>
                </a:lnTo>
                <a:lnTo>
                  <a:pt x="1850" y="0"/>
                </a:lnTo>
                <a:lnTo>
                  <a:pt x="1857" y="0"/>
                </a:lnTo>
                <a:lnTo>
                  <a:pt x="1864" y="0"/>
                </a:lnTo>
                <a:lnTo>
                  <a:pt x="1871" y="2"/>
                </a:lnTo>
                <a:lnTo>
                  <a:pt x="1877" y="4"/>
                </a:lnTo>
                <a:lnTo>
                  <a:pt x="1884" y="6"/>
                </a:lnTo>
                <a:lnTo>
                  <a:pt x="1890" y="10"/>
                </a:lnTo>
                <a:lnTo>
                  <a:pt x="1895" y="14"/>
                </a:lnTo>
                <a:lnTo>
                  <a:pt x="1901" y="18"/>
                </a:lnTo>
                <a:lnTo>
                  <a:pt x="1907" y="23"/>
                </a:lnTo>
                <a:lnTo>
                  <a:pt x="1911" y="28"/>
                </a:lnTo>
                <a:lnTo>
                  <a:pt x="1915" y="34"/>
                </a:lnTo>
                <a:lnTo>
                  <a:pt x="1919" y="40"/>
                </a:lnTo>
                <a:lnTo>
                  <a:pt x="1921" y="47"/>
                </a:lnTo>
                <a:lnTo>
                  <a:pt x="1924" y="54"/>
                </a:lnTo>
                <a:lnTo>
                  <a:pt x="1952" y="166"/>
                </a:lnTo>
                <a:lnTo>
                  <a:pt x="1953" y="175"/>
                </a:lnTo>
                <a:lnTo>
                  <a:pt x="1954" y="185"/>
                </a:lnTo>
                <a:lnTo>
                  <a:pt x="1954" y="193"/>
                </a:lnTo>
                <a:lnTo>
                  <a:pt x="1952" y="202"/>
                </a:lnTo>
                <a:lnTo>
                  <a:pt x="2003" y="201"/>
                </a:lnTo>
                <a:lnTo>
                  <a:pt x="2054" y="201"/>
                </a:lnTo>
                <a:lnTo>
                  <a:pt x="2105" y="203"/>
                </a:lnTo>
                <a:lnTo>
                  <a:pt x="2155" y="207"/>
                </a:lnTo>
                <a:lnTo>
                  <a:pt x="2155" y="198"/>
                </a:lnTo>
                <a:lnTo>
                  <a:pt x="2157" y="189"/>
                </a:lnTo>
                <a:lnTo>
                  <a:pt x="2174" y="74"/>
                </a:lnTo>
                <a:lnTo>
                  <a:pt x="2175" y="67"/>
                </a:lnTo>
                <a:lnTo>
                  <a:pt x="2177" y="60"/>
                </a:lnTo>
                <a:lnTo>
                  <a:pt x="2180" y="53"/>
                </a:lnTo>
                <a:lnTo>
                  <a:pt x="2183" y="47"/>
                </a:lnTo>
                <a:lnTo>
                  <a:pt x="2187" y="41"/>
                </a:lnTo>
                <a:lnTo>
                  <a:pt x="2192" y="36"/>
                </a:lnTo>
                <a:lnTo>
                  <a:pt x="2197" y="31"/>
                </a:lnTo>
                <a:lnTo>
                  <a:pt x="2202" y="26"/>
                </a:lnTo>
                <a:lnTo>
                  <a:pt x="2208" y="23"/>
                </a:lnTo>
                <a:lnTo>
                  <a:pt x="2214" y="19"/>
                </a:lnTo>
                <a:lnTo>
                  <a:pt x="2221" y="17"/>
                </a:lnTo>
                <a:lnTo>
                  <a:pt x="2228" y="15"/>
                </a:lnTo>
                <a:lnTo>
                  <a:pt x="2235" y="13"/>
                </a:lnTo>
                <a:lnTo>
                  <a:pt x="2242" y="12"/>
                </a:lnTo>
                <a:lnTo>
                  <a:pt x="2249" y="12"/>
                </a:lnTo>
                <a:lnTo>
                  <a:pt x="2256" y="13"/>
                </a:lnTo>
                <a:lnTo>
                  <a:pt x="2371" y="30"/>
                </a:lnTo>
                <a:lnTo>
                  <a:pt x="2378" y="32"/>
                </a:lnTo>
                <a:lnTo>
                  <a:pt x="2385" y="34"/>
                </a:lnTo>
                <a:lnTo>
                  <a:pt x="2392" y="36"/>
                </a:lnTo>
                <a:lnTo>
                  <a:pt x="2398" y="40"/>
                </a:lnTo>
                <a:lnTo>
                  <a:pt x="2404" y="44"/>
                </a:lnTo>
                <a:lnTo>
                  <a:pt x="2409" y="48"/>
                </a:lnTo>
                <a:lnTo>
                  <a:pt x="2415" y="53"/>
                </a:lnTo>
                <a:lnTo>
                  <a:pt x="2419" y="59"/>
                </a:lnTo>
                <a:lnTo>
                  <a:pt x="2423" y="65"/>
                </a:lnTo>
                <a:lnTo>
                  <a:pt x="2426" y="71"/>
                </a:lnTo>
                <a:lnTo>
                  <a:pt x="2429" y="78"/>
                </a:lnTo>
                <a:lnTo>
                  <a:pt x="2431" y="84"/>
                </a:lnTo>
                <a:lnTo>
                  <a:pt x="2433" y="91"/>
                </a:lnTo>
                <a:lnTo>
                  <a:pt x="2433" y="98"/>
                </a:lnTo>
                <a:lnTo>
                  <a:pt x="2433" y="105"/>
                </a:lnTo>
                <a:lnTo>
                  <a:pt x="2433" y="113"/>
                </a:lnTo>
                <a:lnTo>
                  <a:pt x="2416" y="228"/>
                </a:lnTo>
                <a:lnTo>
                  <a:pt x="2414" y="236"/>
                </a:lnTo>
                <a:lnTo>
                  <a:pt x="2410" y="245"/>
                </a:lnTo>
                <a:lnTo>
                  <a:pt x="2464" y="258"/>
                </a:lnTo>
                <a:lnTo>
                  <a:pt x="2518" y="273"/>
                </a:lnTo>
                <a:lnTo>
                  <a:pt x="2571" y="289"/>
                </a:lnTo>
                <a:lnTo>
                  <a:pt x="2624" y="306"/>
                </a:lnTo>
                <a:lnTo>
                  <a:pt x="2626" y="301"/>
                </a:lnTo>
                <a:lnTo>
                  <a:pt x="2675" y="197"/>
                </a:lnTo>
                <a:lnTo>
                  <a:pt x="2678" y="190"/>
                </a:lnTo>
                <a:lnTo>
                  <a:pt x="2682" y="184"/>
                </a:lnTo>
                <a:lnTo>
                  <a:pt x="2687" y="178"/>
                </a:lnTo>
                <a:lnTo>
                  <a:pt x="2692" y="173"/>
                </a:lnTo>
                <a:lnTo>
                  <a:pt x="2697" y="168"/>
                </a:lnTo>
                <a:lnTo>
                  <a:pt x="2703" y="165"/>
                </a:lnTo>
                <a:lnTo>
                  <a:pt x="2709" y="161"/>
                </a:lnTo>
                <a:lnTo>
                  <a:pt x="2715" y="159"/>
                </a:lnTo>
                <a:lnTo>
                  <a:pt x="2722" y="157"/>
                </a:lnTo>
                <a:lnTo>
                  <a:pt x="2730" y="155"/>
                </a:lnTo>
                <a:lnTo>
                  <a:pt x="2736" y="154"/>
                </a:lnTo>
                <a:lnTo>
                  <a:pt x="2743" y="154"/>
                </a:lnTo>
                <a:lnTo>
                  <a:pt x="2750" y="155"/>
                </a:lnTo>
                <a:lnTo>
                  <a:pt x="2757" y="156"/>
                </a:lnTo>
                <a:lnTo>
                  <a:pt x="2764" y="158"/>
                </a:lnTo>
                <a:lnTo>
                  <a:pt x="2771" y="161"/>
                </a:lnTo>
                <a:lnTo>
                  <a:pt x="2877" y="210"/>
                </a:lnTo>
                <a:lnTo>
                  <a:pt x="2883" y="213"/>
                </a:lnTo>
                <a:lnTo>
                  <a:pt x="2889" y="217"/>
                </a:lnTo>
                <a:lnTo>
                  <a:pt x="2895" y="222"/>
                </a:lnTo>
                <a:lnTo>
                  <a:pt x="2900" y="227"/>
                </a:lnTo>
                <a:lnTo>
                  <a:pt x="2904" y="232"/>
                </a:lnTo>
                <a:lnTo>
                  <a:pt x="2908" y="238"/>
                </a:lnTo>
                <a:lnTo>
                  <a:pt x="2911" y="244"/>
                </a:lnTo>
                <a:lnTo>
                  <a:pt x="2914" y="251"/>
                </a:lnTo>
                <a:lnTo>
                  <a:pt x="2916" y="258"/>
                </a:lnTo>
                <a:lnTo>
                  <a:pt x="2917" y="265"/>
                </a:lnTo>
                <a:lnTo>
                  <a:pt x="2918" y="272"/>
                </a:lnTo>
                <a:lnTo>
                  <a:pt x="2918" y="278"/>
                </a:lnTo>
                <a:lnTo>
                  <a:pt x="2918" y="285"/>
                </a:lnTo>
                <a:lnTo>
                  <a:pt x="2916" y="292"/>
                </a:lnTo>
                <a:lnTo>
                  <a:pt x="2914" y="299"/>
                </a:lnTo>
                <a:lnTo>
                  <a:pt x="2912" y="306"/>
                </a:lnTo>
                <a:lnTo>
                  <a:pt x="2863" y="412"/>
                </a:lnTo>
                <a:lnTo>
                  <a:pt x="2908" y="438"/>
                </a:lnTo>
                <a:lnTo>
                  <a:pt x="2954" y="464"/>
                </a:lnTo>
                <a:lnTo>
                  <a:pt x="2998" y="491"/>
                </a:lnTo>
                <a:lnTo>
                  <a:pt x="3041" y="520"/>
                </a:lnTo>
                <a:lnTo>
                  <a:pt x="3042" y="519"/>
                </a:lnTo>
                <a:lnTo>
                  <a:pt x="3116" y="429"/>
                </a:lnTo>
                <a:lnTo>
                  <a:pt x="3121" y="424"/>
                </a:lnTo>
                <a:lnTo>
                  <a:pt x="3127" y="419"/>
                </a:lnTo>
                <a:lnTo>
                  <a:pt x="3132" y="415"/>
                </a:lnTo>
                <a:lnTo>
                  <a:pt x="3138" y="411"/>
                </a:lnTo>
                <a:lnTo>
                  <a:pt x="3145" y="408"/>
                </a:lnTo>
                <a:lnTo>
                  <a:pt x="3151" y="406"/>
                </a:lnTo>
                <a:lnTo>
                  <a:pt x="3158" y="404"/>
                </a:lnTo>
                <a:lnTo>
                  <a:pt x="3165" y="403"/>
                </a:lnTo>
                <a:lnTo>
                  <a:pt x="3172" y="403"/>
                </a:lnTo>
                <a:lnTo>
                  <a:pt x="3179" y="403"/>
                </a:lnTo>
                <a:lnTo>
                  <a:pt x="3186" y="404"/>
                </a:lnTo>
                <a:lnTo>
                  <a:pt x="3193" y="406"/>
                </a:lnTo>
                <a:lnTo>
                  <a:pt x="3200" y="408"/>
                </a:lnTo>
                <a:lnTo>
                  <a:pt x="3206" y="411"/>
                </a:lnTo>
                <a:lnTo>
                  <a:pt x="3212" y="415"/>
                </a:lnTo>
                <a:lnTo>
                  <a:pt x="3218" y="419"/>
                </a:lnTo>
                <a:lnTo>
                  <a:pt x="3309" y="492"/>
                </a:lnTo>
                <a:lnTo>
                  <a:pt x="3314" y="497"/>
                </a:lnTo>
                <a:lnTo>
                  <a:pt x="3319" y="504"/>
                </a:lnTo>
                <a:lnTo>
                  <a:pt x="3323" y="509"/>
                </a:lnTo>
                <a:lnTo>
                  <a:pt x="3327" y="515"/>
                </a:lnTo>
                <a:lnTo>
                  <a:pt x="3330" y="522"/>
                </a:lnTo>
                <a:lnTo>
                  <a:pt x="3332" y="528"/>
                </a:lnTo>
                <a:lnTo>
                  <a:pt x="3334" y="535"/>
                </a:lnTo>
                <a:lnTo>
                  <a:pt x="3335" y="542"/>
                </a:lnTo>
                <a:lnTo>
                  <a:pt x="3335" y="549"/>
                </a:lnTo>
                <a:lnTo>
                  <a:pt x="3335" y="556"/>
                </a:lnTo>
                <a:lnTo>
                  <a:pt x="3334" y="562"/>
                </a:lnTo>
                <a:lnTo>
                  <a:pt x="3332" y="570"/>
                </a:lnTo>
                <a:lnTo>
                  <a:pt x="3330" y="577"/>
                </a:lnTo>
                <a:lnTo>
                  <a:pt x="3327" y="583"/>
                </a:lnTo>
                <a:lnTo>
                  <a:pt x="3323" y="589"/>
                </a:lnTo>
                <a:lnTo>
                  <a:pt x="3319" y="595"/>
                </a:lnTo>
                <a:lnTo>
                  <a:pt x="3246" y="683"/>
                </a:lnTo>
                <a:lnTo>
                  <a:pt x="3284" y="720"/>
                </a:lnTo>
                <a:lnTo>
                  <a:pt x="3321" y="757"/>
                </a:lnTo>
                <a:lnTo>
                  <a:pt x="3356" y="795"/>
                </a:lnTo>
                <a:lnTo>
                  <a:pt x="3392" y="835"/>
                </a:lnTo>
                <a:lnTo>
                  <a:pt x="3477" y="769"/>
                </a:lnTo>
                <a:lnTo>
                  <a:pt x="3484" y="765"/>
                </a:lnTo>
                <a:lnTo>
                  <a:pt x="3490" y="761"/>
                </a:lnTo>
                <a:lnTo>
                  <a:pt x="3497" y="759"/>
                </a:lnTo>
                <a:lnTo>
                  <a:pt x="3504" y="756"/>
                </a:lnTo>
                <a:lnTo>
                  <a:pt x="3511" y="755"/>
                </a:lnTo>
                <a:lnTo>
                  <a:pt x="3518" y="753"/>
                </a:lnTo>
                <a:lnTo>
                  <a:pt x="3525" y="753"/>
                </a:lnTo>
                <a:lnTo>
                  <a:pt x="3531" y="755"/>
                </a:lnTo>
                <a:lnTo>
                  <a:pt x="3538" y="756"/>
                </a:lnTo>
                <a:lnTo>
                  <a:pt x="3545" y="758"/>
                </a:lnTo>
                <a:lnTo>
                  <a:pt x="3551" y="760"/>
                </a:lnTo>
                <a:lnTo>
                  <a:pt x="3559" y="763"/>
                </a:lnTo>
                <a:lnTo>
                  <a:pt x="3564" y="767"/>
                </a:lnTo>
                <a:lnTo>
                  <a:pt x="3570" y="772"/>
                </a:lnTo>
                <a:lnTo>
                  <a:pt x="3575" y="777"/>
                </a:lnTo>
                <a:lnTo>
                  <a:pt x="3580" y="782"/>
                </a:lnTo>
                <a:lnTo>
                  <a:pt x="3651" y="874"/>
                </a:lnTo>
                <a:lnTo>
                  <a:pt x="3655" y="880"/>
                </a:lnTo>
                <a:lnTo>
                  <a:pt x="3658" y="887"/>
                </a:lnTo>
                <a:lnTo>
                  <a:pt x="3661" y="894"/>
                </a:lnTo>
                <a:lnTo>
                  <a:pt x="3663" y="900"/>
                </a:lnTo>
                <a:lnTo>
                  <a:pt x="3665" y="907"/>
                </a:lnTo>
                <a:lnTo>
                  <a:pt x="3665" y="914"/>
                </a:lnTo>
                <a:lnTo>
                  <a:pt x="3666" y="921"/>
                </a:lnTo>
                <a:lnTo>
                  <a:pt x="3665" y="928"/>
                </a:lnTo>
                <a:lnTo>
                  <a:pt x="3664" y="934"/>
                </a:lnTo>
                <a:lnTo>
                  <a:pt x="3662" y="941"/>
                </a:lnTo>
                <a:lnTo>
                  <a:pt x="3659" y="949"/>
                </a:lnTo>
                <a:lnTo>
                  <a:pt x="3656" y="955"/>
                </a:lnTo>
                <a:lnTo>
                  <a:pt x="3653" y="961"/>
                </a:lnTo>
                <a:lnTo>
                  <a:pt x="3648" y="966"/>
                </a:lnTo>
                <a:lnTo>
                  <a:pt x="3643" y="971"/>
                </a:lnTo>
                <a:lnTo>
                  <a:pt x="3638" y="976"/>
                </a:lnTo>
                <a:lnTo>
                  <a:pt x="3548" y="1045"/>
                </a:lnTo>
                <a:lnTo>
                  <a:pt x="3579" y="1095"/>
                </a:lnTo>
                <a:lnTo>
                  <a:pt x="3607" y="1145"/>
                </a:lnTo>
                <a:lnTo>
                  <a:pt x="3635" y="1195"/>
                </a:lnTo>
                <a:lnTo>
                  <a:pt x="3659" y="1247"/>
                </a:lnTo>
                <a:lnTo>
                  <a:pt x="3668" y="1244"/>
                </a:lnTo>
                <a:lnTo>
                  <a:pt x="3780" y="1214"/>
                </a:lnTo>
                <a:lnTo>
                  <a:pt x="3787" y="1213"/>
                </a:lnTo>
                <a:lnTo>
                  <a:pt x="3794" y="1212"/>
                </a:lnTo>
                <a:lnTo>
                  <a:pt x="3801" y="1212"/>
                </a:lnTo>
                <a:lnTo>
                  <a:pt x="3808" y="1212"/>
                </a:lnTo>
                <a:lnTo>
                  <a:pt x="3816" y="1214"/>
                </a:lnTo>
                <a:lnTo>
                  <a:pt x="3823" y="1215"/>
                </a:lnTo>
                <a:lnTo>
                  <a:pt x="3829" y="1218"/>
                </a:lnTo>
                <a:lnTo>
                  <a:pt x="3835" y="1221"/>
                </a:lnTo>
                <a:lnTo>
                  <a:pt x="3841" y="1225"/>
                </a:lnTo>
                <a:lnTo>
                  <a:pt x="3847" y="1229"/>
                </a:lnTo>
                <a:lnTo>
                  <a:pt x="3852" y="1234"/>
                </a:lnTo>
                <a:lnTo>
                  <a:pt x="3856" y="1239"/>
                </a:lnTo>
                <a:lnTo>
                  <a:pt x="3860" y="1245"/>
                </a:lnTo>
                <a:lnTo>
                  <a:pt x="3864" y="1251"/>
                </a:lnTo>
                <a:lnTo>
                  <a:pt x="3867" y="1258"/>
                </a:lnTo>
                <a:lnTo>
                  <a:pt x="3869" y="1266"/>
                </a:lnTo>
                <a:lnTo>
                  <a:pt x="3900" y="1377"/>
                </a:lnTo>
                <a:lnTo>
                  <a:pt x="3901" y="1384"/>
                </a:lnTo>
                <a:lnTo>
                  <a:pt x="3902" y="1392"/>
                </a:lnTo>
                <a:lnTo>
                  <a:pt x="3902" y="1399"/>
                </a:lnTo>
                <a:lnTo>
                  <a:pt x="3901" y="1406"/>
                </a:lnTo>
                <a:lnTo>
                  <a:pt x="3900" y="1413"/>
                </a:lnTo>
                <a:lnTo>
                  <a:pt x="3898" y="1420"/>
                </a:lnTo>
                <a:lnTo>
                  <a:pt x="3896" y="1426"/>
                </a:lnTo>
                <a:lnTo>
                  <a:pt x="3892" y="1432"/>
                </a:lnTo>
                <a:lnTo>
                  <a:pt x="3889" y="1438"/>
                </a:lnTo>
                <a:lnTo>
                  <a:pt x="3884" y="1444"/>
                </a:lnTo>
                <a:lnTo>
                  <a:pt x="3880" y="1449"/>
                </a:lnTo>
                <a:lnTo>
                  <a:pt x="3873" y="1453"/>
                </a:lnTo>
                <a:lnTo>
                  <a:pt x="3868" y="1458"/>
                </a:lnTo>
                <a:lnTo>
                  <a:pt x="3862" y="1462"/>
                </a:lnTo>
                <a:lnTo>
                  <a:pt x="3855" y="1465"/>
                </a:lnTo>
                <a:lnTo>
                  <a:pt x="3848" y="1467"/>
                </a:lnTo>
                <a:lnTo>
                  <a:pt x="3754" y="1492"/>
                </a:lnTo>
                <a:lnTo>
                  <a:pt x="3767" y="1536"/>
                </a:lnTo>
                <a:lnTo>
                  <a:pt x="3779" y="1580"/>
                </a:lnTo>
                <a:lnTo>
                  <a:pt x="3789" y="1624"/>
                </a:lnTo>
                <a:lnTo>
                  <a:pt x="3798" y="1669"/>
                </a:lnTo>
                <a:lnTo>
                  <a:pt x="3905" y="1653"/>
                </a:lnTo>
                <a:lnTo>
                  <a:pt x="3912" y="1652"/>
                </a:lnTo>
                <a:lnTo>
                  <a:pt x="3919" y="1652"/>
                </a:lnTo>
                <a:lnTo>
                  <a:pt x="3926" y="1652"/>
                </a:lnTo>
                <a:lnTo>
                  <a:pt x="3933" y="1654"/>
                </a:lnTo>
                <a:lnTo>
                  <a:pt x="3941" y="1656"/>
                </a:lnTo>
                <a:lnTo>
                  <a:pt x="3947" y="1658"/>
                </a:lnTo>
                <a:lnTo>
                  <a:pt x="3953" y="1662"/>
                </a:lnTo>
                <a:lnTo>
                  <a:pt x="3959" y="1665"/>
                </a:lnTo>
                <a:lnTo>
                  <a:pt x="3965" y="1670"/>
                </a:lnTo>
                <a:lnTo>
                  <a:pt x="3969" y="1674"/>
                </a:lnTo>
                <a:lnTo>
                  <a:pt x="3974" y="1680"/>
                </a:lnTo>
                <a:lnTo>
                  <a:pt x="3978" y="1685"/>
                </a:lnTo>
                <a:lnTo>
                  <a:pt x="3981" y="1692"/>
                </a:lnTo>
                <a:lnTo>
                  <a:pt x="3984" y="1698"/>
                </a:lnTo>
                <a:lnTo>
                  <a:pt x="3986" y="1705"/>
                </a:lnTo>
                <a:lnTo>
                  <a:pt x="3988" y="1713"/>
                </a:lnTo>
                <a:lnTo>
                  <a:pt x="4007" y="1827"/>
                </a:lnTo>
                <a:lnTo>
                  <a:pt x="4008" y="1834"/>
                </a:lnTo>
                <a:lnTo>
                  <a:pt x="4008" y="1842"/>
                </a:lnTo>
                <a:lnTo>
                  <a:pt x="4007" y="1850"/>
                </a:lnTo>
                <a:lnTo>
                  <a:pt x="4006" y="1856"/>
                </a:lnTo>
                <a:lnTo>
                  <a:pt x="4004" y="1863"/>
                </a:lnTo>
                <a:lnTo>
                  <a:pt x="4000" y="1869"/>
                </a:lnTo>
                <a:lnTo>
                  <a:pt x="3997" y="1876"/>
                </a:lnTo>
                <a:lnTo>
                  <a:pt x="3993" y="1881"/>
                </a:lnTo>
                <a:lnTo>
                  <a:pt x="3989" y="1887"/>
                </a:lnTo>
                <a:lnTo>
                  <a:pt x="3984" y="1892"/>
                </a:lnTo>
                <a:lnTo>
                  <a:pt x="3979" y="1896"/>
                </a:lnTo>
                <a:lnTo>
                  <a:pt x="3973" y="1901"/>
                </a:lnTo>
                <a:lnTo>
                  <a:pt x="3967" y="1905"/>
                </a:lnTo>
                <a:lnTo>
                  <a:pt x="3961" y="1907"/>
                </a:lnTo>
                <a:lnTo>
                  <a:pt x="3954" y="1910"/>
                </a:lnTo>
                <a:lnTo>
                  <a:pt x="3946" y="1911"/>
                </a:lnTo>
                <a:lnTo>
                  <a:pt x="3832" y="1929"/>
                </a:lnTo>
                <a:lnTo>
                  <a:pt x="3831" y="1929"/>
                </a:lnTo>
                <a:lnTo>
                  <a:pt x="3833" y="1990"/>
                </a:lnTo>
                <a:lnTo>
                  <a:pt x="3833" y="2052"/>
                </a:lnTo>
                <a:lnTo>
                  <a:pt x="3831" y="2113"/>
                </a:lnTo>
                <a:lnTo>
                  <a:pt x="3827" y="2174"/>
                </a:lnTo>
                <a:lnTo>
                  <a:pt x="3930" y="2182"/>
                </a:lnTo>
                <a:lnTo>
                  <a:pt x="3937" y="2183"/>
                </a:lnTo>
                <a:lnTo>
                  <a:pt x="3945" y="2185"/>
                </a:lnTo>
                <a:lnTo>
                  <a:pt x="3952" y="2187"/>
                </a:lnTo>
                <a:lnTo>
                  <a:pt x="3958" y="2190"/>
                </a:lnTo>
                <a:lnTo>
                  <a:pt x="3964" y="2194"/>
                </a:lnTo>
                <a:lnTo>
                  <a:pt x="3970" y="2198"/>
                </a:lnTo>
                <a:lnTo>
                  <a:pt x="3975" y="2203"/>
                </a:lnTo>
                <a:lnTo>
                  <a:pt x="3979" y="2208"/>
                </a:lnTo>
                <a:lnTo>
                  <a:pt x="3984" y="2213"/>
                </a:lnTo>
                <a:lnTo>
                  <a:pt x="3987" y="2220"/>
                </a:lnTo>
                <a:lnTo>
                  <a:pt x="3990" y="2226"/>
                </a:lnTo>
                <a:lnTo>
                  <a:pt x="3993" y="2233"/>
                </a:lnTo>
                <a:lnTo>
                  <a:pt x="3995" y="2239"/>
                </a:lnTo>
                <a:lnTo>
                  <a:pt x="3996" y="2246"/>
                </a:lnTo>
                <a:lnTo>
                  <a:pt x="3996" y="2253"/>
                </a:lnTo>
                <a:lnTo>
                  <a:pt x="3996" y="2261"/>
                </a:lnTo>
                <a:lnTo>
                  <a:pt x="3986" y="2377"/>
                </a:lnTo>
                <a:lnTo>
                  <a:pt x="3986" y="2384"/>
                </a:lnTo>
                <a:lnTo>
                  <a:pt x="3984" y="2391"/>
                </a:lnTo>
                <a:lnTo>
                  <a:pt x="3981" y="2398"/>
                </a:lnTo>
                <a:lnTo>
                  <a:pt x="3979" y="2404"/>
                </a:lnTo>
                <a:lnTo>
                  <a:pt x="3975" y="2411"/>
                </a:lnTo>
                <a:lnTo>
                  <a:pt x="3971" y="2417"/>
                </a:lnTo>
                <a:lnTo>
                  <a:pt x="3966" y="2422"/>
                </a:lnTo>
                <a:lnTo>
                  <a:pt x="3961" y="2426"/>
                </a:lnTo>
                <a:lnTo>
                  <a:pt x="3956" y="2431"/>
                </a:lnTo>
                <a:lnTo>
                  <a:pt x="3950" y="2434"/>
                </a:lnTo>
                <a:lnTo>
                  <a:pt x="3944" y="2437"/>
                </a:lnTo>
                <a:lnTo>
                  <a:pt x="3936" y="2440"/>
                </a:lnTo>
                <a:lnTo>
                  <a:pt x="3930" y="2442"/>
                </a:lnTo>
                <a:lnTo>
                  <a:pt x="3923" y="2443"/>
                </a:lnTo>
                <a:lnTo>
                  <a:pt x="3915" y="2443"/>
                </a:lnTo>
                <a:lnTo>
                  <a:pt x="3908" y="2443"/>
                </a:lnTo>
                <a:lnTo>
                  <a:pt x="3792" y="2434"/>
                </a:lnTo>
                <a:lnTo>
                  <a:pt x="3787" y="2433"/>
                </a:lnTo>
                <a:lnTo>
                  <a:pt x="3773" y="2488"/>
                </a:lnTo>
                <a:lnTo>
                  <a:pt x="3758" y="2543"/>
                </a:lnTo>
                <a:lnTo>
                  <a:pt x="3741" y="2596"/>
                </a:lnTo>
                <a:lnTo>
                  <a:pt x="3722" y="2650"/>
                </a:lnTo>
                <a:lnTo>
                  <a:pt x="3823" y="2693"/>
                </a:lnTo>
                <a:lnTo>
                  <a:pt x="3829" y="2697"/>
                </a:lnTo>
                <a:lnTo>
                  <a:pt x="3835" y="2700"/>
                </a:lnTo>
                <a:lnTo>
                  <a:pt x="3841" y="2705"/>
                </a:lnTo>
                <a:lnTo>
                  <a:pt x="3846" y="2710"/>
                </a:lnTo>
                <a:lnTo>
                  <a:pt x="3851" y="2715"/>
                </a:lnTo>
                <a:lnTo>
                  <a:pt x="3855" y="2720"/>
                </a:lnTo>
                <a:lnTo>
                  <a:pt x="3858" y="2727"/>
                </a:lnTo>
                <a:lnTo>
                  <a:pt x="3861" y="2734"/>
                </a:lnTo>
                <a:lnTo>
                  <a:pt x="3863" y="2740"/>
                </a:lnTo>
                <a:lnTo>
                  <a:pt x="3865" y="2747"/>
                </a:lnTo>
                <a:lnTo>
                  <a:pt x="3866" y="2754"/>
                </a:lnTo>
                <a:lnTo>
                  <a:pt x="3866" y="2761"/>
                </a:lnTo>
                <a:lnTo>
                  <a:pt x="3865" y="2768"/>
                </a:lnTo>
                <a:lnTo>
                  <a:pt x="3864" y="2775"/>
                </a:lnTo>
                <a:lnTo>
                  <a:pt x="3862" y="2782"/>
                </a:lnTo>
                <a:lnTo>
                  <a:pt x="3860" y="2790"/>
                </a:lnTo>
                <a:lnTo>
                  <a:pt x="3814" y="2896"/>
                </a:lnTo>
                <a:lnTo>
                  <a:pt x="3810" y="2902"/>
                </a:lnTo>
                <a:lnTo>
                  <a:pt x="3806" y="2908"/>
                </a:lnTo>
                <a:lnTo>
                  <a:pt x="3802" y="2914"/>
                </a:lnTo>
                <a:lnTo>
                  <a:pt x="3797" y="2920"/>
                </a:lnTo>
                <a:lnTo>
                  <a:pt x="3792" y="2924"/>
                </a:lnTo>
                <a:lnTo>
                  <a:pt x="3786" y="2928"/>
                </a:lnTo>
                <a:lnTo>
                  <a:pt x="3780" y="2932"/>
                </a:lnTo>
                <a:lnTo>
                  <a:pt x="3774" y="2935"/>
                </a:lnTo>
                <a:lnTo>
                  <a:pt x="3767" y="2937"/>
                </a:lnTo>
                <a:lnTo>
                  <a:pt x="3761" y="2938"/>
                </a:lnTo>
                <a:lnTo>
                  <a:pt x="3754" y="2939"/>
                </a:lnTo>
                <a:lnTo>
                  <a:pt x="3746" y="2940"/>
                </a:lnTo>
                <a:lnTo>
                  <a:pt x="3739" y="2939"/>
                </a:lnTo>
                <a:lnTo>
                  <a:pt x="3732" y="2938"/>
                </a:lnTo>
                <a:lnTo>
                  <a:pt x="3725" y="2936"/>
                </a:lnTo>
                <a:lnTo>
                  <a:pt x="3718" y="2934"/>
                </a:lnTo>
                <a:lnTo>
                  <a:pt x="3615" y="2889"/>
                </a:lnTo>
                <a:lnTo>
                  <a:pt x="3591" y="2933"/>
                </a:lnTo>
                <a:lnTo>
                  <a:pt x="3565" y="2976"/>
                </a:lnTo>
                <a:lnTo>
                  <a:pt x="3538" y="3020"/>
                </a:lnTo>
                <a:lnTo>
                  <a:pt x="3510" y="3063"/>
                </a:lnTo>
                <a:lnTo>
                  <a:pt x="3592" y="3123"/>
                </a:lnTo>
                <a:lnTo>
                  <a:pt x="3598" y="3128"/>
                </a:lnTo>
                <a:lnTo>
                  <a:pt x="3603" y="3133"/>
                </a:lnTo>
                <a:lnTo>
                  <a:pt x="3607" y="3139"/>
                </a:lnTo>
                <a:lnTo>
                  <a:pt x="3611" y="3145"/>
                </a:lnTo>
                <a:lnTo>
                  <a:pt x="3614" y="3151"/>
                </a:lnTo>
                <a:lnTo>
                  <a:pt x="3617" y="3157"/>
                </a:lnTo>
                <a:lnTo>
                  <a:pt x="3619" y="3164"/>
                </a:lnTo>
                <a:lnTo>
                  <a:pt x="3621" y="3171"/>
                </a:lnTo>
                <a:lnTo>
                  <a:pt x="3622" y="3178"/>
                </a:lnTo>
                <a:lnTo>
                  <a:pt x="3622" y="3185"/>
                </a:lnTo>
                <a:lnTo>
                  <a:pt x="3621" y="3192"/>
                </a:lnTo>
                <a:lnTo>
                  <a:pt x="3619" y="3199"/>
                </a:lnTo>
                <a:lnTo>
                  <a:pt x="3617" y="3206"/>
                </a:lnTo>
                <a:lnTo>
                  <a:pt x="3614" y="3212"/>
                </a:lnTo>
                <a:lnTo>
                  <a:pt x="3611" y="3219"/>
                </a:lnTo>
                <a:lnTo>
                  <a:pt x="3607" y="3225"/>
                </a:lnTo>
                <a:lnTo>
                  <a:pt x="3538" y="3319"/>
                </a:lnTo>
                <a:lnTo>
                  <a:pt x="3534" y="3324"/>
                </a:lnTo>
                <a:lnTo>
                  <a:pt x="3528" y="3329"/>
                </a:lnTo>
                <a:lnTo>
                  <a:pt x="3523" y="3334"/>
                </a:lnTo>
                <a:lnTo>
                  <a:pt x="3517" y="3338"/>
                </a:lnTo>
                <a:lnTo>
                  <a:pt x="3511" y="3341"/>
                </a:lnTo>
                <a:lnTo>
                  <a:pt x="3505" y="3344"/>
                </a:lnTo>
                <a:lnTo>
                  <a:pt x="3498" y="3346"/>
                </a:lnTo>
                <a:lnTo>
                  <a:pt x="3490" y="3347"/>
                </a:lnTo>
                <a:lnTo>
                  <a:pt x="3483" y="3348"/>
                </a:lnTo>
                <a:lnTo>
                  <a:pt x="3476" y="3348"/>
                </a:lnTo>
                <a:lnTo>
                  <a:pt x="3470" y="3347"/>
                </a:lnTo>
                <a:lnTo>
                  <a:pt x="3463" y="3346"/>
                </a:lnTo>
                <a:lnTo>
                  <a:pt x="3456" y="3344"/>
                </a:lnTo>
                <a:lnTo>
                  <a:pt x="3449" y="3341"/>
                </a:lnTo>
                <a:lnTo>
                  <a:pt x="3443" y="3338"/>
                </a:lnTo>
                <a:lnTo>
                  <a:pt x="3437" y="3334"/>
                </a:lnTo>
                <a:lnTo>
                  <a:pt x="3345" y="3266"/>
                </a:lnTo>
                <a:lnTo>
                  <a:pt x="3306" y="3307"/>
                </a:lnTo>
                <a:lnTo>
                  <a:pt x="3266" y="3346"/>
                </a:lnTo>
                <a:lnTo>
                  <a:pt x="3224" y="3385"/>
                </a:lnTo>
                <a:lnTo>
                  <a:pt x="3181" y="3421"/>
                </a:lnTo>
                <a:lnTo>
                  <a:pt x="3190" y="3430"/>
                </a:lnTo>
                <a:lnTo>
                  <a:pt x="3197" y="3439"/>
                </a:lnTo>
                <a:lnTo>
                  <a:pt x="3264" y="3534"/>
                </a:lnTo>
                <a:lnTo>
                  <a:pt x="3267" y="3540"/>
                </a:lnTo>
                <a:lnTo>
                  <a:pt x="3271" y="3546"/>
                </a:lnTo>
                <a:lnTo>
                  <a:pt x="3273" y="3554"/>
                </a:lnTo>
                <a:lnTo>
                  <a:pt x="3275" y="3561"/>
                </a:lnTo>
                <a:lnTo>
                  <a:pt x="3276" y="3567"/>
                </a:lnTo>
                <a:lnTo>
                  <a:pt x="3276" y="3574"/>
                </a:lnTo>
                <a:lnTo>
                  <a:pt x="3276" y="3581"/>
                </a:lnTo>
                <a:lnTo>
                  <a:pt x="3275" y="3588"/>
                </a:lnTo>
                <a:lnTo>
                  <a:pt x="3274" y="3595"/>
                </a:lnTo>
                <a:lnTo>
                  <a:pt x="3272" y="3601"/>
                </a:lnTo>
                <a:lnTo>
                  <a:pt x="3269" y="3608"/>
                </a:lnTo>
                <a:lnTo>
                  <a:pt x="3266" y="3614"/>
                </a:lnTo>
                <a:lnTo>
                  <a:pt x="3262" y="3620"/>
                </a:lnTo>
                <a:lnTo>
                  <a:pt x="3257" y="3626"/>
                </a:lnTo>
                <a:lnTo>
                  <a:pt x="3252" y="3631"/>
                </a:lnTo>
                <a:lnTo>
                  <a:pt x="3246" y="3635"/>
                </a:lnTo>
                <a:lnTo>
                  <a:pt x="3150" y="3702"/>
                </a:lnTo>
                <a:lnTo>
                  <a:pt x="3144" y="3706"/>
                </a:lnTo>
                <a:lnTo>
                  <a:pt x="3138" y="3709"/>
                </a:lnTo>
                <a:lnTo>
                  <a:pt x="3131" y="3711"/>
                </a:lnTo>
                <a:lnTo>
                  <a:pt x="3124" y="3713"/>
                </a:lnTo>
                <a:lnTo>
                  <a:pt x="3117" y="3714"/>
                </a:lnTo>
                <a:lnTo>
                  <a:pt x="3109" y="3715"/>
                </a:lnTo>
                <a:lnTo>
                  <a:pt x="3103" y="3715"/>
                </a:lnTo>
                <a:lnTo>
                  <a:pt x="3096" y="3714"/>
                </a:lnTo>
                <a:lnTo>
                  <a:pt x="3089" y="3712"/>
                </a:lnTo>
                <a:lnTo>
                  <a:pt x="3082" y="3710"/>
                </a:lnTo>
                <a:lnTo>
                  <a:pt x="3076" y="3707"/>
                </a:lnTo>
                <a:lnTo>
                  <a:pt x="3070" y="3704"/>
                </a:lnTo>
                <a:lnTo>
                  <a:pt x="3064" y="3700"/>
                </a:lnTo>
                <a:lnTo>
                  <a:pt x="3059" y="3695"/>
                </a:lnTo>
                <a:lnTo>
                  <a:pt x="3054" y="3690"/>
                </a:lnTo>
                <a:lnTo>
                  <a:pt x="3049" y="3684"/>
                </a:lnTo>
                <a:lnTo>
                  <a:pt x="2982" y="3589"/>
                </a:lnTo>
                <a:lnTo>
                  <a:pt x="2977" y="3581"/>
                </a:lnTo>
                <a:lnTo>
                  <a:pt x="2973" y="3572"/>
                </a:lnTo>
                <a:lnTo>
                  <a:pt x="2925" y="3602"/>
                </a:lnTo>
                <a:lnTo>
                  <a:pt x="2874" y="3630"/>
                </a:lnTo>
                <a:lnTo>
                  <a:pt x="2823" y="3656"/>
                </a:lnTo>
                <a:lnTo>
                  <a:pt x="2772" y="3682"/>
                </a:lnTo>
                <a:lnTo>
                  <a:pt x="2778" y="3690"/>
                </a:lnTo>
                <a:lnTo>
                  <a:pt x="2783" y="3700"/>
                </a:lnTo>
                <a:lnTo>
                  <a:pt x="2825" y="3809"/>
                </a:lnTo>
                <a:lnTo>
                  <a:pt x="2827" y="3816"/>
                </a:lnTo>
                <a:lnTo>
                  <a:pt x="2829" y="3823"/>
                </a:lnTo>
                <a:lnTo>
                  <a:pt x="2829" y="3830"/>
                </a:lnTo>
                <a:lnTo>
                  <a:pt x="2830" y="3837"/>
                </a:lnTo>
                <a:lnTo>
                  <a:pt x="2829" y="3844"/>
                </a:lnTo>
                <a:lnTo>
                  <a:pt x="2828" y="3851"/>
                </a:lnTo>
                <a:lnTo>
                  <a:pt x="2826" y="3857"/>
                </a:lnTo>
                <a:lnTo>
                  <a:pt x="2823" y="3864"/>
                </a:lnTo>
                <a:lnTo>
                  <a:pt x="2820" y="3871"/>
                </a:lnTo>
                <a:lnTo>
                  <a:pt x="2817" y="3877"/>
                </a:lnTo>
                <a:lnTo>
                  <a:pt x="2812" y="3882"/>
                </a:lnTo>
                <a:lnTo>
                  <a:pt x="2808" y="3887"/>
                </a:lnTo>
                <a:lnTo>
                  <a:pt x="2802" y="3892"/>
                </a:lnTo>
                <a:lnTo>
                  <a:pt x="2797" y="3896"/>
                </a:lnTo>
                <a:lnTo>
                  <a:pt x="2789" y="3900"/>
                </a:lnTo>
                <a:lnTo>
                  <a:pt x="2783" y="3903"/>
                </a:lnTo>
                <a:lnTo>
                  <a:pt x="2675" y="3945"/>
                </a:lnTo>
                <a:lnTo>
                  <a:pt x="2668" y="3947"/>
                </a:lnTo>
                <a:lnTo>
                  <a:pt x="2660" y="3949"/>
                </a:lnTo>
                <a:lnTo>
                  <a:pt x="2653" y="3949"/>
                </a:lnTo>
                <a:lnTo>
                  <a:pt x="2646" y="3950"/>
                </a:lnTo>
                <a:lnTo>
                  <a:pt x="2639" y="3949"/>
                </a:lnTo>
                <a:lnTo>
                  <a:pt x="2632" y="3948"/>
                </a:lnTo>
                <a:lnTo>
                  <a:pt x="2626" y="3946"/>
                </a:lnTo>
                <a:lnTo>
                  <a:pt x="2619" y="3943"/>
                </a:lnTo>
                <a:lnTo>
                  <a:pt x="2613" y="3940"/>
                </a:lnTo>
                <a:lnTo>
                  <a:pt x="2607" y="3937"/>
                </a:lnTo>
                <a:lnTo>
                  <a:pt x="2601" y="3931"/>
                </a:lnTo>
                <a:lnTo>
                  <a:pt x="2596" y="3927"/>
                </a:lnTo>
                <a:lnTo>
                  <a:pt x="2591" y="3921"/>
                </a:lnTo>
                <a:lnTo>
                  <a:pt x="2587" y="3916"/>
                </a:lnTo>
                <a:lnTo>
                  <a:pt x="2583" y="3909"/>
                </a:lnTo>
                <a:lnTo>
                  <a:pt x="2580" y="3903"/>
                </a:lnTo>
                <a:lnTo>
                  <a:pt x="2539" y="3794"/>
                </a:lnTo>
                <a:lnTo>
                  <a:pt x="2535" y="3783"/>
                </a:lnTo>
                <a:lnTo>
                  <a:pt x="2533" y="3771"/>
                </a:lnTo>
                <a:lnTo>
                  <a:pt x="2483" y="3786"/>
                </a:lnTo>
                <a:lnTo>
                  <a:pt x="2431" y="3798"/>
                </a:lnTo>
                <a:lnTo>
                  <a:pt x="2379" y="3811"/>
                </a:lnTo>
                <a:lnTo>
                  <a:pt x="2327" y="3820"/>
                </a:lnTo>
                <a:lnTo>
                  <a:pt x="2328" y="3823"/>
                </a:lnTo>
                <a:lnTo>
                  <a:pt x="2358" y="3936"/>
                </a:lnTo>
                <a:lnTo>
                  <a:pt x="2360" y="3943"/>
                </a:lnTo>
                <a:lnTo>
                  <a:pt x="2361" y="3950"/>
                </a:lnTo>
                <a:lnTo>
                  <a:pt x="2361" y="3957"/>
                </a:lnTo>
                <a:lnTo>
                  <a:pt x="2360" y="3964"/>
                </a:lnTo>
                <a:lnTo>
                  <a:pt x="2359" y="3971"/>
                </a:lnTo>
                <a:lnTo>
                  <a:pt x="2357" y="3977"/>
                </a:lnTo>
                <a:lnTo>
                  <a:pt x="2355" y="3984"/>
                </a:lnTo>
                <a:lnTo>
                  <a:pt x="2351" y="3990"/>
                </a:lnTo>
                <a:lnTo>
                  <a:pt x="2348" y="3996"/>
                </a:lnTo>
                <a:lnTo>
                  <a:pt x="2342" y="4002"/>
                </a:lnTo>
                <a:lnTo>
                  <a:pt x="2338" y="4007"/>
                </a:lnTo>
                <a:lnTo>
                  <a:pt x="2332" y="4012"/>
                </a:lnTo>
                <a:lnTo>
                  <a:pt x="2327" y="4016"/>
                </a:lnTo>
                <a:lnTo>
                  <a:pt x="2320" y="4019"/>
                </a:lnTo>
                <a:lnTo>
                  <a:pt x="2314" y="4022"/>
                </a:lnTo>
                <a:lnTo>
                  <a:pt x="2307" y="4024"/>
                </a:lnTo>
                <a:lnTo>
                  <a:pt x="2195" y="4054"/>
                </a:lnTo>
                <a:lnTo>
                  <a:pt x="2187" y="4056"/>
                </a:lnTo>
                <a:lnTo>
                  <a:pt x="2180" y="4057"/>
                </a:lnTo>
                <a:lnTo>
                  <a:pt x="2173" y="4057"/>
                </a:lnTo>
                <a:lnTo>
                  <a:pt x="2166" y="4056"/>
                </a:lnTo>
                <a:lnTo>
                  <a:pt x="2159" y="4055"/>
                </a:lnTo>
                <a:lnTo>
                  <a:pt x="2152" y="4053"/>
                </a:lnTo>
                <a:lnTo>
                  <a:pt x="2145" y="4050"/>
                </a:lnTo>
                <a:lnTo>
                  <a:pt x="2139" y="4047"/>
                </a:lnTo>
                <a:lnTo>
                  <a:pt x="2133" y="4043"/>
                </a:lnTo>
                <a:lnTo>
                  <a:pt x="2128" y="4039"/>
                </a:lnTo>
                <a:lnTo>
                  <a:pt x="2123" y="4034"/>
                </a:lnTo>
                <a:lnTo>
                  <a:pt x="2118" y="4029"/>
                </a:lnTo>
                <a:lnTo>
                  <a:pt x="2114" y="4023"/>
                </a:lnTo>
                <a:lnTo>
                  <a:pt x="2111" y="4017"/>
                </a:lnTo>
                <a:lnTo>
                  <a:pt x="2108" y="4011"/>
                </a:lnTo>
                <a:lnTo>
                  <a:pt x="2106" y="4004"/>
                </a:lnTo>
                <a:lnTo>
                  <a:pt x="2075" y="3891"/>
                </a:lnTo>
                <a:lnTo>
                  <a:pt x="2073" y="3880"/>
                </a:lnTo>
                <a:lnTo>
                  <a:pt x="2073" y="3868"/>
                </a:lnTo>
                <a:lnTo>
                  <a:pt x="2074" y="3857"/>
                </a:lnTo>
                <a:lnTo>
                  <a:pt x="2077" y="3846"/>
                </a:lnTo>
                <a:lnTo>
                  <a:pt x="2020" y="3848"/>
                </a:lnTo>
                <a:lnTo>
                  <a:pt x="1964" y="3847"/>
                </a:lnTo>
                <a:lnTo>
                  <a:pt x="1908" y="3845"/>
                </a:lnTo>
                <a:lnTo>
                  <a:pt x="1851" y="3841"/>
                </a:lnTo>
                <a:lnTo>
                  <a:pt x="1851" y="3848"/>
                </a:lnTo>
                <a:lnTo>
                  <a:pt x="1851" y="3854"/>
                </a:lnTo>
                <a:lnTo>
                  <a:pt x="1835" y="3970"/>
                </a:lnTo>
                <a:lnTo>
                  <a:pt x="1834" y="3977"/>
                </a:lnTo>
                <a:lnTo>
                  <a:pt x="1832" y="3984"/>
                </a:lnTo>
                <a:lnTo>
                  <a:pt x="1829" y="3991"/>
                </a:lnTo>
                <a:lnTo>
                  <a:pt x="1826" y="3998"/>
                </a:lnTo>
                <a:lnTo>
                  <a:pt x="1822" y="4004"/>
                </a:lnTo>
                <a:lnTo>
                  <a:pt x="1818" y="4009"/>
                </a:lnTo>
                <a:lnTo>
                  <a:pt x="1813" y="4014"/>
                </a:lnTo>
                <a:lnTo>
                  <a:pt x="1808" y="4018"/>
                </a:lnTo>
                <a:lnTo>
                  <a:pt x="1802" y="4022"/>
                </a:lnTo>
                <a:lnTo>
                  <a:pt x="1796" y="4026"/>
                </a:lnTo>
                <a:lnTo>
                  <a:pt x="1790" y="4029"/>
                </a:lnTo>
                <a:lnTo>
                  <a:pt x="1783" y="4031"/>
                </a:lnTo>
                <a:lnTo>
                  <a:pt x="1776" y="4032"/>
                </a:lnTo>
                <a:lnTo>
                  <a:pt x="1768" y="4033"/>
                </a:lnTo>
                <a:lnTo>
                  <a:pt x="1761" y="4033"/>
                </a:lnTo>
                <a:lnTo>
                  <a:pt x="1754" y="4033"/>
                </a:lnTo>
                <a:lnTo>
                  <a:pt x="1638" y="4018"/>
                </a:lnTo>
                <a:lnTo>
                  <a:pt x="1631" y="4017"/>
                </a:lnTo>
                <a:lnTo>
                  <a:pt x="1624" y="4015"/>
                </a:lnTo>
                <a:lnTo>
                  <a:pt x="1618" y="4012"/>
                </a:lnTo>
                <a:lnTo>
                  <a:pt x="1611" y="4009"/>
                </a:lnTo>
                <a:lnTo>
                  <a:pt x="1606" y="4005"/>
                </a:lnTo>
                <a:lnTo>
                  <a:pt x="1600" y="4001"/>
                </a:lnTo>
                <a:lnTo>
                  <a:pt x="1595" y="3995"/>
                </a:lnTo>
                <a:lnTo>
                  <a:pt x="1591" y="3990"/>
                </a:lnTo>
                <a:lnTo>
                  <a:pt x="1587" y="3984"/>
                </a:lnTo>
                <a:lnTo>
                  <a:pt x="1584" y="3978"/>
                </a:lnTo>
                <a:lnTo>
                  <a:pt x="1580" y="3972"/>
                </a:lnTo>
                <a:lnTo>
                  <a:pt x="1578" y="3965"/>
                </a:lnTo>
                <a:lnTo>
                  <a:pt x="1576" y="3958"/>
                </a:lnTo>
                <a:lnTo>
                  <a:pt x="1575" y="3951"/>
                </a:lnTo>
                <a:lnTo>
                  <a:pt x="1575" y="3944"/>
                </a:lnTo>
                <a:lnTo>
                  <a:pt x="1576" y="3937"/>
                </a:lnTo>
                <a:lnTo>
                  <a:pt x="1591" y="3821"/>
                </a:lnTo>
                <a:lnTo>
                  <a:pt x="1594" y="3811"/>
                </a:lnTo>
                <a:lnTo>
                  <a:pt x="1597" y="3800"/>
                </a:lnTo>
                <a:lnTo>
                  <a:pt x="1541" y="3786"/>
                </a:lnTo>
                <a:lnTo>
                  <a:pt x="1486" y="3771"/>
                </a:lnTo>
                <a:lnTo>
                  <a:pt x="1431" y="3754"/>
                </a:lnTo>
                <a:lnTo>
                  <a:pt x="1376" y="3734"/>
                </a:lnTo>
                <a:lnTo>
                  <a:pt x="1338" y="3837"/>
                </a:lnTo>
                <a:lnTo>
                  <a:pt x="1335" y="3844"/>
                </a:lnTo>
                <a:lnTo>
                  <a:pt x="1332" y="3850"/>
                </a:lnTo>
                <a:lnTo>
                  <a:pt x="1327" y="3856"/>
                </a:lnTo>
                <a:lnTo>
                  <a:pt x="1322" y="3861"/>
                </a:lnTo>
                <a:lnTo>
                  <a:pt x="1317" y="3866"/>
                </a:lnTo>
                <a:lnTo>
                  <a:pt x="1312" y="3872"/>
                </a:lnTo>
                <a:lnTo>
                  <a:pt x="1306" y="3875"/>
                </a:lnTo>
                <a:lnTo>
                  <a:pt x="1300" y="3878"/>
                </a:lnTo>
                <a:lnTo>
                  <a:pt x="1293" y="3881"/>
                </a:lnTo>
                <a:lnTo>
                  <a:pt x="1287" y="3883"/>
                </a:lnTo>
                <a:lnTo>
                  <a:pt x="1280" y="3884"/>
                </a:lnTo>
                <a:lnTo>
                  <a:pt x="1273" y="3885"/>
                </a:lnTo>
                <a:lnTo>
                  <a:pt x="1266" y="3885"/>
                </a:lnTo>
                <a:lnTo>
                  <a:pt x="1258" y="3884"/>
                </a:lnTo>
                <a:lnTo>
                  <a:pt x="1251" y="3883"/>
                </a:lnTo>
                <a:lnTo>
                  <a:pt x="1244" y="3880"/>
                </a:lnTo>
                <a:lnTo>
                  <a:pt x="1135" y="3839"/>
                </a:lnTo>
                <a:lnTo>
                  <a:pt x="1128" y="3836"/>
                </a:lnTo>
                <a:lnTo>
                  <a:pt x="1122" y="3833"/>
                </a:lnTo>
                <a:lnTo>
                  <a:pt x="1116" y="3829"/>
                </a:lnTo>
                <a:lnTo>
                  <a:pt x="1111" y="3824"/>
                </a:lnTo>
                <a:lnTo>
                  <a:pt x="1106" y="3819"/>
                </a:lnTo>
                <a:lnTo>
                  <a:pt x="1102" y="3814"/>
                </a:lnTo>
                <a:lnTo>
                  <a:pt x="1098" y="3808"/>
                </a:lnTo>
                <a:lnTo>
                  <a:pt x="1095" y="3801"/>
                </a:lnTo>
                <a:lnTo>
                  <a:pt x="1092" y="3794"/>
                </a:lnTo>
                <a:lnTo>
                  <a:pt x="1090" y="3788"/>
                </a:lnTo>
                <a:lnTo>
                  <a:pt x="1089" y="3781"/>
                </a:lnTo>
                <a:lnTo>
                  <a:pt x="1088" y="3774"/>
                </a:lnTo>
                <a:lnTo>
                  <a:pt x="1088" y="3767"/>
                </a:lnTo>
                <a:lnTo>
                  <a:pt x="1089" y="3760"/>
                </a:lnTo>
                <a:lnTo>
                  <a:pt x="1091" y="3753"/>
                </a:lnTo>
                <a:lnTo>
                  <a:pt x="1093" y="3746"/>
                </a:lnTo>
                <a:lnTo>
                  <a:pt x="1133" y="3637"/>
                </a:lnTo>
                <a:lnTo>
                  <a:pt x="1139" y="3627"/>
                </a:lnTo>
                <a:lnTo>
                  <a:pt x="1094" y="3601"/>
                </a:lnTo>
                <a:lnTo>
                  <a:pt x="1049" y="3575"/>
                </a:lnTo>
                <a:lnTo>
                  <a:pt x="1006" y="3547"/>
                </a:lnTo>
                <a:lnTo>
                  <a:pt x="964" y="3518"/>
                </a:lnTo>
                <a:lnTo>
                  <a:pt x="885" y="3598"/>
                </a:lnTo>
                <a:lnTo>
                  <a:pt x="878" y="3603"/>
                </a:lnTo>
                <a:lnTo>
                  <a:pt x="872" y="3608"/>
                </a:lnTo>
                <a:lnTo>
                  <a:pt x="866" y="3611"/>
                </a:lnTo>
                <a:lnTo>
                  <a:pt x="860" y="3614"/>
                </a:lnTo>
                <a:lnTo>
                  <a:pt x="853" y="3618"/>
                </a:lnTo>
                <a:lnTo>
                  <a:pt x="847" y="3619"/>
                </a:lnTo>
                <a:lnTo>
                  <a:pt x="840" y="3620"/>
                </a:lnTo>
                <a:lnTo>
                  <a:pt x="833" y="3621"/>
                </a:lnTo>
                <a:lnTo>
                  <a:pt x="826" y="3620"/>
                </a:lnTo>
                <a:lnTo>
                  <a:pt x="818" y="3620"/>
                </a:lnTo>
                <a:lnTo>
                  <a:pt x="812" y="3618"/>
                </a:lnTo>
                <a:lnTo>
                  <a:pt x="805" y="3616"/>
                </a:lnTo>
                <a:lnTo>
                  <a:pt x="799" y="3612"/>
                </a:lnTo>
                <a:lnTo>
                  <a:pt x="793" y="3608"/>
                </a:lnTo>
                <a:lnTo>
                  <a:pt x="787" y="3604"/>
                </a:lnTo>
                <a:lnTo>
                  <a:pt x="781" y="3599"/>
                </a:lnTo>
                <a:lnTo>
                  <a:pt x="699" y="3518"/>
                </a:lnTo>
                <a:lnTo>
                  <a:pt x="694" y="3512"/>
                </a:lnTo>
                <a:lnTo>
                  <a:pt x="689" y="3507"/>
                </a:lnTo>
                <a:lnTo>
                  <a:pt x="685" y="3500"/>
                </a:lnTo>
                <a:lnTo>
                  <a:pt x="682" y="3494"/>
                </a:lnTo>
                <a:lnTo>
                  <a:pt x="680" y="3487"/>
                </a:lnTo>
                <a:lnTo>
                  <a:pt x="678" y="3480"/>
                </a:lnTo>
                <a:lnTo>
                  <a:pt x="677" y="3473"/>
                </a:lnTo>
                <a:lnTo>
                  <a:pt x="677" y="3466"/>
                </a:lnTo>
                <a:lnTo>
                  <a:pt x="677" y="3459"/>
                </a:lnTo>
                <a:lnTo>
                  <a:pt x="678" y="3452"/>
                </a:lnTo>
                <a:lnTo>
                  <a:pt x="679" y="3446"/>
                </a:lnTo>
                <a:lnTo>
                  <a:pt x="682" y="3439"/>
                </a:lnTo>
                <a:lnTo>
                  <a:pt x="685" y="3433"/>
                </a:lnTo>
                <a:lnTo>
                  <a:pt x="688" y="3427"/>
                </a:lnTo>
                <a:lnTo>
                  <a:pt x="693" y="3420"/>
                </a:lnTo>
                <a:lnTo>
                  <a:pt x="698" y="3414"/>
                </a:lnTo>
                <a:lnTo>
                  <a:pt x="760" y="3352"/>
                </a:lnTo>
                <a:lnTo>
                  <a:pt x="720" y="3313"/>
                </a:lnTo>
                <a:lnTo>
                  <a:pt x="680" y="3273"/>
                </a:lnTo>
                <a:lnTo>
                  <a:pt x="643" y="3230"/>
                </a:lnTo>
                <a:lnTo>
                  <a:pt x="605" y="3188"/>
                </a:lnTo>
                <a:lnTo>
                  <a:pt x="528" y="3250"/>
                </a:lnTo>
                <a:lnTo>
                  <a:pt x="522" y="3254"/>
                </a:lnTo>
                <a:lnTo>
                  <a:pt x="516" y="3258"/>
                </a:lnTo>
                <a:lnTo>
                  <a:pt x="509" y="3261"/>
                </a:lnTo>
                <a:lnTo>
                  <a:pt x="503" y="3263"/>
                </a:lnTo>
                <a:lnTo>
                  <a:pt x="495" y="3265"/>
                </a:lnTo>
                <a:lnTo>
                  <a:pt x="488" y="3265"/>
                </a:lnTo>
                <a:lnTo>
                  <a:pt x="481" y="3266"/>
                </a:lnTo>
                <a:lnTo>
                  <a:pt x="474" y="3265"/>
                </a:lnTo>
                <a:lnTo>
                  <a:pt x="468" y="3264"/>
                </a:lnTo>
                <a:lnTo>
                  <a:pt x="461" y="3262"/>
                </a:lnTo>
                <a:lnTo>
                  <a:pt x="454" y="3260"/>
                </a:lnTo>
                <a:lnTo>
                  <a:pt x="448" y="3257"/>
                </a:lnTo>
                <a:lnTo>
                  <a:pt x="442" y="3253"/>
                </a:lnTo>
                <a:lnTo>
                  <a:pt x="435" y="3249"/>
                </a:lnTo>
                <a:lnTo>
                  <a:pt x="430" y="3244"/>
                </a:lnTo>
                <a:lnTo>
                  <a:pt x="425" y="3239"/>
                </a:lnTo>
                <a:lnTo>
                  <a:pt x="353" y="3148"/>
                </a:lnTo>
                <a:lnTo>
                  <a:pt x="348" y="3142"/>
                </a:lnTo>
                <a:lnTo>
                  <a:pt x="345" y="3135"/>
                </a:lnTo>
                <a:lnTo>
                  <a:pt x="342" y="3129"/>
                </a:lnTo>
                <a:lnTo>
                  <a:pt x="340" y="3122"/>
                </a:lnTo>
                <a:lnTo>
                  <a:pt x="338" y="3116"/>
                </a:lnTo>
                <a:lnTo>
                  <a:pt x="337" y="3109"/>
                </a:lnTo>
                <a:lnTo>
                  <a:pt x="337" y="3101"/>
                </a:lnTo>
                <a:lnTo>
                  <a:pt x="337" y="3094"/>
                </a:lnTo>
                <a:lnTo>
                  <a:pt x="339" y="3087"/>
                </a:lnTo>
                <a:lnTo>
                  <a:pt x="340" y="3080"/>
                </a:lnTo>
                <a:lnTo>
                  <a:pt x="343" y="3074"/>
                </a:lnTo>
                <a:lnTo>
                  <a:pt x="346" y="3068"/>
                </a:lnTo>
                <a:lnTo>
                  <a:pt x="349" y="3062"/>
                </a:lnTo>
                <a:lnTo>
                  <a:pt x="354" y="3056"/>
                </a:lnTo>
                <a:lnTo>
                  <a:pt x="358" y="3051"/>
                </a:lnTo>
                <a:lnTo>
                  <a:pt x="364" y="3046"/>
                </a:lnTo>
                <a:lnTo>
                  <a:pt x="453" y="2974"/>
                </a:lnTo>
                <a:lnTo>
                  <a:pt x="424" y="2925"/>
                </a:lnTo>
                <a:lnTo>
                  <a:pt x="397" y="2875"/>
                </a:lnTo>
                <a:lnTo>
                  <a:pt x="370" y="2824"/>
                </a:lnTo>
                <a:lnTo>
                  <a:pt x="347" y="2773"/>
                </a:lnTo>
                <a:lnTo>
                  <a:pt x="257" y="2815"/>
                </a:lnTo>
                <a:lnTo>
                  <a:pt x="251" y="2818"/>
                </a:lnTo>
                <a:lnTo>
                  <a:pt x="243" y="2820"/>
                </a:lnTo>
                <a:lnTo>
                  <a:pt x="236" y="2821"/>
                </a:lnTo>
                <a:lnTo>
                  <a:pt x="229" y="2822"/>
                </a:lnTo>
                <a:lnTo>
                  <a:pt x="222" y="2822"/>
                </a:lnTo>
                <a:lnTo>
                  <a:pt x="215" y="2821"/>
                </a:lnTo>
                <a:lnTo>
                  <a:pt x="208" y="2820"/>
                </a:lnTo>
                <a:lnTo>
                  <a:pt x="202" y="2818"/>
                </a:lnTo>
                <a:lnTo>
                  <a:pt x="195" y="2815"/>
                </a:lnTo>
                <a:lnTo>
                  <a:pt x="189" y="2812"/>
                </a:lnTo>
                <a:lnTo>
                  <a:pt x="182" y="2808"/>
                </a:lnTo>
                <a:lnTo>
                  <a:pt x="177" y="2804"/>
                </a:lnTo>
                <a:lnTo>
                  <a:pt x="172" y="2799"/>
                </a:lnTo>
                <a:lnTo>
                  <a:pt x="168" y="2793"/>
                </a:lnTo>
                <a:lnTo>
                  <a:pt x="164" y="2786"/>
                </a:lnTo>
                <a:lnTo>
                  <a:pt x="160" y="2780"/>
                </a:lnTo>
                <a:lnTo>
                  <a:pt x="110" y="2676"/>
                </a:lnTo>
                <a:lnTo>
                  <a:pt x="108" y="2669"/>
                </a:lnTo>
                <a:lnTo>
                  <a:pt x="106" y="2661"/>
                </a:lnTo>
                <a:lnTo>
                  <a:pt x="104" y="2654"/>
                </a:lnTo>
                <a:lnTo>
                  <a:pt x="104" y="2647"/>
                </a:lnTo>
                <a:lnTo>
                  <a:pt x="104" y="2640"/>
                </a:lnTo>
                <a:lnTo>
                  <a:pt x="104" y="2633"/>
                </a:lnTo>
                <a:lnTo>
                  <a:pt x="106" y="2626"/>
                </a:lnTo>
                <a:lnTo>
                  <a:pt x="108" y="2620"/>
                </a:lnTo>
                <a:lnTo>
                  <a:pt x="110" y="2613"/>
                </a:lnTo>
                <a:lnTo>
                  <a:pt x="114" y="2607"/>
                </a:lnTo>
                <a:lnTo>
                  <a:pt x="118" y="2601"/>
                </a:lnTo>
                <a:lnTo>
                  <a:pt x="123" y="2595"/>
                </a:lnTo>
                <a:lnTo>
                  <a:pt x="128" y="2590"/>
                </a:lnTo>
                <a:lnTo>
                  <a:pt x="133" y="2586"/>
                </a:lnTo>
                <a:lnTo>
                  <a:pt x="139" y="2582"/>
                </a:lnTo>
                <a:lnTo>
                  <a:pt x="146" y="2578"/>
                </a:lnTo>
                <a:lnTo>
                  <a:pt x="251" y="2528"/>
                </a:lnTo>
                <a:lnTo>
                  <a:pt x="257" y="2526"/>
                </a:lnTo>
                <a:lnTo>
                  <a:pt x="242" y="2475"/>
                </a:lnTo>
                <a:lnTo>
                  <a:pt x="230" y="2423"/>
                </a:lnTo>
                <a:lnTo>
                  <a:pt x="219" y="2371"/>
                </a:lnTo>
                <a:lnTo>
                  <a:pt x="210" y="2319"/>
                </a:lnTo>
                <a:lnTo>
                  <a:pt x="112" y="2340"/>
                </a:lnTo>
                <a:lnTo>
                  <a:pt x="105" y="2341"/>
                </a:lnTo>
                <a:lnTo>
                  <a:pt x="98" y="2341"/>
                </a:lnTo>
                <a:lnTo>
                  <a:pt x="91" y="2341"/>
                </a:lnTo>
                <a:lnTo>
                  <a:pt x="84" y="2340"/>
                </a:lnTo>
                <a:lnTo>
                  <a:pt x="77" y="2338"/>
                </a:lnTo>
                <a:lnTo>
                  <a:pt x="71" y="2336"/>
                </a:lnTo>
                <a:lnTo>
                  <a:pt x="64" y="2333"/>
                </a:lnTo>
                <a:lnTo>
                  <a:pt x="58" y="2330"/>
                </a:lnTo>
                <a:lnTo>
                  <a:pt x="52" y="2326"/>
                </a:lnTo>
                <a:lnTo>
                  <a:pt x="46" y="2321"/>
                </a:lnTo>
                <a:lnTo>
                  <a:pt x="42" y="2316"/>
                </a:lnTo>
                <a:lnTo>
                  <a:pt x="37" y="2311"/>
                </a:lnTo>
                <a:lnTo>
                  <a:pt x="34" y="2305"/>
                </a:lnTo>
                <a:lnTo>
                  <a:pt x="30" y="2299"/>
                </a:lnTo>
                <a:lnTo>
                  <a:pt x="28" y="2292"/>
                </a:lnTo>
                <a:lnTo>
                  <a:pt x="26" y="2285"/>
                </a:lnTo>
                <a:lnTo>
                  <a:pt x="1" y="2171"/>
                </a:lnTo>
                <a:lnTo>
                  <a:pt x="0" y="2164"/>
                </a:lnTo>
                <a:lnTo>
                  <a:pt x="0" y="2157"/>
                </a:lnTo>
                <a:lnTo>
                  <a:pt x="0" y="2149"/>
                </a:lnTo>
                <a:lnTo>
                  <a:pt x="1" y="2142"/>
                </a:lnTo>
                <a:lnTo>
                  <a:pt x="2" y="2135"/>
                </a:lnTo>
                <a:lnTo>
                  <a:pt x="5" y="2129"/>
                </a:lnTo>
                <a:lnTo>
                  <a:pt x="8" y="2122"/>
                </a:lnTo>
                <a:lnTo>
                  <a:pt x="11" y="2116"/>
                </a:lnTo>
                <a:lnTo>
                  <a:pt x="15" y="2111"/>
                </a:lnTo>
                <a:lnTo>
                  <a:pt x="19" y="2105"/>
                </a:lnTo>
                <a:lnTo>
                  <a:pt x="24" y="2101"/>
                </a:lnTo>
                <a:lnTo>
                  <a:pt x="30" y="2096"/>
                </a:lnTo>
                <a:lnTo>
                  <a:pt x="36" y="2093"/>
                </a:lnTo>
                <a:lnTo>
                  <a:pt x="42" y="2088"/>
                </a:lnTo>
                <a:lnTo>
                  <a:pt x="49" y="2086"/>
                </a:lnTo>
                <a:lnTo>
                  <a:pt x="57" y="2084"/>
                </a:lnTo>
                <a:lnTo>
                  <a:pt x="170" y="2059"/>
                </a:lnTo>
                <a:lnTo>
                  <a:pt x="178" y="2058"/>
                </a:lnTo>
                <a:lnTo>
                  <a:pt x="187" y="2058"/>
                </a:lnTo>
                <a:lnTo>
                  <a:pt x="187" y="2004"/>
                </a:lnTo>
                <a:lnTo>
                  <a:pt x="188" y="1951"/>
                </a:lnTo>
                <a:lnTo>
                  <a:pt x="191" y="1897"/>
                </a:lnTo>
                <a:lnTo>
                  <a:pt x="195" y="1845"/>
                </a:lnTo>
                <a:lnTo>
                  <a:pt x="194" y="1845"/>
                </a:lnTo>
                <a:lnTo>
                  <a:pt x="79" y="1833"/>
                </a:lnTo>
                <a:lnTo>
                  <a:pt x="71" y="1832"/>
                </a:lnTo>
                <a:lnTo>
                  <a:pt x="64" y="1830"/>
                </a:lnTo>
                <a:lnTo>
                  <a:pt x="58" y="1828"/>
                </a:lnTo>
                <a:lnTo>
                  <a:pt x="50" y="1825"/>
                </a:lnTo>
                <a:lnTo>
                  <a:pt x="44" y="1821"/>
                </a:lnTo>
                <a:lnTo>
                  <a:pt x="39" y="1817"/>
                </a:lnTo>
                <a:lnTo>
                  <a:pt x="34" y="1812"/>
                </a:lnTo>
                <a:lnTo>
                  <a:pt x="29" y="1807"/>
                </a:lnTo>
                <a:lnTo>
                  <a:pt x="25" y="1802"/>
                </a:lnTo>
                <a:lnTo>
                  <a:pt x="21" y="1796"/>
                </a:lnTo>
                <a:lnTo>
                  <a:pt x="18" y="1789"/>
                </a:lnTo>
                <a:lnTo>
                  <a:pt x="16" y="1783"/>
                </a:lnTo>
                <a:lnTo>
                  <a:pt x="14" y="1776"/>
                </a:lnTo>
                <a:lnTo>
                  <a:pt x="13" y="1768"/>
                </a:lnTo>
                <a:lnTo>
                  <a:pt x="13" y="1761"/>
                </a:lnTo>
                <a:lnTo>
                  <a:pt x="13" y="1754"/>
                </a:lnTo>
                <a:lnTo>
                  <a:pt x="24" y="1638"/>
                </a:lnTo>
                <a:lnTo>
                  <a:pt x="25" y="1631"/>
                </a:lnTo>
                <a:lnTo>
                  <a:pt x="27" y="1624"/>
                </a:lnTo>
                <a:lnTo>
                  <a:pt x="30" y="1617"/>
                </a:lnTo>
                <a:lnTo>
                  <a:pt x="33" y="1611"/>
                </a:lnTo>
                <a:lnTo>
                  <a:pt x="36" y="1605"/>
                </a:lnTo>
                <a:lnTo>
                  <a:pt x="40" y="1599"/>
                </a:lnTo>
                <a:lnTo>
                  <a:pt x="45" y="1594"/>
                </a:lnTo>
                <a:lnTo>
                  <a:pt x="50" y="1589"/>
                </a:lnTo>
                <a:lnTo>
                  <a:pt x="57" y="1585"/>
                </a:lnTo>
                <a:lnTo>
                  <a:pt x="62" y="1582"/>
                </a:lnTo>
                <a:lnTo>
                  <a:pt x="69" y="1578"/>
                </a:lnTo>
                <a:lnTo>
                  <a:pt x="75" y="1575"/>
                </a:lnTo>
                <a:lnTo>
                  <a:pt x="82" y="1574"/>
                </a:lnTo>
                <a:lnTo>
                  <a:pt x="89" y="1572"/>
                </a:lnTo>
                <a:lnTo>
                  <a:pt x="96" y="1572"/>
                </a:lnTo>
                <a:lnTo>
                  <a:pt x="104" y="1572"/>
                </a:lnTo>
                <a:lnTo>
                  <a:pt x="219" y="1585"/>
                </a:lnTo>
                <a:lnTo>
                  <a:pt x="229" y="1586"/>
                </a:lnTo>
                <a:lnTo>
                  <a:pt x="238" y="1589"/>
                </a:lnTo>
                <a:lnTo>
                  <a:pt x="252" y="1539"/>
                </a:lnTo>
                <a:lnTo>
                  <a:pt x="266" y="1490"/>
                </a:lnTo>
                <a:lnTo>
                  <a:pt x="282" y="1441"/>
                </a:lnTo>
                <a:lnTo>
                  <a:pt x="298" y="1393"/>
                </a:lnTo>
                <a:lnTo>
                  <a:pt x="193" y="1344"/>
                </a:lnTo>
                <a:lnTo>
                  <a:pt x="187" y="1341"/>
                </a:lnTo>
                <a:lnTo>
                  <a:pt x="180" y="1337"/>
                </a:lnTo>
                <a:lnTo>
                  <a:pt x="174" y="1332"/>
                </a:lnTo>
                <a:lnTo>
                  <a:pt x="169" y="1327"/>
                </a:lnTo>
                <a:lnTo>
                  <a:pt x="165" y="1321"/>
                </a:lnTo>
                <a:lnTo>
                  <a:pt x="161" y="1315"/>
                </a:lnTo>
                <a:lnTo>
                  <a:pt x="158" y="1309"/>
                </a:lnTo>
                <a:lnTo>
                  <a:pt x="155" y="1303"/>
                </a:lnTo>
                <a:lnTo>
                  <a:pt x="153" y="1296"/>
                </a:lnTo>
                <a:lnTo>
                  <a:pt x="151" y="1289"/>
                </a:lnTo>
                <a:lnTo>
                  <a:pt x="151" y="1282"/>
                </a:lnTo>
                <a:lnTo>
                  <a:pt x="151" y="1275"/>
                </a:lnTo>
                <a:lnTo>
                  <a:pt x="151" y="1268"/>
                </a:lnTo>
                <a:lnTo>
                  <a:pt x="152" y="1261"/>
                </a:lnTo>
                <a:lnTo>
                  <a:pt x="154" y="1254"/>
                </a:lnTo>
                <a:lnTo>
                  <a:pt x="157" y="1247"/>
                </a:lnTo>
                <a:lnTo>
                  <a:pt x="206" y="1142"/>
                </a:lnTo>
                <a:lnTo>
                  <a:pt x="210" y="1135"/>
                </a:lnTo>
                <a:lnTo>
                  <a:pt x="213" y="1129"/>
                </a:lnTo>
                <a:lnTo>
                  <a:pt x="218" y="1123"/>
                </a:lnTo>
                <a:lnTo>
                  <a:pt x="223" y="1118"/>
                </a:lnTo>
                <a:lnTo>
                  <a:pt x="228" y="1114"/>
                </a:lnTo>
                <a:lnTo>
                  <a:pt x="234" y="1110"/>
                </a:lnTo>
                <a:lnTo>
                  <a:pt x="240" y="1107"/>
                </a:lnTo>
                <a:lnTo>
                  <a:pt x="246" y="1104"/>
                </a:lnTo>
                <a:lnTo>
                  <a:pt x="254" y="1102"/>
                </a:lnTo>
                <a:lnTo>
                  <a:pt x="261" y="1100"/>
                </a:lnTo>
                <a:lnTo>
                  <a:pt x="268" y="1100"/>
                </a:lnTo>
                <a:lnTo>
                  <a:pt x="275" y="1099"/>
                </a:lnTo>
                <a:lnTo>
                  <a:pt x="282" y="1100"/>
                </a:lnTo>
                <a:lnTo>
                  <a:pt x="289" y="1101"/>
                </a:lnTo>
                <a:lnTo>
                  <a:pt x="295" y="1103"/>
                </a:lnTo>
                <a:lnTo>
                  <a:pt x="302" y="1106"/>
                </a:lnTo>
                <a:lnTo>
                  <a:pt x="407" y="1154"/>
                </a:lnTo>
                <a:lnTo>
                  <a:pt x="433" y="1107"/>
                </a:lnTo>
                <a:lnTo>
                  <a:pt x="461" y="1060"/>
                </a:lnTo>
                <a:lnTo>
                  <a:pt x="491" y="1015"/>
                </a:lnTo>
                <a:lnTo>
                  <a:pt x="522" y="969"/>
                </a:lnTo>
                <a:lnTo>
                  <a:pt x="517" y="966"/>
                </a:lnTo>
                <a:lnTo>
                  <a:pt x="419" y="903"/>
                </a:lnTo>
                <a:lnTo>
                  <a:pt x="413" y="899"/>
                </a:lnTo>
                <a:lnTo>
                  <a:pt x="408" y="894"/>
                </a:lnTo>
                <a:lnTo>
                  <a:pt x="403" y="889"/>
                </a:lnTo>
                <a:lnTo>
                  <a:pt x="399" y="883"/>
                </a:lnTo>
                <a:lnTo>
                  <a:pt x="395" y="876"/>
                </a:lnTo>
                <a:lnTo>
                  <a:pt x="392" y="870"/>
                </a:lnTo>
                <a:lnTo>
                  <a:pt x="390" y="863"/>
                </a:lnTo>
                <a:lnTo>
                  <a:pt x="388" y="857"/>
                </a:lnTo>
                <a:lnTo>
                  <a:pt x="387" y="850"/>
                </a:lnTo>
                <a:lnTo>
                  <a:pt x="386" y="843"/>
                </a:lnTo>
                <a:lnTo>
                  <a:pt x="387" y="836"/>
                </a:lnTo>
                <a:lnTo>
                  <a:pt x="388" y="829"/>
                </a:lnTo>
                <a:lnTo>
                  <a:pt x="389" y="822"/>
                </a:lnTo>
                <a:lnTo>
                  <a:pt x="391" y="815"/>
                </a:lnTo>
                <a:lnTo>
                  <a:pt x="394" y="808"/>
                </a:lnTo>
                <a:lnTo>
                  <a:pt x="398" y="802"/>
                </a:lnTo>
                <a:lnTo>
                  <a:pt x="461" y="705"/>
                </a:lnTo>
                <a:lnTo>
                  <a:pt x="466" y="699"/>
                </a:lnTo>
                <a:lnTo>
                  <a:pt x="471" y="694"/>
                </a:lnTo>
                <a:lnTo>
                  <a:pt x="476" y="688"/>
                </a:lnTo>
                <a:lnTo>
                  <a:pt x="481" y="684"/>
                </a:lnTo>
                <a:lnTo>
                  <a:pt x="487" y="680"/>
                </a:lnTo>
                <a:lnTo>
                  <a:pt x="494" y="677"/>
                </a:lnTo>
                <a:lnTo>
                  <a:pt x="500" y="675"/>
                </a:lnTo>
                <a:lnTo>
                  <a:pt x="508" y="673"/>
                </a:lnTo>
                <a:lnTo>
                  <a:pt x="514" y="672"/>
                </a:lnTo>
                <a:lnTo>
                  <a:pt x="521" y="671"/>
                </a:lnTo>
                <a:lnTo>
                  <a:pt x="528" y="671"/>
                </a:lnTo>
                <a:lnTo>
                  <a:pt x="535" y="672"/>
                </a:lnTo>
                <a:lnTo>
                  <a:pt x="542" y="674"/>
                </a:lnTo>
                <a:lnTo>
                  <a:pt x="549" y="676"/>
                </a:lnTo>
                <a:lnTo>
                  <a:pt x="555" y="679"/>
                </a:lnTo>
                <a:lnTo>
                  <a:pt x="562" y="683"/>
                </a:lnTo>
                <a:close/>
                <a:moveTo>
                  <a:pt x="1786" y="1715"/>
                </a:moveTo>
                <a:lnTo>
                  <a:pt x="1786" y="1715"/>
                </a:lnTo>
                <a:lnTo>
                  <a:pt x="1771" y="1727"/>
                </a:lnTo>
                <a:lnTo>
                  <a:pt x="1757" y="1740"/>
                </a:lnTo>
                <a:lnTo>
                  <a:pt x="1745" y="1753"/>
                </a:lnTo>
                <a:lnTo>
                  <a:pt x="1733" y="1767"/>
                </a:lnTo>
                <a:lnTo>
                  <a:pt x="1722" y="1782"/>
                </a:lnTo>
                <a:lnTo>
                  <a:pt x="1712" y="1797"/>
                </a:lnTo>
                <a:lnTo>
                  <a:pt x="1701" y="1812"/>
                </a:lnTo>
                <a:lnTo>
                  <a:pt x="1692" y="1828"/>
                </a:lnTo>
                <a:lnTo>
                  <a:pt x="1685" y="1845"/>
                </a:lnTo>
                <a:lnTo>
                  <a:pt x="1678" y="1861"/>
                </a:lnTo>
                <a:lnTo>
                  <a:pt x="1671" y="1878"/>
                </a:lnTo>
                <a:lnTo>
                  <a:pt x="1666" y="1894"/>
                </a:lnTo>
                <a:lnTo>
                  <a:pt x="1661" y="1912"/>
                </a:lnTo>
                <a:lnTo>
                  <a:pt x="1657" y="1929"/>
                </a:lnTo>
                <a:lnTo>
                  <a:pt x="1654" y="1947"/>
                </a:lnTo>
                <a:lnTo>
                  <a:pt x="1652" y="1965"/>
                </a:lnTo>
                <a:lnTo>
                  <a:pt x="1651" y="1982"/>
                </a:lnTo>
                <a:lnTo>
                  <a:pt x="1651" y="2000"/>
                </a:lnTo>
                <a:lnTo>
                  <a:pt x="1651" y="2017"/>
                </a:lnTo>
                <a:lnTo>
                  <a:pt x="1652" y="2036"/>
                </a:lnTo>
                <a:lnTo>
                  <a:pt x="1654" y="2053"/>
                </a:lnTo>
                <a:lnTo>
                  <a:pt x="1657" y="2071"/>
                </a:lnTo>
                <a:lnTo>
                  <a:pt x="1661" y="2088"/>
                </a:lnTo>
                <a:lnTo>
                  <a:pt x="1665" y="2106"/>
                </a:lnTo>
                <a:lnTo>
                  <a:pt x="1671" y="2123"/>
                </a:lnTo>
                <a:lnTo>
                  <a:pt x="1677" y="2140"/>
                </a:lnTo>
                <a:lnTo>
                  <a:pt x="1684" y="2157"/>
                </a:lnTo>
                <a:lnTo>
                  <a:pt x="1692" y="2174"/>
                </a:lnTo>
                <a:lnTo>
                  <a:pt x="1701" y="2190"/>
                </a:lnTo>
                <a:lnTo>
                  <a:pt x="1712" y="2205"/>
                </a:lnTo>
                <a:lnTo>
                  <a:pt x="1723" y="2221"/>
                </a:lnTo>
                <a:lnTo>
                  <a:pt x="1734" y="2236"/>
                </a:lnTo>
                <a:lnTo>
                  <a:pt x="1746" y="2251"/>
                </a:lnTo>
                <a:lnTo>
                  <a:pt x="1759" y="2264"/>
                </a:lnTo>
                <a:lnTo>
                  <a:pt x="1773" y="2277"/>
                </a:lnTo>
                <a:lnTo>
                  <a:pt x="1787" y="2289"/>
                </a:lnTo>
                <a:lnTo>
                  <a:pt x="1802" y="2301"/>
                </a:lnTo>
                <a:lnTo>
                  <a:pt x="1817" y="2311"/>
                </a:lnTo>
                <a:lnTo>
                  <a:pt x="1832" y="2320"/>
                </a:lnTo>
                <a:lnTo>
                  <a:pt x="1848" y="2329"/>
                </a:lnTo>
                <a:lnTo>
                  <a:pt x="1864" y="2337"/>
                </a:lnTo>
                <a:lnTo>
                  <a:pt x="1880" y="2345"/>
                </a:lnTo>
                <a:lnTo>
                  <a:pt x="1897" y="2351"/>
                </a:lnTo>
                <a:lnTo>
                  <a:pt x="1915" y="2357"/>
                </a:lnTo>
                <a:lnTo>
                  <a:pt x="1932" y="2361"/>
                </a:lnTo>
                <a:lnTo>
                  <a:pt x="1949" y="2365"/>
                </a:lnTo>
                <a:lnTo>
                  <a:pt x="1967" y="2368"/>
                </a:lnTo>
                <a:lnTo>
                  <a:pt x="1984" y="2370"/>
                </a:lnTo>
                <a:lnTo>
                  <a:pt x="2002" y="2371"/>
                </a:lnTo>
                <a:lnTo>
                  <a:pt x="2019" y="2372"/>
                </a:lnTo>
                <a:lnTo>
                  <a:pt x="2038" y="2372"/>
                </a:lnTo>
                <a:lnTo>
                  <a:pt x="2055" y="2370"/>
                </a:lnTo>
                <a:lnTo>
                  <a:pt x="2073" y="2368"/>
                </a:lnTo>
                <a:lnTo>
                  <a:pt x="2090" y="2365"/>
                </a:lnTo>
                <a:lnTo>
                  <a:pt x="2109" y="2362"/>
                </a:lnTo>
                <a:lnTo>
                  <a:pt x="2126" y="2357"/>
                </a:lnTo>
                <a:lnTo>
                  <a:pt x="2143" y="2352"/>
                </a:lnTo>
                <a:lnTo>
                  <a:pt x="2160" y="2345"/>
                </a:lnTo>
                <a:lnTo>
                  <a:pt x="2177" y="2337"/>
                </a:lnTo>
                <a:lnTo>
                  <a:pt x="2193" y="2329"/>
                </a:lnTo>
                <a:lnTo>
                  <a:pt x="2209" y="2320"/>
                </a:lnTo>
                <a:lnTo>
                  <a:pt x="2226" y="2310"/>
                </a:lnTo>
                <a:lnTo>
                  <a:pt x="2241" y="2300"/>
                </a:lnTo>
                <a:lnTo>
                  <a:pt x="2256" y="2288"/>
                </a:lnTo>
                <a:lnTo>
                  <a:pt x="2270" y="2275"/>
                </a:lnTo>
                <a:lnTo>
                  <a:pt x="2284" y="2262"/>
                </a:lnTo>
                <a:lnTo>
                  <a:pt x="2297" y="2249"/>
                </a:lnTo>
                <a:lnTo>
                  <a:pt x="2309" y="2235"/>
                </a:lnTo>
                <a:lnTo>
                  <a:pt x="2320" y="2221"/>
                </a:lnTo>
                <a:lnTo>
                  <a:pt x="2330" y="2205"/>
                </a:lnTo>
                <a:lnTo>
                  <a:pt x="2340" y="2190"/>
                </a:lnTo>
                <a:lnTo>
                  <a:pt x="2349" y="2174"/>
                </a:lnTo>
                <a:lnTo>
                  <a:pt x="2357" y="2158"/>
                </a:lnTo>
                <a:lnTo>
                  <a:pt x="2364" y="2141"/>
                </a:lnTo>
                <a:lnTo>
                  <a:pt x="2371" y="2124"/>
                </a:lnTo>
                <a:lnTo>
                  <a:pt x="2376" y="2108"/>
                </a:lnTo>
                <a:lnTo>
                  <a:pt x="2381" y="2091"/>
                </a:lnTo>
                <a:lnTo>
                  <a:pt x="2384" y="2073"/>
                </a:lnTo>
                <a:lnTo>
                  <a:pt x="2387" y="2055"/>
                </a:lnTo>
                <a:lnTo>
                  <a:pt x="2390" y="2038"/>
                </a:lnTo>
                <a:lnTo>
                  <a:pt x="2391" y="2020"/>
                </a:lnTo>
                <a:lnTo>
                  <a:pt x="2391" y="2002"/>
                </a:lnTo>
                <a:lnTo>
                  <a:pt x="2391" y="1985"/>
                </a:lnTo>
                <a:lnTo>
                  <a:pt x="2390" y="1967"/>
                </a:lnTo>
                <a:lnTo>
                  <a:pt x="2388" y="1949"/>
                </a:lnTo>
                <a:lnTo>
                  <a:pt x="2385" y="1931"/>
                </a:lnTo>
                <a:lnTo>
                  <a:pt x="2381" y="1914"/>
                </a:lnTo>
                <a:lnTo>
                  <a:pt x="2377" y="1896"/>
                </a:lnTo>
                <a:lnTo>
                  <a:pt x="2371" y="1879"/>
                </a:lnTo>
                <a:lnTo>
                  <a:pt x="2365" y="1862"/>
                </a:lnTo>
                <a:lnTo>
                  <a:pt x="2358" y="1846"/>
                </a:lnTo>
                <a:lnTo>
                  <a:pt x="2350" y="1828"/>
                </a:lnTo>
                <a:lnTo>
                  <a:pt x="2340" y="1812"/>
                </a:lnTo>
                <a:lnTo>
                  <a:pt x="2330" y="1797"/>
                </a:lnTo>
                <a:lnTo>
                  <a:pt x="2319" y="1782"/>
                </a:lnTo>
                <a:lnTo>
                  <a:pt x="2308" y="1766"/>
                </a:lnTo>
                <a:lnTo>
                  <a:pt x="2295" y="1752"/>
                </a:lnTo>
                <a:lnTo>
                  <a:pt x="2282" y="1738"/>
                </a:lnTo>
                <a:lnTo>
                  <a:pt x="2268" y="1725"/>
                </a:lnTo>
                <a:lnTo>
                  <a:pt x="2254" y="1714"/>
                </a:lnTo>
                <a:lnTo>
                  <a:pt x="2240" y="1701"/>
                </a:lnTo>
                <a:lnTo>
                  <a:pt x="2225" y="1691"/>
                </a:lnTo>
                <a:lnTo>
                  <a:pt x="2209" y="1682"/>
                </a:lnTo>
                <a:lnTo>
                  <a:pt x="2193" y="1673"/>
                </a:lnTo>
                <a:lnTo>
                  <a:pt x="2178" y="1665"/>
                </a:lnTo>
                <a:lnTo>
                  <a:pt x="2161" y="1658"/>
                </a:lnTo>
                <a:lnTo>
                  <a:pt x="2144" y="1652"/>
                </a:lnTo>
                <a:lnTo>
                  <a:pt x="2127" y="1646"/>
                </a:lnTo>
                <a:lnTo>
                  <a:pt x="2110" y="1641"/>
                </a:lnTo>
                <a:lnTo>
                  <a:pt x="2092" y="1637"/>
                </a:lnTo>
                <a:lnTo>
                  <a:pt x="2075" y="1634"/>
                </a:lnTo>
                <a:lnTo>
                  <a:pt x="2057" y="1632"/>
                </a:lnTo>
                <a:lnTo>
                  <a:pt x="2040" y="1631"/>
                </a:lnTo>
                <a:lnTo>
                  <a:pt x="2021" y="1630"/>
                </a:lnTo>
                <a:lnTo>
                  <a:pt x="2004" y="1630"/>
                </a:lnTo>
                <a:lnTo>
                  <a:pt x="1986" y="1632"/>
                </a:lnTo>
                <a:lnTo>
                  <a:pt x="1969" y="1634"/>
                </a:lnTo>
                <a:lnTo>
                  <a:pt x="1951" y="1637"/>
                </a:lnTo>
                <a:lnTo>
                  <a:pt x="1933" y="1640"/>
                </a:lnTo>
                <a:lnTo>
                  <a:pt x="1916" y="1646"/>
                </a:lnTo>
                <a:lnTo>
                  <a:pt x="1898" y="1651"/>
                </a:lnTo>
                <a:lnTo>
                  <a:pt x="1881" y="1658"/>
                </a:lnTo>
                <a:lnTo>
                  <a:pt x="1865" y="1665"/>
                </a:lnTo>
                <a:lnTo>
                  <a:pt x="1849" y="1673"/>
                </a:lnTo>
                <a:lnTo>
                  <a:pt x="1832" y="1682"/>
                </a:lnTo>
                <a:lnTo>
                  <a:pt x="1816" y="1692"/>
                </a:lnTo>
                <a:lnTo>
                  <a:pt x="1801" y="1702"/>
                </a:lnTo>
                <a:lnTo>
                  <a:pt x="1786" y="1715"/>
                </a:lnTo>
                <a:close/>
                <a:moveTo>
                  <a:pt x="2917" y="2627"/>
                </a:moveTo>
                <a:lnTo>
                  <a:pt x="2523" y="2305"/>
                </a:lnTo>
                <a:lnTo>
                  <a:pt x="2515" y="2320"/>
                </a:lnTo>
                <a:lnTo>
                  <a:pt x="2507" y="2335"/>
                </a:lnTo>
                <a:lnTo>
                  <a:pt x="2498" y="2349"/>
                </a:lnTo>
                <a:lnTo>
                  <a:pt x="2489" y="2362"/>
                </a:lnTo>
                <a:lnTo>
                  <a:pt x="2480" y="2375"/>
                </a:lnTo>
                <a:lnTo>
                  <a:pt x="2469" y="2386"/>
                </a:lnTo>
                <a:lnTo>
                  <a:pt x="2449" y="2409"/>
                </a:lnTo>
                <a:lnTo>
                  <a:pt x="2428" y="2428"/>
                </a:lnTo>
                <a:lnTo>
                  <a:pt x="2406" y="2444"/>
                </a:lnTo>
                <a:lnTo>
                  <a:pt x="2386" y="2459"/>
                </a:lnTo>
                <a:lnTo>
                  <a:pt x="2366" y="2473"/>
                </a:lnTo>
                <a:lnTo>
                  <a:pt x="2345" y="2483"/>
                </a:lnTo>
                <a:lnTo>
                  <a:pt x="2328" y="2492"/>
                </a:lnTo>
                <a:lnTo>
                  <a:pt x="2311" y="2499"/>
                </a:lnTo>
                <a:lnTo>
                  <a:pt x="2297" y="2505"/>
                </a:lnTo>
                <a:lnTo>
                  <a:pt x="2276" y="2512"/>
                </a:lnTo>
                <a:lnTo>
                  <a:pt x="2268" y="2514"/>
                </a:lnTo>
                <a:lnTo>
                  <a:pt x="2507" y="2964"/>
                </a:lnTo>
                <a:lnTo>
                  <a:pt x="2530" y="2955"/>
                </a:lnTo>
                <a:lnTo>
                  <a:pt x="2554" y="2946"/>
                </a:lnTo>
                <a:lnTo>
                  <a:pt x="2576" y="2936"/>
                </a:lnTo>
                <a:lnTo>
                  <a:pt x="2597" y="2925"/>
                </a:lnTo>
                <a:lnTo>
                  <a:pt x="2619" y="2913"/>
                </a:lnTo>
                <a:lnTo>
                  <a:pt x="2639" y="2901"/>
                </a:lnTo>
                <a:lnTo>
                  <a:pt x="2659" y="2888"/>
                </a:lnTo>
                <a:lnTo>
                  <a:pt x="2679" y="2875"/>
                </a:lnTo>
                <a:lnTo>
                  <a:pt x="2697" y="2862"/>
                </a:lnTo>
                <a:lnTo>
                  <a:pt x="2715" y="2847"/>
                </a:lnTo>
                <a:lnTo>
                  <a:pt x="2749" y="2820"/>
                </a:lnTo>
                <a:lnTo>
                  <a:pt x="2779" y="2792"/>
                </a:lnTo>
                <a:lnTo>
                  <a:pt x="2808" y="2763"/>
                </a:lnTo>
                <a:lnTo>
                  <a:pt x="2833" y="2737"/>
                </a:lnTo>
                <a:lnTo>
                  <a:pt x="2854" y="2711"/>
                </a:lnTo>
                <a:lnTo>
                  <a:pt x="2874" y="2688"/>
                </a:lnTo>
                <a:lnTo>
                  <a:pt x="2889" y="2668"/>
                </a:lnTo>
                <a:lnTo>
                  <a:pt x="2910" y="2638"/>
                </a:lnTo>
                <a:lnTo>
                  <a:pt x="2917" y="2627"/>
                </a:lnTo>
                <a:close/>
                <a:moveTo>
                  <a:pt x="2675" y="1133"/>
                </a:moveTo>
                <a:lnTo>
                  <a:pt x="2353" y="1528"/>
                </a:lnTo>
                <a:lnTo>
                  <a:pt x="2368" y="1536"/>
                </a:lnTo>
                <a:lnTo>
                  <a:pt x="2382" y="1544"/>
                </a:lnTo>
                <a:lnTo>
                  <a:pt x="2396" y="1553"/>
                </a:lnTo>
                <a:lnTo>
                  <a:pt x="2409" y="1562"/>
                </a:lnTo>
                <a:lnTo>
                  <a:pt x="2422" y="1572"/>
                </a:lnTo>
                <a:lnTo>
                  <a:pt x="2434" y="1582"/>
                </a:lnTo>
                <a:lnTo>
                  <a:pt x="2455" y="1603"/>
                </a:lnTo>
                <a:lnTo>
                  <a:pt x="2475" y="1623"/>
                </a:lnTo>
                <a:lnTo>
                  <a:pt x="2492" y="1645"/>
                </a:lnTo>
                <a:lnTo>
                  <a:pt x="2506" y="1666"/>
                </a:lnTo>
                <a:lnTo>
                  <a:pt x="2519" y="1686"/>
                </a:lnTo>
                <a:lnTo>
                  <a:pt x="2530" y="1705"/>
                </a:lnTo>
                <a:lnTo>
                  <a:pt x="2539" y="1724"/>
                </a:lnTo>
                <a:lnTo>
                  <a:pt x="2547" y="1740"/>
                </a:lnTo>
                <a:lnTo>
                  <a:pt x="2552" y="1754"/>
                </a:lnTo>
                <a:lnTo>
                  <a:pt x="2559" y="1776"/>
                </a:lnTo>
                <a:lnTo>
                  <a:pt x="2561" y="1783"/>
                </a:lnTo>
                <a:lnTo>
                  <a:pt x="3011" y="1545"/>
                </a:lnTo>
                <a:lnTo>
                  <a:pt x="3003" y="1522"/>
                </a:lnTo>
                <a:lnTo>
                  <a:pt x="2993" y="1498"/>
                </a:lnTo>
                <a:lnTo>
                  <a:pt x="2982" y="1476"/>
                </a:lnTo>
                <a:lnTo>
                  <a:pt x="2971" y="1455"/>
                </a:lnTo>
                <a:lnTo>
                  <a:pt x="2960" y="1433"/>
                </a:lnTo>
                <a:lnTo>
                  <a:pt x="2948" y="1413"/>
                </a:lnTo>
                <a:lnTo>
                  <a:pt x="2935" y="1393"/>
                </a:lnTo>
                <a:lnTo>
                  <a:pt x="2923" y="1373"/>
                </a:lnTo>
                <a:lnTo>
                  <a:pt x="2908" y="1355"/>
                </a:lnTo>
                <a:lnTo>
                  <a:pt x="2895" y="1337"/>
                </a:lnTo>
                <a:lnTo>
                  <a:pt x="2867" y="1303"/>
                </a:lnTo>
                <a:lnTo>
                  <a:pt x="2838" y="1272"/>
                </a:lnTo>
                <a:lnTo>
                  <a:pt x="2811" y="1244"/>
                </a:lnTo>
                <a:lnTo>
                  <a:pt x="2783" y="1219"/>
                </a:lnTo>
                <a:lnTo>
                  <a:pt x="2758" y="1196"/>
                </a:lnTo>
                <a:lnTo>
                  <a:pt x="2735" y="1178"/>
                </a:lnTo>
                <a:lnTo>
                  <a:pt x="2715" y="1162"/>
                </a:lnTo>
                <a:lnTo>
                  <a:pt x="2685" y="1141"/>
                </a:lnTo>
                <a:lnTo>
                  <a:pt x="2675" y="1133"/>
                </a:lnTo>
                <a:close/>
                <a:moveTo>
                  <a:pt x="1378" y="2882"/>
                </a:moveTo>
                <a:lnTo>
                  <a:pt x="1700" y="2488"/>
                </a:lnTo>
                <a:lnTo>
                  <a:pt x="1685" y="2480"/>
                </a:lnTo>
                <a:lnTo>
                  <a:pt x="1671" y="2472"/>
                </a:lnTo>
                <a:lnTo>
                  <a:pt x="1657" y="2462"/>
                </a:lnTo>
                <a:lnTo>
                  <a:pt x="1643" y="2453"/>
                </a:lnTo>
                <a:lnTo>
                  <a:pt x="1631" y="2444"/>
                </a:lnTo>
                <a:lnTo>
                  <a:pt x="1619" y="2434"/>
                </a:lnTo>
                <a:lnTo>
                  <a:pt x="1598" y="2414"/>
                </a:lnTo>
                <a:lnTo>
                  <a:pt x="1578" y="2392"/>
                </a:lnTo>
                <a:lnTo>
                  <a:pt x="1561" y="2371"/>
                </a:lnTo>
                <a:lnTo>
                  <a:pt x="1547" y="2351"/>
                </a:lnTo>
                <a:lnTo>
                  <a:pt x="1534" y="2330"/>
                </a:lnTo>
                <a:lnTo>
                  <a:pt x="1523" y="2310"/>
                </a:lnTo>
                <a:lnTo>
                  <a:pt x="1514" y="2293"/>
                </a:lnTo>
                <a:lnTo>
                  <a:pt x="1506" y="2275"/>
                </a:lnTo>
                <a:lnTo>
                  <a:pt x="1501" y="2261"/>
                </a:lnTo>
                <a:lnTo>
                  <a:pt x="1494" y="2241"/>
                </a:lnTo>
                <a:lnTo>
                  <a:pt x="1492" y="2233"/>
                </a:lnTo>
                <a:lnTo>
                  <a:pt x="1042" y="2472"/>
                </a:lnTo>
                <a:lnTo>
                  <a:pt x="1050" y="2495"/>
                </a:lnTo>
                <a:lnTo>
                  <a:pt x="1060" y="2518"/>
                </a:lnTo>
                <a:lnTo>
                  <a:pt x="1070" y="2541"/>
                </a:lnTo>
                <a:lnTo>
                  <a:pt x="1081" y="2562"/>
                </a:lnTo>
                <a:lnTo>
                  <a:pt x="1093" y="2583"/>
                </a:lnTo>
                <a:lnTo>
                  <a:pt x="1105" y="2604"/>
                </a:lnTo>
                <a:lnTo>
                  <a:pt x="1117" y="2624"/>
                </a:lnTo>
                <a:lnTo>
                  <a:pt x="1130" y="2643"/>
                </a:lnTo>
                <a:lnTo>
                  <a:pt x="1145" y="2661"/>
                </a:lnTo>
                <a:lnTo>
                  <a:pt x="1158" y="2680"/>
                </a:lnTo>
                <a:lnTo>
                  <a:pt x="1186" y="2713"/>
                </a:lnTo>
                <a:lnTo>
                  <a:pt x="1215" y="2744"/>
                </a:lnTo>
                <a:lnTo>
                  <a:pt x="1242" y="2772"/>
                </a:lnTo>
                <a:lnTo>
                  <a:pt x="1270" y="2798"/>
                </a:lnTo>
                <a:lnTo>
                  <a:pt x="1295" y="2819"/>
                </a:lnTo>
                <a:lnTo>
                  <a:pt x="1317" y="2838"/>
                </a:lnTo>
                <a:lnTo>
                  <a:pt x="1338" y="2854"/>
                </a:lnTo>
                <a:lnTo>
                  <a:pt x="1368" y="2875"/>
                </a:lnTo>
                <a:lnTo>
                  <a:pt x="1378" y="2882"/>
                </a:lnTo>
                <a:close/>
                <a:moveTo>
                  <a:pt x="1172" y="1335"/>
                </a:moveTo>
                <a:lnTo>
                  <a:pt x="1566" y="1657"/>
                </a:lnTo>
                <a:lnTo>
                  <a:pt x="1574" y="1641"/>
                </a:lnTo>
                <a:lnTo>
                  <a:pt x="1582" y="1627"/>
                </a:lnTo>
                <a:lnTo>
                  <a:pt x="1592" y="1613"/>
                </a:lnTo>
                <a:lnTo>
                  <a:pt x="1601" y="1600"/>
                </a:lnTo>
                <a:lnTo>
                  <a:pt x="1610" y="1588"/>
                </a:lnTo>
                <a:lnTo>
                  <a:pt x="1620" y="1575"/>
                </a:lnTo>
                <a:lnTo>
                  <a:pt x="1640" y="1554"/>
                </a:lnTo>
                <a:lnTo>
                  <a:pt x="1662" y="1535"/>
                </a:lnTo>
                <a:lnTo>
                  <a:pt x="1683" y="1518"/>
                </a:lnTo>
                <a:lnTo>
                  <a:pt x="1704" y="1503"/>
                </a:lnTo>
                <a:lnTo>
                  <a:pt x="1725" y="1490"/>
                </a:lnTo>
                <a:lnTo>
                  <a:pt x="1744" y="1479"/>
                </a:lnTo>
                <a:lnTo>
                  <a:pt x="1762" y="1471"/>
                </a:lnTo>
                <a:lnTo>
                  <a:pt x="1779" y="1463"/>
                </a:lnTo>
                <a:lnTo>
                  <a:pt x="1793" y="1458"/>
                </a:lnTo>
                <a:lnTo>
                  <a:pt x="1813" y="1450"/>
                </a:lnTo>
                <a:lnTo>
                  <a:pt x="1821" y="1448"/>
                </a:lnTo>
                <a:lnTo>
                  <a:pt x="1584" y="998"/>
                </a:lnTo>
                <a:lnTo>
                  <a:pt x="1559" y="1006"/>
                </a:lnTo>
                <a:lnTo>
                  <a:pt x="1537" y="1017"/>
                </a:lnTo>
                <a:lnTo>
                  <a:pt x="1514" y="1027"/>
                </a:lnTo>
                <a:lnTo>
                  <a:pt x="1492" y="1038"/>
                </a:lnTo>
                <a:lnTo>
                  <a:pt x="1471" y="1049"/>
                </a:lnTo>
                <a:lnTo>
                  <a:pt x="1450" y="1061"/>
                </a:lnTo>
                <a:lnTo>
                  <a:pt x="1431" y="1075"/>
                </a:lnTo>
                <a:lnTo>
                  <a:pt x="1412" y="1087"/>
                </a:lnTo>
                <a:lnTo>
                  <a:pt x="1393" y="1101"/>
                </a:lnTo>
                <a:lnTo>
                  <a:pt x="1375" y="1114"/>
                </a:lnTo>
                <a:lnTo>
                  <a:pt x="1342" y="1143"/>
                </a:lnTo>
                <a:lnTo>
                  <a:pt x="1310" y="1171"/>
                </a:lnTo>
                <a:lnTo>
                  <a:pt x="1282" y="1198"/>
                </a:lnTo>
                <a:lnTo>
                  <a:pt x="1257" y="1226"/>
                </a:lnTo>
                <a:lnTo>
                  <a:pt x="1235" y="1251"/>
                </a:lnTo>
                <a:lnTo>
                  <a:pt x="1216" y="1275"/>
                </a:lnTo>
                <a:lnTo>
                  <a:pt x="1200" y="1294"/>
                </a:lnTo>
                <a:lnTo>
                  <a:pt x="1179" y="1324"/>
                </a:lnTo>
                <a:lnTo>
                  <a:pt x="1172" y="133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5" name="Freeform 8"/>
          <p:cNvSpPr>
            <a:spLocks/>
          </p:cNvSpPr>
          <p:nvPr/>
        </p:nvSpPr>
        <p:spPr bwMode="auto">
          <a:xfrm>
            <a:off x="7325872" y="4365625"/>
            <a:ext cx="1087438" cy="1147763"/>
          </a:xfrm>
          <a:custGeom>
            <a:avLst/>
            <a:gdLst>
              <a:gd name="T0" fmla="*/ 2147483647 w 2364"/>
              <a:gd name="T1" fmla="*/ 2147483647 h 2361"/>
              <a:gd name="T2" fmla="*/ 2147483647 w 2364"/>
              <a:gd name="T3" fmla="*/ 2147483647 h 2361"/>
              <a:gd name="T4" fmla="*/ 2147483647 w 2364"/>
              <a:gd name="T5" fmla="*/ 2147483647 h 2361"/>
              <a:gd name="T6" fmla="*/ 2147483647 w 2364"/>
              <a:gd name="T7" fmla="*/ 2147483647 h 2361"/>
              <a:gd name="T8" fmla="*/ 2147483647 w 2364"/>
              <a:gd name="T9" fmla="*/ 2147483647 h 2361"/>
              <a:gd name="T10" fmla="*/ 2147483647 w 2364"/>
              <a:gd name="T11" fmla="*/ 2147483647 h 2361"/>
              <a:gd name="T12" fmla="*/ 2147483647 w 2364"/>
              <a:gd name="T13" fmla="*/ 2147483647 h 2361"/>
              <a:gd name="T14" fmla="*/ 2147483647 w 2364"/>
              <a:gd name="T15" fmla="*/ 2147483647 h 2361"/>
              <a:gd name="T16" fmla="*/ 2147483647 w 2364"/>
              <a:gd name="T17" fmla="*/ 2147483647 h 2361"/>
              <a:gd name="T18" fmla="*/ 2147483647 w 2364"/>
              <a:gd name="T19" fmla="*/ 2147483647 h 2361"/>
              <a:gd name="T20" fmla="*/ 2147483647 w 2364"/>
              <a:gd name="T21" fmla="*/ 2147483647 h 2361"/>
              <a:gd name="T22" fmla="*/ 2147483647 w 2364"/>
              <a:gd name="T23" fmla="*/ 2147483647 h 2361"/>
              <a:gd name="T24" fmla="*/ 2147483647 w 2364"/>
              <a:gd name="T25" fmla="*/ 2147483647 h 2361"/>
              <a:gd name="T26" fmla="*/ 2147483647 w 2364"/>
              <a:gd name="T27" fmla="*/ 2147483647 h 2361"/>
              <a:gd name="T28" fmla="*/ 2147483647 w 2364"/>
              <a:gd name="T29" fmla="*/ 2147483647 h 2361"/>
              <a:gd name="T30" fmla="*/ 2147483647 w 2364"/>
              <a:gd name="T31" fmla="*/ 2147483647 h 2361"/>
              <a:gd name="T32" fmla="*/ 2147483647 w 2364"/>
              <a:gd name="T33" fmla="*/ 2147483647 h 2361"/>
              <a:gd name="T34" fmla="*/ 2147483647 w 2364"/>
              <a:gd name="T35" fmla="*/ 2147483647 h 2361"/>
              <a:gd name="T36" fmla="*/ 2147483647 w 2364"/>
              <a:gd name="T37" fmla="*/ 2147483647 h 2361"/>
              <a:gd name="T38" fmla="*/ 2147483647 w 2364"/>
              <a:gd name="T39" fmla="*/ 2147483647 h 2361"/>
              <a:gd name="T40" fmla="*/ 2147483647 w 2364"/>
              <a:gd name="T41" fmla="*/ 2147483647 h 2361"/>
              <a:gd name="T42" fmla="*/ 2147483647 w 2364"/>
              <a:gd name="T43" fmla="*/ 2147483647 h 2361"/>
              <a:gd name="T44" fmla="*/ 2147483647 w 2364"/>
              <a:gd name="T45" fmla="*/ 2147483647 h 2361"/>
              <a:gd name="T46" fmla="*/ 2147483647 w 2364"/>
              <a:gd name="T47" fmla="*/ 2147483647 h 2361"/>
              <a:gd name="T48" fmla="*/ 2147483647 w 2364"/>
              <a:gd name="T49" fmla="*/ 2147483647 h 2361"/>
              <a:gd name="T50" fmla="*/ 2147483647 w 2364"/>
              <a:gd name="T51" fmla="*/ 2147483647 h 2361"/>
              <a:gd name="T52" fmla="*/ 2147483647 w 2364"/>
              <a:gd name="T53" fmla="*/ 2147483647 h 2361"/>
              <a:gd name="T54" fmla="*/ 2147483647 w 2364"/>
              <a:gd name="T55" fmla="*/ 2147483647 h 2361"/>
              <a:gd name="T56" fmla="*/ 2147483647 w 2364"/>
              <a:gd name="T57" fmla="*/ 2147483647 h 2361"/>
              <a:gd name="T58" fmla="*/ 2147483647 w 2364"/>
              <a:gd name="T59" fmla="*/ 2147483647 h 2361"/>
              <a:gd name="T60" fmla="*/ 2147483647 w 2364"/>
              <a:gd name="T61" fmla="*/ 2147483647 h 2361"/>
              <a:gd name="T62" fmla="*/ 2147483647 w 2364"/>
              <a:gd name="T63" fmla="*/ 2147483647 h 2361"/>
              <a:gd name="T64" fmla="*/ 2147483647 w 2364"/>
              <a:gd name="T65" fmla="*/ 2147483647 h 2361"/>
              <a:gd name="T66" fmla="*/ 2147483647 w 2364"/>
              <a:gd name="T67" fmla="*/ 2147483647 h 2361"/>
              <a:gd name="T68" fmla="*/ 2147483647 w 2364"/>
              <a:gd name="T69" fmla="*/ 2147483647 h 2361"/>
              <a:gd name="T70" fmla="*/ 0 w 2364"/>
              <a:gd name="T71" fmla="*/ 2147483647 h 2361"/>
              <a:gd name="T72" fmla="*/ 2147483647 w 2364"/>
              <a:gd name="T73" fmla="*/ 2147483647 h 2361"/>
              <a:gd name="T74" fmla="*/ 2147483647 w 2364"/>
              <a:gd name="T75" fmla="*/ 2147483647 h 2361"/>
              <a:gd name="T76" fmla="*/ 2147483647 w 2364"/>
              <a:gd name="T77" fmla="*/ 2147483647 h 2361"/>
              <a:gd name="T78" fmla="*/ 2147483647 w 2364"/>
              <a:gd name="T79" fmla="*/ 2147483647 h 2361"/>
              <a:gd name="T80" fmla="*/ 2147483647 w 2364"/>
              <a:gd name="T81" fmla="*/ 2147483647 h 2361"/>
              <a:gd name="T82" fmla="*/ 2147483647 w 2364"/>
              <a:gd name="T83" fmla="*/ 2147483647 h 2361"/>
              <a:gd name="T84" fmla="*/ 2147483647 w 2364"/>
              <a:gd name="T85" fmla="*/ 2147483647 h 2361"/>
              <a:gd name="T86" fmla="*/ 2147483647 w 2364"/>
              <a:gd name="T87" fmla="*/ 2147483647 h 2361"/>
              <a:gd name="T88" fmla="*/ 2147483647 w 2364"/>
              <a:gd name="T89" fmla="*/ 2147483647 h 2361"/>
              <a:gd name="T90" fmla="*/ 2147483647 w 2364"/>
              <a:gd name="T91" fmla="*/ 2147483647 h 2361"/>
              <a:gd name="T92" fmla="*/ 2147483647 w 2364"/>
              <a:gd name="T93" fmla="*/ 2147483647 h 2361"/>
              <a:gd name="T94" fmla="*/ 2147483647 w 2364"/>
              <a:gd name="T95" fmla="*/ 2147483647 h 2361"/>
              <a:gd name="T96" fmla="*/ 2147483647 w 2364"/>
              <a:gd name="T97" fmla="*/ 2147483647 h 2361"/>
              <a:gd name="T98" fmla="*/ 2147483647 w 2364"/>
              <a:gd name="T99" fmla="*/ 2147483647 h 2361"/>
              <a:gd name="T100" fmla="*/ 2147483647 w 2364"/>
              <a:gd name="T101" fmla="*/ 2147483647 h 2361"/>
              <a:gd name="T102" fmla="*/ 2147483647 w 2364"/>
              <a:gd name="T103" fmla="*/ 2147483647 h 2361"/>
              <a:gd name="T104" fmla="*/ 2147483647 w 2364"/>
              <a:gd name="T105" fmla="*/ 2147483647 h 2361"/>
              <a:gd name="T106" fmla="*/ 2147483647 w 2364"/>
              <a:gd name="T107" fmla="*/ 2147483647 h 2361"/>
              <a:gd name="T108" fmla="*/ 2147483647 w 2364"/>
              <a:gd name="T109" fmla="*/ 2147483647 h 2361"/>
              <a:gd name="T110" fmla="*/ 2147483647 w 2364"/>
              <a:gd name="T111" fmla="*/ 2147483647 h 2361"/>
              <a:gd name="T112" fmla="*/ 2147483647 w 2364"/>
              <a:gd name="T113" fmla="*/ 2147483647 h 2361"/>
              <a:gd name="T114" fmla="*/ 2147483647 w 2364"/>
              <a:gd name="T115" fmla="*/ 2147483647 h 2361"/>
              <a:gd name="T116" fmla="*/ 2147483647 w 2364"/>
              <a:gd name="T117" fmla="*/ 2147483647 h 2361"/>
              <a:gd name="T118" fmla="*/ 2147483647 w 2364"/>
              <a:gd name="T119" fmla="*/ 2147483647 h 2361"/>
              <a:gd name="T120" fmla="*/ 2147483647 w 2364"/>
              <a:gd name="T121" fmla="*/ 2147483647 h 2361"/>
              <a:gd name="T122" fmla="*/ 2147483647 w 2364"/>
              <a:gd name="T123" fmla="*/ 2147483647 h 2361"/>
              <a:gd name="T124" fmla="*/ 2147483647 w 2364"/>
              <a:gd name="T125" fmla="*/ 2147483647 h 236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364"/>
              <a:gd name="T190" fmla="*/ 0 h 2361"/>
              <a:gd name="T191" fmla="*/ 2364 w 2364"/>
              <a:gd name="T192" fmla="*/ 2361 h 236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364" h="2361">
                <a:moveTo>
                  <a:pt x="665" y="190"/>
                </a:moveTo>
                <a:lnTo>
                  <a:pt x="764" y="284"/>
                </a:lnTo>
                <a:lnTo>
                  <a:pt x="789" y="272"/>
                </a:lnTo>
                <a:lnTo>
                  <a:pt x="814" y="261"/>
                </a:lnTo>
                <a:lnTo>
                  <a:pt x="839" y="250"/>
                </a:lnTo>
                <a:lnTo>
                  <a:pt x="866" y="241"/>
                </a:lnTo>
                <a:lnTo>
                  <a:pt x="891" y="233"/>
                </a:lnTo>
                <a:lnTo>
                  <a:pt x="918" y="225"/>
                </a:lnTo>
                <a:lnTo>
                  <a:pt x="944" y="218"/>
                </a:lnTo>
                <a:lnTo>
                  <a:pt x="970" y="211"/>
                </a:lnTo>
                <a:lnTo>
                  <a:pt x="973" y="92"/>
                </a:lnTo>
                <a:lnTo>
                  <a:pt x="973" y="85"/>
                </a:lnTo>
                <a:lnTo>
                  <a:pt x="973" y="78"/>
                </a:lnTo>
                <a:lnTo>
                  <a:pt x="975" y="64"/>
                </a:lnTo>
                <a:lnTo>
                  <a:pt x="980" y="50"/>
                </a:lnTo>
                <a:lnTo>
                  <a:pt x="986" y="39"/>
                </a:lnTo>
                <a:lnTo>
                  <a:pt x="989" y="34"/>
                </a:lnTo>
                <a:lnTo>
                  <a:pt x="993" y="29"/>
                </a:lnTo>
                <a:lnTo>
                  <a:pt x="998" y="25"/>
                </a:lnTo>
                <a:lnTo>
                  <a:pt x="1003" y="21"/>
                </a:lnTo>
                <a:lnTo>
                  <a:pt x="1008" y="18"/>
                </a:lnTo>
                <a:lnTo>
                  <a:pt x="1013" y="16"/>
                </a:lnTo>
                <a:lnTo>
                  <a:pt x="1019" y="14"/>
                </a:lnTo>
                <a:lnTo>
                  <a:pt x="1025" y="13"/>
                </a:lnTo>
                <a:lnTo>
                  <a:pt x="1129" y="1"/>
                </a:lnTo>
                <a:lnTo>
                  <a:pt x="1135" y="0"/>
                </a:lnTo>
                <a:lnTo>
                  <a:pt x="1141" y="1"/>
                </a:lnTo>
                <a:lnTo>
                  <a:pt x="1147" y="2"/>
                </a:lnTo>
                <a:lnTo>
                  <a:pt x="1152" y="3"/>
                </a:lnTo>
                <a:lnTo>
                  <a:pt x="1158" y="6"/>
                </a:lnTo>
                <a:lnTo>
                  <a:pt x="1163" y="9"/>
                </a:lnTo>
                <a:lnTo>
                  <a:pt x="1168" y="12"/>
                </a:lnTo>
                <a:lnTo>
                  <a:pt x="1174" y="16"/>
                </a:lnTo>
                <a:lnTo>
                  <a:pt x="1183" y="26"/>
                </a:lnTo>
                <a:lnTo>
                  <a:pt x="1190" y="37"/>
                </a:lnTo>
                <a:lnTo>
                  <a:pt x="1195" y="50"/>
                </a:lnTo>
                <a:lnTo>
                  <a:pt x="1197" y="57"/>
                </a:lnTo>
                <a:lnTo>
                  <a:pt x="1198" y="65"/>
                </a:lnTo>
                <a:lnTo>
                  <a:pt x="1223" y="185"/>
                </a:lnTo>
                <a:lnTo>
                  <a:pt x="1251" y="186"/>
                </a:lnTo>
                <a:lnTo>
                  <a:pt x="1279" y="189"/>
                </a:lnTo>
                <a:lnTo>
                  <a:pt x="1307" y="192"/>
                </a:lnTo>
                <a:lnTo>
                  <a:pt x="1335" y="195"/>
                </a:lnTo>
                <a:lnTo>
                  <a:pt x="1363" y="199"/>
                </a:lnTo>
                <a:lnTo>
                  <a:pt x="1390" y="204"/>
                </a:lnTo>
                <a:lnTo>
                  <a:pt x="1417" y="210"/>
                </a:lnTo>
                <a:lnTo>
                  <a:pt x="1445" y="216"/>
                </a:lnTo>
                <a:lnTo>
                  <a:pt x="1506" y="111"/>
                </a:lnTo>
                <a:lnTo>
                  <a:pt x="1509" y="104"/>
                </a:lnTo>
                <a:lnTo>
                  <a:pt x="1512" y="98"/>
                </a:lnTo>
                <a:lnTo>
                  <a:pt x="1520" y="87"/>
                </a:lnTo>
                <a:lnTo>
                  <a:pt x="1530" y="77"/>
                </a:lnTo>
                <a:lnTo>
                  <a:pt x="1540" y="70"/>
                </a:lnTo>
                <a:lnTo>
                  <a:pt x="1546" y="67"/>
                </a:lnTo>
                <a:lnTo>
                  <a:pt x="1553" y="65"/>
                </a:lnTo>
                <a:lnTo>
                  <a:pt x="1559" y="64"/>
                </a:lnTo>
                <a:lnTo>
                  <a:pt x="1565" y="63"/>
                </a:lnTo>
                <a:lnTo>
                  <a:pt x="1571" y="62"/>
                </a:lnTo>
                <a:lnTo>
                  <a:pt x="1577" y="63"/>
                </a:lnTo>
                <a:lnTo>
                  <a:pt x="1583" y="64"/>
                </a:lnTo>
                <a:lnTo>
                  <a:pt x="1588" y="66"/>
                </a:lnTo>
                <a:lnTo>
                  <a:pt x="1686" y="103"/>
                </a:lnTo>
                <a:lnTo>
                  <a:pt x="1691" y="105"/>
                </a:lnTo>
                <a:lnTo>
                  <a:pt x="1696" y="109"/>
                </a:lnTo>
                <a:lnTo>
                  <a:pt x="1701" y="112"/>
                </a:lnTo>
                <a:lnTo>
                  <a:pt x="1705" y="117"/>
                </a:lnTo>
                <a:lnTo>
                  <a:pt x="1709" y="121"/>
                </a:lnTo>
                <a:lnTo>
                  <a:pt x="1713" y="127"/>
                </a:lnTo>
                <a:lnTo>
                  <a:pt x="1715" y="133"/>
                </a:lnTo>
                <a:lnTo>
                  <a:pt x="1718" y="139"/>
                </a:lnTo>
                <a:lnTo>
                  <a:pt x="1721" y="151"/>
                </a:lnTo>
                <a:lnTo>
                  <a:pt x="1721" y="165"/>
                </a:lnTo>
                <a:lnTo>
                  <a:pt x="1720" y="178"/>
                </a:lnTo>
                <a:lnTo>
                  <a:pt x="1718" y="185"/>
                </a:lnTo>
                <a:lnTo>
                  <a:pt x="1716" y="193"/>
                </a:lnTo>
                <a:lnTo>
                  <a:pt x="1682" y="309"/>
                </a:lnTo>
                <a:lnTo>
                  <a:pt x="1707" y="324"/>
                </a:lnTo>
                <a:lnTo>
                  <a:pt x="1731" y="339"/>
                </a:lnTo>
                <a:lnTo>
                  <a:pt x="1756" y="355"/>
                </a:lnTo>
                <a:lnTo>
                  <a:pt x="1779" y="371"/>
                </a:lnTo>
                <a:lnTo>
                  <a:pt x="1803" y="389"/>
                </a:lnTo>
                <a:lnTo>
                  <a:pt x="1826" y="407"/>
                </a:lnTo>
                <a:lnTo>
                  <a:pt x="1849" y="426"/>
                </a:lnTo>
                <a:lnTo>
                  <a:pt x="1871" y="446"/>
                </a:lnTo>
                <a:lnTo>
                  <a:pt x="1970" y="382"/>
                </a:lnTo>
                <a:lnTo>
                  <a:pt x="1976" y="377"/>
                </a:lnTo>
                <a:lnTo>
                  <a:pt x="1982" y="373"/>
                </a:lnTo>
                <a:lnTo>
                  <a:pt x="1994" y="366"/>
                </a:lnTo>
                <a:lnTo>
                  <a:pt x="2008" y="362"/>
                </a:lnTo>
                <a:lnTo>
                  <a:pt x="2021" y="361"/>
                </a:lnTo>
                <a:lnTo>
                  <a:pt x="2027" y="361"/>
                </a:lnTo>
                <a:lnTo>
                  <a:pt x="2033" y="362"/>
                </a:lnTo>
                <a:lnTo>
                  <a:pt x="2039" y="363"/>
                </a:lnTo>
                <a:lnTo>
                  <a:pt x="2045" y="365"/>
                </a:lnTo>
                <a:lnTo>
                  <a:pt x="2051" y="367"/>
                </a:lnTo>
                <a:lnTo>
                  <a:pt x="2056" y="371"/>
                </a:lnTo>
                <a:lnTo>
                  <a:pt x="2060" y="374"/>
                </a:lnTo>
                <a:lnTo>
                  <a:pt x="2066" y="380"/>
                </a:lnTo>
                <a:lnTo>
                  <a:pt x="2135" y="457"/>
                </a:lnTo>
                <a:lnTo>
                  <a:pt x="2138" y="462"/>
                </a:lnTo>
                <a:lnTo>
                  <a:pt x="2141" y="467"/>
                </a:lnTo>
                <a:lnTo>
                  <a:pt x="2144" y="473"/>
                </a:lnTo>
                <a:lnTo>
                  <a:pt x="2146" y="478"/>
                </a:lnTo>
                <a:lnTo>
                  <a:pt x="2147" y="484"/>
                </a:lnTo>
                <a:lnTo>
                  <a:pt x="2148" y="490"/>
                </a:lnTo>
                <a:lnTo>
                  <a:pt x="2147" y="497"/>
                </a:lnTo>
                <a:lnTo>
                  <a:pt x="2147" y="503"/>
                </a:lnTo>
                <a:lnTo>
                  <a:pt x="2144" y="516"/>
                </a:lnTo>
                <a:lnTo>
                  <a:pt x="2138" y="529"/>
                </a:lnTo>
                <a:lnTo>
                  <a:pt x="2130" y="540"/>
                </a:lnTo>
                <a:lnTo>
                  <a:pt x="2126" y="545"/>
                </a:lnTo>
                <a:lnTo>
                  <a:pt x="2119" y="551"/>
                </a:lnTo>
                <a:lnTo>
                  <a:pt x="2036" y="639"/>
                </a:lnTo>
                <a:lnTo>
                  <a:pt x="2051" y="663"/>
                </a:lnTo>
                <a:lnTo>
                  <a:pt x="2066" y="688"/>
                </a:lnTo>
                <a:lnTo>
                  <a:pt x="2080" y="713"/>
                </a:lnTo>
                <a:lnTo>
                  <a:pt x="2093" y="738"/>
                </a:lnTo>
                <a:lnTo>
                  <a:pt x="2105" y="765"/>
                </a:lnTo>
                <a:lnTo>
                  <a:pt x="2117" y="790"/>
                </a:lnTo>
                <a:lnTo>
                  <a:pt x="2128" y="816"/>
                </a:lnTo>
                <a:lnTo>
                  <a:pt x="2138" y="843"/>
                </a:lnTo>
                <a:lnTo>
                  <a:pt x="2244" y="830"/>
                </a:lnTo>
                <a:lnTo>
                  <a:pt x="2251" y="829"/>
                </a:lnTo>
                <a:lnTo>
                  <a:pt x="2259" y="828"/>
                </a:lnTo>
                <a:lnTo>
                  <a:pt x="2273" y="827"/>
                </a:lnTo>
                <a:lnTo>
                  <a:pt x="2286" y="829"/>
                </a:lnTo>
                <a:lnTo>
                  <a:pt x="2298" y="834"/>
                </a:lnTo>
                <a:lnTo>
                  <a:pt x="2304" y="837"/>
                </a:lnTo>
                <a:lnTo>
                  <a:pt x="2309" y="840"/>
                </a:lnTo>
                <a:lnTo>
                  <a:pt x="2314" y="844"/>
                </a:lnTo>
                <a:lnTo>
                  <a:pt x="2319" y="848"/>
                </a:lnTo>
                <a:lnTo>
                  <a:pt x="2323" y="852"/>
                </a:lnTo>
                <a:lnTo>
                  <a:pt x="2326" y="858"/>
                </a:lnTo>
                <a:lnTo>
                  <a:pt x="2329" y="863"/>
                </a:lnTo>
                <a:lnTo>
                  <a:pt x="2331" y="869"/>
                </a:lnTo>
                <a:lnTo>
                  <a:pt x="2358" y="969"/>
                </a:lnTo>
                <a:lnTo>
                  <a:pt x="2359" y="975"/>
                </a:lnTo>
                <a:lnTo>
                  <a:pt x="2360" y="981"/>
                </a:lnTo>
                <a:lnTo>
                  <a:pt x="2360" y="987"/>
                </a:lnTo>
                <a:lnTo>
                  <a:pt x="2359" y="993"/>
                </a:lnTo>
                <a:lnTo>
                  <a:pt x="2358" y="999"/>
                </a:lnTo>
                <a:lnTo>
                  <a:pt x="2355" y="1005"/>
                </a:lnTo>
                <a:lnTo>
                  <a:pt x="2353" y="1010"/>
                </a:lnTo>
                <a:lnTo>
                  <a:pt x="2349" y="1017"/>
                </a:lnTo>
                <a:lnTo>
                  <a:pt x="2341" y="1027"/>
                </a:lnTo>
                <a:lnTo>
                  <a:pt x="2331" y="1035"/>
                </a:lnTo>
                <a:lnTo>
                  <a:pt x="2319" y="1042"/>
                </a:lnTo>
                <a:lnTo>
                  <a:pt x="2311" y="1045"/>
                </a:lnTo>
                <a:lnTo>
                  <a:pt x="2304" y="1047"/>
                </a:lnTo>
                <a:lnTo>
                  <a:pt x="2194" y="1089"/>
                </a:lnTo>
                <a:lnTo>
                  <a:pt x="2197" y="1116"/>
                </a:lnTo>
                <a:lnTo>
                  <a:pt x="2198" y="1145"/>
                </a:lnTo>
                <a:lnTo>
                  <a:pt x="2199" y="1172"/>
                </a:lnTo>
                <a:lnTo>
                  <a:pt x="2199" y="1200"/>
                </a:lnTo>
                <a:lnTo>
                  <a:pt x="2198" y="1229"/>
                </a:lnTo>
                <a:lnTo>
                  <a:pt x="2197" y="1256"/>
                </a:lnTo>
                <a:lnTo>
                  <a:pt x="2194" y="1285"/>
                </a:lnTo>
                <a:lnTo>
                  <a:pt x="2191" y="1312"/>
                </a:lnTo>
                <a:lnTo>
                  <a:pt x="2302" y="1352"/>
                </a:lnTo>
                <a:lnTo>
                  <a:pt x="2310" y="1354"/>
                </a:lnTo>
                <a:lnTo>
                  <a:pt x="2317" y="1356"/>
                </a:lnTo>
                <a:lnTo>
                  <a:pt x="2330" y="1362"/>
                </a:lnTo>
                <a:lnTo>
                  <a:pt x="2341" y="1370"/>
                </a:lnTo>
                <a:lnTo>
                  <a:pt x="2350" y="1379"/>
                </a:lnTo>
                <a:lnTo>
                  <a:pt x="2354" y="1384"/>
                </a:lnTo>
                <a:lnTo>
                  <a:pt x="2357" y="1389"/>
                </a:lnTo>
                <a:lnTo>
                  <a:pt x="2360" y="1396"/>
                </a:lnTo>
                <a:lnTo>
                  <a:pt x="2362" y="1401"/>
                </a:lnTo>
                <a:lnTo>
                  <a:pt x="2363" y="1407"/>
                </a:lnTo>
                <a:lnTo>
                  <a:pt x="2364" y="1413"/>
                </a:lnTo>
                <a:lnTo>
                  <a:pt x="2364" y="1419"/>
                </a:lnTo>
                <a:lnTo>
                  <a:pt x="2363" y="1425"/>
                </a:lnTo>
                <a:lnTo>
                  <a:pt x="2344" y="1528"/>
                </a:lnTo>
                <a:lnTo>
                  <a:pt x="2342" y="1534"/>
                </a:lnTo>
                <a:lnTo>
                  <a:pt x="2340" y="1540"/>
                </a:lnTo>
                <a:lnTo>
                  <a:pt x="2337" y="1545"/>
                </a:lnTo>
                <a:lnTo>
                  <a:pt x="2334" y="1550"/>
                </a:lnTo>
                <a:lnTo>
                  <a:pt x="2330" y="1554"/>
                </a:lnTo>
                <a:lnTo>
                  <a:pt x="2326" y="1559"/>
                </a:lnTo>
                <a:lnTo>
                  <a:pt x="2321" y="1562"/>
                </a:lnTo>
                <a:lnTo>
                  <a:pt x="2314" y="1566"/>
                </a:lnTo>
                <a:lnTo>
                  <a:pt x="2303" y="1571"/>
                </a:lnTo>
                <a:lnTo>
                  <a:pt x="2290" y="1574"/>
                </a:lnTo>
                <a:lnTo>
                  <a:pt x="2276" y="1575"/>
                </a:lnTo>
                <a:lnTo>
                  <a:pt x="2269" y="1575"/>
                </a:lnTo>
                <a:lnTo>
                  <a:pt x="2261" y="1574"/>
                </a:lnTo>
                <a:lnTo>
                  <a:pt x="2127" y="1560"/>
                </a:lnTo>
                <a:lnTo>
                  <a:pt x="2116" y="1584"/>
                </a:lnTo>
                <a:lnTo>
                  <a:pt x="2105" y="1610"/>
                </a:lnTo>
                <a:lnTo>
                  <a:pt x="2094" y="1634"/>
                </a:lnTo>
                <a:lnTo>
                  <a:pt x="2081" y="1658"/>
                </a:lnTo>
                <a:lnTo>
                  <a:pt x="2068" y="1682"/>
                </a:lnTo>
                <a:lnTo>
                  <a:pt x="2054" y="1705"/>
                </a:lnTo>
                <a:lnTo>
                  <a:pt x="2040" y="1729"/>
                </a:lnTo>
                <a:lnTo>
                  <a:pt x="2025" y="1751"/>
                </a:lnTo>
                <a:lnTo>
                  <a:pt x="2030" y="1756"/>
                </a:lnTo>
                <a:lnTo>
                  <a:pt x="2101" y="1858"/>
                </a:lnTo>
                <a:lnTo>
                  <a:pt x="2106" y="1864"/>
                </a:lnTo>
                <a:lnTo>
                  <a:pt x="2110" y="1869"/>
                </a:lnTo>
                <a:lnTo>
                  <a:pt x="2117" y="1882"/>
                </a:lnTo>
                <a:lnTo>
                  <a:pt x="2122" y="1894"/>
                </a:lnTo>
                <a:lnTo>
                  <a:pt x="2124" y="1908"/>
                </a:lnTo>
                <a:lnTo>
                  <a:pt x="2124" y="1914"/>
                </a:lnTo>
                <a:lnTo>
                  <a:pt x="2123" y="1920"/>
                </a:lnTo>
                <a:lnTo>
                  <a:pt x="2122" y="1926"/>
                </a:lnTo>
                <a:lnTo>
                  <a:pt x="2121" y="1932"/>
                </a:lnTo>
                <a:lnTo>
                  <a:pt x="2118" y="1938"/>
                </a:lnTo>
                <a:lnTo>
                  <a:pt x="2115" y="1943"/>
                </a:lnTo>
                <a:lnTo>
                  <a:pt x="2112" y="1948"/>
                </a:lnTo>
                <a:lnTo>
                  <a:pt x="2108" y="1952"/>
                </a:lnTo>
                <a:lnTo>
                  <a:pt x="2033" y="2024"/>
                </a:lnTo>
                <a:lnTo>
                  <a:pt x="2028" y="2028"/>
                </a:lnTo>
                <a:lnTo>
                  <a:pt x="2023" y="2033"/>
                </a:lnTo>
                <a:lnTo>
                  <a:pt x="2018" y="2035"/>
                </a:lnTo>
                <a:lnTo>
                  <a:pt x="2012" y="2037"/>
                </a:lnTo>
                <a:lnTo>
                  <a:pt x="2007" y="2039"/>
                </a:lnTo>
                <a:lnTo>
                  <a:pt x="2000" y="2040"/>
                </a:lnTo>
                <a:lnTo>
                  <a:pt x="1993" y="2040"/>
                </a:lnTo>
                <a:lnTo>
                  <a:pt x="1987" y="2040"/>
                </a:lnTo>
                <a:lnTo>
                  <a:pt x="1974" y="2037"/>
                </a:lnTo>
                <a:lnTo>
                  <a:pt x="1962" y="2032"/>
                </a:lnTo>
                <a:lnTo>
                  <a:pt x="1950" y="2024"/>
                </a:lnTo>
                <a:lnTo>
                  <a:pt x="1945" y="2019"/>
                </a:lnTo>
                <a:lnTo>
                  <a:pt x="1939" y="2014"/>
                </a:lnTo>
                <a:lnTo>
                  <a:pt x="1855" y="1941"/>
                </a:lnTo>
                <a:lnTo>
                  <a:pt x="1832" y="1961"/>
                </a:lnTo>
                <a:lnTo>
                  <a:pt x="1810" y="1979"/>
                </a:lnTo>
                <a:lnTo>
                  <a:pt x="1787" y="1996"/>
                </a:lnTo>
                <a:lnTo>
                  <a:pt x="1765" y="2012"/>
                </a:lnTo>
                <a:lnTo>
                  <a:pt x="1741" y="2027"/>
                </a:lnTo>
                <a:lnTo>
                  <a:pt x="1718" y="2042"/>
                </a:lnTo>
                <a:lnTo>
                  <a:pt x="1695" y="2056"/>
                </a:lnTo>
                <a:lnTo>
                  <a:pt x="1670" y="2069"/>
                </a:lnTo>
                <a:lnTo>
                  <a:pt x="1646" y="2082"/>
                </a:lnTo>
                <a:lnTo>
                  <a:pt x="1680" y="2178"/>
                </a:lnTo>
                <a:lnTo>
                  <a:pt x="1684" y="2185"/>
                </a:lnTo>
                <a:lnTo>
                  <a:pt x="1686" y="2192"/>
                </a:lnTo>
                <a:lnTo>
                  <a:pt x="1689" y="2205"/>
                </a:lnTo>
                <a:lnTo>
                  <a:pt x="1690" y="2219"/>
                </a:lnTo>
                <a:lnTo>
                  <a:pt x="1689" y="2232"/>
                </a:lnTo>
                <a:lnTo>
                  <a:pt x="1687" y="2238"/>
                </a:lnTo>
                <a:lnTo>
                  <a:pt x="1685" y="2244"/>
                </a:lnTo>
                <a:lnTo>
                  <a:pt x="1682" y="2250"/>
                </a:lnTo>
                <a:lnTo>
                  <a:pt x="1678" y="2255"/>
                </a:lnTo>
                <a:lnTo>
                  <a:pt x="1674" y="2260"/>
                </a:lnTo>
                <a:lnTo>
                  <a:pt x="1670" y="2264"/>
                </a:lnTo>
                <a:lnTo>
                  <a:pt x="1665" y="2268"/>
                </a:lnTo>
                <a:lnTo>
                  <a:pt x="1660" y="2271"/>
                </a:lnTo>
                <a:lnTo>
                  <a:pt x="1569" y="2320"/>
                </a:lnTo>
                <a:lnTo>
                  <a:pt x="1563" y="2322"/>
                </a:lnTo>
                <a:lnTo>
                  <a:pt x="1557" y="2324"/>
                </a:lnTo>
                <a:lnTo>
                  <a:pt x="1551" y="2325"/>
                </a:lnTo>
                <a:lnTo>
                  <a:pt x="1545" y="2326"/>
                </a:lnTo>
                <a:lnTo>
                  <a:pt x="1539" y="2326"/>
                </a:lnTo>
                <a:lnTo>
                  <a:pt x="1533" y="2325"/>
                </a:lnTo>
                <a:lnTo>
                  <a:pt x="1527" y="2323"/>
                </a:lnTo>
                <a:lnTo>
                  <a:pt x="1521" y="2321"/>
                </a:lnTo>
                <a:lnTo>
                  <a:pt x="1509" y="2315"/>
                </a:lnTo>
                <a:lnTo>
                  <a:pt x="1499" y="2307"/>
                </a:lnTo>
                <a:lnTo>
                  <a:pt x="1489" y="2297"/>
                </a:lnTo>
                <a:lnTo>
                  <a:pt x="1484" y="2291"/>
                </a:lnTo>
                <a:lnTo>
                  <a:pt x="1480" y="2284"/>
                </a:lnTo>
                <a:lnTo>
                  <a:pt x="1406" y="2169"/>
                </a:lnTo>
                <a:lnTo>
                  <a:pt x="1405" y="2167"/>
                </a:lnTo>
                <a:lnTo>
                  <a:pt x="1379" y="2172"/>
                </a:lnTo>
                <a:lnTo>
                  <a:pt x="1351" y="2176"/>
                </a:lnTo>
                <a:lnTo>
                  <a:pt x="1325" y="2180"/>
                </a:lnTo>
                <a:lnTo>
                  <a:pt x="1298" y="2183"/>
                </a:lnTo>
                <a:lnTo>
                  <a:pt x="1271" y="2185"/>
                </a:lnTo>
                <a:lnTo>
                  <a:pt x="1244" y="2187"/>
                </a:lnTo>
                <a:lnTo>
                  <a:pt x="1216" y="2188"/>
                </a:lnTo>
                <a:lnTo>
                  <a:pt x="1189" y="2188"/>
                </a:lnTo>
                <a:lnTo>
                  <a:pt x="1157" y="2297"/>
                </a:lnTo>
                <a:lnTo>
                  <a:pt x="1156" y="2304"/>
                </a:lnTo>
                <a:lnTo>
                  <a:pt x="1154" y="2311"/>
                </a:lnTo>
                <a:lnTo>
                  <a:pt x="1149" y="2324"/>
                </a:lnTo>
                <a:lnTo>
                  <a:pt x="1142" y="2335"/>
                </a:lnTo>
                <a:lnTo>
                  <a:pt x="1133" y="2345"/>
                </a:lnTo>
                <a:lnTo>
                  <a:pt x="1128" y="2350"/>
                </a:lnTo>
                <a:lnTo>
                  <a:pt x="1123" y="2353"/>
                </a:lnTo>
                <a:lnTo>
                  <a:pt x="1118" y="2356"/>
                </a:lnTo>
                <a:lnTo>
                  <a:pt x="1112" y="2358"/>
                </a:lnTo>
                <a:lnTo>
                  <a:pt x="1107" y="2360"/>
                </a:lnTo>
                <a:lnTo>
                  <a:pt x="1100" y="2361"/>
                </a:lnTo>
                <a:lnTo>
                  <a:pt x="1094" y="2361"/>
                </a:lnTo>
                <a:lnTo>
                  <a:pt x="1088" y="2361"/>
                </a:lnTo>
                <a:lnTo>
                  <a:pt x="985" y="2347"/>
                </a:lnTo>
                <a:lnTo>
                  <a:pt x="978" y="2346"/>
                </a:lnTo>
                <a:lnTo>
                  <a:pt x="972" y="2344"/>
                </a:lnTo>
                <a:lnTo>
                  <a:pt x="967" y="2341"/>
                </a:lnTo>
                <a:lnTo>
                  <a:pt x="962" y="2338"/>
                </a:lnTo>
                <a:lnTo>
                  <a:pt x="957" y="2335"/>
                </a:lnTo>
                <a:lnTo>
                  <a:pt x="953" y="2330"/>
                </a:lnTo>
                <a:lnTo>
                  <a:pt x="949" y="2326"/>
                </a:lnTo>
                <a:lnTo>
                  <a:pt x="945" y="2320"/>
                </a:lnTo>
                <a:lnTo>
                  <a:pt x="939" y="2309"/>
                </a:lnTo>
                <a:lnTo>
                  <a:pt x="935" y="2296"/>
                </a:lnTo>
                <a:lnTo>
                  <a:pt x="933" y="2281"/>
                </a:lnTo>
                <a:lnTo>
                  <a:pt x="933" y="2274"/>
                </a:lnTo>
                <a:lnTo>
                  <a:pt x="934" y="2267"/>
                </a:lnTo>
                <a:lnTo>
                  <a:pt x="939" y="2154"/>
                </a:lnTo>
                <a:lnTo>
                  <a:pt x="912" y="2146"/>
                </a:lnTo>
                <a:lnTo>
                  <a:pt x="885" y="2138"/>
                </a:lnTo>
                <a:lnTo>
                  <a:pt x="859" y="2129"/>
                </a:lnTo>
                <a:lnTo>
                  <a:pt x="832" y="2119"/>
                </a:lnTo>
                <a:lnTo>
                  <a:pt x="806" y="2109"/>
                </a:lnTo>
                <a:lnTo>
                  <a:pt x="780" y="2098"/>
                </a:lnTo>
                <a:lnTo>
                  <a:pt x="755" y="2085"/>
                </a:lnTo>
                <a:lnTo>
                  <a:pt x="730" y="2072"/>
                </a:lnTo>
                <a:lnTo>
                  <a:pt x="639" y="2154"/>
                </a:lnTo>
                <a:lnTo>
                  <a:pt x="635" y="2161"/>
                </a:lnTo>
                <a:lnTo>
                  <a:pt x="630" y="2166"/>
                </a:lnTo>
                <a:lnTo>
                  <a:pt x="618" y="2174"/>
                </a:lnTo>
                <a:lnTo>
                  <a:pt x="607" y="2180"/>
                </a:lnTo>
                <a:lnTo>
                  <a:pt x="593" y="2184"/>
                </a:lnTo>
                <a:lnTo>
                  <a:pt x="587" y="2185"/>
                </a:lnTo>
                <a:lnTo>
                  <a:pt x="581" y="2185"/>
                </a:lnTo>
                <a:lnTo>
                  <a:pt x="575" y="2185"/>
                </a:lnTo>
                <a:lnTo>
                  <a:pt x="569" y="2184"/>
                </a:lnTo>
                <a:lnTo>
                  <a:pt x="563" y="2183"/>
                </a:lnTo>
                <a:lnTo>
                  <a:pt x="557" y="2181"/>
                </a:lnTo>
                <a:lnTo>
                  <a:pt x="552" y="2178"/>
                </a:lnTo>
                <a:lnTo>
                  <a:pt x="547" y="2174"/>
                </a:lnTo>
                <a:lnTo>
                  <a:pt x="465" y="2110"/>
                </a:lnTo>
                <a:lnTo>
                  <a:pt x="460" y="2105"/>
                </a:lnTo>
                <a:lnTo>
                  <a:pt x="456" y="2101"/>
                </a:lnTo>
                <a:lnTo>
                  <a:pt x="453" y="2096"/>
                </a:lnTo>
                <a:lnTo>
                  <a:pt x="450" y="2090"/>
                </a:lnTo>
                <a:lnTo>
                  <a:pt x="448" y="2084"/>
                </a:lnTo>
                <a:lnTo>
                  <a:pt x="446" y="2078"/>
                </a:lnTo>
                <a:lnTo>
                  <a:pt x="445" y="2072"/>
                </a:lnTo>
                <a:lnTo>
                  <a:pt x="445" y="2066"/>
                </a:lnTo>
                <a:lnTo>
                  <a:pt x="446" y="2053"/>
                </a:lnTo>
                <a:lnTo>
                  <a:pt x="449" y="2040"/>
                </a:lnTo>
                <a:lnTo>
                  <a:pt x="455" y="2026"/>
                </a:lnTo>
                <a:lnTo>
                  <a:pt x="458" y="2020"/>
                </a:lnTo>
                <a:lnTo>
                  <a:pt x="463" y="2014"/>
                </a:lnTo>
                <a:lnTo>
                  <a:pt x="522" y="1926"/>
                </a:lnTo>
                <a:lnTo>
                  <a:pt x="496" y="1901"/>
                </a:lnTo>
                <a:lnTo>
                  <a:pt x="471" y="1876"/>
                </a:lnTo>
                <a:lnTo>
                  <a:pt x="446" y="1849"/>
                </a:lnTo>
                <a:lnTo>
                  <a:pt x="423" y="1821"/>
                </a:lnTo>
                <a:lnTo>
                  <a:pt x="395" y="1786"/>
                </a:lnTo>
                <a:lnTo>
                  <a:pt x="369" y="1749"/>
                </a:lnTo>
                <a:lnTo>
                  <a:pt x="273" y="1794"/>
                </a:lnTo>
                <a:lnTo>
                  <a:pt x="267" y="1798"/>
                </a:lnTo>
                <a:lnTo>
                  <a:pt x="261" y="1801"/>
                </a:lnTo>
                <a:lnTo>
                  <a:pt x="247" y="1805"/>
                </a:lnTo>
                <a:lnTo>
                  <a:pt x="234" y="1808"/>
                </a:lnTo>
                <a:lnTo>
                  <a:pt x="221" y="1807"/>
                </a:lnTo>
                <a:lnTo>
                  <a:pt x="214" y="1807"/>
                </a:lnTo>
                <a:lnTo>
                  <a:pt x="208" y="1805"/>
                </a:lnTo>
                <a:lnTo>
                  <a:pt x="202" y="1803"/>
                </a:lnTo>
                <a:lnTo>
                  <a:pt x="197" y="1800"/>
                </a:lnTo>
                <a:lnTo>
                  <a:pt x="192" y="1797"/>
                </a:lnTo>
                <a:lnTo>
                  <a:pt x="187" y="1793"/>
                </a:lnTo>
                <a:lnTo>
                  <a:pt x="183" y="1789"/>
                </a:lnTo>
                <a:lnTo>
                  <a:pt x="179" y="1784"/>
                </a:lnTo>
                <a:lnTo>
                  <a:pt x="121" y="1697"/>
                </a:lnTo>
                <a:lnTo>
                  <a:pt x="118" y="1692"/>
                </a:lnTo>
                <a:lnTo>
                  <a:pt x="116" y="1686"/>
                </a:lnTo>
                <a:lnTo>
                  <a:pt x="114" y="1681"/>
                </a:lnTo>
                <a:lnTo>
                  <a:pt x="113" y="1675"/>
                </a:lnTo>
                <a:lnTo>
                  <a:pt x="113" y="1669"/>
                </a:lnTo>
                <a:lnTo>
                  <a:pt x="113" y="1663"/>
                </a:lnTo>
                <a:lnTo>
                  <a:pt x="114" y="1656"/>
                </a:lnTo>
                <a:lnTo>
                  <a:pt x="115" y="1650"/>
                </a:lnTo>
                <a:lnTo>
                  <a:pt x="120" y="1637"/>
                </a:lnTo>
                <a:lnTo>
                  <a:pt x="127" y="1626"/>
                </a:lnTo>
                <a:lnTo>
                  <a:pt x="136" y="1616"/>
                </a:lnTo>
                <a:lnTo>
                  <a:pt x="141" y="1611"/>
                </a:lnTo>
                <a:lnTo>
                  <a:pt x="147" y="1607"/>
                </a:lnTo>
                <a:lnTo>
                  <a:pt x="253" y="1521"/>
                </a:lnTo>
                <a:lnTo>
                  <a:pt x="245" y="1495"/>
                </a:lnTo>
                <a:lnTo>
                  <a:pt x="237" y="1470"/>
                </a:lnTo>
                <a:lnTo>
                  <a:pt x="229" y="1442"/>
                </a:lnTo>
                <a:lnTo>
                  <a:pt x="223" y="1416"/>
                </a:lnTo>
                <a:lnTo>
                  <a:pt x="217" y="1389"/>
                </a:lnTo>
                <a:lnTo>
                  <a:pt x="211" y="1363"/>
                </a:lnTo>
                <a:lnTo>
                  <a:pt x="207" y="1336"/>
                </a:lnTo>
                <a:lnTo>
                  <a:pt x="203" y="1308"/>
                </a:lnTo>
                <a:lnTo>
                  <a:pt x="197" y="1309"/>
                </a:lnTo>
                <a:lnTo>
                  <a:pt x="191" y="1309"/>
                </a:lnTo>
                <a:lnTo>
                  <a:pt x="70" y="1284"/>
                </a:lnTo>
                <a:lnTo>
                  <a:pt x="63" y="1284"/>
                </a:lnTo>
                <a:lnTo>
                  <a:pt x="55" y="1282"/>
                </a:lnTo>
                <a:lnTo>
                  <a:pt x="42" y="1278"/>
                </a:lnTo>
                <a:lnTo>
                  <a:pt x="30" y="1272"/>
                </a:lnTo>
                <a:lnTo>
                  <a:pt x="19" y="1263"/>
                </a:lnTo>
                <a:lnTo>
                  <a:pt x="15" y="1259"/>
                </a:lnTo>
                <a:lnTo>
                  <a:pt x="11" y="1254"/>
                </a:lnTo>
                <a:lnTo>
                  <a:pt x="7" y="1249"/>
                </a:lnTo>
                <a:lnTo>
                  <a:pt x="5" y="1243"/>
                </a:lnTo>
                <a:lnTo>
                  <a:pt x="3" y="1238"/>
                </a:lnTo>
                <a:lnTo>
                  <a:pt x="1" y="1232"/>
                </a:lnTo>
                <a:lnTo>
                  <a:pt x="0" y="1226"/>
                </a:lnTo>
                <a:lnTo>
                  <a:pt x="0" y="1220"/>
                </a:lnTo>
                <a:lnTo>
                  <a:pt x="6" y="1116"/>
                </a:lnTo>
                <a:lnTo>
                  <a:pt x="6" y="1110"/>
                </a:lnTo>
                <a:lnTo>
                  <a:pt x="8" y="1104"/>
                </a:lnTo>
                <a:lnTo>
                  <a:pt x="10" y="1098"/>
                </a:lnTo>
                <a:lnTo>
                  <a:pt x="12" y="1093"/>
                </a:lnTo>
                <a:lnTo>
                  <a:pt x="16" y="1088"/>
                </a:lnTo>
                <a:lnTo>
                  <a:pt x="19" y="1083"/>
                </a:lnTo>
                <a:lnTo>
                  <a:pt x="25" y="1079"/>
                </a:lnTo>
                <a:lnTo>
                  <a:pt x="30" y="1074"/>
                </a:lnTo>
                <a:lnTo>
                  <a:pt x="41" y="1067"/>
                </a:lnTo>
                <a:lnTo>
                  <a:pt x="53" y="1062"/>
                </a:lnTo>
                <a:lnTo>
                  <a:pt x="67" y="1059"/>
                </a:lnTo>
                <a:lnTo>
                  <a:pt x="74" y="1059"/>
                </a:lnTo>
                <a:lnTo>
                  <a:pt x="81" y="1059"/>
                </a:lnTo>
                <a:lnTo>
                  <a:pt x="204" y="1055"/>
                </a:lnTo>
                <a:lnTo>
                  <a:pt x="209" y="1026"/>
                </a:lnTo>
                <a:lnTo>
                  <a:pt x="214" y="996"/>
                </a:lnTo>
                <a:lnTo>
                  <a:pt x="221" y="967"/>
                </a:lnTo>
                <a:lnTo>
                  <a:pt x="228" y="937"/>
                </a:lnTo>
                <a:lnTo>
                  <a:pt x="236" y="908"/>
                </a:lnTo>
                <a:lnTo>
                  <a:pt x="244" y="879"/>
                </a:lnTo>
                <a:lnTo>
                  <a:pt x="254" y="851"/>
                </a:lnTo>
                <a:lnTo>
                  <a:pt x="264" y="822"/>
                </a:lnTo>
                <a:lnTo>
                  <a:pt x="185" y="757"/>
                </a:lnTo>
                <a:lnTo>
                  <a:pt x="179" y="753"/>
                </a:lnTo>
                <a:lnTo>
                  <a:pt x="173" y="749"/>
                </a:lnTo>
                <a:lnTo>
                  <a:pt x="163" y="739"/>
                </a:lnTo>
                <a:lnTo>
                  <a:pt x="155" y="728"/>
                </a:lnTo>
                <a:lnTo>
                  <a:pt x="149" y="717"/>
                </a:lnTo>
                <a:lnTo>
                  <a:pt x="147" y="711"/>
                </a:lnTo>
                <a:lnTo>
                  <a:pt x="146" y="705"/>
                </a:lnTo>
                <a:lnTo>
                  <a:pt x="145" y="698"/>
                </a:lnTo>
                <a:lnTo>
                  <a:pt x="145" y="691"/>
                </a:lnTo>
                <a:lnTo>
                  <a:pt x="146" y="685"/>
                </a:lnTo>
                <a:lnTo>
                  <a:pt x="147" y="680"/>
                </a:lnTo>
                <a:lnTo>
                  <a:pt x="149" y="674"/>
                </a:lnTo>
                <a:lnTo>
                  <a:pt x="153" y="668"/>
                </a:lnTo>
                <a:lnTo>
                  <a:pt x="205" y="579"/>
                </a:lnTo>
                <a:lnTo>
                  <a:pt x="208" y="574"/>
                </a:lnTo>
                <a:lnTo>
                  <a:pt x="212" y="570"/>
                </a:lnTo>
                <a:lnTo>
                  <a:pt x="218" y="564"/>
                </a:lnTo>
                <a:lnTo>
                  <a:pt x="222" y="561"/>
                </a:lnTo>
                <a:lnTo>
                  <a:pt x="228" y="558"/>
                </a:lnTo>
                <a:lnTo>
                  <a:pt x="233" y="555"/>
                </a:lnTo>
                <a:lnTo>
                  <a:pt x="239" y="554"/>
                </a:lnTo>
                <a:lnTo>
                  <a:pt x="245" y="552"/>
                </a:lnTo>
                <a:lnTo>
                  <a:pt x="258" y="551"/>
                </a:lnTo>
                <a:lnTo>
                  <a:pt x="271" y="553"/>
                </a:lnTo>
                <a:lnTo>
                  <a:pt x="286" y="556"/>
                </a:lnTo>
                <a:lnTo>
                  <a:pt x="292" y="559"/>
                </a:lnTo>
                <a:lnTo>
                  <a:pt x="299" y="563"/>
                </a:lnTo>
                <a:lnTo>
                  <a:pt x="383" y="603"/>
                </a:lnTo>
                <a:lnTo>
                  <a:pt x="401" y="579"/>
                </a:lnTo>
                <a:lnTo>
                  <a:pt x="420" y="555"/>
                </a:lnTo>
                <a:lnTo>
                  <a:pt x="440" y="532"/>
                </a:lnTo>
                <a:lnTo>
                  <a:pt x="460" y="509"/>
                </a:lnTo>
                <a:lnTo>
                  <a:pt x="482" y="486"/>
                </a:lnTo>
                <a:lnTo>
                  <a:pt x="503" y="465"/>
                </a:lnTo>
                <a:lnTo>
                  <a:pt x="526" y="444"/>
                </a:lnTo>
                <a:lnTo>
                  <a:pt x="550" y="423"/>
                </a:lnTo>
                <a:lnTo>
                  <a:pt x="496" y="340"/>
                </a:lnTo>
                <a:lnTo>
                  <a:pt x="492" y="334"/>
                </a:lnTo>
                <a:lnTo>
                  <a:pt x="488" y="328"/>
                </a:lnTo>
                <a:lnTo>
                  <a:pt x="481" y="316"/>
                </a:lnTo>
                <a:lnTo>
                  <a:pt x="477" y="302"/>
                </a:lnTo>
                <a:lnTo>
                  <a:pt x="476" y="289"/>
                </a:lnTo>
                <a:lnTo>
                  <a:pt x="476" y="283"/>
                </a:lnTo>
                <a:lnTo>
                  <a:pt x="477" y="277"/>
                </a:lnTo>
                <a:lnTo>
                  <a:pt x="478" y="271"/>
                </a:lnTo>
                <a:lnTo>
                  <a:pt x="480" y="265"/>
                </a:lnTo>
                <a:lnTo>
                  <a:pt x="482" y="260"/>
                </a:lnTo>
                <a:lnTo>
                  <a:pt x="485" y="254"/>
                </a:lnTo>
                <a:lnTo>
                  <a:pt x="489" y="249"/>
                </a:lnTo>
                <a:lnTo>
                  <a:pt x="493" y="244"/>
                </a:lnTo>
                <a:lnTo>
                  <a:pt x="571" y="175"/>
                </a:lnTo>
                <a:lnTo>
                  <a:pt x="575" y="171"/>
                </a:lnTo>
                <a:lnTo>
                  <a:pt x="581" y="168"/>
                </a:lnTo>
                <a:lnTo>
                  <a:pt x="586" y="166"/>
                </a:lnTo>
                <a:lnTo>
                  <a:pt x="592" y="164"/>
                </a:lnTo>
                <a:lnTo>
                  <a:pt x="599" y="163"/>
                </a:lnTo>
                <a:lnTo>
                  <a:pt x="605" y="162"/>
                </a:lnTo>
                <a:lnTo>
                  <a:pt x="611" y="162"/>
                </a:lnTo>
                <a:lnTo>
                  <a:pt x="617" y="163"/>
                </a:lnTo>
                <a:lnTo>
                  <a:pt x="630" y="166"/>
                </a:lnTo>
                <a:lnTo>
                  <a:pt x="642" y="171"/>
                </a:lnTo>
                <a:lnTo>
                  <a:pt x="654" y="179"/>
                </a:lnTo>
                <a:lnTo>
                  <a:pt x="659" y="184"/>
                </a:lnTo>
                <a:lnTo>
                  <a:pt x="665" y="190"/>
                </a:lnTo>
                <a:close/>
                <a:moveTo>
                  <a:pt x="1752" y="1587"/>
                </a:moveTo>
                <a:lnTo>
                  <a:pt x="1507" y="1385"/>
                </a:lnTo>
                <a:lnTo>
                  <a:pt x="1497" y="1405"/>
                </a:lnTo>
                <a:lnTo>
                  <a:pt x="1485" y="1421"/>
                </a:lnTo>
                <a:lnTo>
                  <a:pt x="1473" y="1436"/>
                </a:lnTo>
                <a:lnTo>
                  <a:pt x="1460" y="1449"/>
                </a:lnTo>
                <a:lnTo>
                  <a:pt x="1447" y="1462"/>
                </a:lnTo>
                <a:lnTo>
                  <a:pt x="1434" y="1473"/>
                </a:lnTo>
                <a:lnTo>
                  <a:pt x="1420" y="1482"/>
                </a:lnTo>
                <a:lnTo>
                  <a:pt x="1408" y="1490"/>
                </a:lnTo>
                <a:lnTo>
                  <a:pt x="1396" y="1496"/>
                </a:lnTo>
                <a:lnTo>
                  <a:pt x="1385" y="1502"/>
                </a:lnTo>
                <a:lnTo>
                  <a:pt x="1366" y="1510"/>
                </a:lnTo>
                <a:lnTo>
                  <a:pt x="1352" y="1514"/>
                </a:lnTo>
                <a:lnTo>
                  <a:pt x="1348" y="1515"/>
                </a:lnTo>
                <a:lnTo>
                  <a:pt x="1497" y="1796"/>
                </a:lnTo>
                <a:lnTo>
                  <a:pt x="1511" y="1791"/>
                </a:lnTo>
                <a:lnTo>
                  <a:pt x="1525" y="1785"/>
                </a:lnTo>
                <a:lnTo>
                  <a:pt x="1553" y="1771"/>
                </a:lnTo>
                <a:lnTo>
                  <a:pt x="1579" y="1756"/>
                </a:lnTo>
                <a:lnTo>
                  <a:pt x="1603" y="1740"/>
                </a:lnTo>
                <a:lnTo>
                  <a:pt x="1626" y="1724"/>
                </a:lnTo>
                <a:lnTo>
                  <a:pt x="1647" y="1705"/>
                </a:lnTo>
                <a:lnTo>
                  <a:pt x="1666" y="1688"/>
                </a:lnTo>
                <a:lnTo>
                  <a:pt x="1684" y="1671"/>
                </a:lnTo>
                <a:lnTo>
                  <a:pt x="1699" y="1655"/>
                </a:lnTo>
                <a:lnTo>
                  <a:pt x="1713" y="1638"/>
                </a:lnTo>
                <a:lnTo>
                  <a:pt x="1734" y="1611"/>
                </a:lnTo>
                <a:lnTo>
                  <a:pt x="1748" y="1593"/>
                </a:lnTo>
                <a:lnTo>
                  <a:pt x="1752" y="1587"/>
                </a:lnTo>
                <a:close/>
                <a:moveTo>
                  <a:pt x="1600" y="657"/>
                </a:moveTo>
                <a:lnTo>
                  <a:pt x="1400" y="902"/>
                </a:lnTo>
                <a:lnTo>
                  <a:pt x="1418" y="912"/>
                </a:lnTo>
                <a:lnTo>
                  <a:pt x="1436" y="923"/>
                </a:lnTo>
                <a:lnTo>
                  <a:pt x="1451" y="935"/>
                </a:lnTo>
                <a:lnTo>
                  <a:pt x="1464" y="948"/>
                </a:lnTo>
                <a:lnTo>
                  <a:pt x="1476" y="962"/>
                </a:lnTo>
                <a:lnTo>
                  <a:pt x="1486" y="975"/>
                </a:lnTo>
                <a:lnTo>
                  <a:pt x="1496" y="987"/>
                </a:lnTo>
                <a:lnTo>
                  <a:pt x="1504" y="1000"/>
                </a:lnTo>
                <a:lnTo>
                  <a:pt x="1511" y="1012"/>
                </a:lnTo>
                <a:lnTo>
                  <a:pt x="1516" y="1024"/>
                </a:lnTo>
                <a:lnTo>
                  <a:pt x="1524" y="1043"/>
                </a:lnTo>
                <a:lnTo>
                  <a:pt x="1529" y="1056"/>
                </a:lnTo>
                <a:lnTo>
                  <a:pt x="1530" y="1060"/>
                </a:lnTo>
                <a:lnTo>
                  <a:pt x="1811" y="912"/>
                </a:lnTo>
                <a:lnTo>
                  <a:pt x="1804" y="898"/>
                </a:lnTo>
                <a:lnTo>
                  <a:pt x="1799" y="883"/>
                </a:lnTo>
                <a:lnTo>
                  <a:pt x="1786" y="856"/>
                </a:lnTo>
                <a:lnTo>
                  <a:pt x="1771" y="830"/>
                </a:lnTo>
                <a:lnTo>
                  <a:pt x="1755" y="805"/>
                </a:lnTo>
                <a:lnTo>
                  <a:pt x="1737" y="783"/>
                </a:lnTo>
                <a:lnTo>
                  <a:pt x="1720" y="762"/>
                </a:lnTo>
                <a:lnTo>
                  <a:pt x="1703" y="742"/>
                </a:lnTo>
                <a:lnTo>
                  <a:pt x="1686" y="725"/>
                </a:lnTo>
                <a:lnTo>
                  <a:pt x="1668" y="710"/>
                </a:lnTo>
                <a:lnTo>
                  <a:pt x="1653" y="695"/>
                </a:lnTo>
                <a:lnTo>
                  <a:pt x="1626" y="674"/>
                </a:lnTo>
                <a:lnTo>
                  <a:pt x="1607" y="661"/>
                </a:lnTo>
                <a:lnTo>
                  <a:pt x="1600" y="657"/>
                </a:lnTo>
                <a:close/>
                <a:moveTo>
                  <a:pt x="794" y="1745"/>
                </a:moveTo>
                <a:lnTo>
                  <a:pt x="995" y="1499"/>
                </a:lnTo>
                <a:lnTo>
                  <a:pt x="975" y="1489"/>
                </a:lnTo>
                <a:lnTo>
                  <a:pt x="959" y="1478"/>
                </a:lnTo>
                <a:lnTo>
                  <a:pt x="944" y="1466"/>
                </a:lnTo>
                <a:lnTo>
                  <a:pt x="931" y="1453"/>
                </a:lnTo>
                <a:lnTo>
                  <a:pt x="919" y="1440"/>
                </a:lnTo>
                <a:lnTo>
                  <a:pt x="907" y="1427"/>
                </a:lnTo>
                <a:lnTo>
                  <a:pt x="898" y="1414"/>
                </a:lnTo>
                <a:lnTo>
                  <a:pt x="890" y="1401"/>
                </a:lnTo>
                <a:lnTo>
                  <a:pt x="884" y="1388"/>
                </a:lnTo>
                <a:lnTo>
                  <a:pt x="878" y="1377"/>
                </a:lnTo>
                <a:lnTo>
                  <a:pt x="870" y="1359"/>
                </a:lnTo>
                <a:lnTo>
                  <a:pt x="866" y="1346"/>
                </a:lnTo>
                <a:lnTo>
                  <a:pt x="865" y="1341"/>
                </a:lnTo>
                <a:lnTo>
                  <a:pt x="584" y="1489"/>
                </a:lnTo>
                <a:lnTo>
                  <a:pt x="589" y="1503"/>
                </a:lnTo>
                <a:lnTo>
                  <a:pt x="595" y="1518"/>
                </a:lnTo>
                <a:lnTo>
                  <a:pt x="609" y="1546"/>
                </a:lnTo>
                <a:lnTo>
                  <a:pt x="624" y="1571"/>
                </a:lnTo>
                <a:lnTo>
                  <a:pt x="639" y="1596"/>
                </a:lnTo>
                <a:lnTo>
                  <a:pt x="656" y="1618"/>
                </a:lnTo>
                <a:lnTo>
                  <a:pt x="674" y="1639"/>
                </a:lnTo>
                <a:lnTo>
                  <a:pt x="692" y="1659"/>
                </a:lnTo>
                <a:lnTo>
                  <a:pt x="709" y="1676"/>
                </a:lnTo>
                <a:lnTo>
                  <a:pt x="726" y="1692"/>
                </a:lnTo>
                <a:lnTo>
                  <a:pt x="742" y="1705"/>
                </a:lnTo>
                <a:lnTo>
                  <a:pt x="768" y="1727"/>
                </a:lnTo>
                <a:lnTo>
                  <a:pt x="787" y="1740"/>
                </a:lnTo>
                <a:lnTo>
                  <a:pt x="794" y="1745"/>
                </a:lnTo>
                <a:close/>
                <a:moveTo>
                  <a:pt x="666" y="782"/>
                </a:moveTo>
                <a:lnTo>
                  <a:pt x="910" y="982"/>
                </a:lnTo>
                <a:lnTo>
                  <a:pt x="921" y="964"/>
                </a:lnTo>
                <a:lnTo>
                  <a:pt x="932" y="946"/>
                </a:lnTo>
                <a:lnTo>
                  <a:pt x="944" y="931"/>
                </a:lnTo>
                <a:lnTo>
                  <a:pt x="957" y="918"/>
                </a:lnTo>
                <a:lnTo>
                  <a:pt x="970" y="906"/>
                </a:lnTo>
                <a:lnTo>
                  <a:pt x="984" y="896"/>
                </a:lnTo>
                <a:lnTo>
                  <a:pt x="997" y="887"/>
                </a:lnTo>
                <a:lnTo>
                  <a:pt x="1009" y="878"/>
                </a:lnTo>
                <a:lnTo>
                  <a:pt x="1021" y="871"/>
                </a:lnTo>
                <a:lnTo>
                  <a:pt x="1032" y="866"/>
                </a:lnTo>
                <a:lnTo>
                  <a:pt x="1052" y="858"/>
                </a:lnTo>
                <a:lnTo>
                  <a:pt x="1065" y="853"/>
                </a:lnTo>
                <a:lnTo>
                  <a:pt x="1069" y="852"/>
                </a:lnTo>
                <a:lnTo>
                  <a:pt x="922" y="573"/>
                </a:lnTo>
                <a:lnTo>
                  <a:pt x="906" y="578"/>
                </a:lnTo>
                <a:lnTo>
                  <a:pt x="892" y="584"/>
                </a:lnTo>
                <a:lnTo>
                  <a:pt x="865" y="596"/>
                </a:lnTo>
                <a:lnTo>
                  <a:pt x="838" y="611"/>
                </a:lnTo>
                <a:lnTo>
                  <a:pt x="814" y="627"/>
                </a:lnTo>
                <a:lnTo>
                  <a:pt x="792" y="645"/>
                </a:lnTo>
                <a:lnTo>
                  <a:pt x="770" y="662"/>
                </a:lnTo>
                <a:lnTo>
                  <a:pt x="751" y="679"/>
                </a:lnTo>
                <a:lnTo>
                  <a:pt x="734" y="697"/>
                </a:lnTo>
                <a:lnTo>
                  <a:pt x="718" y="714"/>
                </a:lnTo>
                <a:lnTo>
                  <a:pt x="704" y="729"/>
                </a:lnTo>
                <a:lnTo>
                  <a:pt x="683" y="756"/>
                </a:lnTo>
                <a:lnTo>
                  <a:pt x="670" y="775"/>
                </a:lnTo>
                <a:lnTo>
                  <a:pt x="666" y="782"/>
                </a:lnTo>
                <a:close/>
                <a:moveTo>
                  <a:pt x="1039" y="1006"/>
                </a:moveTo>
                <a:lnTo>
                  <a:pt x="1039" y="1006"/>
                </a:lnTo>
                <a:lnTo>
                  <a:pt x="1030" y="1016"/>
                </a:lnTo>
                <a:lnTo>
                  <a:pt x="1020" y="1024"/>
                </a:lnTo>
                <a:lnTo>
                  <a:pt x="1012" y="1034"/>
                </a:lnTo>
                <a:lnTo>
                  <a:pt x="1003" y="1043"/>
                </a:lnTo>
                <a:lnTo>
                  <a:pt x="996" y="1053"/>
                </a:lnTo>
                <a:lnTo>
                  <a:pt x="989" y="1063"/>
                </a:lnTo>
                <a:lnTo>
                  <a:pt x="982" y="1074"/>
                </a:lnTo>
                <a:lnTo>
                  <a:pt x="975" y="1085"/>
                </a:lnTo>
                <a:lnTo>
                  <a:pt x="965" y="1108"/>
                </a:lnTo>
                <a:lnTo>
                  <a:pt x="957" y="1130"/>
                </a:lnTo>
                <a:lnTo>
                  <a:pt x="951" y="1155"/>
                </a:lnTo>
                <a:lnTo>
                  <a:pt x="948" y="1179"/>
                </a:lnTo>
                <a:lnTo>
                  <a:pt x="946" y="1203"/>
                </a:lnTo>
                <a:lnTo>
                  <a:pt x="947" y="1228"/>
                </a:lnTo>
                <a:lnTo>
                  <a:pt x="951" y="1252"/>
                </a:lnTo>
                <a:lnTo>
                  <a:pt x="957" y="1277"/>
                </a:lnTo>
                <a:lnTo>
                  <a:pt x="960" y="1288"/>
                </a:lnTo>
                <a:lnTo>
                  <a:pt x="965" y="1300"/>
                </a:lnTo>
                <a:lnTo>
                  <a:pt x="970" y="1311"/>
                </a:lnTo>
                <a:lnTo>
                  <a:pt x="975" y="1323"/>
                </a:lnTo>
                <a:lnTo>
                  <a:pt x="982" y="1335"/>
                </a:lnTo>
                <a:lnTo>
                  <a:pt x="989" y="1345"/>
                </a:lnTo>
                <a:lnTo>
                  <a:pt x="996" y="1356"/>
                </a:lnTo>
                <a:lnTo>
                  <a:pt x="1004" y="1366"/>
                </a:lnTo>
                <a:lnTo>
                  <a:pt x="1013" y="1376"/>
                </a:lnTo>
                <a:lnTo>
                  <a:pt x="1022" y="1385"/>
                </a:lnTo>
                <a:lnTo>
                  <a:pt x="1031" y="1394"/>
                </a:lnTo>
                <a:lnTo>
                  <a:pt x="1040" y="1403"/>
                </a:lnTo>
                <a:lnTo>
                  <a:pt x="1051" y="1411"/>
                </a:lnTo>
                <a:lnTo>
                  <a:pt x="1061" y="1418"/>
                </a:lnTo>
                <a:lnTo>
                  <a:pt x="1072" y="1424"/>
                </a:lnTo>
                <a:lnTo>
                  <a:pt x="1083" y="1430"/>
                </a:lnTo>
                <a:lnTo>
                  <a:pt x="1105" y="1440"/>
                </a:lnTo>
                <a:lnTo>
                  <a:pt x="1129" y="1448"/>
                </a:lnTo>
                <a:lnTo>
                  <a:pt x="1152" y="1454"/>
                </a:lnTo>
                <a:lnTo>
                  <a:pt x="1177" y="1459"/>
                </a:lnTo>
                <a:lnTo>
                  <a:pt x="1201" y="1460"/>
                </a:lnTo>
                <a:lnTo>
                  <a:pt x="1225" y="1459"/>
                </a:lnTo>
                <a:lnTo>
                  <a:pt x="1250" y="1455"/>
                </a:lnTo>
                <a:lnTo>
                  <a:pt x="1274" y="1449"/>
                </a:lnTo>
                <a:lnTo>
                  <a:pt x="1286" y="1445"/>
                </a:lnTo>
                <a:lnTo>
                  <a:pt x="1298" y="1441"/>
                </a:lnTo>
                <a:lnTo>
                  <a:pt x="1309" y="1436"/>
                </a:lnTo>
                <a:lnTo>
                  <a:pt x="1321" y="1430"/>
                </a:lnTo>
                <a:lnTo>
                  <a:pt x="1332" y="1424"/>
                </a:lnTo>
                <a:lnTo>
                  <a:pt x="1342" y="1417"/>
                </a:lnTo>
                <a:lnTo>
                  <a:pt x="1353" y="1410"/>
                </a:lnTo>
                <a:lnTo>
                  <a:pt x="1364" y="1402"/>
                </a:lnTo>
                <a:lnTo>
                  <a:pt x="1374" y="1393"/>
                </a:lnTo>
                <a:lnTo>
                  <a:pt x="1383" y="1384"/>
                </a:lnTo>
                <a:lnTo>
                  <a:pt x="1392" y="1375"/>
                </a:lnTo>
                <a:lnTo>
                  <a:pt x="1400" y="1365"/>
                </a:lnTo>
                <a:lnTo>
                  <a:pt x="1408" y="1355"/>
                </a:lnTo>
                <a:lnTo>
                  <a:pt x="1415" y="1345"/>
                </a:lnTo>
                <a:lnTo>
                  <a:pt x="1421" y="1335"/>
                </a:lnTo>
                <a:lnTo>
                  <a:pt x="1428" y="1323"/>
                </a:lnTo>
                <a:lnTo>
                  <a:pt x="1439" y="1301"/>
                </a:lnTo>
                <a:lnTo>
                  <a:pt x="1447" y="1278"/>
                </a:lnTo>
                <a:lnTo>
                  <a:pt x="1452" y="1253"/>
                </a:lnTo>
                <a:lnTo>
                  <a:pt x="1456" y="1229"/>
                </a:lnTo>
                <a:lnTo>
                  <a:pt x="1457" y="1205"/>
                </a:lnTo>
                <a:lnTo>
                  <a:pt x="1456" y="1180"/>
                </a:lnTo>
                <a:lnTo>
                  <a:pt x="1453" y="1156"/>
                </a:lnTo>
                <a:lnTo>
                  <a:pt x="1447" y="1132"/>
                </a:lnTo>
                <a:lnTo>
                  <a:pt x="1443" y="1120"/>
                </a:lnTo>
                <a:lnTo>
                  <a:pt x="1439" y="1108"/>
                </a:lnTo>
                <a:lnTo>
                  <a:pt x="1434" y="1097"/>
                </a:lnTo>
                <a:lnTo>
                  <a:pt x="1428" y="1086"/>
                </a:lnTo>
                <a:lnTo>
                  <a:pt x="1421" y="1074"/>
                </a:lnTo>
                <a:lnTo>
                  <a:pt x="1414" y="1063"/>
                </a:lnTo>
                <a:lnTo>
                  <a:pt x="1407" y="1053"/>
                </a:lnTo>
                <a:lnTo>
                  <a:pt x="1399" y="1042"/>
                </a:lnTo>
                <a:lnTo>
                  <a:pt x="1391" y="1033"/>
                </a:lnTo>
                <a:lnTo>
                  <a:pt x="1382" y="1023"/>
                </a:lnTo>
                <a:lnTo>
                  <a:pt x="1373" y="1015"/>
                </a:lnTo>
                <a:lnTo>
                  <a:pt x="1363" y="1005"/>
                </a:lnTo>
                <a:lnTo>
                  <a:pt x="1352" y="998"/>
                </a:lnTo>
                <a:lnTo>
                  <a:pt x="1342" y="991"/>
                </a:lnTo>
                <a:lnTo>
                  <a:pt x="1332" y="984"/>
                </a:lnTo>
                <a:lnTo>
                  <a:pt x="1321" y="978"/>
                </a:lnTo>
                <a:lnTo>
                  <a:pt x="1299" y="968"/>
                </a:lnTo>
                <a:lnTo>
                  <a:pt x="1275" y="960"/>
                </a:lnTo>
                <a:lnTo>
                  <a:pt x="1251" y="954"/>
                </a:lnTo>
                <a:lnTo>
                  <a:pt x="1227" y="949"/>
                </a:lnTo>
                <a:lnTo>
                  <a:pt x="1202" y="948"/>
                </a:lnTo>
                <a:lnTo>
                  <a:pt x="1178" y="949"/>
                </a:lnTo>
                <a:lnTo>
                  <a:pt x="1153" y="954"/>
                </a:lnTo>
                <a:lnTo>
                  <a:pt x="1130" y="959"/>
                </a:lnTo>
                <a:lnTo>
                  <a:pt x="1118" y="963"/>
                </a:lnTo>
                <a:lnTo>
                  <a:pt x="1105" y="968"/>
                </a:lnTo>
                <a:lnTo>
                  <a:pt x="1094" y="972"/>
                </a:lnTo>
                <a:lnTo>
                  <a:pt x="1083" y="978"/>
                </a:lnTo>
                <a:lnTo>
                  <a:pt x="1072" y="984"/>
                </a:lnTo>
                <a:lnTo>
                  <a:pt x="1061" y="991"/>
                </a:lnTo>
                <a:lnTo>
                  <a:pt x="1051" y="998"/>
                </a:lnTo>
                <a:lnTo>
                  <a:pt x="1039" y="100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7486210" y="5300663"/>
            <a:ext cx="1363662" cy="1358900"/>
          </a:xfrm>
          <a:custGeom>
            <a:avLst/>
            <a:gdLst>
              <a:gd name="T0" fmla="*/ 2147483647 w 2364"/>
              <a:gd name="T1" fmla="*/ 2147483647 h 2361"/>
              <a:gd name="T2" fmla="*/ 2147483647 w 2364"/>
              <a:gd name="T3" fmla="*/ 2147483647 h 2361"/>
              <a:gd name="T4" fmla="*/ 2147483647 w 2364"/>
              <a:gd name="T5" fmla="*/ 2147483647 h 2361"/>
              <a:gd name="T6" fmla="*/ 2147483647 w 2364"/>
              <a:gd name="T7" fmla="*/ 2147483647 h 2361"/>
              <a:gd name="T8" fmla="*/ 2147483647 w 2364"/>
              <a:gd name="T9" fmla="*/ 2147483647 h 2361"/>
              <a:gd name="T10" fmla="*/ 2147483647 w 2364"/>
              <a:gd name="T11" fmla="*/ 2147483647 h 2361"/>
              <a:gd name="T12" fmla="*/ 2147483647 w 2364"/>
              <a:gd name="T13" fmla="*/ 2147483647 h 2361"/>
              <a:gd name="T14" fmla="*/ 2147483647 w 2364"/>
              <a:gd name="T15" fmla="*/ 2147483647 h 2361"/>
              <a:gd name="T16" fmla="*/ 2147483647 w 2364"/>
              <a:gd name="T17" fmla="*/ 2147483647 h 2361"/>
              <a:gd name="T18" fmla="*/ 2147483647 w 2364"/>
              <a:gd name="T19" fmla="*/ 2147483647 h 2361"/>
              <a:gd name="T20" fmla="*/ 2147483647 w 2364"/>
              <a:gd name="T21" fmla="*/ 2147483647 h 2361"/>
              <a:gd name="T22" fmla="*/ 2147483647 w 2364"/>
              <a:gd name="T23" fmla="*/ 2147483647 h 2361"/>
              <a:gd name="T24" fmla="*/ 2147483647 w 2364"/>
              <a:gd name="T25" fmla="*/ 2147483647 h 2361"/>
              <a:gd name="T26" fmla="*/ 2147483647 w 2364"/>
              <a:gd name="T27" fmla="*/ 2147483647 h 2361"/>
              <a:gd name="T28" fmla="*/ 2147483647 w 2364"/>
              <a:gd name="T29" fmla="*/ 2147483647 h 2361"/>
              <a:gd name="T30" fmla="*/ 2147483647 w 2364"/>
              <a:gd name="T31" fmla="*/ 2147483647 h 2361"/>
              <a:gd name="T32" fmla="*/ 2147483647 w 2364"/>
              <a:gd name="T33" fmla="*/ 2147483647 h 2361"/>
              <a:gd name="T34" fmla="*/ 2147483647 w 2364"/>
              <a:gd name="T35" fmla="*/ 2147483647 h 2361"/>
              <a:gd name="T36" fmla="*/ 2147483647 w 2364"/>
              <a:gd name="T37" fmla="*/ 2147483647 h 2361"/>
              <a:gd name="T38" fmla="*/ 2147483647 w 2364"/>
              <a:gd name="T39" fmla="*/ 2147483647 h 2361"/>
              <a:gd name="T40" fmla="*/ 2147483647 w 2364"/>
              <a:gd name="T41" fmla="*/ 2147483647 h 2361"/>
              <a:gd name="T42" fmla="*/ 2147483647 w 2364"/>
              <a:gd name="T43" fmla="*/ 2147483647 h 2361"/>
              <a:gd name="T44" fmla="*/ 2147483647 w 2364"/>
              <a:gd name="T45" fmla="*/ 2147483647 h 2361"/>
              <a:gd name="T46" fmla="*/ 2147483647 w 2364"/>
              <a:gd name="T47" fmla="*/ 2147483647 h 2361"/>
              <a:gd name="T48" fmla="*/ 2147483647 w 2364"/>
              <a:gd name="T49" fmla="*/ 2147483647 h 2361"/>
              <a:gd name="T50" fmla="*/ 2147483647 w 2364"/>
              <a:gd name="T51" fmla="*/ 2147483647 h 2361"/>
              <a:gd name="T52" fmla="*/ 2147483647 w 2364"/>
              <a:gd name="T53" fmla="*/ 2147483647 h 2361"/>
              <a:gd name="T54" fmla="*/ 2147483647 w 2364"/>
              <a:gd name="T55" fmla="*/ 2147483647 h 2361"/>
              <a:gd name="T56" fmla="*/ 2147483647 w 2364"/>
              <a:gd name="T57" fmla="*/ 2147483647 h 2361"/>
              <a:gd name="T58" fmla="*/ 2147483647 w 2364"/>
              <a:gd name="T59" fmla="*/ 2147483647 h 2361"/>
              <a:gd name="T60" fmla="*/ 2147483647 w 2364"/>
              <a:gd name="T61" fmla="*/ 2147483647 h 2361"/>
              <a:gd name="T62" fmla="*/ 2147483647 w 2364"/>
              <a:gd name="T63" fmla="*/ 2147483647 h 2361"/>
              <a:gd name="T64" fmla="*/ 2147483647 w 2364"/>
              <a:gd name="T65" fmla="*/ 2147483647 h 2361"/>
              <a:gd name="T66" fmla="*/ 2147483647 w 2364"/>
              <a:gd name="T67" fmla="*/ 2147483647 h 2361"/>
              <a:gd name="T68" fmla="*/ 2147483647 w 2364"/>
              <a:gd name="T69" fmla="*/ 2147483647 h 2361"/>
              <a:gd name="T70" fmla="*/ 0 w 2364"/>
              <a:gd name="T71" fmla="*/ 2147483647 h 2361"/>
              <a:gd name="T72" fmla="*/ 2147483647 w 2364"/>
              <a:gd name="T73" fmla="*/ 2147483647 h 2361"/>
              <a:gd name="T74" fmla="*/ 2147483647 w 2364"/>
              <a:gd name="T75" fmla="*/ 2147483647 h 2361"/>
              <a:gd name="T76" fmla="*/ 2147483647 w 2364"/>
              <a:gd name="T77" fmla="*/ 2147483647 h 2361"/>
              <a:gd name="T78" fmla="*/ 2147483647 w 2364"/>
              <a:gd name="T79" fmla="*/ 2147483647 h 2361"/>
              <a:gd name="T80" fmla="*/ 2147483647 w 2364"/>
              <a:gd name="T81" fmla="*/ 2147483647 h 2361"/>
              <a:gd name="T82" fmla="*/ 2147483647 w 2364"/>
              <a:gd name="T83" fmla="*/ 2147483647 h 2361"/>
              <a:gd name="T84" fmla="*/ 2147483647 w 2364"/>
              <a:gd name="T85" fmla="*/ 2147483647 h 2361"/>
              <a:gd name="T86" fmla="*/ 2147483647 w 2364"/>
              <a:gd name="T87" fmla="*/ 2147483647 h 2361"/>
              <a:gd name="T88" fmla="*/ 2147483647 w 2364"/>
              <a:gd name="T89" fmla="*/ 2147483647 h 2361"/>
              <a:gd name="T90" fmla="*/ 2147483647 w 2364"/>
              <a:gd name="T91" fmla="*/ 2147483647 h 2361"/>
              <a:gd name="T92" fmla="*/ 2147483647 w 2364"/>
              <a:gd name="T93" fmla="*/ 2147483647 h 2361"/>
              <a:gd name="T94" fmla="*/ 2147483647 w 2364"/>
              <a:gd name="T95" fmla="*/ 2147483647 h 2361"/>
              <a:gd name="T96" fmla="*/ 2147483647 w 2364"/>
              <a:gd name="T97" fmla="*/ 2147483647 h 2361"/>
              <a:gd name="T98" fmla="*/ 2147483647 w 2364"/>
              <a:gd name="T99" fmla="*/ 2147483647 h 2361"/>
              <a:gd name="T100" fmla="*/ 2147483647 w 2364"/>
              <a:gd name="T101" fmla="*/ 2147483647 h 2361"/>
              <a:gd name="T102" fmla="*/ 2147483647 w 2364"/>
              <a:gd name="T103" fmla="*/ 2147483647 h 2361"/>
              <a:gd name="T104" fmla="*/ 2147483647 w 2364"/>
              <a:gd name="T105" fmla="*/ 2147483647 h 2361"/>
              <a:gd name="T106" fmla="*/ 2147483647 w 2364"/>
              <a:gd name="T107" fmla="*/ 2147483647 h 2361"/>
              <a:gd name="T108" fmla="*/ 2147483647 w 2364"/>
              <a:gd name="T109" fmla="*/ 2147483647 h 2361"/>
              <a:gd name="T110" fmla="*/ 2147483647 w 2364"/>
              <a:gd name="T111" fmla="*/ 2147483647 h 2361"/>
              <a:gd name="T112" fmla="*/ 2147483647 w 2364"/>
              <a:gd name="T113" fmla="*/ 2147483647 h 2361"/>
              <a:gd name="T114" fmla="*/ 2147483647 w 2364"/>
              <a:gd name="T115" fmla="*/ 2147483647 h 2361"/>
              <a:gd name="T116" fmla="*/ 2147483647 w 2364"/>
              <a:gd name="T117" fmla="*/ 2147483647 h 2361"/>
              <a:gd name="T118" fmla="*/ 2147483647 w 2364"/>
              <a:gd name="T119" fmla="*/ 2147483647 h 2361"/>
              <a:gd name="T120" fmla="*/ 2147483647 w 2364"/>
              <a:gd name="T121" fmla="*/ 2147483647 h 2361"/>
              <a:gd name="T122" fmla="*/ 2147483647 w 2364"/>
              <a:gd name="T123" fmla="*/ 2147483647 h 2361"/>
              <a:gd name="T124" fmla="*/ 2147483647 w 2364"/>
              <a:gd name="T125" fmla="*/ 2147483647 h 236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364"/>
              <a:gd name="T190" fmla="*/ 0 h 2361"/>
              <a:gd name="T191" fmla="*/ 2364 w 2364"/>
              <a:gd name="T192" fmla="*/ 2361 h 236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364" h="2361">
                <a:moveTo>
                  <a:pt x="665" y="190"/>
                </a:moveTo>
                <a:lnTo>
                  <a:pt x="764" y="283"/>
                </a:lnTo>
                <a:lnTo>
                  <a:pt x="789" y="272"/>
                </a:lnTo>
                <a:lnTo>
                  <a:pt x="814" y="261"/>
                </a:lnTo>
                <a:lnTo>
                  <a:pt x="840" y="251"/>
                </a:lnTo>
                <a:lnTo>
                  <a:pt x="866" y="242"/>
                </a:lnTo>
                <a:lnTo>
                  <a:pt x="891" y="233"/>
                </a:lnTo>
                <a:lnTo>
                  <a:pt x="918" y="225"/>
                </a:lnTo>
                <a:lnTo>
                  <a:pt x="944" y="217"/>
                </a:lnTo>
                <a:lnTo>
                  <a:pt x="971" y="211"/>
                </a:lnTo>
                <a:lnTo>
                  <a:pt x="974" y="92"/>
                </a:lnTo>
                <a:lnTo>
                  <a:pt x="974" y="85"/>
                </a:lnTo>
                <a:lnTo>
                  <a:pt x="974" y="78"/>
                </a:lnTo>
                <a:lnTo>
                  <a:pt x="976" y="64"/>
                </a:lnTo>
                <a:lnTo>
                  <a:pt x="980" y="51"/>
                </a:lnTo>
                <a:lnTo>
                  <a:pt x="986" y="40"/>
                </a:lnTo>
                <a:lnTo>
                  <a:pt x="989" y="34"/>
                </a:lnTo>
                <a:lnTo>
                  <a:pt x="993" y="29"/>
                </a:lnTo>
                <a:lnTo>
                  <a:pt x="998" y="25"/>
                </a:lnTo>
                <a:lnTo>
                  <a:pt x="1003" y="21"/>
                </a:lnTo>
                <a:lnTo>
                  <a:pt x="1008" y="18"/>
                </a:lnTo>
                <a:lnTo>
                  <a:pt x="1013" y="16"/>
                </a:lnTo>
                <a:lnTo>
                  <a:pt x="1019" y="14"/>
                </a:lnTo>
                <a:lnTo>
                  <a:pt x="1025" y="13"/>
                </a:lnTo>
                <a:lnTo>
                  <a:pt x="1129" y="0"/>
                </a:lnTo>
                <a:lnTo>
                  <a:pt x="1135" y="0"/>
                </a:lnTo>
                <a:lnTo>
                  <a:pt x="1141" y="0"/>
                </a:lnTo>
                <a:lnTo>
                  <a:pt x="1147" y="1"/>
                </a:lnTo>
                <a:lnTo>
                  <a:pt x="1152" y="3"/>
                </a:lnTo>
                <a:lnTo>
                  <a:pt x="1159" y="5"/>
                </a:lnTo>
                <a:lnTo>
                  <a:pt x="1164" y="8"/>
                </a:lnTo>
                <a:lnTo>
                  <a:pt x="1169" y="12"/>
                </a:lnTo>
                <a:lnTo>
                  <a:pt x="1174" y="16"/>
                </a:lnTo>
                <a:lnTo>
                  <a:pt x="1183" y="26"/>
                </a:lnTo>
                <a:lnTo>
                  <a:pt x="1190" y="38"/>
                </a:lnTo>
                <a:lnTo>
                  <a:pt x="1195" y="51"/>
                </a:lnTo>
                <a:lnTo>
                  <a:pt x="1196" y="58"/>
                </a:lnTo>
                <a:lnTo>
                  <a:pt x="1198" y="65"/>
                </a:lnTo>
                <a:lnTo>
                  <a:pt x="1223" y="186"/>
                </a:lnTo>
                <a:lnTo>
                  <a:pt x="1251" y="187"/>
                </a:lnTo>
                <a:lnTo>
                  <a:pt x="1279" y="189"/>
                </a:lnTo>
                <a:lnTo>
                  <a:pt x="1307" y="191"/>
                </a:lnTo>
                <a:lnTo>
                  <a:pt x="1334" y="195"/>
                </a:lnTo>
                <a:lnTo>
                  <a:pt x="1363" y="199"/>
                </a:lnTo>
                <a:lnTo>
                  <a:pt x="1390" y="204"/>
                </a:lnTo>
                <a:lnTo>
                  <a:pt x="1418" y="210"/>
                </a:lnTo>
                <a:lnTo>
                  <a:pt x="1445" y="216"/>
                </a:lnTo>
                <a:lnTo>
                  <a:pt x="1506" y="112"/>
                </a:lnTo>
                <a:lnTo>
                  <a:pt x="1508" y="105"/>
                </a:lnTo>
                <a:lnTo>
                  <a:pt x="1512" y="98"/>
                </a:lnTo>
                <a:lnTo>
                  <a:pt x="1520" y="87"/>
                </a:lnTo>
                <a:lnTo>
                  <a:pt x="1530" y="77"/>
                </a:lnTo>
                <a:lnTo>
                  <a:pt x="1541" y="70"/>
                </a:lnTo>
                <a:lnTo>
                  <a:pt x="1547" y="67"/>
                </a:lnTo>
                <a:lnTo>
                  <a:pt x="1553" y="65"/>
                </a:lnTo>
                <a:lnTo>
                  <a:pt x="1559" y="63"/>
                </a:lnTo>
                <a:lnTo>
                  <a:pt x="1564" y="62"/>
                </a:lnTo>
                <a:lnTo>
                  <a:pt x="1570" y="62"/>
                </a:lnTo>
                <a:lnTo>
                  <a:pt x="1576" y="63"/>
                </a:lnTo>
                <a:lnTo>
                  <a:pt x="1582" y="64"/>
                </a:lnTo>
                <a:lnTo>
                  <a:pt x="1588" y="66"/>
                </a:lnTo>
                <a:lnTo>
                  <a:pt x="1686" y="104"/>
                </a:lnTo>
                <a:lnTo>
                  <a:pt x="1691" y="106"/>
                </a:lnTo>
                <a:lnTo>
                  <a:pt x="1696" y="109"/>
                </a:lnTo>
                <a:lnTo>
                  <a:pt x="1701" y="113"/>
                </a:lnTo>
                <a:lnTo>
                  <a:pt x="1705" y="117"/>
                </a:lnTo>
                <a:lnTo>
                  <a:pt x="1709" y="122"/>
                </a:lnTo>
                <a:lnTo>
                  <a:pt x="1712" y="127"/>
                </a:lnTo>
                <a:lnTo>
                  <a:pt x="1715" y="133"/>
                </a:lnTo>
                <a:lnTo>
                  <a:pt x="1717" y="138"/>
                </a:lnTo>
                <a:lnTo>
                  <a:pt x="1720" y="151"/>
                </a:lnTo>
                <a:lnTo>
                  <a:pt x="1721" y="165"/>
                </a:lnTo>
                <a:lnTo>
                  <a:pt x="1720" y="179"/>
                </a:lnTo>
                <a:lnTo>
                  <a:pt x="1718" y="186"/>
                </a:lnTo>
                <a:lnTo>
                  <a:pt x="1716" y="193"/>
                </a:lnTo>
                <a:lnTo>
                  <a:pt x="1682" y="310"/>
                </a:lnTo>
                <a:lnTo>
                  <a:pt x="1706" y="324"/>
                </a:lnTo>
                <a:lnTo>
                  <a:pt x="1732" y="339"/>
                </a:lnTo>
                <a:lnTo>
                  <a:pt x="1756" y="355"/>
                </a:lnTo>
                <a:lnTo>
                  <a:pt x="1779" y="372"/>
                </a:lnTo>
                <a:lnTo>
                  <a:pt x="1803" y="389"/>
                </a:lnTo>
                <a:lnTo>
                  <a:pt x="1826" y="407"/>
                </a:lnTo>
                <a:lnTo>
                  <a:pt x="1848" y="426"/>
                </a:lnTo>
                <a:lnTo>
                  <a:pt x="1871" y="446"/>
                </a:lnTo>
                <a:lnTo>
                  <a:pt x="1970" y="382"/>
                </a:lnTo>
                <a:lnTo>
                  <a:pt x="1976" y="377"/>
                </a:lnTo>
                <a:lnTo>
                  <a:pt x="1983" y="373"/>
                </a:lnTo>
                <a:lnTo>
                  <a:pt x="1995" y="367"/>
                </a:lnTo>
                <a:lnTo>
                  <a:pt x="2008" y="363"/>
                </a:lnTo>
                <a:lnTo>
                  <a:pt x="2021" y="362"/>
                </a:lnTo>
                <a:lnTo>
                  <a:pt x="2027" y="362"/>
                </a:lnTo>
                <a:lnTo>
                  <a:pt x="2033" y="362"/>
                </a:lnTo>
                <a:lnTo>
                  <a:pt x="2039" y="364"/>
                </a:lnTo>
                <a:lnTo>
                  <a:pt x="2046" y="366"/>
                </a:lnTo>
                <a:lnTo>
                  <a:pt x="2051" y="368"/>
                </a:lnTo>
                <a:lnTo>
                  <a:pt x="2057" y="371"/>
                </a:lnTo>
                <a:lnTo>
                  <a:pt x="2061" y="375"/>
                </a:lnTo>
                <a:lnTo>
                  <a:pt x="2066" y="379"/>
                </a:lnTo>
                <a:lnTo>
                  <a:pt x="2134" y="457"/>
                </a:lnTo>
                <a:lnTo>
                  <a:pt x="2138" y="462"/>
                </a:lnTo>
                <a:lnTo>
                  <a:pt x="2141" y="467"/>
                </a:lnTo>
                <a:lnTo>
                  <a:pt x="2144" y="472"/>
                </a:lnTo>
                <a:lnTo>
                  <a:pt x="2146" y="478"/>
                </a:lnTo>
                <a:lnTo>
                  <a:pt x="2147" y="485"/>
                </a:lnTo>
                <a:lnTo>
                  <a:pt x="2147" y="491"/>
                </a:lnTo>
                <a:lnTo>
                  <a:pt x="2147" y="497"/>
                </a:lnTo>
                <a:lnTo>
                  <a:pt x="2147" y="504"/>
                </a:lnTo>
                <a:lnTo>
                  <a:pt x="2144" y="516"/>
                </a:lnTo>
                <a:lnTo>
                  <a:pt x="2138" y="528"/>
                </a:lnTo>
                <a:lnTo>
                  <a:pt x="2130" y="540"/>
                </a:lnTo>
                <a:lnTo>
                  <a:pt x="2126" y="546"/>
                </a:lnTo>
                <a:lnTo>
                  <a:pt x="2120" y="551"/>
                </a:lnTo>
                <a:lnTo>
                  <a:pt x="2035" y="639"/>
                </a:lnTo>
                <a:lnTo>
                  <a:pt x="2052" y="663"/>
                </a:lnTo>
                <a:lnTo>
                  <a:pt x="2066" y="688"/>
                </a:lnTo>
                <a:lnTo>
                  <a:pt x="2080" y="713"/>
                </a:lnTo>
                <a:lnTo>
                  <a:pt x="2093" y="739"/>
                </a:lnTo>
                <a:lnTo>
                  <a:pt x="2105" y="764"/>
                </a:lnTo>
                <a:lnTo>
                  <a:pt x="2118" y="790"/>
                </a:lnTo>
                <a:lnTo>
                  <a:pt x="2128" y="816"/>
                </a:lnTo>
                <a:lnTo>
                  <a:pt x="2138" y="842"/>
                </a:lnTo>
                <a:lnTo>
                  <a:pt x="2244" y="830"/>
                </a:lnTo>
                <a:lnTo>
                  <a:pt x="2252" y="828"/>
                </a:lnTo>
                <a:lnTo>
                  <a:pt x="2259" y="827"/>
                </a:lnTo>
                <a:lnTo>
                  <a:pt x="2273" y="827"/>
                </a:lnTo>
                <a:lnTo>
                  <a:pt x="2286" y="829"/>
                </a:lnTo>
                <a:lnTo>
                  <a:pt x="2298" y="833"/>
                </a:lnTo>
                <a:lnTo>
                  <a:pt x="2305" y="836"/>
                </a:lnTo>
                <a:lnTo>
                  <a:pt x="2310" y="840"/>
                </a:lnTo>
                <a:lnTo>
                  <a:pt x="2315" y="843"/>
                </a:lnTo>
                <a:lnTo>
                  <a:pt x="2319" y="848"/>
                </a:lnTo>
                <a:lnTo>
                  <a:pt x="2323" y="852"/>
                </a:lnTo>
                <a:lnTo>
                  <a:pt x="2326" y="857"/>
                </a:lnTo>
                <a:lnTo>
                  <a:pt x="2329" y="864"/>
                </a:lnTo>
                <a:lnTo>
                  <a:pt x="2331" y="870"/>
                </a:lnTo>
                <a:lnTo>
                  <a:pt x="2358" y="969"/>
                </a:lnTo>
                <a:lnTo>
                  <a:pt x="2359" y="975"/>
                </a:lnTo>
                <a:lnTo>
                  <a:pt x="2360" y="981"/>
                </a:lnTo>
                <a:lnTo>
                  <a:pt x="2360" y="987"/>
                </a:lnTo>
                <a:lnTo>
                  <a:pt x="2359" y="994"/>
                </a:lnTo>
                <a:lnTo>
                  <a:pt x="2357" y="1000"/>
                </a:lnTo>
                <a:lnTo>
                  <a:pt x="2355" y="1006"/>
                </a:lnTo>
                <a:lnTo>
                  <a:pt x="2353" y="1011"/>
                </a:lnTo>
                <a:lnTo>
                  <a:pt x="2349" y="1016"/>
                </a:lnTo>
                <a:lnTo>
                  <a:pt x="2341" y="1026"/>
                </a:lnTo>
                <a:lnTo>
                  <a:pt x="2331" y="1035"/>
                </a:lnTo>
                <a:lnTo>
                  <a:pt x="2319" y="1042"/>
                </a:lnTo>
                <a:lnTo>
                  <a:pt x="2312" y="1045"/>
                </a:lnTo>
                <a:lnTo>
                  <a:pt x="2305" y="1047"/>
                </a:lnTo>
                <a:lnTo>
                  <a:pt x="2194" y="1088"/>
                </a:lnTo>
                <a:lnTo>
                  <a:pt x="2197" y="1116"/>
                </a:lnTo>
                <a:lnTo>
                  <a:pt x="2198" y="1145"/>
                </a:lnTo>
                <a:lnTo>
                  <a:pt x="2199" y="1172"/>
                </a:lnTo>
                <a:lnTo>
                  <a:pt x="2199" y="1201"/>
                </a:lnTo>
                <a:lnTo>
                  <a:pt x="2198" y="1228"/>
                </a:lnTo>
                <a:lnTo>
                  <a:pt x="2197" y="1257"/>
                </a:lnTo>
                <a:lnTo>
                  <a:pt x="2194" y="1285"/>
                </a:lnTo>
                <a:lnTo>
                  <a:pt x="2191" y="1313"/>
                </a:lnTo>
                <a:lnTo>
                  <a:pt x="2303" y="1352"/>
                </a:lnTo>
                <a:lnTo>
                  <a:pt x="2310" y="1354"/>
                </a:lnTo>
                <a:lnTo>
                  <a:pt x="2317" y="1356"/>
                </a:lnTo>
                <a:lnTo>
                  <a:pt x="2330" y="1362"/>
                </a:lnTo>
                <a:lnTo>
                  <a:pt x="2341" y="1370"/>
                </a:lnTo>
                <a:lnTo>
                  <a:pt x="2350" y="1380"/>
                </a:lnTo>
                <a:lnTo>
                  <a:pt x="2354" y="1385"/>
                </a:lnTo>
                <a:lnTo>
                  <a:pt x="2357" y="1390"/>
                </a:lnTo>
                <a:lnTo>
                  <a:pt x="2359" y="1396"/>
                </a:lnTo>
                <a:lnTo>
                  <a:pt x="2361" y="1401"/>
                </a:lnTo>
                <a:lnTo>
                  <a:pt x="2364" y="1407"/>
                </a:lnTo>
                <a:lnTo>
                  <a:pt x="2364" y="1413"/>
                </a:lnTo>
                <a:lnTo>
                  <a:pt x="2364" y="1419"/>
                </a:lnTo>
                <a:lnTo>
                  <a:pt x="2364" y="1425"/>
                </a:lnTo>
                <a:lnTo>
                  <a:pt x="2344" y="1528"/>
                </a:lnTo>
                <a:lnTo>
                  <a:pt x="2342" y="1534"/>
                </a:lnTo>
                <a:lnTo>
                  <a:pt x="2340" y="1539"/>
                </a:lnTo>
                <a:lnTo>
                  <a:pt x="2337" y="1545"/>
                </a:lnTo>
                <a:lnTo>
                  <a:pt x="2334" y="1550"/>
                </a:lnTo>
                <a:lnTo>
                  <a:pt x="2330" y="1554"/>
                </a:lnTo>
                <a:lnTo>
                  <a:pt x="2326" y="1558"/>
                </a:lnTo>
                <a:lnTo>
                  <a:pt x="2321" y="1563"/>
                </a:lnTo>
                <a:lnTo>
                  <a:pt x="2315" y="1566"/>
                </a:lnTo>
                <a:lnTo>
                  <a:pt x="2304" y="1572"/>
                </a:lnTo>
                <a:lnTo>
                  <a:pt x="2290" y="1575"/>
                </a:lnTo>
                <a:lnTo>
                  <a:pt x="2276" y="1576"/>
                </a:lnTo>
                <a:lnTo>
                  <a:pt x="2269" y="1575"/>
                </a:lnTo>
                <a:lnTo>
                  <a:pt x="2261" y="1574"/>
                </a:lnTo>
                <a:lnTo>
                  <a:pt x="2127" y="1560"/>
                </a:lnTo>
                <a:lnTo>
                  <a:pt x="2117" y="1585"/>
                </a:lnTo>
                <a:lnTo>
                  <a:pt x="2105" y="1609"/>
                </a:lnTo>
                <a:lnTo>
                  <a:pt x="2093" y="1634"/>
                </a:lnTo>
                <a:lnTo>
                  <a:pt x="2081" y="1658"/>
                </a:lnTo>
                <a:lnTo>
                  <a:pt x="2068" y="1682"/>
                </a:lnTo>
                <a:lnTo>
                  <a:pt x="2055" y="1706"/>
                </a:lnTo>
                <a:lnTo>
                  <a:pt x="2039" y="1729"/>
                </a:lnTo>
                <a:lnTo>
                  <a:pt x="2024" y="1751"/>
                </a:lnTo>
                <a:lnTo>
                  <a:pt x="2030" y="1757"/>
                </a:lnTo>
                <a:lnTo>
                  <a:pt x="2101" y="1858"/>
                </a:lnTo>
                <a:lnTo>
                  <a:pt x="2106" y="1863"/>
                </a:lnTo>
                <a:lnTo>
                  <a:pt x="2111" y="1869"/>
                </a:lnTo>
                <a:lnTo>
                  <a:pt x="2118" y="1882"/>
                </a:lnTo>
                <a:lnTo>
                  <a:pt x="2122" y="1895"/>
                </a:lnTo>
                <a:lnTo>
                  <a:pt x="2125" y="1908"/>
                </a:lnTo>
                <a:lnTo>
                  <a:pt x="2125" y="1914"/>
                </a:lnTo>
                <a:lnTo>
                  <a:pt x="2124" y="1920"/>
                </a:lnTo>
                <a:lnTo>
                  <a:pt x="2123" y="1926"/>
                </a:lnTo>
                <a:lnTo>
                  <a:pt x="2122" y="1932"/>
                </a:lnTo>
                <a:lnTo>
                  <a:pt x="2119" y="1937"/>
                </a:lnTo>
                <a:lnTo>
                  <a:pt x="2116" y="1944"/>
                </a:lnTo>
                <a:lnTo>
                  <a:pt x="2113" y="1949"/>
                </a:lnTo>
                <a:lnTo>
                  <a:pt x="2109" y="1953"/>
                </a:lnTo>
                <a:lnTo>
                  <a:pt x="2033" y="2025"/>
                </a:lnTo>
                <a:lnTo>
                  <a:pt x="2028" y="2029"/>
                </a:lnTo>
                <a:lnTo>
                  <a:pt x="2023" y="2032"/>
                </a:lnTo>
                <a:lnTo>
                  <a:pt x="2018" y="2035"/>
                </a:lnTo>
                <a:lnTo>
                  <a:pt x="2012" y="2037"/>
                </a:lnTo>
                <a:lnTo>
                  <a:pt x="2006" y="2039"/>
                </a:lnTo>
                <a:lnTo>
                  <a:pt x="2000" y="2039"/>
                </a:lnTo>
                <a:lnTo>
                  <a:pt x="1994" y="2040"/>
                </a:lnTo>
                <a:lnTo>
                  <a:pt x="1988" y="2039"/>
                </a:lnTo>
                <a:lnTo>
                  <a:pt x="1974" y="2037"/>
                </a:lnTo>
                <a:lnTo>
                  <a:pt x="1962" y="2032"/>
                </a:lnTo>
                <a:lnTo>
                  <a:pt x="1950" y="2024"/>
                </a:lnTo>
                <a:lnTo>
                  <a:pt x="1944" y="2020"/>
                </a:lnTo>
                <a:lnTo>
                  <a:pt x="1939" y="2015"/>
                </a:lnTo>
                <a:lnTo>
                  <a:pt x="1856" y="1941"/>
                </a:lnTo>
                <a:lnTo>
                  <a:pt x="1832" y="1961"/>
                </a:lnTo>
                <a:lnTo>
                  <a:pt x="1810" y="1979"/>
                </a:lnTo>
                <a:lnTo>
                  <a:pt x="1787" y="1995"/>
                </a:lnTo>
                <a:lnTo>
                  <a:pt x="1765" y="2012"/>
                </a:lnTo>
                <a:lnTo>
                  <a:pt x="1742" y="2028"/>
                </a:lnTo>
                <a:lnTo>
                  <a:pt x="1718" y="2042"/>
                </a:lnTo>
                <a:lnTo>
                  <a:pt x="1695" y="2056"/>
                </a:lnTo>
                <a:lnTo>
                  <a:pt x="1671" y="2069"/>
                </a:lnTo>
                <a:lnTo>
                  <a:pt x="1646" y="2082"/>
                </a:lnTo>
                <a:lnTo>
                  <a:pt x="1680" y="2178"/>
                </a:lnTo>
                <a:lnTo>
                  <a:pt x="1683" y="2185"/>
                </a:lnTo>
                <a:lnTo>
                  <a:pt x="1686" y="2191"/>
                </a:lnTo>
                <a:lnTo>
                  <a:pt x="1689" y="2206"/>
                </a:lnTo>
                <a:lnTo>
                  <a:pt x="1690" y="2219"/>
                </a:lnTo>
                <a:lnTo>
                  <a:pt x="1688" y="2232"/>
                </a:lnTo>
                <a:lnTo>
                  <a:pt x="1687" y="2238"/>
                </a:lnTo>
                <a:lnTo>
                  <a:pt x="1685" y="2244"/>
                </a:lnTo>
                <a:lnTo>
                  <a:pt x="1682" y="2249"/>
                </a:lnTo>
                <a:lnTo>
                  <a:pt x="1679" y="2255"/>
                </a:lnTo>
                <a:lnTo>
                  <a:pt x="1675" y="2259"/>
                </a:lnTo>
                <a:lnTo>
                  <a:pt x="1671" y="2265"/>
                </a:lnTo>
                <a:lnTo>
                  <a:pt x="1666" y="2268"/>
                </a:lnTo>
                <a:lnTo>
                  <a:pt x="1660" y="2272"/>
                </a:lnTo>
                <a:lnTo>
                  <a:pt x="1569" y="2320"/>
                </a:lnTo>
                <a:lnTo>
                  <a:pt x="1563" y="2322"/>
                </a:lnTo>
                <a:lnTo>
                  <a:pt x="1557" y="2324"/>
                </a:lnTo>
                <a:lnTo>
                  <a:pt x="1551" y="2326"/>
                </a:lnTo>
                <a:lnTo>
                  <a:pt x="1545" y="2326"/>
                </a:lnTo>
                <a:lnTo>
                  <a:pt x="1539" y="2326"/>
                </a:lnTo>
                <a:lnTo>
                  <a:pt x="1532" y="2324"/>
                </a:lnTo>
                <a:lnTo>
                  <a:pt x="1526" y="2323"/>
                </a:lnTo>
                <a:lnTo>
                  <a:pt x="1520" y="2321"/>
                </a:lnTo>
                <a:lnTo>
                  <a:pt x="1509" y="2315"/>
                </a:lnTo>
                <a:lnTo>
                  <a:pt x="1498" y="2307"/>
                </a:lnTo>
                <a:lnTo>
                  <a:pt x="1489" y="2297"/>
                </a:lnTo>
                <a:lnTo>
                  <a:pt x="1485" y="2291"/>
                </a:lnTo>
                <a:lnTo>
                  <a:pt x="1481" y="2284"/>
                </a:lnTo>
                <a:lnTo>
                  <a:pt x="1406" y="2168"/>
                </a:lnTo>
                <a:lnTo>
                  <a:pt x="1405" y="2166"/>
                </a:lnTo>
                <a:lnTo>
                  <a:pt x="1379" y="2172"/>
                </a:lnTo>
                <a:lnTo>
                  <a:pt x="1352" y="2176"/>
                </a:lnTo>
                <a:lnTo>
                  <a:pt x="1325" y="2180"/>
                </a:lnTo>
                <a:lnTo>
                  <a:pt x="1298" y="2183"/>
                </a:lnTo>
                <a:lnTo>
                  <a:pt x="1270" y="2185"/>
                </a:lnTo>
                <a:lnTo>
                  <a:pt x="1244" y="2187"/>
                </a:lnTo>
                <a:lnTo>
                  <a:pt x="1216" y="2188"/>
                </a:lnTo>
                <a:lnTo>
                  <a:pt x="1189" y="2188"/>
                </a:lnTo>
                <a:lnTo>
                  <a:pt x="1158" y="2296"/>
                </a:lnTo>
                <a:lnTo>
                  <a:pt x="1157" y="2304"/>
                </a:lnTo>
                <a:lnTo>
                  <a:pt x="1155" y="2311"/>
                </a:lnTo>
                <a:lnTo>
                  <a:pt x="1149" y="2323"/>
                </a:lnTo>
                <a:lnTo>
                  <a:pt x="1142" y="2336"/>
                </a:lnTo>
                <a:lnTo>
                  <a:pt x="1133" y="2345"/>
                </a:lnTo>
                <a:lnTo>
                  <a:pt x="1128" y="2349"/>
                </a:lnTo>
                <a:lnTo>
                  <a:pt x="1123" y="2353"/>
                </a:lnTo>
                <a:lnTo>
                  <a:pt x="1118" y="2356"/>
                </a:lnTo>
                <a:lnTo>
                  <a:pt x="1112" y="2358"/>
                </a:lnTo>
                <a:lnTo>
                  <a:pt x="1107" y="2360"/>
                </a:lnTo>
                <a:lnTo>
                  <a:pt x="1101" y="2361"/>
                </a:lnTo>
                <a:lnTo>
                  <a:pt x="1095" y="2361"/>
                </a:lnTo>
                <a:lnTo>
                  <a:pt x="1087" y="2361"/>
                </a:lnTo>
                <a:lnTo>
                  <a:pt x="985" y="2348"/>
                </a:lnTo>
                <a:lnTo>
                  <a:pt x="979" y="2346"/>
                </a:lnTo>
                <a:lnTo>
                  <a:pt x="973" y="2345"/>
                </a:lnTo>
                <a:lnTo>
                  <a:pt x="968" y="2342"/>
                </a:lnTo>
                <a:lnTo>
                  <a:pt x="963" y="2339"/>
                </a:lnTo>
                <a:lnTo>
                  <a:pt x="957" y="2335"/>
                </a:lnTo>
                <a:lnTo>
                  <a:pt x="952" y="2331"/>
                </a:lnTo>
                <a:lnTo>
                  <a:pt x="948" y="2326"/>
                </a:lnTo>
                <a:lnTo>
                  <a:pt x="945" y="2320"/>
                </a:lnTo>
                <a:lnTo>
                  <a:pt x="939" y="2309"/>
                </a:lnTo>
                <a:lnTo>
                  <a:pt x="935" y="2296"/>
                </a:lnTo>
                <a:lnTo>
                  <a:pt x="933" y="2282"/>
                </a:lnTo>
                <a:lnTo>
                  <a:pt x="933" y="2275"/>
                </a:lnTo>
                <a:lnTo>
                  <a:pt x="934" y="2268"/>
                </a:lnTo>
                <a:lnTo>
                  <a:pt x="939" y="2154"/>
                </a:lnTo>
                <a:lnTo>
                  <a:pt x="913" y="2147"/>
                </a:lnTo>
                <a:lnTo>
                  <a:pt x="885" y="2139"/>
                </a:lnTo>
                <a:lnTo>
                  <a:pt x="859" y="2129"/>
                </a:lnTo>
                <a:lnTo>
                  <a:pt x="832" y="2119"/>
                </a:lnTo>
                <a:lnTo>
                  <a:pt x="806" y="2109"/>
                </a:lnTo>
                <a:lnTo>
                  <a:pt x="781" y="2097"/>
                </a:lnTo>
                <a:lnTo>
                  <a:pt x="754" y="2085"/>
                </a:lnTo>
                <a:lnTo>
                  <a:pt x="729" y="2073"/>
                </a:lnTo>
                <a:lnTo>
                  <a:pt x="639" y="2155"/>
                </a:lnTo>
                <a:lnTo>
                  <a:pt x="635" y="2161"/>
                </a:lnTo>
                <a:lnTo>
                  <a:pt x="629" y="2166"/>
                </a:lnTo>
                <a:lnTo>
                  <a:pt x="618" y="2174"/>
                </a:lnTo>
                <a:lnTo>
                  <a:pt x="606" y="2180"/>
                </a:lnTo>
                <a:lnTo>
                  <a:pt x="594" y="2184"/>
                </a:lnTo>
                <a:lnTo>
                  <a:pt x="588" y="2185"/>
                </a:lnTo>
                <a:lnTo>
                  <a:pt x="582" y="2185"/>
                </a:lnTo>
                <a:lnTo>
                  <a:pt x="575" y="2185"/>
                </a:lnTo>
                <a:lnTo>
                  <a:pt x="569" y="2184"/>
                </a:lnTo>
                <a:lnTo>
                  <a:pt x="563" y="2182"/>
                </a:lnTo>
                <a:lnTo>
                  <a:pt x="557" y="2180"/>
                </a:lnTo>
                <a:lnTo>
                  <a:pt x="552" y="2177"/>
                </a:lnTo>
                <a:lnTo>
                  <a:pt x="547" y="2174"/>
                </a:lnTo>
                <a:lnTo>
                  <a:pt x="466" y="2109"/>
                </a:lnTo>
                <a:lnTo>
                  <a:pt x="461" y="2105"/>
                </a:lnTo>
                <a:lnTo>
                  <a:pt x="457" y="2101"/>
                </a:lnTo>
                <a:lnTo>
                  <a:pt x="454" y="2096"/>
                </a:lnTo>
                <a:lnTo>
                  <a:pt x="450" y="2090"/>
                </a:lnTo>
                <a:lnTo>
                  <a:pt x="448" y="2085"/>
                </a:lnTo>
                <a:lnTo>
                  <a:pt x="446" y="2079"/>
                </a:lnTo>
                <a:lnTo>
                  <a:pt x="445" y="2073"/>
                </a:lnTo>
                <a:lnTo>
                  <a:pt x="445" y="2066"/>
                </a:lnTo>
                <a:lnTo>
                  <a:pt x="446" y="2053"/>
                </a:lnTo>
                <a:lnTo>
                  <a:pt x="449" y="2040"/>
                </a:lnTo>
                <a:lnTo>
                  <a:pt x="455" y="2027"/>
                </a:lnTo>
                <a:lnTo>
                  <a:pt x="459" y="2021"/>
                </a:lnTo>
                <a:lnTo>
                  <a:pt x="463" y="2015"/>
                </a:lnTo>
                <a:lnTo>
                  <a:pt x="523" y="1926"/>
                </a:lnTo>
                <a:lnTo>
                  <a:pt x="496" y="1902"/>
                </a:lnTo>
                <a:lnTo>
                  <a:pt x="471" y="1875"/>
                </a:lnTo>
                <a:lnTo>
                  <a:pt x="446" y="1849"/>
                </a:lnTo>
                <a:lnTo>
                  <a:pt x="423" y="1822"/>
                </a:lnTo>
                <a:lnTo>
                  <a:pt x="395" y="1786"/>
                </a:lnTo>
                <a:lnTo>
                  <a:pt x="369" y="1749"/>
                </a:lnTo>
                <a:lnTo>
                  <a:pt x="274" y="1793"/>
                </a:lnTo>
                <a:lnTo>
                  <a:pt x="268" y="1797"/>
                </a:lnTo>
                <a:lnTo>
                  <a:pt x="260" y="1801"/>
                </a:lnTo>
                <a:lnTo>
                  <a:pt x="247" y="1805"/>
                </a:lnTo>
                <a:lnTo>
                  <a:pt x="234" y="1807"/>
                </a:lnTo>
                <a:lnTo>
                  <a:pt x="221" y="1807"/>
                </a:lnTo>
                <a:lnTo>
                  <a:pt x="215" y="1806"/>
                </a:lnTo>
                <a:lnTo>
                  <a:pt x="209" y="1805"/>
                </a:lnTo>
                <a:lnTo>
                  <a:pt x="203" y="1803"/>
                </a:lnTo>
                <a:lnTo>
                  <a:pt x="197" y="1800"/>
                </a:lnTo>
                <a:lnTo>
                  <a:pt x="192" y="1797"/>
                </a:lnTo>
                <a:lnTo>
                  <a:pt x="187" y="1793"/>
                </a:lnTo>
                <a:lnTo>
                  <a:pt x="183" y="1789"/>
                </a:lnTo>
                <a:lnTo>
                  <a:pt x="179" y="1784"/>
                </a:lnTo>
                <a:lnTo>
                  <a:pt x="121" y="1698"/>
                </a:lnTo>
                <a:lnTo>
                  <a:pt x="118" y="1693"/>
                </a:lnTo>
                <a:lnTo>
                  <a:pt x="116" y="1686"/>
                </a:lnTo>
                <a:lnTo>
                  <a:pt x="114" y="1680"/>
                </a:lnTo>
                <a:lnTo>
                  <a:pt x="113" y="1674"/>
                </a:lnTo>
                <a:lnTo>
                  <a:pt x="112" y="1668"/>
                </a:lnTo>
                <a:lnTo>
                  <a:pt x="113" y="1662"/>
                </a:lnTo>
                <a:lnTo>
                  <a:pt x="113" y="1656"/>
                </a:lnTo>
                <a:lnTo>
                  <a:pt x="115" y="1650"/>
                </a:lnTo>
                <a:lnTo>
                  <a:pt x="120" y="1638"/>
                </a:lnTo>
                <a:lnTo>
                  <a:pt x="127" y="1627"/>
                </a:lnTo>
                <a:lnTo>
                  <a:pt x="137" y="1615"/>
                </a:lnTo>
                <a:lnTo>
                  <a:pt x="142" y="1611"/>
                </a:lnTo>
                <a:lnTo>
                  <a:pt x="148" y="1606"/>
                </a:lnTo>
                <a:lnTo>
                  <a:pt x="253" y="1522"/>
                </a:lnTo>
                <a:lnTo>
                  <a:pt x="245" y="1495"/>
                </a:lnTo>
                <a:lnTo>
                  <a:pt x="237" y="1469"/>
                </a:lnTo>
                <a:lnTo>
                  <a:pt x="229" y="1443"/>
                </a:lnTo>
                <a:lnTo>
                  <a:pt x="223" y="1416"/>
                </a:lnTo>
                <a:lnTo>
                  <a:pt x="217" y="1390"/>
                </a:lnTo>
                <a:lnTo>
                  <a:pt x="212" y="1362"/>
                </a:lnTo>
                <a:lnTo>
                  <a:pt x="208" y="1336"/>
                </a:lnTo>
                <a:lnTo>
                  <a:pt x="204" y="1309"/>
                </a:lnTo>
                <a:lnTo>
                  <a:pt x="197" y="1310"/>
                </a:lnTo>
                <a:lnTo>
                  <a:pt x="191" y="1310"/>
                </a:lnTo>
                <a:lnTo>
                  <a:pt x="70" y="1284"/>
                </a:lnTo>
                <a:lnTo>
                  <a:pt x="62" y="1283"/>
                </a:lnTo>
                <a:lnTo>
                  <a:pt x="55" y="1282"/>
                </a:lnTo>
                <a:lnTo>
                  <a:pt x="42" y="1278"/>
                </a:lnTo>
                <a:lnTo>
                  <a:pt x="30" y="1272"/>
                </a:lnTo>
                <a:lnTo>
                  <a:pt x="20" y="1264"/>
                </a:lnTo>
                <a:lnTo>
                  <a:pt x="16" y="1260"/>
                </a:lnTo>
                <a:lnTo>
                  <a:pt x="12" y="1255"/>
                </a:lnTo>
                <a:lnTo>
                  <a:pt x="7" y="1250"/>
                </a:lnTo>
                <a:lnTo>
                  <a:pt x="5" y="1243"/>
                </a:lnTo>
                <a:lnTo>
                  <a:pt x="2" y="1238"/>
                </a:lnTo>
                <a:lnTo>
                  <a:pt x="1" y="1232"/>
                </a:lnTo>
                <a:lnTo>
                  <a:pt x="0" y="1226"/>
                </a:lnTo>
                <a:lnTo>
                  <a:pt x="0" y="1220"/>
                </a:lnTo>
                <a:lnTo>
                  <a:pt x="5" y="1116"/>
                </a:lnTo>
                <a:lnTo>
                  <a:pt x="6" y="1109"/>
                </a:lnTo>
                <a:lnTo>
                  <a:pt x="7" y="1104"/>
                </a:lnTo>
                <a:lnTo>
                  <a:pt x="11" y="1098"/>
                </a:lnTo>
                <a:lnTo>
                  <a:pt x="13" y="1093"/>
                </a:lnTo>
                <a:lnTo>
                  <a:pt x="16" y="1087"/>
                </a:lnTo>
                <a:lnTo>
                  <a:pt x="20" y="1083"/>
                </a:lnTo>
                <a:lnTo>
                  <a:pt x="25" y="1078"/>
                </a:lnTo>
                <a:lnTo>
                  <a:pt x="30" y="1074"/>
                </a:lnTo>
                <a:lnTo>
                  <a:pt x="40" y="1068"/>
                </a:lnTo>
                <a:lnTo>
                  <a:pt x="53" y="1063"/>
                </a:lnTo>
                <a:lnTo>
                  <a:pt x="67" y="1060"/>
                </a:lnTo>
                <a:lnTo>
                  <a:pt x="75" y="1059"/>
                </a:lnTo>
                <a:lnTo>
                  <a:pt x="82" y="1059"/>
                </a:lnTo>
                <a:lnTo>
                  <a:pt x="205" y="1056"/>
                </a:lnTo>
                <a:lnTo>
                  <a:pt x="210" y="1025"/>
                </a:lnTo>
                <a:lnTo>
                  <a:pt x="215" y="996"/>
                </a:lnTo>
                <a:lnTo>
                  <a:pt x="221" y="966"/>
                </a:lnTo>
                <a:lnTo>
                  <a:pt x="228" y="938"/>
                </a:lnTo>
                <a:lnTo>
                  <a:pt x="236" y="908"/>
                </a:lnTo>
                <a:lnTo>
                  <a:pt x="244" y="880"/>
                </a:lnTo>
                <a:lnTo>
                  <a:pt x="254" y="851"/>
                </a:lnTo>
                <a:lnTo>
                  <a:pt x="265" y="823"/>
                </a:lnTo>
                <a:lnTo>
                  <a:pt x="185" y="758"/>
                </a:lnTo>
                <a:lnTo>
                  <a:pt x="179" y="754"/>
                </a:lnTo>
                <a:lnTo>
                  <a:pt x="173" y="750"/>
                </a:lnTo>
                <a:lnTo>
                  <a:pt x="163" y="740"/>
                </a:lnTo>
                <a:lnTo>
                  <a:pt x="155" y="728"/>
                </a:lnTo>
                <a:lnTo>
                  <a:pt x="150" y="716"/>
                </a:lnTo>
                <a:lnTo>
                  <a:pt x="148" y="710"/>
                </a:lnTo>
                <a:lnTo>
                  <a:pt x="147" y="704"/>
                </a:lnTo>
                <a:lnTo>
                  <a:pt x="146" y="698"/>
                </a:lnTo>
                <a:lnTo>
                  <a:pt x="146" y="692"/>
                </a:lnTo>
                <a:lnTo>
                  <a:pt x="147" y="686"/>
                </a:lnTo>
                <a:lnTo>
                  <a:pt x="148" y="680"/>
                </a:lnTo>
                <a:lnTo>
                  <a:pt x="150" y="675"/>
                </a:lnTo>
                <a:lnTo>
                  <a:pt x="153" y="668"/>
                </a:lnTo>
                <a:lnTo>
                  <a:pt x="206" y="579"/>
                </a:lnTo>
                <a:lnTo>
                  <a:pt x="209" y="574"/>
                </a:lnTo>
                <a:lnTo>
                  <a:pt x="213" y="569"/>
                </a:lnTo>
                <a:lnTo>
                  <a:pt x="217" y="565"/>
                </a:lnTo>
                <a:lnTo>
                  <a:pt x="222" y="562"/>
                </a:lnTo>
                <a:lnTo>
                  <a:pt x="228" y="559"/>
                </a:lnTo>
                <a:lnTo>
                  <a:pt x="233" y="556"/>
                </a:lnTo>
                <a:lnTo>
                  <a:pt x="239" y="554"/>
                </a:lnTo>
                <a:lnTo>
                  <a:pt x="245" y="553"/>
                </a:lnTo>
                <a:lnTo>
                  <a:pt x="258" y="552"/>
                </a:lnTo>
                <a:lnTo>
                  <a:pt x="272" y="553"/>
                </a:lnTo>
                <a:lnTo>
                  <a:pt x="286" y="557"/>
                </a:lnTo>
                <a:lnTo>
                  <a:pt x="292" y="560"/>
                </a:lnTo>
                <a:lnTo>
                  <a:pt x="299" y="563"/>
                </a:lnTo>
                <a:lnTo>
                  <a:pt x="383" y="603"/>
                </a:lnTo>
                <a:lnTo>
                  <a:pt x="402" y="579"/>
                </a:lnTo>
                <a:lnTo>
                  <a:pt x="420" y="556"/>
                </a:lnTo>
                <a:lnTo>
                  <a:pt x="439" y="532"/>
                </a:lnTo>
                <a:lnTo>
                  <a:pt x="461" y="509"/>
                </a:lnTo>
                <a:lnTo>
                  <a:pt x="481" y="487"/>
                </a:lnTo>
                <a:lnTo>
                  <a:pt x="503" y="465"/>
                </a:lnTo>
                <a:lnTo>
                  <a:pt x="527" y="444"/>
                </a:lnTo>
                <a:lnTo>
                  <a:pt x="550" y="423"/>
                </a:lnTo>
                <a:lnTo>
                  <a:pt x="496" y="339"/>
                </a:lnTo>
                <a:lnTo>
                  <a:pt x="492" y="334"/>
                </a:lnTo>
                <a:lnTo>
                  <a:pt x="487" y="328"/>
                </a:lnTo>
                <a:lnTo>
                  <a:pt x="481" y="315"/>
                </a:lnTo>
                <a:lnTo>
                  <a:pt x="477" y="303"/>
                </a:lnTo>
                <a:lnTo>
                  <a:pt x="476" y="289"/>
                </a:lnTo>
                <a:lnTo>
                  <a:pt x="476" y="283"/>
                </a:lnTo>
                <a:lnTo>
                  <a:pt x="476" y="276"/>
                </a:lnTo>
                <a:lnTo>
                  <a:pt x="478" y="270"/>
                </a:lnTo>
                <a:lnTo>
                  <a:pt x="480" y="265"/>
                </a:lnTo>
                <a:lnTo>
                  <a:pt x="482" y="259"/>
                </a:lnTo>
                <a:lnTo>
                  <a:pt x="485" y="254"/>
                </a:lnTo>
                <a:lnTo>
                  <a:pt x="489" y="249"/>
                </a:lnTo>
                <a:lnTo>
                  <a:pt x="493" y="245"/>
                </a:lnTo>
                <a:lnTo>
                  <a:pt x="571" y="176"/>
                </a:lnTo>
                <a:lnTo>
                  <a:pt x="575" y="172"/>
                </a:lnTo>
                <a:lnTo>
                  <a:pt x="581" y="169"/>
                </a:lnTo>
                <a:lnTo>
                  <a:pt x="587" y="167"/>
                </a:lnTo>
                <a:lnTo>
                  <a:pt x="593" y="165"/>
                </a:lnTo>
                <a:lnTo>
                  <a:pt x="599" y="162"/>
                </a:lnTo>
                <a:lnTo>
                  <a:pt x="605" y="162"/>
                </a:lnTo>
                <a:lnTo>
                  <a:pt x="611" y="162"/>
                </a:lnTo>
                <a:lnTo>
                  <a:pt x="617" y="162"/>
                </a:lnTo>
                <a:lnTo>
                  <a:pt x="630" y="167"/>
                </a:lnTo>
                <a:lnTo>
                  <a:pt x="642" y="172"/>
                </a:lnTo>
                <a:lnTo>
                  <a:pt x="654" y="180"/>
                </a:lnTo>
                <a:lnTo>
                  <a:pt x="660" y="184"/>
                </a:lnTo>
                <a:lnTo>
                  <a:pt x="665" y="190"/>
                </a:lnTo>
                <a:close/>
                <a:moveTo>
                  <a:pt x="1034" y="997"/>
                </a:moveTo>
                <a:lnTo>
                  <a:pt x="1034" y="997"/>
                </a:lnTo>
                <a:lnTo>
                  <a:pt x="1024" y="1006"/>
                </a:lnTo>
                <a:lnTo>
                  <a:pt x="1014" y="1015"/>
                </a:lnTo>
                <a:lnTo>
                  <a:pt x="1006" y="1024"/>
                </a:lnTo>
                <a:lnTo>
                  <a:pt x="997" y="1034"/>
                </a:lnTo>
                <a:lnTo>
                  <a:pt x="990" y="1043"/>
                </a:lnTo>
                <a:lnTo>
                  <a:pt x="983" y="1055"/>
                </a:lnTo>
                <a:lnTo>
                  <a:pt x="976" y="1065"/>
                </a:lnTo>
                <a:lnTo>
                  <a:pt x="970" y="1076"/>
                </a:lnTo>
                <a:lnTo>
                  <a:pt x="959" y="1098"/>
                </a:lnTo>
                <a:lnTo>
                  <a:pt x="951" y="1122"/>
                </a:lnTo>
                <a:lnTo>
                  <a:pt x="945" y="1145"/>
                </a:lnTo>
                <a:lnTo>
                  <a:pt x="942" y="1169"/>
                </a:lnTo>
                <a:lnTo>
                  <a:pt x="940" y="1194"/>
                </a:lnTo>
                <a:lnTo>
                  <a:pt x="941" y="1218"/>
                </a:lnTo>
                <a:lnTo>
                  <a:pt x="945" y="1242"/>
                </a:lnTo>
                <a:lnTo>
                  <a:pt x="951" y="1267"/>
                </a:lnTo>
                <a:lnTo>
                  <a:pt x="954" y="1279"/>
                </a:lnTo>
                <a:lnTo>
                  <a:pt x="959" y="1290"/>
                </a:lnTo>
                <a:lnTo>
                  <a:pt x="965" y="1302"/>
                </a:lnTo>
                <a:lnTo>
                  <a:pt x="970" y="1314"/>
                </a:lnTo>
                <a:lnTo>
                  <a:pt x="976" y="1325"/>
                </a:lnTo>
                <a:lnTo>
                  <a:pt x="983" y="1336"/>
                </a:lnTo>
                <a:lnTo>
                  <a:pt x="990" y="1346"/>
                </a:lnTo>
                <a:lnTo>
                  <a:pt x="998" y="1356"/>
                </a:lnTo>
                <a:lnTo>
                  <a:pt x="1007" y="1366"/>
                </a:lnTo>
                <a:lnTo>
                  <a:pt x="1016" y="1376"/>
                </a:lnTo>
                <a:lnTo>
                  <a:pt x="1025" y="1385"/>
                </a:lnTo>
                <a:lnTo>
                  <a:pt x="1035" y="1393"/>
                </a:lnTo>
                <a:lnTo>
                  <a:pt x="1045" y="1401"/>
                </a:lnTo>
                <a:lnTo>
                  <a:pt x="1055" y="1408"/>
                </a:lnTo>
                <a:lnTo>
                  <a:pt x="1066" y="1414"/>
                </a:lnTo>
                <a:lnTo>
                  <a:pt x="1077" y="1420"/>
                </a:lnTo>
                <a:lnTo>
                  <a:pt x="1100" y="1431"/>
                </a:lnTo>
                <a:lnTo>
                  <a:pt x="1123" y="1440"/>
                </a:lnTo>
                <a:lnTo>
                  <a:pt x="1146" y="1446"/>
                </a:lnTo>
                <a:lnTo>
                  <a:pt x="1171" y="1449"/>
                </a:lnTo>
                <a:lnTo>
                  <a:pt x="1195" y="1450"/>
                </a:lnTo>
                <a:lnTo>
                  <a:pt x="1220" y="1449"/>
                </a:lnTo>
                <a:lnTo>
                  <a:pt x="1244" y="1446"/>
                </a:lnTo>
                <a:lnTo>
                  <a:pt x="1268" y="1440"/>
                </a:lnTo>
                <a:lnTo>
                  <a:pt x="1281" y="1436"/>
                </a:lnTo>
                <a:lnTo>
                  <a:pt x="1292" y="1431"/>
                </a:lnTo>
                <a:lnTo>
                  <a:pt x="1303" y="1426"/>
                </a:lnTo>
                <a:lnTo>
                  <a:pt x="1315" y="1421"/>
                </a:lnTo>
                <a:lnTo>
                  <a:pt x="1326" y="1414"/>
                </a:lnTo>
                <a:lnTo>
                  <a:pt x="1336" y="1408"/>
                </a:lnTo>
                <a:lnTo>
                  <a:pt x="1348" y="1400"/>
                </a:lnTo>
                <a:lnTo>
                  <a:pt x="1358" y="1392"/>
                </a:lnTo>
                <a:lnTo>
                  <a:pt x="1368" y="1384"/>
                </a:lnTo>
                <a:lnTo>
                  <a:pt x="1377" y="1375"/>
                </a:lnTo>
                <a:lnTo>
                  <a:pt x="1386" y="1365"/>
                </a:lnTo>
                <a:lnTo>
                  <a:pt x="1394" y="1355"/>
                </a:lnTo>
                <a:lnTo>
                  <a:pt x="1402" y="1345"/>
                </a:lnTo>
                <a:lnTo>
                  <a:pt x="1410" y="1335"/>
                </a:lnTo>
                <a:lnTo>
                  <a:pt x="1416" y="1325"/>
                </a:lnTo>
                <a:lnTo>
                  <a:pt x="1422" y="1314"/>
                </a:lnTo>
                <a:lnTo>
                  <a:pt x="1433" y="1291"/>
                </a:lnTo>
                <a:lnTo>
                  <a:pt x="1441" y="1268"/>
                </a:lnTo>
                <a:lnTo>
                  <a:pt x="1446" y="1245"/>
                </a:lnTo>
                <a:lnTo>
                  <a:pt x="1450" y="1220"/>
                </a:lnTo>
                <a:lnTo>
                  <a:pt x="1451" y="1196"/>
                </a:lnTo>
                <a:lnTo>
                  <a:pt x="1450" y="1171"/>
                </a:lnTo>
                <a:lnTo>
                  <a:pt x="1447" y="1147"/>
                </a:lnTo>
                <a:lnTo>
                  <a:pt x="1441" y="1123"/>
                </a:lnTo>
                <a:lnTo>
                  <a:pt x="1437" y="1110"/>
                </a:lnTo>
                <a:lnTo>
                  <a:pt x="1433" y="1099"/>
                </a:lnTo>
                <a:lnTo>
                  <a:pt x="1428" y="1087"/>
                </a:lnTo>
                <a:lnTo>
                  <a:pt x="1422" y="1076"/>
                </a:lnTo>
                <a:lnTo>
                  <a:pt x="1416" y="1065"/>
                </a:lnTo>
                <a:lnTo>
                  <a:pt x="1409" y="1054"/>
                </a:lnTo>
                <a:lnTo>
                  <a:pt x="1401" y="1043"/>
                </a:lnTo>
                <a:lnTo>
                  <a:pt x="1393" y="1033"/>
                </a:lnTo>
                <a:lnTo>
                  <a:pt x="1385" y="1023"/>
                </a:lnTo>
                <a:lnTo>
                  <a:pt x="1376" y="1014"/>
                </a:lnTo>
                <a:lnTo>
                  <a:pt x="1367" y="1005"/>
                </a:lnTo>
                <a:lnTo>
                  <a:pt x="1357" y="997"/>
                </a:lnTo>
                <a:lnTo>
                  <a:pt x="1347" y="988"/>
                </a:lnTo>
                <a:lnTo>
                  <a:pt x="1336" y="981"/>
                </a:lnTo>
                <a:lnTo>
                  <a:pt x="1326" y="974"/>
                </a:lnTo>
                <a:lnTo>
                  <a:pt x="1315" y="968"/>
                </a:lnTo>
                <a:lnTo>
                  <a:pt x="1293" y="958"/>
                </a:lnTo>
                <a:lnTo>
                  <a:pt x="1269" y="950"/>
                </a:lnTo>
                <a:lnTo>
                  <a:pt x="1245" y="944"/>
                </a:lnTo>
                <a:lnTo>
                  <a:pt x="1222" y="941"/>
                </a:lnTo>
                <a:lnTo>
                  <a:pt x="1196" y="940"/>
                </a:lnTo>
                <a:lnTo>
                  <a:pt x="1172" y="941"/>
                </a:lnTo>
                <a:lnTo>
                  <a:pt x="1147" y="944"/>
                </a:lnTo>
                <a:lnTo>
                  <a:pt x="1124" y="950"/>
                </a:lnTo>
                <a:lnTo>
                  <a:pt x="1112" y="954"/>
                </a:lnTo>
                <a:lnTo>
                  <a:pt x="1100" y="958"/>
                </a:lnTo>
                <a:lnTo>
                  <a:pt x="1088" y="963"/>
                </a:lnTo>
                <a:lnTo>
                  <a:pt x="1077" y="968"/>
                </a:lnTo>
                <a:lnTo>
                  <a:pt x="1066" y="974"/>
                </a:lnTo>
                <a:lnTo>
                  <a:pt x="1055" y="981"/>
                </a:lnTo>
                <a:lnTo>
                  <a:pt x="1045" y="989"/>
                </a:lnTo>
                <a:lnTo>
                  <a:pt x="1034" y="997"/>
                </a:lnTo>
                <a:close/>
                <a:moveTo>
                  <a:pt x="1752" y="1586"/>
                </a:moveTo>
                <a:lnTo>
                  <a:pt x="1507" y="1386"/>
                </a:lnTo>
                <a:lnTo>
                  <a:pt x="1497" y="1404"/>
                </a:lnTo>
                <a:lnTo>
                  <a:pt x="1486" y="1421"/>
                </a:lnTo>
                <a:lnTo>
                  <a:pt x="1474" y="1437"/>
                </a:lnTo>
                <a:lnTo>
                  <a:pt x="1460" y="1450"/>
                </a:lnTo>
                <a:lnTo>
                  <a:pt x="1447" y="1462"/>
                </a:lnTo>
                <a:lnTo>
                  <a:pt x="1434" y="1472"/>
                </a:lnTo>
                <a:lnTo>
                  <a:pt x="1421" y="1481"/>
                </a:lnTo>
                <a:lnTo>
                  <a:pt x="1409" y="1489"/>
                </a:lnTo>
                <a:lnTo>
                  <a:pt x="1396" y="1496"/>
                </a:lnTo>
                <a:lnTo>
                  <a:pt x="1385" y="1502"/>
                </a:lnTo>
                <a:lnTo>
                  <a:pt x="1366" y="1510"/>
                </a:lnTo>
                <a:lnTo>
                  <a:pt x="1353" y="1515"/>
                </a:lnTo>
                <a:lnTo>
                  <a:pt x="1349" y="1516"/>
                </a:lnTo>
                <a:lnTo>
                  <a:pt x="1496" y="1796"/>
                </a:lnTo>
                <a:lnTo>
                  <a:pt x="1511" y="1790"/>
                </a:lnTo>
                <a:lnTo>
                  <a:pt x="1525" y="1785"/>
                </a:lnTo>
                <a:lnTo>
                  <a:pt x="1553" y="1772"/>
                </a:lnTo>
                <a:lnTo>
                  <a:pt x="1579" y="1757"/>
                </a:lnTo>
                <a:lnTo>
                  <a:pt x="1604" y="1740"/>
                </a:lnTo>
                <a:lnTo>
                  <a:pt x="1626" y="1723"/>
                </a:lnTo>
                <a:lnTo>
                  <a:pt x="1647" y="1706"/>
                </a:lnTo>
                <a:lnTo>
                  <a:pt x="1667" y="1688"/>
                </a:lnTo>
                <a:lnTo>
                  <a:pt x="1684" y="1671"/>
                </a:lnTo>
                <a:lnTo>
                  <a:pt x="1699" y="1654"/>
                </a:lnTo>
                <a:lnTo>
                  <a:pt x="1713" y="1639"/>
                </a:lnTo>
                <a:lnTo>
                  <a:pt x="1735" y="1611"/>
                </a:lnTo>
                <a:lnTo>
                  <a:pt x="1748" y="1593"/>
                </a:lnTo>
                <a:lnTo>
                  <a:pt x="1752" y="1586"/>
                </a:lnTo>
                <a:close/>
                <a:moveTo>
                  <a:pt x="1601" y="656"/>
                </a:moveTo>
                <a:lnTo>
                  <a:pt x="1400" y="902"/>
                </a:lnTo>
                <a:lnTo>
                  <a:pt x="1419" y="912"/>
                </a:lnTo>
                <a:lnTo>
                  <a:pt x="1436" y="923"/>
                </a:lnTo>
                <a:lnTo>
                  <a:pt x="1450" y="936"/>
                </a:lnTo>
                <a:lnTo>
                  <a:pt x="1464" y="948"/>
                </a:lnTo>
                <a:lnTo>
                  <a:pt x="1477" y="961"/>
                </a:lnTo>
                <a:lnTo>
                  <a:pt x="1487" y="974"/>
                </a:lnTo>
                <a:lnTo>
                  <a:pt x="1496" y="987"/>
                </a:lnTo>
                <a:lnTo>
                  <a:pt x="1504" y="1001"/>
                </a:lnTo>
                <a:lnTo>
                  <a:pt x="1511" y="1013"/>
                </a:lnTo>
                <a:lnTo>
                  <a:pt x="1516" y="1024"/>
                </a:lnTo>
                <a:lnTo>
                  <a:pt x="1524" y="1043"/>
                </a:lnTo>
                <a:lnTo>
                  <a:pt x="1528" y="1056"/>
                </a:lnTo>
                <a:lnTo>
                  <a:pt x="1530" y="1061"/>
                </a:lnTo>
                <a:lnTo>
                  <a:pt x="1810" y="912"/>
                </a:lnTo>
                <a:lnTo>
                  <a:pt x="1805" y="898"/>
                </a:lnTo>
                <a:lnTo>
                  <a:pt x="1799" y="884"/>
                </a:lnTo>
                <a:lnTo>
                  <a:pt x="1785" y="855"/>
                </a:lnTo>
                <a:lnTo>
                  <a:pt x="1771" y="830"/>
                </a:lnTo>
                <a:lnTo>
                  <a:pt x="1755" y="806"/>
                </a:lnTo>
                <a:lnTo>
                  <a:pt x="1738" y="783"/>
                </a:lnTo>
                <a:lnTo>
                  <a:pt x="1720" y="762"/>
                </a:lnTo>
                <a:lnTo>
                  <a:pt x="1703" y="743"/>
                </a:lnTo>
                <a:lnTo>
                  <a:pt x="1685" y="725"/>
                </a:lnTo>
                <a:lnTo>
                  <a:pt x="1669" y="709"/>
                </a:lnTo>
                <a:lnTo>
                  <a:pt x="1652" y="696"/>
                </a:lnTo>
                <a:lnTo>
                  <a:pt x="1626" y="675"/>
                </a:lnTo>
                <a:lnTo>
                  <a:pt x="1608" y="661"/>
                </a:lnTo>
                <a:lnTo>
                  <a:pt x="1601" y="656"/>
                </a:lnTo>
                <a:close/>
                <a:moveTo>
                  <a:pt x="794" y="1745"/>
                </a:moveTo>
                <a:lnTo>
                  <a:pt x="994" y="1500"/>
                </a:lnTo>
                <a:lnTo>
                  <a:pt x="976" y="1489"/>
                </a:lnTo>
                <a:lnTo>
                  <a:pt x="959" y="1478"/>
                </a:lnTo>
                <a:lnTo>
                  <a:pt x="944" y="1466"/>
                </a:lnTo>
                <a:lnTo>
                  <a:pt x="930" y="1453"/>
                </a:lnTo>
                <a:lnTo>
                  <a:pt x="919" y="1441"/>
                </a:lnTo>
                <a:lnTo>
                  <a:pt x="908" y="1427"/>
                </a:lnTo>
                <a:lnTo>
                  <a:pt x="898" y="1414"/>
                </a:lnTo>
                <a:lnTo>
                  <a:pt x="890" y="1401"/>
                </a:lnTo>
                <a:lnTo>
                  <a:pt x="884" y="1389"/>
                </a:lnTo>
                <a:lnTo>
                  <a:pt x="878" y="1378"/>
                </a:lnTo>
                <a:lnTo>
                  <a:pt x="870" y="1358"/>
                </a:lnTo>
                <a:lnTo>
                  <a:pt x="866" y="1346"/>
                </a:lnTo>
                <a:lnTo>
                  <a:pt x="865" y="1341"/>
                </a:lnTo>
                <a:lnTo>
                  <a:pt x="585" y="1489"/>
                </a:lnTo>
                <a:lnTo>
                  <a:pt x="590" y="1504"/>
                </a:lnTo>
                <a:lnTo>
                  <a:pt x="596" y="1518"/>
                </a:lnTo>
                <a:lnTo>
                  <a:pt x="609" y="1545"/>
                </a:lnTo>
                <a:lnTo>
                  <a:pt x="623" y="1572"/>
                </a:lnTo>
                <a:lnTo>
                  <a:pt x="639" y="1596"/>
                </a:lnTo>
                <a:lnTo>
                  <a:pt x="657" y="1618"/>
                </a:lnTo>
                <a:lnTo>
                  <a:pt x="674" y="1640"/>
                </a:lnTo>
                <a:lnTo>
                  <a:pt x="692" y="1659"/>
                </a:lnTo>
                <a:lnTo>
                  <a:pt x="710" y="1676"/>
                </a:lnTo>
                <a:lnTo>
                  <a:pt x="726" y="1692"/>
                </a:lnTo>
                <a:lnTo>
                  <a:pt x="742" y="1706"/>
                </a:lnTo>
                <a:lnTo>
                  <a:pt x="768" y="1727"/>
                </a:lnTo>
                <a:lnTo>
                  <a:pt x="787" y="1740"/>
                </a:lnTo>
                <a:lnTo>
                  <a:pt x="794" y="1745"/>
                </a:lnTo>
                <a:close/>
                <a:moveTo>
                  <a:pt x="666" y="782"/>
                </a:moveTo>
                <a:lnTo>
                  <a:pt x="911" y="982"/>
                </a:lnTo>
                <a:lnTo>
                  <a:pt x="921" y="964"/>
                </a:lnTo>
                <a:lnTo>
                  <a:pt x="932" y="947"/>
                </a:lnTo>
                <a:lnTo>
                  <a:pt x="944" y="932"/>
                </a:lnTo>
                <a:lnTo>
                  <a:pt x="957" y="918"/>
                </a:lnTo>
                <a:lnTo>
                  <a:pt x="971" y="906"/>
                </a:lnTo>
                <a:lnTo>
                  <a:pt x="984" y="895"/>
                </a:lnTo>
                <a:lnTo>
                  <a:pt x="997" y="886"/>
                </a:lnTo>
                <a:lnTo>
                  <a:pt x="1009" y="879"/>
                </a:lnTo>
                <a:lnTo>
                  <a:pt x="1021" y="872"/>
                </a:lnTo>
                <a:lnTo>
                  <a:pt x="1033" y="866"/>
                </a:lnTo>
                <a:lnTo>
                  <a:pt x="1052" y="858"/>
                </a:lnTo>
                <a:lnTo>
                  <a:pt x="1065" y="853"/>
                </a:lnTo>
                <a:lnTo>
                  <a:pt x="1069" y="852"/>
                </a:lnTo>
                <a:lnTo>
                  <a:pt x="921" y="572"/>
                </a:lnTo>
                <a:lnTo>
                  <a:pt x="907" y="577"/>
                </a:lnTo>
                <a:lnTo>
                  <a:pt x="892" y="583"/>
                </a:lnTo>
                <a:lnTo>
                  <a:pt x="865" y="596"/>
                </a:lnTo>
                <a:lnTo>
                  <a:pt x="839" y="612"/>
                </a:lnTo>
                <a:lnTo>
                  <a:pt x="814" y="628"/>
                </a:lnTo>
                <a:lnTo>
                  <a:pt x="792" y="644"/>
                </a:lnTo>
                <a:lnTo>
                  <a:pt x="770" y="662"/>
                </a:lnTo>
                <a:lnTo>
                  <a:pt x="751" y="680"/>
                </a:lnTo>
                <a:lnTo>
                  <a:pt x="734" y="697"/>
                </a:lnTo>
                <a:lnTo>
                  <a:pt x="719" y="714"/>
                </a:lnTo>
                <a:lnTo>
                  <a:pt x="704" y="729"/>
                </a:lnTo>
                <a:lnTo>
                  <a:pt x="683" y="757"/>
                </a:lnTo>
                <a:lnTo>
                  <a:pt x="670" y="775"/>
                </a:lnTo>
                <a:lnTo>
                  <a:pt x="666" y="78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102951" y="5437188"/>
            <a:ext cx="978991" cy="412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bIns="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NZ" altLang="en-US" sz="1800" dirty="0" smtClean="0"/>
              <a:t>CoPTTM</a:t>
            </a:r>
            <a:endParaRPr lang="en-NZ" altLang="en-US" sz="1800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7540184" y="4733131"/>
            <a:ext cx="658813" cy="412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bIns="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NZ" altLang="en-US" sz="1800" dirty="0" smtClean="0"/>
              <a:t>RCA</a:t>
            </a:r>
            <a:endParaRPr lang="en-NZ" altLang="en-US" sz="1800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802643" y="5773738"/>
            <a:ext cx="792707" cy="412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bIns="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NZ" altLang="en-US" sz="1800" dirty="0" smtClean="0"/>
              <a:t>Sports</a:t>
            </a:r>
            <a:endParaRPr lang="en-NZ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357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Background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507288" cy="4525963"/>
          </a:xfrm>
        </p:spPr>
        <p:txBody>
          <a:bodyPr>
            <a:normAutofit/>
          </a:bodyPr>
          <a:lstStyle/>
          <a:p>
            <a:r>
              <a:rPr lang="en-NZ" dirty="0"/>
              <a:t>Cycling New Zealand </a:t>
            </a:r>
            <a:endParaRPr lang="en-NZ" dirty="0" smtClean="0"/>
          </a:p>
          <a:p>
            <a:pPr lvl="1"/>
            <a:r>
              <a:rPr lang="en-NZ" dirty="0" smtClean="0"/>
              <a:t>President </a:t>
            </a:r>
            <a:r>
              <a:rPr lang="en-NZ" dirty="0"/>
              <a:t>– </a:t>
            </a:r>
            <a:r>
              <a:rPr lang="en-NZ" dirty="0" smtClean="0"/>
              <a:t>3 years up to May 2015</a:t>
            </a:r>
          </a:p>
          <a:p>
            <a:pPr lvl="1"/>
            <a:r>
              <a:rPr lang="en-NZ" dirty="0" smtClean="0"/>
              <a:t>Commissaire</a:t>
            </a:r>
          </a:p>
          <a:p>
            <a:pPr marL="457200" lvl="1" indent="0">
              <a:buNone/>
            </a:pPr>
            <a:endParaRPr lang="en-NZ" dirty="0" smtClean="0"/>
          </a:p>
          <a:p>
            <a:r>
              <a:rPr lang="en-NZ" dirty="0" smtClean="0"/>
              <a:t>Practicing STMS Involved only in Approx. 40 events pa.</a:t>
            </a:r>
          </a:p>
          <a:p>
            <a:endParaRPr lang="en-NZ" dirty="0" smtClean="0"/>
          </a:p>
          <a:p>
            <a:r>
              <a:rPr lang="en-NZ" dirty="0" smtClean="0"/>
              <a:t>Trainer up to recently only specialised in Events.</a:t>
            </a:r>
          </a:p>
          <a:p>
            <a:endParaRPr lang="en-NZ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623677"/>
            <a:ext cx="144145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77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772400" cy="1470025"/>
          </a:xfrm>
        </p:spPr>
        <p:txBody>
          <a:bodyPr/>
          <a:lstStyle/>
          <a:p>
            <a:r>
              <a:rPr lang="en-NZ" b="1" dirty="0" smtClean="0">
                <a:solidFill>
                  <a:schemeClr val="accent1">
                    <a:lumMod val="75000"/>
                  </a:schemeClr>
                </a:solidFill>
              </a:rPr>
              <a:t>Questions/Discussion?</a:t>
            </a:r>
            <a:endParaRPr lang="en-N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40768"/>
            <a:ext cx="5976664" cy="5092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36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5232400" y="0"/>
            <a:ext cx="3784600" cy="85040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tIns="152352" bIns="38088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 b="1" u="sng" dirty="0">
              <a:latin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NZ" altLang="en-US" sz="1600" b="1" u="sng" dirty="0" smtClean="0">
                <a:latin typeface="Times New Roman" pitchFamily="18" charset="0"/>
              </a:rPr>
              <a:t>Exercise</a:t>
            </a:r>
            <a:endParaRPr lang="en-NZ" altLang="en-US" sz="1600" b="1" u="sng" dirty="0"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63839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25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8850" y="171449"/>
            <a:ext cx="3744739" cy="88106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bIns="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NZ" altLang="en-US" sz="1800" dirty="0" smtClean="0"/>
              <a:t>Single land Road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NZ" altLang="en-US" sz="1800" dirty="0" smtClean="0"/>
              <a:t>70 km therefore lanes Width 3.25m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NZ" altLang="en-US" sz="1800" smtClean="0"/>
              <a:t>Busy Rd</a:t>
            </a:r>
            <a:endParaRPr lang="en-NZ" altLang="en-US" sz="1800" dirty="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0260013" y="3833813"/>
            <a:ext cx="720725" cy="412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bIns="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NZ" altLang="en-US" sz="1800"/>
              <a:t>4.4m</a:t>
            </a: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2586038" y="2473325"/>
            <a:ext cx="1625600" cy="936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bIns="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NZ" altLang="en-US" sz="1800" dirty="0"/>
              <a:t>At Crossing Lane </a:t>
            </a:r>
            <a:r>
              <a:rPr lang="en-NZ" altLang="en-US" sz="1800" dirty="0" smtClean="0"/>
              <a:t>1 -  </a:t>
            </a:r>
            <a:r>
              <a:rPr lang="en-NZ" altLang="en-US" sz="1800" dirty="0"/>
              <a:t>4.4m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NZ" altLang="en-US" sz="1800" dirty="0"/>
              <a:t>Lane 2 </a:t>
            </a:r>
            <a:r>
              <a:rPr lang="en-NZ" altLang="en-US" sz="1800" dirty="0" smtClean="0"/>
              <a:t> - 4.5m</a:t>
            </a:r>
            <a:endParaRPr lang="en-NZ" altLang="en-US" sz="1800" dirty="0"/>
          </a:p>
        </p:txBody>
      </p:sp>
      <p:sp>
        <p:nvSpPr>
          <p:cNvPr id="3078" name="Text Box 4"/>
          <p:cNvSpPr txBox="1">
            <a:spLocks noChangeArrowheads="1"/>
          </p:cNvSpPr>
          <p:nvPr/>
        </p:nvSpPr>
        <p:spPr bwMode="auto">
          <a:xfrm>
            <a:off x="4692650" y="2159000"/>
            <a:ext cx="1625600" cy="9350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bIns="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NZ" altLang="en-US" sz="1800" dirty="0"/>
              <a:t>At Intersection Lane </a:t>
            </a:r>
            <a:r>
              <a:rPr lang="en-NZ" altLang="en-US" sz="1800" dirty="0" smtClean="0"/>
              <a:t>1 -  4.4m </a:t>
            </a:r>
            <a:endParaRPr lang="en-NZ" altLang="en-US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en-NZ" altLang="en-US" sz="1800" dirty="0"/>
              <a:t>Lane 2 </a:t>
            </a:r>
            <a:r>
              <a:rPr lang="en-NZ" altLang="en-US" sz="1800" dirty="0" smtClean="0"/>
              <a:t> - 4.6m</a:t>
            </a:r>
            <a:endParaRPr lang="en-NZ" altLang="en-US" sz="18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995738" y="4246563"/>
            <a:ext cx="215900" cy="1042987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795963" y="3454400"/>
            <a:ext cx="71437" cy="1327150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1" name="Text Box 4"/>
          <p:cNvSpPr txBox="1">
            <a:spLocks noChangeArrowheads="1"/>
          </p:cNvSpPr>
          <p:nvPr/>
        </p:nvSpPr>
        <p:spPr bwMode="auto">
          <a:xfrm>
            <a:off x="38100" y="5157788"/>
            <a:ext cx="1625600" cy="9350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bIns="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NZ" altLang="en-US" sz="1800"/>
              <a:t>Centre Line 38m long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1663700" y="3933825"/>
            <a:ext cx="4421188" cy="1355725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684213" y="4941888"/>
            <a:ext cx="979487" cy="249237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4" name="Text Box 4"/>
          <p:cNvSpPr txBox="1">
            <a:spLocks noChangeArrowheads="1"/>
          </p:cNvSpPr>
          <p:nvPr/>
        </p:nvSpPr>
        <p:spPr bwMode="auto">
          <a:xfrm>
            <a:off x="6948488" y="115888"/>
            <a:ext cx="1625600" cy="936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bIns="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NZ" altLang="en-US" sz="1800"/>
              <a:t>Min Width 5.5m max width 6.0m</a:t>
            </a:r>
          </a:p>
        </p:txBody>
      </p:sp>
    </p:spTree>
    <p:extLst>
      <p:ext uri="{BB962C8B-B14F-4D97-AF65-F5344CB8AC3E}">
        <p14:creationId xmlns:p14="http://schemas.microsoft.com/office/powerpoint/2010/main" val="426223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25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4" descr="cono_grand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800" y="3314700"/>
            <a:ext cx="144463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cono_grand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230688"/>
            <a:ext cx="144462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cono_grand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567113"/>
            <a:ext cx="144463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 descr="cono_grand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4468813"/>
            <a:ext cx="144462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4" descr="cono_grand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997325"/>
            <a:ext cx="144463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4" descr="cono_grand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468813"/>
            <a:ext cx="144463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4" descr="cono_grand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8" y="4586288"/>
            <a:ext cx="1444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4" descr="cono_grand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852738"/>
            <a:ext cx="144463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4" descr="cono_grand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75" y="2160588"/>
            <a:ext cx="144463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4" descr="cono_grand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663" y="1420813"/>
            <a:ext cx="144462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3" name="Text Box 2"/>
          <p:cNvSpPr txBox="1">
            <a:spLocks noChangeArrowheads="1"/>
          </p:cNvSpPr>
          <p:nvPr/>
        </p:nvSpPr>
        <p:spPr bwMode="auto">
          <a:xfrm>
            <a:off x="-46038" y="0"/>
            <a:ext cx="3465513" cy="11967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tIns="152352" bIns="38088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NZ" altLang="en-US" sz="1600" b="1" u="sng" dirty="0" smtClean="0">
                <a:latin typeface="Times New Roman" pitchFamily="18" charset="0"/>
              </a:rPr>
              <a:t>Option 1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NZ" altLang="en-US" sz="1600" b="1" u="sng" dirty="0" smtClean="0">
                <a:latin typeface="Times New Roman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NZ" altLang="en-US" sz="1600" b="1" u="sng" dirty="0" smtClean="0">
                <a:latin typeface="Times New Roman" pitchFamily="18" charset="0"/>
              </a:rPr>
              <a:t>Create lane for Cyclist</a:t>
            </a:r>
            <a:endParaRPr lang="en-NZ" altLang="en-US" sz="1600" b="1" u="sng" dirty="0">
              <a:latin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NZ" altLang="en-US" sz="1600" b="1" u="sng" dirty="0">
              <a:latin typeface="Times New Roman" pitchFamily="18" charset="0"/>
            </a:endParaRPr>
          </a:p>
        </p:txBody>
      </p:sp>
      <p:pic>
        <p:nvPicPr>
          <p:cNvPr id="5144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3472" flipH="1">
            <a:off x="1476375" y="4697413"/>
            <a:ext cx="33655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239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25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4" descr="cono_grand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800" y="3314700"/>
            <a:ext cx="144463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cono_grand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230688"/>
            <a:ext cx="144462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cono_grand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567113"/>
            <a:ext cx="144463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 descr="cono_grand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4468813"/>
            <a:ext cx="144462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4" descr="cono_grand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997325"/>
            <a:ext cx="144463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4" descr="cono_grand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468813"/>
            <a:ext cx="144463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4" descr="cono_grand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8" y="4586288"/>
            <a:ext cx="1444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4" descr="cono_grand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852738"/>
            <a:ext cx="144463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4" descr="cono_grand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75" y="2160588"/>
            <a:ext cx="144463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4" descr="cono_grand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663" y="1420813"/>
            <a:ext cx="144462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4" descr="cono_grand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288" y="4906963"/>
            <a:ext cx="144462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4" descr="cono_grand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0" y="4945063"/>
            <a:ext cx="144463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Picture 4" descr="cono_grand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906963"/>
            <a:ext cx="144463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9" name="Picture 4" descr="cono_grand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791075"/>
            <a:ext cx="144463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0" name="Picture 4" descr="cono_grand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4586288"/>
            <a:ext cx="144463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1" name="Picture 4" descr="cono_grand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538" y="4356100"/>
            <a:ext cx="144462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2" name="Picture 4" descr="cono_grand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988" y="3997325"/>
            <a:ext cx="144462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3" name="Picture 23" descr="Image 26 of 29  -  3 k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3" y="4968875"/>
            <a:ext cx="20002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4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3472" flipH="1">
            <a:off x="1476375" y="4697413"/>
            <a:ext cx="33655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-46038" y="0"/>
            <a:ext cx="3465513" cy="11967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tIns="152352" bIns="38088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NZ" altLang="en-US" sz="1600" b="1" u="sng" dirty="0" smtClean="0">
                <a:latin typeface="Times New Roman" pitchFamily="18" charset="0"/>
              </a:rPr>
              <a:t>Option 2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NZ" altLang="en-US" sz="1600" b="1" u="sng" dirty="0" smtClean="0">
                <a:latin typeface="Times New Roman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NZ" altLang="en-US" sz="1600" b="1" u="sng" dirty="0" smtClean="0">
                <a:latin typeface="Times New Roman" pitchFamily="18" charset="0"/>
              </a:rPr>
              <a:t>Create lane for Cyclist and Lane shift</a:t>
            </a:r>
            <a:endParaRPr lang="en-NZ" altLang="en-US" sz="1600" b="1" u="sng" dirty="0">
              <a:latin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NZ" altLang="en-US" sz="1600" b="1" u="sng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53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25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4" descr="cono_grand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450" y="3314700"/>
            <a:ext cx="144463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cono_grand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230688"/>
            <a:ext cx="144462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cono_grand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567113"/>
            <a:ext cx="144463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4" descr="cono_grand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4468813"/>
            <a:ext cx="144462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4" descr="cono_grand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997325"/>
            <a:ext cx="144463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4" descr="cono_grand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468813"/>
            <a:ext cx="144463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4" descr="cono_grand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567238"/>
            <a:ext cx="144463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4" descr="cono_grand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852738"/>
            <a:ext cx="144463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4" descr="cono_grand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75" y="2160588"/>
            <a:ext cx="144463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4" descr="cono_grand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663" y="1420813"/>
            <a:ext cx="144462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9" name="Text Box 2"/>
          <p:cNvSpPr txBox="1">
            <a:spLocks noChangeArrowheads="1"/>
          </p:cNvSpPr>
          <p:nvPr/>
        </p:nvSpPr>
        <p:spPr bwMode="auto">
          <a:xfrm>
            <a:off x="-46038" y="0"/>
            <a:ext cx="3465513" cy="14208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tIns="152352" bIns="38088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NZ" altLang="en-US" sz="1600" b="1" u="sng" dirty="0" smtClean="0">
                <a:latin typeface="Times New Roman" pitchFamily="18" charset="0"/>
              </a:rPr>
              <a:t>Option 3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NZ" altLang="en-US" sz="1600" b="1" u="sng" dirty="0" smtClean="0">
              <a:latin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NZ" altLang="en-US" sz="1600" b="1" u="sng" dirty="0" smtClean="0">
                <a:latin typeface="Times New Roman" pitchFamily="18" charset="0"/>
              </a:rPr>
              <a:t>Lane closed sign added</a:t>
            </a:r>
            <a:endParaRPr lang="en-NZ" altLang="en-US" sz="1600" b="1" u="sng" dirty="0">
              <a:latin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NZ" altLang="en-US" sz="1600" b="1" u="sng" dirty="0"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pic>
        <p:nvPicPr>
          <p:cNvPr id="4113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3472" flipH="1">
            <a:off x="1335088" y="4649788"/>
            <a:ext cx="33655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 descr="http://www.nzta.govt.nz/resources/traffic-control-devices-manual/sign-specifications/images/tw05-01-01-01-nolabels.gif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10" y="3992365"/>
            <a:ext cx="355004" cy="35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79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25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4" descr="cono_grand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450" y="3314700"/>
            <a:ext cx="144463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cono_grand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230688"/>
            <a:ext cx="144462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cono_grand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567113"/>
            <a:ext cx="144463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4" descr="cono_grand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4468813"/>
            <a:ext cx="144462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4" descr="cono_grand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997325"/>
            <a:ext cx="144463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4" descr="cono_grand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468813"/>
            <a:ext cx="144463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4" descr="cono_grand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567238"/>
            <a:ext cx="144463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4" descr="cono_grand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852738"/>
            <a:ext cx="144463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4" descr="cono_grand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75" y="2160588"/>
            <a:ext cx="144463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4" descr="cono_grand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663" y="1420813"/>
            <a:ext cx="144462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9" name="Text Box 2"/>
          <p:cNvSpPr txBox="1">
            <a:spLocks noChangeArrowheads="1"/>
          </p:cNvSpPr>
          <p:nvPr/>
        </p:nvSpPr>
        <p:spPr bwMode="auto">
          <a:xfrm>
            <a:off x="-46038" y="0"/>
            <a:ext cx="3465513" cy="14208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tIns="152352" bIns="38088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NZ" altLang="en-US" sz="1600" b="1" u="sng" dirty="0" smtClean="0">
                <a:latin typeface="Times New Roman" pitchFamily="18" charset="0"/>
              </a:rPr>
              <a:t>Option 4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NZ" altLang="en-US" sz="1600" b="1" u="sng" dirty="0">
              <a:latin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NZ" altLang="en-US" sz="1600" b="1" u="sng" dirty="0" smtClean="0">
                <a:latin typeface="Times New Roman" pitchFamily="18" charset="0"/>
              </a:rPr>
              <a:t>Lane Narrows</a:t>
            </a:r>
            <a:endParaRPr lang="en-NZ" altLang="en-US" sz="1600" b="1" u="sng" dirty="0">
              <a:latin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NZ" altLang="en-US" sz="1600" b="1" u="sng" dirty="0"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pic>
        <p:nvPicPr>
          <p:cNvPr id="4111" name="Picture 33" descr="https://encrypted-tbn1.gstatic.com/images?q=tbn:ANd9GcRTRjaNYXMus9UsaClc72TygpvD9x5hrYSh_Y-d0V_qQTy27jKLFLJ1S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632" y="3983449"/>
            <a:ext cx="385762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3472" flipH="1">
            <a:off x="1335088" y="4649788"/>
            <a:ext cx="33655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6" name="Picture 2" descr="http://www.nzta.govt.nz/resources/traffic-control-devices-manual/sign-specifications/images/tw05-05-01-nolabels.gif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771" y="3964451"/>
            <a:ext cx="404761" cy="40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76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25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4" descr="cono_grand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613" y="3336925"/>
            <a:ext cx="144462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cono_grand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113" y="4389438"/>
            <a:ext cx="144462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4" descr="cono_grand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138" y="3235325"/>
            <a:ext cx="144462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4" descr="cono_grand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325" y="4406900"/>
            <a:ext cx="144463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4" descr="cono_grand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6325" y="3744913"/>
            <a:ext cx="144463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4" descr="cono_grand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5213" y="5300663"/>
            <a:ext cx="144462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4" descr="cono_grand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567238"/>
            <a:ext cx="144463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4" descr="cono_grand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852738"/>
            <a:ext cx="144463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4" descr="cono_grand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75" y="2160588"/>
            <a:ext cx="144463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4" descr="cono_grand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663" y="1420813"/>
            <a:ext cx="144462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7" name="Text Box 2"/>
          <p:cNvSpPr txBox="1">
            <a:spLocks noChangeArrowheads="1"/>
          </p:cNvSpPr>
          <p:nvPr/>
        </p:nvSpPr>
        <p:spPr bwMode="auto">
          <a:xfrm>
            <a:off x="-46038" y="0"/>
            <a:ext cx="3465513" cy="14208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tIns="152352" bIns="38088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NZ" altLang="en-US" sz="1600" b="1" u="sng" dirty="0" smtClean="0">
                <a:latin typeface="Times New Roman" pitchFamily="18" charset="0"/>
              </a:rPr>
              <a:t>Option 5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NZ" altLang="en-US" sz="1600" b="1" u="sng" dirty="0">
              <a:latin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NZ" altLang="en-US" sz="1600" b="1" u="sng" dirty="0" smtClean="0">
                <a:latin typeface="Times New Roman" pitchFamily="18" charset="0"/>
              </a:rPr>
              <a:t>Take out whole lane</a:t>
            </a:r>
            <a:endParaRPr lang="en-US" altLang="en-US" sz="1300" b="1" dirty="0">
              <a:latin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pic>
        <p:nvPicPr>
          <p:cNvPr id="6160" name="Picture 4" descr="cono_grand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4652963"/>
            <a:ext cx="144463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4" descr="cono_grand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863" y="4791075"/>
            <a:ext cx="144462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4" descr="cono_grand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791075"/>
            <a:ext cx="144463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4" descr="cono_grand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3" y="4652963"/>
            <a:ext cx="144462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4" name="Picture 4" descr="cono_grand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4419600"/>
            <a:ext cx="144463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5" name="Picture 4" descr="cono_grand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538" y="4225925"/>
            <a:ext cx="144462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6" name="Picture 4" descr="cono_grand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963" y="3800475"/>
            <a:ext cx="144462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7" name="Picture 23" descr="Image 26 of 29  -  3 k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4759325"/>
            <a:ext cx="20002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8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3472" flipH="1">
            <a:off x="1644650" y="4530725"/>
            <a:ext cx="33655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766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Who suggest what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Option 1 - Just create lane</a:t>
            </a:r>
          </a:p>
          <a:p>
            <a:r>
              <a:rPr lang="en-NZ" dirty="0" smtClean="0"/>
              <a:t>Option 2 - Create lane and move 1 lane over</a:t>
            </a:r>
          </a:p>
          <a:p>
            <a:r>
              <a:rPr lang="en-NZ" dirty="0" smtClean="0"/>
              <a:t>Option 3 - </a:t>
            </a:r>
            <a:r>
              <a:rPr lang="en-NZ" dirty="0"/>
              <a:t>Lane closure</a:t>
            </a:r>
            <a:endParaRPr lang="en-NZ" dirty="0" smtClean="0"/>
          </a:p>
          <a:p>
            <a:r>
              <a:rPr lang="en-NZ" dirty="0" smtClean="0"/>
              <a:t>Option 4 - </a:t>
            </a:r>
            <a:r>
              <a:rPr lang="en-NZ" dirty="0"/>
              <a:t>Road Narrows</a:t>
            </a:r>
          </a:p>
          <a:p>
            <a:r>
              <a:rPr lang="en-NZ" dirty="0" smtClean="0"/>
              <a:t>Option 5 - close whole lane</a:t>
            </a:r>
          </a:p>
          <a:p>
            <a:r>
              <a:rPr lang="en-NZ" dirty="0" smtClean="0"/>
              <a:t>Option 6 – Don’t let the event go ahead full stop. Bored don’t care.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7414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0"/>
            <a:ext cx="7992888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63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8532440" cy="6192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736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NZ" b="1" dirty="0" smtClean="0"/>
              <a:t>To raise the bar you must understand and acknowledge events require different TTM in some cases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05206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Event </a:t>
            </a:r>
            <a:r>
              <a:rPr lang="en-NZ" dirty="0" smtClean="0"/>
              <a:t>Sites are not Work Sites </a:t>
            </a:r>
            <a:endParaRPr lang="en-NZ" dirty="0"/>
          </a:p>
        </p:txBody>
      </p:sp>
      <p:pic>
        <p:nvPicPr>
          <p:cNvPr id="3074" name="Picture 2" descr="C:\Users\Ivan\Dropbox\Documents\TTM Conferrence\Photos\IMG_003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8" t="2401" r="19350"/>
          <a:stretch/>
        </p:blipFill>
        <p:spPr bwMode="auto">
          <a:xfrm>
            <a:off x="21776" y="1779907"/>
            <a:ext cx="4712713" cy="456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Roadwork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2" t="10947" r="26782" b="20097"/>
          <a:stretch/>
        </p:blipFill>
        <p:spPr bwMode="auto">
          <a:xfrm>
            <a:off x="4704474" y="1785805"/>
            <a:ext cx="4416152" cy="4585059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06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Box 23"/>
          <p:cNvSpPr txBox="1">
            <a:spLocks noChangeArrowheads="1"/>
          </p:cNvSpPr>
          <p:nvPr/>
        </p:nvSpPr>
        <p:spPr bwMode="auto">
          <a:xfrm>
            <a:off x="4663433" y="1412777"/>
            <a:ext cx="1387076" cy="354470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>
                <a:cs typeface="Times New Roman" pitchFamily="18" charset="0"/>
              </a:rPr>
              <a:t>	</a:t>
            </a:r>
            <a:endParaRPr lang="en-NZ" altLang="en-US" sz="8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>
                <a:cs typeface="Times New Roman" pitchFamily="18" charset="0"/>
              </a:rPr>
              <a:t>   	  	</a:t>
            </a:r>
            <a:endParaRPr lang="en-NZ" altLang="en-US" sz="800" dirty="0"/>
          </a:p>
          <a:p>
            <a:pPr>
              <a:spcBef>
                <a:spcPct val="0"/>
              </a:spcBef>
              <a:buFontTx/>
              <a:buNone/>
            </a:pPr>
            <a:endParaRPr lang="en-NZ" altLang="en-US" sz="1800" dirty="0"/>
          </a:p>
        </p:txBody>
      </p:sp>
      <p:sp>
        <p:nvSpPr>
          <p:cNvPr id="31" name="Text Box 23"/>
          <p:cNvSpPr txBox="1">
            <a:spLocks noChangeArrowheads="1"/>
          </p:cNvSpPr>
          <p:nvPr/>
        </p:nvSpPr>
        <p:spPr bwMode="auto">
          <a:xfrm>
            <a:off x="-46965" y="4918410"/>
            <a:ext cx="9612312" cy="1279355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>
                <a:cs typeface="Times New Roman" pitchFamily="18" charset="0"/>
              </a:rPr>
              <a:t>	</a:t>
            </a:r>
            <a:endParaRPr lang="en-NZ" altLang="en-US" sz="8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>
                <a:cs typeface="Times New Roman" pitchFamily="18" charset="0"/>
              </a:rPr>
              <a:t>   	  	</a:t>
            </a:r>
            <a:endParaRPr lang="en-NZ" altLang="en-US" sz="800" dirty="0"/>
          </a:p>
          <a:p>
            <a:pPr>
              <a:spcBef>
                <a:spcPct val="0"/>
              </a:spcBef>
              <a:buFontTx/>
              <a:buNone/>
            </a:pPr>
            <a:endParaRPr lang="en-NZ" altLang="en-US" sz="1800" dirty="0"/>
          </a:p>
        </p:txBody>
      </p:sp>
      <p:sp>
        <p:nvSpPr>
          <p:cNvPr id="54279" name="Title 1"/>
          <p:cNvSpPr>
            <a:spLocks noGrp="1"/>
          </p:cNvSpPr>
          <p:nvPr>
            <p:ph type="title"/>
          </p:nvPr>
        </p:nvSpPr>
        <p:spPr>
          <a:xfrm>
            <a:off x="804414" y="19115"/>
            <a:ext cx="8256912" cy="1143000"/>
          </a:xfrm>
        </p:spPr>
        <p:txBody>
          <a:bodyPr>
            <a:normAutofit fontScale="90000"/>
          </a:bodyPr>
          <a:lstStyle/>
          <a:p>
            <a:r>
              <a:rPr lang="en-NZ" altLang="en-US" dirty="0" smtClean="0"/>
              <a:t>TTM is different  for Running, Triathlon      and Cycling Events</a:t>
            </a:r>
          </a:p>
        </p:txBody>
      </p:sp>
      <p:sp>
        <p:nvSpPr>
          <p:cNvPr id="54283" name="Line 74"/>
          <p:cNvSpPr>
            <a:spLocks noChangeShapeType="1"/>
          </p:cNvSpPr>
          <p:nvPr/>
        </p:nvSpPr>
        <p:spPr bwMode="auto">
          <a:xfrm rot="5400000">
            <a:off x="4734955" y="2025352"/>
            <a:ext cx="0" cy="9144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grpSp>
        <p:nvGrpSpPr>
          <p:cNvPr id="54285" name="Group 33"/>
          <p:cNvGrpSpPr>
            <a:grpSpLocks/>
          </p:cNvGrpSpPr>
          <p:nvPr/>
        </p:nvGrpSpPr>
        <p:grpSpPr bwMode="auto">
          <a:xfrm>
            <a:off x="-15054" y="5573221"/>
            <a:ext cx="9099550" cy="0"/>
            <a:chOff x="0" y="3871726"/>
            <a:chExt cx="9100071" cy="1"/>
          </a:xfrm>
        </p:grpSpPr>
        <p:sp>
          <p:nvSpPr>
            <p:cNvPr id="54326" name="Line 18"/>
            <p:cNvSpPr>
              <a:spLocks noChangeShapeType="1"/>
            </p:cNvSpPr>
            <p:nvPr/>
          </p:nvSpPr>
          <p:spPr bwMode="auto">
            <a:xfrm rot="5400000">
              <a:off x="6190246" y="3779925"/>
              <a:ext cx="0" cy="18360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54327" name="Line 19"/>
            <p:cNvSpPr>
              <a:spLocks noChangeShapeType="1"/>
            </p:cNvSpPr>
            <p:nvPr/>
          </p:nvSpPr>
          <p:spPr bwMode="auto">
            <a:xfrm rot="5400000">
              <a:off x="5727861" y="3779925"/>
              <a:ext cx="0" cy="18360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54328" name="Line 20"/>
            <p:cNvSpPr>
              <a:spLocks noChangeShapeType="1"/>
            </p:cNvSpPr>
            <p:nvPr/>
          </p:nvSpPr>
          <p:spPr bwMode="auto">
            <a:xfrm rot="5400000">
              <a:off x="5265476" y="3779925"/>
              <a:ext cx="0" cy="18360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54329" name="Line 21"/>
            <p:cNvSpPr>
              <a:spLocks noChangeShapeType="1"/>
            </p:cNvSpPr>
            <p:nvPr/>
          </p:nvSpPr>
          <p:spPr bwMode="auto">
            <a:xfrm rot="5400000">
              <a:off x="4803091" y="3779925"/>
              <a:ext cx="0" cy="18360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54330" name="Line 23"/>
            <p:cNvSpPr>
              <a:spLocks noChangeShapeType="1"/>
            </p:cNvSpPr>
            <p:nvPr/>
          </p:nvSpPr>
          <p:spPr bwMode="auto">
            <a:xfrm rot="5400000">
              <a:off x="3856461" y="3772639"/>
              <a:ext cx="0" cy="19817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54331" name="Line 22"/>
            <p:cNvSpPr>
              <a:spLocks noChangeShapeType="1"/>
            </p:cNvSpPr>
            <p:nvPr/>
          </p:nvSpPr>
          <p:spPr bwMode="auto">
            <a:xfrm rot="5400000">
              <a:off x="4333420" y="3772639"/>
              <a:ext cx="0" cy="1981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54332" name="Line 24"/>
            <p:cNvSpPr>
              <a:spLocks noChangeShapeType="1"/>
            </p:cNvSpPr>
            <p:nvPr/>
          </p:nvSpPr>
          <p:spPr bwMode="auto">
            <a:xfrm rot="5400000">
              <a:off x="3379503" y="3772639"/>
              <a:ext cx="0" cy="1981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54333" name="Line 18"/>
            <p:cNvSpPr>
              <a:spLocks noChangeShapeType="1"/>
            </p:cNvSpPr>
            <p:nvPr/>
          </p:nvSpPr>
          <p:spPr bwMode="auto">
            <a:xfrm rot="5400000">
              <a:off x="2909831" y="3779926"/>
              <a:ext cx="0" cy="18360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54334" name="Line 19"/>
            <p:cNvSpPr>
              <a:spLocks noChangeShapeType="1"/>
            </p:cNvSpPr>
            <p:nvPr/>
          </p:nvSpPr>
          <p:spPr bwMode="auto">
            <a:xfrm rot="5400000">
              <a:off x="2447446" y="3779926"/>
              <a:ext cx="0" cy="18360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54335" name="Line 20"/>
            <p:cNvSpPr>
              <a:spLocks noChangeShapeType="1"/>
            </p:cNvSpPr>
            <p:nvPr/>
          </p:nvSpPr>
          <p:spPr bwMode="auto">
            <a:xfrm rot="5400000">
              <a:off x="1985061" y="3779925"/>
              <a:ext cx="0" cy="18360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54336" name="Line 21"/>
            <p:cNvSpPr>
              <a:spLocks noChangeShapeType="1"/>
            </p:cNvSpPr>
            <p:nvPr/>
          </p:nvSpPr>
          <p:spPr bwMode="auto">
            <a:xfrm rot="5400000">
              <a:off x="1522676" y="3779925"/>
              <a:ext cx="0" cy="18360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54337" name="Line 23"/>
            <p:cNvSpPr>
              <a:spLocks noChangeShapeType="1"/>
            </p:cNvSpPr>
            <p:nvPr/>
          </p:nvSpPr>
          <p:spPr bwMode="auto">
            <a:xfrm rot="5400000">
              <a:off x="576046" y="3772638"/>
              <a:ext cx="0" cy="19817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54338" name="Line 22"/>
            <p:cNvSpPr>
              <a:spLocks noChangeShapeType="1"/>
            </p:cNvSpPr>
            <p:nvPr/>
          </p:nvSpPr>
          <p:spPr bwMode="auto">
            <a:xfrm rot="5400000">
              <a:off x="1053005" y="3772639"/>
              <a:ext cx="0" cy="1981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54339" name="Line 24"/>
            <p:cNvSpPr>
              <a:spLocks noChangeShapeType="1"/>
            </p:cNvSpPr>
            <p:nvPr/>
          </p:nvSpPr>
          <p:spPr bwMode="auto">
            <a:xfrm rot="5400000">
              <a:off x="99088" y="3772639"/>
              <a:ext cx="0" cy="1981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54340" name="Line 19"/>
            <p:cNvSpPr>
              <a:spLocks noChangeShapeType="1"/>
            </p:cNvSpPr>
            <p:nvPr/>
          </p:nvSpPr>
          <p:spPr bwMode="auto">
            <a:xfrm rot="5400000">
              <a:off x="9008270" y="3779925"/>
              <a:ext cx="0" cy="18360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54341" name="Line 20"/>
            <p:cNvSpPr>
              <a:spLocks noChangeShapeType="1"/>
            </p:cNvSpPr>
            <p:nvPr/>
          </p:nvSpPr>
          <p:spPr bwMode="auto">
            <a:xfrm rot="5400000">
              <a:off x="8545891" y="3779925"/>
              <a:ext cx="0" cy="18360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54342" name="Line 21"/>
            <p:cNvSpPr>
              <a:spLocks noChangeShapeType="1"/>
            </p:cNvSpPr>
            <p:nvPr/>
          </p:nvSpPr>
          <p:spPr bwMode="auto">
            <a:xfrm rot="5400000">
              <a:off x="8083506" y="3779925"/>
              <a:ext cx="0" cy="18360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54343" name="Line 23"/>
            <p:cNvSpPr>
              <a:spLocks noChangeShapeType="1"/>
            </p:cNvSpPr>
            <p:nvPr/>
          </p:nvSpPr>
          <p:spPr bwMode="auto">
            <a:xfrm rot="5400000">
              <a:off x="7136876" y="3772638"/>
              <a:ext cx="0" cy="19817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54344" name="Line 22"/>
            <p:cNvSpPr>
              <a:spLocks noChangeShapeType="1"/>
            </p:cNvSpPr>
            <p:nvPr/>
          </p:nvSpPr>
          <p:spPr bwMode="auto">
            <a:xfrm rot="5400000">
              <a:off x="7613835" y="3772639"/>
              <a:ext cx="0" cy="1981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54345" name="Line 24"/>
            <p:cNvSpPr>
              <a:spLocks noChangeShapeType="1"/>
            </p:cNvSpPr>
            <p:nvPr/>
          </p:nvSpPr>
          <p:spPr bwMode="auto">
            <a:xfrm rot="5400000">
              <a:off x="6659918" y="3772639"/>
              <a:ext cx="0" cy="1981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</p:grpSp>
      <p:pic>
        <p:nvPicPr>
          <p:cNvPr id="2052" name="Picture 4" descr="Golden runner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85" y="5877272"/>
            <a:ext cx="95250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gifs.net/Animation11/Sports/Track_and_Field/Runner_3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54982" y="5143478"/>
            <a:ext cx="828365" cy="82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amazing-animations.com/sports/animations/running4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783" y="5762972"/>
            <a:ext cx="11620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ycling graphic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956251" y="4899185"/>
            <a:ext cx="1197699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 Box 23"/>
          <p:cNvSpPr txBox="1">
            <a:spLocks noChangeArrowheads="1"/>
          </p:cNvSpPr>
          <p:nvPr/>
        </p:nvSpPr>
        <p:spPr bwMode="auto">
          <a:xfrm>
            <a:off x="3841186" y="1412778"/>
            <a:ext cx="811064" cy="3544706"/>
          </a:xfrm>
          <a:prstGeom prst="rect">
            <a:avLst/>
          </a:prstGeom>
          <a:solidFill>
            <a:srgbClr val="00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>
                <a:cs typeface="Times New Roman" pitchFamily="18" charset="0"/>
              </a:rPr>
              <a:t>	</a:t>
            </a:r>
            <a:endParaRPr lang="en-NZ" altLang="en-US" sz="8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>
                <a:cs typeface="Times New Roman" pitchFamily="18" charset="0"/>
              </a:rPr>
              <a:t>   	  	</a:t>
            </a:r>
            <a:endParaRPr lang="en-NZ" altLang="en-US" sz="800" dirty="0"/>
          </a:p>
          <a:p>
            <a:pPr>
              <a:spcBef>
                <a:spcPct val="0"/>
              </a:spcBef>
              <a:buFontTx/>
              <a:buNone/>
            </a:pPr>
            <a:endParaRPr lang="en-NZ" altLang="en-US" sz="1800" dirty="0"/>
          </a:p>
        </p:txBody>
      </p:sp>
      <p:sp>
        <p:nvSpPr>
          <p:cNvPr id="36" name="Text Box 23"/>
          <p:cNvSpPr txBox="1">
            <a:spLocks noChangeArrowheads="1"/>
          </p:cNvSpPr>
          <p:nvPr/>
        </p:nvSpPr>
        <p:spPr bwMode="auto">
          <a:xfrm>
            <a:off x="-15054" y="4293095"/>
            <a:ext cx="3856240" cy="664389"/>
          </a:xfrm>
          <a:prstGeom prst="rect">
            <a:avLst/>
          </a:prstGeom>
          <a:solidFill>
            <a:srgbClr val="00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>
                <a:cs typeface="Times New Roman" pitchFamily="18" charset="0"/>
              </a:rPr>
              <a:t>	</a:t>
            </a:r>
            <a:endParaRPr lang="en-NZ" altLang="en-US" sz="8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>
                <a:cs typeface="Times New Roman" pitchFamily="18" charset="0"/>
              </a:rPr>
              <a:t>   	  	</a:t>
            </a:r>
            <a:endParaRPr lang="en-NZ" altLang="en-US" sz="800" dirty="0"/>
          </a:p>
          <a:p>
            <a:pPr>
              <a:spcBef>
                <a:spcPct val="0"/>
              </a:spcBef>
              <a:buFontTx/>
              <a:buNone/>
            </a:pPr>
            <a:endParaRPr lang="en-NZ" altLang="en-US" sz="1800" dirty="0"/>
          </a:p>
        </p:txBody>
      </p:sp>
      <p:sp>
        <p:nvSpPr>
          <p:cNvPr id="37" name="Text Box 23"/>
          <p:cNvSpPr txBox="1">
            <a:spLocks noChangeArrowheads="1"/>
          </p:cNvSpPr>
          <p:nvPr/>
        </p:nvSpPr>
        <p:spPr bwMode="auto">
          <a:xfrm>
            <a:off x="6050509" y="1412778"/>
            <a:ext cx="825748" cy="3537731"/>
          </a:xfrm>
          <a:prstGeom prst="rect">
            <a:avLst/>
          </a:prstGeom>
          <a:solidFill>
            <a:srgbClr val="00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>
                <a:cs typeface="Times New Roman" pitchFamily="18" charset="0"/>
              </a:rPr>
              <a:t>	</a:t>
            </a:r>
            <a:endParaRPr lang="en-NZ" altLang="en-US" sz="8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>
                <a:cs typeface="Times New Roman" pitchFamily="18" charset="0"/>
              </a:rPr>
              <a:t>   	  	</a:t>
            </a:r>
            <a:endParaRPr lang="en-NZ" altLang="en-US" sz="800" dirty="0"/>
          </a:p>
          <a:p>
            <a:pPr>
              <a:spcBef>
                <a:spcPct val="0"/>
              </a:spcBef>
              <a:buFontTx/>
              <a:buNone/>
            </a:pPr>
            <a:endParaRPr lang="en-NZ" altLang="en-US" sz="1800" dirty="0"/>
          </a:p>
        </p:txBody>
      </p:sp>
      <p:sp>
        <p:nvSpPr>
          <p:cNvPr id="38" name="Text Box 23"/>
          <p:cNvSpPr txBox="1">
            <a:spLocks noChangeArrowheads="1"/>
          </p:cNvSpPr>
          <p:nvPr/>
        </p:nvSpPr>
        <p:spPr bwMode="auto">
          <a:xfrm>
            <a:off x="4101511" y="1412778"/>
            <a:ext cx="315689" cy="3352688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>
                <a:cs typeface="Times New Roman" pitchFamily="18" charset="0"/>
              </a:rPr>
              <a:t>	</a:t>
            </a:r>
            <a:endParaRPr lang="en-NZ" altLang="en-US" sz="8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>
                <a:cs typeface="Times New Roman" pitchFamily="18" charset="0"/>
              </a:rPr>
              <a:t>   	  	</a:t>
            </a:r>
            <a:endParaRPr lang="en-NZ" altLang="en-US" sz="800" dirty="0"/>
          </a:p>
          <a:p>
            <a:pPr>
              <a:spcBef>
                <a:spcPct val="0"/>
              </a:spcBef>
              <a:buFontTx/>
              <a:buNone/>
            </a:pPr>
            <a:endParaRPr lang="en-NZ" altLang="en-US" sz="1800" dirty="0"/>
          </a:p>
        </p:txBody>
      </p:sp>
      <p:sp>
        <p:nvSpPr>
          <p:cNvPr id="39" name="Text Box 23"/>
          <p:cNvSpPr txBox="1">
            <a:spLocks noChangeArrowheads="1"/>
          </p:cNvSpPr>
          <p:nvPr/>
        </p:nvSpPr>
        <p:spPr bwMode="auto">
          <a:xfrm>
            <a:off x="-15054" y="4455785"/>
            <a:ext cx="4116565" cy="309681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>
                <a:cs typeface="Times New Roman" pitchFamily="18" charset="0"/>
              </a:rPr>
              <a:t>	</a:t>
            </a:r>
            <a:endParaRPr lang="en-NZ" altLang="en-US" sz="8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>
                <a:cs typeface="Times New Roman" pitchFamily="18" charset="0"/>
              </a:rPr>
              <a:t>   	  	</a:t>
            </a:r>
            <a:endParaRPr lang="en-NZ" altLang="en-US" sz="800" dirty="0"/>
          </a:p>
          <a:p>
            <a:pPr>
              <a:spcBef>
                <a:spcPct val="0"/>
              </a:spcBef>
              <a:buFontTx/>
              <a:buNone/>
            </a:pPr>
            <a:endParaRPr lang="en-NZ" altLang="en-US" sz="1800" dirty="0"/>
          </a:p>
        </p:txBody>
      </p:sp>
      <p:pic>
        <p:nvPicPr>
          <p:cNvPr id="40" name="Picture 24" descr="cono_grand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950">
            <a:off x="4222923" y="5140791"/>
            <a:ext cx="308643" cy="15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4" descr="cono_grande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950">
            <a:off x="3856282" y="5115906"/>
            <a:ext cx="407652" cy="204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4" descr="cono_grande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59813">
            <a:off x="4615392" y="5054902"/>
            <a:ext cx="344738" cy="17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4" descr="cono_grande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26399">
            <a:off x="4705800" y="4360543"/>
            <a:ext cx="378933" cy="190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4" descr="cono_grande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735571" y="3964688"/>
            <a:ext cx="295276" cy="14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4" descr="cono_grande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26399">
            <a:off x="4759273" y="4666916"/>
            <a:ext cx="378933" cy="190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" descr="http://www.amazing-animations.com/sports/animations/running5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75500" flipH="1">
            <a:off x="4539143" y="-1424008"/>
            <a:ext cx="1075389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http://www.amazing-animations.com/sports/animations/running5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75500" flipH="1">
            <a:off x="4030803" y="-1443122"/>
            <a:ext cx="1075389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http://www.amazing-animations.com/sports/animations/running5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75500" flipH="1">
            <a:off x="3681342" y="-1896672"/>
            <a:ext cx="1075389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-4586714" y="4765466"/>
            <a:ext cx="2384425" cy="2311956"/>
            <a:chOff x="-4590634" y="4765466"/>
            <a:chExt cx="2384425" cy="2311956"/>
          </a:xfrm>
        </p:grpSpPr>
        <p:pic>
          <p:nvPicPr>
            <p:cNvPr id="52" name="Picture 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3629106" y="5708810"/>
              <a:ext cx="1422897" cy="1260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590634" y="5816947"/>
              <a:ext cx="1422897" cy="1260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340554" y="4765466"/>
              <a:ext cx="1422897" cy="1260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Picture 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3780928" y="4765466"/>
              <a:ext cx="1422897" cy="1260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8" name="Text Box 23"/>
          <p:cNvSpPr txBox="1">
            <a:spLocks noChangeArrowheads="1"/>
          </p:cNvSpPr>
          <p:nvPr/>
        </p:nvSpPr>
        <p:spPr bwMode="auto">
          <a:xfrm>
            <a:off x="6876258" y="4260460"/>
            <a:ext cx="2267742" cy="697023"/>
          </a:xfrm>
          <a:prstGeom prst="rect">
            <a:avLst/>
          </a:prstGeom>
          <a:solidFill>
            <a:srgbClr val="00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>
                <a:cs typeface="Times New Roman" pitchFamily="18" charset="0"/>
              </a:rPr>
              <a:t>	</a:t>
            </a:r>
            <a:endParaRPr lang="en-NZ" altLang="en-US" sz="8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>
                <a:cs typeface="Times New Roman" pitchFamily="18" charset="0"/>
              </a:rPr>
              <a:t>   	  	</a:t>
            </a:r>
            <a:endParaRPr lang="en-NZ" altLang="en-US" sz="800" dirty="0"/>
          </a:p>
          <a:p>
            <a:pPr>
              <a:spcBef>
                <a:spcPct val="0"/>
              </a:spcBef>
              <a:buFontTx/>
              <a:buNone/>
            </a:pPr>
            <a:endParaRPr lang="en-NZ" altLang="en-US" sz="1800" dirty="0"/>
          </a:p>
        </p:txBody>
      </p:sp>
      <p:sp>
        <p:nvSpPr>
          <p:cNvPr id="81" name="Text Box 23"/>
          <p:cNvSpPr txBox="1">
            <a:spLocks noChangeArrowheads="1"/>
          </p:cNvSpPr>
          <p:nvPr/>
        </p:nvSpPr>
        <p:spPr bwMode="auto">
          <a:xfrm>
            <a:off x="6306231" y="4451177"/>
            <a:ext cx="3835214" cy="30968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>
                <a:cs typeface="Times New Roman" pitchFamily="18" charset="0"/>
              </a:rPr>
              <a:t>	</a:t>
            </a:r>
            <a:endParaRPr lang="en-NZ" altLang="en-US" sz="8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>
                <a:cs typeface="Times New Roman" pitchFamily="18" charset="0"/>
              </a:rPr>
              <a:t>   	  	</a:t>
            </a:r>
            <a:endParaRPr lang="en-NZ" altLang="en-US" sz="800" dirty="0"/>
          </a:p>
          <a:p>
            <a:pPr>
              <a:spcBef>
                <a:spcPct val="0"/>
              </a:spcBef>
              <a:buFontTx/>
              <a:buNone/>
            </a:pPr>
            <a:endParaRPr lang="en-NZ" altLang="en-US" sz="1800" dirty="0"/>
          </a:p>
        </p:txBody>
      </p:sp>
      <p:sp>
        <p:nvSpPr>
          <p:cNvPr id="82" name="Text Box 23"/>
          <p:cNvSpPr txBox="1">
            <a:spLocks noChangeArrowheads="1"/>
          </p:cNvSpPr>
          <p:nvPr/>
        </p:nvSpPr>
        <p:spPr bwMode="auto">
          <a:xfrm rot="5400000">
            <a:off x="5014535" y="2801742"/>
            <a:ext cx="2941130" cy="357737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>
                <a:cs typeface="Times New Roman" pitchFamily="18" charset="0"/>
              </a:rPr>
              <a:t>	</a:t>
            </a:r>
            <a:endParaRPr lang="en-NZ" altLang="en-US" sz="8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>
                <a:cs typeface="Times New Roman" pitchFamily="18" charset="0"/>
              </a:rPr>
              <a:t>   	  	</a:t>
            </a:r>
            <a:endParaRPr lang="en-NZ" altLang="en-US" sz="800" dirty="0"/>
          </a:p>
          <a:p>
            <a:pPr>
              <a:spcBef>
                <a:spcPct val="0"/>
              </a:spcBef>
              <a:buFontTx/>
              <a:buNone/>
            </a:pPr>
            <a:endParaRPr lang="en-NZ" altLang="en-US" sz="1800" dirty="0"/>
          </a:p>
        </p:txBody>
      </p:sp>
      <p:grpSp>
        <p:nvGrpSpPr>
          <p:cNvPr id="86" name="Group 33"/>
          <p:cNvGrpSpPr>
            <a:grpSpLocks/>
          </p:cNvGrpSpPr>
          <p:nvPr/>
        </p:nvGrpSpPr>
        <p:grpSpPr bwMode="auto">
          <a:xfrm rot="16200000">
            <a:off x="3705967" y="3089075"/>
            <a:ext cx="3398318" cy="45719"/>
            <a:chOff x="0" y="3871726"/>
            <a:chExt cx="9100071" cy="1"/>
          </a:xfrm>
        </p:grpSpPr>
        <p:sp>
          <p:nvSpPr>
            <p:cNvPr id="87" name="Line 18"/>
            <p:cNvSpPr>
              <a:spLocks noChangeShapeType="1"/>
            </p:cNvSpPr>
            <p:nvPr/>
          </p:nvSpPr>
          <p:spPr bwMode="auto">
            <a:xfrm rot="5400000">
              <a:off x="6190246" y="3779925"/>
              <a:ext cx="0" cy="18360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8" name="Line 19"/>
            <p:cNvSpPr>
              <a:spLocks noChangeShapeType="1"/>
            </p:cNvSpPr>
            <p:nvPr/>
          </p:nvSpPr>
          <p:spPr bwMode="auto">
            <a:xfrm rot="5400000">
              <a:off x="5727861" y="3779925"/>
              <a:ext cx="0" cy="18360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9" name="Line 20"/>
            <p:cNvSpPr>
              <a:spLocks noChangeShapeType="1"/>
            </p:cNvSpPr>
            <p:nvPr/>
          </p:nvSpPr>
          <p:spPr bwMode="auto">
            <a:xfrm rot="5400000">
              <a:off x="5265476" y="3779925"/>
              <a:ext cx="0" cy="18360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0" name="Line 21"/>
            <p:cNvSpPr>
              <a:spLocks noChangeShapeType="1"/>
            </p:cNvSpPr>
            <p:nvPr/>
          </p:nvSpPr>
          <p:spPr bwMode="auto">
            <a:xfrm rot="5400000">
              <a:off x="4803091" y="3779925"/>
              <a:ext cx="0" cy="18360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1" name="Line 23"/>
            <p:cNvSpPr>
              <a:spLocks noChangeShapeType="1"/>
            </p:cNvSpPr>
            <p:nvPr/>
          </p:nvSpPr>
          <p:spPr bwMode="auto">
            <a:xfrm rot="5400000">
              <a:off x="3856461" y="3772639"/>
              <a:ext cx="0" cy="19817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2" name="Line 22"/>
            <p:cNvSpPr>
              <a:spLocks noChangeShapeType="1"/>
            </p:cNvSpPr>
            <p:nvPr/>
          </p:nvSpPr>
          <p:spPr bwMode="auto">
            <a:xfrm rot="5400000">
              <a:off x="4333420" y="3772639"/>
              <a:ext cx="0" cy="1981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3" name="Line 24"/>
            <p:cNvSpPr>
              <a:spLocks noChangeShapeType="1"/>
            </p:cNvSpPr>
            <p:nvPr/>
          </p:nvSpPr>
          <p:spPr bwMode="auto">
            <a:xfrm rot="5400000">
              <a:off x="3379503" y="3772639"/>
              <a:ext cx="0" cy="1981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4" name="Line 18"/>
            <p:cNvSpPr>
              <a:spLocks noChangeShapeType="1"/>
            </p:cNvSpPr>
            <p:nvPr/>
          </p:nvSpPr>
          <p:spPr bwMode="auto">
            <a:xfrm rot="5400000">
              <a:off x="2909831" y="3779926"/>
              <a:ext cx="0" cy="18360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5" name="Line 19"/>
            <p:cNvSpPr>
              <a:spLocks noChangeShapeType="1"/>
            </p:cNvSpPr>
            <p:nvPr/>
          </p:nvSpPr>
          <p:spPr bwMode="auto">
            <a:xfrm rot="5400000">
              <a:off x="2447446" y="3779926"/>
              <a:ext cx="0" cy="18360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6" name="Line 20"/>
            <p:cNvSpPr>
              <a:spLocks noChangeShapeType="1"/>
            </p:cNvSpPr>
            <p:nvPr/>
          </p:nvSpPr>
          <p:spPr bwMode="auto">
            <a:xfrm rot="5400000">
              <a:off x="1985061" y="3779925"/>
              <a:ext cx="0" cy="18360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7" name="Line 21"/>
            <p:cNvSpPr>
              <a:spLocks noChangeShapeType="1"/>
            </p:cNvSpPr>
            <p:nvPr/>
          </p:nvSpPr>
          <p:spPr bwMode="auto">
            <a:xfrm rot="5400000">
              <a:off x="1522676" y="3779925"/>
              <a:ext cx="0" cy="18360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8" name="Line 23"/>
            <p:cNvSpPr>
              <a:spLocks noChangeShapeType="1"/>
            </p:cNvSpPr>
            <p:nvPr/>
          </p:nvSpPr>
          <p:spPr bwMode="auto">
            <a:xfrm rot="5400000">
              <a:off x="576046" y="3772638"/>
              <a:ext cx="0" cy="19817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9" name="Line 22"/>
            <p:cNvSpPr>
              <a:spLocks noChangeShapeType="1"/>
            </p:cNvSpPr>
            <p:nvPr/>
          </p:nvSpPr>
          <p:spPr bwMode="auto">
            <a:xfrm rot="5400000">
              <a:off x="1053005" y="3772639"/>
              <a:ext cx="0" cy="1981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00" name="Line 24"/>
            <p:cNvSpPr>
              <a:spLocks noChangeShapeType="1"/>
            </p:cNvSpPr>
            <p:nvPr/>
          </p:nvSpPr>
          <p:spPr bwMode="auto">
            <a:xfrm rot="5400000">
              <a:off x="99088" y="3772639"/>
              <a:ext cx="0" cy="1981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01" name="Line 19"/>
            <p:cNvSpPr>
              <a:spLocks noChangeShapeType="1"/>
            </p:cNvSpPr>
            <p:nvPr/>
          </p:nvSpPr>
          <p:spPr bwMode="auto">
            <a:xfrm rot="5400000">
              <a:off x="9008270" y="3779925"/>
              <a:ext cx="0" cy="18360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02" name="Line 20"/>
            <p:cNvSpPr>
              <a:spLocks noChangeShapeType="1"/>
            </p:cNvSpPr>
            <p:nvPr/>
          </p:nvSpPr>
          <p:spPr bwMode="auto">
            <a:xfrm rot="5400000">
              <a:off x="8545891" y="3779925"/>
              <a:ext cx="0" cy="18360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03" name="Line 21"/>
            <p:cNvSpPr>
              <a:spLocks noChangeShapeType="1"/>
            </p:cNvSpPr>
            <p:nvPr/>
          </p:nvSpPr>
          <p:spPr bwMode="auto">
            <a:xfrm rot="5400000">
              <a:off x="8083506" y="3779925"/>
              <a:ext cx="0" cy="18360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04" name="Line 23"/>
            <p:cNvSpPr>
              <a:spLocks noChangeShapeType="1"/>
            </p:cNvSpPr>
            <p:nvPr/>
          </p:nvSpPr>
          <p:spPr bwMode="auto">
            <a:xfrm rot="5400000">
              <a:off x="7136876" y="3772638"/>
              <a:ext cx="0" cy="19817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05" name="Line 22"/>
            <p:cNvSpPr>
              <a:spLocks noChangeShapeType="1"/>
            </p:cNvSpPr>
            <p:nvPr/>
          </p:nvSpPr>
          <p:spPr bwMode="auto">
            <a:xfrm rot="5400000">
              <a:off x="7613835" y="3772639"/>
              <a:ext cx="0" cy="1981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06" name="Line 24"/>
            <p:cNvSpPr>
              <a:spLocks noChangeShapeType="1"/>
            </p:cNvSpPr>
            <p:nvPr/>
          </p:nvSpPr>
          <p:spPr bwMode="auto">
            <a:xfrm rot="5400000">
              <a:off x="6659918" y="3772639"/>
              <a:ext cx="0" cy="1981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</p:grpSp>
    </p:spTree>
    <p:extLst>
      <p:ext uri="{BB962C8B-B14F-4D97-AF65-F5344CB8AC3E}">
        <p14:creationId xmlns:p14="http://schemas.microsoft.com/office/powerpoint/2010/main" val="15815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0" presetClass="path" presetSubtype="0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4011 0.0791 L -0.02518 0.70074 C -0.03316 0.81985 -0.06372 0.77729 -0.08785 0.79325 C -0.11198 0.80944 -0.13247 0.79672 -0.16997 0.79718 C -0.20747 0.79764 -0.25799 0.79602 -0.3132 0.79556 C -0.3684 0.79487 -0.44462 0.7951 -0.50139 0.79302 L -0.65365 0.784 " pathEditMode="relative" rAng="0" ptsTypes="FaaaaFF">
                                      <p:cBhvr>
                                        <p:cTn id="11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31" y="3702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 0.08511 L 0.00573 0.73729 C -0.00225 0.86217 -0.03281 0.81754 -0.05694 0.83442 C -0.08107 0.8513 -0.10156 0.83812 -0.13906 0.83858 C -0.17656 0.83904 -0.22708 0.83742 -0.28229 0.83673 C -0.3375 0.83604 -0.41371 0.83627 -0.47031 0.83419 L -0.62274 0.8247 " pathEditMode="relative" rAng="0" ptsTypes="FaaaaFF">
                                      <p:cBhvr>
                                        <p:cTn id="13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31" y="3885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5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6 4.56059E-6 L 0.03263 0.06012 L 0.02656 0.66026 C 0.01371 0.77705 -0.01841 0.7419 -0.04497 0.75994 C -0.07153 0.77752 -0.09375 0.76665 -0.13299 0.7678 C -0.17223 0.76873 -0.22396 0.76665 -0.28091 0.76572 C -0.33785 0.76457 -0.41927 0.76618 -0.47466 0.76156 L -0.61355 0.73936 " pathEditMode="relative" rAng="0" ptsTypes="FAaaaaFF">
                                      <p:cBhvr>
                                        <p:cTn id="15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45" y="388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5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6823 0.01804 L 0.04306 -0.02104 C 0.09913 -0.02104 0.58872 -0.03492 0.67413 -0.03492 L 0.69497 -0.96554 " pathEditMode="relative" rAng="0" ptsTypes="FfFF">
                                      <p:cBhvr>
                                        <p:cTn id="18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60" y="-49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500"/>
                            </p:stCondLst>
                            <p:childTnLst>
                              <p:par>
                                <p:cTn id="2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4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39 0.00069 L -0.01076 -0.07355 L 0.45799 -0.08187 C 0.5934 -0.07355 0.81771 -0.06198 0.89549 -0.1013 C 0.97326 -0.14108 0.91736 -0.15565 0.92465 -0.31823 L 0.93924 -1.07632 " pathEditMode="relative" rAng="0" ptsTypes="FAfaFF">
                                      <p:cBhvr>
                                        <p:cTn id="4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86" y="-538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Fun Events need different considerations</a:t>
            </a:r>
            <a:endParaRPr lang="en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7416824" cy="4925235"/>
          </a:xfrm>
        </p:spPr>
      </p:pic>
    </p:spTree>
    <p:extLst>
      <p:ext uri="{BB962C8B-B14F-4D97-AF65-F5344CB8AC3E}">
        <p14:creationId xmlns:p14="http://schemas.microsoft.com/office/powerpoint/2010/main" val="38253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As do the number of participants</a:t>
            </a:r>
            <a:endParaRPr lang="en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0" r="74"/>
          <a:stretch/>
        </p:blipFill>
        <p:spPr>
          <a:xfrm>
            <a:off x="1043607" y="1628800"/>
            <a:ext cx="6843389" cy="4464496"/>
          </a:xfrm>
        </p:spPr>
      </p:pic>
    </p:spTree>
    <p:extLst>
      <p:ext uri="{BB962C8B-B14F-4D97-AF65-F5344CB8AC3E}">
        <p14:creationId xmlns:p14="http://schemas.microsoft.com/office/powerpoint/2010/main" val="234814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E7FC7D1DFCBB4DAF12F0F583E5727F" ma:contentTypeVersion="12" ma:contentTypeDescription="Create a new document." ma:contentTypeScope="" ma:versionID="3183aaf253e1b737959cf8b806d09f22">
  <xsd:schema xmlns:xsd="http://www.w3.org/2001/XMLSchema" xmlns:xs="http://www.w3.org/2001/XMLSchema" xmlns:p="http://schemas.microsoft.com/office/2006/metadata/properties" xmlns:ns2="5a56619b-5606-4a2b-8065-d5f1974d9ed5" xmlns:ns3="e3d1d8a1-fed5-4680-8fac-b27b0658afc4" targetNamespace="http://schemas.microsoft.com/office/2006/metadata/properties" ma:root="true" ma:fieldsID="5f7b77ff09cdf542f7f9b313e190010d" ns2:_="" ns3:_="">
    <xsd:import namespace="5a56619b-5606-4a2b-8065-d5f1974d9ed5"/>
    <xsd:import namespace="e3d1d8a1-fed5-4680-8fac-b27b0658af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56619b-5606-4a2b-8065-d5f1974d9e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d1d8a1-fed5-4680-8fac-b27b0658afc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1DB5942-ABD9-4F40-9A88-B637A90B30E2}"/>
</file>

<file path=customXml/itemProps2.xml><?xml version="1.0" encoding="utf-8"?>
<ds:datastoreItem xmlns:ds="http://schemas.openxmlformats.org/officeDocument/2006/customXml" ds:itemID="{422433FC-B47E-419E-B2D9-9A63607617CB}"/>
</file>

<file path=customXml/itemProps3.xml><?xml version="1.0" encoding="utf-8"?>
<ds:datastoreItem xmlns:ds="http://schemas.openxmlformats.org/officeDocument/2006/customXml" ds:itemID="{9E8D784F-758C-4AFE-B36E-A7E93901DCE0}"/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621</Words>
  <Application>Microsoft Office PowerPoint</Application>
  <PresentationFormat>On-screen Show (4:3)</PresentationFormat>
  <Paragraphs>150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Raising the Bar</vt:lpstr>
      <vt:lpstr>Background</vt:lpstr>
      <vt:lpstr>PowerPoint Presentation</vt:lpstr>
      <vt:lpstr>PowerPoint Presentation</vt:lpstr>
      <vt:lpstr>To raise the bar you must understand and acknowledge events require different TTM in some cases</vt:lpstr>
      <vt:lpstr>Event Sites are not Work Sites </vt:lpstr>
      <vt:lpstr>TTM is different  for Running, Triathlon      and Cycling Events</vt:lpstr>
      <vt:lpstr>Fun Events need different considerations</vt:lpstr>
      <vt:lpstr>As do the number of participants</vt:lpstr>
      <vt:lpstr>Cones are a Hazard for cyclists</vt:lpstr>
      <vt:lpstr>Events such as concerts/markets need other different consideration</vt:lpstr>
      <vt:lpstr>Such as Increased traffic &amp;  Parking</vt:lpstr>
      <vt:lpstr>With declining Police support – we need to review options for rolling road blocks</vt:lpstr>
      <vt:lpstr>Main issues experienced by our clubs</vt:lpstr>
      <vt:lpstr>Other Issues</vt:lpstr>
      <vt:lpstr>A.4 Levels of Road</vt:lpstr>
      <vt:lpstr>Examples</vt:lpstr>
      <vt:lpstr>Gating Speed Signs</vt:lpstr>
      <vt:lpstr>We need to  </vt:lpstr>
      <vt:lpstr>Questions/Discussion?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Who suggest what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Ivan</dc:creator>
  <cp:lastModifiedBy>Ivan</cp:lastModifiedBy>
  <cp:revision>46</cp:revision>
  <dcterms:created xsi:type="dcterms:W3CDTF">2015-06-06T04:40:53Z</dcterms:created>
  <dcterms:modified xsi:type="dcterms:W3CDTF">2015-07-02T00:41:23Z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0x01010055E7FC7D1DFCBB4DAF12F0F583E5727F</vt:lpwstr>
  </property>
</Properties>
</file>