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2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6.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slideMasters/slideMaster2.xml" ContentType="application/vnd.openxmlformats-officedocument.presentationml.slideMaster+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74" r:id="rId2"/>
  </p:sldMasterIdLst>
  <p:notesMasterIdLst>
    <p:notesMasterId r:id="rId29"/>
  </p:notesMasterIdLst>
  <p:handoutMasterIdLst>
    <p:handoutMasterId r:id="rId30"/>
  </p:handoutMasterIdLst>
  <p:sldIdLst>
    <p:sldId id="258" r:id="rId3"/>
    <p:sldId id="259" r:id="rId4"/>
    <p:sldId id="407" r:id="rId5"/>
    <p:sldId id="406" r:id="rId6"/>
    <p:sldId id="426" r:id="rId7"/>
    <p:sldId id="427" r:id="rId8"/>
    <p:sldId id="408" r:id="rId9"/>
    <p:sldId id="429" r:id="rId10"/>
    <p:sldId id="430" r:id="rId11"/>
    <p:sldId id="431" r:id="rId12"/>
    <p:sldId id="412" r:id="rId13"/>
    <p:sldId id="432" r:id="rId14"/>
    <p:sldId id="289" r:id="rId15"/>
    <p:sldId id="433" r:id="rId16"/>
    <p:sldId id="434" r:id="rId17"/>
    <p:sldId id="422" r:id="rId18"/>
    <p:sldId id="291" r:id="rId19"/>
    <p:sldId id="309" r:id="rId20"/>
    <p:sldId id="353" r:id="rId21"/>
    <p:sldId id="418" r:id="rId22"/>
    <p:sldId id="424" r:id="rId23"/>
    <p:sldId id="404" r:id="rId24"/>
    <p:sldId id="425" r:id="rId25"/>
    <p:sldId id="340" r:id="rId26"/>
    <p:sldId id="419" r:id="rId27"/>
    <p:sldId id="405" r:id="rId28"/>
  </p:sldIdLst>
  <p:sldSz cx="9944100" cy="7099300"/>
  <p:notesSz cx="6858000" cy="9144000"/>
  <p:defaultTextStyle>
    <a:defPPr>
      <a:defRPr lang="en-US"/>
    </a:defPPr>
    <a:lvl1pPr marL="0" algn="l" defTabSz="486832" rtl="0" eaLnBrk="1" latinLnBrk="0" hangingPunct="1">
      <a:defRPr sz="1900" kern="1200">
        <a:solidFill>
          <a:schemeClr val="tx1"/>
        </a:solidFill>
        <a:latin typeface="+mn-lt"/>
        <a:ea typeface="+mn-ea"/>
        <a:cs typeface="+mn-cs"/>
      </a:defRPr>
    </a:lvl1pPr>
    <a:lvl2pPr marL="486832" algn="l" defTabSz="486832" rtl="0" eaLnBrk="1" latinLnBrk="0" hangingPunct="1">
      <a:defRPr sz="1900" kern="1200">
        <a:solidFill>
          <a:schemeClr val="tx1"/>
        </a:solidFill>
        <a:latin typeface="+mn-lt"/>
        <a:ea typeface="+mn-ea"/>
        <a:cs typeface="+mn-cs"/>
      </a:defRPr>
    </a:lvl2pPr>
    <a:lvl3pPr marL="973662" algn="l" defTabSz="486832" rtl="0" eaLnBrk="1" latinLnBrk="0" hangingPunct="1">
      <a:defRPr sz="1900" kern="1200">
        <a:solidFill>
          <a:schemeClr val="tx1"/>
        </a:solidFill>
        <a:latin typeface="+mn-lt"/>
        <a:ea typeface="+mn-ea"/>
        <a:cs typeface="+mn-cs"/>
      </a:defRPr>
    </a:lvl3pPr>
    <a:lvl4pPr marL="1460494" algn="l" defTabSz="486832" rtl="0" eaLnBrk="1" latinLnBrk="0" hangingPunct="1">
      <a:defRPr sz="1900" kern="1200">
        <a:solidFill>
          <a:schemeClr val="tx1"/>
        </a:solidFill>
        <a:latin typeface="+mn-lt"/>
        <a:ea typeface="+mn-ea"/>
        <a:cs typeface="+mn-cs"/>
      </a:defRPr>
    </a:lvl4pPr>
    <a:lvl5pPr marL="1947325" algn="l" defTabSz="486832" rtl="0" eaLnBrk="1" latinLnBrk="0" hangingPunct="1">
      <a:defRPr sz="1900" kern="1200">
        <a:solidFill>
          <a:schemeClr val="tx1"/>
        </a:solidFill>
        <a:latin typeface="+mn-lt"/>
        <a:ea typeface="+mn-ea"/>
        <a:cs typeface="+mn-cs"/>
      </a:defRPr>
    </a:lvl5pPr>
    <a:lvl6pPr marL="2434157" algn="l" defTabSz="486832" rtl="0" eaLnBrk="1" latinLnBrk="0" hangingPunct="1">
      <a:defRPr sz="1900" kern="1200">
        <a:solidFill>
          <a:schemeClr val="tx1"/>
        </a:solidFill>
        <a:latin typeface="+mn-lt"/>
        <a:ea typeface="+mn-ea"/>
        <a:cs typeface="+mn-cs"/>
      </a:defRPr>
    </a:lvl6pPr>
    <a:lvl7pPr marL="2920988" algn="l" defTabSz="486832" rtl="0" eaLnBrk="1" latinLnBrk="0" hangingPunct="1">
      <a:defRPr sz="1900" kern="1200">
        <a:solidFill>
          <a:schemeClr val="tx1"/>
        </a:solidFill>
        <a:latin typeface="+mn-lt"/>
        <a:ea typeface="+mn-ea"/>
        <a:cs typeface="+mn-cs"/>
      </a:defRPr>
    </a:lvl7pPr>
    <a:lvl8pPr marL="3407819" algn="l" defTabSz="486832" rtl="0" eaLnBrk="1" latinLnBrk="0" hangingPunct="1">
      <a:defRPr sz="1900" kern="1200">
        <a:solidFill>
          <a:schemeClr val="tx1"/>
        </a:solidFill>
        <a:latin typeface="+mn-lt"/>
        <a:ea typeface="+mn-ea"/>
        <a:cs typeface="+mn-cs"/>
      </a:defRPr>
    </a:lvl8pPr>
    <a:lvl9pPr marL="3894651" algn="l" defTabSz="48683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81">
          <p15:clr>
            <a:srgbClr val="A4A3A4"/>
          </p15:clr>
        </p15:guide>
        <p15:guide id="2" pos="344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63A"/>
    <a:srgbClr val="36D649"/>
    <a:srgbClr val="BFCC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47397" autoAdjust="0"/>
  </p:normalViewPr>
  <p:slideViewPr>
    <p:cSldViewPr snapToGrid="0" snapToObjects="1">
      <p:cViewPr varScale="1">
        <p:scale>
          <a:sx n="34" d="100"/>
          <a:sy n="34" d="100"/>
        </p:scale>
        <p:origin x="1614" y="48"/>
      </p:cViewPr>
      <p:guideLst>
        <p:guide orient="horz" pos="4281"/>
        <p:guide pos="3448"/>
      </p:guideLst>
    </p:cSldViewPr>
  </p:slideViewPr>
  <p:outlineViewPr>
    <p:cViewPr>
      <p:scale>
        <a:sx n="33" d="100"/>
        <a:sy n="33" d="100"/>
      </p:scale>
      <p:origin x="0" y="-14844"/>
    </p:cViewPr>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57" d="100"/>
          <a:sy n="57" d="100"/>
        </p:scale>
        <p:origin x="283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7F4744-D2A5-4CB5-86BF-BD9670C1AF7B}" type="datetimeFigureOut">
              <a:rPr lang="en-NZ" smtClean="0"/>
              <a:t>2/07/2015</a:t>
            </a:fld>
            <a:endParaRPr lang="en-NZ"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5A3BFD-456E-4831-8F0F-C1829135A29E}" type="slidenum">
              <a:rPr lang="en-NZ" smtClean="0"/>
              <a:t>‹#›</a:t>
            </a:fld>
            <a:endParaRPr lang="en-NZ" dirty="0"/>
          </a:p>
        </p:txBody>
      </p:sp>
    </p:spTree>
    <p:extLst>
      <p:ext uri="{BB962C8B-B14F-4D97-AF65-F5344CB8AC3E}">
        <p14:creationId xmlns:p14="http://schemas.microsoft.com/office/powerpoint/2010/main" val="66405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09EB0-AFCE-4B69-B683-F34D03DDB9E0}" type="datetimeFigureOut">
              <a:rPr lang="en-NZ" smtClean="0"/>
              <a:t>2/07/2015</a:t>
            </a:fld>
            <a:endParaRPr lang="en-NZ" dirty="0"/>
          </a:p>
        </p:txBody>
      </p:sp>
      <p:sp>
        <p:nvSpPr>
          <p:cNvPr id="4" name="Slide Image Placeholder 3"/>
          <p:cNvSpPr>
            <a:spLocks noGrp="1" noRot="1" noChangeAspect="1"/>
          </p:cNvSpPr>
          <p:nvPr>
            <p:ph type="sldImg" idx="2"/>
          </p:nvPr>
        </p:nvSpPr>
        <p:spPr>
          <a:xfrm>
            <a:off x="1028700" y="685800"/>
            <a:ext cx="4800600" cy="34290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727B2-05EE-4DB2-BF44-3E65EBCAD733}" type="slidenum">
              <a:rPr lang="en-NZ" smtClean="0"/>
              <a:t>‹#›</a:t>
            </a:fld>
            <a:endParaRPr lang="en-NZ" dirty="0"/>
          </a:p>
        </p:txBody>
      </p:sp>
    </p:spTree>
    <p:extLst>
      <p:ext uri="{BB962C8B-B14F-4D97-AF65-F5344CB8AC3E}">
        <p14:creationId xmlns:p14="http://schemas.microsoft.com/office/powerpoint/2010/main" val="5610931"/>
      </p:ext>
    </p:extLst>
  </p:cSld>
  <p:clrMap bg1="lt1" tx1="dk1" bg2="lt2" tx2="dk2" accent1="accent1" accent2="accent2" accent3="accent3" accent4="accent4" accent5="accent5" accent6="accent6" hlink="hlink" folHlink="folHlink"/>
  <p:notesStyle>
    <a:lvl1pPr marL="0" algn="l" defTabSz="914238" rtl="0" eaLnBrk="1" latinLnBrk="0" hangingPunct="1">
      <a:defRPr sz="1200" kern="1200">
        <a:solidFill>
          <a:schemeClr val="tx1"/>
        </a:solidFill>
        <a:latin typeface="+mn-lt"/>
        <a:ea typeface="+mn-ea"/>
        <a:cs typeface="+mn-cs"/>
      </a:defRPr>
    </a:lvl1pPr>
    <a:lvl2pPr marL="457118" algn="l" defTabSz="914238" rtl="0" eaLnBrk="1" latinLnBrk="0" hangingPunct="1">
      <a:defRPr sz="1200" kern="1200">
        <a:solidFill>
          <a:schemeClr val="tx1"/>
        </a:solidFill>
        <a:latin typeface="+mn-lt"/>
        <a:ea typeface="+mn-ea"/>
        <a:cs typeface="+mn-cs"/>
      </a:defRPr>
    </a:lvl2pPr>
    <a:lvl3pPr marL="914238" algn="l" defTabSz="914238" rtl="0" eaLnBrk="1" latinLnBrk="0" hangingPunct="1">
      <a:defRPr sz="1200" kern="1200">
        <a:solidFill>
          <a:schemeClr val="tx1"/>
        </a:solidFill>
        <a:latin typeface="+mn-lt"/>
        <a:ea typeface="+mn-ea"/>
        <a:cs typeface="+mn-cs"/>
      </a:defRPr>
    </a:lvl3pPr>
    <a:lvl4pPr marL="1371356" algn="l" defTabSz="914238" rtl="0" eaLnBrk="1" latinLnBrk="0" hangingPunct="1">
      <a:defRPr sz="1200" kern="1200">
        <a:solidFill>
          <a:schemeClr val="tx1"/>
        </a:solidFill>
        <a:latin typeface="+mn-lt"/>
        <a:ea typeface="+mn-ea"/>
        <a:cs typeface="+mn-cs"/>
      </a:defRPr>
    </a:lvl4pPr>
    <a:lvl5pPr marL="1828474" algn="l" defTabSz="914238" rtl="0" eaLnBrk="1" latinLnBrk="0" hangingPunct="1">
      <a:defRPr sz="1200" kern="1200">
        <a:solidFill>
          <a:schemeClr val="tx1"/>
        </a:solidFill>
        <a:latin typeface="+mn-lt"/>
        <a:ea typeface="+mn-ea"/>
        <a:cs typeface="+mn-cs"/>
      </a:defRPr>
    </a:lvl5pPr>
    <a:lvl6pPr marL="2285593" algn="l" defTabSz="914238" rtl="0" eaLnBrk="1" latinLnBrk="0" hangingPunct="1">
      <a:defRPr sz="1200" kern="1200">
        <a:solidFill>
          <a:schemeClr val="tx1"/>
        </a:solidFill>
        <a:latin typeface="+mn-lt"/>
        <a:ea typeface="+mn-ea"/>
        <a:cs typeface="+mn-cs"/>
      </a:defRPr>
    </a:lvl6pPr>
    <a:lvl7pPr marL="2742712" algn="l" defTabSz="914238" rtl="0" eaLnBrk="1" latinLnBrk="0" hangingPunct="1">
      <a:defRPr sz="1200" kern="1200">
        <a:solidFill>
          <a:schemeClr val="tx1"/>
        </a:solidFill>
        <a:latin typeface="+mn-lt"/>
        <a:ea typeface="+mn-ea"/>
        <a:cs typeface="+mn-cs"/>
      </a:defRPr>
    </a:lvl7pPr>
    <a:lvl8pPr marL="3199831" algn="l" defTabSz="914238" rtl="0" eaLnBrk="1" latinLnBrk="0" hangingPunct="1">
      <a:defRPr sz="1200" kern="1200">
        <a:solidFill>
          <a:schemeClr val="tx1"/>
        </a:solidFill>
        <a:latin typeface="+mn-lt"/>
        <a:ea typeface="+mn-ea"/>
        <a:cs typeface="+mn-cs"/>
      </a:defRPr>
    </a:lvl8pPr>
    <a:lvl9pPr marL="3656949" algn="l" defTabSz="9142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BC727B2-05EE-4DB2-BF44-3E65EBCAD733}" type="slidenum">
              <a:rPr lang="en-NZ" smtClean="0"/>
              <a:t>1</a:t>
            </a:fld>
            <a:endParaRPr lang="en-NZ" dirty="0"/>
          </a:p>
        </p:txBody>
      </p:sp>
    </p:spTree>
    <p:extLst>
      <p:ext uri="{BB962C8B-B14F-4D97-AF65-F5344CB8AC3E}">
        <p14:creationId xmlns:p14="http://schemas.microsoft.com/office/powerpoint/2010/main" val="3409301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5206" y="4461933"/>
            <a:ext cx="4166394" cy="584200"/>
          </a:xfrm>
        </p:spPr>
        <p:txBody>
          <a:bodyPr/>
          <a:lstStyle/>
          <a:p>
            <a:r>
              <a:rPr lang="en-NZ" sz="1800" dirty="0" smtClean="0"/>
              <a:t>Green Box - One item to cover</a:t>
            </a:r>
            <a:r>
              <a:rPr lang="en-NZ" sz="1800" baseline="0" dirty="0" smtClean="0"/>
              <a:t> </a:t>
            </a:r>
            <a:r>
              <a:rPr lang="en-NZ" sz="1800" dirty="0" smtClean="0"/>
              <a:t>potentially multiple failures, was insufficient</a:t>
            </a:r>
          </a:p>
          <a:p>
            <a:pPr marL="0" marR="0" indent="0" algn="l" defTabSz="914238" rtl="0" eaLnBrk="1" fontAlgn="auto" latinLnBrk="0" hangingPunct="1">
              <a:lnSpc>
                <a:spcPct val="100000"/>
              </a:lnSpc>
              <a:spcBef>
                <a:spcPts val="0"/>
              </a:spcBef>
              <a:spcAft>
                <a:spcPts val="0"/>
              </a:spcAft>
              <a:buClrTx/>
              <a:buSzTx/>
              <a:buFontTx/>
              <a:buNone/>
              <a:tabLst/>
              <a:defRPr/>
            </a:pPr>
            <a:endParaRPr lang="en-NZ" sz="18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1800" dirty="0" smtClean="0"/>
              <a:t>Yellow Box - Delineation along lanes.</a:t>
            </a:r>
            <a:r>
              <a:rPr lang="en-NZ" sz="1800" baseline="0" dirty="0" smtClean="0"/>
              <a:t>  I</a:t>
            </a:r>
            <a:r>
              <a:rPr lang="en-NZ" sz="1800" dirty="0" smtClean="0"/>
              <a:t>s really what it is.  Further clarification coming.</a:t>
            </a:r>
          </a:p>
          <a:p>
            <a:endParaRPr lang="en-NZ" sz="18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1800" dirty="0" smtClean="0"/>
              <a:t>Blue Box - Signs missing on a mobile, thus scored under missing signs</a:t>
            </a:r>
          </a:p>
          <a:p>
            <a:endParaRPr lang="en-NZ" sz="18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1800" dirty="0" smtClean="0"/>
              <a:t>Purple Box - Multiple similar areas amalgamated</a:t>
            </a:r>
          </a:p>
          <a:p>
            <a:pPr marL="0" marR="0" indent="0" algn="l" defTabSz="914238" rtl="0" eaLnBrk="1" fontAlgn="auto" latinLnBrk="0" hangingPunct="1">
              <a:lnSpc>
                <a:spcPct val="100000"/>
              </a:lnSpc>
              <a:spcBef>
                <a:spcPts val="0"/>
              </a:spcBef>
              <a:spcAft>
                <a:spcPts val="0"/>
              </a:spcAft>
              <a:buClrTx/>
              <a:buSzTx/>
              <a:buFontTx/>
              <a:buNone/>
              <a:tabLst/>
              <a:defRPr/>
            </a:pPr>
            <a:endParaRPr lang="en-NZ" sz="18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1800" dirty="0" smtClean="0"/>
              <a:t>Pink Box - Site induction not scored , recorded only</a:t>
            </a:r>
          </a:p>
          <a:p>
            <a:pPr marL="0" marR="0" indent="0" algn="l" defTabSz="914238" rtl="0" eaLnBrk="1" fontAlgn="auto" latinLnBrk="0" hangingPunct="1">
              <a:lnSpc>
                <a:spcPct val="100000"/>
              </a:lnSpc>
              <a:spcBef>
                <a:spcPts val="0"/>
              </a:spcBef>
              <a:spcAft>
                <a:spcPts val="0"/>
              </a:spcAft>
              <a:buClrTx/>
              <a:buSzTx/>
              <a:buFontTx/>
              <a:buNone/>
              <a:tabLst/>
              <a:defRPr/>
            </a:pPr>
            <a:endParaRPr lang="en-NZ" sz="1800" dirty="0" smtClean="0"/>
          </a:p>
          <a:p>
            <a:endParaRPr lang="en-NZ" sz="1800" dirty="0" smtClean="0"/>
          </a:p>
          <a:p>
            <a:endParaRPr lang="en-NZ" sz="1800" dirty="0" smtClean="0"/>
          </a:p>
          <a:p>
            <a:endParaRPr lang="en-NZ" sz="1800" dirty="0" smtClean="0"/>
          </a:p>
        </p:txBody>
      </p:sp>
    </p:spTree>
    <p:extLst>
      <p:ext uri="{BB962C8B-B14F-4D97-AF65-F5344CB8AC3E}">
        <p14:creationId xmlns:p14="http://schemas.microsoft.com/office/powerpoint/2010/main" val="424388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114799"/>
            <a:ext cx="6553200" cy="5027614"/>
          </a:xfrm>
        </p:spPr>
        <p:txBody>
          <a:bodyPr/>
          <a:lstStyle/>
          <a:p>
            <a:r>
              <a:rPr lang="en-NZ" sz="2000" dirty="0" smtClean="0"/>
              <a:t>Easy Comparison</a:t>
            </a:r>
          </a:p>
          <a:p>
            <a:r>
              <a:rPr lang="en-NZ" sz="2000" dirty="0" smtClean="0"/>
              <a:t>Colour coded between original review form and the </a:t>
            </a:r>
            <a:r>
              <a:rPr lang="en-NZ" sz="2000" dirty="0" smtClean="0"/>
              <a:t>AT new</a:t>
            </a:r>
            <a:endParaRPr lang="en-NZ" sz="2000" dirty="0" smtClean="0"/>
          </a:p>
          <a:p>
            <a:pPr marL="342900" indent="-342900">
              <a:buFont typeface="Arial" panose="020B0604020202020204" pitchFamily="34" charset="0"/>
              <a:buChar char="•"/>
            </a:pPr>
            <a:r>
              <a:rPr lang="en-NZ" sz="2000" dirty="0" smtClean="0"/>
              <a:t>Same information</a:t>
            </a:r>
          </a:p>
          <a:p>
            <a:r>
              <a:rPr lang="en-NZ" sz="2000" dirty="0" smtClean="0"/>
              <a:t>More space to note site observations</a:t>
            </a:r>
          </a:p>
          <a:p>
            <a:pPr marL="342900" indent="-342900">
              <a:buFont typeface="Arial" panose="020B0604020202020204" pitchFamily="34" charset="0"/>
              <a:buChar char="•"/>
            </a:pPr>
            <a:r>
              <a:rPr lang="en-NZ" sz="2000" dirty="0" smtClean="0"/>
              <a:t>Areas for improvement</a:t>
            </a:r>
          </a:p>
          <a:p>
            <a:pPr marL="342900" indent="-342900">
              <a:buFont typeface="Arial" panose="020B0604020202020204" pitchFamily="34" charset="0"/>
              <a:buChar char="•"/>
            </a:pPr>
            <a:r>
              <a:rPr lang="en-NZ" sz="2000" dirty="0" smtClean="0"/>
              <a:t>Critical issues to attend</a:t>
            </a:r>
            <a:r>
              <a:rPr lang="en-NZ" sz="2000" baseline="0" dirty="0" smtClean="0"/>
              <a:t> to</a:t>
            </a:r>
            <a:endParaRPr lang="en-NZ" sz="2000" dirty="0" smtClean="0"/>
          </a:p>
          <a:p>
            <a:pPr marL="342900" indent="-342900">
              <a:buFont typeface="Arial" panose="020B0604020202020204" pitchFamily="34" charset="0"/>
              <a:buChar char="•"/>
            </a:pPr>
            <a:r>
              <a:rPr lang="en-NZ" sz="2000" dirty="0" smtClean="0"/>
              <a:t>Positive attributes</a:t>
            </a:r>
          </a:p>
          <a:p>
            <a:r>
              <a:rPr lang="en-NZ" sz="2000" dirty="0" smtClean="0"/>
              <a:t>-</a:t>
            </a:r>
            <a:r>
              <a:rPr lang="en-NZ" sz="2000" baseline="0" dirty="0" smtClean="0"/>
              <a:t> </a:t>
            </a:r>
            <a:r>
              <a:rPr lang="en-NZ" sz="2000" dirty="0" smtClean="0"/>
              <a:t>Focus on the issues not the score</a:t>
            </a:r>
          </a:p>
          <a:p>
            <a:r>
              <a:rPr lang="en-NZ" sz="2000" dirty="0" smtClean="0"/>
              <a:t>Added information</a:t>
            </a:r>
            <a:r>
              <a:rPr lang="en-NZ" sz="2000" baseline="0" dirty="0" smtClean="0"/>
              <a:t> like the</a:t>
            </a:r>
            <a:r>
              <a:rPr lang="en-NZ" sz="2000" dirty="0" smtClean="0"/>
              <a:t>:</a:t>
            </a:r>
          </a:p>
          <a:p>
            <a:pPr marL="342900" indent="-342900">
              <a:buFont typeface="Arial" panose="020B0604020202020204" pitchFamily="34" charset="0"/>
              <a:buChar char="•"/>
            </a:pPr>
            <a:r>
              <a:rPr lang="en-NZ" sz="2000" dirty="0" smtClean="0"/>
              <a:t>TTM Company </a:t>
            </a:r>
          </a:p>
          <a:p>
            <a:pPr marL="342900" indent="-342900">
              <a:buFont typeface="Arial" panose="020B0604020202020204" pitchFamily="34" charset="0"/>
              <a:buChar char="•"/>
            </a:pPr>
            <a:r>
              <a:rPr lang="en-NZ" sz="2000" dirty="0" smtClean="0"/>
              <a:t>Main Contractor </a:t>
            </a:r>
          </a:p>
          <a:p>
            <a:pPr marL="342900" indent="-342900">
              <a:buFont typeface="Arial" panose="020B0604020202020204" pitchFamily="34" charset="0"/>
              <a:buChar char="•"/>
            </a:pPr>
            <a:r>
              <a:rPr lang="en-NZ" sz="2000" dirty="0" smtClean="0"/>
              <a:t>Principal</a:t>
            </a:r>
          </a:p>
          <a:p>
            <a:r>
              <a:rPr lang="en-NZ" sz="2000" u="sng" dirty="0" smtClean="0"/>
              <a:t>- Greater reporting </a:t>
            </a:r>
          </a:p>
          <a:p>
            <a:pPr marL="342900" indent="-342900">
              <a:buFont typeface="Arial" panose="020B0604020202020204" pitchFamily="34" charset="0"/>
              <a:buChar char="•"/>
            </a:pPr>
            <a:r>
              <a:rPr lang="en-NZ" sz="2000" dirty="0" smtClean="0"/>
              <a:t>STMS receives </a:t>
            </a:r>
            <a:r>
              <a:rPr lang="en-NZ" sz="2000" dirty="0" smtClean="0"/>
              <a:t>SCR </a:t>
            </a:r>
            <a:r>
              <a:rPr lang="en-NZ" sz="2000" dirty="0" smtClean="0"/>
              <a:t>however not necessarily </a:t>
            </a:r>
            <a:r>
              <a:rPr lang="en-NZ" sz="2000" dirty="0" smtClean="0"/>
              <a:t>responsible, looked at afterwards and in more depth</a:t>
            </a:r>
            <a:endParaRPr lang="en-NZ" sz="2000" dirty="0" smtClean="0"/>
          </a:p>
          <a:p>
            <a:r>
              <a:rPr lang="en-NZ" sz="2600" dirty="0" smtClean="0"/>
              <a:t>* Systematic or root cause analysis</a:t>
            </a:r>
            <a:endParaRPr lang="en-NZ" sz="2600" dirty="0" smtClean="0"/>
          </a:p>
          <a:p>
            <a:endParaRPr lang="en-NZ" dirty="0"/>
          </a:p>
          <a:p>
            <a:endParaRPr lang="en-NZ" dirty="0" smtClean="0"/>
          </a:p>
        </p:txBody>
      </p:sp>
      <p:sp>
        <p:nvSpPr>
          <p:cNvPr id="4" name="Slide Number Placeholder 3"/>
          <p:cNvSpPr>
            <a:spLocks noGrp="1"/>
          </p:cNvSpPr>
          <p:nvPr>
            <p:ph type="sldNum" sz="quarter" idx="10"/>
          </p:nvPr>
        </p:nvSpPr>
        <p:spPr/>
        <p:txBody>
          <a:bodyPr/>
          <a:lstStyle/>
          <a:p>
            <a:fld id="{DBC727B2-05EE-4DB2-BF44-3E65EBCAD733}" type="slidenum">
              <a:rPr lang="en-NZ" smtClean="0"/>
              <a:t>11</a:t>
            </a:fld>
            <a:endParaRPr lang="en-NZ" dirty="0"/>
          </a:p>
        </p:txBody>
      </p:sp>
    </p:spTree>
    <p:extLst>
      <p:ext uri="{BB962C8B-B14F-4D97-AF65-F5344CB8AC3E}">
        <p14:creationId xmlns:p14="http://schemas.microsoft.com/office/powerpoint/2010/main" val="4231349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5206" y="4724400"/>
            <a:ext cx="2287587" cy="584200"/>
          </a:xfrm>
        </p:spPr>
        <p:txBody>
          <a:bodyPr/>
          <a:lstStyle/>
          <a:p>
            <a:r>
              <a:rPr lang="en-NZ" sz="2400" dirty="0" smtClean="0"/>
              <a:t>Green Box – The New Areas</a:t>
            </a:r>
          </a:p>
          <a:p>
            <a:endParaRPr lang="en-NZ" sz="24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2400" dirty="0" smtClean="0"/>
              <a:t>Blue Box - Amended areas</a:t>
            </a:r>
          </a:p>
          <a:p>
            <a:endParaRPr lang="en-NZ" sz="24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2400" dirty="0" smtClean="0"/>
              <a:t>Green Circle - Categorized, refer to Missing Signs A1 or missing MTC E2 </a:t>
            </a:r>
          </a:p>
          <a:p>
            <a:endParaRPr lang="en-NZ" sz="2400" dirty="0" smtClean="0"/>
          </a:p>
          <a:p>
            <a:endParaRPr lang="en-NZ" sz="2400" dirty="0"/>
          </a:p>
        </p:txBody>
      </p:sp>
      <p:sp>
        <p:nvSpPr>
          <p:cNvPr id="4" name="Slide Number Placeholder 3"/>
          <p:cNvSpPr>
            <a:spLocks noGrp="1"/>
          </p:cNvSpPr>
          <p:nvPr>
            <p:ph type="sldNum" sz="quarter" idx="10"/>
          </p:nvPr>
        </p:nvSpPr>
        <p:spPr/>
        <p:txBody>
          <a:bodyPr/>
          <a:lstStyle/>
          <a:p>
            <a:fld id="{DBC727B2-05EE-4DB2-BF44-3E65EBCAD733}" type="slidenum">
              <a:rPr lang="en-NZ" smtClean="0"/>
              <a:t>12</a:t>
            </a:fld>
            <a:endParaRPr lang="en-NZ" dirty="0"/>
          </a:p>
        </p:txBody>
      </p:sp>
      <p:sp>
        <p:nvSpPr>
          <p:cNvPr id="5" name="Rounded Rectangle 4"/>
          <p:cNvSpPr/>
          <p:nvPr/>
        </p:nvSpPr>
        <p:spPr>
          <a:xfrm>
            <a:off x="897467" y="4724400"/>
            <a:ext cx="1185333" cy="524933"/>
          </a:xfrm>
          <a:prstGeom prst="roundRect">
            <a:avLst/>
          </a:prstGeom>
          <a:solidFill>
            <a:srgbClr val="36D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ounded Rectangle 5"/>
          <p:cNvSpPr/>
          <p:nvPr/>
        </p:nvSpPr>
        <p:spPr>
          <a:xfrm>
            <a:off x="897467" y="5655733"/>
            <a:ext cx="1185333" cy="524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p:cNvSpPr/>
          <p:nvPr/>
        </p:nvSpPr>
        <p:spPr>
          <a:xfrm>
            <a:off x="1028700" y="6722533"/>
            <a:ext cx="867833" cy="558800"/>
          </a:xfrm>
          <a:prstGeom prst="ellipse">
            <a:avLst/>
          </a:prstGeom>
          <a:noFill/>
          <a:ln>
            <a:solidFill>
              <a:srgbClr val="3E96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092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14800"/>
            <a:ext cx="5486400" cy="4343400"/>
          </a:xfrm>
        </p:spPr>
        <p:txBody>
          <a:bodyPr/>
          <a:lstStyle/>
          <a:p>
            <a:endParaRPr lang="en-NZ" sz="2800" dirty="0"/>
          </a:p>
          <a:p>
            <a:pPr marL="457200" indent="-457200">
              <a:buFont typeface="Arial" panose="020B0604020202020204" pitchFamily="34" charset="0"/>
              <a:buChar char="•"/>
            </a:pPr>
            <a:r>
              <a:rPr lang="en-NZ" sz="2800" dirty="0" smtClean="0"/>
              <a:t>We have created a guideline and training package to assist reviewers today</a:t>
            </a:r>
          </a:p>
          <a:p>
            <a:pPr marL="457200" indent="-457200">
              <a:buFont typeface="Arial" panose="020B0604020202020204" pitchFamily="34" charset="0"/>
              <a:buChar char="•"/>
            </a:pPr>
            <a:r>
              <a:rPr lang="en-NZ" sz="2800" dirty="0" smtClean="0"/>
              <a:t>On your table to share</a:t>
            </a:r>
          </a:p>
          <a:p>
            <a:pPr marL="457200" indent="-457200">
              <a:buFont typeface="Arial" panose="020B0604020202020204" pitchFamily="34" charset="0"/>
              <a:buChar char="•"/>
            </a:pPr>
            <a:r>
              <a:rPr lang="en-NZ" sz="2800" dirty="0" smtClean="0"/>
              <a:t>Also electronically as per the </a:t>
            </a:r>
            <a:r>
              <a:rPr lang="en-NZ" sz="2800" dirty="0" err="1" smtClean="0"/>
              <a:t>DropBox</a:t>
            </a:r>
            <a:r>
              <a:rPr lang="en-NZ" sz="2800" dirty="0" smtClean="0"/>
              <a:t> link noted on the screen and on the</a:t>
            </a:r>
            <a:r>
              <a:rPr lang="en-NZ" sz="2800" baseline="0" dirty="0" smtClean="0"/>
              <a:t> Cover page of the material</a:t>
            </a:r>
          </a:p>
          <a:p>
            <a:pPr marL="457200" indent="-457200">
              <a:buFont typeface="Arial" panose="020B0604020202020204" pitchFamily="34" charset="0"/>
              <a:buChar char="•"/>
            </a:pPr>
            <a:r>
              <a:rPr lang="en-NZ" sz="2800" baseline="0" dirty="0" smtClean="0"/>
              <a:t>Now… </a:t>
            </a:r>
            <a:r>
              <a:rPr lang="en-NZ" sz="2800" dirty="0" smtClean="0"/>
              <a:t>Lets just explore a just few areas in greater detail</a:t>
            </a:r>
          </a:p>
          <a:p>
            <a:endParaRPr lang="en-NZ" sz="2800" dirty="0" smtClean="0"/>
          </a:p>
        </p:txBody>
      </p:sp>
      <p:sp>
        <p:nvSpPr>
          <p:cNvPr id="4" name="Slide Number Placeholder 3"/>
          <p:cNvSpPr>
            <a:spLocks noGrp="1"/>
          </p:cNvSpPr>
          <p:nvPr>
            <p:ph type="sldNum" sz="quarter" idx="10"/>
          </p:nvPr>
        </p:nvSpPr>
        <p:spPr/>
        <p:txBody>
          <a:bodyPr/>
          <a:lstStyle/>
          <a:p>
            <a:fld id="{DBC727B2-05EE-4DB2-BF44-3E65EBCAD733}" type="slidenum">
              <a:rPr lang="en-NZ" smtClean="0"/>
              <a:t>13</a:t>
            </a:fld>
            <a:endParaRPr lang="en-NZ" dirty="0"/>
          </a:p>
        </p:txBody>
      </p:sp>
    </p:spTree>
    <p:extLst>
      <p:ext uri="{BB962C8B-B14F-4D97-AF65-F5344CB8AC3E}">
        <p14:creationId xmlns:p14="http://schemas.microsoft.com/office/powerpoint/2010/main" val="771109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7067" y="4114799"/>
            <a:ext cx="6333066" cy="4792133"/>
          </a:xfrm>
        </p:spPr>
        <p:txBody>
          <a:bodyPr/>
          <a:lstStyle/>
          <a:p>
            <a:r>
              <a:rPr lang="en-NZ" sz="2800" dirty="0" smtClean="0"/>
              <a:t>This is purely around the features involved</a:t>
            </a:r>
            <a:r>
              <a:rPr lang="en-NZ" sz="2800" baseline="0" dirty="0" smtClean="0"/>
              <a:t> in </a:t>
            </a:r>
            <a:r>
              <a:rPr lang="en-NZ" sz="2800" dirty="0" smtClean="0"/>
              <a:t>Pedestrian Management that are not included elsewhere</a:t>
            </a:r>
          </a:p>
          <a:p>
            <a:pPr marL="914318" lvl="1" indent="-457200">
              <a:buFont typeface="Arial" panose="020B0604020202020204" pitchFamily="34" charset="0"/>
              <a:buChar char="•"/>
            </a:pPr>
            <a:r>
              <a:rPr lang="en-NZ" sz="2800" dirty="0" smtClean="0"/>
              <a:t>Delineation / Safety fences</a:t>
            </a:r>
          </a:p>
          <a:p>
            <a:pPr marL="914318" lvl="1" indent="-457200">
              <a:buFont typeface="Arial" panose="020B0604020202020204" pitchFamily="34" charset="0"/>
              <a:buChar char="•"/>
            </a:pPr>
            <a:r>
              <a:rPr lang="en-NZ" sz="2800" dirty="0" smtClean="0"/>
              <a:t>Signage</a:t>
            </a:r>
          </a:p>
          <a:p>
            <a:pPr marL="914318" lvl="1" indent="-457200">
              <a:buFont typeface="Arial" panose="020B0604020202020204" pitchFamily="34" charset="0"/>
              <a:buChar char="•"/>
            </a:pPr>
            <a:r>
              <a:rPr lang="en-NZ" sz="2800" dirty="0" smtClean="0"/>
              <a:t>Surface condition</a:t>
            </a:r>
            <a:r>
              <a:rPr lang="en-NZ" sz="2800" baseline="0" dirty="0" smtClean="0"/>
              <a:t>   …..     </a:t>
            </a:r>
            <a:r>
              <a:rPr lang="en-NZ" sz="2800" dirty="0" smtClean="0"/>
              <a:t>Are all excluded</a:t>
            </a:r>
          </a:p>
          <a:p>
            <a:r>
              <a:rPr lang="en-NZ" sz="2800" dirty="0" smtClean="0"/>
              <a:t>What is included:</a:t>
            </a:r>
          </a:p>
          <a:p>
            <a:pPr marL="457200" indent="-457200">
              <a:buFont typeface="Arial" panose="020B0604020202020204" pitchFamily="34" charset="0"/>
              <a:buChar char="•"/>
            </a:pPr>
            <a:r>
              <a:rPr lang="en-NZ" sz="2800" dirty="0" smtClean="0"/>
              <a:t>Considerations for ramps, width and clear space </a:t>
            </a:r>
            <a:r>
              <a:rPr lang="en-NZ" sz="2800" dirty="0" smtClean="0"/>
              <a:t>required</a:t>
            </a:r>
            <a:r>
              <a:rPr lang="en-NZ" sz="2800" baseline="0" dirty="0" smtClean="0"/>
              <a:t> for the </a:t>
            </a:r>
            <a:r>
              <a:rPr lang="en-NZ" sz="2800" baseline="0" dirty="0" err="1" smtClean="0"/>
              <a:t>Ped</a:t>
            </a:r>
            <a:r>
              <a:rPr lang="en-NZ" sz="2800" baseline="0" dirty="0" smtClean="0"/>
              <a:t> corridor.</a:t>
            </a:r>
            <a:endParaRPr lang="en-NZ" dirty="0"/>
          </a:p>
          <a:p>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14</a:t>
            </a:fld>
            <a:endParaRPr lang="en-NZ" dirty="0"/>
          </a:p>
        </p:txBody>
      </p:sp>
    </p:spTree>
    <p:extLst>
      <p:ext uri="{BB962C8B-B14F-4D97-AF65-F5344CB8AC3E}">
        <p14:creationId xmlns:p14="http://schemas.microsoft.com/office/powerpoint/2010/main" val="508262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801688"/>
            <a:ext cx="4800600" cy="3429000"/>
          </a:xfrm>
        </p:spPr>
      </p:sp>
      <p:sp>
        <p:nvSpPr>
          <p:cNvPr id="3" name="Notes Placeholder 2"/>
          <p:cNvSpPr>
            <a:spLocks noGrp="1"/>
          </p:cNvSpPr>
          <p:nvPr>
            <p:ph type="body" idx="1"/>
          </p:nvPr>
        </p:nvSpPr>
        <p:spPr/>
        <p:txBody>
          <a:bodyPr/>
          <a:lstStyle/>
          <a:p>
            <a:r>
              <a:rPr lang="en-NZ" sz="2800" dirty="0" smtClean="0"/>
              <a:t>Just note the </a:t>
            </a:r>
            <a:r>
              <a:rPr lang="en-NZ" sz="2800" dirty="0" smtClean="0"/>
              <a:t>information </a:t>
            </a:r>
            <a:r>
              <a:rPr lang="en-NZ" sz="2800" dirty="0" smtClean="0"/>
              <a:t>on the slide</a:t>
            </a:r>
          </a:p>
          <a:p>
            <a:endParaRPr lang="en-NZ" sz="2800" dirty="0" smtClean="0"/>
          </a:p>
          <a:p>
            <a:r>
              <a:rPr lang="en-NZ" sz="2800" dirty="0" smtClean="0"/>
              <a:t>But, you will see greater weight on the scoring due to greater risk with a leading taper vs trailing</a:t>
            </a:r>
          </a:p>
          <a:p>
            <a:endParaRPr lang="en-NZ" sz="2800" dirty="0"/>
          </a:p>
          <a:p>
            <a:endParaRPr lang="en-NZ" sz="2800" dirty="0"/>
          </a:p>
        </p:txBody>
      </p:sp>
      <p:sp>
        <p:nvSpPr>
          <p:cNvPr id="4" name="Slide Number Placeholder 3"/>
          <p:cNvSpPr>
            <a:spLocks noGrp="1"/>
          </p:cNvSpPr>
          <p:nvPr>
            <p:ph type="sldNum" sz="quarter" idx="10"/>
          </p:nvPr>
        </p:nvSpPr>
        <p:spPr/>
        <p:txBody>
          <a:bodyPr/>
          <a:lstStyle/>
          <a:p>
            <a:fld id="{DBC727B2-05EE-4DB2-BF44-3E65EBCAD733}" type="slidenum">
              <a:rPr lang="en-NZ" smtClean="0"/>
              <a:t>15</a:t>
            </a:fld>
            <a:endParaRPr lang="en-NZ" dirty="0"/>
          </a:p>
        </p:txBody>
      </p:sp>
    </p:spTree>
    <p:extLst>
      <p:ext uri="{BB962C8B-B14F-4D97-AF65-F5344CB8AC3E}">
        <p14:creationId xmlns:p14="http://schemas.microsoft.com/office/powerpoint/2010/main" val="2557950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343400"/>
            <a:ext cx="6502400" cy="4114800"/>
          </a:xfrm>
        </p:spPr>
        <p:txBody>
          <a:bodyPr/>
          <a:lstStyle/>
          <a:p>
            <a:r>
              <a:rPr lang="en-NZ" sz="3200" dirty="0" smtClean="0"/>
              <a:t>                      Beautiful slide</a:t>
            </a:r>
          </a:p>
          <a:p>
            <a:r>
              <a:rPr lang="en-NZ" sz="3200" dirty="0" smtClean="0"/>
              <a:t>What we have done here is separated out all of the individual components of delineation</a:t>
            </a:r>
          </a:p>
          <a:p>
            <a:pPr marL="457200" indent="-457200">
              <a:buFont typeface="Arial" panose="020B0604020202020204" pitchFamily="34" charset="0"/>
              <a:buChar char="•"/>
            </a:pPr>
            <a:r>
              <a:rPr lang="en-NZ" sz="3200" dirty="0" smtClean="0">
                <a:solidFill>
                  <a:srgbClr val="FF0000"/>
                </a:solidFill>
              </a:rPr>
              <a:t>RED  </a:t>
            </a:r>
            <a:r>
              <a:rPr lang="en-NZ" sz="3200" dirty="0" smtClean="0"/>
              <a:t>      Leading Tapers</a:t>
            </a:r>
          </a:p>
          <a:p>
            <a:pPr marL="457200" indent="-457200">
              <a:buFont typeface="Arial" panose="020B0604020202020204" pitchFamily="34" charset="0"/>
              <a:buChar char="•"/>
            </a:pPr>
            <a:r>
              <a:rPr lang="en-NZ" sz="3200" dirty="0" smtClean="0">
                <a:solidFill>
                  <a:srgbClr val="3E963A"/>
                </a:solidFill>
              </a:rPr>
              <a:t>Green</a:t>
            </a:r>
            <a:r>
              <a:rPr lang="en-NZ" sz="3200" dirty="0" smtClean="0"/>
              <a:t>     Tailing Tapers</a:t>
            </a:r>
          </a:p>
          <a:p>
            <a:pPr marL="457200" indent="-457200">
              <a:buFont typeface="Arial" panose="020B0604020202020204" pitchFamily="34" charset="0"/>
              <a:buChar char="•"/>
            </a:pPr>
            <a:r>
              <a:rPr lang="en-NZ" sz="3200" dirty="0" smtClean="0"/>
              <a:t>Black       </a:t>
            </a:r>
            <a:r>
              <a:rPr lang="en-NZ" sz="3200" dirty="0" smtClean="0"/>
              <a:t>Delineation sections </a:t>
            </a:r>
            <a:r>
              <a:rPr lang="en-NZ" sz="3200" dirty="0" smtClean="0"/>
              <a:t>scored per section and/or per 100m</a:t>
            </a:r>
            <a:endParaRPr lang="en-NZ" sz="3200" dirty="0"/>
          </a:p>
        </p:txBody>
      </p:sp>
      <p:sp>
        <p:nvSpPr>
          <p:cNvPr id="4" name="Slide Number Placeholder 3"/>
          <p:cNvSpPr>
            <a:spLocks noGrp="1"/>
          </p:cNvSpPr>
          <p:nvPr>
            <p:ph type="sldNum" sz="quarter" idx="10"/>
          </p:nvPr>
        </p:nvSpPr>
        <p:spPr/>
        <p:txBody>
          <a:bodyPr/>
          <a:lstStyle/>
          <a:p>
            <a:fld id="{DBC727B2-05EE-4DB2-BF44-3E65EBCAD733}" type="slidenum">
              <a:rPr lang="en-NZ" smtClean="0"/>
              <a:t>16</a:t>
            </a:fld>
            <a:endParaRPr lang="en-NZ" dirty="0"/>
          </a:p>
        </p:txBody>
      </p:sp>
    </p:spTree>
    <p:extLst>
      <p:ext uri="{BB962C8B-B14F-4D97-AF65-F5344CB8AC3E}">
        <p14:creationId xmlns:p14="http://schemas.microsoft.com/office/powerpoint/2010/main" val="200307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NZ" sz="2800" dirty="0" smtClean="0"/>
              <a:t>Working in</a:t>
            </a:r>
            <a:r>
              <a:rPr lang="en-NZ" sz="2800" baseline="0" dirty="0" smtClean="0"/>
              <a:t> the live lane </a:t>
            </a:r>
          </a:p>
          <a:p>
            <a:r>
              <a:rPr lang="en-NZ" sz="2800" dirty="0" smtClean="0"/>
              <a:t>Major </a:t>
            </a:r>
            <a:r>
              <a:rPr lang="en-NZ" sz="2800" dirty="0" smtClean="0"/>
              <a:t>risk area</a:t>
            </a:r>
          </a:p>
          <a:p>
            <a:endParaRPr lang="en-NZ" sz="2800" dirty="0"/>
          </a:p>
          <a:p>
            <a:r>
              <a:rPr lang="en-NZ" sz="2800" dirty="0" smtClean="0"/>
              <a:t>Improvements as of late</a:t>
            </a:r>
          </a:p>
          <a:p>
            <a:endParaRPr lang="en-NZ" sz="2800" dirty="0"/>
          </a:p>
          <a:p>
            <a:r>
              <a:rPr lang="en-NZ" sz="2800" dirty="0" smtClean="0"/>
              <a:t>Still an area of continual concern</a:t>
            </a:r>
          </a:p>
          <a:p>
            <a:endParaRPr lang="en-NZ" sz="2800" dirty="0"/>
          </a:p>
          <a:p>
            <a:r>
              <a:rPr lang="en-NZ" sz="2800" dirty="0" smtClean="0"/>
              <a:t>Most important aspect:</a:t>
            </a:r>
          </a:p>
          <a:p>
            <a:pPr marL="457200" indent="-457200">
              <a:buFont typeface="Arial" panose="020B0604020202020204" pitchFamily="34" charset="0"/>
              <a:buChar char="•"/>
            </a:pPr>
            <a:r>
              <a:rPr lang="en-NZ" sz="2800" dirty="0" smtClean="0"/>
              <a:t>Traffic </a:t>
            </a:r>
            <a:r>
              <a:rPr lang="en-NZ" sz="2800" dirty="0"/>
              <a:t>must not be expected to slow down or move to avoid the individual or plant.</a:t>
            </a:r>
            <a:endParaRPr lang="en-NZ" sz="3200" dirty="0"/>
          </a:p>
          <a:p>
            <a:endParaRPr lang="en-NZ" sz="2800" dirty="0" smtClean="0"/>
          </a:p>
          <a:p>
            <a:endParaRPr lang="en-NZ" sz="2800" dirty="0"/>
          </a:p>
        </p:txBody>
      </p:sp>
      <p:sp>
        <p:nvSpPr>
          <p:cNvPr id="4" name="Slide Number Placeholder 3"/>
          <p:cNvSpPr>
            <a:spLocks noGrp="1"/>
          </p:cNvSpPr>
          <p:nvPr>
            <p:ph type="sldNum" sz="quarter" idx="10"/>
          </p:nvPr>
        </p:nvSpPr>
        <p:spPr/>
        <p:txBody>
          <a:bodyPr/>
          <a:lstStyle/>
          <a:p>
            <a:fld id="{DBC727B2-05EE-4DB2-BF44-3E65EBCAD733}" type="slidenum">
              <a:rPr lang="en-NZ" smtClean="0"/>
              <a:t>17</a:t>
            </a:fld>
            <a:endParaRPr lang="en-NZ" dirty="0"/>
          </a:p>
        </p:txBody>
      </p:sp>
    </p:spTree>
    <p:extLst>
      <p:ext uri="{BB962C8B-B14F-4D97-AF65-F5344CB8AC3E}">
        <p14:creationId xmlns:p14="http://schemas.microsoft.com/office/powerpoint/2010/main" val="36301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6267" y="4114799"/>
            <a:ext cx="6451599" cy="4707467"/>
          </a:xfrm>
        </p:spPr>
        <p:txBody>
          <a:bodyPr/>
          <a:lstStyle/>
          <a:p>
            <a:r>
              <a:rPr lang="en-NZ" sz="2800" dirty="0" smtClean="0"/>
              <a:t>Storage of Redundant Gear</a:t>
            </a:r>
          </a:p>
          <a:p>
            <a:r>
              <a:rPr lang="en-NZ" sz="2800" dirty="0" smtClean="0"/>
              <a:t>Source </a:t>
            </a:r>
            <a:r>
              <a:rPr lang="en-NZ" sz="2800" dirty="0" smtClean="0"/>
              <a:t>of continual and serious concerns / complaints</a:t>
            </a:r>
          </a:p>
          <a:p>
            <a:pPr marL="457200" indent="-457200">
              <a:buFont typeface="Arial" panose="020B0604020202020204" pitchFamily="34" charset="0"/>
              <a:buChar char="•"/>
            </a:pPr>
            <a:r>
              <a:rPr lang="en-NZ" sz="2800" dirty="0" smtClean="0"/>
              <a:t>Numerous reported injuries some serious due to or contributed by</a:t>
            </a:r>
            <a:r>
              <a:rPr lang="en-NZ" sz="2800" baseline="0" dirty="0" smtClean="0"/>
              <a:t> </a:t>
            </a:r>
            <a:r>
              <a:rPr lang="en-NZ" sz="2800" dirty="0" smtClean="0"/>
              <a:t>Unsafe TTM </a:t>
            </a:r>
            <a:r>
              <a:rPr lang="en-NZ" sz="2800" dirty="0" smtClean="0"/>
              <a:t>Storage of Redundant </a:t>
            </a:r>
            <a:r>
              <a:rPr lang="en-NZ" sz="2800" dirty="0" smtClean="0"/>
              <a:t>gear </a:t>
            </a:r>
          </a:p>
          <a:p>
            <a:pPr marL="457200" indent="-457200">
              <a:buFont typeface="Arial" panose="020B0604020202020204" pitchFamily="34" charset="0"/>
              <a:buChar char="•"/>
            </a:pPr>
            <a:r>
              <a:rPr lang="en-NZ" sz="2800" dirty="0" smtClean="0"/>
              <a:t>Cries </a:t>
            </a:r>
            <a:r>
              <a:rPr lang="en-NZ" sz="2800" dirty="0" smtClean="0"/>
              <a:t>wolf Road User</a:t>
            </a:r>
          </a:p>
          <a:p>
            <a:pPr marL="457200" indent="-457200">
              <a:buFont typeface="Arial" panose="020B0604020202020204" pitchFamily="34" charset="0"/>
              <a:buChar char="•"/>
            </a:pPr>
            <a:r>
              <a:rPr lang="en-NZ" sz="2800" dirty="0" smtClean="0"/>
              <a:t>Increased risk of thief</a:t>
            </a:r>
          </a:p>
          <a:p>
            <a:pPr marL="0" indent="0">
              <a:buFont typeface="Arial" panose="020B0604020202020204" pitchFamily="34" charset="0"/>
              <a:buNone/>
            </a:pPr>
            <a:r>
              <a:rPr lang="en-NZ" sz="2800" dirty="0" smtClean="0"/>
              <a:t>- </a:t>
            </a:r>
            <a:r>
              <a:rPr lang="en-NZ" sz="2800" dirty="0" smtClean="0"/>
              <a:t>It needs to be stored safety for a short period or removed</a:t>
            </a:r>
          </a:p>
          <a:p>
            <a:r>
              <a:rPr lang="en-NZ" sz="2800" dirty="0" smtClean="0"/>
              <a:t>- It’s a hazard that needs to be treated appropriately </a:t>
            </a:r>
            <a:endParaRPr lang="en-NZ" sz="2800" dirty="0"/>
          </a:p>
          <a:p>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18</a:t>
            </a:fld>
            <a:endParaRPr lang="en-NZ" dirty="0"/>
          </a:p>
        </p:txBody>
      </p:sp>
    </p:spTree>
    <p:extLst>
      <p:ext uri="{BB962C8B-B14F-4D97-AF65-F5344CB8AC3E}">
        <p14:creationId xmlns:p14="http://schemas.microsoft.com/office/powerpoint/2010/main" val="2943073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2400" dirty="0" smtClean="0"/>
              <a:t>Cont.</a:t>
            </a:r>
          </a:p>
          <a:p>
            <a:r>
              <a:rPr lang="en-NZ" sz="2400" dirty="0" smtClean="0"/>
              <a:t>Sensibility </a:t>
            </a:r>
            <a:r>
              <a:rPr lang="en-NZ" sz="2400" dirty="0" smtClean="0"/>
              <a:t>and fairness, not each </a:t>
            </a:r>
            <a:r>
              <a:rPr lang="en-NZ" sz="2400" dirty="0" smtClean="0"/>
              <a:t>device </a:t>
            </a:r>
            <a:r>
              <a:rPr lang="en-NZ" sz="2400" dirty="0" smtClean="0"/>
              <a:t>is scored</a:t>
            </a:r>
            <a:r>
              <a:rPr lang="en-NZ" sz="2400" baseline="0" dirty="0" smtClean="0"/>
              <a:t> on its own.</a:t>
            </a:r>
            <a:endParaRPr lang="en-NZ" sz="2400" dirty="0" smtClean="0"/>
          </a:p>
          <a:p>
            <a:endParaRPr lang="en-NZ" sz="2400" dirty="0"/>
          </a:p>
          <a:p>
            <a:r>
              <a:rPr lang="en-NZ" sz="2400" dirty="0" smtClean="0"/>
              <a:t>- I.e.. Sign and base and stand plus a couple of cones  </a:t>
            </a:r>
            <a:r>
              <a:rPr lang="en-NZ" sz="2400" dirty="0" smtClean="0"/>
              <a:t>ballasts .. One package .. 35 </a:t>
            </a:r>
            <a:r>
              <a:rPr lang="en-NZ" sz="2400" dirty="0" smtClean="0"/>
              <a:t>pts ?</a:t>
            </a:r>
          </a:p>
          <a:p>
            <a:endParaRPr lang="en-NZ" sz="2400" dirty="0"/>
          </a:p>
          <a:p>
            <a:r>
              <a:rPr lang="en-NZ" sz="2400" dirty="0" smtClean="0"/>
              <a:t>- Allows for the grouping the issue(s</a:t>
            </a:r>
            <a:r>
              <a:rPr lang="en-NZ" sz="2400" dirty="0" smtClean="0"/>
              <a:t>)</a:t>
            </a:r>
            <a:r>
              <a:rPr lang="en-NZ" sz="2400" baseline="0" dirty="0" smtClean="0"/>
              <a:t> with some guidance.</a:t>
            </a:r>
            <a:endParaRPr lang="en-NZ" sz="2400" dirty="0" smtClean="0"/>
          </a:p>
          <a:p>
            <a:endParaRPr lang="en-NZ" sz="2400" dirty="0"/>
          </a:p>
          <a:p>
            <a:r>
              <a:rPr lang="en-NZ" sz="2400" dirty="0" smtClean="0"/>
              <a:t>Seems to be gaining ground and showing some real dividends up in Auckland. </a:t>
            </a:r>
            <a:endParaRPr lang="en-NZ" sz="2400" dirty="0"/>
          </a:p>
        </p:txBody>
      </p:sp>
      <p:sp>
        <p:nvSpPr>
          <p:cNvPr id="4" name="Slide Number Placeholder 3"/>
          <p:cNvSpPr>
            <a:spLocks noGrp="1"/>
          </p:cNvSpPr>
          <p:nvPr>
            <p:ph type="sldNum" sz="quarter" idx="10"/>
          </p:nvPr>
        </p:nvSpPr>
        <p:spPr/>
        <p:txBody>
          <a:bodyPr/>
          <a:lstStyle/>
          <a:p>
            <a:fld id="{DBC727B2-05EE-4DB2-BF44-3E65EBCAD733}" type="slidenum">
              <a:rPr lang="en-NZ" smtClean="0"/>
              <a:t>19</a:t>
            </a:fld>
            <a:endParaRPr lang="en-NZ" dirty="0"/>
          </a:p>
        </p:txBody>
      </p:sp>
    </p:spTree>
    <p:extLst>
      <p:ext uri="{BB962C8B-B14F-4D97-AF65-F5344CB8AC3E}">
        <p14:creationId xmlns:p14="http://schemas.microsoft.com/office/powerpoint/2010/main" val="331994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BC727B2-05EE-4DB2-BF44-3E65EBCAD733}" type="slidenum">
              <a:rPr lang="en-NZ" smtClean="0"/>
              <a:t>2</a:t>
            </a:fld>
            <a:endParaRPr lang="en-NZ" dirty="0"/>
          </a:p>
        </p:txBody>
      </p:sp>
    </p:spTree>
    <p:extLst>
      <p:ext uri="{BB962C8B-B14F-4D97-AF65-F5344CB8AC3E}">
        <p14:creationId xmlns:p14="http://schemas.microsoft.com/office/powerpoint/2010/main" val="2803669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1" y="4343399"/>
            <a:ext cx="6519332" cy="4341813"/>
          </a:xfrm>
        </p:spPr>
        <p:txBody>
          <a:bodyPr/>
          <a:lstStyle/>
          <a:p>
            <a:r>
              <a:rPr lang="en-NZ" sz="2000" dirty="0" smtClean="0"/>
              <a:t>G1. Self explanatory   Suitably qualified person on site</a:t>
            </a:r>
          </a:p>
          <a:p>
            <a:r>
              <a:rPr lang="en-NZ" sz="2000" dirty="0" smtClean="0"/>
              <a:t>G2. Same	</a:t>
            </a:r>
            <a:r>
              <a:rPr lang="en-NZ" sz="2000" baseline="0" dirty="0" smtClean="0"/>
              <a:t>            Approvals and Matrix</a:t>
            </a:r>
            <a:endParaRPr lang="en-NZ" sz="2000" dirty="0" smtClean="0"/>
          </a:p>
          <a:p>
            <a:r>
              <a:rPr lang="en-NZ" sz="2000" dirty="0" smtClean="0"/>
              <a:t>G3. Included unacceptable road uses congestion / queues</a:t>
            </a:r>
          </a:p>
          <a:p>
            <a:r>
              <a:rPr lang="en-NZ" sz="2000" dirty="0" smtClean="0"/>
              <a:t>       *</a:t>
            </a:r>
            <a:r>
              <a:rPr lang="en-NZ" sz="2000" baseline="0" dirty="0" smtClean="0"/>
              <a:t>  </a:t>
            </a:r>
            <a:r>
              <a:rPr lang="en-NZ" sz="2000" dirty="0" smtClean="0"/>
              <a:t>Can also include Vehicular conflict / observed Risk</a:t>
            </a:r>
          </a:p>
          <a:p>
            <a:r>
              <a:rPr lang="en-NZ" sz="2000" dirty="0" smtClean="0"/>
              <a:t>G4 . Onsite records</a:t>
            </a:r>
          </a:p>
          <a:p>
            <a:pPr marL="800018" lvl="1" indent="-342900">
              <a:buFont typeface="Arial" panose="020B0604020202020204" pitchFamily="34" charset="0"/>
              <a:buChar char="•"/>
            </a:pPr>
            <a:r>
              <a:rPr lang="en-NZ" sz="2000" dirty="0" smtClean="0"/>
              <a:t>Opportunity to review the site on a regular basis</a:t>
            </a:r>
          </a:p>
          <a:p>
            <a:pPr marL="800018" lvl="1" indent="-342900">
              <a:buFont typeface="Arial" panose="020B0604020202020204" pitchFamily="34" charset="0"/>
              <a:buChar char="•"/>
            </a:pPr>
            <a:r>
              <a:rPr lang="en-NZ" sz="2000" dirty="0" smtClean="0"/>
              <a:t>Scored if there is a serious</a:t>
            </a:r>
            <a:r>
              <a:rPr lang="en-NZ" sz="2000" baseline="0" dirty="0" smtClean="0"/>
              <a:t> d</a:t>
            </a:r>
            <a:r>
              <a:rPr lang="en-NZ" sz="2000" dirty="0" smtClean="0"/>
              <a:t>isconnect between the site condition and the records ( 10 min ago site check all</a:t>
            </a:r>
            <a:r>
              <a:rPr lang="en-NZ" sz="2000" baseline="0" dirty="0" smtClean="0"/>
              <a:t> sweet – serious issue Side road missing MTC operation in its entirety)</a:t>
            </a:r>
            <a:endParaRPr lang="en-NZ" sz="2000" dirty="0" smtClean="0"/>
          </a:p>
          <a:p>
            <a:r>
              <a:rPr lang="en-NZ" sz="2000" dirty="0" smtClean="0"/>
              <a:t>G5 to G8.  Is the TMP approved</a:t>
            </a:r>
          </a:p>
          <a:p>
            <a:pPr marL="800018" lvl="1" indent="-342900">
              <a:buFont typeface="Arial" panose="020B0604020202020204" pitchFamily="34" charset="0"/>
              <a:buChar char="•"/>
            </a:pPr>
            <a:r>
              <a:rPr lang="en-NZ" sz="2000" dirty="0" smtClean="0"/>
              <a:t>Sighted</a:t>
            </a:r>
          </a:p>
          <a:p>
            <a:pPr marL="800018" lvl="1" indent="-342900">
              <a:buFont typeface="Arial" panose="020B0604020202020204" pitchFamily="34" charset="0"/>
              <a:buChar char="•"/>
            </a:pPr>
            <a:r>
              <a:rPr lang="en-NZ" sz="2000" dirty="0" smtClean="0"/>
              <a:t>Applicable</a:t>
            </a:r>
          </a:p>
          <a:p>
            <a:pPr marL="800018" lvl="1" indent="-342900">
              <a:buFont typeface="Arial" panose="020B0604020202020204" pitchFamily="34" charset="0"/>
              <a:buChar char="•"/>
            </a:pPr>
            <a:r>
              <a:rPr lang="en-NZ" sz="2000" dirty="0" smtClean="0"/>
              <a:t>And installed as per the approval</a:t>
            </a:r>
          </a:p>
          <a:p>
            <a:endParaRPr lang="en-NZ" sz="2000" dirty="0" smtClean="0"/>
          </a:p>
          <a:p>
            <a:r>
              <a:rPr lang="en-NZ" sz="2000" dirty="0" smtClean="0"/>
              <a:t>Helps to identify the root cause deficiency or </a:t>
            </a:r>
            <a:r>
              <a:rPr lang="en-NZ" sz="2000" dirty="0" smtClean="0"/>
              <a:t>alternatively, that </a:t>
            </a:r>
            <a:r>
              <a:rPr lang="en-NZ" sz="2000" dirty="0" smtClean="0"/>
              <a:t>all the planets are nicely aligned</a:t>
            </a:r>
            <a:r>
              <a:rPr lang="en-NZ" sz="2000" baseline="0" dirty="0" smtClean="0"/>
              <a:t> and things </a:t>
            </a:r>
            <a:r>
              <a:rPr lang="en-NZ" sz="2000" baseline="0" dirty="0" smtClean="0"/>
              <a:t>are as they said.. </a:t>
            </a:r>
            <a:r>
              <a:rPr lang="en-NZ" sz="2000" baseline="0" dirty="0" smtClean="0"/>
              <a:t>truly sweet.</a:t>
            </a:r>
            <a:endParaRPr lang="en-NZ" sz="2000" dirty="0"/>
          </a:p>
        </p:txBody>
      </p:sp>
      <p:sp>
        <p:nvSpPr>
          <p:cNvPr id="4" name="Slide Number Placeholder 3"/>
          <p:cNvSpPr>
            <a:spLocks noGrp="1"/>
          </p:cNvSpPr>
          <p:nvPr>
            <p:ph type="sldNum" sz="quarter" idx="10"/>
          </p:nvPr>
        </p:nvSpPr>
        <p:spPr/>
        <p:txBody>
          <a:bodyPr/>
          <a:lstStyle/>
          <a:p>
            <a:fld id="{DBC727B2-05EE-4DB2-BF44-3E65EBCAD733}" type="slidenum">
              <a:rPr lang="en-NZ" smtClean="0"/>
              <a:t>20</a:t>
            </a:fld>
            <a:endParaRPr lang="en-NZ" dirty="0"/>
          </a:p>
        </p:txBody>
      </p:sp>
    </p:spTree>
    <p:extLst>
      <p:ext uri="{BB962C8B-B14F-4D97-AF65-F5344CB8AC3E}">
        <p14:creationId xmlns:p14="http://schemas.microsoft.com/office/powerpoint/2010/main" val="1556919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2800" dirty="0" smtClean="0"/>
              <a:t>Again, focus on the issues and the critical areas for improvement or</a:t>
            </a:r>
            <a:r>
              <a:rPr lang="en-NZ" sz="2800" baseline="0" dirty="0" smtClean="0"/>
              <a:t> the</a:t>
            </a:r>
            <a:r>
              <a:rPr lang="en-NZ" sz="2800" dirty="0" smtClean="0"/>
              <a:t> </a:t>
            </a:r>
            <a:r>
              <a:rPr lang="en-NZ" sz="2800" dirty="0" smtClean="0"/>
              <a:t>remedy required .. </a:t>
            </a:r>
            <a:r>
              <a:rPr lang="en-NZ" sz="2800" dirty="0" smtClean="0"/>
              <a:t>rather than the score</a:t>
            </a:r>
          </a:p>
          <a:p>
            <a:endParaRPr lang="en-NZ" sz="2800" dirty="0" smtClean="0"/>
          </a:p>
        </p:txBody>
      </p:sp>
      <p:sp>
        <p:nvSpPr>
          <p:cNvPr id="4" name="Slide Number Placeholder 3"/>
          <p:cNvSpPr>
            <a:spLocks noGrp="1"/>
          </p:cNvSpPr>
          <p:nvPr>
            <p:ph type="sldNum" sz="quarter" idx="10"/>
          </p:nvPr>
        </p:nvSpPr>
        <p:spPr/>
        <p:txBody>
          <a:bodyPr/>
          <a:lstStyle/>
          <a:p>
            <a:fld id="{DBC727B2-05EE-4DB2-BF44-3E65EBCAD733}" type="slidenum">
              <a:rPr lang="en-NZ" smtClean="0"/>
              <a:t>21</a:t>
            </a:fld>
            <a:endParaRPr lang="en-NZ" dirty="0"/>
          </a:p>
        </p:txBody>
      </p:sp>
    </p:spTree>
    <p:extLst>
      <p:ext uri="{BB962C8B-B14F-4D97-AF65-F5344CB8AC3E}">
        <p14:creationId xmlns:p14="http://schemas.microsoft.com/office/powerpoint/2010/main" val="355408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399"/>
            <a:ext cx="6856413" cy="4799014"/>
          </a:xfrm>
        </p:spPr>
        <p:txBody>
          <a:bodyPr/>
          <a:lstStyle/>
          <a:p>
            <a:r>
              <a:rPr lang="en-NZ" sz="2600" dirty="0" smtClean="0"/>
              <a:t>Scores over 50 default to unacceptable and sites where there are actual serious safety issues, ( not death by a thousand paper cuts), are transferred into the Dangerous category.</a:t>
            </a:r>
          </a:p>
          <a:p>
            <a:endParaRPr lang="en-NZ" sz="2600" dirty="0"/>
          </a:p>
          <a:p>
            <a:pPr marL="914318" lvl="1" indent="-457200">
              <a:buFont typeface="Arial" panose="020B0604020202020204" pitchFamily="34" charset="0"/>
              <a:buChar char="•"/>
            </a:pPr>
            <a:r>
              <a:rPr lang="en-NZ" sz="2600" dirty="0" smtClean="0"/>
              <a:t>After a sensibility check which is</a:t>
            </a:r>
            <a:r>
              <a:rPr lang="en-NZ" sz="2600" baseline="0" dirty="0" smtClean="0"/>
              <a:t> </a:t>
            </a:r>
            <a:r>
              <a:rPr lang="en-NZ" sz="2600" dirty="0" smtClean="0"/>
              <a:t>embedded in the electronic </a:t>
            </a:r>
            <a:r>
              <a:rPr lang="en-NZ" sz="2600" dirty="0" smtClean="0"/>
              <a:t>SCR </a:t>
            </a:r>
            <a:r>
              <a:rPr lang="en-NZ" sz="2600" dirty="0" smtClean="0"/>
              <a:t>to Dangerous</a:t>
            </a:r>
          </a:p>
          <a:p>
            <a:endParaRPr lang="en-NZ" sz="2600" dirty="0"/>
          </a:p>
          <a:p>
            <a:r>
              <a:rPr lang="en-NZ" sz="2600" dirty="0" smtClean="0"/>
              <a:t>Dangerous sites are issued Stop Works </a:t>
            </a:r>
            <a:r>
              <a:rPr lang="en-NZ" sz="2600" dirty="0" smtClean="0"/>
              <a:t>Order without delay</a:t>
            </a:r>
            <a:endParaRPr lang="en-NZ" sz="2600" dirty="0" smtClean="0"/>
          </a:p>
          <a:p>
            <a:endParaRPr lang="en-NZ" sz="2600" dirty="0"/>
          </a:p>
          <a:p>
            <a:pPr marL="0" indent="0">
              <a:buFont typeface="Arial" panose="020B0604020202020204" pitchFamily="34" charset="0"/>
              <a:buNone/>
            </a:pPr>
            <a:r>
              <a:rPr lang="en-NZ" sz="2600" dirty="0" smtClean="0"/>
              <a:t>* As why would you want sites to continue to operate a site in a dangerous manner</a:t>
            </a:r>
            <a:endParaRPr lang="en-NZ" sz="2600" dirty="0"/>
          </a:p>
        </p:txBody>
      </p:sp>
      <p:sp>
        <p:nvSpPr>
          <p:cNvPr id="4" name="Slide Number Placeholder 3"/>
          <p:cNvSpPr>
            <a:spLocks noGrp="1"/>
          </p:cNvSpPr>
          <p:nvPr>
            <p:ph type="sldNum" sz="quarter" idx="10"/>
          </p:nvPr>
        </p:nvSpPr>
        <p:spPr/>
        <p:txBody>
          <a:bodyPr/>
          <a:lstStyle/>
          <a:p>
            <a:fld id="{DBC727B2-05EE-4DB2-BF44-3E65EBCAD733}" type="slidenum">
              <a:rPr lang="en-NZ" smtClean="0"/>
              <a:t>22</a:t>
            </a:fld>
            <a:endParaRPr lang="en-NZ" dirty="0"/>
          </a:p>
        </p:txBody>
      </p:sp>
    </p:spTree>
    <p:extLst>
      <p:ext uri="{BB962C8B-B14F-4D97-AF65-F5344CB8AC3E}">
        <p14:creationId xmlns:p14="http://schemas.microsoft.com/office/powerpoint/2010/main" val="4040886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5400" dirty="0" smtClean="0"/>
              <a:t>Load Spread sheet</a:t>
            </a:r>
          </a:p>
          <a:p>
            <a:endParaRPr lang="en-NZ" sz="5400" dirty="0" smtClean="0"/>
          </a:p>
          <a:p>
            <a:r>
              <a:rPr lang="en-NZ" sz="5400" dirty="0" smtClean="0"/>
              <a:t>Demonstrate</a:t>
            </a:r>
            <a:endParaRPr lang="en-NZ" sz="5400" dirty="0"/>
          </a:p>
        </p:txBody>
      </p:sp>
      <p:sp>
        <p:nvSpPr>
          <p:cNvPr id="4" name="Slide Number Placeholder 3"/>
          <p:cNvSpPr>
            <a:spLocks noGrp="1"/>
          </p:cNvSpPr>
          <p:nvPr>
            <p:ph type="sldNum" sz="quarter" idx="10"/>
          </p:nvPr>
        </p:nvSpPr>
        <p:spPr/>
        <p:txBody>
          <a:bodyPr/>
          <a:lstStyle/>
          <a:p>
            <a:fld id="{DBC727B2-05EE-4DB2-BF44-3E65EBCAD733}" type="slidenum">
              <a:rPr lang="en-NZ" smtClean="0"/>
              <a:t>23</a:t>
            </a:fld>
            <a:endParaRPr lang="en-NZ" dirty="0"/>
          </a:p>
        </p:txBody>
      </p:sp>
    </p:spTree>
    <p:extLst>
      <p:ext uri="{BB962C8B-B14F-4D97-AF65-F5344CB8AC3E}">
        <p14:creationId xmlns:p14="http://schemas.microsoft.com/office/powerpoint/2010/main" val="84275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199" y="4114799"/>
            <a:ext cx="6780213" cy="5027614"/>
          </a:xfrm>
        </p:spPr>
        <p:txBody>
          <a:bodyPr/>
          <a:lstStyle/>
          <a:p>
            <a:r>
              <a:rPr lang="en-NZ" sz="2400" dirty="0" smtClean="0"/>
              <a:t>Main points here:</a:t>
            </a:r>
          </a:p>
          <a:p>
            <a:r>
              <a:rPr lang="en-NZ" sz="2400" dirty="0" smtClean="0"/>
              <a:t>- Consistent message which is well communicated / hopefully agreed upon actions for timely remedy</a:t>
            </a:r>
          </a:p>
          <a:p>
            <a:endParaRPr lang="en-NZ" sz="2400" dirty="0"/>
          </a:p>
          <a:p>
            <a:r>
              <a:rPr lang="en-NZ" sz="2400" dirty="0" smtClean="0"/>
              <a:t>- All about education and driving the necessary improvements</a:t>
            </a:r>
          </a:p>
          <a:p>
            <a:endParaRPr lang="en-NZ" sz="2400" dirty="0"/>
          </a:p>
          <a:p>
            <a:pPr marL="342900" indent="-342900">
              <a:buFontTx/>
              <a:buChar char="-"/>
            </a:pPr>
            <a:r>
              <a:rPr lang="en-NZ" sz="2400" dirty="0" smtClean="0"/>
              <a:t>Making</a:t>
            </a:r>
            <a:r>
              <a:rPr lang="en-NZ" sz="2400" baseline="0" dirty="0" smtClean="0"/>
              <a:t> the </a:t>
            </a:r>
            <a:r>
              <a:rPr lang="en-NZ" sz="2400" baseline="0" dirty="0" smtClean="0"/>
              <a:t>SCR </a:t>
            </a:r>
            <a:r>
              <a:rPr lang="en-NZ" sz="2400" baseline="0" dirty="0" smtClean="0"/>
              <a:t>assist </a:t>
            </a:r>
            <a:r>
              <a:rPr lang="en-NZ" sz="2400" baseline="0" dirty="0" smtClean="0"/>
              <a:t>/ empower the </a:t>
            </a:r>
            <a:r>
              <a:rPr lang="en-NZ" sz="2400" baseline="0" dirty="0" smtClean="0"/>
              <a:t>STMS </a:t>
            </a:r>
          </a:p>
          <a:p>
            <a:pPr marL="342900" indent="-342900">
              <a:buFontTx/>
              <a:buChar char="-"/>
            </a:pPr>
            <a:endParaRPr lang="en-NZ" sz="2400" dirty="0"/>
          </a:p>
          <a:p>
            <a:r>
              <a:rPr lang="en-NZ" sz="2400" dirty="0" smtClean="0"/>
              <a:t>- Or better yet, that the site fantastic and the STMS should get</a:t>
            </a:r>
            <a:r>
              <a:rPr lang="en-NZ" sz="2400" baseline="0" dirty="0" smtClean="0"/>
              <a:t> a well deserved</a:t>
            </a:r>
            <a:r>
              <a:rPr lang="en-NZ" sz="2400" dirty="0" smtClean="0"/>
              <a:t> pat on the back</a:t>
            </a:r>
          </a:p>
          <a:p>
            <a:endParaRPr lang="en-NZ" dirty="0"/>
          </a:p>
          <a:p>
            <a:endParaRPr lang="en-NZ" dirty="0"/>
          </a:p>
        </p:txBody>
      </p:sp>
      <p:sp>
        <p:nvSpPr>
          <p:cNvPr id="4" name="Slide Number Placeholder 3"/>
          <p:cNvSpPr>
            <a:spLocks noGrp="1"/>
          </p:cNvSpPr>
          <p:nvPr>
            <p:ph type="sldNum" sz="quarter" idx="10"/>
          </p:nvPr>
        </p:nvSpPr>
        <p:spPr/>
        <p:txBody>
          <a:bodyPr/>
          <a:lstStyle/>
          <a:p>
            <a:fld id="{DBC727B2-05EE-4DB2-BF44-3E65EBCAD733}" type="slidenum">
              <a:rPr lang="en-NZ" smtClean="0"/>
              <a:t>24</a:t>
            </a:fld>
            <a:endParaRPr lang="en-NZ" dirty="0"/>
          </a:p>
        </p:txBody>
      </p:sp>
    </p:spTree>
    <p:extLst>
      <p:ext uri="{BB962C8B-B14F-4D97-AF65-F5344CB8AC3E}">
        <p14:creationId xmlns:p14="http://schemas.microsoft.com/office/powerpoint/2010/main" val="408281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2000" dirty="0"/>
          </a:p>
        </p:txBody>
      </p:sp>
      <p:sp>
        <p:nvSpPr>
          <p:cNvPr id="4" name="Slide Number Placeholder 3"/>
          <p:cNvSpPr>
            <a:spLocks noGrp="1"/>
          </p:cNvSpPr>
          <p:nvPr>
            <p:ph type="sldNum" sz="quarter" idx="10"/>
          </p:nvPr>
        </p:nvSpPr>
        <p:spPr/>
        <p:txBody>
          <a:bodyPr/>
          <a:lstStyle/>
          <a:p>
            <a:fld id="{DBC727B2-05EE-4DB2-BF44-3E65EBCAD733}" type="slidenum">
              <a:rPr lang="en-NZ" smtClean="0"/>
              <a:t>25</a:t>
            </a:fld>
            <a:endParaRPr lang="en-NZ" dirty="0"/>
          </a:p>
        </p:txBody>
      </p:sp>
    </p:spTree>
    <p:extLst>
      <p:ext uri="{BB962C8B-B14F-4D97-AF65-F5344CB8AC3E}">
        <p14:creationId xmlns:p14="http://schemas.microsoft.com/office/powerpoint/2010/main" val="348363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BC727B2-05EE-4DB2-BF44-3E65EBCAD733}" type="slidenum">
              <a:rPr lang="en-NZ" smtClean="0"/>
              <a:t>26</a:t>
            </a:fld>
            <a:endParaRPr lang="en-NZ" dirty="0"/>
          </a:p>
        </p:txBody>
      </p:sp>
    </p:spTree>
    <p:extLst>
      <p:ext uri="{BB962C8B-B14F-4D97-AF65-F5344CB8AC3E}">
        <p14:creationId xmlns:p14="http://schemas.microsoft.com/office/powerpoint/2010/main" val="1317936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BC727B2-05EE-4DB2-BF44-3E65EBCAD733}" type="slidenum">
              <a:rPr lang="en-NZ" smtClean="0"/>
              <a:t>3</a:t>
            </a:fld>
            <a:endParaRPr lang="en-NZ" dirty="0"/>
          </a:p>
        </p:txBody>
      </p:sp>
    </p:spTree>
    <p:extLst>
      <p:ext uri="{BB962C8B-B14F-4D97-AF65-F5344CB8AC3E}">
        <p14:creationId xmlns:p14="http://schemas.microsoft.com/office/powerpoint/2010/main" val="18526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BC727B2-05EE-4DB2-BF44-3E65EBCAD733}" type="slidenum">
              <a:rPr lang="en-NZ" smtClean="0"/>
              <a:t>4</a:t>
            </a:fld>
            <a:endParaRPr lang="en-NZ" dirty="0"/>
          </a:p>
        </p:txBody>
      </p:sp>
    </p:spTree>
    <p:extLst>
      <p:ext uri="{BB962C8B-B14F-4D97-AF65-F5344CB8AC3E}">
        <p14:creationId xmlns:p14="http://schemas.microsoft.com/office/powerpoint/2010/main" val="3294931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BC727B2-05EE-4DB2-BF44-3E65EBCAD733}" type="slidenum">
              <a:rPr lang="en-NZ" smtClean="0"/>
              <a:t>5</a:t>
            </a:fld>
            <a:endParaRPr lang="en-NZ" dirty="0"/>
          </a:p>
        </p:txBody>
      </p:sp>
    </p:spTree>
    <p:extLst>
      <p:ext uri="{BB962C8B-B14F-4D97-AF65-F5344CB8AC3E}">
        <p14:creationId xmlns:p14="http://schemas.microsoft.com/office/powerpoint/2010/main" val="270183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BC727B2-05EE-4DB2-BF44-3E65EBCAD733}" type="slidenum">
              <a:rPr lang="en-NZ" smtClean="0"/>
              <a:t>6</a:t>
            </a:fld>
            <a:endParaRPr lang="en-NZ" dirty="0"/>
          </a:p>
        </p:txBody>
      </p:sp>
    </p:spTree>
    <p:extLst>
      <p:ext uri="{BB962C8B-B14F-4D97-AF65-F5344CB8AC3E}">
        <p14:creationId xmlns:p14="http://schemas.microsoft.com/office/powerpoint/2010/main" val="1276453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smtClean="0"/>
          </a:p>
          <a:p>
            <a:r>
              <a:rPr lang="en-NZ" sz="4000" dirty="0" smtClean="0"/>
              <a:t>One tool for reviews</a:t>
            </a:r>
          </a:p>
          <a:p>
            <a:endParaRPr lang="en-NZ" sz="4000" dirty="0"/>
          </a:p>
          <a:p>
            <a:r>
              <a:rPr lang="en-NZ" sz="4000" dirty="0" smtClean="0"/>
              <a:t>Simple / Clean</a:t>
            </a:r>
          </a:p>
          <a:p>
            <a:endParaRPr lang="en-NZ" sz="4000" dirty="0"/>
          </a:p>
          <a:p>
            <a:r>
              <a:rPr lang="en-NZ" sz="4000" dirty="0" smtClean="0"/>
              <a:t>Electronic version with</a:t>
            </a:r>
            <a:r>
              <a:rPr lang="en-NZ" sz="4000" baseline="0" dirty="0" smtClean="0"/>
              <a:t> </a:t>
            </a:r>
            <a:r>
              <a:rPr lang="en-NZ" sz="4000" dirty="0" smtClean="0"/>
              <a:t>formatting in the background</a:t>
            </a:r>
            <a:r>
              <a:rPr lang="en-NZ" sz="4000" dirty="0" smtClean="0"/>
              <a:t>.</a:t>
            </a:r>
          </a:p>
          <a:p>
            <a:endParaRPr lang="en-NZ" sz="4000" dirty="0" smtClean="0"/>
          </a:p>
          <a:p>
            <a:r>
              <a:rPr lang="en-NZ" sz="4000" dirty="0" smtClean="0"/>
              <a:t>Even each individual</a:t>
            </a:r>
            <a:r>
              <a:rPr lang="en-NZ" sz="4000" baseline="0" dirty="0" smtClean="0"/>
              <a:t> component has a dropdown with some guidance / consistency in evaluating the item.</a:t>
            </a:r>
            <a:endParaRPr lang="en-NZ" sz="4000" dirty="0"/>
          </a:p>
        </p:txBody>
      </p:sp>
      <p:sp>
        <p:nvSpPr>
          <p:cNvPr id="4" name="Slide Number Placeholder 3"/>
          <p:cNvSpPr>
            <a:spLocks noGrp="1"/>
          </p:cNvSpPr>
          <p:nvPr>
            <p:ph type="sldNum" sz="quarter" idx="10"/>
          </p:nvPr>
        </p:nvSpPr>
        <p:spPr/>
        <p:txBody>
          <a:bodyPr/>
          <a:lstStyle/>
          <a:p>
            <a:fld id="{DBC727B2-05EE-4DB2-BF44-3E65EBCAD733}" type="slidenum">
              <a:rPr lang="en-NZ" smtClean="0"/>
              <a:t>7</a:t>
            </a:fld>
            <a:endParaRPr lang="en-NZ" dirty="0"/>
          </a:p>
        </p:txBody>
      </p:sp>
    </p:spTree>
    <p:extLst>
      <p:ext uri="{BB962C8B-B14F-4D97-AF65-F5344CB8AC3E}">
        <p14:creationId xmlns:p14="http://schemas.microsoft.com/office/powerpoint/2010/main" val="389669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3600" dirty="0" smtClean="0"/>
              <a:t>Some</a:t>
            </a:r>
            <a:r>
              <a:rPr lang="en-NZ" sz="3600" baseline="0" dirty="0" smtClean="0"/>
              <a:t> </a:t>
            </a:r>
            <a:r>
              <a:rPr lang="en-NZ" sz="3600" dirty="0" smtClean="0"/>
              <a:t>of Lower </a:t>
            </a:r>
            <a:r>
              <a:rPr lang="en-NZ" sz="3600" dirty="0" smtClean="0"/>
              <a:t>Risk Items </a:t>
            </a:r>
            <a:r>
              <a:rPr lang="en-NZ" sz="3600" dirty="0" smtClean="0"/>
              <a:t>Removed</a:t>
            </a:r>
          </a:p>
          <a:p>
            <a:endParaRPr lang="en-NZ" sz="36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3600" dirty="0" smtClean="0"/>
              <a:t>Create some much need real estate</a:t>
            </a:r>
          </a:p>
          <a:p>
            <a:endParaRPr lang="en-NZ" sz="3600" dirty="0" smtClean="0"/>
          </a:p>
          <a:p>
            <a:r>
              <a:rPr lang="en-NZ" sz="3600" dirty="0" smtClean="0"/>
              <a:t>Work Space Hazard Management issues</a:t>
            </a:r>
          </a:p>
          <a:p>
            <a:endParaRPr lang="en-NZ" sz="3600" dirty="0" smtClean="0"/>
          </a:p>
          <a:p>
            <a:pPr marL="571500" indent="-571500">
              <a:buFont typeface="Arial" panose="020B0604020202020204" pitchFamily="34" charset="0"/>
              <a:buChar char="•"/>
            </a:pPr>
            <a:r>
              <a:rPr lang="en-NZ" sz="3600" dirty="0" smtClean="0"/>
              <a:t>I.e.. Excavation not protected</a:t>
            </a:r>
            <a:r>
              <a:rPr lang="en-NZ" sz="3600" dirty="0" smtClean="0"/>
              <a:t>.</a:t>
            </a:r>
            <a:endParaRPr lang="en-NZ" sz="3600" dirty="0" smtClean="0"/>
          </a:p>
        </p:txBody>
      </p:sp>
      <p:sp>
        <p:nvSpPr>
          <p:cNvPr id="4" name="Slide Number Placeholder 3"/>
          <p:cNvSpPr>
            <a:spLocks noGrp="1"/>
          </p:cNvSpPr>
          <p:nvPr>
            <p:ph type="sldNum" sz="quarter" idx="10"/>
          </p:nvPr>
        </p:nvSpPr>
        <p:spPr/>
        <p:txBody>
          <a:bodyPr/>
          <a:lstStyle/>
          <a:p>
            <a:fld id="{DBC727B2-05EE-4DB2-BF44-3E65EBCAD733}" type="slidenum">
              <a:rPr lang="en-NZ" smtClean="0"/>
              <a:t>8</a:t>
            </a:fld>
            <a:endParaRPr lang="en-NZ" dirty="0"/>
          </a:p>
        </p:txBody>
      </p:sp>
    </p:spTree>
    <p:extLst>
      <p:ext uri="{BB962C8B-B14F-4D97-AF65-F5344CB8AC3E}">
        <p14:creationId xmlns:p14="http://schemas.microsoft.com/office/powerpoint/2010/main" val="148973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8700" y="4588933"/>
            <a:ext cx="4102100" cy="2489200"/>
          </a:xfrm>
        </p:spPr>
        <p:txBody>
          <a:bodyPr/>
          <a:lstStyle/>
          <a:p>
            <a:pPr marL="0" marR="0" indent="0" algn="l" defTabSz="914238" rtl="0" eaLnBrk="1" fontAlgn="auto" latinLnBrk="0" hangingPunct="1">
              <a:lnSpc>
                <a:spcPct val="100000"/>
              </a:lnSpc>
              <a:spcBef>
                <a:spcPts val="0"/>
              </a:spcBef>
              <a:spcAft>
                <a:spcPts val="0"/>
              </a:spcAft>
              <a:buClrTx/>
              <a:buSzTx/>
              <a:buFontTx/>
              <a:buNone/>
              <a:tabLst/>
              <a:defRPr/>
            </a:pPr>
            <a:r>
              <a:rPr lang="en-NZ" sz="2000" dirty="0" smtClean="0"/>
              <a:t>RE-ALLOCATED</a:t>
            </a:r>
          </a:p>
          <a:p>
            <a:pPr marL="0" marR="0" indent="0" algn="l" defTabSz="914238" rtl="0" eaLnBrk="1" fontAlgn="auto" latinLnBrk="0" hangingPunct="1">
              <a:lnSpc>
                <a:spcPct val="100000"/>
              </a:lnSpc>
              <a:spcBef>
                <a:spcPts val="0"/>
              </a:spcBef>
              <a:spcAft>
                <a:spcPts val="0"/>
              </a:spcAft>
              <a:buClrTx/>
              <a:buSzTx/>
              <a:buFontTx/>
              <a:buNone/>
              <a:tabLst/>
              <a:defRPr/>
            </a:pPr>
            <a:r>
              <a:rPr lang="en-NZ" sz="2000" dirty="0" smtClean="0"/>
              <a:t>Green </a:t>
            </a:r>
            <a:r>
              <a:rPr lang="en-NZ" sz="2000" dirty="0" smtClean="0"/>
              <a:t>Box</a:t>
            </a:r>
            <a:r>
              <a:rPr lang="en-NZ" sz="2000" baseline="0" dirty="0" smtClean="0"/>
              <a:t> - </a:t>
            </a:r>
            <a:r>
              <a:rPr lang="en-NZ" sz="2000" dirty="0" smtClean="0"/>
              <a:t>All about sign position</a:t>
            </a:r>
          </a:p>
          <a:p>
            <a:pPr marL="0" marR="0" indent="0" algn="l" defTabSz="914238" rtl="0" eaLnBrk="1" fontAlgn="auto" latinLnBrk="0" hangingPunct="1">
              <a:lnSpc>
                <a:spcPct val="100000"/>
              </a:lnSpc>
              <a:spcBef>
                <a:spcPts val="0"/>
              </a:spcBef>
              <a:spcAft>
                <a:spcPts val="0"/>
              </a:spcAft>
              <a:buClrTx/>
              <a:buSzTx/>
              <a:buFontTx/>
              <a:buNone/>
              <a:tabLst/>
              <a:defRPr/>
            </a:pPr>
            <a:endParaRPr lang="en-NZ" sz="20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2000" dirty="0" smtClean="0"/>
              <a:t>Purple Box - Support for the sign / message</a:t>
            </a:r>
          </a:p>
          <a:p>
            <a:pPr marL="0" marR="0" indent="0" algn="l" defTabSz="914238" rtl="0" eaLnBrk="1" fontAlgn="auto" latinLnBrk="0" hangingPunct="1">
              <a:lnSpc>
                <a:spcPct val="100000"/>
              </a:lnSpc>
              <a:spcBef>
                <a:spcPts val="0"/>
              </a:spcBef>
              <a:spcAft>
                <a:spcPts val="0"/>
              </a:spcAft>
              <a:buClrTx/>
              <a:buSzTx/>
              <a:buFontTx/>
              <a:buNone/>
              <a:tabLst/>
              <a:defRPr/>
            </a:pPr>
            <a:endParaRPr lang="en-NZ" sz="20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2000" dirty="0" smtClean="0"/>
              <a:t>Blue Box</a:t>
            </a:r>
            <a:r>
              <a:rPr lang="en-NZ" sz="2000" baseline="0" dirty="0" smtClean="0"/>
              <a:t> </a:t>
            </a:r>
            <a:r>
              <a:rPr lang="en-NZ" sz="2000" dirty="0" smtClean="0"/>
              <a:t> – Visibility</a:t>
            </a:r>
          </a:p>
          <a:p>
            <a:pPr marL="0" marR="0" indent="0" algn="l" defTabSz="914238" rtl="0" eaLnBrk="1" fontAlgn="auto" latinLnBrk="0" hangingPunct="1">
              <a:lnSpc>
                <a:spcPct val="100000"/>
              </a:lnSpc>
              <a:spcBef>
                <a:spcPts val="0"/>
              </a:spcBef>
              <a:spcAft>
                <a:spcPts val="0"/>
              </a:spcAft>
              <a:buClrTx/>
              <a:buSzTx/>
              <a:buFontTx/>
              <a:buNone/>
              <a:tabLst/>
              <a:defRPr/>
            </a:pPr>
            <a:endParaRPr lang="en-NZ" sz="2000" dirty="0" smtClean="0"/>
          </a:p>
          <a:p>
            <a:pPr marL="0" marR="0" indent="0" algn="l" defTabSz="914238" rtl="0" eaLnBrk="1" fontAlgn="auto" latinLnBrk="0" hangingPunct="1">
              <a:lnSpc>
                <a:spcPct val="100000"/>
              </a:lnSpc>
              <a:spcBef>
                <a:spcPts val="0"/>
              </a:spcBef>
              <a:spcAft>
                <a:spcPts val="0"/>
              </a:spcAft>
              <a:buClrTx/>
              <a:buSzTx/>
              <a:buFontTx/>
              <a:buNone/>
              <a:tabLst/>
              <a:defRPr/>
            </a:pPr>
            <a:r>
              <a:rPr lang="en-NZ" sz="2000" dirty="0" smtClean="0"/>
              <a:t>Yellow Box</a:t>
            </a:r>
            <a:r>
              <a:rPr lang="en-NZ" sz="2000" baseline="0" dirty="0" smtClean="0"/>
              <a:t> - </a:t>
            </a:r>
            <a:r>
              <a:rPr lang="en-NZ" sz="2000" dirty="0" smtClean="0"/>
              <a:t>Moved into other checks, TSL inappropriate</a:t>
            </a:r>
          </a:p>
          <a:p>
            <a:pPr marL="0" marR="0" indent="0" algn="l" defTabSz="914238" rtl="0" eaLnBrk="1" fontAlgn="auto" latinLnBrk="0" hangingPunct="1">
              <a:lnSpc>
                <a:spcPct val="100000"/>
              </a:lnSpc>
              <a:spcBef>
                <a:spcPts val="0"/>
              </a:spcBef>
              <a:spcAft>
                <a:spcPts val="0"/>
              </a:spcAft>
              <a:buClrTx/>
              <a:buSzTx/>
              <a:buFontTx/>
              <a:buNone/>
              <a:tabLst/>
              <a:defRPr/>
            </a:pPr>
            <a:endParaRPr lang="en-NZ" sz="2000" dirty="0" smtClean="0"/>
          </a:p>
          <a:p>
            <a:pPr marL="0" marR="0" indent="0" algn="l" defTabSz="914238" rtl="0" eaLnBrk="1" fontAlgn="auto" latinLnBrk="0" hangingPunct="1">
              <a:lnSpc>
                <a:spcPct val="100000"/>
              </a:lnSpc>
              <a:spcBef>
                <a:spcPts val="0"/>
              </a:spcBef>
              <a:spcAft>
                <a:spcPts val="0"/>
              </a:spcAft>
              <a:buClrTx/>
              <a:buSzTx/>
              <a:buFontTx/>
              <a:buNone/>
              <a:tabLst/>
              <a:defRPr/>
            </a:pPr>
            <a:endParaRPr lang="en-NZ" sz="2000" dirty="0" smtClean="0"/>
          </a:p>
          <a:p>
            <a:pPr marL="0" marR="0" indent="0" algn="l" defTabSz="914238" rtl="0" eaLnBrk="1" fontAlgn="auto" latinLnBrk="0" hangingPunct="1">
              <a:lnSpc>
                <a:spcPct val="100000"/>
              </a:lnSpc>
              <a:spcBef>
                <a:spcPts val="0"/>
              </a:spcBef>
              <a:spcAft>
                <a:spcPts val="0"/>
              </a:spcAft>
              <a:buClrTx/>
              <a:buSzTx/>
              <a:buFontTx/>
              <a:buNone/>
              <a:tabLst/>
              <a:defRPr/>
            </a:pPr>
            <a:endParaRPr lang="en-NZ" sz="2000" dirty="0" smtClean="0"/>
          </a:p>
          <a:p>
            <a:endParaRPr lang="en-NZ" sz="2000" dirty="0" smtClean="0"/>
          </a:p>
          <a:p>
            <a:endParaRPr lang="en-NZ" sz="2000" dirty="0"/>
          </a:p>
          <a:p>
            <a:endParaRPr lang="en-NZ" sz="2000" dirty="0" smtClean="0"/>
          </a:p>
          <a:p>
            <a:endParaRPr lang="en-NZ" sz="2000" dirty="0" smtClean="0"/>
          </a:p>
        </p:txBody>
      </p:sp>
      <p:sp>
        <p:nvSpPr>
          <p:cNvPr id="4" name="Slide Number Placeholder 3"/>
          <p:cNvSpPr>
            <a:spLocks noGrp="1"/>
          </p:cNvSpPr>
          <p:nvPr>
            <p:ph type="sldNum" sz="quarter" idx="10"/>
          </p:nvPr>
        </p:nvSpPr>
        <p:spPr/>
        <p:txBody>
          <a:bodyPr/>
          <a:lstStyle/>
          <a:p>
            <a:fld id="{DBC727B2-05EE-4DB2-BF44-3E65EBCAD733}" type="slidenum">
              <a:rPr lang="en-NZ" smtClean="0"/>
              <a:t>9</a:t>
            </a:fld>
            <a:endParaRPr lang="en-NZ" dirty="0"/>
          </a:p>
        </p:txBody>
      </p:sp>
    </p:spTree>
    <p:extLst>
      <p:ext uri="{BB962C8B-B14F-4D97-AF65-F5344CB8AC3E}">
        <p14:creationId xmlns:p14="http://schemas.microsoft.com/office/powerpoint/2010/main" val="2398421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1 - Ocea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 y="0"/>
            <a:ext cx="9954000" cy="7106948"/>
          </a:xfrm>
          <a:prstGeom prst="rect">
            <a:avLst/>
          </a:prstGeom>
        </p:spPr>
      </p:pic>
      <p:sp>
        <p:nvSpPr>
          <p:cNvPr id="8" name="Title 1"/>
          <p:cNvSpPr>
            <a:spLocks noGrp="1"/>
          </p:cNvSpPr>
          <p:nvPr>
            <p:ph type="title" hasCustomPrompt="1"/>
          </p:nvPr>
        </p:nvSpPr>
        <p:spPr>
          <a:xfrm>
            <a:off x="594543" y="2364419"/>
            <a:ext cx="6844944" cy="929198"/>
          </a:xfrm>
          <a:prstGeom prst="rect">
            <a:avLst/>
          </a:prstGeom>
        </p:spPr>
        <p:txBody>
          <a:bodyPr lIns="91424" tIns="45712" rIns="91424" bIns="45712"/>
          <a:lstStyle>
            <a:lvl1pPr algn="l">
              <a:defRPr sz="6600" b="1">
                <a:solidFill>
                  <a:schemeClr val="bg1"/>
                </a:solidFill>
              </a:defRPr>
            </a:lvl1pPr>
          </a:lstStyle>
          <a:p>
            <a:r>
              <a:rPr lang="en-US" dirty="0" smtClean="0"/>
              <a:t>Click to add title</a:t>
            </a:r>
            <a:endParaRPr lang="en-NZ" dirty="0"/>
          </a:p>
        </p:txBody>
      </p:sp>
      <p:sp>
        <p:nvSpPr>
          <p:cNvPr id="17" name="Text Placeholder 2"/>
          <p:cNvSpPr>
            <a:spLocks noGrp="1"/>
          </p:cNvSpPr>
          <p:nvPr>
            <p:ph type="body" idx="1" hasCustomPrompt="1"/>
          </p:nvPr>
        </p:nvSpPr>
        <p:spPr>
          <a:xfrm>
            <a:off x="577849" y="3426767"/>
            <a:ext cx="6861638" cy="661987"/>
          </a:xfrm>
          <a:prstGeom prst="rect">
            <a:avLst/>
          </a:prstGeom>
        </p:spPr>
        <p:txBody>
          <a:bodyPr lIns="91424" tIns="45712" rIns="91424" bIns="45712" anchor="b"/>
          <a:lstStyle>
            <a:lvl1pPr marL="0" indent="0">
              <a:buNone/>
              <a:defRPr sz="3300" b="1">
                <a:solidFill>
                  <a:schemeClr val="accent3"/>
                </a:solidFill>
                <a:latin typeface="+mj-lt"/>
              </a:defRPr>
            </a:lvl1pPr>
            <a:lvl2pPr marL="457118" indent="0">
              <a:buNone/>
              <a:defRPr sz="2000" b="1"/>
            </a:lvl2pPr>
            <a:lvl3pPr marL="914238"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1" indent="0">
              <a:buNone/>
              <a:defRPr sz="1600" b="1"/>
            </a:lvl8pPr>
            <a:lvl9pPr marL="3656949" indent="0">
              <a:buNone/>
              <a:defRPr sz="1600" b="1"/>
            </a:lvl9pPr>
          </a:lstStyle>
          <a:p>
            <a:pPr lvl="0"/>
            <a:r>
              <a:rPr lang="en-US" dirty="0" smtClean="0"/>
              <a:t>Click to add sub title</a:t>
            </a:r>
          </a:p>
        </p:txBody>
      </p:sp>
    </p:spTree>
    <p:extLst>
      <p:ext uri="{BB962C8B-B14F-4D97-AF65-F5344CB8AC3E}">
        <p14:creationId xmlns:p14="http://schemas.microsoft.com/office/powerpoint/2010/main" val="1638459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599" y="4983116"/>
            <a:ext cx="8661600" cy="416079"/>
          </a:xfrm>
          <a:prstGeom prst="rect">
            <a:avLst/>
          </a:prstGeom>
        </p:spPr>
        <p:txBody>
          <a:bodyPr lIns="91424" tIns="45712" rIns="91424" bIns="45712" anchor="b"/>
          <a:lstStyle>
            <a:lvl1pPr algn="l">
              <a:defRPr sz="2000" b="1"/>
            </a:lvl1pPr>
          </a:lstStyle>
          <a:p>
            <a:r>
              <a:rPr lang="en-US" dirty="0" smtClean="0"/>
              <a:t>Click to edit Master title style</a:t>
            </a:r>
            <a:endParaRPr lang="en-NZ" dirty="0"/>
          </a:p>
        </p:txBody>
      </p:sp>
      <p:sp>
        <p:nvSpPr>
          <p:cNvPr id="3" name="Picture Placeholder 2"/>
          <p:cNvSpPr>
            <a:spLocks noGrp="1"/>
          </p:cNvSpPr>
          <p:nvPr>
            <p:ph type="pic" idx="1"/>
          </p:nvPr>
        </p:nvSpPr>
        <p:spPr>
          <a:xfrm>
            <a:off x="633599" y="907199"/>
            <a:ext cx="8661600" cy="4075915"/>
          </a:xfrm>
          <a:prstGeom prst="rect">
            <a:avLst/>
          </a:prstGeom>
        </p:spPr>
        <p:txBody>
          <a:bodyPr lIns="91424" tIns="45712" rIns="91424" bIns="45712"/>
          <a:lstStyle>
            <a:lvl1pPr marL="0" indent="0">
              <a:buNone/>
              <a:defRPr sz="3200"/>
            </a:lvl1pPr>
            <a:lvl2pPr marL="457118" indent="0">
              <a:buNone/>
              <a:defRPr sz="2800"/>
            </a:lvl2pPr>
            <a:lvl3pPr marL="914238" indent="0">
              <a:buNone/>
              <a:defRPr sz="2400"/>
            </a:lvl3pPr>
            <a:lvl4pPr marL="1371356" indent="0">
              <a:buNone/>
              <a:defRPr sz="2000"/>
            </a:lvl4pPr>
            <a:lvl5pPr marL="1828474" indent="0">
              <a:buNone/>
              <a:defRPr sz="2000"/>
            </a:lvl5pPr>
            <a:lvl6pPr marL="2285593" indent="0">
              <a:buNone/>
              <a:defRPr sz="2000"/>
            </a:lvl6pPr>
            <a:lvl7pPr marL="2742712" indent="0">
              <a:buNone/>
              <a:defRPr sz="2000"/>
            </a:lvl7pPr>
            <a:lvl8pPr marL="3199831" indent="0">
              <a:buNone/>
              <a:defRPr sz="2000"/>
            </a:lvl8pPr>
            <a:lvl9pPr marL="3656949" indent="0">
              <a:buNone/>
              <a:defRPr sz="2000"/>
            </a:lvl9pPr>
          </a:lstStyle>
          <a:p>
            <a:endParaRPr lang="en-NZ" dirty="0"/>
          </a:p>
        </p:txBody>
      </p:sp>
      <p:sp>
        <p:nvSpPr>
          <p:cNvPr id="4" name="Text Placeholder 3"/>
          <p:cNvSpPr>
            <a:spLocks noGrp="1"/>
          </p:cNvSpPr>
          <p:nvPr>
            <p:ph type="body" sz="half" idx="2"/>
          </p:nvPr>
        </p:nvSpPr>
        <p:spPr>
          <a:xfrm>
            <a:off x="633599" y="5399195"/>
            <a:ext cx="8661600" cy="305725"/>
          </a:xfrm>
          <a:prstGeom prst="rect">
            <a:avLst/>
          </a:prstGeom>
        </p:spPr>
        <p:txBody>
          <a:bodyPr lIns="91424" tIns="45712" rIns="91424" bIns="45712"/>
          <a:lstStyle>
            <a:lvl1pPr marL="0" indent="0">
              <a:buNone/>
              <a:defRPr sz="1400"/>
            </a:lvl1pPr>
            <a:lvl2pPr marL="457118" indent="0">
              <a:buNone/>
              <a:defRPr sz="1200"/>
            </a:lvl2pPr>
            <a:lvl3pPr marL="914238" indent="0">
              <a:buNone/>
              <a:defRPr sz="1000"/>
            </a:lvl3pPr>
            <a:lvl4pPr marL="1371356" indent="0">
              <a:buNone/>
              <a:defRPr sz="900"/>
            </a:lvl4pPr>
            <a:lvl5pPr marL="1828474" indent="0">
              <a:buNone/>
              <a:defRPr sz="900"/>
            </a:lvl5pPr>
            <a:lvl6pPr marL="2285593" indent="0">
              <a:buNone/>
              <a:defRPr sz="900"/>
            </a:lvl6pPr>
            <a:lvl7pPr marL="2742712" indent="0">
              <a:buNone/>
              <a:defRPr sz="900"/>
            </a:lvl7pPr>
            <a:lvl8pPr marL="3199831" indent="0">
              <a:buNone/>
              <a:defRPr sz="900"/>
            </a:lvl8pPr>
            <a:lvl9pPr marL="3656949"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842610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tion 2 -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 y="0"/>
            <a:ext cx="9954000" cy="7106948"/>
          </a:xfrm>
          <a:prstGeom prst="rect">
            <a:avLst/>
          </a:prstGeom>
        </p:spPr>
      </p:pic>
      <p:sp>
        <p:nvSpPr>
          <p:cNvPr id="8" name="Title 1"/>
          <p:cNvSpPr>
            <a:spLocks noGrp="1"/>
          </p:cNvSpPr>
          <p:nvPr>
            <p:ph type="title" hasCustomPrompt="1"/>
          </p:nvPr>
        </p:nvSpPr>
        <p:spPr>
          <a:xfrm>
            <a:off x="594543" y="2364419"/>
            <a:ext cx="6844944" cy="929198"/>
          </a:xfrm>
          <a:prstGeom prst="rect">
            <a:avLst/>
          </a:prstGeom>
        </p:spPr>
        <p:txBody>
          <a:bodyPr lIns="91424" tIns="45712" rIns="91424" bIns="45712"/>
          <a:lstStyle>
            <a:lvl1pPr algn="l">
              <a:defRPr sz="6600" b="1">
                <a:solidFill>
                  <a:schemeClr val="tx2"/>
                </a:solidFill>
              </a:defRPr>
            </a:lvl1pPr>
          </a:lstStyle>
          <a:p>
            <a:r>
              <a:rPr lang="en-US" dirty="0" smtClean="0"/>
              <a:t>Click to add title</a:t>
            </a:r>
            <a:endParaRPr lang="en-NZ" dirty="0"/>
          </a:p>
        </p:txBody>
      </p:sp>
      <p:sp>
        <p:nvSpPr>
          <p:cNvPr id="17" name="Text Placeholder 2"/>
          <p:cNvSpPr>
            <a:spLocks noGrp="1"/>
          </p:cNvSpPr>
          <p:nvPr>
            <p:ph type="body" idx="1" hasCustomPrompt="1"/>
          </p:nvPr>
        </p:nvSpPr>
        <p:spPr>
          <a:xfrm>
            <a:off x="577849" y="3426767"/>
            <a:ext cx="6861638" cy="661987"/>
          </a:xfrm>
          <a:prstGeom prst="rect">
            <a:avLst/>
          </a:prstGeom>
        </p:spPr>
        <p:txBody>
          <a:bodyPr lIns="91424" tIns="45712" rIns="91424" bIns="45712" anchor="b"/>
          <a:lstStyle>
            <a:lvl1pPr marL="0" indent="0">
              <a:buNone/>
              <a:defRPr sz="3300" b="1">
                <a:solidFill>
                  <a:schemeClr val="accent3"/>
                </a:solidFill>
                <a:latin typeface="+mj-lt"/>
              </a:defRPr>
            </a:lvl1pPr>
            <a:lvl2pPr marL="457118" indent="0">
              <a:buNone/>
              <a:defRPr sz="2000" b="1"/>
            </a:lvl2pPr>
            <a:lvl3pPr marL="914238"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1" indent="0">
              <a:buNone/>
              <a:defRPr sz="1600" b="1"/>
            </a:lvl8pPr>
            <a:lvl9pPr marL="3656949" indent="0">
              <a:buNone/>
              <a:defRPr sz="1600" b="1"/>
            </a:lvl9pPr>
          </a:lstStyle>
          <a:p>
            <a:pPr lvl="0"/>
            <a:r>
              <a:rPr lang="en-US" dirty="0" smtClean="0"/>
              <a:t>Click to add sub title</a:t>
            </a:r>
          </a:p>
        </p:txBody>
      </p:sp>
    </p:spTree>
    <p:extLst>
      <p:ext uri="{BB962C8B-B14F-4D97-AF65-F5344CB8AC3E}">
        <p14:creationId xmlns:p14="http://schemas.microsoft.com/office/powerpoint/2010/main" val="13573878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8" name="TextBox 7"/>
          <p:cNvSpPr txBox="1"/>
          <p:nvPr userDrawn="1"/>
        </p:nvSpPr>
        <p:spPr>
          <a:xfrm>
            <a:off x="573049" y="2183804"/>
            <a:ext cx="1461940" cy="523220"/>
          </a:xfrm>
          <a:prstGeom prst="rect">
            <a:avLst/>
          </a:prstGeom>
          <a:noFill/>
        </p:spPr>
        <p:txBody>
          <a:bodyPr wrap="square" lIns="91424" tIns="45712" rIns="91424" bIns="45712" rtlCol="0">
            <a:spAutoFit/>
          </a:bodyPr>
          <a:lstStyle/>
          <a:p>
            <a:r>
              <a:rPr lang="en-US" sz="2800" dirty="0" smtClean="0">
                <a:solidFill>
                  <a:schemeClr val="bg1"/>
                </a:solidFill>
                <a:latin typeface="+mn-lt"/>
                <a:cs typeface="Arial"/>
              </a:rPr>
              <a:t>Section</a:t>
            </a:r>
            <a:endParaRPr lang="en-US" sz="2800" dirty="0">
              <a:solidFill>
                <a:schemeClr val="bg1"/>
              </a:solidFill>
              <a:latin typeface="+mn-lt"/>
              <a:cs typeface="Arial"/>
            </a:endParaRPr>
          </a:p>
        </p:txBody>
      </p:sp>
      <p:sp>
        <p:nvSpPr>
          <p:cNvPr id="10" name="Slide Number Placeholder 5"/>
          <p:cNvSpPr>
            <a:spLocks noGrp="1"/>
          </p:cNvSpPr>
          <p:nvPr>
            <p:ph type="sldNum" sz="quarter" idx="4"/>
          </p:nvPr>
        </p:nvSpPr>
        <p:spPr>
          <a:xfrm>
            <a:off x="7394400" y="367200"/>
            <a:ext cx="2257200" cy="208800"/>
          </a:xfrm>
          <a:prstGeom prst="rect">
            <a:avLst/>
          </a:prstGeom>
        </p:spPr>
        <p:txBody>
          <a:bodyPr lIns="91424" tIns="45712" rIns="91424" bIns="45712"/>
          <a:lstStyle>
            <a:lvl1pPr algn="r">
              <a:defRPr sz="900" b="1">
                <a:solidFill>
                  <a:schemeClr val="bg1"/>
                </a:solidFill>
              </a:defRPr>
            </a:lvl1pPr>
          </a:lstStyle>
          <a:p>
            <a:fld id="{EDFABA8B-65DD-D645-81C8-3284C860590C}" type="slidenum">
              <a:rPr lang="en-US" smtClean="0"/>
              <a:pPr/>
              <a:t>‹#›</a:t>
            </a:fld>
            <a:endParaRPr lang="en-US" dirty="0"/>
          </a:p>
        </p:txBody>
      </p:sp>
      <p:sp>
        <p:nvSpPr>
          <p:cNvPr id="14" name="Text Placeholder 2"/>
          <p:cNvSpPr>
            <a:spLocks noGrp="1"/>
          </p:cNvSpPr>
          <p:nvPr>
            <p:ph type="body" idx="1" hasCustomPrompt="1"/>
          </p:nvPr>
        </p:nvSpPr>
        <p:spPr>
          <a:xfrm>
            <a:off x="1825454" y="2183804"/>
            <a:ext cx="7828309" cy="522000"/>
          </a:xfrm>
          <a:prstGeom prst="rect">
            <a:avLst/>
          </a:prstGeom>
        </p:spPr>
        <p:txBody>
          <a:bodyPr lIns="91424" tIns="45712" rIns="91424" bIns="46792" anchor="t" anchorCtr="0"/>
          <a:lstStyle>
            <a:lvl1pPr marL="0" indent="0">
              <a:buNone/>
              <a:defRPr sz="2800" b="0" baseline="0">
                <a:solidFill>
                  <a:schemeClr val="bg1"/>
                </a:solidFill>
              </a:defRPr>
            </a:lvl1pPr>
            <a:lvl2pPr marL="457118" indent="0">
              <a:buNone/>
              <a:defRPr sz="2000" b="1"/>
            </a:lvl2pPr>
            <a:lvl3pPr marL="914238"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1" indent="0">
              <a:buNone/>
              <a:defRPr sz="1600" b="1"/>
            </a:lvl8pPr>
            <a:lvl9pPr marL="3656949" indent="0">
              <a:buNone/>
              <a:defRPr sz="1600" b="1"/>
            </a:lvl9pPr>
          </a:lstStyle>
          <a:p>
            <a:pPr lvl="0"/>
            <a:r>
              <a:rPr lang="en-US" dirty="0" smtClean="0"/>
              <a:t>Click to add section number followed by a colon</a:t>
            </a:r>
          </a:p>
        </p:txBody>
      </p:sp>
      <p:sp>
        <p:nvSpPr>
          <p:cNvPr id="15" name="Text Placeholder 4"/>
          <p:cNvSpPr>
            <a:spLocks noGrp="1"/>
          </p:cNvSpPr>
          <p:nvPr>
            <p:ph type="body" sz="quarter" idx="3" hasCustomPrompt="1"/>
          </p:nvPr>
        </p:nvSpPr>
        <p:spPr>
          <a:xfrm>
            <a:off x="573049" y="2656204"/>
            <a:ext cx="7875804" cy="485057"/>
          </a:xfrm>
          <a:prstGeom prst="rect">
            <a:avLst/>
          </a:prstGeom>
        </p:spPr>
        <p:txBody>
          <a:bodyPr lIns="91424" tIns="45712" rIns="91424" bIns="45712" anchor="b"/>
          <a:lstStyle>
            <a:lvl1pPr marL="0" indent="0">
              <a:buNone/>
              <a:defRPr sz="2800" b="0">
                <a:solidFill>
                  <a:schemeClr val="bg1"/>
                </a:solidFill>
              </a:defRPr>
            </a:lvl1pPr>
            <a:lvl2pPr marL="457118" indent="0">
              <a:buNone/>
              <a:defRPr sz="2000" b="1"/>
            </a:lvl2pPr>
            <a:lvl3pPr marL="914238"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1" indent="0">
              <a:buNone/>
              <a:defRPr sz="1600" b="1"/>
            </a:lvl8pPr>
            <a:lvl9pPr marL="3656949" indent="0">
              <a:buNone/>
              <a:defRPr sz="1600" b="1"/>
            </a:lvl9pPr>
          </a:lstStyle>
          <a:p>
            <a:pPr lvl="0"/>
            <a:r>
              <a:rPr lang="en-US" dirty="0" smtClean="0"/>
              <a:t>Click to add Section Title</a:t>
            </a:r>
          </a:p>
        </p:txBody>
      </p:sp>
      <p:cxnSp>
        <p:nvCxnSpPr>
          <p:cNvPr id="11" name="Straight Connector 10"/>
          <p:cNvCxnSpPr/>
          <p:nvPr userDrawn="1"/>
        </p:nvCxnSpPr>
        <p:spPr bwMode="auto">
          <a:xfrm>
            <a:off x="236862" y="300101"/>
            <a:ext cx="9416901" cy="0"/>
          </a:xfrm>
          <a:prstGeom prst="line">
            <a:avLst/>
          </a:prstGeom>
          <a:blipFill dpi="0" rotWithShape="0">
            <a:blip r:embed="rId2"/>
            <a:srcRect/>
            <a:tile tx="0" ty="0" sx="100000" sy="100000" flip="none" algn="tl"/>
          </a:blipFill>
          <a:ln w="571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userDrawn="1"/>
        </p:nvCxnSpPr>
        <p:spPr bwMode="auto">
          <a:xfrm>
            <a:off x="236859" y="6788290"/>
            <a:ext cx="9417600" cy="0"/>
          </a:xfrm>
          <a:prstGeom prst="line">
            <a:avLst/>
          </a:prstGeom>
          <a:blipFill dpi="0" rotWithShape="0">
            <a:blip r:embed="rId2"/>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674127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370801" y="1998000"/>
            <a:ext cx="7210425" cy="2448272"/>
          </a:xfrm>
          <a:prstGeom prst="rect">
            <a:avLst/>
          </a:prstGeom>
        </p:spPr>
        <p:txBody>
          <a:bodyPr lIns="91424" tIns="45712" rIns="91424" bIns="45712"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800" b="1" dirty="0" smtClean="0">
                <a:solidFill>
                  <a:schemeClr val="bg1"/>
                </a:solidFill>
              </a:rPr>
              <a:t>Thank you.</a:t>
            </a:r>
            <a:endParaRPr lang="en-US" sz="8800" b="1" dirty="0">
              <a:solidFill>
                <a:schemeClr val="bg1"/>
              </a:solidFill>
            </a:endParaRPr>
          </a:p>
        </p:txBody>
      </p:sp>
      <p:pic>
        <p:nvPicPr>
          <p:cNvPr id="9" name="Picture 8" descr="AT_CORPORATE_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401" y="6181200"/>
            <a:ext cx="1997075" cy="640366"/>
          </a:xfrm>
          <a:prstGeom prst="rect">
            <a:avLst/>
          </a:prstGeom>
        </p:spPr>
      </p:pic>
      <p:pic>
        <p:nvPicPr>
          <p:cNvPr id="10" name="Picture 9" descr="AT_OPS_LOGO_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0400" y="5644800"/>
            <a:ext cx="1090800" cy="1090800"/>
          </a:xfrm>
          <a:prstGeom prst="rect">
            <a:avLst/>
          </a:prstGeom>
        </p:spPr>
      </p:pic>
    </p:spTree>
    <p:extLst>
      <p:ext uri="{BB962C8B-B14F-4D97-AF65-F5344CB8AC3E}">
        <p14:creationId xmlns:p14="http://schemas.microsoft.com/office/powerpoint/2010/main" val="2412703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315" y="1775535"/>
            <a:ext cx="8664605" cy="3923929"/>
          </a:xfrm>
          <a:prstGeom prst="rect">
            <a:avLst/>
          </a:prstGeom>
        </p:spPr>
        <p:txBody>
          <a:bodyPr lIns="91424" tIns="45712" rIns="91424" bIns="45712"/>
          <a:lstStyle>
            <a:lvl1pPr>
              <a:defRPr>
                <a:solidFill>
                  <a:schemeClr val="tx2"/>
                </a:solidFill>
                <a:latin typeface="+mn-lt"/>
              </a:defRPr>
            </a:lvl1pPr>
            <a:lvl2pPr marL="943950" indent="-457118">
              <a:buFont typeface="Arial" pitchFamily="34" charset="0"/>
              <a:buChar char="•"/>
              <a:defRPr>
                <a:solidFill>
                  <a:schemeClr val="tx2"/>
                </a:solidFill>
                <a:latin typeface="+mn-lt"/>
              </a:defRPr>
            </a:lvl2pPr>
            <a:lvl3pP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8" name="Title 1"/>
          <p:cNvSpPr>
            <a:spLocks noGrp="1"/>
          </p:cNvSpPr>
          <p:nvPr>
            <p:ph type="title" hasCustomPrompt="1"/>
          </p:nvPr>
        </p:nvSpPr>
        <p:spPr>
          <a:xfrm>
            <a:off x="634817" y="907872"/>
            <a:ext cx="8660103" cy="752795"/>
          </a:xfrm>
          <a:prstGeom prst="rect">
            <a:avLst/>
          </a:prstGeom>
        </p:spPr>
        <p:txBody>
          <a:bodyPr lIns="91424" tIns="45712" rIns="91424" bIns="45712"/>
          <a:lstStyle>
            <a:lvl1pPr>
              <a:defRPr sz="3800" b="1">
                <a:solidFill>
                  <a:schemeClr val="tx2"/>
                </a:solidFill>
              </a:defRPr>
            </a:lvl1pPr>
          </a:lstStyle>
          <a:p>
            <a:r>
              <a:rPr lang="en-US" dirty="0" smtClean="0"/>
              <a:t>Click to add title text</a:t>
            </a:r>
            <a:endParaRPr lang="en-NZ" dirty="0"/>
          </a:p>
        </p:txBody>
      </p:sp>
    </p:spTree>
    <p:extLst>
      <p:ext uri="{BB962C8B-B14F-4D97-AF65-F5344CB8AC3E}">
        <p14:creationId xmlns:p14="http://schemas.microsoft.com/office/powerpoint/2010/main" val="2008588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p:cNvSpPr>
            <a:spLocks noGrp="1"/>
          </p:cNvSpPr>
          <p:nvPr>
            <p:ph idx="14"/>
          </p:nvPr>
        </p:nvSpPr>
        <p:spPr>
          <a:xfrm>
            <a:off x="633600" y="1774800"/>
            <a:ext cx="4240800" cy="3924000"/>
          </a:xfrm>
          <a:prstGeom prst="rect">
            <a:avLst/>
          </a:prstGeom>
          <a:ln>
            <a:noFill/>
          </a:ln>
        </p:spPr>
        <p:txBody>
          <a:bodyPr lIns="91424" tIns="45712" rIns="91424" bIns="45712"/>
          <a:lstStyle>
            <a:lvl1pPr>
              <a:defRPr>
                <a:solidFill>
                  <a:schemeClr val="tx2"/>
                </a:solidFill>
                <a:latin typeface="+mn-lt"/>
              </a:defRPr>
            </a:lvl1pPr>
            <a:lvl2pPr marL="943950" indent="-457118">
              <a:buFont typeface="Arial" pitchFamily="34" charset="0"/>
              <a:buChar char="•"/>
              <a:defRPr>
                <a:solidFill>
                  <a:schemeClr val="tx2"/>
                </a:solidFill>
                <a:latin typeface="+mn-lt"/>
              </a:defRPr>
            </a:lvl2pPr>
            <a:lvl3pP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Content Placeholder 2"/>
          <p:cNvSpPr>
            <a:spLocks noGrp="1"/>
          </p:cNvSpPr>
          <p:nvPr>
            <p:ph idx="15"/>
          </p:nvPr>
        </p:nvSpPr>
        <p:spPr>
          <a:xfrm>
            <a:off x="5054400" y="1774799"/>
            <a:ext cx="4240800" cy="3924000"/>
          </a:xfrm>
          <a:prstGeom prst="rect">
            <a:avLst/>
          </a:prstGeom>
          <a:ln>
            <a:noFill/>
          </a:ln>
        </p:spPr>
        <p:txBody>
          <a:bodyPr lIns="91424" tIns="45712" rIns="91424" bIns="45712"/>
          <a:lstStyle>
            <a:lvl1pPr marL="457118" indent="-457118">
              <a:buFont typeface="Arial" pitchFamily="34" charset="0"/>
              <a:buChar char="•"/>
              <a:defRPr>
                <a:solidFill>
                  <a:schemeClr val="tx2"/>
                </a:solidFill>
                <a:latin typeface="+mn-lt"/>
              </a:defRPr>
            </a:lvl1pPr>
            <a:lvl2pPr marL="943950" indent="-457118">
              <a:buFont typeface="Arial" pitchFamily="34" charset="0"/>
              <a:buChar char="•"/>
              <a:defRPr>
                <a:solidFill>
                  <a:schemeClr val="tx2"/>
                </a:solidFill>
                <a:latin typeface="+mn-lt"/>
              </a:defRPr>
            </a:lvl2pPr>
            <a:lvl3pPr marL="1430782" indent="-457118">
              <a:buFont typeface="Arial" pitchFamily="34" charset="0"/>
              <a:buChar cha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2" name="Title 1"/>
          <p:cNvSpPr>
            <a:spLocks noGrp="1"/>
          </p:cNvSpPr>
          <p:nvPr>
            <p:ph type="title" hasCustomPrompt="1"/>
          </p:nvPr>
        </p:nvSpPr>
        <p:spPr>
          <a:xfrm>
            <a:off x="633601" y="907200"/>
            <a:ext cx="8661600" cy="752400"/>
          </a:xfrm>
          <a:prstGeom prst="rect">
            <a:avLst/>
          </a:prstGeom>
        </p:spPr>
        <p:txBody>
          <a:bodyPr lIns="91424" tIns="45712" rIns="91424" bIns="45712"/>
          <a:lstStyle>
            <a:lvl1pPr>
              <a:defRPr sz="3800" b="1"/>
            </a:lvl1pPr>
          </a:lstStyle>
          <a:p>
            <a:r>
              <a:rPr lang="en-US" dirty="0" smtClean="0"/>
              <a:t>Click to add title text</a:t>
            </a:r>
            <a:endParaRPr lang="en-NZ" dirty="0"/>
          </a:p>
        </p:txBody>
      </p:sp>
    </p:spTree>
    <p:extLst>
      <p:ext uri="{BB962C8B-B14F-4D97-AF65-F5344CB8AC3E}">
        <p14:creationId xmlns:p14="http://schemas.microsoft.com/office/powerpoint/2010/main" val="33952724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0000" y="1774800"/>
            <a:ext cx="4240800" cy="581281"/>
          </a:xfrm>
          <a:prstGeom prst="rect">
            <a:avLst/>
          </a:prstGeom>
        </p:spPr>
        <p:txBody>
          <a:bodyPr lIns="91424" tIns="45712" rIns="91424" bIns="45712" anchor="b"/>
          <a:lstStyle>
            <a:lvl1pPr marL="0" indent="0">
              <a:buNone/>
              <a:defRPr sz="2600" b="1"/>
            </a:lvl1pPr>
            <a:lvl2pPr marL="486832" indent="0">
              <a:buNone/>
              <a:defRPr sz="2100" b="1"/>
            </a:lvl2pPr>
            <a:lvl3pPr marL="973662" indent="0">
              <a:buNone/>
              <a:defRPr sz="1900" b="1"/>
            </a:lvl3pPr>
            <a:lvl4pPr marL="1460494" indent="0">
              <a:buNone/>
              <a:defRPr sz="1700" b="1"/>
            </a:lvl4pPr>
            <a:lvl5pPr marL="1947325" indent="0">
              <a:buNone/>
              <a:defRPr sz="1700" b="1"/>
            </a:lvl5pPr>
            <a:lvl6pPr marL="2434157" indent="0">
              <a:buNone/>
              <a:defRPr sz="1700" b="1"/>
            </a:lvl6pPr>
            <a:lvl7pPr marL="2920988" indent="0">
              <a:buNone/>
              <a:defRPr sz="1700" b="1"/>
            </a:lvl7pPr>
            <a:lvl8pPr marL="3407819" indent="0">
              <a:buNone/>
              <a:defRPr sz="1700" b="1"/>
            </a:lvl8pPr>
            <a:lvl9pPr marL="3894651" indent="0">
              <a:buNone/>
              <a:defRPr sz="1700" b="1"/>
            </a:lvl9pPr>
          </a:lstStyle>
          <a:p>
            <a:pPr lvl="0"/>
            <a:r>
              <a:rPr lang="en-AU" dirty="0" smtClean="0"/>
              <a:t>Click to add text</a:t>
            </a:r>
          </a:p>
        </p:txBody>
      </p:sp>
      <p:sp>
        <p:nvSpPr>
          <p:cNvPr id="5" name="Text Placeholder 4"/>
          <p:cNvSpPr>
            <a:spLocks noGrp="1"/>
          </p:cNvSpPr>
          <p:nvPr>
            <p:ph type="body" sz="quarter" idx="3" hasCustomPrompt="1"/>
          </p:nvPr>
        </p:nvSpPr>
        <p:spPr>
          <a:xfrm>
            <a:off x="5054400" y="1774800"/>
            <a:ext cx="4240800" cy="583200"/>
          </a:xfrm>
          <a:prstGeom prst="rect">
            <a:avLst/>
          </a:prstGeom>
        </p:spPr>
        <p:txBody>
          <a:bodyPr lIns="91424" tIns="45712" rIns="91424" bIns="45712" anchor="b"/>
          <a:lstStyle>
            <a:lvl1pPr marL="0" indent="0">
              <a:buNone/>
              <a:defRPr sz="2600" b="1"/>
            </a:lvl1pPr>
            <a:lvl2pPr marL="486832" indent="0">
              <a:buNone/>
              <a:defRPr sz="2100" b="1"/>
            </a:lvl2pPr>
            <a:lvl3pPr marL="973662" indent="0">
              <a:buNone/>
              <a:defRPr sz="1900" b="1"/>
            </a:lvl3pPr>
            <a:lvl4pPr marL="1460494" indent="0">
              <a:buNone/>
              <a:defRPr sz="1700" b="1"/>
            </a:lvl4pPr>
            <a:lvl5pPr marL="1947325" indent="0">
              <a:buNone/>
              <a:defRPr sz="1700" b="1"/>
            </a:lvl5pPr>
            <a:lvl6pPr marL="2434157" indent="0">
              <a:buNone/>
              <a:defRPr sz="1700" b="1"/>
            </a:lvl6pPr>
            <a:lvl7pPr marL="2920988" indent="0">
              <a:buNone/>
              <a:defRPr sz="1700" b="1"/>
            </a:lvl7pPr>
            <a:lvl8pPr marL="3407819" indent="0">
              <a:buNone/>
              <a:defRPr sz="1700" b="1"/>
            </a:lvl8pPr>
            <a:lvl9pPr marL="3894651" indent="0">
              <a:buNone/>
              <a:defRPr sz="1700" b="1"/>
            </a:lvl9pPr>
          </a:lstStyle>
          <a:p>
            <a:pPr lvl="0"/>
            <a:r>
              <a:rPr lang="en-AU" dirty="0" smtClean="0"/>
              <a:t>Click to add text</a:t>
            </a:r>
          </a:p>
        </p:txBody>
      </p:sp>
      <p:sp>
        <p:nvSpPr>
          <p:cNvPr id="11" name="Title 1"/>
          <p:cNvSpPr>
            <a:spLocks noGrp="1"/>
          </p:cNvSpPr>
          <p:nvPr>
            <p:ph type="title" hasCustomPrompt="1"/>
          </p:nvPr>
        </p:nvSpPr>
        <p:spPr>
          <a:xfrm>
            <a:off x="633601" y="907200"/>
            <a:ext cx="8661600" cy="752400"/>
          </a:xfrm>
          <a:prstGeom prst="rect">
            <a:avLst/>
          </a:prstGeom>
        </p:spPr>
        <p:txBody>
          <a:bodyPr lIns="91424" tIns="45712" rIns="91424" bIns="45712"/>
          <a:lstStyle>
            <a:lvl1pPr>
              <a:defRPr sz="3800" b="1"/>
            </a:lvl1pPr>
          </a:lstStyle>
          <a:p>
            <a:r>
              <a:rPr lang="en-US" dirty="0" smtClean="0"/>
              <a:t>Click to add title text</a:t>
            </a:r>
            <a:endParaRPr lang="en-NZ" dirty="0"/>
          </a:p>
        </p:txBody>
      </p:sp>
      <p:sp>
        <p:nvSpPr>
          <p:cNvPr id="8" name="Content Placeholder 2"/>
          <p:cNvSpPr>
            <a:spLocks noGrp="1"/>
          </p:cNvSpPr>
          <p:nvPr>
            <p:ph idx="14"/>
          </p:nvPr>
        </p:nvSpPr>
        <p:spPr>
          <a:xfrm>
            <a:off x="633600" y="2356080"/>
            <a:ext cx="4240800" cy="3342719"/>
          </a:xfrm>
          <a:prstGeom prst="rect">
            <a:avLst/>
          </a:prstGeom>
          <a:ln>
            <a:noFill/>
          </a:ln>
        </p:spPr>
        <p:txBody>
          <a:bodyPr lIns="91424" tIns="45712" rIns="91424" bIns="45712"/>
          <a:lstStyle>
            <a:lvl1pPr>
              <a:defRPr>
                <a:solidFill>
                  <a:schemeClr val="tx2"/>
                </a:solidFill>
                <a:latin typeface="+mn-lt"/>
              </a:defRPr>
            </a:lvl1pPr>
            <a:lvl2pPr marL="943950" indent="-457118">
              <a:buFont typeface="Arial" pitchFamily="34" charset="0"/>
              <a:buChar char="•"/>
              <a:defRPr>
                <a:solidFill>
                  <a:schemeClr val="tx2"/>
                </a:solidFill>
                <a:latin typeface="+mn-lt"/>
              </a:defRPr>
            </a:lvl2pPr>
            <a:lvl3pP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Content Placeholder 2"/>
          <p:cNvSpPr>
            <a:spLocks noGrp="1"/>
          </p:cNvSpPr>
          <p:nvPr>
            <p:ph idx="15"/>
          </p:nvPr>
        </p:nvSpPr>
        <p:spPr>
          <a:xfrm>
            <a:off x="5054400" y="2356079"/>
            <a:ext cx="4240800" cy="3342719"/>
          </a:xfrm>
          <a:prstGeom prst="rect">
            <a:avLst/>
          </a:prstGeom>
          <a:ln>
            <a:noFill/>
          </a:ln>
        </p:spPr>
        <p:txBody>
          <a:bodyPr lIns="91424" tIns="45712" rIns="91424" bIns="45712"/>
          <a:lstStyle>
            <a:lvl1pPr marL="457118" indent="-457118">
              <a:buFont typeface="Arial" pitchFamily="34" charset="0"/>
              <a:buChar char="•"/>
              <a:defRPr>
                <a:solidFill>
                  <a:schemeClr val="tx2"/>
                </a:solidFill>
                <a:latin typeface="+mn-lt"/>
              </a:defRPr>
            </a:lvl1pPr>
            <a:lvl2pPr marL="943950" indent="-457118">
              <a:buFont typeface="Arial" pitchFamily="34" charset="0"/>
              <a:buChar char="•"/>
              <a:defRPr>
                <a:solidFill>
                  <a:schemeClr val="tx2"/>
                </a:solidFill>
                <a:latin typeface="+mn-lt"/>
              </a:defRPr>
            </a:lvl2pPr>
            <a:lvl3pPr marL="1430782" indent="-457118">
              <a:buFont typeface="Arial" pitchFamily="34" charset="0"/>
              <a:buChar char="•"/>
              <a:defRPr>
                <a:solidFill>
                  <a:schemeClr val="tx2"/>
                </a:solidFill>
                <a:latin typeface="+mn-lt"/>
              </a:defRPr>
            </a:lvl3pPr>
            <a:lvl4pPr marL="1917612" indent="-457118">
              <a:buFont typeface="Arial" pitchFamily="34" charset="0"/>
              <a:buChar char="•"/>
              <a:defRPr>
                <a:solidFill>
                  <a:schemeClr val="tx2"/>
                </a:solidFill>
                <a:latin typeface="+mn-lt"/>
              </a:defRPr>
            </a:lvl4pPr>
            <a:lvl5pPr marL="2404444" indent="-457118">
              <a:buFont typeface="Arial" pitchFamily="34" charset="0"/>
              <a:buChar char="•"/>
              <a:defRPr>
                <a:solidFill>
                  <a:schemeClr val="tx2"/>
                </a:solidFill>
                <a:latin typeface="+mn-lt"/>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41610132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33601" y="907200"/>
            <a:ext cx="8661600" cy="752400"/>
          </a:xfrm>
          <a:prstGeom prst="rect">
            <a:avLst/>
          </a:prstGeom>
        </p:spPr>
        <p:txBody>
          <a:bodyPr lIns="91424" tIns="45712" rIns="91424" bIns="45712"/>
          <a:lstStyle>
            <a:lvl1pPr>
              <a:defRPr sz="3800" b="1">
                <a:solidFill>
                  <a:schemeClr val="tx2"/>
                </a:solidFill>
              </a:defRPr>
            </a:lvl1pPr>
          </a:lstStyle>
          <a:p>
            <a:r>
              <a:rPr lang="en-US" dirty="0" smtClean="0"/>
              <a:t>Click to add title text</a:t>
            </a:r>
            <a:endParaRPr lang="en-NZ" dirty="0"/>
          </a:p>
        </p:txBody>
      </p:sp>
    </p:spTree>
    <p:extLst>
      <p:ext uri="{BB962C8B-B14F-4D97-AF65-F5344CB8AC3E}">
        <p14:creationId xmlns:p14="http://schemas.microsoft.com/office/powerpoint/2010/main" val="26777563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1417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7.jpg"/><Relationship Id="rId4" Type="http://schemas.openxmlformats.org/officeDocument/2006/relationships/slideLayout" Target="../slideLayouts/slideLayout8.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15366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68" r:id="rId3"/>
    <p:sldLayoutId id="2147483669" r:id="rId4"/>
  </p:sldLayoutIdLst>
  <p:timing>
    <p:tnLst>
      <p:par>
        <p:cTn id="1" dur="indefinite" restart="never" nodeType="tmRoot"/>
      </p:par>
    </p:tnLst>
  </p:timing>
  <p:txStyles>
    <p:titleStyle>
      <a:lvl1pPr algn="ctr" defTabSz="914238" rtl="0" eaLnBrk="1" latinLnBrk="0" hangingPunct="1">
        <a:spcBef>
          <a:spcPct val="0"/>
        </a:spcBef>
        <a:buNone/>
        <a:defRPr sz="4400" kern="1200">
          <a:solidFill>
            <a:schemeClr val="tx1"/>
          </a:solidFill>
          <a:latin typeface="+mj-lt"/>
          <a:ea typeface="+mj-ea"/>
          <a:cs typeface="+mj-cs"/>
        </a:defRPr>
      </a:lvl1pPr>
    </p:titleStyle>
    <p:bodyStyle>
      <a:lvl1pPr marL="342839" indent="-342839" algn="l" defTabSz="9142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7" indent="-285699" algn="l" defTabSz="9142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6" indent="-228560" algn="l" defTabSz="9142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15"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34"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52"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1"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89"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09" indent="-228560" algn="l" defTabSz="9142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8" rtl="0" eaLnBrk="1" latinLnBrk="0" hangingPunct="1">
        <a:defRPr sz="1800" kern="1200">
          <a:solidFill>
            <a:schemeClr val="tx1"/>
          </a:solidFill>
          <a:latin typeface="+mn-lt"/>
          <a:ea typeface="+mn-ea"/>
          <a:cs typeface="+mn-cs"/>
        </a:defRPr>
      </a:lvl1pPr>
      <a:lvl2pPr marL="457118" algn="l" defTabSz="914238" rtl="0" eaLnBrk="1" latinLnBrk="0" hangingPunct="1">
        <a:defRPr sz="1800" kern="1200">
          <a:solidFill>
            <a:schemeClr val="tx1"/>
          </a:solidFill>
          <a:latin typeface="+mn-lt"/>
          <a:ea typeface="+mn-ea"/>
          <a:cs typeface="+mn-cs"/>
        </a:defRPr>
      </a:lvl2pPr>
      <a:lvl3pPr marL="914238" algn="l" defTabSz="914238" rtl="0" eaLnBrk="1" latinLnBrk="0" hangingPunct="1">
        <a:defRPr sz="1800" kern="1200">
          <a:solidFill>
            <a:schemeClr val="tx1"/>
          </a:solidFill>
          <a:latin typeface="+mn-lt"/>
          <a:ea typeface="+mn-ea"/>
          <a:cs typeface="+mn-cs"/>
        </a:defRPr>
      </a:lvl3pPr>
      <a:lvl4pPr marL="1371356" algn="l" defTabSz="914238" rtl="0" eaLnBrk="1" latinLnBrk="0" hangingPunct="1">
        <a:defRPr sz="1800" kern="1200">
          <a:solidFill>
            <a:schemeClr val="tx1"/>
          </a:solidFill>
          <a:latin typeface="+mn-lt"/>
          <a:ea typeface="+mn-ea"/>
          <a:cs typeface="+mn-cs"/>
        </a:defRPr>
      </a:lvl4pPr>
      <a:lvl5pPr marL="1828474" algn="l" defTabSz="914238" rtl="0" eaLnBrk="1" latinLnBrk="0" hangingPunct="1">
        <a:defRPr sz="1800" kern="1200">
          <a:solidFill>
            <a:schemeClr val="tx1"/>
          </a:solidFill>
          <a:latin typeface="+mn-lt"/>
          <a:ea typeface="+mn-ea"/>
          <a:cs typeface="+mn-cs"/>
        </a:defRPr>
      </a:lvl5pPr>
      <a:lvl6pPr marL="2285593" algn="l" defTabSz="914238" rtl="0" eaLnBrk="1" latinLnBrk="0" hangingPunct="1">
        <a:defRPr sz="1800" kern="1200">
          <a:solidFill>
            <a:schemeClr val="tx1"/>
          </a:solidFill>
          <a:latin typeface="+mn-lt"/>
          <a:ea typeface="+mn-ea"/>
          <a:cs typeface="+mn-cs"/>
        </a:defRPr>
      </a:lvl6pPr>
      <a:lvl7pPr marL="2742712" algn="l" defTabSz="914238" rtl="0" eaLnBrk="1" latinLnBrk="0" hangingPunct="1">
        <a:defRPr sz="1800" kern="1200">
          <a:solidFill>
            <a:schemeClr val="tx1"/>
          </a:solidFill>
          <a:latin typeface="+mn-lt"/>
          <a:ea typeface="+mn-ea"/>
          <a:cs typeface="+mn-cs"/>
        </a:defRPr>
      </a:lvl7pPr>
      <a:lvl8pPr marL="3199831" algn="l" defTabSz="914238" rtl="0" eaLnBrk="1" latinLnBrk="0" hangingPunct="1">
        <a:defRPr sz="1800" kern="1200">
          <a:solidFill>
            <a:schemeClr val="tx1"/>
          </a:solidFill>
          <a:latin typeface="+mn-lt"/>
          <a:ea typeface="+mn-ea"/>
          <a:cs typeface="+mn-cs"/>
        </a:defRPr>
      </a:lvl8pPr>
      <a:lvl9pPr marL="3656949" algn="l" defTabSz="9142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236862" y="300101"/>
            <a:ext cx="9416901" cy="0"/>
          </a:xfrm>
          <a:prstGeom prst="line">
            <a:avLst/>
          </a:prstGeom>
          <a:blipFill dpi="0" rotWithShape="0">
            <a:blip r:embed="rId8"/>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7395906" y="368367"/>
            <a:ext cx="2257854" cy="209649"/>
          </a:xfrm>
          <a:prstGeom prst="rect">
            <a:avLst/>
          </a:prstGeom>
          <a:ln>
            <a:noFill/>
          </a:ln>
        </p:spPr>
        <p:txBody>
          <a:bodyPr lIns="68464" tIns="34233" rIns="68464" bIns="34233"/>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900" smtClean="0">
                <a:solidFill>
                  <a:schemeClr val="tx2"/>
                </a:solidFill>
              </a:rPr>
              <a:t>‹#›</a:t>
            </a:fld>
            <a:endParaRPr lang="en-US" sz="900" dirty="0">
              <a:solidFill>
                <a:schemeClr val="tx2"/>
              </a:solidFill>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53" y="6379902"/>
            <a:ext cx="1658869" cy="577615"/>
          </a:xfrm>
          <a:prstGeom prst="rect">
            <a:avLst/>
          </a:prstGeom>
        </p:spPr>
      </p:pic>
      <p:cxnSp>
        <p:nvCxnSpPr>
          <p:cNvPr id="12" name="Straight Connector 11"/>
          <p:cNvCxnSpPr/>
          <p:nvPr/>
        </p:nvCxnSpPr>
        <p:spPr bwMode="auto">
          <a:xfrm>
            <a:off x="236860" y="6379902"/>
            <a:ext cx="8425649" cy="0"/>
          </a:xfrm>
          <a:prstGeom prst="line">
            <a:avLst/>
          </a:prstGeom>
          <a:blipFill dpi="0" rotWithShape="0">
            <a:blip r:embed="rId8"/>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2000" y="6012000"/>
            <a:ext cx="938338" cy="943200"/>
          </a:xfrm>
          <a:prstGeom prst="rect">
            <a:avLst/>
          </a:prstGeom>
        </p:spPr>
      </p:pic>
    </p:spTree>
    <p:extLst>
      <p:ext uri="{BB962C8B-B14F-4D97-AF65-F5344CB8AC3E}">
        <p14:creationId xmlns:p14="http://schemas.microsoft.com/office/powerpoint/2010/main" val="3521770973"/>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94" r:id="rId6"/>
  </p:sldLayoutIdLst>
  <p:timing>
    <p:tnLst>
      <p:par>
        <p:cTn id="1" dur="indefinite" restart="never" nodeType="tmRoot"/>
      </p:par>
    </p:tnLst>
  </p:timing>
  <p:txStyles>
    <p:titleStyle>
      <a:lvl1pPr algn="ctr" defTabSz="486832" rtl="0" eaLnBrk="1" latinLnBrk="0" hangingPunct="1">
        <a:spcBef>
          <a:spcPct val="0"/>
        </a:spcBef>
        <a:buNone/>
        <a:defRPr sz="3800" kern="1200">
          <a:solidFill>
            <a:schemeClr val="tx2"/>
          </a:solidFill>
          <a:latin typeface="+mj-lt"/>
          <a:ea typeface="+mj-ea"/>
          <a:cs typeface="+mj-cs"/>
        </a:defRPr>
      </a:lvl1pPr>
    </p:titleStyle>
    <p:bodyStyle>
      <a:lvl1pPr marL="365124" indent="-365124"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1pPr>
      <a:lvl2pPr marL="791101" indent="-304269"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2pPr>
      <a:lvl3pPr marL="1217079"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3pPr>
      <a:lvl4pPr marL="1703909"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4pPr>
      <a:lvl5pPr marL="2190741"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6832" rtl="0" eaLnBrk="1" latinLnBrk="0" hangingPunct="1">
        <a:defRPr sz="1900" kern="1200">
          <a:solidFill>
            <a:schemeClr val="tx1"/>
          </a:solidFill>
          <a:latin typeface="+mn-lt"/>
          <a:ea typeface="+mn-ea"/>
          <a:cs typeface="+mn-cs"/>
        </a:defRPr>
      </a:lvl1pPr>
      <a:lvl2pPr marL="486832" algn="l" defTabSz="486832" rtl="0" eaLnBrk="1" latinLnBrk="0" hangingPunct="1">
        <a:defRPr sz="1900" kern="1200">
          <a:solidFill>
            <a:schemeClr val="tx1"/>
          </a:solidFill>
          <a:latin typeface="+mn-lt"/>
          <a:ea typeface="+mn-ea"/>
          <a:cs typeface="+mn-cs"/>
        </a:defRPr>
      </a:lvl2pPr>
      <a:lvl3pPr marL="973662" algn="l" defTabSz="486832" rtl="0" eaLnBrk="1" latinLnBrk="0" hangingPunct="1">
        <a:defRPr sz="1900" kern="1200">
          <a:solidFill>
            <a:schemeClr val="tx1"/>
          </a:solidFill>
          <a:latin typeface="+mn-lt"/>
          <a:ea typeface="+mn-ea"/>
          <a:cs typeface="+mn-cs"/>
        </a:defRPr>
      </a:lvl3pPr>
      <a:lvl4pPr marL="1460494" algn="l" defTabSz="486832" rtl="0" eaLnBrk="1" latinLnBrk="0" hangingPunct="1">
        <a:defRPr sz="1900" kern="1200">
          <a:solidFill>
            <a:schemeClr val="tx1"/>
          </a:solidFill>
          <a:latin typeface="+mn-lt"/>
          <a:ea typeface="+mn-ea"/>
          <a:cs typeface="+mn-cs"/>
        </a:defRPr>
      </a:lvl4pPr>
      <a:lvl5pPr marL="1947325" algn="l" defTabSz="486832" rtl="0" eaLnBrk="1" latinLnBrk="0" hangingPunct="1">
        <a:defRPr sz="1900" kern="1200">
          <a:solidFill>
            <a:schemeClr val="tx1"/>
          </a:solidFill>
          <a:latin typeface="+mn-lt"/>
          <a:ea typeface="+mn-ea"/>
          <a:cs typeface="+mn-cs"/>
        </a:defRPr>
      </a:lvl5pPr>
      <a:lvl6pPr marL="2434157" algn="l" defTabSz="486832" rtl="0" eaLnBrk="1" latinLnBrk="0" hangingPunct="1">
        <a:defRPr sz="1900" kern="1200">
          <a:solidFill>
            <a:schemeClr val="tx1"/>
          </a:solidFill>
          <a:latin typeface="+mn-lt"/>
          <a:ea typeface="+mn-ea"/>
          <a:cs typeface="+mn-cs"/>
        </a:defRPr>
      </a:lvl6pPr>
      <a:lvl7pPr marL="2920988" algn="l" defTabSz="486832" rtl="0" eaLnBrk="1" latinLnBrk="0" hangingPunct="1">
        <a:defRPr sz="1900" kern="1200">
          <a:solidFill>
            <a:schemeClr val="tx1"/>
          </a:solidFill>
          <a:latin typeface="+mn-lt"/>
          <a:ea typeface="+mn-ea"/>
          <a:cs typeface="+mn-cs"/>
        </a:defRPr>
      </a:lvl7pPr>
      <a:lvl8pPr marL="3407819" algn="l" defTabSz="486832" rtl="0" eaLnBrk="1" latinLnBrk="0" hangingPunct="1">
        <a:defRPr sz="1900" kern="1200">
          <a:solidFill>
            <a:schemeClr val="tx1"/>
          </a:solidFill>
          <a:latin typeface="+mn-lt"/>
          <a:ea typeface="+mn-ea"/>
          <a:cs typeface="+mn-cs"/>
        </a:defRPr>
      </a:lvl8pPr>
      <a:lvl9pPr marL="3894651" algn="l" defTabSz="4868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hyperlink" Target="https://www.dropbox.com/sh/m22m68oqxcc6gcn/AACDvsARgM4zM8pSp1nwa7pja?dl=0"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cid:image003.jpg@01D0AE97.517D11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cid:image001.png@01D0AE98.65C97D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package" Target="../embeddings/Microsoft_Excel_Macro-Enabled_Worksheet1.xlsm"/><Relationship Id="rId4" Type="http://schemas.openxmlformats.org/officeDocument/2006/relationships/hyperlink" Target="TTM%20SCR%20NEW.xlt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9018"/>
            <a:ext cx="9944100" cy="929198"/>
          </a:xfrm>
        </p:spPr>
        <p:txBody>
          <a:bodyPr/>
          <a:lstStyle/>
          <a:p>
            <a:pPr algn="ctr"/>
            <a:r>
              <a:rPr lang="en-NZ" dirty="0" smtClean="0"/>
              <a:t>Site Condition Reviews</a:t>
            </a:r>
            <a:endParaRPr lang="en-NZ" dirty="0"/>
          </a:p>
        </p:txBody>
      </p:sp>
      <p:sp>
        <p:nvSpPr>
          <p:cNvPr id="3" name="Text Placeholder 2"/>
          <p:cNvSpPr>
            <a:spLocks noGrp="1"/>
          </p:cNvSpPr>
          <p:nvPr>
            <p:ph type="body" idx="1"/>
          </p:nvPr>
        </p:nvSpPr>
        <p:spPr>
          <a:xfrm>
            <a:off x="577849" y="4088754"/>
            <a:ext cx="9001580" cy="1179932"/>
          </a:xfrm>
        </p:spPr>
        <p:txBody>
          <a:bodyPr/>
          <a:lstStyle/>
          <a:p>
            <a:pPr algn="ctr"/>
            <a:r>
              <a:rPr lang="en-NZ" dirty="0" smtClean="0"/>
              <a:t>A relook at how to consistently assess a temporary traffic management site</a:t>
            </a:r>
            <a:endParaRPr lang="en-NZ" dirty="0"/>
          </a:p>
        </p:txBody>
      </p:sp>
    </p:spTree>
    <p:extLst>
      <p:ext uri="{BB962C8B-B14F-4D97-AF65-F5344CB8AC3E}">
        <p14:creationId xmlns:p14="http://schemas.microsoft.com/office/powerpoint/2010/main" val="1707779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485" y="1075268"/>
            <a:ext cx="3708582" cy="4639731"/>
          </a:xfrm>
        </p:spPr>
        <p:txBody>
          <a:bodyPr/>
          <a:lstStyle/>
          <a:p>
            <a:pPr marL="0" indent="0">
              <a:buNone/>
            </a:pPr>
            <a:r>
              <a:rPr lang="en-NZ" sz="2500" dirty="0" smtClean="0"/>
              <a:t>Delineation</a:t>
            </a:r>
          </a:p>
          <a:p>
            <a:r>
              <a:rPr lang="en-NZ" sz="2500" dirty="0" smtClean="0"/>
              <a:t>Missing</a:t>
            </a:r>
          </a:p>
          <a:p>
            <a:r>
              <a:rPr lang="en-NZ" sz="2500" dirty="0" smtClean="0"/>
              <a:t>Tapers too short</a:t>
            </a:r>
          </a:p>
          <a:p>
            <a:pPr marL="0" indent="0">
              <a:buNone/>
            </a:pPr>
            <a:r>
              <a:rPr lang="en-NZ" sz="2500" dirty="0" smtClean="0"/>
              <a:t>Spacing between multiple tapers</a:t>
            </a:r>
          </a:p>
          <a:p>
            <a:pPr marL="0" indent="0">
              <a:buNone/>
            </a:pPr>
            <a:r>
              <a:rPr lang="en-NZ" sz="2500" dirty="0" smtClean="0"/>
              <a:t>Signs omitted</a:t>
            </a:r>
          </a:p>
          <a:p>
            <a:pPr marL="0" indent="0">
              <a:buNone/>
            </a:pPr>
            <a:r>
              <a:rPr lang="en-NZ" sz="2500" dirty="0" err="1" smtClean="0"/>
              <a:t>Arrowboard</a:t>
            </a:r>
            <a:endParaRPr lang="en-NZ" sz="2500" dirty="0" smtClean="0"/>
          </a:p>
          <a:p>
            <a:r>
              <a:rPr lang="en-NZ" sz="2500" dirty="0" smtClean="0"/>
              <a:t>Missing</a:t>
            </a:r>
          </a:p>
          <a:p>
            <a:r>
              <a:rPr lang="en-NZ" sz="2500" dirty="0" smtClean="0"/>
              <a:t>Message</a:t>
            </a:r>
          </a:p>
          <a:p>
            <a:pPr marL="0" indent="0">
              <a:buNone/>
            </a:pPr>
            <a:r>
              <a:rPr lang="en-NZ" sz="2500" dirty="0" smtClean="0"/>
              <a:t>Site Induction</a:t>
            </a:r>
          </a:p>
        </p:txBody>
      </p:sp>
      <p:sp>
        <p:nvSpPr>
          <p:cNvPr id="3" name="Title 2"/>
          <p:cNvSpPr>
            <a:spLocks noGrp="1"/>
          </p:cNvSpPr>
          <p:nvPr>
            <p:ph type="title"/>
          </p:nvPr>
        </p:nvSpPr>
        <p:spPr>
          <a:xfrm>
            <a:off x="211485" y="422984"/>
            <a:ext cx="3090515" cy="652284"/>
          </a:xfrm>
        </p:spPr>
        <p:txBody>
          <a:bodyPr/>
          <a:lstStyle/>
          <a:p>
            <a:r>
              <a:rPr lang="en-NZ" dirty="0" smtClean="0"/>
              <a:t>Re-allocated</a:t>
            </a:r>
            <a:endParaRPr lang="en-NZ" dirty="0"/>
          </a:p>
        </p:txBody>
      </p:sp>
      <p:pic>
        <p:nvPicPr>
          <p:cNvPr id="5" name="Picture 4"/>
          <p:cNvPicPr>
            <a:picLocks noChangeAspect="1"/>
          </p:cNvPicPr>
          <p:nvPr/>
        </p:nvPicPr>
        <p:blipFill>
          <a:blip r:embed="rId3"/>
          <a:stretch>
            <a:fillRect/>
          </a:stretch>
        </p:blipFill>
        <p:spPr>
          <a:xfrm>
            <a:off x="3860055" y="422983"/>
            <a:ext cx="5642567" cy="5895548"/>
          </a:xfrm>
          <a:prstGeom prst="rect">
            <a:avLst/>
          </a:prstGeom>
          <a:solidFill>
            <a:schemeClr val="bg1"/>
          </a:solidFill>
        </p:spPr>
      </p:pic>
      <p:sp>
        <p:nvSpPr>
          <p:cNvPr id="6" name="Rectangle 5"/>
          <p:cNvSpPr/>
          <p:nvPr/>
        </p:nvSpPr>
        <p:spPr>
          <a:xfrm>
            <a:off x="3894666" y="1210733"/>
            <a:ext cx="2726267" cy="110067"/>
          </a:xfrm>
          <a:prstGeom prst="rect">
            <a:avLst/>
          </a:prstGeom>
          <a:solidFill>
            <a:schemeClr val="accent4">
              <a:lumMod val="20000"/>
              <a:lumOff val="80000"/>
              <a:alpha val="70000"/>
            </a:schemeClr>
          </a:solidFill>
          <a:ln w="31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Rectangle 6"/>
          <p:cNvSpPr/>
          <p:nvPr/>
        </p:nvSpPr>
        <p:spPr>
          <a:xfrm>
            <a:off x="3894666" y="4496998"/>
            <a:ext cx="2726268" cy="252802"/>
          </a:xfrm>
          <a:prstGeom prst="rect">
            <a:avLst/>
          </a:prstGeom>
          <a:solidFill>
            <a:schemeClr val="accent4">
              <a:lumMod val="20000"/>
              <a:lumOff val="80000"/>
              <a:alpha val="70000"/>
            </a:schemeClr>
          </a:solidFill>
          <a:ln w="31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Rectangle 7"/>
          <p:cNvSpPr/>
          <p:nvPr/>
        </p:nvSpPr>
        <p:spPr>
          <a:xfrm>
            <a:off x="6681338" y="1922534"/>
            <a:ext cx="2750529" cy="186016"/>
          </a:xfrm>
          <a:prstGeom prst="rect">
            <a:avLst/>
          </a:prstGeom>
          <a:solidFill>
            <a:schemeClr val="accent4">
              <a:lumMod val="20000"/>
              <a:lumOff val="80000"/>
              <a:alpha val="70000"/>
            </a:schemeClr>
          </a:solidFill>
          <a:ln w="31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9" name="Rectangle 8"/>
          <p:cNvSpPr/>
          <p:nvPr/>
        </p:nvSpPr>
        <p:spPr>
          <a:xfrm>
            <a:off x="3894666" y="2574820"/>
            <a:ext cx="2726267" cy="100647"/>
          </a:xfrm>
          <a:prstGeom prst="rect">
            <a:avLst/>
          </a:prstGeom>
          <a:solidFill>
            <a:schemeClr val="bg1">
              <a:alpha val="67000"/>
            </a:schemeClr>
          </a:solidFill>
          <a:ln w="31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0" name="Rectangle 9"/>
          <p:cNvSpPr/>
          <p:nvPr/>
        </p:nvSpPr>
        <p:spPr>
          <a:xfrm>
            <a:off x="3894665" y="2827867"/>
            <a:ext cx="2726267" cy="110067"/>
          </a:xfrm>
          <a:prstGeom prst="rect">
            <a:avLst/>
          </a:prstGeom>
          <a:solidFill>
            <a:schemeClr val="bg1">
              <a:alpha val="67000"/>
            </a:schemeClr>
          </a:solidFill>
          <a:ln w="31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1" name="Rectangle 10"/>
          <p:cNvSpPr/>
          <p:nvPr/>
        </p:nvSpPr>
        <p:spPr>
          <a:xfrm>
            <a:off x="3894664" y="2362199"/>
            <a:ext cx="2726267" cy="177800"/>
          </a:xfrm>
          <a:prstGeom prst="rect">
            <a:avLst/>
          </a:prstGeom>
          <a:solidFill>
            <a:schemeClr val="bg1">
              <a:alpha val="67000"/>
            </a:schemeClr>
          </a:solidFill>
          <a:ln w="31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3" name="Rectangle 12"/>
          <p:cNvSpPr/>
          <p:nvPr/>
        </p:nvSpPr>
        <p:spPr>
          <a:xfrm>
            <a:off x="3884316" y="1790101"/>
            <a:ext cx="2726267" cy="132433"/>
          </a:xfrm>
          <a:prstGeom prst="rect">
            <a:avLst/>
          </a:prstGeom>
          <a:solidFill>
            <a:schemeClr val="bg1">
              <a:alpha val="67000"/>
            </a:schemeClr>
          </a:solidFill>
          <a:ln w="31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4" name="Rectangle 13"/>
          <p:cNvSpPr/>
          <p:nvPr/>
        </p:nvSpPr>
        <p:spPr>
          <a:xfrm>
            <a:off x="3894664" y="2057397"/>
            <a:ext cx="2726267" cy="262470"/>
          </a:xfrm>
          <a:prstGeom prst="rect">
            <a:avLst/>
          </a:prstGeom>
          <a:solidFill>
            <a:schemeClr val="bg1">
              <a:alpha val="67000"/>
            </a:schemeClr>
          </a:solidFill>
          <a:ln w="31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5" name="Rectangle 14"/>
          <p:cNvSpPr/>
          <p:nvPr/>
        </p:nvSpPr>
        <p:spPr>
          <a:xfrm>
            <a:off x="211485" y="1139524"/>
            <a:ext cx="2870382" cy="362551"/>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6" name="Rectangle 15"/>
          <p:cNvSpPr/>
          <p:nvPr/>
        </p:nvSpPr>
        <p:spPr>
          <a:xfrm>
            <a:off x="211485" y="2464994"/>
            <a:ext cx="2870383" cy="816434"/>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7" name="Rectangle 16"/>
          <p:cNvSpPr/>
          <p:nvPr/>
        </p:nvSpPr>
        <p:spPr>
          <a:xfrm>
            <a:off x="211486" y="3361859"/>
            <a:ext cx="2870382" cy="329246"/>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8" name="Rectangle 17"/>
          <p:cNvSpPr/>
          <p:nvPr/>
        </p:nvSpPr>
        <p:spPr>
          <a:xfrm>
            <a:off x="3860055" y="3252397"/>
            <a:ext cx="2726267" cy="415061"/>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9" name="Rectangle 18"/>
          <p:cNvSpPr/>
          <p:nvPr/>
        </p:nvSpPr>
        <p:spPr>
          <a:xfrm>
            <a:off x="3860054" y="3692859"/>
            <a:ext cx="2726267" cy="224193"/>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0" name="Rectangle 19"/>
          <p:cNvSpPr/>
          <p:nvPr/>
        </p:nvSpPr>
        <p:spPr>
          <a:xfrm>
            <a:off x="6679455" y="4793524"/>
            <a:ext cx="2726267" cy="224193"/>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1" name="Rectangle 20"/>
          <p:cNvSpPr/>
          <p:nvPr/>
        </p:nvSpPr>
        <p:spPr>
          <a:xfrm>
            <a:off x="6679455" y="5206998"/>
            <a:ext cx="2726267" cy="342904"/>
          </a:xfrm>
          <a:prstGeom prst="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2" name="Rectangle 21"/>
          <p:cNvSpPr/>
          <p:nvPr/>
        </p:nvSpPr>
        <p:spPr>
          <a:xfrm>
            <a:off x="211485" y="3800006"/>
            <a:ext cx="2726267" cy="342904"/>
          </a:xfrm>
          <a:prstGeom prst="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3" name="Rectangle 22"/>
          <p:cNvSpPr/>
          <p:nvPr/>
        </p:nvSpPr>
        <p:spPr>
          <a:xfrm>
            <a:off x="211486" y="5197004"/>
            <a:ext cx="2726267" cy="342904"/>
          </a:xfrm>
          <a:prstGeom prst="rect">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4" name="Rectangle 23"/>
          <p:cNvSpPr/>
          <p:nvPr/>
        </p:nvSpPr>
        <p:spPr>
          <a:xfrm>
            <a:off x="7636753" y="5858933"/>
            <a:ext cx="1768969" cy="253672"/>
          </a:xfrm>
          <a:prstGeom prst="rect">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5" name="Rectangle 24"/>
          <p:cNvSpPr/>
          <p:nvPr/>
        </p:nvSpPr>
        <p:spPr>
          <a:xfrm>
            <a:off x="3892781" y="1942501"/>
            <a:ext cx="2726267" cy="132433"/>
          </a:xfrm>
          <a:prstGeom prst="rect">
            <a:avLst/>
          </a:prstGeom>
          <a:solidFill>
            <a:schemeClr val="bg1">
              <a:alpha val="67000"/>
            </a:schemeClr>
          </a:solidFill>
          <a:ln w="31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059280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211" y="383185"/>
            <a:ext cx="4010293" cy="5958717"/>
          </a:xfrm>
          <a:prstGeom prst="rect">
            <a:avLst/>
          </a:prstGeom>
        </p:spPr>
      </p:pic>
      <p:pic>
        <p:nvPicPr>
          <p:cNvPr id="7" name="Picture 6" descr="Description: Email-Signatur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74266" y="457744"/>
            <a:ext cx="2453215" cy="808118"/>
          </a:xfrm>
          <a:prstGeom prst="rect">
            <a:avLst/>
          </a:prstGeom>
          <a:noFill/>
          <a:ln>
            <a:noFill/>
          </a:ln>
        </p:spPr>
      </p:pic>
      <p:pic>
        <p:nvPicPr>
          <p:cNvPr id="8" name="Picture 7"/>
          <p:cNvPicPr>
            <a:picLocks noChangeAspect="1"/>
          </p:cNvPicPr>
          <p:nvPr/>
        </p:nvPicPr>
        <p:blipFill>
          <a:blip r:embed="rId5"/>
          <a:stretch>
            <a:fillRect/>
          </a:stretch>
        </p:blipFill>
        <p:spPr>
          <a:xfrm>
            <a:off x="207162" y="383185"/>
            <a:ext cx="3972951" cy="5929260"/>
          </a:xfrm>
          <a:prstGeom prst="rect">
            <a:avLst/>
          </a:prstGeom>
        </p:spPr>
      </p:pic>
      <p:sp>
        <p:nvSpPr>
          <p:cNvPr id="9" name="Oval 8"/>
          <p:cNvSpPr/>
          <p:nvPr/>
        </p:nvSpPr>
        <p:spPr>
          <a:xfrm>
            <a:off x="7553544" y="861804"/>
            <a:ext cx="406090" cy="252894"/>
          </a:xfrm>
          <a:prstGeom prst="ellipse">
            <a:avLst/>
          </a:prstGeom>
          <a:noFill/>
          <a:ln w="38100">
            <a:solidFill>
              <a:srgbClr val="00B05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NZ"/>
          </a:p>
        </p:txBody>
      </p:sp>
      <p:sp>
        <p:nvSpPr>
          <p:cNvPr id="10" name="Rounded Rectangle 9"/>
          <p:cNvSpPr/>
          <p:nvPr/>
        </p:nvSpPr>
        <p:spPr>
          <a:xfrm>
            <a:off x="207162" y="560748"/>
            <a:ext cx="1351672" cy="501700"/>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1" name="Rounded Rectangle 10"/>
          <p:cNvSpPr/>
          <p:nvPr/>
        </p:nvSpPr>
        <p:spPr>
          <a:xfrm>
            <a:off x="4685211" y="5608317"/>
            <a:ext cx="1950720" cy="566060"/>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2" name="Rounded Rectangle 11"/>
          <p:cNvSpPr/>
          <p:nvPr/>
        </p:nvSpPr>
        <p:spPr>
          <a:xfrm>
            <a:off x="1558834" y="560748"/>
            <a:ext cx="2621279" cy="479928"/>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3" name="Rounded Rectangle 12"/>
          <p:cNvSpPr/>
          <p:nvPr/>
        </p:nvSpPr>
        <p:spPr>
          <a:xfrm>
            <a:off x="4685211" y="625513"/>
            <a:ext cx="4004319" cy="614221"/>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4" name="Rounded Rectangle 13"/>
          <p:cNvSpPr/>
          <p:nvPr/>
        </p:nvSpPr>
        <p:spPr>
          <a:xfrm>
            <a:off x="207163" y="1471748"/>
            <a:ext cx="2318324" cy="199338"/>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5" name="Rounded Rectangle 14"/>
          <p:cNvSpPr/>
          <p:nvPr/>
        </p:nvSpPr>
        <p:spPr>
          <a:xfrm>
            <a:off x="207161" y="1697214"/>
            <a:ext cx="3972952" cy="175130"/>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6" name="Rounded Rectangle 15"/>
          <p:cNvSpPr/>
          <p:nvPr/>
        </p:nvSpPr>
        <p:spPr>
          <a:xfrm>
            <a:off x="6709030" y="5608317"/>
            <a:ext cx="1980500" cy="566060"/>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7" name="Rounded Rectangle 16"/>
          <p:cNvSpPr/>
          <p:nvPr/>
        </p:nvSpPr>
        <p:spPr>
          <a:xfrm>
            <a:off x="2541982" y="1471748"/>
            <a:ext cx="1638131" cy="199338"/>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4" name="Rounded Rectangle 23"/>
          <p:cNvSpPr/>
          <p:nvPr/>
        </p:nvSpPr>
        <p:spPr>
          <a:xfrm>
            <a:off x="207161" y="1332410"/>
            <a:ext cx="3972952" cy="126273"/>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5" name="Rounded Rectangle 24"/>
          <p:cNvSpPr/>
          <p:nvPr/>
        </p:nvSpPr>
        <p:spPr>
          <a:xfrm>
            <a:off x="4685211" y="5059679"/>
            <a:ext cx="3972952" cy="513801"/>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6" name="Rounded Rectangle 25"/>
          <p:cNvSpPr/>
          <p:nvPr/>
        </p:nvSpPr>
        <p:spPr>
          <a:xfrm>
            <a:off x="6687370" y="4088673"/>
            <a:ext cx="2002160" cy="212623"/>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7" name="Rounded Rectangle 26"/>
          <p:cNvSpPr/>
          <p:nvPr/>
        </p:nvSpPr>
        <p:spPr>
          <a:xfrm>
            <a:off x="6687370" y="3666308"/>
            <a:ext cx="2002160" cy="314747"/>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8" name="Rounded Rectangle 27"/>
          <p:cNvSpPr/>
          <p:nvPr/>
        </p:nvSpPr>
        <p:spPr>
          <a:xfrm>
            <a:off x="207163" y="1066804"/>
            <a:ext cx="3972950" cy="129385"/>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9" name="Rounded Rectangle 28"/>
          <p:cNvSpPr/>
          <p:nvPr/>
        </p:nvSpPr>
        <p:spPr>
          <a:xfrm>
            <a:off x="207163" y="5982790"/>
            <a:ext cx="3972948" cy="32965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0" name="Rounded Rectangle 29"/>
          <p:cNvSpPr/>
          <p:nvPr/>
        </p:nvSpPr>
        <p:spPr>
          <a:xfrm>
            <a:off x="4685211" y="4565194"/>
            <a:ext cx="4010293" cy="45964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1" name="Oval 30"/>
          <p:cNvSpPr/>
          <p:nvPr/>
        </p:nvSpPr>
        <p:spPr>
          <a:xfrm>
            <a:off x="8177349" y="877812"/>
            <a:ext cx="366222" cy="252894"/>
          </a:xfrm>
          <a:prstGeom prst="ellipse">
            <a:avLst/>
          </a:prstGeom>
          <a:noFill/>
          <a:ln w="38100">
            <a:solidFill>
              <a:srgbClr val="00B05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560169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scription: Email-Signat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74266" y="457744"/>
            <a:ext cx="2453215" cy="808118"/>
          </a:xfrm>
          <a:prstGeom prst="rect">
            <a:avLst/>
          </a:prstGeom>
          <a:noFill/>
          <a:ln>
            <a:noFill/>
          </a:ln>
        </p:spPr>
      </p:pic>
      <p:pic>
        <p:nvPicPr>
          <p:cNvPr id="19" name="Picture 18"/>
          <p:cNvPicPr>
            <a:picLocks noChangeAspect="1"/>
          </p:cNvPicPr>
          <p:nvPr/>
        </p:nvPicPr>
        <p:blipFill>
          <a:blip r:embed="rId4"/>
          <a:stretch>
            <a:fillRect/>
          </a:stretch>
        </p:blipFill>
        <p:spPr>
          <a:xfrm>
            <a:off x="2083880" y="407536"/>
            <a:ext cx="6128304" cy="5967138"/>
          </a:xfrm>
          <a:prstGeom prst="rect">
            <a:avLst/>
          </a:prstGeom>
        </p:spPr>
      </p:pic>
      <p:sp>
        <p:nvSpPr>
          <p:cNvPr id="6" name="Oval 5"/>
          <p:cNvSpPr/>
          <p:nvPr/>
        </p:nvSpPr>
        <p:spPr>
          <a:xfrm>
            <a:off x="2011678" y="509650"/>
            <a:ext cx="330926" cy="352153"/>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42411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602" y="1588421"/>
            <a:ext cx="8661599" cy="2281214"/>
          </a:xfrm>
        </p:spPr>
        <p:txBody>
          <a:bodyPr anchor="ctr"/>
          <a:lstStyle/>
          <a:p>
            <a:r>
              <a:rPr lang="en-NZ" sz="2500" dirty="0"/>
              <a:t>Training package (we’ll snapshot a few parts of this – all are available on your tables and electronically on request</a:t>
            </a:r>
            <a:r>
              <a:rPr lang="en-NZ" sz="2500" dirty="0" smtClean="0"/>
              <a:t>)</a:t>
            </a:r>
          </a:p>
          <a:p>
            <a:endParaRPr lang="en-NZ" sz="3200" dirty="0"/>
          </a:p>
          <a:p>
            <a:pPr marL="0" indent="0">
              <a:buNone/>
            </a:pPr>
            <a:r>
              <a:rPr lang="en-NZ" sz="3200" dirty="0">
                <a:hlinkClick r:id="rId3"/>
              </a:rPr>
              <a:t>https://</a:t>
            </a:r>
            <a:r>
              <a:rPr lang="en-NZ" sz="3200" dirty="0" smtClean="0">
                <a:hlinkClick r:id="rId3"/>
              </a:rPr>
              <a:t>www.dropbox.com/sh/m22m68oqxcc6gcn/AACDvsARgM4zM8pSp1nwa7pja?dl=0</a:t>
            </a:r>
            <a:endParaRPr lang="en-NZ" sz="3200" dirty="0" smtClean="0"/>
          </a:p>
          <a:p>
            <a:endParaRPr lang="en-NZ" sz="2500" dirty="0"/>
          </a:p>
        </p:txBody>
      </p:sp>
      <p:sp>
        <p:nvSpPr>
          <p:cNvPr id="4" name="Title 3"/>
          <p:cNvSpPr>
            <a:spLocks noGrp="1"/>
          </p:cNvSpPr>
          <p:nvPr>
            <p:ph type="title"/>
          </p:nvPr>
        </p:nvSpPr>
        <p:spPr>
          <a:xfrm>
            <a:off x="633601" y="531000"/>
            <a:ext cx="8661600" cy="752400"/>
          </a:xfrm>
        </p:spPr>
        <p:txBody>
          <a:bodyPr lIns="91424" tIns="45712" rIns="91424" bIns="45712"/>
          <a:lstStyle/>
          <a:p>
            <a:r>
              <a:rPr lang="en-NZ" dirty="0"/>
              <a:t>SCR Guidelines</a:t>
            </a:r>
          </a:p>
        </p:txBody>
      </p:sp>
    </p:spTree>
    <p:extLst>
      <p:ext uri="{BB962C8B-B14F-4D97-AF65-F5344CB8AC3E}">
        <p14:creationId xmlns:p14="http://schemas.microsoft.com/office/powerpoint/2010/main" val="562673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599" y="2011680"/>
            <a:ext cx="8661599" cy="4272741"/>
          </a:xfrm>
        </p:spPr>
        <p:txBody>
          <a:bodyPr anchor="ctr"/>
          <a:lstStyle/>
          <a:p>
            <a:pPr marL="0" indent="0">
              <a:buNone/>
            </a:pPr>
            <a:r>
              <a:rPr lang="en-NZ" sz="2500" dirty="0"/>
              <a:t>Footpath obstructed by activity and neither temporary path nor direction to alternative </a:t>
            </a:r>
            <a:r>
              <a:rPr lang="en-NZ" sz="2500" dirty="0" smtClean="0"/>
              <a:t>pedestrian </a:t>
            </a:r>
            <a:r>
              <a:rPr lang="en-NZ" sz="2500" dirty="0"/>
              <a:t>facilities </a:t>
            </a:r>
            <a:r>
              <a:rPr lang="en-NZ" sz="2500" dirty="0" smtClean="0"/>
              <a:t>provided.</a:t>
            </a:r>
          </a:p>
          <a:p>
            <a:pPr marL="0" indent="0">
              <a:buNone/>
            </a:pPr>
            <a:r>
              <a:rPr lang="en-NZ" sz="2500" dirty="0" smtClean="0"/>
              <a:t>Features </a:t>
            </a:r>
            <a:r>
              <a:rPr lang="en-NZ" sz="2500" dirty="0"/>
              <a:t>(recorded individually) </a:t>
            </a:r>
            <a:r>
              <a:rPr lang="en-NZ" sz="2500" dirty="0" smtClean="0"/>
              <a:t>include footpath width,</a:t>
            </a:r>
            <a:r>
              <a:rPr lang="en-NZ" sz="2500" dirty="0"/>
              <a:t> </a:t>
            </a:r>
            <a:r>
              <a:rPr lang="en-NZ" sz="2500" dirty="0" smtClean="0"/>
              <a:t>ramps,</a:t>
            </a:r>
            <a:r>
              <a:rPr lang="en-NZ" sz="2500" dirty="0"/>
              <a:t> </a:t>
            </a:r>
            <a:r>
              <a:rPr lang="en-NZ" sz="2500" dirty="0" smtClean="0"/>
              <a:t>gradient,</a:t>
            </a:r>
            <a:r>
              <a:rPr lang="en-NZ" sz="2500" dirty="0"/>
              <a:t> </a:t>
            </a:r>
            <a:r>
              <a:rPr lang="en-NZ" sz="2500" dirty="0" smtClean="0"/>
              <a:t>visibility,</a:t>
            </a:r>
            <a:r>
              <a:rPr lang="en-NZ" sz="2500" dirty="0"/>
              <a:t> </a:t>
            </a:r>
            <a:r>
              <a:rPr lang="en-NZ" sz="2500" dirty="0" smtClean="0"/>
              <a:t>location, any </a:t>
            </a:r>
            <a:r>
              <a:rPr lang="en-NZ" sz="2500" dirty="0"/>
              <a:t>obstructions from exiting environment (low hanging tree branches, street furniture blocking path </a:t>
            </a:r>
            <a:r>
              <a:rPr lang="en-NZ" sz="2500" dirty="0" smtClean="0"/>
              <a:t>etc., and use </a:t>
            </a:r>
            <a:r>
              <a:rPr lang="en-NZ" sz="2500" dirty="0"/>
              <a:t>of Footpath Controllers when not used where required.</a:t>
            </a:r>
          </a:p>
          <a:p>
            <a:pPr marL="0" indent="0">
              <a:buNone/>
            </a:pPr>
            <a:r>
              <a:rPr lang="en-NZ" sz="2500" dirty="0"/>
              <a:t>Surface of footpath to be recorded under </a:t>
            </a:r>
            <a:r>
              <a:rPr lang="en-NZ" sz="2500" dirty="0" smtClean="0"/>
              <a:t>E6</a:t>
            </a:r>
            <a:r>
              <a:rPr lang="en-NZ" sz="2500" dirty="0"/>
              <a:t> </a:t>
            </a:r>
            <a:r>
              <a:rPr lang="en-NZ" sz="2500" dirty="0" smtClean="0"/>
              <a:t>and signs </a:t>
            </a:r>
            <a:r>
              <a:rPr lang="en-NZ" sz="2500" dirty="0"/>
              <a:t>and delineation for pedestrian management covered under the other relevant sections</a:t>
            </a:r>
            <a:r>
              <a:rPr lang="en-NZ" sz="2500" dirty="0" smtClean="0"/>
              <a:t>.</a:t>
            </a:r>
            <a:endParaRPr lang="en-NZ" sz="2500" dirty="0"/>
          </a:p>
        </p:txBody>
      </p:sp>
      <p:sp>
        <p:nvSpPr>
          <p:cNvPr id="4" name="Title 3"/>
          <p:cNvSpPr>
            <a:spLocks noGrp="1"/>
          </p:cNvSpPr>
          <p:nvPr>
            <p:ph type="title"/>
          </p:nvPr>
        </p:nvSpPr>
        <p:spPr>
          <a:xfrm>
            <a:off x="2910253" y="531000"/>
            <a:ext cx="6384947" cy="752400"/>
          </a:xfrm>
        </p:spPr>
        <p:txBody>
          <a:bodyPr lIns="91424" tIns="45712" rIns="91424" bIns="45712"/>
          <a:lstStyle/>
          <a:p>
            <a:r>
              <a:rPr lang="en-NZ" dirty="0"/>
              <a:t>Pedestrians / Cyclists – C1</a:t>
            </a:r>
          </a:p>
        </p:txBody>
      </p:sp>
      <p:sp>
        <p:nvSpPr>
          <p:cNvPr id="7" name="Content Placeholder 2"/>
          <p:cNvSpPr txBox="1">
            <a:spLocks/>
          </p:cNvSpPr>
          <p:nvPr/>
        </p:nvSpPr>
        <p:spPr>
          <a:xfrm>
            <a:off x="2910253" y="1313881"/>
            <a:ext cx="6384946" cy="560639"/>
          </a:xfrm>
          <a:prstGeom prst="rect">
            <a:avLst/>
          </a:prstGeom>
          <a:ln>
            <a:noFill/>
          </a:ln>
        </p:spPr>
        <p:txBody>
          <a:bodyPr lIns="91424" tIns="45712" rIns="91424" bIns="45712" anchor="ctr"/>
          <a:lstStyle>
            <a:lvl1pPr marL="457118"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1pPr>
            <a:lvl2pPr marL="943950"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2pPr>
            <a:lvl3pPr marL="143078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3pPr>
            <a:lvl4pPr marL="191761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4pPr>
            <a:lvl5pPr marL="2404444"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a:lstStyle>
          <a:p>
            <a:pPr marL="0" indent="0" algn="ctr">
              <a:spcBef>
                <a:spcPts val="600"/>
              </a:spcBef>
              <a:spcAft>
                <a:spcPts val="600"/>
              </a:spcAft>
              <a:buNone/>
            </a:pPr>
            <a:r>
              <a:rPr lang="en-NZ" dirty="0" smtClean="0"/>
              <a:t>Inadequate provision for pedestrians</a:t>
            </a:r>
            <a:endParaRPr lang="en-NZ" dirty="0"/>
          </a:p>
        </p:txBody>
      </p:sp>
      <p:graphicFrame>
        <p:nvGraphicFramePr>
          <p:cNvPr id="5" name="Content Placeholder 7"/>
          <p:cNvGraphicFramePr>
            <a:graphicFrameLocks noGrp="1"/>
          </p:cNvGraphicFramePr>
          <p:nvPr>
            <p:ph idx="15"/>
            <p:extLst>
              <p:ext uri="{D42A27DB-BD31-4B8C-83A1-F6EECF244321}">
                <p14:modId xmlns:p14="http://schemas.microsoft.com/office/powerpoint/2010/main" val="4080212454"/>
              </p:ext>
            </p:extLst>
          </p:nvPr>
        </p:nvGraphicFramePr>
        <p:xfrm>
          <a:off x="5200372" y="5780269"/>
          <a:ext cx="3099412" cy="751840"/>
        </p:xfrm>
        <a:graphic>
          <a:graphicData uri="http://schemas.openxmlformats.org/drawingml/2006/table">
            <a:tbl>
              <a:tblPr firstRow="1" bandRow="1">
                <a:tableStyleId>{5C22544A-7EE6-4342-B048-85BDC9FD1C3A}</a:tableStyleId>
              </a:tblPr>
              <a:tblGrid>
                <a:gridCol w="1549706"/>
                <a:gridCol w="1549706"/>
              </a:tblGrid>
              <a:tr h="370840">
                <a:tc>
                  <a:txBody>
                    <a:bodyPr/>
                    <a:lstStyle/>
                    <a:p>
                      <a:pPr algn="ctr"/>
                      <a:r>
                        <a:rPr lang="en-NZ" sz="1600" dirty="0" smtClean="0"/>
                        <a:t>Measure</a:t>
                      </a:r>
                      <a:endParaRPr lang="en-NZ" sz="1600" dirty="0"/>
                    </a:p>
                  </a:txBody>
                  <a:tcPr/>
                </a:tc>
                <a:tc>
                  <a:txBody>
                    <a:bodyPr/>
                    <a:lstStyle/>
                    <a:p>
                      <a:pPr algn="ctr"/>
                      <a:r>
                        <a:rPr lang="en-NZ" sz="1600" dirty="0" smtClean="0"/>
                        <a:t>Weighting</a:t>
                      </a:r>
                      <a:endParaRPr lang="en-NZ" sz="1600" dirty="0"/>
                    </a:p>
                  </a:txBody>
                  <a:tcPr/>
                </a:tc>
              </a:tr>
              <a:tr h="370840">
                <a:tc>
                  <a:txBody>
                    <a:bodyPr/>
                    <a:lstStyle/>
                    <a:p>
                      <a:pPr algn="ctr"/>
                      <a:r>
                        <a:rPr lang="en-NZ" dirty="0" smtClean="0"/>
                        <a:t>Feature</a:t>
                      </a:r>
                      <a:endParaRPr lang="en-NZ" dirty="0"/>
                    </a:p>
                  </a:txBody>
                  <a:tcPr/>
                </a:tc>
                <a:tc>
                  <a:txBody>
                    <a:bodyPr/>
                    <a:lstStyle/>
                    <a:p>
                      <a:pPr algn="ctr"/>
                      <a:r>
                        <a:rPr lang="en-NZ" dirty="0" smtClean="0"/>
                        <a:t>10</a:t>
                      </a:r>
                      <a:endParaRPr lang="en-NZ" dirty="0"/>
                    </a:p>
                  </a:txBody>
                  <a:tcPr/>
                </a:tc>
              </a:tr>
            </a:tbl>
          </a:graphicData>
        </a:graphic>
      </p:graphicFrame>
      <p:pic>
        <p:nvPicPr>
          <p:cNvPr id="8" name="Picture 7" descr="cid:image003.jpg@01D0AE97.517D1130"/>
          <p:cNvPicPr/>
          <p:nvPr/>
        </p:nvPicPr>
        <p:blipFill rotWithShape="1">
          <a:blip r:embed="rId3" r:link="rId4">
            <a:extLst>
              <a:ext uri="{28A0092B-C50C-407E-A947-70E740481C1C}">
                <a14:useLocalDpi xmlns:a14="http://schemas.microsoft.com/office/drawing/2010/main" val="0"/>
              </a:ext>
            </a:extLst>
          </a:blip>
          <a:srcRect l="17126" r="-17126"/>
          <a:stretch/>
        </p:blipFill>
        <p:spPr bwMode="auto">
          <a:xfrm>
            <a:off x="246669" y="339871"/>
            <a:ext cx="3097457" cy="1752698"/>
          </a:xfrm>
          <a:prstGeom prst="rect">
            <a:avLst/>
          </a:prstGeom>
          <a:noFill/>
          <a:ln>
            <a:noFill/>
          </a:ln>
        </p:spPr>
      </p:pic>
    </p:spTree>
    <p:extLst>
      <p:ext uri="{BB962C8B-B14F-4D97-AF65-F5344CB8AC3E}">
        <p14:creationId xmlns:p14="http://schemas.microsoft.com/office/powerpoint/2010/main" val="2764649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599" y="2011681"/>
            <a:ext cx="8661599" cy="3042457"/>
          </a:xfrm>
        </p:spPr>
        <p:txBody>
          <a:bodyPr anchor="ctr"/>
          <a:lstStyle/>
          <a:p>
            <a:pPr marL="0" indent="0">
              <a:buNone/>
            </a:pPr>
            <a:r>
              <a:rPr lang="en-NZ" sz="2500" dirty="0"/>
              <a:t>Where leading taper delineation is missing which is required for traffic to shift from normal alignment</a:t>
            </a:r>
            <a:r>
              <a:rPr lang="en-NZ" sz="2500" dirty="0" smtClean="0"/>
              <a:t>.</a:t>
            </a:r>
          </a:p>
          <a:p>
            <a:pPr marL="0" indent="0">
              <a:buNone/>
            </a:pPr>
            <a:r>
              <a:rPr lang="en-NZ" sz="2500" i="1" dirty="0" smtClean="0"/>
              <a:t>Note: Short tapers, where required due to road environment, </a:t>
            </a:r>
            <a:r>
              <a:rPr lang="en-NZ" sz="2500" i="1" dirty="0"/>
              <a:t>should be included in TMP with appropriate EED and mitigation</a:t>
            </a:r>
          </a:p>
        </p:txBody>
      </p:sp>
      <p:sp>
        <p:nvSpPr>
          <p:cNvPr id="4" name="Title 3"/>
          <p:cNvSpPr>
            <a:spLocks noGrp="1"/>
          </p:cNvSpPr>
          <p:nvPr>
            <p:ph type="title"/>
          </p:nvPr>
        </p:nvSpPr>
        <p:spPr>
          <a:xfrm>
            <a:off x="2664001" y="531000"/>
            <a:ext cx="6631200" cy="752400"/>
          </a:xfrm>
        </p:spPr>
        <p:txBody>
          <a:bodyPr/>
          <a:lstStyle/>
          <a:p>
            <a:r>
              <a:rPr lang="en-NZ" dirty="0" smtClean="0"/>
              <a:t>Delineation Devices – D1</a:t>
            </a:r>
            <a:endParaRPr lang="en-NZ" dirty="0"/>
          </a:p>
        </p:txBody>
      </p:sp>
      <p:sp>
        <p:nvSpPr>
          <p:cNvPr id="7" name="Content Placeholder 2"/>
          <p:cNvSpPr txBox="1">
            <a:spLocks/>
          </p:cNvSpPr>
          <p:nvPr/>
        </p:nvSpPr>
        <p:spPr>
          <a:xfrm>
            <a:off x="2664001" y="1313881"/>
            <a:ext cx="6631198" cy="560639"/>
          </a:xfrm>
          <a:prstGeom prst="rect">
            <a:avLst/>
          </a:prstGeom>
          <a:ln>
            <a:noFill/>
          </a:ln>
        </p:spPr>
        <p:txBody>
          <a:bodyPr lIns="91424" tIns="45712" rIns="91424" bIns="45712" anchor="ctr"/>
          <a:lstStyle>
            <a:lvl1pPr marL="457118"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1pPr>
            <a:lvl2pPr marL="943950"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2pPr>
            <a:lvl3pPr marL="143078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3pPr>
            <a:lvl4pPr marL="191761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4pPr>
            <a:lvl5pPr marL="2404444"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a:lstStyle>
          <a:p>
            <a:pPr marL="0" indent="0" algn="ctr">
              <a:spcBef>
                <a:spcPts val="600"/>
              </a:spcBef>
              <a:spcAft>
                <a:spcPts val="600"/>
              </a:spcAft>
              <a:buNone/>
            </a:pPr>
            <a:r>
              <a:rPr lang="en-NZ" dirty="0"/>
              <a:t>Missing or ineffective </a:t>
            </a:r>
            <a:r>
              <a:rPr lang="en-NZ" dirty="0" smtClean="0"/>
              <a:t>taper</a:t>
            </a:r>
            <a:br>
              <a:rPr lang="en-NZ" dirty="0" smtClean="0"/>
            </a:br>
            <a:r>
              <a:rPr lang="en-NZ" dirty="0" smtClean="0"/>
              <a:t>(including </a:t>
            </a:r>
            <a:r>
              <a:rPr lang="en-NZ" dirty="0"/>
              <a:t>chicane)</a:t>
            </a:r>
          </a:p>
        </p:txBody>
      </p:sp>
      <p:graphicFrame>
        <p:nvGraphicFramePr>
          <p:cNvPr id="5" name="Content Placeholder 7"/>
          <p:cNvGraphicFramePr>
            <a:graphicFrameLocks noGrp="1"/>
          </p:cNvGraphicFramePr>
          <p:nvPr>
            <p:ph idx="15"/>
            <p:extLst/>
          </p:nvPr>
        </p:nvGraphicFramePr>
        <p:xfrm>
          <a:off x="3042458" y="5217610"/>
          <a:ext cx="3857106" cy="751840"/>
        </p:xfrm>
        <a:graphic>
          <a:graphicData uri="http://schemas.openxmlformats.org/drawingml/2006/table">
            <a:tbl>
              <a:tblPr firstRow="1" bandRow="1">
                <a:tableStyleId>{5C22544A-7EE6-4342-B048-85BDC9FD1C3A}</a:tableStyleId>
              </a:tblPr>
              <a:tblGrid>
                <a:gridCol w="2044932"/>
                <a:gridCol w="1812174"/>
              </a:tblGrid>
              <a:tr h="370840">
                <a:tc>
                  <a:txBody>
                    <a:bodyPr/>
                    <a:lstStyle/>
                    <a:p>
                      <a:pPr algn="ctr"/>
                      <a:r>
                        <a:rPr lang="en-NZ" sz="1600" dirty="0" smtClean="0"/>
                        <a:t>Measure</a:t>
                      </a:r>
                      <a:endParaRPr lang="en-NZ" sz="1600" dirty="0"/>
                    </a:p>
                  </a:txBody>
                  <a:tcPr/>
                </a:tc>
                <a:tc>
                  <a:txBody>
                    <a:bodyPr/>
                    <a:lstStyle/>
                    <a:p>
                      <a:pPr algn="ctr"/>
                      <a:r>
                        <a:rPr lang="en-NZ" sz="1600" dirty="0" smtClean="0"/>
                        <a:t>Weighting</a:t>
                      </a:r>
                      <a:endParaRPr lang="en-NZ" sz="1600" dirty="0"/>
                    </a:p>
                  </a:txBody>
                  <a:tcPr/>
                </a:tc>
              </a:tr>
              <a:tr h="370840">
                <a:tc>
                  <a:txBody>
                    <a:bodyPr/>
                    <a:lstStyle/>
                    <a:p>
                      <a:pPr algn="ctr"/>
                      <a:r>
                        <a:rPr lang="en-NZ" dirty="0" smtClean="0"/>
                        <a:t>Leading taper</a:t>
                      </a:r>
                      <a:endParaRPr lang="en-NZ" dirty="0"/>
                    </a:p>
                  </a:txBody>
                  <a:tcPr/>
                </a:tc>
                <a:tc>
                  <a:txBody>
                    <a:bodyPr/>
                    <a:lstStyle/>
                    <a:p>
                      <a:pPr algn="ctr"/>
                      <a:r>
                        <a:rPr lang="en-NZ" dirty="0" smtClean="0"/>
                        <a:t>26</a:t>
                      </a:r>
                      <a:endParaRPr lang="en-NZ" dirty="0"/>
                    </a:p>
                  </a:txBody>
                  <a:tcPr/>
                </a:tc>
              </a:tr>
            </a:tbl>
          </a:graphicData>
        </a:graphic>
      </p:graphicFrame>
      <p:pic>
        <p:nvPicPr>
          <p:cNvPr id="6" name="Picture 5" descr="cid:image001.png@01D0AE98.65C97D30"/>
          <p:cNvPicPr/>
          <p:nvPr/>
        </p:nvPicPr>
        <p:blipFill rotWithShape="1">
          <a:blip r:embed="rId3" r:link="rId4">
            <a:extLst>
              <a:ext uri="{28A0092B-C50C-407E-A947-70E740481C1C}">
                <a14:useLocalDpi xmlns:a14="http://schemas.microsoft.com/office/drawing/2010/main" val="0"/>
              </a:ext>
            </a:extLst>
          </a:blip>
          <a:srcRect l="23154" t="-18564" r="24884" b="18564"/>
          <a:stretch/>
        </p:blipFill>
        <p:spPr bwMode="auto">
          <a:xfrm>
            <a:off x="252000" y="-72000"/>
            <a:ext cx="2412000" cy="2520950"/>
          </a:xfrm>
          <a:prstGeom prst="rect">
            <a:avLst/>
          </a:prstGeom>
          <a:noFill/>
          <a:ln>
            <a:noFill/>
          </a:ln>
        </p:spPr>
      </p:pic>
    </p:spTree>
    <p:extLst>
      <p:ext uri="{BB962C8B-B14F-4D97-AF65-F5344CB8AC3E}">
        <p14:creationId xmlns:p14="http://schemas.microsoft.com/office/powerpoint/2010/main" val="1417445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rot="16200000">
            <a:off x="2387459" y="-457342"/>
            <a:ext cx="5169182" cy="9944101"/>
          </a:xfrm>
          <a:prstGeom prst="rect">
            <a:avLst/>
          </a:prstGeom>
        </p:spPr>
      </p:pic>
      <p:sp>
        <p:nvSpPr>
          <p:cNvPr id="3" name="Title 2"/>
          <p:cNvSpPr>
            <a:spLocks noGrp="1"/>
          </p:cNvSpPr>
          <p:nvPr>
            <p:ph type="title"/>
          </p:nvPr>
        </p:nvSpPr>
        <p:spPr/>
        <p:txBody>
          <a:bodyPr/>
          <a:lstStyle/>
          <a:p>
            <a:r>
              <a:rPr lang="en-NZ" dirty="0"/>
              <a:t>TTM </a:t>
            </a:r>
            <a:r>
              <a:rPr lang="en-NZ" dirty="0" smtClean="0"/>
              <a:t>Full SCR: [D] Delineation</a:t>
            </a:r>
            <a:endParaRPr lang="en-NZ" dirty="0"/>
          </a:p>
        </p:txBody>
      </p:sp>
      <p:cxnSp>
        <p:nvCxnSpPr>
          <p:cNvPr id="6" name="Straight Connector 5"/>
          <p:cNvCxnSpPr/>
          <p:nvPr/>
        </p:nvCxnSpPr>
        <p:spPr>
          <a:xfrm>
            <a:off x="2357604" y="4250266"/>
            <a:ext cx="423333"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142860" y="4445211"/>
            <a:ext cx="1561254"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757851" y="4250266"/>
            <a:ext cx="692815" cy="8467"/>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923798" y="4662925"/>
            <a:ext cx="618067"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42860" y="4054323"/>
            <a:ext cx="1657049" cy="8467"/>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780937" y="4062790"/>
            <a:ext cx="1361923" cy="195944"/>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04114" y="4437979"/>
            <a:ext cx="1219684" cy="22494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780937" y="4445211"/>
            <a:ext cx="1361923" cy="195944"/>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99909" y="4071020"/>
            <a:ext cx="957942" cy="178247"/>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168434" y="1828800"/>
            <a:ext cx="1820092" cy="384721"/>
          </a:xfrm>
          <a:prstGeom prst="rect">
            <a:avLst/>
          </a:prstGeom>
          <a:noFill/>
        </p:spPr>
        <p:txBody>
          <a:bodyPr wrap="square" rtlCol="0">
            <a:spAutoFit/>
          </a:bodyPr>
          <a:lstStyle/>
          <a:p>
            <a:r>
              <a:rPr lang="en-NZ" dirty="0" smtClean="0"/>
              <a:t>Trailing Tapers</a:t>
            </a:r>
            <a:endParaRPr lang="en-NZ" dirty="0"/>
          </a:p>
        </p:txBody>
      </p:sp>
      <p:sp>
        <p:nvSpPr>
          <p:cNvPr id="42" name="TextBox 41"/>
          <p:cNvSpPr txBox="1"/>
          <p:nvPr/>
        </p:nvSpPr>
        <p:spPr>
          <a:xfrm>
            <a:off x="5543005" y="1828799"/>
            <a:ext cx="2094412" cy="384721"/>
          </a:xfrm>
          <a:prstGeom prst="rect">
            <a:avLst/>
          </a:prstGeom>
          <a:noFill/>
        </p:spPr>
        <p:txBody>
          <a:bodyPr wrap="square" rtlCol="0">
            <a:spAutoFit/>
          </a:bodyPr>
          <a:lstStyle/>
          <a:p>
            <a:r>
              <a:rPr lang="en-NZ" dirty="0" smtClean="0"/>
              <a:t>Leading Tapers</a:t>
            </a:r>
            <a:endParaRPr lang="en-NZ" dirty="0"/>
          </a:p>
        </p:txBody>
      </p:sp>
      <p:sp>
        <p:nvSpPr>
          <p:cNvPr id="43" name="TextBox 42"/>
          <p:cNvSpPr txBox="1"/>
          <p:nvPr/>
        </p:nvSpPr>
        <p:spPr>
          <a:xfrm>
            <a:off x="3988526" y="1587467"/>
            <a:ext cx="1554479" cy="384721"/>
          </a:xfrm>
          <a:prstGeom prst="rect">
            <a:avLst/>
          </a:prstGeom>
          <a:noFill/>
        </p:spPr>
        <p:txBody>
          <a:bodyPr wrap="square" rtlCol="0">
            <a:spAutoFit/>
          </a:bodyPr>
          <a:lstStyle/>
          <a:p>
            <a:r>
              <a:rPr lang="en-NZ" dirty="0" smtClean="0"/>
              <a:t>Along Lanes</a:t>
            </a:r>
            <a:endParaRPr lang="en-NZ" dirty="0"/>
          </a:p>
        </p:txBody>
      </p:sp>
      <p:cxnSp>
        <p:nvCxnSpPr>
          <p:cNvPr id="45" name="Straight Arrow Connector 44"/>
          <p:cNvCxnSpPr/>
          <p:nvPr/>
        </p:nvCxnSpPr>
        <p:spPr>
          <a:xfrm>
            <a:off x="4755363" y="2017578"/>
            <a:ext cx="81523" cy="2036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2573624" y="1995959"/>
            <a:ext cx="2179079" cy="2203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1" idx="2"/>
          </p:cNvCxnSpPr>
          <p:nvPr/>
        </p:nvCxnSpPr>
        <p:spPr>
          <a:xfrm>
            <a:off x="3078480" y="2213521"/>
            <a:ext cx="591215" cy="225058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1" idx="2"/>
          </p:cNvCxnSpPr>
          <p:nvPr/>
        </p:nvCxnSpPr>
        <p:spPr>
          <a:xfrm>
            <a:off x="3078480" y="2213521"/>
            <a:ext cx="3248540" cy="1946622"/>
          </a:xfrm>
          <a:prstGeom prst="straightConnector1">
            <a:avLst/>
          </a:prstGeom>
          <a:ln>
            <a:solidFill>
              <a:srgbClr val="00B050"/>
            </a:solidFill>
            <a:tailEnd type="triangle"/>
          </a:ln>
        </p:spPr>
        <p:style>
          <a:lnRef idx="2">
            <a:schemeClr val="accent3"/>
          </a:lnRef>
          <a:fillRef idx="0">
            <a:schemeClr val="accent3"/>
          </a:fillRef>
          <a:effectRef idx="1">
            <a:schemeClr val="accent3"/>
          </a:effectRef>
          <a:fontRef idx="minor">
            <a:schemeClr val="tx1"/>
          </a:fontRef>
        </p:style>
      </p:cxnSp>
      <p:cxnSp>
        <p:nvCxnSpPr>
          <p:cNvPr id="55" name="Straight Arrow Connector 54"/>
          <p:cNvCxnSpPr>
            <a:stCxn id="42" idx="2"/>
          </p:cNvCxnSpPr>
          <p:nvPr/>
        </p:nvCxnSpPr>
        <p:spPr>
          <a:xfrm flipH="1">
            <a:off x="3845317" y="2213520"/>
            <a:ext cx="2744894" cy="18492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42" idx="2"/>
          </p:cNvCxnSpPr>
          <p:nvPr/>
        </p:nvCxnSpPr>
        <p:spPr>
          <a:xfrm flipH="1">
            <a:off x="6370139" y="2213520"/>
            <a:ext cx="220072" cy="23122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6192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599" y="2011680"/>
            <a:ext cx="8661599" cy="4089861"/>
          </a:xfrm>
        </p:spPr>
        <p:txBody>
          <a:bodyPr anchor="ctr"/>
          <a:lstStyle/>
          <a:p>
            <a:pPr marL="0" indent="0">
              <a:buNone/>
            </a:pPr>
            <a:r>
              <a:rPr lang="en-NZ" sz="2200" dirty="0" smtClean="0"/>
              <a:t>People or plant/equipment associated with the activity are in the live lane outside the established working space.</a:t>
            </a:r>
          </a:p>
          <a:p>
            <a:pPr marL="0" indent="0">
              <a:buNone/>
            </a:pPr>
            <a:r>
              <a:rPr lang="en-NZ" sz="2200" dirty="0" smtClean="0"/>
              <a:t>If personnel cross the road without any equipment this is not classified as working in live lane but if carrying or moving equipment/materials from one side of the carriageway to the other then this is classified as working as their full focus is not on task of crossing road.</a:t>
            </a:r>
          </a:p>
          <a:p>
            <a:pPr marL="0" indent="0">
              <a:buNone/>
            </a:pPr>
            <a:r>
              <a:rPr lang="en-NZ" sz="2200" dirty="0"/>
              <a:t>Consider proximity to pedestrian crossing if available but not </a:t>
            </a:r>
            <a:r>
              <a:rPr lang="en-NZ" sz="2200" dirty="0" smtClean="0"/>
              <a:t>used</a:t>
            </a:r>
            <a:r>
              <a:rPr lang="en-NZ" sz="2200" dirty="0"/>
              <a:t> </a:t>
            </a:r>
            <a:r>
              <a:rPr lang="en-NZ" sz="2200" dirty="0" smtClean="0"/>
              <a:t>or if under </a:t>
            </a:r>
            <a:r>
              <a:rPr lang="en-NZ" sz="2200" dirty="0"/>
              <a:t>stop/go operation </a:t>
            </a:r>
            <a:r>
              <a:rPr lang="en-NZ" sz="2200" dirty="0" smtClean="0"/>
              <a:t>where could change to </a:t>
            </a:r>
            <a:r>
              <a:rPr lang="en-NZ" sz="2200" dirty="0"/>
              <a:t>stop/stop for all traffic </a:t>
            </a:r>
            <a:r>
              <a:rPr lang="en-NZ" sz="2200" dirty="0" smtClean="0"/>
              <a:t>approaches.</a:t>
            </a:r>
          </a:p>
          <a:p>
            <a:pPr marL="0" indent="0">
              <a:buNone/>
            </a:pPr>
            <a:r>
              <a:rPr lang="en-NZ" sz="2200" dirty="0"/>
              <a:t>T</a:t>
            </a:r>
            <a:r>
              <a:rPr lang="en-NZ" sz="2200" dirty="0" smtClean="0"/>
              <a:t>raffic </a:t>
            </a:r>
            <a:r>
              <a:rPr lang="en-NZ" sz="2200" dirty="0"/>
              <a:t>must not be expected to slow down or move to avoid the individual or plant</a:t>
            </a:r>
            <a:r>
              <a:rPr lang="en-NZ" sz="2200" dirty="0" smtClean="0"/>
              <a:t>.</a:t>
            </a:r>
            <a:endParaRPr lang="en-NZ" sz="2500" dirty="0"/>
          </a:p>
        </p:txBody>
      </p:sp>
      <p:sp>
        <p:nvSpPr>
          <p:cNvPr id="4" name="Title 3"/>
          <p:cNvSpPr>
            <a:spLocks noGrp="1"/>
          </p:cNvSpPr>
          <p:nvPr>
            <p:ph type="title"/>
          </p:nvPr>
        </p:nvSpPr>
        <p:spPr>
          <a:xfrm>
            <a:off x="633601" y="531000"/>
            <a:ext cx="8661600" cy="752400"/>
          </a:xfrm>
        </p:spPr>
        <p:txBody>
          <a:bodyPr lIns="91424" tIns="45712" rIns="91424" bIns="45712"/>
          <a:lstStyle/>
          <a:p>
            <a:r>
              <a:rPr lang="en-NZ" dirty="0"/>
              <a:t>Miscellaneous – E1</a:t>
            </a:r>
          </a:p>
        </p:txBody>
      </p:sp>
      <p:sp>
        <p:nvSpPr>
          <p:cNvPr id="7" name="Content Placeholder 2"/>
          <p:cNvSpPr txBox="1">
            <a:spLocks/>
          </p:cNvSpPr>
          <p:nvPr/>
        </p:nvSpPr>
        <p:spPr>
          <a:xfrm>
            <a:off x="792480" y="1313881"/>
            <a:ext cx="8502719" cy="560639"/>
          </a:xfrm>
          <a:prstGeom prst="rect">
            <a:avLst/>
          </a:prstGeom>
          <a:ln>
            <a:noFill/>
          </a:ln>
        </p:spPr>
        <p:txBody>
          <a:bodyPr lIns="91424" tIns="45712" rIns="91424" bIns="45712" anchor="ctr"/>
          <a:lstStyle>
            <a:lvl1pPr marL="457118"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1pPr>
            <a:lvl2pPr marL="943950"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2pPr>
            <a:lvl3pPr marL="143078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3pPr>
            <a:lvl4pPr marL="191761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4pPr>
            <a:lvl5pPr marL="2404444"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a:lstStyle>
          <a:p>
            <a:pPr marL="0" indent="0" algn="ctr">
              <a:spcBef>
                <a:spcPts val="600"/>
              </a:spcBef>
              <a:spcAft>
                <a:spcPts val="600"/>
              </a:spcAft>
              <a:buNone/>
            </a:pPr>
            <a:r>
              <a:rPr lang="en-NZ" dirty="0" smtClean="0"/>
              <a:t>Working in live lanes</a:t>
            </a:r>
            <a:endParaRPr lang="en-NZ" dirty="0"/>
          </a:p>
        </p:txBody>
      </p:sp>
      <p:graphicFrame>
        <p:nvGraphicFramePr>
          <p:cNvPr id="5" name="Content Placeholder 7"/>
          <p:cNvGraphicFramePr>
            <a:graphicFrameLocks noGrp="1"/>
          </p:cNvGraphicFramePr>
          <p:nvPr>
            <p:ph idx="15"/>
            <p:extLst>
              <p:ext uri="{D42A27DB-BD31-4B8C-83A1-F6EECF244321}">
                <p14:modId xmlns:p14="http://schemas.microsoft.com/office/powerpoint/2010/main" val="3879259048"/>
              </p:ext>
            </p:extLst>
          </p:nvPr>
        </p:nvGraphicFramePr>
        <p:xfrm>
          <a:off x="4919741" y="5872941"/>
          <a:ext cx="3099412" cy="751840"/>
        </p:xfrm>
        <a:graphic>
          <a:graphicData uri="http://schemas.openxmlformats.org/drawingml/2006/table">
            <a:tbl>
              <a:tblPr firstRow="1" bandRow="1">
                <a:tableStyleId>{5C22544A-7EE6-4342-B048-85BDC9FD1C3A}</a:tableStyleId>
              </a:tblPr>
              <a:tblGrid>
                <a:gridCol w="1549706"/>
                <a:gridCol w="1549706"/>
              </a:tblGrid>
              <a:tr h="370840">
                <a:tc>
                  <a:txBody>
                    <a:bodyPr/>
                    <a:lstStyle/>
                    <a:p>
                      <a:pPr algn="ctr"/>
                      <a:r>
                        <a:rPr lang="en-NZ" sz="1600" dirty="0" smtClean="0"/>
                        <a:t>Measure</a:t>
                      </a:r>
                      <a:endParaRPr lang="en-NZ" sz="1600" dirty="0"/>
                    </a:p>
                  </a:txBody>
                  <a:tcPr/>
                </a:tc>
                <a:tc>
                  <a:txBody>
                    <a:bodyPr/>
                    <a:lstStyle/>
                    <a:p>
                      <a:pPr algn="ctr"/>
                      <a:r>
                        <a:rPr lang="en-NZ" sz="1600" dirty="0" smtClean="0"/>
                        <a:t>Weighting</a:t>
                      </a:r>
                      <a:endParaRPr lang="en-NZ" sz="1600" dirty="0"/>
                    </a:p>
                  </a:txBody>
                  <a:tcPr/>
                </a:tc>
              </a:tr>
              <a:tr h="370840">
                <a:tc>
                  <a:txBody>
                    <a:bodyPr/>
                    <a:lstStyle/>
                    <a:p>
                      <a:pPr algn="ctr"/>
                      <a:r>
                        <a:rPr lang="en-NZ" dirty="0" smtClean="0"/>
                        <a:t>Individual</a:t>
                      </a:r>
                      <a:endParaRPr lang="en-NZ" dirty="0"/>
                    </a:p>
                  </a:txBody>
                  <a:tcPr/>
                </a:tc>
                <a:tc>
                  <a:txBody>
                    <a:bodyPr/>
                    <a:lstStyle/>
                    <a:p>
                      <a:pPr algn="ctr"/>
                      <a:r>
                        <a:rPr lang="en-NZ" dirty="0" smtClean="0"/>
                        <a:t>20</a:t>
                      </a:r>
                      <a:endParaRPr lang="en-NZ" dirty="0"/>
                    </a:p>
                  </a:txBody>
                  <a:tcPr/>
                </a:tc>
              </a:tr>
            </a:tbl>
          </a:graphicData>
        </a:graphic>
      </p:graphicFrame>
    </p:spTree>
    <p:extLst>
      <p:ext uri="{BB962C8B-B14F-4D97-AF65-F5344CB8AC3E}">
        <p14:creationId xmlns:p14="http://schemas.microsoft.com/office/powerpoint/2010/main" val="3411573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599" y="2011681"/>
            <a:ext cx="8661599" cy="4206239"/>
          </a:xfrm>
        </p:spPr>
        <p:txBody>
          <a:bodyPr anchor="ctr"/>
          <a:lstStyle/>
          <a:p>
            <a:pPr marL="0" indent="0">
              <a:buNone/>
            </a:pPr>
            <a:r>
              <a:rPr lang="en-NZ" sz="2500" dirty="0" smtClean="0"/>
              <a:t>TTM equipment non-compliantly stored on site when not required for active closure.</a:t>
            </a:r>
          </a:p>
          <a:p>
            <a:pPr marL="0" indent="0">
              <a:buNone/>
            </a:pPr>
            <a:r>
              <a:rPr lang="en-NZ" sz="2500" dirty="0" smtClean="0"/>
              <a:t>Equipment may be stored in a manner that does not pose a hazard to the road user for no more than 48 hours.</a:t>
            </a:r>
            <a:r>
              <a:rPr lang="en-NZ" sz="2500" dirty="0"/>
              <a:t> </a:t>
            </a:r>
            <a:r>
              <a:rPr lang="en-NZ" sz="2500" dirty="0" smtClean="0"/>
              <a:t>Hierarchy</a:t>
            </a:r>
            <a:r>
              <a:rPr lang="en-NZ" sz="2500" dirty="0"/>
              <a:t>: back berm first, front berm if under 65km/h permanent speed limit and there is kerb and channel.  Footpath must not be </a:t>
            </a:r>
            <a:r>
              <a:rPr lang="en-NZ" sz="2500" dirty="0" smtClean="0"/>
              <a:t>affected.</a:t>
            </a:r>
          </a:p>
          <a:p>
            <a:pPr marL="0" indent="0">
              <a:buNone/>
            </a:pPr>
            <a:r>
              <a:rPr lang="en-NZ" sz="2500" dirty="0"/>
              <a:t>Also includes when TTM equipment is stored in front berm, frame and base left upright with sign on ground, frame and base left upright with signs turned to have back panel facing traffic or sign turned 90° to traffic flow</a:t>
            </a:r>
            <a:r>
              <a:rPr lang="en-NZ" sz="2500" dirty="0" smtClean="0"/>
              <a:t>.</a:t>
            </a:r>
          </a:p>
        </p:txBody>
      </p:sp>
      <p:sp>
        <p:nvSpPr>
          <p:cNvPr id="4" name="Title 3"/>
          <p:cNvSpPr>
            <a:spLocks noGrp="1"/>
          </p:cNvSpPr>
          <p:nvPr>
            <p:ph type="title"/>
          </p:nvPr>
        </p:nvSpPr>
        <p:spPr>
          <a:xfrm>
            <a:off x="1837267" y="531000"/>
            <a:ext cx="7457933" cy="752400"/>
          </a:xfrm>
        </p:spPr>
        <p:txBody>
          <a:bodyPr lIns="91424" tIns="45712" rIns="91424" bIns="45712"/>
          <a:lstStyle/>
          <a:p>
            <a:r>
              <a:rPr lang="en-NZ" dirty="0"/>
              <a:t>Miscellaneous – E8</a:t>
            </a:r>
          </a:p>
        </p:txBody>
      </p:sp>
      <p:sp>
        <p:nvSpPr>
          <p:cNvPr id="7" name="Content Placeholder 2"/>
          <p:cNvSpPr txBox="1">
            <a:spLocks/>
          </p:cNvSpPr>
          <p:nvPr/>
        </p:nvSpPr>
        <p:spPr>
          <a:xfrm>
            <a:off x="1837267" y="1313881"/>
            <a:ext cx="7457932" cy="560639"/>
          </a:xfrm>
          <a:prstGeom prst="rect">
            <a:avLst/>
          </a:prstGeom>
          <a:ln>
            <a:noFill/>
          </a:ln>
        </p:spPr>
        <p:txBody>
          <a:bodyPr lIns="91424" tIns="45712" rIns="91424" bIns="45712" anchor="ctr"/>
          <a:lstStyle>
            <a:lvl1pPr marL="457118"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1pPr>
            <a:lvl2pPr marL="943950"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2pPr>
            <a:lvl3pPr marL="143078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3pPr>
            <a:lvl4pPr marL="191761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4pPr>
            <a:lvl5pPr marL="2404444"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a:lstStyle>
          <a:p>
            <a:pPr marL="0" indent="0" algn="ctr">
              <a:spcBef>
                <a:spcPts val="600"/>
              </a:spcBef>
              <a:spcAft>
                <a:spcPts val="600"/>
              </a:spcAft>
              <a:buNone/>
            </a:pPr>
            <a:r>
              <a:rPr lang="en-NZ" dirty="0" smtClean="0"/>
              <a:t>Unsafe redundant TTM</a:t>
            </a:r>
            <a:endParaRPr lang="en-NZ"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7" y="331235"/>
            <a:ext cx="2861734" cy="1609726"/>
          </a:xfrm>
          <a:prstGeom prst="rect">
            <a:avLst/>
          </a:prstGeom>
        </p:spPr>
      </p:pic>
    </p:spTree>
    <p:extLst>
      <p:ext uri="{BB962C8B-B14F-4D97-AF65-F5344CB8AC3E}">
        <p14:creationId xmlns:p14="http://schemas.microsoft.com/office/powerpoint/2010/main" val="35309494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599" y="2011682"/>
            <a:ext cx="8661599" cy="3674224"/>
          </a:xfrm>
        </p:spPr>
        <p:txBody>
          <a:bodyPr anchor="ctr"/>
          <a:lstStyle/>
          <a:p>
            <a:pPr marL="0" indent="0">
              <a:buNone/>
            </a:pPr>
            <a:r>
              <a:rPr lang="en-NZ" sz="2500" dirty="0" smtClean="0"/>
              <a:t>Includes signs in cycle lanes or footpaths, cones stacked to side not required for unattended, TTM equipment left in manner which causes hazard to road user (for example not delineating equipment).</a:t>
            </a:r>
          </a:p>
          <a:p>
            <a:pPr marL="0" indent="0">
              <a:buNone/>
            </a:pPr>
            <a:r>
              <a:rPr lang="en-NZ" sz="2500" dirty="0"/>
              <a:t>Signs not to be stored in footpaths regardless of width </a:t>
            </a:r>
            <a:r>
              <a:rPr lang="en-NZ" sz="2500" dirty="0" smtClean="0"/>
              <a:t>available.  Storage </a:t>
            </a:r>
            <a:r>
              <a:rPr lang="en-NZ" sz="2500" dirty="0"/>
              <a:t>only permitted in suburban or commercial areas but not around shopping </a:t>
            </a:r>
            <a:r>
              <a:rPr lang="en-NZ" sz="2500" dirty="0" smtClean="0"/>
              <a:t>areas</a:t>
            </a:r>
          </a:p>
          <a:p>
            <a:pPr marL="0" indent="0">
              <a:buNone/>
            </a:pPr>
            <a:r>
              <a:rPr lang="en-NZ" sz="2500" dirty="0" smtClean="0"/>
              <a:t>To be recorded for each sign that is unsafe redundant and once for every 10 delineation devices.</a:t>
            </a:r>
            <a:endParaRPr lang="en-NZ" sz="2500" dirty="0"/>
          </a:p>
        </p:txBody>
      </p:sp>
      <p:sp>
        <p:nvSpPr>
          <p:cNvPr id="4" name="Title 3"/>
          <p:cNvSpPr>
            <a:spLocks noGrp="1"/>
          </p:cNvSpPr>
          <p:nvPr>
            <p:ph type="title"/>
          </p:nvPr>
        </p:nvSpPr>
        <p:spPr>
          <a:xfrm>
            <a:off x="633601" y="531000"/>
            <a:ext cx="8661600" cy="752400"/>
          </a:xfrm>
        </p:spPr>
        <p:txBody>
          <a:bodyPr/>
          <a:lstStyle/>
          <a:p>
            <a:r>
              <a:rPr lang="en-NZ" dirty="0" smtClean="0"/>
              <a:t>Miscellaneous – E8 </a:t>
            </a:r>
            <a:r>
              <a:rPr lang="en-NZ" sz="2500" dirty="0"/>
              <a:t>(Cont)</a:t>
            </a:r>
          </a:p>
        </p:txBody>
      </p:sp>
      <p:sp>
        <p:nvSpPr>
          <p:cNvPr id="7" name="Content Placeholder 2"/>
          <p:cNvSpPr txBox="1">
            <a:spLocks/>
          </p:cNvSpPr>
          <p:nvPr/>
        </p:nvSpPr>
        <p:spPr>
          <a:xfrm>
            <a:off x="792480" y="1313881"/>
            <a:ext cx="8502719" cy="560639"/>
          </a:xfrm>
          <a:prstGeom prst="rect">
            <a:avLst/>
          </a:prstGeom>
          <a:ln>
            <a:noFill/>
          </a:ln>
        </p:spPr>
        <p:txBody>
          <a:bodyPr lIns="91424" tIns="45712" rIns="91424" bIns="45712" anchor="ctr"/>
          <a:lstStyle>
            <a:lvl1pPr marL="457118"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1pPr>
            <a:lvl2pPr marL="943950"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2pPr>
            <a:lvl3pPr marL="143078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3pPr>
            <a:lvl4pPr marL="1917612"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4pPr>
            <a:lvl5pPr marL="2404444" indent="-457118" algn="l" defTabSz="486832" rtl="0" eaLnBrk="1" latinLnBrk="0" hangingPunct="1">
              <a:spcBef>
                <a:spcPct val="20000"/>
              </a:spcBef>
              <a:buFont typeface="Arial" pitchFamily="34" charset="0"/>
              <a:buChar char="•"/>
              <a:defRPr sz="2700" kern="1200" baseline="0">
                <a:solidFill>
                  <a:schemeClr val="tx2"/>
                </a:solidFill>
                <a:latin typeface="+mn-lt"/>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a:lstStyle>
          <a:p>
            <a:pPr marL="0" indent="0" algn="ctr">
              <a:spcBef>
                <a:spcPts val="600"/>
              </a:spcBef>
              <a:spcAft>
                <a:spcPts val="600"/>
              </a:spcAft>
              <a:buNone/>
            </a:pPr>
            <a:r>
              <a:rPr lang="en-NZ" dirty="0" smtClean="0"/>
              <a:t>Unsafe redundant TTM</a:t>
            </a:r>
            <a:endParaRPr lang="en-NZ" dirty="0"/>
          </a:p>
        </p:txBody>
      </p:sp>
      <p:graphicFrame>
        <p:nvGraphicFramePr>
          <p:cNvPr id="5" name="Content Placeholder 7"/>
          <p:cNvGraphicFramePr>
            <a:graphicFrameLocks noGrp="1"/>
          </p:cNvGraphicFramePr>
          <p:nvPr>
            <p:ph idx="15"/>
            <p:extLst>
              <p:ext uri="{D42A27DB-BD31-4B8C-83A1-F6EECF244321}">
                <p14:modId xmlns:p14="http://schemas.microsoft.com/office/powerpoint/2010/main" val="2915857969"/>
              </p:ext>
            </p:extLst>
          </p:nvPr>
        </p:nvGraphicFramePr>
        <p:xfrm>
          <a:off x="3655744" y="5901545"/>
          <a:ext cx="3099412" cy="751840"/>
        </p:xfrm>
        <a:graphic>
          <a:graphicData uri="http://schemas.openxmlformats.org/drawingml/2006/table">
            <a:tbl>
              <a:tblPr firstRow="1" bandRow="1">
                <a:tableStyleId>{5C22544A-7EE6-4342-B048-85BDC9FD1C3A}</a:tableStyleId>
              </a:tblPr>
              <a:tblGrid>
                <a:gridCol w="1549706"/>
                <a:gridCol w="1549706"/>
              </a:tblGrid>
              <a:tr h="370840">
                <a:tc>
                  <a:txBody>
                    <a:bodyPr/>
                    <a:lstStyle/>
                    <a:p>
                      <a:pPr algn="ctr"/>
                      <a:r>
                        <a:rPr lang="en-NZ" sz="1600" dirty="0" smtClean="0"/>
                        <a:t>Measure</a:t>
                      </a:r>
                      <a:endParaRPr lang="en-NZ" sz="1600" dirty="0"/>
                    </a:p>
                  </a:txBody>
                  <a:tcPr/>
                </a:tc>
                <a:tc>
                  <a:txBody>
                    <a:bodyPr/>
                    <a:lstStyle/>
                    <a:p>
                      <a:pPr algn="ctr"/>
                      <a:r>
                        <a:rPr lang="en-NZ" sz="1600" dirty="0" smtClean="0"/>
                        <a:t>Weighting</a:t>
                      </a:r>
                      <a:endParaRPr lang="en-NZ" sz="1600" dirty="0"/>
                    </a:p>
                  </a:txBody>
                  <a:tcPr/>
                </a:tc>
              </a:tr>
              <a:tr h="370840">
                <a:tc>
                  <a:txBody>
                    <a:bodyPr/>
                    <a:lstStyle/>
                    <a:p>
                      <a:pPr algn="ctr"/>
                      <a:r>
                        <a:rPr lang="en-NZ" dirty="0" smtClean="0"/>
                        <a:t>Equipment</a:t>
                      </a:r>
                      <a:endParaRPr lang="en-NZ" dirty="0"/>
                    </a:p>
                  </a:txBody>
                  <a:tcPr/>
                </a:tc>
                <a:tc>
                  <a:txBody>
                    <a:bodyPr/>
                    <a:lstStyle/>
                    <a:p>
                      <a:pPr algn="ctr"/>
                      <a:r>
                        <a:rPr lang="en-NZ" dirty="0" smtClean="0"/>
                        <a:t>5</a:t>
                      </a:r>
                      <a:endParaRPr lang="en-NZ" dirty="0"/>
                    </a:p>
                  </a:txBody>
                  <a:tcPr/>
                </a:tc>
              </a:tr>
            </a:tbl>
          </a:graphicData>
        </a:graphic>
      </p:graphicFrame>
    </p:spTree>
    <p:extLst>
      <p:ext uri="{BB962C8B-B14F-4D97-AF65-F5344CB8AC3E}">
        <p14:creationId xmlns:p14="http://schemas.microsoft.com/office/powerpoint/2010/main" val="2083082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817" y="1660667"/>
            <a:ext cx="8664605" cy="4419120"/>
          </a:xfrm>
        </p:spPr>
        <p:txBody>
          <a:bodyPr/>
          <a:lstStyle/>
          <a:p>
            <a:r>
              <a:rPr lang="en-NZ" sz="2500" dirty="0" smtClean="0"/>
              <a:t>Background</a:t>
            </a:r>
          </a:p>
          <a:p>
            <a:pPr lvl="1"/>
            <a:r>
              <a:rPr lang="en-NZ" sz="2500" dirty="0" smtClean="0"/>
              <a:t>Issues</a:t>
            </a:r>
          </a:p>
          <a:p>
            <a:pPr lvl="1"/>
            <a:r>
              <a:rPr lang="en-NZ" sz="2500" dirty="0" smtClean="0"/>
              <a:t>Needs</a:t>
            </a:r>
          </a:p>
          <a:p>
            <a:r>
              <a:rPr lang="en-NZ" sz="2500" dirty="0" smtClean="0"/>
              <a:t>Development Process</a:t>
            </a:r>
          </a:p>
          <a:p>
            <a:r>
              <a:rPr lang="en-NZ" sz="2500" dirty="0" smtClean="0"/>
              <a:t>Site Condition Review</a:t>
            </a:r>
          </a:p>
          <a:p>
            <a:pPr lvl="1"/>
            <a:r>
              <a:rPr lang="en-NZ" sz="2500" dirty="0" smtClean="0"/>
              <a:t>Changes to SCR form</a:t>
            </a:r>
            <a:endParaRPr lang="en-NZ" sz="2500" dirty="0"/>
          </a:p>
          <a:p>
            <a:pPr lvl="1"/>
            <a:r>
              <a:rPr lang="en-NZ" sz="2500" dirty="0" smtClean="0"/>
              <a:t>Clarifications</a:t>
            </a:r>
          </a:p>
          <a:p>
            <a:pPr lvl="1"/>
            <a:r>
              <a:rPr lang="en-NZ" sz="2500" dirty="0" smtClean="0"/>
              <a:t>Guidelines</a:t>
            </a:r>
          </a:p>
          <a:p>
            <a:r>
              <a:rPr lang="en-NZ" sz="2500" dirty="0" smtClean="0"/>
              <a:t>Results</a:t>
            </a:r>
          </a:p>
        </p:txBody>
      </p:sp>
      <p:sp>
        <p:nvSpPr>
          <p:cNvPr id="3" name="Title 2"/>
          <p:cNvSpPr>
            <a:spLocks noGrp="1"/>
          </p:cNvSpPr>
          <p:nvPr>
            <p:ph type="title"/>
          </p:nvPr>
        </p:nvSpPr>
        <p:spPr>
          <a:xfrm>
            <a:off x="160867" y="907872"/>
            <a:ext cx="9609666" cy="752795"/>
          </a:xfrm>
        </p:spPr>
        <p:txBody>
          <a:bodyPr/>
          <a:lstStyle/>
          <a:p>
            <a:r>
              <a:rPr lang="en-NZ" dirty="0" smtClean="0"/>
              <a:t>TTM Site Condition Reviews (SCR)</a:t>
            </a:r>
            <a:endParaRPr lang="en-NZ" dirty="0"/>
          </a:p>
        </p:txBody>
      </p:sp>
    </p:spTree>
    <p:extLst>
      <p:ext uri="{BB962C8B-B14F-4D97-AF65-F5344CB8AC3E}">
        <p14:creationId xmlns:p14="http://schemas.microsoft.com/office/powerpoint/2010/main" val="2297323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533" y="514462"/>
            <a:ext cx="9414934" cy="752795"/>
          </a:xfrm>
        </p:spPr>
        <p:txBody>
          <a:bodyPr/>
          <a:lstStyle/>
          <a:p>
            <a:r>
              <a:rPr lang="en-NZ" dirty="0"/>
              <a:t>TTM </a:t>
            </a:r>
            <a:r>
              <a:rPr lang="en-NZ" dirty="0" smtClean="0"/>
              <a:t>Full SCR Review: G Other Checks</a:t>
            </a:r>
            <a:endParaRPr lang="en-NZ" dirty="0"/>
          </a:p>
        </p:txBody>
      </p:sp>
      <p:pic>
        <p:nvPicPr>
          <p:cNvPr id="2" name="Picture 1"/>
          <p:cNvPicPr>
            <a:picLocks noChangeAspect="1"/>
          </p:cNvPicPr>
          <p:nvPr/>
        </p:nvPicPr>
        <p:blipFill>
          <a:blip r:embed="rId3"/>
          <a:stretch>
            <a:fillRect/>
          </a:stretch>
        </p:blipFill>
        <p:spPr>
          <a:xfrm>
            <a:off x="494864" y="1267257"/>
            <a:ext cx="8916271" cy="4682969"/>
          </a:xfrm>
          <a:prstGeom prst="rect">
            <a:avLst/>
          </a:prstGeom>
        </p:spPr>
      </p:pic>
    </p:spTree>
    <p:extLst>
      <p:ext uri="{BB962C8B-B14F-4D97-AF65-F5344CB8AC3E}">
        <p14:creationId xmlns:p14="http://schemas.microsoft.com/office/powerpoint/2010/main" val="4199208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533" y="514462"/>
            <a:ext cx="9414934" cy="752795"/>
          </a:xfrm>
        </p:spPr>
        <p:txBody>
          <a:bodyPr/>
          <a:lstStyle/>
          <a:p>
            <a:r>
              <a:rPr lang="en-NZ" dirty="0"/>
              <a:t>TTM </a:t>
            </a:r>
            <a:r>
              <a:rPr lang="en-NZ" dirty="0" smtClean="0"/>
              <a:t>Full SCR Review: Final Result</a:t>
            </a:r>
            <a:endParaRPr lang="en-NZ" dirty="0"/>
          </a:p>
        </p:txBody>
      </p:sp>
      <p:pic>
        <p:nvPicPr>
          <p:cNvPr id="2" name="Picture 1"/>
          <p:cNvPicPr>
            <a:picLocks noChangeAspect="1"/>
          </p:cNvPicPr>
          <p:nvPr/>
        </p:nvPicPr>
        <p:blipFill>
          <a:blip r:embed="rId3"/>
          <a:stretch>
            <a:fillRect/>
          </a:stretch>
        </p:blipFill>
        <p:spPr>
          <a:xfrm>
            <a:off x="2195015" y="2575916"/>
            <a:ext cx="5554069" cy="1947467"/>
          </a:xfrm>
          <a:prstGeom prst="rect">
            <a:avLst/>
          </a:prstGeom>
        </p:spPr>
      </p:pic>
    </p:spTree>
    <p:extLst>
      <p:ext uri="{BB962C8B-B14F-4D97-AF65-F5344CB8AC3E}">
        <p14:creationId xmlns:p14="http://schemas.microsoft.com/office/powerpoint/2010/main" val="2020065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599" y="1667933"/>
            <a:ext cx="8661599" cy="4433609"/>
          </a:xfrm>
        </p:spPr>
        <p:txBody>
          <a:bodyPr anchor="ctr"/>
          <a:lstStyle/>
          <a:p>
            <a:pPr marL="0" indent="0">
              <a:buNone/>
            </a:pPr>
            <a:r>
              <a:rPr lang="en-NZ" sz="2200" dirty="0" smtClean="0"/>
              <a:t>As per </a:t>
            </a:r>
            <a:r>
              <a:rPr lang="en-NZ" sz="2200" dirty="0" err="1" smtClean="0"/>
              <a:t>CoPTTM</a:t>
            </a:r>
            <a:r>
              <a:rPr lang="en-NZ" sz="2200" dirty="0" smtClean="0"/>
              <a:t> (Unchanged):</a:t>
            </a:r>
          </a:p>
          <a:p>
            <a:r>
              <a:rPr lang="en-NZ" sz="2200" dirty="0" smtClean="0"/>
              <a:t>High Standard</a:t>
            </a:r>
          </a:p>
          <a:p>
            <a:r>
              <a:rPr lang="en-NZ" sz="2200" dirty="0" smtClean="0"/>
              <a:t>Acceptable </a:t>
            </a:r>
          </a:p>
          <a:p>
            <a:r>
              <a:rPr lang="en-NZ" sz="2200" dirty="0" smtClean="0"/>
              <a:t>Needs Improvement</a:t>
            </a:r>
          </a:p>
          <a:p>
            <a:pPr marL="0" indent="0">
              <a:buNone/>
            </a:pPr>
            <a:endParaRPr lang="en-NZ" sz="2200" dirty="0"/>
          </a:p>
          <a:p>
            <a:pPr marL="0" indent="0">
              <a:buNone/>
            </a:pPr>
            <a:r>
              <a:rPr lang="en-NZ" sz="2200" dirty="0" smtClean="0"/>
              <a:t>New / Changed:</a:t>
            </a:r>
          </a:p>
          <a:p>
            <a:r>
              <a:rPr lang="en-NZ" sz="2200" dirty="0" smtClean="0"/>
              <a:t>Unacceptable (Default): same as current “Dangerous</a:t>
            </a:r>
          </a:p>
          <a:p>
            <a:pPr lvl="1"/>
            <a:r>
              <a:rPr lang="en-NZ" sz="2200" dirty="0" smtClean="0"/>
              <a:t>Other Checks vs Total Tally</a:t>
            </a:r>
          </a:p>
          <a:p>
            <a:r>
              <a:rPr lang="en-NZ" sz="2200" dirty="0" smtClean="0"/>
              <a:t>Dangerous: </a:t>
            </a:r>
          </a:p>
          <a:p>
            <a:pPr lvl="1"/>
            <a:r>
              <a:rPr lang="en-NZ" sz="2200" dirty="0" smtClean="0"/>
              <a:t>Stop Work Order</a:t>
            </a:r>
            <a:endParaRPr lang="en-NZ" sz="2200" dirty="0"/>
          </a:p>
        </p:txBody>
      </p:sp>
      <p:sp>
        <p:nvSpPr>
          <p:cNvPr id="4" name="Title 3"/>
          <p:cNvSpPr>
            <a:spLocks noGrp="1"/>
          </p:cNvSpPr>
          <p:nvPr>
            <p:ph type="title"/>
          </p:nvPr>
        </p:nvSpPr>
        <p:spPr>
          <a:xfrm>
            <a:off x="633601" y="531000"/>
            <a:ext cx="8661600" cy="752400"/>
          </a:xfrm>
        </p:spPr>
        <p:txBody>
          <a:bodyPr lIns="91424" tIns="45712" rIns="91424" bIns="45712"/>
          <a:lstStyle/>
          <a:p>
            <a:r>
              <a:rPr lang="en-NZ" dirty="0"/>
              <a:t>Final Result</a:t>
            </a:r>
          </a:p>
        </p:txBody>
      </p:sp>
    </p:spTree>
    <p:extLst>
      <p:ext uri="{BB962C8B-B14F-4D97-AF65-F5344CB8AC3E}">
        <p14:creationId xmlns:p14="http://schemas.microsoft.com/office/powerpoint/2010/main" val="1845822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3601" y="531000"/>
            <a:ext cx="8661600" cy="752400"/>
          </a:xfrm>
        </p:spPr>
        <p:txBody>
          <a:bodyPr lIns="91424" tIns="45712" rIns="91424" bIns="45712"/>
          <a:lstStyle/>
          <a:p>
            <a:r>
              <a:rPr lang="en-NZ" dirty="0"/>
              <a:t>The Spreadsheet</a:t>
            </a:r>
          </a:p>
        </p:txBody>
      </p:sp>
      <p:graphicFrame>
        <p:nvGraphicFramePr>
          <p:cNvPr id="2" name="Object 1">
            <a:hlinkClick r:id="rId4" action="ppaction://hlinkfile"/>
          </p:cNvPr>
          <p:cNvGraphicFramePr>
            <a:graphicFrameLocks noChangeAspect="1"/>
          </p:cNvGraphicFramePr>
          <p:nvPr>
            <p:extLst>
              <p:ext uri="{D42A27DB-BD31-4B8C-83A1-F6EECF244321}">
                <p14:modId xmlns:p14="http://schemas.microsoft.com/office/powerpoint/2010/main" val="2421691418"/>
              </p:ext>
            </p:extLst>
          </p:nvPr>
        </p:nvGraphicFramePr>
        <p:xfrm>
          <a:off x="633601" y="1264281"/>
          <a:ext cx="4159710" cy="5054945"/>
        </p:xfrm>
        <a:graphic>
          <a:graphicData uri="http://schemas.openxmlformats.org/presentationml/2006/ole">
            <mc:AlternateContent xmlns:mc="http://schemas.openxmlformats.org/markup-compatibility/2006">
              <mc:Choice xmlns:v="urn:schemas-microsoft-com:vml" Requires="v">
                <p:oleObj spid="_x0000_s1046" name="Macro-Enabled Worksheet" r:id="rId5" imgW="11963651" imgH="11944604" progId="Excel.SheetMacroEnabled.12">
                  <p:embed/>
                </p:oleObj>
              </mc:Choice>
              <mc:Fallback>
                <p:oleObj name="Macro-Enabled Worksheet" r:id="rId5" imgW="11963651" imgH="11944604" progId="Excel.SheetMacroEnabled.12">
                  <p:embed/>
                  <p:pic>
                    <p:nvPicPr>
                      <p:cNvPr id="0" name=""/>
                      <p:cNvPicPr/>
                      <p:nvPr/>
                    </p:nvPicPr>
                    <p:blipFill>
                      <a:blip r:embed="rId6"/>
                      <a:stretch>
                        <a:fillRect/>
                      </a:stretch>
                    </p:blipFill>
                    <p:spPr>
                      <a:xfrm>
                        <a:off x="633601" y="1264281"/>
                        <a:ext cx="4159710" cy="5054945"/>
                      </a:xfrm>
                      <a:prstGeom prst="rect">
                        <a:avLst/>
                      </a:prstGeom>
                    </p:spPr>
                  </p:pic>
                </p:oleObj>
              </mc:Fallback>
            </mc:AlternateContent>
          </a:graphicData>
        </a:graphic>
      </p:graphicFrame>
    </p:spTree>
    <p:extLst>
      <p:ext uri="{BB962C8B-B14F-4D97-AF65-F5344CB8AC3E}">
        <p14:creationId xmlns:p14="http://schemas.microsoft.com/office/powerpoint/2010/main" val="993819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602" y="1878677"/>
            <a:ext cx="8661599" cy="4056610"/>
          </a:xfrm>
        </p:spPr>
        <p:txBody>
          <a:bodyPr anchor="ctr"/>
          <a:lstStyle/>
          <a:p>
            <a:pPr marL="0" indent="0">
              <a:buNone/>
            </a:pPr>
            <a:r>
              <a:rPr lang="en-NZ" sz="2500" u="sng" dirty="0" smtClean="0"/>
              <a:t>Key Points</a:t>
            </a:r>
          </a:p>
          <a:p>
            <a:pPr marL="0" indent="0">
              <a:buNone/>
            </a:pPr>
            <a:r>
              <a:rPr lang="en-NZ" sz="2500" dirty="0"/>
              <a:t>Reviewer notes areas identified in the review including both good aspects and areas for improvement.</a:t>
            </a:r>
          </a:p>
          <a:p>
            <a:pPr marL="0" indent="0">
              <a:buNone/>
            </a:pPr>
            <a:r>
              <a:rPr lang="en-NZ" sz="2500" u="sng" dirty="0" smtClean="0"/>
              <a:t>Actions</a:t>
            </a:r>
          </a:p>
          <a:p>
            <a:pPr marL="0" indent="0">
              <a:buNone/>
            </a:pPr>
            <a:r>
              <a:rPr lang="en-NZ" sz="2500" dirty="0" smtClean="0"/>
              <a:t>Reviewer </a:t>
            </a:r>
            <a:r>
              <a:rPr lang="en-NZ" sz="2500" dirty="0"/>
              <a:t>notes actions </a:t>
            </a:r>
            <a:r>
              <a:rPr lang="en-NZ" sz="2500" dirty="0" smtClean="0"/>
              <a:t>to </a:t>
            </a:r>
            <a:r>
              <a:rPr lang="en-NZ" sz="2500" dirty="0"/>
              <a:t>improve the condition </a:t>
            </a:r>
            <a:r>
              <a:rPr lang="en-NZ" sz="2500" dirty="0" smtClean="0"/>
              <a:t>/ </a:t>
            </a:r>
            <a:r>
              <a:rPr lang="en-NZ" sz="2500" dirty="0"/>
              <a:t>operation of the </a:t>
            </a:r>
            <a:r>
              <a:rPr lang="en-NZ" sz="2500" dirty="0" smtClean="0"/>
              <a:t>site.</a:t>
            </a:r>
          </a:p>
          <a:p>
            <a:pPr marL="0" indent="0">
              <a:buNone/>
            </a:pPr>
            <a:r>
              <a:rPr lang="en-NZ" sz="2500" dirty="0" smtClean="0"/>
              <a:t>Where site </a:t>
            </a:r>
            <a:r>
              <a:rPr lang="en-NZ" sz="2500" dirty="0"/>
              <a:t>is identified as </a:t>
            </a:r>
            <a:r>
              <a:rPr lang="en-NZ" sz="2500" dirty="0" smtClean="0"/>
              <a:t>unacceptable, actions </a:t>
            </a:r>
            <a:r>
              <a:rPr lang="en-NZ" sz="2500" dirty="0"/>
              <a:t>must include areas </a:t>
            </a:r>
            <a:r>
              <a:rPr lang="en-NZ" sz="2500" dirty="0" smtClean="0"/>
              <a:t>to be </a:t>
            </a:r>
            <a:r>
              <a:rPr lang="en-NZ" sz="2500" dirty="0"/>
              <a:t>addressed prior to activities re-commencing</a:t>
            </a:r>
            <a:r>
              <a:rPr lang="en-NZ" sz="2500" dirty="0" smtClean="0"/>
              <a:t>.</a:t>
            </a:r>
          </a:p>
          <a:p>
            <a:pPr marL="0" indent="0">
              <a:buNone/>
            </a:pPr>
            <a:r>
              <a:rPr lang="en-NZ" sz="2500" dirty="0" smtClean="0"/>
              <a:t>Corrections should be communicated, understood, accepted and recorded.</a:t>
            </a:r>
            <a:endParaRPr lang="en-NZ" sz="2500" dirty="0"/>
          </a:p>
        </p:txBody>
      </p:sp>
      <p:sp>
        <p:nvSpPr>
          <p:cNvPr id="4" name="Title 3"/>
          <p:cNvSpPr>
            <a:spLocks noGrp="1"/>
          </p:cNvSpPr>
          <p:nvPr>
            <p:ph type="title"/>
          </p:nvPr>
        </p:nvSpPr>
        <p:spPr>
          <a:xfrm>
            <a:off x="633601" y="531000"/>
            <a:ext cx="8661600" cy="752400"/>
          </a:xfrm>
        </p:spPr>
        <p:txBody>
          <a:bodyPr/>
          <a:lstStyle/>
          <a:p>
            <a:r>
              <a:rPr lang="en-NZ" dirty="0" smtClean="0"/>
              <a:t>Key Points &amp; Actions to be taken</a:t>
            </a:r>
            <a:endParaRPr lang="en-NZ" dirty="0"/>
          </a:p>
        </p:txBody>
      </p:sp>
    </p:spTree>
    <p:extLst>
      <p:ext uri="{BB962C8B-B14F-4D97-AF65-F5344CB8AC3E}">
        <p14:creationId xmlns:p14="http://schemas.microsoft.com/office/powerpoint/2010/main" val="493443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0887" y="1660525"/>
            <a:ext cx="5892800" cy="4419600"/>
          </a:xfrm>
        </p:spPr>
      </p:pic>
      <p:sp>
        <p:nvSpPr>
          <p:cNvPr id="3" name="Title 2"/>
          <p:cNvSpPr>
            <a:spLocks noGrp="1"/>
          </p:cNvSpPr>
          <p:nvPr>
            <p:ph type="title"/>
          </p:nvPr>
        </p:nvSpPr>
        <p:spPr/>
        <p:txBody>
          <a:bodyPr/>
          <a:lstStyle/>
          <a:p>
            <a:r>
              <a:rPr lang="en-NZ" dirty="0" smtClean="0"/>
              <a:t>Questions?</a:t>
            </a:r>
            <a:endParaRPr lang="en-NZ" dirty="0"/>
          </a:p>
        </p:txBody>
      </p:sp>
      <p:pic>
        <p:nvPicPr>
          <p:cNvPr id="2" name="Picture 1"/>
          <p:cNvPicPr>
            <a:picLocks noChangeAspect="1"/>
          </p:cNvPicPr>
          <p:nvPr/>
        </p:nvPicPr>
        <p:blipFill>
          <a:blip r:embed="rId4"/>
          <a:stretch>
            <a:fillRect/>
          </a:stretch>
        </p:blipFill>
        <p:spPr>
          <a:xfrm>
            <a:off x="2020887" y="1618466"/>
            <a:ext cx="5892800" cy="4591380"/>
          </a:xfrm>
          <a:prstGeom prst="rect">
            <a:avLst/>
          </a:prstGeom>
        </p:spPr>
      </p:pic>
    </p:spTree>
    <p:extLst>
      <p:ext uri="{BB962C8B-B14F-4D97-AF65-F5344CB8AC3E}">
        <p14:creationId xmlns:p14="http://schemas.microsoft.com/office/powerpoint/2010/main" val="348302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633602" y="1878677"/>
            <a:ext cx="8661599" cy="4056610"/>
          </a:xfrm>
        </p:spPr>
        <p:txBody>
          <a:bodyPr anchor="ctr"/>
          <a:lstStyle/>
          <a:p>
            <a:pPr marL="0" indent="0">
              <a:buNone/>
            </a:pPr>
            <a:r>
              <a:rPr lang="en-NZ" sz="2500" dirty="0" smtClean="0"/>
              <a:t>In groups (by table):</a:t>
            </a:r>
          </a:p>
          <a:p>
            <a:r>
              <a:rPr lang="en-NZ" sz="2500" dirty="0" smtClean="0"/>
              <a:t>Review video of site and supporting photos</a:t>
            </a:r>
          </a:p>
          <a:p>
            <a:r>
              <a:rPr lang="en-NZ" sz="2500" dirty="0" smtClean="0"/>
              <a:t>Record areas identified individually</a:t>
            </a:r>
          </a:p>
          <a:p>
            <a:r>
              <a:rPr lang="en-NZ" sz="2500" dirty="0" smtClean="0"/>
              <a:t>Discuss as a group</a:t>
            </a:r>
          </a:p>
          <a:p>
            <a:r>
              <a:rPr lang="en-NZ" sz="2500" dirty="0" smtClean="0"/>
              <a:t>Agree final SCR amongst group</a:t>
            </a:r>
          </a:p>
          <a:p>
            <a:r>
              <a:rPr lang="en-NZ" sz="2500" dirty="0" smtClean="0"/>
              <a:t>Overall discussion of findings</a:t>
            </a:r>
            <a:endParaRPr lang="en-NZ" sz="2500" dirty="0"/>
          </a:p>
        </p:txBody>
      </p:sp>
      <p:sp>
        <p:nvSpPr>
          <p:cNvPr id="4" name="Title 3"/>
          <p:cNvSpPr>
            <a:spLocks noGrp="1"/>
          </p:cNvSpPr>
          <p:nvPr>
            <p:ph type="title"/>
          </p:nvPr>
        </p:nvSpPr>
        <p:spPr>
          <a:xfrm>
            <a:off x="633601" y="531000"/>
            <a:ext cx="8661600" cy="752400"/>
          </a:xfrm>
        </p:spPr>
        <p:txBody>
          <a:bodyPr/>
          <a:lstStyle/>
          <a:p>
            <a:r>
              <a:rPr lang="en-NZ" dirty="0" smtClean="0"/>
              <a:t>Group Exercise</a:t>
            </a:r>
            <a:endParaRPr lang="en-NZ" dirty="0"/>
          </a:p>
        </p:txBody>
      </p:sp>
    </p:spTree>
    <p:extLst>
      <p:ext uri="{BB962C8B-B14F-4D97-AF65-F5344CB8AC3E}">
        <p14:creationId xmlns:p14="http://schemas.microsoft.com/office/powerpoint/2010/main" val="3288888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817" y="1600200"/>
            <a:ext cx="8907116" cy="4479587"/>
          </a:xfrm>
        </p:spPr>
        <p:txBody>
          <a:bodyPr/>
          <a:lstStyle/>
          <a:p>
            <a:r>
              <a:rPr lang="en-NZ" sz="2500" dirty="0" smtClean="0"/>
              <a:t>Lack </a:t>
            </a:r>
            <a:r>
              <a:rPr lang="en-NZ" sz="2500" dirty="0"/>
              <a:t>of </a:t>
            </a:r>
            <a:r>
              <a:rPr lang="en-NZ" sz="2500" dirty="0" smtClean="0"/>
              <a:t>consistency</a:t>
            </a:r>
          </a:p>
          <a:p>
            <a:pPr lvl="1"/>
            <a:r>
              <a:rPr lang="en-NZ" sz="2500" dirty="0" smtClean="0"/>
              <a:t>17+ Auditors, 5 TTM Advisors, Engineers, Contractors</a:t>
            </a:r>
          </a:p>
          <a:p>
            <a:pPr lvl="1"/>
            <a:r>
              <a:rPr lang="en-NZ" sz="2500" dirty="0" smtClean="0"/>
              <a:t>Inconsistent evaluation</a:t>
            </a:r>
          </a:p>
          <a:p>
            <a:pPr lvl="1"/>
            <a:r>
              <a:rPr lang="en-NZ" sz="2500" dirty="0" smtClean="0"/>
              <a:t>Inconsistent messages to STMS’ / TTM Industry</a:t>
            </a:r>
            <a:endParaRPr lang="en-NZ" sz="2500" dirty="0"/>
          </a:p>
          <a:p>
            <a:pPr lvl="1"/>
            <a:r>
              <a:rPr lang="en-NZ" sz="2500" dirty="0" smtClean="0"/>
              <a:t>Uncertain expectations</a:t>
            </a:r>
          </a:p>
          <a:p>
            <a:r>
              <a:rPr lang="en-NZ" sz="2500" dirty="0" smtClean="0"/>
              <a:t>Feedback that some reviews impractical and pedantic</a:t>
            </a:r>
          </a:p>
          <a:p>
            <a:r>
              <a:rPr lang="en-NZ" sz="2500" dirty="0" smtClean="0"/>
              <a:t>Disconnect</a:t>
            </a:r>
            <a:r>
              <a:rPr lang="en-NZ" sz="2500" dirty="0"/>
              <a:t> </a:t>
            </a:r>
            <a:r>
              <a:rPr lang="en-NZ" sz="2500" dirty="0" smtClean="0"/>
              <a:t>between statistics (review results) and empirical knowledge</a:t>
            </a:r>
          </a:p>
          <a:p>
            <a:r>
              <a:rPr lang="en-NZ" sz="2500" dirty="0" smtClean="0"/>
              <a:t>Three components to systems: effective Standards, Training &amp; </a:t>
            </a:r>
            <a:r>
              <a:rPr lang="en-NZ" sz="2500" b="1" u="sng" dirty="0" smtClean="0"/>
              <a:t>Monitoring / Feedback</a:t>
            </a:r>
          </a:p>
        </p:txBody>
      </p:sp>
      <p:sp>
        <p:nvSpPr>
          <p:cNvPr id="3" name="Title 2"/>
          <p:cNvSpPr>
            <a:spLocks noGrp="1"/>
          </p:cNvSpPr>
          <p:nvPr>
            <p:ph type="title"/>
          </p:nvPr>
        </p:nvSpPr>
        <p:spPr/>
        <p:txBody>
          <a:bodyPr/>
          <a:lstStyle/>
          <a:p>
            <a:r>
              <a:rPr lang="en-NZ" dirty="0" smtClean="0"/>
              <a:t>TTM SCR Review Background</a:t>
            </a:r>
            <a:endParaRPr lang="en-NZ" dirty="0"/>
          </a:p>
        </p:txBody>
      </p:sp>
    </p:spTree>
    <p:extLst>
      <p:ext uri="{BB962C8B-B14F-4D97-AF65-F5344CB8AC3E}">
        <p14:creationId xmlns:p14="http://schemas.microsoft.com/office/powerpoint/2010/main" val="3111220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817" y="1877439"/>
            <a:ext cx="8664605" cy="4202348"/>
          </a:xfrm>
        </p:spPr>
        <p:txBody>
          <a:bodyPr/>
          <a:lstStyle/>
          <a:p>
            <a:pPr marL="0" indent="0">
              <a:buNone/>
            </a:pPr>
            <a:r>
              <a:rPr lang="en-NZ" sz="2500" dirty="0" smtClean="0"/>
              <a:t>Basic needs</a:t>
            </a:r>
          </a:p>
          <a:p>
            <a:r>
              <a:rPr lang="en-NZ" sz="2500" dirty="0" smtClean="0"/>
              <a:t>Full Audit elements aligned to what is really important</a:t>
            </a:r>
          </a:p>
          <a:p>
            <a:r>
              <a:rPr lang="en-NZ" sz="2500" dirty="0"/>
              <a:t>Everything must be recorded</a:t>
            </a:r>
          </a:p>
          <a:p>
            <a:r>
              <a:rPr lang="en-NZ" sz="2500" dirty="0"/>
              <a:t>Everybody needs guidance</a:t>
            </a:r>
          </a:p>
          <a:p>
            <a:r>
              <a:rPr lang="en-NZ" sz="2500" dirty="0" smtClean="0"/>
              <a:t>Guidelines provide specific details of how to measure each element of the SCR</a:t>
            </a:r>
          </a:p>
          <a:p>
            <a:r>
              <a:rPr lang="en-NZ" sz="2500" dirty="0" smtClean="0"/>
              <a:t>Each site is assessed based on the approved TMP</a:t>
            </a:r>
          </a:p>
          <a:p>
            <a:r>
              <a:rPr lang="en-NZ" sz="2500" dirty="0" smtClean="0"/>
              <a:t>If TMP is not available, does not exist or is not applicable, site will be reviewed based on </a:t>
            </a:r>
            <a:r>
              <a:rPr lang="en-NZ" sz="2500" dirty="0" err="1" smtClean="0"/>
              <a:t>CoPTTM</a:t>
            </a:r>
            <a:endParaRPr lang="en-NZ" sz="2500" dirty="0" smtClean="0"/>
          </a:p>
        </p:txBody>
      </p:sp>
      <p:sp>
        <p:nvSpPr>
          <p:cNvPr id="3" name="Title 2"/>
          <p:cNvSpPr>
            <a:spLocks noGrp="1"/>
          </p:cNvSpPr>
          <p:nvPr>
            <p:ph type="title"/>
          </p:nvPr>
        </p:nvSpPr>
        <p:spPr/>
        <p:txBody>
          <a:bodyPr/>
          <a:lstStyle/>
          <a:p>
            <a:r>
              <a:rPr lang="en-NZ" dirty="0" smtClean="0"/>
              <a:t>TTM Site Condition Reviews</a:t>
            </a:r>
            <a:endParaRPr lang="en-NZ" dirty="0"/>
          </a:p>
        </p:txBody>
      </p:sp>
    </p:spTree>
    <p:extLst>
      <p:ext uri="{BB962C8B-B14F-4D97-AF65-F5344CB8AC3E}">
        <p14:creationId xmlns:p14="http://schemas.microsoft.com/office/powerpoint/2010/main" val="1961660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817" y="1877439"/>
            <a:ext cx="8664605" cy="4202348"/>
          </a:xfrm>
        </p:spPr>
        <p:txBody>
          <a:bodyPr/>
          <a:lstStyle/>
          <a:p>
            <a:r>
              <a:rPr lang="en-NZ" sz="2500" dirty="0" smtClean="0"/>
              <a:t>Workshops sought feedback for contents / changes to current Full Audit SCR Form (Contractors and Trainers)</a:t>
            </a:r>
          </a:p>
          <a:p>
            <a:r>
              <a:rPr lang="en-NZ" sz="2500" dirty="0" smtClean="0"/>
              <a:t>Follow up workshops were held with representatives from:</a:t>
            </a:r>
          </a:p>
          <a:p>
            <a:pPr lvl="1"/>
            <a:r>
              <a:rPr lang="en-NZ" sz="2500" dirty="0" smtClean="0"/>
              <a:t>Industry representatives from ATMA</a:t>
            </a:r>
          </a:p>
          <a:p>
            <a:pPr lvl="1"/>
            <a:r>
              <a:rPr lang="en-NZ" sz="2500" dirty="0" smtClean="0"/>
              <a:t>Industry trainers</a:t>
            </a:r>
          </a:p>
          <a:p>
            <a:pPr lvl="1"/>
            <a:r>
              <a:rPr lang="en-NZ" sz="2500" dirty="0" smtClean="0"/>
              <a:t>Auckland Transport</a:t>
            </a:r>
          </a:p>
          <a:p>
            <a:r>
              <a:rPr lang="en-NZ" sz="2500" dirty="0" smtClean="0"/>
              <a:t>Each element was discussed in detail to agree minimum standards required</a:t>
            </a:r>
          </a:p>
        </p:txBody>
      </p:sp>
      <p:sp>
        <p:nvSpPr>
          <p:cNvPr id="3" name="Title 2"/>
          <p:cNvSpPr>
            <a:spLocks noGrp="1"/>
          </p:cNvSpPr>
          <p:nvPr>
            <p:ph type="title"/>
          </p:nvPr>
        </p:nvSpPr>
        <p:spPr/>
        <p:txBody>
          <a:bodyPr/>
          <a:lstStyle/>
          <a:p>
            <a:r>
              <a:rPr lang="en-NZ" dirty="0" smtClean="0"/>
              <a:t>Development of the new SCR</a:t>
            </a:r>
            <a:endParaRPr lang="en-NZ" dirty="0"/>
          </a:p>
        </p:txBody>
      </p:sp>
    </p:spTree>
    <p:extLst>
      <p:ext uri="{BB962C8B-B14F-4D97-AF65-F5344CB8AC3E}">
        <p14:creationId xmlns:p14="http://schemas.microsoft.com/office/powerpoint/2010/main" val="4268305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817" y="1877439"/>
            <a:ext cx="8664605" cy="4202348"/>
          </a:xfrm>
        </p:spPr>
        <p:txBody>
          <a:bodyPr/>
          <a:lstStyle/>
          <a:p>
            <a:r>
              <a:rPr lang="en-NZ" sz="2500" dirty="0" smtClean="0"/>
              <a:t>Development of (idiot proof) spreadsheet</a:t>
            </a:r>
          </a:p>
          <a:p>
            <a:r>
              <a:rPr lang="en-NZ" sz="2500" dirty="0" smtClean="0"/>
              <a:t>Development of database (to support)</a:t>
            </a:r>
          </a:p>
          <a:p>
            <a:r>
              <a:rPr lang="en-NZ" sz="2500" dirty="0" smtClean="0"/>
              <a:t>Usage and continual improvement over the last 6 months</a:t>
            </a:r>
          </a:p>
          <a:p>
            <a:pPr marL="365124" lvl="1" indent="-365124">
              <a:buFont typeface="Arial"/>
              <a:buChar char="•"/>
            </a:pPr>
            <a:r>
              <a:rPr lang="en-NZ" sz="2500" dirty="0" smtClean="0"/>
              <a:t>New guidelines being disseminated within </a:t>
            </a:r>
            <a:r>
              <a:rPr lang="en-NZ" sz="2500" dirty="0"/>
              <a:t>AT and Contractors, </a:t>
            </a:r>
            <a:r>
              <a:rPr lang="en-NZ" sz="2500" dirty="0" err="1" smtClean="0"/>
              <a:t>etc</a:t>
            </a:r>
            <a:endParaRPr lang="en-NZ" sz="2500" dirty="0" smtClean="0"/>
          </a:p>
          <a:p>
            <a:pPr lvl="1"/>
            <a:r>
              <a:rPr lang="en-NZ" sz="2500" dirty="0" smtClean="0"/>
              <a:t>workshops</a:t>
            </a:r>
          </a:p>
          <a:p>
            <a:pPr lvl="1"/>
            <a:r>
              <a:rPr lang="en-NZ" sz="2500" dirty="0" smtClean="0"/>
              <a:t>joint reviews</a:t>
            </a:r>
          </a:p>
        </p:txBody>
      </p:sp>
      <p:sp>
        <p:nvSpPr>
          <p:cNvPr id="3" name="Title 2"/>
          <p:cNvSpPr>
            <a:spLocks noGrp="1"/>
          </p:cNvSpPr>
          <p:nvPr>
            <p:ph type="title"/>
          </p:nvPr>
        </p:nvSpPr>
        <p:spPr/>
        <p:txBody>
          <a:bodyPr/>
          <a:lstStyle/>
          <a:p>
            <a:r>
              <a:rPr lang="en-NZ" dirty="0" smtClean="0"/>
              <a:t>Development of the new SCR</a:t>
            </a:r>
            <a:endParaRPr lang="en-NZ" dirty="0"/>
          </a:p>
        </p:txBody>
      </p:sp>
    </p:spTree>
    <p:extLst>
      <p:ext uri="{BB962C8B-B14F-4D97-AF65-F5344CB8AC3E}">
        <p14:creationId xmlns:p14="http://schemas.microsoft.com/office/powerpoint/2010/main" val="2820369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817" y="1660667"/>
            <a:ext cx="8664605" cy="4419120"/>
          </a:xfrm>
        </p:spPr>
        <p:txBody>
          <a:bodyPr/>
          <a:lstStyle/>
          <a:p>
            <a:r>
              <a:rPr lang="en-NZ" sz="2500" dirty="0"/>
              <a:t>Full form only</a:t>
            </a:r>
          </a:p>
          <a:p>
            <a:r>
              <a:rPr lang="en-NZ" sz="2500" dirty="0" smtClean="0"/>
              <a:t>Reorganisation of the form</a:t>
            </a:r>
          </a:p>
          <a:p>
            <a:r>
              <a:rPr lang="en-NZ" sz="2500" dirty="0" smtClean="0"/>
              <a:t>Some items removed</a:t>
            </a:r>
            <a:endParaRPr lang="en-NZ" sz="2500" dirty="0"/>
          </a:p>
          <a:p>
            <a:r>
              <a:rPr lang="en-NZ" sz="2500" dirty="0" smtClean="0"/>
              <a:t>Some items added</a:t>
            </a:r>
          </a:p>
          <a:p>
            <a:r>
              <a:rPr lang="en-NZ" sz="2500" dirty="0" smtClean="0"/>
              <a:t>Clarifications and shuffles</a:t>
            </a:r>
          </a:p>
        </p:txBody>
      </p:sp>
      <p:sp>
        <p:nvSpPr>
          <p:cNvPr id="3" name="Title 2"/>
          <p:cNvSpPr>
            <a:spLocks noGrp="1"/>
          </p:cNvSpPr>
          <p:nvPr>
            <p:ph type="title"/>
          </p:nvPr>
        </p:nvSpPr>
        <p:spPr/>
        <p:txBody>
          <a:bodyPr/>
          <a:lstStyle/>
          <a:p>
            <a:r>
              <a:rPr lang="en-NZ" dirty="0"/>
              <a:t>TTM </a:t>
            </a:r>
            <a:r>
              <a:rPr lang="en-NZ" dirty="0" smtClean="0"/>
              <a:t>Full SCR Relook</a:t>
            </a:r>
            <a:endParaRPr lang="en-NZ" dirty="0"/>
          </a:p>
        </p:txBody>
      </p:sp>
    </p:spTree>
    <p:extLst>
      <p:ext uri="{BB962C8B-B14F-4D97-AF65-F5344CB8AC3E}">
        <p14:creationId xmlns:p14="http://schemas.microsoft.com/office/powerpoint/2010/main" val="2835816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485" y="1075269"/>
            <a:ext cx="3708582" cy="1947332"/>
          </a:xfrm>
        </p:spPr>
        <p:txBody>
          <a:bodyPr/>
          <a:lstStyle/>
          <a:p>
            <a:pPr marL="0" indent="0">
              <a:buNone/>
            </a:pPr>
            <a:r>
              <a:rPr lang="en-NZ" sz="2500" dirty="0" smtClean="0"/>
              <a:t>Condition marginal</a:t>
            </a:r>
          </a:p>
          <a:p>
            <a:r>
              <a:rPr lang="en-NZ" sz="2500" dirty="0" smtClean="0"/>
              <a:t>Signs</a:t>
            </a:r>
          </a:p>
          <a:p>
            <a:r>
              <a:rPr lang="en-NZ" sz="2500" dirty="0" smtClean="0"/>
              <a:t>Delineation</a:t>
            </a:r>
          </a:p>
          <a:p>
            <a:pPr marL="0" indent="0">
              <a:buNone/>
            </a:pPr>
            <a:r>
              <a:rPr lang="en-NZ" sz="2500" dirty="0" smtClean="0"/>
              <a:t>Excavation not protected</a:t>
            </a:r>
          </a:p>
        </p:txBody>
      </p:sp>
      <p:sp>
        <p:nvSpPr>
          <p:cNvPr id="3" name="Title 2"/>
          <p:cNvSpPr>
            <a:spLocks noGrp="1"/>
          </p:cNvSpPr>
          <p:nvPr>
            <p:ph type="title"/>
          </p:nvPr>
        </p:nvSpPr>
        <p:spPr>
          <a:xfrm>
            <a:off x="211485" y="422984"/>
            <a:ext cx="2387782" cy="652284"/>
          </a:xfrm>
        </p:spPr>
        <p:txBody>
          <a:bodyPr/>
          <a:lstStyle/>
          <a:p>
            <a:r>
              <a:rPr lang="en-NZ" dirty="0" smtClean="0"/>
              <a:t>Removed</a:t>
            </a:r>
            <a:endParaRPr lang="en-NZ" dirty="0"/>
          </a:p>
        </p:txBody>
      </p:sp>
      <p:pic>
        <p:nvPicPr>
          <p:cNvPr id="5" name="Picture 4"/>
          <p:cNvPicPr>
            <a:picLocks noChangeAspect="1"/>
          </p:cNvPicPr>
          <p:nvPr/>
        </p:nvPicPr>
        <p:blipFill>
          <a:blip r:embed="rId3"/>
          <a:stretch>
            <a:fillRect/>
          </a:stretch>
        </p:blipFill>
        <p:spPr>
          <a:xfrm>
            <a:off x="3860055" y="422983"/>
            <a:ext cx="5642567" cy="5895548"/>
          </a:xfrm>
          <a:prstGeom prst="rect">
            <a:avLst/>
          </a:prstGeom>
        </p:spPr>
      </p:pic>
      <p:sp>
        <p:nvSpPr>
          <p:cNvPr id="6" name="Rectangle 5"/>
          <p:cNvSpPr/>
          <p:nvPr/>
        </p:nvSpPr>
        <p:spPr>
          <a:xfrm>
            <a:off x="3894666" y="1210733"/>
            <a:ext cx="2726267" cy="110067"/>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Rectangle 6"/>
          <p:cNvSpPr/>
          <p:nvPr/>
        </p:nvSpPr>
        <p:spPr>
          <a:xfrm>
            <a:off x="3894666" y="4496998"/>
            <a:ext cx="2726268" cy="252802"/>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Rectangle 7"/>
          <p:cNvSpPr/>
          <p:nvPr/>
        </p:nvSpPr>
        <p:spPr>
          <a:xfrm>
            <a:off x="6681338" y="1922534"/>
            <a:ext cx="2750529" cy="186016"/>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63229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485" y="1007534"/>
            <a:ext cx="3708582" cy="4707466"/>
          </a:xfrm>
        </p:spPr>
        <p:txBody>
          <a:bodyPr/>
          <a:lstStyle/>
          <a:p>
            <a:pPr marL="0" indent="0">
              <a:buNone/>
            </a:pPr>
            <a:r>
              <a:rPr lang="en-NZ" sz="2500" dirty="0" smtClean="0"/>
              <a:t>Sign Position</a:t>
            </a:r>
          </a:p>
          <a:p>
            <a:r>
              <a:rPr lang="en-NZ" sz="2500" dirty="0" smtClean="0"/>
              <a:t>Spacing</a:t>
            </a:r>
          </a:p>
          <a:p>
            <a:r>
              <a:rPr lang="en-NZ" sz="2500" dirty="0" smtClean="0"/>
              <a:t>Wrong side</a:t>
            </a:r>
          </a:p>
          <a:p>
            <a:r>
              <a:rPr lang="en-NZ" sz="2500" dirty="0" smtClean="0"/>
              <a:t>Speed limit not correctly aligned</a:t>
            </a:r>
          </a:p>
          <a:p>
            <a:r>
              <a:rPr lang="en-NZ" sz="2500" dirty="0" smtClean="0"/>
              <a:t>Lateral location wrong</a:t>
            </a:r>
          </a:p>
          <a:p>
            <a:pPr marL="0" indent="0">
              <a:buNone/>
            </a:pPr>
            <a:r>
              <a:rPr lang="en-NZ" sz="2500" dirty="0" smtClean="0"/>
              <a:t>Non Compliant support</a:t>
            </a:r>
          </a:p>
          <a:p>
            <a:r>
              <a:rPr lang="en-NZ" sz="2500" dirty="0" smtClean="0"/>
              <a:t>Sign </a:t>
            </a:r>
            <a:r>
              <a:rPr lang="en-NZ" sz="2500" dirty="0"/>
              <a:t>too low</a:t>
            </a:r>
          </a:p>
          <a:p>
            <a:pPr marL="0" indent="0">
              <a:buNone/>
            </a:pPr>
            <a:r>
              <a:rPr lang="en-NZ" sz="2500" dirty="0" smtClean="0"/>
              <a:t>Not Visible</a:t>
            </a:r>
          </a:p>
          <a:p>
            <a:r>
              <a:rPr lang="en-NZ" sz="2500" dirty="0" smtClean="0"/>
              <a:t>Not upright</a:t>
            </a:r>
          </a:p>
          <a:p>
            <a:pPr marL="0" indent="0">
              <a:buNone/>
            </a:pPr>
            <a:r>
              <a:rPr lang="en-NZ" sz="2500" dirty="0" smtClean="0"/>
              <a:t>Faulty TSL</a:t>
            </a:r>
          </a:p>
        </p:txBody>
      </p:sp>
      <p:sp>
        <p:nvSpPr>
          <p:cNvPr id="3" name="Title 2"/>
          <p:cNvSpPr>
            <a:spLocks noGrp="1"/>
          </p:cNvSpPr>
          <p:nvPr>
            <p:ph type="title"/>
          </p:nvPr>
        </p:nvSpPr>
        <p:spPr>
          <a:xfrm>
            <a:off x="211485" y="422984"/>
            <a:ext cx="3090515" cy="652284"/>
          </a:xfrm>
        </p:spPr>
        <p:txBody>
          <a:bodyPr/>
          <a:lstStyle/>
          <a:p>
            <a:r>
              <a:rPr lang="en-NZ" dirty="0" smtClean="0"/>
              <a:t>Re-allocated</a:t>
            </a:r>
            <a:endParaRPr lang="en-NZ" dirty="0"/>
          </a:p>
        </p:txBody>
      </p:sp>
      <p:pic>
        <p:nvPicPr>
          <p:cNvPr id="5" name="Picture 4"/>
          <p:cNvPicPr>
            <a:picLocks noChangeAspect="1"/>
          </p:cNvPicPr>
          <p:nvPr/>
        </p:nvPicPr>
        <p:blipFill>
          <a:blip r:embed="rId3"/>
          <a:stretch>
            <a:fillRect/>
          </a:stretch>
        </p:blipFill>
        <p:spPr>
          <a:xfrm>
            <a:off x="3860055" y="422983"/>
            <a:ext cx="5642567" cy="5895548"/>
          </a:xfrm>
          <a:prstGeom prst="rect">
            <a:avLst/>
          </a:prstGeom>
        </p:spPr>
      </p:pic>
      <p:sp>
        <p:nvSpPr>
          <p:cNvPr id="6" name="Rectangle 5"/>
          <p:cNvSpPr/>
          <p:nvPr/>
        </p:nvSpPr>
        <p:spPr>
          <a:xfrm>
            <a:off x="3894666" y="1210733"/>
            <a:ext cx="2726267" cy="110067"/>
          </a:xfrm>
          <a:prstGeom prst="rect">
            <a:avLst/>
          </a:prstGeom>
          <a:solidFill>
            <a:schemeClr val="accent4">
              <a:lumMod val="20000"/>
              <a:lumOff val="80000"/>
              <a:alpha val="70000"/>
            </a:schemeClr>
          </a:solidFill>
          <a:ln w="31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Rectangle 6"/>
          <p:cNvSpPr/>
          <p:nvPr/>
        </p:nvSpPr>
        <p:spPr>
          <a:xfrm>
            <a:off x="3894666" y="4496998"/>
            <a:ext cx="2726268" cy="252802"/>
          </a:xfrm>
          <a:prstGeom prst="rect">
            <a:avLst/>
          </a:prstGeom>
          <a:solidFill>
            <a:schemeClr val="accent4">
              <a:lumMod val="20000"/>
              <a:lumOff val="80000"/>
              <a:alpha val="70000"/>
            </a:schemeClr>
          </a:solidFill>
          <a:ln w="31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Rectangle 7"/>
          <p:cNvSpPr/>
          <p:nvPr/>
        </p:nvSpPr>
        <p:spPr>
          <a:xfrm>
            <a:off x="6681338" y="1922534"/>
            <a:ext cx="2750529" cy="186016"/>
          </a:xfrm>
          <a:prstGeom prst="rect">
            <a:avLst/>
          </a:prstGeom>
          <a:solidFill>
            <a:schemeClr val="accent4">
              <a:lumMod val="20000"/>
              <a:lumOff val="80000"/>
              <a:alpha val="70000"/>
            </a:schemeClr>
          </a:solidFill>
          <a:ln w="31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9" name="Rectangle 8"/>
          <p:cNvSpPr/>
          <p:nvPr/>
        </p:nvSpPr>
        <p:spPr>
          <a:xfrm>
            <a:off x="3894666" y="2574820"/>
            <a:ext cx="2726267" cy="100647"/>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0" name="Rectangle 9"/>
          <p:cNvSpPr/>
          <p:nvPr/>
        </p:nvSpPr>
        <p:spPr>
          <a:xfrm>
            <a:off x="3894665" y="2827867"/>
            <a:ext cx="2726267" cy="110067"/>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1" name="Rectangle 10"/>
          <p:cNvSpPr/>
          <p:nvPr/>
        </p:nvSpPr>
        <p:spPr>
          <a:xfrm>
            <a:off x="3894664" y="2362199"/>
            <a:ext cx="2726267" cy="177800"/>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3" name="Rectangle 12"/>
          <p:cNvSpPr/>
          <p:nvPr/>
        </p:nvSpPr>
        <p:spPr>
          <a:xfrm>
            <a:off x="3884316" y="1790101"/>
            <a:ext cx="2726267" cy="132433"/>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4" name="Rectangle 13"/>
          <p:cNvSpPr/>
          <p:nvPr/>
        </p:nvSpPr>
        <p:spPr>
          <a:xfrm>
            <a:off x="3894664" y="2057397"/>
            <a:ext cx="2726267" cy="262470"/>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5" name="Rectangle 14"/>
          <p:cNvSpPr/>
          <p:nvPr/>
        </p:nvSpPr>
        <p:spPr>
          <a:xfrm>
            <a:off x="211485" y="1084490"/>
            <a:ext cx="2726267" cy="362551"/>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6" name="Rectangle 15"/>
          <p:cNvSpPr/>
          <p:nvPr/>
        </p:nvSpPr>
        <p:spPr>
          <a:xfrm>
            <a:off x="211484" y="5535837"/>
            <a:ext cx="2726267" cy="376769"/>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7" name="Rectangle 16"/>
          <p:cNvSpPr/>
          <p:nvPr/>
        </p:nvSpPr>
        <p:spPr>
          <a:xfrm>
            <a:off x="211483" y="4623399"/>
            <a:ext cx="2726267" cy="397334"/>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9" name="Rectangle 18"/>
          <p:cNvSpPr/>
          <p:nvPr/>
        </p:nvSpPr>
        <p:spPr>
          <a:xfrm>
            <a:off x="3884315" y="1937098"/>
            <a:ext cx="2726267" cy="120299"/>
          </a:xfrm>
          <a:prstGeom prst="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0" name="Rectangle 19"/>
          <p:cNvSpPr/>
          <p:nvPr/>
        </p:nvSpPr>
        <p:spPr>
          <a:xfrm>
            <a:off x="211485" y="3671156"/>
            <a:ext cx="3420715" cy="471754"/>
          </a:xfrm>
          <a:prstGeom prst="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3" name="Rectangle 22"/>
          <p:cNvSpPr/>
          <p:nvPr/>
        </p:nvSpPr>
        <p:spPr>
          <a:xfrm>
            <a:off x="3860055" y="798901"/>
            <a:ext cx="2726267" cy="132433"/>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878021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AT Non Photographic Presentation">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7FC7D1DFCBB4DAF12F0F583E5727F" ma:contentTypeVersion="12" ma:contentTypeDescription="Create a new document." ma:contentTypeScope="" ma:versionID="3183aaf253e1b737959cf8b806d09f22">
  <xsd:schema xmlns:xsd="http://www.w3.org/2001/XMLSchema" xmlns:xs="http://www.w3.org/2001/XMLSchema" xmlns:p="http://schemas.microsoft.com/office/2006/metadata/properties" xmlns:ns2="5a56619b-5606-4a2b-8065-d5f1974d9ed5" xmlns:ns3="e3d1d8a1-fed5-4680-8fac-b27b0658afc4" targetNamespace="http://schemas.microsoft.com/office/2006/metadata/properties" ma:root="true" ma:fieldsID="5f7b77ff09cdf542f7f9b313e190010d" ns2:_="" ns3:_="">
    <xsd:import namespace="5a56619b-5606-4a2b-8065-d5f1974d9ed5"/>
    <xsd:import namespace="e3d1d8a1-fed5-4680-8fac-b27b0658af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6619b-5606-4a2b-8065-d5f1974d9e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d8a1-fed5-4680-8fac-b27b0658af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1031D3-061E-4D00-80FE-913894379E0A}"/>
</file>

<file path=customXml/itemProps2.xml><?xml version="1.0" encoding="utf-8"?>
<ds:datastoreItem xmlns:ds="http://schemas.openxmlformats.org/officeDocument/2006/customXml" ds:itemID="{E003264F-7785-4C6A-AC49-9A5F073224FD}"/>
</file>

<file path=customXml/itemProps3.xml><?xml version="1.0" encoding="utf-8"?>
<ds:datastoreItem xmlns:ds="http://schemas.openxmlformats.org/officeDocument/2006/customXml" ds:itemID="{CE174971-8618-4057-9FB3-92A975F07057}"/>
</file>

<file path=docProps/app.xml><?xml version="1.0" encoding="utf-8"?>
<Properties xmlns="http://schemas.openxmlformats.org/officeDocument/2006/extended-properties" xmlns:vt="http://schemas.openxmlformats.org/officeDocument/2006/docPropsVTypes">
  <Template>blank</Template>
  <TotalTime>13438</TotalTime>
  <Words>1742</Words>
  <Application>Microsoft Office PowerPoint</Application>
  <PresentationFormat>Custom</PresentationFormat>
  <Paragraphs>312</Paragraphs>
  <Slides>26</Slides>
  <Notes>26</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1" baseType="lpstr">
      <vt:lpstr>Arial</vt:lpstr>
      <vt:lpstr>Calibri</vt:lpstr>
      <vt:lpstr>AT Non Photographic Presentation</vt:lpstr>
      <vt:lpstr>Auckland Transport</vt:lpstr>
      <vt:lpstr>Microsoft Excel Macro-Enabled Worksheet</vt:lpstr>
      <vt:lpstr>Site Condition Reviews</vt:lpstr>
      <vt:lpstr>TTM Site Condition Reviews (SCR)</vt:lpstr>
      <vt:lpstr>TTM SCR Review Background</vt:lpstr>
      <vt:lpstr>TTM Site Condition Reviews</vt:lpstr>
      <vt:lpstr>Development of the new SCR</vt:lpstr>
      <vt:lpstr>Development of the new SCR</vt:lpstr>
      <vt:lpstr>TTM Full SCR Relook</vt:lpstr>
      <vt:lpstr>Removed</vt:lpstr>
      <vt:lpstr>Re-allocated</vt:lpstr>
      <vt:lpstr>Re-allocated</vt:lpstr>
      <vt:lpstr>PowerPoint Presentation</vt:lpstr>
      <vt:lpstr>PowerPoint Presentation</vt:lpstr>
      <vt:lpstr>SCR Guidelines</vt:lpstr>
      <vt:lpstr>Pedestrians / Cyclists – C1</vt:lpstr>
      <vt:lpstr>Delineation Devices – D1</vt:lpstr>
      <vt:lpstr>TTM Full SCR: [D] Delineation</vt:lpstr>
      <vt:lpstr>Miscellaneous – E1</vt:lpstr>
      <vt:lpstr>Miscellaneous – E8</vt:lpstr>
      <vt:lpstr>Miscellaneous – E8 (Cont)</vt:lpstr>
      <vt:lpstr>TTM Full SCR Review: G Other Checks</vt:lpstr>
      <vt:lpstr>TTM Full SCR Review: Final Result</vt:lpstr>
      <vt:lpstr>Final Result</vt:lpstr>
      <vt:lpstr>The Spreadsheet</vt:lpstr>
      <vt:lpstr>Key Points &amp; Actions to be taken</vt:lpstr>
      <vt:lpstr>Questions?</vt:lpstr>
      <vt:lpstr>Group Exercise</vt:lpstr>
    </vt:vector>
  </TitlesOfParts>
  <Company>Auckland Transport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Rigg (AT)</dc:creator>
  <cp:lastModifiedBy>Bruce Claypole (AT)</cp:lastModifiedBy>
  <cp:revision>252</cp:revision>
  <dcterms:created xsi:type="dcterms:W3CDTF">2015-02-26T03:42:06Z</dcterms:created>
  <dcterms:modified xsi:type="dcterms:W3CDTF">2015-07-01T23:32:28Z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0x01010055E7FC7D1DFCBB4DAF12F0F583E5727F</vt:lpwstr>
  </property>
</Properties>
</file>