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notesSlides/notesSlide22.xml" ContentType="application/vnd.openxmlformats-officedocument.presentationml.notesSlide+xml"/>
  <Override PartName="/ppt/charts/chart5.xml" ContentType="application/vnd.openxmlformats-officedocument.drawingml.chart+xml"/>
  <Override PartName="/ppt/notesSlides/notesSlide23.xml" ContentType="application/vnd.openxmlformats-officedocument.presentationml.notesSlide+xml"/>
  <Override PartName="/ppt/charts/chart6.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257" r:id="rId5"/>
    <p:sldId id="287" r:id="rId6"/>
    <p:sldId id="262" r:id="rId7"/>
    <p:sldId id="308" r:id="rId8"/>
    <p:sldId id="284" r:id="rId9"/>
    <p:sldId id="260" r:id="rId10"/>
    <p:sldId id="261" r:id="rId11"/>
    <p:sldId id="291" r:id="rId12"/>
    <p:sldId id="292" r:id="rId13"/>
    <p:sldId id="281" r:id="rId14"/>
    <p:sldId id="266" r:id="rId15"/>
    <p:sldId id="295" r:id="rId16"/>
    <p:sldId id="298" r:id="rId17"/>
    <p:sldId id="304" r:id="rId18"/>
    <p:sldId id="299" r:id="rId19"/>
    <p:sldId id="267" r:id="rId20"/>
    <p:sldId id="306" r:id="rId21"/>
    <p:sldId id="294" r:id="rId22"/>
    <p:sldId id="307" r:id="rId23"/>
    <p:sldId id="301" r:id="rId24"/>
    <p:sldId id="309" r:id="rId25"/>
    <p:sldId id="311" r:id="rId26"/>
    <p:sldId id="312" r:id="rId27"/>
    <p:sldId id="276" r:id="rId28"/>
    <p:sldId id="278" r:id="rId29"/>
  </p:sldIdLst>
  <p:sldSz cx="9144000" cy="6858000" type="screen4x3"/>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530" autoAdjust="0"/>
  </p:normalViewPr>
  <p:slideViewPr>
    <p:cSldViewPr>
      <p:cViewPr varScale="1">
        <p:scale>
          <a:sx n="87" d="100"/>
          <a:sy n="87" d="100"/>
        </p:scale>
        <p:origin x="1698"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NZ" sz="2400" dirty="0"/>
              <a:t>Day 1</a:t>
            </a:r>
            <a:r>
              <a:rPr lang="en-NZ" sz="2400" baseline="0" dirty="0"/>
              <a:t> &amp; 3</a:t>
            </a:r>
            <a:endParaRPr lang="en-NZ" sz="2400" dirty="0"/>
          </a:p>
        </c:rich>
      </c:tx>
      <c:layout>
        <c:manualLayout>
          <c:xMode val="edge"/>
          <c:yMode val="edge"/>
          <c:x val="0.2808237879407004"/>
          <c:y val="4.7072664070010126E-3"/>
        </c:manualLayout>
      </c:layout>
      <c:overlay val="0"/>
    </c:title>
    <c:autoTitleDeleted val="0"/>
    <c:plotArea>
      <c:layout>
        <c:manualLayout>
          <c:layoutTarget val="inner"/>
          <c:xMode val="edge"/>
          <c:yMode val="edge"/>
          <c:x val="5.0952907304084916E-2"/>
          <c:y val="0.11861736836750333"/>
          <c:w val="0.93724567326794195"/>
          <c:h val="0.8177012861400853"/>
        </c:manualLayout>
      </c:layout>
      <c:barChart>
        <c:barDir val="col"/>
        <c:grouping val="clustered"/>
        <c:varyColors val="0"/>
        <c:ser>
          <c:idx val="0"/>
          <c:order val="0"/>
          <c:tx>
            <c:strRef>
              <c:f>Sheet1!$B$2</c:f>
              <c:strCache>
                <c:ptCount val="1"/>
                <c:pt idx="0">
                  <c:v>Before</c:v>
                </c:pt>
              </c:strCache>
            </c:strRef>
          </c:tx>
          <c:spPr>
            <a:solidFill>
              <a:schemeClr val="accent1">
                <a:lumMod val="20000"/>
                <a:lumOff val="80000"/>
              </a:schemeClr>
            </a:solidFill>
            <a:ln>
              <a:solidFill>
                <a:schemeClr val="accent1">
                  <a:lumMod val="40000"/>
                  <a:lumOff val="60000"/>
                </a:schemeClr>
              </a:solidFill>
            </a:ln>
          </c:spPr>
          <c:invertIfNegative val="0"/>
          <c:trendline>
            <c:spPr>
              <a:ln w="25400">
                <a:solidFill>
                  <a:schemeClr val="accent1"/>
                </a:solidFill>
              </a:ln>
            </c:spPr>
            <c:trendlineType val="movingAvg"/>
            <c:period val="2"/>
            <c:dispRSqr val="0"/>
            <c:dispEq val="0"/>
          </c:trendline>
          <c:cat>
            <c:numRef>
              <c:f>Sheet1!$A$3:$A$103</c:f>
              <c:numCache>
                <c:formatCode>General</c:formatCode>
                <c:ptCount val="10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pt idx="91">
                  <c:v>101</c:v>
                </c:pt>
                <c:pt idx="92">
                  <c:v>102</c:v>
                </c:pt>
                <c:pt idx="93">
                  <c:v>103</c:v>
                </c:pt>
                <c:pt idx="94">
                  <c:v>104</c:v>
                </c:pt>
                <c:pt idx="95">
                  <c:v>105</c:v>
                </c:pt>
                <c:pt idx="96">
                  <c:v>106</c:v>
                </c:pt>
                <c:pt idx="97">
                  <c:v>107</c:v>
                </c:pt>
                <c:pt idx="98">
                  <c:v>108</c:v>
                </c:pt>
                <c:pt idx="99">
                  <c:v>109</c:v>
                </c:pt>
                <c:pt idx="100">
                  <c:v>110</c:v>
                </c:pt>
              </c:numCache>
            </c:numRef>
          </c:cat>
          <c:val>
            <c:numRef>
              <c:f>Sheet1!$B$3:$B$103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c:v>
                </c:pt>
                <c:pt idx="18">
                  <c:v>0</c:v>
                </c:pt>
                <c:pt idx="19">
                  <c:v>0</c:v>
                </c:pt>
                <c:pt idx="20">
                  <c:v>0</c:v>
                </c:pt>
                <c:pt idx="21">
                  <c:v>0</c:v>
                </c:pt>
                <c:pt idx="22">
                  <c:v>0</c:v>
                </c:pt>
                <c:pt idx="23">
                  <c:v>1</c:v>
                </c:pt>
                <c:pt idx="24">
                  <c:v>0</c:v>
                </c:pt>
                <c:pt idx="25">
                  <c:v>0</c:v>
                </c:pt>
                <c:pt idx="26">
                  <c:v>0</c:v>
                </c:pt>
                <c:pt idx="27">
                  <c:v>0</c:v>
                </c:pt>
                <c:pt idx="28">
                  <c:v>0</c:v>
                </c:pt>
                <c:pt idx="29">
                  <c:v>0</c:v>
                </c:pt>
                <c:pt idx="30">
                  <c:v>1</c:v>
                </c:pt>
                <c:pt idx="31">
                  <c:v>0</c:v>
                </c:pt>
                <c:pt idx="32">
                  <c:v>0</c:v>
                </c:pt>
                <c:pt idx="33">
                  <c:v>0</c:v>
                </c:pt>
                <c:pt idx="34">
                  <c:v>0</c:v>
                </c:pt>
                <c:pt idx="35">
                  <c:v>0</c:v>
                </c:pt>
                <c:pt idx="36">
                  <c:v>0</c:v>
                </c:pt>
                <c:pt idx="37">
                  <c:v>0</c:v>
                </c:pt>
                <c:pt idx="38">
                  <c:v>0</c:v>
                </c:pt>
                <c:pt idx="39">
                  <c:v>2</c:v>
                </c:pt>
                <c:pt idx="40">
                  <c:v>2</c:v>
                </c:pt>
                <c:pt idx="41">
                  <c:v>1</c:v>
                </c:pt>
                <c:pt idx="42">
                  <c:v>1</c:v>
                </c:pt>
                <c:pt idx="43">
                  <c:v>2</c:v>
                </c:pt>
                <c:pt idx="44">
                  <c:v>2</c:v>
                </c:pt>
                <c:pt idx="45">
                  <c:v>4</c:v>
                </c:pt>
                <c:pt idx="46">
                  <c:v>6</c:v>
                </c:pt>
                <c:pt idx="47">
                  <c:v>5</c:v>
                </c:pt>
                <c:pt idx="48">
                  <c:v>10</c:v>
                </c:pt>
                <c:pt idx="49">
                  <c:v>14</c:v>
                </c:pt>
                <c:pt idx="50">
                  <c:v>18</c:v>
                </c:pt>
                <c:pt idx="51">
                  <c:v>21</c:v>
                </c:pt>
                <c:pt idx="52">
                  <c:v>23</c:v>
                </c:pt>
                <c:pt idx="53">
                  <c:v>39</c:v>
                </c:pt>
                <c:pt idx="54">
                  <c:v>45</c:v>
                </c:pt>
                <c:pt idx="55">
                  <c:v>51</c:v>
                </c:pt>
                <c:pt idx="56">
                  <c:v>76</c:v>
                </c:pt>
                <c:pt idx="57">
                  <c:v>73</c:v>
                </c:pt>
                <c:pt idx="58">
                  <c:v>106</c:v>
                </c:pt>
                <c:pt idx="59">
                  <c:v>120</c:v>
                </c:pt>
                <c:pt idx="60">
                  <c:v>162</c:v>
                </c:pt>
                <c:pt idx="61">
                  <c:v>171</c:v>
                </c:pt>
                <c:pt idx="62">
                  <c:v>199</c:v>
                </c:pt>
                <c:pt idx="63">
                  <c:v>197</c:v>
                </c:pt>
                <c:pt idx="64">
                  <c:v>170</c:v>
                </c:pt>
                <c:pt idx="65">
                  <c:v>163</c:v>
                </c:pt>
                <c:pt idx="66">
                  <c:v>175</c:v>
                </c:pt>
                <c:pt idx="67">
                  <c:v>137</c:v>
                </c:pt>
                <c:pt idx="68">
                  <c:v>99</c:v>
                </c:pt>
                <c:pt idx="69">
                  <c:v>94</c:v>
                </c:pt>
                <c:pt idx="70">
                  <c:v>93</c:v>
                </c:pt>
                <c:pt idx="71">
                  <c:v>72</c:v>
                </c:pt>
                <c:pt idx="72">
                  <c:v>44</c:v>
                </c:pt>
                <c:pt idx="73">
                  <c:v>51</c:v>
                </c:pt>
                <c:pt idx="74">
                  <c:v>64</c:v>
                </c:pt>
                <c:pt idx="75">
                  <c:v>44</c:v>
                </c:pt>
                <c:pt idx="76">
                  <c:v>33</c:v>
                </c:pt>
                <c:pt idx="77">
                  <c:v>34</c:v>
                </c:pt>
                <c:pt idx="78">
                  <c:v>25</c:v>
                </c:pt>
                <c:pt idx="79">
                  <c:v>21</c:v>
                </c:pt>
                <c:pt idx="80">
                  <c:v>18</c:v>
                </c:pt>
                <c:pt idx="81">
                  <c:v>7</c:v>
                </c:pt>
                <c:pt idx="82">
                  <c:v>6</c:v>
                </c:pt>
                <c:pt idx="83">
                  <c:v>8</c:v>
                </c:pt>
                <c:pt idx="84">
                  <c:v>5</c:v>
                </c:pt>
                <c:pt idx="85">
                  <c:v>1</c:v>
                </c:pt>
                <c:pt idx="86">
                  <c:v>4</c:v>
                </c:pt>
                <c:pt idx="87">
                  <c:v>4</c:v>
                </c:pt>
                <c:pt idx="88">
                  <c:v>3</c:v>
                </c:pt>
                <c:pt idx="89">
                  <c:v>2</c:v>
                </c:pt>
                <c:pt idx="90">
                  <c:v>1</c:v>
                </c:pt>
                <c:pt idx="91">
                  <c:v>1</c:v>
                </c:pt>
                <c:pt idx="92">
                  <c:v>2</c:v>
                </c:pt>
                <c:pt idx="93">
                  <c:v>1</c:v>
                </c:pt>
                <c:pt idx="94">
                  <c:v>1</c:v>
                </c:pt>
                <c:pt idx="95">
                  <c:v>0</c:v>
                </c:pt>
                <c:pt idx="96">
                  <c:v>0</c:v>
                </c:pt>
                <c:pt idx="97">
                  <c:v>1</c:v>
                </c:pt>
                <c:pt idx="98">
                  <c:v>1</c:v>
                </c:pt>
                <c:pt idx="99">
                  <c:v>0</c:v>
                </c:pt>
                <c:pt idx="100">
                  <c:v>1</c:v>
                </c:pt>
              </c:numCache>
            </c:numRef>
          </c:val>
          <c:extLst>
            <c:ext xmlns:c16="http://schemas.microsoft.com/office/drawing/2014/chart" uri="{C3380CC4-5D6E-409C-BE32-E72D297353CC}">
              <c16:uniqueId val="{00000001-64BC-4A5E-A7EB-0DE699B6D997}"/>
            </c:ext>
          </c:extLst>
        </c:ser>
        <c:ser>
          <c:idx val="1"/>
          <c:order val="1"/>
          <c:tx>
            <c:strRef>
              <c:f>Sheet1!$F$2</c:f>
              <c:strCache>
                <c:ptCount val="1"/>
                <c:pt idx="0">
                  <c:v>After RS Type 1</c:v>
                </c:pt>
              </c:strCache>
            </c:strRef>
          </c:tx>
          <c:spPr>
            <a:solidFill>
              <a:schemeClr val="accent2">
                <a:lumMod val="20000"/>
                <a:lumOff val="80000"/>
              </a:schemeClr>
            </a:solidFill>
            <a:ln>
              <a:solidFill>
                <a:schemeClr val="accent2">
                  <a:lumMod val="20000"/>
                  <a:lumOff val="80000"/>
                </a:schemeClr>
              </a:solidFill>
            </a:ln>
          </c:spPr>
          <c:invertIfNegative val="0"/>
          <c:trendline>
            <c:spPr>
              <a:ln w="25400">
                <a:solidFill>
                  <a:schemeClr val="accent2"/>
                </a:solidFill>
              </a:ln>
            </c:spPr>
            <c:trendlineType val="movingAvg"/>
            <c:period val="2"/>
            <c:dispRSqr val="0"/>
            <c:dispEq val="0"/>
          </c:trendline>
          <c:cat>
            <c:numRef>
              <c:f>Sheet1!$A$3:$A$103</c:f>
              <c:numCache>
                <c:formatCode>General</c:formatCode>
                <c:ptCount val="10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pt idx="91">
                  <c:v>101</c:v>
                </c:pt>
                <c:pt idx="92">
                  <c:v>102</c:v>
                </c:pt>
                <c:pt idx="93">
                  <c:v>103</c:v>
                </c:pt>
                <c:pt idx="94">
                  <c:v>104</c:v>
                </c:pt>
                <c:pt idx="95">
                  <c:v>105</c:v>
                </c:pt>
                <c:pt idx="96">
                  <c:v>106</c:v>
                </c:pt>
                <c:pt idx="97">
                  <c:v>107</c:v>
                </c:pt>
                <c:pt idx="98">
                  <c:v>108</c:v>
                </c:pt>
                <c:pt idx="99">
                  <c:v>109</c:v>
                </c:pt>
                <c:pt idx="100">
                  <c:v>110</c:v>
                </c:pt>
              </c:numCache>
            </c:numRef>
          </c:cat>
          <c:val>
            <c:numRef>
              <c:f>Sheet1!$F$3:$F$103</c:f>
              <c:numCache>
                <c:formatCode>General</c:formatCode>
                <c:ptCount val="101"/>
                <c:pt idx="0">
                  <c:v>0</c:v>
                </c:pt>
                <c:pt idx="1">
                  <c:v>0</c:v>
                </c:pt>
                <c:pt idx="2">
                  <c:v>0</c:v>
                </c:pt>
                <c:pt idx="3">
                  <c:v>0</c:v>
                </c:pt>
                <c:pt idx="4">
                  <c:v>0</c:v>
                </c:pt>
                <c:pt idx="5">
                  <c:v>0</c:v>
                </c:pt>
                <c:pt idx="6">
                  <c:v>0</c:v>
                </c:pt>
                <c:pt idx="7">
                  <c:v>1</c:v>
                </c:pt>
                <c:pt idx="8">
                  <c:v>0</c:v>
                </c:pt>
                <c:pt idx="9">
                  <c:v>0</c:v>
                </c:pt>
                <c:pt idx="10">
                  <c:v>0</c:v>
                </c:pt>
                <c:pt idx="11">
                  <c:v>0</c:v>
                </c:pt>
                <c:pt idx="12">
                  <c:v>0</c:v>
                </c:pt>
                <c:pt idx="13">
                  <c:v>0</c:v>
                </c:pt>
                <c:pt idx="14">
                  <c:v>0</c:v>
                </c:pt>
                <c:pt idx="15">
                  <c:v>1</c:v>
                </c:pt>
                <c:pt idx="16">
                  <c:v>1</c:v>
                </c:pt>
                <c:pt idx="17">
                  <c:v>1</c:v>
                </c:pt>
                <c:pt idx="18">
                  <c:v>6</c:v>
                </c:pt>
                <c:pt idx="19">
                  <c:v>1</c:v>
                </c:pt>
                <c:pt idx="20">
                  <c:v>3</c:v>
                </c:pt>
                <c:pt idx="21">
                  <c:v>4</c:v>
                </c:pt>
                <c:pt idx="22">
                  <c:v>5</c:v>
                </c:pt>
                <c:pt idx="23">
                  <c:v>4</c:v>
                </c:pt>
                <c:pt idx="24">
                  <c:v>7</c:v>
                </c:pt>
                <c:pt idx="25">
                  <c:v>6</c:v>
                </c:pt>
                <c:pt idx="26">
                  <c:v>7</c:v>
                </c:pt>
                <c:pt idx="27">
                  <c:v>7</c:v>
                </c:pt>
                <c:pt idx="28">
                  <c:v>13</c:v>
                </c:pt>
                <c:pt idx="29">
                  <c:v>8</c:v>
                </c:pt>
                <c:pt idx="30">
                  <c:v>11</c:v>
                </c:pt>
                <c:pt idx="31">
                  <c:v>5</c:v>
                </c:pt>
                <c:pt idx="32">
                  <c:v>10</c:v>
                </c:pt>
                <c:pt idx="33">
                  <c:v>7</c:v>
                </c:pt>
                <c:pt idx="34">
                  <c:v>6</c:v>
                </c:pt>
                <c:pt idx="35">
                  <c:v>8</c:v>
                </c:pt>
                <c:pt idx="36">
                  <c:v>8</c:v>
                </c:pt>
                <c:pt idx="37">
                  <c:v>3</c:v>
                </c:pt>
                <c:pt idx="38">
                  <c:v>11</c:v>
                </c:pt>
                <c:pt idx="39">
                  <c:v>6</c:v>
                </c:pt>
                <c:pt idx="40">
                  <c:v>6</c:v>
                </c:pt>
                <c:pt idx="41">
                  <c:v>9</c:v>
                </c:pt>
                <c:pt idx="42">
                  <c:v>11</c:v>
                </c:pt>
                <c:pt idx="43">
                  <c:v>15</c:v>
                </c:pt>
                <c:pt idx="44">
                  <c:v>7</c:v>
                </c:pt>
                <c:pt idx="45">
                  <c:v>7</c:v>
                </c:pt>
                <c:pt idx="46">
                  <c:v>20</c:v>
                </c:pt>
                <c:pt idx="47">
                  <c:v>16</c:v>
                </c:pt>
                <c:pt idx="48">
                  <c:v>22</c:v>
                </c:pt>
                <c:pt idx="49">
                  <c:v>27</c:v>
                </c:pt>
                <c:pt idx="50">
                  <c:v>38</c:v>
                </c:pt>
                <c:pt idx="51">
                  <c:v>27</c:v>
                </c:pt>
                <c:pt idx="52">
                  <c:v>49</c:v>
                </c:pt>
                <c:pt idx="53">
                  <c:v>49</c:v>
                </c:pt>
                <c:pt idx="54">
                  <c:v>66</c:v>
                </c:pt>
                <c:pt idx="55">
                  <c:v>96</c:v>
                </c:pt>
                <c:pt idx="56">
                  <c:v>90</c:v>
                </c:pt>
                <c:pt idx="57">
                  <c:v>104</c:v>
                </c:pt>
                <c:pt idx="58">
                  <c:v>112</c:v>
                </c:pt>
                <c:pt idx="59">
                  <c:v>126</c:v>
                </c:pt>
                <c:pt idx="60">
                  <c:v>150</c:v>
                </c:pt>
                <c:pt idx="61">
                  <c:v>133</c:v>
                </c:pt>
                <c:pt idx="62">
                  <c:v>136</c:v>
                </c:pt>
                <c:pt idx="63">
                  <c:v>123</c:v>
                </c:pt>
                <c:pt idx="64">
                  <c:v>134</c:v>
                </c:pt>
                <c:pt idx="65">
                  <c:v>103</c:v>
                </c:pt>
                <c:pt idx="66">
                  <c:v>92</c:v>
                </c:pt>
                <c:pt idx="67">
                  <c:v>83</c:v>
                </c:pt>
                <c:pt idx="68">
                  <c:v>68</c:v>
                </c:pt>
                <c:pt idx="69">
                  <c:v>66</c:v>
                </c:pt>
                <c:pt idx="70">
                  <c:v>72</c:v>
                </c:pt>
                <c:pt idx="71">
                  <c:v>61</c:v>
                </c:pt>
                <c:pt idx="72">
                  <c:v>51</c:v>
                </c:pt>
                <c:pt idx="73">
                  <c:v>39</c:v>
                </c:pt>
                <c:pt idx="74">
                  <c:v>32</c:v>
                </c:pt>
                <c:pt idx="75">
                  <c:v>26</c:v>
                </c:pt>
                <c:pt idx="76">
                  <c:v>31</c:v>
                </c:pt>
                <c:pt idx="77">
                  <c:v>14</c:v>
                </c:pt>
                <c:pt idx="78">
                  <c:v>13</c:v>
                </c:pt>
                <c:pt idx="79">
                  <c:v>8</c:v>
                </c:pt>
                <c:pt idx="80">
                  <c:v>10</c:v>
                </c:pt>
                <c:pt idx="81">
                  <c:v>6</c:v>
                </c:pt>
                <c:pt idx="82">
                  <c:v>7</c:v>
                </c:pt>
                <c:pt idx="83">
                  <c:v>8</c:v>
                </c:pt>
                <c:pt idx="84">
                  <c:v>2</c:v>
                </c:pt>
                <c:pt idx="85">
                  <c:v>5</c:v>
                </c:pt>
                <c:pt idx="86">
                  <c:v>2</c:v>
                </c:pt>
                <c:pt idx="87">
                  <c:v>2</c:v>
                </c:pt>
                <c:pt idx="88">
                  <c:v>0</c:v>
                </c:pt>
                <c:pt idx="89">
                  <c:v>0</c:v>
                </c:pt>
                <c:pt idx="90">
                  <c:v>2</c:v>
                </c:pt>
                <c:pt idx="91">
                  <c:v>1</c:v>
                </c:pt>
                <c:pt idx="92">
                  <c:v>0</c:v>
                </c:pt>
                <c:pt idx="93">
                  <c:v>0</c:v>
                </c:pt>
                <c:pt idx="94">
                  <c:v>2</c:v>
                </c:pt>
                <c:pt idx="95">
                  <c:v>0</c:v>
                </c:pt>
                <c:pt idx="96">
                  <c:v>0</c:v>
                </c:pt>
                <c:pt idx="97">
                  <c:v>0</c:v>
                </c:pt>
                <c:pt idx="98">
                  <c:v>1</c:v>
                </c:pt>
                <c:pt idx="99">
                  <c:v>1</c:v>
                </c:pt>
                <c:pt idx="100">
                  <c:v>0</c:v>
                </c:pt>
              </c:numCache>
            </c:numRef>
          </c:val>
          <c:extLst>
            <c:ext xmlns:c16="http://schemas.microsoft.com/office/drawing/2014/chart" uri="{C3380CC4-5D6E-409C-BE32-E72D297353CC}">
              <c16:uniqueId val="{00000003-64BC-4A5E-A7EB-0DE699B6D997}"/>
            </c:ext>
          </c:extLst>
        </c:ser>
        <c:dLbls>
          <c:showLegendKey val="0"/>
          <c:showVal val="0"/>
          <c:showCatName val="0"/>
          <c:showSerName val="0"/>
          <c:showPercent val="0"/>
          <c:showBubbleSize val="0"/>
        </c:dLbls>
        <c:gapWidth val="150"/>
        <c:axId val="61168256"/>
        <c:axId val="61206912"/>
      </c:barChart>
      <c:catAx>
        <c:axId val="61168256"/>
        <c:scaling>
          <c:orientation val="minMax"/>
        </c:scaling>
        <c:delete val="0"/>
        <c:axPos val="b"/>
        <c:numFmt formatCode="General" sourceLinked="1"/>
        <c:majorTickMark val="none"/>
        <c:minorTickMark val="none"/>
        <c:tickLblPos val="nextTo"/>
        <c:crossAx val="61206912"/>
        <c:crosses val="autoZero"/>
        <c:auto val="1"/>
        <c:lblAlgn val="ctr"/>
        <c:lblOffset val="100"/>
        <c:noMultiLvlLbl val="0"/>
      </c:catAx>
      <c:valAx>
        <c:axId val="61206912"/>
        <c:scaling>
          <c:orientation val="minMax"/>
        </c:scaling>
        <c:delete val="0"/>
        <c:axPos val="l"/>
        <c:majorGridlines/>
        <c:numFmt formatCode="General" sourceLinked="1"/>
        <c:majorTickMark val="none"/>
        <c:minorTickMark val="none"/>
        <c:tickLblPos val="nextTo"/>
        <c:crossAx val="61168256"/>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sz="1800" b="1" i="0" u="none" strike="noStrike" kern="1200" baseline="0">
                <a:solidFill>
                  <a:prstClr val="black"/>
                </a:solidFill>
                <a:latin typeface="+mn-lt"/>
                <a:ea typeface="+mn-ea"/>
                <a:cs typeface="+mn-cs"/>
              </a:defRPr>
            </a:pPr>
            <a:r>
              <a:rPr lang="en-NZ" sz="2400" b="1" i="0" u="none" strike="noStrike" kern="1200" baseline="0" dirty="0">
                <a:solidFill>
                  <a:prstClr val="black"/>
                </a:solidFill>
                <a:latin typeface="+mn-lt"/>
                <a:ea typeface="+mn-ea"/>
                <a:cs typeface="+mn-cs"/>
              </a:rPr>
              <a:t>Day 1 &amp; 4</a:t>
            </a:r>
          </a:p>
        </c:rich>
      </c:tx>
      <c:layout>
        <c:manualLayout>
          <c:xMode val="edge"/>
          <c:yMode val="edge"/>
          <c:x val="0.32343613439490265"/>
          <c:y val="1.8454443951801198E-2"/>
        </c:manualLayout>
      </c:layout>
      <c:overlay val="0"/>
    </c:title>
    <c:autoTitleDeleted val="0"/>
    <c:plotArea>
      <c:layout>
        <c:manualLayout>
          <c:layoutTarget val="inner"/>
          <c:xMode val="edge"/>
          <c:yMode val="edge"/>
          <c:x val="5.7313696892366955E-2"/>
          <c:y val="9.4757938907435307E-2"/>
          <c:w val="0.93855122782303413"/>
          <c:h val="0.83821410388144546"/>
        </c:manualLayout>
      </c:layout>
      <c:barChart>
        <c:barDir val="col"/>
        <c:grouping val="clustered"/>
        <c:varyColors val="0"/>
        <c:ser>
          <c:idx val="0"/>
          <c:order val="0"/>
          <c:tx>
            <c:strRef>
              <c:f>Sheet1!$B$2</c:f>
              <c:strCache>
                <c:ptCount val="1"/>
                <c:pt idx="0">
                  <c:v>Before</c:v>
                </c:pt>
              </c:strCache>
            </c:strRef>
          </c:tx>
          <c:spPr>
            <a:ln>
              <a:solidFill>
                <a:schemeClr val="accent1">
                  <a:lumMod val="20000"/>
                  <a:lumOff val="80000"/>
                </a:schemeClr>
              </a:solidFill>
            </a:ln>
          </c:spPr>
          <c:invertIfNegative val="0"/>
          <c:trendline>
            <c:spPr>
              <a:ln w="25400">
                <a:solidFill>
                  <a:schemeClr val="accent1"/>
                </a:solidFill>
              </a:ln>
            </c:spPr>
            <c:trendlineType val="movingAvg"/>
            <c:period val="2"/>
            <c:dispRSqr val="0"/>
            <c:dispEq val="0"/>
          </c:trendline>
          <c:cat>
            <c:numRef>
              <c:f>Sheet1!$A$3:$A$103</c:f>
              <c:numCache>
                <c:formatCode>General</c:formatCode>
                <c:ptCount val="10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pt idx="91">
                  <c:v>101</c:v>
                </c:pt>
                <c:pt idx="92">
                  <c:v>102</c:v>
                </c:pt>
                <c:pt idx="93">
                  <c:v>103</c:v>
                </c:pt>
                <c:pt idx="94">
                  <c:v>104</c:v>
                </c:pt>
                <c:pt idx="95">
                  <c:v>105</c:v>
                </c:pt>
                <c:pt idx="96">
                  <c:v>106</c:v>
                </c:pt>
                <c:pt idx="97">
                  <c:v>107</c:v>
                </c:pt>
                <c:pt idx="98">
                  <c:v>108</c:v>
                </c:pt>
                <c:pt idx="99">
                  <c:v>109</c:v>
                </c:pt>
                <c:pt idx="100">
                  <c:v>110</c:v>
                </c:pt>
              </c:numCache>
            </c:numRef>
          </c:cat>
          <c:val>
            <c:numRef>
              <c:f>Sheet1!$B$3:$B$103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c:v>
                </c:pt>
                <c:pt idx="18">
                  <c:v>0</c:v>
                </c:pt>
                <c:pt idx="19">
                  <c:v>0</c:v>
                </c:pt>
                <c:pt idx="20">
                  <c:v>0</c:v>
                </c:pt>
                <c:pt idx="21">
                  <c:v>0</c:v>
                </c:pt>
                <c:pt idx="22">
                  <c:v>0</c:v>
                </c:pt>
                <c:pt idx="23">
                  <c:v>1</c:v>
                </c:pt>
                <c:pt idx="24">
                  <c:v>0</c:v>
                </c:pt>
                <c:pt idx="25">
                  <c:v>0</c:v>
                </c:pt>
                <c:pt idx="26">
                  <c:v>0</c:v>
                </c:pt>
                <c:pt idx="27">
                  <c:v>0</c:v>
                </c:pt>
                <c:pt idx="28">
                  <c:v>0</c:v>
                </c:pt>
                <c:pt idx="29">
                  <c:v>0</c:v>
                </c:pt>
                <c:pt idx="30">
                  <c:v>1</c:v>
                </c:pt>
                <c:pt idx="31">
                  <c:v>0</c:v>
                </c:pt>
                <c:pt idx="32">
                  <c:v>0</c:v>
                </c:pt>
                <c:pt idx="33">
                  <c:v>0</c:v>
                </c:pt>
                <c:pt idx="34">
                  <c:v>0</c:v>
                </c:pt>
                <c:pt idx="35">
                  <c:v>0</c:v>
                </c:pt>
                <c:pt idx="36">
                  <c:v>0</c:v>
                </c:pt>
                <c:pt idx="37">
                  <c:v>0</c:v>
                </c:pt>
                <c:pt idx="38">
                  <c:v>0</c:v>
                </c:pt>
                <c:pt idx="39">
                  <c:v>2</c:v>
                </c:pt>
                <c:pt idx="40">
                  <c:v>2</c:v>
                </c:pt>
                <c:pt idx="41">
                  <c:v>1</c:v>
                </c:pt>
                <c:pt idx="42">
                  <c:v>1</c:v>
                </c:pt>
                <c:pt idx="43">
                  <c:v>2</c:v>
                </c:pt>
                <c:pt idx="44">
                  <c:v>2</c:v>
                </c:pt>
                <c:pt idx="45">
                  <c:v>4</c:v>
                </c:pt>
                <c:pt idx="46">
                  <c:v>6</c:v>
                </c:pt>
                <c:pt idx="47">
                  <c:v>5</c:v>
                </c:pt>
                <c:pt idx="48">
                  <c:v>10</c:v>
                </c:pt>
                <c:pt idx="49">
                  <c:v>14</c:v>
                </c:pt>
                <c:pt idx="50">
                  <c:v>18</c:v>
                </c:pt>
                <c:pt idx="51">
                  <c:v>21</c:v>
                </c:pt>
                <c:pt idx="52">
                  <c:v>23</c:v>
                </c:pt>
                <c:pt idx="53">
                  <c:v>39</c:v>
                </c:pt>
                <c:pt idx="54">
                  <c:v>45</c:v>
                </c:pt>
                <c:pt idx="55">
                  <c:v>51</c:v>
                </c:pt>
                <c:pt idx="56">
                  <c:v>76</c:v>
                </c:pt>
                <c:pt idx="57">
                  <c:v>73</c:v>
                </c:pt>
                <c:pt idx="58">
                  <c:v>106</c:v>
                </c:pt>
                <c:pt idx="59">
                  <c:v>120</c:v>
                </c:pt>
                <c:pt idx="60">
                  <c:v>162</c:v>
                </c:pt>
                <c:pt idx="61">
                  <c:v>171</c:v>
                </c:pt>
                <c:pt idx="62">
                  <c:v>199</c:v>
                </c:pt>
                <c:pt idx="63">
                  <c:v>197</c:v>
                </c:pt>
                <c:pt idx="64">
                  <c:v>170</c:v>
                </c:pt>
                <c:pt idx="65">
                  <c:v>163</c:v>
                </c:pt>
                <c:pt idx="66">
                  <c:v>175</c:v>
                </c:pt>
                <c:pt idx="67">
                  <c:v>137</c:v>
                </c:pt>
                <c:pt idx="68">
                  <c:v>99</c:v>
                </c:pt>
                <c:pt idx="69">
                  <c:v>94</c:v>
                </c:pt>
                <c:pt idx="70">
                  <c:v>93</c:v>
                </c:pt>
                <c:pt idx="71">
                  <c:v>72</c:v>
                </c:pt>
                <c:pt idx="72">
                  <c:v>44</c:v>
                </c:pt>
                <c:pt idx="73">
                  <c:v>51</c:v>
                </c:pt>
                <c:pt idx="74">
                  <c:v>64</c:v>
                </c:pt>
                <c:pt idx="75">
                  <c:v>44</c:v>
                </c:pt>
                <c:pt idx="76">
                  <c:v>33</c:v>
                </c:pt>
                <c:pt idx="77">
                  <c:v>34</c:v>
                </c:pt>
                <c:pt idx="78">
                  <c:v>25</c:v>
                </c:pt>
                <c:pt idx="79">
                  <c:v>21</c:v>
                </c:pt>
                <c:pt idx="80">
                  <c:v>18</c:v>
                </c:pt>
                <c:pt idx="81">
                  <c:v>7</c:v>
                </c:pt>
                <c:pt idx="82">
                  <c:v>6</c:v>
                </c:pt>
                <c:pt idx="83">
                  <c:v>8</c:v>
                </c:pt>
                <c:pt idx="84">
                  <c:v>5</c:v>
                </c:pt>
                <c:pt idx="85">
                  <c:v>1</c:v>
                </c:pt>
                <c:pt idx="86">
                  <c:v>4</c:v>
                </c:pt>
                <c:pt idx="87">
                  <c:v>4</c:v>
                </c:pt>
                <c:pt idx="88">
                  <c:v>3</c:v>
                </c:pt>
                <c:pt idx="89">
                  <c:v>2</c:v>
                </c:pt>
                <c:pt idx="90">
                  <c:v>1</c:v>
                </c:pt>
                <c:pt idx="91">
                  <c:v>1</c:v>
                </c:pt>
                <c:pt idx="92">
                  <c:v>2</c:v>
                </c:pt>
                <c:pt idx="93">
                  <c:v>1</c:v>
                </c:pt>
                <c:pt idx="94">
                  <c:v>1</c:v>
                </c:pt>
                <c:pt idx="95">
                  <c:v>0</c:v>
                </c:pt>
                <c:pt idx="96">
                  <c:v>0</c:v>
                </c:pt>
                <c:pt idx="97">
                  <c:v>1</c:v>
                </c:pt>
                <c:pt idx="98">
                  <c:v>1</c:v>
                </c:pt>
                <c:pt idx="99">
                  <c:v>0</c:v>
                </c:pt>
                <c:pt idx="100">
                  <c:v>1</c:v>
                </c:pt>
              </c:numCache>
            </c:numRef>
          </c:val>
          <c:extLst>
            <c:ext xmlns:c16="http://schemas.microsoft.com/office/drawing/2014/chart" uri="{C3380CC4-5D6E-409C-BE32-E72D297353CC}">
              <c16:uniqueId val="{00000001-60B9-4134-910D-0105CFDF8D26}"/>
            </c:ext>
          </c:extLst>
        </c:ser>
        <c:ser>
          <c:idx val="1"/>
          <c:order val="1"/>
          <c:tx>
            <c:strRef>
              <c:f>Sheet1!$G$2</c:f>
              <c:strCache>
                <c:ptCount val="1"/>
                <c:pt idx="0">
                  <c:v>After RS Type 2</c:v>
                </c:pt>
              </c:strCache>
            </c:strRef>
          </c:tx>
          <c:spPr>
            <a:solidFill>
              <a:schemeClr val="accent2">
                <a:lumMod val="20000"/>
                <a:lumOff val="80000"/>
              </a:schemeClr>
            </a:solidFill>
            <a:ln>
              <a:solidFill>
                <a:schemeClr val="accent2">
                  <a:lumMod val="20000"/>
                  <a:lumOff val="80000"/>
                </a:schemeClr>
              </a:solidFill>
            </a:ln>
          </c:spPr>
          <c:invertIfNegative val="0"/>
          <c:dPt>
            <c:idx val="60"/>
            <c:invertIfNegative val="0"/>
            <c:bubble3D val="0"/>
            <c:spPr>
              <a:solidFill>
                <a:schemeClr val="accent1">
                  <a:lumMod val="20000"/>
                  <a:lumOff val="80000"/>
                </a:schemeClr>
              </a:solidFill>
              <a:ln>
                <a:solidFill>
                  <a:schemeClr val="accent2">
                    <a:lumMod val="20000"/>
                    <a:lumOff val="80000"/>
                  </a:schemeClr>
                </a:solidFill>
              </a:ln>
            </c:spPr>
            <c:extLst>
              <c:ext xmlns:c16="http://schemas.microsoft.com/office/drawing/2014/chart" uri="{C3380CC4-5D6E-409C-BE32-E72D297353CC}">
                <c16:uniqueId val="{00000002-60B9-4134-910D-0105CFDF8D26}"/>
              </c:ext>
            </c:extLst>
          </c:dPt>
          <c:trendline>
            <c:spPr>
              <a:ln w="25400">
                <a:solidFill>
                  <a:schemeClr val="accent2"/>
                </a:solidFill>
              </a:ln>
            </c:spPr>
            <c:trendlineType val="movingAvg"/>
            <c:period val="2"/>
            <c:dispRSqr val="0"/>
            <c:dispEq val="0"/>
          </c:trendline>
          <c:cat>
            <c:numRef>
              <c:f>Sheet1!$A$3:$A$103</c:f>
              <c:numCache>
                <c:formatCode>General</c:formatCode>
                <c:ptCount val="10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pt idx="91">
                  <c:v>101</c:v>
                </c:pt>
                <c:pt idx="92">
                  <c:v>102</c:v>
                </c:pt>
                <c:pt idx="93">
                  <c:v>103</c:v>
                </c:pt>
                <c:pt idx="94">
                  <c:v>104</c:v>
                </c:pt>
                <c:pt idx="95">
                  <c:v>105</c:v>
                </c:pt>
                <c:pt idx="96">
                  <c:v>106</c:v>
                </c:pt>
                <c:pt idx="97">
                  <c:v>107</c:v>
                </c:pt>
                <c:pt idx="98">
                  <c:v>108</c:v>
                </c:pt>
                <c:pt idx="99">
                  <c:v>109</c:v>
                </c:pt>
                <c:pt idx="100">
                  <c:v>110</c:v>
                </c:pt>
              </c:numCache>
            </c:numRef>
          </c:cat>
          <c:val>
            <c:numRef>
              <c:f>Sheet1!$G$3:$G$103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2</c:v>
                </c:pt>
                <c:pt idx="20">
                  <c:v>3</c:v>
                </c:pt>
                <c:pt idx="21">
                  <c:v>4</c:v>
                </c:pt>
                <c:pt idx="22">
                  <c:v>9</c:v>
                </c:pt>
                <c:pt idx="23">
                  <c:v>10</c:v>
                </c:pt>
                <c:pt idx="24">
                  <c:v>8</c:v>
                </c:pt>
                <c:pt idx="25">
                  <c:v>8</c:v>
                </c:pt>
                <c:pt idx="26">
                  <c:v>6</c:v>
                </c:pt>
                <c:pt idx="27">
                  <c:v>12</c:v>
                </c:pt>
                <c:pt idx="28">
                  <c:v>6</c:v>
                </c:pt>
                <c:pt idx="29">
                  <c:v>3</c:v>
                </c:pt>
                <c:pt idx="30">
                  <c:v>7</c:v>
                </c:pt>
                <c:pt idx="31">
                  <c:v>6</c:v>
                </c:pt>
                <c:pt idx="32">
                  <c:v>3</c:v>
                </c:pt>
                <c:pt idx="33">
                  <c:v>5</c:v>
                </c:pt>
                <c:pt idx="34">
                  <c:v>6</c:v>
                </c:pt>
                <c:pt idx="35">
                  <c:v>5</c:v>
                </c:pt>
                <c:pt idx="36">
                  <c:v>3</c:v>
                </c:pt>
                <c:pt idx="37">
                  <c:v>5</c:v>
                </c:pt>
                <c:pt idx="38">
                  <c:v>7</c:v>
                </c:pt>
                <c:pt idx="39">
                  <c:v>10</c:v>
                </c:pt>
                <c:pt idx="40">
                  <c:v>12</c:v>
                </c:pt>
                <c:pt idx="41">
                  <c:v>12</c:v>
                </c:pt>
                <c:pt idx="42">
                  <c:v>13</c:v>
                </c:pt>
                <c:pt idx="43">
                  <c:v>14</c:v>
                </c:pt>
                <c:pt idx="44">
                  <c:v>10</c:v>
                </c:pt>
                <c:pt idx="45">
                  <c:v>14</c:v>
                </c:pt>
                <c:pt idx="46">
                  <c:v>20</c:v>
                </c:pt>
                <c:pt idx="47">
                  <c:v>19</c:v>
                </c:pt>
                <c:pt idx="48">
                  <c:v>23</c:v>
                </c:pt>
                <c:pt idx="49">
                  <c:v>29</c:v>
                </c:pt>
                <c:pt idx="50">
                  <c:v>42</c:v>
                </c:pt>
                <c:pt idx="51">
                  <c:v>70</c:v>
                </c:pt>
                <c:pt idx="52">
                  <c:v>68</c:v>
                </c:pt>
                <c:pt idx="53">
                  <c:v>78</c:v>
                </c:pt>
                <c:pt idx="54">
                  <c:v>72</c:v>
                </c:pt>
                <c:pt idx="55">
                  <c:v>95</c:v>
                </c:pt>
                <c:pt idx="56">
                  <c:v>90</c:v>
                </c:pt>
                <c:pt idx="57">
                  <c:v>119</c:v>
                </c:pt>
                <c:pt idx="58">
                  <c:v>144</c:v>
                </c:pt>
                <c:pt idx="59">
                  <c:v>140</c:v>
                </c:pt>
                <c:pt idx="60">
                  <c:v>147</c:v>
                </c:pt>
                <c:pt idx="61">
                  <c:v>142</c:v>
                </c:pt>
                <c:pt idx="62">
                  <c:v>158</c:v>
                </c:pt>
                <c:pt idx="63">
                  <c:v>160</c:v>
                </c:pt>
                <c:pt idx="64">
                  <c:v>147</c:v>
                </c:pt>
                <c:pt idx="65">
                  <c:v>124</c:v>
                </c:pt>
                <c:pt idx="66">
                  <c:v>106</c:v>
                </c:pt>
                <c:pt idx="67">
                  <c:v>86</c:v>
                </c:pt>
                <c:pt idx="68">
                  <c:v>89</c:v>
                </c:pt>
                <c:pt idx="69">
                  <c:v>96</c:v>
                </c:pt>
                <c:pt idx="70">
                  <c:v>77</c:v>
                </c:pt>
                <c:pt idx="71">
                  <c:v>66</c:v>
                </c:pt>
                <c:pt idx="72">
                  <c:v>43</c:v>
                </c:pt>
                <c:pt idx="73">
                  <c:v>25</c:v>
                </c:pt>
                <c:pt idx="74">
                  <c:v>32</c:v>
                </c:pt>
                <c:pt idx="75">
                  <c:v>25</c:v>
                </c:pt>
                <c:pt idx="76">
                  <c:v>14</c:v>
                </c:pt>
                <c:pt idx="77">
                  <c:v>13</c:v>
                </c:pt>
                <c:pt idx="78">
                  <c:v>14</c:v>
                </c:pt>
                <c:pt idx="79">
                  <c:v>13</c:v>
                </c:pt>
                <c:pt idx="80">
                  <c:v>9</c:v>
                </c:pt>
                <c:pt idx="81">
                  <c:v>7</c:v>
                </c:pt>
                <c:pt idx="82">
                  <c:v>5</c:v>
                </c:pt>
                <c:pt idx="83">
                  <c:v>7</c:v>
                </c:pt>
                <c:pt idx="84">
                  <c:v>4</c:v>
                </c:pt>
                <c:pt idx="85">
                  <c:v>7</c:v>
                </c:pt>
                <c:pt idx="86">
                  <c:v>4</c:v>
                </c:pt>
                <c:pt idx="87">
                  <c:v>1</c:v>
                </c:pt>
                <c:pt idx="88">
                  <c:v>2</c:v>
                </c:pt>
                <c:pt idx="89">
                  <c:v>1</c:v>
                </c:pt>
                <c:pt idx="90">
                  <c:v>1</c:v>
                </c:pt>
                <c:pt idx="91">
                  <c:v>2</c:v>
                </c:pt>
                <c:pt idx="92">
                  <c:v>2</c:v>
                </c:pt>
                <c:pt idx="93">
                  <c:v>0</c:v>
                </c:pt>
                <c:pt idx="94">
                  <c:v>0</c:v>
                </c:pt>
                <c:pt idx="95">
                  <c:v>0</c:v>
                </c:pt>
                <c:pt idx="96">
                  <c:v>0</c:v>
                </c:pt>
                <c:pt idx="97">
                  <c:v>0</c:v>
                </c:pt>
                <c:pt idx="98">
                  <c:v>0</c:v>
                </c:pt>
                <c:pt idx="99">
                  <c:v>0</c:v>
                </c:pt>
                <c:pt idx="100">
                  <c:v>0</c:v>
                </c:pt>
              </c:numCache>
            </c:numRef>
          </c:val>
          <c:extLst>
            <c:ext xmlns:c16="http://schemas.microsoft.com/office/drawing/2014/chart" uri="{C3380CC4-5D6E-409C-BE32-E72D297353CC}">
              <c16:uniqueId val="{00000004-60B9-4134-910D-0105CFDF8D26}"/>
            </c:ext>
          </c:extLst>
        </c:ser>
        <c:dLbls>
          <c:showLegendKey val="0"/>
          <c:showVal val="0"/>
          <c:showCatName val="0"/>
          <c:showSerName val="0"/>
          <c:showPercent val="0"/>
          <c:showBubbleSize val="0"/>
        </c:dLbls>
        <c:gapWidth val="150"/>
        <c:axId val="71827840"/>
        <c:axId val="71829376"/>
      </c:barChart>
      <c:catAx>
        <c:axId val="71827840"/>
        <c:scaling>
          <c:orientation val="minMax"/>
        </c:scaling>
        <c:delete val="0"/>
        <c:axPos val="b"/>
        <c:numFmt formatCode="General" sourceLinked="1"/>
        <c:majorTickMark val="none"/>
        <c:minorTickMark val="none"/>
        <c:tickLblPos val="nextTo"/>
        <c:crossAx val="71829376"/>
        <c:crosses val="autoZero"/>
        <c:auto val="1"/>
        <c:lblAlgn val="ctr"/>
        <c:lblOffset val="100"/>
        <c:noMultiLvlLbl val="0"/>
      </c:catAx>
      <c:valAx>
        <c:axId val="71829376"/>
        <c:scaling>
          <c:orientation val="minMax"/>
        </c:scaling>
        <c:delete val="0"/>
        <c:axPos val="l"/>
        <c:majorGridlines/>
        <c:numFmt formatCode="General" sourceLinked="1"/>
        <c:majorTickMark val="none"/>
        <c:minorTickMark val="none"/>
        <c:tickLblPos val="nextTo"/>
        <c:crossAx val="71827840"/>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NZ"/>
              <a:t>Before and After Sign installation </a:t>
            </a:r>
          </a:p>
        </c:rich>
      </c:tx>
      <c:layout>
        <c:manualLayout>
          <c:xMode val="edge"/>
          <c:yMode val="edge"/>
          <c:x val="0.11251169527510886"/>
          <c:y val="4.7031158142269262E-2"/>
        </c:manualLayout>
      </c:layout>
      <c:overlay val="0"/>
    </c:title>
    <c:autoTitleDeleted val="0"/>
    <c:plotArea>
      <c:layout>
        <c:manualLayout>
          <c:layoutTarget val="inner"/>
          <c:xMode val="edge"/>
          <c:yMode val="edge"/>
          <c:x val="5.6047581776962056E-2"/>
          <c:y val="0.10600249042943706"/>
          <c:w val="0.93146793695347074"/>
          <c:h val="0.8350754303860175"/>
        </c:manualLayout>
      </c:layout>
      <c:barChart>
        <c:barDir val="col"/>
        <c:grouping val="clustered"/>
        <c:varyColors val="0"/>
        <c:ser>
          <c:idx val="0"/>
          <c:order val="0"/>
          <c:tx>
            <c:strRef>
              <c:f>Sheet1!$B$2</c:f>
              <c:strCache>
                <c:ptCount val="1"/>
                <c:pt idx="0">
                  <c:v>Before</c:v>
                </c:pt>
              </c:strCache>
            </c:strRef>
          </c:tx>
          <c:spPr>
            <a:solidFill>
              <a:schemeClr val="accent1">
                <a:lumMod val="20000"/>
                <a:lumOff val="80000"/>
              </a:schemeClr>
            </a:solidFill>
            <a:ln>
              <a:solidFill>
                <a:schemeClr val="accent1">
                  <a:lumMod val="20000"/>
                  <a:lumOff val="80000"/>
                </a:schemeClr>
              </a:solidFill>
            </a:ln>
          </c:spPr>
          <c:invertIfNegative val="0"/>
          <c:trendline>
            <c:spPr>
              <a:ln w="25400">
                <a:solidFill>
                  <a:schemeClr val="accent1"/>
                </a:solidFill>
              </a:ln>
            </c:spPr>
            <c:trendlineType val="movingAvg"/>
            <c:period val="2"/>
            <c:dispRSqr val="0"/>
            <c:dispEq val="0"/>
          </c:trendline>
          <c:cat>
            <c:numRef>
              <c:f>Sheet1!$A$3:$A$103</c:f>
              <c:numCache>
                <c:formatCode>General</c:formatCode>
                <c:ptCount val="10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pt idx="91">
                  <c:v>101</c:v>
                </c:pt>
                <c:pt idx="92">
                  <c:v>102</c:v>
                </c:pt>
                <c:pt idx="93">
                  <c:v>103</c:v>
                </c:pt>
                <c:pt idx="94">
                  <c:v>104</c:v>
                </c:pt>
                <c:pt idx="95">
                  <c:v>105</c:v>
                </c:pt>
                <c:pt idx="96">
                  <c:v>106</c:v>
                </c:pt>
                <c:pt idx="97">
                  <c:v>107</c:v>
                </c:pt>
                <c:pt idx="98">
                  <c:v>108</c:v>
                </c:pt>
                <c:pt idx="99">
                  <c:v>109</c:v>
                </c:pt>
                <c:pt idx="100">
                  <c:v>110</c:v>
                </c:pt>
              </c:numCache>
            </c:numRef>
          </c:cat>
          <c:val>
            <c:numRef>
              <c:f>Sheet1!$B$3:$B$103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c:v>
                </c:pt>
                <c:pt idx="18">
                  <c:v>0</c:v>
                </c:pt>
                <c:pt idx="19">
                  <c:v>0</c:v>
                </c:pt>
                <c:pt idx="20">
                  <c:v>0</c:v>
                </c:pt>
                <c:pt idx="21">
                  <c:v>0</c:v>
                </c:pt>
                <c:pt idx="22">
                  <c:v>0</c:v>
                </c:pt>
                <c:pt idx="23">
                  <c:v>1</c:v>
                </c:pt>
                <c:pt idx="24">
                  <c:v>0</c:v>
                </c:pt>
                <c:pt idx="25">
                  <c:v>0</c:v>
                </c:pt>
                <c:pt idx="26">
                  <c:v>0</c:v>
                </c:pt>
                <c:pt idx="27">
                  <c:v>0</c:v>
                </c:pt>
                <c:pt idx="28">
                  <c:v>0</c:v>
                </c:pt>
                <c:pt idx="29">
                  <c:v>0</c:v>
                </c:pt>
                <c:pt idx="30">
                  <c:v>1</c:v>
                </c:pt>
                <c:pt idx="31">
                  <c:v>0</c:v>
                </c:pt>
                <c:pt idx="32">
                  <c:v>0</c:v>
                </c:pt>
                <c:pt idx="33">
                  <c:v>0</c:v>
                </c:pt>
                <c:pt idx="34">
                  <c:v>0</c:v>
                </c:pt>
                <c:pt idx="35">
                  <c:v>0</c:v>
                </c:pt>
                <c:pt idx="36">
                  <c:v>0</c:v>
                </c:pt>
                <c:pt idx="37">
                  <c:v>0</c:v>
                </c:pt>
                <c:pt idx="38">
                  <c:v>0</c:v>
                </c:pt>
                <c:pt idx="39">
                  <c:v>2</c:v>
                </c:pt>
                <c:pt idx="40">
                  <c:v>2</c:v>
                </c:pt>
                <c:pt idx="41">
                  <c:v>1</c:v>
                </c:pt>
                <c:pt idx="42">
                  <c:v>1</c:v>
                </c:pt>
                <c:pt idx="43">
                  <c:v>2</c:v>
                </c:pt>
                <c:pt idx="44">
                  <c:v>2</c:v>
                </c:pt>
                <c:pt idx="45">
                  <c:v>4</c:v>
                </c:pt>
                <c:pt idx="46">
                  <c:v>6</c:v>
                </c:pt>
                <c:pt idx="47">
                  <c:v>5</c:v>
                </c:pt>
                <c:pt idx="48">
                  <c:v>10</c:v>
                </c:pt>
                <c:pt idx="49">
                  <c:v>14</c:v>
                </c:pt>
                <c:pt idx="50">
                  <c:v>18</c:v>
                </c:pt>
                <c:pt idx="51">
                  <c:v>21</c:v>
                </c:pt>
                <c:pt idx="52">
                  <c:v>23</c:v>
                </c:pt>
                <c:pt idx="53">
                  <c:v>39</c:v>
                </c:pt>
                <c:pt idx="54">
                  <c:v>45</c:v>
                </c:pt>
                <c:pt idx="55">
                  <c:v>51</c:v>
                </c:pt>
                <c:pt idx="56">
                  <c:v>76</c:v>
                </c:pt>
                <c:pt idx="57">
                  <c:v>73</c:v>
                </c:pt>
                <c:pt idx="58">
                  <c:v>106</c:v>
                </c:pt>
                <c:pt idx="59">
                  <c:v>120</c:v>
                </c:pt>
                <c:pt idx="60">
                  <c:v>162</c:v>
                </c:pt>
                <c:pt idx="61">
                  <c:v>171</c:v>
                </c:pt>
                <c:pt idx="62">
                  <c:v>199</c:v>
                </c:pt>
                <c:pt idx="63">
                  <c:v>197</c:v>
                </c:pt>
                <c:pt idx="64">
                  <c:v>170</c:v>
                </c:pt>
                <c:pt idx="65">
                  <c:v>163</c:v>
                </c:pt>
                <c:pt idx="66">
                  <c:v>175</c:v>
                </c:pt>
                <c:pt idx="67">
                  <c:v>137</c:v>
                </c:pt>
                <c:pt idx="68">
                  <c:v>99</c:v>
                </c:pt>
                <c:pt idx="69">
                  <c:v>94</c:v>
                </c:pt>
                <c:pt idx="70">
                  <c:v>93</c:v>
                </c:pt>
                <c:pt idx="71">
                  <c:v>72</c:v>
                </c:pt>
                <c:pt idx="72">
                  <c:v>44</c:v>
                </c:pt>
                <c:pt idx="73">
                  <c:v>51</c:v>
                </c:pt>
                <c:pt idx="74">
                  <c:v>64</c:v>
                </c:pt>
                <c:pt idx="75">
                  <c:v>44</c:v>
                </c:pt>
                <c:pt idx="76">
                  <c:v>33</c:v>
                </c:pt>
                <c:pt idx="77">
                  <c:v>34</c:v>
                </c:pt>
                <c:pt idx="78">
                  <c:v>25</c:v>
                </c:pt>
                <c:pt idx="79">
                  <c:v>21</c:v>
                </c:pt>
                <c:pt idx="80">
                  <c:v>18</c:v>
                </c:pt>
                <c:pt idx="81">
                  <c:v>7</c:v>
                </c:pt>
                <c:pt idx="82">
                  <c:v>6</c:v>
                </c:pt>
                <c:pt idx="83">
                  <c:v>8</c:v>
                </c:pt>
                <c:pt idx="84">
                  <c:v>5</c:v>
                </c:pt>
                <c:pt idx="85">
                  <c:v>1</c:v>
                </c:pt>
                <c:pt idx="86">
                  <c:v>4</c:v>
                </c:pt>
                <c:pt idx="87">
                  <c:v>4</c:v>
                </c:pt>
                <c:pt idx="88">
                  <c:v>3</c:v>
                </c:pt>
                <c:pt idx="89">
                  <c:v>2</c:v>
                </c:pt>
                <c:pt idx="90">
                  <c:v>1</c:v>
                </c:pt>
                <c:pt idx="91">
                  <c:v>1</c:v>
                </c:pt>
                <c:pt idx="92">
                  <c:v>2</c:v>
                </c:pt>
                <c:pt idx="93">
                  <c:v>1</c:v>
                </c:pt>
                <c:pt idx="94">
                  <c:v>1</c:v>
                </c:pt>
                <c:pt idx="95">
                  <c:v>0</c:v>
                </c:pt>
                <c:pt idx="96">
                  <c:v>0</c:v>
                </c:pt>
                <c:pt idx="97">
                  <c:v>1</c:v>
                </c:pt>
                <c:pt idx="98">
                  <c:v>1</c:v>
                </c:pt>
                <c:pt idx="99">
                  <c:v>0</c:v>
                </c:pt>
                <c:pt idx="100">
                  <c:v>1</c:v>
                </c:pt>
              </c:numCache>
            </c:numRef>
          </c:val>
          <c:extLst>
            <c:ext xmlns:c16="http://schemas.microsoft.com/office/drawing/2014/chart" uri="{C3380CC4-5D6E-409C-BE32-E72D297353CC}">
              <c16:uniqueId val="{00000001-80B0-4F27-B60E-4003A8780618}"/>
            </c:ext>
          </c:extLst>
        </c:ser>
        <c:ser>
          <c:idx val="1"/>
          <c:order val="1"/>
          <c:tx>
            <c:strRef>
              <c:f>Sheet1!$C$2</c:f>
              <c:strCache>
                <c:ptCount val="1"/>
                <c:pt idx="0">
                  <c:v>After VMS</c:v>
                </c:pt>
              </c:strCache>
            </c:strRef>
          </c:tx>
          <c:spPr>
            <a:solidFill>
              <a:schemeClr val="accent2">
                <a:lumMod val="20000"/>
                <a:lumOff val="80000"/>
              </a:schemeClr>
            </a:solidFill>
            <a:ln>
              <a:solidFill>
                <a:schemeClr val="accent2">
                  <a:lumMod val="20000"/>
                  <a:lumOff val="80000"/>
                </a:schemeClr>
              </a:solidFill>
            </a:ln>
          </c:spPr>
          <c:invertIfNegative val="0"/>
          <c:trendline>
            <c:spPr>
              <a:ln w="25400">
                <a:solidFill>
                  <a:schemeClr val="accent2"/>
                </a:solidFill>
              </a:ln>
            </c:spPr>
            <c:trendlineType val="movingAvg"/>
            <c:period val="2"/>
            <c:dispRSqr val="0"/>
            <c:dispEq val="0"/>
          </c:trendline>
          <c:cat>
            <c:numRef>
              <c:f>Sheet1!$A$3:$A$103</c:f>
              <c:numCache>
                <c:formatCode>General</c:formatCode>
                <c:ptCount val="10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pt idx="91">
                  <c:v>101</c:v>
                </c:pt>
                <c:pt idx="92">
                  <c:v>102</c:v>
                </c:pt>
                <c:pt idx="93">
                  <c:v>103</c:v>
                </c:pt>
                <c:pt idx="94">
                  <c:v>104</c:v>
                </c:pt>
                <c:pt idx="95">
                  <c:v>105</c:v>
                </c:pt>
                <c:pt idx="96">
                  <c:v>106</c:v>
                </c:pt>
                <c:pt idx="97">
                  <c:v>107</c:v>
                </c:pt>
                <c:pt idx="98">
                  <c:v>108</c:v>
                </c:pt>
                <c:pt idx="99">
                  <c:v>109</c:v>
                </c:pt>
                <c:pt idx="100">
                  <c:v>110</c:v>
                </c:pt>
              </c:numCache>
            </c:numRef>
          </c:cat>
          <c:val>
            <c:numRef>
              <c:f>Sheet1!$C$3:$C$103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1</c:v>
                </c:pt>
                <c:pt idx="12">
                  <c:v>0</c:v>
                </c:pt>
                <c:pt idx="13">
                  <c:v>0</c:v>
                </c:pt>
                <c:pt idx="14">
                  <c:v>0</c:v>
                </c:pt>
                <c:pt idx="15">
                  <c:v>0</c:v>
                </c:pt>
                <c:pt idx="16">
                  <c:v>0</c:v>
                </c:pt>
                <c:pt idx="17">
                  <c:v>0</c:v>
                </c:pt>
                <c:pt idx="18">
                  <c:v>0</c:v>
                </c:pt>
                <c:pt idx="19">
                  <c:v>0</c:v>
                </c:pt>
                <c:pt idx="20">
                  <c:v>0</c:v>
                </c:pt>
                <c:pt idx="21">
                  <c:v>0</c:v>
                </c:pt>
                <c:pt idx="22">
                  <c:v>1</c:v>
                </c:pt>
                <c:pt idx="23">
                  <c:v>0</c:v>
                </c:pt>
                <c:pt idx="24">
                  <c:v>1</c:v>
                </c:pt>
                <c:pt idx="25">
                  <c:v>2</c:v>
                </c:pt>
                <c:pt idx="26">
                  <c:v>0</c:v>
                </c:pt>
                <c:pt idx="27">
                  <c:v>0</c:v>
                </c:pt>
                <c:pt idx="28">
                  <c:v>0</c:v>
                </c:pt>
                <c:pt idx="29">
                  <c:v>1</c:v>
                </c:pt>
                <c:pt idx="30">
                  <c:v>4</c:v>
                </c:pt>
                <c:pt idx="31">
                  <c:v>2</c:v>
                </c:pt>
                <c:pt idx="32">
                  <c:v>5</c:v>
                </c:pt>
                <c:pt idx="33">
                  <c:v>3</c:v>
                </c:pt>
                <c:pt idx="34">
                  <c:v>7</c:v>
                </c:pt>
                <c:pt idx="35">
                  <c:v>16</c:v>
                </c:pt>
                <c:pt idx="36">
                  <c:v>12</c:v>
                </c:pt>
                <c:pt idx="37">
                  <c:v>11</c:v>
                </c:pt>
                <c:pt idx="38">
                  <c:v>19</c:v>
                </c:pt>
                <c:pt idx="39">
                  <c:v>32</c:v>
                </c:pt>
                <c:pt idx="40">
                  <c:v>44</c:v>
                </c:pt>
                <c:pt idx="41">
                  <c:v>56</c:v>
                </c:pt>
                <c:pt idx="42">
                  <c:v>71</c:v>
                </c:pt>
                <c:pt idx="43">
                  <c:v>103</c:v>
                </c:pt>
                <c:pt idx="44">
                  <c:v>115</c:v>
                </c:pt>
                <c:pt idx="45">
                  <c:v>112</c:v>
                </c:pt>
                <c:pt idx="46">
                  <c:v>221</c:v>
                </c:pt>
                <c:pt idx="47">
                  <c:v>200</c:v>
                </c:pt>
                <c:pt idx="48">
                  <c:v>204</c:v>
                </c:pt>
                <c:pt idx="49">
                  <c:v>227</c:v>
                </c:pt>
                <c:pt idx="50">
                  <c:v>185</c:v>
                </c:pt>
                <c:pt idx="51">
                  <c:v>174</c:v>
                </c:pt>
                <c:pt idx="52">
                  <c:v>156</c:v>
                </c:pt>
                <c:pt idx="53">
                  <c:v>119</c:v>
                </c:pt>
                <c:pt idx="54">
                  <c:v>74</c:v>
                </c:pt>
                <c:pt idx="55">
                  <c:v>67</c:v>
                </c:pt>
                <c:pt idx="56">
                  <c:v>42</c:v>
                </c:pt>
                <c:pt idx="57">
                  <c:v>32</c:v>
                </c:pt>
                <c:pt idx="58">
                  <c:v>24</c:v>
                </c:pt>
                <c:pt idx="59">
                  <c:v>22</c:v>
                </c:pt>
                <c:pt idx="60">
                  <c:v>17</c:v>
                </c:pt>
                <c:pt idx="61">
                  <c:v>13</c:v>
                </c:pt>
                <c:pt idx="62">
                  <c:v>9</c:v>
                </c:pt>
                <c:pt idx="63">
                  <c:v>7</c:v>
                </c:pt>
                <c:pt idx="64">
                  <c:v>6</c:v>
                </c:pt>
                <c:pt idx="65">
                  <c:v>6</c:v>
                </c:pt>
                <c:pt idx="66">
                  <c:v>5</c:v>
                </c:pt>
                <c:pt idx="67">
                  <c:v>1</c:v>
                </c:pt>
                <c:pt idx="68">
                  <c:v>3</c:v>
                </c:pt>
                <c:pt idx="69">
                  <c:v>1</c:v>
                </c:pt>
                <c:pt idx="70">
                  <c:v>2</c:v>
                </c:pt>
                <c:pt idx="71">
                  <c:v>1</c:v>
                </c:pt>
                <c:pt idx="72">
                  <c:v>1</c:v>
                </c:pt>
                <c:pt idx="73">
                  <c:v>1</c:v>
                </c:pt>
                <c:pt idx="74">
                  <c:v>3</c:v>
                </c:pt>
                <c:pt idx="75">
                  <c:v>0</c:v>
                </c:pt>
                <c:pt idx="76">
                  <c:v>1</c:v>
                </c:pt>
                <c:pt idx="77">
                  <c:v>0</c:v>
                </c:pt>
                <c:pt idx="78">
                  <c:v>0</c:v>
                </c:pt>
                <c:pt idx="79">
                  <c:v>0</c:v>
                </c:pt>
                <c:pt idx="80">
                  <c:v>0</c:v>
                </c:pt>
                <c:pt idx="81">
                  <c:v>0</c:v>
                </c:pt>
                <c:pt idx="82">
                  <c:v>0</c:v>
                </c:pt>
                <c:pt idx="83">
                  <c:v>0</c:v>
                </c:pt>
                <c:pt idx="84">
                  <c:v>1</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val>
          <c:extLst>
            <c:ext xmlns:c16="http://schemas.microsoft.com/office/drawing/2014/chart" uri="{C3380CC4-5D6E-409C-BE32-E72D297353CC}">
              <c16:uniqueId val="{00000003-80B0-4F27-B60E-4003A8780618}"/>
            </c:ext>
          </c:extLst>
        </c:ser>
        <c:dLbls>
          <c:showLegendKey val="0"/>
          <c:showVal val="0"/>
          <c:showCatName val="0"/>
          <c:showSerName val="0"/>
          <c:showPercent val="0"/>
          <c:showBubbleSize val="0"/>
        </c:dLbls>
        <c:gapWidth val="150"/>
        <c:axId val="71905664"/>
        <c:axId val="71907200"/>
      </c:barChart>
      <c:catAx>
        <c:axId val="71905664"/>
        <c:scaling>
          <c:orientation val="minMax"/>
        </c:scaling>
        <c:delete val="0"/>
        <c:axPos val="b"/>
        <c:numFmt formatCode="General" sourceLinked="1"/>
        <c:majorTickMark val="none"/>
        <c:minorTickMark val="none"/>
        <c:tickLblPos val="nextTo"/>
        <c:crossAx val="71907200"/>
        <c:crosses val="autoZero"/>
        <c:auto val="1"/>
        <c:lblAlgn val="ctr"/>
        <c:lblOffset val="100"/>
        <c:noMultiLvlLbl val="0"/>
      </c:catAx>
      <c:valAx>
        <c:axId val="71907200"/>
        <c:scaling>
          <c:orientation val="minMax"/>
        </c:scaling>
        <c:delete val="0"/>
        <c:axPos val="l"/>
        <c:majorGridlines/>
        <c:numFmt formatCode="General" sourceLinked="1"/>
        <c:majorTickMark val="none"/>
        <c:minorTickMark val="none"/>
        <c:tickLblPos val="nextTo"/>
        <c:crossAx val="71905664"/>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NZ" sz="4400" dirty="0"/>
              <a:t>Car</a:t>
            </a:r>
          </a:p>
        </c:rich>
      </c:tx>
      <c:overlay val="0"/>
    </c:title>
    <c:autoTitleDeleted val="0"/>
    <c:plotArea>
      <c:layout>
        <c:manualLayout>
          <c:layoutTarget val="inner"/>
          <c:xMode val="edge"/>
          <c:yMode val="edge"/>
          <c:x val="4.670896016302082E-2"/>
          <c:y val="0.10773039711377648"/>
          <c:w val="0.91956912194941232"/>
          <c:h val="0.82813031712009921"/>
        </c:manualLayout>
      </c:layout>
      <c:barChart>
        <c:barDir val="col"/>
        <c:grouping val="clustered"/>
        <c:varyColors val="0"/>
        <c:ser>
          <c:idx val="0"/>
          <c:order val="0"/>
          <c:tx>
            <c:strRef>
              <c:f>Sheet1!$C$2</c:f>
              <c:strCache>
                <c:ptCount val="1"/>
                <c:pt idx="0">
                  <c:v>Day 5 car</c:v>
                </c:pt>
              </c:strCache>
            </c:strRef>
          </c:tx>
          <c:spPr>
            <a:solidFill>
              <a:schemeClr val="accent1">
                <a:lumMod val="20000"/>
                <a:lumOff val="80000"/>
              </a:schemeClr>
            </a:solidFill>
          </c:spPr>
          <c:invertIfNegative val="0"/>
          <c:trendline>
            <c:spPr>
              <a:ln w="25400">
                <a:solidFill>
                  <a:schemeClr val="tx2"/>
                </a:solidFill>
              </a:ln>
            </c:spPr>
            <c:trendlineType val="movingAvg"/>
            <c:period val="2"/>
            <c:dispRSqr val="0"/>
            <c:dispEq val="0"/>
          </c:trendline>
          <c:cat>
            <c:numRef>
              <c:f>Sheet1!$A$3:$A$103</c:f>
              <c:numCache>
                <c:formatCode>General</c:formatCode>
                <c:ptCount val="10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pt idx="91">
                  <c:v>101</c:v>
                </c:pt>
                <c:pt idx="92">
                  <c:v>102</c:v>
                </c:pt>
                <c:pt idx="93">
                  <c:v>103</c:v>
                </c:pt>
                <c:pt idx="94">
                  <c:v>104</c:v>
                </c:pt>
                <c:pt idx="95">
                  <c:v>105</c:v>
                </c:pt>
                <c:pt idx="96">
                  <c:v>106</c:v>
                </c:pt>
                <c:pt idx="97">
                  <c:v>107</c:v>
                </c:pt>
                <c:pt idx="98">
                  <c:v>108</c:v>
                </c:pt>
                <c:pt idx="99">
                  <c:v>109</c:v>
                </c:pt>
                <c:pt idx="100">
                  <c:v>110</c:v>
                </c:pt>
              </c:numCache>
            </c:numRef>
          </c:cat>
          <c:val>
            <c:numRef>
              <c:f>Sheet1!$C$3:$C$103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1</c:v>
                </c:pt>
                <c:pt idx="24">
                  <c:v>0</c:v>
                </c:pt>
                <c:pt idx="25">
                  <c:v>0</c:v>
                </c:pt>
                <c:pt idx="26">
                  <c:v>0</c:v>
                </c:pt>
                <c:pt idx="27">
                  <c:v>0</c:v>
                </c:pt>
                <c:pt idx="28">
                  <c:v>0</c:v>
                </c:pt>
                <c:pt idx="29">
                  <c:v>0</c:v>
                </c:pt>
                <c:pt idx="30">
                  <c:v>1</c:v>
                </c:pt>
                <c:pt idx="31">
                  <c:v>0</c:v>
                </c:pt>
                <c:pt idx="32">
                  <c:v>0</c:v>
                </c:pt>
                <c:pt idx="33">
                  <c:v>0</c:v>
                </c:pt>
                <c:pt idx="34">
                  <c:v>0</c:v>
                </c:pt>
                <c:pt idx="35">
                  <c:v>0</c:v>
                </c:pt>
                <c:pt idx="36">
                  <c:v>0</c:v>
                </c:pt>
                <c:pt idx="37">
                  <c:v>0</c:v>
                </c:pt>
                <c:pt idx="38">
                  <c:v>0</c:v>
                </c:pt>
                <c:pt idx="39">
                  <c:v>1</c:v>
                </c:pt>
                <c:pt idx="40">
                  <c:v>2</c:v>
                </c:pt>
                <c:pt idx="41">
                  <c:v>1</c:v>
                </c:pt>
                <c:pt idx="42">
                  <c:v>0</c:v>
                </c:pt>
                <c:pt idx="43">
                  <c:v>2</c:v>
                </c:pt>
                <c:pt idx="44">
                  <c:v>2</c:v>
                </c:pt>
                <c:pt idx="45">
                  <c:v>2</c:v>
                </c:pt>
                <c:pt idx="46">
                  <c:v>6</c:v>
                </c:pt>
                <c:pt idx="47">
                  <c:v>3</c:v>
                </c:pt>
                <c:pt idx="48">
                  <c:v>8</c:v>
                </c:pt>
                <c:pt idx="49">
                  <c:v>12</c:v>
                </c:pt>
                <c:pt idx="50">
                  <c:v>14</c:v>
                </c:pt>
                <c:pt idx="51">
                  <c:v>15</c:v>
                </c:pt>
                <c:pt idx="52">
                  <c:v>17</c:v>
                </c:pt>
                <c:pt idx="53">
                  <c:v>32</c:v>
                </c:pt>
                <c:pt idx="54">
                  <c:v>35</c:v>
                </c:pt>
                <c:pt idx="55">
                  <c:v>37</c:v>
                </c:pt>
                <c:pt idx="56">
                  <c:v>58</c:v>
                </c:pt>
                <c:pt idx="57">
                  <c:v>59</c:v>
                </c:pt>
                <c:pt idx="58">
                  <c:v>69</c:v>
                </c:pt>
                <c:pt idx="59">
                  <c:v>80</c:v>
                </c:pt>
                <c:pt idx="60">
                  <c:v>105</c:v>
                </c:pt>
                <c:pt idx="61">
                  <c:v>125</c:v>
                </c:pt>
                <c:pt idx="62">
                  <c:v>134</c:v>
                </c:pt>
                <c:pt idx="63">
                  <c:v>113</c:v>
                </c:pt>
                <c:pt idx="64">
                  <c:v>112</c:v>
                </c:pt>
                <c:pt idx="65">
                  <c:v>121</c:v>
                </c:pt>
                <c:pt idx="66">
                  <c:v>107</c:v>
                </c:pt>
                <c:pt idx="67">
                  <c:v>80</c:v>
                </c:pt>
                <c:pt idx="68">
                  <c:v>54</c:v>
                </c:pt>
                <c:pt idx="69">
                  <c:v>58</c:v>
                </c:pt>
                <c:pt idx="70">
                  <c:v>55</c:v>
                </c:pt>
                <c:pt idx="71">
                  <c:v>41</c:v>
                </c:pt>
                <c:pt idx="72">
                  <c:v>18</c:v>
                </c:pt>
                <c:pt idx="73">
                  <c:v>26</c:v>
                </c:pt>
                <c:pt idx="74">
                  <c:v>47</c:v>
                </c:pt>
                <c:pt idx="75">
                  <c:v>27</c:v>
                </c:pt>
                <c:pt idx="76">
                  <c:v>22</c:v>
                </c:pt>
                <c:pt idx="77">
                  <c:v>21</c:v>
                </c:pt>
                <c:pt idx="78">
                  <c:v>16</c:v>
                </c:pt>
                <c:pt idx="79">
                  <c:v>14</c:v>
                </c:pt>
                <c:pt idx="80">
                  <c:v>15</c:v>
                </c:pt>
                <c:pt idx="81">
                  <c:v>3</c:v>
                </c:pt>
                <c:pt idx="82">
                  <c:v>4</c:v>
                </c:pt>
                <c:pt idx="83">
                  <c:v>7</c:v>
                </c:pt>
                <c:pt idx="84">
                  <c:v>4</c:v>
                </c:pt>
                <c:pt idx="85">
                  <c:v>1</c:v>
                </c:pt>
                <c:pt idx="86">
                  <c:v>2</c:v>
                </c:pt>
                <c:pt idx="87">
                  <c:v>3</c:v>
                </c:pt>
                <c:pt idx="88">
                  <c:v>1</c:v>
                </c:pt>
                <c:pt idx="89">
                  <c:v>1</c:v>
                </c:pt>
                <c:pt idx="90">
                  <c:v>0</c:v>
                </c:pt>
                <c:pt idx="91">
                  <c:v>1</c:v>
                </c:pt>
                <c:pt idx="92">
                  <c:v>1</c:v>
                </c:pt>
                <c:pt idx="93">
                  <c:v>1</c:v>
                </c:pt>
                <c:pt idx="94">
                  <c:v>1</c:v>
                </c:pt>
                <c:pt idx="95">
                  <c:v>0</c:v>
                </c:pt>
                <c:pt idx="96">
                  <c:v>0</c:v>
                </c:pt>
                <c:pt idx="97">
                  <c:v>1</c:v>
                </c:pt>
                <c:pt idx="98">
                  <c:v>1</c:v>
                </c:pt>
                <c:pt idx="99">
                  <c:v>0</c:v>
                </c:pt>
                <c:pt idx="100">
                  <c:v>0</c:v>
                </c:pt>
              </c:numCache>
            </c:numRef>
          </c:val>
          <c:extLst>
            <c:ext xmlns:c16="http://schemas.microsoft.com/office/drawing/2014/chart" uri="{C3380CC4-5D6E-409C-BE32-E72D297353CC}">
              <c16:uniqueId val="{00000001-74E6-4F6E-85CC-5AAD6FA753A0}"/>
            </c:ext>
          </c:extLst>
        </c:ser>
        <c:ser>
          <c:idx val="1"/>
          <c:order val="1"/>
          <c:tx>
            <c:strRef>
              <c:f>Sheet1!$G$2</c:f>
              <c:strCache>
                <c:ptCount val="1"/>
                <c:pt idx="0">
                  <c:v>Day 3 car</c:v>
                </c:pt>
              </c:strCache>
            </c:strRef>
          </c:tx>
          <c:spPr>
            <a:solidFill>
              <a:schemeClr val="accent2">
                <a:lumMod val="40000"/>
                <a:lumOff val="60000"/>
              </a:schemeClr>
            </a:solidFill>
          </c:spPr>
          <c:invertIfNegative val="0"/>
          <c:trendline>
            <c:spPr>
              <a:ln w="25400">
                <a:solidFill>
                  <a:schemeClr val="accent2"/>
                </a:solidFill>
              </a:ln>
            </c:spPr>
            <c:trendlineType val="movingAvg"/>
            <c:period val="2"/>
            <c:dispRSqr val="0"/>
            <c:dispEq val="0"/>
          </c:trendline>
          <c:cat>
            <c:numRef>
              <c:f>Sheet1!$A$3:$A$103</c:f>
              <c:numCache>
                <c:formatCode>General</c:formatCode>
                <c:ptCount val="10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pt idx="91">
                  <c:v>101</c:v>
                </c:pt>
                <c:pt idx="92">
                  <c:v>102</c:v>
                </c:pt>
                <c:pt idx="93">
                  <c:v>103</c:v>
                </c:pt>
                <c:pt idx="94">
                  <c:v>104</c:v>
                </c:pt>
                <c:pt idx="95">
                  <c:v>105</c:v>
                </c:pt>
                <c:pt idx="96">
                  <c:v>106</c:v>
                </c:pt>
                <c:pt idx="97">
                  <c:v>107</c:v>
                </c:pt>
                <c:pt idx="98">
                  <c:v>108</c:v>
                </c:pt>
                <c:pt idx="99">
                  <c:v>109</c:v>
                </c:pt>
                <c:pt idx="100">
                  <c:v>110</c:v>
                </c:pt>
              </c:numCache>
            </c:numRef>
          </c:cat>
          <c:val>
            <c:numRef>
              <c:f>Sheet1!$G$3:$G$103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1</c:v>
                </c:pt>
                <c:pt idx="16">
                  <c:v>0</c:v>
                </c:pt>
                <c:pt idx="17">
                  <c:v>1</c:v>
                </c:pt>
                <c:pt idx="18">
                  <c:v>4</c:v>
                </c:pt>
                <c:pt idx="19">
                  <c:v>1</c:v>
                </c:pt>
                <c:pt idx="20">
                  <c:v>2</c:v>
                </c:pt>
                <c:pt idx="21">
                  <c:v>3</c:v>
                </c:pt>
                <c:pt idx="22">
                  <c:v>2</c:v>
                </c:pt>
                <c:pt idx="23">
                  <c:v>2</c:v>
                </c:pt>
                <c:pt idx="24">
                  <c:v>5</c:v>
                </c:pt>
                <c:pt idx="25">
                  <c:v>4</c:v>
                </c:pt>
                <c:pt idx="26">
                  <c:v>4</c:v>
                </c:pt>
                <c:pt idx="27">
                  <c:v>6</c:v>
                </c:pt>
                <c:pt idx="28">
                  <c:v>7</c:v>
                </c:pt>
                <c:pt idx="29">
                  <c:v>6</c:v>
                </c:pt>
                <c:pt idx="30">
                  <c:v>8</c:v>
                </c:pt>
                <c:pt idx="31">
                  <c:v>3</c:v>
                </c:pt>
                <c:pt idx="32">
                  <c:v>7</c:v>
                </c:pt>
                <c:pt idx="33">
                  <c:v>3</c:v>
                </c:pt>
                <c:pt idx="34">
                  <c:v>3</c:v>
                </c:pt>
                <c:pt idx="35">
                  <c:v>4</c:v>
                </c:pt>
                <c:pt idx="36">
                  <c:v>4</c:v>
                </c:pt>
                <c:pt idx="37">
                  <c:v>3</c:v>
                </c:pt>
                <c:pt idx="38">
                  <c:v>8</c:v>
                </c:pt>
                <c:pt idx="39">
                  <c:v>5</c:v>
                </c:pt>
                <c:pt idx="40">
                  <c:v>4</c:v>
                </c:pt>
                <c:pt idx="41">
                  <c:v>2</c:v>
                </c:pt>
                <c:pt idx="42">
                  <c:v>7</c:v>
                </c:pt>
                <c:pt idx="43">
                  <c:v>6</c:v>
                </c:pt>
                <c:pt idx="44">
                  <c:v>3</c:v>
                </c:pt>
                <c:pt idx="45">
                  <c:v>6</c:v>
                </c:pt>
                <c:pt idx="46">
                  <c:v>16</c:v>
                </c:pt>
                <c:pt idx="47">
                  <c:v>13</c:v>
                </c:pt>
                <c:pt idx="48">
                  <c:v>17</c:v>
                </c:pt>
                <c:pt idx="49">
                  <c:v>14</c:v>
                </c:pt>
                <c:pt idx="50">
                  <c:v>29</c:v>
                </c:pt>
                <c:pt idx="51">
                  <c:v>17</c:v>
                </c:pt>
                <c:pt idx="52">
                  <c:v>35</c:v>
                </c:pt>
                <c:pt idx="53">
                  <c:v>34</c:v>
                </c:pt>
                <c:pt idx="54">
                  <c:v>43</c:v>
                </c:pt>
                <c:pt idx="55">
                  <c:v>66</c:v>
                </c:pt>
                <c:pt idx="56">
                  <c:v>67</c:v>
                </c:pt>
                <c:pt idx="57">
                  <c:v>78</c:v>
                </c:pt>
                <c:pt idx="58">
                  <c:v>79</c:v>
                </c:pt>
                <c:pt idx="59">
                  <c:v>93</c:v>
                </c:pt>
                <c:pt idx="60">
                  <c:v>107</c:v>
                </c:pt>
                <c:pt idx="61">
                  <c:v>89</c:v>
                </c:pt>
                <c:pt idx="62">
                  <c:v>83</c:v>
                </c:pt>
                <c:pt idx="63">
                  <c:v>79</c:v>
                </c:pt>
                <c:pt idx="64">
                  <c:v>82</c:v>
                </c:pt>
                <c:pt idx="65">
                  <c:v>71</c:v>
                </c:pt>
                <c:pt idx="66">
                  <c:v>63</c:v>
                </c:pt>
                <c:pt idx="67">
                  <c:v>54</c:v>
                </c:pt>
                <c:pt idx="68">
                  <c:v>46</c:v>
                </c:pt>
                <c:pt idx="69">
                  <c:v>46</c:v>
                </c:pt>
                <c:pt idx="70">
                  <c:v>51</c:v>
                </c:pt>
                <c:pt idx="71">
                  <c:v>40</c:v>
                </c:pt>
                <c:pt idx="72">
                  <c:v>38</c:v>
                </c:pt>
                <c:pt idx="73">
                  <c:v>30</c:v>
                </c:pt>
                <c:pt idx="74">
                  <c:v>21</c:v>
                </c:pt>
                <c:pt idx="75">
                  <c:v>14</c:v>
                </c:pt>
                <c:pt idx="76">
                  <c:v>23</c:v>
                </c:pt>
                <c:pt idx="77">
                  <c:v>10</c:v>
                </c:pt>
                <c:pt idx="78">
                  <c:v>9</c:v>
                </c:pt>
                <c:pt idx="79">
                  <c:v>6</c:v>
                </c:pt>
                <c:pt idx="80">
                  <c:v>8</c:v>
                </c:pt>
                <c:pt idx="81">
                  <c:v>4</c:v>
                </c:pt>
                <c:pt idx="82">
                  <c:v>7</c:v>
                </c:pt>
                <c:pt idx="83">
                  <c:v>8</c:v>
                </c:pt>
                <c:pt idx="84">
                  <c:v>1</c:v>
                </c:pt>
                <c:pt idx="85">
                  <c:v>4</c:v>
                </c:pt>
                <c:pt idx="86">
                  <c:v>2</c:v>
                </c:pt>
                <c:pt idx="87">
                  <c:v>2</c:v>
                </c:pt>
                <c:pt idx="88">
                  <c:v>0</c:v>
                </c:pt>
                <c:pt idx="89">
                  <c:v>0</c:v>
                </c:pt>
                <c:pt idx="90">
                  <c:v>1</c:v>
                </c:pt>
                <c:pt idx="91">
                  <c:v>1</c:v>
                </c:pt>
                <c:pt idx="92">
                  <c:v>0</c:v>
                </c:pt>
                <c:pt idx="93">
                  <c:v>0</c:v>
                </c:pt>
                <c:pt idx="94">
                  <c:v>2</c:v>
                </c:pt>
                <c:pt idx="95">
                  <c:v>0</c:v>
                </c:pt>
                <c:pt idx="96">
                  <c:v>0</c:v>
                </c:pt>
                <c:pt idx="97">
                  <c:v>0</c:v>
                </c:pt>
                <c:pt idx="98">
                  <c:v>1</c:v>
                </c:pt>
                <c:pt idx="99">
                  <c:v>1</c:v>
                </c:pt>
                <c:pt idx="100">
                  <c:v>0</c:v>
                </c:pt>
              </c:numCache>
            </c:numRef>
          </c:val>
          <c:extLst>
            <c:ext xmlns:c16="http://schemas.microsoft.com/office/drawing/2014/chart" uri="{C3380CC4-5D6E-409C-BE32-E72D297353CC}">
              <c16:uniqueId val="{00000003-74E6-4F6E-85CC-5AAD6FA753A0}"/>
            </c:ext>
          </c:extLst>
        </c:ser>
        <c:ser>
          <c:idx val="2"/>
          <c:order val="2"/>
          <c:tx>
            <c:strRef>
              <c:f>Sheet1!$K$2</c:f>
              <c:strCache>
                <c:ptCount val="1"/>
                <c:pt idx="0">
                  <c:v>Day 4 car</c:v>
                </c:pt>
              </c:strCache>
            </c:strRef>
          </c:tx>
          <c:spPr>
            <a:solidFill>
              <a:schemeClr val="accent3">
                <a:lumMod val="40000"/>
                <a:lumOff val="60000"/>
              </a:schemeClr>
            </a:solidFill>
          </c:spPr>
          <c:invertIfNegative val="0"/>
          <c:trendline>
            <c:spPr>
              <a:ln w="25400">
                <a:solidFill>
                  <a:schemeClr val="accent3">
                    <a:lumMod val="75000"/>
                  </a:schemeClr>
                </a:solidFill>
              </a:ln>
            </c:spPr>
            <c:trendlineType val="movingAvg"/>
            <c:period val="2"/>
            <c:dispRSqr val="0"/>
            <c:dispEq val="0"/>
          </c:trendline>
          <c:cat>
            <c:numRef>
              <c:f>Sheet1!$A$3:$A$103</c:f>
              <c:numCache>
                <c:formatCode>General</c:formatCode>
                <c:ptCount val="10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pt idx="91">
                  <c:v>101</c:v>
                </c:pt>
                <c:pt idx="92">
                  <c:v>102</c:v>
                </c:pt>
                <c:pt idx="93">
                  <c:v>103</c:v>
                </c:pt>
                <c:pt idx="94">
                  <c:v>104</c:v>
                </c:pt>
                <c:pt idx="95">
                  <c:v>105</c:v>
                </c:pt>
                <c:pt idx="96">
                  <c:v>106</c:v>
                </c:pt>
                <c:pt idx="97">
                  <c:v>107</c:v>
                </c:pt>
                <c:pt idx="98">
                  <c:v>108</c:v>
                </c:pt>
                <c:pt idx="99">
                  <c:v>109</c:v>
                </c:pt>
                <c:pt idx="100">
                  <c:v>110</c:v>
                </c:pt>
              </c:numCache>
            </c:numRef>
          </c:cat>
          <c:val>
            <c:numRef>
              <c:f>Sheet1!$K$3:$K$103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2</c:v>
                </c:pt>
                <c:pt idx="21">
                  <c:v>4</c:v>
                </c:pt>
                <c:pt idx="22">
                  <c:v>8</c:v>
                </c:pt>
                <c:pt idx="23">
                  <c:v>7</c:v>
                </c:pt>
                <c:pt idx="24">
                  <c:v>7</c:v>
                </c:pt>
                <c:pt idx="25">
                  <c:v>6</c:v>
                </c:pt>
                <c:pt idx="26">
                  <c:v>4</c:v>
                </c:pt>
                <c:pt idx="27">
                  <c:v>10</c:v>
                </c:pt>
                <c:pt idx="28">
                  <c:v>4</c:v>
                </c:pt>
                <c:pt idx="29">
                  <c:v>1</c:v>
                </c:pt>
                <c:pt idx="30">
                  <c:v>4</c:v>
                </c:pt>
                <c:pt idx="31">
                  <c:v>4</c:v>
                </c:pt>
                <c:pt idx="32">
                  <c:v>2</c:v>
                </c:pt>
                <c:pt idx="33">
                  <c:v>2</c:v>
                </c:pt>
                <c:pt idx="34">
                  <c:v>4</c:v>
                </c:pt>
                <c:pt idx="35">
                  <c:v>5</c:v>
                </c:pt>
                <c:pt idx="36">
                  <c:v>2</c:v>
                </c:pt>
                <c:pt idx="37">
                  <c:v>3</c:v>
                </c:pt>
                <c:pt idx="38">
                  <c:v>5</c:v>
                </c:pt>
                <c:pt idx="39">
                  <c:v>6</c:v>
                </c:pt>
                <c:pt idx="40">
                  <c:v>10</c:v>
                </c:pt>
                <c:pt idx="41">
                  <c:v>5</c:v>
                </c:pt>
                <c:pt idx="42">
                  <c:v>9</c:v>
                </c:pt>
                <c:pt idx="43">
                  <c:v>10</c:v>
                </c:pt>
                <c:pt idx="44">
                  <c:v>9</c:v>
                </c:pt>
                <c:pt idx="45">
                  <c:v>11</c:v>
                </c:pt>
                <c:pt idx="46">
                  <c:v>10</c:v>
                </c:pt>
                <c:pt idx="47">
                  <c:v>13</c:v>
                </c:pt>
                <c:pt idx="48">
                  <c:v>16</c:v>
                </c:pt>
                <c:pt idx="49">
                  <c:v>18</c:v>
                </c:pt>
                <c:pt idx="50">
                  <c:v>24</c:v>
                </c:pt>
                <c:pt idx="51">
                  <c:v>47</c:v>
                </c:pt>
                <c:pt idx="52">
                  <c:v>44</c:v>
                </c:pt>
                <c:pt idx="53">
                  <c:v>53</c:v>
                </c:pt>
                <c:pt idx="54">
                  <c:v>49</c:v>
                </c:pt>
                <c:pt idx="55">
                  <c:v>75</c:v>
                </c:pt>
                <c:pt idx="56">
                  <c:v>70</c:v>
                </c:pt>
                <c:pt idx="57">
                  <c:v>80</c:v>
                </c:pt>
                <c:pt idx="58">
                  <c:v>107</c:v>
                </c:pt>
                <c:pt idx="59">
                  <c:v>91</c:v>
                </c:pt>
                <c:pt idx="60">
                  <c:v>94</c:v>
                </c:pt>
                <c:pt idx="61">
                  <c:v>95</c:v>
                </c:pt>
                <c:pt idx="62">
                  <c:v>106</c:v>
                </c:pt>
                <c:pt idx="63">
                  <c:v>102</c:v>
                </c:pt>
                <c:pt idx="64">
                  <c:v>91</c:v>
                </c:pt>
                <c:pt idx="65">
                  <c:v>73</c:v>
                </c:pt>
                <c:pt idx="66">
                  <c:v>67</c:v>
                </c:pt>
                <c:pt idx="67">
                  <c:v>51</c:v>
                </c:pt>
                <c:pt idx="68">
                  <c:v>55</c:v>
                </c:pt>
                <c:pt idx="69">
                  <c:v>62</c:v>
                </c:pt>
                <c:pt idx="70">
                  <c:v>50</c:v>
                </c:pt>
                <c:pt idx="71">
                  <c:v>48</c:v>
                </c:pt>
                <c:pt idx="72">
                  <c:v>24</c:v>
                </c:pt>
                <c:pt idx="73">
                  <c:v>12</c:v>
                </c:pt>
                <c:pt idx="74">
                  <c:v>19</c:v>
                </c:pt>
                <c:pt idx="75">
                  <c:v>14</c:v>
                </c:pt>
                <c:pt idx="76">
                  <c:v>7</c:v>
                </c:pt>
                <c:pt idx="77">
                  <c:v>9</c:v>
                </c:pt>
                <c:pt idx="78">
                  <c:v>12</c:v>
                </c:pt>
                <c:pt idx="79">
                  <c:v>6</c:v>
                </c:pt>
                <c:pt idx="80">
                  <c:v>7</c:v>
                </c:pt>
                <c:pt idx="81">
                  <c:v>5</c:v>
                </c:pt>
                <c:pt idx="82">
                  <c:v>3</c:v>
                </c:pt>
                <c:pt idx="83">
                  <c:v>5</c:v>
                </c:pt>
                <c:pt idx="84">
                  <c:v>2</c:v>
                </c:pt>
                <c:pt idx="85">
                  <c:v>3</c:v>
                </c:pt>
                <c:pt idx="86">
                  <c:v>1</c:v>
                </c:pt>
                <c:pt idx="87">
                  <c:v>1</c:v>
                </c:pt>
                <c:pt idx="88">
                  <c:v>0</c:v>
                </c:pt>
                <c:pt idx="89">
                  <c:v>0</c:v>
                </c:pt>
                <c:pt idx="90">
                  <c:v>0</c:v>
                </c:pt>
                <c:pt idx="91">
                  <c:v>1</c:v>
                </c:pt>
                <c:pt idx="92">
                  <c:v>0</c:v>
                </c:pt>
                <c:pt idx="93">
                  <c:v>0</c:v>
                </c:pt>
                <c:pt idx="94">
                  <c:v>0</c:v>
                </c:pt>
                <c:pt idx="95">
                  <c:v>0</c:v>
                </c:pt>
                <c:pt idx="96">
                  <c:v>0</c:v>
                </c:pt>
                <c:pt idx="97">
                  <c:v>0</c:v>
                </c:pt>
                <c:pt idx="98">
                  <c:v>0</c:v>
                </c:pt>
                <c:pt idx="99">
                  <c:v>0</c:v>
                </c:pt>
                <c:pt idx="100">
                  <c:v>0</c:v>
                </c:pt>
              </c:numCache>
            </c:numRef>
          </c:val>
          <c:extLst>
            <c:ext xmlns:c16="http://schemas.microsoft.com/office/drawing/2014/chart" uri="{C3380CC4-5D6E-409C-BE32-E72D297353CC}">
              <c16:uniqueId val="{00000005-74E6-4F6E-85CC-5AAD6FA753A0}"/>
            </c:ext>
          </c:extLst>
        </c:ser>
        <c:dLbls>
          <c:showLegendKey val="0"/>
          <c:showVal val="0"/>
          <c:showCatName val="0"/>
          <c:showSerName val="0"/>
          <c:showPercent val="0"/>
          <c:showBubbleSize val="0"/>
        </c:dLbls>
        <c:gapWidth val="150"/>
        <c:axId val="73670656"/>
        <c:axId val="73672192"/>
      </c:barChart>
      <c:catAx>
        <c:axId val="73670656"/>
        <c:scaling>
          <c:orientation val="minMax"/>
        </c:scaling>
        <c:delete val="0"/>
        <c:axPos val="b"/>
        <c:numFmt formatCode="General" sourceLinked="1"/>
        <c:majorTickMark val="none"/>
        <c:minorTickMark val="none"/>
        <c:tickLblPos val="nextTo"/>
        <c:crossAx val="73672192"/>
        <c:crosses val="autoZero"/>
        <c:auto val="1"/>
        <c:lblAlgn val="ctr"/>
        <c:lblOffset val="100"/>
        <c:noMultiLvlLbl val="0"/>
      </c:catAx>
      <c:valAx>
        <c:axId val="73672192"/>
        <c:scaling>
          <c:orientation val="minMax"/>
        </c:scaling>
        <c:delete val="0"/>
        <c:axPos val="l"/>
        <c:majorGridlines/>
        <c:numFmt formatCode="General" sourceLinked="1"/>
        <c:majorTickMark val="none"/>
        <c:minorTickMark val="none"/>
        <c:tickLblPos val="nextTo"/>
        <c:crossAx val="73670656"/>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NZ" sz="3600" dirty="0"/>
              <a:t>Medium</a:t>
            </a:r>
          </a:p>
        </c:rich>
      </c:tx>
      <c:overlay val="0"/>
    </c:title>
    <c:autoTitleDeleted val="0"/>
    <c:plotArea>
      <c:layout>
        <c:manualLayout>
          <c:layoutTarget val="inner"/>
          <c:xMode val="edge"/>
          <c:yMode val="edge"/>
          <c:x val="5.0266479525907022E-2"/>
          <c:y val="9.5143452721777363E-2"/>
          <c:w val="0.9452872352753563"/>
          <c:h val="0.84141648078988351"/>
        </c:manualLayout>
      </c:layout>
      <c:barChart>
        <c:barDir val="col"/>
        <c:grouping val="clustered"/>
        <c:varyColors val="0"/>
        <c:ser>
          <c:idx val="0"/>
          <c:order val="0"/>
          <c:tx>
            <c:strRef>
              <c:f>Sheet1!$D$2</c:f>
              <c:strCache>
                <c:ptCount val="1"/>
                <c:pt idx="0">
                  <c:v>Day 5 medium</c:v>
                </c:pt>
              </c:strCache>
            </c:strRef>
          </c:tx>
          <c:spPr>
            <a:solidFill>
              <a:schemeClr val="accent1">
                <a:lumMod val="40000"/>
                <a:lumOff val="60000"/>
              </a:schemeClr>
            </a:solidFill>
          </c:spPr>
          <c:invertIfNegative val="0"/>
          <c:trendline>
            <c:spPr>
              <a:ln w="25400">
                <a:solidFill>
                  <a:schemeClr val="tx2"/>
                </a:solidFill>
              </a:ln>
            </c:spPr>
            <c:trendlineType val="movingAvg"/>
            <c:period val="2"/>
            <c:dispRSqr val="0"/>
            <c:dispEq val="0"/>
          </c:trendline>
          <c:cat>
            <c:numRef>
              <c:f>Sheet1!$A$3:$A$103</c:f>
              <c:numCache>
                <c:formatCode>General</c:formatCode>
                <c:ptCount val="10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pt idx="91">
                  <c:v>101</c:v>
                </c:pt>
                <c:pt idx="92">
                  <c:v>102</c:v>
                </c:pt>
                <c:pt idx="93">
                  <c:v>103</c:v>
                </c:pt>
                <c:pt idx="94">
                  <c:v>104</c:v>
                </c:pt>
                <c:pt idx="95">
                  <c:v>105</c:v>
                </c:pt>
                <c:pt idx="96">
                  <c:v>106</c:v>
                </c:pt>
                <c:pt idx="97">
                  <c:v>107</c:v>
                </c:pt>
                <c:pt idx="98">
                  <c:v>108</c:v>
                </c:pt>
                <c:pt idx="99">
                  <c:v>109</c:v>
                </c:pt>
                <c:pt idx="100">
                  <c:v>110</c:v>
                </c:pt>
              </c:numCache>
            </c:numRef>
          </c:cat>
          <c:val>
            <c:numRef>
              <c:f>Sheet1!$D$3:$D$103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1</c:v>
                </c:pt>
                <c:pt idx="40">
                  <c:v>0</c:v>
                </c:pt>
                <c:pt idx="41">
                  <c:v>0</c:v>
                </c:pt>
                <c:pt idx="42">
                  <c:v>1</c:v>
                </c:pt>
                <c:pt idx="43">
                  <c:v>0</c:v>
                </c:pt>
                <c:pt idx="44">
                  <c:v>0</c:v>
                </c:pt>
                <c:pt idx="45">
                  <c:v>2</c:v>
                </c:pt>
                <c:pt idx="46">
                  <c:v>0</c:v>
                </c:pt>
                <c:pt idx="47">
                  <c:v>2</c:v>
                </c:pt>
                <c:pt idx="48">
                  <c:v>1</c:v>
                </c:pt>
                <c:pt idx="49">
                  <c:v>2</c:v>
                </c:pt>
                <c:pt idx="50">
                  <c:v>3</c:v>
                </c:pt>
                <c:pt idx="51">
                  <c:v>2</c:v>
                </c:pt>
                <c:pt idx="52">
                  <c:v>6</c:v>
                </c:pt>
                <c:pt idx="53">
                  <c:v>4</c:v>
                </c:pt>
                <c:pt idx="54">
                  <c:v>7</c:v>
                </c:pt>
                <c:pt idx="55">
                  <c:v>9</c:v>
                </c:pt>
                <c:pt idx="56">
                  <c:v>11</c:v>
                </c:pt>
                <c:pt idx="57">
                  <c:v>11</c:v>
                </c:pt>
                <c:pt idx="58">
                  <c:v>24</c:v>
                </c:pt>
                <c:pt idx="59">
                  <c:v>30</c:v>
                </c:pt>
                <c:pt idx="60">
                  <c:v>36</c:v>
                </c:pt>
                <c:pt idx="61">
                  <c:v>31</c:v>
                </c:pt>
                <c:pt idx="62">
                  <c:v>46</c:v>
                </c:pt>
                <c:pt idx="63">
                  <c:v>49</c:v>
                </c:pt>
                <c:pt idx="64">
                  <c:v>33</c:v>
                </c:pt>
                <c:pt idx="65">
                  <c:v>27</c:v>
                </c:pt>
                <c:pt idx="66">
                  <c:v>34</c:v>
                </c:pt>
                <c:pt idx="67">
                  <c:v>29</c:v>
                </c:pt>
                <c:pt idx="68">
                  <c:v>22</c:v>
                </c:pt>
                <c:pt idx="69">
                  <c:v>15</c:v>
                </c:pt>
                <c:pt idx="70">
                  <c:v>14</c:v>
                </c:pt>
                <c:pt idx="71">
                  <c:v>17</c:v>
                </c:pt>
                <c:pt idx="72">
                  <c:v>17</c:v>
                </c:pt>
                <c:pt idx="73">
                  <c:v>15</c:v>
                </c:pt>
                <c:pt idx="74">
                  <c:v>5</c:v>
                </c:pt>
                <c:pt idx="75">
                  <c:v>9</c:v>
                </c:pt>
                <c:pt idx="76">
                  <c:v>5</c:v>
                </c:pt>
                <c:pt idx="77">
                  <c:v>10</c:v>
                </c:pt>
                <c:pt idx="78">
                  <c:v>4</c:v>
                </c:pt>
                <c:pt idx="79">
                  <c:v>5</c:v>
                </c:pt>
                <c:pt idx="80">
                  <c:v>2</c:v>
                </c:pt>
                <c:pt idx="81">
                  <c:v>1</c:v>
                </c:pt>
                <c:pt idx="82">
                  <c:v>2</c:v>
                </c:pt>
                <c:pt idx="83">
                  <c:v>1</c:v>
                </c:pt>
                <c:pt idx="84">
                  <c:v>0</c:v>
                </c:pt>
                <c:pt idx="85">
                  <c:v>0</c:v>
                </c:pt>
                <c:pt idx="86">
                  <c:v>2</c:v>
                </c:pt>
                <c:pt idx="87">
                  <c:v>1</c:v>
                </c:pt>
                <c:pt idx="88">
                  <c:v>1</c:v>
                </c:pt>
                <c:pt idx="89">
                  <c:v>1</c:v>
                </c:pt>
                <c:pt idx="90">
                  <c:v>1</c:v>
                </c:pt>
                <c:pt idx="91">
                  <c:v>0</c:v>
                </c:pt>
                <c:pt idx="92">
                  <c:v>1</c:v>
                </c:pt>
                <c:pt idx="93">
                  <c:v>0</c:v>
                </c:pt>
                <c:pt idx="94">
                  <c:v>0</c:v>
                </c:pt>
                <c:pt idx="95">
                  <c:v>0</c:v>
                </c:pt>
                <c:pt idx="96">
                  <c:v>0</c:v>
                </c:pt>
                <c:pt idx="97">
                  <c:v>0</c:v>
                </c:pt>
                <c:pt idx="98">
                  <c:v>0</c:v>
                </c:pt>
                <c:pt idx="99">
                  <c:v>0</c:v>
                </c:pt>
                <c:pt idx="100">
                  <c:v>1</c:v>
                </c:pt>
              </c:numCache>
            </c:numRef>
          </c:val>
          <c:extLst>
            <c:ext xmlns:c16="http://schemas.microsoft.com/office/drawing/2014/chart" uri="{C3380CC4-5D6E-409C-BE32-E72D297353CC}">
              <c16:uniqueId val="{00000001-4683-42C6-BC60-8D59EE1334DE}"/>
            </c:ext>
          </c:extLst>
        </c:ser>
        <c:ser>
          <c:idx val="1"/>
          <c:order val="1"/>
          <c:tx>
            <c:strRef>
              <c:f>Sheet1!$H$2</c:f>
              <c:strCache>
                <c:ptCount val="1"/>
                <c:pt idx="0">
                  <c:v>Day 3 medium</c:v>
                </c:pt>
              </c:strCache>
            </c:strRef>
          </c:tx>
          <c:spPr>
            <a:solidFill>
              <a:schemeClr val="accent2">
                <a:lumMod val="40000"/>
                <a:lumOff val="60000"/>
              </a:schemeClr>
            </a:solidFill>
          </c:spPr>
          <c:invertIfNegative val="0"/>
          <c:trendline>
            <c:spPr>
              <a:ln w="25400">
                <a:solidFill>
                  <a:schemeClr val="accent2"/>
                </a:solidFill>
              </a:ln>
            </c:spPr>
            <c:trendlineType val="movingAvg"/>
            <c:period val="2"/>
            <c:dispRSqr val="0"/>
            <c:dispEq val="0"/>
          </c:trendline>
          <c:cat>
            <c:numRef>
              <c:f>Sheet1!$A$3:$A$103</c:f>
              <c:numCache>
                <c:formatCode>General</c:formatCode>
                <c:ptCount val="10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pt idx="91">
                  <c:v>101</c:v>
                </c:pt>
                <c:pt idx="92">
                  <c:v>102</c:v>
                </c:pt>
                <c:pt idx="93">
                  <c:v>103</c:v>
                </c:pt>
                <c:pt idx="94">
                  <c:v>104</c:v>
                </c:pt>
                <c:pt idx="95">
                  <c:v>105</c:v>
                </c:pt>
                <c:pt idx="96">
                  <c:v>106</c:v>
                </c:pt>
                <c:pt idx="97">
                  <c:v>107</c:v>
                </c:pt>
                <c:pt idx="98">
                  <c:v>108</c:v>
                </c:pt>
                <c:pt idx="99">
                  <c:v>109</c:v>
                </c:pt>
                <c:pt idx="100">
                  <c:v>110</c:v>
                </c:pt>
              </c:numCache>
            </c:numRef>
          </c:cat>
          <c:val>
            <c:numRef>
              <c:f>Sheet1!$H$3:$H$103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1</c:v>
                </c:pt>
                <c:pt idx="19">
                  <c:v>0</c:v>
                </c:pt>
                <c:pt idx="20">
                  <c:v>0</c:v>
                </c:pt>
                <c:pt idx="21">
                  <c:v>0</c:v>
                </c:pt>
                <c:pt idx="22">
                  <c:v>1</c:v>
                </c:pt>
                <c:pt idx="23">
                  <c:v>0</c:v>
                </c:pt>
                <c:pt idx="24">
                  <c:v>0</c:v>
                </c:pt>
                <c:pt idx="25">
                  <c:v>1</c:v>
                </c:pt>
                <c:pt idx="26">
                  <c:v>1</c:v>
                </c:pt>
                <c:pt idx="27">
                  <c:v>0</c:v>
                </c:pt>
                <c:pt idx="28">
                  <c:v>2</c:v>
                </c:pt>
                <c:pt idx="29">
                  <c:v>1</c:v>
                </c:pt>
                <c:pt idx="30">
                  <c:v>1</c:v>
                </c:pt>
                <c:pt idx="31">
                  <c:v>2</c:v>
                </c:pt>
                <c:pt idx="32">
                  <c:v>2</c:v>
                </c:pt>
                <c:pt idx="33">
                  <c:v>1</c:v>
                </c:pt>
                <c:pt idx="34">
                  <c:v>1</c:v>
                </c:pt>
                <c:pt idx="35">
                  <c:v>3</c:v>
                </c:pt>
                <c:pt idx="36">
                  <c:v>0</c:v>
                </c:pt>
                <c:pt idx="37">
                  <c:v>0</c:v>
                </c:pt>
                <c:pt idx="38">
                  <c:v>2</c:v>
                </c:pt>
                <c:pt idx="39">
                  <c:v>1</c:v>
                </c:pt>
                <c:pt idx="40">
                  <c:v>0</c:v>
                </c:pt>
                <c:pt idx="41">
                  <c:v>4</c:v>
                </c:pt>
                <c:pt idx="42">
                  <c:v>2</c:v>
                </c:pt>
                <c:pt idx="43">
                  <c:v>3</c:v>
                </c:pt>
                <c:pt idx="44">
                  <c:v>1</c:v>
                </c:pt>
                <c:pt idx="45">
                  <c:v>0</c:v>
                </c:pt>
                <c:pt idx="46">
                  <c:v>2</c:v>
                </c:pt>
                <c:pt idx="47">
                  <c:v>2</c:v>
                </c:pt>
                <c:pt idx="48">
                  <c:v>2</c:v>
                </c:pt>
                <c:pt idx="49">
                  <c:v>6</c:v>
                </c:pt>
                <c:pt idx="50">
                  <c:v>3</c:v>
                </c:pt>
                <c:pt idx="51">
                  <c:v>6</c:v>
                </c:pt>
                <c:pt idx="52">
                  <c:v>9</c:v>
                </c:pt>
                <c:pt idx="53">
                  <c:v>10</c:v>
                </c:pt>
                <c:pt idx="54">
                  <c:v>12</c:v>
                </c:pt>
                <c:pt idx="55">
                  <c:v>15</c:v>
                </c:pt>
                <c:pt idx="56">
                  <c:v>13</c:v>
                </c:pt>
                <c:pt idx="57">
                  <c:v>16</c:v>
                </c:pt>
                <c:pt idx="58">
                  <c:v>18</c:v>
                </c:pt>
                <c:pt idx="59">
                  <c:v>20</c:v>
                </c:pt>
                <c:pt idx="60">
                  <c:v>30</c:v>
                </c:pt>
                <c:pt idx="61">
                  <c:v>25</c:v>
                </c:pt>
                <c:pt idx="62">
                  <c:v>25</c:v>
                </c:pt>
                <c:pt idx="63">
                  <c:v>22</c:v>
                </c:pt>
                <c:pt idx="64">
                  <c:v>25</c:v>
                </c:pt>
                <c:pt idx="65">
                  <c:v>14</c:v>
                </c:pt>
                <c:pt idx="66">
                  <c:v>11</c:v>
                </c:pt>
                <c:pt idx="67">
                  <c:v>13</c:v>
                </c:pt>
                <c:pt idx="68">
                  <c:v>12</c:v>
                </c:pt>
                <c:pt idx="69">
                  <c:v>9</c:v>
                </c:pt>
                <c:pt idx="70">
                  <c:v>11</c:v>
                </c:pt>
                <c:pt idx="71">
                  <c:v>11</c:v>
                </c:pt>
                <c:pt idx="72">
                  <c:v>7</c:v>
                </c:pt>
                <c:pt idx="73">
                  <c:v>7</c:v>
                </c:pt>
                <c:pt idx="74">
                  <c:v>7</c:v>
                </c:pt>
                <c:pt idx="75">
                  <c:v>6</c:v>
                </c:pt>
                <c:pt idx="76">
                  <c:v>5</c:v>
                </c:pt>
                <c:pt idx="77">
                  <c:v>1</c:v>
                </c:pt>
                <c:pt idx="78">
                  <c:v>4</c:v>
                </c:pt>
                <c:pt idx="79">
                  <c:v>2</c:v>
                </c:pt>
                <c:pt idx="80">
                  <c:v>1</c:v>
                </c:pt>
                <c:pt idx="81">
                  <c:v>0</c:v>
                </c:pt>
                <c:pt idx="82">
                  <c:v>0</c:v>
                </c:pt>
                <c:pt idx="83">
                  <c:v>0</c:v>
                </c:pt>
                <c:pt idx="84">
                  <c:v>1</c:v>
                </c:pt>
                <c:pt idx="85">
                  <c:v>0</c:v>
                </c:pt>
                <c:pt idx="86">
                  <c:v>0</c:v>
                </c:pt>
                <c:pt idx="87">
                  <c:v>0</c:v>
                </c:pt>
                <c:pt idx="88">
                  <c:v>0</c:v>
                </c:pt>
                <c:pt idx="89">
                  <c:v>0</c:v>
                </c:pt>
                <c:pt idx="90">
                  <c:v>1</c:v>
                </c:pt>
                <c:pt idx="91">
                  <c:v>0</c:v>
                </c:pt>
                <c:pt idx="92">
                  <c:v>0</c:v>
                </c:pt>
                <c:pt idx="93">
                  <c:v>0</c:v>
                </c:pt>
                <c:pt idx="94">
                  <c:v>0</c:v>
                </c:pt>
                <c:pt idx="95">
                  <c:v>0</c:v>
                </c:pt>
                <c:pt idx="96">
                  <c:v>0</c:v>
                </c:pt>
                <c:pt idx="97">
                  <c:v>0</c:v>
                </c:pt>
                <c:pt idx="98">
                  <c:v>0</c:v>
                </c:pt>
                <c:pt idx="99">
                  <c:v>0</c:v>
                </c:pt>
                <c:pt idx="100">
                  <c:v>0</c:v>
                </c:pt>
              </c:numCache>
            </c:numRef>
          </c:val>
          <c:extLst>
            <c:ext xmlns:c16="http://schemas.microsoft.com/office/drawing/2014/chart" uri="{C3380CC4-5D6E-409C-BE32-E72D297353CC}">
              <c16:uniqueId val="{00000003-4683-42C6-BC60-8D59EE1334DE}"/>
            </c:ext>
          </c:extLst>
        </c:ser>
        <c:ser>
          <c:idx val="2"/>
          <c:order val="2"/>
          <c:tx>
            <c:strRef>
              <c:f>Sheet1!$L$2</c:f>
              <c:strCache>
                <c:ptCount val="1"/>
                <c:pt idx="0">
                  <c:v>Day 4 medium</c:v>
                </c:pt>
              </c:strCache>
            </c:strRef>
          </c:tx>
          <c:spPr>
            <a:solidFill>
              <a:schemeClr val="accent3">
                <a:lumMod val="40000"/>
                <a:lumOff val="60000"/>
              </a:schemeClr>
            </a:solidFill>
          </c:spPr>
          <c:invertIfNegative val="0"/>
          <c:trendline>
            <c:spPr>
              <a:ln w="25400">
                <a:solidFill>
                  <a:schemeClr val="accent3">
                    <a:lumMod val="75000"/>
                  </a:schemeClr>
                </a:solidFill>
              </a:ln>
            </c:spPr>
            <c:trendlineType val="movingAvg"/>
            <c:period val="2"/>
            <c:dispRSqr val="0"/>
            <c:dispEq val="0"/>
          </c:trendline>
          <c:cat>
            <c:numRef>
              <c:f>Sheet1!$A$3:$A$103</c:f>
              <c:numCache>
                <c:formatCode>General</c:formatCode>
                <c:ptCount val="10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pt idx="91">
                  <c:v>101</c:v>
                </c:pt>
                <c:pt idx="92">
                  <c:v>102</c:v>
                </c:pt>
                <c:pt idx="93">
                  <c:v>103</c:v>
                </c:pt>
                <c:pt idx="94">
                  <c:v>104</c:v>
                </c:pt>
                <c:pt idx="95">
                  <c:v>105</c:v>
                </c:pt>
                <c:pt idx="96">
                  <c:v>106</c:v>
                </c:pt>
                <c:pt idx="97">
                  <c:v>107</c:v>
                </c:pt>
                <c:pt idx="98">
                  <c:v>108</c:v>
                </c:pt>
                <c:pt idx="99">
                  <c:v>109</c:v>
                </c:pt>
                <c:pt idx="100">
                  <c:v>110</c:v>
                </c:pt>
              </c:numCache>
            </c:numRef>
          </c:cat>
          <c:val>
            <c:numRef>
              <c:f>Sheet1!$L$3:$L$103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2</c:v>
                </c:pt>
                <c:pt idx="20">
                  <c:v>0</c:v>
                </c:pt>
                <c:pt idx="21">
                  <c:v>0</c:v>
                </c:pt>
                <c:pt idx="22">
                  <c:v>1</c:v>
                </c:pt>
                <c:pt idx="23">
                  <c:v>2</c:v>
                </c:pt>
                <c:pt idx="24">
                  <c:v>0</c:v>
                </c:pt>
                <c:pt idx="25">
                  <c:v>2</c:v>
                </c:pt>
                <c:pt idx="26">
                  <c:v>2</c:v>
                </c:pt>
                <c:pt idx="27">
                  <c:v>1</c:v>
                </c:pt>
                <c:pt idx="28">
                  <c:v>1</c:v>
                </c:pt>
                <c:pt idx="29">
                  <c:v>2</c:v>
                </c:pt>
                <c:pt idx="30">
                  <c:v>1</c:v>
                </c:pt>
                <c:pt idx="31">
                  <c:v>0</c:v>
                </c:pt>
                <c:pt idx="32">
                  <c:v>1</c:v>
                </c:pt>
                <c:pt idx="33">
                  <c:v>2</c:v>
                </c:pt>
                <c:pt idx="34">
                  <c:v>1</c:v>
                </c:pt>
                <c:pt idx="35">
                  <c:v>0</c:v>
                </c:pt>
                <c:pt idx="36">
                  <c:v>1</c:v>
                </c:pt>
                <c:pt idx="37">
                  <c:v>1</c:v>
                </c:pt>
                <c:pt idx="38">
                  <c:v>2</c:v>
                </c:pt>
                <c:pt idx="39">
                  <c:v>1</c:v>
                </c:pt>
                <c:pt idx="40">
                  <c:v>2</c:v>
                </c:pt>
                <c:pt idx="41">
                  <c:v>5</c:v>
                </c:pt>
                <c:pt idx="42">
                  <c:v>1</c:v>
                </c:pt>
                <c:pt idx="43">
                  <c:v>3</c:v>
                </c:pt>
                <c:pt idx="44">
                  <c:v>0</c:v>
                </c:pt>
                <c:pt idx="45">
                  <c:v>1</c:v>
                </c:pt>
                <c:pt idx="46">
                  <c:v>6</c:v>
                </c:pt>
                <c:pt idx="47">
                  <c:v>4</c:v>
                </c:pt>
                <c:pt idx="48">
                  <c:v>3</c:v>
                </c:pt>
                <c:pt idx="49">
                  <c:v>3</c:v>
                </c:pt>
                <c:pt idx="50">
                  <c:v>10</c:v>
                </c:pt>
                <c:pt idx="51">
                  <c:v>13</c:v>
                </c:pt>
                <c:pt idx="52">
                  <c:v>16</c:v>
                </c:pt>
                <c:pt idx="53">
                  <c:v>19</c:v>
                </c:pt>
                <c:pt idx="54">
                  <c:v>12</c:v>
                </c:pt>
                <c:pt idx="55">
                  <c:v>16</c:v>
                </c:pt>
                <c:pt idx="56">
                  <c:v>15</c:v>
                </c:pt>
                <c:pt idx="57">
                  <c:v>26</c:v>
                </c:pt>
                <c:pt idx="58">
                  <c:v>26</c:v>
                </c:pt>
                <c:pt idx="59">
                  <c:v>32</c:v>
                </c:pt>
                <c:pt idx="60">
                  <c:v>30</c:v>
                </c:pt>
                <c:pt idx="61">
                  <c:v>23</c:v>
                </c:pt>
                <c:pt idx="62">
                  <c:v>41</c:v>
                </c:pt>
                <c:pt idx="63">
                  <c:v>32</c:v>
                </c:pt>
                <c:pt idx="64">
                  <c:v>31</c:v>
                </c:pt>
                <c:pt idx="65">
                  <c:v>32</c:v>
                </c:pt>
                <c:pt idx="66">
                  <c:v>17</c:v>
                </c:pt>
                <c:pt idx="67">
                  <c:v>15</c:v>
                </c:pt>
                <c:pt idx="68">
                  <c:v>17</c:v>
                </c:pt>
                <c:pt idx="69">
                  <c:v>19</c:v>
                </c:pt>
                <c:pt idx="70">
                  <c:v>17</c:v>
                </c:pt>
                <c:pt idx="71">
                  <c:v>11</c:v>
                </c:pt>
                <c:pt idx="72">
                  <c:v>9</c:v>
                </c:pt>
                <c:pt idx="73">
                  <c:v>6</c:v>
                </c:pt>
                <c:pt idx="74">
                  <c:v>3</c:v>
                </c:pt>
                <c:pt idx="75">
                  <c:v>5</c:v>
                </c:pt>
                <c:pt idx="76">
                  <c:v>5</c:v>
                </c:pt>
                <c:pt idx="77">
                  <c:v>3</c:v>
                </c:pt>
                <c:pt idx="78">
                  <c:v>2</c:v>
                </c:pt>
                <c:pt idx="79">
                  <c:v>3</c:v>
                </c:pt>
                <c:pt idx="80">
                  <c:v>0</c:v>
                </c:pt>
                <c:pt idx="81">
                  <c:v>2</c:v>
                </c:pt>
                <c:pt idx="82">
                  <c:v>0</c:v>
                </c:pt>
                <c:pt idx="83">
                  <c:v>1</c:v>
                </c:pt>
                <c:pt idx="84">
                  <c:v>1</c:v>
                </c:pt>
                <c:pt idx="85">
                  <c:v>2</c:v>
                </c:pt>
                <c:pt idx="86">
                  <c:v>2</c:v>
                </c:pt>
                <c:pt idx="87">
                  <c:v>0</c:v>
                </c:pt>
                <c:pt idx="88">
                  <c:v>1</c:v>
                </c:pt>
                <c:pt idx="89">
                  <c:v>1</c:v>
                </c:pt>
                <c:pt idx="90">
                  <c:v>1</c:v>
                </c:pt>
                <c:pt idx="91">
                  <c:v>0</c:v>
                </c:pt>
                <c:pt idx="92">
                  <c:v>0</c:v>
                </c:pt>
                <c:pt idx="93">
                  <c:v>0</c:v>
                </c:pt>
                <c:pt idx="94">
                  <c:v>0</c:v>
                </c:pt>
                <c:pt idx="95">
                  <c:v>0</c:v>
                </c:pt>
                <c:pt idx="96">
                  <c:v>0</c:v>
                </c:pt>
                <c:pt idx="97">
                  <c:v>0</c:v>
                </c:pt>
                <c:pt idx="98">
                  <c:v>0</c:v>
                </c:pt>
                <c:pt idx="99">
                  <c:v>0</c:v>
                </c:pt>
                <c:pt idx="100">
                  <c:v>0</c:v>
                </c:pt>
              </c:numCache>
            </c:numRef>
          </c:val>
          <c:extLst>
            <c:ext xmlns:c16="http://schemas.microsoft.com/office/drawing/2014/chart" uri="{C3380CC4-5D6E-409C-BE32-E72D297353CC}">
              <c16:uniqueId val="{00000005-4683-42C6-BC60-8D59EE1334DE}"/>
            </c:ext>
          </c:extLst>
        </c:ser>
        <c:dLbls>
          <c:showLegendKey val="0"/>
          <c:showVal val="0"/>
          <c:showCatName val="0"/>
          <c:showSerName val="0"/>
          <c:showPercent val="0"/>
          <c:showBubbleSize val="0"/>
        </c:dLbls>
        <c:gapWidth val="150"/>
        <c:axId val="73762688"/>
        <c:axId val="73764224"/>
      </c:barChart>
      <c:catAx>
        <c:axId val="73762688"/>
        <c:scaling>
          <c:orientation val="minMax"/>
        </c:scaling>
        <c:delete val="0"/>
        <c:axPos val="b"/>
        <c:numFmt formatCode="General" sourceLinked="1"/>
        <c:majorTickMark val="none"/>
        <c:minorTickMark val="none"/>
        <c:tickLblPos val="nextTo"/>
        <c:crossAx val="73764224"/>
        <c:crosses val="autoZero"/>
        <c:auto val="1"/>
        <c:lblAlgn val="ctr"/>
        <c:lblOffset val="100"/>
        <c:noMultiLvlLbl val="0"/>
      </c:catAx>
      <c:valAx>
        <c:axId val="73764224"/>
        <c:scaling>
          <c:orientation val="minMax"/>
        </c:scaling>
        <c:delete val="0"/>
        <c:axPos val="l"/>
        <c:majorGridlines/>
        <c:numFmt formatCode="General" sourceLinked="1"/>
        <c:majorTickMark val="none"/>
        <c:minorTickMark val="none"/>
        <c:tickLblPos val="nextTo"/>
        <c:crossAx val="73762688"/>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NZ" sz="3600" dirty="0"/>
              <a:t>Heavy</a:t>
            </a:r>
          </a:p>
        </c:rich>
      </c:tx>
      <c:overlay val="0"/>
    </c:title>
    <c:autoTitleDeleted val="0"/>
    <c:plotArea>
      <c:layout/>
      <c:barChart>
        <c:barDir val="col"/>
        <c:grouping val="clustered"/>
        <c:varyColors val="0"/>
        <c:ser>
          <c:idx val="0"/>
          <c:order val="0"/>
          <c:tx>
            <c:strRef>
              <c:f>Sheet1!$E$2</c:f>
              <c:strCache>
                <c:ptCount val="1"/>
                <c:pt idx="0">
                  <c:v>day 5 heavy</c:v>
                </c:pt>
              </c:strCache>
            </c:strRef>
          </c:tx>
          <c:spPr>
            <a:solidFill>
              <a:schemeClr val="accent1">
                <a:lumMod val="40000"/>
                <a:lumOff val="60000"/>
              </a:schemeClr>
            </a:solidFill>
          </c:spPr>
          <c:invertIfNegative val="0"/>
          <c:trendline>
            <c:spPr>
              <a:ln w="25400">
                <a:solidFill>
                  <a:schemeClr val="tx2"/>
                </a:solidFill>
              </a:ln>
            </c:spPr>
            <c:trendlineType val="movingAvg"/>
            <c:period val="2"/>
            <c:dispRSqr val="0"/>
            <c:dispEq val="0"/>
          </c:trendline>
          <c:cat>
            <c:numRef>
              <c:f>Sheet1!$A$3:$A$103</c:f>
              <c:numCache>
                <c:formatCode>General</c:formatCode>
                <c:ptCount val="10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pt idx="91">
                  <c:v>101</c:v>
                </c:pt>
                <c:pt idx="92">
                  <c:v>102</c:v>
                </c:pt>
                <c:pt idx="93">
                  <c:v>103</c:v>
                </c:pt>
                <c:pt idx="94">
                  <c:v>104</c:v>
                </c:pt>
                <c:pt idx="95">
                  <c:v>105</c:v>
                </c:pt>
                <c:pt idx="96">
                  <c:v>106</c:v>
                </c:pt>
                <c:pt idx="97">
                  <c:v>107</c:v>
                </c:pt>
                <c:pt idx="98">
                  <c:v>108</c:v>
                </c:pt>
                <c:pt idx="99">
                  <c:v>109</c:v>
                </c:pt>
                <c:pt idx="100">
                  <c:v>110</c:v>
                </c:pt>
              </c:numCache>
            </c:numRef>
          </c:cat>
          <c:val>
            <c:numRef>
              <c:f>Sheet1!$E$3:$E$103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1</c:v>
                </c:pt>
                <c:pt idx="51">
                  <c:v>1</c:v>
                </c:pt>
                <c:pt idx="52">
                  <c:v>0</c:v>
                </c:pt>
                <c:pt idx="53">
                  <c:v>2</c:v>
                </c:pt>
                <c:pt idx="54">
                  <c:v>1</c:v>
                </c:pt>
                <c:pt idx="55">
                  <c:v>2</c:v>
                </c:pt>
                <c:pt idx="56">
                  <c:v>3</c:v>
                </c:pt>
                <c:pt idx="57">
                  <c:v>2</c:v>
                </c:pt>
                <c:pt idx="58">
                  <c:v>10</c:v>
                </c:pt>
                <c:pt idx="59">
                  <c:v>5</c:v>
                </c:pt>
                <c:pt idx="60">
                  <c:v>14</c:v>
                </c:pt>
                <c:pt idx="61">
                  <c:v>8</c:v>
                </c:pt>
                <c:pt idx="62">
                  <c:v>11</c:v>
                </c:pt>
                <c:pt idx="63">
                  <c:v>26</c:v>
                </c:pt>
                <c:pt idx="64">
                  <c:v>19</c:v>
                </c:pt>
                <c:pt idx="65">
                  <c:v>10</c:v>
                </c:pt>
                <c:pt idx="66">
                  <c:v>25</c:v>
                </c:pt>
                <c:pt idx="67">
                  <c:v>16</c:v>
                </c:pt>
                <c:pt idx="68">
                  <c:v>15</c:v>
                </c:pt>
                <c:pt idx="69">
                  <c:v>16</c:v>
                </c:pt>
                <c:pt idx="70">
                  <c:v>17</c:v>
                </c:pt>
                <c:pt idx="71">
                  <c:v>8</c:v>
                </c:pt>
                <c:pt idx="72">
                  <c:v>7</c:v>
                </c:pt>
                <c:pt idx="73">
                  <c:v>6</c:v>
                </c:pt>
                <c:pt idx="74">
                  <c:v>6</c:v>
                </c:pt>
                <c:pt idx="75">
                  <c:v>5</c:v>
                </c:pt>
                <c:pt idx="76">
                  <c:v>3</c:v>
                </c:pt>
                <c:pt idx="77">
                  <c:v>1</c:v>
                </c:pt>
                <c:pt idx="78">
                  <c:v>3</c:v>
                </c:pt>
                <c:pt idx="79">
                  <c:v>2</c:v>
                </c:pt>
                <c:pt idx="80">
                  <c:v>1</c:v>
                </c:pt>
                <c:pt idx="81">
                  <c:v>3</c:v>
                </c:pt>
                <c:pt idx="82">
                  <c:v>0</c:v>
                </c:pt>
                <c:pt idx="83">
                  <c:v>0</c:v>
                </c:pt>
                <c:pt idx="84">
                  <c:v>1</c:v>
                </c:pt>
                <c:pt idx="85">
                  <c:v>0</c:v>
                </c:pt>
                <c:pt idx="86">
                  <c:v>0</c:v>
                </c:pt>
                <c:pt idx="87">
                  <c:v>0</c:v>
                </c:pt>
                <c:pt idx="88">
                  <c:v>1</c:v>
                </c:pt>
                <c:pt idx="89">
                  <c:v>0</c:v>
                </c:pt>
                <c:pt idx="90">
                  <c:v>0</c:v>
                </c:pt>
                <c:pt idx="91">
                  <c:v>0</c:v>
                </c:pt>
                <c:pt idx="92">
                  <c:v>0</c:v>
                </c:pt>
                <c:pt idx="93">
                  <c:v>0</c:v>
                </c:pt>
                <c:pt idx="94">
                  <c:v>0</c:v>
                </c:pt>
                <c:pt idx="95">
                  <c:v>0</c:v>
                </c:pt>
                <c:pt idx="96">
                  <c:v>0</c:v>
                </c:pt>
                <c:pt idx="97">
                  <c:v>0</c:v>
                </c:pt>
                <c:pt idx="98">
                  <c:v>0</c:v>
                </c:pt>
                <c:pt idx="99">
                  <c:v>0</c:v>
                </c:pt>
                <c:pt idx="100">
                  <c:v>0</c:v>
                </c:pt>
              </c:numCache>
            </c:numRef>
          </c:val>
          <c:extLst>
            <c:ext xmlns:c16="http://schemas.microsoft.com/office/drawing/2014/chart" uri="{C3380CC4-5D6E-409C-BE32-E72D297353CC}">
              <c16:uniqueId val="{00000001-ACB6-4C7E-AC7D-69B06AF97EF1}"/>
            </c:ext>
          </c:extLst>
        </c:ser>
        <c:ser>
          <c:idx val="1"/>
          <c:order val="1"/>
          <c:tx>
            <c:strRef>
              <c:f>Sheet1!$I$2</c:f>
              <c:strCache>
                <c:ptCount val="1"/>
                <c:pt idx="0">
                  <c:v>Day 3 heavy</c:v>
                </c:pt>
              </c:strCache>
            </c:strRef>
          </c:tx>
          <c:spPr>
            <a:solidFill>
              <a:schemeClr val="accent2">
                <a:lumMod val="40000"/>
                <a:lumOff val="60000"/>
              </a:schemeClr>
            </a:solidFill>
          </c:spPr>
          <c:invertIfNegative val="0"/>
          <c:trendline>
            <c:spPr>
              <a:ln w="25400">
                <a:solidFill>
                  <a:schemeClr val="accent2"/>
                </a:solidFill>
              </a:ln>
            </c:spPr>
            <c:trendlineType val="movingAvg"/>
            <c:period val="2"/>
            <c:dispRSqr val="0"/>
            <c:dispEq val="0"/>
          </c:trendline>
          <c:cat>
            <c:numRef>
              <c:f>Sheet1!$A$3:$A$103</c:f>
              <c:numCache>
                <c:formatCode>General</c:formatCode>
                <c:ptCount val="10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pt idx="91">
                  <c:v>101</c:v>
                </c:pt>
                <c:pt idx="92">
                  <c:v>102</c:v>
                </c:pt>
                <c:pt idx="93">
                  <c:v>103</c:v>
                </c:pt>
                <c:pt idx="94">
                  <c:v>104</c:v>
                </c:pt>
                <c:pt idx="95">
                  <c:v>105</c:v>
                </c:pt>
                <c:pt idx="96">
                  <c:v>106</c:v>
                </c:pt>
                <c:pt idx="97">
                  <c:v>107</c:v>
                </c:pt>
                <c:pt idx="98">
                  <c:v>108</c:v>
                </c:pt>
                <c:pt idx="99">
                  <c:v>109</c:v>
                </c:pt>
                <c:pt idx="100">
                  <c:v>110</c:v>
                </c:pt>
              </c:numCache>
            </c:numRef>
          </c:cat>
          <c:val>
            <c:numRef>
              <c:f>Sheet1!$I$3:$I$103</c:f>
              <c:numCache>
                <c:formatCode>General</c:formatCode>
                <c:ptCount val="101"/>
                <c:pt idx="0">
                  <c:v>0</c:v>
                </c:pt>
                <c:pt idx="1">
                  <c:v>0</c:v>
                </c:pt>
                <c:pt idx="2">
                  <c:v>0</c:v>
                </c:pt>
                <c:pt idx="3">
                  <c:v>0</c:v>
                </c:pt>
                <c:pt idx="4">
                  <c:v>0</c:v>
                </c:pt>
                <c:pt idx="5">
                  <c:v>0</c:v>
                </c:pt>
                <c:pt idx="6">
                  <c:v>0</c:v>
                </c:pt>
                <c:pt idx="7">
                  <c:v>1</c:v>
                </c:pt>
                <c:pt idx="8">
                  <c:v>0</c:v>
                </c:pt>
                <c:pt idx="9">
                  <c:v>0</c:v>
                </c:pt>
                <c:pt idx="10">
                  <c:v>0</c:v>
                </c:pt>
                <c:pt idx="11">
                  <c:v>0</c:v>
                </c:pt>
                <c:pt idx="12">
                  <c:v>0</c:v>
                </c:pt>
                <c:pt idx="13">
                  <c:v>0</c:v>
                </c:pt>
                <c:pt idx="14">
                  <c:v>0</c:v>
                </c:pt>
                <c:pt idx="15">
                  <c:v>0</c:v>
                </c:pt>
                <c:pt idx="16">
                  <c:v>1</c:v>
                </c:pt>
                <c:pt idx="17">
                  <c:v>0</c:v>
                </c:pt>
                <c:pt idx="18">
                  <c:v>1</c:v>
                </c:pt>
                <c:pt idx="19">
                  <c:v>0</c:v>
                </c:pt>
                <c:pt idx="20">
                  <c:v>0</c:v>
                </c:pt>
                <c:pt idx="21">
                  <c:v>1</c:v>
                </c:pt>
                <c:pt idx="22">
                  <c:v>2</c:v>
                </c:pt>
                <c:pt idx="23">
                  <c:v>1</c:v>
                </c:pt>
                <c:pt idx="24">
                  <c:v>1</c:v>
                </c:pt>
                <c:pt idx="25">
                  <c:v>1</c:v>
                </c:pt>
                <c:pt idx="26">
                  <c:v>0</c:v>
                </c:pt>
                <c:pt idx="27">
                  <c:v>1</c:v>
                </c:pt>
                <c:pt idx="28">
                  <c:v>3</c:v>
                </c:pt>
                <c:pt idx="29">
                  <c:v>1</c:v>
                </c:pt>
                <c:pt idx="30">
                  <c:v>2</c:v>
                </c:pt>
                <c:pt idx="31">
                  <c:v>0</c:v>
                </c:pt>
                <c:pt idx="32">
                  <c:v>1</c:v>
                </c:pt>
                <c:pt idx="33">
                  <c:v>3</c:v>
                </c:pt>
                <c:pt idx="34">
                  <c:v>1</c:v>
                </c:pt>
                <c:pt idx="35">
                  <c:v>0</c:v>
                </c:pt>
                <c:pt idx="36">
                  <c:v>1</c:v>
                </c:pt>
                <c:pt idx="37">
                  <c:v>0</c:v>
                </c:pt>
                <c:pt idx="38">
                  <c:v>0</c:v>
                </c:pt>
                <c:pt idx="39">
                  <c:v>0</c:v>
                </c:pt>
                <c:pt idx="40">
                  <c:v>1</c:v>
                </c:pt>
                <c:pt idx="41">
                  <c:v>2</c:v>
                </c:pt>
                <c:pt idx="42">
                  <c:v>2</c:v>
                </c:pt>
                <c:pt idx="43">
                  <c:v>2</c:v>
                </c:pt>
                <c:pt idx="44">
                  <c:v>2</c:v>
                </c:pt>
                <c:pt idx="45">
                  <c:v>1</c:v>
                </c:pt>
                <c:pt idx="46">
                  <c:v>0</c:v>
                </c:pt>
                <c:pt idx="47">
                  <c:v>1</c:v>
                </c:pt>
                <c:pt idx="48">
                  <c:v>2</c:v>
                </c:pt>
                <c:pt idx="49">
                  <c:v>2</c:v>
                </c:pt>
                <c:pt idx="50">
                  <c:v>3</c:v>
                </c:pt>
                <c:pt idx="51">
                  <c:v>1</c:v>
                </c:pt>
                <c:pt idx="52">
                  <c:v>5</c:v>
                </c:pt>
                <c:pt idx="53">
                  <c:v>3</c:v>
                </c:pt>
                <c:pt idx="54">
                  <c:v>7</c:v>
                </c:pt>
                <c:pt idx="55">
                  <c:v>9</c:v>
                </c:pt>
                <c:pt idx="56">
                  <c:v>6</c:v>
                </c:pt>
                <c:pt idx="57">
                  <c:v>5</c:v>
                </c:pt>
                <c:pt idx="58">
                  <c:v>11</c:v>
                </c:pt>
                <c:pt idx="59">
                  <c:v>6</c:v>
                </c:pt>
                <c:pt idx="60">
                  <c:v>10</c:v>
                </c:pt>
                <c:pt idx="61">
                  <c:v>11</c:v>
                </c:pt>
                <c:pt idx="62">
                  <c:v>22</c:v>
                </c:pt>
                <c:pt idx="63">
                  <c:v>16</c:v>
                </c:pt>
                <c:pt idx="64">
                  <c:v>17</c:v>
                </c:pt>
                <c:pt idx="65">
                  <c:v>13</c:v>
                </c:pt>
                <c:pt idx="66">
                  <c:v>14</c:v>
                </c:pt>
                <c:pt idx="67">
                  <c:v>14</c:v>
                </c:pt>
                <c:pt idx="68">
                  <c:v>8</c:v>
                </c:pt>
                <c:pt idx="69">
                  <c:v>6</c:v>
                </c:pt>
                <c:pt idx="70">
                  <c:v>5</c:v>
                </c:pt>
                <c:pt idx="71">
                  <c:v>6</c:v>
                </c:pt>
                <c:pt idx="72">
                  <c:v>5</c:v>
                </c:pt>
                <c:pt idx="73">
                  <c:v>1</c:v>
                </c:pt>
                <c:pt idx="74">
                  <c:v>4</c:v>
                </c:pt>
                <c:pt idx="75">
                  <c:v>4</c:v>
                </c:pt>
                <c:pt idx="76">
                  <c:v>1</c:v>
                </c:pt>
                <c:pt idx="77">
                  <c:v>1</c:v>
                </c:pt>
                <c:pt idx="78">
                  <c:v>0</c:v>
                </c:pt>
                <c:pt idx="79">
                  <c:v>0</c:v>
                </c:pt>
                <c:pt idx="80">
                  <c:v>0</c:v>
                </c:pt>
                <c:pt idx="81">
                  <c:v>2</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val>
          <c:extLst>
            <c:ext xmlns:c16="http://schemas.microsoft.com/office/drawing/2014/chart" uri="{C3380CC4-5D6E-409C-BE32-E72D297353CC}">
              <c16:uniqueId val="{00000003-ACB6-4C7E-AC7D-69B06AF97EF1}"/>
            </c:ext>
          </c:extLst>
        </c:ser>
        <c:ser>
          <c:idx val="2"/>
          <c:order val="2"/>
          <c:tx>
            <c:strRef>
              <c:f>Sheet1!$M$2</c:f>
              <c:strCache>
                <c:ptCount val="1"/>
                <c:pt idx="0">
                  <c:v>Day 4 heavy</c:v>
                </c:pt>
              </c:strCache>
            </c:strRef>
          </c:tx>
          <c:spPr>
            <a:solidFill>
              <a:schemeClr val="accent3">
                <a:lumMod val="40000"/>
                <a:lumOff val="60000"/>
              </a:schemeClr>
            </a:solidFill>
          </c:spPr>
          <c:invertIfNegative val="0"/>
          <c:trendline>
            <c:spPr>
              <a:ln w="25400">
                <a:solidFill>
                  <a:schemeClr val="accent3">
                    <a:lumMod val="75000"/>
                  </a:schemeClr>
                </a:solidFill>
              </a:ln>
            </c:spPr>
            <c:trendlineType val="movingAvg"/>
            <c:period val="2"/>
            <c:dispRSqr val="0"/>
            <c:dispEq val="0"/>
          </c:trendline>
          <c:cat>
            <c:numRef>
              <c:f>Sheet1!$A$3:$A$103</c:f>
              <c:numCache>
                <c:formatCode>General</c:formatCode>
                <c:ptCount val="10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pt idx="56">
                  <c:v>66</c:v>
                </c:pt>
                <c:pt idx="57">
                  <c:v>67</c:v>
                </c:pt>
                <c:pt idx="58">
                  <c:v>68</c:v>
                </c:pt>
                <c:pt idx="59">
                  <c:v>69</c:v>
                </c:pt>
                <c:pt idx="60">
                  <c:v>70</c:v>
                </c:pt>
                <c:pt idx="61">
                  <c:v>71</c:v>
                </c:pt>
                <c:pt idx="62">
                  <c:v>72</c:v>
                </c:pt>
                <c:pt idx="63">
                  <c:v>73</c:v>
                </c:pt>
                <c:pt idx="64">
                  <c:v>74</c:v>
                </c:pt>
                <c:pt idx="65">
                  <c:v>75</c:v>
                </c:pt>
                <c:pt idx="66">
                  <c:v>76</c:v>
                </c:pt>
                <c:pt idx="67">
                  <c:v>77</c:v>
                </c:pt>
                <c:pt idx="68">
                  <c:v>78</c:v>
                </c:pt>
                <c:pt idx="69">
                  <c:v>79</c:v>
                </c:pt>
                <c:pt idx="70">
                  <c:v>80</c:v>
                </c:pt>
                <c:pt idx="71">
                  <c:v>81</c:v>
                </c:pt>
                <c:pt idx="72">
                  <c:v>82</c:v>
                </c:pt>
                <c:pt idx="73">
                  <c:v>83</c:v>
                </c:pt>
                <c:pt idx="74">
                  <c:v>84</c:v>
                </c:pt>
                <c:pt idx="75">
                  <c:v>85</c:v>
                </c:pt>
                <c:pt idx="76">
                  <c:v>86</c:v>
                </c:pt>
                <c:pt idx="77">
                  <c:v>87</c:v>
                </c:pt>
                <c:pt idx="78">
                  <c:v>88</c:v>
                </c:pt>
                <c:pt idx="79">
                  <c:v>89</c:v>
                </c:pt>
                <c:pt idx="80">
                  <c:v>90</c:v>
                </c:pt>
                <c:pt idx="81">
                  <c:v>91</c:v>
                </c:pt>
                <c:pt idx="82">
                  <c:v>92</c:v>
                </c:pt>
                <c:pt idx="83">
                  <c:v>93</c:v>
                </c:pt>
                <c:pt idx="84">
                  <c:v>94</c:v>
                </c:pt>
                <c:pt idx="85">
                  <c:v>95</c:v>
                </c:pt>
                <c:pt idx="86">
                  <c:v>96</c:v>
                </c:pt>
                <c:pt idx="87">
                  <c:v>97</c:v>
                </c:pt>
                <c:pt idx="88">
                  <c:v>98</c:v>
                </c:pt>
                <c:pt idx="89">
                  <c:v>99</c:v>
                </c:pt>
                <c:pt idx="90">
                  <c:v>100</c:v>
                </c:pt>
                <c:pt idx="91">
                  <c:v>101</c:v>
                </c:pt>
                <c:pt idx="92">
                  <c:v>102</c:v>
                </c:pt>
                <c:pt idx="93">
                  <c:v>103</c:v>
                </c:pt>
                <c:pt idx="94">
                  <c:v>104</c:v>
                </c:pt>
                <c:pt idx="95">
                  <c:v>105</c:v>
                </c:pt>
                <c:pt idx="96">
                  <c:v>106</c:v>
                </c:pt>
                <c:pt idx="97">
                  <c:v>107</c:v>
                </c:pt>
                <c:pt idx="98">
                  <c:v>108</c:v>
                </c:pt>
                <c:pt idx="99">
                  <c:v>109</c:v>
                </c:pt>
                <c:pt idx="100">
                  <c:v>110</c:v>
                </c:pt>
              </c:numCache>
            </c:numRef>
          </c:cat>
          <c:val>
            <c:numRef>
              <c:f>Sheet1!$M$3:$M$103</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1</c:v>
                </c:pt>
                <c:pt idx="21">
                  <c:v>0</c:v>
                </c:pt>
                <c:pt idx="22">
                  <c:v>0</c:v>
                </c:pt>
                <c:pt idx="23">
                  <c:v>1</c:v>
                </c:pt>
                <c:pt idx="24">
                  <c:v>1</c:v>
                </c:pt>
                <c:pt idx="25">
                  <c:v>0</c:v>
                </c:pt>
                <c:pt idx="26">
                  <c:v>0</c:v>
                </c:pt>
                <c:pt idx="27">
                  <c:v>1</c:v>
                </c:pt>
                <c:pt idx="28">
                  <c:v>1</c:v>
                </c:pt>
                <c:pt idx="29">
                  <c:v>0</c:v>
                </c:pt>
                <c:pt idx="30">
                  <c:v>1</c:v>
                </c:pt>
                <c:pt idx="31">
                  <c:v>1</c:v>
                </c:pt>
                <c:pt idx="32">
                  <c:v>0</c:v>
                </c:pt>
                <c:pt idx="33">
                  <c:v>1</c:v>
                </c:pt>
                <c:pt idx="34">
                  <c:v>1</c:v>
                </c:pt>
                <c:pt idx="35">
                  <c:v>0</c:v>
                </c:pt>
                <c:pt idx="36">
                  <c:v>0</c:v>
                </c:pt>
                <c:pt idx="37">
                  <c:v>1</c:v>
                </c:pt>
                <c:pt idx="38">
                  <c:v>0</c:v>
                </c:pt>
                <c:pt idx="39">
                  <c:v>1</c:v>
                </c:pt>
                <c:pt idx="40">
                  <c:v>0</c:v>
                </c:pt>
                <c:pt idx="41">
                  <c:v>1</c:v>
                </c:pt>
                <c:pt idx="42">
                  <c:v>0</c:v>
                </c:pt>
                <c:pt idx="43">
                  <c:v>0</c:v>
                </c:pt>
                <c:pt idx="44">
                  <c:v>1</c:v>
                </c:pt>
                <c:pt idx="45">
                  <c:v>1</c:v>
                </c:pt>
                <c:pt idx="46">
                  <c:v>4</c:v>
                </c:pt>
                <c:pt idx="47">
                  <c:v>2</c:v>
                </c:pt>
                <c:pt idx="48">
                  <c:v>4</c:v>
                </c:pt>
                <c:pt idx="49">
                  <c:v>6</c:v>
                </c:pt>
                <c:pt idx="50">
                  <c:v>6</c:v>
                </c:pt>
                <c:pt idx="51">
                  <c:v>8</c:v>
                </c:pt>
                <c:pt idx="52">
                  <c:v>7</c:v>
                </c:pt>
                <c:pt idx="53">
                  <c:v>4</c:v>
                </c:pt>
                <c:pt idx="54">
                  <c:v>7</c:v>
                </c:pt>
                <c:pt idx="55">
                  <c:v>2</c:v>
                </c:pt>
                <c:pt idx="56">
                  <c:v>4</c:v>
                </c:pt>
                <c:pt idx="57">
                  <c:v>10</c:v>
                </c:pt>
                <c:pt idx="58">
                  <c:v>10</c:v>
                </c:pt>
                <c:pt idx="59">
                  <c:v>14</c:v>
                </c:pt>
                <c:pt idx="60">
                  <c:v>18</c:v>
                </c:pt>
                <c:pt idx="61">
                  <c:v>21</c:v>
                </c:pt>
                <c:pt idx="62">
                  <c:v>7</c:v>
                </c:pt>
                <c:pt idx="63">
                  <c:v>19</c:v>
                </c:pt>
                <c:pt idx="64">
                  <c:v>15</c:v>
                </c:pt>
                <c:pt idx="65">
                  <c:v>14</c:v>
                </c:pt>
                <c:pt idx="66">
                  <c:v>9</c:v>
                </c:pt>
                <c:pt idx="67">
                  <c:v>14</c:v>
                </c:pt>
                <c:pt idx="68">
                  <c:v>6</c:v>
                </c:pt>
                <c:pt idx="69">
                  <c:v>10</c:v>
                </c:pt>
                <c:pt idx="70">
                  <c:v>5</c:v>
                </c:pt>
                <c:pt idx="71">
                  <c:v>3</c:v>
                </c:pt>
                <c:pt idx="72">
                  <c:v>6</c:v>
                </c:pt>
                <c:pt idx="73">
                  <c:v>4</c:v>
                </c:pt>
                <c:pt idx="74">
                  <c:v>4</c:v>
                </c:pt>
                <c:pt idx="75">
                  <c:v>1</c:v>
                </c:pt>
                <c:pt idx="76">
                  <c:v>1</c:v>
                </c:pt>
                <c:pt idx="77">
                  <c:v>0</c:v>
                </c:pt>
                <c:pt idx="78">
                  <c:v>0</c:v>
                </c:pt>
                <c:pt idx="79">
                  <c:v>1</c:v>
                </c:pt>
                <c:pt idx="80">
                  <c:v>2</c:v>
                </c:pt>
                <c:pt idx="81">
                  <c:v>0</c:v>
                </c:pt>
                <c:pt idx="82">
                  <c:v>1</c:v>
                </c:pt>
                <c:pt idx="83">
                  <c:v>0</c:v>
                </c:pt>
                <c:pt idx="84">
                  <c:v>1</c:v>
                </c:pt>
                <c:pt idx="85">
                  <c:v>1</c:v>
                </c:pt>
                <c:pt idx="86">
                  <c:v>1</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numCache>
            </c:numRef>
          </c:val>
          <c:extLst>
            <c:ext xmlns:c16="http://schemas.microsoft.com/office/drawing/2014/chart" uri="{C3380CC4-5D6E-409C-BE32-E72D297353CC}">
              <c16:uniqueId val="{00000005-ACB6-4C7E-AC7D-69B06AF97EF1}"/>
            </c:ext>
          </c:extLst>
        </c:ser>
        <c:dLbls>
          <c:showLegendKey val="0"/>
          <c:showVal val="0"/>
          <c:showCatName val="0"/>
          <c:showSerName val="0"/>
          <c:showPercent val="0"/>
          <c:showBubbleSize val="0"/>
        </c:dLbls>
        <c:gapWidth val="150"/>
        <c:axId val="74006528"/>
        <c:axId val="74008064"/>
      </c:barChart>
      <c:catAx>
        <c:axId val="74006528"/>
        <c:scaling>
          <c:orientation val="minMax"/>
        </c:scaling>
        <c:delete val="0"/>
        <c:axPos val="b"/>
        <c:numFmt formatCode="General" sourceLinked="1"/>
        <c:majorTickMark val="none"/>
        <c:minorTickMark val="none"/>
        <c:tickLblPos val="nextTo"/>
        <c:crossAx val="74008064"/>
        <c:crosses val="autoZero"/>
        <c:auto val="1"/>
        <c:lblAlgn val="ctr"/>
        <c:lblOffset val="100"/>
        <c:noMultiLvlLbl val="0"/>
      </c:catAx>
      <c:valAx>
        <c:axId val="74008064"/>
        <c:scaling>
          <c:orientation val="minMax"/>
        </c:scaling>
        <c:delete val="0"/>
        <c:axPos val="l"/>
        <c:majorGridlines/>
        <c:numFmt formatCode="General" sourceLinked="1"/>
        <c:majorTickMark val="none"/>
        <c:minorTickMark val="none"/>
        <c:tickLblPos val="nextTo"/>
        <c:crossAx val="74006528"/>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575" cy="496888"/>
          </a:xfrm>
          <a:prstGeom prst="rect">
            <a:avLst/>
          </a:prstGeom>
        </p:spPr>
        <p:txBody>
          <a:bodyPr vert="horz" lIns="91432" tIns="45716" rIns="91432" bIns="45716" rtlCol="0"/>
          <a:lstStyle>
            <a:lvl1pPr algn="l">
              <a:defRPr sz="1200"/>
            </a:lvl1pPr>
          </a:lstStyle>
          <a:p>
            <a:endParaRPr lang="en-NZ"/>
          </a:p>
        </p:txBody>
      </p:sp>
      <p:sp>
        <p:nvSpPr>
          <p:cNvPr id="3" name="Date Placeholder 2"/>
          <p:cNvSpPr>
            <a:spLocks noGrp="1"/>
          </p:cNvSpPr>
          <p:nvPr>
            <p:ph type="dt" sz="quarter" idx="1"/>
          </p:nvPr>
        </p:nvSpPr>
        <p:spPr>
          <a:xfrm>
            <a:off x="3856038" y="0"/>
            <a:ext cx="2949575" cy="496888"/>
          </a:xfrm>
          <a:prstGeom prst="rect">
            <a:avLst/>
          </a:prstGeom>
        </p:spPr>
        <p:txBody>
          <a:bodyPr vert="horz" lIns="91432" tIns="45716" rIns="91432" bIns="45716" rtlCol="0"/>
          <a:lstStyle>
            <a:lvl1pPr algn="r">
              <a:defRPr sz="1200"/>
            </a:lvl1pPr>
          </a:lstStyle>
          <a:p>
            <a:fld id="{9D7103D2-AB0B-4551-8FC0-B227E769953B}" type="datetimeFigureOut">
              <a:rPr lang="en-NZ" smtClean="0"/>
              <a:pPr/>
              <a:t>15/07/2020</a:t>
            </a:fld>
            <a:endParaRPr lang="en-NZ"/>
          </a:p>
        </p:txBody>
      </p:sp>
      <p:sp>
        <p:nvSpPr>
          <p:cNvPr id="4" name="Footer Placeholder 3"/>
          <p:cNvSpPr>
            <a:spLocks noGrp="1"/>
          </p:cNvSpPr>
          <p:nvPr>
            <p:ph type="ftr" sz="quarter" idx="2"/>
          </p:nvPr>
        </p:nvSpPr>
        <p:spPr>
          <a:xfrm>
            <a:off x="1" y="9440864"/>
            <a:ext cx="2949575" cy="496887"/>
          </a:xfrm>
          <a:prstGeom prst="rect">
            <a:avLst/>
          </a:prstGeom>
        </p:spPr>
        <p:txBody>
          <a:bodyPr vert="horz" lIns="91432" tIns="45716" rIns="91432" bIns="45716" rtlCol="0" anchor="b"/>
          <a:lstStyle>
            <a:lvl1pPr algn="l">
              <a:defRPr sz="1200"/>
            </a:lvl1pPr>
          </a:lstStyle>
          <a:p>
            <a:endParaRPr lang="en-NZ"/>
          </a:p>
        </p:txBody>
      </p:sp>
      <p:sp>
        <p:nvSpPr>
          <p:cNvPr id="5" name="Slide Number Placeholder 4"/>
          <p:cNvSpPr>
            <a:spLocks noGrp="1"/>
          </p:cNvSpPr>
          <p:nvPr>
            <p:ph type="sldNum" sz="quarter" idx="3"/>
          </p:nvPr>
        </p:nvSpPr>
        <p:spPr>
          <a:xfrm>
            <a:off x="3856038" y="9440864"/>
            <a:ext cx="2949575" cy="496887"/>
          </a:xfrm>
          <a:prstGeom prst="rect">
            <a:avLst/>
          </a:prstGeom>
        </p:spPr>
        <p:txBody>
          <a:bodyPr vert="horz" lIns="91432" tIns="45716" rIns="91432" bIns="45716" rtlCol="0" anchor="b"/>
          <a:lstStyle>
            <a:lvl1pPr algn="r">
              <a:defRPr sz="1200"/>
            </a:lvl1pPr>
          </a:lstStyle>
          <a:p>
            <a:fld id="{1A2CBB55-32D4-4F94-8D26-3B6B3AC42669}" type="slidenum">
              <a:rPr lang="en-NZ" smtClean="0"/>
              <a:pPr/>
              <a:t>‹#›</a:t>
            </a:fld>
            <a:endParaRPr lang="en-NZ"/>
          </a:p>
        </p:txBody>
      </p:sp>
    </p:spTree>
    <p:extLst>
      <p:ext uri="{BB962C8B-B14F-4D97-AF65-F5344CB8AC3E}">
        <p14:creationId xmlns:p14="http://schemas.microsoft.com/office/powerpoint/2010/main" val="2077759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787" cy="496967"/>
          </a:xfrm>
          <a:prstGeom prst="rect">
            <a:avLst/>
          </a:prstGeom>
        </p:spPr>
        <p:txBody>
          <a:bodyPr vert="horz" lIns="91432" tIns="45716" rIns="91432" bIns="45716" rtlCol="0"/>
          <a:lstStyle>
            <a:lvl1pPr algn="l">
              <a:defRPr sz="1200"/>
            </a:lvl1pPr>
          </a:lstStyle>
          <a:p>
            <a:endParaRPr lang="en-NZ"/>
          </a:p>
        </p:txBody>
      </p:sp>
      <p:sp>
        <p:nvSpPr>
          <p:cNvPr id="3" name="Date Placeholder 2"/>
          <p:cNvSpPr>
            <a:spLocks noGrp="1"/>
          </p:cNvSpPr>
          <p:nvPr>
            <p:ph type="dt" idx="1"/>
          </p:nvPr>
        </p:nvSpPr>
        <p:spPr>
          <a:xfrm>
            <a:off x="3855839" y="0"/>
            <a:ext cx="2949787" cy="496967"/>
          </a:xfrm>
          <a:prstGeom prst="rect">
            <a:avLst/>
          </a:prstGeom>
        </p:spPr>
        <p:txBody>
          <a:bodyPr vert="horz" lIns="91432" tIns="45716" rIns="91432" bIns="45716" rtlCol="0"/>
          <a:lstStyle>
            <a:lvl1pPr algn="r">
              <a:defRPr sz="1200"/>
            </a:lvl1pPr>
          </a:lstStyle>
          <a:p>
            <a:fld id="{0DBCC8A2-7BC4-4495-B2FA-D04A8D5A1A51}" type="datetimeFigureOut">
              <a:rPr lang="en-NZ" smtClean="0"/>
              <a:pPr/>
              <a:t>15/07/2020</a:t>
            </a:fld>
            <a:endParaRPr lang="en-NZ"/>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32" tIns="45716" rIns="91432" bIns="45716" rtlCol="0" anchor="ctr"/>
          <a:lstStyle/>
          <a:p>
            <a:endParaRPr lang="en-NZ"/>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32" tIns="45716" rIns="91432"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1" y="9440647"/>
            <a:ext cx="2949787" cy="496967"/>
          </a:xfrm>
          <a:prstGeom prst="rect">
            <a:avLst/>
          </a:prstGeom>
        </p:spPr>
        <p:txBody>
          <a:bodyPr vert="horz" lIns="91432" tIns="45716" rIns="91432" bIns="45716" rtlCol="0" anchor="b"/>
          <a:lstStyle>
            <a:lvl1pPr algn="l">
              <a:defRPr sz="1200"/>
            </a:lvl1pPr>
          </a:lstStyle>
          <a:p>
            <a:endParaRPr lang="en-NZ"/>
          </a:p>
        </p:txBody>
      </p:sp>
      <p:sp>
        <p:nvSpPr>
          <p:cNvPr id="7" name="Slide Number Placeholder 6"/>
          <p:cNvSpPr>
            <a:spLocks noGrp="1"/>
          </p:cNvSpPr>
          <p:nvPr>
            <p:ph type="sldNum" sz="quarter" idx="5"/>
          </p:nvPr>
        </p:nvSpPr>
        <p:spPr>
          <a:xfrm>
            <a:off x="3855839" y="9440647"/>
            <a:ext cx="2949787" cy="496967"/>
          </a:xfrm>
          <a:prstGeom prst="rect">
            <a:avLst/>
          </a:prstGeom>
        </p:spPr>
        <p:txBody>
          <a:bodyPr vert="horz" lIns="91432" tIns="45716" rIns="91432" bIns="45716" rtlCol="0" anchor="b"/>
          <a:lstStyle>
            <a:lvl1pPr algn="r">
              <a:defRPr sz="1200"/>
            </a:lvl1pPr>
          </a:lstStyle>
          <a:p>
            <a:fld id="{0A379890-AE1E-4934-99CB-279AE9A42470}" type="slidenum">
              <a:rPr lang="en-NZ" smtClean="0"/>
              <a:pPr/>
              <a:t>‹#›</a:t>
            </a:fld>
            <a:endParaRPr lang="en-NZ"/>
          </a:p>
        </p:txBody>
      </p:sp>
    </p:spTree>
    <p:extLst>
      <p:ext uri="{BB962C8B-B14F-4D97-AF65-F5344CB8AC3E}">
        <p14:creationId xmlns:p14="http://schemas.microsoft.com/office/powerpoint/2010/main" val="381408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0A379890-AE1E-4934-99CB-279AE9A42470}" type="slidenum">
              <a:rPr lang="en-NZ" smtClean="0"/>
              <a:pPr/>
              <a:t>1</a:t>
            </a:fld>
            <a:endParaRPr lang="en-NZ"/>
          </a:p>
        </p:txBody>
      </p:sp>
    </p:spTree>
    <p:extLst>
      <p:ext uri="{BB962C8B-B14F-4D97-AF65-F5344CB8AC3E}">
        <p14:creationId xmlns:p14="http://schemas.microsoft.com/office/powerpoint/2010/main" val="1388748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To identify the effectiveness, I compared the before and after speed data</a:t>
            </a:r>
            <a:r>
              <a:rPr lang="en-NZ" baseline="0" dirty="0"/>
              <a:t> for Type 1, Type 2 and SAW sign. </a:t>
            </a:r>
          </a:p>
          <a:p>
            <a:r>
              <a:rPr lang="en-NZ" baseline="0" dirty="0"/>
              <a:t>In addition to that, the movement of rumble strips were also reviewed and effective spacing was identified by comparing the speed behaviour and overall movement of the arrays. </a:t>
            </a:r>
          </a:p>
          <a:p>
            <a:endParaRPr lang="en-NZ" dirty="0"/>
          </a:p>
          <a:p>
            <a:endParaRPr lang="en-NZ" dirty="0"/>
          </a:p>
        </p:txBody>
      </p:sp>
      <p:sp>
        <p:nvSpPr>
          <p:cNvPr id="4" name="Slide Number Placeholder 3"/>
          <p:cNvSpPr>
            <a:spLocks noGrp="1"/>
          </p:cNvSpPr>
          <p:nvPr>
            <p:ph type="sldNum" sz="quarter" idx="10"/>
          </p:nvPr>
        </p:nvSpPr>
        <p:spPr/>
        <p:txBody>
          <a:bodyPr/>
          <a:lstStyle/>
          <a:p>
            <a:fld id="{0A379890-AE1E-4934-99CB-279AE9A42470}" type="slidenum">
              <a:rPr lang="en-NZ" smtClean="0"/>
              <a:pPr/>
              <a:t>10</a:t>
            </a:fld>
            <a:endParaRPr lang="en-NZ"/>
          </a:p>
        </p:txBody>
      </p:sp>
    </p:spTree>
    <p:extLst>
      <p:ext uri="{BB962C8B-B14F-4D97-AF65-F5344CB8AC3E}">
        <p14:creationId xmlns:p14="http://schemas.microsoft.com/office/powerpoint/2010/main" val="3792695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The</a:t>
            </a:r>
            <a:r>
              <a:rPr lang="en-NZ" baseline="0" dirty="0"/>
              <a:t> Graph shows the effectiveness of rumble strips in improving compliance. The x axis is the speed and y axis shows the number of vehicles. The graph shows that the number of speeding vehicles has dropped after the installation of rumble strips. The 26% of the speeding drivers slows down to keep within the speed limit. The ones who were not within the speed limit have also dropped their speed compared to day 1. The average speed has also dropped from 74 to 70. It has increased the alertness. </a:t>
            </a:r>
            <a:endParaRPr lang="en-NZ" dirty="0"/>
          </a:p>
        </p:txBody>
      </p:sp>
      <p:sp>
        <p:nvSpPr>
          <p:cNvPr id="4" name="Slide Number Placeholder 3"/>
          <p:cNvSpPr>
            <a:spLocks noGrp="1"/>
          </p:cNvSpPr>
          <p:nvPr>
            <p:ph type="sldNum" sz="quarter" idx="10"/>
          </p:nvPr>
        </p:nvSpPr>
        <p:spPr/>
        <p:txBody>
          <a:bodyPr/>
          <a:lstStyle/>
          <a:p>
            <a:fld id="{0A379890-AE1E-4934-99CB-279AE9A42470}" type="slidenum">
              <a:rPr lang="en-NZ" smtClean="0"/>
              <a:pPr/>
              <a:t>11</a:t>
            </a:fld>
            <a:endParaRPr lang="en-NZ"/>
          </a:p>
        </p:txBody>
      </p:sp>
    </p:spTree>
    <p:extLst>
      <p:ext uri="{BB962C8B-B14F-4D97-AF65-F5344CB8AC3E}">
        <p14:creationId xmlns:p14="http://schemas.microsoft.com/office/powerpoint/2010/main" val="1077845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This graph shows the results of Type II rumble strips, which is similar to Type 1 results. 27% of the speeding drivers slowed down to keep within</a:t>
            </a:r>
            <a:r>
              <a:rPr lang="en-NZ" baseline="0" dirty="0"/>
              <a:t> the speed limit and average speed has dropped to 70 from 74km/h. </a:t>
            </a:r>
            <a:r>
              <a:rPr lang="en-NZ" dirty="0"/>
              <a:t>This indicates that we received consistent response</a:t>
            </a:r>
            <a:r>
              <a:rPr lang="en-NZ" baseline="0" dirty="0"/>
              <a:t> from motorist on both days, when the rumble strips were installed on site. </a:t>
            </a:r>
            <a:endParaRPr lang="en-NZ" dirty="0"/>
          </a:p>
        </p:txBody>
      </p:sp>
      <p:sp>
        <p:nvSpPr>
          <p:cNvPr id="4" name="Slide Number Placeholder 3"/>
          <p:cNvSpPr>
            <a:spLocks noGrp="1"/>
          </p:cNvSpPr>
          <p:nvPr>
            <p:ph type="sldNum" sz="quarter" idx="10"/>
          </p:nvPr>
        </p:nvSpPr>
        <p:spPr/>
        <p:txBody>
          <a:bodyPr/>
          <a:lstStyle/>
          <a:p>
            <a:fld id="{0A379890-AE1E-4934-99CB-279AE9A42470}" type="slidenum">
              <a:rPr lang="en-NZ" smtClean="0"/>
              <a:pPr/>
              <a:t>12</a:t>
            </a:fld>
            <a:endParaRPr lang="en-NZ"/>
          </a:p>
        </p:txBody>
      </p:sp>
    </p:spTree>
    <p:extLst>
      <p:ext uri="{BB962C8B-B14F-4D97-AF65-F5344CB8AC3E}">
        <p14:creationId xmlns:p14="http://schemas.microsoft.com/office/powerpoint/2010/main" val="3407544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This</a:t>
            </a:r>
            <a:r>
              <a:rPr lang="en-NZ" baseline="0" dirty="0"/>
              <a:t> graph shows the results of drivers speed behaviour before and after the installation of a Speed Activated Warning sign. It indicates that 96% of the speeding drivers slowed down to keep within the TSL. Another reason for speed compliance is because the difference in the strength of different types of equipment. This constantly tells drivers to slow down if they are speeding, which shows drivers complied what they were advised to do, whereas in rumble strips case, it focuses on making drivers more alert of the road works environment and drivers have showed this in their behaviour by slowing down from their usual speed. </a:t>
            </a:r>
            <a:endParaRPr lang="en-NZ" dirty="0"/>
          </a:p>
        </p:txBody>
      </p:sp>
      <p:sp>
        <p:nvSpPr>
          <p:cNvPr id="4" name="Slide Number Placeholder 3"/>
          <p:cNvSpPr>
            <a:spLocks noGrp="1"/>
          </p:cNvSpPr>
          <p:nvPr>
            <p:ph type="sldNum" sz="quarter" idx="10"/>
          </p:nvPr>
        </p:nvSpPr>
        <p:spPr/>
        <p:txBody>
          <a:bodyPr/>
          <a:lstStyle/>
          <a:p>
            <a:fld id="{0A379890-AE1E-4934-99CB-279AE9A42470}" type="slidenum">
              <a:rPr lang="en-NZ" smtClean="0"/>
              <a:pPr/>
              <a:t>13</a:t>
            </a:fld>
            <a:endParaRPr lang="en-NZ"/>
          </a:p>
        </p:txBody>
      </p:sp>
    </p:spTree>
    <p:extLst>
      <p:ext uri="{BB962C8B-B14F-4D97-AF65-F5344CB8AC3E}">
        <p14:creationId xmlns:p14="http://schemas.microsoft.com/office/powerpoint/2010/main" val="1661669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Study</a:t>
            </a:r>
            <a:r>
              <a:rPr lang="en-NZ" baseline="0" dirty="0"/>
              <a:t> also focused on reviewing the most effective spacing of the rumble strips. We reviewed 3 and 5 metres spacing. </a:t>
            </a:r>
            <a:endParaRPr lang="en-NZ" dirty="0"/>
          </a:p>
        </p:txBody>
      </p:sp>
      <p:sp>
        <p:nvSpPr>
          <p:cNvPr id="4" name="Slide Number Placeholder 3"/>
          <p:cNvSpPr>
            <a:spLocks noGrp="1"/>
          </p:cNvSpPr>
          <p:nvPr>
            <p:ph type="sldNum" sz="quarter" idx="10"/>
          </p:nvPr>
        </p:nvSpPr>
        <p:spPr/>
        <p:txBody>
          <a:bodyPr/>
          <a:lstStyle/>
          <a:p>
            <a:fld id="{0A379890-AE1E-4934-99CB-279AE9A42470}" type="slidenum">
              <a:rPr lang="en-NZ" smtClean="0"/>
              <a:pPr/>
              <a:t>14</a:t>
            </a:fld>
            <a:endParaRPr lang="en-NZ"/>
          </a:p>
        </p:txBody>
      </p:sp>
    </p:spTree>
    <p:extLst>
      <p:ext uri="{BB962C8B-B14F-4D97-AF65-F5344CB8AC3E}">
        <p14:creationId xmlns:p14="http://schemas.microsoft.com/office/powerpoint/2010/main" val="447103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This</a:t>
            </a:r>
            <a:r>
              <a:rPr lang="en-NZ" baseline="0" dirty="0"/>
              <a:t> shows the photos taken before and after the trial. </a:t>
            </a:r>
            <a:endParaRPr lang="en-NZ" dirty="0"/>
          </a:p>
        </p:txBody>
      </p:sp>
      <p:sp>
        <p:nvSpPr>
          <p:cNvPr id="4" name="Slide Number Placeholder 3"/>
          <p:cNvSpPr>
            <a:spLocks noGrp="1"/>
          </p:cNvSpPr>
          <p:nvPr>
            <p:ph type="sldNum" sz="quarter" idx="10"/>
          </p:nvPr>
        </p:nvSpPr>
        <p:spPr/>
        <p:txBody>
          <a:bodyPr/>
          <a:lstStyle/>
          <a:p>
            <a:fld id="{0A379890-AE1E-4934-99CB-279AE9A42470}" type="slidenum">
              <a:rPr lang="en-NZ" smtClean="0"/>
              <a:pPr/>
              <a:t>15</a:t>
            </a:fld>
            <a:endParaRPr lang="en-NZ"/>
          </a:p>
        </p:txBody>
      </p:sp>
    </p:spTree>
    <p:extLst>
      <p:ext uri="{BB962C8B-B14F-4D97-AF65-F5344CB8AC3E}">
        <p14:creationId xmlns:p14="http://schemas.microsoft.com/office/powerpoint/2010/main" val="4245671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This shows the side</a:t>
            </a:r>
            <a:r>
              <a:rPr lang="en-NZ" baseline="0" dirty="0"/>
              <a:t> movements of type II arrays at 3 metres spacing. The white line is the reference point of where it was laid first. </a:t>
            </a:r>
            <a:endParaRPr lang="en-NZ" dirty="0"/>
          </a:p>
        </p:txBody>
      </p:sp>
      <p:sp>
        <p:nvSpPr>
          <p:cNvPr id="4" name="Slide Number Placeholder 3"/>
          <p:cNvSpPr>
            <a:spLocks noGrp="1"/>
          </p:cNvSpPr>
          <p:nvPr>
            <p:ph type="sldNum" sz="quarter" idx="10"/>
          </p:nvPr>
        </p:nvSpPr>
        <p:spPr/>
        <p:txBody>
          <a:bodyPr/>
          <a:lstStyle/>
          <a:p>
            <a:fld id="{0A379890-AE1E-4934-99CB-279AE9A42470}" type="slidenum">
              <a:rPr lang="en-NZ" smtClean="0"/>
              <a:pPr/>
              <a:t>16</a:t>
            </a:fld>
            <a:endParaRPr lang="en-NZ"/>
          </a:p>
        </p:txBody>
      </p:sp>
    </p:spTree>
    <p:extLst>
      <p:ext uri="{BB962C8B-B14F-4D97-AF65-F5344CB8AC3E}">
        <p14:creationId xmlns:p14="http://schemas.microsoft.com/office/powerpoint/2010/main" val="3695091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baseline="0" dirty="0"/>
              <a:t>This shows Type 1 rumble strips movements, which  is similar to type II side movements over time. </a:t>
            </a:r>
            <a:endParaRPr lang="en-NZ" dirty="0"/>
          </a:p>
        </p:txBody>
      </p:sp>
      <p:sp>
        <p:nvSpPr>
          <p:cNvPr id="4" name="Slide Number Placeholder 3"/>
          <p:cNvSpPr>
            <a:spLocks noGrp="1"/>
          </p:cNvSpPr>
          <p:nvPr>
            <p:ph type="sldNum" sz="quarter" idx="10"/>
          </p:nvPr>
        </p:nvSpPr>
        <p:spPr/>
        <p:txBody>
          <a:bodyPr/>
          <a:lstStyle/>
          <a:p>
            <a:fld id="{0A379890-AE1E-4934-99CB-279AE9A42470}" type="slidenum">
              <a:rPr lang="en-NZ" smtClean="0"/>
              <a:pPr/>
              <a:t>17</a:t>
            </a:fld>
            <a:endParaRPr lang="en-NZ"/>
          </a:p>
        </p:txBody>
      </p:sp>
    </p:spTree>
    <p:extLst>
      <p:ext uri="{BB962C8B-B14F-4D97-AF65-F5344CB8AC3E}">
        <p14:creationId xmlns:p14="http://schemas.microsoft.com/office/powerpoint/2010/main" val="3688101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This</a:t>
            </a:r>
            <a:r>
              <a:rPr lang="en-NZ" baseline="0" dirty="0"/>
              <a:t> slide shows the side movements of Type II rumble strips when there were laid at </a:t>
            </a:r>
            <a:r>
              <a:rPr lang="en-NZ" dirty="0"/>
              <a:t>5 metres spacing.  From the photos</a:t>
            </a:r>
            <a:r>
              <a:rPr lang="en-NZ" baseline="0" dirty="0"/>
              <a:t> we can notice that</a:t>
            </a:r>
            <a:r>
              <a:rPr lang="en-NZ" dirty="0"/>
              <a:t> the</a:t>
            </a:r>
            <a:r>
              <a:rPr lang="en-NZ" baseline="0" dirty="0"/>
              <a:t> arrays have</a:t>
            </a:r>
            <a:r>
              <a:rPr lang="en-NZ" dirty="0"/>
              <a:t> move </a:t>
            </a:r>
            <a:r>
              <a:rPr lang="en-NZ" baseline="0" dirty="0"/>
              <a:t>further away from the reference point than the arrays that were placed at 3 metres spacing. </a:t>
            </a:r>
            <a:endParaRPr lang="en-NZ" dirty="0"/>
          </a:p>
        </p:txBody>
      </p:sp>
      <p:sp>
        <p:nvSpPr>
          <p:cNvPr id="4" name="Slide Number Placeholder 3"/>
          <p:cNvSpPr>
            <a:spLocks noGrp="1"/>
          </p:cNvSpPr>
          <p:nvPr>
            <p:ph type="sldNum" sz="quarter" idx="10"/>
          </p:nvPr>
        </p:nvSpPr>
        <p:spPr/>
        <p:txBody>
          <a:bodyPr/>
          <a:lstStyle/>
          <a:p>
            <a:fld id="{0A379890-AE1E-4934-99CB-279AE9A42470}" type="slidenum">
              <a:rPr lang="en-NZ" smtClean="0"/>
              <a:pPr/>
              <a:t>18</a:t>
            </a:fld>
            <a:endParaRPr lang="en-NZ"/>
          </a:p>
        </p:txBody>
      </p:sp>
    </p:spTree>
    <p:extLst>
      <p:ext uri="{BB962C8B-B14F-4D97-AF65-F5344CB8AC3E}">
        <p14:creationId xmlns:p14="http://schemas.microsoft.com/office/powerpoint/2010/main" val="871323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Similar movement can</a:t>
            </a:r>
            <a:r>
              <a:rPr lang="en-NZ" baseline="0" dirty="0"/>
              <a:t> be observed for Type 1, however, Type 2 at 5 metres spacing (that we saw in previous slide) has moved more from its position than the rumble strips we can see in this slide. </a:t>
            </a:r>
            <a:endParaRPr lang="en-NZ" dirty="0"/>
          </a:p>
        </p:txBody>
      </p:sp>
      <p:sp>
        <p:nvSpPr>
          <p:cNvPr id="4" name="Slide Number Placeholder 3"/>
          <p:cNvSpPr>
            <a:spLocks noGrp="1"/>
          </p:cNvSpPr>
          <p:nvPr>
            <p:ph type="sldNum" sz="quarter" idx="10"/>
          </p:nvPr>
        </p:nvSpPr>
        <p:spPr/>
        <p:txBody>
          <a:bodyPr/>
          <a:lstStyle/>
          <a:p>
            <a:fld id="{0A379890-AE1E-4934-99CB-279AE9A42470}" type="slidenum">
              <a:rPr lang="en-NZ" smtClean="0"/>
              <a:pPr/>
              <a:t>19</a:t>
            </a:fld>
            <a:endParaRPr lang="en-NZ"/>
          </a:p>
        </p:txBody>
      </p:sp>
    </p:spTree>
    <p:extLst>
      <p:ext uri="{BB962C8B-B14F-4D97-AF65-F5344CB8AC3E}">
        <p14:creationId xmlns:p14="http://schemas.microsoft.com/office/powerpoint/2010/main" val="291804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It is a supplier led study. The two different types of rumble strips have been imported for testing. This paper investigates the impacts of those rumble strips on drivers’ speed through road works sites and the most effective spacing of the rumble strips. </a:t>
            </a:r>
          </a:p>
          <a:p>
            <a:endParaRPr lang="en-NZ" dirty="0"/>
          </a:p>
        </p:txBody>
      </p:sp>
      <p:sp>
        <p:nvSpPr>
          <p:cNvPr id="4" name="Slide Number Placeholder 3"/>
          <p:cNvSpPr>
            <a:spLocks noGrp="1"/>
          </p:cNvSpPr>
          <p:nvPr>
            <p:ph type="sldNum" sz="quarter" idx="10"/>
          </p:nvPr>
        </p:nvSpPr>
        <p:spPr/>
        <p:txBody>
          <a:bodyPr/>
          <a:lstStyle/>
          <a:p>
            <a:fld id="{0A379890-AE1E-4934-99CB-279AE9A42470}" type="slidenum">
              <a:rPr lang="en-NZ" smtClean="0"/>
              <a:pPr/>
              <a:t>2</a:t>
            </a:fld>
            <a:endParaRPr lang="en-NZ"/>
          </a:p>
        </p:txBody>
      </p:sp>
    </p:spTree>
    <p:extLst>
      <p:ext uri="{BB962C8B-B14F-4D97-AF65-F5344CB8AC3E}">
        <p14:creationId xmlns:p14="http://schemas.microsoft.com/office/powerpoint/2010/main" val="1487064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In terms of speed : Type 1 at 3 metres spacing is more effective</a:t>
            </a:r>
            <a:r>
              <a:rPr lang="en-NZ" baseline="0" dirty="0"/>
              <a:t> and when using type 2 then 5 metre spacing is more effective</a:t>
            </a:r>
          </a:p>
          <a:p>
            <a:r>
              <a:rPr lang="en-NZ" baseline="0" dirty="0"/>
              <a:t>If we combine the results of speed measurement and movement, than Type 1 at 3 metres spacing appear to be the most effective. </a:t>
            </a:r>
          </a:p>
          <a:p>
            <a:endParaRPr lang="en-NZ" dirty="0"/>
          </a:p>
        </p:txBody>
      </p:sp>
      <p:sp>
        <p:nvSpPr>
          <p:cNvPr id="4" name="Slide Number Placeholder 3"/>
          <p:cNvSpPr>
            <a:spLocks noGrp="1"/>
          </p:cNvSpPr>
          <p:nvPr>
            <p:ph type="sldNum" sz="quarter" idx="10"/>
          </p:nvPr>
        </p:nvSpPr>
        <p:spPr/>
        <p:txBody>
          <a:bodyPr/>
          <a:lstStyle/>
          <a:p>
            <a:fld id="{0A379890-AE1E-4934-99CB-279AE9A42470}" type="slidenum">
              <a:rPr lang="en-NZ" smtClean="0"/>
              <a:pPr/>
              <a:t>20</a:t>
            </a:fld>
            <a:endParaRPr lang="en-NZ"/>
          </a:p>
        </p:txBody>
      </p:sp>
    </p:spTree>
    <p:extLst>
      <p:ext uri="{BB962C8B-B14F-4D97-AF65-F5344CB8AC3E}">
        <p14:creationId xmlns:p14="http://schemas.microsoft.com/office/powerpoint/2010/main" val="3588903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I</a:t>
            </a:r>
            <a:r>
              <a:rPr lang="en-NZ" baseline="0" dirty="0"/>
              <a:t> have got 3 more slides to show the effectiveness of rumble strips on different types of vehicles. This slide shows the result on vehicle type ‘car’. For type 1, 25% and for type 2, 28% of the speeding drivers slowed down to keep within the TSL. We can also see that both the strips had similar effect and even though the other vehicles have not slowed down to 70, they have slowed down from their usual speed. </a:t>
            </a:r>
            <a:endParaRPr lang="en-NZ" dirty="0"/>
          </a:p>
        </p:txBody>
      </p:sp>
      <p:sp>
        <p:nvSpPr>
          <p:cNvPr id="4" name="Slide Number Placeholder 3"/>
          <p:cNvSpPr>
            <a:spLocks noGrp="1"/>
          </p:cNvSpPr>
          <p:nvPr>
            <p:ph type="sldNum" sz="quarter" idx="10"/>
          </p:nvPr>
        </p:nvSpPr>
        <p:spPr/>
        <p:txBody>
          <a:bodyPr/>
          <a:lstStyle/>
          <a:p>
            <a:fld id="{0A379890-AE1E-4934-99CB-279AE9A42470}" type="slidenum">
              <a:rPr lang="en-NZ" smtClean="0"/>
              <a:pPr/>
              <a:t>21</a:t>
            </a:fld>
            <a:endParaRPr lang="en-NZ"/>
          </a:p>
        </p:txBody>
      </p:sp>
    </p:spTree>
    <p:extLst>
      <p:ext uri="{BB962C8B-B14F-4D97-AF65-F5344CB8AC3E}">
        <p14:creationId xmlns:p14="http://schemas.microsoft.com/office/powerpoint/2010/main" val="3932231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For</a:t>
            </a:r>
            <a:r>
              <a:rPr lang="en-NZ" baseline="0" dirty="0"/>
              <a:t> medium vehicles, 27% of the speeding drivers slowed down to keep within the speed limit for both types. </a:t>
            </a:r>
            <a:endParaRPr lang="en-NZ" dirty="0"/>
          </a:p>
        </p:txBody>
      </p:sp>
      <p:sp>
        <p:nvSpPr>
          <p:cNvPr id="4" name="Slide Number Placeholder 3"/>
          <p:cNvSpPr>
            <a:spLocks noGrp="1"/>
          </p:cNvSpPr>
          <p:nvPr>
            <p:ph type="sldNum" sz="quarter" idx="10"/>
          </p:nvPr>
        </p:nvSpPr>
        <p:spPr/>
        <p:txBody>
          <a:bodyPr/>
          <a:lstStyle/>
          <a:p>
            <a:fld id="{0A379890-AE1E-4934-99CB-279AE9A42470}" type="slidenum">
              <a:rPr lang="en-NZ" smtClean="0"/>
              <a:pPr/>
              <a:t>22</a:t>
            </a:fld>
            <a:endParaRPr lang="en-NZ"/>
          </a:p>
        </p:txBody>
      </p:sp>
    </p:spTree>
    <p:extLst>
      <p:ext uri="{BB962C8B-B14F-4D97-AF65-F5344CB8AC3E}">
        <p14:creationId xmlns:p14="http://schemas.microsoft.com/office/powerpoint/2010/main" val="3932231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For Heavy vehicles, Type 1 had</a:t>
            </a:r>
            <a:r>
              <a:rPr lang="en-NZ" baseline="0" dirty="0"/>
              <a:t> improved </a:t>
            </a:r>
            <a:r>
              <a:rPr lang="en-NZ" dirty="0"/>
              <a:t>30% of the</a:t>
            </a:r>
            <a:r>
              <a:rPr lang="en-NZ" baseline="0" dirty="0"/>
              <a:t> drivers’ speed compliance and 35% when Type 2 was used. </a:t>
            </a:r>
            <a:endParaRPr lang="en-NZ" dirty="0"/>
          </a:p>
          <a:p>
            <a:endParaRPr lang="en-NZ" dirty="0"/>
          </a:p>
          <a:p>
            <a:endParaRPr lang="en-NZ" dirty="0"/>
          </a:p>
          <a:p>
            <a:r>
              <a:rPr lang="en-NZ" dirty="0"/>
              <a:t>450 vehicles per hour and 14% of heavy vehicles, approximately 12000 vehicles each direction and 24000 vehicles both direction per day </a:t>
            </a:r>
          </a:p>
          <a:p>
            <a:endParaRPr lang="en-NZ" dirty="0"/>
          </a:p>
          <a:p>
            <a:endParaRPr lang="en-NZ" dirty="0"/>
          </a:p>
          <a:p>
            <a:endParaRPr lang="en-NZ" dirty="0"/>
          </a:p>
          <a:p>
            <a:endParaRPr lang="en-NZ" dirty="0"/>
          </a:p>
        </p:txBody>
      </p:sp>
      <p:sp>
        <p:nvSpPr>
          <p:cNvPr id="4" name="Slide Number Placeholder 3"/>
          <p:cNvSpPr>
            <a:spLocks noGrp="1"/>
          </p:cNvSpPr>
          <p:nvPr>
            <p:ph type="sldNum" sz="quarter" idx="10"/>
          </p:nvPr>
        </p:nvSpPr>
        <p:spPr/>
        <p:txBody>
          <a:bodyPr/>
          <a:lstStyle/>
          <a:p>
            <a:fld id="{0A379890-AE1E-4934-99CB-279AE9A42470}" type="slidenum">
              <a:rPr lang="en-NZ" smtClean="0"/>
              <a:pPr/>
              <a:t>23</a:t>
            </a:fld>
            <a:endParaRPr lang="en-NZ"/>
          </a:p>
        </p:txBody>
      </p:sp>
    </p:spTree>
    <p:extLst>
      <p:ext uri="{BB962C8B-B14F-4D97-AF65-F5344CB8AC3E}">
        <p14:creationId xmlns:p14="http://schemas.microsoft.com/office/powerpoint/2010/main" val="3932231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lvl="0"/>
            <a:r>
              <a:rPr lang="en-NZ" dirty="0"/>
              <a:t>The result shows that use of rumble strips will increase motorist alertness at </a:t>
            </a:r>
            <a:r>
              <a:rPr lang="en-NZ" dirty="0" err="1"/>
              <a:t>roadworks</a:t>
            </a:r>
            <a:endParaRPr lang="en-NZ" dirty="0"/>
          </a:p>
          <a:p>
            <a:pPr lvl="1"/>
            <a:r>
              <a:rPr lang="en-NZ" dirty="0"/>
              <a:t>It improved compliance to temporary speed limit</a:t>
            </a:r>
          </a:p>
          <a:p>
            <a:pPr lvl="1"/>
            <a:r>
              <a:rPr lang="en-NZ" dirty="0"/>
              <a:t>Type I and Type II rumble strips provided similar effect in improving compliance to TSL</a:t>
            </a:r>
          </a:p>
          <a:p>
            <a:pPr lvl="0"/>
            <a:r>
              <a:rPr lang="en-NZ" dirty="0"/>
              <a:t>In terms of speed compliance &amp; side movement, Type I at 3 metres spacing was most effective than other combinations. </a:t>
            </a:r>
          </a:p>
          <a:p>
            <a:pPr lvl="0"/>
            <a:r>
              <a:rPr lang="en-NZ" dirty="0"/>
              <a:t>It was more effective in reducing speed of heavy vehicles</a:t>
            </a:r>
          </a:p>
          <a:p>
            <a:pPr lvl="0"/>
            <a:r>
              <a:rPr lang="en-NZ" dirty="0"/>
              <a:t>3 metre spacing resulted in less movement compared to 5 metre spacing </a:t>
            </a:r>
          </a:p>
          <a:p>
            <a:pPr lvl="0"/>
            <a:r>
              <a:rPr lang="en-NZ" dirty="0"/>
              <a:t>In addition, we also identified that the proportions of drivers exceeding the Temporary Speed Limit (TSL) were significantly reduced when Speed Activated warning Sign was in operation. </a:t>
            </a:r>
          </a:p>
          <a:p>
            <a:r>
              <a:rPr lang="en-NZ" b="1" dirty="0"/>
              <a:t> </a:t>
            </a:r>
            <a:endParaRPr lang="en-NZ" dirty="0"/>
          </a:p>
          <a:p>
            <a:r>
              <a:rPr lang="en-NZ" dirty="0"/>
              <a:t>It can be installed in minutes, which saves time to hold the traffic during installation and causes less disruption to traffic and if it can be checked every few hours to ensure it stays at its place then the rumble strips can be a useful way of increasing alertness of motorist and improving safety at our road works site.  </a:t>
            </a:r>
            <a:endParaRPr lang="en-NZ" sz="1100" dirty="0"/>
          </a:p>
          <a:p>
            <a:endParaRPr lang="en-NZ" dirty="0"/>
          </a:p>
        </p:txBody>
      </p:sp>
      <p:sp>
        <p:nvSpPr>
          <p:cNvPr id="4" name="Slide Number Placeholder 3"/>
          <p:cNvSpPr>
            <a:spLocks noGrp="1"/>
          </p:cNvSpPr>
          <p:nvPr>
            <p:ph type="sldNum" sz="quarter" idx="10"/>
          </p:nvPr>
        </p:nvSpPr>
        <p:spPr/>
        <p:txBody>
          <a:bodyPr/>
          <a:lstStyle/>
          <a:p>
            <a:fld id="{0A379890-AE1E-4934-99CB-279AE9A42470}" type="slidenum">
              <a:rPr lang="en-NZ" smtClean="0"/>
              <a:pPr/>
              <a:t>24</a:t>
            </a:fld>
            <a:endParaRPr lang="en-NZ"/>
          </a:p>
        </p:txBody>
      </p:sp>
    </p:spTree>
    <p:extLst>
      <p:ext uri="{BB962C8B-B14F-4D97-AF65-F5344CB8AC3E}">
        <p14:creationId xmlns:p14="http://schemas.microsoft.com/office/powerpoint/2010/main" val="944528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0A379890-AE1E-4934-99CB-279AE9A42470}" type="slidenum">
              <a:rPr lang="en-NZ" smtClean="0"/>
              <a:pPr/>
              <a:t>25</a:t>
            </a:fld>
            <a:endParaRPr lang="en-NZ"/>
          </a:p>
        </p:txBody>
      </p:sp>
    </p:spTree>
    <p:extLst>
      <p:ext uri="{BB962C8B-B14F-4D97-AF65-F5344CB8AC3E}">
        <p14:creationId xmlns:p14="http://schemas.microsoft.com/office/powerpoint/2010/main" val="3239560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The first type of rumble strip was a one-piece folding design and the other type had 3 sections that make 1 rumble strip when assembled, to traverse an entire lane. They both are 13” wide and ¾” thick. Type 1 weighs 110 lbs and type 2 weighs 105lbs.</a:t>
            </a:r>
          </a:p>
          <a:p>
            <a:r>
              <a:rPr lang="en-NZ" dirty="0"/>
              <a:t> </a:t>
            </a:r>
          </a:p>
          <a:p>
            <a:r>
              <a:rPr lang="en-NZ" dirty="0"/>
              <a:t>The rumble strips were laid across a traffic lane, perpendicular to the direction of travel. This alerts motorist about the road-works environment by creating a noise when rumble strip is traversed by a vehicle.  </a:t>
            </a:r>
          </a:p>
          <a:p>
            <a:pPr defTabSz="905713">
              <a:defRPr/>
            </a:pPr>
            <a:r>
              <a:rPr lang="en-NZ" dirty="0"/>
              <a:t>A radar unit was used to collect the speed data and a SAW sign was also used compare the effectiveness of rumble strips. </a:t>
            </a:r>
          </a:p>
          <a:p>
            <a:endParaRPr lang="en-NZ" dirty="0"/>
          </a:p>
          <a:p>
            <a:endParaRPr lang="en-NZ" dirty="0"/>
          </a:p>
          <a:p>
            <a:r>
              <a:rPr lang="en-NZ" dirty="0"/>
              <a:t>Type 1:</a:t>
            </a:r>
            <a:r>
              <a:rPr lang="en-NZ" baseline="0" dirty="0"/>
              <a:t> is a one-piece folding design, weight 110lbs, at 13” wide and ¾” thick </a:t>
            </a:r>
          </a:p>
          <a:p>
            <a:r>
              <a:rPr lang="en-NZ" baseline="0" dirty="0"/>
              <a:t>Type 2: 3 sections make 1 rumble strips, measures 45”long x 13” wide x ¾” thick, weight only 35 lbs, total weight 105lbs</a:t>
            </a:r>
          </a:p>
          <a:p>
            <a:endParaRPr lang="en-NZ" baseline="0" dirty="0"/>
          </a:p>
          <a:p>
            <a:endParaRPr lang="en-NZ" baseline="0" dirty="0"/>
          </a:p>
          <a:p>
            <a:endParaRPr lang="en-NZ" dirty="0"/>
          </a:p>
        </p:txBody>
      </p:sp>
      <p:sp>
        <p:nvSpPr>
          <p:cNvPr id="4" name="Slide Number Placeholder 3"/>
          <p:cNvSpPr>
            <a:spLocks noGrp="1"/>
          </p:cNvSpPr>
          <p:nvPr>
            <p:ph type="sldNum" sz="quarter" idx="10"/>
          </p:nvPr>
        </p:nvSpPr>
        <p:spPr/>
        <p:txBody>
          <a:bodyPr/>
          <a:lstStyle/>
          <a:p>
            <a:fld id="{0A379890-AE1E-4934-99CB-279AE9A42470}" type="slidenum">
              <a:rPr lang="en-NZ" smtClean="0"/>
              <a:pPr/>
              <a:t>3</a:t>
            </a:fld>
            <a:endParaRPr lang="en-NZ"/>
          </a:p>
        </p:txBody>
      </p:sp>
    </p:spTree>
    <p:extLst>
      <p:ext uri="{BB962C8B-B14F-4D97-AF65-F5344CB8AC3E}">
        <p14:creationId xmlns:p14="http://schemas.microsoft.com/office/powerpoint/2010/main" val="2547658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713">
              <a:defRPr/>
            </a:pPr>
            <a:r>
              <a:rPr lang="en-NZ" dirty="0"/>
              <a:t>The worksite selected was at the </a:t>
            </a:r>
            <a:r>
              <a:rPr lang="en-NZ" dirty="0" err="1"/>
              <a:t>MacKays</a:t>
            </a:r>
            <a:r>
              <a:rPr lang="en-NZ" baseline="0" dirty="0"/>
              <a:t> to </a:t>
            </a:r>
            <a:r>
              <a:rPr lang="en-NZ" baseline="0" dirty="0" err="1"/>
              <a:t>Peka</a:t>
            </a:r>
            <a:r>
              <a:rPr lang="en-NZ" baseline="0" dirty="0"/>
              <a:t> </a:t>
            </a:r>
            <a:r>
              <a:rPr lang="en-NZ" baseline="0" dirty="0" err="1"/>
              <a:t>Peka</a:t>
            </a:r>
            <a:r>
              <a:rPr lang="en-NZ" baseline="0" dirty="0"/>
              <a:t> Expressway construction project, north of Wellington. The location was on SH1. </a:t>
            </a:r>
            <a:r>
              <a:rPr lang="en-NZ" dirty="0"/>
              <a:t>This site</a:t>
            </a:r>
            <a:r>
              <a:rPr lang="en-NZ" baseline="0" dirty="0"/>
              <a:t> has a temporary speed limit of 70km/h dropping from 100km/h, which well suited with the trial requirement, as one of the features of these types of rumble strips are that it can be used at sites with speed limits of 75mph or less. The yellow arrow shows the test location. </a:t>
            </a:r>
            <a:endParaRPr lang="en-NZ" dirty="0"/>
          </a:p>
          <a:p>
            <a:endParaRPr lang="en-NZ" dirty="0"/>
          </a:p>
        </p:txBody>
      </p:sp>
      <p:sp>
        <p:nvSpPr>
          <p:cNvPr id="4" name="Slide Number Placeholder 3"/>
          <p:cNvSpPr>
            <a:spLocks noGrp="1"/>
          </p:cNvSpPr>
          <p:nvPr>
            <p:ph type="sldNum" sz="quarter" idx="10"/>
          </p:nvPr>
        </p:nvSpPr>
        <p:spPr/>
        <p:txBody>
          <a:bodyPr/>
          <a:lstStyle/>
          <a:p>
            <a:fld id="{0A379890-AE1E-4934-99CB-279AE9A42470}" type="slidenum">
              <a:rPr lang="en-NZ" smtClean="0"/>
              <a:pPr/>
              <a:t>4</a:t>
            </a:fld>
            <a:endParaRPr lang="en-NZ"/>
          </a:p>
        </p:txBody>
      </p:sp>
    </p:spTree>
    <p:extLst>
      <p:ext uri="{BB962C8B-B14F-4D97-AF65-F5344CB8AC3E}">
        <p14:creationId xmlns:p14="http://schemas.microsoft.com/office/powerpoint/2010/main" val="1439819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5713">
              <a:defRPr/>
            </a:pPr>
            <a:r>
              <a:rPr lang="en-NZ" dirty="0"/>
              <a:t>This is a closer view of the test location. Work site was a single lane. The radar was installed 25 metres south of TSL sign and rumble strips were laid 50 metres south of TSL sign. We also conducted an additional test of SAW sign, which was placed 70m south of the test location. The weather on all 4 days was sunny. </a:t>
            </a:r>
          </a:p>
        </p:txBody>
      </p:sp>
      <p:sp>
        <p:nvSpPr>
          <p:cNvPr id="4" name="Slide Number Placeholder 3"/>
          <p:cNvSpPr>
            <a:spLocks noGrp="1"/>
          </p:cNvSpPr>
          <p:nvPr>
            <p:ph type="sldNum" sz="quarter" idx="10"/>
          </p:nvPr>
        </p:nvSpPr>
        <p:spPr/>
        <p:txBody>
          <a:bodyPr/>
          <a:lstStyle/>
          <a:p>
            <a:fld id="{0A379890-AE1E-4934-99CB-279AE9A42470}" type="slidenum">
              <a:rPr lang="en-NZ" smtClean="0"/>
              <a:pPr/>
              <a:t>5</a:t>
            </a:fld>
            <a:endParaRPr lang="en-NZ"/>
          </a:p>
        </p:txBody>
      </p:sp>
    </p:spTree>
    <p:extLst>
      <p:ext uri="{BB962C8B-B14F-4D97-AF65-F5344CB8AC3E}">
        <p14:creationId xmlns:p14="http://schemas.microsoft.com/office/powerpoint/2010/main" val="399401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NZ" dirty="0"/>
              <a:t>The</a:t>
            </a:r>
            <a:r>
              <a:rPr lang="en-NZ" baseline="0" dirty="0"/>
              <a:t> study mainly consists of 3 days to assess the compliance by drivers to the temporary speed limit before and after the installation of the rumble strips at road works site. We also carried the study for an additional day by placing a SAW sign to identify the impact of it on drivers’ speed and how it compares with the rumble strips results. </a:t>
            </a:r>
          </a:p>
          <a:p>
            <a:pPr lvl="1"/>
            <a:endParaRPr lang="en-NZ" baseline="0" dirty="0"/>
          </a:p>
          <a:p>
            <a:pPr lvl="1"/>
            <a:r>
              <a:rPr lang="en-NZ" baseline="0" dirty="0"/>
              <a:t>On day 1, a radar unit was installed at site to study drivers’ speed through road works. </a:t>
            </a:r>
            <a:endParaRPr lang="en-NZ" dirty="0"/>
          </a:p>
        </p:txBody>
      </p:sp>
      <p:sp>
        <p:nvSpPr>
          <p:cNvPr id="4" name="Slide Number Placeholder 3"/>
          <p:cNvSpPr>
            <a:spLocks noGrp="1"/>
          </p:cNvSpPr>
          <p:nvPr>
            <p:ph type="sldNum" sz="quarter" idx="10"/>
          </p:nvPr>
        </p:nvSpPr>
        <p:spPr/>
        <p:txBody>
          <a:bodyPr/>
          <a:lstStyle/>
          <a:p>
            <a:fld id="{0A379890-AE1E-4934-99CB-279AE9A42470}" type="slidenum">
              <a:rPr lang="en-NZ" smtClean="0"/>
              <a:pPr/>
              <a:t>6</a:t>
            </a:fld>
            <a:endParaRPr lang="en-NZ"/>
          </a:p>
        </p:txBody>
      </p:sp>
    </p:spTree>
    <p:extLst>
      <p:ext uri="{BB962C8B-B14F-4D97-AF65-F5344CB8AC3E}">
        <p14:creationId xmlns:p14="http://schemas.microsoft.com/office/powerpoint/2010/main" val="1803928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As I mentioned</a:t>
            </a:r>
            <a:r>
              <a:rPr lang="en-NZ" baseline="0" dirty="0"/>
              <a:t> in my previous slide about the additional day, this was the additional day, when we installed a SAW sign to identify the impact of SAW sign on this particular worksite. </a:t>
            </a:r>
            <a:endParaRPr lang="en-NZ" dirty="0"/>
          </a:p>
        </p:txBody>
      </p:sp>
      <p:sp>
        <p:nvSpPr>
          <p:cNvPr id="4" name="Slide Number Placeholder 3"/>
          <p:cNvSpPr>
            <a:spLocks noGrp="1"/>
          </p:cNvSpPr>
          <p:nvPr>
            <p:ph type="sldNum" sz="quarter" idx="10"/>
          </p:nvPr>
        </p:nvSpPr>
        <p:spPr/>
        <p:txBody>
          <a:bodyPr/>
          <a:lstStyle/>
          <a:p>
            <a:fld id="{0A379890-AE1E-4934-99CB-279AE9A42470}" type="slidenum">
              <a:rPr lang="en-NZ" smtClean="0"/>
              <a:pPr/>
              <a:t>7</a:t>
            </a:fld>
            <a:endParaRPr lang="en-NZ"/>
          </a:p>
        </p:txBody>
      </p:sp>
    </p:spTree>
    <p:extLst>
      <p:ext uri="{BB962C8B-B14F-4D97-AF65-F5344CB8AC3E}">
        <p14:creationId xmlns:p14="http://schemas.microsoft.com/office/powerpoint/2010/main" val="478532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5713">
              <a:defRPr/>
            </a:pPr>
            <a:r>
              <a:rPr lang="en-NZ" baseline="0" dirty="0"/>
              <a:t>On day 3, we laid type 1 rumble strips. For first two hours, the array was placed at 3 metres spacing from leading edge to leading edge and at 5 metres spacing for the next 2 hours. It took less than 5 minutes to lay the strips. First two arrays were type 1 and the last array was type 2 in this case. </a:t>
            </a:r>
            <a:endParaRPr lang="en-NZ" dirty="0"/>
          </a:p>
        </p:txBody>
      </p:sp>
      <p:sp>
        <p:nvSpPr>
          <p:cNvPr id="4" name="Slide Number Placeholder 3"/>
          <p:cNvSpPr>
            <a:spLocks noGrp="1"/>
          </p:cNvSpPr>
          <p:nvPr>
            <p:ph type="sldNum" sz="quarter" idx="10"/>
          </p:nvPr>
        </p:nvSpPr>
        <p:spPr/>
        <p:txBody>
          <a:bodyPr/>
          <a:lstStyle/>
          <a:p>
            <a:fld id="{0A379890-AE1E-4934-99CB-279AE9A42470}" type="slidenum">
              <a:rPr lang="en-NZ" smtClean="0"/>
              <a:pPr/>
              <a:t>8</a:t>
            </a:fld>
            <a:endParaRPr lang="en-NZ"/>
          </a:p>
        </p:txBody>
      </p:sp>
    </p:spTree>
    <p:extLst>
      <p:ext uri="{BB962C8B-B14F-4D97-AF65-F5344CB8AC3E}">
        <p14:creationId xmlns:p14="http://schemas.microsoft.com/office/powerpoint/2010/main" val="947485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5713">
              <a:defRPr/>
            </a:pPr>
            <a:r>
              <a:rPr lang="en-NZ" baseline="0" dirty="0"/>
              <a:t>Next day, we carried the same test by placing type 2 arrays at the first two points and last array was type 1. </a:t>
            </a:r>
            <a:endParaRPr lang="en-NZ" dirty="0"/>
          </a:p>
          <a:p>
            <a:endParaRPr lang="en-NZ" dirty="0"/>
          </a:p>
        </p:txBody>
      </p:sp>
      <p:sp>
        <p:nvSpPr>
          <p:cNvPr id="4" name="Slide Number Placeholder 3"/>
          <p:cNvSpPr>
            <a:spLocks noGrp="1"/>
          </p:cNvSpPr>
          <p:nvPr>
            <p:ph type="sldNum" sz="quarter" idx="10"/>
          </p:nvPr>
        </p:nvSpPr>
        <p:spPr/>
        <p:txBody>
          <a:bodyPr/>
          <a:lstStyle/>
          <a:p>
            <a:fld id="{0A379890-AE1E-4934-99CB-279AE9A42470}" type="slidenum">
              <a:rPr lang="en-NZ" smtClean="0"/>
              <a:pPr/>
              <a:t>9</a:t>
            </a:fld>
            <a:endParaRPr lang="en-NZ"/>
          </a:p>
        </p:txBody>
      </p:sp>
    </p:spTree>
    <p:extLst>
      <p:ext uri="{BB962C8B-B14F-4D97-AF65-F5344CB8AC3E}">
        <p14:creationId xmlns:p14="http://schemas.microsoft.com/office/powerpoint/2010/main" val="3592911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8345354F-63C8-4F78-951B-B3373047C893}" type="datetimeFigureOut">
              <a:rPr lang="en-NZ" smtClean="0"/>
              <a:pPr/>
              <a:t>15/07/2020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3A5D2A0-140B-4EF6-AAB8-DDC378CE42F5}" type="slidenum">
              <a:rPr lang="en-NZ" smtClean="0"/>
              <a:pPr/>
              <a:t>‹#›</a:t>
            </a:fld>
            <a:endParaRPr lang="en-N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8345354F-63C8-4F78-951B-B3373047C893}" type="datetimeFigureOut">
              <a:rPr lang="en-NZ" smtClean="0"/>
              <a:pPr/>
              <a:t>15/07/2020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3A5D2A0-140B-4EF6-AAB8-DDC378CE42F5}" type="slidenum">
              <a:rPr lang="en-NZ" smtClean="0"/>
              <a:pPr/>
              <a:t>‹#›</a:t>
            </a:fld>
            <a:endParaRPr lang="en-N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8345354F-63C8-4F78-951B-B3373047C893}" type="datetimeFigureOut">
              <a:rPr lang="en-NZ" smtClean="0"/>
              <a:pPr/>
              <a:t>15/07/2020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3A5D2A0-140B-4EF6-AAB8-DDC378CE42F5}" type="slidenum">
              <a:rPr lang="en-NZ" smtClean="0"/>
              <a:pPr/>
              <a:t>‹#›</a:t>
            </a:fld>
            <a:endParaRPr lang="en-N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8345354F-63C8-4F78-951B-B3373047C893}" type="datetimeFigureOut">
              <a:rPr lang="en-NZ" smtClean="0"/>
              <a:pPr/>
              <a:t>15/07/2020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3A5D2A0-140B-4EF6-AAB8-DDC378CE42F5}" type="slidenum">
              <a:rPr lang="en-NZ" smtClean="0"/>
              <a:pPr/>
              <a:t>‹#›</a:t>
            </a:fld>
            <a:endParaRPr lang="en-N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45354F-63C8-4F78-951B-B3373047C893}" type="datetimeFigureOut">
              <a:rPr lang="en-NZ" smtClean="0"/>
              <a:pPr/>
              <a:t>15/07/2020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3A5D2A0-140B-4EF6-AAB8-DDC378CE42F5}" type="slidenum">
              <a:rPr lang="en-NZ" smtClean="0"/>
              <a:pPr/>
              <a:t>‹#›</a:t>
            </a:fld>
            <a:endParaRPr lang="en-N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8345354F-63C8-4F78-951B-B3373047C893}" type="datetimeFigureOut">
              <a:rPr lang="en-NZ" smtClean="0"/>
              <a:pPr/>
              <a:t>15/07/2020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3A5D2A0-140B-4EF6-AAB8-DDC378CE42F5}" type="slidenum">
              <a:rPr lang="en-NZ" smtClean="0"/>
              <a:pPr/>
              <a:t>‹#›</a:t>
            </a:fld>
            <a:endParaRPr lang="en-N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8345354F-63C8-4F78-951B-B3373047C893}" type="datetimeFigureOut">
              <a:rPr lang="en-NZ" smtClean="0"/>
              <a:pPr/>
              <a:t>15/07/2020</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83A5D2A0-140B-4EF6-AAB8-DDC378CE42F5}" type="slidenum">
              <a:rPr lang="en-NZ" smtClean="0"/>
              <a:pPr/>
              <a:t>‹#›</a:t>
            </a:fld>
            <a:endParaRPr lang="en-N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8345354F-63C8-4F78-951B-B3373047C893}" type="datetimeFigureOut">
              <a:rPr lang="en-NZ" smtClean="0"/>
              <a:pPr/>
              <a:t>15/07/2020</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83A5D2A0-140B-4EF6-AAB8-DDC378CE42F5}" type="slidenum">
              <a:rPr lang="en-NZ" smtClean="0"/>
              <a:pPr/>
              <a:t>‹#›</a:t>
            </a:fld>
            <a:endParaRPr lang="en-N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45354F-63C8-4F78-951B-B3373047C893}" type="datetimeFigureOut">
              <a:rPr lang="en-NZ" smtClean="0"/>
              <a:pPr/>
              <a:t>15/07/2020</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83A5D2A0-140B-4EF6-AAB8-DDC378CE42F5}" type="slidenum">
              <a:rPr lang="en-NZ" smtClean="0"/>
              <a:pPr/>
              <a:t>‹#›</a:t>
            </a:fld>
            <a:endParaRPr lang="en-N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45354F-63C8-4F78-951B-B3373047C893}" type="datetimeFigureOut">
              <a:rPr lang="en-NZ" smtClean="0"/>
              <a:pPr/>
              <a:t>15/07/2020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3A5D2A0-140B-4EF6-AAB8-DDC378CE42F5}" type="slidenum">
              <a:rPr lang="en-NZ" smtClean="0"/>
              <a:pPr/>
              <a:t>‹#›</a:t>
            </a:fld>
            <a:endParaRPr lang="en-N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45354F-63C8-4F78-951B-B3373047C893}" type="datetimeFigureOut">
              <a:rPr lang="en-NZ" smtClean="0"/>
              <a:pPr/>
              <a:t>15/07/2020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3A5D2A0-140B-4EF6-AAB8-DDC378CE42F5}" type="slidenum">
              <a:rPr lang="en-NZ" smtClean="0"/>
              <a:pPr/>
              <a:t>‹#›</a:t>
            </a:fld>
            <a:endParaRPr lang="en-N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45354F-63C8-4F78-951B-B3373047C893}" type="datetimeFigureOut">
              <a:rPr lang="en-NZ" smtClean="0"/>
              <a:pPr/>
              <a:t>15/07/2020</a:t>
            </a:fld>
            <a:endParaRPr lang="en-N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5D2A0-140B-4EF6-AAB8-DDC378CE42F5}" type="slidenum">
              <a:rPr lang="en-NZ" smtClean="0"/>
              <a:pPr/>
              <a:t>‹#›</a:t>
            </a:fld>
            <a:endParaRPr lang="en-N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stellaassociates.sharepoint.com/upload.wikimedia.org/wikipedia/commons/a/ae/New_Zealand_RG-1_(70_kmh).svg" TargetMode="External"/><Relationship Id="rId10"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jpeg"/><Relationship Id="rId7" Type="http://schemas.openxmlformats.org/officeDocument/2006/relationships/hyperlink" Target="//stellaassociates.sharepoint.com/upload.wikimedia.org/wikipedia/commons/a/ae/New_Zealand_RG-1_(70_kmh).sv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jpeg"/><Relationship Id="rId4" Type="http://schemas.openxmlformats.org/officeDocument/2006/relationships/image" Target="../media/image5.png"/><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stellaassociates.sharepoint.com/upload.wikimedia.org/wikipedia/commons/a/ae/New_Zealand_RG-1_(70_kmh).svg" TargetMode="External"/><Relationship Id="rId4" Type="http://schemas.openxmlformats.org/officeDocument/2006/relationships/image" Target="../media/image13.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stellaassociates.sharepoint.com/upload.wikimedia.org/wikipedia/commons/a/ae/New_Zealand_RG-1_(70_kmh).svg" TargetMode="External"/><Relationship Id="rId4" Type="http://schemas.openxmlformats.org/officeDocument/2006/relationships/image" Target="../media/image13.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1587801" y="5673452"/>
            <a:ext cx="6400800" cy="17526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NZ" sz="3200" b="0" i="0" u="none" strike="noStrike" kern="1200" cap="none" spc="0" normalizeH="0" baseline="0" noProof="0" dirty="0">
                <a:ln>
                  <a:noFill/>
                </a:ln>
                <a:solidFill>
                  <a:schemeClr val="tx1">
                    <a:lumMod val="65000"/>
                    <a:lumOff val="35000"/>
                  </a:schemeClr>
                </a:solidFill>
                <a:effectLst/>
                <a:uLnTx/>
                <a:uFillTx/>
                <a:latin typeface="+mn-lt"/>
                <a:ea typeface="+mn-ea"/>
                <a:cs typeface="+mn-cs"/>
              </a:rPr>
              <a:t>Anandita Pujara</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en-NZ" sz="2000" b="0" i="0" u="none" strike="noStrike" kern="1200" cap="none" spc="0" normalizeH="0" baseline="0" noProof="0" dirty="0">
                <a:ln>
                  <a:noFill/>
                </a:ln>
                <a:solidFill>
                  <a:schemeClr val="tx1">
                    <a:lumMod val="65000"/>
                    <a:lumOff val="35000"/>
                  </a:schemeClr>
                </a:solidFill>
                <a:effectLst/>
                <a:uLnTx/>
                <a:uFillTx/>
                <a:latin typeface="+mn-lt"/>
                <a:ea typeface="+mn-ea"/>
                <a:cs typeface="+mn-cs"/>
              </a:rPr>
              <a:t>Intermediate Engineer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NZ"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itle 1"/>
          <p:cNvSpPr txBox="1">
            <a:spLocks/>
          </p:cNvSpPr>
          <p:nvPr/>
        </p:nvSpPr>
        <p:spPr>
          <a:xfrm>
            <a:off x="-108520" y="116632"/>
            <a:ext cx="9144000" cy="1470025"/>
          </a:xfrm>
          <a:prstGeom prst="rect">
            <a:avLst/>
          </a:prstGeom>
          <a:noFill/>
        </p:spPr>
        <p:txBody>
          <a:bodyPr vert="horz" lIns="91440" tIns="45720" rIns="91440" bIns="45720" rtlCol="0" anchor="ctr">
            <a:normAutofit fontScale="97500"/>
          </a:bodyPr>
          <a:lstStyle/>
          <a:p>
            <a:pPr lvl="0" algn="ctr">
              <a:spcBef>
                <a:spcPct val="0"/>
              </a:spcBef>
              <a:defRPr/>
            </a:pPr>
            <a:r>
              <a:rPr lang="en-NZ" sz="3600" dirty="0"/>
              <a:t>To identify the effectiveness of rumble strips at road works sites</a:t>
            </a:r>
            <a:endParaRPr kumimoji="0" lang="en-NZ" sz="3600" b="0" i="0" u="none" strike="noStrike" kern="1200" cap="none" spc="0" normalizeH="0" baseline="0" noProof="0" dirty="0">
              <a:ln>
                <a:noFill/>
              </a:ln>
              <a:solidFill>
                <a:srgbClr val="FFFF00"/>
              </a:solidFill>
              <a:effectLst/>
              <a:uLnTx/>
              <a:uFillTx/>
              <a:latin typeface="+mj-lt"/>
              <a:ea typeface="+mj-ea"/>
              <a:cs typeface="+mj-cs"/>
            </a:endParaRPr>
          </a:p>
        </p:txBody>
      </p:sp>
      <p:pic>
        <p:nvPicPr>
          <p:cNvPr id="7" name="Picture 2" descr="http://can.org.nz/system/files/images/NZTA_COL_ClearSpace.preview.jpg"/>
          <p:cNvPicPr>
            <a:picLocks noChangeAspect="1" noChangeArrowheads="1"/>
          </p:cNvPicPr>
          <p:nvPr/>
        </p:nvPicPr>
        <p:blipFill>
          <a:blip r:embed="rId3" cstate="print"/>
          <a:srcRect/>
          <a:stretch>
            <a:fillRect/>
          </a:stretch>
        </p:blipFill>
        <p:spPr bwMode="auto">
          <a:xfrm>
            <a:off x="-1016" y="6021288"/>
            <a:ext cx="2196752" cy="720080"/>
          </a:xfrm>
          <a:prstGeom prst="rect">
            <a:avLst/>
          </a:prstGeom>
          <a:noFill/>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412776"/>
            <a:ext cx="8927976" cy="4150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3" cstate="print"/>
          <a:srcRect/>
          <a:stretch>
            <a:fillRect/>
          </a:stretch>
        </p:blipFill>
        <p:spPr bwMode="auto">
          <a:xfrm>
            <a:off x="6948264" y="260648"/>
            <a:ext cx="2088232" cy="3168352"/>
          </a:xfrm>
          <a:prstGeom prst="rect">
            <a:avLst/>
          </a:prstGeom>
          <a:noFill/>
          <a:ln w="9525">
            <a:noFill/>
            <a:miter lim="800000"/>
            <a:headEnd/>
            <a:tailEnd/>
          </a:ln>
        </p:spPr>
      </p:pic>
      <p:sp>
        <p:nvSpPr>
          <p:cNvPr id="2" name="Title 1"/>
          <p:cNvSpPr>
            <a:spLocks noGrp="1"/>
          </p:cNvSpPr>
          <p:nvPr>
            <p:ph type="title"/>
          </p:nvPr>
        </p:nvSpPr>
        <p:spPr>
          <a:xfrm>
            <a:off x="251520" y="260648"/>
            <a:ext cx="8229600" cy="1143000"/>
          </a:xfrm>
        </p:spPr>
        <p:txBody>
          <a:bodyPr>
            <a:normAutofit/>
          </a:bodyPr>
          <a:lstStyle/>
          <a:p>
            <a:r>
              <a:rPr lang="en-NZ" dirty="0">
                <a:solidFill>
                  <a:schemeClr val="accent3">
                    <a:lumMod val="75000"/>
                  </a:schemeClr>
                </a:solidFill>
              </a:rPr>
              <a:t>Analysis Methods</a:t>
            </a:r>
          </a:p>
        </p:txBody>
      </p:sp>
      <p:sp>
        <p:nvSpPr>
          <p:cNvPr id="3" name="Content Placeholder 2"/>
          <p:cNvSpPr>
            <a:spLocks noGrp="1"/>
          </p:cNvSpPr>
          <p:nvPr>
            <p:ph idx="1"/>
          </p:nvPr>
        </p:nvSpPr>
        <p:spPr>
          <a:xfrm>
            <a:off x="179512" y="1340768"/>
            <a:ext cx="8229600" cy="4525963"/>
          </a:xfrm>
        </p:spPr>
        <p:txBody>
          <a:bodyPr>
            <a:normAutofit/>
          </a:bodyPr>
          <a:lstStyle/>
          <a:p>
            <a:pPr>
              <a:spcBef>
                <a:spcPct val="0"/>
              </a:spcBef>
              <a:buFont typeface="Wingdings" panose="05000000000000000000" pitchFamily="2" charset="2"/>
              <a:buChar char="Ø"/>
            </a:pPr>
            <a:r>
              <a:rPr lang="en-NZ" b="1" dirty="0">
                <a:solidFill>
                  <a:schemeClr val="accent3">
                    <a:lumMod val="75000"/>
                  </a:schemeClr>
                </a:solidFill>
                <a:latin typeface="+mj-lt"/>
                <a:ea typeface="+mj-ea"/>
                <a:cs typeface="+mj-cs"/>
              </a:rPr>
              <a:t>Analysis Method 1: Speed</a:t>
            </a:r>
          </a:p>
          <a:p>
            <a:pPr lvl="1">
              <a:buFont typeface="Arial" panose="020B0604020202020204" pitchFamily="34" charset="0"/>
              <a:buChar char="•"/>
            </a:pPr>
            <a:r>
              <a:rPr lang="en-NZ" sz="2400" dirty="0"/>
              <a:t>Before and after results for </a:t>
            </a:r>
            <a:r>
              <a:rPr lang="en-NZ" sz="2400" dirty="0">
                <a:solidFill>
                  <a:schemeClr val="accent3">
                    <a:lumMod val="75000"/>
                  </a:schemeClr>
                </a:solidFill>
                <a:latin typeface="+mj-lt"/>
                <a:ea typeface="+mj-ea"/>
                <a:cs typeface="+mj-cs"/>
              </a:rPr>
              <a:t>Type 1</a:t>
            </a:r>
          </a:p>
          <a:p>
            <a:pPr lvl="1">
              <a:buFont typeface="Arial" panose="020B0604020202020204" pitchFamily="34" charset="0"/>
              <a:buChar char="•"/>
            </a:pPr>
            <a:r>
              <a:rPr lang="en-NZ" sz="2400" dirty="0"/>
              <a:t>Before and after results for </a:t>
            </a:r>
            <a:r>
              <a:rPr lang="en-NZ" sz="2400" dirty="0">
                <a:solidFill>
                  <a:schemeClr val="accent3">
                    <a:lumMod val="75000"/>
                  </a:schemeClr>
                </a:solidFill>
                <a:latin typeface="+mj-lt"/>
                <a:ea typeface="+mj-ea"/>
                <a:cs typeface="+mj-cs"/>
              </a:rPr>
              <a:t>Type 2</a:t>
            </a:r>
          </a:p>
          <a:p>
            <a:pPr lvl="1">
              <a:buFont typeface="Arial" panose="020B0604020202020204" pitchFamily="34" charset="0"/>
              <a:buChar char="•"/>
            </a:pPr>
            <a:r>
              <a:rPr lang="en-NZ" sz="2400" dirty="0"/>
              <a:t>Before and after results for </a:t>
            </a:r>
            <a:r>
              <a:rPr lang="en-NZ" sz="2400" dirty="0">
                <a:solidFill>
                  <a:schemeClr val="accent3">
                    <a:lumMod val="75000"/>
                  </a:schemeClr>
                </a:solidFill>
                <a:latin typeface="+mj-lt"/>
                <a:ea typeface="+mj-ea"/>
                <a:cs typeface="+mj-cs"/>
              </a:rPr>
              <a:t>SAW sign</a:t>
            </a:r>
          </a:p>
          <a:p>
            <a:pPr lvl="1">
              <a:buNone/>
            </a:pPr>
            <a:endParaRPr lang="en-NZ" sz="2000" dirty="0"/>
          </a:p>
          <a:p>
            <a:pPr>
              <a:buFont typeface="Wingdings" panose="05000000000000000000" pitchFamily="2" charset="2"/>
              <a:buChar char="Ø"/>
            </a:pPr>
            <a:r>
              <a:rPr lang="en-NZ" dirty="0">
                <a:solidFill>
                  <a:schemeClr val="bg1">
                    <a:lumMod val="50000"/>
                  </a:schemeClr>
                </a:solidFill>
              </a:rPr>
              <a:t>Analysis Method 2: Spacing</a:t>
            </a:r>
          </a:p>
          <a:p>
            <a:pPr lvl="1">
              <a:buFont typeface="Arial" panose="020B0604020202020204" pitchFamily="34" charset="0"/>
              <a:buChar char="•"/>
            </a:pPr>
            <a:r>
              <a:rPr lang="en-NZ" sz="2400" dirty="0">
                <a:solidFill>
                  <a:schemeClr val="bg1">
                    <a:lumMod val="50000"/>
                  </a:schemeClr>
                </a:solidFill>
              </a:rPr>
              <a:t>Review of the most effective spacing of the rumble strips</a:t>
            </a:r>
          </a:p>
          <a:p>
            <a:pPr lvl="1">
              <a:buFont typeface="Arial" panose="020B0604020202020204" pitchFamily="34" charset="0"/>
              <a:buChar char="•"/>
            </a:pPr>
            <a:r>
              <a:rPr lang="en-NZ" sz="2400" dirty="0">
                <a:solidFill>
                  <a:schemeClr val="bg1">
                    <a:lumMod val="50000"/>
                  </a:schemeClr>
                </a:solidFill>
              </a:rPr>
              <a:t> Compares Type 1 and Type 2 speed data</a:t>
            </a:r>
          </a:p>
          <a:p>
            <a:pPr lvl="1"/>
            <a:endParaRPr lang="en-NZ" sz="2400" dirty="0">
              <a:solidFill>
                <a:schemeClr val="bg1">
                  <a:lumMod val="50000"/>
                </a:schemeClr>
              </a:solidFill>
            </a:endParaRPr>
          </a:p>
          <a:p>
            <a:endParaRPr lang="en-NZ" dirty="0">
              <a:solidFill>
                <a:schemeClr val="accent3">
                  <a:lumMod val="75000"/>
                </a:schemeClr>
              </a:solidFill>
            </a:endParaRPr>
          </a:p>
          <a:p>
            <a:endParaRPr lang="en-NZ" dirty="0"/>
          </a:p>
        </p:txBody>
      </p:sp>
      <p:pic>
        <p:nvPicPr>
          <p:cNvPr id="6" name="Picture 2" descr="http://can.org.nz/system/files/images/NZTA_COL_ClearSpace.preview.jpg"/>
          <p:cNvPicPr>
            <a:picLocks noChangeAspect="1" noChangeArrowheads="1"/>
          </p:cNvPicPr>
          <p:nvPr/>
        </p:nvPicPr>
        <p:blipFill>
          <a:blip r:embed="rId4" cstate="print"/>
          <a:srcRect/>
          <a:stretch>
            <a:fillRect/>
          </a:stretch>
        </p:blipFill>
        <p:spPr bwMode="auto">
          <a:xfrm>
            <a:off x="-1016" y="6021288"/>
            <a:ext cx="2196752" cy="72008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6832" y="122071"/>
            <a:ext cx="8229600" cy="1143000"/>
          </a:xfrm>
        </p:spPr>
        <p:txBody>
          <a:bodyPr>
            <a:normAutofit fontScale="90000"/>
          </a:bodyPr>
          <a:lstStyle/>
          <a:p>
            <a:r>
              <a:rPr lang="en-NZ" dirty="0">
                <a:solidFill>
                  <a:schemeClr val="accent3">
                    <a:lumMod val="75000"/>
                  </a:schemeClr>
                </a:solidFill>
              </a:rPr>
              <a:t>Results</a:t>
            </a:r>
            <a:br>
              <a:rPr lang="en-NZ" dirty="0">
                <a:solidFill>
                  <a:schemeClr val="accent3">
                    <a:lumMod val="75000"/>
                  </a:schemeClr>
                </a:solidFill>
              </a:rPr>
            </a:br>
            <a:r>
              <a:rPr lang="en-NZ" dirty="0">
                <a:solidFill>
                  <a:schemeClr val="accent3">
                    <a:lumMod val="75000"/>
                  </a:schemeClr>
                </a:solidFill>
              </a:rPr>
              <a:t>Type 1</a:t>
            </a:r>
          </a:p>
        </p:txBody>
      </p:sp>
      <p:graphicFrame>
        <p:nvGraphicFramePr>
          <p:cNvPr id="4" name="Chart 3"/>
          <p:cNvGraphicFramePr>
            <a:graphicFrameLocks/>
          </p:cNvGraphicFramePr>
          <p:nvPr>
            <p:extLst>
              <p:ext uri="{D42A27DB-BD31-4B8C-83A1-F6EECF244321}">
                <p14:modId xmlns:p14="http://schemas.microsoft.com/office/powerpoint/2010/main" val="3796362888"/>
              </p:ext>
            </p:extLst>
          </p:nvPr>
        </p:nvGraphicFramePr>
        <p:xfrm>
          <a:off x="323528" y="836712"/>
          <a:ext cx="8496944" cy="539591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884560" y="6021288"/>
            <a:ext cx="3744416" cy="707886"/>
          </a:xfrm>
          <a:prstGeom prst="rect">
            <a:avLst/>
          </a:prstGeom>
          <a:noFill/>
        </p:spPr>
        <p:txBody>
          <a:bodyPr wrap="square" rtlCol="0">
            <a:spAutoFit/>
          </a:bodyPr>
          <a:lstStyle/>
          <a:p>
            <a:r>
              <a:rPr lang="en-NZ" sz="4000" dirty="0"/>
              <a:t>Speed</a:t>
            </a:r>
          </a:p>
        </p:txBody>
      </p:sp>
      <p:sp>
        <p:nvSpPr>
          <p:cNvPr id="5" name="TextBox 4"/>
          <p:cNvSpPr txBox="1"/>
          <p:nvPr/>
        </p:nvSpPr>
        <p:spPr>
          <a:xfrm rot="16200000">
            <a:off x="-1964222" y="2704564"/>
            <a:ext cx="4320480" cy="584775"/>
          </a:xfrm>
          <a:prstGeom prst="rect">
            <a:avLst/>
          </a:prstGeom>
          <a:noFill/>
        </p:spPr>
        <p:txBody>
          <a:bodyPr wrap="square" rtlCol="0">
            <a:spAutoFit/>
          </a:bodyPr>
          <a:lstStyle/>
          <a:p>
            <a:r>
              <a:rPr lang="en-NZ" sz="3200" dirty="0"/>
              <a:t>Number of vehicles</a:t>
            </a:r>
          </a:p>
        </p:txBody>
      </p:sp>
      <p:graphicFrame>
        <p:nvGraphicFramePr>
          <p:cNvPr id="7" name="Table 6"/>
          <p:cNvGraphicFramePr>
            <a:graphicFrameLocks noGrp="1"/>
          </p:cNvGraphicFramePr>
          <p:nvPr>
            <p:extLst>
              <p:ext uri="{D42A27DB-BD31-4B8C-83A1-F6EECF244321}">
                <p14:modId xmlns:p14="http://schemas.microsoft.com/office/powerpoint/2010/main" val="1733036647"/>
              </p:ext>
            </p:extLst>
          </p:nvPr>
        </p:nvGraphicFramePr>
        <p:xfrm>
          <a:off x="5526341" y="116632"/>
          <a:ext cx="3456384" cy="1381760"/>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tblGrid>
              <a:tr h="370840">
                <a:tc>
                  <a:txBody>
                    <a:bodyPr/>
                    <a:lstStyle/>
                    <a:p>
                      <a:endParaRPr lang="en-NZ" dirty="0"/>
                    </a:p>
                  </a:txBody>
                  <a:tcPr>
                    <a:solidFill>
                      <a:schemeClr val="bg1"/>
                    </a:solidFill>
                  </a:tcPr>
                </a:tc>
                <a:tc>
                  <a:txBody>
                    <a:bodyPr/>
                    <a:lstStyle/>
                    <a:p>
                      <a:r>
                        <a:rPr lang="en-NZ" dirty="0"/>
                        <a:t>Before</a:t>
                      </a:r>
                    </a:p>
                  </a:txBody>
                  <a:tcPr/>
                </a:tc>
                <a:tc>
                  <a:txBody>
                    <a:bodyPr/>
                    <a:lstStyle/>
                    <a:p>
                      <a:r>
                        <a:rPr lang="en-NZ" dirty="0"/>
                        <a:t>After</a:t>
                      </a:r>
                    </a:p>
                  </a:txBody>
                  <a:tcPr>
                    <a:solidFill>
                      <a:schemeClr val="accent2"/>
                    </a:solidFill>
                  </a:tcPr>
                </a:tc>
                <a:extLst>
                  <a:ext uri="{0D108BD9-81ED-4DB2-BD59-A6C34878D82A}">
                    <a16:rowId xmlns:a16="http://schemas.microsoft.com/office/drawing/2014/main" val="10000"/>
                  </a:ext>
                </a:extLst>
              </a:tr>
              <a:tr h="370840">
                <a:tc>
                  <a:txBody>
                    <a:bodyPr/>
                    <a:lstStyle/>
                    <a:p>
                      <a:r>
                        <a:rPr lang="en-NZ" dirty="0"/>
                        <a:t>Average</a:t>
                      </a:r>
                    </a:p>
                  </a:txBody>
                  <a:tcPr>
                    <a:solidFill>
                      <a:schemeClr val="bg1">
                        <a:lumMod val="85000"/>
                      </a:schemeClr>
                    </a:solidFill>
                  </a:tcPr>
                </a:tc>
                <a:tc>
                  <a:txBody>
                    <a:bodyPr/>
                    <a:lstStyle/>
                    <a:p>
                      <a:pPr lvl="1"/>
                      <a:r>
                        <a:rPr lang="en-NZ" dirty="0"/>
                        <a:t>74.1</a:t>
                      </a:r>
                    </a:p>
                  </a:txBody>
                  <a:tcPr anchor="ctr"/>
                </a:tc>
                <a:tc>
                  <a:txBody>
                    <a:bodyPr/>
                    <a:lstStyle/>
                    <a:p>
                      <a:pPr lvl="1" algn="r"/>
                      <a:r>
                        <a:rPr lang="en-NZ" dirty="0"/>
                        <a:t>69.8</a:t>
                      </a:r>
                    </a:p>
                  </a:txBody>
                  <a:tcPr anchor="ctr">
                    <a:solidFill>
                      <a:schemeClr val="accent2">
                        <a:lumMod val="20000"/>
                        <a:lumOff val="80000"/>
                      </a:schemeClr>
                    </a:solidFill>
                  </a:tcPr>
                </a:tc>
                <a:extLst>
                  <a:ext uri="{0D108BD9-81ED-4DB2-BD59-A6C34878D82A}">
                    <a16:rowId xmlns:a16="http://schemas.microsoft.com/office/drawing/2014/main" val="10001"/>
                  </a:ext>
                </a:extLst>
              </a:tr>
              <a:tr h="370840">
                <a:tc>
                  <a:txBody>
                    <a:bodyPr/>
                    <a:lstStyle/>
                    <a:p>
                      <a:r>
                        <a:rPr lang="en-NZ" dirty="0"/>
                        <a:t>Speeding %</a:t>
                      </a:r>
                    </a:p>
                  </a:txBody>
                  <a:tcPr>
                    <a:solidFill>
                      <a:schemeClr val="bg1">
                        <a:lumMod val="85000"/>
                      </a:schemeClr>
                    </a:solidFill>
                  </a:tcPr>
                </a:tc>
                <a:tc>
                  <a:txBody>
                    <a:bodyPr/>
                    <a:lstStyle/>
                    <a:p>
                      <a:pPr marL="457200" lvl="1" algn="l" defTabSz="914400" rtl="0" eaLnBrk="1" fontAlgn="b" latinLnBrk="0" hangingPunct="1"/>
                      <a:r>
                        <a:rPr lang="en-NZ" sz="1800" kern="1200" dirty="0">
                          <a:solidFill>
                            <a:schemeClr val="dk1"/>
                          </a:solidFill>
                          <a:latin typeface="+mn-lt"/>
                          <a:ea typeface="+mn-ea"/>
                          <a:cs typeface="+mn-cs"/>
                        </a:rPr>
                        <a:t>71.3%</a:t>
                      </a:r>
                    </a:p>
                  </a:txBody>
                  <a:tcPr marL="9525" marR="9525" marT="9525" marB="0" anchor="ctr"/>
                </a:tc>
                <a:tc>
                  <a:txBody>
                    <a:bodyPr/>
                    <a:lstStyle/>
                    <a:p>
                      <a:pPr lvl="1" algn="r" fontAlgn="b"/>
                      <a:r>
                        <a:rPr lang="en-NZ" sz="1800" kern="1200" dirty="0">
                          <a:solidFill>
                            <a:schemeClr val="dk1"/>
                          </a:solidFill>
                          <a:latin typeface="+mn-lt"/>
                          <a:ea typeface="+mn-ea"/>
                          <a:cs typeface="+mn-cs"/>
                        </a:rPr>
                        <a:t>52.7%</a:t>
                      </a:r>
                    </a:p>
                  </a:txBody>
                  <a:tcPr marL="9525" marR="9525" marT="9525" marB="0" anchor="ctr">
                    <a:solidFill>
                      <a:schemeClr val="accent2">
                        <a:lumMod val="20000"/>
                        <a:lumOff val="80000"/>
                      </a:schemeClr>
                    </a:solidFill>
                  </a:tcPr>
                </a:tc>
                <a:extLst>
                  <a:ext uri="{0D108BD9-81ED-4DB2-BD59-A6C34878D82A}">
                    <a16:rowId xmlns:a16="http://schemas.microsoft.com/office/drawing/2014/main" val="10002"/>
                  </a:ext>
                </a:extLst>
              </a:tr>
            </a:tbl>
          </a:graphicData>
        </a:graphic>
      </p:graphicFrame>
      <p:cxnSp>
        <p:nvCxnSpPr>
          <p:cNvPr id="9" name="Straight Connector 8"/>
          <p:cNvCxnSpPr/>
          <p:nvPr/>
        </p:nvCxnSpPr>
        <p:spPr>
          <a:xfrm flipV="1">
            <a:off x="5508104" y="1412776"/>
            <a:ext cx="0" cy="446449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03502" y="2564800"/>
            <a:ext cx="3610732" cy="646331"/>
          </a:xfrm>
          <a:prstGeom prst="rect">
            <a:avLst/>
          </a:prstGeom>
          <a:noFill/>
        </p:spPr>
        <p:txBody>
          <a:bodyPr wrap="none" rtlCol="0">
            <a:spAutoFit/>
          </a:bodyPr>
          <a:lstStyle/>
          <a:p>
            <a:r>
              <a:rPr lang="en-NZ" dirty="0">
                <a:solidFill>
                  <a:schemeClr val="accent3">
                    <a:lumMod val="75000"/>
                  </a:schemeClr>
                </a:solidFill>
              </a:rPr>
              <a:t>26%</a:t>
            </a:r>
            <a:r>
              <a:rPr lang="en-NZ" dirty="0"/>
              <a:t>  of the speeding drivers slowed </a:t>
            </a:r>
          </a:p>
          <a:p>
            <a:r>
              <a:rPr lang="en-NZ" dirty="0"/>
              <a:t>down to keep within the TSL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6832" y="46358"/>
            <a:ext cx="8229600" cy="1143000"/>
          </a:xfrm>
        </p:spPr>
        <p:txBody>
          <a:bodyPr>
            <a:normAutofit fontScale="90000"/>
          </a:bodyPr>
          <a:lstStyle/>
          <a:p>
            <a:r>
              <a:rPr lang="en-NZ" dirty="0">
                <a:solidFill>
                  <a:schemeClr val="accent3">
                    <a:lumMod val="75000"/>
                  </a:schemeClr>
                </a:solidFill>
              </a:rPr>
              <a:t>Results</a:t>
            </a:r>
            <a:br>
              <a:rPr lang="en-NZ" dirty="0">
                <a:solidFill>
                  <a:schemeClr val="accent3">
                    <a:lumMod val="75000"/>
                  </a:schemeClr>
                </a:solidFill>
              </a:rPr>
            </a:br>
            <a:r>
              <a:rPr lang="en-NZ" dirty="0">
                <a:solidFill>
                  <a:schemeClr val="accent3">
                    <a:lumMod val="75000"/>
                  </a:schemeClr>
                </a:solidFill>
              </a:rPr>
              <a:t>Type 2</a:t>
            </a:r>
          </a:p>
        </p:txBody>
      </p:sp>
      <p:graphicFrame>
        <p:nvGraphicFramePr>
          <p:cNvPr id="6" name="Chart 5"/>
          <p:cNvGraphicFramePr>
            <a:graphicFrameLocks/>
          </p:cNvGraphicFramePr>
          <p:nvPr>
            <p:extLst>
              <p:ext uri="{D42A27DB-BD31-4B8C-83A1-F6EECF244321}">
                <p14:modId xmlns:p14="http://schemas.microsoft.com/office/powerpoint/2010/main" val="539959030"/>
              </p:ext>
            </p:extLst>
          </p:nvPr>
        </p:nvGraphicFramePr>
        <p:xfrm>
          <a:off x="251520" y="676275"/>
          <a:ext cx="8677472" cy="550544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3884560" y="6021288"/>
            <a:ext cx="3744416" cy="707886"/>
          </a:xfrm>
          <a:prstGeom prst="rect">
            <a:avLst/>
          </a:prstGeom>
          <a:noFill/>
        </p:spPr>
        <p:txBody>
          <a:bodyPr wrap="square" rtlCol="0">
            <a:spAutoFit/>
          </a:bodyPr>
          <a:lstStyle/>
          <a:p>
            <a:r>
              <a:rPr lang="en-NZ" sz="4000" dirty="0"/>
              <a:t>Speed</a:t>
            </a:r>
          </a:p>
        </p:txBody>
      </p:sp>
      <p:sp>
        <p:nvSpPr>
          <p:cNvPr id="9" name="TextBox 8"/>
          <p:cNvSpPr txBox="1"/>
          <p:nvPr/>
        </p:nvSpPr>
        <p:spPr>
          <a:xfrm rot="16200000">
            <a:off x="-1964222" y="2704564"/>
            <a:ext cx="4320480" cy="584775"/>
          </a:xfrm>
          <a:prstGeom prst="rect">
            <a:avLst/>
          </a:prstGeom>
          <a:noFill/>
        </p:spPr>
        <p:txBody>
          <a:bodyPr wrap="square" rtlCol="0">
            <a:spAutoFit/>
          </a:bodyPr>
          <a:lstStyle/>
          <a:p>
            <a:r>
              <a:rPr lang="en-NZ" sz="3200" dirty="0"/>
              <a:t>Number of vehicles</a:t>
            </a:r>
          </a:p>
        </p:txBody>
      </p:sp>
      <p:graphicFrame>
        <p:nvGraphicFramePr>
          <p:cNvPr id="11" name="Table 10"/>
          <p:cNvGraphicFramePr>
            <a:graphicFrameLocks noGrp="1"/>
          </p:cNvGraphicFramePr>
          <p:nvPr>
            <p:extLst>
              <p:ext uri="{D42A27DB-BD31-4B8C-83A1-F6EECF244321}">
                <p14:modId xmlns:p14="http://schemas.microsoft.com/office/powerpoint/2010/main" val="1933470115"/>
              </p:ext>
            </p:extLst>
          </p:nvPr>
        </p:nvGraphicFramePr>
        <p:xfrm>
          <a:off x="5602572" y="188640"/>
          <a:ext cx="3456384" cy="1381760"/>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tblGrid>
              <a:tr h="370840">
                <a:tc>
                  <a:txBody>
                    <a:bodyPr/>
                    <a:lstStyle/>
                    <a:p>
                      <a:endParaRPr lang="en-NZ" dirty="0"/>
                    </a:p>
                  </a:txBody>
                  <a:tcPr>
                    <a:solidFill>
                      <a:schemeClr val="bg1"/>
                    </a:solidFill>
                  </a:tcPr>
                </a:tc>
                <a:tc>
                  <a:txBody>
                    <a:bodyPr/>
                    <a:lstStyle/>
                    <a:p>
                      <a:r>
                        <a:rPr lang="en-NZ" dirty="0"/>
                        <a:t>Before</a:t>
                      </a:r>
                    </a:p>
                  </a:txBody>
                  <a:tcPr/>
                </a:tc>
                <a:tc>
                  <a:txBody>
                    <a:bodyPr/>
                    <a:lstStyle/>
                    <a:p>
                      <a:r>
                        <a:rPr lang="en-NZ" dirty="0"/>
                        <a:t>After</a:t>
                      </a:r>
                    </a:p>
                  </a:txBody>
                  <a:tcPr>
                    <a:solidFill>
                      <a:schemeClr val="accent2"/>
                    </a:solidFill>
                  </a:tcPr>
                </a:tc>
                <a:extLst>
                  <a:ext uri="{0D108BD9-81ED-4DB2-BD59-A6C34878D82A}">
                    <a16:rowId xmlns:a16="http://schemas.microsoft.com/office/drawing/2014/main" val="10000"/>
                  </a:ext>
                </a:extLst>
              </a:tr>
              <a:tr h="370840">
                <a:tc>
                  <a:txBody>
                    <a:bodyPr/>
                    <a:lstStyle/>
                    <a:p>
                      <a:r>
                        <a:rPr lang="en-NZ" dirty="0"/>
                        <a:t>Average</a:t>
                      </a:r>
                    </a:p>
                  </a:txBody>
                  <a:tcPr>
                    <a:solidFill>
                      <a:schemeClr val="bg1">
                        <a:lumMod val="85000"/>
                      </a:schemeClr>
                    </a:solidFill>
                  </a:tcPr>
                </a:tc>
                <a:tc>
                  <a:txBody>
                    <a:bodyPr/>
                    <a:lstStyle/>
                    <a:p>
                      <a:pPr algn="r"/>
                      <a:r>
                        <a:rPr lang="en-NZ" dirty="0"/>
                        <a:t>74.1</a:t>
                      </a:r>
                    </a:p>
                  </a:txBody>
                  <a:tcPr anchor="ctr"/>
                </a:tc>
                <a:tc>
                  <a:txBody>
                    <a:bodyPr/>
                    <a:lstStyle/>
                    <a:p>
                      <a:pPr algn="r"/>
                      <a:r>
                        <a:rPr lang="en-NZ" dirty="0"/>
                        <a:t>69.9</a:t>
                      </a:r>
                    </a:p>
                  </a:txBody>
                  <a:tcPr anchor="ctr">
                    <a:solidFill>
                      <a:schemeClr val="accent2">
                        <a:lumMod val="20000"/>
                        <a:lumOff val="80000"/>
                      </a:schemeClr>
                    </a:solidFill>
                  </a:tcPr>
                </a:tc>
                <a:extLst>
                  <a:ext uri="{0D108BD9-81ED-4DB2-BD59-A6C34878D82A}">
                    <a16:rowId xmlns:a16="http://schemas.microsoft.com/office/drawing/2014/main" val="10001"/>
                  </a:ext>
                </a:extLst>
              </a:tr>
              <a:tr h="370840">
                <a:tc>
                  <a:txBody>
                    <a:bodyPr/>
                    <a:lstStyle/>
                    <a:p>
                      <a:r>
                        <a:rPr lang="en-NZ" dirty="0"/>
                        <a:t>Speeding %</a:t>
                      </a:r>
                    </a:p>
                  </a:txBody>
                  <a:tcPr>
                    <a:solidFill>
                      <a:schemeClr val="bg1">
                        <a:lumMod val="85000"/>
                      </a:schemeClr>
                    </a:solidFill>
                  </a:tcPr>
                </a:tc>
                <a:tc>
                  <a:txBody>
                    <a:bodyPr/>
                    <a:lstStyle/>
                    <a:p>
                      <a:pPr marL="457200" lvl="1" algn="r" defTabSz="914400" rtl="0" eaLnBrk="1" fontAlgn="b" latinLnBrk="0" hangingPunct="1"/>
                      <a:r>
                        <a:rPr lang="en-NZ" sz="1800" kern="1200" dirty="0">
                          <a:solidFill>
                            <a:schemeClr val="dk1"/>
                          </a:solidFill>
                          <a:latin typeface="+mn-lt"/>
                          <a:ea typeface="+mn-ea"/>
                          <a:cs typeface="+mn-cs"/>
                        </a:rPr>
                        <a:t>71.3%</a:t>
                      </a:r>
                    </a:p>
                  </a:txBody>
                  <a:tcPr marL="9525" marR="9525" marT="9525" marB="0" anchor="ctr"/>
                </a:tc>
                <a:tc>
                  <a:txBody>
                    <a:bodyPr/>
                    <a:lstStyle/>
                    <a:p>
                      <a:pPr marL="457200" lvl="1" algn="r" defTabSz="914400" rtl="0" eaLnBrk="1" fontAlgn="b" latinLnBrk="0" hangingPunct="1"/>
                      <a:r>
                        <a:rPr lang="en-NZ" sz="1800" kern="1200" dirty="0">
                          <a:solidFill>
                            <a:schemeClr val="dk1"/>
                          </a:solidFill>
                          <a:latin typeface="+mn-lt"/>
                          <a:ea typeface="+mn-ea"/>
                          <a:cs typeface="+mn-cs"/>
                        </a:rPr>
                        <a:t>52.2%</a:t>
                      </a:r>
                    </a:p>
                  </a:txBody>
                  <a:tcPr marL="9525" marR="9525" marT="9525" marB="0" anchor="ctr">
                    <a:solidFill>
                      <a:schemeClr val="accent2">
                        <a:lumMod val="20000"/>
                        <a:lumOff val="80000"/>
                      </a:schemeClr>
                    </a:solidFill>
                  </a:tcPr>
                </a:tc>
                <a:extLst>
                  <a:ext uri="{0D108BD9-81ED-4DB2-BD59-A6C34878D82A}">
                    <a16:rowId xmlns:a16="http://schemas.microsoft.com/office/drawing/2014/main" val="10002"/>
                  </a:ext>
                </a:extLst>
              </a:tr>
            </a:tbl>
          </a:graphicData>
        </a:graphic>
      </p:graphicFrame>
      <p:cxnSp>
        <p:nvCxnSpPr>
          <p:cNvPr id="12" name="Straight Connector 11"/>
          <p:cNvCxnSpPr/>
          <p:nvPr/>
        </p:nvCxnSpPr>
        <p:spPr>
          <a:xfrm flipV="1">
            <a:off x="5602572" y="1340768"/>
            <a:ext cx="0" cy="446449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03502" y="2350620"/>
            <a:ext cx="3610732" cy="646331"/>
          </a:xfrm>
          <a:prstGeom prst="rect">
            <a:avLst/>
          </a:prstGeom>
          <a:noFill/>
        </p:spPr>
        <p:txBody>
          <a:bodyPr wrap="none" rtlCol="0">
            <a:spAutoFit/>
          </a:bodyPr>
          <a:lstStyle/>
          <a:p>
            <a:r>
              <a:rPr lang="en-NZ" dirty="0">
                <a:solidFill>
                  <a:schemeClr val="accent3">
                    <a:lumMod val="75000"/>
                  </a:schemeClr>
                </a:solidFill>
              </a:rPr>
              <a:t>27%</a:t>
            </a:r>
            <a:r>
              <a:rPr lang="en-NZ" dirty="0"/>
              <a:t>  of the speeding drivers slowed </a:t>
            </a:r>
          </a:p>
          <a:p>
            <a:r>
              <a:rPr lang="en-NZ" dirty="0"/>
              <a:t>down to keep within the TSL</a:t>
            </a:r>
          </a:p>
        </p:txBody>
      </p:sp>
    </p:spTree>
    <p:extLst>
      <p:ext uri="{BB962C8B-B14F-4D97-AF65-F5344CB8AC3E}">
        <p14:creationId xmlns:p14="http://schemas.microsoft.com/office/powerpoint/2010/main" val="252787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4968552" cy="1143000"/>
          </a:xfrm>
        </p:spPr>
        <p:txBody>
          <a:bodyPr>
            <a:normAutofit fontScale="90000"/>
          </a:bodyPr>
          <a:lstStyle/>
          <a:p>
            <a:r>
              <a:rPr lang="en-NZ" dirty="0">
                <a:solidFill>
                  <a:schemeClr val="accent3">
                    <a:lumMod val="75000"/>
                  </a:schemeClr>
                </a:solidFill>
              </a:rPr>
              <a:t>Result – Speed Activated Warning Sign</a:t>
            </a:r>
            <a:br>
              <a:rPr lang="en-NZ" dirty="0">
                <a:solidFill>
                  <a:schemeClr val="accent3">
                    <a:lumMod val="75000"/>
                  </a:schemeClr>
                </a:solidFill>
              </a:rPr>
            </a:br>
            <a:r>
              <a:rPr lang="en-NZ" dirty="0">
                <a:solidFill>
                  <a:schemeClr val="accent3">
                    <a:lumMod val="75000"/>
                  </a:schemeClr>
                </a:solidFill>
              </a:rPr>
              <a:t> </a:t>
            </a:r>
          </a:p>
        </p:txBody>
      </p:sp>
      <p:graphicFrame>
        <p:nvGraphicFramePr>
          <p:cNvPr id="4" name="Chart 3"/>
          <p:cNvGraphicFramePr>
            <a:graphicFrameLocks/>
          </p:cNvGraphicFramePr>
          <p:nvPr>
            <p:extLst>
              <p:ext uri="{D42A27DB-BD31-4B8C-83A1-F6EECF244321}">
                <p14:modId xmlns:p14="http://schemas.microsoft.com/office/powerpoint/2010/main" val="3137916470"/>
              </p:ext>
            </p:extLst>
          </p:nvPr>
        </p:nvGraphicFramePr>
        <p:xfrm>
          <a:off x="179512" y="1052736"/>
          <a:ext cx="8892480" cy="540067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rot="16200000">
            <a:off x="-1964222" y="2704564"/>
            <a:ext cx="4320480" cy="584775"/>
          </a:xfrm>
          <a:prstGeom prst="rect">
            <a:avLst/>
          </a:prstGeom>
          <a:noFill/>
        </p:spPr>
        <p:txBody>
          <a:bodyPr wrap="square" rtlCol="0">
            <a:spAutoFit/>
          </a:bodyPr>
          <a:lstStyle/>
          <a:p>
            <a:r>
              <a:rPr lang="en-NZ" sz="3200" dirty="0"/>
              <a:t>Number of vehicles</a:t>
            </a:r>
          </a:p>
        </p:txBody>
      </p:sp>
      <p:sp>
        <p:nvSpPr>
          <p:cNvPr id="7" name="TextBox 6"/>
          <p:cNvSpPr txBox="1"/>
          <p:nvPr/>
        </p:nvSpPr>
        <p:spPr>
          <a:xfrm>
            <a:off x="3884560" y="6150114"/>
            <a:ext cx="3744416" cy="707886"/>
          </a:xfrm>
          <a:prstGeom prst="rect">
            <a:avLst/>
          </a:prstGeom>
          <a:noFill/>
        </p:spPr>
        <p:txBody>
          <a:bodyPr wrap="square" rtlCol="0">
            <a:spAutoFit/>
          </a:bodyPr>
          <a:lstStyle/>
          <a:p>
            <a:r>
              <a:rPr lang="en-NZ" sz="4000" dirty="0"/>
              <a:t>Speed</a:t>
            </a:r>
          </a:p>
        </p:txBody>
      </p:sp>
      <p:graphicFrame>
        <p:nvGraphicFramePr>
          <p:cNvPr id="8" name="Table 7"/>
          <p:cNvGraphicFramePr>
            <a:graphicFrameLocks noGrp="1"/>
          </p:cNvGraphicFramePr>
          <p:nvPr>
            <p:extLst>
              <p:ext uri="{D42A27DB-BD31-4B8C-83A1-F6EECF244321}">
                <p14:modId xmlns:p14="http://schemas.microsoft.com/office/powerpoint/2010/main" val="3910182284"/>
              </p:ext>
            </p:extLst>
          </p:nvPr>
        </p:nvGraphicFramePr>
        <p:xfrm>
          <a:off x="5635617" y="288416"/>
          <a:ext cx="3456384" cy="1381760"/>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tblGrid>
              <a:tr h="370840">
                <a:tc>
                  <a:txBody>
                    <a:bodyPr/>
                    <a:lstStyle/>
                    <a:p>
                      <a:endParaRPr lang="en-NZ" dirty="0"/>
                    </a:p>
                  </a:txBody>
                  <a:tcPr>
                    <a:solidFill>
                      <a:schemeClr val="bg1"/>
                    </a:solidFill>
                  </a:tcPr>
                </a:tc>
                <a:tc>
                  <a:txBody>
                    <a:bodyPr/>
                    <a:lstStyle/>
                    <a:p>
                      <a:r>
                        <a:rPr lang="en-NZ" dirty="0"/>
                        <a:t>Before</a:t>
                      </a:r>
                    </a:p>
                  </a:txBody>
                  <a:tcPr/>
                </a:tc>
                <a:tc>
                  <a:txBody>
                    <a:bodyPr/>
                    <a:lstStyle/>
                    <a:p>
                      <a:r>
                        <a:rPr lang="en-NZ" dirty="0"/>
                        <a:t>After</a:t>
                      </a:r>
                    </a:p>
                  </a:txBody>
                  <a:tcPr>
                    <a:solidFill>
                      <a:schemeClr val="accent2"/>
                    </a:solidFill>
                  </a:tcPr>
                </a:tc>
                <a:extLst>
                  <a:ext uri="{0D108BD9-81ED-4DB2-BD59-A6C34878D82A}">
                    <a16:rowId xmlns:a16="http://schemas.microsoft.com/office/drawing/2014/main" val="10000"/>
                  </a:ext>
                </a:extLst>
              </a:tr>
              <a:tr h="370840">
                <a:tc>
                  <a:txBody>
                    <a:bodyPr/>
                    <a:lstStyle/>
                    <a:p>
                      <a:r>
                        <a:rPr lang="en-NZ" dirty="0"/>
                        <a:t>Average</a:t>
                      </a:r>
                    </a:p>
                  </a:txBody>
                  <a:tcPr>
                    <a:solidFill>
                      <a:schemeClr val="bg1">
                        <a:lumMod val="85000"/>
                      </a:schemeClr>
                    </a:solidFill>
                  </a:tcPr>
                </a:tc>
                <a:tc>
                  <a:txBody>
                    <a:bodyPr/>
                    <a:lstStyle/>
                    <a:p>
                      <a:pPr algn="r"/>
                      <a:r>
                        <a:rPr lang="en-NZ" dirty="0"/>
                        <a:t>74.1</a:t>
                      </a:r>
                    </a:p>
                  </a:txBody>
                  <a:tcPr anchor="ctr"/>
                </a:tc>
                <a:tc>
                  <a:txBody>
                    <a:bodyPr/>
                    <a:lstStyle/>
                    <a:p>
                      <a:pPr algn="r"/>
                      <a:r>
                        <a:rPr lang="en-NZ" dirty="0"/>
                        <a:t>58.4</a:t>
                      </a:r>
                    </a:p>
                  </a:txBody>
                  <a:tcPr anchor="ctr">
                    <a:solidFill>
                      <a:schemeClr val="accent2">
                        <a:lumMod val="20000"/>
                        <a:lumOff val="80000"/>
                      </a:schemeClr>
                    </a:solidFill>
                  </a:tcPr>
                </a:tc>
                <a:extLst>
                  <a:ext uri="{0D108BD9-81ED-4DB2-BD59-A6C34878D82A}">
                    <a16:rowId xmlns:a16="http://schemas.microsoft.com/office/drawing/2014/main" val="10001"/>
                  </a:ext>
                </a:extLst>
              </a:tr>
              <a:tr h="370840">
                <a:tc>
                  <a:txBody>
                    <a:bodyPr/>
                    <a:lstStyle/>
                    <a:p>
                      <a:r>
                        <a:rPr lang="en-NZ" dirty="0"/>
                        <a:t>Speeding %</a:t>
                      </a:r>
                    </a:p>
                  </a:txBody>
                  <a:tcPr>
                    <a:solidFill>
                      <a:schemeClr val="bg1">
                        <a:lumMod val="85000"/>
                      </a:schemeClr>
                    </a:solidFill>
                  </a:tcPr>
                </a:tc>
                <a:tc>
                  <a:txBody>
                    <a:bodyPr/>
                    <a:lstStyle/>
                    <a:p>
                      <a:pPr marL="457200" lvl="1" algn="r" defTabSz="914400" rtl="0" eaLnBrk="1" fontAlgn="b" latinLnBrk="0" hangingPunct="1"/>
                      <a:r>
                        <a:rPr lang="en-NZ" sz="1800" kern="1200" dirty="0">
                          <a:solidFill>
                            <a:schemeClr val="dk1"/>
                          </a:solidFill>
                          <a:latin typeface="+mn-lt"/>
                          <a:ea typeface="+mn-ea"/>
                          <a:cs typeface="+mn-cs"/>
                        </a:rPr>
                        <a:t>71.3%</a:t>
                      </a:r>
                    </a:p>
                  </a:txBody>
                  <a:tcPr marL="9525" marR="9525" marT="9525" marB="0" anchor="ctr"/>
                </a:tc>
                <a:tc>
                  <a:txBody>
                    <a:bodyPr/>
                    <a:lstStyle/>
                    <a:p>
                      <a:pPr algn="r" fontAlgn="b"/>
                      <a:r>
                        <a:rPr lang="en-NZ" sz="1800" kern="1200" dirty="0">
                          <a:solidFill>
                            <a:schemeClr val="dk1"/>
                          </a:solidFill>
                          <a:latin typeface="+mn-lt"/>
                          <a:ea typeface="+mn-ea"/>
                          <a:cs typeface="+mn-cs"/>
                        </a:rPr>
                        <a:t>2.5%</a:t>
                      </a:r>
                    </a:p>
                  </a:txBody>
                  <a:tcPr marL="9525" marR="9525" marT="9525" marB="0" anchor="ctr">
                    <a:solidFill>
                      <a:schemeClr val="accent2">
                        <a:lumMod val="20000"/>
                        <a:lumOff val="80000"/>
                      </a:schemeClr>
                    </a:solidFill>
                  </a:tcPr>
                </a:tc>
                <a:extLst>
                  <a:ext uri="{0D108BD9-81ED-4DB2-BD59-A6C34878D82A}">
                    <a16:rowId xmlns:a16="http://schemas.microsoft.com/office/drawing/2014/main" val="10002"/>
                  </a:ext>
                </a:extLst>
              </a:tr>
            </a:tbl>
          </a:graphicData>
        </a:graphic>
      </p:graphicFrame>
      <p:cxnSp>
        <p:nvCxnSpPr>
          <p:cNvPr id="9" name="Straight Connector 8"/>
          <p:cNvCxnSpPr/>
          <p:nvPr/>
        </p:nvCxnSpPr>
        <p:spPr>
          <a:xfrm flipV="1">
            <a:off x="5635617" y="1685618"/>
            <a:ext cx="0" cy="446449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71600" y="2670092"/>
            <a:ext cx="3610732" cy="646331"/>
          </a:xfrm>
          <a:prstGeom prst="rect">
            <a:avLst/>
          </a:prstGeom>
          <a:noFill/>
        </p:spPr>
        <p:txBody>
          <a:bodyPr wrap="none" rtlCol="0">
            <a:spAutoFit/>
          </a:bodyPr>
          <a:lstStyle/>
          <a:p>
            <a:r>
              <a:rPr lang="en-NZ" dirty="0">
                <a:solidFill>
                  <a:schemeClr val="accent3">
                    <a:lumMod val="75000"/>
                  </a:schemeClr>
                </a:solidFill>
              </a:rPr>
              <a:t>96%</a:t>
            </a:r>
            <a:r>
              <a:rPr lang="en-NZ" dirty="0"/>
              <a:t>  of the speeding drivers slowed </a:t>
            </a:r>
          </a:p>
          <a:p>
            <a:r>
              <a:rPr lang="en-NZ" dirty="0"/>
              <a:t>down to keep within the TSL</a:t>
            </a:r>
          </a:p>
        </p:txBody>
      </p:sp>
    </p:spTree>
    <p:extLst>
      <p:ext uri="{BB962C8B-B14F-4D97-AF65-F5344CB8AC3E}">
        <p14:creationId xmlns:p14="http://schemas.microsoft.com/office/powerpoint/2010/main" val="259942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3" cstate="print"/>
          <a:srcRect/>
          <a:stretch>
            <a:fillRect/>
          </a:stretch>
        </p:blipFill>
        <p:spPr bwMode="auto">
          <a:xfrm>
            <a:off x="6732240" y="3177940"/>
            <a:ext cx="2088232" cy="3168352"/>
          </a:xfrm>
          <a:prstGeom prst="rect">
            <a:avLst/>
          </a:prstGeom>
          <a:noFill/>
          <a:ln w="9525">
            <a:noFill/>
            <a:miter lim="800000"/>
            <a:headEnd/>
            <a:tailEnd/>
          </a:ln>
        </p:spPr>
      </p:pic>
      <p:sp>
        <p:nvSpPr>
          <p:cNvPr id="2" name="Title 1"/>
          <p:cNvSpPr>
            <a:spLocks noGrp="1"/>
          </p:cNvSpPr>
          <p:nvPr>
            <p:ph type="title"/>
          </p:nvPr>
        </p:nvSpPr>
        <p:spPr>
          <a:xfrm>
            <a:off x="251520" y="260648"/>
            <a:ext cx="8229600" cy="1143000"/>
          </a:xfrm>
        </p:spPr>
        <p:txBody>
          <a:bodyPr>
            <a:normAutofit/>
          </a:bodyPr>
          <a:lstStyle/>
          <a:p>
            <a:r>
              <a:rPr lang="en-NZ" dirty="0">
                <a:solidFill>
                  <a:schemeClr val="accent3">
                    <a:lumMod val="75000"/>
                  </a:schemeClr>
                </a:solidFill>
              </a:rPr>
              <a:t>Analysis Methods</a:t>
            </a:r>
          </a:p>
        </p:txBody>
      </p:sp>
      <p:pic>
        <p:nvPicPr>
          <p:cNvPr id="6" name="Picture 2" descr="http://can.org.nz/system/files/images/NZTA_COL_ClearSpace.preview.jpg"/>
          <p:cNvPicPr>
            <a:picLocks noChangeAspect="1" noChangeArrowheads="1"/>
          </p:cNvPicPr>
          <p:nvPr/>
        </p:nvPicPr>
        <p:blipFill>
          <a:blip r:embed="rId4" cstate="print"/>
          <a:srcRect/>
          <a:stretch>
            <a:fillRect/>
          </a:stretch>
        </p:blipFill>
        <p:spPr bwMode="auto">
          <a:xfrm>
            <a:off x="-1016" y="6021288"/>
            <a:ext cx="2196752" cy="720080"/>
          </a:xfrm>
          <a:prstGeom prst="rect">
            <a:avLst/>
          </a:prstGeom>
          <a:noFill/>
        </p:spPr>
      </p:pic>
      <p:sp>
        <p:nvSpPr>
          <p:cNvPr id="5" name="Rectangle 4"/>
          <p:cNvSpPr/>
          <p:nvPr/>
        </p:nvSpPr>
        <p:spPr>
          <a:xfrm>
            <a:off x="505751" y="1484784"/>
            <a:ext cx="8136904" cy="2339102"/>
          </a:xfrm>
          <a:prstGeom prst="rect">
            <a:avLst/>
          </a:prstGeom>
        </p:spPr>
        <p:txBody>
          <a:bodyPr wrap="square">
            <a:spAutoFit/>
          </a:bodyPr>
          <a:lstStyle/>
          <a:p>
            <a:r>
              <a:rPr lang="en-NZ" sz="3200" b="1" dirty="0">
                <a:solidFill>
                  <a:schemeClr val="accent3">
                    <a:lumMod val="75000"/>
                  </a:schemeClr>
                </a:solidFill>
              </a:rPr>
              <a:t>Analysis Method 2: Spacing</a:t>
            </a:r>
          </a:p>
          <a:p>
            <a:pPr lvl="1"/>
            <a:endParaRPr lang="en-NZ" sz="3200" dirty="0"/>
          </a:p>
          <a:p>
            <a:pPr marL="914400" lvl="1" indent="-457200">
              <a:buFont typeface="Wingdings" panose="05000000000000000000" pitchFamily="2" charset="2"/>
              <a:buChar char="Ø"/>
            </a:pPr>
            <a:r>
              <a:rPr lang="en-NZ" sz="3200" dirty="0"/>
              <a:t>Review of the most effective spacing of the rumble strips </a:t>
            </a:r>
          </a:p>
          <a:p>
            <a:endParaRPr lang="en-NZ" dirty="0">
              <a:solidFill>
                <a:schemeClr val="accent3">
                  <a:lumMod val="75000"/>
                </a:schemeClr>
              </a:solidFill>
            </a:endParaRPr>
          </a:p>
        </p:txBody>
      </p:sp>
    </p:spTree>
    <p:extLst>
      <p:ext uri="{BB962C8B-B14F-4D97-AF65-F5344CB8AC3E}">
        <p14:creationId xmlns:p14="http://schemas.microsoft.com/office/powerpoint/2010/main" val="3631807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can.org.nz/system/files/images/NZTA_COL_ClearSpace.preview.jpg"/>
          <p:cNvPicPr>
            <a:picLocks noChangeAspect="1" noChangeArrowheads="1"/>
          </p:cNvPicPr>
          <p:nvPr/>
        </p:nvPicPr>
        <p:blipFill>
          <a:blip r:embed="rId3" cstate="print"/>
          <a:srcRect/>
          <a:stretch>
            <a:fillRect/>
          </a:stretch>
        </p:blipFill>
        <p:spPr bwMode="auto">
          <a:xfrm>
            <a:off x="6732240" y="116632"/>
            <a:ext cx="2196752" cy="720080"/>
          </a:xfrm>
          <a:prstGeom prst="rect">
            <a:avLst/>
          </a:prstGeom>
          <a:noFill/>
        </p:spPr>
      </p:pic>
      <p:sp>
        <p:nvSpPr>
          <p:cNvPr id="6" name="Title 1"/>
          <p:cNvSpPr>
            <a:spLocks noGrp="1"/>
          </p:cNvSpPr>
          <p:nvPr>
            <p:ph type="title"/>
          </p:nvPr>
        </p:nvSpPr>
        <p:spPr>
          <a:xfrm>
            <a:off x="-398984" y="1124744"/>
            <a:ext cx="8229600" cy="1143000"/>
          </a:xfrm>
        </p:spPr>
        <p:txBody>
          <a:bodyPr>
            <a:normAutofit fontScale="90000"/>
          </a:bodyPr>
          <a:lstStyle/>
          <a:p>
            <a:r>
              <a:rPr lang="en-NZ" dirty="0">
                <a:solidFill>
                  <a:schemeClr val="accent3">
                    <a:lumMod val="75000"/>
                  </a:schemeClr>
                </a:solidFill>
              </a:rPr>
              <a:t>Results</a:t>
            </a:r>
            <a:br>
              <a:rPr lang="en-NZ" dirty="0">
                <a:solidFill>
                  <a:schemeClr val="accent3">
                    <a:lumMod val="75000"/>
                  </a:schemeClr>
                </a:solidFill>
              </a:rPr>
            </a:br>
            <a:r>
              <a:rPr lang="en-NZ" dirty="0">
                <a:solidFill>
                  <a:schemeClr val="accent3">
                    <a:lumMod val="75000"/>
                  </a:schemeClr>
                </a:solidFill>
              </a:rPr>
              <a:t>Review of rumble strips spacing</a:t>
            </a:r>
            <a:br>
              <a:rPr lang="en-NZ" dirty="0">
                <a:solidFill>
                  <a:schemeClr val="accent3">
                    <a:lumMod val="75000"/>
                  </a:schemeClr>
                </a:solidFill>
              </a:rPr>
            </a:br>
            <a:br>
              <a:rPr lang="en-NZ" dirty="0">
                <a:solidFill>
                  <a:schemeClr val="accent3">
                    <a:lumMod val="75000"/>
                  </a:schemeClr>
                </a:solidFill>
              </a:rPr>
            </a:br>
            <a:br>
              <a:rPr lang="en-NZ" dirty="0">
                <a:solidFill>
                  <a:schemeClr val="accent3">
                    <a:lumMod val="75000"/>
                  </a:schemeClr>
                </a:solidFill>
              </a:rPr>
            </a:br>
            <a:r>
              <a:rPr lang="en-NZ" dirty="0">
                <a:solidFill>
                  <a:schemeClr val="accent3">
                    <a:lumMod val="75000"/>
                  </a:schemeClr>
                </a:solidFill>
              </a:rPr>
              <a:t> </a:t>
            </a:r>
          </a:p>
        </p:txBody>
      </p:sp>
      <p:sp>
        <p:nvSpPr>
          <p:cNvPr id="7" name="TextBox 6"/>
          <p:cNvSpPr txBox="1"/>
          <p:nvPr/>
        </p:nvSpPr>
        <p:spPr>
          <a:xfrm>
            <a:off x="372320" y="1484784"/>
            <a:ext cx="8556672" cy="4154984"/>
          </a:xfrm>
          <a:prstGeom prst="rect">
            <a:avLst/>
          </a:prstGeom>
          <a:noFill/>
        </p:spPr>
        <p:txBody>
          <a:bodyPr wrap="square" rtlCol="0">
            <a:spAutoFit/>
          </a:bodyPr>
          <a:lstStyle/>
          <a:p>
            <a:pPr marL="571500" indent="-571500">
              <a:buFont typeface="Wingdings" panose="05000000000000000000" pitchFamily="2" charset="2"/>
              <a:buChar char="Ø"/>
            </a:pPr>
            <a:r>
              <a:rPr lang="en-NZ" sz="3600" dirty="0"/>
              <a:t>Movement over time – Type II 3 metres</a:t>
            </a:r>
          </a:p>
          <a:p>
            <a:pPr marL="285750" indent="-285750">
              <a:buFont typeface="Arial" panose="020B0604020202020204" pitchFamily="34" charset="0"/>
              <a:buChar char="•"/>
            </a:pPr>
            <a:endParaRPr lang="en-NZ" sz="3600" dirty="0"/>
          </a:p>
          <a:p>
            <a:pPr marL="285750" indent="-285750">
              <a:buFont typeface="Arial" panose="020B0604020202020204" pitchFamily="34" charset="0"/>
              <a:buChar char="•"/>
            </a:pPr>
            <a:endParaRPr lang="en-NZ" sz="3600" dirty="0"/>
          </a:p>
          <a:p>
            <a:r>
              <a:rPr lang="en-NZ" sz="3600" dirty="0"/>
              <a:t> </a:t>
            </a:r>
          </a:p>
          <a:p>
            <a:endParaRPr lang="en-NZ" sz="1200" dirty="0"/>
          </a:p>
          <a:p>
            <a:pPr marL="285750" indent="-285750">
              <a:buFont typeface="Arial" panose="020B0604020202020204" pitchFamily="34" charset="0"/>
              <a:buChar char="•"/>
            </a:pPr>
            <a:endParaRPr lang="en-NZ" sz="3600" dirty="0"/>
          </a:p>
          <a:p>
            <a:pPr marL="285750" indent="-285750">
              <a:buFont typeface="Arial" panose="020B0604020202020204" pitchFamily="34" charset="0"/>
              <a:buChar char="•"/>
            </a:pPr>
            <a:endParaRPr lang="en-NZ" sz="3600" dirty="0"/>
          </a:p>
          <a:p>
            <a:pPr marL="285750" indent="-285750">
              <a:buFont typeface="Arial" panose="020B0604020202020204" pitchFamily="34" charset="0"/>
              <a:buChar char="•"/>
            </a:pPr>
            <a:endParaRPr lang="en-NZ" sz="3600"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2204864"/>
            <a:ext cx="3996952" cy="4276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2204864"/>
            <a:ext cx="4680520" cy="4276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42272" y="2492896"/>
            <a:ext cx="1224118" cy="523220"/>
          </a:xfrm>
          <a:prstGeom prst="rect">
            <a:avLst/>
          </a:prstGeom>
          <a:solidFill>
            <a:schemeClr val="bg1"/>
          </a:solidFill>
          <a:ln>
            <a:solidFill>
              <a:schemeClr val="bg1"/>
            </a:solidFill>
          </a:ln>
        </p:spPr>
        <p:txBody>
          <a:bodyPr wrap="none" rtlCol="0">
            <a:spAutoFit/>
          </a:bodyPr>
          <a:lstStyle/>
          <a:p>
            <a:r>
              <a:rPr lang="en-NZ" sz="2800" b="1" dirty="0"/>
              <a:t>Before</a:t>
            </a:r>
            <a:r>
              <a:rPr lang="en-NZ" b="1" dirty="0"/>
              <a:t> </a:t>
            </a:r>
          </a:p>
        </p:txBody>
      </p:sp>
      <p:sp>
        <p:nvSpPr>
          <p:cNvPr id="8" name="TextBox 7"/>
          <p:cNvSpPr txBox="1"/>
          <p:nvPr/>
        </p:nvSpPr>
        <p:spPr>
          <a:xfrm>
            <a:off x="5148064" y="2455952"/>
            <a:ext cx="999441" cy="523220"/>
          </a:xfrm>
          <a:prstGeom prst="rect">
            <a:avLst/>
          </a:prstGeom>
          <a:solidFill>
            <a:schemeClr val="bg1"/>
          </a:solidFill>
          <a:ln>
            <a:solidFill>
              <a:schemeClr val="bg1"/>
            </a:solidFill>
          </a:ln>
        </p:spPr>
        <p:txBody>
          <a:bodyPr wrap="none" rtlCol="0">
            <a:spAutoFit/>
          </a:bodyPr>
          <a:lstStyle/>
          <a:p>
            <a:r>
              <a:rPr lang="en-NZ" sz="2800" b="1" dirty="0"/>
              <a:t>After</a:t>
            </a:r>
            <a:r>
              <a:rPr lang="en-NZ" b="1" dirty="0"/>
              <a:t> </a:t>
            </a:r>
          </a:p>
        </p:txBody>
      </p:sp>
    </p:spTree>
    <p:extLst>
      <p:ext uri="{BB962C8B-B14F-4D97-AF65-F5344CB8AC3E}">
        <p14:creationId xmlns:p14="http://schemas.microsoft.com/office/powerpoint/2010/main" val="3484375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can.org.nz/system/files/images/NZTA_COL_ClearSpace.preview.jpg"/>
          <p:cNvPicPr>
            <a:picLocks noChangeAspect="1" noChangeArrowheads="1"/>
          </p:cNvPicPr>
          <p:nvPr/>
        </p:nvPicPr>
        <p:blipFill>
          <a:blip r:embed="rId3" cstate="print"/>
          <a:srcRect/>
          <a:stretch>
            <a:fillRect/>
          </a:stretch>
        </p:blipFill>
        <p:spPr bwMode="auto">
          <a:xfrm>
            <a:off x="6732240" y="116632"/>
            <a:ext cx="2196752" cy="720080"/>
          </a:xfrm>
          <a:prstGeom prst="rect">
            <a:avLst/>
          </a:prstGeom>
          <a:noFill/>
        </p:spPr>
      </p:pic>
      <p:sp>
        <p:nvSpPr>
          <p:cNvPr id="4" name="TextBox 3"/>
          <p:cNvSpPr txBox="1"/>
          <p:nvPr/>
        </p:nvSpPr>
        <p:spPr>
          <a:xfrm>
            <a:off x="352884" y="164502"/>
            <a:ext cx="5976664" cy="3600986"/>
          </a:xfrm>
          <a:prstGeom prst="rect">
            <a:avLst/>
          </a:prstGeom>
          <a:noFill/>
        </p:spPr>
        <p:txBody>
          <a:bodyPr wrap="square" rtlCol="0">
            <a:spAutoFit/>
          </a:bodyPr>
          <a:lstStyle/>
          <a:p>
            <a:pPr marL="571500" indent="-571500">
              <a:buFont typeface="Wingdings" panose="05000000000000000000" pitchFamily="2" charset="2"/>
              <a:buChar char="Ø"/>
            </a:pPr>
            <a:r>
              <a:rPr lang="en-NZ" sz="3600" dirty="0"/>
              <a:t>Type II – 3 metres spacing</a:t>
            </a:r>
          </a:p>
          <a:p>
            <a:pPr marL="285750" indent="-285750">
              <a:buFont typeface="Arial" panose="020B0604020202020204" pitchFamily="34" charset="0"/>
              <a:buChar char="•"/>
            </a:pPr>
            <a:endParaRPr lang="en-NZ" sz="3600" dirty="0"/>
          </a:p>
          <a:p>
            <a:r>
              <a:rPr lang="en-NZ" sz="3600" dirty="0"/>
              <a:t> </a:t>
            </a:r>
          </a:p>
          <a:p>
            <a:endParaRPr lang="en-NZ" sz="1200" dirty="0"/>
          </a:p>
          <a:p>
            <a:pPr marL="285750" indent="-285750">
              <a:buFont typeface="Arial" panose="020B0604020202020204" pitchFamily="34" charset="0"/>
              <a:buChar char="•"/>
            </a:pPr>
            <a:endParaRPr lang="en-NZ" sz="3600" dirty="0"/>
          </a:p>
          <a:p>
            <a:pPr marL="285750" indent="-285750">
              <a:buFont typeface="Arial" panose="020B0604020202020204" pitchFamily="34" charset="0"/>
              <a:buChar char="•"/>
            </a:pPr>
            <a:endParaRPr lang="en-NZ" sz="3600" dirty="0"/>
          </a:p>
          <a:p>
            <a:pPr marL="285750" indent="-285750">
              <a:buFont typeface="Arial" panose="020B0604020202020204" pitchFamily="34" charset="0"/>
              <a:buChar char="•"/>
            </a:pPr>
            <a:endParaRPr lang="en-NZ" sz="3600" dirty="0"/>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851" y="1122974"/>
            <a:ext cx="2573251" cy="547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1124744"/>
            <a:ext cx="2592288" cy="547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2159" y="1124743"/>
            <a:ext cx="2895793" cy="547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a:xfrm flipV="1">
            <a:off x="1907704" y="2457518"/>
            <a:ext cx="144016" cy="30597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646106" y="1772816"/>
            <a:ext cx="501958" cy="30597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7209076" y="1484784"/>
            <a:ext cx="963324" cy="305971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6779546" y="1484786"/>
            <a:ext cx="96710" cy="3600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can.org.nz/system/files/images/NZTA_COL_ClearSpace.preview.jpg"/>
          <p:cNvPicPr>
            <a:picLocks noChangeAspect="1" noChangeArrowheads="1"/>
          </p:cNvPicPr>
          <p:nvPr/>
        </p:nvPicPr>
        <p:blipFill>
          <a:blip r:embed="rId3" cstate="print"/>
          <a:srcRect/>
          <a:stretch>
            <a:fillRect/>
          </a:stretch>
        </p:blipFill>
        <p:spPr bwMode="auto">
          <a:xfrm>
            <a:off x="6732240" y="116632"/>
            <a:ext cx="2196752" cy="720080"/>
          </a:xfrm>
          <a:prstGeom prst="rect">
            <a:avLst/>
          </a:prstGeom>
          <a:noFill/>
        </p:spPr>
      </p:pic>
      <p:sp>
        <p:nvSpPr>
          <p:cNvPr id="4" name="TextBox 3"/>
          <p:cNvSpPr txBox="1"/>
          <p:nvPr/>
        </p:nvSpPr>
        <p:spPr>
          <a:xfrm>
            <a:off x="352884" y="164502"/>
            <a:ext cx="5976664" cy="3600986"/>
          </a:xfrm>
          <a:prstGeom prst="rect">
            <a:avLst/>
          </a:prstGeom>
          <a:noFill/>
        </p:spPr>
        <p:txBody>
          <a:bodyPr wrap="square" rtlCol="0">
            <a:spAutoFit/>
          </a:bodyPr>
          <a:lstStyle/>
          <a:p>
            <a:pPr marL="571500" indent="-571500">
              <a:buFont typeface="Wingdings" panose="05000000000000000000" pitchFamily="2" charset="2"/>
              <a:buChar char="Ø"/>
            </a:pPr>
            <a:r>
              <a:rPr lang="en-NZ" sz="3600" dirty="0"/>
              <a:t>Type I – 3 metres spacing</a:t>
            </a:r>
          </a:p>
          <a:p>
            <a:pPr marL="285750" indent="-285750">
              <a:buFont typeface="Arial" panose="020B0604020202020204" pitchFamily="34" charset="0"/>
              <a:buChar char="•"/>
            </a:pPr>
            <a:endParaRPr lang="en-NZ" sz="3600" dirty="0"/>
          </a:p>
          <a:p>
            <a:r>
              <a:rPr lang="en-NZ" sz="3600" dirty="0"/>
              <a:t> </a:t>
            </a:r>
          </a:p>
          <a:p>
            <a:endParaRPr lang="en-NZ" sz="1200" dirty="0"/>
          </a:p>
          <a:p>
            <a:pPr marL="285750" indent="-285750">
              <a:buFont typeface="Arial" panose="020B0604020202020204" pitchFamily="34" charset="0"/>
              <a:buChar char="•"/>
            </a:pPr>
            <a:endParaRPr lang="en-NZ" sz="3600" dirty="0"/>
          </a:p>
          <a:p>
            <a:pPr marL="285750" indent="-285750">
              <a:buFont typeface="Arial" panose="020B0604020202020204" pitchFamily="34" charset="0"/>
              <a:buChar char="•"/>
            </a:pPr>
            <a:endParaRPr lang="en-NZ" sz="3600" dirty="0"/>
          </a:p>
          <a:p>
            <a:pPr marL="285750" indent="-285750">
              <a:buFont typeface="Arial" panose="020B0604020202020204" pitchFamily="34" charset="0"/>
              <a:buChar char="•"/>
            </a:pPr>
            <a:endParaRPr lang="en-NZ" sz="3600"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7" y="1341375"/>
            <a:ext cx="3171285" cy="511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341375"/>
            <a:ext cx="5471567" cy="511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flipH="1" flipV="1">
            <a:off x="7236296" y="1844824"/>
            <a:ext cx="792088" cy="230425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4572000" y="2780928"/>
            <a:ext cx="648072" cy="187220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899592" y="2996953"/>
            <a:ext cx="1368152" cy="187220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9957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can.org.nz/system/files/images/NZTA_COL_ClearSpace.preview.jpg"/>
          <p:cNvPicPr>
            <a:picLocks noChangeAspect="1" noChangeArrowheads="1"/>
          </p:cNvPicPr>
          <p:nvPr/>
        </p:nvPicPr>
        <p:blipFill>
          <a:blip r:embed="rId3" cstate="print"/>
          <a:srcRect/>
          <a:stretch>
            <a:fillRect/>
          </a:stretch>
        </p:blipFill>
        <p:spPr bwMode="auto">
          <a:xfrm>
            <a:off x="6732240" y="116632"/>
            <a:ext cx="2196752" cy="720080"/>
          </a:xfrm>
          <a:prstGeom prst="rect">
            <a:avLst/>
          </a:prstGeom>
          <a:noFill/>
        </p:spPr>
      </p:pic>
      <p:sp>
        <p:nvSpPr>
          <p:cNvPr id="3" name="TextBox 2"/>
          <p:cNvSpPr txBox="1"/>
          <p:nvPr/>
        </p:nvSpPr>
        <p:spPr>
          <a:xfrm>
            <a:off x="352884" y="164502"/>
            <a:ext cx="5976664" cy="3600986"/>
          </a:xfrm>
          <a:prstGeom prst="rect">
            <a:avLst/>
          </a:prstGeom>
          <a:noFill/>
        </p:spPr>
        <p:txBody>
          <a:bodyPr wrap="square" rtlCol="0">
            <a:spAutoFit/>
          </a:bodyPr>
          <a:lstStyle/>
          <a:p>
            <a:pPr marL="571500" indent="-571500">
              <a:buFont typeface="Wingdings" panose="05000000000000000000" pitchFamily="2" charset="2"/>
              <a:buChar char="Ø"/>
            </a:pPr>
            <a:r>
              <a:rPr lang="en-NZ" sz="3600" dirty="0"/>
              <a:t>Type II – 5 metres spacing</a:t>
            </a:r>
          </a:p>
          <a:p>
            <a:pPr marL="285750" indent="-285750">
              <a:buFont typeface="Arial" panose="020B0604020202020204" pitchFamily="34" charset="0"/>
              <a:buChar char="•"/>
            </a:pPr>
            <a:endParaRPr lang="en-NZ" sz="3600" dirty="0"/>
          </a:p>
          <a:p>
            <a:r>
              <a:rPr lang="en-NZ" sz="3600" dirty="0"/>
              <a:t> </a:t>
            </a:r>
          </a:p>
          <a:p>
            <a:endParaRPr lang="en-NZ" sz="1200" dirty="0"/>
          </a:p>
          <a:p>
            <a:pPr marL="285750" indent="-285750">
              <a:buFont typeface="Arial" panose="020B0604020202020204" pitchFamily="34" charset="0"/>
              <a:buChar char="•"/>
            </a:pPr>
            <a:endParaRPr lang="en-NZ" sz="3600" dirty="0"/>
          </a:p>
          <a:p>
            <a:pPr marL="285750" indent="-285750">
              <a:buFont typeface="Arial" panose="020B0604020202020204" pitchFamily="34" charset="0"/>
              <a:buChar char="•"/>
            </a:pPr>
            <a:endParaRPr lang="en-NZ" sz="3600" dirty="0"/>
          </a:p>
          <a:p>
            <a:pPr marL="285750" indent="-285750">
              <a:buFont typeface="Arial" panose="020B0604020202020204" pitchFamily="34" charset="0"/>
              <a:buChar char="•"/>
            </a:pPr>
            <a:endParaRPr lang="en-NZ" sz="3600"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566" y="885223"/>
            <a:ext cx="2902429" cy="558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1550" y="885223"/>
            <a:ext cx="2784626" cy="558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8921" y="916870"/>
            <a:ext cx="2711946" cy="5550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flipH="1" flipV="1">
            <a:off x="2339752" y="1628800"/>
            <a:ext cx="144018" cy="280665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907704" y="1553761"/>
            <a:ext cx="0" cy="18032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5148064" y="1412776"/>
            <a:ext cx="576064" cy="280665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4763863" y="1412776"/>
            <a:ext cx="261668" cy="15121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7777888" y="1387018"/>
            <a:ext cx="576064" cy="280665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7296862" y="1412776"/>
            <a:ext cx="185741" cy="140332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388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can.org.nz/system/files/images/NZTA_COL_ClearSpace.preview.jpg"/>
          <p:cNvPicPr>
            <a:picLocks noChangeAspect="1" noChangeArrowheads="1"/>
          </p:cNvPicPr>
          <p:nvPr/>
        </p:nvPicPr>
        <p:blipFill>
          <a:blip r:embed="rId3" cstate="print"/>
          <a:srcRect/>
          <a:stretch>
            <a:fillRect/>
          </a:stretch>
        </p:blipFill>
        <p:spPr bwMode="auto">
          <a:xfrm>
            <a:off x="6732240" y="116632"/>
            <a:ext cx="2196752" cy="720080"/>
          </a:xfrm>
          <a:prstGeom prst="rect">
            <a:avLst/>
          </a:prstGeom>
          <a:noFill/>
        </p:spPr>
      </p:pic>
      <p:sp>
        <p:nvSpPr>
          <p:cNvPr id="4" name="TextBox 3"/>
          <p:cNvSpPr txBox="1"/>
          <p:nvPr/>
        </p:nvSpPr>
        <p:spPr>
          <a:xfrm>
            <a:off x="352884" y="164502"/>
            <a:ext cx="5976664" cy="3600986"/>
          </a:xfrm>
          <a:prstGeom prst="rect">
            <a:avLst/>
          </a:prstGeom>
          <a:noFill/>
        </p:spPr>
        <p:txBody>
          <a:bodyPr wrap="square" rtlCol="0">
            <a:spAutoFit/>
          </a:bodyPr>
          <a:lstStyle/>
          <a:p>
            <a:pPr marL="571500" indent="-571500">
              <a:buFont typeface="Wingdings" panose="05000000000000000000" pitchFamily="2" charset="2"/>
              <a:buChar char="Ø"/>
            </a:pPr>
            <a:r>
              <a:rPr lang="en-NZ" sz="3600" dirty="0"/>
              <a:t>Type I – 5 metres spacing</a:t>
            </a:r>
          </a:p>
          <a:p>
            <a:pPr marL="285750" indent="-285750">
              <a:buFont typeface="Arial" panose="020B0604020202020204" pitchFamily="34" charset="0"/>
              <a:buChar char="•"/>
            </a:pPr>
            <a:endParaRPr lang="en-NZ" sz="3600" dirty="0"/>
          </a:p>
          <a:p>
            <a:r>
              <a:rPr lang="en-NZ" sz="3600" dirty="0"/>
              <a:t> </a:t>
            </a:r>
          </a:p>
          <a:p>
            <a:endParaRPr lang="en-NZ" sz="1200" dirty="0"/>
          </a:p>
          <a:p>
            <a:pPr marL="285750" indent="-285750">
              <a:buFont typeface="Arial" panose="020B0604020202020204" pitchFamily="34" charset="0"/>
              <a:buChar char="•"/>
            </a:pPr>
            <a:endParaRPr lang="en-NZ" sz="3600" dirty="0"/>
          </a:p>
          <a:p>
            <a:pPr marL="285750" indent="-285750">
              <a:buFont typeface="Arial" panose="020B0604020202020204" pitchFamily="34" charset="0"/>
              <a:buChar char="•"/>
            </a:pPr>
            <a:endParaRPr lang="en-NZ" sz="3600" dirty="0"/>
          </a:p>
          <a:p>
            <a:pPr marL="285750" indent="-285750">
              <a:buFont typeface="Arial" panose="020B0604020202020204" pitchFamily="34" charset="0"/>
              <a:buChar char="•"/>
            </a:pPr>
            <a:endParaRPr lang="en-NZ" sz="3600"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1409259"/>
            <a:ext cx="2876560" cy="4972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3808" y="1409259"/>
            <a:ext cx="2877319" cy="4939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p:nvCxnSpPr>
        <p:spPr>
          <a:xfrm flipH="1" flipV="1">
            <a:off x="7306424" y="2204864"/>
            <a:ext cx="524192" cy="205192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6934632" y="2204864"/>
            <a:ext cx="85640" cy="50405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4499992" y="2132856"/>
            <a:ext cx="288032" cy="22322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1619672" y="1844824"/>
            <a:ext cx="504058" cy="250212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185" y="1409259"/>
            <a:ext cx="2679616" cy="4939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Connector 13"/>
          <p:cNvCxnSpPr/>
          <p:nvPr/>
        </p:nvCxnSpPr>
        <p:spPr>
          <a:xfrm flipH="1" flipV="1">
            <a:off x="1619672" y="1844824"/>
            <a:ext cx="513240" cy="255067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9957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20688"/>
            <a:ext cx="8229600" cy="1143000"/>
          </a:xfrm>
        </p:spPr>
        <p:txBody>
          <a:bodyPr/>
          <a:lstStyle/>
          <a:p>
            <a:r>
              <a:rPr lang="en-NZ" dirty="0">
                <a:solidFill>
                  <a:schemeClr val="accent3">
                    <a:lumMod val="75000"/>
                  </a:schemeClr>
                </a:solidFill>
              </a:rPr>
              <a:t>Purpose</a:t>
            </a:r>
            <a:endParaRPr lang="en-NZ" dirty="0"/>
          </a:p>
        </p:txBody>
      </p:sp>
      <p:sp>
        <p:nvSpPr>
          <p:cNvPr id="3" name="Content Placeholder 2"/>
          <p:cNvSpPr>
            <a:spLocks noGrp="1"/>
          </p:cNvSpPr>
          <p:nvPr>
            <p:ph idx="1"/>
          </p:nvPr>
        </p:nvSpPr>
        <p:spPr>
          <a:xfrm>
            <a:off x="467544" y="2133742"/>
            <a:ext cx="8219256" cy="3345235"/>
          </a:xfrm>
        </p:spPr>
        <p:txBody>
          <a:bodyPr/>
          <a:lstStyle/>
          <a:p>
            <a:pPr algn="ctr">
              <a:buNone/>
            </a:pPr>
            <a:r>
              <a:rPr lang="en-NZ" dirty="0"/>
              <a:t>This research paper investigates the impact of the rumble strips on drivers’ speed through road works. </a:t>
            </a:r>
          </a:p>
          <a:p>
            <a:pPr algn="ctr">
              <a:buNone/>
            </a:pPr>
            <a:endParaRPr lang="en-NZ" dirty="0"/>
          </a:p>
          <a:p>
            <a:endParaRPr lang="en-NZ" dirty="0"/>
          </a:p>
        </p:txBody>
      </p:sp>
      <p:pic>
        <p:nvPicPr>
          <p:cNvPr id="4" name="Picture 2" descr="http://can.org.nz/system/files/images/NZTA_COL_ClearSpace.preview.jpg"/>
          <p:cNvPicPr>
            <a:picLocks noChangeAspect="1" noChangeArrowheads="1"/>
          </p:cNvPicPr>
          <p:nvPr/>
        </p:nvPicPr>
        <p:blipFill>
          <a:blip r:embed="rId3" cstate="print"/>
          <a:srcRect/>
          <a:stretch>
            <a:fillRect/>
          </a:stretch>
        </p:blipFill>
        <p:spPr bwMode="auto">
          <a:xfrm>
            <a:off x="-1016" y="6021288"/>
            <a:ext cx="2196752" cy="720080"/>
          </a:xfrm>
          <a:prstGeom prst="rect">
            <a:avLst/>
          </a:prstGeom>
          <a:noFill/>
        </p:spPr>
      </p:pic>
      <p:sp>
        <p:nvSpPr>
          <p:cNvPr id="22534" name="AutoShape 6" descr="data:image/jpeg;base64,/9j/4AAQSkZJRgABAQAAAQABAAD/2wCEAAkGBhASEBQQExAWFRIWFBAPGBQTFBUWFRUUFxQVFB8RGBIXHTIeFxkjHBcVIC8hJCcpLiwuFR8xNTAqNSYrLCkBCQoKDgwOGg8PGSweHCQsKSkvKTAyLTQqNSksLCwsKSw0LywtKSw1LCwpLCksLywpKTUpKSwsMSksLSksKTQsKf/AABEIAH0AiAMBIgACEQEDEQH/xAAbAAEAAQUBAAAAAAAAAAAAAAAABgIDBAUHAf/EAD8QAAEDAgEJBQUFBgcAAAAAAAEAAgMEESEFBgcSMUFRcYETIjJhoRRScpHBI0JisbIkQ9Hh8PFEY4KSk6PC/8QAGAEBAAMBAAAAAAAAAAAAAAAAAAECBAP/xAAkEQACAgEDBAIDAAAAAAAAAAAAAQIRAwQhMRIiQYFCkTJR4f/aAAwDAQACEQMRAD8A7iiIgCIqXPAxKAqRYrqrgqDWkIDNRWIKtrsN/BX0AREQBERAEREAREQBERAEREAWurajvau4fmtgVG6yotK8H3voEBlmdWJKhYklUsGetUWRZmTV5adYGxGI5qSZOrRLG1434HyIwIXOqqu81Ksxpi6B/ASG3VrSlhMkqIikkIiIAiIgCIiAIiIAiIgCjGdFO5jhMPCQGu8iNh8gRh0Ck6olha4FrgC0ixB2EcEBzx9WtfU1BUmylma8EmFwI9xxsR5B2/qo5X5ImjNnsLb7DtB5EYKjso7NU+Qkrp+auTTDTNa4Wc4mRw4E7vkAobm1SRtl7SZriG2LQBcF19p5f1sU6jy1EeI5/wB1MUTFGxRWWVbDscFdurFj1FS54G1A8HYgKkREAREQBERAEREARFh5Ryi2JpcTigGUK9sTbnE7h9TwCjFTK6V2s834AbByC8hpZ652vrdnDfx2u55HujZb0WVV5D7Et1Xuc03HesSDt2gb8eVlBBigNAWFFSPqKkRCTUbqPfcC5NtUWA6+i2klNgsWlHZVEcm7W1Tyd3fqFBU2RzVlA7lU6/42Ag/Iq9BkqtGBqIwPJjifU4LfIpotRqW5BBdrSu7UWtqubhfjgbei2FLRxxizGBoOJDRbFXlQ+drdrgOZAUklxFrJ846RnjqoW85WD6rXzaQcmt21kZ+HWd+kFVc4rllHkiuWiRooZUaWMmt2SSO+GJ3/AKsrmQtJVJV1DaaNsgc4OILw0Dui9sHHGwKqssG6TKrNjbpMl6Ii6HUKiaTVaXWJsCbAEk8gNqrQoDSskq5rkMETD4dc3dbiWjYfK4VMeazCdaaR8xvfVdZrP+Nu3rdbwIooiiljABYCwGFhuHCy1+VJge7w738lslFK3KIBeT7zvQkI3Qbo1GcWcbaYBzrWJOLiQLi3AeajFXpQZYtDWOHwvOHMlSqizaZXF75XO7Np1A1hsXOsHY3BwAI+aheeuamTqdxaJ7SWJAhs434SRHut5gjksWZT/JSpejDmU13KdL0W6jTFWkWa8NGzCNt/XetVUaTMoP8A8VKPhLW/pCirm233Xllm3fLf2Zt3zJ/ZuKjO2qf4p5TzlefqsF+Unu2487n8ysYNVxrFHSvJHSvJV7S7jbkAnaOO8qtsSuNiUbEVFeCxYnj9Sdw5ruOjHMH2SP2mdv7TI2wB/dMP3fiOF+g4rUaLswPDXzt84WEf9xH6R14LqoW7BiruZvwYq7meoiLWawiIgCLwlRLOPSVRUt2h/ayD7kZFgfxSHut9T5KspKKtsrKcYq5OiWuK5pnhnBSwSSDtQ9x72pGQSCdoc7Y3HjxUHzm0nVdVdut2cezs4iQLfif4neg8lD5JnO2npuWPJqG9or2YsmoctoL3/CUVuflT2boY5CyNzi4tjNibgDGTaRhusozJM523mqGsV5kSzP8Ab3M1eXuWhGq2xLIZCtxkXNWqqj9jA549+2rGOcjsPldRu+ArbpGkbCrzYf49OK6tkPQ20WdVTX/y4bgcjI4a3yAUtkzAycYuy9lYG7dYXDwePa31r9V3Wmm+djvHTTe72OANjU50d5je1PFRM39nYcGn968fd+Ab+Ozit5Jocb27C2oJp9a72uH2lvda8YG+y9gujUdKyNjY2NDWNAa1oFgANyvi07u5F8WnfVci6wKpEW43BERAeFRDOfSVSUhdGLyzNwLGYBp4PkOA5C58lLyFFMtaMsn1L3SOY5kjiXOdG9wu47y03HyAVJ9VdpSfVXaclzl0jVtVdpfqRm/2cd2tt5u8T+uHkohLITtPTcuv1+g8bYav/TLHfprsIPoozlHRHlGO5bGyUcYni/8AtfY/K6xSxTu3uYZYZ3b3ZAwFdYxSGlzByg+TsxSSB2/XbqNHmXuw/NTzIOhMYOqp7nA9nDgORldt6AKqxSfghYpPhHLIKZziGtaXOOwNBJPIDEqbZB0U109nSAQM4yePpGMR1IXYMj5t0tK3VggYziQLuPOQ949StlqrRHTL5HeOmXyIfkTRdQ09nOYZ3jHWlsW34iMd3qbnzUujjAFgABssBYDoq0WiMVHhGmMVHhBERWLBERAEREAREQBERAeWTVXqIDzVSy9RAEREAREQBERAEREAREQBERAf/9k="/>
          <p:cNvSpPr>
            <a:spLocks noChangeAspect="1" noChangeArrowheads="1"/>
          </p:cNvSpPr>
          <p:nvPr/>
        </p:nvSpPr>
        <p:spPr bwMode="auto">
          <a:xfrm>
            <a:off x="0" y="-571500"/>
            <a:ext cx="1295400" cy="1190625"/>
          </a:xfrm>
          <a:prstGeom prst="rect">
            <a:avLst/>
          </a:prstGeom>
          <a:noFill/>
        </p:spPr>
        <p:txBody>
          <a:bodyPr vert="horz" wrap="square" lIns="91440" tIns="45720" rIns="91440" bIns="45720" numCol="1" anchor="t" anchorCtr="0" compatLnSpc="1">
            <a:prstTxWarp prst="textNoShape">
              <a:avLst/>
            </a:prstTxWarp>
          </a:bodyPr>
          <a:lstStyle/>
          <a:p>
            <a:endParaRPr lang="en-NZ"/>
          </a:p>
        </p:txBody>
      </p:sp>
      <p:sp>
        <p:nvSpPr>
          <p:cNvPr id="22536" name="AutoShape 8" descr="data:image/jpeg;base64,/9j/4AAQSkZJRgABAQAAAQABAAD/2wCEAAkGBhASEBQQExAWFRIWFBAPGBQTFBUWFRUUFxQVFB8RGBIXHTIeFxkjHBcVIC8hJCcpLiwuFR8xNTAqNSYrLCkBCQoKDgwOGg8PGSweHCQsKSkvKTAyLTQqNSksLCwsKSw0LywtKSw1LCwpLCksLywpKTUpKSwsMSksLSksKTQsKf/AABEIAH0AiAMBIgACEQEDEQH/xAAbAAEAAQUBAAAAAAAAAAAAAAAABgIDBAUHAf/EAD8QAAEDAgEJBQUFBgcAAAAAAAEAAgMEESEFBgcSMUFRcYETIjJhoRRScpHBI0JisbIkQ9Hh8PFEY4KSk6PC/8QAGAEBAAMBAAAAAAAAAAAAAAAAAAECBAP/xAAkEQACAgEDBAIDAAAAAAAAAAAAAQIRAwQhMRIiQYFCkTJR4f/aAAwDAQACEQMRAD8A7iiIgCIqXPAxKAqRYrqrgqDWkIDNRWIKtrsN/BX0AREQBERAEREAREQBERAEREAWurajvau4fmtgVG6yotK8H3voEBlmdWJKhYklUsGetUWRZmTV5adYGxGI5qSZOrRLG1434HyIwIXOqqu81Ksxpi6B/ASG3VrSlhMkqIikkIiIAiIgCIiAIiIAiIgCjGdFO5jhMPCQGu8iNh8gRh0Ck6olha4FrgC0ixB2EcEBzx9WtfU1BUmylma8EmFwI9xxsR5B2/qo5X5ImjNnsLb7DtB5EYKjso7NU+Qkrp+auTTDTNa4Wc4mRw4E7vkAobm1SRtl7SZriG2LQBcF19p5f1sU6jy1EeI5/wB1MUTFGxRWWVbDscFdurFj1FS54G1A8HYgKkREAREQBERAEREARFh5Ryi2JpcTigGUK9sTbnE7h9TwCjFTK6V2s834AbByC8hpZ652vrdnDfx2u55HujZb0WVV5D7Et1Xuc03HesSDt2gb8eVlBBigNAWFFSPqKkRCTUbqPfcC5NtUWA6+i2klNgsWlHZVEcm7W1Tyd3fqFBU2RzVlA7lU6/42Ag/Iq9BkqtGBqIwPJjifU4LfIpotRqW5BBdrSu7UWtqubhfjgbei2FLRxxizGBoOJDRbFXlQ+drdrgOZAUklxFrJ846RnjqoW85WD6rXzaQcmt21kZ+HWd+kFVc4rllHkiuWiRooZUaWMmt2SSO+GJ3/AKsrmQtJVJV1DaaNsgc4OILw0Dui9sHHGwKqssG6TKrNjbpMl6Ii6HUKiaTVaXWJsCbAEk8gNqrQoDSskq5rkMETD4dc3dbiWjYfK4VMeazCdaaR8xvfVdZrP+Nu3rdbwIooiiljABYCwGFhuHCy1+VJge7w738lslFK3KIBeT7zvQkI3Qbo1GcWcbaYBzrWJOLiQLi3AeajFXpQZYtDWOHwvOHMlSqizaZXF75XO7Np1A1hsXOsHY3BwAI+aheeuamTqdxaJ7SWJAhs434SRHut5gjksWZT/JSpejDmU13KdL0W6jTFWkWa8NGzCNt/XetVUaTMoP8A8VKPhLW/pCirm233Xllm3fLf2Zt3zJ/ZuKjO2qf4p5TzlefqsF+Unu2487n8ysYNVxrFHSvJHSvJV7S7jbkAnaOO8qtsSuNiUbEVFeCxYnj9Sdw5ruOjHMH2SP2mdv7TI2wB/dMP3fiOF+g4rUaLswPDXzt84WEf9xH6R14LqoW7BiruZvwYq7meoiLWawiIgCLwlRLOPSVRUt2h/ayD7kZFgfxSHut9T5KspKKtsrKcYq5OiWuK5pnhnBSwSSDtQ9x72pGQSCdoc7Y3HjxUHzm0nVdVdut2cezs4iQLfif4neg8lD5JnO2npuWPJqG9or2YsmoctoL3/CUVuflT2boY5CyNzi4tjNibgDGTaRhusozJM523mqGsV5kSzP8Ab3M1eXuWhGq2xLIZCtxkXNWqqj9jA549+2rGOcjsPldRu+ArbpGkbCrzYf49OK6tkPQ20WdVTX/y4bgcjI4a3yAUtkzAycYuy9lYG7dYXDwePa31r9V3Wmm+djvHTTe72OANjU50d5je1PFRM39nYcGn968fd+Ab+Ozit5Jocb27C2oJp9a72uH2lvda8YG+y9gujUdKyNjY2NDWNAa1oFgANyvi07u5F8WnfVci6wKpEW43BERAeFRDOfSVSUhdGLyzNwLGYBp4PkOA5C58lLyFFMtaMsn1L3SOY5kjiXOdG9wu47y03HyAVJ9VdpSfVXaclzl0jVtVdpfqRm/2cd2tt5u8T+uHkohLITtPTcuv1+g8bYav/TLHfprsIPoozlHRHlGO5bGyUcYni/8AtfY/K6xSxTu3uYZYZ3b3ZAwFdYxSGlzByg+TsxSSB2/XbqNHmXuw/NTzIOhMYOqp7nA9nDgORldt6AKqxSfghYpPhHLIKZziGtaXOOwNBJPIDEqbZB0U109nSAQM4yePpGMR1IXYMj5t0tK3VggYziQLuPOQ949StlqrRHTL5HeOmXyIfkTRdQ09nOYZ3jHWlsW34iMd3qbnzUujjAFgABssBYDoq0WiMVHhGmMVHhBERWLBERAEREAREQBERAeWTVXqIDzVSy9RAEREAREQBERAEREAREQBERAf/9k="/>
          <p:cNvSpPr>
            <a:spLocks noChangeAspect="1" noChangeArrowheads="1"/>
          </p:cNvSpPr>
          <p:nvPr/>
        </p:nvSpPr>
        <p:spPr bwMode="auto">
          <a:xfrm>
            <a:off x="0" y="-571500"/>
            <a:ext cx="1295400" cy="1190625"/>
          </a:xfrm>
          <a:prstGeom prst="rect">
            <a:avLst/>
          </a:prstGeom>
          <a:noFill/>
        </p:spPr>
        <p:txBody>
          <a:bodyPr vert="horz" wrap="square" lIns="91440" tIns="45720" rIns="91440" bIns="45720" numCol="1" anchor="t" anchorCtr="0" compatLnSpc="1">
            <a:prstTxWarp prst="textNoShape">
              <a:avLst/>
            </a:prstTxWarp>
          </a:bodyPr>
          <a:lstStyle/>
          <a:p>
            <a:endParaRPr lang="en-NZ"/>
          </a:p>
        </p:txBody>
      </p:sp>
      <p:pic>
        <p:nvPicPr>
          <p:cNvPr id="8" name="Picture 2" descr="http://images.flatworldknowledge.com/wrench/wrench-fig06_x005.jpg"/>
          <p:cNvPicPr>
            <a:picLocks noChangeAspect="1" noChangeArrowheads="1"/>
          </p:cNvPicPr>
          <p:nvPr/>
        </p:nvPicPr>
        <p:blipFill>
          <a:blip r:embed="rId4" cstate="print"/>
          <a:srcRect/>
          <a:stretch>
            <a:fillRect/>
          </a:stretch>
        </p:blipFill>
        <p:spPr bwMode="auto">
          <a:xfrm>
            <a:off x="2195736" y="4293096"/>
            <a:ext cx="4962525" cy="2367558"/>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051" y="901528"/>
            <a:ext cx="8229600" cy="1143000"/>
          </a:xfrm>
        </p:spPr>
        <p:txBody>
          <a:bodyPr>
            <a:normAutofit fontScale="90000"/>
          </a:bodyPr>
          <a:lstStyle/>
          <a:p>
            <a:r>
              <a:rPr lang="en-NZ" dirty="0">
                <a:solidFill>
                  <a:schemeClr val="accent3">
                    <a:lumMod val="75000"/>
                  </a:schemeClr>
                </a:solidFill>
              </a:rPr>
              <a:t>Results</a:t>
            </a:r>
            <a:br>
              <a:rPr lang="en-NZ" dirty="0">
                <a:solidFill>
                  <a:schemeClr val="accent3">
                    <a:lumMod val="75000"/>
                  </a:schemeClr>
                </a:solidFill>
              </a:rPr>
            </a:br>
            <a:r>
              <a:rPr lang="en-NZ" dirty="0">
                <a:solidFill>
                  <a:schemeClr val="accent3">
                    <a:lumMod val="75000"/>
                  </a:schemeClr>
                </a:solidFill>
              </a:rPr>
              <a:t>Review of rumble strips spacing</a:t>
            </a:r>
            <a:br>
              <a:rPr lang="en-NZ" dirty="0">
                <a:solidFill>
                  <a:schemeClr val="accent3">
                    <a:lumMod val="75000"/>
                  </a:schemeClr>
                </a:solidFill>
              </a:rPr>
            </a:br>
            <a:br>
              <a:rPr lang="en-NZ" dirty="0">
                <a:solidFill>
                  <a:schemeClr val="accent3">
                    <a:lumMod val="75000"/>
                  </a:schemeClr>
                </a:solidFill>
              </a:rPr>
            </a:br>
            <a:r>
              <a:rPr lang="en-NZ" dirty="0">
                <a:solidFill>
                  <a:schemeClr val="accent3">
                    <a:lumMod val="75000"/>
                  </a:schemeClr>
                </a:solidFill>
              </a:rPr>
              <a:t> </a:t>
            </a:r>
          </a:p>
        </p:txBody>
      </p:sp>
      <p:pic>
        <p:nvPicPr>
          <p:cNvPr id="10" name="Picture 2" descr="http://can.org.nz/system/files/images/NZTA_COL_ClearSpace.preview.jpg"/>
          <p:cNvPicPr>
            <a:picLocks noChangeAspect="1" noChangeArrowheads="1"/>
          </p:cNvPicPr>
          <p:nvPr/>
        </p:nvPicPr>
        <p:blipFill>
          <a:blip r:embed="rId3" cstate="print"/>
          <a:srcRect/>
          <a:stretch>
            <a:fillRect/>
          </a:stretch>
        </p:blipFill>
        <p:spPr bwMode="auto">
          <a:xfrm>
            <a:off x="6732240" y="116632"/>
            <a:ext cx="2196752" cy="720080"/>
          </a:xfrm>
          <a:prstGeom prst="rect">
            <a:avLst/>
          </a:prstGeom>
          <a:noFill/>
        </p:spPr>
      </p:pic>
      <p:sp>
        <p:nvSpPr>
          <p:cNvPr id="3" name="TextBox 2"/>
          <p:cNvSpPr txBox="1"/>
          <p:nvPr/>
        </p:nvSpPr>
        <p:spPr>
          <a:xfrm>
            <a:off x="372320" y="1484784"/>
            <a:ext cx="5976664" cy="4154984"/>
          </a:xfrm>
          <a:prstGeom prst="rect">
            <a:avLst/>
          </a:prstGeom>
          <a:noFill/>
        </p:spPr>
        <p:txBody>
          <a:bodyPr wrap="square" rtlCol="0">
            <a:spAutoFit/>
          </a:bodyPr>
          <a:lstStyle/>
          <a:p>
            <a:pPr marL="571500" indent="-571500">
              <a:buFont typeface="Wingdings" panose="05000000000000000000" pitchFamily="2" charset="2"/>
              <a:buChar char="Ø"/>
            </a:pPr>
            <a:r>
              <a:rPr lang="en-NZ" sz="3600" dirty="0"/>
              <a:t>On reducing </a:t>
            </a:r>
            <a:r>
              <a:rPr lang="en-NZ" sz="3600" b="1" dirty="0">
                <a:solidFill>
                  <a:schemeClr val="accent3">
                    <a:lumMod val="75000"/>
                  </a:schemeClr>
                </a:solidFill>
              </a:rPr>
              <a:t>speed</a:t>
            </a:r>
          </a:p>
          <a:p>
            <a:pPr marL="285750" indent="-285750">
              <a:buFont typeface="Arial" panose="020B0604020202020204" pitchFamily="34" charset="0"/>
              <a:buChar char="•"/>
            </a:pPr>
            <a:endParaRPr lang="en-NZ" sz="3600" dirty="0"/>
          </a:p>
          <a:p>
            <a:pPr marL="285750" indent="-285750">
              <a:buFont typeface="Arial" panose="020B0604020202020204" pitchFamily="34" charset="0"/>
              <a:buChar char="•"/>
            </a:pPr>
            <a:endParaRPr lang="en-NZ" sz="3600" dirty="0"/>
          </a:p>
          <a:p>
            <a:r>
              <a:rPr lang="en-NZ" sz="3600" dirty="0"/>
              <a:t> </a:t>
            </a:r>
          </a:p>
          <a:p>
            <a:pPr marL="171450" indent="-171450">
              <a:buFont typeface="Wingdings" panose="05000000000000000000" pitchFamily="2" charset="2"/>
              <a:buChar char="Ø"/>
            </a:pPr>
            <a:endParaRPr lang="en-NZ" sz="1200" dirty="0"/>
          </a:p>
          <a:p>
            <a:r>
              <a:rPr lang="en-NZ" sz="3600" dirty="0"/>
              <a:t> </a:t>
            </a:r>
          </a:p>
          <a:p>
            <a:pPr marL="285750" indent="-285750">
              <a:buFont typeface="Arial" panose="020B0604020202020204" pitchFamily="34" charset="0"/>
              <a:buChar char="•"/>
            </a:pPr>
            <a:endParaRPr lang="en-NZ" sz="3600" dirty="0"/>
          </a:p>
          <a:p>
            <a:pPr marL="285750" indent="-285750">
              <a:buFont typeface="Arial" panose="020B0604020202020204" pitchFamily="34" charset="0"/>
              <a:buChar char="•"/>
            </a:pPr>
            <a:endParaRPr lang="en-NZ" sz="3600" dirty="0"/>
          </a:p>
        </p:txBody>
      </p:sp>
      <p:graphicFrame>
        <p:nvGraphicFramePr>
          <p:cNvPr id="4" name="Table 3"/>
          <p:cNvGraphicFramePr>
            <a:graphicFrameLocks noGrp="1"/>
          </p:cNvGraphicFramePr>
          <p:nvPr>
            <p:extLst>
              <p:ext uri="{D42A27DB-BD31-4B8C-83A1-F6EECF244321}">
                <p14:modId xmlns:p14="http://schemas.microsoft.com/office/powerpoint/2010/main" val="1111680354"/>
              </p:ext>
            </p:extLst>
          </p:nvPr>
        </p:nvGraphicFramePr>
        <p:xfrm>
          <a:off x="1763688" y="2348880"/>
          <a:ext cx="5544615" cy="1554480"/>
        </p:xfrm>
        <a:graphic>
          <a:graphicData uri="http://schemas.openxmlformats.org/drawingml/2006/table">
            <a:tbl>
              <a:tblPr firstRow="1" bandRow="1">
                <a:tableStyleId>{5C22544A-7EE6-4342-B048-85BDC9FD1C3A}</a:tableStyleId>
              </a:tblPr>
              <a:tblGrid>
                <a:gridCol w="1848205">
                  <a:extLst>
                    <a:ext uri="{9D8B030D-6E8A-4147-A177-3AD203B41FA5}">
                      <a16:colId xmlns:a16="http://schemas.microsoft.com/office/drawing/2014/main" val="20000"/>
                    </a:ext>
                  </a:extLst>
                </a:gridCol>
                <a:gridCol w="1848205">
                  <a:extLst>
                    <a:ext uri="{9D8B030D-6E8A-4147-A177-3AD203B41FA5}">
                      <a16:colId xmlns:a16="http://schemas.microsoft.com/office/drawing/2014/main" val="20001"/>
                    </a:ext>
                  </a:extLst>
                </a:gridCol>
                <a:gridCol w="1848205">
                  <a:extLst>
                    <a:ext uri="{9D8B030D-6E8A-4147-A177-3AD203B41FA5}">
                      <a16:colId xmlns:a16="http://schemas.microsoft.com/office/drawing/2014/main" val="20002"/>
                    </a:ext>
                  </a:extLst>
                </a:gridCol>
              </a:tblGrid>
              <a:tr h="370840">
                <a:tc>
                  <a:txBody>
                    <a:bodyPr/>
                    <a:lstStyle/>
                    <a:p>
                      <a:endParaRPr lang="en-NZ" sz="2800" dirty="0"/>
                    </a:p>
                  </a:txBody>
                  <a:tcPr/>
                </a:tc>
                <a:tc>
                  <a:txBody>
                    <a:bodyPr/>
                    <a:lstStyle/>
                    <a:p>
                      <a:r>
                        <a:rPr lang="en-NZ" sz="2800" dirty="0"/>
                        <a:t>Type 1</a:t>
                      </a:r>
                    </a:p>
                  </a:txBody>
                  <a:tcPr/>
                </a:tc>
                <a:tc>
                  <a:txBody>
                    <a:bodyPr/>
                    <a:lstStyle/>
                    <a:p>
                      <a:r>
                        <a:rPr lang="en-NZ" sz="2800" dirty="0"/>
                        <a:t>Type 2</a:t>
                      </a:r>
                    </a:p>
                  </a:txBody>
                  <a:tcPr/>
                </a:tc>
                <a:extLst>
                  <a:ext uri="{0D108BD9-81ED-4DB2-BD59-A6C34878D82A}">
                    <a16:rowId xmlns:a16="http://schemas.microsoft.com/office/drawing/2014/main" val="10000"/>
                  </a:ext>
                </a:extLst>
              </a:tr>
              <a:tr h="370840">
                <a:tc>
                  <a:txBody>
                    <a:bodyPr/>
                    <a:lstStyle/>
                    <a:p>
                      <a:r>
                        <a:rPr lang="en-NZ" sz="2800" dirty="0"/>
                        <a:t>3 metres</a:t>
                      </a:r>
                    </a:p>
                  </a:txBody>
                  <a:tcPr/>
                </a:tc>
                <a:tc>
                  <a:txBody>
                    <a:bodyPr/>
                    <a:lstStyle/>
                    <a:p>
                      <a:r>
                        <a:rPr lang="en-NZ" sz="2800" dirty="0"/>
                        <a:t>52%</a:t>
                      </a:r>
                    </a:p>
                  </a:txBody>
                  <a:tcPr>
                    <a:solidFill>
                      <a:schemeClr val="accent3">
                        <a:lumMod val="20000"/>
                        <a:lumOff val="80000"/>
                      </a:schemeClr>
                    </a:solidFill>
                  </a:tcPr>
                </a:tc>
                <a:tc>
                  <a:txBody>
                    <a:bodyPr/>
                    <a:lstStyle/>
                    <a:p>
                      <a:r>
                        <a:rPr lang="en-NZ" sz="2800" dirty="0"/>
                        <a:t>56%</a:t>
                      </a:r>
                    </a:p>
                  </a:txBody>
                  <a:tcPr/>
                </a:tc>
                <a:extLst>
                  <a:ext uri="{0D108BD9-81ED-4DB2-BD59-A6C34878D82A}">
                    <a16:rowId xmlns:a16="http://schemas.microsoft.com/office/drawing/2014/main" val="10001"/>
                  </a:ext>
                </a:extLst>
              </a:tr>
              <a:tr h="370840">
                <a:tc>
                  <a:txBody>
                    <a:bodyPr/>
                    <a:lstStyle/>
                    <a:p>
                      <a:r>
                        <a:rPr lang="en-NZ" sz="2800" dirty="0"/>
                        <a:t>5 metres</a:t>
                      </a:r>
                    </a:p>
                  </a:txBody>
                  <a:tcPr/>
                </a:tc>
                <a:tc>
                  <a:txBody>
                    <a:bodyPr/>
                    <a:lstStyle/>
                    <a:p>
                      <a:r>
                        <a:rPr lang="en-NZ" sz="2800" dirty="0"/>
                        <a:t>54%</a:t>
                      </a:r>
                    </a:p>
                  </a:txBody>
                  <a:tcPr/>
                </a:tc>
                <a:tc>
                  <a:txBody>
                    <a:bodyPr/>
                    <a:lstStyle/>
                    <a:p>
                      <a:r>
                        <a:rPr lang="en-NZ" sz="2800" dirty="0"/>
                        <a:t>48%</a:t>
                      </a:r>
                    </a:p>
                  </a:txBody>
                  <a:tcPr>
                    <a:solidFill>
                      <a:schemeClr val="accent3">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21922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257730730"/>
              </p:ext>
            </p:extLst>
          </p:nvPr>
        </p:nvGraphicFramePr>
        <p:xfrm>
          <a:off x="395537" y="836711"/>
          <a:ext cx="8424936" cy="532859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603448"/>
            <a:ext cx="6552728" cy="1866769"/>
          </a:xfrm>
        </p:spPr>
        <p:txBody>
          <a:bodyPr>
            <a:normAutofit/>
          </a:bodyPr>
          <a:lstStyle/>
          <a:p>
            <a:r>
              <a:rPr lang="en-NZ" dirty="0">
                <a:solidFill>
                  <a:schemeClr val="accent3">
                    <a:lumMod val="75000"/>
                  </a:schemeClr>
                </a:solidFill>
              </a:rPr>
              <a:t>Results - Type of vehicles</a:t>
            </a:r>
          </a:p>
        </p:txBody>
      </p:sp>
      <p:sp>
        <p:nvSpPr>
          <p:cNvPr id="3" name="TextBox 2"/>
          <p:cNvSpPr txBox="1"/>
          <p:nvPr/>
        </p:nvSpPr>
        <p:spPr>
          <a:xfrm>
            <a:off x="3884560" y="6021288"/>
            <a:ext cx="3744416" cy="707886"/>
          </a:xfrm>
          <a:prstGeom prst="rect">
            <a:avLst/>
          </a:prstGeom>
          <a:noFill/>
        </p:spPr>
        <p:txBody>
          <a:bodyPr wrap="square" rtlCol="0">
            <a:spAutoFit/>
          </a:bodyPr>
          <a:lstStyle/>
          <a:p>
            <a:r>
              <a:rPr lang="en-NZ" sz="4000" dirty="0"/>
              <a:t>Speed</a:t>
            </a:r>
          </a:p>
        </p:txBody>
      </p:sp>
      <p:sp>
        <p:nvSpPr>
          <p:cNvPr id="5" name="TextBox 4"/>
          <p:cNvSpPr txBox="1"/>
          <p:nvPr/>
        </p:nvSpPr>
        <p:spPr>
          <a:xfrm rot="16200000">
            <a:off x="-1964222" y="2704564"/>
            <a:ext cx="4320480" cy="584775"/>
          </a:xfrm>
          <a:prstGeom prst="rect">
            <a:avLst/>
          </a:prstGeom>
          <a:noFill/>
        </p:spPr>
        <p:txBody>
          <a:bodyPr wrap="square" rtlCol="0">
            <a:spAutoFit/>
          </a:bodyPr>
          <a:lstStyle/>
          <a:p>
            <a:r>
              <a:rPr lang="en-NZ" sz="3200" dirty="0"/>
              <a:t>Number of vehicles</a:t>
            </a:r>
          </a:p>
        </p:txBody>
      </p:sp>
      <p:cxnSp>
        <p:nvCxnSpPr>
          <p:cNvPr id="9" name="Straight Connector 8"/>
          <p:cNvCxnSpPr/>
          <p:nvPr/>
        </p:nvCxnSpPr>
        <p:spPr>
          <a:xfrm flipV="1">
            <a:off x="5436096" y="1412776"/>
            <a:ext cx="0" cy="446449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3474391642"/>
              </p:ext>
            </p:extLst>
          </p:nvPr>
        </p:nvGraphicFramePr>
        <p:xfrm>
          <a:off x="5724128" y="692696"/>
          <a:ext cx="3132855" cy="1381760"/>
        </p:xfrm>
        <a:graphic>
          <a:graphicData uri="http://schemas.openxmlformats.org/drawingml/2006/table">
            <a:tbl>
              <a:tblPr firstRow="1" bandRow="1">
                <a:tableStyleId>{5C22544A-7EE6-4342-B048-85BDC9FD1C3A}</a:tableStyleId>
              </a:tblPr>
              <a:tblGrid>
                <a:gridCol w="1044285">
                  <a:extLst>
                    <a:ext uri="{9D8B030D-6E8A-4147-A177-3AD203B41FA5}">
                      <a16:colId xmlns:a16="http://schemas.microsoft.com/office/drawing/2014/main" val="20000"/>
                    </a:ext>
                  </a:extLst>
                </a:gridCol>
                <a:gridCol w="1044285">
                  <a:extLst>
                    <a:ext uri="{9D8B030D-6E8A-4147-A177-3AD203B41FA5}">
                      <a16:colId xmlns:a16="http://schemas.microsoft.com/office/drawing/2014/main" val="20001"/>
                    </a:ext>
                  </a:extLst>
                </a:gridCol>
                <a:gridCol w="1044285">
                  <a:extLst>
                    <a:ext uri="{9D8B030D-6E8A-4147-A177-3AD203B41FA5}">
                      <a16:colId xmlns:a16="http://schemas.microsoft.com/office/drawing/2014/main" val="20002"/>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a:solidFill>
                            <a:schemeClr val="tx1"/>
                          </a:solidFill>
                        </a:rPr>
                        <a:t>% speeding</a:t>
                      </a:r>
                    </a:p>
                  </a:txBody>
                  <a:tcPr>
                    <a:solidFill>
                      <a:schemeClr val="bg1">
                        <a:lumMod val="85000"/>
                      </a:schemeClr>
                    </a:solidFill>
                  </a:tcPr>
                </a:tc>
                <a:tc>
                  <a:txBody>
                    <a:bodyPr/>
                    <a:lstStyle/>
                    <a:p>
                      <a:r>
                        <a:rPr lang="en-NZ" dirty="0"/>
                        <a:t>Before</a:t>
                      </a:r>
                    </a:p>
                  </a:txBody>
                  <a:tcPr/>
                </a:tc>
                <a:tc>
                  <a:txBody>
                    <a:bodyPr/>
                    <a:lstStyle/>
                    <a:p>
                      <a:r>
                        <a:rPr lang="en-NZ" dirty="0">
                          <a:solidFill>
                            <a:schemeClr val="tx1"/>
                          </a:solidFill>
                        </a:rPr>
                        <a:t>After</a:t>
                      </a:r>
                    </a:p>
                  </a:txBody>
                  <a:tcPr>
                    <a:solidFill>
                      <a:schemeClr val="bg1">
                        <a:lumMod val="85000"/>
                      </a:schemeClr>
                    </a:solidFill>
                  </a:tcPr>
                </a:tc>
                <a:extLst>
                  <a:ext uri="{0D108BD9-81ED-4DB2-BD59-A6C34878D82A}">
                    <a16:rowId xmlns:a16="http://schemas.microsoft.com/office/drawing/2014/main" val="10000"/>
                  </a:ext>
                </a:extLst>
              </a:tr>
              <a:tr h="370840">
                <a:tc>
                  <a:txBody>
                    <a:bodyPr/>
                    <a:lstStyle/>
                    <a:p>
                      <a:r>
                        <a:rPr lang="en-NZ" dirty="0"/>
                        <a:t>Type 1</a:t>
                      </a:r>
                    </a:p>
                  </a:txBody>
                  <a:tcPr>
                    <a:solidFill>
                      <a:schemeClr val="accent2"/>
                    </a:solidFill>
                  </a:tcPr>
                </a:tc>
                <a:tc>
                  <a:txBody>
                    <a:bodyPr/>
                    <a:lstStyle/>
                    <a:p>
                      <a:pPr algn="r"/>
                      <a:r>
                        <a:rPr lang="en-NZ" dirty="0"/>
                        <a:t>69%</a:t>
                      </a:r>
                    </a:p>
                  </a:txBody>
                  <a:tcPr anchor="ctr"/>
                </a:tc>
                <a:tc>
                  <a:txBody>
                    <a:bodyPr/>
                    <a:lstStyle/>
                    <a:p>
                      <a:pPr algn="r"/>
                      <a:r>
                        <a:rPr lang="en-NZ" dirty="0"/>
                        <a:t>52%</a:t>
                      </a:r>
                    </a:p>
                  </a:txBody>
                  <a:tcPr anchor="ctr">
                    <a:solidFill>
                      <a:schemeClr val="accent2">
                        <a:lumMod val="20000"/>
                        <a:lumOff val="80000"/>
                      </a:schemeClr>
                    </a:solidFill>
                  </a:tcPr>
                </a:tc>
                <a:extLst>
                  <a:ext uri="{0D108BD9-81ED-4DB2-BD59-A6C34878D82A}">
                    <a16:rowId xmlns:a16="http://schemas.microsoft.com/office/drawing/2014/main" val="10001"/>
                  </a:ext>
                </a:extLst>
              </a:tr>
              <a:tr h="370840">
                <a:tc>
                  <a:txBody>
                    <a:bodyPr/>
                    <a:lstStyle/>
                    <a:p>
                      <a:r>
                        <a:rPr lang="en-NZ" dirty="0"/>
                        <a:t>Type 2</a:t>
                      </a:r>
                    </a:p>
                  </a:txBody>
                  <a:tcPr>
                    <a:solidFill>
                      <a:schemeClr val="accent3">
                        <a:lumMod val="75000"/>
                      </a:schemeClr>
                    </a:solidFill>
                  </a:tcPr>
                </a:tc>
                <a:tc>
                  <a:txBody>
                    <a:bodyPr/>
                    <a:lstStyle/>
                    <a:p>
                      <a:pPr marL="457200" lvl="1" algn="r" defTabSz="914400" rtl="0" eaLnBrk="1" fontAlgn="b" latinLnBrk="0" hangingPunct="1"/>
                      <a:r>
                        <a:rPr lang="en-NZ" sz="1800" kern="1200" dirty="0">
                          <a:solidFill>
                            <a:schemeClr val="dk1"/>
                          </a:solidFill>
                          <a:latin typeface="+mn-lt"/>
                          <a:ea typeface="+mn-ea"/>
                          <a:cs typeface="+mn-cs"/>
                        </a:rPr>
                        <a:t>69%</a:t>
                      </a:r>
                    </a:p>
                  </a:txBody>
                  <a:tcPr marL="9525" marR="9525" marT="9525" marB="0" anchor="ctr"/>
                </a:tc>
                <a:tc>
                  <a:txBody>
                    <a:bodyPr/>
                    <a:lstStyle/>
                    <a:p>
                      <a:pPr algn="r" fontAlgn="b"/>
                      <a:r>
                        <a:rPr lang="en-NZ" sz="1800" kern="1200" dirty="0">
                          <a:solidFill>
                            <a:schemeClr val="dk1"/>
                          </a:solidFill>
                          <a:latin typeface="+mn-lt"/>
                          <a:ea typeface="+mn-ea"/>
                          <a:cs typeface="+mn-cs"/>
                        </a:rPr>
                        <a:t>50%</a:t>
                      </a:r>
                    </a:p>
                  </a:txBody>
                  <a:tcPr marL="9525" marR="9525" marT="9525" marB="0" anchor="ctr">
                    <a:solidFill>
                      <a:schemeClr val="accent3">
                        <a:lumMod val="40000"/>
                        <a:lumOff val="60000"/>
                      </a:schemeClr>
                    </a:solidFill>
                  </a:tcPr>
                </a:tc>
                <a:extLst>
                  <a:ext uri="{0D108BD9-81ED-4DB2-BD59-A6C34878D82A}">
                    <a16:rowId xmlns:a16="http://schemas.microsoft.com/office/drawing/2014/main" val="10002"/>
                  </a:ext>
                </a:extLst>
              </a:tr>
            </a:tbl>
          </a:graphicData>
        </a:graphic>
      </p:graphicFrame>
      <p:sp>
        <p:nvSpPr>
          <p:cNvPr id="10" name="TextBox 9"/>
          <p:cNvSpPr txBox="1"/>
          <p:nvPr/>
        </p:nvSpPr>
        <p:spPr>
          <a:xfrm>
            <a:off x="1043608" y="2081261"/>
            <a:ext cx="3888432" cy="923330"/>
          </a:xfrm>
          <a:prstGeom prst="rect">
            <a:avLst/>
          </a:prstGeom>
          <a:noFill/>
        </p:spPr>
        <p:txBody>
          <a:bodyPr wrap="square" rtlCol="0">
            <a:spAutoFit/>
          </a:bodyPr>
          <a:lstStyle/>
          <a:p>
            <a:r>
              <a:rPr lang="en-NZ" dirty="0">
                <a:solidFill>
                  <a:schemeClr val="accent2">
                    <a:lumMod val="75000"/>
                  </a:schemeClr>
                </a:solidFill>
              </a:rPr>
              <a:t>Type I</a:t>
            </a:r>
            <a:r>
              <a:rPr lang="en-NZ" dirty="0">
                <a:solidFill>
                  <a:schemeClr val="accent3">
                    <a:lumMod val="75000"/>
                  </a:schemeClr>
                </a:solidFill>
              </a:rPr>
              <a:t>: </a:t>
            </a:r>
            <a:r>
              <a:rPr lang="en-NZ" b="1" dirty="0">
                <a:solidFill>
                  <a:schemeClr val="accent6"/>
                </a:solidFill>
              </a:rPr>
              <a:t>25%</a:t>
            </a:r>
            <a:r>
              <a:rPr lang="en-NZ" b="1" dirty="0">
                <a:solidFill>
                  <a:schemeClr val="accent3">
                    <a:lumMod val="75000"/>
                  </a:schemeClr>
                </a:solidFill>
              </a:rPr>
              <a:t> </a:t>
            </a:r>
            <a:r>
              <a:rPr lang="en-NZ" dirty="0"/>
              <a:t>and</a:t>
            </a:r>
            <a:r>
              <a:rPr lang="en-NZ" dirty="0">
                <a:solidFill>
                  <a:schemeClr val="accent3">
                    <a:lumMod val="75000"/>
                  </a:schemeClr>
                </a:solidFill>
              </a:rPr>
              <a:t> Type II: </a:t>
            </a:r>
            <a:r>
              <a:rPr lang="en-NZ" b="1" dirty="0">
                <a:solidFill>
                  <a:schemeClr val="accent6"/>
                </a:solidFill>
              </a:rPr>
              <a:t>28% </a:t>
            </a:r>
          </a:p>
          <a:p>
            <a:r>
              <a:rPr lang="en-NZ" dirty="0"/>
              <a:t>of the speeding drivers slowed </a:t>
            </a:r>
          </a:p>
          <a:p>
            <a:r>
              <a:rPr lang="en-NZ" dirty="0"/>
              <a:t>down to keep within the TSL</a:t>
            </a:r>
          </a:p>
        </p:txBody>
      </p:sp>
      <p:pic>
        <p:nvPicPr>
          <p:cNvPr id="1026" name="Picture 2"/>
          <p:cNvPicPr>
            <a:picLocks noChangeAspect="1" noChangeArrowheads="1"/>
          </p:cNvPicPr>
          <p:nvPr/>
        </p:nvPicPr>
        <p:blipFill>
          <a:blip r:embed="rId4" cstate="print"/>
          <a:srcRect/>
          <a:stretch>
            <a:fillRect/>
          </a:stretch>
        </p:blipFill>
        <p:spPr bwMode="auto">
          <a:xfrm>
            <a:off x="7524328" y="2492896"/>
            <a:ext cx="1285106" cy="1512168"/>
          </a:xfrm>
          <a:prstGeom prst="rect">
            <a:avLst/>
          </a:prstGeom>
          <a:noFill/>
          <a:ln w="9525">
            <a:noFill/>
            <a:miter lim="800000"/>
            <a:headEnd/>
            <a:tailEnd/>
          </a:ln>
        </p:spPr>
      </p:pic>
    </p:spTree>
    <p:extLst>
      <p:ext uri="{BB962C8B-B14F-4D97-AF65-F5344CB8AC3E}">
        <p14:creationId xmlns:p14="http://schemas.microsoft.com/office/powerpoint/2010/main" val="153249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547361212"/>
              </p:ext>
            </p:extLst>
          </p:nvPr>
        </p:nvGraphicFramePr>
        <p:xfrm>
          <a:off x="203578" y="620688"/>
          <a:ext cx="8568951" cy="561662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603448"/>
            <a:ext cx="6552728" cy="1866769"/>
          </a:xfrm>
        </p:spPr>
        <p:txBody>
          <a:bodyPr>
            <a:normAutofit/>
          </a:bodyPr>
          <a:lstStyle/>
          <a:p>
            <a:r>
              <a:rPr lang="en-NZ" dirty="0">
                <a:solidFill>
                  <a:schemeClr val="accent3">
                    <a:lumMod val="75000"/>
                  </a:schemeClr>
                </a:solidFill>
              </a:rPr>
              <a:t>Results - Type of vehicles</a:t>
            </a:r>
          </a:p>
        </p:txBody>
      </p:sp>
      <p:sp>
        <p:nvSpPr>
          <p:cNvPr id="3" name="TextBox 2"/>
          <p:cNvSpPr txBox="1"/>
          <p:nvPr/>
        </p:nvSpPr>
        <p:spPr>
          <a:xfrm>
            <a:off x="3884560" y="6021288"/>
            <a:ext cx="3744416" cy="707886"/>
          </a:xfrm>
          <a:prstGeom prst="rect">
            <a:avLst/>
          </a:prstGeom>
          <a:noFill/>
        </p:spPr>
        <p:txBody>
          <a:bodyPr wrap="square" rtlCol="0">
            <a:spAutoFit/>
          </a:bodyPr>
          <a:lstStyle/>
          <a:p>
            <a:r>
              <a:rPr lang="en-NZ" sz="4000" dirty="0"/>
              <a:t>Speed</a:t>
            </a:r>
          </a:p>
        </p:txBody>
      </p:sp>
      <p:sp>
        <p:nvSpPr>
          <p:cNvPr id="5" name="TextBox 4"/>
          <p:cNvSpPr txBox="1"/>
          <p:nvPr/>
        </p:nvSpPr>
        <p:spPr>
          <a:xfrm rot="16200000">
            <a:off x="-1964222" y="2704564"/>
            <a:ext cx="4320480" cy="584775"/>
          </a:xfrm>
          <a:prstGeom prst="rect">
            <a:avLst/>
          </a:prstGeom>
          <a:noFill/>
        </p:spPr>
        <p:txBody>
          <a:bodyPr wrap="square" rtlCol="0">
            <a:spAutoFit/>
          </a:bodyPr>
          <a:lstStyle/>
          <a:p>
            <a:r>
              <a:rPr lang="en-NZ" sz="3200" dirty="0"/>
              <a:t>Number of vehicles</a:t>
            </a:r>
          </a:p>
        </p:txBody>
      </p:sp>
      <p:cxnSp>
        <p:nvCxnSpPr>
          <p:cNvPr id="9" name="Straight Connector 8"/>
          <p:cNvCxnSpPr/>
          <p:nvPr/>
        </p:nvCxnSpPr>
        <p:spPr>
          <a:xfrm flipV="1">
            <a:off x="5508104" y="1124744"/>
            <a:ext cx="72008" cy="475252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aphicFrame>
        <p:nvGraphicFramePr>
          <p:cNvPr id="13" name="Table 12"/>
          <p:cNvGraphicFramePr>
            <a:graphicFrameLocks noGrp="1"/>
          </p:cNvGraphicFramePr>
          <p:nvPr>
            <p:extLst>
              <p:ext uri="{D42A27DB-BD31-4B8C-83A1-F6EECF244321}">
                <p14:modId xmlns:p14="http://schemas.microsoft.com/office/powerpoint/2010/main" val="430798798"/>
              </p:ext>
            </p:extLst>
          </p:nvPr>
        </p:nvGraphicFramePr>
        <p:xfrm>
          <a:off x="5724128" y="476672"/>
          <a:ext cx="3204864" cy="1381760"/>
        </p:xfrm>
        <a:graphic>
          <a:graphicData uri="http://schemas.openxmlformats.org/drawingml/2006/table">
            <a:tbl>
              <a:tblPr firstRow="1" bandRow="1">
                <a:tableStyleId>{5C22544A-7EE6-4342-B048-85BDC9FD1C3A}</a:tableStyleId>
              </a:tblPr>
              <a:tblGrid>
                <a:gridCol w="1068288">
                  <a:extLst>
                    <a:ext uri="{9D8B030D-6E8A-4147-A177-3AD203B41FA5}">
                      <a16:colId xmlns:a16="http://schemas.microsoft.com/office/drawing/2014/main" val="20000"/>
                    </a:ext>
                  </a:extLst>
                </a:gridCol>
                <a:gridCol w="1068288">
                  <a:extLst>
                    <a:ext uri="{9D8B030D-6E8A-4147-A177-3AD203B41FA5}">
                      <a16:colId xmlns:a16="http://schemas.microsoft.com/office/drawing/2014/main" val="20001"/>
                    </a:ext>
                  </a:extLst>
                </a:gridCol>
                <a:gridCol w="1068288">
                  <a:extLst>
                    <a:ext uri="{9D8B030D-6E8A-4147-A177-3AD203B41FA5}">
                      <a16:colId xmlns:a16="http://schemas.microsoft.com/office/drawing/2014/main" val="20002"/>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a:solidFill>
                            <a:schemeClr val="tx1"/>
                          </a:solidFill>
                        </a:rPr>
                        <a:t>% speeding</a:t>
                      </a:r>
                    </a:p>
                  </a:txBody>
                  <a:tcPr>
                    <a:solidFill>
                      <a:schemeClr val="bg1">
                        <a:lumMod val="85000"/>
                      </a:schemeClr>
                    </a:solidFill>
                  </a:tcPr>
                </a:tc>
                <a:tc>
                  <a:txBody>
                    <a:bodyPr/>
                    <a:lstStyle/>
                    <a:p>
                      <a:r>
                        <a:rPr lang="en-NZ" dirty="0"/>
                        <a:t>Before</a:t>
                      </a:r>
                    </a:p>
                  </a:txBody>
                  <a:tcPr/>
                </a:tc>
                <a:tc>
                  <a:txBody>
                    <a:bodyPr/>
                    <a:lstStyle/>
                    <a:p>
                      <a:r>
                        <a:rPr lang="en-NZ" dirty="0">
                          <a:solidFill>
                            <a:schemeClr val="tx1"/>
                          </a:solidFill>
                        </a:rPr>
                        <a:t>After</a:t>
                      </a:r>
                    </a:p>
                  </a:txBody>
                  <a:tcPr>
                    <a:solidFill>
                      <a:schemeClr val="bg1">
                        <a:lumMod val="85000"/>
                      </a:schemeClr>
                    </a:solidFill>
                  </a:tcPr>
                </a:tc>
                <a:extLst>
                  <a:ext uri="{0D108BD9-81ED-4DB2-BD59-A6C34878D82A}">
                    <a16:rowId xmlns:a16="http://schemas.microsoft.com/office/drawing/2014/main" val="10000"/>
                  </a:ext>
                </a:extLst>
              </a:tr>
              <a:tr h="370840">
                <a:tc>
                  <a:txBody>
                    <a:bodyPr/>
                    <a:lstStyle/>
                    <a:p>
                      <a:r>
                        <a:rPr lang="en-NZ" dirty="0"/>
                        <a:t>Type 1</a:t>
                      </a:r>
                    </a:p>
                  </a:txBody>
                  <a:tcPr>
                    <a:solidFill>
                      <a:schemeClr val="accent2"/>
                    </a:solidFill>
                  </a:tcPr>
                </a:tc>
                <a:tc>
                  <a:txBody>
                    <a:bodyPr/>
                    <a:lstStyle/>
                    <a:p>
                      <a:pPr algn="r"/>
                      <a:r>
                        <a:rPr lang="en-NZ" dirty="0"/>
                        <a:t>73%</a:t>
                      </a:r>
                    </a:p>
                  </a:txBody>
                  <a:tcPr anchor="ctr"/>
                </a:tc>
                <a:tc>
                  <a:txBody>
                    <a:bodyPr/>
                    <a:lstStyle/>
                    <a:p>
                      <a:pPr algn="r"/>
                      <a:r>
                        <a:rPr lang="en-NZ" dirty="0"/>
                        <a:t>53%</a:t>
                      </a:r>
                    </a:p>
                  </a:txBody>
                  <a:tcPr anchor="ctr">
                    <a:solidFill>
                      <a:schemeClr val="accent2">
                        <a:lumMod val="20000"/>
                        <a:lumOff val="80000"/>
                      </a:schemeClr>
                    </a:solidFill>
                  </a:tcPr>
                </a:tc>
                <a:extLst>
                  <a:ext uri="{0D108BD9-81ED-4DB2-BD59-A6C34878D82A}">
                    <a16:rowId xmlns:a16="http://schemas.microsoft.com/office/drawing/2014/main" val="10001"/>
                  </a:ext>
                </a:extLst>
              </a:tr>
              <a:tr h="370840">
                <a:tc>
                  <a:txBody>
                    <a:bodyPr/>
                    <a:lstStyle/>
                    <a:p>
                      <a:r>
                        <a:rPr lang="en-NZ" dirty="0"/>
                        <a:t>Type 2</a:t>
                      </a:r>
                    </a:p>
                  </a:txBody>
                  <a:tcPr>
                    <a:solidFill>
                      <a:schemeClr val="accent3">
                        <a:lumMod val="75000"/>
                      </a:schemeClr>
                    </a:solidFill>
                  </a:tcPr>
                </a:tc>
                <a:tc>
                  <a:txBody>
                    <a:bodyPr/>
                    <a:lstStyle/>
                    <a:p>
                      <a:pPr marL="457200" lvl="1" algn="r" defTabSz="914400" rtl="0" eaLnBrk="1" fontAlgn="b" latinLnBrk="0" hangingPunct="1"/>
                      <a:r>
                        <a:rPr lang="en-NZ" sz="1800" kern="1200" dirty="0">
                          <a:solidFill>
                            <a:schemeClr val="dk1"/>
                          </a:solidFill>
                          <a:latin typeface="+mn-lt"/>
                          <a:ea typeface="+mn-ea"/>
                          <a:cs typeface="+mn-cs"/>
                        </a:rPr>
                        <a:t>73%</a:t>
                      </a:r>
                    </a:p>
                  </a:txBody>
                  <a:tcPr marL="9525" marR="9525" marT="9525" marB="0" anchor="ctr"/>
                </a:tc>
                <a:tc>
                  <a:txBody>
                    <a:bodyPr/>
                    <a:lstStyle/>
                    <a:p>
                      <a:pPr algn="r" fontAlgn="b"/>
                      <a:r>
                        <a:rPr lang="en-NZ" sz="1800" kern="1200" dirty="0">
                          <a:solidFill>
                            <a:schemeClr val="dk1"/>
                          </a:solidFill>
                          <a:latin typeface="+mn-lt"/>
                          <a:ea typeface="+mn-ea"/>
                          <a:cs typeface="+mn-cs"/>
                        </a:rPr>
                        <a:t>53%</a:t>
                      </a:r>
                    </a:p>
                  </a:txBody>
                  <a:tcPr marL="9525" marR="9525" marT="9525" marB="0" anchor="ctr">
                    <a:solidFill>
                      <a:schemeClr val="accent3">
                        <a:lumMod val="40000"/>
                        <a:lumOff val="60000"/>
                      </a:schemeClr>
                    </a:solidFill>
                  </a:tcPr>
                </a:tc>
                <a:extLst>
                  <a:ext uri="{0D108BD9-81ED-4DB2-BD59-A6C34878D82A}">
                    <a16:rowId xmlns:a16="http://schemas.microsoft.com/office/drawing/2014/main" val="10002"/>
                  </a:ext>
                </a:extLst>
              </a:tr>
            </a:tbl>
          </a:graphicData>
        </a:graphic>
      </p:graphicFrame>
      <p:sp>
        <p:nvSpPr>
          <p:cNvPr id="15" name="TextBox 14"/>
          <p:cNvSpPr txBox="1"/>
          <p:nvPr/>
        </p:nvSpPr>
        <p:spPr>
          <a:xfrm>
            <a:off x="1043608" y="2081261"/>
            <a:ext cx="3888432" cy="923330"/>
          </a:xfrm>
          <a:prstGeom prst="rect">
            <a:avLst/>
          </a:prstGeom>
          <a:noFill/>
        </p:spPr>
        <p:txBody>
          <a:bodyPr wrap="square" rtlCol="0">
            <a:spAutoFit/>
          </a:bodyPr>
          <a:lstStyle/>
          <a:p>
            <a:r>
              <a:rPr lang="en-NZ" b="1" dirty="0">
                <a:solidFill>
                  <a:schemeClr val="accent6"/>
                </a:solidFill>
              </a:rPr>
              <a:t>27% </a:t>
            </a:r>
            <a:r>
              <a:rPr lang="en-NZ" dirty="0"/>
              <a:t>of the speeding drivers slowed </a:t>
            </a:r>
          </a:p>
          <a:p>
            <a:r>
              <a:rPr lang="en-NZ" dirty="0"/>
              <a:t>down to keep within the TSL for both types</a:t>
            </a:r>
          </a:p>
        </p:txBody>
      </p:sp>
      <p:pic>
        <p:nvPicPr>
          <p:cNvPr id="10" name="Picture 2"/>
          <p:cNvPicPr>
            <a:picLocks noChangeAspect="1" noChangeArrowheads="1"/>
          </p:cNvPicPr>
          <p:nvPr/>
        </p:nvPicPr>
        <p:blipFill>
          <a:blip r:embed="rId4" cstate="print"/>
          <a:srcRect/>
          <a:stretch>
            <a:fillRect/>
          </a:stretch>
        </p:blipFill>
        <p:spPr bwMode="auto">
          <a:xfrm>
            <a:off x="7524328" y="2492896"/>
            <a:ext cx="1285106" cy="1512168"/>
          </a:xfrm>
          <a:prstGeom prst="rect">
            <a:avLst/>
          </a:prstGeom>
          <a:noFill/>
          <a:ln w="9525">
            <a:noFill/>
            <a:miter lim="800000"/>
            <a:headEnd/>
            <a:tailEnd/>
          </a:ln>
        </p:spPr>
      </p:pic>
    </p:spTree>
    <p:extLst>
      <p:ext uri="{BB962C8B-B14F-4D97-AF65-F5344CB8AC3E}">
        <p14:creationId xmlns:p14="http://schemas.microsoft.com/office/powerpoint/2010/main" val="152676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1112495662"/>
              </p:ext>
            </p:extLst>
          </p:nvPr>
        </p:nvGraphicFramePr>
        <p:xfrm>
          <a:off x="488407" y="897730"/>
          <a:ext cx="8332066" cy="533958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603448"/>
            <a:ext cx="6552728" cy="1866769"/>
          </a:xfrm>
        </p:spPr>
        <p:txBody>
          <a:bodyPr>
            <a:normAutofit/>
          </a:bodyPr>
          <a:lstStyle/>
          <a:p>
            <a:r>
              <a:rPr lang="en-NZ" dirty="0">
                <a:solidFill>
                  <a:schemeClr val="accent3">
                    <a:lumMod val="75000"/>
                  </a:schemeClr>
                </a:solidFill>
              </a:rPr>
              <a:t>Results - Type of vehicles</a:t>
            </a:r>
          </a:p>
        </p:txBody>
      </p:sp>
      <p:sp>
        <p:nvSpPr>
          <p:cNvPr id="3" name="TextBox 2"/>
          <p:cNvSpPr txBox="1"/>
          <p:nvPr/>
        </p:nvSpPr>
        <p:spPr>
          <a:xfrm>
            <a:off x="3884560" y="6021288"/>
            <a:ext cx="3744416" cy="707886"/>
          </a:xfrm>
          <a:prstGeom prst="rect">
            <a:avLst/>
          </a:prstGeom>
          <a:noFill/>
        </p:spPr>
        <p:txBody>
          <a:bodyPr wrap="square" rtlCol="0">
            <a:spAutoFit/>
          </a:bodyPr>
          <a:lstStyle/>
          <a:p>
            <a:r>
              <a:rPr lang="en-NZ" sz="4000" dirty="0"/>
              <a:t>Speed</a:t>
            </a:r>
          </a:p>
        </p:txBody>
      </p:sp>
      <p:sp>
        <p:nvSpPr>
          <p:cNvPr id="5" name="TextBox 4"/>
          <p:cNvSpPr txBox="1"/>
          <p:nvPr/>
        </p:nvSpPr>
        <p:spPr>
          <a:xfrm rot="16200000">
            <a:off x="-1964222" y="2704564"/>
            <a:ext cx="4320480" cy="584775"/>
          </a:xfrm>
          <a:prstGeom prst="rect">
            <a:avLst/>
          </a:prstGeom>
          <a:noFill/>
        </p:spPr>
        <p:txBody>
          <a:bodyPr wrap="square" rtlCol="0">
            <a:spAutoFit/>
          </a:bodyPr>
          <a:lstStyle/>
          <a:p>
            <a:r>
              <a:rPr lang="en-NZ" sz="3200" dirty="0"/>
              <a:t>Number of vehicles</a:t>
            </a:r>
          </a:p>
        </p:txBody>
      </p:sp>
      <p:cxnSp>
        <p:nvCxnSpPr>
          <p:cNvPr id="9" name="Straight Connector 8"/>
          <p:cNvCxnSpPr/>
          <p:nvPr/>
        </p:nvCxnSpPr>
        <p:spPr>
          <a:xfrm flipV="1">
            <a:off x="5477232" y="1412776"/>
            <a:ext cx="0" cy="446449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p:extLst>
              <p:ext uri="{D42A27DB-BD31-4B8C-83A1-F6EECF244321}">
                <p14:modId xmlns:p14="http://schemas.microsoft.com/office/powerpoint/2010/main" val="2700900860"/>
              </p:ext>
            </p:extLst>
          </p:nvPr>
        </p:nvGraphicFramePr>
        <p:xfrm>
          <a:off x="5652120" y="548680"/>
          <a:ext cx="3276873" cy="1381760"/>
        </p:xfrm>
        <a:graphic>
          <a:graphicData uri="http://schemas.openxmlformats.org/drawingml/2006/table">
            <a:tbl>
              <a:tblPr firstRow="1" bandRow="1">
                <a:tableStyleId>{5C22544A-7EE6-4342-B048-85BDC9FD1C3A}</a:tableStyleId>
              </a:tblPr>
              <a:tblGrid>
                <a:gridCol w="1092291">
                  <a:extLst>
                    <a:ext uri="{9D8B030D-6E8A-4147-A177-3AD203B41FA5}">
                      <a16:colId xmlns:a16="http://schemas.microsoft.com/office/drawing/2014/main" val="20000"/>
                    </a:ext>
                  </a:extLst>
                </a:gridCol>
                <a:gridCol w="1092291">
                  <a:extLst>
                    <a:ext uri="{9D8B030D-6E8A-4147-A177-3AD203B41FA5}">
                      <a16:colId xmlns:a16="http://schemas.microsoft.com/office/drawing/2014/main" val="20001"/>
                    </a:ext>
                  </a:extLst>
                </a:gridCol>
                <a:gridCol w="1092291">
                  <a:extLst>
                    <a:ext uri="{9D8B030D-6E8A-4147-A177-3AD203B41FA5}">
                      <a16:colId xmlns:a16="http://schemas.microsoft.com/office/drawing/2014/main" val="20002"/>
                    </a:ext>
                  </a:extLst>
                </a:gridCol>
              </a:tblGrid>
              <a:tr h="370840">
                <a:tc>
                  <a:txBody>
                    <a:bodyPr/>
                    <a:lstStyle/>
                    <a:p>
                      <a:r>
                        <a:rPr lang="en-NZ" dirty="0">
                          <a:solidFill>
                            <a:schemeClr val="tx1"/>
                          </a:solidFill>
                        </a:rPr>
                        <a:t>% speeding</a:t>
                      </a:r>
                    </a:p>
                  </a:txBody>
                  <a:tcPr>
                    <a:solidFill>
                      <a:schemeClr val="bg1">
                        <a:lumMod val="85000"/>
                      </a:schemeClr>
                    </a:solidFill>
                  </a:tcPr>
                </a:tc>
                <a:tc>
                  <a:txBody>
                    <a:bodyPr/>
                    <a:lstStyle/>
                    <a:p>
                      <a:r>
                        <a:rPr lang="en-NZ" dirty="0"/>
                        <a:t>Before</a:t>
                      </a:r>
                    </a:p>
                  </a:txBody>
                  <a:tcPr/>
                </a:tc>
                <a:tc>
                  <a:txBody>
                    <a:bodyPr/>
                    <a:lstStyle/>
                    <a:p>
                      <a:r>
                        <a:rPr lang="en-NZ" dirty="0">
                          <a:solidFill>
                            <a:schemeClr val="tx1"/>
                          </a:solidFill>
                        </a:rPr>
                        <a:t>After</a:t>
                      </a:r>
                    </a:p>
                  </a:txBody>
                  <a:tcPr>
                    <a:solidFill>
                      <a:schemeClr val="bg1">
                        <a:lumMod val="85000"/>
                      </a:schemeClr>
                    </a:solidFill>
                  </a:tcPr>
                </a:tc>
                <a:extLst>
                  <a:ext uri="{0D108BD9-81ED-4DB2-BD59-A6C34878D82A}">
                    <a16:rowId xmlns:a16="http://schemas.microsoft.com/office/drawing/2014/main" val="10000"/>
                  </a:ext>
                </a:extLst>
              </a:tr>
              <a:tr h="370840">
                <a:tc>
                  <a:txBody>
                    <a:bodyPr/>
                    <a:lstStyle/>
                    <a:p>
                      <a:r>
                        <a:rPr lang="en-NZ" dirty="0"/>
                        <a:t>Type 1</a:t>
                      </a:r>
                    </a:p>
                  </a:txBody>
                  <a:tcPr>
                    <a:solidFill>
                      <a:schemeClr val="accent2"/>
                    </a:solidFill>
                  </a:tcPr>
                </a:tc>
                <a:tc>
                  <a:txBody>
                    <a:bodyPr/>
                    <a:lstStyle/>
                    <a:p>
                      <a:pPr algn="r"/>
                      <a:r>
                        <a:rPr lang="en-NZ" dirty="0"/>
                        <a:t>84%</a:t>
                      </a:r>
                    </a:p>
                  </a:txBody>
                  <a:tcPr anchor="ctr"/>
                </a:tc>
                <a:tc>
                  <a:txBody>
                    <a:bodyPr/>
                    <a:lstStyle/>
                    <a:p>
                      <a:pPr algn="r"/>
                      <a:r>
                        <a:rPr lang="en-NZ" dirty="0"/>
                        <a:t>59%</a:t>
                      </a:r>
                    </a:p>
                  </a:txBody>
                  <a:tcPr anchor="ctr">
                    <a:solidFill>
                      <a:schemeClr val="accent2">
                        <a:lumMod val="20000"/>
                        <a:lumOff val="80000"/>
                      </a:schemeClr>
                    </a:solidFill>
                  </a:tcPr>
                </a:tc>
                <a:extLst>
                  <a:ext uri="{0D108BD9-81ED-4DB2-BD59-A6C34878D82A}">
                    <a16:rowId xmlns:a16="http://schemas.microsoft.com/office/drawing/2014/main" val="10001"/>
                  </a:ext>
                </a:extLst>
              </a:tr>
              <a:tr h="370840">
                <a:tc>
                  <a:txBody>
                    <a:bodyPr/>
                    <a:lstStyle/>
                    <a:p>
                      <a:r>
                        <a:rPr lang="en-NZ" dirty="0"/>
                        <a:t>Type 2</a:t>
                      </a:r>
                    </a:p>
                  </a:txBody>
                  <a:tcPr>
                    <a:solidFill>
                      <a:schemeClr val="accent3">
                        <a:lumMod val="75000"/>
                      </a:schemeClr>
                    </a:solidFill>
                  </a:tcPr>
                </a:tc>
                <a:tc>
                  <a:txBody>
                    <a:bodyPr/>
                    <a:lstStyle/>
                    <a:p>
                      <a:pPr marL="457200" lvl="1" algn="r" defTabSz="914400" rtl="0" eaLnBrk="1" fontAlgn="b" latinLnBrk="0" hangingPunct="1"/>
                      <a:r>
                        <a:rPr lang="en-NZ" sz="1800" kern="1200" dirty="0">
                          <a:solidFill>
                            <a:schemeClr val="dk1"/>
                          </a:solidFill>
                          <a:latin typeface="+mn-lt"/>
                          <a:ea typeface="+mn-ea"/>
                          <a:cs typeface="+mn-cs"/>
                        </a:rPr>
                        <a:t>84%</a:t>
                      </a:r>
                    </a:p>
                  </a:txBody>
                  <a:tcPr marL="9525" marR="9525" marT="9525" marB="0" anchor="ctr"/>
                </a:tc>
                <a:tc>
                  <a:txBody>
                    <a:bodyPr/>
                    <a:lstStyle/>
                    <a:p>
                      <a:pPr algn="r" fontAlgn="b"/>
                      <a:r>
                        <a:rPr lang="en-NZ" sz="1800" kern="1200" dirty="0">
                          <a:solidFill>
                            <a:schemeClr val="dk1"/>
                          </a:solidFill>
                          <a:latin typeface="+mn-lt"/>
                          <a:ea typeface="+mn-ea"/>
                          <a:cs typeface="+mn-cs"/>
                        </a:rPr>
                        <a:t>55%</a:t>
                      </a:r>
                    </a:p>
                  </a:txBody>
                  <a:tcPr marL="9525" marR="9525" marT="9525" marB="0" anchor="ctr">
                    <a:solidFill>
                      <a:schemeClr val="accent3">
                        <a:lumMod val="40000"/>
                        <a:lumOff val="60000"/>
                      </a:schemeClr>
                    </a:solidFill>
                  </a:tcPr>
                </a:tc>
                <a:extLst>
                  <a:ext uri="{0D108BD9-81ED-4DB2-BD59-A6C34878D82A}">
                    <a16:rowId xmlns:a16="http://schemas.microsoft.com/office/drawing/2014/main" val="10002"/>
                  </a:ext>
                </a:extLst>
              </a:tr>
            </a:tbl>
          </a:graphicData>
        </a:graphic>
      </p:graphicFrame>
      <p:sp>
        <p:nvSpPr>
          <p:cNvPr id="13" name="TextBox 12"/>
          <p:cNvSpPr txBox="1"/>
          <p:nvPr/>
        </p:nvSpPr>
        <p:spPr>
          <a:xfrm>
            <a:off x="1043608" y="2081261"/>
            <a:ext cx="3888432" cy="923330"/>
          </a:xfrm>
          <a:prstGeom prst="rect">
            <a:avLst/>
          </a:prstGeom>
          <a:noFill/>
        </p:spPr>
        <p:txBody>
          <a:bodyPr wrap="square" rtlCol="0">
            <a:spAutoFit/>
          </a:bodyPr>
          <a:lstStyle/>
          <a:p>
            <a:r>
              <a:rPr lang="en-NZ" dirty="0">
                <a:solidFill>
                  <a:schemeClr val="accent3">
                    <a:lumMod val="75000"/>
                  </a:schemeClr>
                </a:solidFill>
              </a:rPr>
              <a:t>Type I: </a:t>
            </a:r>
            <a:r>
              <a:rPr lang="en-NZ" b="1" dirty="0">
                <a:solidFill>
                  <a:schemeClr val="accent6"/>
                </a:solidFill>
              </a:rPr>
              <a:t>30%</a:t>
            </a:r>
            <a:r>
              <a:rPr lang="en-NZ" b="1" dirty="0">
                <a:solidFill>
                  <a:schemeClr val="accent3">
                    <a:lumMod val="75000"/>
                  </a:schemeClr>
                </a:solidFill>
              </a:rPr>
              <a:t> </a:t>
            </a:r>
            <a:r>
              <a:rPr lang="en-NZ" dirty="0">
                <a:solidFill>
                  <a:schemeClr val="accent3">
                    <a:lumMod val="75000"/>
                  </a:schemeClr>
                </a:solidFill>
              </a:rPr>
              <a:t>and Type II: </a:t>
            </a:r>
            <a:r>
              <a:rPr lang="en-NZ" b="1" dirty="0">
                <a:solidFill>
                  <a:schemeClr val="accent6"/>
                </a:solidFill>
              </a:rPr>
              <a:t>35%</a:t>
            </a:r>
            <a:r>
              <a:rPr lang="en-NZ" b="1" dirty="0">
                <a:solidFill>
                  <a:schemeClr val="accent3">
                    <a:lumMod val="75000"/>
                  </a:schemeClr>
                </a:solidFill>
              </a:rPr>
              <a:t> </a:t>
            </a:r>
          </a:p>
          <a:p>
            <a:r>
              <a:rPr lang="en-NZ" dirty="0"/>
              <a:t>of the speeding drivers slowed </a:t>
            </a:r>
          </a:p>
          <a:p>
            <a:r>
              <a:rPr lang="en-NZ" dirty="0"/>
              <a:t>down to keep within the TSL</a:t>
            </a:r>
          </a:p>
        </p:txBody>
      </p:sp>
      <p:pic>
        <p:nvPicPr>
          <p:cNvPr id="10" name="Picture 2"/>
          <p:cNvPicPr>
            <a:picLocks noChangeAspect="1" noChangeArrowheads="1"/>
          </p:cNvPicPr>
          <p:nvPr/>
        </p:nvPicPr>
        <p:blipFill>
          <a:blip r:embed="rId4" cstate="print"/>
          <a:srcRect/>
          <a:stretch>
            <a:fillRect/>
          </a:stretch>
        </p:blipFill>
        <p:spPr bwMode="auto">
          <a:xfrm>
            <a:off x="7524328" y="2492896"/>
            <a:ext cx="1285106" cy="1512168"/>
          </a:xfrm>
          <a:prstGeom prst="rect">
            <a:avLst/>
          </a:prstGeom>
          <a:noFill/>
          <a:ln w="9525">
            <a:noFill/>
            <a:miter lim="800000"/>
            <a:headEnd/>
            <a:tailEnd/>
          </a:ln>
        </p:spPr>
      </p:pic>
    </p:spTree>
    <p:extLst>
      <p:ext uri="{BB962C8B-B14F-4D97-AF65-F5344CB8AC3E}">
        <p14:creationId xmlns:p14="http://schemas.microsoft.com/office/powerpoint/2010/main" val="152676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NZ" dirty="0">
                <a:solidFill>
                  <a:schemeClr val="accent3">
                    <a:lumMod val="75000"/>
                  </a:schemeClr>
                </a:solidFill>
              </a:rPr>
              <a:t>Conclusions</a:t>
            </a:r>
            <a:endParaRPr lang="en-NZ" dirty="0"/>
          </a:p>
        </p:txBody>
      </p:sp>
      <p:sp>
        <p:nvSpPr>
          <p:cNvPr id="3" name="Content Placeholder 2"/>
          <p:cNvSpPr>
            <a:spLocks noGrp="1"/>
          </p:cNvSpPr>
          <p:nvPr>
            <p:ph idx="1"/>
          </p:nvPr>
        </p:nvSpPr>
        <p:spPr>
          <a:xfrm>
            <a:off x="539552" y="980728"/>
            <a:ext cx="8229600" cy="6264696"/>
          </a:xfrm>
        </p:spPr>
        <p:txBody>
          <a:bodyPr>
            <a:noAutofit/>
          </a:bodyPr>
          <a:lstStyle/>
          <a:p>
            <a:pPr marL="514350" lvl="0" indent="-514350">
              <a:buFont typeface="+mj-lt"/>
              <a:buAutoNum type="arabicPeriod"/>
            </a:pPr>
            <a:r>
              <a:rPr lang="en-NZ" sz="2400" dirty="0"/>
              <a:t>The use of rumble strips will increase alertness at </a:t>
            </a:r>
            <a:r>
              <a:rPr lang="en-NZ" sz="2400" dirty="0" err="1"/>
              <a:t>roadworks</a:t>
            </a:r>
            <a:endParaRPr lang="en-NZ" sz="2400" dirty="0"/>
          </a:p>
          <a:p>
            <a:pPr lvl="1">
              <a:buFont typeface="Wingdings" panose="05000000000000000000" pitchFamily="2" charset="2"/>
              <a:buChar char="Ø"/>
            </a:pPr>
            <a:r>
              <a:rPr lang="en-NZ" sz="2400" dirty="0"/>
              <a:t>It improved compliance to temporary speed limit</a:t>
            </a:r>
          </a:p>
          <a:p>
            <a:pPr lvl="1">
              <a:buFont typeface="Wingdings" panose="05000000000000000000" pitchFamily="2" charset="2"/>
              <a:buChar char="Ø"/>
            </a:pPr>
            <a:r>
              <a:rPr lang="en-NZ" sz="2400" dirty="0"/>
              <a:t>Type I and Type II rumble strips provided similar effect in improving compliance to TSL</a:t>
            </a:r>
          </a:p>
          <a:p>
            <a:pPr marL="514350" indent="-514350">
              <a:buFont typeface="+mj-lt"/>
              <a:buAutoNum type="arabicPeriod"/>
            </a:pPr>
            <a:r>
              <a:rPr lang="en-NZ" sz="2400" dirty="0"/>
              <a:t>3 metre spacing resulted in less movement compared to 5 metre spacing </a:t>
            </a:r>
          </a:p>
          <a:p>
            <a:pPr marL="514350" lvl="0" indent="-514350">
              <a:buFont typeface="+mj-lt"/>
              <a:buAutoNum type="arabicPeriod"/>
            </a:pPr>
            <a:r>
              <a:rPr lang="en-NZ" sz="2400" dirty="0"/>
              <a:t>In terms of speed compliance &amp; side movement, Type I at 3 metres spacing was most effective than other combinations. </a:t>
            </a:r>
          </a:p>
          <a:p>
            <a:pPr marL="514350" lvl="0" indent="-514350">
              <a:buFont typeface="+mj-lt"/>
              <a:buAutoNum type="arabicPeriod"/>
            </a:pPr>
            <a:r>
              <a:rPr lang="en-NZ" sz="2400" dirty="0"/>
              <a:t>It was more effective in reducing speed of heavy vehicles</a:t>
            </a:r>
          </a:p>
          <a:p>
            <a:pPr marL="514350" lvl="0" indent="-514350">
              <a:buFont typeface="+mj-lt"/>
              <a:buAutoNum type="arabicPeriod"/>
            </a:pPr>
            <a:r>
              <a:rPr lang="en-NZ" sz="2400" dirty="0"/>
              <a:t>Quick and easy installation </a:t>
            </a:r>
          </a:p>
          <a:p>
            <a:pPr>
              <a:buFont typeface="+mj-lt"/>
              <a:buAutoNum type="arabicPeriod"/>
            </a:pPr>
            <a:endParaRPr lang="en-NZ" sz="2800" dirty="0">
              <a:solidFill>
                <a:schemeClr val="bg1">
                  <a:lumMod val="65000"/>
                </a:schemeClr>
              </a:solidFill>
            </a:endParaRPr>
          </a:p>
          <a:p>
            <a:pPr lvl="0">
              <a:buFont typeface="+mj-lt"/>
              <a:buAutoNum type="arabicPeriod"/>
            </a:pPr>
            <a:endParaRPr lang="en-NZ" sz="2000" dirty="0"/>
          </a:p>
          <a:p>
            <a:pPr>
              <a:buFont typeface="+mj-lt"/>
              <a:buAutoNum type="arabicPeriod"/>
            </a:pPr>
            <a:endParaRPr lang="en-NZ" sz="1800" dirty="0"/>
          </a:p>
        </p:txBody>
      </p:sp>
      <p:pic>
        <p:nvPicPr>
          <p:cNvPr id="6" name="Picture 2" descr="http://can.org.nz/system/files/images/NZTA_COL_ClearSpace.preview.jpg"/>
          <p:cNvPicPr>
            <a:picLocks noChangeAspect="1" noChangeArrowheads="1"/>
          </p:cNvPicPr>
          <p:nvPr/>
        </p:nvPicPr>
        <p:blipFill>
          <a:blip r:embed="rId3" cstate="print"/>
          <a:srcRect/>
          <a:stretch>
            <a:fillRect/>
          </a:stretch>
        </p:blipFill>
        <p:spPr bwMode="auto">
          <a:xfrm>
            <a:off x="6660232" y="0"/>
            <a:ext cx="2196752" cy="72008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solidFill>
                  <a:schemeClr val="accent3">
                    <a:lumMod val="75000"/>
                  </a:schemeClr>
                </a:solidFill>
              </a:rPr>
              <a:t>Questions</a:t>
            </a:r>
          </a:p>
        </p:txBody>
      </p:sp>
      <p:sp>
        <p:nvSpPr>
          <p:cNvPr id="3" name="Content Placeholder 2"/>
          <p:cNvSpPr>
            <a:spLocks noGrp="1"/>
          </p:cNvSpPr>
          <p:nvPr>
            <p:ph idx="1"/>
          </p:nvPr>
        </p:nvSpPr>
        <p:spPr>
          <a:xfrm>
            <a:off x="539552" y="1340768"/>
            <a:ext cx="8229600" cy="4525963"/>
          </a:xfrm>
        </p:spPr>
        <p:txBody>
          <a:bodyPr/>
          <a:lstStyle/>
          <a:p>
            <a:pPr algn="ctr">
              <a:buNone/>
            </a:pPr>
            <a:r>
              <a:rPr lang="en-NZ" dirty="0"/>
              <a:t>Thank you for listening </a:t>
            </a:r>
          </a:p>
        </p:txBody>
      </p:sp>
      <p:pic>
        <p:nvPicPr>
          <p:cNvPr id="36866" name="Picture 2" descr="http://www.personal.psu.edu/afr3/blogs/siowfa12/Question-Mark.jpg"/>
          <p:cNvPicPr>
            <a:picLocks noChangeAspect="1" noChangeArrowheads="1"/>
          </p:cNvPicPr>
          <p:nvPr/>
        </p:nvPicPr>
        <p:blipFill>
          <a:blip r:embed="rId3" cstate="print"/>
          <a:srcRect/>
          <a:stretch>
            <a:fillRect/>
          </a:stretch>
        </p:blipFill>
        <p:spPr bwMode="auto">
          <a:xfrm>
            <a:off x="2771800" y="1988840"/>
            <a:ext cx="3600400" cy="4493242"/>
          </a:xfrm>
          <a:prstGeom prst="rect">
            <a:avLst/>
          </a:prstGeom>
          <a:noFill/>
        </p:spPr>
      </p:pic>
      <p:pic>
        <p:nvPicPr>
          <p:cNvPr id="5" name="Picture 2" descr="http://can.org.nz/system/files/images/NZTA_COL_ClearSpace.preview.jpg"/>
          <p:cNvPicPr>
            <a:picLocks noChangeAspect="1" noChangeArrowheads="1"/>
          </p:cNvPicPr>
          <p:nvPr/>
        </p:nvPicPr>
        <p:blipFill>
          <a:blip r:embed="rId4" cstate="print"/>
          <a:srcRect/>
          <a:stretch>
            <a:fillRect/>
          </a:stretch>
        </p:blipFill>
        <p:spPr bwMode="auto">
          <a:xfrm>
            <a:off x="-1016" y="6021288"/>
            <a:ext cx="2196752" cy="72008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931" y="901390"/>
            <a:ext cx="4123179"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899592" y="-130380"/>
            <a:ext cx="8229600" cy="1143000"/>
          </a:xfrm>
        </p:spPr>
        <p:txBody>
          <a:bodyPr/>
          <a:lstStyle/>
          <a:p>
            <a:r>
              <a:rPr lang="en-NZ" dirty="0">
                <a:solidFill>
                  <a:schemeClr val="accent3">
                    <a:lumMod val="75000"/>
                  </a:schemeClr>
                </a:solidFill>
              </a:rPr>
              <a:t>Equipment</a:t>
            </a:r>
            <a:r>
              <a:rPr lang="en-NZ" dirty="0"/>
              <a:t> </a:t>
            </a:r>
            <a:r>
              <a:rPr lang="en-NZ" dirty="0">
                <a:solidFill>
                  <a:schemeClr val="accent3">
                    <a:lumMod val="75000"/>
                  </a:schemeClr>
                </a:solidFill>
              </a:rPr>
              <a:t>used</a:t>
            </a:r>
          </a:p>
        </p:txBody>
      </p:sp>
      <p:pic>
        <p:nvPicPr>
          <p:cNvPr id="5" name="Picture 4"/>
          <p:cNvPicPr/>
          <p:nvPr/>
        </p:nvPicPr>
        <p:blipFill>
          <a:blip r:embed="rId4" cstate="print"/>
          <a:srcRect/>
          <a:stretch>
            <a:fillRect/>
          </a:stretch>
        </p:blipFill>
        <p:spPr bwMode="auto">
          <a:xfrm>
            <a:off x="611560" y="4335870"/>
            <a:ext cx="1350404" cy="1685418"/>
          </a:xfrm>
          <a:prstGeom prst="rect">
            <a:avLst/>
          </a:prstGeom>
          <a:noFill/>
          <a:ln w="9525">
            <a:noFill/>
            <a:miter lim="800000"/>
            <a:headEnd/>
            <a:tailEnd/>
          </a:ln>
        </p:spPr>
      </p:pic>
      <p:pic>
        <p:nvPicPr>
          <p:cNvPr id="8" name="Picture 2" descr="http://can.org.nz/system/files/images/NZTA_COL_ClearSpace.preview.jpg"/>
          <p:cNvPicPr>
            <a:picLocks noChangeAspect="1" noChangeArrowheads="1"/>
          </p:cNvPicPr>
          <p:nvPr/>
        </p:nvPicPr>
        <p:blipFill>
          <a:blip r:embed="rId5" cstate="print"/>
          <a:srcRect/>
          <a:stretch>
            <a:fillRect/>
          </a:stretch>
        </p:blipFill>
        <p:spPr bwMode="auto">
          <a:xfrm>
            <a:off x="-1016" y="6021288"/>
            <a:ext cx="2196752" cy="720080"/>
          </a:xfrm>
          <a:prstGeom prst="rect">
            <a:avLst/>
          </a:prstGeom>
          <a:noFill/>
        </p:spPr>
      </p:pic>
      <p:pic>
        <p:nvPicPr>
          <p:cNvPr id="9" name="Picture 8"/>
          <p:cNvPicPr/>
          <p:nvPr/>
        </p:nvPicPr>
        <p:blipFill>
          <a:blip r:embed="rId6" cstate="print"/>
          <a:stretch>
            <a:fillRect/>
          </a:stretch>
        </p:blipFill>
        <p:spPr>
          <a:xfrm>
            <a:off x="2529043" y="4258655"/>
            <a:ext cx="1669834" cy="1946698"/>
          </a:xfrm>
          <a:prstGeom prst="rect">
            <a:avLst/>
          </a:prstGeom>
        </p:spPr>
      </p:pic>
      <p:sp>
        <p:nvSpPr>
          <p:cNvPr id="11" name="TextBox 10"/>
          <p:cNvSpPr txBox="1"/>
          <p:nvPr/>
        </p:nvSpPr>
        <p:spPr>
          <a:xfrm>
            <a:off x="447088" y="3796990"/>
            <a:ext cx="2160240" cy="1015663"/>
          </a:xfrm>
          <a:prstGeom prst="rect">
            <a:avLst/>
          </a:prstGeom>
          <a:noFill/>
        </p:spPr>
        <p:txBody>
          <a:bodyPr wrap="square" rtlCol="0">
            <a:spAutoFit/>
          </a:bodyPr>
          <a:lstStyle/>
          <a:p>
            <a:r>
              <a:rPr lang="en-NZ" sz="2400" dirty="0"/>
              <a:t>A radar unit</a:t>
            </a:r>
          </a:p>
          <a:p>
            <a:endParaRPr lang="en-NZ" dirty="0"/>
          </a:p>
          <a:p>
            <a:r>
              <a:rPr lang="en-NZ" dirty="0"/>
              <a:t>	</a:t>
            </a:r>
          </a:p>
        </p:txBody>
      </p:sp>
      <p:sp>
        <p:nvSpPr>
          <p:cNvPr id="12" name="TextBox 11"/>
          <p:cNvSpPr txBox="1"/>
          <p:nvPr/>
        </p:nvSpPr>
        <p:spPr>
          <a:xfrm>
            <a:off x="2699291" y="3796989"/>
            <a:ext cx="1329338" cy="461665"/>
          </a:xfrm>
          <a:prstGeom prst="rect">
            <a:avLst/>
          </a:prstGeom>
          <a:noFill/>
        </p:spPr>
        <p:txBody>
          <a:bodyPr wrap="none" rtlCol="0">
            <a:spAutoFit/>
          </a:bodyPr>
          <a:lstStyle/>
          <a:p>
            <a:pPr algn="ctr"/>
            <a:r>
              <a:rPr lang="en-NZ" sz="2400" dirty="0"/>
              <a:t>SAW sign</a:t>
            </a:r>
          </a:p>
        </p:txBody>
      </p:sp>
      <p:sp>
        <p:nvSpPr>
          <p:cNvPr id="10" name="TextBox 9"/>
          <p:cNvSpPr txBox="1"/>
          <p:nvPr/>
        </p:nvSpPr>
        <p:spPr>
          <a:xfrm>
            <a:off x="204791" y="696952"/>
            <a:ext cx="4827090" cy="1015663"/>
          </a:xfrm>
          <a:prstGeom prst="rect">
            <a:avLst/>
          </a:prstGeom>
          <a:noFill/>
        </p:spPr>
        <p:txBody>
          <a:bodyPr wrap="square" rtlCol="0">
            <a:spAutoFit/>
          </a:bodyPr>
          <a:lstStyle/>
          <a:p>
            <a:r>
              <a:rPr lang="en-NZ" sz="2400" dirty="0"/>
              <a:t>Type 1: </a:t>
            </a:r>
            <a:r>
              <a:rPr lang="en-NZ" sz="2400" dirty="0" err="1"/>
              <a:t>RoadQuake</a:t>
            </a:r>
            <a:r>
              <a:rPr lang="en-NZ" sz="2400" dirty="0"/>
              <a:t> 2F Hinged</a:t>
            </a:r>
          </a:p>
          <a:p>
            <a:endParaRPr lang="en-NZ" dirty="0"/>
          </a:p>
          <a:p>
            <a:r>
              <a:rPr lang="en-NZ" dirty="0"/>
              <a:t>	</a:t>
            </a:r>
          </a:p>
        </p:txBody>
      </p:sp>
      <p:sp>
        <p:nvSpPr>
          <p:cNvPr id="13" name="TextBox 12"/>
          <p:cNvSpPr txBox="1"/>
          <p:nvPr/>
        </p:nvSpPr>
        <p:spPr>
          <a:xfrm>
            <a:off x="5031881" y="744902"/>
            <a:ext cx="4145303" cy="1015663"/>
          </a:xfrm>
          <a:prstGeom prst="rect">
            <a:avLst/>
          </a:prstGeom>
          <a:noFill/>
        </p:spPr>
        <p:txBody>
          <a:bodyPr wrap="square" rtlCol="0">
            <a:spAutoFit/>
          </a:bodyPr>
          <a:lstStyle/>
          <a:p>
            <a:r>
              <a:rPr lang="en-NZ" sz="2400" dirty="0"/>
              <a:t>Type 2: RoadQuake2</a:t>
            </a:r>
          </a:p>
          <a:p>
            <a:endParaRPr lang="en-NZ" dirty="0"/>
          </a:p>
          <a:p>
            <a:r>
              <a:rPr lang="en-NZ" dirty="0"/>
              <a:t>	</a:t>
            </a:r>
          </a:p>
        </p:txBody>
      </p:sp>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6337" y="1300683"/>
            <a:ext cx="348615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9286" y="3914342"/>
            <a:ext cx="4063675" cy="2346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linds(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3"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par>
                                <p:cTn id="26" presetID="3" presetClass="entr" presetSubtype="1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par>
                                <p:cTn id="34" presetID="3" presetClass="entr" presetSubtype="1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linds(horizont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0252" y="836712"/>
            <a:ext cx="9123748" cy="6021288"/>
          </a:xfrm>
          <a:prstGeom prst="rect">
            <a:avLst/>
          </a:prstGeom>
        </p:spPr>
      </p:pic>
      <p:sp>
        <p:nvSpPr>
          <p:cNvPr id="5" name="Title 1"/>
          <p:cNvSpPr>
            <a:spLocks noGrp="1"/>
          </p:cNvSpPr>
          <p:nvPr>
            <p:ph type="title"/>
          </p:nvPr>
        </p:nvSpPr>
        <p:spPr>
          <a:xfrm>
            <a:off x="16520" y="0"/>
            <a:ext cx="8229600" cy="1143000"/>
          </a:xfrm>
        </p:spPr>
        <p:txBody>
          <a:bodyPr/>
          <a:lstStyle/>
          <a:p>
            <a:r>
              <a:rPr lang="en-NZ" dirty="0">
                <a:solidFill>
                  <a:schemeClr val="accent3">
                    <a:lumMod val="75000"/>
                  </a:schemeClr>
                </a:solidFill>
              </a:rPr>
              <a:t>Location</a:t>
            </a:r>
          </a:p>
        </p:txBody>
      </p:sp>
    </p:spTree>
    <p:extLst>
      <p:ext uri="{BB962C8B-B14F-4D97-AF65-F5344CB8AC3E}">
        <p14:creationId xmlns:p14="http://schemas.microsoft.com/office/powerpoint/2010/main" val="712413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39" y="0"/>
            <a:ext cx="8229600" cy="882352"/>
          </a:xfrm>
        </p:spPr>
        <p:txBody>
          <a:bodyPr/>
          <a:lstStyle/>
          <a:p>
            <a:r>
              <a:rPr lang="en-NZ" dirty="0">
                <a:solidFill>
                  <a:schemeClr val="accent3">
                    <a:lumMod val="75000"/>
                  </a:schemeClr>
                </a:solidFill>
              </a:rPr>
              <a:t>Test Location</a:t>
            </a:r>
          </a:p>
        </p:txBody>
      </p:sp>
      <p:pic>
        <p:nvPicPr>
          <p:cNvPr id="3" name="Picture 2"/>
          <p:cNvPicPr>
            <a:picLocks noChangeAspect="1"/>
          </p:cNvPicPr>
          <p:nvPr/>
        </p:nvPicPr>
        <p:blipFill>
          <a:blip r:embed="rId3" cstate="print"/>
          <a:stretch>
            <a:fillRect/>
          </a:stretch>
        </p:blipFill>
        <p:spPr>
          <a:xfrm>
            <a:off x="0" y="692696"/>
            <a:ext cx="9127480" cy="6048672"/>
          </a:xfrm>
          <a:prstGeom prst="rect">
            <a:avLst/>
          </a:prstGeom>
        </p:spPr>
      </p:pic>
      <p:pic>
        <p:nvPicPr>
          <p:cNvPr id="5" name="Picture 3"/>
          <p:cNvPicPr>
            <a:picLocks noChangeAspect="1" noChangeArrowheads="1"/>
          </p:cNvPicPr>
          <p:nvPr/>
        </p:nvPicPr>
        <p:blipFill>
          <a:blip r:embed="rId4" cstate="print"/>
          <a:srcRect/>
          <a:stretch>
            <a:fillRect/>
          </a:stretch>
        </p:blipFill>
        <p:spPr bwMode="auto">
          <a:xfrm>
            <a:off x="3563888" y="4221088"/>
            <a:ext cx="337004" cy="351656"/>
          </a:xfrm>
          <a:prstGeom prst="rect">
            <a:avLst/>
          </a:prstGeom>
          <a:noFill/>
          <a:ln w="9525">
            <a:noFill/>
            <a:miter lim="800000"/>
            <a:headEnd/>
            <a:tailEnd/>
          </a:ln>
        </p:spPr>
      </p:pic>
      <p:cxnSp>
        <p:nvCxnSpPr>
          <p:cNvPr id="10" name="Straight Arrow Connector 9"/>
          <p:cNvCxnSpPr/>
          <p:nvPr/>
        </p:nvCxnSpPr>
        <p:spPr>
          <a:xfrm>
            <a:off x="3635896" y="3163788"/>
            <a:ext cx="0" cy="10573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369951" y="2856011"/>
            <a:ext cx="792088" cy="307777"/>
          </a:xfrm>
          <a:prstGeom prst="rect">
            <a:avLst/>
          </a:prstGeom>
          <a:solidFill>
            <a:schemeClr val="bg1"/>
          </a:solidFill>
          <a:ln>
            <a:solidFill>
              <a:schemeClr val="tx1"/>
            </a:solidFill>
          </a:ln>
        </p:spPr>
        <p:txBody>
          <a:bodyPr wrap="square" rtlCol="0">
            <a:spAutoFit/>
          </a:bodyPr>
          <a:lstStyle/>
          <a:p>
            <a:r>
              <a:rPr lang="en-NZ" sz="1400" dirty="0"/>
              <a:t>Radar</a:t>
            </a:r>
          </a:p>
        </p:txBody>
      </p:sp>
    </p:spTree>
    <p:extLst>
      <p:ext uri="{BB962C8B-B14F-4D97-AF65-F5344CB8AC3E}">
        <p14:creationId xmlns:p14="http://schemas.microsoft.com/office/powerpoint/2010/main" val="120702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t1.gstatic.com/images?q=tbn:ANd9GcTzj8PcJ3xwbXNB0EuRNy1iTI5vyD8KZGCS_PxRl-Q5FI3RxDFH_A"/>
          <p:cNvPicPr>
            <a:picLocks noChangeAspect="1" noChangeArrowheads="1"/>
          </p:cNvPicPr>
          <p:nvPr/>
        </p:nvPicPr>
        <p:blipFill>
          <a:blip r:embed="rId3" cstate="print"/>
          <a:srcRect/>
          <a:stretch>
            <a:fillRect/>
          </a:stretch>
        </p:blipFill>
        <p:spPr bwMode="auto">
          <a:xfrm>
            <a:off x="5796136" y="188640"/>
            <a:ext cx="2390775" cy="2304256"/>
          </a:xfrm>
          <a:prstGeom prst="rect">
            <a:avLst/>
          </a:prstGeom>
          <a:noFill/>
        </p:spPr>
      </p:pic>
      <p:sp>
        <p:nvSpPr>
          <p:cNvPr id="4" name="Title 1"/>
          <p:cNvSpPr>
            <a:spLocks noGrp="1"/>
          </p:cNvSpPr>
          <p:nvPr>
            <p:ph type="title"/>
          </p:nvPr>
        </p:nvSpPr>
        <p:spPr/>
        <p:txBody>
          <a:bodyPr/>
          <a:lstStyle/>
          <a:p>
            <a:r>
              <a:rPr lang="en-NZ" dirty="0">
                <a:solidFill>
                  <a:schemeClr val="accent3">
                    <a:lumMod val="75000"/>
                  </a:schemeClr>
                </a:solidFill>
              </a:rPr>
              <a:t>Day 1 - Methodology</a:t>
            </a:r>
          </a:p>
        </p:txBody>
      </p:sp>
      <p:cxnSp>
        <p:nvCxnSpPr>
          <p:cNvPr id="6" name="Straight Connector 5"/>
          <p:cNvCxnSpPr>
            <a:stCxn id="53" idx="1"/>
          </p:cNvCxnSpPr>
          <p:nvPr/>
        </p:nvCxnSpPr>
        <p:spPr>
          <a:xfrm>
            <a:off x="216024" y="4509120"/>
            <a:ext cx="2955731" cy="255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80528" y="4210624"/>
            <a:ext cx="9144000" cy="7200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608642" y="4297998"/>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Oval 14"/>
          <p:cNvSpPr/>
          <p:nvPr/>
        </p:nvSpPr>
        <p:spPr>
          <a:xfrm>
            <a:off x="4315338" y="4303747"/>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Oval 17"/>
          <p:cNvSpPr/>
          <p:nvPr/>
        </p:nvSpPr>
        <p:spPr>
          <a:xfrm>
            <a:off x="7200800" y="4600845"/>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Oval 18"/>
          <p:cNvSpPr/>
          <p:nvPr/>
        </p:nvSpPr>
        <p:spPr>
          <a:xfrm>
            <a:off x="5554040" y="4323047"/>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Oval 19"/>
          <p:cNvSpPr/>
          <p:nvPr/>
        </p:nvSpPr>
        <p:spPr>
          <a:xfrm>
            <a:off x="5292080" y="4323538"/>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Oval 20"/>
          <p:cNvSpPr/>
          <p:nvPr/>
        </p:nvSpPr>
        <p:spPr>
          <a:xfrm>
            <a:off x="3960440" y="4293096"/>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Oval 21"/>
          <p:cNvSpPr/>
          <p:nvPr/>
        </p:nvSpPr>
        <p:spPr>
          <a:xfrm>
            <a:off x="4968552" y="4322127"/>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Oval 24"/>
          <p:cNvSpPr/>
          <p:nvPr/>
        </p:nvSpPr>
        <p:spPr>
          <a:xfrm>
            <a:off x="7596844" y="4353627"/>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Oval 25"/>
          <p:cNvSpPr/>
          <p:nvPr/>
        </p:nvSpPr>
        <p:spPr>
          <a:xfrm>
            <a:off x="7380312" y="4482621"/>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9" name="Picture 6" descr="http://upload.wikimedia.org/wikipedia/commons/thumb/3/3a/New_Zealand_RG-4.svg/120px-New_Zealand_RG-4.svg.png"/>
          <p:cNvPicPr>
            <a:picLocks noChangeAspect="1" noChangeArrowheads="1"/>
          </p:cNvPicPr>
          <p:nvPr/>
        </p:nvPicPr>
        <p:blipFill>
          <a:blip r:embed="rId4" cstate="print"/>
          <a:srcRect/>
          <a:stretch>
            <a:fillRect/>
          </a:stretch>
        </p:blipFill>
        <p:spPr bwMode="auto">
          <a:xfrm>
            <a:off x="7818154" y="4529102"/>
            <a:ext cx="454122" cy="144016"/>
          </a:xfrm>
          <a:prstGeom prst="rect">
            <a:avLst/>
          </a:prstGeom>
          <a:noFill/>
        </p:spPr>
      </p:pic>
      <p:pic>
        <p:nvPicPr>
          <p:cNvPr id="30" name="Picture 6" descr="http://upload.wikimedia.org/wikipedia/commons/thumb/3/3a/New_Zealand_RG-4.svg/120px-New_Zealand_RG-4.svg.png"/>
          <p:cNvPicPr>
            <a:picLocks noChangeAspect="1" noChangeArrowheads="1"/>
          </p:cNvPicPr>
          <p:nvPr/>
        </p:nvPicPr>
        <p:blipFill>
          <a:blip r:embed="rId4" cstate="print"/>
          <a:srcRect/>
          <a:stretch>
            <a:fillRect/>
          </a:stretch>
        </p:blipFill>
        <p:spPr bwMode="auto">
          <a:xfrm>
            <a:off x="1080387" y="4410726"/>
            <a:ext cx="454122" cy="144016"/>
          </a:xfrm>
          <a:prstGeom prst="rect">
            <a:avLst/>
          </a:prstGeom>
          <a:noFill/>
        </p:spPr>
      </p:pic>
      <p:cxnSp>
        <p:nvCxnSpPr>
          <p:cNvPr id="31" name="Straight Arrow Connector 30"/>
          <p:cNvCxnSpPr/>
          <p:nvPr/>
        </p:nvCxnSpPr>
        <p:spPr>
          <a:xfrm flipH="1">
            <a:off x="7272808" y="3861048"/>
            <a:ext cx="648072"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08520" y="3429000"/>
            <a:ext cx="9288016" cy="0"/>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Picture 2" descr="File:New Zealand RG-1 (70 kmh).svg">
            <a:hlinkClick r:id="rId5"/>
          </p:cNvPr>
          <p:cNvPicPr>
            <a:picLocks noChangeAspect="1" noChangeArrowheads="1"/>
          </p:cNvPicPr>
          <p:nvPr/>
        </p:nvPicPr>
        <p:blipFill>
          <a:blip r:embed="rId6" cstate="print"/>
          <a:srcRect/>
          <a:stretch>
            <a:fillRect/>
          </a:stretch>
        </p:blipFill>
        <p:spPr bwMode="auto">
          <a:xfrm>
            <a:off x="1147031" y="4130785"/>
            <a:ext cx="288032" cy="288032"/>
          </a:xfrm>
          <a:prstGeom prst="rect">
            <a:avLst/>
          </a:prstGeom>
          <a:noFill/>
        </p:spPr>
      </p:pic>
      <p:pic>
        <p:nvPicPr>
          <p:cNvPr id="36" name="Picture 2" descr="File:New Zealand RG-1 (70 kmh).svg">
            <a:hlinkClick r:id="rId5"/>
          </p:cNvPr>
          <p:cNvPicPr>
            <a:picLocks noChangeAspect="1" noChangeArrowheads="1"/>
          </p:cNvPicPr>
          <p:nvPr/>
        </p:nvPicPr>
        <p:blipFill>
          <a:blip r:embed="rId6" cstate="print"/>
          <a:srcRect/>
          <a:stretch>
            <a:fillRect/>
          </a:stretch>
        </p:blipFill>
        <p:spPr bwMode="auto">
          <a:xfrm>
            <a:off x="7884633" y="4231739"/>
            <a:ext cx="288032" cy="288032"/>
          </a:xfrm>
          <a:prstGeom prst="rect">
            <a:avLst/>
          </a:prstGeom>
          <a:noFill/>
        </p:spPr>
      </p:pic>
      <p:cxnSp>
        <p:nvCxnSpPr>
          <p:cNvPr id="39" name="Straight Connector 38"/>
          <p:cNvCxnSpPr/>
          <p:nvPr/>
        </p:nvCxnSpPr>
        <p:spPr>
          <a:xfrm>
            <a:off x="70221" y="3573016"/>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534509" y="4912314"/>
            <a:ext cx="1272528" cy="307777"/>
          </a:xfrm>
          <a:prstGeom prst="rect">
            <a:avLst/>
          </a:prstGeom>
          <a:noFill/>
        </p:spPr>
        <p:txBody>
          <a:bodyPr wrap="none" rtlCol="0">
            <a:spAutoFit/>
          </a:bodyPr>
          <a:lstStyle/>
          <a:p>
            <a:r>
              <a:rPr lang="en-NZ" sz="1400" dirty="0"/>
              <a:t>Point 1 – Day 1</a:t>
            </a:r>
          </a:p>
        </p:txBody>
      </p:sp>
      <p:pic>
        <p:nvPicPr>
          <p:cNvPr id="52" name="Picture 4" descr="http://t2.gstatic.com/images?q=tbn:ANd9GcRVYHy34wgSoQcXjGutG6pADzZTd3vKAvAl6zrfoPl-h3b4R5g1"/>
          <p:cNvPicPr>
            <a:picLocks noChangeAspect="1" noChangeArrowheads="1"/>
          </p:cNvPicPr>
          <p:nvPr/>
        </p:nvPicPr>
        <p:blipFill>
          <a:blip r:embed="rId7" cstate="print"/>
          <a:srcRect/>
          <a:stretch>
            <a:fillRect/>
          </a:stretch>
        </p:blipFill>
        <p:spPr bwMode="auto">
          <a:xfrm rot="16200000">
            <a:off x="-35496" y="3212976"/>
            <a:ext cx="432048" cy="432048"/>
          </a:xfrm>
          <a:prstGeom prst="rect">
            <a:avLst/>
          </a:prstGeom>
          <a:noFill/>
        </p:spPr>
      </p:pic>
      <p:pic>
        <p:nvPicPr>
          <p:cNvPr id="53" name="Picture 4" descr="http://t2.gstatic.com/images?q=tbn:ANd9GcRVYHy34wgSoQcXjGutG6pADzZTd3vKAvAl6zrfoPl-h3b4R5g1"/>
          <p:cNvPicPr>
            <a:picLocks noChangeAspect="1" noChangeArrowheads="1"/>
          </p:cNvPicPr>
          <p:nvPr/>
        </p:nvPicPr>
        <p:blipFill>
          <a:blip r:embed="rId7" cstate="print"/>
          <a:srcRect/>
          <a:stretch>
            <a:fillRect/>
          </a:stretch>
        </p:blipFill>
        <p:spPr bwMode="auto">
          <a:xfrm rot="16200000">
            <a:off x="0" y="4077072"/>
            <a:ext cx="432048" cy="432048"/>
          </a:xfrm>
          <a:prstGeom prst="rect">
            <a:avLst/>
          </a:prstGeom>
          <a:noFill/>
        </p:spPr>
      </p:pic>
      <p:sp>
        <p:nvSpPr>
          <p:cNvPr id="54" name="Oval 53"/>
          <p:cNvSpPr/>
          <p:nvPr/>
        </p:nvSpPr>
        <p:spPr>
          <a:xfrm>
            <a:off x="3387400" y="4912314"/>
            <a:ext cx="2088232"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t>Work Area</a:t>
            </a:r>
          </a:p>
        </p:txBody>
      </p:sp>
      <p:cxnSp>
        <p:nvCxnSpPr>
          <p:cNvPr id="55" name="Straight Arrow Connector 54"/>
          <p:cNvCxnSpPr/>
          <p:nvPr/>
        </p:nvCxnSpPr>
        <p:spPr>
          <a:xfrm flipH="1">
            <a:off x="1512168" y="3846425"/>
            <a:ext cx="648072"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pic>
        <p:nvPicPr>
          <p:cNvPr id="100" name="Picture 2" descr="http://can.org.nz/system/files/images/NZTA_COL_ClearSpace.preview.jpg"/>
          <p:cNvPicPr>
            <a:picLocks noChangeAspect="1" noChangeArrowheads="1"/>
          </p:cNvPicPr>
          <p:nvPr/>
        </p:nvPicPr>
        <p:blipFill>
          <a:blip r:embed="rId8" cstate="print"/>
          <a:srcRect/>
          <a:stretch>
            <a:fillRect/>
          </a:stretch>
        </p:blipFill>
        <p:spPr bwMode="auto">
          <a:xfrm>
            <a:off x="-1016" y="6021288"/>
            <a:ext cx="2196752" cy="720080"/>
          </a:xfrm>
          <a:prstGeom prst="rect">
            <a:avLst/>
          </a:prstGeom>
          <a:noFill/>
        </p:spPr>
      </p:pic>
      <p:pic>
        <p:nvPicPr>
          <p:cNvPr id="43" name="Picture 3"/>
          <p:cNvPicPr>
            <a:picLocks noChangeAspect="1" noChangeArrowheads="1"/>
          </p:cNvPicPr>
          <p:nvPr/>
        </p:nvPicPr>
        <p:blipFill>
          <a:blip r:embed="rId9" cstate="print"/>
          <a:srcRect/>
          <a:stretch>
            <a:fillRect/>
          </a:stretch>
        </p:blipFill>
        <p:spPr bwMode="auto">
          <a:xfrm>
            <a:off x="2063746" y="4265186"/>
            <a:ext cx="337004" cy="351656"/>
          </a:xfrm>
          <a:prstGeom prst="rect">
            <a:avLst/>
          </a:prstGeom>
          <a:noFill/>
          <a:ln w="9525">
            <a:noFill/>
            <a:miter lim="800000"/>
            <a:headEnd/>
            <a:tailEnd/>
          </a:ln>
        </p:spPr>
      </p:pic>
      <p:cxnSp>
        <p:nvCxnSpPr>
          <p:cNvPr id="45" name="Straight Arrow Connector 44"/>
          <p:cNvCxnSpPr>
            <a:stCxn id="50" idx="0"/>
            <a:endCxn id="43" idx="2"/>
          </p:cNvCxnSpPr>
          <p:nvPr/>
        </p:nvCxnSpPr>
        <p:spPr>
          <a:xfrm flipV="1">
            <a:off x="2170773" y="4616842"/>
            <a:ext cx="61475" cy="2954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8" name="Picture 47"/>
          <p:cNvPicPr/>
          <p:nvPr/>
        </p:nvPicPr>
        <p:blipFill>
          <a:blip r:embed="rId10" cstate="print"/>
          <a:srcRect/>
          <a:stretch>
            <a:fillRect/>
          </a:stretch>
        </p:blipFill>
        <p:spPr bwMode="auto">
          <a:xfrm>
            <a:off x="1992608" y="1448780"/>
            <a:ext cx="1944216" cy="1728192"/>
          </a:xfrm>
          <a:prstGeom prst="rect">
            <a:avLst/>
          </a:prstGeom>
          <a:noFill/>
          <a:ln w="9525">
            <a:noFill/>
            <a:miter lim="800000"/>
            <a:headEnd/>
            <a:tailEnd/>
          </a:ln>
        </p:spPr>
      </p:pic>
      <p:cxnSp>
        <p:nvCxnSpPr>
          <p:cNvPr id="49" name="Straight Connector 48"/>
          <p:cNvCxnSpPr/>
          <p:nvPr/>
        </p:nvCxnSpPr>
        <p:spPr>
          <a:xfrm flipV="1">
            <a:off x="6422087" y="4425635"/>
            <a:ext cx="2792134" cy="345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171755" y="4764578"/>
            <a:ext cx="0" cy="197679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419101" y="4764578"/>
            <a:ext cx="0" cy="206863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t1.gstatic.com/images?q=tbn:ANd9GcTzj8PcJ3xwbXNB0EuRNy1iTI5vyD8KZGCS_PxRl-Q5FI3RxDFH_A"/>
          <p:cNvPicPr>
            <a:picLocks noChangeAspect="1" noChangeArrowheads="1"/>
          </p:cNvPicPr>
          <p:nvPr/>
        </p:nvPicPr>
        <p:blipFill>
          <a:blip r:embed="rId3" cstate="print"/>
          <a:srcRect/>
          <a:stretch>
            <a:fillRect/>
          </a:stretch>
        </p:blipFill>
        <p:spPr bwMode="auto">
          <a:xfrm>
            <a:off x="6689245" y="0"/>
            <a:ext cx="2390775" cy="1914525"/>
          </a:xfrm>
          <a:prstGeom prst="rect">
            <a:avLst/>
          </a:prstGeom>
          <a:noFill/>
        </p:spPr>
      </p:pic>
      <p:sp>
        <p:nvSpPr>
          <p:cNvPr id="2" name="Title 1"/>
          <p:cNvSpPr>
            <a:spLocks noGrp="1"/>
          </p:cNvSpPr>
          <p:nvPr>
            <p:ph type="title"/>
          </p:nvPr>
        </p:nvSpPr>
        <p:spPr/>
        <p:txBody>
          <a:bodyPr/>
          <a:lstStyle/>
          <a:p>
            <a:r>
              <a:rPr lang="en-NZ" dirty="0">
                <a:solidFill>
                  <a:schemeClr val="accent3">
                    <a:lumMod val="75000"/>
                  </a:schemeClr>
                </a:solidFill>
              </a:rPr>
              <a:t>Day 2 - Methodology</a:t>
            </a:r>
          </a:p>
        </p:txBody>
      </p:sp>
      <p:sp>
        <p:nvSpPr>
          <p:cNvPr id="3" name="Content Placeholder 2"/>
          <p:cNvSpPr>
            <a:spLocks noGrp="1"/>
          </p:cNvSpPr>
          <p:nvPr>
            <p:ph idx="1"/>
          </p:nvPr>
        </p:nvSpPr>
        <p:spPr>
          <a:xfrm>
            <a:off x="457200" y="1052736"/>
            <a:ext cx="8229600" cy="5073427"/>
          </a:xfrm>
        </p:spPr>
        <p:txBody>
          <a:bodyPr/>
          <a:lstStyle/>
          <a:p>
            <a:r>
              <a:rPr lang="en-NZ" dirty="0">
                <a:solidFill>
                  <a:schemeClr val="accent3">
                    <a:lumMod val="75000"/>
                  </a:schemeClr>
                </a:solidFill>
              </a:rPr>
              <a:t>Speed Activated Warning Sign</a:t>
            </a:r>
          </a:p>
          <a:p>
            <a:pPr>
              <a:buNone/>
            </a:pPr>
            <a:endParaRPr lang="en-NZ" dirty="0"/>
          </a:p>
        </p:txBody>
      </p:sp>
      <p:pic>
        <p:nvPicPr>
          <p:cNvPr id="50" name="Picture 49"/>
          <p:cNvPicPr/>
          <p:nvPr/>
        </p:nvPicPr>
        <p:blipFill>
          <a:blip r:embed="rId4" cstate="print"/>
          <a:srcRect/>
          <a:stretch>
            <a:fillRect/>
          </a:stretch>
        </p:blipFill>
        <p:spPr bwMode="auto">
          <a:xfrm>
            <a:off x="2051720" y="2132856"/>
            <a:ext cx="1008112" cy="1116124"/>
          </a:xfrm>
          <a:prstGeom prst="rect">
            <a:avLst/>
          </a:prstGeom>
          <a:noFill/>
          <a:ln w="9525">
            <a:noFill/>
            <a:miter lim="800000"/>
            <a:headEnd/>
            <a:tailEnd/>
          </a:ln>
        </p:spPr>
      </p:pic>
      <p:pic>
        <p:nvPicPr>
          <p:cNvPr id="51" name="Picture 50"/>
          <p:cNvPicPr/>
          <p:nvPr/>
        </p:nvPicPr>
        <p:blipFill>
          <a:blip r:embed="rId5" cstate="print"/>
          <a:stretch>
            <a:fillRect/>
          </a:stretch>
        </p:blipFill>
        <p:spPr>
          <a:xfrm>
            <a:off x="4642221" y="1841801"/>
            <a:ext cx="1043592" cy="1407179"/>
          </a:xfrm>
          <a:prstGeom prst="rect">
            <a:avLst/>
          </a:prstGeom>
        </p:spPr>
      </p:pic>
      <p:sp>
        <p:nvSpPr>
          <p:cNvPr id="53" name="TextBox 52"/>
          <p:cNvSpPr txBox="1"/>
          <p:nvPr/>
        </p:nvSpPr>
        <p:spPr>
          <a:xfrm>
            <a:off x="2109339" y="1657135"/>
            <a:ext cx="892873" cy="369332"/>
          </a:xfrm>
          <a:prstGeom prst="rect">
            <a:avLst/>
          </a:prstGeom>
          <a:noFill/>
        </p:spPr>
        <p:txBody>
          <a:bodyPr wrap="none" rtlCol="0">
            <a:spAutoFit/>
          </a:bodyPr>
          <a:lstStyle/>
          <a:p>
            <a:r>
              <a:rPr lang="en-NZ" dirty="0"/>
              <a:t>Point 1 </a:t>
            </a:r>
          </a:p>
        </p:txBody>
      </p:sp>
      <p:sp>
        <p:nvSpPr>
          <p:cNvPr id="54" name="TextBox 53"/>
          <p:cNvSpPr txBox="1"/>
          <p:nvPr/>
        </p:nvSpPr>
        <p:spPr>
          <a:xfrm>
            <a:off x="4558119" y="1454000"/>
            <a:ext cx="892873" cy="369332"/>
          </a:xfrm>
          <a:prstGeom prst="rect">
            <a:avLst/>
          </a:prstGeom>
          <a:noFill/>
        </p:spPr>
        <p:txBody>
          <a:bodyPr wrap="none" rtlCol="0">
            <a:spAutoFit/>
          </a:bodyPr>
          <a:lstStyle/>
          <a:p>
            <a:r>
              <a:rPr lang="en-NZ" dirty="0"/>
              <a:t>Point 2 </a:t>
            </a:r>
          </a:p>
        </p:txBody>
      </p:sp>
      <p:pic>
        <p:nvPicPr>
          <p:cNvPr id="55" name="Picture 54"/>
          <p:cNvPicPr/>
          <p:nvPr/>
        </p:nvPicPr>
        <p:blipFill>
          <a:blip r:embed="rId5" cstate="print"/>
          <a:stretch>
            <a:fillRect/>
          </a:stretch>
        </p:blipFill>
        <p:spPr>
          <a:xfrm>
            <a:off x="8740790" y="3994600"/>
            <a:ext cx="216024" cy="504056"/>
          </a:xfrm>
          <a:prstGeom prst="rect">
            <a:avLst/>
          </a:prstGeom>
        </p:spPr>
      </p:pic>
      <p:cxnSp>
        <p:nvCxnSpPr>
          <p:cNvPr id="56" name="Straight Connector 55"/>
          <p:cNvCxnSpPr>
            <a:stCxn id="76" idx="1"/>
          </p:cNvCxnSpPr>
          <p:nvPr/>
        </p:nvCxnSpPr>
        <p:spPr>
          <a:xfrm>
            <a:off x="216024" y="4509120"/>
            <a:ext cx="2955731" cy="255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180528" y="4210624"/>
            <a:ext cx="9144000" cy="7200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4608642" y="4297998"/>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9" name="Oval 58"/>
          <p:cNvSpPr/>
          <p:nvPr/>
        </p:nvSpPr>
        <p:spPr>
          <a:xfrm>
            <a:off x="4315338" y="4303747"/>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0" name="Oval 59"/>
          <p:cNvSpPr/>
          <p:nvPr/>
        </p:nvSpPr>
        <p:spPr>
          <a:xfrm>
            <a:off x="7200800" y="4600845"/>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1" name="Oval 60"/>
          <p:cNvSpPr/>
          <p:nvPr/>
        </p:nvSpPr>
        <p:spPr>
          <a:xfrm>
            <a:off x="5554040" y="4323047"/>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2" name="Oval 61"/>
          <p:cNvSpPr/>
          <p:nvPr/>
        </p:nvSpPr>
        <p:spPr>
          <a:xfrm>
            <a:off x="5292080" y="4323538"/>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3" name="Oval 62"/>
          <p:cNvSpPr/>
          <p:nvPr/>
        </p:nvSpPr>
        <p:spPr>
          <a:xfrm>
            <a:off x="3960440" y="4293096"/>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4" name="Oval 63"/>
          <p:cNvSpPr/>
          <p:nvPr/>
        </p:nvSpPr>
        <p:spPr>
          <a:xfrm>
            <a:off x="4968552" y="4322127"/>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5" name="Oval 64"/>
          <p:cNvSpPr/>
          <p:nvPr/>
        </p:nvSpPr>
        <p:spPr>
          <a:xfrm>
            <a:off x="7596844" y="4353627"/>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6" name="Oval 65"/>
          <p:cNvSpPr/>
          <p:nvPr/>
        </p:nvSpPr>
        <p:spPr>
          <a:xfrm>
            <a:off x="7380312" y="4482621"/>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7" name="Picture 6" descr="http://upload.wikimedia.org/wikipedia/commons/thumb/3/3a/New_Zealand_RG-4.svg/120px-New_Zealand_RG-4.svg.png"/>
          <p:cNvPicPr>
            <a:picLocks noChangeAspect="1" noChangeArrowheads="1"/>
          </p:cNvPicPr>
          <p:nvPr/>
        </p:nvPicPr>
        <p:blipFill>
          <a:blip r:embed="rId6" cstate="print"/>
          <a:srcRect/>
          <a:stretch>
            <a:fillRect/>
          </a:stretch>
        </p:blipFill>
        <p:spPr bwMode="auto">
          <a:xfrm>
            <a:off x="7818154" y="4529102"/>
            <a:ext cx="454122" cy="144016"/>
          </a:xfrm>
          <a:prstGeom prst="rect">
            <a:avLst/>
          </a:prstGeom>
          <a:noFill/>
        </p:spPr>
      </p:pic>
      <p:pic>
        <p:nvPicPr>
          <p:cNvPr id="68" name="Picture 6" descr="http://upload.wikimedia.org/wikipedia/commons/thumb/3/3a/New_Zealand_RG-4.svg/120px-New_Zealand_RG-4.svg.png"/>
          <p:cNvPicPr>
            <a:picLocks noChangeAspect="1" noChangeArrowheads="1"/>
          </p:cNvPicPr>
          <p:nvPr/>
        </p:nvPicPr>
        <p:blipFill>
          <a:blip r:embed="rId6" cstate="print"/>
          <a:srcRect/>
          <a:stretch>
            <a:fillRect/>
          </a:stretch>
        </p:blipFill>
        <p:spPr bwMode="auto">
          <a:xfrm>
            <a:off x="1080387" y="4410726"/>
            <a:ext cx="454122" cy="144016"/>
          </a:xfrm>
          <a:prstGeom prst="rect">
            <a:avLst/>
          </a:prstGeom>
          <a:noFill/>
        </p:spPr>
      </p:pic>
      <p:cxnSp>
        <p:nvCxnSpPr>
          <p:cNvPr id="69" name="Straight Arrow Connector 68"/>
          <p:cNvCxnSpPr/>
          <p:nvPr/>
        </p:nvCxnSpPr>
        <p:spPr>
          <a:xfrm flipH="1">
            <a:off x="7272808" y="3861048"/>
            <a:ext cx="648072"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08520" y="3429000"/>
            <a:ext cx="9288016" cy="0"/>
          </a:xfrm>
          <a:prstGeom prst="line">
            <a:avLst/>
          </a:prstGeom>
        </p:spPr>
        <p:style>
          <a:lnRef idx="1">
            <a:schemeClr val="accent1"/>
          </a:lnRef>
          <a:fillRef idx="0">
            <a:schemeClr val="accent1"/>
          </a:fillRef>
          <a:effectRef idx="0">
            <a:schemeClr val="accent1"/>
          </a:effectRef>
          <a:fontRef idx="minor">
            <a:schemeClr val="tx1"/>
          </a:fontRef>
        </p:style>
      </p:cxnSp>
      <p:pic>
        <p:nvPicPr>
          <p:cNvPr id="71" name="Picture 2" descr="File:New Zealand RG-1 (70 kmh).svg">
            <a:hlinkClick r:id="rId7"/>
          </p:cNvPr>
          <p:cNvPicPr>
            <a:picLocks noChangeAspect="1" noChangeArrowheads="1"/>
          </p:cNvPicPr>
          <p:nvPr/>
        </p:nvPicPr>
        <p:blipFill>
          <a:blip r:embed="rId8" cstate="print"/>
          <a:srcRect/>
          <a:stretch>
            <a:fillRect/>
          </a:stretch>
        </p:blipFill>
        <p:spPr bwMode="auto">
          <a:xfrm>
            <a:off x="1147031" y="4130785"/>
            <a:ext cx="288032" cy="288032"/>
          </a:xfrm>
          <a:prstGeom prst="rect">
            <a:avLst/>
          </a:prstGeom>
          <a:noFill/>
        </p:spPr>
      </p:pic>
      <p:pic>
        <p:nvPicPr>
          <p:cNvPr id="72" name="Picture 2" descr="File:New Zealand RG-1 (70 kmh).svg">
            <a:hlinkClick r:id="rId7"/>
          </p:cNvPr>
          <p:cNvPicPr>
            <a:picLocks noChangeAspect="1" noChangeArrowheads="1"/>
          </p:cNvPicPr>
          <p:nvPr/>
        </p:nvPicPr>
        <p:blipFill>
          <a:blip r:embed="rId8" cstate="print"/>
          <a:srcRect/>
          <a:stretch>
            <a:fillRect/>
          </a:stretch>
        </p:blipFill>
        <p:spPr bwMode="auto">
          <a:xfrm>
            <a:off x="7884633" y="4231739"/>
            <a:ext cx="288032" cy="288032"/>
          </a:xfrm>
          <a:prstGeom prst="rect">
            <a:avLst/>
          </a:prstGeom>
          <a:noFill/>
        </p:spPr>
      </p:pic>
      <p:cxnSp>
        <p:nvCxnSpPr>
          <p:cNvPr id="73" name="Straight Connector 72"/>
          <p:cNvCxnSpPr/>
          <p:nvPr/>
        </p:nvCxnSpPr>
        <p:spPr>
          <a:xfrm>
            <a:off x="70221" y="3573016"/>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1534509" y="4912314"/>
            <a:ext cx="735651" cy="307777"/>
          </a:xfrm>
          <a:prstGeom prst="rect">
            <a:avLst/>
          </a:prstGeom>
          <a:noFill/>
        </p:spPr>
        <p:txBody>
          <a:bodyPr wrap="none" rtlCol="0">
            <a:spAutoFit/>
          </a:bodyPr>
          <a:lstStyle/>
          <a:p>
            <a:r>
              <a:rPr lang="en-NZ" sz="1400" dirty="0"/>
              <a:t>Point 1 </a:t>
            </a:r>
          </a:p>
        </p:txBody>
      </p:sp>
      <p:pic>
        <p:nvPicPr>
          <p:cNvPr id="75" name="Picture 4" descr="http://t2.gstatic.com/images?q=tbn:ANd9GcRVYHy34wgSoQcXjGutG6pADzZTd3vKAvAl6zrfoPl-h3b4R5g1"/>
          <p:cNvPicPr>
            <a:picLocks noChangeAspect="1" noChangeArrowheads="1"/>
          </p:cNvPicPr>
          <p:nvPr/>
        </p:nvPicPr>
        <p:blipFill>
          <a:blip r:embed="rId9" cstate="print"/>
          <a:srcRect/>
          <a:stretch>
            <a:fillRect/>
          </a:stretch>
        </p:blipFill>
        <p:spPr bwMode="auto">
          <a:xfrm rot="16200000">
            <a:off x="-35496" y="3212976"/>
            <a:ext cx="432048" cy="432048"/>
          </a:xfrm>
          <a:prstGeom prst="rect">
            <a:avLst/>
          </a:prstGeom>
          <a:noFill/>
        </p:spPr>
      </p:pic>
      <p:pic>
        <p:nvPicPr>
          <p:cNvPr id="76" name="Picture 4" descr="http://t2.gstatic.com/images?q=tbn:ANd9GcRVYHy34wgSoQcXjGutG6pADzZTd3vKAvAl6zrfoPl-h3b4R5g1"/>
          <p:cNvPicPr>
            <a:picLocks noChangeAspect="1" noChangeArrowheads="1"/>
          </p:cNvPicPr>
          <p:nvPr/>
        </p:nvPicPr>
        <p:blipFill>
          <a:blip r:embed="rId9" cstate="print"/>
          <a:srcRect/>
          <a:stretch>
            <a:fillRect/>
          </a:stretch>
        </p:blipFill>
        <p:spPr bwMode="auto">
          <a:xfrm rot="16200000">
            <a:off x="0" y="4077072"/>
            <a:ext cx="432048" cy="432048"/>
          </a:xfrm>
          <a:prstGeom prst="rect">
            <a:avLst/>
          </a:prstGeom>
          <a:noFill/>
        </p:spPr>
      </p:pic>
      <p:sp>
        <p:nvSpPr>
          <p:cNvPr id="77" name="Oval 76"/>
          <p:cNvSpPr/>
          <p:nvPr/>
        </p:nvSpPr>
        <p:spPr>
          <a:xfrm>
            <a:off x="3362760" y="4967660"/>
            <a:ext cx="2088232"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t>Work Area</a:t>
            </a:r>
          </a:p>
        </p:txBody>
      </p:sp>
      <p:cxnSp>
        <p:nvCxnSpPr>
          <p:cNvPr id="78" name="Straight Arrow Connector 77"/>
          <p:cNvCxnSpPr/>
          <p:nvPr/>
        </p:nvCxnSpPr>
        <p:spPr>
          <a:xfrm flipH="1">
            <a:off x="1512168" y="3846425"/>
            <a:ext cx="648072"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pic>
        <p:nvPicPr>
          <p:cNvPr id="79" name="Picture 2" descr="http://can.org.nz/system/files/images/NZTA_COL_ClearSpace.preview.jpg"/>
          <p:cNvPicPr>
            <a:picLocks noChangeAspect="1" noChangeArrowheads="1"/>
          </p:cNvPicPr>
          <p:nvPr/>
        </p:nvPicPr>
        <p:blipFill>
          <a:blip r:embed="rId10" cstate="print"/>
          <a:srcRect/>
          <a:stretch>
            <a:fillRect/>
          </a:stretch>
        </p:blipFill>
        <p:spPr bwMode="auto">
          <a:xfrm>
            <a:off x="-1016" y="6021288"/>
            <a:ext cx="2196752" cy="720080"/>
          </a:xfrm>
          <a:prstGeom prst="rect">
            <a:avLst/>
          </a:prstGeom>
          <a:noFill/>
        </p:spPr>
      </p:pic>
      <p:pic>
        <p:nvPicPr>
          <p:cNvPr id="80" name="Picture 3"/>
          <p:cNvPicPr>
            <a:picLocks noChangeAspect="1" noChangeArrowheads="1"/>
          </p:cNvPicPr>
          <p:nvPr/>
        </p:nvPicPr>
        <p:blipFill>
          <a:blip r:embed="rId11" cstate="print"/>
          <a:srcRect/>
          <a:stretch>
            <a:fillRect/>
          </a:stretch>
        </p:blipFill>
        <p:spPr bwMode="auto">
          <a:xfrm>
            <a:off x="2063746" y="4265186"/>
            <a:ext cx="337004" cy="351656"/>
          </a:xfrm>
          <a:prstGeom prst="rect">
            <a:avLst/>
          </a:prstGeom>
          <a:noFill/>
          <a:ln w="9525">
            <a:noFill/>
            <a:miter lim="800000"/>
            <a:headEnd/>
            <a:tailEnd/>
          </a:ln>
        </p:spPr>
      </p:pic>
      <p:cxnSp>
        <p:nvCxnSpPr>
          <p:cNvPr id="81" name="Straight Arrow Connector 80"/>
          <p:cNvCxnSpPr>
            <a:stCxn id="74" idx="0"/>
            <a:endCxn id="80" idx="2"/>
          </p:cNvCxnSpPr>
          <p:nvPr/>
        </p:nvCxnSpPr>
        <p:spPr>
          <a:xfrm flipV="1">
            <a:off x="1902335" y="4616842"/>
            <a:ext cx="329913" cy="2954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6422087" y="4425635"/>
            <a:ext cx="2792134" cy="345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171755" y="4764578"/>
            <a:ext cx="0" cy="197679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419101" y="4764578"/>
            <a:ext cx="0" cy="206863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t1.gstatic.com/images?q=tbn:ANd9GcTzj8PcJ3xwbXNB0EuRNy1iTI5vyD8KZGCS_PxRl-Q5FI3RxDFH_A"/>
          <p:cNvPicPr>
            <a:picLocks noChangeAspect="1" noChangeArrowheads="1"/>
          </p:cNvPicPr>
          <p:nvPr/>
        </p:nvPicPr>
        <p:blipFill>
          <a:blip r:embed="rId3" cstate="print"/>
          <a:srcRect/>
          <a:stretch>
            <a:fillRect/>
          </a:stretch>
        </p:blipFill>
        <p:spPr bwMode="auto">
          <a:xfrm>
            <a:off x="6689245" y="6407"/>
            <a:ext cx="2390775" cy="1914525"/>
          </a:xfrm>
          <a:prstGeom prst="rect">
            <a:avLst/>
          </a:prstGeom>
          <a:noFill/>
        </p:spPr>
      </p:pic>
      <p:sp>
        <p:nvSpPr>
          <p:cNvPr id="2" name="Title 1"/>
          <p:cNvSpPr>
            <a:spLocks noGrp="1"/>
          </p:cNvSpPr>
          <p:nvPr>
            <p:ph type="title"/>
          </p:nvPr>
        </p:nvSpPr>
        <p:spPr/>
        <p:txBody>
          <a:bodyPr/>
          <a:lstStyle/>
          <a:p>
            <a:r>
              <a:rPr lang="en-NZ" dirty="0">
                <a:solidFill>
                  <a:schemeClr val="accent3">
                    <a:lumMod val="75000"/>
                  </a:schemeClr>
                </a:solidFill>
              </a:rPr>
              <a:t>Day 3 - Methodology</a:t>
            </a:r>
          </a:p>
        </p:txBody>
      </p:sp>
      <p:sp>
        <p:nvSpPr>
          <p:cNvPr id="3" name="Content Placeholder 2"/>
          <p:cNvSpPr>
            <a:spLocks noGrp="1"/>
          </p:cNvSpPr>
          <p:nvPr>
            <p:ph idx="1"/>
          </p:nvPr>
        </p:nvSpPr>
        <p:spPr>
          <a:xfrm>
            <a:off x="457200" y="1052736"/>
            <a:ext cx="8229600" cy="5073427"/>
          </a:xfrm>
        </p:spPr>
        <p:txBody>
          <a:bodyPr/>
          <a:lstStyle/>
          <a:p>
            <a:r>
              <a:rPr lang="en-NZ" dirty="0">
                <a:solidFill>
                  <a:schemeClr val="accent3">
                    <a:lumMod val="75000"/>
                  </a:schemeClr>
                </a:solidFill>
              </a:rPr>
              <a:t>Rumble Strip </a:t>
            </a:r>
            <a:r>
              <a:rPr lang="en-NZ" dirty="0">
                <a:solidFill>
                  <a:schemeClr val="accent6">
                    <a:lumMod val="75000"/>
                  </a:schemeClr>
                </a:solidFill>
              </a:rPr>
              <a:t>Type 1 </a:t>
            </a:r>
          </a:p>
          <a:p>
            <a:r>
              <a:rPr lang="en-NZ" dirty="0">
                <a:solidFill>
                  <a:schemeClr val="accent3">
                    <a:lumMod val="75000"/>
                  </a:schemeClr>
                </a:solidFill>
              </a:rPr>
              <a:t>Spacing </a:t>
            </a:r>
          </a:p>
          <a:p>
            <a:pPr lvl="1">
              <a:buFont typeface="Wingdings" panose="05000000000000000000" pitchFamily="2" charset="2"/>
              <a:buChar char="Ø"/>
            </a:pPr>
            <a:r>
              <a:rPr lang="en-NZ" dirty="0">
                <a:solidFill>
                  <a:schemeClr val="accent3">
                    <a:lumMod val="75000"/>
                  </a:schemeClr>
                </a:solidFill>
              </a:rPr>
              <a:t>3 metres	10:00am to 12:00pm</a:t>
            </a:r>
          </a:p>
          <a:p>
            <a:pPr lvl="1">
              <a:buFont typeface="Wingdings" panose="05000000000000000000" pitchFamily="2" charset="2"/>
              <a:buChar char="Ø"/>
            </a:pPr>
            <a:r>
              <a:rPr lang="en-NZ" dirty="0">
                <a:solidFill>
                  <a:schemeClr val="accent3">
                    <a:lumMod val="75000"/>
                  </a:schemeClr>
                </a:solidFill>
              </a:rPr>
              <a:t>5 metres	12:00pm to 2:00pm</a:t>
            </a:r>
          </a:p>
          <a:p>
            <a:pPr>
              <a:buNone/>
            </a:pPr>
            <a:endParaRPr lang="en-NZ" dirty="0"/>
          </a:p>
        </p:txBody>
      </p:sp>
      <p:cxnSp>
        <p:nvCxnSpPr>
          <p:cNvPr id="56" name="Straight Connector 55"/>
          <p:cNvCxnSpPr>
            <a:stCxn id="76" idx="1"/>
          </p:cNvCxnSpPr>
          <p:nvPr/>
        </p:nvCxnSpPr>
        <p:spPr>
          <a:xfrm>
            <a:off x="216024" y="4509120"/>
            <a:ext cx="2955731" cy="255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180528" y="4210624"/>
            <a:ext cx="9144000" cy="7200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4608642" y="4297998"/>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9" name="Oval 58"/>
          <p:cNvSpPr/>
          <p:nvPr/>
        </p:nvSpPr>
        <p:spPr>
          <a:xfrm>
            <a:off x="4315338" y="4303747"/>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0" name="Oval 59"/>
          <p:cNvSpPr/>
          <p:nvPr/>
        </p:nvSpPr>
        <p:spPr>
          <a:xfrm>
            <a:off x="7200800" y="4600845"/>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1" name="Oval 60"/>
          <p:cNvSpPr/>
          <p:nvPr/>
        </p:nvSpPr>
        <p:spPr>
          <a:xfrm>
            <a:off x="5554040" y="4323047"/>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2" name="Oval 61"/>
          <p:cNvSpPr/>
          <p:nvPr/>
        </p:nvSpPr>
        <p:spPr>
          <a:xfrm>
            <a:off x="5292080" y="4323538"/>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3" name="Oval 62"/>
          <p:cNvSpPr/>
          <p:nvPr/>
        </p:nvSpPr>
        <p:spPr>
          <a:xfrm>
            <a:off x="3960440" y="4293096"/>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4" name="Oval 63"/>
          <p:cNvSpPr/>
          <p:nvPr/>
        </p:nvSpPr>
        <p:spPr>
          <a:xfrm>
            <a:off x="4968552" y="4322127"/>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5" name="Oval 64"/>
          <p:cNvSpPr/>
          <p:nvPr/>
        </p:nvSpPr>
        <p:spPr>
          <a:xfrm>
            <a:off x="7596844" y="4353627"/>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6" name="Oval 65"/>
          <p:cNvSpPr/>
          <p:nvPr/>
        </p:nvSpPr>
        <p:spPr>
          <a:xfrm>
            <a:off x="7380312" y="4482621"/>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7" name="Picture 6" descr="http://upload.wikimedia.org/wikipedia/commons/thumb/3/3a/New_Zealand_RG-4.svg/120px-New_Zealand_RG-4.svg.png"/>
          <p:cNvPicPr>
            <a:picLocks noChangeAspect="1" noChangeArrowheads="1"/>
          </p:cNvPicPr>
          <p:nvPr/>
        </p:nvPicPr>
        <p:blipFill>
          <a:blip r:embed="rId4" cstate="print"/>
          <a:srcRect/>
          <a:stretch>
            <a:fillRect/>
          </a:stretch>
        </p:blipFill>
        <p:spPr bwMode="auto">
          <a:xfrm>
            <a:off x="7818154" y="4529102"/>
            <a:ext cx="454122" cy="144016"/>
          </a:xfrm>
          <a:prstGeom prst="rect">
            <a:avLst/>
          </a:prstGeom>
          <a:noFill/>
        </p:spPr>
      </p:pic>
      <p:pic>
        <p:nvPicPr>
          <p:cNvPr id="68" name="Picture 6" descr="http://upload.wikimedia.org/wikipedia/commons/thumb/3/3a/New_Zealand_RG-4.svg/120px-New_Zealand_RG-4.svg.png"/>
          <p:cNvPicPr>
            <a:picLocks noChangeAspect="1" noChangeArrowheads="1"/>
          </p:cNvPicPr>
          <p:nvPr/>
        </p:nvPicPr>
        <p:blipFill>
          <a:blip r:embed="rId4" cstate="print"/>
          <a:srcRect/>
          <a:stretch>
            <a:fillRect/>
          </a:stretch>
        </p:blipFill>
        <p:spPr bwMode="auto">
          <a:xfrm>
            <a:off x="1080387" y="4410726"/>
            <a:ext cx="454122" cy="144016"/>
          </a:xfrm>
          <a:prstGeom prst="rect">
            <a:avLst/>
          </a:prstGeom>
          <a:noFill/>
        </p:spPr>
      </p:pic>
      <p:cxnSp>
        <p:nvCxnSpPr>
          <p:cNvPr id="69" name="Straight Arrow Connector 68"/>
          <p:cNvCxnSpPr/>
          <p:nvPr/>
        </p:nvCxnSpPr>
        <p:spPr>
          <a:xfrm flipH="1">
            <a:off x="7272808" y="3861048"/>
            <a:ext cx="648072"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08520" y="3429000"/>
            <a:ext cx="89715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1" name="Picture 2" descr="File:New Zealand RG-1 (70 kmh).svg">
            <a:hlinkClick r:id="rId5"/>
          </p:cNvPr>
          <p:cNvPicPr>
            <a:picLocks noChangeAspect="1" noChangeArrowheads="1"/>
          </p:cNvPicPr>
          <p:nvPr/>
        </p:nvPicPr>
        <p:blipFill>
          <a:blip r:embed="rId6" cstate="print"/>
          <a:srcRect/>
          <a:stretch>
            <a:fillRect/>
          </a:stretch>
        </p:blipFill>
        <p:spPr bwMode="auto">
          <a:xfrm>
            <a:off x="1147031" y="4130785"/>
            <a:ext cx="288032" cy="288032"/>
          </a:xfrm>
          <a:prstGeom prst="rect">
            <a:avLst/>
          </a:prstGeom>
          <a:noFill/>
        </p:spPr>
      </p:pic>
      <p:pic>
        <p:nvPicPr>
          <p:cNvPr id="72" name="Picture 2" descr="File:New Zealand RG-1 (70 kmh).svg">
            <a:hlinkClick r:id="rId5"/>
          </p:cNvPr>
          <p:cNvPicPr>
            <a:picLocks noChangeAspect="1" noChangeArrowheads="1"/>
          </p:cNvPicPr>
          <p:nvPr/>
        </p:nvPicPr>
        <p:blipFill>
          <a:blip r:embed="rId6" cstate="print"/>
          <a:srcRect/>
          <a:stretch>
            <a:fillRect/>
          </a:stretch>
        </p:blipFill>
        <p:spPr bwMode="auto">
          <a:xfrm>
            <a:off x="7884633" y="4231739"/>
            <a:ext cx="288032" cy="288032"/>
          </a:xfrm>
          <a:prstGeom prst="rect">
            <a:avLst/>
          </a:prstGeom>
          <a:noFill/>
        </p:spPr>
      </p:pic>
      <p:cxnSp>
        <p:nvCxnSpPr>
          <p:cNvPr id="73" name="Straight Connector 72"/>
          <p:cNvCxnSpPr/>
          <p:nvPr/>
        </p:nvCxnSpPr>
        <p:spPr>
          <a:xfrm>
            <a:off x="-1016" y="3559684"/>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1534509" y="4912314"/>
            <a:ext cx="735651" cy="307777"/>
          </a:xfrm>
          <a:prstGeom prst="rect">
            <a:avLst/>
          </a:prstGeom>
          <a:noFill/>
        </p:spPr>
        <p:txBody>
          <a:bodyPr wrap="none" rtlCol="0">
            <a:spAutoFit/>
          </a:bodyPr>
          <a:lstStyle/>
          <a:p>
            <a:r>
              <a:rPr lang="en-NZ" sz="1400" dirty="0"/>
              <a:t>Point 1 </a:t>
            </a:r>
          </a:p>
        </p:txBody>
      </p:sp>
      <p:pic>
        <p:nvPicPr>
          <p:cNvPr id="75" name="Picture 4" descr="http://t2.gstatic.com/images?q=tbn:ANd9GcRVYHy34wgSoQcXjGutG6pADzZTd3vKAvAl6zrfoPl-h3b4R5g1"/>
          <p:cNvPicPr>
            <a:picLocks noChangeAspect="1" noChangeArrowheads="1"/>
          </p:cNvPicPr>
          <p:nvPr/>
        </p:nvPicPr>
        <p:blipFill>
          <a:blip r:embed="rId7" cstate="print"/>
          <a:srcRect/>
          <a:stretch>
            <a:fillRect/>
          </a:stretch>
        </p:blipFill>
        <p:spPr bwMode="auto">
          <a:xfrm rot="16200000">
            <a:off x="-35496" y="3212976"/>
            <a:ext cx="432048" cy="432048"/>
          </a:xfrm>
          <a:prstGeom prst="rect">
            <a:avLst/>
          </a:prstGeom>
          <a:noFill/>
        </p:spPr>
      </p:pic>
      <p:pic>
        <p:nvPicPr>
          <p:cNvPr id="76" name="Picture 4" descr="http://t2.gstatic.com/images?q=tbn:ANd9GcRVYHy34wgSoQcXjGutG6pADzZTd3vKAvAl6zrfoPl-h3b4R5g1"/>
          <p:cNvPicPr>
            <a:picLocks noChangeAspect="1" noChangeArrowheads="1"/>
          </p:cNvPicPr>
          <p:nvPr/>
        </p:nvPicPr>
        <p:blipFill>
          <a:blip r:embed="rId7" cstate="print"/>
          <a:srcRect/>
          <a:stretch>
            <a:fillRect/>
          </a:stretch>
        </p:blipFill>
        <p:spPr bwMode="auto">
          <a:xfrm rot="16200000">
            <a:off x="0" y="4077072"/>
            <a:ext cx="432048" cy="432048"/>
          </a:xfrm>
          <a:prstGeom prst="rect">
            <a:avLst/>
          </a:prstGeom>
          <a:noFill/>
        </p:spPr>
      </p:pic>
      <p:sp>
        <p:nvSpPr>
          <p:cNvPr id="77" name="Oval 76"/>
          <p:cNvSpPr/>
          <p:nvPr/>
        </p:nvSpPr>
        <p:spPr>
          <a:xfrm>
            <a:off x="3406578" y="4912314"/>
            <a:ext cx="2088232"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t>Work Area</a:t>
            </a:r>
          </a:p>
        </p:txBody>
      </p:sp>
      <p:cxnSp>
        <p:nvCxnSpPr>
          <p:cNvPr id="78" name="Straight Arrow Connector 77"/>
          <p:cNvCxnSpPr/>
          <p:nvPr/>
        </p:nvCxnSpPr>
        <p:spPr>
          <a:xfrm flipH="1">
            <a:off x="1512168" y="3846425"/>
            <a:ext cx="648072"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pic>
        <p:nvPicPr>
          <p:cNvPr id="79" name="Picture 2" descr="http://can.org.nz/system/files/images/NZTA_COL_ClearSpace.preview.jpg"/>
          <p:cNvPicPr>
            <a:picLocks noChangeAspect="1" noChangeArrowheads="1"/>
          </p:cNvPicPr>
          <p:nvPr/>
        </p:nvPicPr>
        <p:blipFill>
          <a:blip r:embed="rId8" cstate="print"/>
          <a:srcRect/>
          <a:stretch>
            <a:fillRect/>
          </a:stretch>
        </p:blipFill>
        <p:spPr bwMode="auto">
          <a:xfrm>
            <a:off x="-1016" y="6021288"/>
            <a:ext cx="2196752" cy="720080"/>
          </a:xfrm>
          <a:prstGeom prst="rect">
            <a:avLst/>
          </a:prstGeom>
          <a:noFill/>
        </p:spPr>
      </p:pic>
      <p:pic>
        <p:nvPicPr>
          <p:cNvPr id="80" name="Picture 3"/>
          <p:cNvPicPr>
            <a:picLocks noChangeAspect="1" noChangeArrowheads="1"/>
          </p:cNvPicPr>
          <p:nvPr/>
        </p:nvPicPr>
        <p:blipFill>
          <a:blip r:embed="rId9" cstate="print"/>
          <a:srcRect/>
          <a:stretch>
            <a:fillRect/>
          </a:stretch>
        </p:blipFill>
        <p:spPr bwMode="auto">
          <a:xfrm>
            <a:off x="2063746" y="4265186"/>
            <a:ext cx="337004" cy="351656"/>
          </a:xfrm>
          <a:prstGeom prst="rect">
            <a:avLst/>
          </a:prstGeom>
          <a:noFill/>
          <a:ln w="9525">
            <a:noFill/>
            <a:miter lim="800000"/>
            <a:headEnd/>
            <a:tailEnd/>
          </a:ln>
        </p:spPr>
      </p:pic>
      <p:cxnSp>
        <p:nvCxnSpPr>
          <p:cNvPr id="81" name="Straight Arrow Connector 80"/>
          <p:cNvCxnSpPr>
            <a:stCxn id="74" idx="0"/>
            <a:endCxn id="80" idx="2"/>
          </p:cNvCxnSpPr>
          <p:nvPr/>
        </p:nvCxnSpPr>
        <p:spPr>
          <a:xfrm flipV="1">
            <a:off x="1902335" y="4616842"/>
            <a:ext cx="329913" cy="2954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6422087" y="4425635"/>
            <a:ext cx="2792134" cy="345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171755" y="4764578"/>
            <a:ext cx="0" cy="197679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419101" y="4764578"/>
            <a:ext cx="0" cy="2068638"/>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387346" y="3645024"/>
            <a:ext cx="45719" cy="56560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 name="Rectangle 40"/>
          <p:cNvSpPr/>
          <p:nvPr/>
        </p:nvSpPr>
        <p:spPr>
          <a:xfrm>
            <a:off x="4729668" y="3654369"/>
            <a:ext cx="45719" cy="5656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 name="Rectangle 41"/>
          <p:cNvSpPr/>
          <p:nvPr/>
        </p:nvSpPr>
        <p:spPr>
          <a:xfrm>
            <a:off x="5086279" y="3645024"/>
            <a:ext cx="45719" cy="5656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648923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t1.gstatic.com/images?q=tbn:ANd9GcTzj8PcJ3xwbXNB0EuRNy1iTI5vyD8KZGCS_PxRl-Q5FI3RxDFH_A"/>
          <p:cNvPicPr>
            <a:picLocks noChangeAspect="1" noChangeArrowheads="1"/>
          </p:cNvPicPr>
          <p:nvPr/>
        </p:nvPicPr>
        <p:blipFill>
          <a:blip r:embed="rId3" cstate="print"/>
          <a:srcRect/>
          <a:stretch>
            <a:fillRect/>
          </a:stretch>
        </p:blipFill>
        <p:spPr bwMode="auto">
          <a:xfrm>
            <a:off x="6689245" y="0"/>
            <a:ext cx="2390775" cy="1914525"/>
          </a:xfrm>
          <a:prstGeom prst="rect">
            <a:avLst/>
          </a:prstGeom>
          <a:noFill/>
        </p:spPr>
      </p:pic>
      <p:sp>
        <p:nvSpPr>
          <p:cNvPr id="2" name="Title 1"/>
          <p:cNvSpPr>
            <a:spLocks noGrp="1"/>
          </p:cNvSpPr>
          <p:nvPr>
            <p:ph type="title"/>
          </p:nvPr>
        </p:nvSpPr>
        <p:spPr>
          <a:xfrm>
            <a:off x="396552" y="116632"/>
            <a:ext cx="8229600" cy="1143000"/>
          </a:xfrm>
        </p:spPr>
        <p:txBody>
          <a:bodyPr/>
          <a:lstStyle/>
          <a:p>
            <a:r>
              <a:rPr lang="en-NZ" dirty="0">
                <a:solidFill>
                  <a:schemeClr val="accent3">
                    <a:lumMod val="75000"/>
                  </a:schemeClr>
                </a:solidFill>
              </a:rPr>
              <a:t>Day 4 - Methodology</a:t>
            </a:r>
          </a:p>
        </p:txBody>
      </p:sp>
      <p:sp>
        <p:nvSpPr>
          <p:cNvPr id="3" name="Content Placeholder 2"/>
          <p:cNvSpPr>
            <a:spLocks noGrp="1"/>
          </p:cNvSpPr>
          <p:nvPr>
            <p:ph idx="1"/>
          </p:nvPr>
        </p:nvSpPr>
        <p:spPr>
          <a:xfrm>
            <a:off x="457200" y="1052736"/>
            <a:ext cx="8229600" cy="5073427"/>
          </a:xfrm>
        </p:spPr>
        <p:txBody>
          <a:bodyPr/>
          <a:lstStyle/>
          <a:p>
            <a:r>
              <a:rPr lang="en-NZ" dirty="0">
                <a:solidFill>
                  <a:schemeClr val="accent3">
                    <a:lumMod val="75000"/>
                  </a:schemeClr>
                </a:solidFill>
              </a:rPr>
              <a:t>Rumble Strips </a:t>
            </a:r>
            <a:r>
              <a:rPr lang="en-NZ" dirty="0">
                <a:solidFill>
                  <a:schemeClr val="accent6">
                    <a:lumMod val="75000"/>
                  </a:schemeClr>
                </a:solidFill>
              </a:rPr>
              <a:t>Type 2</a:t>
            </a:r>
          </a:p>
          <a:p>
            <a:r>
              <a:rPr lang="en-NZ" dirty="0">
                <a:solidFill>
                  <a:schemeClr val="accent3">
                    <a:lumMod val="75000"/>
                  </a:schemeClr>
                </a:solidFill>
              </a:rPr>
              <a:t>Spacing </a:t>
            </a:r>
          </a:p>
          <a:p>
            <a:pPr lvl="1">
              <a:buFont typeface="Wingdings" panose="05000000000000000000" pitchFamily="2" charset="2"/>
              <a:buChar char="Ø"/>
            </a:pPr>
            <a:r>
              <a:rPr lang="en-NZ" dirty="0">
                <a:solidFill>
                  <a:schemeClr val="accent3">
                    <a:lumMod val="75000"/>
                  </a:schemeClr>
                </a:solidFill>
              </a:rPr>
              <a:t>3 metres	10:00am to 12:00pm</a:t>
            </a:r>
          </a:p>
          <a:p>
            <a:pPr lvl="1">
              <a:buFont typeface="Wingdings" panose="05000000000000000000" pitchFamily="2" charset="2"/>
              <a:buChar char="Ø"/>
            </a:pPr>
            <a:r>
              <a:rPr lang="en-NZ" dirty="0">
                <a:solidFill>
                  <a:schemeClr val="accent3">
                    <a:lumMod val="75000"/>
                  </a:schemeClr>
                </a:solidFill>
              </a:rPr>
              <a:t>5 metres	12:00pm to 2:00pm</a:t>
            </a:r>
          </a:p>
          <a:p>
            <a:pPr>
              <a:buNone/>
            </a:pPr>
            <a:endParaRPr lang="en-NZ" dirty="0"/>
          </a:p>
        </p:txBody>
      </p:sp>
      <p:cxnSp>
        <p:nvCxnSpPr>
          <p:cNvPr id="56" name="Straight Connector 55"/>
          <p:cNvCxnSpPr>
            <a:stCxn id="76" idx="1"/>
          </p:cNvCxnSpPr>
          <p:nvPr/>
        </p:nvCxnSpPr>
        <p:spPr>
          <a:xfrm>
            <a:off x="216024" y="4509120"/>
            <a:ext cx="2955731" cy="255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180528" y="4210624"/>
            <a:ext cx="9144000" cy="7200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4608642" y="4297998"/>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9" name="Oval 58"/>
          <p:cNvSpPr/>
          <p:nvPr/>
        </p:nvSpPr>
        <p:spPr>
          <a:xfrm>
            <a:off x="4315338" y="4303747"/>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0" name="Oval 59"/>
          <p:cNvSpPr/>
          <p:nvPr/>
        </p:nvSpPr>
        <p:spPr>
          <a:xfrm>
            <a:off x="7200800" y="4600845"/>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1" name="Oval 60"/>
          <p:cNvSpPr/>
          <p:nvPr/>
        </p:nvSpPr>
        <p:spPr>
          <a:xfrm>
            <a:off x="5554040" y="4323047"/>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2" name="Oval 61"/>
          <p:cNvSpPr/>
          <p:nvPr/>
        </p:nvSpPr>
        <p:spPr>
          <a:xfrm>
            <a:off x="5292080" y="4323538"/>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3" name="Oval 62"/>
          <p:cNvSpPr/>
          <p:nvPr/>
        </p:nvSpPr>
        <p:spPr>
          <a:xfrm>
            <a:off x="3960440" y="4293096"/>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4" name="Oval 63"/>
          <p:cNvSpPr/>
          <p:nvPr/>
        </p:nvSpPr>
        <p:spPr>
          <a:xfrm>
            <a:off x="4968552" y="4322127"/>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5" name="Oval 64"/>
          <p:cNvSpPr/>
          <p:nvPr/>
        </p:nvSpPr>
        <p:spPr>
          <a:xfrm>
            <a:off x="7596844" y="4353627"/>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6" name="Oval 65"/>
          <p:cNvSpPr/>
          <p:nvPr/>
        </p:nvSpPr>
        <p:spPr>
          <a:xfrm>
            <a:off x="7380312" y="4482621"/>
            <a:ext cx="72008" cy="72008"/>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7" name="Picture 6" descr="http://upload.wikimedia.org/wikipedia/commons/thumb/3/3a/New_Zealand_RG-4.svg/120px-New_Zealand_RG-4.svg.png"/>
          <p:cNvPicPr>
            <a:picLocks noChangeAspect="1" noChangeArrowheads="1"/>
          </p:cNvPicPr>
          <p:nvPr/>
        </p:nvPicPr>
        <p:blipFill>
          <a:blip r:embed="rId4" cstate="print"/>
          <a:srcRect/>
          <a:stretch>
            <a:fillRect/>
          </a:stretch>
        </p:blipFill>
        <p:spPr bwMode="auto">
          <a:xfrm>
            <a:off x="7818154" y="4529102"/>
            <a:ext cx="454122" cy="144016"/>
          </a:xfrm>
          <a:prstGeom prst="rect">
            <a:avLst/>
          </a:prstGeom>
          <a:noFill/>
        </p:spPr>
      </p:pic>
      <p:pic>
        <p:nvPicPr>
          <p:cNvPr id="68" name="Picture 6" descr="http://upload.wikimedia.org/wikipedia/commons/thumb/3/3a/New_Zealand_RG-4.svg/120px-New_Zealand_RG-4.svg.png"/>
          <p:cNvPicPr>
            <a:picLocks noChangeAspect="1" noChangeArrowheads="1"/>
          </p:cNvPicPr>
          <p:nvPr/>
        </p:nvPicPr>
        <p:blipFill>
          <a:blip r:embed="rId4" cstate="print"/>
          <a:srcRect/>
          <a:stretch>
            <a:fillRect/>
          </a:stretch>
        </p:blipFill>
        <p:spPr bwMode="auto">
          <a:xfrm>
            <a:off x="1080387" y="4410726"/>
            <a:ext cx="454122" cy="144016"/>
          </a:xfrm>
          <a:prstGeom prst="rect">
            <a:avLst/>
          </a:prstGeom>
          <a:noFill/>
        </p:spPr>
      </p:pic>
      <p:cxnSp>
        <p:nvCxnSpPr>
          <p:cNvPr id="69" name="Straight Arrow Connector 68"/>
          <p:cNvCxnSpPr/>
          <p:nvPr/>
        </p:nvCxnSpPr>
        <p:spPr>
          <a:xfrm flipH="1">
            <a:off x="7272808" y="3861048"/>
            <a:ext cx="648072"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08520" y="3429000"/>
            <a:ext cx="9288016" cy="0"/>
          </a:xfrm>
          <a:prstGeom prst="line">
            <a:avLst/>
          </a:prstGeom>
        </p:spPr>
        <p:style>
          <a:lnRef idx="1">
            <a:schemeClr val="accent1"/>
          </a:lnRef>
          <a:fillRef idx="0">
            <a:schemeClr val="accent1"/>
          </a:fillRef>
          <a:effectRef idx="0">
            <a:schemeClr val="accent1"/>
          </a:effectRef>
          <a:fontRef idx="minor">
            <a:schemeClr val="tx1"/>
          </a:fontRef>
        </p:style>
      </p:cxnSp>
      <p:pic>
        <p:nvPicPr>
          <p:cNvPr id="71" name="Picture 2" descr="File:New Zealand RG-1 (70 kmh).svg">
            <a:hlinkClick r:id="rId5"/>
          </p:cNvPr>
          <p:cNvPicPr>
            <a:picLocks noChangeAspect="1" noChangeArrowheads="1"/>
          </p:cNvPicPr>
          <p:nvPr/>
        </p:nvPicPr>
        <p:blipFill>
          <a:blip r:embed="rId6" cstate="print"/>
          <a:srcRect/>
          <a:stretch>
            <a:fillRect/>
          </a:stretch>
        </p:blipFill>
        <p:spPr bwMode="auto">
          <a:xfrm>
            <a:off x="1147031" y="4130785"/>
            <a:ext cx="288032" cy="288032"/>
          </a:xfrm>
          <a:prstGeom prst="rect">
            <a:avLst/>
          </a:prstGeom>
          <a:noFill/>
        </p:spPr>
      </p:pic>
      <p:pic>
        <p:nvPicPr>
          <p:cNvPr id="72" name="Picture 2" descr="File:New Zealand RG-1 (70 kmh).svg">
            <a:hlinkClick r:id="rId5"/>
          </p:cNvPr>
          <p:cNvPicPr>
            <a:picLocks noChangeAspect="1" noChangeArrowheads="1"/>
          </p:cNvPicPr>
          <p:nvPr/>
        </p:nvPicPr>
        <p:blipFill>
          <a:blip r:embed="rId6" cstate="print"/>
          <a:srcRect/>
          <a:stretch>
            <a:fillRect/>
          </a:stretch>
        </p:blipFill>
        <p:spPr bwMode="auto">
          <a:xfrm>
            <a:off x="7884633" y="4231739"/>
            <a:ext cx="288032" cy="288032"/>
          </a:xfrm>
          <a:prstGeom prst="rect">
            <a:avLst/>
          </a:prstGeom>
          <a:noFill/>
        </p:spPr>
      </p:pic>
      <p:cxnSp>
        <p:nvCxnSpPr>
          <p:cNvPr id="73" name="Straight Connector 72"/>
          <p:cNvCxnSpPr/>
          <p:nvPr/>
        </p:nvCxnSpPr>
        <p:spPr>
          <a:xfrm>
            <a:off x="70221" y="3573016"/>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1534509" y="4912314"/>
            <a:ext cx="735651" cy="307777"/>
          </a:xfrm>
          <a:prstGeom prst="rect">
            <a:avLst/>
          </a:prstGeom>
          <a:noFill/>
        </p:spPr>
        <p:txBody>
          <a:bodyPr wrap="none" rtlCol="0">
            <a:spAutoFit/>
          </a:bodyPr>
          <a:lstStyle/>
          <a:p>
            <a:r>
              <a:rPr lang="en-NZ" sz="1400" dirty="0"/>
              <a:t>Point 1 </a:t>
            </a:r>
          </a:p>
        </p:txBody>
      </p:sp>
      <p:pic>
        <p:nvPicPr>
          <p:cNvPr id="75" name="Picture 4" descr="http://t2.gstatic.com/images?q=tbn:ANd9GcRVYHy34wgSoQcXjGutG6pADzZTd3vKAvAl6zrfoPl-h3b4R5g1"/>
          <p:cNvPicPr>
            <a:picLocks noChangeAspect="1" noChangeArrowheads="1"/>
          </p:cNvPicPr>
          <p:nvPr/>
        </p:nvPicPr>
        <p:blipFill>
          <a:blip r:embed="rId7" cstate="print"/>
          <a:srcRect/>
          <a:stretch>
            <a:fillRect/>
          </a:stretch>
        </p:blipFill>
        <p:spPr bwMode="auto">
          <a:xfrm rot="16200000">
            <a:off x="-35496" y="3212976"/>
            <a:ext cx="432048" cy="432048"/>
          </a:xfrm>
          <a:prstGeom prst="rect">
            <a:avLst/>
          </a:prstGeom>
          <a:noFill/>
        </p:spPr>
      </p:pic>
      <p:pic>
        <p:nvPicPr>
          <p:cNvPr id="76" name="Picture 4" descr="http://t2.gstatic.com/images?q=tbn:ANd9GcRVYHy34wgSoQcXjGutG6pADzZTd3vKAvAl6zrfoPl-h3b4R5g1"/>
          <p:cNvPicPr>
            <a:picLocks noChangeAspect="1" noChangeArrowheads="1"/>
          </p:cNvPicPr>
          <p:nvPr/>
        </p:nvPicPr>
        <p:blipFill>
          <a:blip r:embed="rId7" cstate="print"/>
          <a:srcRect/>
          <a:stretch>
            <a:fillRect/>
          </a:stretch>
        </p:blipFill>
        <p:spPr bwMode="auto">
          <a:xfrm rot="16200000">
            <a:off x="0" y="4077072"/>
            <a:ext cx="432048" cy="432048"/>
          </a:xfrm>
          <a:prstGeom prst="rect">
            <a:avLst/>
          </a:prstGeom>
          <a:noFill/>
        </p:spPr>
      </p:pic>
      <p:sp>
        <p:nvSpPr>
          <p:cNvPr id="77" name="Oval 76"/>
          <p:cNvSpPr/>
          <p:nvPr/>
        </p:nvSpPr>
        <p:spPr>
          <a:xfrm>
            <a:off x="3387400" y="5229200"/>
            <a:ext cx="2088232"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t>Work Area</a:t>
            </a:r>
          </a:p>
        </p:txBody>
      </p:sp>
      <p:cxnSp>
        <p:nvCxnSpPr>
          <p:cNvPr id="78" name="Straight Arrow Connector 77"/>
          <p:cNvCxnSpPr/>
          <p:nvPr/>
        </p:nvCxnSpPr>
        <p:spPr>
          <a:xfrm flipH="1">
            <a:off x="1512168" y="3846425"/>
            <a:ext cx="648072" cy="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pic>
        <p:nvPicPr>
          <p:cNvPr id="79" name="Picture 2" descr="http://can.org.nz/system/files/images/NZTA_COL_ClearSpace.preview.jpg"/>
          <p:cNvPicPr>
            <a:picLocks noChangeAspect="1" noChangeArrowheads="1"/>
          </p:cNvPicPr>
          <p:nvPr/>
        </p:nvPicPr>
        <p:blipFill>
          <a:blip r:embed="rId8" cstate="print"/>
          <a:srcRect/>
          <a:stretch>
            <a:fillRect/>
          </a:stretch>
        </p:blipFill>
        <p:spPr bwMode="auto">
          <a:xfrm>
            <a:off x="-1016" y="6021288"/>
            <a:ext cx="2196752" cy="720080"/>
          </a:xfrm>
          <a:prstGeom prst="rect">
            <a:avLst/>
          </a:prstGeom>
          <a:noFill/>
        </p:spPr>
      </p:pic>
      <p:pic>
        <p:nvPicPr>
          <p:cNvPr id="80" name="Picture 3"/>
          <p:cNvPicPr>
            <a:picLocks noChangeAspect="1" noChangeArrowheads="1"/>
          </p:cNvPicPr>
          <p:nvPr/>
        </p:nvPicPr>
        <p:blipFill>
          <a:blip r:embed="rId9" cstate="print"/>
          <a:srcRect/>
          <a:stretch>
            <a:fillRect/>
          </a:stretch>
        </p:blipFill>
        <p:spPr bwMode="auto">
          <a:xfrm>
            <a:off x="2063746" y="4265186"/>
            <a:ext cx="337004" cy="351656"/>
          </a:xfrm>
          <a:prstGeom prst="rect">
            <a:avLst/>
          </a:prstGeom>
          <a:noFill/>
          <a:ln w="9525">
            <a:noFill/>
            <a:miter lim="800000"/>
            <a:headEnd/>
            <a:tailEnd/>
          </a:ln>
        </p:spPr>
      </p:pic>
      <p:cxnSp>
        <p:nvCxnSpPr>
          <p:cNvPr id="81" name="Straight Arrow Connector 80"/>
          <p:cNvCxnSpPr>
            <a:stCxn id="74" idx="0"/>
            <a:endCxn id="80" idx="2"/>
          </p:cNvCxnSpPr>
          <p:nvPr/>
        </p:nvCxnSpPr>
        <p:spPr>
          <a:xfrm flipV="1">
            <a:off x="1902335" y="4616842"/>
            <a:ext cx="329913" cy="2954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6422087" y="4425635"/>
            <a:ext cx="2792134" cy="345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171755" y="4764578"/>
            <a:ext cx="0" cy="197679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419101" y="4764578"/>
            <a:ext cx="0" cy="2068638"/>
          </a:xfrm>
          <a:prstGeom prst="line">
            <a:avLst/>
          </a:prstGeom>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4387346" y="3645024"/>
            <a:ext cx="45719" cy="5656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 name="Rectangle 40"/>
          <p:cNvSpPr/>
          <p:nvPr/>
        </p:nvSpPr>
        <p:spPr>
          <a:xfrm>
            <a:off x="4729668" y="3654369"/>
            <a:ext cx="45719" cy="56560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 name="Rectangle 41"/>
          <p:cNvSpPr/>
          <p:nvPr/>
        </p:nvSpPr>
        <p:spPr>
          <a:xfrm>
            <a:off x="5086279" y="3645024"/>
            <a:ext cx="45719" cy="56560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648923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E7FC7D1DFCBB4DAF12F0F583E5727F" ma:contentTypeVersion="12" ma:contentTypeDescription="Create a new document." ma:contentTypeScope="" ma:versionID="3183aaf253e1b737959cf8b806d09f22">
  <xsd:schema xmlns:xsd="http://www.w3.org/2001/XMLSchema" xmlns:xs="http://www.w3.org/2001/XMLSchema" xmlns:p="http://schemas.microsoft.com/office/2006/metadata/properties" xmlns:ns2="5a56619b-5606-4a2b-8065-d5f1974d9ed5" xmlns:ns3="e3d1d8a1-fed5-4680-8fac-b27b0658afc4" targetNamespace="http://schemas.microsoft.com/office/2006/metadata/properties" ma:root="true" ma:fieldsID="5f7b77ff09cdf542f7f9b313e190010d" ns2:_="" ns3:_="">
    <xsd:import namespace="5a56619b-5606-4a2b-8065-d5f1974d9ed5"/>
    <xsd:import namespace="e3d1d8a1-fed5-4680-8fac-b27b0658af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56619b-5606-4a2b-8065-d5f1974d9e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d1d8a1-fed5-4680-8fac-b27b0658afc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139A68-4C88-43F0-A4F6-16012D7A4A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56619b-5606-4a2b-8065-d5f1974d9ed5"/>
    <ds:schemaRef ds:uri="e3d1d8a1-fed5-4680-8fac-b27b0658af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39E32E-204D-40D9-9D08-C71FD96D0321}">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e3d1d8a1-fed5-4680-8fac-b27b0658afc4"/>
    <ds:schemaRef ds:uri="http://purl.org/dc/elements/1.1/"/>
    <ds:schemaRef ds:uri="5a56619b-5606-4a2b-8065-d5f1974d9ed5"/>
    <ds:schemaRef ds:uri="http://www.w3.org/XML/1998/namespace"/>
  </ds:schemaRefs>
</ds:datastoreItem>
</file>

<file path=customXml/itemProps3.xml><?xml version="1.0" encoding="utf-8"?>
<ds:datastoreItem xmlns:ds="http://schemas.openxmlformats.org/officeDocument/2006/customXml" ds:itemID="{C73257F0-BA01-4062-B211-1BF61AC682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4092</TotalTime>
  <Words>1885</Words>
  <Application>Microsoft Office PowerPoint</Application>
  <PresentationFormat>On-screen Show (4:3)</PresentationFormat>
  <Paragraphs>273</Paragraphs>
  <Slides>25</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Wingdings</vt:lpstr>
      <vt:lpstr>Office Theme</vt:lpstr>
      <vt:lpstr>PowerPoint Presentation</vt:lpstr>
      <vt:lpstr>Purpose</vt:lpstr>
      <vt:lpstr>Equipment used</vt:lpstr>
      <vt:lpstr>Location</vt:lpstr>
      <vt:lpstr>Test Location</vt:lpstr>
      <vt:lpstr>Day 1 - Methodology</vt:lpstr>
      <vt:lpstr>Day 2 - Methodology</vt:lpstr>
      <vt:lpstr>Day 3 - Methodology</vt:lpstr>
      <vt:lpstr>Day 4 - Methodology</vt:lpstr>
      <vt:lpstr>Analysis Methods</vt:lpstr>
      <vt:lpstr>Results Type 1</vt:lpstr>
      <vt:lpstr>Results Type 2</vt:lpstr>
      <vt:lpstr>Result – Speed Activated Warning Sign  </vt:lpstr>
      <vt:lpstr>Analysis Methods</vt:lpstr>
      <vt:lpstr>Results Review of rumble strips spacing    </vt:lpstr>
      <vt:lpstr>PowerPoint Presentation</vt:lpstr>
      <vt:lpstr>PowerPoint Presentation</vt:lpstr>
      <vt:lpstr>PowerPoint Presentation</vt:lpstr>
      <vt:lpstr>PowerPoint Presentation</vt:lpstr>
      <vt:lpstr>Results Review of rumble strips spacing   </vt:lpstr>
      <vt:lpstr>Results - Type of vehicles</vt:lpstr>
      <vt:lpstr>Results - Type of vehicles</vt:lpstr>
      <vt:lpstr>Results - Type of vehicles</vt:lpstr>
      <vt:lpstr>Conclusions</vt:lpstr>
      <vt:lpstr>Questions</vt:lpstr>
    </vt:vector>
  </TitlesOfParts>
  <Company>New Zealand Transport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Information Services</dc:creator>
  <cp:lastModifiedBy>Kim Laurenson</cp:lastModifiedBy>
  <cp:revision>293</cp:revision>
  <cp:lastPrinted>2015-06-30T05:24:30Z</cp:lastPrinted>
  <dcterms:created xsi:type="dcterms:W3CDTF">2013-06-10T02:09:01Z</dcterms:created>
  <dcterms:modified xsi:type="dcterms:W3CDTF">2020-07-15T05:32:52Z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0x01010055E7FC7D1DFCBB4DAF12F0F583E5727F</vt:lpwstr>
  </property>
</Properties>
</file>