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s/slide46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45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48.xml" ContentType="application/vnd.openxmlformats-officedocument.presentationml.slide+xml"/>
  <Override PartName="/ppt/slides/slide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1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1792" r:id="rId2"/>
    <p:sldId id="1674" r:id="rId3"/>
    <p:sldId id="1738" r:id="rId4"/>
    <p:sldId id="1739" r:id="rId5"/>
    <p:sldId id="1676" r:id="rId6"/>
    <p:sldId id="1743" r:id="rId7"/>
    <p:sldId id="1744" r:id="rId8"/>
    <p:sldId id="1745" r:id="rId9"/>
    <p:sldId id="1746" r:id="rId10"/>
    <p:sldId id="1765" r:id="rId11"/>
    <p:sldId id="1750" r:id="rId12"/>
    <p:sldId id="1751" r:id="rId13"/>
    <p:sldId id="1752" r:id="rId14"/>
    <p:sldId id="1793" r:id="rId15"/>
    <p:sldId id="1756" r:id="rId16"/>
    <p:sldId id="1755" r:id="rId17"/>
    <p:sldId id="1757" r:id="rId18"/>
    <p:sldId id="1796" r:id="rId19"/>
    <p:sldId id="1766" r:id="rId20"/>
    <p:sldId id="1767" r:id="rId21"/>
    <p:sldId id="1753" r:id="rId22"/>
    <p:sldId id="1768" r:id="rId23"/>
    <p:sldId id="1769" r:id="rId24"/>
    <p:sldId id="1770" r:id="rId25"/>
    <p:sldId id="1771" r:id="rId26"/>
    <p:sldId id="1772" r:id="rId27"/>
    <p:sldId id="1773" r:id="rId28"/>
    <p:sldId id="1774" r:id="rId29"/>
    <p:sldId id="1775" r:id="rId30"/>
    <p:sldId id="1776" r:id="rId31"/>
    <p:sldId id="1777" r:id="rId32"/>
    <p:sldId id="1778" r:id="rId33"/>
    <p:sldId id="1779" r:id="rId34"/>
    <p:sldId id="1780" r:id="rId35"/>
    <p:sldId id="1781" r:id="rId36"/>
    <p:sldId id="1782" r:id="rId37"/>
    <p:sldId id="1783" r:id="rId38"/>
    <p:sldId id="1784" r:id="rId39"/>
    <p:sldId id="1785" r:id="rId40"/>
    <p:sldId id="1786" r:id="rId41"/>
    <p:sldId id="1684" r:id="rId42"/>
    <p:sldId id="1702" r:id="rId43"/>
    <p:sldId id="1704" r:id="rId44"/>
    <p:sldId id="1685" r:id="rId45"/>
    <p:sldId id="1703" r:id="rId46"/>
    <p:sldId id="1705" r:id="rId47"/>
    <p:sldId id="1707" r:id="rId48"/>
    <p:sldId id="1689" r:id="rId49"/>
    <p:sldId id="1686" r:id="rId50"/>
    <p:sldId id="1687" r:id="rId51"/>
    <p:sldId id="1694" r:id="rId52"/>
    <p:sldId id="1695" r:id="rId53"/>
    <p:sldId id="1696" r:id="rId54"/>
    <p:sldId id="1697" r:id="rId55"/>
    <p:sldId id="1698" r:id="rId56"/>
    <p:sldId id="1699" r:id="rId57"/>
    <p:sldId id="1700" r:id="rId58"/>
    <p:sldId id="1701" r:id="rId59"/>
    <p:sldId id="1690" r:id="rId60"/>
    <p:sldId id="1708" r:id="rId61"/>
    <p:sldId id="1709" r:id="rId62"/>
    <p:sldId id="1710" r:id="rId63"/>
    <p:sldId id="1798" r:id="rId64"/>
    <p:sldId id="1692" r:id="rId65"/>
    <p:sldId id="1455" r:id="rId66"/>
    <p:sldId id="1456" r:id="rId67"/>
    <p:sldId id="1457" r:id="rId68"/>
    <p:sldId id="1458" r:id="rId69"/>
    <p:sldId id="1370" r:id="rId70"/>
    <p:sldId id="1365" r:id="rId71"/>
    <p:sldId id="1367" r:id="rId72"/>
    <p:sldId id="1481" r:id="rId73"/>
    <p:sldId id="1797" r:id="rId74"/>
  </p:sldIdLst>
  <p:sldSz cx="10058400" cy="7772400"/>
  <p:notesSz cx="6797675" cy="9926638"/>
  <p:defaultTextStyle>
    <a:defPPr>
      <a:defRPr lang="en-AU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66FFFF"/>
    <a:srgbClr val="3399FF"/>
    <a:srgbClr val="FFFF66"/>
    <a:srgbClr val="0033CC"/>
    <a:srgbClr val="CCECFF"/>
    <a:srgbClr val="FF0000"/>
    <a:srgbClr val="33CC33"/>
    <a:srgbClr val="000066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4" autoAdjust="0"/>
    <p:restoredTop sz="94633" autoAdjust="0"/>
  </p:normalViewPr>
  <p:slideViewPr>
    <p:cSldViewPr snapToGrid="0" showGuides="1">
      <p:cViewPr>
        <p:scale>
          <a:sx n="90" d="100"/>
          <a:sy n="90" d="100"/>
        </p:scale>
        <p:origin x="-600" y="600"/>
      </p:cViewPr>
      <p:guideLst>
        <p:guide orient="horz" pos="4076"/>
        <p:guide pos="31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031" cy="4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645" y="0"/>
            <a:ext cx="2946031" cy="4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545"/>
            <a:ext cx="2946031" cy="4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645" y="9430545"/>
            <a:ext cx="2946031" cy="4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D334434-DC53-4EEA-942F-96EC9C120DD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1306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031" cy="4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645" y="0"/>
            <a:ext cx="2946031" cy="4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44538"/>
            <a:ext cx="481488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615" y="4714478"/>
            <a:ext cx="4986446" cy="446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545"/>
            <a:ext cx="2946031" cy="4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645" y="9430545"/>
            <a:ext cx="2946031" cy="49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A6A13DA-E76D-452F-913A-C9F361E900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5551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0600" y="744538"/>
            <a:ext cx="481647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00" indent="-282692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0770" indent="-22615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3078" indent="-22615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5386" indent="-22615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7694" indent="-226154" defTabSz="4523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0002" indent="-226154" defTabSz="4523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310" indent="-226154" defTabSz="4523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4618" indent="-226154" defTabSz="4523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081EE4-AF88-4420-A23D-8000EFED824D}" type="slidenum">
              <a:rPr lang="en-N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NZ" altLang="en-US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320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44538"/>
            <a:ext cx="481488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00" indent="-28269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0770" indent="-226154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3078" indent="-226154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5386" indent="-226154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87694" indent="-226154" defTabSz="4523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40002" indent="-226154" defTabSz="4523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92310" indent="-226154" defTabSz="4523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44618" indent="-226154" defTabSz="4523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6F27A06-A53A-4015-908B-7EF6C82AF8A5}" type="slidenum">
              <a:rPr lang="en-NZ" altLang="en-US" sz="1300">
                <a:latin typeface="Arial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N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D4978-CF05-4564-9FB7-70F9F589C10C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compressed</a:t>
            </a:r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75281-7009-4109-9A2B-F549371E7E6E}" type="slidenum">
              <a:rPr lang="en-GB" smtClean="0"/>
              <a:pPr/>
              <a:t>61</a:t>
            </a:fld>
            <a:endParaRPr lang="en-GB" smtClean="0"/>
          </a:p>
        </p:txBody>
      </p:sp>
      <p:sp>
        <p:nvSpPr>
          <p:cNvPr id="1075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44538"/>
            <a:ext cx="4814887" cy="3721100"/>
          </a:xfrm>
          <a:solidFill>
            <a:srgbClr val="FFFFFF"/>
          </a:solidFill>
          <a:ln/>
        </p:spPr>
      </p:sp>
      <p:sp>
        <p:nvSpPr>
          <p:cNvPr id="1075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615" y="4712887"/>
            <a:ext cx="4986446" cy="447120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6A13DA-E76D-452F-913A-C9F361E900BF}" type="slidenum">
              <a:rPr lang="en-GB" smtClean="0"/>
              <a:pPr>
                <a:defRPr/>
              </a:pPr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17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63" y="2414588"/>
            <a:ext cx="8550275" cy="16652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25" y="4403725"/>
            <a:ext cx="7042150" cy="19875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E4499-F6CE-4FDA-BE1F-FED3B8433A9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19E8E-3EF9-4DDD-B076-84B474A28E4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7525" y="473075"/>
            <a:ext cx="2130425" cy="6157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3075" y="473075"/>
            <a:ext cx="6242050" cy="6157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F6733-BAB5-42AC-866B-5A9A5DB8B9F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97195-2E43-41E7-8DAA-3A5EDC9C85A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40F79-3320-416F-975D-BE02767C136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3075" y="2105025"/>
            <a:ext cx="41862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1713" y="2105025"/>
            <a:ext cx="41862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94114-CABE-4BEB-BD72-DF8C591A96F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44EB3-D5FF-48B7-AF14-8A56F110E55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56614-BBD0-4FA3-B782-82F1B6150D4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1A746-C93A-47D7-B34A-6F56CC8D78D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6324F-B616-4909-9519-9C0BA79A207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BD2B4-5475-4BB1-8BBD-E0E3ADA7E0B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3075" y="473075"/>
            <a:ext cx="8524875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3075" y="2105025"/>
            <a:ext cx="85248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7086600"/>
            <a:ext cx="205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70866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7086600"/>
            <a:ext cx="205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4686692-248C-4ECF-A6CA-364485ABBED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tif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tiff"/><Relationship Id="rId2" Type="http://schemas.openxmlformats.org/officeDocument/2006/relationships/image" Target="../media/image138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iff"/><Relationship Id="rId2" Type="http://schemas.openxmlformats.org/officeDocument/2006/relationships/image" Target="../media/image140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jpe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hyperlink" Target="Cellphone2007.wmv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gi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0.jpeg"/><Relationship Id="rId7" Type="http://schemas.openxmlformats.org/officeDocument/2006/relationships/image" Target="../media/image17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11" Type="http://schemas.openxmlformats.org/officeDocument/2006/relationships/image" Target="../media/image178.jpg"/><Relationship Id="rId5" Type="http://schemas.openxmlformats.org/officeDocument/2006/relationships/image" Target="../media/image172.jpeg"/><Relationship Id="rId10" Type="http://schemas.openxmlformats.org/officeDocument/2006/relationships/image" Target="../media/image177.png"/><Relationship Id="rId4" Type="http://schemas.openxmlformats.org/officeDocument/2006/relationships/image" Target="../media/image171.jpeg"/><Relationship Id="rId9" Type="http://schemas.openxmlformats.org/officeDocument/2006/relationships/image" Target="../media/image176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2.png"/><Relationship Id="rId7" Type="http://schemas.openxmlformats.org/officeDocument/2006/relationships/image" Target="../media/image183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gif"/><Relationship Id="rId5" Type="http://schemas.openxmlformats.org/officeDocument/2006/relationships/image" Target="../media/image181.gif"/><Relationship Id="rId4" Type="http://schemas.openxmlformats.org/officeDocument/2006/relationships/image" Target="../media/image180.jpeg"/><Relationship Id="rId9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6" r="15269"/>
          <a:stretch/>
        </p:blipFill>
        <p:spPr>
          <a:xfrm>
            <a:off x="0" y="0"/>
            <a:ext cx="10058401" cy="7777578"/>
          </a:xfrm>
          <a:prstGeom prst="rect">
            <a:avLst/>
          </a:prstGeom>
        </p:spPr>
      </p:pic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493375" y="1548803"/>
            <a:ext cx="9041027" cy="93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square" lIns="91422" tIns="45710" rIns="91422" bIns="45710">
            <a:spAutoFit/>
          </a:bodyPr>
          <a:lstStyle/>
          <a:p>
            <a:pPr>
              <a:defRPr/>
            </a:pPr>
            <a:r>
              <a:rPr lang="en-NZ" sz="5500" b="1" dirty="0" smtClean="0">
                <a:solidFill>
                  <a:srgbClr val="33CC33"/>
                </a:solidFill>
              </a:rPr>
              <a:t>Understanding Road Users</a:t>
            </a:r>
            <a:endParaRPr lang="en-NZ" sz="55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821263" y="6182699"/>
            <a:ext cx="4237137" cy="7307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114117" tIns="57059" rIns="114117" bIns="57059">
            <a:spAutoFit/>
          </a:bodyPr>
          <a:lstStyle/>
          <a:p>
            <a:pPr>
              <a:defRPr/>
            </a:pPr>
            <a:r>
              <a:rPr lang="en-N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Traffic &amp; Road Safety Research Group</a:t>
            </a:r>
            <a:br>
              <a:rPr lang="en-N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N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Waikato University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654643" y="5760832"/>
            <a:ext cx="4298725" cy="42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lvl="1" defTabSz="590398">
              <a:buClr>
                <a:srgbClr val="7F604F"/>
              </a:buClr>
              <a:buSzPct val="90000"/>
              <a:defRPr/>
            </a:pPr>
            <a:r>
              <a:rPr lang="en-NZ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Samuel G. Charlton</a:t>
            </a:r>
            <a:endParaRPr lang="en-AU" sz="3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604" y="6809723"/>
            <a:ext cx="2486526" cy="961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546" y="6978195"/>
            <a:ext cx="955058" cy="62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16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434975" y="676275"/>
            <a:ext cx="9188450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defTabSz="1019175" eaLnBrk="1" hangingPunct="1"/>
            <a:r>
              <a:rPr lang="en-AU" sz="3200" dirty="0">
                <a:solidFill>
                  <a:schemeClr val="bg1"/>
                </a:solidFill>
              </a:rPr>
              <a:t>The effect of reduced field of vision &amp; </a:t>
            </a:r>
            <a:br>
              <a:rPr lang="en-AU" sz="3200" dirty="0">
                <a:solidFill>
                  <a:schemeClr val="bg1"/>
                </a:solidFill>
              </a:rPr>
            </a:br>
            <a:r>
              <a:rPr lang="en-AU" sz="3200" dirty="0">
                <a:solidFill>
                  <a:schemeClr val="bg1"/>
                </a:solidFill>
              </a:rPr>
              <a:t>time compression in decision making:</a:t>
            </a:r>
            <a:br>
              <a:rPr lang="en-AU" sz="3200" dirty="0">
                <a:solidFill>
                  <a:schemeClr val="bg1"/>
                </a:solidFill>
              </a:rPr>
            </a:br>
            <a:r>
              <a:rPr lang="en-AU" sz="3600" i="1" dirty="0">
                <a:solidFill>
                  <a:schemeClr val="bg1"/>
                </a:solidFill>
              </a:rPr>
              <a:t>We steer where we look</a:t>
            </a:r>
            <a:br>
              <a:rPr lang="en-AU" sz="3600" i="1" dirty="0">
                <a:solidFill>
                  <a:schemeClr val="bg1"/>
                </a:solidFill>
              </a:rPr>
            </a:br>
            <a:r>
              <a:rPr lang="en-AU" sz="3600" dirty="0" smtClean="0">
                <a:solidFill>
                  <a:schemeClr val="bg1"/>
                </a:solidFill>
              </a:rPr>
              <a:t>(DWA)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666750" y="0"/>
            <a:ext cx="8724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>
                <a:solidFill>
                  <a:srgbClr val="FFFFFF"/>
                </a:solidFill>
              </a:rPr>
              <a:t>3)  Action stage</a:t>
            </a:r>
          </a:p>
        </p:txBody>
      </p:sp>
      <p:pic>
        <p:nvPicPr>
          <p:cNvPr id="28676" name="Picture 6" descr="OpticFlo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6275" y="300990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4672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89574" y="170744"/>
            <a:ext cx="6276078" cy="646331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NZ" sz="3600" dirty="0">
                <a:solidFill>
                  <a:schemeClr val="bg1"/>
                </a:solidFill>
                <a:latin typeface="+mn-lt"/>
              </a:rPr>
              <a:t>Looked-but-failed-to-see crashes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350461" y="3403380"/>
            <a:ext cx="7360653" cy="37295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n-NZ" sz="1800" dirty="0">
                <a:solidFill>
                  <a:schemeClr val="bg1"/>
                </a:solidFill>
              </a:rPr>
              <a:t>(Brown, 2005; Treat, 1980; White &amp; </a:t>
            </a:r>
            <a:r>
              <a:rPr lang="en-NZ" sz="1800" dirty="0" err="1">
                <a:solidFill>
                  <a:schemeClr val="bg1"/>
                </a:solidFill>
              </a:rPr>
              <a:t>Caird</a:t>
            </a:r>
            <a:r>
              <a:rPr lang="en-NZ" sz="1800" dirty="0">
                <a:solidFill>
                  <a:schemeClr val="bg1"/>
                </a:solidFill>
              </a:rPr>
              <a:t>, 2010)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6913" r="4393" b="3585"/>
          <a:stretch/>
        </p:blipFill>
        <p:spPr>
          <a:xfrm flipH="1">
            <a:off x="210608" y="1540921"/>
            <a:ext cx="1836751" cy="1463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4"/>
          <a:stretch/>
        </p:blipFill>
        <p:spPr>
          <a:xfrm>
            <a:off x="8064650" y="1532455"/>
            <a:ext cx="1828818" cy="14807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47358" y="1386244"/>
            <a:ext cx="6017291" cy="156965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n-NZ" sz="3200" i="1" dirty="0">
                <a:solidFill>
                  <a:srgbClr val="FFFFFF"/>
                </a:solidFill>
              </a:rPr>
              <a:t>collisions in which a driver fails to detect another road user or object despite looking at it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92750" y="2926326"/>
            <a:ext cx="6327143" cy="477603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Third </a:t>
            </a:r>
            <a:r>
              <a:rPr lang="en-NZ" dirty="0">
                <a:solidFill>
                  <a:schemeClr val="bg1"/>
                </a:solidFill>
              </a:rPr>
              <a:t>most frequently occurring driver error</a:t>
            </a:r>
          </a:p>
        </p:txBody>
      </p:sp>
      <p:sp>
        <p:nvSpPr>
          <p:cNvPr id="2" name="Rectangle 1"/>
          <p:cNvSpPr/>
          <p:nvPr/>
        </p:nvSpPr>
        <p:spPr>
          <a:xfrm>
            <a:off x="4249996" y="773051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(SMIDSY)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6568" y="6194555"/>
            <a:ext cx="9058869" cy="1600135"/>
            <a:chOff x="526568" y="6194555"/>
            <a:chExt cx="9058869" cy="1600135"/>
          </a:xfrm>
        </p:grpSpPr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1249399" y="7210490"/>
              <a:ext cx="7461715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527050">
                <a:buClr>
                  <a:srgbClr val="7F604F"/>
                </a:buClr>
                <a:buSzPct val="90000"/>
                <a:buFont typeface="Monotype Sorts" pitchFamily="2" charset="2"/>
                <a:buNone/>
              </a:pPr>
              <a:r>
                <a:rPr lang="en-GB" sz="2800" dirty="0">
                  <a:solidFill>
                    <a:schemeClr val="bg1"/>
                  </a:solidFill>
                </a:rPr>
                <a:t>Highly practised tasks become automatic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539918" y="6691580"/>
              <a:ext cx="8949320" cy="523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i="1" dirty="0">
                  <a:solidFill>
                    <a:srgbClr val="FFFF66"/>
                  </a:solidFill>
                </a:rPr>
                <a:t>Most drivers are driving </a:t>
              </a:r>
              <a:r>
                <a:rPr lang="en-GB" sz="2800" i="1" dirty="0" smtClean="0">
                  <a:solidFill>
                    <a:srgbClr val="FFFF66"/>
                  </a:solidFill>
                </a:rPr>
                <a:t>without awareness</a:t>
              </a:r>
              <a:r>
                <a:rPr lang="en-GB" sz="2800" i="1" dirty="0">
                  <a:solidFill>
                    <a:srgbClr val="FFFF66"/>
                  </a:solidFill>
                </a:rPr>
                <a:t>, most of the time</a:t>
              </a:r>
              <a:endParaRPr lang="en-GB" sz="2800" b="1" i="1" dirty="0">
                <a:solidFill>
                  <a:srgbClr val="FFFF66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6568" y="6194555"/>
              <a:ext cx="9058869" cy="646321"/>
            </a:xfrm>
            <a:prstGeom prst="rect">
              <a:avLst/>
            </a:prstGeom>
            <a:noFill/>
          </p:spPr>
          <p:txBody>
            <a:bodyPr wrap="none" lIns="91429" tIns="45715" rIns="91429" bIns="45715" rtlCol="0">
              <a:spAutoFit/>
            </a:bodyPr>
            <a:lstStyle/>
            <a:p>
              <a:r>
                <a:rPr lang="en-NZ" sz="3600" i="1" dirty="0" smtClean="0">
                  <a:solidFill>
                    <a:schemeClr val="bg1"/>
                  </a:solidFill>
                  <a:latin typeface="+mn-lt"/>
                </a:rPr>
                <a:t>Why do </a:t>
              </a:r>
              <a:r>
                <a:rPr lang="en-NZ" sz="3600" i="1" dirty="0">
                  <a:solidFill>
                    <a:schemeClr val="bg1"/>
                  </a:solidFill>
                  <a:latin typeface="+mn-lt"/>
                </a:rPr>
                <a:t>l</a:t>
              </a:r>
              <a:r>
                <a:rPr lang="en-NZ" sz="3600" i="1" dirty="0" smtClean="0">
                  <a:solidFill>
                    <a:schemeClr val="bg1"/>
                  </a:solidFill>
                  <a:latin typeface="+mn-lt"/>
                </a:rPr>
                <a:t>ooked-but-failed-to-see crashes occur?</a:t>
              </a:r>
              <a:endParaRPr lang="en-NZ" sz="3600" i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8252" y="4229611"/>
            <a:ext cx="9980147" cy="1825885"/>
            <a:chOff x="78252" y="5946515"/>
            <a:chExt cx="9980147" cy="1825885"/>
          </a:xfrm>
        </p:grpSpPr>
        <p:pic>
          <p:nvPicPr>
            <p:cNvPr id="17" name="Picture 5" descr="18-crash1"/>
            <p:cNvPicPr>
              <a:picLocks noChangeAspect="1" noChangeArrowheads="1"/>
            </p:cNvPicPr>
            <p:nvPr/>
          </p:nvPicPr>
          <p:blipFill>
            <a:blip r:embed="rId4"/>
            <a:srcRect l="40837" t="4767" r="996" b="17966"/>
            <a:stretch>
              <a:fillRect/>
            </a:stretch>
          </p:blipFill>
          <p:spPr bwMode="auto">
            <a:xfrm>
              <a:off x="7528584" y="5946515"/>
              <a:ext cx="2529815" cy="1825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978316" y="5946515"/>
              <a:ext cx="5570946" cy="599686"/>
            </a:xfrm>
            <a:prstGeom prst="rect">
              <a:avLst/>
            </a:prstGeom>
            <a:noFill/>
          </p:spPr>
          <p:txBody>
            <a:bodyPr wrap="none" lIns="91429" tIns="45715" rIns="91429" bIns="45715" rtlCol="0">
              <a:spAutoFit/>
            </a:bodyPr>
            <a:lstStyle/>
            <a:p>
              <a:r>
                <a:rPr lang="en-NZ" sz="3200" dirty="0">
                  <a:solidFill>
                    <a:schemeClr val="bg1"/>
                  </a:solidFill>
                  <a:latin typeface="+mn-lt"/>
                </a:rPr>
                <a:t>Looked-but-failed-to-see crashes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9953" y="6425154"/>
              <a:ext cx="6727673" cy="599686"/>
            </a:xfrm>
            <a:prstGeom prst="rect">
              <a:avLst/>
            </a:prstGeom>
            <a:noFill/>
          </p:spPr>
          <p:txBody>
            <a:bodyPr wrap="none" lIns="91429" tIns="45715" rIns="91429" bIns="45715" rtlCol="0">
              <a:spAutoFit/>
            </a:bodyPr>
            <a:lstStyle/>
            <a:p>
              <a:r>
                <a:rPr lang="en-NZ" sz="3200" dirty="0">
                  <a:solidFill>
                    <a:schemeClr val="bg1"/>
                  </a:solidFill>
                  <a:latin typeface="+mn-lt"/>
                </a:rPr>
                <a:t>appear to predominate on familiar roads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252" y="7009929"/>
              <a:ext cx="7360653" cy="646331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r>
                <a:rPr lang="en-NZ" sz="1800" dirty="0">
                  <a:solidFill>
                    <a:schemeClr val="bg1"/>
                  </a:solidFill>
                </a:rPr>
                <a:t>(Brown, 2002;  Hills, 1980; </a:t>
              </a:r>
              <a:r>
                <a:rPr lang="en-NZ" sz="1800" dirty="0" err="1">
                  <a:solidFill>
                    <a:schemeClr val="bg1"/>
                  </a:solidFill>
                </a:rPr>
                <a:t>Kousanaï</a:t>
              </a:r>
              <a:r>
                <a:rPr lang="en-NZ" sz="1800" dirty="0">
                  <a:solidFill>
                    <a:schemeClr val="bg1"/>
                  </a:solidFill>
                </a:rPr>
                <a:t>, </a:t>
              </a:r>
              <a:r>
                <a:rPr lang="en-NZ" sz="1800" dirty="0" err="1">
                  <a:solidFill>
                    <a:schemeClr val="bg1"/>
                  </a:solidFill>
                </a:rPr>
                <a:t>Boloix</a:t>
              </a:r>
              <a:r>
                <a:rPr lang="en-NZ" sz="1800" dirty="0">
                  <a:solidFill>
                    <a:schemeClr val="bg1"/>
                  </a:solidFill>
                </a:rPr>
                <a:t>, van </a:t>
              </a:r>
              <a:r>
                <a:rPr lang="en-NZ" sz="1800" dirty="0" err="1">
                  <a:solidFill>
                    <a:schemeClr val="bg1"/>
                  </a:solidFill>
                </a:rPr>
                <a:t>Elslande</a:t>
              </a:r>
              <a:r>
                <a:rPr lang="en-NZ" sz="1800" dirty="0">
                  <a:solidFill>
                    <a:schemeClr val="bg1"/>
                  </a:solidFill>
                </a:rPr>
                <a:t>, &amp; </a:t>
              </a:r>
              <a:r>
                <a:rPr lang="en-NZ" sz="1800" dirty="0" err="1">
                  <a:solidFill>
                    <a:schemeClr val="bg1"/>
                  </a:solidFill>
                </a:rPr>
                <a:t>Bastien</a:t>
              </a:r>
              <a:r>
                <a:rPr lang="en-NZ" sz="1800" dirty="0">
                  <a:solidFill>
                    <a:schemeClr val="bg1"/>
                  </a:solidFill>
                </a:rPr>
                <a:t>, 2008; </a:t>
              </a:r>
              <a:br>
                <a:rPr lang="en-NZ" sz="1800" dirty="0">
                  <a:solidFill>
                    <a:schemeClr val="bg1"/>
                  </a:solidFill>
                </a:rPr>
              </a:br>
              <a:r>
                <a:rPr lang="en-NZ" sz="1800" dirty="0" err="1">
                  <a:solidFill>
                    <a:schemeClr val="bg1"/>
                  </a:solidFill>
                </a:rPr>
                <a:t>Rumar</a:t>
              </a:r>
              <a:r>
                <a:rPr lang="en-NZ" sz="1800" dirty="0">
                  <a:solidFill>
                    <a:schemeClr val="bg1"/>
                  </a:solidFill>
                </a:rPr>
                <a:t>, 1990; Treat, 1980; White &amp; </a:t>
              </a:r>
              <a:r>
                <a:rPr lang="en-NZ" sz="1800" dirty="0" err="1">
                  <a:solidFill>
                    <a:schemeClr val="bg1"/>
                  </a:solidFill>
                </a:rPr>
                <a:t>Caird</a:t>
              </a:r>
              <a:r>
                <a:rPr lang="en-NZ" sz="1800" dirty="0">
                  <a:solidFill>
                    <a:schemeClr val="bg1"/>
                  </a:solidFill>
                </a:rPr>
                <a:t>, 2010)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369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4043" y="3659411"/>
            <a:ext cx="92031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All participants developed stereotyped driving patterns</a:t>
            </a:r>
            <a:br>
              <a:rPr lang="en-NZ" sz="3200" dirty="0" smtClean="0">
                <a:solidFill>
                  <a:schemeClr val="bg1"/>
                </a:solidFill>
              </a:rPr>
            </a:br>
            <a:r>
              <a:rPr lang="en-NZ" sz="2800" dirty="0" smtClean="0">
                <a:solidFill>
                  <a:schemeClr val="bg1"/>
                </a:solidFill>
              </a:rPr>
              <a:t>Speed and lane position became less responsive</a:t>
            </a:r>
            <a:endParaRPr lang="en-NZ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9324" y="533416"/>
            <a:ext cx="529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 smtClean="0">
                <a:solidFill>
                  <a:schemeClr val="bg1"/>
                </a:solidFill>
              </a:rPr>
              <a:t>Driving Without Awareness</a:t>
            </a:r>
            <a:endParaRPr lang="en-NZ" sz="3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1803" y="1466739"/>
            <a:ext cx="6214189" cy="159380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n-NZ" sz="2800" dirty="0">
                <a:solidFill>
                  <a:schemeClr val="bg1"/>
                </a:solidFill>
              </a:rPr>
              <a:t>29 participants drove a simulated road </a:t>
            </a:r>
            <a:br>
              <a:rPr lang="en-NZ" sz="2800" dirty="0">
                <a:solidFill>
                  <a:schemeClr val="bg1"/>
                </a:solidFill>
              </a:rPr>
            </a:br>
            <a:r>
              <a:rPr lang="en-NZ" sz="2800" dirty="0">
                <a:solidFill>
                  <a:schemeClr val="bg1"/>
                </a:solidFill>
              </a:rPr>
              <a:t>twice a week for approx 12 weeks</a:t>
            </a:r>
          </a:p>
          <a:p>
            <a:r>
              <a:rPr lang="en-NZ" sz="2000" dirty="0">
                <a:solidFill>
                  <a:schemeClr val="bg1"/>
                </a:solidFill>
              </a:rPr>
              <a:t>13 males, 16 females</a:t>
            </a:r>
          </a:p>
          <a:p>
            <a:r>
              <a:rPr lang="en-NZ" sz="2000" dirty="0">
                <a:solidFill>
                  <a:schemeClr val="bg1"/>
                </a:solidFill>
              </a:rPr>
              <a:t>Mean age = 30.17 years (ranged 17 to 49 years)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9004" y="1317819"/>
            <a:ext cx="3131875" cy="18916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41065" y="4932544"/>
            <a:ext cx="8189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Participants noticed fewer and fewer things in their environment</a:t>
            </a:r>
            <a:endParaRPr lang="en-NZ" sz="3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33052" y="6681566"/>
            <a:ext cx="4525348" cy="40009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n-NZ" sz="2000" dirty="0" smtClean="0">
                <a:solidFill>
                  <a:schemeClr val="bg1"/>
                </a:solidFill>
              </a:rPr>
              <a:t>(Charlton </a:t>
            </a:r>
            <a:r>
              <a:rPr lang="en-NZ" sz="2000" dirty="0">
                <a:solidFill>
                  <a:schemeClr val="bg1"/>
                </a:solidFill>
              </a:rPr>
              <a:t>&amp; </a:t>
            </a:r>
            <a:r>
              <a:rPr lang="en-NZ" sz="2000" dirty="0" smtClean="0">
                <a:solidFill>
                  <a:schemeClr val="bg1"/>
                </a:solidFill>
              </a:rPr>
              <a:t>Starkey, 2011, 2012, </a:t>
            </a:r>
            <a:r>
              <a:rPr lang="en-NZ" sz="2000" dirty="0">
                <a:solidFill>
                  <a:schemeClr val="bg1"/>
                </a:solidFill>
              </a:rPr>
              <a:t>2013)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64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79324" y="290810"/>
            <a:ext cx="529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 smtClean="0">
                <a:solidFill>
                  <a:schemeClr val="bg1"/>
                </a:solidFill>
              </a:rPr>
              <a:t>Driving Without Awareness</a:t>
            </a:r>
            <a:endParaRPr lang="en-NZ" sz="3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7262" y="2569588"/>
            <a:ext cx="8360483" cy="95409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n-NZ" sz="2800" dirty="0" smtClean="0">
                <a:solidFill>
                  <a:schemeClr val="bg1"/>
                </a:solidFill>
              </a:rPr>
              <a:t>Change detection sessions:  changes to </a:t>
            </a:r>
            <a:br>
              <a:rPr lang="en-NZ" sz="2800" dirty="0" smtClean="0">
                <a:solidFill>
                  <a:schemeClr val="bg1"/>
                </a:solidFill>
              </a:rPr>
            </a:br>
            <a:r>
              <a:rPr lang="en-NZ" sz="2800" dirty="0" smtClean="0">
                <a:solidFill>
                  <a:schemeClr val="bg1"/>
                </a:solidFill>
              </a:rPr>
              <a:t>or removal of road markings, road signs, buildings, </a:t>
            </a:r>
            <a:r>
              <a:rPr lang="en-NZ" sz="2800" dirty="0" err="1" smtClean="0">
                <a:solidFill>
                  <a:schemeClr val="bg1"/>
                </a:solidFill>
              </a:rPr>
              <a:t>etc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89" y="3666161"/>
            <a:ext cx="2348532" cy="16091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t="15608" r="35032" b="36580"/>
          <a:stretch/>
        </p:blipFill>
        <p:spPr>
          <a:xfrm>
            <a:off x="3297766" y="3659096"/>
            <a:ext cx="2525087" cy="16162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8000" y="1497313"/>
            <a:ext cx="8189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Participants noticed fewer and fewer things in their environment</a:t>
            </a:r>
            <a:endParaRPr lang="en-NZ" sz="32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16278" r="18270" b="20785"/>
          <a:stretch/>
        </p:blipFill>
        <p:spPr>
          <a:xfrm>
            <a:off x="5680032" y="4064254"/>
            <a:ext cx="3487083" cy="1694304"/>
          </a:xfrm>
          <a:prstGeom prst="rect">
            <a:avLst/>
          </a:prstGeom>
        </p:spPr>
      </p:pic>
      <p:pic>
        <p:nvPicPr>
          <p:cNvPr id="14" name="Picture 13" descr="Sign_16NorthG.bmp"/>
          <p:cNvPicPr>
            <a:picLocks noChangeAspect="1"/>
          </p:cNvPicPr>
          <p:nvPr/>
        </p:nvPicPr>
        <p:blipFill>
          <a:blip r:embed="rId5">
            <a:clrChange>
              <a:clrFrom>
                <a:srgbClr val="FF10FF"/>
              </a:clrFrom>
              <a:clrTo>
                <a:srgbClr val="FF10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2129" y="5459150"/>
            <a:ext cx="2160000" cy="1440000"/>
          </a:xfrm>
          <a:prstGeom prst="rect">
            <a:avLst/>
          </a:prstGeom>
        </p:spPr>
      </p:pic>
      <p:pic>
        <p:nvPicPr>
          <p:cNvPr id="16" name="Picture 15" descr="Sign_16North.bmp"/>
          <p:cNvPicPr>
            <a:picLocks noChangeAspect="1"/>
          </p:cNvPicPr>
          <p:nvPr/>
        </p:nvPicPr>
        <p:blipFill>
          <a:blip r:embed="rId6">
            <a:clrChange>
              <a:clrFrom>
                <a:srgbClr val="FF10FF"/>
              </a:clrFrom>
              <a:clrTo>
                <a:srgbClr val="FF10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0099" y="5459150"/>
            <a:ext cx="2112030" cy="144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443" y="5459150"/>
            <a:ext cx="5372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solidFill>
                  <a:schemeClr val="bg1"/>
                </a:solidFill>
              </a:rPr>
              <a:t>Participants did not detect removal of prominent buildings or changes from English to German wording</a:t>
            </a:r>
            <a:endParaRPr lang="en-NZ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5943" y="937141"/>
            <a:ext cx="9610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Participants </a:t>
            </a:r>
            <a:r>
              <a:rPr lang="en-NZ" sz="3200" dirty="0">
                <a:solidFill>
                  <a:schemeClr val="bg1"/>
                </a:solidFill>
              </a:rPr>
              <a:t>developed stereotyped driving patterns</a:t>
            </a:r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302002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12160" r="16174" b="29699"/>
          <a:stretch/>
        </p:blipFill>
        <p:spPr>
          <a:xfrm>
            <a:off x="5636612" y="5777554"/>
            <a:ext cx="4421788" cy="1994846"/>
          </a:xfrm>
          <a:prstGeom prst="rect">
            <a:avLst/>
          </a:prstGeom>
        </p:spPr>
      </p:pic>
      <p:pic>
        <p:nvPicPr>
          <p:cNvPr id="4" name="Picture 3" descr="P6290049.JPG"/>
          <p:cNvPicPr>
            <a:picLocks noChangeAspect="1"/>
          </p:cNvPicPr>
          <p:nvPr/>
        </p:nvPicPr>
        <p:blipFill>
          <a:blip r:embed="rId3" cstate="print"/>
          <a:srcRect l="4669" t="4910" b="25052"/>
          <a:stretch>
            <a:fillRect/>
          </a:stretch>
        </p:blipFill>
        <p:spPr>
          <a:xfrm>
            <a:off x="2399295" y="4107156"/>
            <a:ext cx="5052019" cy="2474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6919" r="16174" b="29273"/>
          <a:stretch/>
        </p:blipFill>
        <p:spPr>
          <a:xfrm>
            <a:off x="0" y="3121728"/>
            <a:ext cx="3980609" cy="1970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1574" y="152587"/>
            <a:ext cx="3441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 smtClean="0">
                <a:solidFill>
                  <a:schemeClr val="bg1"/>
                </a:solidFill>
              </a:rPr>
              <a:t>Road works trials</a:t>
            </a:r>
            <a:endParaRPr lang="en-NZ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9962" y="1210234"/>
            <a:ext cx="6741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solidFill>
                  <a:schemeClr val="bg1"/>
                </a:solidFill>
              </a:rPr>
              <a:t>Drivers reduced their speeds well before entering the site</a:t>
            </a:r>
            <a:endParaRPr lang="en-NZ" sz="2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791" y="736583"/>
            <a:ext cx="7573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First time through the road works</a:t>
            </a:r>
            <a:endParaRPr lang="en-NZ" sz="3200" dirty="0"/>
          </a:p>
        </p:txBody>
      </p:sp>
      <p:sp>
        <p:nvSpPr>
          <p:cNvPr id="10" name="Rectangle 9"/>
          <p:cNvSpPr/>
          <p:nvPr/>
        </p:nvSpPr>
        <p:spPr>
          <a:xfrm>
            <a:off x="346191" y="2112900"/>
            <a:ext cx="6447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Second and subsequent times</a:t>
            </a:r>
            <a:endParaRPr lang="en-NZ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191528" y="2628221"/>
            <a:ext cx="6741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solidFill>
                  <a:schemeClr val="bg1"/>
                </a:solidFill>
              </a:rPr>
              <a:t>Drivers noticed the sites earlier and earlier</a:t>
            </a:r>
            <a:br>
              <a:rPr lang="en-NZ" sz="2800" dirty="0" smtClean="0">
                <a:solidFill>
                  <a:schemeClr val="bg1"/>
                </a:solidFill>
              </a:rPr>
            </a:br>
            <a:r>
              <a:rPr lang="en-NZ" sz="2800" dirty="0" smtClean="0">
                <a:solidFill>
                  <a:schemeClr val="bg1"/>
                </a:solidFill>
              </a:rPr>
              <a:t>but slowed down less and less</a:t>
            </a:r>
            <a:endParaRPr lang="en-N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19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238125" y="946150"/>
            <a:ext cx="9594850" cy="5680075"/>
            <a:chOff x="150" y="596"/>
            <a:chExt cx="6044" cy="3578"/>
          </a:xfrm>
        </p:grpSpPr>
        <p:sp>
          <p:nvSpPr>
            <p:cNvPr id="30735" name="Line 30"/>
            <p:cNvSpPr>
              <a:spLocks noChangeShapeType="1"/>
            </p:cNvSpPr>
            <p:nvPr/>
          </p:nvSpPr>
          <p:spPr bwMode="auto">
            <a:xfrm>
              <a:off x="150" y="4174"/>
              <a:ext cx="6044" cy="0"/>
            </a:xfrm>
            <a:prstGeom prst="line">
              <a:avLst/>
            </a:prstGeom>
            <a:noFill/>
            <a:ln w="38100" cmpd="dbl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NZ"/>
            </a:p>
          </p:txBody>
        </p:sp>
        <p:sp>
          <p:nvSpPr>
            <p:cNvPr id="30736" name="Line 31"/>
            <p:cNvSpPr>
              <a:spLocks noChangeShapeType="1"/>
            </p:cNvSpPr>
            <p:nvPr/>
          </p:nvSpPr>
          <p:spPr bwMode="auto">
            <a:xfrm>
              <a:off x="2430" y="608"/>
              <a:ext cx="1487" cy="0"/>
            </a:xfrm>
            <a:prstGeom prst="line">
              <a:avLst/>
            </a:prstGeom>
            <a:noFill/>
            <a:ln w="38100" cmpd="dbl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NZ"/>
            </a:p>
          </p:txBody>
        </p:sp>
        <p:sp>
          <p:nvSpPr>
            <p:cNvPr id="30737" name="Line 32"/>
            <p:cNvSpPr>
              <a:spLocks noChangeShapeType="1"/>
            </p:cNvSpPr>
            <p:nvPr/>
          </p:nvSpPr>
          <p:spPr bwMode="auto">
            <a:xfrm flipV="1">
              <a:off x="162" y="596"/>
              <a:ext cx="2281" cy="3576"/>
            </a:xfrm>
            <a:prstGeom prst="line">
              <a:avLst/>
            </a:prstGeom>
            <a:noFill/>
            <a:ln w="38100" cmpd="dbl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NZ"/>
            </a:p>
          </p:txBody>
        </p:sp>
        <p:sp>
          <p:nvSpPr>
            <p:cNvPr id="30738" name="Line 33"/>
            <p:cNvSpPr>
              <a:spLocks noChangeShapeType="1"/>
            </p:cNvSpPr>
            <p:nvPr/>
          </p:nvSpPr>
          <p:spPr bwMode="auto">
            <a:xfrm flipH="1" flipV="1">
              <a:off x="3909" y="597"/>
              <a:ext cx="2281" cy="3576"/>
            </a:xfrm>
            <a:prstGeom prst="line">
              <a:avLst/>
            </a:prstGeom>
            <a:noFill/>
            <a:ln w="38100" cmpd="dbl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NZ"/>
            </a:p>
          </p:txBody>
        </p:sp>
      </p:grp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2638425" y="203200"/>
            <a:ext cx="4779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>
                <a:solidFill>
                  <a:srgbClr val="FFFFFF"/>
                </a:solidFill>
              </a:rPr>
              <a:t>Two modes of driving</a:t>
            </a: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3281363" y="1174750"/>
            <a:ext cx="3495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7F604F"/>
              </a:buClr>
              <a:buSzPct val="90000"/>
              <a:buFont typeface="Monotype Sorts" pitchFamily="2" charset="2"/>
              <a:buNone/>
            </a:pPr>
            <a:r>
              <a:rPr lang="en-GB" sz="3200">
                <a:solidFill>
                  <a:schemeClr val="bg1"/>
                </a:solidFill>
              </a:rPr>
              <a:t>Supervisory level</a:t>
            </a:r>
            <a:endParaRPr lang="en-GB" sz="2800" i="1">
              <a:solidFill>
                <a:schemeClr val="bg1"/>
              </a:solidFill>
            </a:endParaRPr>
          </a:p>
        </p:txBody>
      </p:sp>
      <p:sp>
        <p:nvSpPr>
          <p:cNvPr id="30725" name="Rectangle 10"/>
          <p:cNvSpPr>
            <a:spLocks noChangeArrowheads="1"/>
          </p:cNvSpPr>
          <p:nvPr/>
        </p:nvSpPr>
        <p:spPr bwMode="auto">
          <a:xfrm>
            <a:off x="3281363" y="3660775"/>
            <a:ext cx="3495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7F604F"/>
              </a:buClr>
              <a:buSzPct val="90000"/>
              <a:buFont typeface="Monotype Sorts" pitchFamily="2" charset="2"/>
              <a:buNone/>
            </a:pPr>
            <a:r>
              <a:rPr lang="en-GB" sz="3200">
                <a:solidFill>
                  <a:schemeClr val="bg1"/>
                </a:solidFill>
              </a:rPr>
              <a:t>Procedural level</a:t>
            </a:r>
            <a:endParaRPr lang="en-GB" sz="2800" i="1">
              <a:solidFill>
                <a:schemeClr val="bg1"/>
              </a:solidFill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254250" y="1982788"/>
            <a:ext cx="55499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7F604F"/>
              </a:buClr>
              <a:buSzPct val="90000"/>
              <a:buFont typeface="Monotype Sorts" pitchFamily="2" charset="2"/>
              <a:buNone/>
            </a:pPr>
            <a:r>
              <a:rPr lang="en-GB">
                <a:solidFill>
                  <a:schemeClr val="bg1"/>
                </a:solidFill>
              </a:rPr>
              <a:t>learning to drive,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 navigating in an unfamiliar area, 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overtaking, controlling a skid on ice</a:t>
            </a:r>
          </a:p>
        </p:txBody>
      </p:sp>
      <p:sp>
        <p:nvSpPr>
          <p:cNvPr id="30727" name="Rectangle 12"/>
          <p:cNvSpPr>
            <a:spLocks noChangeArrowheads="1"/>
          </p:cNvSpPr>
          <p:nvPr/>
        </p:nvSpPr>
        <p:spPr bwMode="auto">
          <a:xfrm>
            <a:off x="1298575" y="4603750"/>
            <a:ext cx="74612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7F604F"/>
              </a:buClr>
              <a:buSzPct val="90000"/>
              <a:buFont typeface="Monotype Sorts" pitchFamily="2" charset="2"/>
              <a:buNone/>
            </a:pPr>
            <a:r>
              <a:rPr lang="en-GB">
                <a:solidFill>
                  <a:schemeClr val="bg1"/>
                </a:solidFill>
              </a:rPr>
              <a:t>speed maintenance, lane position, 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 following distances, brake reactions, 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 changing lanes, eye scanning,</a:t>
            </a:r>
            <a:r>
              <a:rPr lang="en-GB"/>
              <a:t> </a:t>
            </a:r>
            <a:r>
              <a:rPr lang="en-GB">
                <a:solidFill>
                  <a:schemeClr val="bg1"/>
                </a:solidFill>
              </a:rPr>
              <a:t>checking mirrors, negotiating a familiar intersection, school zones,</a:t>
            </a:r>
          </a:p>
          <a:p>
            <a:pPr>
              <a:buClr>
                <a:srgbClr val="7F604F"/>
              </a:buClr>
              <a:buSzPct val="90000"/>
              <a:buFont typeface="Monotype Sorts" pitchFamily="2" charset="2"/>
              <a:buNone/>
            </a:pPr>
            <a:r>
              <a:rPr lang="en-GB">
                <a:solidFill>
                  <a:schemeClr val="bg1"/>
                </a:solidFill>
              </a:rPr>
              <a:t> approaching and driving through curves, entering traffic</a:t>
            </a:r>
            <a:br>
              <a:rPr lang="en-GB">
                <a:solidFill>
                  <a:schemeClr val="bg1"/>
                </a:solidFill>
              </a:rPr>
            </a:br>
            <a:endParaRPr lang="en-GB">
              <a:solidFill>
                <a:schemeClr val="bg1"/>
              </a:solidFill>
            </a:endParaRPr>
          </a:p>
        </p:txBody>
      </p:sp>
      <p:sp>
        <p:nvSpPr>
          <p:cNvPr id="30728" name="Rectangle 23"/>
          <p:cNvSpPr>
            <a:spLocks noChangeArrowheads="1"/>
          </p:cNvSpPr>
          <p:nvPr/>
        </p:nvSpPr>
        <p:spPr bwMode="auto">
          <a:xfrm>
            <a:off x="3919538" y="1611313"/>
            <a:ext cx="2235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>
                <a:solidFill>
                  <a:srgbClr val="CCECFF"/>
                </a:solidFill>
              </a:rPr>
              <a:t>explicit attention</a:t>
            </a:r>
          </a:p>
        </p:txBody>
      </p:sp>
      <p:sp>
        <p:nvSpPr>
          <p:cNvPr id="30729" name="Rectangle 24"/>
          <p:cNvSpPr>
            <a:spLocks noChangeArrowheads="1"/>
          </p:cNvSpPr>
          <p:nvPr/>
        </p:nvSpPr>
        <p:spPr bwMode="auto">
          <a:xfrm>
            <a:off x="3613150" y="4117975"/>
            <a:ext cx="28495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rgbClr val="CCECFF"/>
                </a:solidFill>
              </a:rPr>
              <a:t>automatic procedures</a:t>
            </a:r>
          </a:p>
        </p:txBody>
      </p:sp>
      <p:sp>
        <p:nvSpPr>
          <p:cNvPr id="744452" name="Text Box 4"/>
          <p:cNvSpPr txBox="1">
            <a:spLocks noChangeArrowheads="1"/>
          </p:cNvSpPr>
          <p:nvPr/>
        </p:nvSpPr>
        <p:spPr bwMode="auto">
          <a:xfrm>
            <a:off x="8734425" y="1800225"/>
            <a:ext cx="1208088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NZ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10%</a:t>
            </a:r>
          </a:p>
        </p:txBody>
      </p:sp>
      <p:sp>
        <p:nvSpPr>
          <p:cNvPr id="744461" name="Text Box 13"/>
          <p:cNvSpPr txBox="1">
            <a:spLocks noChangeArrowheads="1"/>
          </p:cNvSpPr>
          <p:nvPr/>
        </p:nvSpPr>
        <p:spPr bwMode="auto">
          <a:xfrm>
            <a:off x="8774113" y="5041900"/>
            <a:ext cx="1208087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NZ" sz="44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90%</a:t>
            </a:r>
          </a:p>
        </p:txBody>
      </p:sp>
      <p:sp>
        <p:nvSpPr>
          <p:cNvPr id="30732" name="AutoShape 27"/>
          <p:cNvSpPr>
            <a:spLocks/>
          </p:cNvSpPr>
          <p:nvPr/>
        </p:nvSpPr>
        <p:spPr bwMode="auto">
          <a:xfrm>
            <a:off x="8340725" y="1392238"/>
            <a:ext cx="415925" cy="1673225"/>
          </a:xfrm>
          <a:prstGeom prst="rightBrace">
            <a:avLst>
              <a:gd name="adj1" fmla="val 33524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NZ"/>
          </a:p>
        </p:txBody>
      </p:sp>
      <p:sp>
        <p:nvSpPr>
          <p:cNvPr id="30733" name="AutoShape 28"/>
          <p:cNvSpPr>
            <a:spLocks/>
          </p:cNvSpPr>
          <p:nvPr/>
        </p:nvSpPr>
        <p:spPr bwMode="auto">
          <a:xfrm>
            <a:off x="8334375" y="4316413"/>
            <a:ext cx="415925" cy="2232025"/>
          </a:xfrm>
          <a:prstGeom prst="rightBrace">
            <a:avLst>
              <a:gd name="adj1" fmla="val 44720"/>
              <a:gd name="adj2" fmla="val 50000"/>
            </a:avLst>
          </a:prstGeom>
          <a:noFill/>
          <a:ln w="952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74509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2181" y="985428"/>
            <a:ext cx="77708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Charlton &amp; Starkey’s Tandem Model</a:t>
            </a:r>
            <a:br>
              <a:rPr lang="en-NZ" sz="3200" dirty="0" smtClean="0">
                <a:solidFill>
                  <a:schemeClr val="bg1"/>
                </a:solidFill>
              </a:rPr>
            </a:br>
            <a:r>
              <a:rPr lang="en-NZ" sz="2800" dirty="0" smtClean="0">
                <a:solidFill>
                  <a:schemeClr val="bg1"/>
                </a:solidFill>
              </a:rPr>
              <a:t>an “operating process” and “monitoring process” working in tandem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99" y="2465847"/>
            <a:ext cx="2699054" cy="237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82509" y="2431978"/>
            <a:ext cx="724111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NZ" dirty="0" smtClean="0">
                <a:solidFill>
                  <a:srgbClr val="FFFF00"/>
                </a:solidFill>
              </a:rPr>
              <a:t>Operating process: </a:t>
            </a:r>
            <a:r>
              <a:rPr lang="en-NZ" dirty="0">
                <a:solidFill>
                  <a:srgbClr val="FFFF00"/>
                </a:solidFill>
              </a:rPr>
              <a:t>conscious</a:t>
            </a:r>
            <a:r>
              <a:rPr lang="en-NZ" dirty="0" smtClean="0">
                <a:solidFill>
                  <a:srgbClr val="FFFF00"/>
                </a:solidFill>
              </a:rPr>
              <a:t>, intentional </a:t>
            </a:r>
            <a:r>
              <a:rPr lang="en-NZ" dirty="0">
                <a:solidFill>
                  <a:srgbClr val="FFFF00"/>
                </a:solidFill>
              </a:rPr>
              <a:t>decision </a:t>
            </a:r>
            <a:r>
              <a:rPr lang="en-NZ" dirty="0" smtClean="0">
                <a:solidFill>
                  <a:srgbClr val="FFFF00"/>
                </a:solidFill>
              </a:rPr>
              <a:t>making, uses deliberate search of environment, </a:t>
            </a:r>
            <a:br>
              <a:rPr lang="en-NZ" dirty="0" smtClean="0">
                <a:solidFill>
                  <a:srgbClr val="FFFF00"/>
                </a:solidFill>
              </a:rPr>
            </a:br>
            <a:r>
              <a:rPr lang="en-NZ" dirty="0" smtClean="0">
                <a:solidFill>
                  <a:srgbClr val="FFFF00"/>
                </a:solidFill>
              </a:rPr>
              <a:t>requires effort and can be undermined by distractions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82509" y="3524585"/>
            <a:ext cx="7241117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NZ" dirty="0" smtClean="0">
                <a:solidFill>
                  <a:srgbClr val="33CC33"/>
                </a:solidFill>
              </a:rPr>
              <a:t>Monitoring process: an unconscious error monitoring system, requires little cognitive effort, </a:t>
            </a:r>
            <a:r>
              <a:rPr lang="en-NZ" dirty="0">
                <a:solidFill>
                  <a:srgbClr val="33CC33"/>
                </a:solidFill>
              </a:rPr>
              <a:t>continuously active, rapid error </a:t>
            </a:r>
            <a:r>
              <a:rPr lang="en-NZ" dirty="0" smtClean="0">
                <a:solidFill>
                  <a:srgbClr val="33CC33"/>
                </a:solidFill>
              </a:rPr>
              <a:t>detection, sufficient to </a:t>
            </a:r>
            <a:r>
              <a:rPr lang="en-NZ" dirty="0">
                <a:solidFill>
                  <a:srgbClr val="33CC33"/>
                </a:solidFill>
              </a:rPr>
              <a:t>maintain </a:t>
            </a:r>
            <a:r>
              <a:rPr lang="en-NZ" dirty="0" smtClean="0">
                <a:solidFill>
                  <a:srgbClr val="33CC33"/>
                </a:solidFill>
              </a:rPr>
              <a:t/>
            </a:r>
            <a:br>
              <a:rPr lang="en-NZ" dirty="0" smtClean="0">
                <a:solidFill>
                  <a:srgbClr val="33CC33"/>
                </a:solidFill>
              </a:rPr>
            </a:br>
            <a:r>
              <a:rPr lang="en-NZ" dirty="0" smtClean="0">
                <a:solidFill>
                  <a:srgbClr val="33CC33"/>
                </a:solidFill>
              </a:rPr>
              <a:t>many </a:t>
            </a:r>
            <a:r>
              <a:rPr lang="en-NZ" dirty="0">
                <a:solidFill>
                  <a:srgbClr val="33CC33"/>
                </a:solidFill>
              </a:rPr>
              <a:t>aspects of </a:t>
            </a:r>
            <a:r>
              <a:rPr lang="en-NZ" dirty="0" smtClean="0">
                <a:solidFill>
                  <a:srgbClr val="33CC33"/>
                </a:solidFill>
              </a:rPr>
              <a:t>driving (esp. on familiar roads)</a:t>
            </a:r>
            <a:endParaRPr lang="en-NZ" dirty="0">
              <a:solidFill>
                <a:srgbClr val="33CC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4193" y="5355502"/>
            <a:ext cx="900684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NZ" dirty="0" err="1" smtClean="0">
                <a:solidFill>
                  <a:schemeClr val="bg1"/>
                </a:solidFill>
              </a:rPr>
              <a:t>Proceduralisation</a:t>
            </a:r>
            <a:r>
              <a:rPr lang="en-NZ" dirty="0" smtClean="0">
                <a:solidFill>
                  <a:schemeClr val="bg1"/>
                </a:solidFill>
              </a:rPr>
              <a:t> (automaticity) represents a broadening and refinement of the templates (schemata) used by the monitoring process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665163" y="164804"/>
            <a:ext cx="8724900" cy="5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rgbClr val="FFFFFF"/>
                </a:solidFill>
              </a:rPr>
              <a:t>Driving </a:t>
            </a:r>
            <a:r>
              <a:rPr lang="en-GB" sz="3200" dirty="0" smtClean="0">
                <a:solidFill>
                  <a:srgbClr val="FFFFFF"/>
                </a:solidFill>
              </a:rPr>
              <a:t>without awareness </a:t>
            </a:r>
            <a:r>
              <a:rPr lang="en-GB" sz="3200" dirty="0">
                <a:solidFill>
                  <a:srgbClr val="FFFFFF"/>
                </a:solidFill>
              </a:rPr>
              <a:t>(DWA</a:t>
            </a:r>
            <a:r>
              <a:rPr lang="en-GB" sz="3200" dirty="0" smtClean="0">
                <a:solidFill>
                  <a:srgbClr val="FFFFFF"/>
                </a:solidFill>
              </a:rPr>
              <a:t>)</a:t>
            </a:r>
            <a:endParaRPr lang="en-GB" sz="3200" dirty="0">
              <a:solidFill>
                <a:srgbClr val="CCECFF"/>
              </a:solidFill>
            </a:endParaRPr>
          </a:p>
        </p:txBody>
      </p:sp>
      <p:sp>
        <p:nvSpPr>
          <p:cNvPr id="11" name="Rectangle 37"/>
          <p:cNvSpPr>
            <a:spLocks noChangeArrowheads="1"/>
          </p:cNvSpPr>
          <p:nvPr/>
        </p:nvSpPr>
        <p:spPr bwMode="auto">
          <a:xfrm>
            <a:off x="1138238" y="6500259"/>
            <a:ext cx="7793037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Much of our driving behaviour is governed implicitly</a:t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i="1" dirty="0">
                <a:solidFill>
                  <a:schemeClr val="bg1"/>
                </a:solidFill>
              </a:rPr>
              <a:t>esp. lane keeping &amp; speed maintenance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13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2" t="17113" r="18444" b="20969"/>
          <a:stretch/>
        </p:blipFill>
        <p:spPr>
          <a:xfrm>
            <a:off x="1364832" y="3976478"/>
            <a:ext cx="7328733" cy="35698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13516" y="2896422"/>
            <a:ext cx="803136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dirty="0" smtClean="0">
                <a:solidFill>
                  <a:schemeClr val="bg1"/>
                </a:solidFill>
              </a:rPr>
              <a:t>#1 change detected by drivers – removal of centrelines</a:t>
            </a:r>
            <a:br>
              <a:rPr lang="en-NZ" sz="2800" dirty="0" smtClean="0">
                <a:solidFill>
                  <a:schemeClr val="bg1"/>
                </a:solidFill>
              </a:rPr>
            </a:br>
            <a:r>
              <a:rPr lang="en-NZ" sz="2800" dirty="0" smtClean="0">
                <a:solidFill>
                  <a:schemeClr val="bg1"/>
                </a:solidFill>
              </a:rPr>
              <a:t>#2 – removal of </a:t>
            </a:r>
            <a:r>
              <a:rPr lang="en-NZ" sz="2800" dirty="0" err="1" smtClean="0">
                <a:solidFill>
                  <a:schemeClr val="bg1"/>
                </a:solidFill>
              </a:rPr>
              <a:t>edgelines</a:t>
            </a:r>
            <a:endParaRPr lang="en-NZ" sz="2800" dirty="0">
              <a:solidFill>
                <a:schemeClr val="bg1"/>
              </a:solidFill>
            </a:endParaRPr>
          </a:p>
        </p:txBody>
      </p:sp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665163" y="164804"/>
            <a:ext cx="8724900" cy="5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rgbClr val="FFFFFF"/>
                </a:solidFill>
              </a:rPr>
              <a:t>Driving </a:t>
            </a:r>
            <a:r>
              <a:rPr lang="en-GB" sz="3200" dirty="0" smtClean="0">
                <a:solidFill>
                  <a:srgbClr val="FFFFFF"/>
                </a:solidFill>
              </a:rPr>
              <a:t>without awareness </a:t>
            </a:r>
            <a:r>
              <a:rPr lang="en-GB" sz="3200" dirty="0">
                <a:solidFill>
                  <a:srgbClr val="FFFFFF"/>
                </a:solidFill>
              </a:rPr>
              <a:t>(DWA</a:t>
            </a:r>
            <a:r>
              <a:rPr lang="en-GB" sz="3200" dirty="0" smtClean="0">
                <a:solidFill>
                  <a:srgbClr val="FFFFFF"/>
                </a:solidFill>
              </a:rPr>
              <a:t>)</a:t>
            </a:r>
            <a:endParaRPr lang="en-GB" sz="3200" dirty="0">
              <a:solidFill>
                <a:srgbClr val="CCEC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1692" y="877133"/>
            <a:ext cx="4035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19175" eaLnBrk="1" hangingPunct="1"/>
            <a:r>
              <a:rPr lang="en-AU" sz="3200" i="1" dirty="0">
                <a:solidFill>
                  <a:schemeClr val="bg1"/>
                </a:solidFill>
              </a:rPr>
              <a:t>We steer where we look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634538"/>
            <a:ext cx="100584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dirty="0" smtClean="0">
                <a:solidFill>
                  <a:srgbClr val="92D050"/>
                </a:solidFill>
              </a:rPr>
              <a:t>Monitoring process:  relies on the presence of familiar cues</a:t>
            </a:r>
            <a:r>
              <a:rPr lang="en-NZ" dirty="0" smtClean="0">
                <a:solidFill>
                  <a:srgbClr val="92D050"/>
                </a:solidFill>
              </a:rPr>
              <a:t/>
            </a:r>
            <a:br>
              <a:rPr lang="en-NZ" dirty="0" smtClean="0">
                <a:solidFill>
                  <a:srgbClr val="92D050"/>
                </a:solidFill>
              </a:rPr>
            </a:br>
            <a:r>
              <a:rPr lang="en-NZ" dirty="0" smtClean="0">
                <a:solidFill>
                  <a:srgbClr val="92D050"/>
                </a:solidFill>
              </a:rPr>
              <a:t>When potential failure stimulus is detected, the object receives additional activation until the operating process returns conscious attention to task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77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WATTaf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92" y="3975623"/>
            <a:ext cx="5492521" cy="216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SWATTbef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92" y="1613627"/>
            <a:ext cx="5492521" cy="228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466592" y="1510656"/>
            <a:ext cx="2123983" cy="5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1882" tIns="50941" rIns="101882" bIns="50941">
            <a:spAutoFit/>
          </a:bodyPr>
          <a:lstStyle>
            <a:lvl1pPr algn="l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09588" algn="l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19175" algn="l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28763" algn="l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8350" algn="l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5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27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99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671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NZ" sz="2700" dirty="0">
                <a:solidFill>
                  <a:schemeClr val="bg1"/>
                </a:solidFill>
              </a:rPr>
              <a:t>SH1 Before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464360" y="3911203"/>
            <a:ext cx="2279278" cy="5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1882" tIns="50941" rIns="101882" bIns="50941">
            <a:spAutoFit/>
          </a:bodyPr>
          <a:lstStyle>
            <a:lvl1pPr algn="l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09588" algn="l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19175" algn="l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28763" algn="l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38350" algn="l" defTabSz="10191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55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527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99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671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NZ" sz="2700" dirty="0">
                <a:solidFill>
                  <a:schemeClr val="bg1"/>
                </a:solidFill>
              </a:rPr>
              <a:t>SH1 After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2398" y="1292789"/>
            <a:ext cx="430149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CCECFF"/>
                </a:solidFill>
              </a:rPr>
              <a:t>South Waikato &amp; </a:t>
            </a:r>
            <a:r>
              <a:rPr lang="en-GB" sz="2800" dirty="0" err="1">
                <a:solidFill>
                  <a:srgbClr val="CCECFF"/>
                </a:solidFill>
              </a:rPr>
              <a:t>Taupo</a:t>
            </a:r>
            <a:r>
              <a:rPr lang="en-GB" sz="2800" dirty="0">
                <a:solidFill>
                  <a:srgbClr val="CCECFF"/>
                </a:solidFill>
              </a:rPr>
              <a:t> Target 2010 </a:t>
            </a:r>
            <a:r>
              <a:rPr lang="en-GB" sz="2800" dirty="0" smtClean="0">
                <a:solidFill>
                  <a:srgbClr val="CCECFF"/>
                </a:solidFill>
              </a:rPr>
              <a:t>Project</a:t>
            </a:r>
            <a:endParaRPr lang="en-US" sz="2800" i="1" dirty="0">
              <a:solidFill>
                <a:srgbClr val="CCEC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" y="2968624"/>
            <a:ext cx="4329524" cy="277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SWATT_Example_Site2Sth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8"/>
          <a:stretch>
            <a:fillRect/>
          </a:stretch>
        </p:blipFill>
        <p:spPr bwMode="auto">
          <a:xfrm>
            <a:off x="3915383" y="6542499"/>
            <a:ext cx="199072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WATT_Example_Site2Post1Sth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8"/>
          <a:stretch>
            <a:fillRect/>
          </a:stretch>
        </p:blipFill>
        <p:spPr bwMode="auto">
          <a:xfrm>
            <a:off x="5944208" y="6542499"/>
            <a:ext cx="1990725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wattSite2Sth_Post2_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8"/>
          <a:stretch>
            <a:fillRect/>
          </a:stretch>
        </p:blipFill>
        <p:spPr bwMode="auto">
          <a:xfrm>
            <a:off x="7976208" y="6542499"/>
            <a:ext cx="1985962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4005870" y="6283736"/>
            <a:ext cx="180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NZ" sz="1400">
                <a:solidFill>
                  <a:schemeClr val="bg1"/>
                </a:solidFill>
              </a:rPr>
              <a:t>Pre treatment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6039458" y="6283736"/>
            <a:ext cx="180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NZ" sz="1400">
                <a:solidFill>
                  <a:schemeClr val="bg1"/>
                </a:solidFill>
              </a:rPr>
              <a:t>Phase 1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8019070" y="6283736"/>
            <a:ext cx="180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NZ" sz="1400">
                <a:solidFill>
                  <a:schemeClr val="bg1"/>
                </a:solidFill>
              </a:rPr>
              <a:t>Phase 2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63513" y="6546066"/>
            <a:ext cx="36480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NZ" dirty="0">
                <a:solidFill>
                  <a:srgbClr val="CCECFF"/>
                </a:solidFill>
              </a:rPr>
              <a:t>Significant safety gain </a:t>
            </a:r>
            <a:br>
              <a:rPr lang="en-NZ" dirty="0">
                <a:solidFill>
                  <a:srgbClr val="CCECFF"/>
                </a:solidFill>
              </a:rPr>
            </a:br>
            <a:r>
              <a:rPr lang="en-NZ" dirty="0">
                <a:solidFill>
                  <a:srgbClr val="CCECFF"/>
                </a:solidFill>
              </a:rPr>
              <a:t>with no increase in speed </a:t>
            </a:r>
            <a:endParaRPr lang="en-US" dirty="0">
              <a:solidFill>
                <a:srgbClr val="CCECFF"/>
              </a:solidFill>
            </a:endParaRPr>
          </a:p>
        </p:txBody>
      </p:sp>
      <p:sp>
        <p:nvSpPr>
          <p:cNvPr id="17" name="Rectangle 38"/>
          <p:cNvSpPr>
            <a:spLocks noChangeArrowheads="1"/>
          </p:cNvSpPr>
          <p:nvPr/>
        </p:nvSpPr>
        <p:spPr bwMode="auto">
          <a:xfrm>
            <a:off x="1874837" y="232594"/>
            <a:ext cx="63087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NZ" sz="3200" dirty="0" smtClean="0">
                <a:solidFill>
                  <a:srgbClr val="CCECFF"/>
                </a:solidFill>
              </a:rPr>
              <a:t>Rural delineation treatments</a:t>
            </a:r>
            <a:endParaRPr lang="en-US" sz="3200" dirty="0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09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t="4541" r="17968" b="19569"/>
          <a:stretch/>
        </p:blipFill>
        <p:spPr>
          <a:xfrm>
            <a:off x="1084082" y="1352884"/>
            <a:ext cx="3751867" cy="3204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14711"/>
          <a:stretch/>
        </p:blipFill>
        <p:spPr>
          <a:xfrm>
            <a:off x="5241607" y="1352884"/>
            <a:ext cx="3930674" cy="3205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553" y="4774941"/>
            <a:ext cx="3022781" cy="2870198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72360" y="6399200"/>
            <a:ext cx="5375310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1882" tIns="50941" rIns="101882" bIns="50941">
            <a:spAutoFit/>
          </a:bodyPr>
          <a:lstStyle/>
          <a:p>
            <a:pPr defTabSz="1019175" eaLnBrk="1" hangingPunct="1"/>
            <a:r>
              <a:rPr lang="en-US" sz="2800" b="0" dirty="0">
                <a:solidFill>
                  <a:schemeClr val="bg1"/>
                </a:solidFill>
              </a:rPr>
              <a:t>Drivers didn’t notice the changes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272360" y="5161443"/>
            <a:ext cx="5375310" cy="96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1882" tIns="50941" rIns="101882" bIns="50941">
            <a:spAutoFit/>
          </a:bodyPr>
          <a:lstStyle/>
          <a:p>
            <a:pPr defTabSz="1019175" eaLnBrk="1" hangingPunct="1"/>
            <a:r>
              <a:rPr lang="en-US" sz="2800" b="0" dirty="0">
                <a:solidFill>
                  <a:schemeClr val="bg1"/>
                </a:solidFill>
              </a:rPr>
              <a:t>Addition of continuity lines </a:t>
            </a:r>
            <a:r>
              <a:rPr lang="en-NZ" sz="2800" b="0" dirty="0">
                <a:solidFill>
                  <a:schemeClr val="bg1"/>
                </a:solidFill>
              </a:rPr>
              <a:t>resulted in more </a:t>
            </a:r>
            <a:r>
              <a:rPr lang="en-NZ" sz="2800" b="0" dirty="0" smtClean="0">
                <a:solidFill>
                  <a:schemeClr val="bg1"/>
                </a:solidFill>
              </a:rPr>
              <a:t>drivers </a:t>
            </a:r>
            <a:r>
              <a:rPr lang="en-NZ" sz="2800" b="0" dirty="0">
                <a:solidFill>
                  <a:schemeClr val="bg1"/>
                </a:solidFill>
              </a:rPr>
              <a:t>keeping </a:t>
            </a:r>
            <a:r>
              <a:rPr lang="en-NZ" sz="2800" b="0" dirty="0" smtClean="0">
                <a:solidFill>
                  <a:schemeClr val="bg1"/>
                </a:solidFill>
              </a:rPr>
              <a:t>left</a:t>
            </a:r>
            <a:endParaRPr lang="en-US" sz="2800" b="0" dirty="0">
              <a:solidFill>
                <a:schemeClr val="bg1"/>
              </a:solidFill>
            </a:endParaRPr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1890281" y="460087"/>
            <a:ext cx="63087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Lane Delineation Treatments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7372301"/>
            <a:ext cx="4310743" cy="40009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n-NZ" sz="2000" dirty="0" smtClean="0">
                <a:solidFill>
                  <a:schemeClr val="bg1"/>
                </a:solidFill>
              </a:rPr>
              <a:t>(Charlton et al 2001 ; Charlton 2007)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44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5394" y="187582"/>
            <a:ext cx="68801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4000" dirty="0">
                <a:solidFill>
                  <a:schemeClr val="bg1"/>
                </a:solidFill>
              </a:rPr>
              <a:t>Applied Cognitive </a:t>
            </a:r>
            <a:r>
              <a:rPr lang="en-NZ" sz="4000" dirty="0" smtClean="0">
                <a:solidFill>
                  <a:schemeClr val="bg1"/>
                </a:solidFill>
              </a:rPr>
              <a:t>Psychology</a:t>
            </a:r>
            <a:endParaRPr lang="en-NZ" sz="40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6729" y="3496030"/>
            <a:ext cx="8981768" cy="16255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NZ" sz="3100" dirty="0" smtClean="0">
                <a:solidFill>
                  <a:schemeClr val="bg1"/>
                </a:solidFill>
              </a:rPr>
              <a:t>Applying what we know about people</a:t>
            </a:r>
            <a:r>
              <a:rPr lang="en-NZ" sz="3100" dirty="0">
                <a:solidFill>
                  <a:schemeClr val="bg1"/>
                </a:solidFill>
              </a:rPr>
              <a:t>, </a:t>
            </a:r>
            <a:r>
              <a:rPr lang="en-NZ" sz="3100" dirty="0" smtClean="0">
                <a:solidFill>
                  <a:schemeClr val="bg1"/>
                </a:solidFill>
              </a:rPr>
              <a:t>how they think and behave, their </a:t>
            </a:r>
            <a:r>
              <a:rPr lang="en-NZ" sz="3100" dirty="0">
                <a:solidFill>
                  <a:schemeClr val="bg1"/>
                </a:solidFill>
              </a:rPr>
              <a:t>characteristics, requirements and </a:t>
            </a:r>
            <a:r>
              <a:rPr lang="en-NZ" sz="3100" dirty="0" err="1" smtClean="0">
                <a:solidFill>
                  <a:schemeClr val="bg1"/>
                </a:solidFill>
              </a:rPr>
              <a:t>and</a:t>
            </a:r>
            <a:r>
              <a:rPr lang="en-NZ" sz="3100" dirty="0" smtClean="0">
                <a:solidFill>
                  <a:schemeClr val="bg1"/>
                </a:solidFill>
              </a:rPr>
              <a:t> designing tools, procedures, and systems to fit them</a:t>
            </a:r>
            <a:endParaRPr lang="en-NZ" sz="31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932" y="895468"/>
            <a:ext cx="60870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3200" i="1" dirty="0" err="1">
                <a:solidFill>
                  <a:srgbClr val="99CCFF"/>
                </a:solidFill>
              </a:rPr>
              <a:t>Mātai</a:t>
            </a:r>
            <a:r>
              <a:rPr lang="en-NZ" sz="3200" i="1" dirty="0">
                <a:solidFill>
                  <a:srgbClr val="99CCFF"/>
                </a:solidFill>
              </a:rPr>
              <a:t> </a:t>
            </a:r>
            <a:r>
              <a:rPr lang="en-NZ" sz="3200" i="1" dirty="0" err="1">
                <a:solidFill>
                  <a:srgbClr val="99CCFF"/>
                </a:solidFill>
              </a:rPr>
              <a:t>hinengaro</a:t>
            </a:r>
            <a:r>
              <a:rPr lang="en-NZ" sz="3200" i="1" dirty="0">
                <a:solidFill>
                  <a:srgbClr val="99CCFF"/>
                </a:solidFill>
              </a:rPr>
              <a:t> </a:t>
            </a:r>
            <a:r>
              <a:rPr lang="en-NZ" sz="3200" i="1" dirty="0" err="1">
                <a:solidFill>
                  <a:srgbClr val="99CCFF"/>
                </a:solidFill>
              </a:rPr>
              <a:t>whaipainga</a:t>
            </a:r>
            <a:r>
              <a:rPr lang="en-NZ" sz="3200" i="1" dirty="0">
                <a:solidFill>
                  <a:srgbClr val="99CCFF"/>
                </a:solidFill>
              </a:rPr>
              <a:t/>
            </a:r>
            <a:br>
              <a:rPr lang="en-NZ" sz="3200" i="1" dirty="0">
                <a:solidFill>
                  <a:srgbClr val="99CCFF"/>
                </a:solidFill>
              </a:rPr>
            </a:br>
            <a:r>
              <a:rPr lang="en-NZ" sz="3200" i="1" dirty="0">
                <a:solidFill>
                  <a:srgbClr val="99CCFF"/>
                </a:solidFill>
              </a:rPr>
              <a:t>me </a:t>
            </a:r>
            <a:r>
              <a:rPr lang="en-NZ" sz="3200" i="1" dirty="0" err="1">
                <a:solidFill>
                  <a:srgbClr val="99CCFF"/>
                </a:solidFill>
              </a:rPr>
              <a:t>te</a:t>
            </a:r>
            <a:r>
              <a:rPr lang="en-NZ" sz="3200" i="1" dirty="0">
                <a:solidFill>
                  <a:srgbClr val="99CCFF"/>
                </a:solidFill>
              </a:rPr>
              <a:t> </a:t>
            </a:r>
            <a:r>
              <a:rPr lang="en-NZ" sz="3200" i="1" dirty="0" err="1">
                <a:solidFill>
                  <a:srgbClr val="99CCFF"/>
                </a:solidFill>
              </a:rPr>
              <a:t>roro</a:t>
            </a:r>
            <a:r>
              <a:rPr lang="en-NZ" sz="3200" i="1" dirty="0">
                <a:solidFill>
                  <a:srgbClr val="99CCFF"/>
                </a:solidFill>
              </a:rPr>
              <a:t> </a:t>
            </a:r>
            <a:r>
              <a:rPr lang="en-NZ" sz="3200" i="1" dirty="0" err="1" smtClean="0">
                <a:solidFill>
                  <a:srgbClr val="99CCFF"/>
                </a:solidFill>
              </a:rPr>
              <a:t>tāiao</a:t>
            </a:r>
            <a:endParaRPr lang="en-NZ" sz="3200" i="1" dirty="0">
              <a:solidFill>
                <a:srgbClr val="99CC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0854" y="2049903"/>
            <a:ext cx="50292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sz="2800" dirty="0">
                <a:solidFill>
                  <a:schemeClr val="bg1"/>
                </a:solidFill>
              </a:rPr>
              <a:t>Human Factors </a:t>
            </a:r>
          </a:p>
          <a:p>
            <a:r>
              <a:rPr lang="en-NZ" sz="2800" dirty="0">
                <a:solidFill>
                  <a:schemeClr val="bg1"/>
                </a:solidFill>
              </a:rPr>
              <a:t>Ergonomics</a:t>
            </a:r>
          </a:p>
          <a:p>
            <a:r>
              <a:rPr lang="en-NZ" sz="2800" dirty="0">
                <a:solidFill>
                  <a:schemeClr val="bg1"/>
                </a:solidFill>
              </a:rPr>
              <a:t>Engineering Psychology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33751" y="5126752"/>
            <a:ext cx="8402755" cy="2432703"/>
            <a:chOff x="740614" y="3797433"/>
            <a:chExt cx="8402755" cy="2432703"/>
          </a:xfrm>
        </p:grpSpPr>
        <p:pic>
          <p:nvPicPr>
            <p:cNvPr id="15" name="Picture 14" descr="hps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0614" y="4465703"/>
              <a:ext cx="1533102" cy="1764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 descr="https://encrypted-tbn3.gstatic.com/images?q=tbn:ANd9GcTUbD1UoDrY8rVyDpG8Rd1e-D0efCIc1QUaFBtjHbIjJtxozERKBQ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8"/>
            <a:stretch/>
          </p:blipFill>
          <p:spPr bwMode="auto">
            <a:xfrm>
              <a:off x="7610267" y="4465703"/>
              <a:ext cx="1533102" cy="1764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2725411" y="3797433"/>
              <a:ext cx="4604395" cy="65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1882" tIns="50941" rIns="101882" bIns="50941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Human-centered design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5027608" y="4712748"/>
              <a:ext cx="2804227" cy="112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 eaLnBrk="0" hangingPunct="0">
                <a:spcBef>
                  <a:spcPct val="50000"/>
                </a:spcBef>
              </a:pPr>
              <a:r>
                <a:rPr lang="en-GB" sz="2800" dirty="0">
                  <a:solidFill>
                    <a:srgbClr val="FFFFFF"/>
                  </a:solidFill>
                </a:rPr>
                <a:t>Soft technology </a:t>
              </a:r>
              <a:r>
                <a:rPr lang="en-GB" sz="2000" dirty="0" smtClean="0">
                  <a:solidFill>
                    <a:srgbClr val="FFFFFF"/>
                  </a:solidFill>
                </a:rPr>
                <a:t/>
              </a:r>
              <a:br>
                <a:rPr lang="en-GB" sz="2000" dirty="0" smtClean="0">
                  <a:solidFill>
                    <a:srgbClr val="FFFFFF"/>
                  </a:solidFill>
                </a:rPr>
              </a:br>
              <a:r>
                <a:rPr lang="en-GB" sz="2000" dirty="0" smtClean="0">
                  <a:solidFill>
                    <a:srgbClr val="FFFFFF"/>
                  </a:solidFill>
                </a:rPr>
                <a:t>designing the tool </a:t>
              </a:r>
              <a:r>
                <a:rPr lang="en-GB" sz="2000" dirty="0">
                  <a:solidFill>
                    <a:srgbClr val="FFFFFF"/>
                  </a:solidFill>
                </a:rPr>
                <a:t/>
              </a:r>
              <a:br>
                <a:rPr lang="en-GB" sz="2000" dirty="0">
                  <a:solidFill>
                    <a:srgbClr val="FFFFFF"/>
                  </a:solidFill>
                </a:rPr>
              </a:br>
              <a:r>
                <a:rPr lang="en-GB" sz="2000" dirty="0">
                  <a:solidFill>
                    <a:srgbClr val="FFFFFF"/>
                  </a:solidFill>
                </a:rPr>
                <a:t>to fit </a:t>
              </a:r>
              <a:r>
                <a:rPr lang="en-GB" sz="2000" dirty="0" smtClean="0">
                  <a:solidFill>
                    <a:srgbClr val="FFFFFF"/>
                  </a:solidFill>
                </a:rPr>
                <a:t>the user</a:t>
              </a:r>
              <a:endParaRPr lang="en-GB" sz="2000" dirty="0">
                <a:solidFill>
                  <a:srgbClr val="FFFFFF"/>
                </a:solidFill>
              </a:endParaRP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2273716" y="4712748"/>
              <a:ext cx="2704749" cy="112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2058" tIns="41029" rIns="82058" bIns="41029">
              <a:spAutoFit/>
            </a:bodyPr>
            <a:lstStyle/>
            <a:p>
              <a:pPr algn="ctr" defTabSz="820738" eaLnBrk="0" hangingPunct="0">
                <a:spcBef>
                  <a:spcPct val="50000"/>
                </a:spcBef>
              </a:pPr>
              <a:r>
                <a:rPr lang="en-GB" sz="2800" dirty="0" smtClean="0">
                  <a:solidFill>
                    <a:srgbClr val="FFFFFF"/>
                  </a:solidFill>
                </a:rPr>
                <a:t>Hard </a:t>
              </a:r>
              <a:r>
                <a:rPr lang="en-GB" sz="2800" dirty="0">
                  <a:solidFill>
                    <a:srgbClr val="FFFFFF"/>
                  </a:solidFill>
                </a:rPr>
                <a:t>technology </a:t>
              </a:r>
              <a:r>
                <a:rPr lang="en-GB" sz="2000" dirty="0" smtClean="0">
                  <a:solidFill>
                    <a:srgbClr val="FFFFFF"/>
                  </a:solidFill>
                </a:rPr>
                <a:t>the user has to </a:t>
              </a:r>
              <a:br>
                <a:rPr lang="en-GB" sz="2000" dirty="0" smtClean="0">
                  <a:solidFill>
                    <a:srgbClr val="FFFFFF"/>
                  </a:solidFill>
                </a:rPr>
              </a:br>
              <a:r>
                <a:rPr lang="en-GB" sz="2000" dirty="0" smtClean="0">
                  <a:solidFill>
                    <a:srgbClr val="FFFFFF"/>
                  </a:solidFill>
                </a:rPr>
                <a:t>fit the tool</a:t>
              </a:r>
              <a:endParaRPr lang="en-GB" sz="20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32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14568" r="7503"/>
          <a:stretch/>
        </p:blipFill>
        <p:spPr>
          <a:xfrm>
            <a:off x="2905994" y="2364272"/>
            <a:ext cx="2309568" cy="3279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13436" r="5466"/>
          <a:stretch/>
        </p:blipFill>
        <p:spPr>
          <a:xfrm>
            <a:off x="340070" y="2364272"/>
            <a:ext cx="2394408" cy="32931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1581" y="110317"/>
            <a:ext cx="90200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The effect of removing lane delineation:  One of the most effective merge treatments for overtaking lanes</a:t>
            </a:r>
            <a:endParaRPr lang="en-NZ" sz="3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8815" y="1630988"/>
            <a:ext cx="9020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(Drivers hated it:  increased perceived risk)</a:t>
            </a:r>
            <a:endParaRPr lang="en-NZ" sz="32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53" y="3982038"/>
            <a:ext cx="1428750" cy="10001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56" y="3983021"/>
            <a:ext cx="1428750" cy="1009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53" y="5243995"/>
            <a:ext cx="1428750" cy="10096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56" y="5298592"/>
            <a:ext cx="1428750" cy="10096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53" y="6572070"/>
            <a:ext cx="1428750" cy="10096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58" y="6625114"/>
            <a:ext cx="1428750" cy="100012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444503" y="5434364"/>
            <a:ext cx="19519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200"/>
              </a:lnSpc>
            </a:pPr>
            <a:r>
              <a:rPr lang="en-NZ" sz="1400" dirty="0" smtClean="0">
                <a:solidFill>
                  <a:schemeClr val="bg1"/>
                </a:solidFill>
              </a:rPr>
              <a:t>Dashed </a:t>
            </a:r>
            <a:r>
              <a:rPr lang="en-NZ" sz="1400" dirty="0">
                <a:solidFill>
                  <a:schemeClr val="bg1"/>
                </a:solidFill>
              </a:rPr>
              <a:t>side line</a:t>
            </a:r>
            <a:r>
              <a:rPr lang="en-NZ" sz="1400" dirty="0" smtClean="0">
                <a:solidFill>
                  <a:schemeClr val="bg1"/>
                </a:solidFill>
              </a:rPr>
              <a:t>:</a:t>
            </a:r>
            <a:br>
              <a:rPr lang="en-NZ" sz="1400" dirty="0" smtClean="0">
                <a:solidFill>
                  <a:schemeClr val="bg1"/>
                </a:solidFill>
              </a:rPr>
            </a:br>
            <a:r>
              <a:rPr lang="en-NZ" sz="1400" dirty="0" smtClean="0">
                <a:solidFill>
                  <a:schemeClr val="bg1"/>
                </a:solidFill>
              </a:rPr>
              <a:t>   max 80 </a:t>
            </a:r>
            <a:r>
              <a:rPr lang="en-NZ" sz="1400" dirty="0" err="1">
                <a:solidFill>
                  <a:schemeClr val="bg1"/>
                </a:solidFill>
              </a:rPr>
              <a:t>kph</a:t>
            </a:r>
            <a:r>
              <a:rPr lang="en-NZ" sz="1400" dirty="0">
                <a:solidFill>
                  <a:schemeClr val="bg1"/>
                </a:solidFill>
              </a:rPr>
              <a:t>.</a:t>
            </a:r>
          </a:p>
          <a:p>
            <a:pPr algn="l">
              <a:lnSpc>
                <a:spcPts val="1200"/>
              </a:lnSpc>
            </a:pPr>
            <a:r>
              <a:rPr lang="en-NZ" sz="1400" dirty="0" smtClean="0">
                <a:solidFill>
                  <a:schemeClr val="bg1"/>
                </a:solidFill>
              </a:rPr>
              <a:t>Continuous </a:t>
            </a:r>
            <a:r>
              <a:rPr lang="en-NZ" sz="1400" dirty="0">
                <a:solidFill>
                  <a:schemeClr val="bg1"/>
                </a:solidFill>
              </a:rPr>
              <a:t>middle line</a:t>
            </a:r>
            <a:r>
              <a:rPr lang="en-NZ" sz="1400" dirty="0" smtClean="0">
                <a:solidFill>
                  <a:schemeClr val="bg1"/>
                </a:solidFill>
              </a:rPr>
              <a:t>:</a:t>
            </a:r>
            <a:br>
              <a:rPr lang="en-NZ" sz="1400" dirty="0" smtClean="0">
                <a:solidFill>
                  <a:schemeClr val="bg1"/>
                </a:solidFill>
              </a:rPr>
            </a:br>
            <a:r>
              <a:rPr lang="en-NZ" sz="1400" dirty="0" smtClean="0">
                <a:solidFill>
                  <a:schemeClr val="bg1"/>
                </a:solidFill>
              </a:rPr>
              <a:t>   </a:t>
            </a:r>
            <a:r>
              <a:rPr lang="en-NZ" sz="1400" dirty="0">
                <a:solidFill>
                  <a:schemeClr val="bg1"/>
                </a:solidFill>
              </a:rPr>
              <a:t>no </a:t>
            </a:r>
            <a:r>
              <a:rPr lang="en-NZ" sz="1400" dirty="0" smtClean="0">
                <a:solidFill>
                  <a:schemeClr val="bg1"/>
                </a:solidFill>
              </a:rPr>
              <a:t>overtaking</a:t>
            </a:r>
            <a:endParaRPr lang="en-NZ" sz="14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44503" y="3983582"/>
            <a:ext cx="1951953" cy="1019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200"/>
              </a:lnSpc>
            </a:pPr>
            <a:r>
              <a:rPr lang="en-NZ" sz="1400" dirty="0" smtClean="0">
                <a:solidFill>
                  <a:schemeClr val="bg1"/>
                </a:solidFill>
              </a:rPr>
              <a:t>Continuous </a:t>
            </a:r>
            <a:r>
              <a:rPr lang="en-NZ" sz="1400" dirty="0">
                <a:solidFill>
                  <a:schemeClr val="bg1"/>
                </a:solidFill>
              </a:rPr>
              <a:t>side line</a:t>
            </a:r>
            <a:r>
              <a:rPr lang="en-NZ" sz="1400" dirty="0" smtClean="0">
                <a:solidFill>
                  <a:schemeClr val="bg1"/>
                </a:solidFill>
              </a:rPr>
              <a:t>:</a:t>
            </a:r>
            <a:br>
              <a:rPr lang="en-NZ" sz="1400" dirty="0" smtClean="0">
                <a:solidFill>
                  <a:schemeClr val="bg1"/>
                </a:solidFill>
              </a:rPr>
            </a:br>
            <a:r>
              <a:rPr lang="en-NZ" sz="1400" dirty="0" smtClean="0">
                <a:solidFill>
                  <a:schemeClr val="bg1"/>
                </a:solidFill>
              </a:rPr>
              <a:t>   max 100 </a:t>
            </a:r>
            <a:r>
              <a:rPr lang="en-NZ" sz="1400" dirty="0" err="1">
                <a:solidFill>
                  <a:schemeClr val="bg1"/>
                </a:solidFill>
              </a:rPr>
              <a:t>kph</a:t>
            </a:r>
            <a:r>
              <a:rPr lang="en-NZ" sz="1400" dirty="0">
                <a:solidFill>
                  <a:schemeClr val="bg1"/>
                </a:solidFill>
              </a:rPr>
              <a:t>.</a:t>
            </a:r>
          </a:p>
          <a:p>
            <a:pPr algn="l">
              <a:lnSpc>
                <a:spcPts val="1200"/>
              </a:lnSpc>
            </a:pPr>
            <a:r>
              <a:rPr lang="en-NZ" sz="1400" dirty="0" smtClean="0">
                <a:solidFill>
                  <a:schemeClr val="bg1"/>
                </a:solidFill>
              </a:rPr>
              <a:t>Continuous </a:t>
            </a:r>
            <a:r>
              <a:rPr lang="en-NZ" sz="1400" dirty="0">
                <a:solidFill>
                  <a:schemeClr val="bg1"/>
                </a:solidFill>
              </a:rPr>
              <a:t>middle line</a:t>
            </a:r>
            <a:r>
              <a:rPr lang="en-NZ" sz="1400" dirty="0" smtClean="0">
                <a:solidFill>
                  <a:schemeClr val="bg1"/>
                </a:solidFill>
              </a:rPr>
              <a:t>:</a:t>
            </a:r>
            <a:br>
              <a:rPr lang="en-NZ" sz="1400" dirty="0" smtClean="0">
                <a:solidFill>
                  <a:schemeClr val="bg1"/>
                </a:solidFill>
              </a:rPr>
            </a:br>
            <a:r>
              <a:rPr lang="en-NZ" sz="1400" dirty="0" smtClean="0">
                <a:solidFill>
                  <a:schemeClr val="bg1"/>
                </a:solidFill>
              </a:rPr>
              <a:t>   </a:t>
            </a:r>
            <a:r>
              <a:rPr lang="en-NZ" sz="1400" dirty="0">
                <a:solidFill>
                  <a:schemeClr val="bg1"/>
                </a:solidFill>
              </a:rPr>
              <a:t>no overtaking</a:t>
            </a:r>
          </a:p>
          <a:p>
            <a:pPr algn="l">
              <a:lnSpc>
                <a:spcPts val="1200"/>
              </a:lnSpc>
            </a:pPr>
            <a:r>
              <a:rPr lang="en-NZ" sz="1400" dirty="0">
                <a:solidFill>
                  <a:schemeClr val="bg1"/>
                </a:solidFill>
              </a:rPr>
              <a:t>Green line in </a:t>
            </a:r>
            <a:r>
              <a:rPr lang="en-NZ" sz="1400" dirty="0" smtClean="0">
                <a:solidFill>
                  <a:schemeClr val="bg1"/>
                </a:solidFill>
              </a:rPr>
              <a:t>middle:</a:t>
            </a:r>
            <a:br>
              <a:rPr lang="en-NZ" sz="1400" dirty="0" smtClean="0">
                <a:solidFill>
                  <a:schemeClr val="bg1"/>
                </a:solidFill>
              </a:rPr>
            </a:br>
            <a:r>
              <a:rPr lang="en-NZ" sz="1400" dirty="0" smtClean="0">
                <a:solidFill>
                  <a:schemeClr val="bg1"/>
                </a:solidFill>
              </a:rPr>
              <a:t>  absolutely </a:t>
            </a:r>
            <a:r>
              <a:rPr lang="en-NZ" sz="1400" dirty="0">
                <a:solidFill>
                  <a:schemeClr val="bg1"/>
                </a:solidFill>
              </a:rPr>
              <a:t>100 </a:t>
            </a:r>
            <a:r>
              <a:rPr lang="en-NZ" sz="1400" dirty="0" err="1">
                <a:solidFill>
                  <a:schemeClr val="bg1"/>
                </a:solidFill>
              </a:rPr>
              <a:t>kph</a:t>
            </a:r>
            <a:r>
              <a:rPr lang="en-NZ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33232" y="6848177"/>
            <a:ext cx="20413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1200"/>
              </a:lnSpc>
            </a:pPr>
            <a:r>
              <a:rPr lang="en-NZ" sz="1400" dirty="0" smtClean="0">
                <a:solidFill>
                  <a:schemeClr val="bg1"/>
                </a:solidFill>
              </a:rPr>
              <a:t>Dashed </a:t>
            </a:r>
            <a:r>
              <a:rPr lang="en-NZ" sz="1400" dirty="0">
                <a:solidFill>
                  <a:schemeClr val="bg1"/>
                </a:solidFill>
              </a:rPr>
              <a:t>side </a:t>
            </a:r>
            <a:r>
              <a:rPr lang="en-NZ" sz="1400" dirty="0" smtClean="0">
                <a:solidFill>
                  <a:schemeClr val="bg1"/>
                </a:solidFill>
              </a:rPr>
              <a:t>line only:</a:t>
            </a:r>
            <a:br>
              <a:rPr lang="en-NZ" sz="1400" dirty="0" smtClean="0">
                <a:solidFill>
                  <a:schemeClr val="bg1"/>
                </a:solidFill>
              </a:rPr>
            </a:br>
            <a:r>
              <a:rPr lang="en-NZ" sz="1400" dirty="0" smtClean="0">
                <a:solidFill>
                  <a:schemeClr val="bg1"/>
                </a:solidFill>
              </a:rPr>
              <a:t>   max 60 </a:t>
            </a:r>
            <a:r>
              <a:rPr lang="en-NZ" sz="1400" dirty="0" err="1">
                <a:solidFill>
                  <a:schemeClr val="bg1"/>
                </a:solidFill>
              </a:rPr>
              <a:t>kph</a:t>
            </a:r>
            <a:r>
              <a:rPr lang="en-NZ" sz="1400" dirty="0">
                <a:solidFill>
                  <a:schemeClr val="bg1"/>
                </a:solidFill>
              </a:rPr>
              <a:t>.</a:t>
            </a:r>
          </a:p>
          <a:p>
            <a:pPr algn="l">
              <a:lnSpc>
                <a:spcPts val="1200"/>
              </a:lnSpc>
            </a:pPr>
            <a:r>
              <a:rPr lang="en-NZ" sz="1400" dirty="0" smtClean="0">
                <a:solidFill>
                  <a:schemeClr val="bg1"/>
                </a:solidFill>
              </a:rPr>
              <a:t>Bicycles only in red lane</a:t>
            </a:r>
            <a:endParaRPr lang="en-NZ" sz="14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88287" y="7456781"/>
            <a:ext cx="1845088" cy="249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en-NZ" sz="1400" dirty="0" smtClean="0">
                <a:solidFill>
                  <a:schemeClr val="bg1"/>
                </a:solidFill>
              </a:rPr>
              <a:t>Bicycles on road</a:t>
            </a:r>
            <a:endParaRPr lang="en-NZ" sz="1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45403" y="5023517"/>
            <a:ext cx="1566454" cy="249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ts val="1200"/>
              </a:lnSpc>
            </a:pPr>
            <a:r>
              <a:rPr lang="en-NZ" sz="1400" dirty="0">
                <a:solidFill>
                  <a:schemeClr val="bg1"/>
                </a:solidFill>
              </a:rPr>
              <a:t>overtaking allowed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27613" y="2950026"/>
            <a:ext cx="51565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dirty="0" smtClean="0">
                <a:solidFill>
                  <a:schemeClr val="bg1"/>
                </a:solidFill>
              </a:rPr>
              <a:t>We could make better use of road markings</a:t>
            </a:r>
            <a:endParaRPr lang="en-N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4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5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393825" y="0"/>
            <a:ext cx="727075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NZ" sz="3600" dirty="0">
                <a:solidFill>
                  <a:schemeClr val="bg1"/>
                </a:solidFill>
              </a:rPr>
              <a:t>Most common way of communicating</a:t>
            </a:r>
            <a:br>
              <a:rPr lang="en-NZ" sz="3600" dirty="0">
                <a:solidFill>
                  <a:schemeClr val="bg1"/>
                </a:solidFill>
              </a:rPr>
            </a:br>
            <a:r>
              <a:rPr lang="en-NZ" sz="3600" dirty="0">
                <a:solidFill>
                  <a:schemeClr val="bg1"/>
                </a:solidFill>
              </a:rPr>
              <a:t>information to drivers is via road signs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08125" y="1418675"/>
            <a:ext cx="7042150" cy="137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NZ" sz="2800" dirty="0">
                <a:solidFill>
                  <a:schemeClr val="bg1"/>
                </a:solidFill>
              </a:rPr>
              <a:t>Drivers may notice as few as 1 in 10 road signs</a:t>
            </a:r>
            <a:br>
              <a:rPr lang="en-NZ" sz="2800" dirty="0">
                <a:solidFill>
                  <a:schemeClr val="bg1"/>
                </a:solidFill>
              </a:rPr>
            </a:br>
            <a:r>
              <a:rPr lang="en-NZ" sz="2800" dirty="0">
                <a:solidFill>
                  <a:schemeClr val="bg1"/>
                </a:solidFill>
              </a:rPr>
              <a:t>and have very poor memory for road signs </a:t>
            </a:r>
            <a:br>
              <a:rPr lang="en-NZ" sz="2800" dirty="0">
                <a:solidFill>
                  <a:schemeClr val="bg1"/>
                </a:solidFill>
              </a:rPr>
            </a:br>
            <a:r>
              <a:rPr lang="en-NZ" sz="2800" dirty="0">
                <a:solidFill>
                  <a:schemeClr val="bg1"/>
                </a:solidFill>
              </a:rPr>
              <a:t>they’ve just passed (6% recall - 9% recognition)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234172" y="3106276"/>
            <a:ext cx="559005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NZ" sz="2800" dirty="0">
                <a:solidFill>
                  <a:schemeClr val="bg1"/>
                </a:solidFill>
              </a:rPr>
              <a:t>Assessment of Hazard Warning Signs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11" descr="PW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0100" y="4368516"/>
            <a:ext cx="106045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PW30"/>
          <p:cNvPicPr>
            <a:picLocks noChangeAspect="1" noChangeArrowheads="1"/>
          </p:cNvPicPr>
          <p:nvPr/>
        </p:nvPicPr>
        <p:blipFill>
          <a:blip r:embed="rId3">
            <a:lum bright="-4000"/>
          </a:blip>
          <a:srcRect/>
          <a:stretch>
            <a:fillRect/>
          </a:stretch>
        </p:blipFill>
        <p:spPr bwMode="auto">
          <a:xfrm>
            <a:off x="4432300" y="4368516"/>
            <a:ext cx="1217613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PW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1300" y="4368516"/>
            <a:ext cx="129540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3111500" y="4368516"/>
            <a:ext cx="962025" cy="1563688"/>
            <a:chOff x="539" y="2944"/>
            <a:chExt cx="814" cy="1241"/>
          </a:xfrm>
        </p:grpSpPr>
        <p:pic>
          <p:nvPicPr>
            <p:cNvPr id="9" name="Picture 15" descr="pw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9" y="2944"/>
              <a:ext cx="814" cy="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6" descr="pw17_6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65" y="3819"/>
              <a:ext cx="36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413250" y="5501991"/>
            <a:ext cx="1219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NZ" b="1">
                <a:solidFill>
                  <a:srgbClr val="FFFFFF"/>
                </a:solidFill>
                <a:latin typeface="Arial" charset="0"/>
              </a:rPr>
              <a:t>25.81%</a:t>
            </a:r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5813425" y="5778216"/>
            <a:ext cx="1219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NZ" b="1">
                <a:solidFill>
                  <a:srgbClr val="FFFFFF"/>
                </a:solidFill>
                <a:latin typeface="Arial" charset="0"/>
              </a:rPr>
              <a:t>38.46%</a:t>
            </a:r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1577975" y="5508341"/>
            <a:ext cx="1219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NZ" b="1">
                <a:solidFill>
                  <a:srgbClr val="FFFFFF"/>
                </a:solidFill>
                <a:latin typeface="Arial" charset="0"/>
              </a:rPr>
              <a:t>12.90%</a:t>
            </a:r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2947988" y="5968716"/>
            <a:ext cx="1219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NZ" b="1">
                <a:solidFill>
                  <a:srgbClr val="FFFFFF"/>
                </a:solidFill>
                <a:latin typeface="Arial" charset="0"/>
              </a:rPr>
              <a:t>19.35%</a:t>
            </a:r>
            <a:endParaRPr lang="en-US" b="1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5" name="Group 21"/>
          <p:cNvGrpSpPr>
            <a:grpSpLocks/>
          </p:cNvGrpSpPr>
          <p:nvPr/>
        </p:nvGrpSpPr>
        <p:grpSpPr bwMode="auto">
          <a:xfrm>
            <a:off x="7389813" y="4368516"/>
            <a:ext cx="1550987" cy="2159000"/>
            <a:chOff x="4821" y="3376"/>
            <a:chExt cx="977" cy="1360"/>
          </a:xfrm>
        </p:grpSpPr>
        <p:pic>
          <p:nvPicPr>
            <p:cNvPr id="16" name="Picture 22" descr="MdDonalds"/>
            <p:cNvPicPr>
              <a:picLocks noChangeAspect="1" noChangeArrowheads="1"/>
            </p:cNvPicPr>
            <p:nvPr/>
          </p:nvPicPr>
          <p:blipFill>
            <a:blip r:embed="rId7">
              <a:lum bright="12000"/>
            </a:blip>
            <a:srcRect/>
            <a:stretch>
              <a:fillRect/>
            </a:stretch>
          </p:blipFill>
          <p:spPr bwMode="auto">
            <a:xfrm>
              <a:off x="4821" y="3376"/>
              <a:ext cx="977" cy="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4999" y="4448"/>
              <a:ext cx="768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NZ" b="1">
                  <a:solidFill>
                    <a:srgbClr val="FFFFFF"/>
                  </a:solidFill>
                  <a:latin typeface="Arial" charset="0"/>
                </a:rPr>
                <a:t>41.94%</a:t>
              </a:r>
              <a:endParaRPr lang="en-US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4023276" y="3626859"/>
            <a:ext cx="20764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(Charlton, 2006)</a:t>
            </a:r>
            <a:endParaRPr lang="en-AU" sz="2000" dirty="0">
              <a:solidFill>
                <a:srgbClr val="FFFFFF"/>
              </a:solidFill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2774478" y="7161614"/>
            <a:ext cx="449674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What cues do drivers use?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7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33" descr="Fitzgerald_Glade-Rotorua"/>
          <p:cNvPicPr>
            <a:picLocks noChangeAspect="1" noChangeArrowheads="1"/>
          </p:cNvPicPr>
          <p:nvPr/>
        </p:nvPicPr>
        <p:blipFill>
          <a:blip r:embed="rId2"/>
          <a:srcRect l="5681" r="3841" b="5455"/>
          <a:stretch>
            <a:fillRect/>
          </a:stretch>
        </p:blipFill>
        <p:spPr bwMode="auto">
          <a:xfrm>
            <a:off x="606425" y="2228779"/>
            <a:ext cx="41941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4" descr="wideroad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4095" y="2243067"/>
            <a:ext cx="4402137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32815"/>
            <a:ext cx="1797697" cy="2396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7166" y="5207301"/>
            <a:ext cx="2943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Fitzgerald Glade  SH5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3474" y="644565"/>
            <a:ext cx="7741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dirty="0" smtClean="0">
                <a:solidFill>
                  <a:schemeClr val="bg1"/>
                </a:solidFill>
              </a:rPr>
              <a:t>The look and feel of a road </a:t>
            </a:r>
            <a:br>
              <a:rPr lang="en-NZ" sz="3600" dirty="0" smtClean="0">
                <a:solidFill>
                  <a:schemeClr val="bg1"/>
                </a:solidFill>
              </a:rPr>
            </a:br>
            <a:r>
              <a:rPr lang="en-NZ" sz="3600" dirty="0" smtClean="0">
                <a:solidFill>
                  <a:schemeClr val="bg1"/>
                </a:solidFill>
              </a:rPr>
              <a:t>determines how it is used</a:t>
            </a:r>
            <a:endParaRPr lang="en-NZ" sz="3600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173474" y="6631474"/>
            <a:ext cx="786785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Much of our driving behaviour is governed implicitly</a:t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i="1" dirty="0">
                <a:solidFill>
                  <a:schemeClr val="bg1"/>
                </a:solidFill>
              </a:rPr>
              <a:t>esp. lane keeping &amp; speed maintenance</a:t>
            </a:r>
            <a:endParaRPr lang="en-US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29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62" name="Picture 2" descr="hedger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3378027"/>
            <a:ext cx="4813300" cy="3225800"/>
          </a:xfrm>
          <a:prstGeom prst="rect">
            <a:avLst/>
          </a:prstGeom>
          <a:noFill/>
        </p:spPr>
      </p:pic>
      <p:pic>
        <p:nvPicPr>
          <p:cNvPr id="757763" name="Picture 3" descr="WGTN_Tunnel"/>
          <p:cNvPicPr>
            <a:picLocks noChangeAspect="1" noChangeArrowheads="1"/>
          </p:cNvPicPr>
          <p:nvPr/>
        </p:nvPicPr>
        <p:blipFill>
          <a:blip r:embed="rId3"/>
          <a:srcRect t="10152"/>
          <a:stretch>
            <a:fillRect/>
          </a:stretch>
        </p:blipFill>
        <p:spPr bwMode="auto">
          <a:xfrm>
            <a:off x="315913" y="3441527"/>
            <a:ext cx="4713287" cy="3151188"/>
          </a:xfrm>
          <a:prstGeom prst="rect">
            <a:avLst/>
          </a:prstGeom>
          <a:noFill/>
        </p:spPr>
      </p:pic>
      <p:sp>
        <p:nvSpPr>
          <p:cNvPr id="757764" name="Rectangle 4"/>
          <p:cNvSpPr>
            <a:spLocks noChangeArrowheads="1"/>
          </p:cNvSpPr>
          <p:nvPr/>
        </p:nvSpPr>
        <p:spPr bwMode="auto">
          <a:xfrm>
            <a:off x="830263" y="331324"/>
            <a:ext cx="839787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882" tIns="50941" rIns="101882" bIns="50941"/>
          <a:lstStyle/>
          <a:p>
            <a:pPr marL="342900" indent="-342900">
              <a:spcBef>
                <a:spcPct val="20000"/>
              </a:spcBef>
            </a:pPr>
            <a:r>
              <a:rPr lang="en-US" sz="3600" dirty="0">
                <a:solidFill>
                  <a:schemeClr val="bg1"/>
                </a:solidFill>
              </a:rPr>
              <a:t>Optic </a:t>
            </a:r>
            <a:r>
              <a:rPr lang="en-US" sz="3600" dirty="0" smtClean="0">
                <a:solidFill>
                  <a:schemeClr val="bg1"/>
                </a:solidFill>
              </a:rPr>
              <a:t>flow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drivers use edge rate in the visual environment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to judge their speed (</a:t>
            </a:r>
            <a:r>
              <a:rPr lang="en-US" sz="3200" dirty="0" err="1">
                <a:solidFill>
                  <a:schemeClr val="bg1"/>
                </a:solidFill>
              </a:rPr>
              <a:t>preconsciously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57765" name="Rectangle 5"/>
          <p:cNvSpPr>
            <a:spLocks noChangeArrowheads="1"/>
          </p:cNvSpPr>
          <p:nvPr/>
        </p:nvSpPr>
        <p:spPr bwMode="auto">
          <a:xfrm>
            <a:off x="1177925" y="2225502"/>
            <a:ext cx="7700963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increasing the visual edge rate increases drivers’ sense of speed</a:t>
            </a:r>
          </a:p>
        </p:txBody>
      </p:sp>
    </p:spTree>
    <p:extLst>
      <p:ext uri="{BB962C8B-B14F-4D97-AF65-F5344CB8AC3E}">
        <p14:creationId xmlns:p14="http://schemas.microsoft.com/office/powerpoint/2010/main" val="854579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504825" y="273050"/>
            <a:ext cx="9055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 sz="3200" dirty="0" smtClean="0">
                <a:solidFill>
                  <a:schemeClr val="bg1"/>
                </a:solidFill>
              </a:rPr>
              <a:t>We can use </a:t>
            </a:r>
            <a:r>
              <a:rPr lang="en-NZ" sz="3200" dirty="0">
                <a:solidFill>
                  <a:schemeClr val="bg1"/>
                </a:solidFill>
              </a:rPr>
              <a:t>psychological principles to affect </a:t>
            </a:r>
            <a:br>
              <a:rPr lang="en-NZ" sz="3200" dirty="0">
                <a:solidFill>
                  <a:schemeClr val="bg1"/>
                </a:solidFill>
              </a:rPr>
            </a:br>
            <a:r>
              <a:rPr lang="en-NZ" sz="3200" dirty="0">
                <a:solidFill>
                  <a:schemeClr val="bg1"/>
                </a:solidFill>
              </a:rPr>
              <a:t>the </a:t>
            </a:r>
            <a:r>
              <a:rPr lang="en-NZ" sz="3200" b="1" dirty="0">
                <a:solidFill>
                  <a:schemeClr val="bg1"/>
                </a:solidFill>
              </a:rPr>
              <a:t>“look &amp; feel”</a:t>
            </a:r>
            <a:r>
              <a:rPr lang="en-NZ" sz="3200" dirty="0">
                <a:solidFill>
                  <a:schemeClr val="bg1"/>
                </a:solidFill>
              </a:rPr>
              <a:t> of a road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504825" y="1536700"/>
            <a:ext cx="90551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 sz="2800" dirty="0">
                <a:solidFill>
                  <a:schemeClr val="bg1"/>
                </a:solidFill>
              </a:rPr>
              <a:t>Choosing road widths, delineation, and road furniture </a:t>
            </a:r>
            <a:br>
              <a:rPr lang="en-NZ" sz="2800" dirty="0">
                <a:solidFill>
                  <a:schemeClr val="bg1"/>
                </a:solidFill>
              </a:rPr>
            </a:br>
            <a:r>
              <a:rPr lang="en-NZ" sz="2800" dirty="0">
                <a:solidFill>
                  <a:schemeClr val="bg1"/>
                </a:solidFill>
              </a:rPr>
              <a:t>designed to </a:t>
            </a:r>
            <a:r>
              <a:rPr lang="en-NZ" sz="2800" b="1" i="1" dirty="0">
                <a:solidFill>
                  <a:srgbClr val="FFFF00"/>
                </a:solidFill>
              </a:rPr>
              <a:t>afford</a:t>
            </a:r>
            <a:r>
              <a:rPr lang="en-NZ" sz="2800" dirty="0">
                <a:solidFill>
                  <a:schemeClr val="bg1"/>
                </a:solidFill>
              </a:rPr>
              <a:t> a desired speed and lane position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993775" y="5737225"/>
            <a:ext cx="8083550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NZ" sz="2800">
                <a:solidFill>
                  <a:schemeClr val="bg1"/>
                </a:solidFill>
              </a:rPr>
              <a:t>Affordances:  perceptual properties that function </a:t>
            </a:r>
            <a:br>
              <a:rPr lang="en-NZ" sz="2800">
                <a:solidFill>
                  <a:schemeClr val="bg1"/>
                </a:solidFill>
              </a:rPr>
            </a:br>
            <a:r>
              <a:rPr lang="en-NZ" sz="2800">
                <a:solidFill>
                  <a:schemeClr val="bg1"/>
                </a:solidFill>
              </a:rPr>
              <a:t>as “built-in” instructions,  processed </a:t>
            </a:r>
            <a:r>
              <a:rPr lang="en-NZ" sz="2800" i="1">
                <a:solidFill>
                  <a:schemeClr val="bg1"/>
                </a:solidFill>
              </a:rPr>
              <a:t>without awareness</a:t>
            </a:r>
            <a:endParaRPr lang="en-US" sz="2800" i="1">
              <a:solidFill>
                <a:schemeClr val="bg1"/>
              </a:solidFill>
            </a:endParaRPr>
          </a:p>
        </p:txBody>
      </p:sp>
      <p:pic>
        <p:nvPicPr>
          <p:cNvPr id="63494" name="Picture 6" descr="SER_wire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75" y="2598738"/>
            <a:ext cx="39592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SER_wire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1138" y="2598738"/>
            <a:ext cx="39592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8" descr="SER_road1c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1775" y="4211638"/>
            <a:ext cx="39592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Picture 9" descr="SER_road1f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575" y="4198938"/>
            <a:ext cx="39592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388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ER_level1_NE"/>
          <p:cNvPicPr>
            <a:picLocks noChangeAspect="1" noChangeArrowheads="1"/>
          </p:cNvPicPr>
          <p:nvPr/>
        </p:nvPicPr>
        <p:blipFill>
          <a:blip r:embed="rId2"/>
          <a:srcRect r="11049"/>
          <a:stretch>
            <a:fillRect/>
          </a:stretch>
        </p:blipFill>
        <p:spPr bwMode="auto">
          <a:xfrm>
            <a:off x="1652588" y="1242186"/>
            <a:ext cx="2757487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 descr="woonerf_homezone_hague"/>
          <p:cNvPicPr>
            <a:picLocks noChangeAspect="1" noChangeArrowheads="1"/>
          </p:cNvPicPr>
          <p:nvPr/>
        </p:nvPicPr>
        <p:blipFill>
          <a:blip r:embed="rId3"/>
          <a:srcRect l="3741" t="3600" r="3741" b="14398"/>
          <a:stretch>
            <a:fillRect/>
          </a:stretch>
        </p:blipFill>
        <p:spPr bwMode="auto">
          <a:xfrm>
            <a:off x="4556125" y="1259648"/>
            <a:ext cx="2519363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 descr="SER_Oosterwolde_NE"/>
          <p:cNvPicPr>
            <a:picLocks noChangeAspect="1" noChangeArrowheads="1"/>
          </p:cNvPicPr>
          <p:nvPr/>
        </p:nvPicPr>
        <p:blipFill>
          <a:blip r:embed="rId4"/>
          <a:srcRect r="15323"/>
          <a:stretch>
            <a:fillRect/>
          </a:stretch>
        </p:blipFill>
        <p:spPr bwMode="auto">
          <a:xfrm>
            <a:off x="7232650" y="1261236"/>
            <a:ext cx="2624138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242888" y="1707323"/>
            <a:ext cx="1277937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NZ" sz="2800">
                <a:solidFill>
                  <a:schemeClr val="bg1"/>
                </a:solidFill>
              </a:rPr>
              <a:t>Access </a:t>
            </a:r>
            <a:br>
              <a:rPr lang="en-NZ" sz="2800">
                <a:solidFill>
                  <a:schemeClr val="bg1"/>
                </a:solidFill>
              </a:rPr>
            </a:br>
            <a:r>
              <a:rPr lang="en-NZ" sz="2800">
                <a:solidFill>
                  <a:schemeClr val="bg1"/>
                </a:solidFill>
              </a:rPr>
              <a:t>roads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56326" name="Picture 6" descr="polderweg4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76463" y="3641776"/>
            <a:ext cx="2649537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7" descr="BikeLane_Netherlands"/>
          <p:cNvPicPr>
            <a:picLocks noChangeAspect="1" noChangeArrowheads="1"/>
          </p:cNvPicPr>
          <p:nvPr/>
        </p:nvPicPr>
        <p:blipFill>
          <a:blip r:embed="rId6"/>
          <a:srcRect l="11720" r="18028"/>
          <a:stretch>
            <a:fillRect/>
          </a:stretch>
        </p:blipFill>
        <p:spPr bwMode="auto">
          <a:xfrm>
            <a:off x="4921250" y="3692576"/>
            <a:ext cx="4230688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8" descr="autoweg1bcopy"/>
          <p:cNvPicPr>
            <a:picLocks noChangeAspect="1" noChangeArrowheads="1"/>
          </p:cNvPicPr>
          <p:nvPr/>
        </p:nvPicPr>
        <p:blipFill>
          <a:blip r:embed="rId7"/>
          <a:srcRect l="3221" t="33505" b="10608"/>
          <a:stretch>
            <a:fillRect/>
          </a:stretch>
        </p:blipFill>
        <p:spPr bwMode="auto">
          <a:xfrm>
            <a:off x="3414713" y="5718665"/>
            <a:ext cx="4700587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233363" y="4259314"/>
            <a:ext cx="1744662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NZ" sz="2800">
                <a:solidFill>
                  <a:schemeClr val="bg1"/>
                </a:solidFill>
              </a:rPr>
              <a:t>Distributor</a:t>
            </a:r>
            <a:br>
              <a:rPr lang="en-NZ" sz="2800">
                <a:solidFill>
                  <a:schemeClr val="bg1"/>
                </a:solidFill>
              </a:rPr>
            </a:br>
            <a:r>
              <a:rPr lang="en-NZ" sz="2800">
                <a:solidFill>
                  <a:schemeClr val="bg1"/>
                </a:solidFill>
              </a:rPr>
              <a:t>roads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269875" y="6372715"/>
            <a:ext cx="226853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NZ" sz="2800">
                <a:solidFill>
                  <a:schemeClr val="bg1"/>
                </a:solidFill>
              </a:rPr>
              <a:t>Through roads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1465724" y="0"/>
            <a:ext cx="712695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NZ" sz="3600" dirty="0">
                <a:solidFill>
                  <a:srgbClr val="CCECFF"/>
                </a:solidFill>
              </a:rPr>
              <a:t>Sustainable Safety – The Netherlands</a:t>
            </a:r>
            <a:endParaRPr lang="en-US" sz="3600" dirty="0">
              <a:solidFill>
                <a:srgbClr val="CCECFF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177008" y="574432"/>
            <a:ext cx="570438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NZ" sz="3200" dirty="0" smtClean="0">
                <a:solidFill>
                  <a:srgbClr val="CCECFF"/>
                </a:solidFill>
              </a:rPr>
              <a:t>Differentiating the road hierarchy</a:t>
            </a:r>
            <a:endParaRPr lang="en-US" sz="3200" dirty="0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80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ThroughRoad"/>
          <p:cNvPicPr>
            <a:picLocks noChangeAspect="1" noChangeArrowheads="1"/>
          </p:cNvPicPr>
          <p:nvPr/>
        </p:nvPicPr>
        <p:blipFill>
          <a:blip r:embed="rId2"/>
          <a:srcRect t="29343" b="17786"/>
          <a:stretch>
            <a:fillRect/>
          </a:stretch>
        </p:blipFill>
        <p:spPr bwMode="auto">
          <a:xfrm>
            <a:off x="1911350" y="5221288"/>
            <a:ext cx="32162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hops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5200650" y="5211763"/>
            <a:ext cx="30099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Acacia Bay threshold 17-05-06 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917825"/>
            <a:ext cx="2974975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57981" y="1567806"/>
            <a:ext cx="9345613" cy="486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NZ" sz="3200" dirty="0">
                <a:solidFill>
                  <a:schemeClr val="bg1"/>
                </a:solidFill>
              </a:rPr>
              <a:t>These NZ roads look very </a:t>
            </a:r>
            <a:r>
              <a:rPr lang="en-NZ" sz="3200" dirty="0" smtClean="0">
                <a:solidFill>
                  <a:schemeClr val="bg1"/>
                </a:solidFill>
              </a:rPr>
              <a:t>similar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4" name="Picture 10" descr="SH2Median"/>
          <p:cNvPicPr>
            <a:picLocks noChangeAspect="1" noChangeArrowheads="1"/>
          </p:cNvPicPr>
          <p:nvPr/>
        </p:nvPicPr>
        <p:blipFill>
          <a:blip r:embed="rId5"/>
          <a:srcRect b="6554"/>
          <a:stretch>
            <a:fillRect/>
          </a:stretch>
        </p:blipFill>
        <p:spPr bwMode="auto">
          <a:xfrm>
            <a:off x="431800" y="2901950"/>
            <a:ext cx="302895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 descr="A_StillFRC"/>
          <p:cNvPicPr>
            <a:picLocks noChangeAspect="1" noChangeArrowheads="1"/>
          </p:cNvPicPr>
          <p:nvPr/>
        </p:nvPicPr>
        <p:blipFill>
          <a:blip r:embed="rId6"/>
          <a:srcRect l="2760" t="955" r="1875" b="17184"/>
          <a:stretch>
            <a:fillRect/>
          </a:stretch>
        </p:blipFill>
        <p:spPr bwMode="auto">
          <a:xfrm>
            <a:off x="3548063" y="2932113"/>
            <a:ext cx="32178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49263" y="53975"/>
            <a:ext cx="916305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Currently, we </a:t>
            </a:r>
            <a:r>
              <a:rPr lang="en-US" sz="3600" u="sng" dirty="0">
                <a:solidFill>
                  <a:schemeClr val="bg1"/>
                </a:solidFill>
              </a:rPr>
              <a:t>don’t</a:t>
            </a:r>
            <a:r>
              <a:rPr lang="en-US" sz="3600" dirty="0">
                <a:solidFill>
                  <a:schemeClr val="bg1"/>
                </a:solidFill>
              </a:rPr>
              <a:t> do a very good job at telling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drivers what kind of road they are using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25606" name="Oval 13"/>
          <p:cNvSpPr>
            <a:spLocks noChangeArrowheads="1"/>
          </p:cNvSpPr>
          <p:nvPr/>
        </p:nvSpPr>
        <p:spPr bwMode="auto">
          <a:xfrm>
            <a:off x="7146778" y="6383314"/>
            <a:ext cx="1009650" cy="1000125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NZ" sz="4400" b="1">
                <a:latin typeface="Arial" charset="0"/>
              </a:rPr>
              <a:t>50</a:t>
            </a:r>
            <a:endParaRPr lang="en-US" sz="4400" b="1">
              <a:latin typeface="Arial" charset="0"/>
            </a:endParaRPr>
          </a:p>
        </p:txBody>
      </p:sp>
      <p:sp>
        <p:nvSpPr>
          <p:cNvPr id="25607" name="Oval 14"/>
          <p:cNvSpPr>
            <a:spLocks noChangeArrowheads="1"/>
          </p:cNvSpPr>
          <p:nvPr/>
        </p:nvSpPr>
        <p:spPr bwMode="auto">
          <a:xfrm>
            <a:off x="1965667" y="6405319"/>
            <a:ext cx="1009650" cy="1000125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NZ" sz="4400" b="1">
                <a:latin typeface="Arial" charset="0"/>
              </a:rPr>
              <a:t>60</a:t>
            </a:r>
            <a:endParaRPr lang="en-US" sz="4400" b="1">
              <a:latin typeface="Arial" charset="0"/>
            </a:endParaRPr>
          </a:p>
        </p:txBody>
      </p:sp>
      <p:sp>
        <p:nvSpPr>
          <p:cNvPr id="25608" name="Oval 15"/>
          <p:cNvSpPr>
            <a:spLocks noChangeArrowheads="1"/>
          </p:cNvSpPr>
          <p:nvPr/>
        </p:nvSpPr>
        <p:spPr bwMode="auto">
          <a:xfrm>
            <a:off x="8761511" y="2986870"/>
            <a:ext cx="1009650" cy="1000125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NZ" sz="4400" b="1" dirty="0">
                <a:latin typeface="Arial" charset="0"/>
              </a:rPr>
              <a:t>70</a:t>
            </a:r>
            <a:endParaRPr lang="en-US" sz="4400" b="1" dirty="0">
              <a:latin typeface="Arial" charset="0"/>
            </a:endParaRPr>
          </a:p>
        </p:txBody>
      </p:sp>
      <p:sp>
        <p:nvSpPr>
          <p:cNvPr id="25609" name="Oval 16"/>
          <p:cNvSpPr>
            <a:spLocks noChangeArrowheads="1"/>
          </p:cNvSpPr>
          <p:nvPr/>
        </p:nvSpPr>
        <p:spPr bwMode="auto">
          <a:xfrm>
            <a:off x="4524375" y="2966672"/>
            <a:ext cx="1009650" cy="1000125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NZ" sz="4400" b="1">
                <a:latin typeface="Arial" charset="0"/>
              </a:rPr>
              <a:t>80</a:t>
            </a:r>
            <a:endParaRPr lang="en-US" sz="4400" b="1">
              <a:latin typeface="Arial" charset="0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470535" y="2950260"/>
            <a:ext cx="1009650" cy="1000125"/>
          </a:xfrm>
          <a:prstGeom prst="ellipse">
            <a:avLst/>
          </a:prstGeom>
          <a:solidFill>
            <a:schemeClr val="bg1"/>
          </a:solidFill>
          <a:ln w="1270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NZ" sz="4400" b="1" dirty="0" smtClean="0">
                <a:latin typeface="Arial" charset="0"/>
              </a:rPr>
              <a:t>100</a:t>
            </a:r>
            <a:endParaRPr lang="en-US" sz="4400" b="1" dirty="0"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4958" y="2063635"/>
            <a:ext cx="6493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3200" dirty="0" smtClean="0">
                <a:solidFill>
                  <a:srgbClr val="FFFF00"/>
                </a:solidFill>
              </a:rPr>
              <a:t>but </a:t>
            </a:r>
            <a:r>
              <a:rPr lang="en-NZ" sz="3200" dirty="0">
                <a:solidFill>
                  <a:srgbClr val="FFFF00"/>
                </a:solidFill>
              </a:rPr>
              <a:t>they all have different speed limits</a:t>
            </a:r>
          </a:p>
        </p:txBody>
      </p:sp>
    </p:spTree>
    <p:extLst>
      <p:ext uri="{BB962C8B-B14F-4D97-AF65-F5344CB8AC3E}">
        <p14:creationId xmlns:p14="http://schemas.microsoft.com/office/powerpoint/2010/main" val="513970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25607" grpId="0" animBg="1"/>
      <p:bldP spid="25608" grpId="0" animBg="1"/>
      <p:bldP spid="25609" grpId="0" animBg="1"/>
      <p:bldP spid="18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1873727" y="1"/>
            <a:ext cx="6310948" cy="10262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>
              <a:lnSpc>
                <a:spcPts val="3565"/>
              </a:lnSpc>
            </a:pPr>
            <a:r>
              <a:rPr lang="en-NZ" sz="3600" dirty="0">
                <a:solidFill>
                  <a:schemeClr val="bg1"/>
                </a:solidFill>
                <a:cs typeface="Times New Roman" pitchFamily="18" charset="0"/>
              </a:rPr>
              <a:t>These three NZ roads all have the same speed limit, 100 km/h</a:t>
            </a:r>
            <a:endParaRPr lang="en-US" sz="3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0" y="989542"/>
            <a:ext cx="10058400" cy="2896658"/>
            <a:chOff x="0" y="1085850"/>
            <a:chExt cx="10058400" cy="2811462"/>
          </a:xfrm>
        </p:grpSpPr>
        <p:pic>
          <p:nvPicPr>
            <p:cNvPr id="13320" name="Picture 12" descr="beachSpeed"/>
            <p:cNvPicPr>
              <a:picLocks noChangeAspect="1" noChangeArrowheads="1"/>
            </p:cNvPicPr>
            <p:nvPr/>
          </p:nvPicPr>
          <p:blipFill>
            <a:blip r:embed="rId2"/>
            <a:srcRect r="13940"/>
            <a:stretch>
              <a:fillRect/>
            </a:stretch>
          </p:blipFill>
          <p:spPr bwMode="auto">
            <a:xfrm>
              <a:off x="5991225" y="1089025"/>
              <a:ext cx="4067175" cy="2808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1" name="Picture 13" descr="Route_J_cro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090612"/>
              <a:ext cx="3251200" cy="280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2" name="Picture 14" descr="ruralroad2"/>
            <p:cNvPicPr>
              <a:picLocks noChangeAspect="1" noChangeArrowheads="1"/>
            </p:cNvPicPr>
            <p:nvPr/>
          </p:nvPicPr>
          <p:blipFill>
            <a:blip r:embed="rId4"/>
            <a:srcRect t="12062" r="15047"/>
            <a:stretch>
              <a:fillRect/>
            </a:stretch>
          </p:blipFill>
          <p:spPr bwMode="auto">
            <a:xfrm>
              <a:off x="3214688" y="1085850"/>
              <a:ext cx="3621088" cy="2811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62038" y="4260521"/>
            <a:ext cx="7934325" cy="120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>
              <a:spcBef>
                <a:spcPts val="0"/>
              </a:spcBef>
            </a:pPr>
            <a:r>
              <a:rPr lang="en-GB" sz="3600" b="0" dirty="0">
                <a:solidFill>
                  <a:schemeClr val="bg1"/>
                </a:solidFill>
              </a:rPr>
              <a:t>Self-Explaining Roads for Sustainable Safety </a:t>
            </a:r>
            <a:r>
              <a:rPr lang="en-GB" sz="3600" b="0" dirty="0" smtClean="0">
                <a:solidFill>
                  <a:schemeClr val="bg1"/>
                </a:solidFill>
              </a:rPr>
              <a:t>Programme (Liveable Streets) </a:t>
            </a:r>
            <a:endParaRPr lang="en-GB" sz="3600" b="0" i="1" dirty="0">
              <a:solidFill>
                <a:schemeClr val="bg1"/>
              </a:solidFill>
            </a:endParaRP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1434307" y="5460839"/>
            <a:ext cx="7181850" cy="447675"/>
            <a:chOff x="1225" y="2525"/>
            <a:chExt cx="4524" cy="282"/>
          </a:xfrm>
        </p:grpSpPr>
        <p:pic>
          <p:nvPicPr>
            <p:cNvPr id="12" name="Picture 11" descr="FRST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" y="2525"/>
              <a:ext cx="560" cy="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1828" y="2541"/>
              <a:ext cx="392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</a:rPr>
                <a:t>Funded by Foundation for Research Science &amp; Technology</a:t>
              </a:r>
              <a:endParaRPr lang="en-GB" sz="2000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00062" y="6148226"/>
            <a:ext cx="90551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NZ" sz="2800" dirty="0">
                <a:solidFill>
                  <a:schemeClr val="bg1"/>
                </a:solidFill>
              </a:rPr>
              <a:t>Using psychological principles to affect </a:t>
            </a:r>
            <a:br>
              <a:rPr lang="en-NZ" sz="2800" dirty="0">
                <a:solidFill>
                  <a:schemeClr val="bg1"/>
                </a:solidFill>
              </a:rPr>
            </a:br>
            <a:r>
              <a:rPr lang="en-NZ" sz="2800" dirty="0">
                <a:solidFill>
                  <a:schemeClr val="bg1"/>
                </a:solidFill>
              </a:rPr>
              <a:t>the “look &amp; feel” of a road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67" name="Text Box 11"/>
          <p:cNvSpPr txBox="1">
            <a:spLocks noChangeArrowheads="1"/>
          </p:cNvSpPr>
          <p:nvPr/>
        </p:nvSpPr>
        <p:spPr bwMode="auto">
          <a:xfrm>
            <a:off x="649288" y="1919288"/>
            <a:ext cx="21272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101882" tIns="50941" rIns="101882" bIns="50941">
            <a:spAutoFit/>
          </a:bodyPr>
          <a:lstStyle/>
          <a:p>
            <a:pPr defTabSz="1019175" eaLnBrk="1" hangingPunct="1">
              <a:defRPr/>
            </a:pPr>
            <a:r>
              <a:rPr lang="en-US" sz="27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Control Area</a:t>
            </a:r>
            <a:endParaRPr lang="en-GB" sz="27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87468" name="Text Box 12"/>
          <p:cNvSpPr txBox="1">
            <a:spLocks noChangeArrowheads="1"/>
          </p:cNvSpPr>
          <p:nvPr/>
        </p:nvSpPr>
        <p:spPr bwMode="auto">
          <a:xfrm>
            <a:off x="442913" y="3983038"/>
            <a:ext cx="25844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101882" tIns="50941" rIns="101882" bIns="50941">
            <a:spAutoFit/>
          </a:bodyPr>
          <a:lstStyle/>
          <a:p>
            <a:pPr defTabSz="1019175" eaLnBrk="1" hangingPunct="1">
              <a:defRPr/>
            </a:pPr>
            <a:r>
              <a:rPr lang="en-US" sz="270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Treatment Area</a:t>
            </a:r>
            <a:endParaRPr lang="en-GB" sz="2700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0660" name="Text Box 13"/>
          <p:cNvSpPr txBox="1">
            <a:spLocks noChangeArrowheads="1"/>
          </p:cNvSpPr>
          <p:nvPr/>
        </p:nvSpPr>
        <p:spPr bwMode="auto">
          <a:xfrm>
            <a:off x="191294" y="5229776"/>
            <a:ext cx="274955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Need to monitor two areas to quantify the effectiveness of </a:t>
            </a:r>
            <a:r>
              <a:rPr lang="en-US" dirty="0" smtClean="0">
                <a:solidFill>
                  <a:schemeClr val="bg1"/>
                </a:solidFill>
              </a:rPr>
              <a:t>the SER </a:t>
            </a:r>
            <a:r>
              <a:rPr lang="en-US" dirty="0">
                <a:solidFill>
                  <a:schemeClr val="bg1"/>
                </a:solidFill>
              </a:rPr>
              <a:t>designs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0661" name="Text Box 13"/>
          <p:cNvSpPr txBox="1">
            <a:spLocks noChangeArrowheads="1"/>
          </p:cNvSpPr>
          <p:nvPr/>
        </p:nvSpPr>
        <p:spPr bwMode="auto">
          <a:xfrm>
            <a:off x="244475" y="2670175"/>
            <a:ext cx="274955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Glen Innes / Pt England</a:t>
            </a:r>
            <a:endParaRPr lang="en-GB" sz="3600">
              <a:solidFill>
                <a:schemeClr val="bg1"/>
              </a:solidFill>
            </a:endParaRPr>
          </a:p>
        </p:txBody>
      </p:sp>
      <p:pic>
        <p:nvPicPr>
          <p:cNvPr id="70662" name="Picture 16" descr="s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1663" y="0"/>
            <a:ext cx="6843712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3" name="Text Box 6"/>
          <p:cNvSpPr txBox="1">
            <a:spLocks noChangeArrowheads="1"/>
          </p:cNvSpPr>
          <p:nvPr/>
        </p:nvSpPr>
        <p:spPr bwMode="auto">
          <a:xfrm>
            <a:off x="0" y="119063"/>
            <a:ext cx="31321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defTabSz="1019175" eaLnBrk="1" hangingPunct="1"/>
            <a:r>
              <a:rPr lang="en-NZ" sz="3600">
                <a:solidFill>
                  <a:schemeClr val="bg1"/>
                </a:solidFill>
              </a:rPr>
              <a:t>Step 1:  </a:t>
            </a:r>
            <a:br>
              <a:rPr lang="en-NZ" sz="3600">
                <a:solidFill>
                  <a:schemeClr val="bg1"/>
                </a:solidFill>
              </a:rPr>
            </a:br>
            <a:r>
              <a:rPr lang="en-NZ" sz="3600">
                <a:solidFill>
                  <a:schemeClr val="bg1"/>
                </a:solidFill>
              </a:rPr>
              <a:t>Select trial area</a:t>
            </a:r>
          </a:p>
        </p:txBody>
      </p:sp>
    </p:spTree>
    <p:extLst>
      <p:ext uri="{BB962C8B-B14F-4D97-AF65-F5344CB8AC3E}">
        <p14:creationId xmlns:p14="http://schemas.microsoft.com/office/powerpoint/2010/main" val="3544320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1454150" y="5349875"/>
            <a:ext cx="250260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NZ" sz="2800">
                <a:solidFill>
                  <a:schemeClr val="bg1"/>
                </a:solidFill>
                <a:latin typeface="Arial" pitchFamily="34" charset="0"/>
              </a:rPr>
              <a:t>Pt England Rd</a:t>
            </a:r>
            <a:r>
              <a:rPr lang="en-NZ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lang="en-NZ">
                <a:solidFill>
                  <a:schemeClr val="bg1"/>
                </a:solidFill>
                <a:latin typeface="Arial" pitchFamily="34" charset="0"/>
              </a:rPr>
            </a:br>
            <a:r>
              <a:rPr lang="en-NZ">
                <a:solidFill>
                  <a:schemeClr val="bg1"/>
                </a:solidFill>
                <a:latin typeface="Arial" pitchFamily="34" charset="0"/>
              </a:rPr>
              <a:t>Collector road</a:t>
            </a:r>
            <a:br>
              <a:rPr lang="en-NZ">
                <a:solidFill>
                  <a:schemeClr val="bg1"/>
                </a:solidFill>
                <a:latin typeface="Arial" pitchFamily="34" charset="0"/>
              </a:rPr>
            </a:br>
            <a:r>
              <a:rPr lang="en-NZ">
                <a:solidFill>
                  <a:schemeClr val="bg1"/>
                </a:solidFill>
                <a:latin typeface="Arial" pitchFamily="34" charset="0"/>
              </a:rPr>
              <a:t> 5,000-7,000 vpd</a:t>
            </a:r>
            <a:endParaRPr lang="en-US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54275" name="Picture 5" descr="PtEngland_EBound2"/>
          <p:cNvPicPr>
            <a:picLocks noChangeAspect="1" noChangeArrowheads="1"/>
          </p:cNvPicPr>
          <p:nvPr/>
        </p:nvPicPr>
        <p:blipFill>
          <a:blip r:embed="rId2"/>
          <a:srcRect r="3931"/>
          <a:stretch>
            <a:fillRect/>
          </a:stretch>
        </p:blipFill>
        <p:spPr bwMode="auto">
          <a:xfrm>
            <a:off x="619125" y="2052638"/>
            <a:ext cx="4176713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6" descr="AndersonEbound"/>
          <p:cNvPicPr>
            <a:picLocks noChangeAspect="1" noChangeArrowheads="1"/>
          </p:cNvPicPr>
          <p:nvPr/>
        </p:nvPicPr>
        <p:blipFill>
          <a:blip r:embed="rId3"/>
          <a:srcRect l="14688" b="11661"/>
          <a:stretch>
            <a:fillRect/>
          </a:stretch>
        </p:blipFill>
        <p:spPr bwMode="auto">
          <a:xfrm>
            <a:off x="5230813" y="2044700"/>
            <a:ext cx="4176712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Text Box 7"/>
          <p:cNvSpPr txBox="1">
            <a:spLocks noChangeArrowheads="1"/>
          </p:cNvSpPr>
          <p:nvPr/>
        </p:nvSpPr>
        <p:spPr bwMode="auto">
          <a:xfrm>
            <a:off x="5765800" y="5308600"/>
            <a:ext cx="30797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NZ" sz="2800">
                <a:solidFill>
                  <a:schemeClr val="bg1"/>
                </a:solidFill>
                <a:latin typeface="Arial" pitchFamily="34" charset="0"/>
              </a:rPr>
              <a:t>Anderson Ave</a:t>
            </a:r>
            <a:br>
              <a:rPr lang="en-NZ" sz="2800">
                <a:solidFill>
                  <a:schemeClr val="bg1"/>
                </a:solidFill>
                <a:latin typeface="Arial" pitchFamily="34" charset="0"/>
              </a:rPr>
            </a:br>
            <a:r>
              <a:rPr lang="en-NZ">
                <a:solidFill>
                  <a:schemeClr val="bg1"/>
                </a:solidFill>
                <a:latin typeface="Arial" pitchFamily="34" charset="0"/>
              </a:rPr>
              <a:t>Local road</a:t>
            </a:r>
            <a:br>
              <a:rPr lang="en-NZ">
                <a:solidFill>
                  <a:schemeClr val="bg1"/>
                </a:solidFill>
                <a:latin typeface="Arial" pitchFamily="34" charset="0"/>
              </a:rPr>
            </a:br>
            <a:r>
              <a:rPr lang="en-NZ">
                <a:solidFill>
                  <a:schemeClr val="bg1"/>
                </a:solidFill>
                <a:latin typeface="Arial" pitchFamily="34" charset="0"/>
              </a:rPr>
              <a:t>377 vpd</a:t>
            </a:r>
          </a:p>
          <a:p>
            <a:pPr eaLnBrk="1" hangingPunct="1"/>
            <a:r>
              <a:rPr lang="en-NZ" sz="1800">
                <a:solidFill>
                  <a:schemeClr val="bg1"/>
                </a:solidFill>
                <a:latin typeface="Arial" pitchFamily="34" charset="0"/>
              </a:rPr>
              <a:t>(high intersection crash rate)</a:t>
            </a:r>
            <a:endParaRPr lang="en-US" sz="18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923925" y="6938963"/>
            <a:ext cx="82026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defTabSz="1019175" eaLnBrk="1" hangingPunct="1">
              <a:lnSpc>
                <a:spcPct val="90000"/>
              </a:lnSpc>
            </a:pPr>
            <a:r>
              <a:rPr lang="en-NZ">
                <a:solidFill>
                  <a:schemeClr val="bg1"/>
                </a:solidFill>
              </a:rPr>
              <a:t>Existing streetscapes didn’t provide enough information about the road hierarchy or appropriate use of the streets</a:t>
            </a:r>
            <a:endParaRPr lang="en-NZ" i="1">
              <a:solidFill>
                <a:schemeClr val="bg1"/>
              </a:solidFill>
            </a:endParaRPr>
          </a:p>
        </p:txBody>
      </p:sp>
      <p:sp>
        <p:nvSpPr>
          <p:cNvPr id="54280" name="Text Box 10"/>
          <p:cNvSpPr txBox="1">
            <a:spLocks noChangeArrowheads="1"/>
          </p:cNvSpPr>
          <p:nvPr/>
        </p:nvSpPr>
        <p:spPr bwMode="auto">
          <a:xfrm>
            <a:off x="2175922" y="1333423"/>
            <a:ext cx="582403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SER </a:t>
            </a:r>
            <a:r>
              <a:rPr lang="en-US" sz="2800" dirty="0" smtClean="0">
                <a:solidFill>
                  <a:schemeClr val="bg1"/>
                </a:solidFill>
              </a:rPr>
              <a:t>requires a </a:t>
            </a:r>
            <a:r>
              <a:rPr lang="en-US" sz="2800" dirty="0">
                <a:solidFill>
                  <a:schemeClr val="bg1"/>
                </a:solidFill>
              </a:rPr>
              <a:t>clear hierarchy of roads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1058068" y="0"/>
            <a:ext cx="7934325" cy="120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>
              <a:spcBef>
                <a:spcPts val="0"/>
              </a:spcBef>
            </a:pPr>
            <a:r>
              <a:rPr lang="en-GB" sz="3600" b="0" dirty="0">
                <a:solidFill>
                  <a:schemeClr val="bg1"/>
                </a:solidFill>
              </a:rPr>
              <a:t>Self-Explaining Roads for Sustainable Safety </a:t>
            </a:r>
            <a:r>
              <a:rPr lang="en-GB" sz="3600" b="0" dirty="0" smtClean="0">
                <a:solidFill>
                  <a:schemeClr val="bg1"/>
                </a:solidFill>
              </a:rPr>
              <a:t>Programme (Liveable Streets) </a:t>
            </a:r>
            <a:endParaRPr lang="en-GB" sz="3600" b="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06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1388475" y="1999263"/>
            <a:ext cx="2784231" cy="1761393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NZ" sz="2585" dirty="0">
                <a:latin typeface="Lucida Sans" panose="020B0602030504020204" pitchFamily="34" charset="0"/>
              </a:rPr>
              <a:t>People make mistakes</a:t>
            </a:r>
          </a:p>
        </p:txBody>
      </p:sp>
      <p:sp>
        <p:nvSpPr>
          <p:cNvPr id="4" name="Flowchart: Delay 15"/>
          <p:cNvSpPr/>
          <p:nvPr/>
        </p:nvSpPr>
        <p:spPr bwMode="auto">
          <a:xfrm rot="5400000">
            <a:off x="1386993" y="1886445"/>
            <a:ext cx="486811" cy="489708"/>
          </a:xfrm>
          <a:custGeom>
            <a:avLst/>
            <a:gdLst>
              <a:gd name="connsiteX0" fmla="*/ 0 w 1058177"/>
              <a:gd name="connsiteY0" fmla="*/ 0 h 897916"/>
              <a:gd name="connsiteX1" fmla="*/ 529089 w 1058177"/>
              <a:gd name="connsiteY1" fmla="*/ 0 h 897916"/>
              <a:gd name="connsiteX2" fmla="*/ 1058178 w 1058177"/>
              <a:gd name="connsiteY2" fmla="*/ 448958 h 897916"/>
              <a:gd name="connsiteX3" fmla="*/ 529089 w 1058177"/>
              <a:gd name="connsiteY3" fmla="*/ 897916 h 897916"/>
              <a:gd name="connsiteX4" fmla="*/ 0 w 1058177"/>
              <a:gd name="connsiteY4" fmla="*/ 897916 h 897916"/>
              <a:gd name="connsiteX5" fmla="*/ 0 w 1058177"/>
              <a:gd name="connsiteY5" fmla="*/ 0 h 897916"/>
              <a:gd name="connsiteX0" fmla="*/ 0 w 1058192"/>
              <a:gd name="connsiteY0" fmla="*/ 0 h 948020"/>
              <a:gd name="connsiteX1" fmla="*/ 529089 w 1058192"/>
              <a:gd name="connsiteY1" fmla="*/ 0 h 948020"/>
              <a:gd name="connsiteX2" fmla="*/ 1058178 w 1058192"/>
              <a:gd name="connsiteY2" fmla="*/ 448958 h 948020"/>
              <a:gd name="connsiteX3" fmla="*/ 541618 w 1058192"/>
              <a:gd name="connsiteY3" fmla="*/ 948020 h 948020"/>
              <a:gd name="connsiteX4" fmla="*/ 0 w 1058192"/>
              <a:gd name="connsiteY4" fmla="*/ 897916 h 948020"/>
              <a:gd name="connsiteX5" fmla="*/ 0 w 1058192"/>
              <a:gd name="connsiteY5" fmla="*/ 0 h 948020"/>
              <a:gd name="connsiteX0" fmla="*/ 0 w 1058325"/>
              <a:gd name="connsiteY0" fmla="*/ 50105 h 998125"/>
              <a:gd name="connsiteX1" fmla="*/ 579193 w 1058325"/>
              <a:gd name="connsiteY1" fmla="*/ 0 h 998125"/>
              <a:gd name="connsiteX2" fmla="*/ 1058178 w 1058325"/>
              <a:gd name="connsiteY2" fmla="*/ 499063 h 998125"/>
              <a:gd name="connsiteX3" fmla="*/ 541618 w 1058325"/>
              <a:gd name="connsiteY3" fmla="*/ 998125 h 998125"/>
              <a:gd name="connsiteX4" fmla="*/ 0 w 1058325"/>
              <a:gd name="connsiteY4" fmla="*/ 948021 h 998125"/>
              <a:gd name="connsiteX5" fmla="*/ 0 w 1058325"/>
              <a:gd name="connsiteY5" fmla="*/ 50105 h 998125"/>
              <a:gd name="connsiteX0" fmla="*/ 0 w 1158485"/>
              <a:gd name="connsiteY0" fmla="*/ 50105 h 998125"/>
              <a:gd name="connsiteX1" fmla="*/ 579193 w 1158485"/>
              <a:gd name="connsiteY1" fmla="*/ 0 h 998125"/>
              <a:gd name="connsiteX2" fmla="*/ 1158387 w 1158485"/>
              <a:gd name="connsiteY2" fmla="*/ 486537 h 998125"/>
              <a:gd name="connsiteX3" fmla="*/ 541618 w 1158485"/>
              <a:gd name="connsiteY3" fmla="*/ 998125 h 998125"/>
              <a:gd name="connsiteX4" fmla="*/ 0 w 1158485"/>
              <a:gd name="connsiteY4" fmla="*/ 948021 h 998125"/>
              <a:gd name="connsiteX5" fmla="*/ 0 w 1158485"/>
              <a:gd name="connsiteY5" fmla="*/ 50105 h 998125"/>
              <a:gd name="connsiteX0" fmla="*/ 0 w 1158485"/>
              <a:gd name="connsiteY0" fmla="*/ 87683 h 1035703"/>
              <a:gd name="connsiteX1" fmla="*/ 579193 w 1158485"/>
              <a:gd name="connsiteY1" fmla="*/ 0 h 1035703"/>
              <a:gd name="connsiteX2" fmla="*/ 1158387 w 1158485"/>
              <a:gd name="connsiteY2" fmla="*/ 524115 h 1035703"/>
              <a:gd name="connsiteX3" fmla="*/ 541618 w 1158485"/>
              <a:gd name="connsiteY3" fmla="*/ 1035703 h 1035703"/>
              <a:gd name="connsiteX4" fmla="*/ 0 w 1158485"/>
              <a:gd name="connsiteY4" fmla="*/ 985599 h 1035703"/>
              <a:gd name="connsiteX5" fmla="*/ 0 w 1158485"/>
              <a:gd name="connsiteY5" fmla="*/ 87683 h 103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8485" h="1035703">
                <a:moveTo>
                  <a:pt x="0" y="87683"/>
                </a:moveTo>
                <a:lnTo>
                  <a:pt x="579193" y="0"/>
                </a:lnTo>
                <a:cubicBezTo>
                  <a:pt x="871401" y="0"/>
                  <a:pt x="1164649" y="351498"/>
                  <a:pt x="1158387" y="524115"/>
                </a:cubicBezTo>
                <a:cubicBezTo>
                  <a:pt x="1152125" y="696732"/>
                  <a:pt x="833826" y="1035703"/>
                  <a:pt x="541618" y="1035703"/>
                </a:cubicBezTo>
                <a:lnTo>
                  <a:pt x="0" y="985599"/>
                </a:lnTo>
                <a:lnTo>
                  <a:pt x="0" y="87683"/>
                </a:lnTo>
                <a:close/>
              </a:path>
            </a:pathLst>
          </a:custGeom>
          <a:solidFill>
            <a:srgbClr val="E2000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NZ" sz="2215" dirty="0">
                <a:latin typeface="Lucida Sans" panose="020B0602030504020204" pitchFamily="34" charset="0"/>
              </a:rPr>
              <a:t>1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4316314" y="1973950"/>
            <a:ext cx="2713892" cy="1793631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NZ" sz="2585" dirty="0">
                <a:latin typeface="Lucida Sans" panose="020B0602030504020204" pitchFamily="34" charset="0"/>
              </a:rPr>
              <a:t>People are vulnerable</a:t>
            </a:r>
          </a:p>
        </p:txBody>
      </p:sp>
      <p:sp>
        <p:nvSpPr>
          <p:cNvPr id="7" name="Flowchart: Delay 15"/>
          <p:cNvSpPr/>
          <p:nvPr/>
        </p:nvSpPr>
        <p:spPr bwMode="auto">
          <a:xfrm rot="5400000">
            <a:off x="4265188" y="1906827"/>
            <a:ext cx="496184" cy="489754"/>
          </a:xfrm>
          <a:custGeom>
            <a:avLst/>
            <a:gdLst>
              <a:gd name="connsiteX0" fmla="*/ 0 w 1058177"/>
              <a:gd name="connsiteY0" fmla="*/ 0 h 897916"/>
              <a:gd name="connsiteX1" fmla="*/ 529089 w 1058177"/>
              <a:gd name="connsiteY1" fmla="*/ 0 h 897916"/>
              <a:gd name="connsiteX2" fmla="*/ 1058178 w 1058177"/>
              <a:gd name="connsiteY2" fmla="*/ 448958 h 897916"/>
              <a:gd name="connsiteX3" fmla="*/ 529089 w 1058177"/>
              <a:gd name="connsiteY3" fmla="*/ 897916 h 897916"/>
              <a:gd name="connsiteX4" fmla="*/ 0 w 1058177"/>
              <a:gd name="connsiteY4" fmla="*/ 897916 h 897916"/>
              <a:gd name="connsiteX5" fmla="*/ 0 w 1058177"/>
              <a:gd name="connsiteY5" fmla="*/ 0 h 897916"/>
              <a:gd name="connsiteX0" fmla="*/ 0 w 1058192"/>
              <a:gd name="connsiteY0" fmla="*/ 0 h 948020"/>
              <a:gd name="connsiteX1" fmla="*/ 529089 w 1058192"/>
              <a:gd name="connsiteY1" fmla="*/ 0 h 948020"/>
              <a:gd name="connsiteX2" fmla="*/ 1058178 w 1058192"/>
              <a:gd name="connsiteY2" fmla="*/ 448958 h 948020"/>
              <a:gd name="connsiteX3" fmla="*/ 541618 w 1058192"/>
              <a:gd name="connsiteY3" fmla="*/ 948020 h 948020"/>
              <a:gd name="connsiteX4" fmla="*/ 0 w 1058192"/>
              <a:gd name="connsiteY4" fmla="*/ 897916 h 948020"/>
              <a:gd name="connsiteX5" fmla="*/ 0 w 1058192"/>
              <a:gd name="connsiteY5" fmla="*/ 0 h 948020"/>
              <a:gd name="connsiteX0" fmla="*/ 0 w 1058325"/>
              <a:gd name="connsiteY0" fmla="*/ 50105 h 998125"/>
              <a:gd name="connsiteX1" fmla="*/ 579193 w 1058325"/>
              <a:gd name="connsiteY1" fmla="*/ 0 h 998125"/>
              <a:gd name="connsiteX2" fmla="*/ 1058178 w 1058325"/>
              <a:gd name="connsiteY2" fmla="*/ 499063 h 998125"/>
              <a:gd name="connsiteX3" fmla="*/ 541618 w 1058325"/>
              <a:gd name="connsiteY3" fmla="*/ 998125 h 998125"/>
              <a:gd name="connsiteX4" fmla="*/ 0 w 1058325"/>
              <a:gd name="connsiteY4" fmla="*/ 948021 h 998125"/>
              <a:gd name="connsiteX5" fmla="*/ 0 w 1058325"/>
              <a:gd name="connsiteY5" fmla="*/ 50105 h 998125"/>
              <a:gd name="connsiteX0" fmla="*/ 0 w 1158485"/>
              <a:gd name="connsiteY0" fmla="*/ 50105 h 998125"/>
              <a:gd name="connsiteX1" fmla="*/ 579193 w 1158485"/>
              <a:gd name="connsiteY1" fmla="*/ 0 h 998125"/>
              <a:gd name="connsiteX2" fmla="*/ 1158387 w 1158485"/>
              <a:gd name="connsiteY2" fmla="*/ 486537 h 998125"/>
              <a:gd name="connsiteX3" fmla="*/ 541618 w 1158485"/>
              <a:gd name="connsiteY3" fmla="*/ 998125 h 998125"/>
              <a:gd name="connsiteX4" fmla="*/ 0 w 1158485"/>
              <a:gd name="connsiteY4" fmla="*/ 948021 h 998125"/>
              <a:gd name="connsiteX5" fmla="*/ 0 w 1158485"/>
              <a:gd name="connsiteY5" fmla="*/ 50105 h 998125"/>
              <a:gd name="connsiteX0" fmla="*/ 0 w 1158485"/>
              <a:gd name="connsiteY0" fmla="*/ 87683 h 1035703"/>
              <a:gd name="connsiteX1" fmla="*/ 579193 w 1158485"/>
              <a:gd name="connsiteY1" fmla="*/ 0 h 1035703"/>
              <a:gd name="connsiteX2" fmla="*/ 1158387 w 1158485"/>
              <a:gd name="connsiteY2" fmla="*/ 524115 h 1035703"/>
              <a:gd name="connsiteX3" fmla="*/ 541618 w 1158485"/>
              <a:gd name="connsiteY3" fmla="*/ 1035703 h 1035703"/>
              <a:gd name="connsiteX4" fmla="*/ 0 w 1158485"/>
              <a:gd name="connsiteY4" fmla="*/ 985599 h 1035703"/>
              <a:gd name="connsiteX5" fmla="*/ 0 w 1158485"/>
              <a:gd name="connsiteY5" fmla="*/ 87683 h 103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8485" h="1035703">
                <a:moveTo>
                  <a:pt x="0" y="87683"/>
                </a:moveTo>
                <a:lnTo>
                  <a:pt x="579193" y="0"/>
                </a:lnTo>
                <a:cubicBezTo>
                  <a:pt x="871401" y="0"/>
                  <a:pt x="1164649" y="351498"/>
                  <a:pt x="1158387" y="524115"/>
                </a:cubicBezTo>
                <a:cubicBezTo>
                  <a:pt x="1152125" y="696732"/>
                  <a:pt x="833826" y="1035703"/>
                  <a:pt x="541618" y="1035703"/>
                </a:cubicBezTo>
                <a:lnTo>
                  <a:pt x="0" y="985599"/>
                </a:lnTo>
                <a:lnTo>
                  <a:pt x="0" y="87683"/>
                </a:lnTo>
                <a:close/>
              </a:path>
            </a:pathLst>
          </a:custGeom>
          <a:solidFill>
            <a:srgbClr val="E2000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NZ" sz="2215" dirty="0">
                <a:latin typeface="Lucida Sans" panose="020B0602030504020204" pitchFamily="34" charset="0"/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2275298" y="3851477"/>
            <a:ext cx="2791557" cy="1863969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NZ" sz="2585" dirty="0">
                <a:latin typeface="Lucida Sans" panose="020B0602030504020204" pitchFamily="34" charset="0"/>
              </a:rPr>
              <a:t>We need to share responsibility</a:t>
            </a:r>
          </a:p>
        </p:txBody>
      </p:sp>
      <p:sp>
        <p:nvSpPr>
          <p:cNvPr id="10" name="Flowchart: Delay 15"/>
          <p:cNvSpPr/>
          <p:nvPr/>
        </p:nvSpPr>
        <p:spPr bwMode="auto">
          <a:xfrm rot="5400000">
            <a:off x="2259445" y="3716395"/>
            <a:ext cx="515476" cy="489632"/>
          </a:xfrm>
          <a:custGeom>
            <a:avLst/>
            <a:gdLst>
              <a:gd name="connsiteX0" fmla="*/ 0 w 1058177"/>
              <a:gd name="connsiteY0" fmla="*/ 0 h 897916"/>
              <a:gd name="connsiteX1" fmla="*/ 529089 w 1058177"/>
              <a:gd name="connsiteY1" fmla="*/ 0 h 897916"/>
              <a:gd name="connsiteX2" fmla="*/ 1058178 w 1058177"/>
              <a:gd name="connsiteY2" fmla="*/ 448958 h 897916"/>
              <a:gd name="connsiteX3" fmla="*/ 529089 w 1058177"/>
              <a:gd name="connsiteY3" fmla="*/ 897916 h 897916"/>
              <a:gd name="connsiteX4" fmla="*/ 0 w 1058177"/>
              <a:gd name="connsiteY4" fmla="*/ 897916 h 897916"/>
              <a:gd name="connsiteX5" fmla="*/ 0 w 1058177"/>
              <a:gd name="connsiteY5" fmla="*/ 0 h 897916"/>
              <a:gd name="connsiteX0" fmla="*/ 0 w 1058192"/>
              <a:gd name="connsiteY0" fmla="*/ 0 h 948020"/>
              <a:gd name="connsiteX1" fmla="*/ 529089 w 1058192"/>
              <a:gd name="connsiteY1" fmla="*/ 0 h 948020"/>
              <a:gd name="connsiteX2" fmla="*/ 1058178 w 1058192"/>
              <a:gd name="connsiteY2" fmla="*/ 448958 h 948020"/>
              <a:gd name="connsiteX3" fmla="*/ 541618 w 1058192"/>
              <a:gd name="connsiteY3" fmla="*/ 948020 h 948020"/>
              <a:gd name="connsiteX4" fmla="*/ 0 w 1058192"/>
              <a:gd name="connsiteY4" fmla="*/ 897916 h 948020"/>
              <a:gd name="connsiteX5" fmla="*/ 0 w 1058192"/>
              <a:gd name="connsiteY5" fmla="*/ 0 h 948020"/>
              <a:gd name="connsiteX0" fmla="*/ 0 w 1058325"/>
              <a:gd name="connsiteY0" fmla="*/ 50105 h 998125"/>
              <a:gd name="connsiteX1" fmla="*/ 579193 w 1058325"/>
              <a:gd name="connsiteY1" fmla="*/ 0 h 998125"/>
              <a:gd name="connsiteX2" fmla="*/ 1058178 w 1058325"/>
              <a:gd name="connsiteY2" fmla="*/ 499063 h 998125"/>
              <a:gd name="connsiteX3" fmla="*/ 541618 w 1058325"/>
              <a:gd name="connsiteY3" fmla="*/ 998125 h 998125"/>
              <a:gd name="connsiteX4" fmla="*/ 0 w 1058325"/>
              <a:gd name="connsiteY4" fmla="*/ 948021 h 998125"/>
              <a:gd name="connsiteX5" fmla="*/ 0 w 1058325"/>
              <a:gd name="connsiteY5" fmla="*/ 50105 h 998125"/>
              <a:gd name="connsiteX0" fmla="*/ 0 w 1158485"/>
              <a:gd name="connsiteY0" fmla="*/ 50105 h 998125"/>
              <a:gd name="connsiteX1" fmla="*/ 579193 w 1158485"/>
              <a:gd name="connsiteY1" fmla="*/ 0 h 998125"/>
              <a:gd name="connsiteX2" fmla="*/ 1158387 w 1158485"/>
              <a:gd name="connsiteY2" fmla="*/ 486537 h 998125"/>
              <a:gd name="connsiteX3" fmla="*/ 541618 w 1158485"/>
              <a:gd name="connsiteY3" fmla="*/ 998125 h 998125"/>
              <a:gd name="connsiteX4" fmla="*/ 0 w 1158485"/>
              <a:gd name="connsiteY4" fmla="*/ 948021 h 998125"/>
              <a:gd name="connsiteX5" fmla="*/ 0 w 1158485"/>
              <a:gd name="connsiteY5" fmla="*/ 50105 h 998125"/>
              <a:gd name="connsiteX0" fmla="*/ 0 w 1158485"/>
              <a:gd name="connsiteY0" fmla="*/ 87683 h 1035703"/>
              <a:gd name="connsiteX1" fmla="*/ 579193 w 1158485"/>
              <a:gd name="connsiteY1" fmla="*/ 0 h 1035703"/>
              <a:gd name="connsiteX2" fmla="*/ 1158387 w 1158485"/>
              <a:gd name="connsiteY2" fmla="*/ 524115 h 1035703"/>
              <a:gd name="connsiteX3" fmla="*/ 541618 w 1158485"/>
              <a:gd name="connsiteY3" fmla="*/ 1035703 h 1035703"/>
              <a:gd name="connsiteX4" fmla="*/ 0 w 1158485"/>
              <a:gd name="connsiteY4" fmla="*/ 985599 h 1035703"/>
              <a:gd name="connsiteX5" fmla="*/ 0 w 1158485"/>
              <a:gd name="connsiteY5" fmla="*/ 87683 h 103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8485" h="1035703">
                <a:moveTo>
                  <a:pt x="0" y="87683"/>
                </a:moveTo>
                <a:lnTo>
                  <a:pt x="579193" y="0"/>
                </a:lnTo>
                <a:cubicBezTo>
                  <a:pt x="871401" y="0"/>
                  <a:pt x="1164649" y="351498"/>
                  <a:pt x="1158387" y="524115"/>
                </a:cubicBezTo>
                <a:cubicBezTo>
                  <a:pt x="1152125" y="696732"/>
                  <a:pt x="833826" y="1035703"/>
                  <a:pt x="541618" y="1035703"/>
                </a:cubicBezTo>
                <a:lnTo>
                  <a:pt x="0" y="985599"/>
                </a:lnTo>
                <a:lnTo>
                  <a:pt x="0" y="87683"/>
                </a:lnTo>
                <a:close/>
              </a:path>
            </a:pathLst>
          </a:custGeom>
          <a:solidFill>
            <a:srgbClr val="E2000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NZ" sz="2215" dirty="0">
                <a:latin typeface="Lucida Sans" panose="020B0602030504020204" pitchFamily="34" charset="0"/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5354073" y="3859621"/>
            <a:ext cx="2778369" cy="1836127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NZ" sz="2585" dirty="0">
                <a:solidFill>
                  <a:schemeClr val="bg1"/>
                </a:solidFill>
                <a:latin typeface="Lucida Sans" panose="020B0602030504020204" pitchFamily="34" charset="0"/>
              </a:rPr>
              <a:t>We need to strengthen all parts of the system</a:t>
            </a:r>
          </a:p>
        </p:txBody>
      </p:sp>
      <p:sp>
        <p:nvSpPr>
          <p:cNvPr id="13" name="Flowchart: Delay 15"/>
          <p:cNvSpPr/>
          <p:nvPr/>
        </p:nvSpPr>
        <p:spPr bwMode="auto">
          <a:xfrm rot="5400000">
            <a:off x="5300617" y="3692555"/>
            <a:ext cx="507295" cy="510857"/>
          </a:xfrm>
          <a:custGeom>
            <a:avLst/>
            <a:gdLst>
              <a:gd name="connsiteX0" fmla="*/ 0 w 1058177"/>
              <a:gd name="connsiteY0" fmla="*/ 0 h 897916"/>
              <a:gd name="connsiteX1" fmla="*/ 529089 w 1058177"/>
              <a:gd name="connsiteY1" fmla="*/ 0 h 897916"/>
              <a:gd name="connsiteX2" fmla="*/ 1058178 w 1058177"/>
              <a:gd name="connsiteY2" fmla="*/ 448958 h 897916"/>
              <a:gd name="connsiteX3" fmla="*/ 529089 w 1058177"/>
              <a:gd name="connsiteY3" fmla="*/ 897916 h 897916"/>
              <a:gd name="connsiteX4" fmla="*/ 0 w 1058177"/>
              <a:gd name="connsiteY4" fmla="*/ 897916 h 897916"/>
              <a:gd name="connsiteX5" fmla="*/ 0 w 1058177"/>
              <a:gd name="connsiteY5" fmla="*/ 0 h 897916"/>
              <a:gd name="connsiteX0" fmla="*/ 0 w 1058192"/>
              <a:gd name="connsiteY0" fmla="*/ 0 h 948020"/>
              <a:gd name="connsiteX1" fmla="*/ 529089 w 1058192"/>
              <a:gd name="connsiteY1" fmla="*/ 0 h 948020"/>
              <a:gd name="connsiteX2" fmla="*/ 1058178 w 1058192"/>
              <a:gd name="connsiteY2" fmla="*/ 448958 h 948020"/>
              <a:gd name="connsiteX3" fmla="*/ 541618 w 1058192"/>
              <a:gd name="connsiteY3" fmla="*/ 948020 h 948020"/>
              <a:gd name="connsiteX4" fmla="*/ 0 w 1058192"/>
              <a:gd name="connsiteY4" fmla="*/ 897916 h 948020"/>
              <a:gd name="connsiteX5" fmla="*/ 0 w 1058192"/>
              <a:gd name="connsiteY5" fmla="*/ 0 h 948020"/>
              <a:gd name="connsiteX0" fmla="*/ 0 w 1058325"/>
              <a:gd name="connsiteY0" fmla="*/ 50105 h 998125"/>
              <a:gd name="connsiteX1" fmla="*/ 579193 w 1058325"/>
              <a:gd name="connsiteY1" fmla="*/ 0 h 998125"/>
              <a:gd name="connsiteX2" fmla="*/ 1058178 w 1058325"/>
              <a:gd name="connsiteY2" fmla="*/ 499063 h 998125"/>
              <a:gd name="connsiteX3" fmla="*/ 541618 w 1058325"/>
              <a:gd name="connsiteY3" fmla="*/ 998125 h 998125"/>
              <a:gd name="connsiteX4" fmla="*/ 0 w 1058325"/>
              <a:gd name="connsiteY4" fmla="*/ 948021 h 998125"/>
              <a:gd name="connsiteX5" fmla="*/ 0 w 1058325"/>
              <a:gd name="connsiteY5" fmla="*/ 50105 h 998125"/>
              <a:gd name="connsiteX0" fmla="*/ 0 w 1158485"/>
              <a:gd name="connsiteY0" fmla="*/ 50105 h 998125"/>
              <a:gd name="connsiteX1" fmla="*/ 579193 w 1158485"/>
              <a:gd name="connsiteY1" fmla="*/ 0 h 998125"/>
              <a:gd name="connsiteX2" fmla="*/ 1158387 w 1158485"/>
              <a:gd name="connsiteY2" fmla="*/ 486537 h 998125"/>
              <a:gd name="connsiteX3" fmla="*/ 541618 w 1158485"/>
              <a:gd name="connsiteY3" fmla="*/ 998125 h 998125"/>
              <a:gd name="connsiteX4" fmla="*/ 0 w 1158485"/>
              <a:gd name="connsiteY4" fmla="*/ 948021 h 998125"/>
              <a:gd name="connsiteX5" fmla="*/ 0 w 1158485"/>
              <a:gd name="connsiteY5" fmla="*/ 50105 h 998125"/>
              <a:gd name="connsiteX0" fmla="*/ 0 w 1158485"/>
              <a:gd name="connsiteY0" fmla="*/ 87683 h 1035703"/>
              <a:gd name="connsiteX1" fmla="*/ 579193 w 1158485"/>
              <a:gd name="connsiteY1" fmla="*/ 0 h 1035703"/>
              <a:gd name="connsiteX2" fmla="*/ 1158387 w 1158485"/>
              <a:gd name="connsiteY2" fmla="*/ 524115 h 1035703"/>
              <a:gd name="connsiteX3" fmla="*/ 541618 w 1158485"/>
              <a:gd name="connsiteY3" fmla="*/ 1035703 h 1035703"/>
              <a:gd name="connsiteX4" fmla="*/ 0 w 1158485"/>
              <a:gd name="connsiteY4" fmla="*/ 985599 h 1035703"/>
              <a:gd name="connsiteX5" fmla="*/ 0 w 1158485"/>
              <a:gd name="connsiteY5" fmla="*/ 87683 h 103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8485" h="1035703">
                <a:moveTo>
                  <a:pt x="0" y="87683"/>
                </a:moveTo>
                <a:lnTo>
                  <a:pt x="579193" y="0"/>
                </a:lnTo>
                <a:cubicBezTo>
                  <a:pt x="871401" y="0"/>
                  <a:pt x="1164649" y="351498"/>
                  <a:pt x="1158387" y="524115"/>
                </a:cubicBezTo>
                <a:cubicBezTo>
                  <a:pt x="1152125" y="696732"/>
                  <a:pt x="833826" y="1035703"/>
                  <a:pt x="541618" y="1035703"/>
                </a:cubicBezTo>
                <a:lnTo>
                  <a:pt x="0" y="985599"/>
                </a:lnTo>
                <a:lnTo>
                  <a:pt x="0" y="87683"/>
                </a:lnTo>
                <a:close/>
              </a:path>
            </a:pathLst>
          </a:custGeom>
          <a:solidFill>
            <a:srgbClr val="E2000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NZ" sz="2215" dirty="0">
                <a:latin typeface="Lucida Sans" panose="020B0602030504020204" pitchFamily="34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61897" y="300006"/>
            <a:ext cx="7531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Human-</a:t>
            </a:r>
            <a:r>
              <a:rPr lang="en-NZ" sz="3200" dirty="0" err="1" smtClean="0">
                <a:solidFill>
                  <a:schemeClr val="bg1"/>
                </a:solidFill>
              </a:rPr>
              <a:t>centered</a:t>
            </a:r>
            <a:r>
              <a:rPr lang="en-NZ" sz="3200" dirty="0" smtClean="0">
                <a:solidFill>
                  <a:schemeClr val="bg1"/>
                </a:solidFill>
              </a:rPr>
              <a:t> design is at the heart of the Safe System philosophy</a:t>
            </a:r>
            <a:endParaRPr lang="en-NZ" sz="3200" dirty="0">
              <a:solidFill>
                <a:schemeClr val="bg1"/>
              </a:solidFill>
            </a:endParaRPr>
          </a:p>
        </p:txBody>
      </p:sp>
      <p:pic>
        <p:nvPicPr>
          <p:cNvPr id="11" name="Picture 2" descr="http://e-see.com/apps/brandfm/guidelines/nzta/saferjourneys_bl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87" y="6563956"/>
            <a:ext cx="1636227" cy="95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475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261938" y="2174875"/>
            <a:ext cx="5545137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defTabSz="1019175" eaLnBrk="1" hangingPunct="1"/>
            <a:r>
              <a:rPr lang="en-NZ" sz="2800">
                <a:solidFill>
                  <a:schemeClr val="bg1"/>
                </a:solidFill>
              </a:rPr>
              <a:t>What is good about these streets?</a:t>
            </a:r>
            <a:br>
              <a:rPr lang="en-NZ" sz="2800">
                <a:solidFill>
                  <a:schemeClr val="bg1"/>
                </a:solidFill>
              </a:rPr>
            </a:br>
            <a:r>
              <a:rPr lang="en-NZ" sz="2800">
                <a:solidFill>
                  <a:schemeClr val="bg1"/>
                </a:solidFill>
              </a:rPr>
              <a:t>Which ones are working?</a:t>
            </a:r>
            <a:endParaRPr lang="en-NZ" sz="2800" i="1">
              <a:solidFill>
                <a:schemeClr val="bg1"/>
              </a:solidFill>
            </a:endParaRPr>
          </a:p>
        </p:txBody>
      </p:sp>
      <p:pic>
        <p:nvPicPr>
          <p:cNvPr id="74756" name="Picture 5" descr="streetscape"/>
          <p:cNvPicPr>
            <a:picLocks noChangeAspect="1" noChangeArrowheads="1"/>
          </p:cNvPicPr>
          <p:nvPr/>
        </p:nvPicPr>
        <p:blipFill>
          <a:blip r:embed="rId2"/>
          <a:srcRect l="18929" t="5515" r="21086" b="38847"/>
          <a:stretch>
            <a:fillRect/>
          </a:stretch>
        </p:blipFill>
        <p:spPr bwMode="auto">
          <a:xfrm>
            <a:off x="6054725" y="4056063"/>
            <a:ext cx="3371850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6" descr="GI_S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4725" y="2179638"/>
            <a:ext cx="33274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Text Box 7"/>
          <p:cNvSpPr txBox="1">
            <a:spLocks noChangeArrowheads="1"/>
          </p:cNvSpPr>
          <p:nvPr/>
        </p:nvSpPr>
        <p:spPr bwMode="auto">
          <a:xfrm>
            <a:off x="0" y="3405188"/>
            <a:ext cx="5978525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defTabSz="1019175" eaLnBrk="1" hangingPunct="1"/>
            <a:r>
              <a:rPr lang="en-NZ" sz="2800">
                <a:solidFill>
                  <a:schemeClr val="bg1"/>
                </a:solidFill>
              </a:rPr>
              <a:t>Develop a template around those features that visually reinforce the appropriate speeds</a:t>
            </a:r>
          </a:p>
        </p:txBody>
      </p:sp>
      <p:sp>
        <p:nvSpPr>
          <p:cNvPr id="74759" name="Text Box 8"/>
          <p:cNvSpPr txBox="1">
            <a:spLocks noChangeArrowheads="1"/>
          </p:cNvSpPr>
          <p:nvPr/>
        </p:nvSpPr>
        <p:spPr bwMode="auto">
          <a:xfrm>
            <a:off x="306388" y="5054600"/>
            <a:ext cx="4902200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defTabSz="1019175" eaLnBrk="1" hangingPunct="1"/>
            <a:r>
              <a:rPr lang="en-NZ" sz="2800">
                <a:solidFill>
                  <a:schemeClr val="bg1"/>
                </a:solidFill>
              </a:rPr>
              <a:t>Make each level in the hierarchy </a:t>
            </a:r>
            <a:r>
              <a:rPr lang="en-NZ" sz="2800">
                <a:solidFill>
                  <a:srgbClr val="FFFF00"/>
                </a:solidFill>
              </a:rPr>
              <a:t>Visually Distinct </a:t>
            </a:r>
            <a:r>
              <a:rPr lang="en-NZ" sz="2800">
                <a:solidFill>
                  <a:schemeClr val="bg1"/>
                </a:solidFill>
              </a:rPr>
              <a:t>and promote the correct uses at each level</a:t>
            </a:r>
            <a:endParaRPr lang="en-NZ" sz="2800" i="1">
              <a:solidFill>
                <a:schemeClr val="bg1"/>
              </a:solidFill>
            </a:endParaRPr>
          </a:p>
        </p:txBody>
      </p:sp>
      <p:sp>
        <p:nvSpPr>
          <p:cNvPr id="74760" name="Text Box 6"/>
          <p:cNvSpPr txBox="1">
            <a:spLocks noChangeArrowheads="1"/>
          </p:cNvSpPr>
          <p:nvPr/>
        </p:nvSpPr>
        <p:spPr bwMode="auto">
          <a:xfrm>
            <a:off x="965200" y="504825"/>
            <a:ext cx="8062913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defTabSz="1019175" eaLnBrk="1" hangingPunct="1"/>
            <a:r>
              <a:rPr lang="en-NZ" sz="3600">
                <a:solidFill>
                  <a:schemeClr val="bg1"/>
                </a:solidFill>
              </a:rPr>
              <a:t>Steps 4-5: Analyse existing road features</a:t>
            </a:r>
            <a:br>
              <a:rPr lang="en-NZ" sz="3600">
                <a:solidFill>
                  <a:schemeClr val="bg1"/>
                </a:solidFill>
              </a:rPr>
            </a:br>
            <a:r>
              <a:rPr lang="en-NZ" sz="3600">
                <a:solidFill>
                  <a:schemeClr val="bg1"/>
                </a:solidFill>
              </a:rPr>
              <a:t>&amp; develop SER design template</a:t>
            </a:r>
          </a:p>
        </p:txBody>
      </p:sp>
    </p:spTree>
    <p:extLst>
      <p:ext uri="{BB962C8B-B14F-4D97-AF65-F5344CB8AC3E}">
        <p14:creationId xmlns:p14="http://schemas.microsoft.com/office/powerpoint/2010/main" val="1139262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1006475" y="358775"/>
            <a:ext cx="804545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Participatory design for self-explaining roads</a:t>
            </a:r>
          </a:p>
        </p:txBody>
      </p:sp>
      <p:pic>
        <p:nvPicPr>
          <p:cNvPr id="3075" name="Picture 3" descr="IMG_2567_10_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738" y="1400175"/>
            <a:ext cx="41719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IMG_2526_6_3.JPG"/>
          <p:cNvPicPr>
            <a:picLocks noChangeAspect="1"/>
          </p:cNvPicPr>
          <p:nvPr/>
        </p:nvPicPr>
        <p:blipFill>
          <a:blip r:embed="rId3"/>
          <a:srcRect b="16254"/>
          <a:stretch>
            <a:fillRect/>
          </a:stretch>
        </p:blipFill>
        <p:spPr bwMode="auto">
          <a:xfrm>
            <a:off x="5483225" y="4805363"/>
            <a:ext cx="4197350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7" descr="IMG_2534_7_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1389063"/>
            <a:ext cx="4187825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9" descr="IMG_2560_9_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5575" y="4724400"/>
            <a:ext cx="209867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4664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P1000305.JPG"/>
          <p:cNvPicPr>
            <a:picLocks noChangeAspect="1"/>
          </p:cNvPicPr>
          <p:nvPr/>
        </p:nvPicPr>
        <p:blipFill>
          <a:blip r:embed="rId2"/>
          <a:srcRect l="20313"/>
          <a:stretch>
            <a:fillRect/>
          </a:stretch>
        </p:blipFill>
        <p:spPr bwMode="auto">
          <a:xfrm>
            <a:off x="1600200" y="1592263"/>
            <a:ext cx="364331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P1000313.JPG"/>
          <p:cNvPicPr>
            <a:picLocks noChangeAspect="1"/>
          </p:cNvPicPr>
          <p:nvPr/>
        </p:nvPicPr>
        <p:blipFill>
          <a:blip r:embed="rId3"/>
          <a:srcRect l="15486" r="5173"/>
          <a:stretch>
            <a:fillRect/>
          </a:stretch>
        </p:blipFill>
        <p:spPr bwMode="auto">
          <a:xfrm>
            <a:off x="4814888" y="1581150"/>
            <a:ext cx="3643312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P1000309.JPG"/>
          <p:cNvPicPr>
            <a:picLocks noChangeAspect="1"/>
          </p:cNvPicPr>
          <p:nvPr/>
        </p:nvPicPr>
        <p:blipFill>
          <a:blip r:embed="rId4"/>
          <a:srcRect l="24107" r="11607"/>
          <a:stretch>
            <a:fillRect/>
          </a:stretch>
        </p:blipFill>
        <p:spPr bwMode="auto">
          <a:xfrm>
            <a:off x="1600200" y="4306888"/>
            <a:ext cx="3429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P1000307.JPG"/>
          <p:cNvPicPr>
            <a:picLocks noChangeAspect="1"/>
          </p:cNvPicPr>
          <p:nvPr/>
        </p:nvPicPr>
        <p:blipFill>
          <a:blip r:embed="rId5"/>
          <a:srcRect l="10464" t="2325" r="26746"/>
          <a:stretch>
            <a:fillRect/>
          </a:stretch>
        </p:blipFill>
        <p:spPr bwMode="auto">
          <a:xfrm>
            <a:off x="5029200" y="4306888"/>
            <a:ext cx="3429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06475" y="358775"/>
            <a:ext cx="804545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Participatory design for self-explaining roads</a:t>
            </a:r>
          </a:p>
        </p:txBody>
      </p:sp>
    </p:spTree>
    <p:extLst>
      <p:ext uri="{BB962C8B-B14F-4D97-AF65-F5344CB8AC3E}">
        <p14:creationId xmlns:p14="http://schemas.microsoft.com/office/powerpoint/2010/main" val="1358796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78"/>
          <p:cNvSpPr txBox="1">
            <a:spLocks noChangeArrowheads="1"/>
          </p:cNvSpPr>
          <p:nvPr/>
        </p:nvSpPr>
        <p:spPr bwMode="auto">
          <a:xfrm>
            <a:off x="650875" y="2775121"/>
            <a:ext cx="2830513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defTabSz="1019175" eaLnBrk="1" hangingPunct="1"/>
            <a:r>
              <a:rPr lang="en-NZ" sz="2800">
                <a:solidFill>
                  <a:schemeClr val="bg1"/>
                </a:solidFill>
                <a:latin typeface="Arial" pitchFamily="34" charset="0"/>
              </a:rPr>
              <a:t>Local roads</a:t>
            </a:r>
          </a:p>
        </p:txBody>
      </p:sp>
      <p:sp>
        <p:nvSpPr>
          <p:cNvPr id="64516" name="Text Box 80"/>
          <p:cNvSpPr txBox="1">
            <a:spLocks noChangeArrowheads="1"/>
          </p:cNvSpPr>
          <p:nvPr/>
        </p:nvSpPr>
        <p:spPr bwMode="auto">
          <a:xfrm>
            <a:off x="641350" y="5945358"/>
            <a:ext cx="2830513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defTabSz="1019175" eaLnBrk="1" hangingPunct="1"/>
            <a:r>
              <a:rPr lang="en-NZ" sz="2800">
                <a:solidFill>
                  <a:schemeClr val="bg1"/>
                </a:solidFill>
                <a:latin typeface="Arial" pitchFamily="34" charset="0"/>
              </a:rPr>
              <a:t>Collector roads</a:t>
            </a:r>
          </a:p>
        </p:txBody>
      </p:sp>
      <p:pic>
        <p:nvPicPr>
          <p:cNvPr id="64517" name="Picture 11" descr="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51300" y="1430508"/>
            <a:ext cx="4878388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12" descr="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3525" y="4834108"/>
            <a:ext cx="4875213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Text Box 6"/>
          <p:cNvSpPr txBox="1">
            <a:spLocks noChangeArrowheads="1"/>
          </p:cNvSpPr>
          <p:nvPr/>
        </p:nvSpPr>
        <p:spPr bwMode="auto">
          <a:xfrm>
            <a:off x="993775" y="187325"/>
            <a:ext cx="8062913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defTabSz="1019175" eaLnBrk="1" hangingPunct="1"/>
            <a:r>
              <a:rPr lang="en-NZ" sz="3600" dirty="0" smtClean="0">
                <a:solidFill>
                  <a:schemeClr val="bg1"/>
                </a:solidFill>
              </a:rPr>
              <a:t>Development of an </a:t>
            </a:r>
            <a:r>
              <a:rPr lang="en-NZ" sz="3600" dirty="0">
                <a:solidFill>
                  <a:schemeClr val="bg1"/>
                </a:solidFill>
              </a:rPr>
              <a:t>SER design template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193800" y="792326"/>
            <a:ext cx="7683500" cy="59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defTabSz="1019175" eaLnBrk="1" hangingPunct="1"/>
            <a:r>
              <a:rPr lang="en-NZ" sz="3200" dirty="0">
                <a:solidFill>
                  <a:schemeClr val="bg1"/>
                </a:solidFill>
              </a:rPr>
              <a:t>for Glen </a:t>
            </a:r>
            <a:r>
              <a:rPr lang="en-NZ" sz="3200" dirty="0" err="1">
                <a:solidFill>
                  <a:schemeClr val="bg1"/>
                </a:solidFill>
              </a:rPr>
              <a:t>Innes</a:t>
            </a:r>
            <a:r>
              <a:rPr lang="en-NZ" sz="3200" dirty="0">
                <a:solidFill>
                  <a:schemeClr val="bg1"/>
                </a:solidFill>
              </a:rPr>
              <a:t> / Pt England</a:t>
            </a:r>
          </a:p>
        </p:txBody>
      </p:sp>
    </p:spTree>
    <p:extLst>
      <p:ext uri="{BB962C8B-B14F-4D97-AF65-F5344CB8AC3E}">
        <p14:creationId xmlns:p14="http://schemas.microsoft.com/office/powerpoint/2010/main" val="1942133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GI_openday1"/>
          <p:cNvPicPr>
            <a:picLocks noChangeAspect="1" noChangeArrowheads="1"/>
          </p:cNvPicPr>
          <p:nvPr/>
        </p:nvPicPr>
        <p:blipFill>
          <a:blip r:embed="rId2"/>
          <a:srcRect t="14597" b="6778"/>
          <a:stretch>
            <a:fillRect/>
          </a:stretch>
        </p:blipFill>
        <p:spPr bwMode="auto">
          <a:xfrm>
            <a:off x="5735638" y="3406775"/>
            <a:ext cx="37512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5" descr="GI_openday3"/>
          <p:cNvPicPr>
            <a:picLocks noChangeAspect="1" noChangeArrowheads="1"/>
          </p:cNvPicPr>
          <p:nvPr/>
        </p:nvPicPr>
        <p:blipFill>
          <a:blip r:embed="rId3"/>
          <a:srcRect b="18481"/>
          <a:stretch>
            <a:fillRect/>
          </a:stretch>
        </p:blipFill>
        <p:spPr bwMode="auto">
          <a:xfrm>
            <a:off x="5749341" y="1241425"/>
            <a:ext cx="3737559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6" descr="GI_openday2"/>
          <p:cNvPicPr>
            <a:picLocks noChangeAspect="1" noChangeArrowheads="1"/>
          </p:cNvPicPr>
          <p:nvPr/>
        </p:nvPicPr>
        <p:blipFill>
          <a:blip r:embed="rId4"/>
          <a:srcRect t="20137"/>
          <a:stretch>
            <a:fillRect/>
          </a:stretch>
        </p:blipFill>
        <p:spPr bwMode="auto">
          <a:xfrm>
            <a:off x="5761974" y="5543550"/>
            <a:ext cx="3724926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Rectangle 2"/>
          <p:cNvSpPr>
            <a:spLocks noChangeArrowheads="1"/>
          </p:cNvSpPr>
          <p:nvPr/>
        </p:nvSpPr>
        <p:spPr bwMode="auto">
          <a:xfrm>
            <a:off x="1549400" y="141288"/>
            <a:ext cx="7066606" cy="102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82" tIns="50941" rIns="101882" bIns="50941">
            <a:spAutoFit/>
          </a:bodyPr>
          <a:lstStyle/>
          <a:p>
            <a:pPr defTabSz="1019175" eaLnBrk="1" hangingPunct="1">
              <a:lnSpc>
                <a:spcPts val="3600"/>
              </a:lnSpc>
            </a:pPr>
            <a:r>
              <a:rPr lang="en-NZ" sz="3600" dirty="0">
                <a:solidFill>
                  <a:schemeClr val="bg1"/>
                </a:solidFill>
              </a:rPr>
              <a:t>Steps </a:t>
            </a:r>
            <a:r>
              <a:rPr lang="en-NZ" sz="3600" dirty="0" smtClean="0">
                <a:solidFill>
                  <a:schemeClr val="bg1"/>
                </a:solidFill>
              </a:rPr>
              <a:t>6-9</a:t>
            </a:r>
            <a:r>
              <a:rPr lang="en-NZ" sz="3600" dirty="0">
                <a:solidFill>
                  <a:schemeClr val="bg1"/>
                </a:solidFill>
              </a:rPr>
              <a:t>:  Implementation </a:t>
            </a:r>
            <a:r>
              <a:rPr lang="en-NZ" sz="3600" dirty="0" smtClean="0">
                <a:solidFill>
                  <a:schemeClr val="bg1"/>
                </a:solidFill>
              </a:rPr>
              <a:t>planning,</a:t>
            </a:r>
            <a:r>
              <a:rPr lang="en-NZ" sz="3600" dirty="0">
                <a:solidFill>
                  <a:schemeClr val="bg1"/>
                </a:solidFill>
              </a:rPr>
              <a:t/>
            </a:r>
            <a:br>
              <a:rPr lang="en-NZ" sz="3600" dirty="0">
                <a:solidFill>
                  <a:schemeClr val="bg1"/>
                </a:solidFill>
              </a:rPr>
            </a:br>
            <a:r>
              <a:rPr lang="en-NZ" sz="3600" dirty="0" smtClean="0">
                <a:solidFill>
                  <a:schemeClr val="bg1"/>
                </a:solidFill>
              </a:rPr>
              <a:t>community input &amp; </a:t>
            </a:r>
            <a:r>
              <a:rPr lang="en-NZ" sz="3600" dirty="0">
                <a:solidFill>
                  <a:schemeClr val="bg1"/>
                </a:solidFill>
              </a:rPr>
              <a:t>design reviews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7" name="Picture 6" descr="public3"/>
          <p:cNvPicPr>
            <a:picLocks noChangeAspect="1" noChangeArrowheads="1"/>
          </p:cNvPicPr>
          <p:nvPr/>
        </p:nvPicPr>
        <p:blipFill>
          <a:blip r:embed="rId5"/>
          <a:srcRect l="7854" t="16323" r="23149" b="19855"/>
          <a:stretch>
            <a:fillRect/>
          </a:stretch>
        </p:blipFill>
        <p:spPr bwMode="auto">
          <a:xfrm>
            <a:off x="647701" y="1244600"/>
            <a:ext cx="37147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public2"/>
          <p:cNvPicPr>
            <a:picLocks noChangeAspect="1" noChangeArrowheads="1"/>
          </p:cNvPicPr>
          <p:nvPr/>
        </p:nvPicPr>
        <p:blipFill>
          <a:blip r:embed="rId6"/>
          <a:srcRect t="6670" b="8575"/>
          <a:stretch>
            <a:fillRect/>
          </a:stretch>
        </p:blipFill>
        <p:spPr bwMode="auto">
          <a:xfrm>
            <a:off x="600075" y="3492500"/>
            <a:ext cx="3744913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ublic1"/>
          <p:cNvPicPr>
            <a:picLocks noChangeAspect="1" noChangeArrowheads="1"/>
          </p:cNvPicPr>
          <p:nvPr/>
        </p:nvPicPr>
        <p:blipFill>
          <a:blip r:embed="rId7"/>
          <a:srcRect t="12424"/>
          <a:stretch>
            <a:fillRect/>
          </a:stretch>
        </p:blipFill>
        <p:spPr bwMode="auto">
          <a:xfrm>
            <a:off x="595313" y="5591175"/>
            <a:ext cx="3738562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4285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4" name="Picture 9" descr="HPIM044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5513" y="4244701"/>
            <a:ext cx="311785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401913" y="239713"/>
            <a:ext cx="3245047" cy="65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82" tIns="50941" rIns="101882" bIns="50941">
            <a:spAutoFit/>
          </a:bodyPr>
          <a:lstStyle/>
          <a:p>
            <a:pPr defTabSz="1019175" eaLnBrk="1" hangingPunct="1"/>
            <a:r>
              <a:rPr lang="en-NZ" sz="3600" b="0" dirty="0" smtClean="0">
                <a:solidFill>
                  <a:schemeClr val="bg1"/>
                </a:solidFill>
              </a:rPr>
              <a:t>Implementation</a:t>
            </a:r>
            <a:endParaRPr lang="en-GB" sz="3600" b="0" dirty="0">
              <a:solidFill>
                <a:schemeClr val="bg1"/>
              </a:solidFill>
            </a:endParaRPr>
          </a:p>
        </p:txBody>
      </p:sp>
      <p:pic>
        <p:nvPicPr>
          <p:cNvPr id="45059" name="Picture 3" descr="SER construction4.JPG"/>
          <p:cNvPicPr>
            <a:picLocks noChangeAspect="1"/>
          </p:cNvPicPr>
          <p:nvPr/>
        </p:nvPicPr>
        <p:blipFill>
          <a:blip r:embed="rId3"/>
          <a:srcRect l="18739" b="17528"/>
          <a:stretch>
            <a:fillRect/>
          </a:stretch>
        </p:blipFill>
        <p:spPr bwMode="auto">
          <a:xfrm>
            <a:off x="0" y="902493"/>
            <a:ext cx="3021013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SER construction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77518"/>
            <a:ext cx="3059113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central tree pit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17850" y="1458118"/>
            <a:ext cx="3438525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7" descr="Gateway construction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24663" y="976031"/>
            <a:ext cx="3233737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8" descr="HPIM0456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92713" y="3120230"/>
            <a:ext cx="1643062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0" descr="HPIM0447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0400" y="4393405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9556" y="6641598"/>
            <a:ext cx="7052808" cy="96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defTabSz="1019175" eaLnBrk="1" hangingPunct="1"/>
            <a:r>
              <a:rPr lang="en-NZ" sz="2800" b="0" dirty="0" smtClean="0">
                <a:solidFill>
                  <a:schemeClr val="bg1"/>
                </a:solidFill>
              </a:rPr>
              <a:t>Cost could not exceed amount already budgeted for “minor safety improvements”</a:t>
            </a:r>
            <a:endParaRPr lang="en-GB" sz="2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78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9995" y="0"/>
            <a:ext cx="1718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19175" eaLnBrk="1" hangingPunct="1"/>
            <a:r>
              <a:rPr lang="en-NZ" sz="4400" dirty="0" smtClean="0">
                <a:solidFill>
                  <a:schemeClr val="bg1"/>
                </a:solidFill>
              </a:rPr>
              <a:t>Before</a:t>
            </a:r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3" name="Picture 3" descr="GI_Waddell_NEl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161" y="974726"/>
            <a:ext cx="3749675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AndersonEbound"/>
          <p:cNvPicPr>
            <a:picLocks noChangeAspect="1" noChangeArrowheads="1"/>
          </p:cNvPicPr>
          <p:nvPr/>
        </p:nvPicPr>
        <p:blipFill>
          <a:blip r:embed="rId3"/>
          <a:srcRect l="14688" b="11661"/>
          <a:stretch>
            <a:fillRect/>
          </a:stretch>
        </p:blipFill>
        <p:spPr bwMode="auto">
          <a:xfrm>
            <a:off x="1139236" y="944563"/>
            <a:ext cx="361950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47386" y="3462513"/>
            <a:ext cx="2373014" cy="65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82" tIns="50941" rIns="101882" bIns="50941">
            <a:spAutoFit/>
          </a:bodyPr>
          <a:lstStyle/>
          <a:p>
            <a:pPr defTabSz="1019175" eaLnBrk="1" hangingPunct="1"/>
            <a:r>
              <a:rPr lang="en-NZ" sz="3600" dirty="0">
                <a:solidFill>
                  <a:schemeClr val="bg1"/>
                </a:solidFill>
              </a:rPr>
              <a:t>Local </a:t>
            </a:r>
            <a:r>
              <a:rPr lang="en-NZ" sz="3600" dirty="0" smtClean="0">
                <a:solidFill>
                  <a:schemeClr val="bg1"/>
                </a:solidFill>
              </a:rPr>
              <a:t>roads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6" name="Picture 5" descr="PtEngland_EBound2"/>
          <p:cNvPicPr>
            <a:picLocks noChangeAspect="1" noChangeArrowheads="1"/>
          </p:cNvPicPr>
          <p:nvPr/>
        </p:nvPicPr>
        <p:blipFill>
          <a:blip r:embed="rId4"/>
          <a:srcRect r="3931"/>
          <a:stretch>
            <a:fillRect/>
          </a:stretch>
        </p:blipFill>
        <p:spPr bwMode="auto">
          <a:xfrm>
            <a:off x="5311118" y="4305790"/>
            <a:ext cx="3579812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GI_Tripoli_SE1l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35993" y="4313727"/>
            <a:ext cx="3711575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598412" y="6769764"/>
            <a:ext cx="3039864" cy="65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82" tIns="50941" rIns="101882" bIns="50941">
            <a:spAutoFit/>
          </a:bodyPr>
          <a:lstStyle/>
          <a:p>
            <a:pPr defTabSz="1019175" eaLnBrk="1" hangingPunct="1"/>
            <a:r>
              <a:rPr lang="en-NZ" sz="3600" dirty="0" smtClean="0">
                <a:solidFill>
                  <a:schemeClr val="bg1"/>
                </a:solidFill>
              </a:rPr>
              <a:t>Collector roads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53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Liveable Streets 01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0" y="4224629"/>
            <a:ext cx="4173538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LaneNarrowing_PtESER"/>
          <p:cNvPicPr>
            <a:picLocks noChangeAspect="1" noChangeArrowheads="1"/>
          </p:cNvPicPr>
          <p:nvPr/>
        </p:nvPicPr>
        <p:blipFill>
          <a:blip r:embed="rId3"/>
          <a:srcRect r="1636"/>
          <a:stretch>
            <a:fillRect/>
          </a:stretch>
        </p:blipFill>
        <p:spPr bwMode="auto">
          <a:xfrm>
            <a:off x="852488" y="4254792"/>
            <a:ext cx="3929062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PIM012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5263" y="769441"/>
            <a:ext cx="4137025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HPIM012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988" y="769441"/>
            <a:ext cx="413385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202317" y="0"/>
            <a:ext cx="13740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19175" eaLnBrk="1" hangingPunct="1"/>
            <a:r>
              <a:rPr lang="en-NZ" sz="4400" dirty="0" smtClean="0">
                <a:solidFill>
                  <a:schemeClr val="bg1"/>
                </a:solidFill>
              </a:rPr>
              <a:t>After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47386" y="3462513"/>
            <a:ext cx="2373014" cy="65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82" tIns="50941" rIns="101882" bIns="50941">
            <a:spAutoFit/>
          </a:bodyPr>
          <a:lstStyle/>
          <a:p>
            <a:pPr defTabSz="1019175" eaLnBrk="1" hangingPunct="1"/>
            <a:r>
              <a:rPr lang="en-NZ" sz="3600" dirty="0">
                <a:solidFill>
                  <a:schemeClr val="bg1"/>
                </a:solidFill>
              </a:rPr>
              <a:t>Local </a:t>
            </a:r>
            <a:r>
              <a:rPr lang="en-NZ" sz="3600" dirty="0" smtClean="0">
                <a:solidFill>
                  <a:schemeClr val="bg1"/>
                </a:solidFill>
              </a:rPr>
              <a:t>roads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598412" y="6769764"/>
            <a:ext cx="3039864" cy="65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82" tIns="50941" rIns="101882" bIns="50941">
            <a:spAutoFit/>
          </a:bodyPr>
          <a:lstStyle/>
          <a:p>
            <a:pPr defTabSz="1019175" eaLnBrk="1" hangingPunct="1"/>
            <a:r>
              <a:rPr lang="en-NZ" sz="3600" dirty="0" smtClean="0">
                <a:solidFill>
                  <a:schemeClr val="bg1"/>
                </a:solidFill>
              </a:rPr>
              <a:t>Collector roads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4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9"/>
          <p:cNvGrpSpPr>
            <a:grpSpLocks/>
          </p:cNvGrpSpPr>
          <p:nvPr/>
        </p:nvGrpSpPr>
        <p:grpSpPr bwMode="auto">
          <a:xfrm>
            <a:off x="1474788" y="2922588"/>
            <a:ext cx="6619875" cy="3071812"/>
            <a:chOff x="2833487" y="2457440"/>
            <a:chExt cx="4362065" cy="2701640"/>
          </a:xfrm>
        </p:grpSpPr>
        <p:sp>
          <p:nvSpPr>
            <p:cNvPr id="90169" name="Freeform 38"/>
            <p:cNvSpPr>
              <a:spLocks/>
            </p:cNvSpPr>
            <p:nvPr/>
          </p:nvSpPr>
          <p:spPr bwMode="auto">
            <a:xfrm>
              <a:off x="5012888" y="2457440"/>
              <a:ext cx="2182664" cy="2701640"/>
            </a:xfrm>
            <a:custGeom>
              <a:avLst/>
              <a:gdLst>
                <a:gd name="T0" fmla="*/ 2182664 w 669"/>
                <a:gd name="T1" fmla="*/ 2701640 h 534"/>
                <a:gd name="T2" fmla="*/ 1954284 w 669"/>
                <a:gd name="T3" fmla="*/ 2661166 h 534"/>
                <a:gd name="T4" fmla="*/ 1840094 w 669"/>
                <a:gd name="T5" fmla="*/ 2635870 h 534"/>
                <a:gd name="T6" fmla="*/ 1729166 w 669"/>
                <a:gd name="T7" fmla="*/ 2590337 h 534"/>
                <a:gd name="T8" fmla="*/ 1611713 w 669"/>
                <a:gd name="T9" fmla="*/ 2529625 h 534"/>
                <a:gd name="T10" fmla="*/ 1494260 w 669"/>
                <a:gd name="T11" fmla="*/ 2448677 h 534"/>
                <a:gd name="T12" fmla="*/ 1380070 w 669"/>
                <a:gd name="T13" fmla="*/ 2332314 h 534"/>
                <a:gd name="T14" fmla="*/ 1151690 w 669"/>
                <a:gd name="T15" fmla="*/ 2013582 h 534"/>
                <a:gd name="T16" fmla="*/ 920047 w 669"/>
                <a:gd name="T17" fmla="*/ 1573427 h 534"/>
                <a:gd name="T18" fmla="*/ 691666 w 669"/>
                <a:gd name="T19" fmla="*/ 1052324 h 534"/>
                <a:gd name="T20" fmla="*/ 577476 w 669"/>
                <a:gd name="T21" fmla="*/ 784184 h 534"/>
                <a:gd name="T22" fmla="*/ 460023 w 669"/>
                <a:gd name="T23" fmla="*/ 531221 h 534"/>
                <a:gd name="T24" fmla="*/ 349096 w 669"/>
                <a:gd name="T25" fmla="*/ 313673 h 534"/>
                <a:gd name="T26" fmla="*/ 234906 w 669"/>
                <a:gd name="T27" fmla="*/ 141659 h 534"/>
                <a:gd name="T28" fmla="*/ 117453 w 669"/>
                <a:gd name="T29" fmla="*/ 35415 h 534"/>
                <a:gd name="T30" fmla="*/ 0 w 669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9"/>
                <a:gd name="T49" fmla="*/ 0 h 534"/>
                <a:gd name="T50" fmla="*/ 669 w 669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9" h="534">
                  <a:moveTo>
                    <a:pt x="669" y="534"/>
                  </a:moveTo>
                  <a:lnTo>
                    <a:pt x="599" y="526"/>
                  </a:lnTo>
                  <a:lnTo>
                    <a:pt x="564" y="521"/>
                  </a:lnTo>
                  <a:lnTo>
                    <a:pt x="530" y="512"/>
                  </a:lnTo>
                  <a:lnTo>
                    <a:pt x="494" y="500"/>
                  </a:lnTo>
                  <a:lnTo>
                    <a:pt x="458" y="484"/>
                  </a:lnTo>
                  <a:lnTo>
                    <a:pt x="423" y="461"/>
                  </a:lnTo>
                  <a:lnTo>
                    <a:pt x="353" y="398"/>
                  </a:lnTo>
                  <a:lnTo>
                    <a:pt x="282" y="311"/>
                  </a:lnTo>
                  <a:lnTo>
                    <a:pt x="212" y="208"/>
                  </a:lnTo>
                  <a:lnTo>
                    <a:pt x="177" y="155"/>
                  </a:lnTo>
                  <a:lnTo>
                    <a:pt x="141" y="105"/>
                  </a:lnTo>
                  <a:lnTo>
                    <a:pt x="107" y="62"/>
                  </a:lnTo>
                  <a:lnTo>
                    <a:pt x="72" y="28"/>
                  </a:lnTo>
                  <a:lnTo>
                    <a:pt x="36" y="7"/>
                  </a:lnTo>
                  <a:lnTo>
                    <a:pt x="0" y="0"/>
                  </a:lnTo>
                </a:path>
              </a:pathLst>
            </a:custGeom>
            <a:noFill/>
            <a:ln w="47625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400">
                <a:solidFill>
                  <a:schemeClr val="bg1"/>
                </a:solidFill>
              </a:endParaRPr>
            </a:p>
          </p:txBody>
        </p:sp>
        <p:sp>
          <p:nvSpPr>
            <p:cNvPr id="90170" name="Freeform 39"/>
            <p:cNvSpPr>
              <a:spLocks/>
            </p:cNvSpPr>
            <p:nvPr/>
          </p:nvSpPr>
          <p:spPr bwMode="auto">
            <a:xfrm>
              <a:off x="2833487" y="2457440"/>
              <a:ext cx="2179401" cy="2701640"/>
            </a:xfrm>
            <a:custGeom>
              <a:avLst/>
              <a:gdLst>
                <a:gd name="T0" fmla="*/ 0 w 668"/>
                <a:gd name="T1" fmla="*/ 2701640 h 534"/>
                <a:gd name="T2" fmla="*/ 231643 w 668"/>
                <a:gd name="T3" fmla="*/ 2661166 h 534"/>
                <a:gd name="T4" fmla="*/ 349096 w 668"/>
                <a:gd name="T5" fmla="*/ 2635870 h 534"/>
                <a:gd name="T6" fmla="*/ 460023 w 668"/>
                <a:gd name="T7" fmla="*/ 2590337 h 534"/>
                <a:gd name="T8" fmla="*/ 574213 w 668"/>
                <a:gd name="T9" fmla="*/ 2529625 h 534"/>
                <a:gd name="T10" fmla="*/ 691666 w 668"/>
                <a:gd name="T11" fmla="*/ 2448677 h 534"/>
                <a:gd name="T12" fmla="*/ 809119 w 668"/>
                <a:gd name="T13" fmla="*/ 2332314 h 534"/>
                <a:gd name="T14" fmla="*/ 1034237 w 668"/>
                <a:gd name="T15" fmla="*/ 2013582 h 534"/>
                <a:gd name="T16" fmla="*/ 1262617 w 668"/>
                <a:gd name="T17" fmla="*/ 1573427 h 534"/>
                <a:gd name="T18" fmla="*/ 1494260 w 668"/>
                <a:gd name="T19" fmla="*/ 1052324 h 534"/>
                <a:gd name="T20" fmla="*/ 1611713 w 668"/>
                <a:gd name="T21" fmla="*/ 784184 h 534"/>
                <a:gd name="T22" fmla="*/ 1725903 w 668"/>
                <a:gd name="T23" fmla="*/ 531221 h 534"/>
                <a:gd name="T24" fmla="*/ 1836831 w 668"/>
                <a:gd name="T25" fmla="*/ 313673 h 534"/>
                <a:gd name="T26" fmla="*/ 1954283 w 668"/>
                <a:gd name="T27" fmla="*/ 141659 h 534"/>
                <a:gd name="T28" fmla="*/ 2071736 w 668"/>
                <a:gd name="T29" fmla="*/ 35415 h 534"/>
                <a:gd name="T30" fmla="*/ 2179401 w 668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8"/>
                <a:gd name="T49" fmla="*/ 0 h 534"/>
                <a:gd name="T50" fmla="*/ 668 w 668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8" h="534">
                  <a:moveTo>
                    <a:pt x="0" y="534"/>
                  </a:moveTo>
                  <a:lnTo>
                    <a:pt x="71" y="526"/>
                  </a:lnTo>
                  <a:lnTo>
                    <a:pt x="107" y="521"/>
                  </a:lnTo>
                  <a:lnTo>
                    <a:pt x="141" y="512"/>
                  </a:lnTo>
                  <a:lnTo>
                    <a:pt x="176" y="500"/>
                  </a:lnTo>
                  <a:lnTo>
                    <a:pt x="212" y="484"/>
                  </a:lnTo>
                  <a:lnTo>
                    <a:pt x="248" y="461"/>
                  </a:lnTo>
                  <a:lnTo>
                    <a:pt x="317" y="398"/>
                  </a:lnTo>
                  <a:lnTo>
                    <a:pt x="387" y="311"/>
                  </a:lnTo>
                  <a:lnTo>
                    <a:pt x="458" y="208"/>
                  </a:lnTo>
                  <a:lnTo>
                    <a:pt x="494" y="155"/>
                  </a:lnTo>
                  <a:lnTo>
                    <a:pt x="529" y="105"/>
                  </a:lnTo>
                  <a:lnTo>
                    <a:pt x="563" y="62"/>
                  </a:lnTo>
                  <a:lnTo>
                    <a:pt x="599" y="28"/>
                  </a:lnTo>
                  <a:lnTo>
                    <a:pt x="635" y="7"/>
                  </a:lnTo>
                  <a:lnTo>
                    <a:pt x="668" y="0"/>
                  </a:lnTo>
                </a:path>
              </a:pathLst>
            </a:custGeom>
            <a:noFill/>
            <a:ln w="47625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0115" name="Group 29"/>
          <p:cNvGrpSpPr>
            <a:grpSpLocks/>
          </p:cNvGrpSpPr>
          <p:nvPr/>
        </p:nvGrpSpPr>
        <p:grpSpPr bwMode="auto">
          <a:xfrm>
            <a:off x="1881188" y="2687638"/>
            <a:ext cx="5157787" cy="3306762"/>
            <a:chOff x="2833487" y="2457440"/>
            <a:chExt cx="4362065" cy="2701640"/>
          </a:xfrm>
        </p:grpSpPr>
        <p:sp>
          <p:nvSpPr>
            <p:cNvPr id="90167" name="Freeform 38"/>
            <p:cNvSpPr>
              <a:spLocks/>
            </p:cNvSpPr>
            <p:nvPr/>
          </p:nvSpPr>
          <p:spPr bwMode="auto">
            <a:xfrm>
              <a:off x="5012888" y="2457440"/>
              <a:ext cx="2182664" cy="2701640"/>
            </a:xfrm>
            <a:custGeom>
              <a:avLst/>
              <a:gdLst>
                <a:gd name="T0" fmla="*/ 2182664 w 669"/>
                <a:gd name="T1" fmla="*/ 2701640 h 534"/>
                <a:gd name="T2" fmla="*/ 1954284 w 669"/>
                <a:gd name="T3" fmla="*/ 2661166 h 534"/>
                <a:gd name="T4" fmla="*/ 1840094 w 669"/>
                <a:gd name="T5" fmla="*/ 2635870 h 534"/>
                <a:gd name="T6" fmla="*/ 1729166 w 669"/>
                <a:gd name="T7" fmla="*/ 2590337 h 534"/>
                <a:gd name="T8" fmla="*/ 1611713 w 669"/>
                <a:gd name="T9" fmla="*/ 2529625 h 534"/>
                <a:gd name="T10" fmla="*/ 1494260 w 669"/>
                <a:gd name="T11" fmla="*/ 2448677 h 534"/>
                <a:gd name="T12" fmla="*/ 1380070 w 669"/>
                <a:gd name="T13" fmla="*/ 2332314 h 534"/>
                <a:gd name="T14" fmla="*/ 1151690 w 669"/>
                <a:gd name="T15" fmla="*/ 2013582 h 534"/>
                <a:gd name="T16" fmla="*/ 920047 w 669"/>
                <a:gd name="T17" fmla="*/ 1573427 h 534"/>
                <a:gd name="T18" fmla="*/ 691666 w 669"/>
                <a:gd name="T19" fmla="*/ 1052324 h 534"/>
                <a:gd name="T20" fmla="*/ 577476 w 669"/>
                <a:gd name="T21" fmla="*/ 784184 h 534"/>
                <a:gd name="T22" fmla="*/ 460023 w 669"/>
                <a:gd name="T23" fmla="*/ 531221 h 534"/>
                <a:gd name="T24" fmla="*/ 349096 w 669"/>
                <a:gd name="T25" fmla="*/ 313673 h 534"/>
                <a:gd name="T26" fmla="*/ 234906 w 669"/>
                <a:gd name="T27" fmla="*/ 141659 h 534"/>
                <a:gd name="T28" fmla="*/ 117453 w 669"/>
                <a:gd name="T29" fmla="*/ 35415 h 534"/>
                <a:gd name="T30" fmla="*/ 0 w 669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9"/>
                <a:gd name="T49" fmla="*/ 0 h 534"/>
                <a:gd name="T50" fmla="*/ 669 w 669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9" h="534">
                  <a:moveTo>
                    <a:pt x="669" y="534"/>
                  </a:moveTo>
                  <a:lnTo>
                    <a:pt x="599" y="526"/>
                  </a:lnTo>
                  <a:lnTo>
                    <a:pt x="564" y="521"/>
                  </a:lnTo>
                  <a:lnTo>
                    <a:pt x="530" y="512"/>
                  </a:lnTo>
                  <a:lnTo>
                    <a:pt x="494" y="500"/>
                  </a:lnTo>
                  <a:lnTo>
                    <a:pt x="458" y="484"/>
                  </a:lnTo>
                  <a:lnTo>
                    <a:pt x="423" y="461"/>
                  </a:lnTo>
                  <a:lnTo>
                    <a:pt x="353" y="398"/>
                  </a:lnTo>
                  <a:lnTo>
                    <a:pt x="282" y="311"/>
                  </a:lnTo>
                  <a:lnTo>
                    <a:pt x="212" y="208"/>
                  </a:lnTo>
                  <a:lnTo>
                    <a:pt x="177" y="155"/>
                  </a:lnTo>
                  <a:lnTo>
                    <a:pt x="141" y="105"/>
                  </a:lnTo>
                  <a:lnTo>
                    <a:pt x="107" y="62"/>
                  </a:lnTo>
                  <a:lnTo>
                    <a:pt x="72" y="28"/>
                  </a:lnTo>
                  <a:lnTo>
                    <a:pt x="36" y="7"/>
                  </a:lnTo>
                  <a:lnTo>
                    <a:pt x="0" y="0"/>
                  </a:lnTo>
                </a:path>
              </a:pathLst>
            </a:custGeom>
            <a:noFill/>
            <a:ln w="47625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400">
                <a:solidFill>
                  <a:schemeClr val="bg1"/>
                </a:solidFill>
              </a:endParaRPr>
            </a:p>
          </p:txBody>
        </p:sp>
        <p:sp>
          <p:nvSpPr>
            <p:cNvPr id="90168" name="Freeform 39"/>
            <p:cNvSpPr>
              <a:spLocks/>
            </p:cNvSpPr>
            <p:nvPr/>
          </p:nvSpPr>
          <p:spPr bwMode="auto">
            <a:xfrm>
              <a:off x="2833487" y="2457440"/>
              <a:ext cx="2179401" cy="2701640"/>
            </a:xfrm>
            <a:custGeom>
              <a:avLst/>
              <a:gdLst>
                <a:gd name="T0" fmla="*/ 0 w 668"/>
                <a:gd name="T1" fmla="*/ 2701640 h 534"/>
                <a:gd name="T2" fmla="*/ 231643 w 668"/>
                <a:gd name="T3" fmla="*/ 2661166 h 534"/>
                <a:gd name="T4" fmla="*/ 349096 w 668"/>
                <a:gd name="T5" fmla="*/ 2635870 h 534"/>
                <a:gd name="T6" fmla="*/ 460023 w 668"/>
                <a:gd name="T7" fmla="*/ 2590337 h 534"/>
                <a:gd name="T8" fmla="*/ 574213 w 668"/>
                <a:gd name="T9" fmla="*/ 2529625 h 534"/>
                <a:gd name="T10" fmla="*/ 691666 w 668"/>
                <a:gd name="T11" fmla="*/ 2448677 h 534"/>
                <a:gd name="T12" fmla="*/ 809119 w 668"/>
                <a:gd name="T13" fmla="*/ 2332314 h 534"/>
                <a:gd name="T14" fmla="*/ 1034237 w 668"/>
                <a:gd name="T15" fmla="*/ 2013582 h 534"/>
                <a:gd name="T16" fmla="*/ 1262617 w 668"/>
                <a:gd name="T17" fmla="*/ 1573427 h 534"/>
                <a:gd name="T18" fmla="*/ 1494260 w 668"/>
                <a:gd name="T19" fmla="*/ 1052324 h 534"/>
                <a:gd name="T20" fmla="*/ 1611713 w 668"/>
                <a:gd name="T21" fmla="*/ 784184 h 534"/>
                <a:gd name="T22" fmla="*/ 1725903 w 668"/>
                <a:gd name="T23" fmla="*/ 531221 h 534"/>
                <a:gd name="T24" fmla="*/ 1836831 w 668"/>
                <a:gd name="T25" fmla="*/ 313673 h 534"/>
                <a:gd name="T26" fmla="*/ 1954283 w 668"/>
                <a:gd name="T27" fmla="*/ 141659 h 534"/>
                <a:gd name="T28" fmla="*/ 2071736 w 668"/>
                <a:gd name="T29" fmla="*/ 35415 h 534"/>
                <a:gd name="T30" fmla="*/ 2179401 w 668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8"/>
                <a:gd name="T49" fmla="*/ 0 h 534"/>
                <a:gd name="T50" fmla="*/ 668 w 668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8" h="534">
                  <a:moveTo>
                    <a:pt x="0" y="534"/>
                  </a:moveTo>
                  <a:lnTo>
                    <a:pt x="71" y="526"/>
                  </a:lnTo>
                  <a:lnTo>
                    <a:pt x="107" y="521"/>
                  </a:lnTo>
                  <a:lnTo>
                    <a:pt x="141" y="512"/>
                  </a:lnTo>
                  <a:lnTo>
                    <a:pt x="176" y="500"/>
                  </a:lnTo>
                  <a:lnTo>
                    <a:pt x="212" y="484"/>
                  </a:lnTo>
                  <a:lnTo>
                    <a:pt x="248" y="461"/>
                  </a:lnTo>
                  <a:lnTo>
                    <a:pt x="317" y="398"/>
                  </a:lnTo>
                  <a:lnTo>
                    <a:pt x="387" y="311"/>
                  </a:lnTo>
                  <a:lnTo>
                    <a:pt x="458" y="208"/>
                  </a:lnTo>
                  <a:lnTo>
                    <a:pt x="494" y="155"/>
                  </a:lnTo>
                  <a:lnTo>
                    <a:pt x="529" y="105"/>
                  </a:lnTo>
                  <a:lnTo>
                    <a:pt x="563" y="62"/>
                  </a:lnTo>
                  <a:lnTo>
                    <a:pt x="599" y="28"/>
                  </a:lnTo>
                  <a:lnTo>
                    <a:pt x="635" y="7"/>
                  </a:lnTo>
                  <a:lnTo>
                    <a:pt x="668" y="0"/>
                  </a:lnTo>
                </a:path>
              </a:pathLst>
            </a:custGeom>
            <a:noFill/>
            <a:ln w="47625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0116" name="Group 29"/>
          <p:cNvGrpSpPr>
            <a:grpSpLocks/>
          </p:cNvGrpSpPr>
          <p:nvPr/>
        </p:nvGrpSpPr>
        <p:grpSpPr bwMode="auto">
          <a:xfrm>
            <a:off x="1597025" y="2868613"/>
            <a:ext cx="6011863" cy="3125787"/>
            <a:chOff x="2833487" y="2457440"/>
            <a:chExt cx="4362065" cy="2701640"/>
          </a:xfrm>
        </p:grpSpPr>
        <p:sp>
          <p:nvSpPr>
            <p:cNvPr id="90165" name="Freeform 38"/>
            <p:cNvSpPr>
              <a:spLocks/>
            </p:cNvSpPr>
            <p:nvPr/>
          </p:nvSpPr>
          <p:spPr bwMode="auto">
            <a:xfrm>
              <a:off x="5012888" y="2457440"/>
              <a:ext cx="2182664" cy="2701640"/>
            </a:xfrm>
            <a:custGeom>
              <a:avLst/>
              <a:gdLst>
                <a:gd name="T0" fmla="*/ 2182664 w 669"/>
                <a:gd name="T1" fmla="*/ 2701640 h 534"/>
                <a:gd name="T2" fmla="*/ 1954284 w 669"/>
                <a:gd name="T3" fmla="*/ 2661166 h 534"/>
                <a:gd name="T4" fmla="*/ 1840094 w 669"/>
                <a:gd name="T5" fmla="*/ 2635870 h 534"/>
                <a:gd name="T6" fmla="*/ 1729166 w 669"/>
                <a:gd name="T7" fmla="*/ 2590337 h 534"/>
                <a:gd name="T8" fmla="*/ 1611713 w 669"/>
                <a:gd name="T9" fmla="*/ 2529625 h 534"/>
                <a:gd name="T10" fmla="*/ 1494260 w 669"/>
                <a:gd name="T11" fmla="*/ 2448677 h 534"/>
                <a:gd name="T12" fmla="*/ 1380070 w 669"/>
                <a:gd name="T13" fmla="*/ 2332314 h 534"/>
                <a:gd name="T14" fmla="*/ 1151690 w 669"/>
                <a:gd name="T15" fmla="*/ 2013582 h 534"/>
                <a:gd name="T16" fmla="*/ 920047 w 669"/>
                <a:gd name="T17" fmla="*/ 1573427 h 534"/>
                <a:gd name="T18" fmla="*/ 691666 w 669"/>
                <a:gd name="T19" fmla="*/ 1052324 h 534"/>
                <a:gd name="T20" fmla="*/ 577476 w 669"/>
                <a:gd name="T21" fmla="*/ 784184 h 534"/>
                <a:gd name="T22" fmla="*/ 460023 w 669"/>
                <a:gd name="T23" fmla="*/ 531221 h 534"/>
                <a:gd name="T24" fmla="*/ 349096 w 669"/>
                <a:gd name="T25" fmla="*/ 313673 h 534"/>
                <a:gd name="T26" fmla="*/ 234906 w 669"/>
                <a:gd name="T27" fmla="*/ 141659 h 534"/>
                <a:gd name="T28" fmla="*/ 117453 w 669"/>
                <a:gd name="T29" fmla="*/ 35415 h 534"/>
                <a:gd name="T30" fmla="*/ 0 w 669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9"/>
                <a:gd name="T49" fmla="*/ 0 h 534"/>
                <a:gd name="T50" fmla="*/ 669 w 669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9" h="534">
                  <a:moveTo>
                    <a:pt x="669" y="534"/>
                  </a:moveTo>
                  <a:lnTo>
                    <a:pt x="599" y="526"/>
                  </a:lnTo>
                  <a:lnTo>
                    <a:pt x="564" y="521"/>
                  </a:lnTo>
                  <a:lnTo>
                    <a:pt x="530" y="512"/>
                  </a:lnTo>
                  <a:lnTo>
                    <a:pt x="494" y="500"/>
                  </a:lnTo>
                  <a:lnTo>
                    <a:pt x="458" y="484"/>
                  </a:lnTo>
                  <a:lnTo>
                    <a:pt x="423" y="461"/>
                  </a:lnTo>
                  <a:lnTo>
                    <a:pt x="353" y="398"/>
                  </a:lnTo>
                  <a:lnTo>
                    <a:pt x="282" y="311"/>
                  </a:lnTo>
                  <a:lnTo>
                    <a:pt x="212" y="208"/>
                  </a:lnTo>
                  <a:lnTo>
                    <a:pt x="177" y="155"/>
                  </a:lnTo>
                  <a:lnTo>
                    <a:pt x="141" y="105"/>
                  </a:lnTo>
                  <a:lnTo>
                    <a:pt x="107" y="62"/>
                  </a:lnTo>
                  <a:lnTo>
                    <a:pt x="72" y="28"/>
                  </a:lnTo>
                  <a:lnTo>
                    <a:pt x="36" y="7"/>
                  </a:lnTo>
                  <a:lnTo>
                    <a:pt x="0" y="0"/>
                  </a:lnTo>
                </a:path>
              </a:pathLst>
            </a:custGeom>
            <a:noFill/>
            <a:ln w="47625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400">
                <a:solidFill>
                  <a:schemeClr val="bg1"/>
                </a:solidFill>
              </a:endParaRPr>
            </a:p>
          </p:txBody>
        </p:sp>
        <p:sp>
          <p:nvSpPr>
            <p:cNvPr id="90166" name="Freeform 39"/>
            <p:cNvSpPr>
              <a:spLocks/>
            </p:cNvSpPr>
            <p:nvPr/>
          </p:nvSpPr>
          <p:spPr bwMode="auto">
            <a:xfrm>
              <a:off x="2833487" y="2457440"/>
              <a:ext cx="2179401" cy="2701640"/>
            </a:xfrm>
            <a:custGeom>
              <a:avLst/>
              <a:gdLst>
                <a:gd name="T0" fmla="*/ 0 w 668"/>
                <a:gd name="T1" fmla="*/ 2701640 h 534"/>
                <a:gd name="T2" fmla="*/ 231643 w 668"/>
                <a:gd name="T3" fmla="*/ 2661166 h 534"/>
                <a:gd name="T4" fmla="*/ 349096 w 668"/>
                <a:gd name="T5" fmla="*/ 2635870 h 534"/>
                <a:gd name="T6" fmla="*/ 460023 w 668"/>
                <a:gd name="T7" fmla="*/ 2590337 h 534"/>
                <a:gd name="T8" fmla="*/ 574213 w 668"/>
                <a:gd name="T9" fmla="*/ 2529625 h 534"/>
                <a:gd name="T10" fmla="*/ 691666 w 668"/>
                <a:gd name="T11" fmla="*/ 2448677 h 534"/>
                <a:gd name="T12" fmla="*/ 809119 w 668"/>
                <a:gd name="T13" fmla="*/ 2332314 h 534"/>
                <a:gd name="T14" fmla="*/ 1034237 w 668"/>
                <a:gd name="T15" fmla="*/ 2013582 h 534"/>
                <a:gd name="T16" fmla="*/ 1262617 w 668"/>
                <a:gd name="T17" fmla="*/ 1573427 h 534"/>
                <a:gd name="T18" fmla="*/ 1494260 w 668"/>
                <a:gd name="T19" fmla="*/ 1052324 h 534"/>
                <a:gd name="T20" fmla="*/ 1611713 w 668"/>
                <a:gd name="T21" fmla="*/ 784184 h 534"/>
                <a:gd name="T22" fmla="*/ 1725903 w 668"/>
                <a:gd name="T23" fmla="*/ 531221 h 534"/>
                <a:gd name="T24" fmla="*/ 1836831 w 668"/>
                <a:gd name="T25" fmla="*/ 313673 h 534"/>
                <a:gd name="T26" fmla="*/ 1954283 w 668"/>
                <a:gd name="T27" fmla="*/ 141659 h 534"/>
                <a:gd name="T28" fmla="*/ 2071736 w 668"/>
                <a:gd name="T29" fmla="*/ 35415 h 534"/>
                <a:gd name="T30" fmla="*/ 2179401 w 668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8"/>
                <a:gd name="T49" fmla="*/ 0 h 534"/>
                <a:gd name="T50" fmla="*/ 668 w 668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8" h="534">
                  <a:moveTo>
                    <a:pt x="0" y="534"/>
                  </a:moveTo>
                  <a:lnTo>
                    <a:pt x="71" y="526"/>
                  </a:lnTo>
                  <a:lnTo>
                    <a:pt x="107" y="521"/>
                  </a:lnTo>
                  <a:lnTo>
                    <a:pt x="141" y="512"/>
                  </a:lnTo>
                  <a:lnTo>
                    <a:pt x="176" y="500"/>
                  </a:lnTo>
                  <a:lnTo>
                    <a:pt x="212" y="484"/>
                  </a:lnTo>
                  <a:lnTo>
                    <a:pt x="248" y="461"/>
                  </a:lnTo>
                  <a:lnTo>
                    <a:pt x="317" y="398"/>
                  </a:lnTo>
                  <a:lnTo>
                    <a:pt x="387" y="311"/>
                  </a:lnTo>
                  <a:lnTo>
                    <a:pt x="458" y="208"/>
                  </a:lnTo>
                  <a:lnTo>
                    <a:pt x="494" y="155"/>
                  </a:lnTo>
                  <a:lnTo>
                    <a:pt x="529" y="105"/>
                  </a:lnTo>
                  <a:lnTo>
                    <a:pt x="563" y="62"/>
                  </a:lnTo>
                  <a:lnTo>
                    <a:pt x="599" y="28"/>
                  </a:lnTo>
                  <a:lnTo>
                    <a:pt x="635" y="7"/>
                  </a:lnTo>
                  <a:lnTo>
                    <a:pt x="668" y="0"/>
                  </a:lnTo>
                </a:path>
              </a:pathLst>
            </a:custGeom>
            <a:noFill/>
            <a:ln w="47625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0117" name="Group 29"/>
          <p:cNvGrpSpPr>
            <a:grpSpLocks/>
          </p:cNvGrpSpPr>
          <p:nvPr/>
        </p:nvGrpSpPr>
        <p:grpSpPr bwMode="auto">
          <a:xfrm>
            <a:off x="2686050" y="2233613"/>
            <a:ext cx="5311775" cy="3760787"/>
            <a:chOff x="2833487" y="2457440"/>
            <a:chExt cx="4309439" cy="2701640"/>
          </a:xfrm>
        </p:grpSpPr>
        <p:sp>
          <p:nvSpPr>
            <p:cNvPr id="90163" name="Freeform 38"/>
            <p:cNvSpPr>
              <a:spLocks/>
            </p:cNvSpPr>
            <p:nvPr/>
          </p:nvSpPr>
          <p:spPr bwMode="auto">
            <a:xfrm>
              <a:off x="4960263" y="2457440"/>
              <a:ext cx="2182663" cy="2701640"/>
            </a:xfrm>
            <a:custGeom>
              <a:avLst/>
              <a:gdLst>
                <a:gd name="T0" fmla="*/ 2182663 w 669"/>
                <a:gd name="T1" fmla="*/ 2701640 h 534"/>
                <a:gd name="T2" fmla="*/ 1954283 w 669"/>
                <a:gd name="T3" fmla="*/ 2661166 h 534"/>
                <a:gd name="T4" fmla="*/ 1840093 w 669"/>
                <a:gd name="T5" fmla="*/ 2635870 h 534"/>
                <a:gd name="T6" fmla="*/ 1729165 w 669"/>
                <a:gd name="T7" fmla="*/ 2590337 h 534"/>
                <a:gd name="T8" fmla="*/ 1611712 w 669"/>
                <a:gd name="T9" fmla="*/ 2529625 h 534"/>
                <a:gd name="T10" fmla="*/ 1494259 w 669"/>
                <a:gd name="T11" fmla="*/ 2448677 h 534"/>
                <a:gd name="T12" fmla="*/ 1380069 w 669"/>
                <a:gd name="T13" fmla="*/ 2332314 h 534"/>
                <a:gd name="T14" fmla="*/ 1151689 w 669"/>
                <a:gd name="T15" fmla="*/ 2013582 h 534"/>
                <a:gd name="T16" fmla="*/ 920046 w 669"/>
                <a:gd name="T17" fmla="*/ 1573427 h 534"/>
                <a:gd name="T18" fmla="*/ 691666 w 669"/>
                <a:gd name="T19" fmla="*/ 1052324 h 534"/>
                <a:gd name="T20" fmla="*/ 577476 w 669"/>
                <a:gd name="T21" fmla="*/ 784184 h 534"/>
                <a:gd name="T22" fmla="*/ 460023 w 669"/>
                <a:gd name="T23" fmla="*/ 531221 h 534"/>
                <a:gd name="T24" fmla="*/ 349096 w 669"/>
                <a:gd name="T25" fmla="*/ 313673 h 534"/>
                <a:gd name="T26" fmla="*/ 234905 w 669"/>
                <a:gd name="T27" fmla="*/ 141659 h 534"/>
                <a:gd name="T28" fmla="*/ 117453 w 669"/>
                <a:gd name="T29" fmla="*/ 35415 h 534"/>
                <a:gd name="T30" fmla="*/ 0 w 669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9"/>
                <a:gd name="T49" fmla="*/ 0 h 534"/>
                <a:gd name="T50" fmla="*/ 669 w 669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9" h="534">
                  <a:moveTo>
                    <a:pt x="669" y="534"/>
                  </a:moveTo>
                  <a:lnTo>
                    <a:pt x="599" y="526"/>
                  </a:lnTo>
                  <a:lnTo>
                    <a:pt x="564" y="521"/>
                  </a:lnTo>
                  <a:lnTo>
                    <a:pt x="530" y="512"/>
                  </a:lnTo>
                  <a:lnTo>
                    <a:pt x="494" y="500"/>
                  </a:lnTo>
                  <a:lnTo>
                    <a:pt x="458" y="484"/>
                  </a:lnTo>
                  <a:lnTo>
                    <a:pt x="423" y="461"/>
                  </a:lnTo>
                  <a:lnTo>
                    <a:pt x="353" y="398"/>
                  </a:lnTo>
                  <a:lnTo>
                    <a:pt x="282" y="311"/>
                  </a:lnTo>
                  <a:lnTo>
                    <a:pt x="212" y="208"/>
                  </a:lnTo>
                  <a:lnTo>
                    <a:pt x="177" y="155"/>
                  </a:lnTo>
                  <a:lnTo>
                    <a:pt x="141" y="105"/>
                  </a:lnTo>
                  <a:lnTo>
                    <a:pt x="107" y="62"/>
                  </a:lnTo>
                  <a:lnTo>
                    <a:pt x="72" y="28"/>
                  </a:lnTo>
                  <a:lnTo>
                    <a:pt x="36" y="7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400">
                <a:solidFill>
                  <a:schemeClr val="bg1"/>
                </a:solidFill>
              </a:endParaRPr>
            </a:p>
          </p:txBody>
        </p:sp>
        <p:sp>
          <p:nvSpPr>
            <p:cNvPr id="90164" name="Freeform 39"/>
            <p:cNvSpPr>
              <a:spLocks/>
            </p:cNvSpPr>
            <p:nvPr/>
          </p:nvSpPr>
          <p:spPr bwMode="auto">
            <a:xfrm>
              <a:off x="2833487" y="2457440"/>
              <a:ext cx="2179401" cy="2701640"/>
            </a:xfrm>
            <a:custGeom>
              <a:avLst/>
              <a:gdLst>
                <a:gd name="T0" fmla="*/ 0 w 668"/>
                <a:gd name="T1" fmla="*/ 2701640 h 534"/>
                <a:gd name="T2" fmla="*/ 231643 w 668"/>
                <a:gd name="T3" fmla="*/ 2661166 h 534"/>
                <a:gd name="T4" fmla="*/ 349096 w 668"/>
                <a:gd name="T5" fmla="*/ 2635870 h 534"/>
                <a:gd name="T6" fmla="*/ 460023 w 668"/>
                <a:gd name="T7" fmla="*/ 2590337 h 534"/>
                <a:gd name="T8" fmla="*/ 574213 w 668"/>
                <a:gd name="T9" fmla="*/ 2529625 h 534"/>
                <a:gd name="T10" fmla="*/ 691666 w 668"/>
                <a:gd name="T11" fmla="*/ 2448677 h 534"/>
                <a:gd name="T12" fmla="*/ 809119 w 668"/>
                <a:gd name="T13" fmla="*/ 2332314 h 534"/>
                <a:gd name="T14" fmla="*/ 1034237 w 668"/>
                <a:gd name="T15" fmla="*/ 2013582 h 534"/>
                <a:gd name="T16" fmla="*/ 1262617 w 668"/>
                <a:gd name="T17" fmla="*/ 1573427 h 534"/>
                <a:gd name="T18" fmla="*/ 1494260 w 668"/>
                <a:gd name="T19" fmla="*/ 1052324 h 534"/>
                <a:gd name="T20" fmla="*/ 1611713 w 668"/>
                <a:gd name="T21" fmla="*/ 784184 h 534"/>
                <a:gd name="T22" fmla="*/ 1725903 w 668"/>
                <a:gd name="T23" fmla="*/ 531221 h 534"/>
                <a:gd name="T24" fmla="*/ 1836831 w 668"/>
                <a:gd name="T25" fmla="*/ 313673 h 534"/>
                <a:gd name="T26" fmla="*/ 1954283 w 668"/>
                <a:gd name="T27" fmla="*/ 141659 h 534"/>
                <a:gd name="T28" fmla="*/ 2071736 w 668"/>
                <a:gd name="T29" fmla="*/ 35415 h 534"/>
                <a:gd name="T30" fmla="*/ 2179401 w 668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8"/>
                <a:gd name="T49" fmla="*/ 0 h 534"/>
                <a:gd name="T50" fmla="*/ 668 w 668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8" h="534">
                  <a:moveTo>
                    <a:pt x="0" y="534"/>
                  </a:moveTo>
                  <a:lnTo>
                    <a:pt x="71" y="526"/>
                  </a:lnTo>
                  <a:lnTo>
                    <a:pt x="107" y="521"/>
                  </a:lnTo>
                  <a:lnTo>
                    <a:pt x="141" y="512"/>
                  </a:lnTo>
                  <a:lnTo>
                    <a:pt x="176" y="500"/>
                  </a:lnTo>
                  <a:lnTo>
                    <a:pt x="212" y="484"/>
                  </a:lnTo>
                  <a:lnTo>
                    <a:pt x="248" y="461"/>
                  </a:lnTo>
                  <a:lnTo>
                    <a:pt x="317" y="398"/>
                  </a:lnTo>
                  <a:lnTo>
                    <a:pt x="387" y="311"/>
                  </a:lnTo>
                  <a:lnTo>
                    <a:pt x="458" y="208"/>
                  </a:lnTo>
                  <a:lnTo>
                    <a:pt x="494" y="155"/>
                  </a:lnTo>
                  <a:lnTo>
                    <a:pt x="529" y="105"/>
                  </a:lnTo>
                  <a:lnTo>
                    <a:pt x="563" y="62"/>
                  </a:lnTo>
                  <a:lnTo>
                    <a:pt x="599" y="28"/>
                  </a:lnTo>
                  <a:lnTo>
                    <a:pt x="635" y="7"/>
                  </a:lnTo>
                  <a:lnTo>
                    <a:pt x="668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0118" name="Group 29"/>
          <p:cNvGrpSpPr>
            <a:grpSpLocks/>
          </p:cNvGrpSpPr>
          <p:nvPr/>
        </p:nvGrpSpPr>
        <p:grpSpPr bwMode="auto">
          <a:xfrm>
            <a:off x="1804988" y="2360613"/>
            <a:ext cx="6559550" cy="3633787"/>
            <a:chOff x="2833487" y="2457440"/>
            <a:chExt cx="4362065" cy="2701640"/>
          </a:xfrm>
        </p:grpSpPr>
        <p:sp>
          <p:nvSpPr>
            <p:cNvPr id="90161" name="Freeform 38"/>
            <p:cNvSpPr>
              <a:spLocks/>
            </p:cNvSpPr>
            <p:nvPr/>
          </p:nvSpPr>
          <p:spPr bwMode="auto">
            <a:xfrm>
              <a:off x="5012888" y="2457440"/>
              <a:ext cx="2182664" cy="2701640"/>
            </a:xfrm>
            <a:custGeom>
              <a:avLst/>
              <a:gdLst>
                <a:gd name="T0" fmla="*/ 2182664 w 669"/>
                <a:gd name="T1" fmla="*/ 2701640 h 534"/>
                <a:gd name="T2" fmla="*/ 1954284 w 669"/>
                <a:gd name="T3" fmla="*/ 2661166 h 534"/>
                <a:gd name="T4" fmla="*/ 1840094 w 669"/>
                <a:gd name="T5" fmla="*/ 2635870 h 534"/>
                <a:gd name="T6" fmla="*/ 1729166 w 669"/>
                <a:gd name="T7" fmla="*/ 2590337 h 534"/>
                <a:gd name="T8" fmla="*/ 1611713 w 669"/>
                <a:gd name="T9" fmla="*/ 2529625 h 534"/>
                <a:gd name="T10" fmla="*/ 1494260 w 669"/>
                <a:gd name="T11" fmla="*/ 2448677 h 534"/>
                <a:gd name="T12" fmla="*/ 1380070 w 669"/>
                <a:gd name="T13" fmla="*/ 2332314 h 534"/>
                <a:gd name="T14" fmla="*/ 1151690 w 669"/>
                <a:gd name="T15" fmla="*/ 2013582 h 534"/>
                <a:gd name="T16" fmla="*/ 920047 w 669"/>
                <a:gd name="T17" fmla="*/ 1573427 h 534"/>
                <a:gd name="T18" fmla="*/ 691666 w 669"/>
                <a:gd name="T19" fmla="*/ 1052324 h 534"/>
                <a:gd name="T20" fmla="*/ 577476 w 669"/>
                <a:gd name="T21" fmla="*/ 784184 h 534"/>
                <a:gd name="T22" fmla="*/ 460023 w 669"/>
                <a:gd name="T23" fmla="*/ 531221 h 534"/>
                <a:gd name="T24" fmla="*/ 349096 w 669"/>
                <a:gd name="T25" fmla="*/ 313673 h 534"/>
                <a:gd name="T26" fmla="*/ 234906 w 669"/>
                <a:gd name="T27" fmla="*/ 141659 h 534"/>
                <a:gd name="T28" fmla="*/ 117453 w 669"/>
                <a:gd name="T29" fmla="*/ 35415 h 534"/>
                <a:gd name="T30" fmla="*/ 0 w 669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9"/>
                <a:gd name="T49" fmla="*/ 0 h 534"/>
                <a:gd name="T50" fmla="*/ 669 w 669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9" h="534">
                  <a:moveTo>
                    <a:pt x="669" y="534"/>
                  </a:moveTo>
                  <a:lnTo>
                    <a:pt x="599" y="526"/>
                  </a:lnTo>
                  <a:lnTo>
                    <a:pt x="564" y="521"/>
                  </a:lnTo>
                  <a:lnTo>
                    <a:pt x="530" y="512"/>
                  </a:lnTo>
                  <a:lnTo>
                    <a:pt x="494" y="500"/>
                  </a:lnTo>
                  <a:lnTo>
                    <a:pt x="458" y="484"/>
                  </a:lnTo>
                  <a:lnTo>
                    <a:pt x="423" y="461"/>
                  </a:lnTo>
                  <a:lnTo>
                    <a:pt x="353" y="398"/>
                  </a:lnTo>
                  <a:lnTo>
                    <a:pt x="282" y="311"/>
                  </a:lnTo>
                  <a:lnTo>
                    <a:pt x="212" y="208"/>
                  </a:lnTo>
                  <a:lnTo>
                    <a:pt x="177" y="155"/>
                  </a:lnTo>
                  <a:lnTo>
                    <a:pt x="141" y="105"/>
                  </a:lnTo>
                  <a:lnTo>
                    <a:pt x="107" y="62"/>
                  </a:lnTo>
                  <a:lnTo>
                    <a:pt x="72" y="28"/>
                  </a:lnTo>
                  <a:lnTo>
                    <a:pt x="36" y="7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400">
                <a:solidFill>
                  <a:schemeClr val="bg1"/>
                </a:solidFill>
              </a:endParaRPr>
            </a:p>
          </p:txBody>
        </p:sp>
        <p:sp>
          <p:nvSpPr>
            <p:cNvPr id="90162" name="Freeform 39"/>
            <p:cNvSpPr>
              <a:spLocks/>
            </p:cNvSpPr>
            <p:nvPr/>
          </p:nvSpPr>
          <p:spPr bwMode="auto">
            <a:xfrm>
              <a:off x="2833487" y="2457440"/>
              <a:ext cx="2179401" cy="2701640"/>
            </a:xfrm>
            <a:custGeom>
              <a:avLst/>
              <a:gdLst>
                <a:gd name="T0" fmla="*/ 0 w 668"/>
                <a:gd name="T1" fmla="*/ 2701640 h 534"/>
                <a:gd name="T2" fmla="*/ 231643 w 668"/>
                <a:gd name="T3" fmla="*/ 2661166 h 534"/>
                <a:gd name="T4" fmla="*/ 349096 w 668"/>
                <a:gd name="T5" fmla="*/ 2635870 h 534"/>
                <a:gd name="T6" fmla="*/ 460023 w 668"/>
                <a:gd name="T7" fmla="*/ 2590337 h 534"/>
                <a:gd name="T8" fmla="*/ 574213 w 668"/>
                <a:gd name="T9" fmla="*/ 2529625 h 534"/>
                <a:gd name="T10" fmla="*/ 691666 w 668"/>
                <a:gd name="T11" fmla="*/ 2448677 h 534"/>
                <a:gd name="T12" fmla="*/ 809119 w 668"/>
                <a:gd name="T13" fmla="*/ 2332314 h 534"/>
                <a:gd name="T14" fmla="*/ 1034237 w 668"/>
                <a:gd name="T15" fmla="*/ 2013582 h 534"/>
                <a:gd name="T16" fmla="*/ 1262617 w 668"/>
                <a:gd name="T17" fmla="*/ 1573427 h 534"/>
                <a:gd name="T18" fmla="*/ 1494260 w 668"/>
                <a:gd name="T19" fmla="*/ 1052324 h 534"/>
                <a:gd name="T20" fmla="*/ 1611713 w 668"/>
                <a:gd name="T21" fmla="*/ 784184 h 534"/>
                <a:gd name="T22" fmla="*/ 1725903 w 668"/>
                <a:gd name="T23" fmla="*/ 531221 h 534"/>
                <a:gd name="T24" fmla="*/ 1836831 w 668"/>
                <a:gd name="T25" fmla="*/ 313673 h 534"/>
                <a:gd name="T26" fmla="*/ 1954283 w 668"/>
                <a:gd name="T27" fmla="*/ 141659 h 534"/>
                <a:gd name="T28" fmla="*/ 2071736 w 668"/>
                <a:gd name="T29" fmla="*/ 35415 h 534"/>
                <a:gd name="T30" fmla="*/ 2179401 w 668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8"/>
                <a:gd name="T49" fmla="*/ 0 h 534"/>
                <a:gd name="T50" fmla="*/ 668 w 668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8" h="534">
                  <a:moveTo>
                    <a:pt x="0" y="534"/>
                  </a:moveTo>
                  <a:lnTo>
                    <a:pt x="71" y="526"/>
                  </a:lnTo>
                  <a:lnTo>
                    <a:pt x="107" y="521"/>
                  </a:lnTo>
                  <a:lnTo>
                    <a:pt x="141" y="512"/>
                  </a:lnTo>
                  <a:lnTo>
                    <a:pt x="176" y="500"/>
                  </a:lnTo>
                  <a:lnTo>
                    <a:pt x="212" y="484"/>
                  </a:lnTo>
                  <a:lnTo>
                    <a:pt x="248" y="461"/>
                  </a:lnTo>
                  <a:lnTo>
                    <a:pt x="317" y="398"/>
                  </a:lnTo>
                  <a:lnTo>
                    <a:pt x="387" y="311"/>
                  </a:lnTo>
                  <a:lnTo>
                    <a:pt x="458" y="208"/>
                  </a:lnTo>
                  <a:lnTo>
                    <a:pt x="494" y="155"/>
                  </a:lnTo>
                  <a:lnTo>
                    <a:pt x="529" y="105"/>
                  </a:lnTo>
                  <a:lnTo>
                    <a:pt x="563" y="62"/>
                  </a:lnTo>
                  <a:lnTo>
                    <a:pt x="599" y="28"/>
                  </a:lnTo>
                  <a:lnTo>
                    <a:pt x="635" y="7"/>
                  </a:lnTo>
                  <a:lnTo>
                    <a:pt x="668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0119" name="Group 29"/>
          <p:cNvGrpSpPr>
            <a:grpSpLocks/>
          </p:cNvGrpSpPr>
          <p:nvPr/>
        </p:nvGrpSpPr>
        <p:grpSpPr bwMode="auto">
          <a:xfrm>
            <a:off x="1965325" y="2557463"/>
            <a:ext cx="6505575" cy="3436937"/>
            <a:chOff x="2833487" y="2457440"/>
            <a:chExt cx="4362065" cy="2701640"/>
          </a:xfrm>
        </p:grpSpPr>
        <p:sp>
          <p:nvSpPr>
            <p:cNvPr id="90159" name="Freeform 38"/>
            <p:cNvSpPr>
              <a:spLocks/>
            </p:cNvSpPr>
            <p:nvPr/>
          </p:nvSpPr>
          <p:spPr bwMode="auto">
            <a:xfrm>
              <a:off x="5012888" y="2457440"/>
              <a:ext cx="2182664" cy="2701640"/>
            </a:xfrm>
            <a:custGeom>
              <a:avLst/>
              <a:gdLst>
                <a:gd name="T0" fmla="*/ 2182664 w 669"/>
                <a:gd name="T1" fmla="*/ 2701640 h 534"/>
                <a:gd name="T2" fmla="*/ 1954284 w 669"/>
                <a:gd name="T3" fmla="*/ 2661166 h 534"/>
                <a:gd name="T4" fmla="*/ 1840094 w 669"/>
                <a:gd name="T5" fmla="*/ 2635870 h 534"/>
                <a:gd name="T6" fmla="*/ 1729166 w 669"/>
                <a:gd name="T7" fmla="*/ 2590337 h 534"/>
                <a:gd name="T8" fmla="*/ 1611713 w 669"/>
                <a:gd name="T9" fmla="*/ 2529625 h 534"/>
                <a:gd name="T10" fmla="*/ 1494260 w 669"/>
                <a:gd name="T11" fmla="*/ 2448677 h 534"/>
                <a:gd name="T12" fmla="*/ 1380070 w 669"/>
                <a:gd name="T13" fmla="*/ 2332314 h 534"/>
                <a:gd name="T14" fmla="*/ 1151690 w 669"/>
                <a:gd name="T15" fmla="*/ 2013582 h 534"/>
                <a:gd name="T16" fmla="*/ 920047 w 669"/>
                <a:gd name="T17" fmla="*/ 1573427 h 534"/>
                <a:gd name="T18" fmla="*/ 691666 w 669"/>
                <a:gd name="T19" fmla="*/ 1052324 h 534"/>
                <a:gd name="T20" fmla="*/ 577476 w 669"/>
                <a:gd name="T21" fmla="*/ 784184 h 534"/>
                <a:gd name="T22" fmla="*/ 460023 w 669"/>
                <a:gd name="T23" fmla="*/ 531221 h 534"/>
                <a:gd name="T24" fmla="*/ 349096 w 669"/>
                <a:gd name="T25" fmla="*/ 313673 h 534"/>
                <a:gd name="T26" fmla="*/ 234906 w 669"/>
                <a:gd name="T27" fmla="*/ 141659 h 534"/>
                <a:gd name="T28" fmla="*/ 117453 w 669"/>
                <a:gd name="T29" fmla="*/ 35415 h 534"/>
                <a:gd name="T30" fmla="*/ 0 w 669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9"/>
                <a:gd name="T49" fmla="*/ 0 h 534"/>
                <a:gd name="T50" fmla="*/ 669 w 669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9" h="534">
                  <a:moveTo>
                    <a:pt x="669" y="534"/>
                  </a:moveTo>
                  <a:lnTo>
                    <a:pt x="599" y="526"/>
                  </a:lnTo>
                  <a:lnTo>
                    <a:pt x="564" y="521"/>
                  </a:lnTo>
                  <a:lnTo>
                    <a:pt x="530" y="512"/>
                  </a:lnTo>
                  <a:lnTo>
                    <a:pt x="494" y="500"/>
                  </a:lnTo>
                  <a:lnTo>
                    <a:pt x="458" y="484"/>
                  </a:lnTo>
                  <a:lnTo>
                    <a:pt x="423" y="461"/>
                  </a:lnTo>
                  <a:lnTo>
                    <a:pt x="353" y="398"/>
                  </a:lnTo>
                  <a:lnTo>
                    <a:pt x="282" y="311"/>
                  </a:lnTo>
                  <a:lnTo>
                    <a:pt x="212" y="208"/>
                  </a:lnTo>
                  <a:lnTo>
                    <a:pt x="177" y="155"/>
                  </a:lnTo>
                  <a:lnTo>
                    <a:pt x="141" y="105"/>
                  </a:lnTo>
                  <a:lnTo>
                    <a:pt x="107" y="62"/>
                  </a:lnTo>
                  <a:lnTo>
                    <a:pt x="72" y="28"/>
                  </a:lnTo>
                  <a:lnTo>
                    <a:pt x="36" y="7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400">
                <a:solidFill>
                  <a:schemeClr val="bg1"/>
                </a:solidFill>
              </a:endParaRPr>
            </a:p>
          </p:txBody>
        </p:sp>
        <p:sp>
          <p:nvSpPr>
            <p:cNvPr id="90160" name="Freeform 39"/>
            <p:cNvSpPr>
              <a:spLocks/>
            </p:cNvSpPr>
            <p:nvPr/>
          </p:nvSpPr>
          <p:spPr bwMode="auto">
            <a:xfrm>
              <a:off x="2833487" y="2457440"/>
              <a:ext cx="2179401" cy="2701640"/>
            </a:xfrm>
            <a:custGeom>
              <a:avLst/>
              <a:gdLst>
                <a:gd name="T0" fmla="*/ 0 w 668"/>
                <a:gd name="T1" fmla="*/ 2701640 h 534"/>
                <a:gd name="T2" fmla="*/ 231643 w 668"/>
                <a:gd name="T3" fmla="*/ 2661166 h 534"/>
                <a:gd name="T4" fmla="*/ 349096 w 668"/>
                <a:gd name="T5" fmla="*/ 2635870 h 534"/>
                <a:gd name="T6" fmla="*/ 460023 w 668"/>
                <a:gd name="T7" fmla="*/ 2590337 h 534"/>
                <a:gd name="T8" fmla="*/ 574213 w 668"/>
                <a:gd name="T9" fmla="*/ 2529625 h 534"/>
                <a:gd name="T10" fmla="*/ 691666 w 668"/>
                <a:gd name="T11" fmla="*/ 2448677 h 534"/>
                <a:gd name="T12" fmla="*/ 809119 w 668"/>
                <a:gd name="T13" fmla="*/ 2332314 h 534"/>
                <a:gd name="T14" fmla="*/ 1034237 w 668"/>
                <a:gd name="T15" fmla="*/ 2013582 h 534"/>
                <a:gd name="T16" fmla="*/ 1262617 w 668"/>
                <a:gd name="T17" fmla="*/ 1573427 h 534"/>
                <a:gd name="T18" fmla="*/ 1494260 w 668"/>
                <a:gd name="T19" fmla="*/ 1052324 h 534"/>
                <a:gd name="T20" fmla="*/ 1611713 w 668"/>
                <a:gd name="T21" fmla="*/ 784184 h 534"/>
                <a:gd name="T22" fmla="*/ 1725903 w 668"/>
                <a:gd name="T23" fmla="*/ 531221 h 534"/>
                <a:gd name="T24" fmla="*/ 1836831 w 668"/>
                <a:gd name="T25" fmla="*/ 313673 h 534"/>
                <a:gd name="T26" fmla="*/ 1954283 w 668"/>
                <a:gd name="T27" fmla="*/ 141659 h 534"/>
                <a:gd name="T28" fmla="*/ 2071736 w 668"/>
                <a:gd name="T29" fmla="*/ 35415 h 534"/>
                <a:gd name="T30" fmla="*/ 2179401 w 668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8"/>
                <a:gd name="T49" fmla="*/ 0 h 534"/>
                <a:gd name="T50" fmla="*/ 668 w 668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8" h="534">
                  <a:moveTo>
                    <a:pt x="0" y="534"/>
                  </a:moveTo>
                  <a:lnTo>
                    <a:pt x="71" y="526"/>
                  </a:lnTo>
                  <a:lnTo>
                    <a:pt x="107" y="521"/>
                  </a:lnTo>
                  <a:lnTo>
                    <a:pt x="141" y="512"/>
                  </a:lnTo>
                  <a:lnTo>
                    <a:pt x="176" y="500"/>
                  </a:lnTo>
                  <a:lnTo>
                    <a:pt x="212" y="484"/>
                  </a:lnTo>
                  <a:lnTo>
                    <a:pt x="248" y="461"/>
                  </a:lnTo>
                  <a:lnTo>
                    <a:pt x="317" y="398"/>
                  </a:lnTo>
                  <a:lnTo>
                    <a:pt x="387" y="311"/>
                  </a:lnTo>
                  <a:lnTo>
                    <a:pt x="458" y="208"/>
                  </a:lnTo>
                  <a:lnTo>
                    <a:pt x="494" y="155"/>
                  </a:lnTo>
                  <a:lnTo>
                    <a:pt x="529" y="105"/>
                  </a:lnTo>
                  <a:lnTo>
                    <a:pt x="563" y="62"/>
                  </a:lnTo>
                  <a:lnTo>
                    <a:pt x="599" y="28"/>
                  </a:lnTo>
                  <a:lnTo>
                    <a:pt x="635" y="7"/>
                  </a:lnTo>
                  <a:lnTo>
                    <a:pt x="668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400">
                <a:solidFill>
                  <a:schemeClr val="bg1"/>
                </a:solidFill>
              </a:endParaRPr>
            </a:p>
          </p:txBody>
        </p:sp>
      </p:grpSp>
      <p:sp>
        <p:nvSpPr>
          <p:cNvPr id="90120" name="Freeform 10"/>
          <p:cNvSpPr>
            <a:spLocks noEditPoints="1"/>
          </p:cNvSpPr>
          <p:nvPr/>
        </p:nvSpPr>
        <p:spPr bwMode="auto">
          <a:xfrm>
            <a:off x="1209675" y="1679575"/>
            <a:ext cx="157163" cy="4364038"/>
          </a:xfrm>
          <a:custGeom>
            <a:avLst/>
            <a:gdLst>
              <a:gd name="T0" fmla="*/ 6 w 24"/>
              <a:gd name="T1" fmla="*/ 2208 h 2214"/>
              <a:gd name="T2" fmla="*/ 6 w 24"/>
              <a:gd name="T3" fmla="*/ 2166 h 2214"/>
              <a:gd name="T4" fmla="*/ 6 w 24"/>
              <a:gd name="T5" fmla="*/ 2118 h 2214"/>
              <a:gd name="T6" fmla="*/ 6 w 24"/>
              <a:gd name="T7" fmla="*/ 2076 h 2214"/>
              <a:gd name="T8" fmla="*/ 6 w 24"/>
              <a:gd name="T9" fmla="*/ 2034 h 2214"/>
              <a:gd name="T10" fmla="*/ 6 w 24"/>
              <a:gd name="T11" fmla="*/ 1986 h 2214"/>
              <a:gd name="T12" fmla="*/ 6 w 24"/>
              <a:gd name="T13" fmla="*/ 1944 h 2214"/>
              <a:gd name="T14" fmla="*/ 6 w 24"/>
              <a:gd name="T15" fmla="*/ 1896 h 2214"/>
              <a:gd name="T16" fmla="*/ 6 w 24"/>
              <a:gd name="T17" fmla="*/ 1854 h 2214"/>
              <a:gd name="T18" fmla="*/ 6 w 24"/>
              <a:gd name="T19" fmla="*/ 1812 h 2214"/>
              <a:gd name="T20" fmla="*/ 6 w 24"/>
              <a:gd name="T21" fmla="*/ 1764 h 2214"/>
              <a:gd name="T22" fmla="*/ 6 w 24"/>
              <a:gd name="T23" fmla="*/ 1722 h 2214"/>
              <a:gd name="T24" fmla="*/ 6 w 24"/>
              <a:gd name="T25" fmla="*/ 1680 h 2214"/>
              <a:gd name="T26" fmla="*/ 6 w 24"/>
              <a:gd name="T27" fmla="*/ 1632 h 2214"/>
              <a:gd name="T28" fmla="*/ 6 w 24"/>
              <a:gd name="T29" fmla="*/ 1590 h 2214"/>
              <a:gd name="T30" fmla="*/ 6 w 24"/>
              <a:gd name="T31" fmla="*/ 1548 h 2214"/>
              <a:gd name="T32" fmla="*/ 6 w 24"/>
              <a:gd name="T33" fmla="*/ 1500 h 2214"/>
              <a:gd name="T34" fmla="*/ 6 w 24"/>
              <a:gd name="T35" fmla="*/ 1458 h 2214"/>
              <a:gd name="T36" fmla="*/ 6 w 24"/>
              <a:gd name="T37" fmla="*/ 1416 h 2214"/>
              <a:gd name="T38" fmla="*/ 6 w 24"/>
              <a:gd name="T39" fmla="*/ 1368 h 2214"/>
              <a:gd name="T40" fmla="*/ 6 w 24"/>
              <a:gd name="T41" fmla="*/ 1326 h 2214"/>
              <a:gd name="T42" fmla="*/ 6 w 24"/>
              <a:gd name="T43" fmla="*/ 1278 h 2214"/>
              <a:gd name="T44" fmla="*/ 6 w 24"/>
              <a:gd name="T45" fmla="*/ 1236 h 2214"/>
              <a:gd name="T46" fmla="*/ 6 w 24"/>
              <a:gd name="T47" fmla="*/ 1194 h 2214"/>
              <a:gd name="T48" fmla="*/ 6 w 24"/>
              <a:gd name="T49" fmla="*/ 1146 h 2214"/>
              <a:gd name="T50" fmla="*/ 6 w 24"/>
              <a:gd name="T51" fmla="*/ 1104 h 2214"/>
              <a:gd name="T52" fmla="*/ 6 w 24"/>
              <a:gd name="T53" fmla="*/ 1062 h 2214"/>
              <a:gd name="T54" fmla="*/ 6 w 24"/>
              <a:gd name="T55" fmla="*/ 1014 h 2214"/>
              <a:gd name="T56" fmla="*/ 6 w 24"/>
              <a:gd name="T57" fmla="*/ 972 h 2214"/>
              <a:gd name="T58" fmla="*/ 6 w 24"/>
              <a:gd name="T59" fmla="*/ 930 h 2214"/>
              <a:gd name="T60" fmla="*/ 6 w 24"/>
              <a:gd name="T61" fmla="*/ 882 h 2214"/>
              <a:gd name="T62" fmla="*/ 6 w 24"/>
              <a:gd name="T63" fmla="*/ 840 h 2214"/>
              <a:gd name="T64" fmla="*/ 6 w 24"/>
              <a:gd name="T65" fmla="*/ 792 h 2214"/>
              <a:gd name="T66" fmla="*/ 6 w 24"/>
              <a:gd name="T67" fmla="*/ 750 h 2214"/>
              <a:gd name="T68" fmla="*/ 6 w 24"/>
              <a:gd name="T69" fmla="*/ 708 h 2214"/>
              <a:gd name="T70" fmla="*/ 6 w 24"/>
              <a:gd name="T71" fmla="*/ 660 h 2214"/>
              <a:gd name="T72" fmla="*/ 6 w 24"/>
              <a:gd name="T73" fmla="*/ 618 h 2214"/>
              <a:gd name="T74" fmla="*/ 6 w 24"/>
              <a:gd name="T75" fmla="*/ 576 h 2214"/>
              <a:gd name="T76" fmla="*/ 6 w 24"/>
              <a:gd name="T77" fmla="*/ 528 h 2214"/>
              <a:gd name="T78" fmla="*/ 6 w 24"/>
              <a:gd name="T79" fmla="*/ 486 h 2214"/>
              <a:gd name="T80" fmla="*/ 6 w 24"/>
              <a:gd name="T81" fmla="*/ 444 h 2214"/>
              <a:gd name="T82" fmla="*/ 6 w 24"/>
              <a:gd name="T83" fmla="*/ 396 h 2214"/>
              <a:gd name="T84" fmla="*/ 6 w 24"/>
              <a:gd name="T85" fmla="*/ 354 h 2214"/>
              <a:gd name="T86" fmla="*/ 6 w 24"/>
              <a:gd name="T87" fmla="*/ 312 h 2214"/>
              <a:gd name="T88" fmla="*/ 6 w 24"/>
              <a:gd name="T89" fmla="*/ 264 h 2214"/>
              <a:gd name="T90" fmla="*/ 6 w 24"/>
              <a:gd name="T91" fmla="*/ 222 h 2214"/>
              <a:gd name="T92" fmla="*/ 6 w 24"/>
              <a:gd name="T93" fmla="*/ 174 h 2214"/>
              <a:gd name="T94" fmla="*/ 6 w 24"/>
              <a:gd name="T95" fmla="*/ 132 h 2214"/>
              <a:gd name="T96" fmla="*/ 6 w 24"/>
              <a:gd name="T97" fmla="*/ 90 h 2214"/>
              <a:gd name="T98" fmla="*/ 6 w 24"/>
              <a:gd name="T99" fmla="*/ 42 h 2214"/>
              <a:gd name="T100" fmla="*/ 6 w 24"/>
              <a:gd name="T101" fmla="*/ 0 h 2214"/>
              <a:gd name="T102" fmla="*/ 0 w 24"/>
              <a:gd name="T103" fmla="*/ 2208 h 2214"/>
              <a:gd name="T104" fmla="*/ 0 w 24"/>
              <a:gd name="T105" fmla="*/ 1986 h 2214"/>
              <a:gd name="T106" fmla="*/ 0 w 24"/>
              <a:gd name="T107" fmla="*/ 1764 h 2214"/>
              <a:gd name="T108" fmla="*/ 0 w 24"/>
              <a:gd name="T109" fmla="*/ 1548 h 2214"/>
              <a:gd name="T110" fmla="*/ 0 w 24"/>
              <a:gd name="T111" fmla="*/ 1326 h 2214"/>
              <a:gd name="T112" fmla="*/ 0 w 24"/>
              <a:gd name="T113" fmla="*/ 1104 h 2214"/>
              <a:gd name="T114" fmla="*/ 0 w 24"/>
              <a:gd name="T115" fmla="*/ 882 h 2214"/>
              <a:gd name="T116" fmla="*/ 0 w 24"/>
              <a:gd name="T117" fmla="*/ 660 h 2214"/>
              <a:gd name="T118" fmla="*/ 0 w 24"/>
              <a:gd name="T119" fmla="*/ 444 h 2214"/>
              <a:gd name="T120" fmla="*/ 0 w 24"/>
              <a:gd name="T121" fmla="*/ 222 h 2214"/>
              <a:gd name="T122" fmla="*/ 0 w 24"/>
              <a:gd name="T123" fmla="*/ 0 h 221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4"/>
              <a:gd name="T187" fmla="*/ 0 h 2214"/>
              <a:gd name="T188" fmla="*/ 24 w 24"/>
              <a:gd name="T189" fmla="*/ 2214 h 221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4" h="2214">
                <a:moveTo>
                  <a:pt x="6" y="2208"/>
                </a:moveTo>
                <a:lnTo>
                  <a:pt x="24" y="2208"/>
                </a:lnTo>
                <a:lnTo>
                  <a:pt x="24" y="2214"/>
                </a:lnTo>
                <a:lnTo>
                  <a:pt x="6" y="2214"/>
                </a:lnTo>
                <a:lnTo>
                  <a:pt x="6" y="2208"/>
                </a:lnTo>
                <a:close/>
                <a:moveTo>
                  <a:pt x="6" y="2166"/>
                </a:moveTo>
                <a:lnTo>
                  <a:pt x="24" y="2166"/>
                </a:lnTo>
                <a:lnTo>
                  <a:pt x="24" y="2172"/>
                </a:lnTo>
                <a:lnTo>
                  <a:pt x="6" y="2172"/>
                </a:lnTo>
                <a:lnTo>
                  <a:pt x="6" y="2166"/>
                </a:lnTo>
                <a:close/>
                <a:moveTo>
                  <a:pt x="6" y="2118"/>
                </a:moveTo>
                <a:lnTo>
                  <a:pt x="24" y="2118"/>
                </a:lnTo>
                <a:lnTo>
                  <a:pt x="24" y="2124"/>
                </a:lnTo>
                <a:lnTo>
                  <a:pt x="6" y="2124"/>
                </a:lnTo>
                <a:lnTo>
                  <a:pt x="6" y="2118"/>
                </a:lnTo>
                <a:close/>
                <a:moveTo>
                  <a:pt x="6" y="2076"/>
                </a:moveTo>
                <a:lnTo>
                  <a:pt x="24" y="2076"/>
                </a:lnTo>
                <a:lnTo>
                  <a:pt x="24" y="2082"/>
                </a:lnTo>
                <a:lnTo>
                  <a:pt x="6" y="2082"/>
                </a:lnTo>
                <a:lnTo>
                  <a:pt x="6" y="2076"/>
                </a:lnTo>
                <a:close/>
                <a:moveTo>
                  <a:pt x="6" y="2034"/>
                </a:moveTo>
                <a:lnTo>
                  <a:pt x="24" y="2034"/>
                </a:lnTo>
                <a:lnTo>
                  <a:pt x="24" y="2040"/>
                </a:lnTo>
                <a:lnTo>
                  <a:pt x="6" y="2040"/>
                </a:lnTo>
                <a:lnTo>
                  <a:pt x="6" y="2034"/>
                </a:lnTo>
                <a:close/>
                <a:moveTo>
                  <a:pt x="6" y="1986"/>
                </a:moveTo>
                <a:lnTo>
                  <a:pt x="24" y="1986"/>
                </a:lnTo>
                <a:lnTo>
                  <a:pt x="24" y="1992"/>
                </a:lnTo>
                <a:lnTo>
                  <a:pt x="6" y="1992"/>
                </a:lnTo>
                <a:lnTo>
                  <a:pt x="6" y="1986"/>
                </a:lnTo>
                <a:close/>
                <a:moveTo>
                  <a:pt x="6" y="1944"/>
                </a:moveTo>
                <a:lnTo>
                  <a:pt x="24" y="1944"/>
                </a:lnTo>
                <a:lnTo>
                  <a:pt x="24" y="1950"/>
                </a:lnTo>
                <a:lnTo>
                  <a:pt x="6" y="1950"/>
                </a:lnTo>
                <a:lnTo>
                  <a:pt x="6" y="1944"/>
                </a:lnTo>
                <a:close/>
                <a:moveTo>
                  <a:pt x="6" y="1896"/>
                </a:moveTo>
                <a:lnTo>
                  <a:pt x="24" y="1896"/>
                </a:lnTo>
                <a:lnTo>
                  <a:pt x="24" y="1902"/>
                </a:lnTo>
                <a:lnTo>
                  <a:pt x="6" y="1902"/>
                </a:lnTo>
                <a:lnTo>
                  <a:pt x="6" y="1896"/>
                </a:lnTo>
                <a:close/>
                <a:moveTo>
                  <a:pt x="6" y="1854"/>
                </a:moveTo>
                <a:lnTo>
                  <a:pt x="24" y="1854"/>
                </a:lnTo>
                <a:lnTo>
                  <a:pt x="24" y="1860"/>
                </a:lnTo>
                <a:lnTo>
                  <a:pt x="6" y="1860"/>
                </a:lnTo>
                <a:lnTo>
                  <a:pt x="6" y="1854"/>
                </a:lnTo>
                <a:close/>
                <a:moveTo>
                  <a:pt x="6" y="1812"/>
                </a:moveTo>
                <a:lnTo>
                  <a:pt x="24" y="1812"/>
                </a:lnTo>
                <a:lnTo>
                  <a:pt x="24" y="1818"/>
                </a:lnTo>
                <a:lnTo>
                  <a:pt x="6" y="1818"/>
                </a:lnTo>
                <a:lnTo>
                  <a:pt x="6" y="1812"/>
                </a:lnTo>
                <a:close/>
                <a:moveTo>
                  <a:pt x="6" y="1764"/>
                </a:moveTo>
                <a:lnTo>
                  <a:pt x="24" y="1764"/>
                </a:lnTo>
                <a:lnTo>
                  <a:pt x="24" y="1770"/>
                </a:lnTo>
                <a:lnTo>
                  <a:pt x="6" y="1770"/>
                </a:lnTo>
                <a:lnTo>
                  <a:pt x="6" y="1764"/>
                </a:lnTo>
                <a:close/>
                <a:moveTo>
                  <a:pt x="6" y="1722"/>
                </a:moveTo>
                <a:lnTo>
                  <a:pt x="24" y="1722"/>
                </a:lnTo>
                <a:lnTo>
                  <a:pt x="24" y="1728"/>
                </a:lnTo>
                <a:lnTo>
                  <a:pt x="6" y="1728"/>
                </a:lnTo>
                <a:lnTo>
                  <a:pt x="6" y="1722"/>
                </a:lnTo>
                <a:close/>
                <a:moveTo>
                  <a:pt x="6" y="1680"/>
                </a:moveTo>
                <a:lnTo>
                  <a:pt x="24" y="1680"/>
                </a:lnTo>
                <a:lnTo>
                  <a:pt x="24" y="1686"/>
                </a:lnTo>
                <a:lnTo>
                  <a:pt x="6" y="1686"/>
                </a:lnTo>
                <a:lnTo>
                  <a:pt x="6" y="1680"/>
                </a:lnTo>
                <a:close/>
                <a:moveTo>
                  <a:pt x="6" y="1632"/>
                </a:moveTo>
                <a:lnTo>
                  <a:pt x="24" y="1632"/>
                </a:lnTo>
                <a:lnTo>
                  <a:pt x="24" y="1638"/>
                </a:lnTo>
                <a:lnTo>
                  <a:pt x="6" y="1638"/>
                </a:lnTo>
                <a:lnTo>
                  <a:pt x="6" y="1632"/>
                </a:lnTo>
                <a:close/>
                <a:moveTo>
                  <a:pt x="6" y="1590"/>
                </a:moveTo>
                <a:lnTo>
                  <a:pt x="24" y="1590"/>
                </a:lnTo>
                <a:lnTo>
                  <a:pt x="24" y="1596"/>
                </a:lnTo>
                <a:lnTo>
                  <a:pt x="6" y="1596"/>
                </a:lnTo>
                <a:lnTo>
                  <a:pt x="6" y="1590"/>
                </a:lnTo>
                <a:close/>
                <a:moveTo>
                  <a:pt x="6" y="1548"/>
                </a:moveTo>
                <a:lnTo>
                  <a:pt x="24" y="1548"/>
                </a:lnTo>
                <a:lnTo>
                  <a:pt x="24" y="1554"/>
                </a:lnTo>
                <a:lnTo>
                  <a:pt x="6" y="1554"/>
                </a:lnTo>
                <a:lnTo>
                  <a:pt x="6" y="1548"/>
                </a:lnTo>
                <a:close/>
                <a:moveTo>
                  <a:pt x="6" y="1500"/>
                </a:moveTo>
                <a:lnTo>
                  <a:pt x="24" y="1500"/>
                </a:lnTo>
                <a:lnTo>
                  <a:pt x="24" y="1506"/>
                </a:lnTo>
                <a:lnTo>
                  <a:pt x="6" y="1506"/>
                </a:lnTo>
                <a:lnTo>
                  <a:pt x="6" y="1500"/>
                </a:lnTo>
                <a:close/>
                <a:moveTo>
                  <a:pt x="6" y="1458"/>
                </a:moveTo>
                <a:lnTo>
                  <a:pt x="24" y="1458"/>
                </a:lnTo>
                <a:lnTo>
                  <a:pt x="24" y="1464"/>
                </a:lnTo>
                <a:lnTo>
                  <a:pt x="6" y="1464"/>
                </a:lnTo>
                <a:lnTo>
                  <a:pt x="6" y="1458"/>
                </a:lnTo>
                <a:close/>
                <a:moveTo>
                  <a:pt x="6" y="1416"/>
                </a:moveTo>
                <a:lnTo>
                  <a:pt x="24" y="1416"/>
                </a:lnTo>
                <a:lnTo>
                  <a:pt x="24" y="1422"/>
                </a:lnTo>
                <a:lnTo>
                  <a:pt x="6" y="1422"/>
                </a:lnTo>
                <a:lnTo>
                  <a:pt x="6" y="1416"/>
                </a:lnTo>
                <a:close/>
                <a:moveTo>
                  <a:pt x="6" y="1368"/>
                </a:moveTo>
                <a:lnTo>
                  <a:pt x="24" y="1368"/>
                </a:lnTo>
                <a:lnTo>
                  <a:pt x="24" y="1374"/>
                </a:lnTo>
                <a:lnTo>
                  <a:pt x="6" y="1374"/>
                </a:lnTo>
                <a:lnTo>
                  <a:pt x="6" y="1368"/>
                </a:lnTo>
                <a:close/>
                <a:moveTo>
                  <a:pt x="6" y="1326"/>
                </a:moveTo>
                <a:lnTo>
                  <a:pt x="24" y="1326"/>
                </a:lnTo>
                <a:lnTo>
                  <a:pt x="24" y="1332"/>
                </a:lnTo>
                <a:lnTo>
                  <a:pt x="6" y="1332"/>
                </a:lnTo>
                <a:lnTo>
                  <a:pt x="6" y="1326"/>
                </a:lnTo>
                <a:close/>
                <a:moveTo>
                  <a:pt x="6" y="1278"/>
                </a:moveTo>
                <a:lnTo>
                  <a:pt x="24" y="1278"/>
                </a:lnTo>
                <a:lnTo>
                  <a:pt x="24" y="1284"/>
                </a:lnTo>
                <a:lnTo>
                  <a:pt x="6" y="1284"/>
                </a:lnTo>
                <a:lnTo>
                  <a:pt x="6" y="1278"/>
                </a:lnTo>
                <a:close/>
                <a:moveTo>
                  <a:pt x="6" y="1236"/>
                </a:moveTo>
                <a:lnTo>
                  <a:pt x="24" y="1236"/>
                </a:lnTo>
                <a:lnTo>
                  <a:pt x="24" y="1242"/>
                </a:lnTo>
                <a:lnTo>
                  <a:pt x="6" y="1242"/>
                </a:lnTo>
                <a:lnTo>
                  <a:pt x="6" y="1236"/>
                </a:lnTo>
                <a:close/>
                <a:moveTo>
                  <a:pt x="6" y="1194"/>
                </a:moveTo>
                <a:lnTo>
                  <a:pt x="24" y="1194"/>
                </a:lnTo>
                <a:lnTo>
                  <a:pt x="24" y="1200"/>
                </a:lnTo>
                <a:lnTo>
                  <a:pt x="6" y="1200"/>
                </a:lnTo>
                <a:lnTo>
                  <a:pt x="6" y="1194"/>
                </a:lnTo>
                <a:close/>
                <a:moveTo>
                  <a:pt x="6" y="1146"/>
                </a:moveTo>
                <a:lnTo>
                  <a:pt x="24" y="1146"/>
                </a:lnTo>
                <a:lnTo>
                  <a:pt x="24" y="1152"/>
                </a:lnTo>
                <a:lnTo>
                  <a:pt x="6" y="1152"/>
                </a:lnTo>
                <a:lnTo>
                  <a:pt x="6" y="1146"/>
                </a:lnTo>
                <a:close/>
                <a:moveTo>
                  <a:pt x="6" y="1104"/>
                </a:moveTo>
                <a:lnTo>
                  <a:pt x="24" y="1104"/>
                </a:lnTo>
                <a:lnTo>
                  <a:pt x="24" y="1110"/>
                </a:lnTo>
                <a:lnTo>
                  <a:pt x="6" y="1110"/>
                </a:lnTo>
                <a:lnTo>
                  <a:pt x="6" y="1104"/>
                </a:lnTo>
                <a:close/>
                <a:moveTo>
                  <a:pt x="6" y="1062"/>
                </a:moveTo>
                <a:lnTo>
                  <a:pt x="24" y="1062"/>
                </a:lnTo>
                <a:lnTo>
                  <a:pt x="24" y="1068"/>
                </a:lnTo>
                <a:lnTo>
                  <a:pt x="6" y="1068"/>
                </a:lnTo>
                <a:lnTo>
                  <a:pt x="6" y="1062"/>
                </a:lnTo>
                <a:close/>
                <a:moveTo>
                  <a:pt x="6" y="1014"/>
                </a:moveTo>
                <a:lnTo>
                  <a:pt x="24" y="1014"/>
                </a:lnTo>
                <a:lnTo>
                  <a:pt x="24" y="1020"/>
                </a:lnTo>
                <a:lnTo>
                  <a:pt x="6" y="1020"/>
                </a:lnTo>
                <a:lnTo>
                  <a:pt x="6" y="1014"/>
                </a:lnTo>
                <a:close/>
                <a:moveTo>
                  <a:pt x="6" y="972"/>
                </a:moveTo>
                <a:lnTo>
                  <a:pt x="24" y="972"/>
                </a:lnTo>
                <a:lnTo>
                  <a:pt x="24" y="978"/>
                </a:lnTo>
                <a:lnTo>
                  <a:pt x="6" y="978"/>
                </a:lnTo>
                <a:lnTo>
                  <a:pt x="6" y="972"/>
                </a:lnTo>
                <a:close/>
                <a:moveTo>
                  <a:pt x="6" y="930"/>
                </a:moveTo>
                <a:lnTo>
                  <a:pt x="24" y="930"/>
                </a:lnTo>
                <a:lnTo>
                  <a:pt x="24" y="936"/>
                </a:lnTo>
                <a:lnTo>
                  <a:pt x="6" y="936"/>
                </a:lnTo>
                <a:lnTo>
                  <a:pt x="6" y="930"/>
                </a:lnTo>
                <a:close/>
                <a:moveTo>
                  <a:pt x="6" y="882"/>
                </a:moveTo>
                <a:lnTo>
                  <a:pt x="24" y="882"/>
                </a:lnTo>
                <a:lnTo>
                  <a:pt x="24" y="888"/>
                </a:lnTo>
                <a:lnTo>
                  <a:pt x="6" y="888"/>
                </a:lnTo>
                <a:lnTo>
                  <a:pt x="6" y="882"/>
                </a:lnTo>
                <a:close/>
                <a:moveTo>
                  <a:pt x="6" y="840"/>
                </a:moveTo>
                <a:lnTo>
                  <a:pt x="24" y="840"/>
                </a:lnTo>
                <a:lnTo>
                  <a:pt x="24" y="846"/>
                </a:lnTo>
                <a:lnTo>
                  <a:pt x="6" y="846"/>
                </a:lnTo>
                <a:lnTo>
                  <a:pt x="6" y="840"/>
                </a:lnTo>
                <a:close/>
                <a:moveTo>
                  <a:pt x="6" y="792"/>
                </a:moveTo>
                <a:lnTo>
                  <a:pt x="24" y="792"/>
                </a:lnTo>
                <a:lnTo>
                  <a:pt x="24" y="798"/>
                </a:lnTo>
                <a:lnTo>
                  <a:pt x="6" y="798"/>
                </a:lnTo>
                <a:lnTo>
                  <a:pt x="6" y="792"/>
                </a:lnTo>
                <a:close/>
                <a:moveTo>
                  <a:pt x="6" y="750"/>
                </a:moveTo>
                <a:lnTo>
                  <a:pt x="24" y="750"/>
                </a:lnTo>
                <a:lnTo>
                  <a:pt x="24" y="756"/>
                </a:lnTo>
                <a:lnTo>
                  <a:pt x="6" y="756"/>
                </a:lnTo>
                <a:lnTo>
                  <a:pt x="6" y="750"/>
                </a:lnTo>
                <a:close/>
                <a:moveTo>
                  <a:pt x="6" y="708"/>
                </a:moveTo>
                <a:lnTo>
                  <a:pt x="24" y="708"/>
                </a:lnTo>
                <a:lnTo>
                  <a:pt x="24" y="714"/>
                </a:lnTo>
                <a:lnTo>
                  <a:pt x="6" y="714"/>
                </a:lnTo>
                <a:lnTo>
                  <a:pt x="6" y="708"/>
                </a:lnTo>
                <a:close/>
                <a:moveTo>
                  <a:pt x="6" y="660"/>
                </a:moveTo>
                <a:lnTo>
                  <a:pt x="24" y="660"/>
                </a:lnTo>
                <a:lnTo>
                  <a:pt x="24" y="666"/>
                </a:lnTo>
                <a:lnTo>
                  <a:pt x="6" y="666"/>
                </a:lnTo>
                <a:lnTo>
                  <a:pt x="6" y="660"/>
                </a:lnTo>
                <a:close/>
                <a:moveTo>
                  <a:pt x="6" y="618"/>
                </a:moveTo>
                <a:lnTo>
                  <a:pt x="24" y="618"/>
                </a:lnTo>
                <a:lnTo>
                  <a:pt x="24" y="624"/>
                </a:lnTo>
                <a:lnTo>
                  <a:pt x="6" y="624"/>
                </a:lnTo>
                <a:lnTo>
                  <a:pt x="6" y="618"/>
                </a:lnTo>
                <a:close/>
                <a:moveTo>
                  <a:pt x="6" y="576"/>
                </a:moveTo>
                <a:lnTo>
                  <a:pt x="24" y="576"/>
                </a:lnTo>
                <a:lnTo>
                  <a:pt x="24" y="582"/>
                </a:lnTo>
                <a:lnTo>
                  <a:pt x="6" y="582"/>
                </a:lnTo>
                <a:lnTo>
                  <a:pt x="6" y="576"/>
                </a:lnTo>
                <a:close/>
                <a:moveTo>
                  <a:pt x="6" y="528"/>
                </a:moveTo>
                <a:lnTo>
                  <a:pt x="24" y="528"/>
                </a:lnTo>
                <a:lnTo>
                  <a:pt x="24" y="534"/>
                </a:lnTo>
                <a:lnTo>
                  <a:pt x="6" y="534"/>
                </a:lnTo>
                <a:lnTo>
                  <a:pt x="6" y="528"/>
                </a:lnTo>
                <a:close/>
                <a:moveTo>
                  <a:pt x="6" y="486"/>
                </a:moveTo>
                <a:lnTo>
                  <a:pt x="24" y="486"/>
                </a:lnTo>
                <a:lnTo>
                  <a:pt x="24" y="492"/>
                </a:lnTo>
                <a:lnTo>
                  <a:pt x="6" y="492"/>
                </a:lnTo>
                <a:lnTo>
                  <a:pt x="6" y="486"/>
                </a:lnTo>
                <a:close/>
                <a:moveTo>
                  <a:pt x="6" y="444"/>
                </a:moveTo>
                <a:lnTo>
                  <a:pt x="24" y="444"/>
                </a:lnTo>
                <a:lnTo>
                  <a:pt x="24" y="450"/>
                </a:lnTo>
                <a:lnTo>
                  <a:pt x="6" y="450"/>
                </a:lnTo>
                <a:lnTo>
                  <a:pt x="6" y="444"/>
                </a:lnTo>
                <a:close/>
                <a:moveTo>
                  <a:pt x="6" y="396"/>
                </a:moveTo>
                <a:lnTo>
                  <a:pt x="24" y="396"/>
                </a:lnTo>
                <a:lnTo>
                  <a:pt x="24" y="402"/>
                </a:lnTo>
                <a:lnTo>
                  <a:pt x="6" y="402"/>
                </a:lnTo>
                <a:lnTo>
                  <a:pt x="6" y="396"/>
                </a:lnTo>
                <a:close/>
                <a:moveTo>
                  <a:pt x="6" y="354"/>
                </a:moveTo>
                <a:lnTo>
                  <a:pt x="24" y="354"/>
                </a:lnTo>
                <a:lnTo>
                  <a:pt x="24" y="360"/>
                </a:lnTo>
                <a:lnTo>
                  <a:pt x="6" y="360"/>
                </a:lnTo>
                <a:lnTo>
                  <a:pt x="6" y="354"/>
                </a:lnTo>
                <a:close/>
                <a:moveTo>
                  <a:pt x="6" y="312"/>
                </a:moveTo>
                <a:lnTo>
                  <a:pt x="24" y="312"/>
                </a:lnTo>
                <a:lnTo>
                  <a:pt x="24" y="318"/>
                </a:lnTo>
                <a:lnTo>
                  <a:pt x="6" y="318"/>
                </a:lnTo>
                <a:lnTo>
                  <a:pt x="6" y="312"/>
                </a:lnTo>
                <a:close/>
                <a:moveTo>
                  <a:pt x="6" y="264"/>
                </a:moveTo>
                <a:lnTo>
                  <a:pt x="24" y="264"/>
                </a:lnTo>
                <a:lnTo>
                  <a:pt x="24" y="270"/>
                </a:lnTo>
                <a:lnTo>
                  <a:pt x="6" y="270"/>
                </a:lnTo>
                <a:lnTo>
                  <a:pt x="6" y="264"/>
                </a:lnTo>
                <a:close/>
                <a:moveTo>
                  <a:pt x="6" y="222"/>
                </a:moveTo>
                <a:lnTo>
                  <a:pt x="24" y="222"/>
                </a:lnTo>
                <a:lnTo>
                  <a:pt x="24" y="228"/>
                </a:lnTo>
                <a:lnTo>
                  <a:pt x="6" y="228"/>
                </a:lnTo>
                <a:lnTo>
                  <a:pt x="6" y="222"/>
                </a:lnTo>
                <a:close/>
                <a:moveTo>
                  <a:pt x="6" y="174"/>
                </a:moveTo>
                <a:lnTo>
                  <a:pt x="24" y="174"/>
                </a:lnTo>
                <a:lnTo>
                  <a:pt x="24" y="180"/>
                </a:lnTo>
                <a:lnTo>
                  <a:pt x="6" y="180"/>
                </a:lnTo>
                <a:lnTo>
                  <a:pt x="6" y="174"/>
                </a:lnTo>
                <a:close/>
                <a:moveTo>
                  <a:pt x="6" y="132"/>
                </a:moveTo>
                <a:lnTo>
                  <a:pt x="24" y="132"/>
                </a:lnTo>
                <a:lnTo>
                  <a:pt x="24" y="138"/>
                </a:lnTo>
                <a:lnTo>
                  <a:pt x="6" y="138"/>
                </a:lnTo>
                <a:lnTo>
                  <a:pt x="6" y="132"/>
                </a:lnTo>
                <a:close/>
                <a:moveTo>
                  <a:pt x="6" y="90"/>
                </a:moveTo>
                <a:lnTo>
                  <a:pt x="24" y="90"/>
                </a:lnTo>
                <a:lnTo>
                  <a:pt x="24" y="96"/>
                </a:lnTo>
                <a:lnTo>
                  <a:pt x="6" y="96"/>
                </a:lnTo>
                <a:lnTo>
                  <a:pt x="6" y="90"/>
                </a:lnTo>
                <a:close/>
                <a:moveTo>
                  <a:pt x="6" y="42"/>
                </a:moveTo>
                <a:lnTo>
                  <a:pt x="24" y="42"/>
                </a:lnTo>
                <a:lnTo>
                  <a:pt x="24" y="48"/>
                </a:lnTo>
                <a:lnTo>
                  <a:pt x="6" y="48"/>
                </a:lnTo>
                <a:lnTo>
                  <a:pt x="6" y="42"/>
                </a:lnTo>
                <a:close/>
                <a:moveTo>
                  <a:pt x="6" y="0"/>
                </a:moveTo>
                <a:lnTo>
                  <a:pt x="24" y="0"/>
                </a:lnTo>
                <a:lnTo>
                  <a:pt x="24" y="6"/>
                </a:lnTo>
                <a:lnTo>
                  <a:pt x="6" y="6"/>
                </a:lnTo>
                <a:lnTo>
                  <a:pt x="6" y="0"/>
                </a:lnTo>
                <a:close/>
                <a:moveTo>
                  <a:pt x="0" y="2208"/>
                </a:moveTo>
                <a:lnTo>
                  <a:pt x="24" y="2208"/>
                </a:lnTo>
                <a:lnTo>
                  <a:pt x="24" y="2214"/>
                </a:lnTo>
                <a:lnTo>
                  <a:pt x="0" y="2214"/>
                </a:lnTo>
                <a:lnTo>
                  <a:pt x="0" y="2208"/>
                </a:lnTo>
                <a:close/>
                <a:moveTo>
                  <a:pt x="0" y="1986"/>
                </a:moveTo>
                <a:lnTo>
                  <a:pt x="24" y="1986"/>
                </a:lnTo>
                <a:lnTo>
                  <a:pt x="24" y="1992"/>
                </a:lnTo>
                <a:lnTo>
                  <a:pt x="0" y="1992"/>
                </a:lnTo>
                <a:lnTo>
                  <a:pt x="0" y="1986"/>
                </a:lnTo>
                <a:close/>
                <a:moveTo>
                  <a:pt x="0" y="1764"/>
                </a:moveTo>
                <a:lnTo>
                  <a:pt x="24" y="1764"/>
                </a:lnTo>
                <a:lnTo>
                  <a:pt x="24" y="1770"/>
                </a:lnTo>
                <a:lnTo>
                  <a:pt x="0" y="1770"/>
                </a:lnTo>
                <a:lnTo>
                  <a:pt x="0" y="1764"/>
                </a:lnTo>
                <a:close/>
                <a:moveTo>
                  <a:pt x="0" y="1548"/>
                </a:moveTo>
                <a:lnTo>
                  <a:pt x="24" y="1548"/>
                </a:lnTo>
                <a:lnTo>
                  <a:pt x="24" y="1554"/>
                </a:lnTo>
                <a:lnTo>
                  <a:pt x="0" y="1554"/>
                </a:lnTo>
                <a:lnTo>
                  <a:pt x="0" y="1548"/>
                </a:lnTo>
                <a:close/>
                <a:moveTo>
                  <a:pt x="0" y="1326"/>
                </a:moveTo>
                <a:lnTo>
                  <a:pt x="24" y="1326"/>
                </a:lnTo>
                <a:lnTo>
                  <a:pt x="24" y="1332"/>
                </a:lnTo>
                <a:lnTo>
                  <a:pt x="0" y="1332"/>
                </a:lnTo>
                <a:lnTo>
                  <a:pt x="0" y="1326"/>
                </a:lnTo>
                <a:close/>
                <a:moveTo>
                  <a:pt x="0" y="1104"/>
                </a:moveTo>
                <a:lnTo>
                  <a:pt x="24" y="1104"/>
                </a:lnTo>
                <a:lnTo>
                  <a:pt x="24" y="1110"/>
                </a:lnTo>
                <a:lnTo>
                  <a:pt x="0" y="1110"/>
                </a:lnTo>
                <a:lnTo>
                  <a:pt x="0" y="1104"/>
                </a:lnTo>
                <a:close/>
                <a:moveTo>
                  <a:pt x="0" y="882"/>
                </a:moveTo>
                <a:lnTo>
                  <a:pt x="24" y="882"/>
                </a:lnTo>
                <a:lnTo>
                  <a:pt x="24" y="888"/>
                </a:lnTo>
                <a:lnTo>
                  <a:pt x="0" y="888"/>
                </a:lnTo>
                <a:lnTo>
                  <a:pt x="0" y="882"/>
                </a:lnTo>
                <a:close/>
                <a:moveTo>
                  <a:pt x="0" y="660"/>
                </a:moveTo>
                <a:lnTo>
                  <a:pt x="24" y="660"/>
                </a:lnTo>
                <a:lnTo>
                  <a:pt x="24" y="666"/>
                </a:lnTo>
                <a:lnTo>
                  <a:pt x="0" y="666"/>
                </a:lnTo>
                <a:lnTo>
                  <a:pt x="0" y="660"/>
                </a:lnTo>
                <a:close/>
                <a:moveTo>
                  <a:pt x="0" y="444"/>
                </a:moveTo>
                <a:lnTo>
                  <a:pt x="24" y="444"/>
                </a:lnTo>
                <a:lnTo>
                  <a:pt x="24" y="450"/>
                </a:lnTo>
                <a:lnTo>
                  <a:pt x="0" y="450"/>
                </a:lnTo>
                <a:lnTo>
                  <a:pt x="0" y="444"/>
                </a:lnTo>
                <a:close/>
                <a:moveTo>
                  <a:pt x="0" y="222"/>
                </a:moveTo>
                <a:lnTo>
                  <a:pt x="24" y="222"/>
                </a:lnTo>
                <a:lnTo>
                  <a:pt x="24" y="228"/>
                </a:lnTo>
                <a:lnTo>
                  <a:pt x="0" y="228"/>
                </a:lnTo>
                <a:lnTo>
                  <a:pt x="0" y="222"/>
                </a:lnTo>
                <a:close/>
                <a:moveTo>
                  <a:pt x="0" y="0"/>
                </a:moveTo>
                <a:lnTo>
                  <a:pt x="24" y="0"/>
                </a:lnTo>
                <a:lnTo>
                  <a:pt x="24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868686"/>
          </a:solidFill>
          <a:ln w="6">
            <a:solidFill>
              <a:schemeClr val="bg1"/>
            </a:solidFill>
            <a:bevel/>
            <a:headEnd/>
            <a:tailEnd/>
          </a:ln>
        </p:spPr>
        <p:txBody>
          <a:bodyPr lIns="101882" tIns="50941" rIns="101882" bIns="50941"/>
          <a:lstStyle/>
          <a:p>
            <a:endParaRPr lang="en-NZ" sz="2800">
              <a:solidFill>
                <a:schemeClr val="bg1"/>
              </a:solidFill>
            </a:endParaRPr>
          </a:p>
        </p:txBody>
      </p:sp>
      <p:sp>
        <p:nvSpPr>
          <p:cNvPr id="90121" name="Line 49"/>
          <p:cNvSpPr>
            <a:spLocks noChangeShapeType="1"/>
          </p:cNvSpPr>
          <p:nvPr/>
        </p:nvSpPr>
        <p:spPr bwMode="auto">
          <a:xfrm rot="5400000">
            <a:off x="-1015206" y="3677444"/>
            <a:ext cx="4746625" cy="4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1882" tIns="50941" rIns="101882" bIns="50941"/>
          <a:lstStyle/>
          <a:p>
            <a:endParaRPr lang="en-NZ"/>
          </a:p>
        </p:txBody>
      </p:sp>
      <p:sp>
        <p:nvSpPr>
          <p:cNvPr id="90122" name="Rectangle 60"/>
          <p:cNvSpPr>
            <a:spLocks noChangeArrowheads="1"/>
          </p:cNvSpPr>
          <p:nvPr/>
        </p:nvSpPr>
        <p:spPr bwMode="auto">
          <a:xfrm rot="5400000" flipV="1">
            <a:off x="-1427162" y="3595687"/>
            <a:ext cx="42560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017588" eaLnBrk="1" hangingPunct="1"/>
            <a:r>
              <a: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Percent of vehicles</a:t>
            </a:r>
          </a:p>
        </p:txBody>
      </p:sp>
      <p:sp>
        <p:nvSpPr>
          <p:cNvPr id="13" name="Rectangle 65"/>
          <p:cNvSpPr>
            <a:spLocks noChangeArrowheads="1"/>
          </p:cNvSpPr>
          <p:nvPr/>
        </p:nvSpPr>
        <p:spPr bwMode="auto">
          <a:xfrm>
            <a:off x="2538413" y="315913"/>
            <a:ext cx="49879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Pre-treatment speeds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90124" name="Line 49"/>
          <p:cNvSpPr>
            <a:spLocks noChangeShapeType="1"/>
          </p:cNvSpPr>
          <p:nvPr/>
        </p:nvSpPr>
        <p:spPr bwMode="auto">
          <a:xfrm>
            <a:off x="1389063" y="6051550"/>
            <a:ext cx="7716837" cy="63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1882" tIns="50941" rIns="101882" bIns="50941"/>
          <a:lstStyle/>
          <a:p>
            <a:endParaRPr lang="en-NZ"/>
          </a:p>
        </p:txBody>
      </p:sp>
      <p:sp>
        <p:nvSpPr>
          <p:cNvPr id="90125" name="Rectangle 11"/>
          <p:cNvSpPr>
            <a:spLocks noChangeArrowheads="1"/>
          </p:cNvSpPr>
          <p:nvPr/>
        </p:nvSpPr>
        <p:spPr bwMode="auto">
          <a:xfrm>
            <a:off x="1365250" y="6046788"/>
            <a:ext cx="7434263" cy="14287"/>
          </a:xfrm>
          <a:prstGeom prst="rect">
            <a:avLst/>
          </a:prstGeom>
          <a:solidFill>
            <a:srgbClr val="868686"/>
          </a:solidFill>
          <a:ln w="6">
            <a:solidFill>
              <a:srgbClr val="FFFFFF"/>
            </a:solidFill>
            <a:bevel/>
            <a:headEnd/>
            <a:tailEnd/>
          </a:ln>
        </p:spPr>
        <p:txBody>
          <a:bodyPr/>
          <a:lstStyle/>
          <a:p>
            <a:endParaRPr lang="en-NZ" sz="3600">
              <a:solidFill>
                <a:schemeClr val="bg1"/>
              </a:solidFill>
            </a:endParaRPr>
          </a:p>
        </p:txBody>
      </p:sp>
      <p:sp>
        <p:nvSpPr>
          <p:cNvPr id="90126" name="Freeform 12"/>
          <p:cNvSpPr>
            <a:spLocks noEditPoints="1"/>
          </p:cNvSpPr>
          <p:nvPr/>
        </p:nvSpPr>
        <p:spPr bwMode="auto">
          <a:xfrm>
            <a:off x="1354138" y="6054725"/>
            <a:ext cx="7456487" cy="58738"/>
          </a:xfrm>
          <a:custGeom>
            <a:avLst/>
            <a:gdLst>
              <a:gd name="T0" fmla="*/ 108 w 2034"/>
              <a:gd name="T1" fmla="*/ 18 h 24"/>
              <a:gd name="T2" fmla="*/ 102 w 2034"/>
              <a:gd name="T3" fmla="*/ 0 h 24"/>
              <a:gd name="T4" fmla="*/ 312 w 2034"/>
              <a:gd name="T5" fmla="*/ 0 h 24"/>
              <a:gd name="T6" fmla="*/ 306 w 2034"/>
              <a:gd name="T7" fmla="*/ 18 h 24"/>
              <a:gd name="T8" fmla="*/ 312 w 2034"/>
              <a:gd name="T9" fmla="*/ 0 h 24"/>
              <a:gd name="T10" fmla="*/ 516 w 2034"/>
              <a:gd name="T11" fmla="*/ 18 h 24"/>
              <a:gd name="T12" fmla="*/ 510 w 2034"/>
              <a:gd name="T13" fmla="*/ 0 h 24"/>
              <a:gd name="T14" fmla="*/ 714 w 2034"/>
              <a:gd name="T15" fmla="*/ 0 h 24"/>
              <a:gd name="T16" fmla="*/ 708 w 2034"/>
              <a:gd name="T17" fmla="*/ 18 h 24"/>
              <a:gd name="T18" fmla="*/ 714 w 2034"/>
              <a:gd name="T19" fmla="*/ 0 h 24"/>
              <a:gd name="T20" fmla="*/ 918 w 2034"/>
              <a:gd name="T21" fmla="*/ 18 h 24"/>
              <a:gd name="T22" fmla="*/ 912 w 2034"/>
              <a:gd name="T23" fmla="*/ 0 h 24"/>
              <a:gd name="T24" fmla="*/ 1122 w 2034"/>
              <a:gd name="T25" fmla="*/ 0 h 24"/>
              <a:gd name="T26" fmla="*/ 1116 w 2034"/>
              <a:gd name="T27" fmla="*/ 18 h 24"/>
              <a:gd name="T28" fmla="*/ 1122 w 2034"/>
              <a:gd name="T29" fmla="*/ 0 h 24"/>
              <a:gd name="T30" fmla="*/ 1326 w 2034"/>
              <a:gd name="T31" fmla="*/ 18 h 24"/>
              <a:gd name="T32" fmla="*/ 1320 w 2034"/>
              <a:gd name="T33" fmla="*/ 0 h 24"/>
              <a:gd name="T34" fmla="*/ 1530 w 2034"/>
              <a:gd name="T35" fmla="*/ 0 h 24"/>
              <a:gd name="T36" fmla="*/ 1524 w 2034"/>
              <a:gd name="T37" fmla="*/ 18 h 24"/>
              <a:gd name="T38" fmla="*/ 1530 w 2034"/>
              <a:gd name="T39" fmla="*/ 0 h 24"/>
              <a:gd name="T40" fmla="*/ 1728 w 2034"/>
              <a:gd name="T41" fmla="*/ 18 h 24"/>
              <a:gd name="T42" fmla="*/ 1722 w 2034"/>
              <a:gd name="T43" fmla="*/ 0 h 24"/>
              <a:gd name="T44" fmla="*/ 1932 w 2034"/>
              <a:gd name="T45" fmla="*/ 0 h 24"/>
              <a:gd name="T46" fmla="*/ 1926 w 2034"/>
              <a:gd name="T47" fmla="*/ 18 h 24"/>
              <a:gd name="T48" fmla="*/ 1932 w 2034"/>
              <a:gd name="T49" fmla="*/ 0 h 24"/>
              <a:gd name="T50" fmla="*/ 2034 w 2034"/>
              <a:gd name="T51" fmla="*/ 18 h 24"/>
              <a:gd name="T52" fmla="*/ 2028 w 2034"/>
              <a:gd name="T53" fmla="*/ 0 h 24"/>
              <a:gd name="T54" fmla="*/ 6 w 2034"/>
              <a:gd name="T55" fmla="*/ 0 h 24"/>
              <a:gd name="T56" fmla="*/ 0 w 2034"/>
              <a:gd name="T57" fmla="*/ 24 h 24"/>
              <a:gd name="T58" fmla="*/ 6 w 2034"/>
              <a:gd name="T59" fmla="*/ 0 h 24"/>
              <a:gd name="T60" fmla="*/ 210 w 2034"/>
              <a:gd name="T61" fmla="*/ 24 h 24"/>
              <a:gd name="T62" fmla="*/ 204 w 2034"/>
              <a:gd name="T63" fmla="*/ 0 h 24"/>
              <a:gd name="T64" fmla="*/ 414 w 2034"/>
              <a:gd name="T65" fmla="*/ 0 h 24"/>
              <a:gd name="T66" fmla="*/ 408 w 2034"/>
              <a:gd name="T67" fmla="*/ 24 h 24"/>
              <a:gd name="T68" fmla="*/ 414 w 2034"/>
              <a:gd name="T69" fmla="*/ 0 h 24"/>
              <a:gd name="T70" fmla="*/ 612 w 2034"/>
              <a:gd name="T71" fmla="*/ 24 h 24"/>
              <a:gd name="T72" fmla="*/ 606 w 2034"/>
              <a:gd name="T73" fmla="*/ 0 h 24"/>
              <a:gd name="T74" fmla="*/ 816 w 2034"/>
              <a:gd name="T75" fmla="*/ 0 h 24"/>
              <a:gd name="T76" fmla="*/ 810 w 2034"/>
              <a:gd name="T77" fmla="*/ 24 h 24"/>
              <a:gd name="T78" fmla="*/ 816 w 2034"/>
              <a:gd name="T79" fmla="*/ 0 h 24"/>
              <a:gd name="T80" fmla="*/ 1020 w 2034"/>
              <a:gd name="T81" fmla="*/ 24 h 24"/>
              <a:gd name="T82" fmla="*/ 1014 w 2034"/>
              <a:gd name="T83" fmla="*/ 0 h 24"/>
              <a:gd name="T84" fmla="*/ 1224 w 2034"/>
              <a:gd name="T85" fmla="*/ 0 h 24"/>
              <a:gd name="T86" fmla="*/ 1218 w 2034"/>
              <a:gd name="T87" fmla="*/ 24 h 24"/>
              <a:gd name="T88" fmla="*/ 1224 w 2034"/>
              <a:gd name="T89" fmla="*/ 0 h 24"/>
              <a:gd name="T90" fmla="*/ 1428 w 2034"/>
              <a:gd name="T91" fmla="*/ 24 h 24"/>
              <a:gd name="T92" fmla="*/ 1422 w 2034"/>
              <a:gd name="T93" fmla="*/ 0 h 24"/>
              <a:gd name="T94" fmla="*/ 1626 w 2034"/>
              <a:gd name="T95" fmla="*/ 0 h 24"/>
              <a:gd name="T96" fmla="*/ 1620 w 2034"/>
              <a:gd name="T97" fmla="*/ 24 h 24"/>
              <a:gd name="T98" fmla="*/ 1626 w 2034"/>
              <a:gd name="T99" fmla="*/ 0 h 24"/>
              <a:gd name="T100" fmla="*/ 1830 w 2034"/>
              <a:gd name="T101" fmla="*/ 24 h 24"/>
              <a:gd name="T102" fmla="*/ 1824 w 2034"/>
              <a:gd name="T103" fmla="*/ 0 h 24"/>
              <a:gd name="T104" fmla="*/ 2034 w 2034"/>
              <a:gd name="T105" fmla="*/ 0 h 24"/>
              <a:gd name="T106" fmla="*/ 2028 w 2034"/>
              <a:gd name="T107" fmla="*/ 24 h 24"/>
              <a:gd name="T108" fmla="*/ 2034 w 2034"/>
              <a:gd name="T109" fmla="*/ 0 h 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034"/>
              <a:gd name="T166" fmla="*/ 0 h 24"/>
              <a:gd name="T167" fmla="*/ 2034 w 2034"/>
              <a:gd name="T168" fmla="*/ 24 h 2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034" h="24">
                <a:moveTo>
                  <a:pt x="108" y="0"/>
                </a:moveTo>
                <a:lnTo>
                  <a:pt x="108" y="18"/>
                </a:lnTo>
                <a:lnTo>
                  <a:pt x="102" y="18"/>
                </a:lnTo>
                <a:lnTo>
                  <a:pt x="102" y="0"/>
                </a:lnTo>
                <a:lnTo>
                  <a:pt x="108" y="0"/>
                </a:lnTo>
                <a:close/>
                <a:moveTo>
                  <a:pt x="312" y="0"/>
                </a:moveTo>
                <a:lnTo>
                  <a:pt x="312" y="18"/>
                </a:lnTo>
                <a:lnTo>
                  <a:pt x="306" y="18"/>
                </a:lnTo>
                <a:lnTo>
                  <a:pt x="306" y="0"/>
                </a:lnTo>
                <a:lnTo>
                  <a:pt x="312" y="0"/>
                </a:lnTo>
                <a:close/>
                <a:moveTo>
                  <a:pt x="516" y="0"/>
                </a:moveTo>
                <a:lnTo>
                  <a:pt x="516" y="18"/>
                </a:lnTo>
                <a:lnTo>
                  <a:pt x="510" y="18"/>
                </a:lnTo>
                <a:lnTo>
                  <a:pt x="510" y="0"/>
                </a:lnTo>
                <a:lnTo>
                  <a:pt x="516" y="0"/>
                </a:lnTo>
                <a:close/>
                <a:moveTo>
                  <a:pt x="714" y="0"/>
                </a:moveTo>
                <a:lnTo>
                  <a:pt x="714" y="18"/>
                </a:lnTo>
                <a:lnTo>
                  <a:pt x="708" y="18"/>
                </a:lnTo>
                <a:lnTo>
                  <a:pt x="708" y="0"/>
                </a:lnTo>
                <a:lnTo>
                  <a:pt x="714" y="0"/>
                </a:lnTo>
                <a:close/>
                <a:moveTo>
                  <a:pt x="918" y="0"/>
                </a:moveTo>
                <a:lnTo>
                  <a:pt x="918" y="18"/>
                </a:lnTo>
                <a:lnTo>
                  <a:pt x="912" y="18"/>
                </a:lnTo>
                <a:lnTo>
                  <a:pt x="912" y="0"/>
                </a:lnTo>
                <a:lnTo>
                  <a:pt x="918" y="0"/>
                </a:lnTo>
                <a:close/>
                <a:moveTo>
                  <a:pt x="1122" y="0"/>
                </a:moveTo>
                <a:lnTo>
                  <a:pt x="1122" y="18"/>
                </a:lnTo>
                <a:lnTo>
                  <a:pt x="1116" y="18"/>
                </a:lnTo>
                <a:lnTo>
                  <a:pt x="1116" y="0"/>
                </a:lnTo>
                <a:lnTo>
                  <a:pt x="1122" y="0"/>
                </a:lnTo>
                <a:close/>
                <a:moveTo>
                  <a:pt x="1326" y="0"/>
                </a:moveTo>
                <a:lnTo>
                  <a:pt x="1326" y="18"/>
                </a:lnTo>
                <a:lnTo>
                  <a:pt x="1320" y="18"/>
                </a:lnTo>
                <a:lnTo>
                  <a:pt x="1320" y="0"/>
                </a:lnTo>
                <a:lnTo>
                  <a:pt x="1326" y="0"/>
                </a:lnTo>
                <a:close/>
                <a:moveTo>
                  <a:pt x="1530" y="0"/>
                </a:moveTo>
                <a:lnTo>
                  <a:pt x="1530" y="18"/>
                </a:lnTo>
                <a:lnTo>
                  <a:pt x="1524" y="18"/>
                </a:lnTo>
                <a:lnTo>
                  <a:pt x="1524" y="0"/>
                </a:lnTo>
                <a:lnTo>
                  <a:pt x="1530" y="0"/>
                </a:lnTo>
                <a:close/>
                <a:moveTo>
                  <a:pt x="1728" y="0"/>
                </a:moveTo>
                <a:lnTo>
                  <a:pt x="1728" y="18"/>
                </a:lnTo>
                <a:lnTo>
                  <a:pt x="1722" y="18"/>
                </a:lnTo>
                <a:lnTo>
                  <a:pt x="1722" y="0"/>
                </a:lnTo>
                <a:lnTo>
                  <a:pt x="1728" y="0"/>
                </a:lnTo>
                <a:close/>
                <a:moveTo>
                  <a:pt x="1932" y="0"/>
                </a:moveTo>
                <a:lnTo>
                  <a:pt x="1932" y="18"/>
                </a:lnTo>
                <a:lnTo>
                  <a:pt x="1926" y="18"/>
                </a:lnTo>
                <a:lnTo>
                  <a:pt x="1926" y="0"/>
                </a:lnTo>
                <a:lnTo>
                  <a:pt x="1932" y="0"/>
                </a:lnTo>
                <a:close/>
                <a:moveTo>
                  <a:pt x="2034" y="0"/>
                </a:moveTo>
                <a:lnTo>
                  <a:pt x="2034" y="18"/>
                </a:lnTo>
                <a:lnTo>
                  <a:pt x="2028" y="18"/>
                </a:lnTo>
                <a:lnTo>
                  <a:pt x="2028" y="0"/>
                </a:lnTo>
                <a:lnTo>
                  <a:pt x="2034" y="0"/>
                </a:lnTo>
                <a:close/>
                <a:moveTo>
                  <a:pt x="6" y="0"/>
                </a:moveTo>
                <a:lnTo>
                  <a:pt x="6" y="24"/>
                </a:lnTo>
                <a:lnTo>
                  <a:pt x="0" y="24"/>
                </a:lnTo>
                <a:lnTo>
                  <a:pt x="0" y="0"/>
                </a:lnTo>
                <a:lnTo>
                  <a:pt x="6" y="0"/>
                </a:lnTo>
                <a:close/>
                <a:moveTo>
                  <a:pt x="210" y="0"/>
                </a:moveTo>
                <a:lnTo>
                  <a:pt x="210" y="24"/>
                </a:lnTo>
                <a:lnTo>
                  <a:pt x="204" y="24"/>
                </a:lnTo>
                <a:lnTo>
                  <a:pt x="204" y="0"/>
                </a:lnTo>
                <a:lnTo>
                  <a:pt x="210" y="0"/>
                </a:lnTo>
                <a:close/>
                <a:moveTo>
                  <a:pt x="414" y="0"/>
                </a:moveTo>
                <a:lnTo>
                  <a:pt x="414" y="24"/>
                </a:lnTo>
                <a:lnTo>
                  <a:pt x="408" y="24"/>
                </a:lnTo>
                <a:lnTo>
                  <a:pt x="408" y="0"/>
                </a:lnTo>
                <a:lnTo>
                  <a:pt x="414" y="0"/>
                </a:lnTo>
                <a:close/>
                <a:moveTo>
                  <a:pt x="612" y="0"/>
                </a:moveTo>
                <a:lnTo>
                  <a:pt x="612" y="24"/>
                </a:lnTo>
                <a:lnTo>
                  <a:pt x="606" y="24"/>
                </a:lnTo>
                <a:lnTo>
                  <a:pt x="606" y="0"/>
                </a:lnTo>
                <a:lnTo>
                  <a:pt x="612" y="0"/>
                </a:lnTo>
                <a:close/>
                <a:moveTo>
                  <a:pt x="816" y="0"/>
                </a:moveTo>
                <a:lnTo>
                  <a:pt x="816" y="24"/>
                </a:lnTo>
                <a:lnTo>
                  <a:pt x="810" y="24"/>
                </a:lnTo>
                <a:lnTo>
                  <a:pt x="810" y="0"/>
                </a:lnTo>
                <a:lnTo>
                  <a:pt x="816" y="0"/>
                </a:lnTo>
                <a:close/>
                <a:moveTo>
                  <a:pt x="1020" y="0"/>
                </a:moveTo>
                <a:lnTo>
                  <a:pt x="1020" y="24"/>
                </a:lnTo>
                <a:lnTo>
                  <a:pt x="1014" y="24"/>
                </a:lnTo>
                <a:lnTo>
                  <a:pt x="1014" y="0"/>
                </a:lnTo>
                <a:lnTo>
                  <a:pt x="1020" y="0"/>
                </a:lnTo>
                <a:close/>
                <a:moveTo>
                  <a:pt x="1224" y="0"/>
                </a:moveTo>
                <a:lnTo>
                  <a:pt x="1224" y="24"/>
                </a:lnTo>
                <a:lnTo>
                  <a:pt x="1218" y="24"/>
                </a:lnTo>
                <a:lnTo>
                  <a:pt x="1218" y="0"/>
                </a:lnTo>
                <a:lnTo>
                  <a:pt x="1224" y="0"/>
                </a:lnTo>
                <a:close/>
                <a:moveTo>
                  <a:pt x="1428" y="0"/>
                </a:moveTo>
                <a:lnTo>
                  <a:pt x="1428" y="24"/>
                </a:lnTo>
                <a:lnTo>
                  <a:pt x="1422" y="24"/>
                </a:lnTo>
                <a:lnTo>
                  <a:pt x="1422" y="0"/>
                </a:lnTo>
                <a:lnTo>
                  <a:pt x="1428" y="0"/>
                </a:lnTo>
                <a:close/>
                <a:moveTo>
                  <a:pt x="1626" y="0"/>
                </a:moveTo>
                <a:lnTo>
                  <a:pt x="1626" y="24"/>
                </a:lnTo>
                <a:lnTo>
                  <a:pt x="1620" y="24"/>
                </a:lnTo>
                <a:lnTo>
                  <a:pt x="1620" y="0"/>
                </a:lnTo>
                <a:lnTo>
                  <a:pt x="1626" y="0"/>
                </a:lnTo>
                <a:close/>
                <a:moveTo>
                  <a:pt x="1830" y="0"/>
                </a:moveTo>
                <a:lnTo>
                  <a:pt x="1830" y="24"/>
                </a:lnTo>
                <a:lnTo>
                  <a:pt x="1824" y="24"/>
                </a:lnTo>
                <a:lnTo>
                  <a:pt x="1824" y="0"/>
                </a:lnTo>
                <a:lnTo>
                  <a:pt x="1830" y="0"/>
                </a:lnTo>
                <a:close/>
                <a:moveTo>
                  <a:pt x="2034" y="0"/>
                </a:moveTo>
                <a:lnTo>
                  <a:pt x="2034" y="24"/>
                </a:lnTo>
                <a:lnTo>
                  <a:pt x="2028" y="24"/>
                </a:lnTo>
                <a:lnTo>
                  <a:pt x="2028" y="0"/>
                </a:lnTo>
                <a:lnTo>
                  <a:pt x="2034" y="0"/>
                </a:lnTo>
                <a:close/>
              </a:path>
            </a:pathLst>
          </a:custGeom>
          <a:solidFill>
            <a:srgbClr val="868686"/>
          </a:solidFill>
          <a:ln w="6">
            <a:solidFill>
              <a:srgbClr val="FFFFFF"/>
            </a:solidFill>
            <a:bevel/>
            <a:headEnd/>
            <a:tailEnd/>
          </a:ln>
        </p:spPr>
        <p:txBody>
          <a:bodyPr/>
          <a:lstStyle/>
          <a:p>
            <a:endParaRPr lang="en-NZ" sz="3600">
              <a:solidFill>
                <a:schemeClr val="bg1"/>
              </a:solidFill>
            </a:endParaRPr>
          </a:p>
        </p:txBody>
      </p:sp>
      <p:sp>
        <p:nvSpPr>
          <p:cNvPr id="90127" name="Rectangle 20"/>
          <p:cNvSpPr>
            <a:spLocks noChangeArrowheads="1"/>
          </p:cNvSpPr>
          <p:nvPr/>
        </p:nvSpPr>
        <p:spPr bwMode="auto">
          <a:xfrm>
            <a:off x="1289050" y="6159500"/>
            <a:ext cx="104775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0128" name="Rectangle 21"/>
          <p:cNvSpPr>
            <a:spLocks noChangeArrowheads="1"/>
          </p:cNvSpPr>
          <p:nvPr/>
        </p:nvSpPr>
        <p:spPr bwMode="auto">
          <a:xfrm>
            <a:off x="1966913" y="6159500"/>
            <a:ext cx="2095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10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0129" name="Rectangle 22"/>
          <p:cNvSpPr>
            <a:spLocks noChangeArrowheads="1"/>
          </p:cNvSpPr>
          <p:nvPr/>
        </p:nvSpPr>
        <p:spPr bwMode="auto">
          <a:xfrm>
            <a:off x="2711450" y="6159500"/>
            <a:ext cx="2095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20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0130" name="Rectangle 23"/>
          <p:cNvSpPr>
            <a:spLocks noChangeArrowheads="1"/>
          </p:cNvSpPr>
          <p:nvPr/>
        </p:nvSpPr>
        <p:spPr bwMode="auto">
          <a:xfrm>
            <a:off x="3454400" y="6159500"/>
            <a:ext cx="2111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30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0131" name="Rectangle 24"/>
          <p:cNvSpPr>
            <a:spLocks noChangeArrowheads="1"/>
          </p:cNvSpPr>
          <p:nvPr/>
        </p:nvSpPr>
        <p:spPr bwMode="auto">
          <a:xfrm>
            <a:off x="4198938" y="6159500"/>
            <a:ext cx="2095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40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0132" name="Rectangle 25"/>
          <p:cNvSpPr>
            <a:spLocks noChangeArrowheads="1"/>
          </p:cNvSpPr>
          <p:nvPr/>
        </p:nvSpPr>
        <p:spPr bwMode="auto">
          <a:xfrm>
            <a:off x="4943475" y="6159500"/>
            <a:ext cx="2095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50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0133" name="Rectangle 26"/>
          <p:cNvSpPr>
            <a:spLocks noChangeArrowheads="1"/>
          </p:cNvSpPr>
          <p:nvPr/>
        </p:nvSpPr>
        <p:spPr bwMode="auto">
          <a:xfrm>
            <a:off x="5683250" y="6159500"/>
            <a:ext cx="2095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60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0134" name="Rectangle 27"/>
          <p:cNvSpPr>
            <a:spLocks noChangeArrowheads="1"/>
          </p:cNvSpPr>
          <p:nvPr/>
        </p:nvSpPr>
        <p:spPr bwMode="auto">
          <a:xfrm>
            <a:off x="6427788" y="6159500"/>
            <a:ext cx="2095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70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0135" name="Rectangle 28"/>
          <p:cNvSpPr>
            <a:spLocks noChangeArrowheads="1"/>
          </p:cNvSpPr>
          <p:nvPr/>
        </p:nvSpPr>
        <p:spPr bwMode="auto">
          <a:xfrm>
            <a:off x="7172325" y="6159500"/>
            <a:ext cx="2095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80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0136" name="Rectangle 29"/>
          <p:cNvSpPr>
            <a:spLocks noChangeArrowheads="1"/>
          </p:cNvSpPr>
          <p:nvPr/>
        </p:nvSpPr>
        <p:spPr bwMode="auto">
          <a:xfrm>
            <a:off x="7915275" y="6159500"/>
            <a:ext cx="2111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90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0137" name="Rectangle 30"/>
          <p:cNvSpPr>
            <a:spLocks noChangeArrowheads="1"/>
          </p:cNvSpPr>
          <p:nvPr/>
        </p:nvSpPr>
        <p:spPr bwMode="auto">
          <a:xfrm>
            <a:off x="8572500" y="6159500"/>
            <a:ext cx="314325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100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90138" name="Group 156"/>
          <p:cNvGrpSpPr>
            <a:grpSpLocks/>
          </p:cNvGrpSpPr>
          <p:nvPr/>
        </p:nvGrpSpPr>
        <p:grpSpPr bwMode="auto">
          <a:xfrm>
            <a:off x="1296988" y="1301750"/>
            <a:ext cx="71437" cy="4746625"/>
            <a:chOff x="714356" y="675436"/>
            <a:chExt cx="52591" cy="2949338"/>
          </a:xfrm>
        </p:grpSpPr>
        <p:sp>
          <p:nvSpPr>
            <p:cNvPr id="90157" name="Rectangle 51"/>
            <p:cNvSpPr>
              <a:spLocks noChangeArrowheads="1"/>
            </p:cNvSpPr>
            <p:nvPr/>
          </p:nvSpPr>
          <p:spPr bwMode="auto">
            <a:xfrm>
              <a:off x="757422" y="675436"/>
              <a:ext cx="9525" cy="2916000"/>
            </a:xfrm>
            <a:prstGeom prst="rect">
              <a:avLst/>
            </a:prstGeom>
            <a:solidFill>
              <a:srgbClr val="868686"/>
            </a:solidFill>
            <a:ln w="6">
              <a:solidFill>
                <a:schemeClr val="tx1"/>
              </a:solidFill>
              <a:bevel/>
              <a:headEnd/>
              <a:tailEnd/>
            </a:ln>
          </p:spPr>
          <p:txBody>
            <a:bodyPr/>
            <a:lstStyle/>
            <a:p>
              <a:endParaRPr lang="en-NZ" sz="2800">
                <a:solidFill>
                  <a:schemeClr val="bg1"/>
                </a:solidFill>
              </a:endParaRPr>
            </a:p>
          </p:txBody>
        </p:sp>
        <p:sp>
          <p:nvSpPr>
            <p:cNvPr id="90158" name="Freeform 52"/>
            <p:cNvSpPr>
              <a:spLocks noEditPoints="1"/>
            </p:cNvSpPr>
            <p:nvPr/>
          </p:nvSpPr>
          <p:spPr bwMode="auto">
            <a:xfrm>
              <a:off x="714356" y="708774"/>
              <a:ext cx="38100" cy="2916000"/>
            </a:xfrm>
            <a:custGeom>
              <a:avLst/>
              <a:gdLst>
                <a:gd name="T0" fmla="*/ 24 w 24"/>
                <a:gd name="T1" fmla="*/ 1362 h 1362"/>
                <a:gd name="T2" fmla="*/ 6 w 24"/>
                <a:gd name="T3" fmla="*/ 1308 h 1362"/>
                <a:gd name="T4" fmla="*/ 6 w 24"/>
                <a:gd name="T5" fmla="*/ 1314 h 1362"/>
                <a:gd name="T6" fmla="*/ 24 w 24"/>
                <a:gd name="T7" fmla="*/ 1254 h 1362"/>
                <a:gd name="T8" fmla="*/ 6 w 24"/>
                <a:gd name="T9" fmla="*/ 1254 h 1362"/>
                <a:gd name="T10" fmla="*/ 24 w 24"/>
                <a:gd name="T11" fmla="*/ 1212 h 1362"/>
                <a:gd name="T12" fmla="*/ 6 w 24"/>
                <a:gd name="T13" fmla="*/ 1158 h 1362"/>
                <a:gd name="T14" fmla="*/ 6 w 24"/>
                <a:gd name="T15" fmla="*/ 1164 h 1362"/>
                <a:gd name="T16" fmla="*/ 24 w 24"/>
                <a:gd name="T17" fmla="*/ 1104 h 1362"/>
                <a:gd name="T18" fmla="*/ 6 w 24"/>
                <a:gd name="T19" fmla="*/ 1104 h 1362"/>
                <a:gd name="T20" fmla="*/ 24 w 24"/>
                <a:gd name="T21" fmla="*/ 1062 h 1362"/>
                <a:gd name="T22" fmla="*/ 6 w 24"/>
                <a:gd name="T23" fmla="*/ 1002 h 1362"/>
                <a:gd name="T24" fmla="*/ 6 w 24"/>
                <a:gd name="T25" fmla="*/ 1008 h 1362"/>
                <a:gd name="T26" fmla="*/ 24 w 24"/>
                <a:gd name="T27" fmla="*/ 954 h 1362"/>
                <a:gd name="T28" fmla="*/ 6 w 24"/>
                <a:gd name="T29" fmla="*/ 954 h 1362"/>
                <a:gd name="T30" fmla="*/ 24 w 24"/>
                <a:gd name="T31" fmla="*/ 912 h 1362"/>
                <a:gd name="T32" fmla="*/ 6 w 24"/>
                <a:gd name="T33" fmla="*/ 852 h 1362"/>
                <a:gd name="T34" fmla="*/ 6 w 24"/>
                <a:gd name="T35" fmla="*/ 858 h 1362"/>
                <a:gd name="T36" fmla="*/ 24 w 24"/>
                <a:gd name="T37" fmla="*/ 804 h 1362"/>
                <a:gd name="T38" fmla="*/ 6 w 24"/>
                <a:gd name="T39" fmla="*/ 804 h 1362"/>
                <a:gd name="T40" fmla="*/ 24 w 24"/>
                <a:gd name="T41" fmla="*/ 762 h 1362"/>
                <a:gd name="T42" fmla="*/ 6 w 24"/>
                <a:gd name="T43" fmla="*/ 702 h 1362"/>
                <a:gd name="T44" fmla="*/ 6 w 24"/>
                <a:gd name="T45" fmla="*/ 708 h 1362"/>
                <a:gd name="T46" fmla="*/ 24 w 24"/>
                <a:gd name="T47" fmla="*/ 654 h 1362"/>
                <a:gd name="T48" fmla="*/ 6 w 24"/>
                <a:gd name="T49" fmla="*/ 654 h 1362"/>
                <a:gd name="T50" fmla="*/ 24 w 24"/>
                <a:gd name="T51" fmla="*/ 606 h 1362"/>
                <a:gd name="T52" fmla="*/ 6 w 24"/>
                <a:gd name="T53" fmla="*/ 552 h 1362"/>
                <a:gd name="T54" fmla="*/ 6 w 24"/>
                <a:gd name="T55" fmla="*/ 558 h 1362"/>
                <a:gd name="T56" fmla="*/ 24 w 24"/>
                <a:gd name="T57" fmla="*/ 504 h 1362"/>
                <a:gd name="T58" fmla="*/ 6 w 24"/>
                <a:gd name="T59" fmla="*/ 504 h 1362"/>
                <a:gd name="T60" fmla="*/ 24 w 24"/>
                <a:gd name="T61" fmla="*/ 456 h 1362"/>
                <a:gd name="T62" fmla="*/ 6 w 24"/>
                <a:gd name="T63" fmla="*/ 402 h 1362"/>
                <a:gd name="T64" fmla="*/ 6 w 24"/>
                <a:gd name="T65" fmla="*/ 408 h 1362"/>
                <a:gd name="T66" fmla="*/ 24 w 24"/>
                <a:gd name="T67" fmla="*/ 354 h 1362"/>
                <a:gd name="T68" fmla="*/ 6 w 24"/>
                <a:gd name="T69" fmla="*/ 354 h 1362"/>
                <a:gd name="T70" fmla="*/ 24 w 24"/>
                <a:gd name="T71" fmla="*/ 306 h 1362"/>
                <a:gd name="T72" fmla="*/ 6 w 24"/>
                <a:gd name="T73" fmla="*/ 252 h 1362"/>
                <a:gd name="T74" fmla="*/ 6 w 24"/>
                <a:gd name="T75" fmla="*/ 258 h 1362"/>
                <a:gd name="T76" fmla="*/ 24 w 24"/>
                <a:gd name="T77" fmla="*/ 198 h 1362"/>
                <a:gd name="T78" fmla="*/ 6 w 24"/>
                <a:gd name="T79" fmla="*/ 198 h 1362"/>
                <a:gd name="T80" fmla="*/ 24 w 24"/>
                <a:gd name="T81" fmla="*/ 156 h 1362"/>
                <a:gd name="T82" fmla="*/ 6 w 24"/>
                <a:gd name="T83" fmla="*/ 102 h 1362"/>
                <a:gd name="T84" fmla="*/ 6 w 24"/>
                <a:gd name="T85" fmla="*/ 108 h 1362"/>
                <a:gd name="T86" fmla="*/ 24 w 24"/>
                <a:gd name="T87" fmla="*/ 48 h 1362"/>
                <a:gd name="T88" fmla="*/ 6 w 24"/>
                <a:gd name="T89" fmla="*/ 48 h 1362"/>
                <a:gd name="T90" fmla="*/ 24 w 24"/>
                <a:gd name="T91" fmla="*/ 6 h 1362"/>
                <a:gd name="T92" fmla="*/ 0 w 24"/>
                <a:gd name="T93" fmla="*/ 1356 h 1362"/>
                <a:gd name="T94" fmla="*/ 0 w 24"/>
                <a:gd name="T95" fmla="*/ 1362 h 1362"/>
                <a:gd name="T96" fmla="*/ 24 w 24"/>
                <a:gd name="T97" fmla="*/ 1104 h 1362"/>
                <a:gd name="T98" fmla="*/ 0 w 24"/>
                <a:gd name="T99" fmla="*/ 1104 h 1362"/>
                <a:gd name="T100" fmla="*/ 24 w 24"/>
                <a:gd name="T101" fmla="*/ 858 h 1362"/>
                <a:gd name="T102" fmla="*/ 0 w 24"/>
                <a:gd name="T103" fmla="*/ 600 h 1362"/>
                <a:gd name="T104" fmla="*/ 0 w 24"/>
                <a:gd name="T105" fmla="*/ 606 h 1362"/>
                <a:gd name="T106" fmla="*/ 24 w 24"/>
                <a:gd name="T107" fmla="*/ 354 h 1362"/>
                <a:gd name="T108" fmla="*/ 0 w 24"/>
                <a:gd name="T109" fmla="*/ 354 h 1362"/>
                <a:gd name="T110" fmla="*/ 24 w 24"/>
                <a:gd name="T111" fmla="*/ 108 h 13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"/>
                <a:gd name="T169" fmla="*/ 0 h 1362"/>
                <a:gd name="T170" fmla="*/ 24 w 24"/>
                <a:gd name="T171" fmla="*/ 1362 h 13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" h="1362">
                  <a:moveTo>
                    <a:pt x="6" y="1356"/>
                  </a:moveTo>
                  <a:lnTo>
                    <a:pt x="24" y="1356"/>
                  </a:lnTo>
                  <a:lnTo>
                    <a:pt x="24" y="1362"/>
                  </a:lnTo>
                  <a:lnTo>
                    <a:pt x="6" y="1362"/>
                  </a:lnTo>
                  <a:lnTo>
                    <a:pt x="6" y="1356"/>
                  </a:lnTo>
                  <a:close/>
                  <a:moveTo>
                    <a:pt x="6" y="1308"/>
                  </a:moveTo>
                  <a:lnTo>
                    <a:pt x="24" y="1308"/>
                  </a:lnTo>
                  <a:lnTo>
                    <a:pt x="24" y="1314"/>
                  </a:lnTo>
                  <a:lnTo>
                    <a:pt x="6" y="1314"/>
                  </a:lnTo>
                  <a:lnTo>
                    <a:pt x="6" y="1308"/>
                  </a:lnTo>
                  <a:close/>
                  <a:moveTo>
                    <a:pt x="6" y="1254"/>
                  </a:moveTo>
                  <a:lnTo>
                    <a:pt x="24" y="1254"/>
                  </a:lnTo>
                  <a:lnTo>
                    <a:pt x="24" y="1260"/>
                  </a:lnTo>
                  <a:lnTo>
                    <a:pt x="6" y="1260"/>
                  </a:lnTo>
                  <a:lnTo>
                    <a:pt x="6" y="1254"/>
                  </a:lnTo>
                  <a:close/>
                  <a:moveTo>
                    <a:pt x="6" y="1206"/>
                  </a:moveTo>
                  <a:lnTo>
                    <a:pt x="24" y="1206"/>
                  </a:lnTo>
                  <a:lnTo>
                    <a:pt x="24" y="1212"/>
                  </a:lnTo>
                  <a:lnTo>
                    <a:pt x="6" y="1212"/>
                  </a:lnTo>
                  <a:lnTo>
                    <a:pt x="6" y="1206"/>
                  </a:lnTo>
                  <a:close/>
                  <a:moveTo>
                    <a:pt x="6" y="1158"/>
                  </a:moveTo>
                  <a:lnTo>
                    <a:pt x="24" y="1158"/>
                  </a:lnTo>
                  <a:lnTo>
                    <a:pt x="24" y="1164"/>
                  </a:lnTo>
                  <a:lnTo>
                    <a:pt x="6" y="1164"/>
                  </a:lnTo>
                  <a:lnTo>
                    <a:pt x="6" y="1158"/>
                  </a:lnTo>
                  <a:close/>
                  <a:moveTo>
                    <a:pt x="6" y="1104"/>
                  </a:moveTo>
                  <a:lnTo>
                    <a:pt x="24" y="1104"/>
                  </a:lnTo>
                  <a:lnTo>
                    <a:pt x="24" y="1110"/>
                  </a:lnTo>
                  <a:lnTo>
                    <a:pt x="6" y="1110"/>
                  </a:lnTo>
                  <a:lnTo>
                    <a:pt x="6" y="1104"/>
                  </a:lnTo>
                  <a:close/>
                  <a:moveTo>
                    <a:pt x="6" y="1056"/>
                  </a:moveTo>
                  <a:lnTo>
                    <a:pt x="24" y="1056"/>
                  </a:lnTo>
                  <a:lnTo>
                    <a:pt x="24" y="1062"/>
                  </a:lnTo>
                  <a:lnTo>
                    <a:pt x="6" y="1062"/>
                  </a:lnTo>
                  <a:lnTo>
                    <a:pt x="6" y="1056"/>
                  </a:lnTo>
                  <a:close/>
                  <a:moveTo>
                    <a:pt x="6" y="1002"/>
                  </a:moveTo>
                  <a:lnTo>
                    <a:pt x="24" y="1002"/>
                  </a:lnTo>
                  <a:lnTo>
                    <a:pt x="24" y="1008"/>
                  </a:lnTo>
                  <a:lnTo>
                    <a:pt x="6" y="1008"/>
                  </a:lnTo>
                  <a:lnTo>
                    <a:pt x="6" y="1002"/>
                  </a:lnTo>
                  <a:close/>
                  <a:moveTo>
                    <a:pt x="6" y="954"/>
                  </a:moveTo>
                  <a:lnTo>
                    <a:pt x="24" y="954"/>
                  </a:lnTo>
                  <a:lnTo>
                    <a:pt x="24" y="960"/>
                  </a:lnTo>
                  <a:lnTo>
                    <a:pt x="6" y="960"/>
                  </a:lnTo>
                  <a:lnTo>
                    <a:pt x="6" y="954"/>
                  </a:lnTo>
                  <a:close/>
                  <a:moveTo>
                    <a:pt x="6" y="906"/>
                  </a:moveTo>
                  <a:lnTo>
                    <a:pt x="24" y="906"/>
                  </a:lnTo>
                  <a:lnTo>
                    <a:pt x="24" y="912"/>
                  </a:lnTo>
                  <a:lnTo>
                    <a:pt x="6" y="912"/>
                  </a:lnTo>
                  <a:lnTo>
                    <a:pt x="6" y="906"/>
                  </a:lnTo>
                  <a:close/>
                  <a:moveTo>
                    <a:pt x="6" y="852"/>
                  </a:moveTo>
                  <a:lnTo>
                    <a:pt x="24" y="852"/>
                  </a:lnTo>
                  <a:lnTo>
                    <a:pt x="24" y="858"/>
                  </a:lnTo>
                  <a:lnTo>
                    <a:pt x="6" y="858"/>
                  </a:lnTo>
                  <a:lnTo>
                    <a:pt x="6" y="852"/>
                  </a:lnTo>
                  <a:close/>
                  <a:moveTo>
                    <a:pt x="6" y="804"/>
                  </a:moveTo>
                  <a:lnTo>
                    <a:pt x="24" y="804"/>
                  </a:lnTo>
                  <a:lnTo>
                    <a:pt x="24" y="810"/>
                  </a:lnTo>
                  <a:lnTo>
                    <a:pt x="6" y="810"/>
                  </a:lnTo>
                  <a:lnTo>
                    <a:pt x="6" y="804"/>
                  </a:lnTo>
                  <a:close/>
                  <a:moveTo>
                    <a:pt x="6" y="756"/>
                  </a:moveTo>
                  <a:lnTo>
                    <a:pt x="24" y="756"/>
                  </a:lnTo>
                  <a:lnTo>
                    <a:pt x="24" y="762"/>
                  </a:lnTo>
                  <a:lnTo>
                    <a:pt x="6" y="762"/>
                  </a:lnTo>
                  <a:lnTo>
                    <a:pt x="6" y="756"/>
                  </a:lnTo>
                  <a:close/>
                  <a:moveTo>
                    <a:pt x="6" y="702"/>
                  </a:moveTo>
                  <a:lnTo>
                    <a:pt x="24" y="702"/>
                  </a:lnTo>
                  <a:lnTo>
                    <a:pt x="24" y="708"/>
                  </a:lnTo>
                  <a:lnTo>
                    <a:pt x="6" y="708"/>
                  </a:lnTo>
                  <a:lnTo>
                    <a:pt x="6" y="702"/>
                  </a:lnTo>
                  <a:close/>
                  <a:moveTo>
                    <a:pt x="6" y="654"/>
                  </a:moveTo>
                  <a:lnTo>
                    <a:pt x="24" y="654"/>
                  </a:lnTo>
                  <a:lnTo>
                    <a:pt x="24" y="660"/>
                  </a:lnTo>
                  <a:lnTo>
                    <a:pt x="6" y="660"/>
                  </a:lnTo>
                  <a:lnTo>
                    <a:pt x="6" y="654"/>
                  </a:lnTo>
                  <a:close/>
                  <a:moveTo>
                    <a:pt x="6" y="600"/>
                  </a:moveTo>
                  <a:lnTo>
                    <a:pt x="24" y="600"/>
                  </a:lnTo>
                  <a:lnTo>
                    <a:pt x="24" y="606"/>
                  </a:lnTo>
                  <a:lnTo>
                    <a:pt x="6" y="606"/>
                  </a:lnTo>
                  <a:lnTo>
                    <a:pt x="6" y="600"/>
                  </a:lnTo>
                  <a:close/>
                  <a:moveTo>
                    <a:pt x="6" y="552"/>
                  </a:moveTo>
                  <a:lnTo>
                    <a:pt x="24" y="552"/>
                  </a:lnTo>
                  <a:lnTo>
                    <a:pt x="24" y="558"/>
                  </a:lnTo>
                  <a:lnTo>
                    <a:pt x="6" y="558"/>
                  </a:lnTo>
                  <a:lnTo>
                    <a:pt x="6" y="552"/>
                  </a:lnTo>
                  <a:close/>
                  <a:moveTo>
                    <a:pt x="6" y="504"/>
                  </a:moveTo>
                  <a:lnTo>
                    <a:pt x="24" y="504"/>
                  </a:lnTo>
                  <a:lnTo>
                    <a:pt x="24" y="510"/>
                  </a:lnTo>
                  <a:lnTo>
                    <a:pt x="6" y="510"/>
                  </a:lnTo>
                  <a:lnTo>
                    <a:pt x="6" y="504"/>
                  </a:lnTo>
                  <a:close/>
                  <a:moveTo>
                    <a:pt x="6" y="450"/>
                  </a:moveTo>
                  <a:lnTo>
                    <a:pt x="24" y="450"/>
                  </a:lnTo>
                  <a:lnTo>
                    <a:pt x="24" y="456"/>
                  </a:lnTo>
                  <a:lnTo>
                    <a:pt x="6" y="456"/>
                  </a:lnTo>
                  <a:lnTo>
                    <a:pt x="6" y="450"/>
                  </a:lnTo>
                  <a:close/>
                  <a:moveTo>
                    <a:pt x="6" y="402"/>
                  </a:moveTo>
                  <a:lnTo>
                    <a:pt x="24" y="402"/>
                  </a:lnTo>
                  <a:lnTo>
                    <a:pt x="24" y="408"/>
                  </a:lnTo>
                  <a:lnTo>
                    <a:pt x="6" y="408"/>
                  </a:lnTo>
                  <a:lnTo>
                    <a:pt x="6" y="402"/>
                  </a:lnTo>
                  <a:close/>
                  <a:moveTo>
                    <a:pt x="6" y="354"/>
                  </a:moveTo>
                  <a:lnTo>
                    <a:pt x="24" y="354"/>
                  </a:lnTo>
                  <a:lnTo>
                    <a:pt x="24" y="360"/>
                  </a:lnTo>
                  <a:lnTo>
                    <a:pt x="6" y="360"/>
                  </a:lnTo>
                  <a:lnTo>
                    <a:pt x="6" y="354"/>
                  </a:lnTo>
                  <a:close/>
                  <a:moveTo>
                    <a:pt x="6" y="300"/>
                  </a:moveTo>
                  <a:lnTo>
                    <a:pt x="24" y="300"/>
                  </a:lnTo>
                  <a:lnTo>
                    <a:pt x="24" y="306"/>
                  </a:lnTo>
                  <a:lnTo>
                    <a:pt x="6" y="306"/>
                  </a:lnTo>
                  <a:lnTo>
                    <a:pt x="6" y="300"/>
                  </a:lnTo>
                  <a:close/>
                  <a:moveTo>
                    <a:pt x="6" y="252"/>
                  </a:moveTo>
                  <a:lnTo>
                    <a:pt x="24" y="252"/>
                  </a:lnTo>
                  <a:lnTo>
                    <a:pt x="24" y="258"/>
                  </a:lnTo>
                  <a:lnTo>
                    <a:pt x="6" y="258"/>
                  </a:lnTo>
                  <a:lnTo>
                    <a:pt x="6" y="252"/>
                  </a:lnTo>
                  <a:close/>
                  <a:moveTo>
                    <a:pt x="6" y="198"/>
                  </a:moveTo>
                  <a:lnTo>
                    <a:pt x="24" y="198"/>
                  </a:lnTo>
                  <a:lnTo>
                    <a:pt x="24" y="204"/>
                  </a:lnTo>
                  <a:lnTo>
                    <a:pt x="6" y="204"/>
                  </a:lnTo>
                  <a:lnTo>
                    <a:pt x="6" y="198"/>
                  </a:lnTo>
                  <a:close/>
                  <a:moveTo>
                    <a:pt x="6" y="150"/>
                  </a:moveTo>
                  <a:lnTo>
                    <a:pt x="24" y="150"/>
                  </a:lnTo>
                  <a:lnTo>
                    <a:pt x="24" y="156"/>
                  </a:lnTo>
                  <a:lnTo>
                    <a:pt x="6" y="156"/>
                  </a:lnTo>
                  <a:lnTo>
                    <a:pt x="6" y="150"/>
                  </a:lnTo>
                  <a:close/>
                  <a:moveTo>
                    <a:pt x="6" y="102"/>
                  </a:moveTo>
                  <a:lnTo>
                    <a:pt x="24" y="102"/>
                  </a:lnTo>
                  <a:lnTo>
                    <a:pt x="24" y="108"/>
                  </a:lnTo>
                  <a:lnTo>
                    <a:pt x="6" y="108"/>
                  </a:lnTo>
                  <a:lnTo>
                    <a:pt x="6" y="102"/>
                  </a:lnTo>
                  <a:close/>
                  <a:moveTo>
                    <a:pt x="6" y="48"/>
                  </a:moveTo>
                  <a:lnTo>
                    <a:pt x="24" y="48"/>
                  </a:lnTo>
                  <a:lnTo>
                    <a:pt x="24" y="54"/>
                  </a:lnTo>
                  <a:lnTo>
                    <a:pt x="6" y="54"/>
                  </a:lnTo>
                  <a:lnTo>
                    <a:pt x="6" y="48"/>
                  </a:lnTo>
                  <a:close/>
                  <a:moveTo>
                    <a:pt x="6" y="0"/>
                  </a:moveTo>
                  <a:lnTo>
                    <a:pt x="24" y="0"/>
                  </a:lnTo>
                  <a:lnTo>
                    <a:pt x="24" y="6"/>
                  </a:lnTo>
                  <a:lnTo>
                    <a:pt x="6" y="6"/>
                  </a:lnTo>
                  <a:lnTo>
                    <a:pt x="6" y="0"/>
                  </a:lnTo>
                  <a:close/>
                  <a:moveTo>
                    <a:pt x="0" y="1356"/>
                  </a:moveTo>
                  <a:lnTo>
                    <a:pt x="24" y="1356"/>
                  </a:lnTo>
                  <a:lnTo>
                    <a:pt x="24" y="1362"/>
                  </a:lnTo>
                  <a:lnTo>
                    <a:pt x="0" y="1362"/>
                  </a:lnTo>
                  <a:lnTo>
                    <a:pt x="0" y="1356"/>
                  </a:lnTo>
                  <a:close/>
                  <a:moveTo>
                    <a:pt x="0" y="1104"/>
                  </a:moveTo>
                  <a:lnTo>
                    <a:pt x="24" y="1104"/>
                  </a:lnTo>
                  <a:lnTo>
                    <a:pt x="24" y="1110"/>
                  </a:lnTo>
                  <a:lnTo>
                    <a:pt x="0" y="1110"/>
                  </a:lnTo>
                  <a:lnTo>
                    <a:pt x="0" y="1104"/>
                  </a:lnTo>
                  <a:close/>
                  <a:moveTo>
                    <a:pt x="0" y="852"/>
                  </a:moveTo>
                  <a:lnTo>
                    <a:pt x="24" y="852"/>
                  </a:lnTo>
                  <a:lnTo>
                    <a:pt x="24" y="858"/>
                  </a:lnTo>
                  <a:lnTo>
                    <a:pt x="0" y="858"/>
                  </a:lnTo>
                  <a:lnTo>
                    <a:pt x="0" y="852"/>
                  </a:lnTo>
                  <a:close/>
                  <a:moveTo>
                    <a:pt x="0" y="600"/>
                  </a:moveTo>
                  <a:lnTo>
                    <a:pt x="24" y="600"/>
                  </a:lnTo>
                  <a:lnTo>
                    <a:pt x="24" y="606"/>
                  </a:lnTo>
                  <a:lnTo>
                    <a:pt x="0" y="606"/>
                  </a:lnTo>
                  <a:lnTo>
                    <a:pt x="0" y="600"/>
                  </a:lnTo>
                  <a:close/>
                  <a:moveTo>
                    <a:pt x="0" y="354"/>
                  </a:moveTo>
                  <a:lnTo>
                    <a:pt x="24" y="354"/>
                  </a:lnTo>
                  <a:lnTo>
                    <a:pt x="24" y="360"/>
                  </a:lnTo>
                  <a:lnTo>
                    <a:pt x="0" y="360"/>
                  </a:lnTo>
                  <a:lnTo>
                    <a:pt x="0" y="354"/>
                  </a:lnTo>
                  <a:close/>
                  <a:moveTo>
                    <a:pt x="0" y="102"/>
                  </a:moveTo>
                  <a:lnTo>
                    <a:pt x="24" y="102"/>
                  </a:lnTo>
                  <a:lnTo>
                    <a:pt x="24" y="108"/>
                  </a:lnTo>
                  <a:lnTo>
                    <a:pt x="0" y="108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868686"/>
            </a:solidFill>
            <a:ln w="6">
              <a:solidFill>
                <a:schemeClr val="tx1"/>
              </a:solidFill>
              <a:bevel/>
              <a:headEnd/>
              <a:tailEnd/>
            </a:ln>
          </p:spPr>
          <p:txBody>
            <a:bodyPr/>
            <a:lstStyle/>
            <a:p>
              <a:endParaRPr lang="en-NZ" sz="2800">
                <a:solidFill>
                  <a:schemeClr val="bg1"/>
                </a:solidFill>
              </a:endParaRPr>
            </a:p>
          </p:txBody>
        </p:sp>
      </p:grpSp>
      <p:sp>
        <p:nvSpPr>
          <p:cNvPr id="90139" name="Rectangle 61"/>
          <p:cNvSpPr>
            <a:spLocks noChangeArrowheads="1"/>
          </p:cNvSpPr>
          <p:nvPr/>
        </p:nvSpPr>
        <p:spPr bwMode="auto">
          <a:xfrm>
            <a:off x="4117975" y="6607175"/>
            <a:ext cx="17049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1017588" eaLnBrk="1" hangingPunct="1"/>
            <a:r>
              <a:rPr lang="en-US">
                <a:solidFill>
                  <a:schemeClr val="bg1"/>
                </a:solidFill>
                <a:latin typeface="Calibri" pitchFamily="34" charset="0"/>
              </a:rPr>
              <a:t>Speed (km/h)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0140" name="Rectangle 61"/>
          <p:cNvSpPr>
            <a:spLocks noChangeArrowheads="1"/>
          </p:cNvSpPr>
          <p:nvPr/>
        </p:nvSpPr>
        <p:spPr bwMode="auto">
          <a:xfrm>
            <a:off x="6375400" y="1439863"/>
            <a:ext cx="1279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1017588" eaLnBrk="1" hangingPunct="1"/>
            <a:r>
              <a:rPr lang="en-US">
                <a:solidFill>
                  <a:schemeClr val="bg1"/>
                </a:solidFill>
                <a:latin typeface="Calibri" pitchFamily="34" charset="0"/>
              </a:rPr>
              <a:t>Local road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0141" name="Rectangle 61"/>
          <p:cNvSpPr>
            <a:spLocks noChangeArrowheads="1"/>
          </p:cNvSpPr>
          <p:nvPr/>
        </p:nvSpPr>
        <p:spPr bwMode="auto">
          <a:xfrm>
            <a:off x="6375400" y="1838325"/>
            <a:ext cx="176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1017588" eaLnBrk="1" hangingPunct="1"/>
            <a:r>
              <a:rPr lang="en-US">
                <a:solidFill>
                  <a:schemeClr val="bg1"/>
                </a:solidFill>
                <a:latin typeface="Calibri" pitchFamily="34" charset="0"/>
              </a:rPr>
              <a:t>Collector road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8193088" y="2032000"/>
            <a:ext cx="584200" cy="158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207375" y="1644650"/>
            <a:ext cx="584200" cy="3175"/>
          </a:xfrm>
          <a:prstGeom prst="line">
            <a:avLst/>
          </a:prstGeom>
          <a:ln w="57150">
            <a:solidFill>
              <a:srgbClr val="00C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358900" y="1250950"/>
            <a:ext cx="7796213" cy="48021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NZ" sz="2800">
              <a:solidFill>
                <a:schemeClr val="bg1"/>
              </a:solidFill>
            </a:endParaRPr>
          </a:p>
        </p:txBody>
      </p:sp>
      <p:grpSp>
        <p:nvGrpSpPr>
          <p:cNvPr id="90145" name="Group 64"/>
          <p:cNvGrpSpPr>
            <a:grpSpLocks/>
          </p:cNvGrpSpPr>
          <p:nvPr/>
        </p:nvGrpSpPr>
        <p:grpSpPr bwMode="auto">
          <a:xfrm>
            <a:off x="1004888" y="1543050"/>
            <a:ext cx="211137" cy="4606925"/>
            <a:chOff x="786852" y="573548"/>
            <a:chExt cx="191439" cy="3713755"/>
          </a:xfrm>
        </p:grpSpPr>
        <p:sp>
          <p:nvSpPr>
            <p:cNvPr id="90146" name="Rectangle 13"/>
            <p:cNvSpPr>
              <a:spLocks noChangeArrowheads="1"/>
            </p:cNvSpPr>
            <p:nvPr/>
          </p:nvSpPr>
          <p:spPr bwMode="auto">
            <a:xfrm>
              <a:off x="831023" y="4070810"/>
              <a:ext cx="95719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0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0147" name="Rectangle 14"/>
            <p:cNvSpPr>
              <a:spLocks noChangeArrowheads="1"/>
            </p:cNvSpPr>
            <p:nvPr/>
          </p:nvSpPr>
          <p:spPr bwMode="auto">
            <a:xfrm>
              <a:off x="831023" y="3721561"/>
              <a:ext cx="95719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5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0148" name="Rectangle 15"/>
            <p:cNvSpPr>
              <a:spLocks noChangeArrowheads="1"/>
            </p:cNvSpPr>
            <p:nvPr/>
          </p:nvSpPr>
          <p:spPr bwMode="auto">
            <a:xfrm>
              <a:off x="786852" y="3370722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10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0149" name="Rectangle 16"/>
            <p:cNvSpPr>
              <a:spLocks noChangeArrowheads="1"/>
            </p:cNvSpPr>
            <p:nvPr/>
          </p:nvSpPr>
          <p:spPr bwMode="auto">
            <a:xfrm>
              <a:off x="786853" y="3021473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15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0150" name="Rectangle 17"/>
            <p:cNvSpPr>
              <a:spLocks noChangeArrowheads="1"/>
            </p:cNvSpPr>
            <p:nvPr/>
          </p:nvSpPr>
          <p:spPr bwMode="auto">
            <a:xfrm>
              <a:off x="786853" y="2672223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20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0151" name="Rectangle 18"/>
            <p:cNvSpPr>
              <a:spLocks noChangeArrowheads="1"/>
            </p:cNvSpPr>
            <p:nvPr/>
          </p:nvSpPr>
          <p:spPr bwMode="auto">
            <a:xfrm>
              <a:off x="786853" y="2321386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25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0152" name="Rectangle 19"/>
            <p:cNvSpPr>
              <a:spLocks noChangeArrowheads="1"/>
            </p:cNvSpPr>
            <p:nvPr/>
          </p:nvSpPr>
          <p:spPr bwMode="auto">
            <a:xfrm>
              <a:off x="786853" y="1972136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30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0153" name="Rectangle 20"/>
            <p:cNvSpPr>
              <a:spLocks noChangeArrowheads="1"/>
            </p:cNvSpPr>
            <p:nvPr/>
          </p:nvSpPr>
          <p:spPr bwMode="auto">
            <a:xfrm>
              <a:off x="786853" y="1622887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35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0154" name="Rectangle 21"/>
            <p:cNvSpPr>
              <a:spLocks noChangeArrowheads="1"/>
            </p:cNvSpPr>
            <p:nvPr/>
          </p:nvSpPr>
          <p:spPr bwMode="auto">
            <a:xfrm>
              <a:off x="786853" y="1272048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40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0155" name="Rectangle 22"/>
            <p:cNvSpPr>
              <a:spLocks noChangeArrowheads="1"/>
            </p:cNvSpPr>
            <p:nvPr/>
          </p:nvSpPr>
          <p:spPr bwMode="auto">
            <a:xfrm>
              <a:off x="786853" y="922799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45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0156" name="Rectangle 23"/>
            <p:cNvSpPr>
              <a:spLocks noChangeArrowheads="1"/>
            </p:cNvSpPr>
            <p:nvPr/>
          </p:nvSpPr>
          <p:spPr bwMode="auto">
            <a:xfrm>
              <a:off x="786853" y="573548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50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418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Freeform 10"/>
          <p:cNvSpPr>
            <a:spLocks noEditPoints="1"/>
          </p:cNvSpPr>
          <p:nvPr/>
        </p:nvSpPr>
        <p:spPr bwMode="auto">
          <a:xfrm>
            <a:off x="1209675" y="1679575"/>
            <a:ext cx="157163" cy="4364038"/>
          </a:xfrm>
          <a:custGeom>
            <a:avLst/>
            <a:gdLst>
              <a:gd name="T0" fmla="*/ 6 w 24"/>
              <a:gd name="T1" fmla="*/ 2208 h 2214"/>
              <a:gd name="T2" fmla="*/ 6 w 24"/>
              <a:gd name="T3" fmla="*/ 2166 h 2214"/>
              <a:gd name="T4" fmla="*/ 6 w 24"/>
              <a:gd name="T5" fmla="*/ 2118 h 2214"/>
              <a:gd name="T6" fmla="*/ 6 w 24"/>
              <a:gd name="T7" fmla="*/ 2076 h 2214"/>
              <a:gd name="T8" fmla="*/ 6 w 24"/>
              <a:gd name="T9" fmla="*/ 2034 h 2214"/>
              <a:gd name="T10" fmla="*/ 6 w 24"/>
              <a:gd name="T11" fmla="*/ 1986 h 2214"/>
              <a:gd name="T12" fmla="*/ 6 w 24"/>
              <a:gd name="T13" fmla="*/ 1944 h 2214"/>
              <a:gd name="T14" fmla="*/ 6 w 24"/>
              <a:gd name="T15" fmla="*/ 1896 h 2214"/>
              <a:gd name="T16" fmla="*/ 6 w 24"/>
              <a:gd name="T17" fmla="*/ 1854 h 2214"/>
              <a:gd name="T18" fmla="*/ 6 w 24"/>
              <a:gd name="T19" fmla="*/ 1812 h 2214"/>
              <a:gd name="T20" fmla="*/ 6 w 24"/>
              <a:gd name="T21" fmla="*/ 1764 h 2214"/>
              <a:gd name="T22" fmla="*/ 6 w 24"/>
              <a:gd name="T23" fmla="*/ 1722 h 2214"/>
              <a:gd name="T24" fmla="*/ 6 w 24"/>
              <a:gd name="T25" fmla="*/ 1680 h 2214"/>
              <a:gd name="T26" fmla="*/ 6 w 24"/>
              <a:gd name="T27" fmla="*/ 1632 h 2214"/>
              <a:gd name="T28" fmla="*/ 6 w 24"/>
              <a:gd name="T29" fmla="*/ 1590 h 2214"/>
              <a:gd name="T30" fmla="*/ 6 w 24"/>
              <a:gd name="T31" fmla="*/ 1548 h 2214"/>
              <a:gd name="T32" fmla="*/ 6 w 24"/>
              <a:gd name="T33" fmla="*/ 1500 h 2214"/>
              <a:gd name="T34" fmla="*/ 6 w 24"/>
              <a:gd name="T35" fmla="*/ 1458 h 2214"/>
              <a:gd name="T36" fmla="*/ 6 w 24"/>
              <a:gd name="T37" fmla="*/ 1416 h 2214"/>
              <a:gd name="T38" fmla="*/ 6 w 24"/>
              <a:gd name="T39" fmla="*/ 1368 h 2214"/>
              <a:gd name="T40" fmla="*/ 6 w 24"/>
              <a:gd name="T41" fmla="*/ 1326 h 2214"/>
              <a:gd name="T42" fmla="*/ 6 w 24"/>
              <a:gd name="T43" fmla="*/ 1278 h 2214"/>
              <a:gd name="T44" fmla="*/ 6 w 24"/>
              <a:gd name="T45" fmla="*/ 1236 h 2214"/>
              <a:gd name="T46" fmla="*/ 6 w 24"/>
              <a:gd name="T47" fmla="*/ 1194 h 2214"/>
              <a:gd name="T48" fmla="*/ 6 w 24"/>
              <a:gd name="T49" fmla="*/ 1146 h 2214"/>
              <a:gd name="T50" fmla="*/ 6 w 24"/>
              <a:gd name="T51" fmla="*/ 1104 h 2214"/>
              <a:gd name="T52" fmla="*/ 6 w 24"/>
              <a:gd name="T53" fmla="*/ 1062 h 2214"/>
              <a:gd name="T54" fmla="*/ 6 w 24"/>
              <a:gd name="T55" fmla="*/ 1014 h 2214"/>
              <a:gd name="T56" fmla="*/ 6 w 24"/>
              <a:gd name="T57" fmla="*/ 972 h 2214"/>
              <a:gd name="T58" fmla="*/ 6 w 24"/>
              <a:gd name="T59" fmla="*/ 930 h 2214"/>
              <a:gd name="T60" fmla="*/ 6 w 24"/>
              <a:gd name="T61" fmla="*/ 882 h 2214"/>
              <a:gd name="T62" fmla="*/ 6 w 24"/>
              <a:gd name="T63" fmla="*/ 840 h 2214"/>
              <a:gd name="T64" fmla="*/ 6 w 24"/>
              <a:gd name="T65" fmla="*/ 792 h 2214"/>
              <a:gd name="T66" fmla="*/ 6 w 24"/>
              <a:gd name="T67" fmla="*/ 750 h 2214"/>
              <a:gd name="T68" fmla="*/ 6 w 24"/>
              <a:gd name="T69" fmla="*/ 708 h 2214"/>
              <a:gd name="T70" fmla="*/ 6 w 24"/>
              <a:gd name="T71" fmla="*/ 660 h 2214"/>
              <a:gd name="T72" fmla="*/ 6 w 24"/>
              <a:gd name="T73" fmla="*/ 618 h 2214"/>
              <a:gd name="T74" fmla="*/ 6 w 24"/>
              <a:gd name="T75" fmla="*/ 576 h 2214"/>
              <a:gd name="T76" fmla="*/ 6 w 24"/>
              <a:gd name="T77" fmla="*/ 528 h 2214"/>
              <a:gd name="T78" fmla="*/ 6 w 24"/>
              <a:gd name="T79" fmla="*/ 486 h 2214"/>
              <a:gd name="T80" fmla="*/ 6 w 24"/>
              <a:gd name="T81" fmla="*/ 444 h 2214"/>
              <a:gd name="T82" fmla="*/ 6 w 24"/>
              <a:gd name="T83" fmla="*/ 396 h 2214"/>
              <a:gd name="T84" fmla="*/ 6 w 24"/>
              <a:gd name="T85" fmla="*/ 354 h 2214"/>
              <a:gd name="T86" fmla="*/ 6 w 24"/>
              <a:gd name="T87" fmla="*/ 312 h 2214"/>
              <a:gd name="T88" fmla="*/ 6 w 24"/>
              <a:gd name="T89" fmla="*/ 264 h 2214"/>
              <a:gd name="T90" fmla="*/ 6 w 24"/>
              <a:gd name="T91" fmla="*/ 222 h 2214"/>
              <a:gd name="T92" fmla="*/ 6 w 24"/>
              <a:gd name="T93" fmla="*/ 174 h 2214"/>
              <a:gd name="T94" fmla="*/ 6 w 24"/>
              <a:gd name="T95" fmla="*/ 132 h 2214"/>
              <a:gd name="T96" fmla="*/ 6 w 24"/>
              <a:gd name="T97" fmla="*/ 90 h 2214"/>
              <a:gd name="T98" fmla="*/ 6 w 24"/>
              <a:gd name="T99" fmla="*/ 42 h 2214"/>
              <a:gd name="T100" fmla="*/ 6 w 24"/>
              <a:gd name="T101" fmla="*/ 0 h 2214"/>
              <a:gd name="T102" fmla="*/ 0 w 24"/>
              <a:gd name="T103" fmla="*/ 2208 h 2214"/>
              <a:gd name="T104" fmla="*/ 0 w 24"/>
              <a:gd name="T105" fmla="*/ 1986 h 2214"/>
              <a:gd name="T106" fmla="*/ 0 w 24"/>
              <a:gd name="T107" fmla="*/ 1764 h 2214"/>
              <a:gd name="T108" fmla="*/ 0 w 24"/>
              <a:gd name="T109" fmla="*/ 1548 h 2214"/>
              <a:gd name="T110" fmla="*/ 0 w 24"/>
              <a:gd name="T111" fmla="*/ 1326 h 2214"/>
              <a:gd name="T112" fmla="*/ 0 w 24"/>
              <a:gd name="T113" fmla="*/ 1104 h 2214"/>
              <a:gd name="T114" fmla="*/ 0 w 24"/>
              <a:gd name="T115" fmla="*/ 882 h 2214"/>
              <a:gd name="T116" fmla="*/ 0 w 24"/>
              <a:gd name="T117" fmla="*/ 660 h 2214"/>
              <a:gd name="T118" fmla="*/ 0 w 24"/>
              <a:gd name="T119" fmla="*/ 444 h 2214"/>
              <a:gd name="T120" fmla="*/ 0 w 24"/>
              <a:gd name="T121" fmla="*/ 222 h 2214"/>
              <a:gd name="T122" fmla="*/ 0 w 24"/>
              <a:gd name="T123" fmla="*/ 0 h 221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4"/>
              <a:gd name="T187" fmla="*/ 0 h 2214"/>
              <a:gd name="T188" fmla="*/ 24 w 24"/>
              <a:gd name="T189" fmla="*/ 2214 h 221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4" h="2214">
                <a:moveTo>
                  <a:pt x="6" y="2208"/>
                </a:moveTo>
                <a:lnTo>
                  <a:pt x="24" y="2208"/>
                </a:lnTo>
                <a:lnTo>
                  <a:pt x="24" y="2214"/>
                </a:lnTo>
                <a:lnTo>
                  <a:pt x="6" y="2214"/>
                </a:lnTo>
                <a:lnTo>
                  <a:pt x="6" y="2208"/>
                </a:lnTo>
                <a:close/>
                <a:moveTo>
                  <a:pt x="6" y="2166"/>
                </a:moveTo>
                <a:lnTo>
                  <a:pt x="24" y="2166"/>
                </a:lnTo>
                <a:lnTo>
                  <a:pt x="24" y="2172"/>
                </a:lnTo>
                <a:lnTo>
                  <a:pt x="6" y="2172"/>
                </a:lnTo>
                <a:lnTo>
                  <a:pt x="6" y="2166"/>
                </a:lnTo>
                <a:close/>
                <a:moveTo>
                  <a:pt x="6" y="2118"/>
                </a:moveTo>
                <a:lnTo>
                  <a:pt x="24" y="2118"/>
                </a:lnTo>
                <a:lnTo>
                  <a:pt x="24" y="2124"/>
                </a:lnTo>
                <a:lnTo>
                  <a:pt x="6" y="2124"/>
                </a:lnTo>
                <a:lnTo>
                  <a:pt x="6" y="2118"/>
                </a:lnTo>
                <a:close/>
                <a:moveTo>
                  <a:pt x="6" y="2076"/>
                </a:moveTo>
                <a:lnTo>
                  <a:pt x="24" y="2076"/>
                </a:lnTo>
                <a:lnTo>
                  <a:pt x="24" y="2082"/>
                </a:lnTo>
                <a:lnTo>
                  <a:pt x="6" y="2082"/>
                </a:lnTo>
                <a:lnTo>
                  <a:pt x="6" y="2076"/>
                </a:lnTo>
                <a:close/>
                <a:moveTo>
                  <a:pt x="6" y="2034"/>
                </a:moveTo>
                <a:lnTo>
                  <a:pt x="24" y="2034"/>
                </a:lnTo>
                <a:lnTo>
                  <a:pt x="24" y="2040"/>
                </a:lnTo>
                <a:lnTo>
                  <a:pt x="6" y="2040"/>
                </a:lnTo>
                <a:lnTo>
                  <a:pt x="6" y="2034"/>
                </a:lnTo>
                <a:close/>
                <a:moveTo>
                  <a:pt x="6" y="1986"/>
                </a:moveTo>
                <a:lnTo>
                  <a:pt x="24" y="1986"/>
                </a:lnTo>
                <a:lnTo>
                  <a:pt x="24" y="1992"/>
                </a:lnTo>
                <a:lnTo>
                  <a:pt x="6" y="1992"/>
                </a:lnTo>
                <a:lnTo>
                  <a:pt x="6" y="1986"/>
                </a:lnTo>
                <a:close/>
                <a:moveTo>
                  <a:pt x="6" y="1944"/>
                </a:moveTo>
                <a:lnTo>
                  <a:pt x="24" y="1944"/>
                </a:lnTo>
                <a:lnTo>
                  <a:pt x="24" y="1950"/>
                </a:lnTo>
                <a:lnTo>
                  <a:pt x="6" y="1950"/>
                </a:lnTo>
                <a:lnTo>
                  <a:pt x="6" y="1944"/>
                </a:lnTo>
                <a:close/>
                <a:moveTo>
                  <a:pt x="6" y="1896"/>
                </a:moveTo>
                <a:lnTo>
                  <a:pt x="24" y="1896"/>
                </a:lnTo>
                <a:lnTo>
                  <a:pt x="24" y="1902"/>
                </a:lnTo>
                <a:lnTo>
                  <a:pt x="6" y="1902"/>
                </a:lnTo>
                <a:lnTo>
                  <a:pt x="6" y="1896"/>
                </a:lnTo>
                <a:close/>
                <a:moveTo>
                  <a:pt x="6" y="1854"/>
                </a:moveTo>
                <a:lnTo>
                  <a:pt x="24" y="1854"/>
                </a:lnTo>
                <a:lnTo>
                  <a:pt x="24" y="1860"/>
                </a:lnTo>
                <a:lnTo>
                  <a:pt x="6" y="1860"/>
                </a:lnTo>
                <a:lnTo>
                  <a:pt x="6" y="1854"/>
                </a:lnTo>
                <a:close/>
                <a:moveTo>
                  <a:pt x="6" y="1812"/>
                </a:moveTo>
                <a:lnTo>
                  <a:pt x="24" y="1812"/>
                </a:lnTo>
                <a:lnTo>
                  <a:pt x="24" y="1818"/>
                </a:lnTo>
                <a:lnTo>
                  <a:pt x="6" y="1818"/>
                </a:lnTo>
                <a:lnTo>
                  <a:pt x="6" y="1812"/>
                </a:lnTo>
                <a:close/>
                <a:moveTo>
                  <a:pt x="6" y="1764"/>
                </a:moveTo>
                <a:lnTo>
                  <a:pt x="24" y="1764"/>
                </a:lnTo>
                <a:lnTo>
                  <a:pt x="24" y="1770"/>
                </a:lnTo>
                <a:lnTo>
                  <a:pt x="6" y="1770"/>
                </a:lnTo>
                <a:lnTo>
                  <a:pt x="6" y="1764"/>
                </a:lnTo>
                <a:close/>
                <a:moveTo>
                  <a:pt x="6" y="1722"/>
                </a:moveTo>
                <a:lnTo>
                  <a:pt x="24" y="1722"/>
                </a:lnTo>
                <a:lnTo>
                  <a:pt x="24" y="1728"/>
                </a:lnTo>
                <a:lnTo>
                  <a:pt x="6" y="1728"/>
                </a:lnTo>
                <a:lnTo>
                  <a:pt x="6" y="1722"/>
                </a:lnTo>
                <a:close/>
                <a:moveTo>
                  <a:pt x="6" y="1680"/>
                </a:moveTo>
                <a:lnTo>
                  <a:pt x="24" y="1680"/>
                </a:lnTo>
                <a:lnTo>
                  <a:pt x="24" y="1686"/>
                </a:lnTo>
                <a:lnTo>
                  <a:pt x="6" y="1686"/>
                </a:lnTo>
                <a:lnTo>
                  <a:pt x="6" y="1680"/>
                </a:lnTo>
                <a:close/>
                <a:moveTo>
                  <a:pt x="6" y="1632"/>
                </a:moveTo>
                <a:lnTo>
                  <a:pt x="24" y="1632"/>
                </a:lnTo>
                <a:lnTo>
                  <a:pt x="24" y="1638"/>
                </a:lnTo>
                <a:lnTo>
                  <a:pt x="6" y="1638"/>
                </a:lnTo>
                <a:lnTo>
                  <a:pt x="6" y="1632"/>
                </a:lnTo>
                <a:close/>
                <a:moveTo>
                  <a:pt x="6" y="1590"/>
                </a:moveTo>
                <a:lnTo>
                  <a:pt x="24" y="1590"/>
                </a:lnTo>
                <a:lnTo>
                  <a:pt x="24" y="1596"/>
                </a:lnTo>
                <a:lnTo>
                  <a:pt x="6" y="1596"/>
                </a:lnTo>
                <a:lnTo>
                  <a:pt x="6" y="1590"/>
                </a:lnTo>
                <a:close/>
                <a:moveTo>
                  <a:pt x="6" y="1548"/>
                </a:moveTo>
                <a:lnTo>
                  <a:pt x="24" y="1548"/>
                </a:lnTo>
                <a:lnTo>
                  <a:pt x="24" y="1554"/>
                </a:lnTo>
                <a:lnTo>
                  <a:pt x="6" y="1554"/>
                </a:lnTo>
                <a:lnTo>
                  <a:pt x="6" y="1548"/>
                </a:lnTo>
                <a:close/>
                <a:moveTo>
                  <a:pt x="6" y="1500"/>
                </a:moveTo>
                <a:lnTo>
                  <a:pt x="24" y="1500"/>
                </a:lnTo>
                <a:lnTo>
                  <a:pt x="24" y="1506"/>
                </a:lnTo>
                <a:lnTo>
                  <a:pt x="6" y="1506"/>
                </a:lnTo>
                <a:lnTo>
                  <a:pt x="6" y="1500"/>
                </a:lnTo>
                <a:close/>
                <a:moveTo>
                  <a:pt x="6" y="1458"/>
                </a:moveTo>
                <a:lnTo>
                  <a:pt x="24" y="1458"/>
                </a:lnTo>
                <a:lnTo>
                  <a:pt x="24" y="1464"/>
                </a:lnTo>
                <a:lnTo>
                  <a:pt x="6" y="1464"/>
                </a:lnTo>
                <a:lnTo>
                  <a:pt x="6" y="1458"/>
                </a:lnTo>
                <a:close/>
                <a:moveTo>
                  <a:pt x="6" y="1416"/>
                </a:moveTo>
                <a:lnTo>
                  <a:pt x="24" y="1416"/>
                </a:lnTo>
                <a:lnTo>
                  <a:pt x="24" y="1422"/>
                </a:lnTo>
                <a:lnTo>
                  <a:pt x="6" y="1422"/>
                </a:lnTo>
                <a:lnTo>
                  <a:pt x="6" y="1416"/>
                </a:lnTo>
                <a:close/>
                <a:moveTo>
                  <a:pt x="6" y="1368"/>
                </a:moveTo>
                <a:lnTo>
                  <a:pt x="24" y="1368"/>
                </a:lnTo>
                <a:lnTo>
                  <a:pt x="24" y="1374"/>
                </a:lnTo>
                <a:lnTo>
                  <a:pt x="6" y="1374"/>
                </a:lnTo>
                <a:lnTo>
                  <a:pt x="6" y="1368"/>
                </a:lnTo>
                <a:close/>
                <a:moveTo>
                  <a:pt x="6" y="1326"/>
                </a:moveTo>
                <a:lnTo>
                  <a:pt x="24" y="1326"/>
                </a:lnTo>
                <a:lnTo>
                  <a:pt x="24" y="1332"/>
                </a:lnTo>
                <a:lnTo>
                  <a:pt x="6" y="1332"/>
                </a:lnTo>
                <a:lnTo>
                  <a:pt x="6" y="1326"/>
                </a:lnTo>
                <a:close/>
                <a:moveTo>
                  <a:pt x="6" y="1278"/>
                </a:moveTo>
                <a:lnTo>
                  <a:pt x="24" y="1278"/>
                </a:lnTo>
                <a:lnTo>
                  <a:pt x="24" y="1284"/>
                </a:lnTo>
                <a:lnTo>
                  <a:pt x="6" y="1284"/>
                </a:lnTo>
                <a:lnTo>
                  <a:pt x="6" y="1278"/>
                </a:lnTo>
                <a:close/>
                <a:moveTo>
                  <a:pt x="6" y="1236"/>
                </a:moveTo>
                <a:lnTo>
                  <a:pt x="24" y="1236"/>
                </a:lnTo>
                <a:lnTo>
                  <a:pt x="24" y="1242"/>
                </a:lnTo>
                <a:lnTo>
                  <a:pt x="6" y="1242"/>
                </a:lnTo>
                <a:lnTo>
                  <a:pt x="6" y="1236"/>
                </a:lnTo>
                <a:close/>
                <a:moveTo>
                  <a:pt x="6" y="1194"/>
                </a:moveTo>
                <a:lnTo>
                  <a:pt x="24" y="1194"/>
                </a:lnTo>
                <a:lnTo>
                  <a:pt x="24" y="1200"/>
                </a:lnTo>
                <a:lnTo>
                  <a:pt x="6" y="1200"/>
                </a:lnTo>
                <a:lnTo>
                  <a:pt x="6" y="1194"/>
                </a:lnTo>
                <a:close/>
                <a:moveTo>
                  <a:pt x="6" y="1146"/>
                </a:moveTo>
                <a:lnTo>
                  <a:pt x="24" y="1146"/>
                </a:lnTo>
                <a:lnTo>
                  <a:pt x="24" y="1152"/>
                </a:lnTo>
                <a:lnTo>
                  <a:pt x="6" y="1152"/>
                </a:lnTo>
                <a:lnTo>
                  <a:pt x="6" y="1146"/>
                </a:lnTo>
                <a:close/>
                <a:moveTo>
                  <a:pt x="6" y="1104"/>
                </a:moveTo>
                <a:lnTo>
                  <a:pt x="24" y="1104"/>
                </a:lnTo>
                <a:lnTo>
                  <a:pt x="24" y="1110"/>
                </a:lnTo>
                <a:lnTo>
                  <a:pt x="6" y="1110"/>
                </a:lnTo>
                <a:lnTo>
                  <a:pt x="6" y="1104"/>
                </a:lnTo>
                <a:close/>
                <a:moveTo>
                  <a:pt x="6" y="1062"/>
                </a:moveTo>
                <a:lnTo>
                  <a:pt x="24" y="1062"/>
                </a:lnTo>
                <a:lnTo>
                  <a:pt x="24" y="1068"/>
                </a:lnTo>
                <a:lnTo>
                  <a:pt x="6" y="1068"/>
                </a:lnTo>
                <a:lnTo>
                  <a:pt x="6" y="1062"/>
                </a:lnTo>
                <a:close/>
                <a:moveTo>
                  <a:pt x="6" y="1014"/>
                </a:moveTo>
                <a:lnTo>
                  <a:pt x="24" y="1014"/>
                </a:lnTo>
                <a:lnTo>
                  <a:pt x="24" y="1020"/>
                </a:lnTo>
                <a:lnTo>
                  <a:pt x="6" y="1020"/>
                </a:lnTo>
                <a:lnTo>
                  <a:pt x="6" y="1014"/>
                </a:lnTo>
                <a:close/>
                <a:moveTo>
                  <a:pt x="6" y="972"/>
                </a:moveTo>
                <a:lnTo>
                  <a:pt x="24" y="972"/>
                </a:lnTo>
                <a:lnTo>
                  <a:pt x="24" y="978"/>
                </a:lnTo>
                <a:lnTo>
                  <a:pt x="6" y="978"/>
                </a:lnTo>
                <a:lnTo>
                  <a:pt x="6" y="972"/>
                </a:lnTo>
                <a:close/>
                <a:moveTo>
                  <a:pt x="6" y="930"/>
                </a:moveTo>
                <a:lnTo>
                  <a:pt x="24" y="930"/>
                </a:lnTo>
                <a:lnTo>
                  <a:pt x="24" y="936"/>
                </a:lnTo>
                <a:lnTo>
                  <a:pt x="6" y="936"/>
                </a:lnTo>
                <a:lnTo>
                  <a:pt x="6" y="930"/>
                </a:lnTo>
                <a:close/>
                <a:moveTo>
                  <a:pt x="6" y="882"/>
                </a:moveTo>
                <a:lnTo>
                  <a:pt x="24" y="882"/>
                </a:lnTo>
                <a:lnTo>
                  <a:pt x="24" y="888"/>
                </a:lnTo>
                <a:lnTo>
                  <a:pt x="6" y="888"/>
                </a:lnTo>
                <a:lnTo>
                  <a:pt x="6" y="882"/>
                </a:lnTo>
                <a:close/>
                <a:moveTo>
                  <a:pt x="6" y="840"/>
                </a:moveTo>
                <a:lnTo>
                  <a:pt x="24" y="840"/>
                </a:lnTo>
                <a:lnTo>
                  <a:pt x="24" y="846"/>
                </a:lnTo>
                <a:lnTo>
                  <a:pt x="6" y="846"/>
                </a:lnTo>
                <a:lnTo>
                  <a:pt x="6" y="840"/>
                </a:lnTo>
                <a:close/>
                <a:moveTo>
                  <a:pt x="6" y="792"/>
                </a:moveTo>
                <a:lnTo>
                  <a:pt x="24" y="792"/>
                </a:lnTo>
                <a:lnTo>
                  <a:pt x="24" y="798"/>
                </a:lnTo>
                <a:lnTo>
                  <a:pt x="6" y="798"/>
                </a:lnTo>
                <a:lnTo>
                  <a:pt x="6" y="792"/>
                </a:lnTo>
                <a:close/>
                <a:moveTo>
                  <a:pt x="6" y="750"/>
                </a:moveTo>
                <a:lnTo>
                  <a:pt x="24" y="750"/>
                </a:lnTo>
                <a:lnTo>
                  <a:pt x="24" y="756"/>
                </a:lnTo>
                <a:lnTo>
                  <a:pt x="6" y="756"/>
                </a:lnTo>
                <a:lnTo>
                  <a:pt x="6" y="750"/>
                </a:lnTo>
                <a:close/>
                <a:moveTo>
                  <a:pt x="6" y="708"/>
                </a:moveTo>
                <a:lnTo>
                  <a:pt x="24" y="708"/>
                </a:lnTo>
                <a:lnTo>
                  <a:pt x="24" y="714"/>
                </a:lnTo>
                <a:lnTo>
                  <a:pt x="6" y="714"/>
                </a:lnTo>
                <a:lnTo>
                  <a:pt x="6" y="708"/>
                </a:lnTo>
                <a:close/>
                <a:moveTo>
                  <a:pt x="6" y="660"/>
                </a:moveTo>
                <a:lnTo>
                  <a:pt x="24" y="660"/>
                </a:lnTo>
                <a:lnTo>
                  <a:pt x="24" y="666"/>
                </a:lnTo>
                <a:lnTo>
                  <a:pt x="6" y="666"/>
                </a:lnTo>
                <a:lnTo>
                  <a:pt x="6" y="660"/>
                </a:lnTo>
                <a:close/>
                <a:moveTo>
                  <a:pt x="6" y="618"/>
                </a:moveTo>
                <a:lnTo>
                  <a:pt x="24" y="618"/>
                </a:lnTo>
                <a:lnTo>
                  <a:pt x="24" y="624"/>
                </a:lnTo>
                <a:lnTo>
                  <a:pt x="6" y="624"/>
                </a:lnTo>
                <a:lnTo>
                  <a:pt x="6" y="618"/>
                </a:lnTo>
                <a:close/>
                <a:moveTo>
                  <a:pt x="6" y="576"/>
                </a:moveTo>
                <a:lnTo>
                  <a:pt x="24" y="576"/>
                </a:lnTo>
                <a:lnTo>
                  <a:pt x="24" y="582"/>
                </a:lnTo>
                <a:lnTo>
                  <a:pt x="6" y="582"/>
                </a:lnTo>
                <a:lnTo>
                  <a:pt x="6" y="576"/>
                </a:lnTo>
                <a:close/>
                <a:moveTo>
                  <a:pt x="6" y="528"/>
                </a:moveTo>
                <a:lnTo>
                  <a:pt x="24" y="528"/>
                </a:lnTo>
                <a:lnTo>
                  <a:pt x="24" y="534"/>
                </a:lnTo>
                <a:lnTo>
                  <a:pt x="6" y="534"/>
                </a:lnTo>
                <a:lnTo>
                  <a:pt x="6" y="528"/>
                </a:lnTo>
                <a:close/>
                <a:moveTo>
                  <a:pt x="6" y="486"/>
                </a:moveTo>
                <a:lnTo>
                  <a:pt x="24" y="486"/>
                </a:lnTo>
                <a:lnTo>
                  <a:pt x="24" y="492"/>
                </a:lnTo>
                <a:lnTo>
                  <a:pt x="6" y="492"/>
                </a:lnTo>
                <a:lnTo>
                  <a:pt x="6" y="486"/>
                </a:lnTo>
                <a:close/>
                <a:moveTo>
                  <a:pt x="6" y="444"/>
                </a:moveTo>
                <a:lnTo>
                  <a:pt x="24" y="444"/>
                </a:lnTo>
                <a:lnTo>
                  <a:pt x="24" y="450"/>
                </a:lnTo>
                <a:lnTo>
                  <a:pt x="6" y="450"/>
                </a:lnTo>
                <a:lnTo>
                  <a:pt x="6" y="444"/>
                </a:lnTo>
                <a:close/>
                <a:moveTo>
                  <a:pt x="6" y="396"/>
                </a:moveTo>
                <a:lnTo>
                  <a:pt x="24" y="396"/>
                </a:lnTo>
                <a:lnTo>
                  <a:pt x="24" y="402"/>
                </a:lnTo>
                <a:lnTo>
                  <a:pt x="6" y="402"/>
                </a:lnTo>
                <a:lnTo>
                  <a:pt x="6" y="396"/>
                </a:lnTo>
                <a:close/>
                <a:moveTo>
                  <a:pt x="6" y="354"/>
                </a:moveTo>
                <a:lnTo>
                  <a:pt x="24" y="354"/>
                </a:lnTo>
                <a:lnTo>
                  <a:pt x="24" y="360"/>
                </a:lnTo>
                <a:lnTo>
                  <a:pt x="6" y="360"/>
                </a:lnTo>
                <a:lnTo>
                  <a:pt x="6" y="354"/>
                </a:lnTo>
                <a:close/>
                <a:moveTo>
                  <a:pt x="6" y="312"/>
                </a:moveTo>
                <a:lnTo>
                  <a:pt x="24" y="312"/>
                </a:lnTo>
                <a:lnTo>
                  <a:pt x="24" y="318"/>
                </a:lnTo>
                <a:lnTo>
                  <a:pt x="6" y="318"/>
                </a:lnTo>
                <a:lnTo>
                  <a:pt x="6" y="312"/>
                </a:lnTo>
                <a:close/>
                <a:moveTo>
                  <a:pt x="6" y="264"/>
                </a:moveTo>
                <a:lnTo>
                  <a:pt x="24" y="264"/>
                </a:lnTo>
                <a:lnTo>
                  <a:pt x="24" y="270"/>
                </a:lnTo>
                <a:lnTo>
                  <a:pt x="6" y="270"/>
                </a:lnTo>
                <a:lnTo>
                  <a:pt x="6" y="264"/>
                </a:lnTo>
                <a:close/>
                <a:moveTo>
                  <a:pt x="6" y="222"/>
                </a:moveTo>
                <a:lnTo>
                  <a:pt x="24" y="222"/>
                </a:lnTo>
                <a:lnTo>
                  <a:pt x="24" y="228"/>
                </a:lnTo>
                <a:lnTo>
                  <a:pt x="6" y="228"/>
                </a:lnTo>
                <a:lnTo>
                  <a:pt x="6" y="222"/>
                </a:lnTo>
                <a:close/>
                <a:moveTo>
                  <a:pt x="6" y="174"/>
                </a:moveTo>
                <a:lnTo>
                  <a:pt x="24" y="174"/>
                </a:lnTo>
                <a:lnTo>
                  <a:pt x="24" y="180"/>
                </a:lnTo>
                <a:lnTo>
                  <a:pt x="6" y="180"/>
                </a:lnTo>
                <a:lnTo>
                  <a:pt x="6" y="174"/>
                </a:lnTo>
                <a:close/>
                <a:moveTo>
                  <a:pt x="6" y="132"/>
                </a:moveTo>
                <a:lnTo>
                  <a:pt x="24" y="132"/>
                </a:lnTo>
                <a:lnTo>
                  <a:pt x="24" y="138"/>
                </a:lnTo>
                <a:lnTo>
                  <a:pt x="6" y="138"/>
                </a:lnTo>
                <a:lnTo>
                  <a:pt x="6" y="132"/>
                </a:lnTo>
                <a:close/>
                <a:moveTo>
                  <a:pt x="6" y="90"/>
                </a:moveTo>
                <a:lnTo>
                  <a:pt x="24" y="90"/>
                </a:lnTo>
                <a:lnTo>
                  <a:pt x="24" y="96"/>
                </a:lnTo>
                <a:lnTo>
                  <a:pt x="6" y="96"/>
                </a:lnTo>
                <a:lnTo>
                  <a:pt x="6" y="90"/>
                </a:lnTo>
                <a:close/>
                <a:moveTo>
                  <a:pt x="6" y="42"/>
                </a:moveTo>
                <a:lnTo>
                  <a:pt x="24" y="42"/>
                </a:lnTo>
                <a:lnTo>
                  <a:pt x="24" y="48"/>
                </a:lnTo>
                <a:lnTo>
                  <a:pt x="6" y="48"/>
                </a:lnTo>
                <a:lnTo>
                  <a:pt x="6" y="42"/>
                </a:lnTo>
                <a:close/>
                <a:moveTo>
                  <a:pt x="6" y="0"/>
                </a:moveTo>
                <a:lnTo>
                  <a:pt x="24" y="0"/>
                </a:lnTo>
                <a:lnTo>
                  <a:pt x="24" y="6"/>
                </a:lnTo>
                <a:lnTo>
                  <a:pt x="6" y="6"/>
                </a:lnTo>
                <a:lnTo>
                  <a:pt x="6" y="0"/>
                </a:lnTo>
                <a:close/>
                <a:moveTo>
                  <a:pt x="0" y="2208"/>
                </a:moveTo>
                <a:lnTo>
                  <a:pt x="24" y="2208"/>
                </a:lnTo>
                <a:lnTo>
                  <a:pt x="24" y="2214"/>
                </a:lnTo>
                <a:lnTo>
                  <a:pt x="0" y="2214"/>
                </a:lnTo>
                <a:lnTo>
                  <a:pt x="0" y="2208"/>
                </a:lnTo>
                <a:close/>
                <a:moveTo>
                  <a:pt x="0" y="1986"/>
                </a:moveTo>
                <a:lnTo>
                  <a:pt x="24" y="1986"/>
                </a:lnTo>
                <a:lnTo>
                  <a:pt x="24" y="1992"/>
                </a:lnTo>
                <a:lnTo>
                  <a:pt x="0" y="1992"/>
                </a:lnTo>
                <a:lnTo>
                  <a:pt x="0" y="1986"/>
                </a:lnTo>
                <a:close/>
                <a:moveTo>
                  <a:pt x="0" y="1764"/>
                </a:moveTo>
                <a:lnTo>
                  <a:pt x="24" y="1764"/>
                </a:lnTo>
                <a:lnTo>
                  <a:pt x="24" y="1770"/>
                </a:lnTo>
                <a:lnTo>
                  <a:pt x="0" y="1770"/>
                </a:lnTo>
                <a:lnTo>
                  <a:pt x="0" y="1764"/>
                </a:lnTo>
                <a:close/>
                <a:moveTo>
                  <a:pt x="0" y="1548"/>
                </a:moveTo>
                <a:lnTo>
                  <a:pt x="24" y="1548"/>
                </a:lnTo>
                <a:lnTo>
                  <a:pt x="24" y="1554"/>
                </a:lnTo>
                <a:lnTo>
                  <a:pt x="0" y="1554"/>
                </a:lnTo>
                <a:lnTo>
                  <a:pt x="0" y="1548"/>
                </a:lnTo>
                <a:close/>
                <a:moveTo>
                  <a:pt x="0" y="1326"/>
                </a:moveTo>
                <a:lnTo>
                  <a:pt x="24" y="1326"/>
                </a:lnTo>
                <a:lnTo>
                  <a:pt x="24" y="1332"/>
                </a:lnTo>
                <a:lnTo>
                  <a:pt x="0" y="1332"/>
                </a:lnTo>
                <a:lnTo>
                  <a:pt x="0" y="1326"/>
                </a:lnTo>
                <a:close/>
                <a:moveTo>
                  <a:pt x="0" y="1104"/>
                </a:moveTo>
                <a:lnTo>
                  <a:pt x="24" y="1104"/>
                </a:lnTo>
                <a:lnTo>
                  <a:pt x="24" y="1110"/>
                </a:lnTo>
                <a:lnTo>
                  <a:pt x="0" y="1110"/>
                </a:lnTo>
                <a:lnTo>
                  <a:pt x="0" y="1104"/>
                </a:lnTo>
                <a:close/>
                <a:moveTo>
                  <a:pt x="0" y="882"/>
                </a:moveTo>
                <a:lnTo>
                  <a:pt x="24" y="882"/>
                </a:lnTo>
                <a:lnTo>
                  <a:pt x="24" y="888"/>
                </a:lnTo>
                <a:lnTo>
                  <a:pt x="0" y="888"/>
                </a:lnTo>
                <a:lnTo>
                  <a:pt x="0" y="882"/>
                </a:lnTo>
                <a:close/>
                <a:moveTo>
                  <a:pt x="0" y="660"/>
                </a:moveTo>
                <a:lnTo>
                  <a:pt x="24" y="660"/>
                </a:lnTo>
                <a:lnTo>
                  <a:pt x="24" y="666"/>
                </a:lnTo>
                <a:lnTo>
                  <a:pt x="0" y="666"/>
                </a:lnTo>
                <a:lnTo>
                  <a:pt x="0" y="660"/>
                </a:lnTo>
                <a:close/>
                <a:moveTo>
                  <a:pt x="0" y="444"/>
                </a:moveTo>
                <a:lnTo>
                  <a:pt x="24" y="444"/>
                </a:lnTo>
                <a:lnTo>
                  <a:pt x="24" y="450"/>
                </a:lnTo>
                <a:lnTo>
                  <a:pt x="0" y="450"/>
                </a:lnTo>
                <a:lnTo>
                  <a:pt x="0" y="444"/>
                </a:lnTo>
                <a:close/>
                <a:moveTo>
                  <a:pt x="0" y="222"/>
                </a:moveTo>
                <a:lnTo>
                  <a:pt x="24" y="222"/>
                </a:lnTo>
                <a:lnTo>
                  <a:pt x="24" y="228"/>
                </a:lnTo>
                <a:lnTo>
                  <a:pt x="0" y="228"/>
                </a:lnTo>
                <a:lnTo>
                  <a:pt x="0" y="222"/>
                </a:lnTo>
                <a:close/>
                <a:moveTo>
                  <a:pt x="0" y="0"/>
                </a:moveTo>
                <a:lnTo>
                  <a:pt x="24" y="0"/>
                </a:lnTo>
                <a:lnTo>
                  <a:pt x="24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868686"/>
          </a:solidFill>
          <a:ln w="6">
            <a:solidFill>
              <a:schemeClr val="bg1"/>
            </a:solidFill>
            <a:bevel/>
            <a:headEnd/>
            <a:tailEnd/>
          </a:ln>
        </p:spPr>
        <p:txBody>
          <a:bodyPr lIns="101882" tIns="50941" rIns="101882" bIns="50941"/>
          <a:lstStyle/>
          <a:p>
            <a:endParaRPr lang="en-NZ" sz="2800">
              <a:solidFill>
                <a:schemeClr val="bg1"/>
              </a:solidFill>
            </a:endParaRPr>
          </a:p>
        </p:txBody>
      </p:sp>
      <p:sp>
        <p:nvSpPr>
          <p:cNvPr id="91139" name="Line 49"/>
          <p:cNvSpPr>
            <a:spLocks noChangeShapeType="1"/>
          </p:cNvSpPr>
          <p:nvPr/>
        </p:nvSpPr>
        <p:spPr bwMode="auto">
          <a:xfrm rot="5400000">
            <a:off x="-1015206" y="3677444"/>
            <a:ext cx="4746625" cy="4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1882" tIns="50941" rIns="101882" bIns="50941"/>
          <a:lstStyle/>
          <a:p>
            <a:endParaRPr lang="en-NZ"/>
          </a:p>
        </p:txBody>
      </p:sp>
      <p:sp>
        <p:nvSpPr>
          <p:cNvPr id="91140" name="Rectangle 60"/>
          <p:cNvSpPr>
            <a:spLocks noChangeArrowheads="1"/>
          </p:cNvSpPr>
          <p:nvPr/>
        </p:nvSpPr>
        <p:spPr bwMode="auto">
          <a:xfrm rot="5400000" flipV="1">
            <a:off x="-1427162" y="3595687"/>
            <a:ext cx="42560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017588" eaLnBrk="1" hangingPunct="1"/>
            <a:r>
              <a: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Percent of vehicles</a:t>
            </a:r>
          </a:p>
        </p:txBody>
      </p:sp>
      <p:sp>
        <p:nvSpPr>
          <p:cNvPr id="13" name="Rectangle 65"/>
          <p:cNvSpPr>
            <a:spLocks noChangeArrowheads="1"/>
          </p:cNvSpPr>
          <p:nvPr/>
        </p:nvSpPr>
        <p:spPr bwMode="auto">
          <a:xfrm>
            <a:off x="2378075" y="331788"/>
            <a:ext cx="5308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Post-treatment speeds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91142" name="Line 49"/>
          <p:cNvSpPr>
            <a:spLocks noChangeShapeType="1"/>
          </p:cNvSpPr>
          <p:nvPr/>
        </p:nvSpPr>
        <p:spPr bwMode="auto">
          <a:xfrm>
            <a:off x="1389063" y="6051550"/>
            <a:ext cx="7716837" cy="63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1882" tIns="50941" rIns="101882" bIns="50941"/>
          <a:lstStyle/>
          <a:p>
            <a:endParaRPr lang="en-NZ"/>
          </a:p>
        </p:txBody>
      </p:sp>
      <p:sp>
        <p:nvSpPr>
          <p:cNvPr id="91143" name="Rectangle 11"/>
          <p:cNvSpPr>
            <a:spLocks noChangeArrowheads="1"/>
          </p:cNvSpPr>
          <p:nvPr/>
        </p:nvSpPr>
        <p:spPr bwMode="auto">
          <a:xfrm>
            <a:off x="1365250" y="6046788"/>
            <a:ext cx="7434263" cy="14287"/>
          </a:xfrm>
          <a:prstGeom prst="rect">
            <a:avLst/>
          </a:prstGeom>
          <a:solidFill>
            <a:srgbClr val="868686"/>
          </a:solidFill>
          <a:ln w="6">
            <a:solidFill>
              <a:srgbClr val="FFFFFF"/>
            </a:solidFill>
            <a:bevel/>
            <a:headEnd/>
            <a:tailEnd/>
          </a:ln>
        </p:spPr>
        <p:txBody>
          <a:bodyPr/>
          <a:lstStyle/>
          <a:p>
            <a:endParaRPr lang="en-NZ" sz="3600">
              <a:solidFill>
                <a:schemeClr val="bg1"/>
              </a:solidFill>
            </a:endParaRPr>
          </a:p>
        </p:txBody>
      </p:sp>
      <p:sp>
        <p:nvSpPr>
          <p:cNvPr id="91144" name="Freeform 12"/>
          <p:cNvSpPr>
            <a:spLocks noEditPoints="1"/>
          </p:cNvSpPr>
          <p:nvPr/>
        </p:nvSpPr>
        <p:spPr bwMode="auto">
          <a:xfrm>
            <a:off x="1354138" y="6054725"/>
            <a:ext cx="7456487" cy="58738"/>
          </a:xfrm>
          <a:custGeom>
            <a:avLst/>
            <a:gdLst>
              <a:gd name="T0" fmla="*/ 108 w 2034"/>
              <a:gd name="T1" fmla="*/ 18 h 24"/>
              <a:gd name="T2" fmla="*/ 102 w 2034"/>
              <a:gd name="T3" fmla="*/ 0 h 24"/>
              <a:gd name="T4" fmla="*/ 312 w 2034"/>
              <a:gd name="T5" fmla="*/ 0 h 24"/>
              <a:gd name="T6" fmla="*/ 306 w 2034"/>
              <a:gd name="T7" fmla="*/ 18 h 24"/>
              <a:gd name="T8" fmla="*/ 312 w 2034"/>
              <a:gd name="T9" fmla="*/ 0 h 24"/>
              <a:gd name="T10" fmla="*/ 516 w 2034"/>
              <a:gd name="T11" fmla="*/ 18 h 24"/>
              <a:gd name="T12" fmla="*/ 510 w 2034"/>
              <a:gd name="T13" fmla="*/ 0 h 24"/>
              <a:gd name="T14" fmla="*/ 714 w 2034"/>
              <a:gd name="T15" fmla="*/ 0 h 24"/>
              <a:gd name="T16" fmla="*/ 708 w 2034"/>
              <a:gd name="T17" fmla="*/ 18 h 24"/>
              <a:gd name="T18" fmla="*/ 714 w 2034"/>
              <a:gd name="T19" fmla="*/ 0 h 24"/>
              <a:gd name="T20" fmla="*/ 918 w 2034"/>
              <a:gd name="T21" fmla="*/ 18 h 24"/>
              <a:gd name="T22" fmla="*/ 912 w 2034"/>
              <a:gd name="T23" fmla="*/ 0 h 24"/>
              <a:gd name="T24" fmla="*/ 1122 w 2034"/>
              <a:gd name="T25" fmla="*/ 0 h 24"/>
              <a:gd name="T26" fmla="*/ 1116 w 2034"/>
              <a:gd name="T27" fmla="*/ 18 h 24"/>
              <a:gd name="T28" fmla="*/ 1122 w 2034"/>
              <a:gd name="T29" fmla="*/ 0 h 24"/>
              <a:gd name="T30" fmla="*/ 1326 w 2034"/>
              <a:gd name="T31" fmla="*/ 18 h 24"/>
              <a:gd name="T32" fmla="*/ 1320 w 2034"/>
              <a:gd name="T33" fmla="*/ 0 h 24"/>
              <a:gd name="T34" fmla="*/ 1530 w 2034"/>
              <a:gd name="T35" fmla="*/ 0 h 24"/>
              <a:gd name="T36" fmla="*/ 1524 w 2034"/>
              <a:gd name="T37" fmla="*/ 18 h 24"/>
              <a:gd name="T38" fmla="*/ 1530 w 2034"/>
              <a:gd name="T39" fmla="*/ 0 h 24"/>
              <a:gd name="T40" fmla="*/ 1728 w 2034"/>
              <a:gd name="T41" fmla="*/ 18 h 24"/>
              <a:gd name="T42" fmla="*/ 1722 w 2034"/>
              <a:gd name="T43" fmla="*/ 0 h 24"/>
              <a:gd name="T44" fmla="*/ 1932 w 2034"/>
              <a:gd name="T45" fmla="*/ 0 h 24"/>
              <a:gd name="T46" fmla="*/ 1926 w 2034"/>
              <a:gd name="T47" fmla="*/ 18 h 24"/>
              <a:gd name="T48" fmla="*/ 1932 w 2034"/>
              <a:gd name="T49" fmla="*/ 0 h 24"/>
              <a:gd name="T50" fmla="*/ 2034 w 2034"/>
              <a:gd name="T51" fmla="*/ 18 h 24"/>
              <a:gd name="T52" fmla="*/ 2028 w 2034"/>
              <a:gd name="T53" fmla="*/ 0 h 24"/>
              <a:gd name="T54" fmla="*/ 6 w 2034"/>
              <a:gd name="T55" fmla="*/ 0 h 24"/>
              <a:gd name="T56" fmla="*/ 0 w 2034"/>
              <a:gd name="T57" fmla="*/ 24 h 24"/>
              <a:gd name="T58" fmla="*/ 6 w 2034"/>
              <a:gd name="T59" fmla="*/ 0 h 24"/>
              <a:gd name="T60" fmla="*/ 210 w 2034"/>
              <a:gd name="T61" fmla="*/ 24 h 24"/>
              <a:gd name="T62" fmla="*/ 204 w 2034"/>
              <a:gd name="T63" fmla="*/ 0 h 24"/>
              <a:gd name="T64" fmla="*/ 414 w 2034"/>
              <a:gd name="T65" fmla="*/ 0 h 24"/>
              <a:gd name="T66" fmla="*/ 408 w 2034"/>
              <a:gd name="T67" fmla="*/ 24 h 24"/>
              <a:gd name="T68" fmla="*/ 414 w 2034"/>
              <a:gd name="T69" fmla="*/ 0 h 24"/>
              <a:gd name="T70" fmla="*/ 612 w 2034"/>
              <a:gd name="T71" fmla="*/ 24 h 24"/>
              <a:gd name="T72" fmla="*/ 606 w 2034"/>
              <a:gd name="T73" fmla="*/ 0 h 24"/>
              <a:gd name="T74" fmla="*/ 816 w 2034"/>
              <a:gd name="T75" fmla="*/ 0 h 24"/>
              <a:gd name="T76" fmla="*/ 810 w 2034"/>
              <a:gd name="T77" fmla="*/ 24 h 24"/>
              <a:gd name="T78" fmla="*/ 816 w 2034"/>
              <a:gd name="T79" fmla="*/ 0 h 24"/>
              <a:gd name="T80" fmla="*/ 1020 w 2034"/>
              <a:gd name="T81" fmla="*/ 24 h 24"/>
              <a:gd name="T82" fmla="*/ 1014 w 2034"/>
              <a:gd name="T83" fmla="*/ 0 h 24"/>
              <a:gd name="T84" fmla="*/ 1224 w 2034"/>
              <a:gd name="T85" fmla="*/ 0 h 24"/>
              <a:gd name="T86" fmla="*/ 1218 w 2034"/>
              <a:gd name="T87" fmla="*/ 24 h 24"/>
              <a:gd name="T88" fmla="*/ 1224 w 2034"/>
              <a:gd name="T89" fmla="*/ 0 h 24"/>
              <a:gd name="T90" fmla="*/ 1428 w 2034"/>
              <a:gd name="T91" fmla="*/ 24 h 24"/>
              <a:gd name="T92" fmla="*/ 1422 w 2034"/>
              <a:gd name="T93" fmla="*/ 0 h 24"/>
              <a:gd name="T94" fmla="*/ 1626 w 2034"/>
              <a:gd name="T95" fmla="*/ 0 h 24"/>
              <a:gd name="T96" fmla="*/ 1620 w 2034"/>
              <a:gd name="T97" fmla="*/ 24 h 24"/>
              <a:gd name="T98" fmla="*/ 1626 w 2034"/>
              <a:gd name="T99" fmla="*/ 0 h 24"/>
              <a:gd name="T100" fmla="*/ 1830 w 2034"/>
              <a:gd name="T101" fmla="*/ 24 h 24"/>
              <a:gd name="T102" fmla="*/ 1824 w 2034"/>
              <a:gd name="T103" fmla="*/ 0 h 24"/>
              <a:gd name="T104" fmla="*/ 2034 w 2034"/>
              <a:gd name="T105" fmla="*/ 0 h 24"/>
              <a:gd name="T106" fmla="*/ 2028 w 2034"/>
              <a:gd name="T107" fmla="*/ 24 h 24"/>
              <a:gd name="T108" fmla="*/ 2034 w 2034"/>
              <a:gd name="T109" fmla="*/ 0 h 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034"/>
              <a:gd name="T166" fmla="*/ 0 h 24"/>
              <a:gd name="T167" fmla="*/ 2034 w 2034"/>
              <a:gd name="T168" fmla="*/ 24 h 2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034" h="24">
                <a:moveTo>
                  <a:pt x="108" y="0"/>
                </a:moveTo>
                <a:lnTo>
                  <a:pt x="108" y="18"/>
                </a:lnTo>
                <a:lnTo>
                  <a:pt x="102" y="18"/>
                </a:lnTo>
                <a:lnTo>
                  <a:pt x="102" y="0"/>
                </a:lnTo>
                <a:lnTo>
                  <a:pt x="108" y="0"/>
                </a:lnTo>
                <a:close/>
                <a:moveTo>
                  <a:pt x="312" y="0"/>
                </a:moveTo>
                <a:lnTo>
                  <a:pt x="312" y="18"/>
                </a:lnTo>
                <a:lnTo>
                  <a:pt x="306" y="18"/>
                </a:lnTo>
                <a:lnTo>
                  <a:pt x="306" y="0"/>
                </a:lnTo>
                <a:lnTo>
                  <a:pt x="312" y="0"/>
                </a:lnTo>
                <a:close/>
                <a:moveTo>
                  <a:pt x="516" y="0"/>
                </a:moveTo>
                <a:lnTo>
                  <a:pt x="516" y="18"/>
                </a:lnTo>
                <a:lnTo>
                  <a:pt x="510" y="18"/>
                </a:lnTo>
                <a:lnTo>
                  <a:pt x="510" y="0"/>
                </a:lnTo>
                <a:lnTo>
                  <a:pt x="516" y="0"/>
                </a:lnTo>
                <a:close/>
                <a:moveTo>
                  <a:pt x="714" y="0"/>
                </a:moveTo>
                <a:lnTo>
                  <a:pt x="714" y="18"/>
                </a:lnTo>
                <a:lnTo>
                  <a:pt x="708" y="18"/>
                </a:lnTo>
                <a:lnTo>
                  <a:pt x="708" y="0"/>
                </a:lnTo>
                <a:lnTo>
                  <a:pt x="714" y="0"/>
                </a:lnTo>
                <a:close/>
                <a:moveTo>
                  <a:pt x="918" y="0"/>
                </a:moveTo>
                <a:lnTo>
                  <a:pt x="918" y="18"/>
                </a:lnTo>
                <a:lnTo>
                  <a:pt x="912" y="18"/>
                </a:lnTo>
                <a:lnTo>
                  <a:pt x="912" y="0"/>
                </a:lnTo>
                <a:lnTo>
                  <a:pt x="918" y="0"/>
                </a:lnTo>
                <a:close/>
                <a:moveTo>
                  <a:pt x="1122" y="0"/>
                </a:moveTo>
                <a:lnTo>
                  <a:pt x="1122" y="18"/>
                </a:lnTo>
                <a:lnTo>
                  <a:pt x="1116" y="18"/>
                </a:lnTo>
                <a:lnTo>
                  <a:pt x="1116" y="0"/>
                </a:lnTo>
                <a:lnTo>
                  <a:pt x="1122" y="0"/>
                </a:lnTo>
                <a:close/>
                <a:moveTo>
                  <a:pt x="1326" y="0"/>
                </a:moveTo>
                <a:lnTo>
                  <a:pt x="1326" y="18"/>
                </a:lnTo>
                <a:lnTo>
                  <a:pt x="1320" y="18"/>
                </a:lnTo>
                <a:lnTo>
                  <a:pt x="1320" y="0"/>
                </a:lnTo>
                <a:lnTo>
                  <a:pt x="1326" y="0"/>
                </a:lnTo>
                <a:close/>
                <a:moveTo>
                  <a:pt x="1530" y="0"/>
                </a:moveTo>
                <a:lnTo>
                  <a:pt x="1530" y="18"/>
                </a:lnTo>
                <a:lnTo>
                  <a:pt x="1524" y="18"/>
                </a:lnTo>
                <a:lnTo>
                  <a:pt x="1524" y="0"/>
                </a:lnTo>
                <a:lnTo>
                  <a:pt x="1530" y="0"/>
                </a:lnTo>
                <a:close/>
                <a:moveTo>
                  <a:pt x="1728" y="0"/>
                </a:moveTo>
                <a:lnTo>
                  <a:pt x="1728" y="18"/>
                </a:lnTo>
                <a:lnTo>
                  <a:pt x="1722" y="18"/>
                </a:lnTo>
                <a:lnTo>
                  <a:pt x="1722" y="0"/>
                </a:lnTo>
                <a:lnTo>
                  <a:pt x="1728" y="0"/>
                </a:lnTo>
                <a:close/>
                <a:moveTo>
                  <a:pt x="1932" y="0"/>
                </a:moveTo>
                <a:lnTo>
                  <a:pt x="1932" y="18"/>
                </a:lnTo>
                <a:lnTo>
                  <a:pt x="1926" y="18"/>
                </a:lnTo>
                <a:lnTo>
                  <a:pt x="1926" y="0"/>
                </a:lnTo>
                <a:lnTo>
                  <a:pt x="1932" y="0"/>
                </a:lnTo>
                <a:close/>
                <a:moveTo>
                  <a:pt x="2034" y="0"/>
                </a:moveTo>
                <a:lnTo>
                  <a:pt x="2034" y="18"/>
                </a:lnTo>
                <a:lnTo>
                  <a:pt x="2028" y="18"/>
                </a:lnTo>
                <a:lnTo>
                  <a:pt x="2028" y="0"/>
                </a:lnTo>
                <a:lnTo>
                  <a:pt x="2034" y="0"/>
                </a:lnTo>
                <a:close/>
                <a:moveTo>
                  <a:pt x="6" y="0"/>
                </a:moveTo>
                <a:lnTo>
                  <a:pt x="6" y="24"/>
                </a:lnTo>
                <a:lnTo>
                  <a:pt x="0" y="24"/>
                </a:lnTo>
                <a:lnTo>
                  <a:pt x="0" y="0"/>
                </a:lnTo>
                <a:lnTo>
                  <a:pt x="6" y="0"/>
                </a:lnTo>
                <a:close/>
                <a:moveTo>
                  <a:pt x="210" y="0"/>
                </a:moveTo>
                <a:lnTo>
                  <a:pt x="210" y="24"/>
                </a:lnTo>
                <a:lnTo>
                  <a:pt x="204" y="24"/>
                </a:lnTo>
                <a:lnTo>
                  <a:pt x="204" y="0"/>
                </a:lnTo>
                <a:lnTo>
                  <a:pt x="210" y="0"/>
                </a:lnTo>
                <a:close/>
                <a:moveTo>
                  <a:pt x="414" y="0"/>
                </a:moveTo>
                <a:lnTo>
                  <a:pt x="414" y="24"/>
                </a:lnTo>
                <a:lnTo>
                  <a:pt x="408" y="24"/>
                </a:lnTo>
                <a:lnTo>
                  <a:pt x="408" y="0"/>
                </a:lnTo>
                <a:lnTo>
                  <a:pt x="414" y="0"/>
                </a:lnTo>
                <a:close/>
                <a:moveTo>
                  <a:pt x="612" y="0"/>
                </a:moveTo>
                <a:lnTo>
                  <a:pt x="612" y="24"/>
                </a:lnTo>
                <a:lnTo>
                  <a:pt x="606" y="24"/>
                </a:lnTo>
                <a:lnTo>
                  <a:pt x="606" y="0"/>
                </a:lnTo>
                <a:lnTo>
                  <a:pt x="612" y="0"/>
                </a:lnTo>
                <a:close/>
                <a:moveTo>
                  <a:pt x="816" y="0"/>
                </a:moveTo>
                <a:lnTo>
                  <a:pt x="816" y="24"/>
                </a:lnTo>
                <a:lnTo>
                  <a:pt x="810" y="24"/>
                </a:lnTo>
                <a:lnTo>
                  <a:pt x="810" y="0"/>
                </a:lnTo>
                <a:lnTo>
                  <a:pt x="816" y="0"/>
                </a:lnTo>
                <a:close/>
                <a:moveTo>
                  <a:pt x="1020" y="0"/>
                </a:moveTo>
                <a:lnTo>
                  <a:pt x="1020" y="24"/>
                </a:lnTo>
                <a:lnTo>
                  <a:pt x="1014" y="24"/>
                </a:lnTo>
                <a:lnTo>
                  <a:pt x="1014" y="0"/>
                </a:lnTo>
                <a:lnTo>
                  <a:pt x="1020" y="0"/>
                </a:lnTo>
                <a:close/>
                <a:moveTo>
                  <a:pt x="1224" y="0"/>
                </a:moveTo>
                <a:lnTo>
                  <a:pt x="1224" y="24"/>
                </a:lnTo>
                <a:lnTo>
                  <a:pt x="1218" y="24"/>
                </a:lnTo>
                <a:lnTo>
                  <a:pt x="1218" y="0"/>
                </a:lnTo>
                <a:lnTo>
                  <a:pt x="1224" y="0"/>
                </a:lnTo>
                <a:close/>
                <a:moveTo>
                  <a:pt x="1428" y="0"/>
                </a:moveTo>
                <a:lnTo>
                  <a:pt x="1428" y="24"/>
                </a:lnTo>
                <a:lnTo>
                  <a:pt x="1422" y="24"/>
                </a:lnTo>
                <a:lnTo>
                  <a:pt x="1422" y="0"/>
                </a:lnTo>
                <a:lnTo>
                  <a:pt x="1428" y="0"/>
                </a:lnTo>
                <a:close/>
                <a:moveTo>
                  <a:pt x="1626" y="0"/>
                </a:moveTo>
                <a:lnTo>
                  <a:pt x="1626" y="24"/>
                </a:lnTo>
                <a:lnTo>
                  <a:pt x="1620" y="24"/>
                </a:lnTo>
                <a:lnTo>
                  <a:pt x="1620" y="0"/>
                </a:lnTo>
                <a:lnTo>
                  <a:pt x="1626" y="0"/>
                </a:lnTo>
                <a:close/>
                <a:moveTo>
                  <a:pt x="1830" y="0"/>
                </a:moveTo>
                <a:lnTo>
                  <a:pt x="1830" y="24"/>
                </a:lnTo>
                <a:lnTo>
                  <a:pt x="1824" y="24"/>
                </a:lnTo>
                <a:lnTo>
                  <a:pt x="1824" y="0"/>
                </a:lnTo>
                <a:lnTo>
                  <a:pt x="1830" y="0"/>
                </a:lnTo>
                <a:close/>
                <a:moveTo>
                  <a:pt x="2034" y="0"/>
                </a:moveTo>
                <a:lnTo>
                  <a:pt x="2034" y="24"/>
                </a:lnTo>
                <a:lnTo>
                  <a:pt x="2028" y="24"/>
                </a:lnTo>
                <a:lnTo>
                  <a:pt x="2028" y="0"/>
                </a:lnTo>
                <a:lnTo>
                  <a:pt x="2034" y="0"/>
                </a:lnTo>
                <a:close/>
              </a:path>
            </a:pathLst>
          </a:custGeom>
          <a:solidFill>
            <a:srgbClr val="868686"/>
          </a:solidFill>
          <a:ln w="6">
            <a:solidFill>
              <a:srgbClr val="FFFFFF"/>
            </a:solidFill>
            <a:bevel/>
            <a:headEnd/>
            <a:tailEnd/>
          </a:ln>
        </p:spPr>
        <p:txBody>
          <a:bodyPr/>
          <a:lstStyle/>
          <a:p>
            <a:endParaRPr lang="en-NZ" sz="3600">
              <a:solidFill>
                <a:schemeClr val="bg1"/>
              </a:solidFill>
            </a:endParaRPr>
          </a:p>
        </p:txBody>
      </p:sp>
      <p:sp>
        <p:nvSpPr>
          <p:cNvPr id="91145" name="Rectangle 20"/>
          <p:cNvSpPr>
            <a:spLocks noChangeArrowheads="1"/>
          </p:cNvSpPr>
          <p:nvPr/>
        </p:nvSpPr>
        <p:spPr bwMode="auto">
          <a:xfrm>
            <a:off x="1289050" y="6159500"/>
            <a:ext cx="104775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1146" name="Rectangle 21"/>
          <p:cNvSpPr>
            <a:spLocks noChangeArrowheads="1"/>
          </p:cNvSpPr>
          <p:nvPr/>
        </p:nvSpPr>
        <p:spPr bwMode="auto">
          <a:xfrm>
            <a:off x="1966913" y="6159500"/>
            <a:ext cx="2095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10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1147" name="Rectangle 22"/>
          <p:cNvSpPr>
            <a:spLocks noChangeArrowheads="1"/>
          </p:cNvSpPr>
          <p:nvPr/>
        </p:nvSpPr>
        <p:spPr bwMode="auto">
          <a:xfrm>
            <a:off x="2711450" y="6159500"/>
            <a:ext cx="2095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20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1148" name="Rectangle 23"/>
          <p:cNvSpPr>
            <a:spLocks noChangeArrowheads="1"/>
          </p:cNvSpPr>
          <p:nvPr/>
        </p:nvSpPr>
        <p:spPr bwMode="auto">
          <a:xfrm>
            <a:off x="3454400" y="6159500"/>
            <a:ext cx="2111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30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1149" name="Rectangle 24"/>
          <p:cNvSpPr>
            <a:spLocks noChangeArrowheads="1"/>
          </p:cNvSpPr>
          <p:nvPr/>
        </p:nvSpPr>
        <p:spPr bwMode="auto">
          <a:xfrm>
            <a:off x="4198938" y="6159500"/>
            <a:ext cx="2095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40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1150" name="Rectangle 25"/>
          <p:cNvSpPr>
            <a:spLocks noChangeArrowheads="1"/>
          </p:cNvSpPr>
          <p:nvPr/>
        </p:nvSpPr>
        <p:spPr bwMode="auto">
          <a:xfrm>
            <a:off x="4943475" y="6159500"/>
            <a:ext cx="2095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50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1151" name="Rectangle 26"/>
          <p:cNvSpPr>
            <a:spLocks noChangeArrowheads="1"/>
          </p:cNvSpPr>
          <p:nvPr/>
        </p:nvSpPr>
        <p:spPr bwMode="auto">
          <a:xfrm>
            <a:off x="5683250" y="6159500"/>
            <a:ext cx="2095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60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1152" name="Rectangle 27"/>
          <p:cNvSpPr>
            <a:spLocks noChangeArrowheads="1"/>
          </p:cNvSpPr>
          <p:nvPr/>
        </p:nvSpPr>
        <p:spPr bwMode="auto">
          <a:xfrm>
            <a:off x="6427788" y="6159500"/>
            <a:ext cx="2095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70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1153" name="Rectangle 28"/>
          <p:cNvSpPr>
            <a:spLocks noChangeArrowheads="1"/>
          </p:cNvSpPr>
          <p:nvPr/>
        </p:nvSpPr>
        <p:spPr bwMode="auto">
          <a:xfrm>
            <a:off x="7172325" y="6159500"/>
            <a:ext cx="2095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80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1154" name="Rectangle 29"/>
          <p:cNvSpPr>
            <a:spLocks noChangeArrowheads="1"/>
          </p:cNvSpPr>
          <p:nvPr/>
        </p:nvSpPr>
        <p:spPr bwMode="auto">
          <a:xfrm>
            <a:off x="7915275" y="6159500"/>
            <a:ext cx="2111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90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1155" name="Rectangle 30"/>
          <p:cNvSpPr>
            <a:spLocks noChangeArrowheads="1"/>
          </p:cNvSpPr>
          <p:nvPr/>
        </p:nvSpPr>
        <p:spPr bwMode="auto">
          <a:xfrm>
            <a:off x="8572500" y="6159500"/>
            <a:ext cx="314325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100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91156" name="Group 156"/>
          <p:cNvGrpSpPr>
            <a:grpSpLocks/>
          </p:cNvGrpSpPr>
          <p:nvPr/>
        </p:nvGrpSpPr>
        <p:grpSpPr bwMode="auto">
          <a:xfrm>
            <a:off x="1296988" y="1301750"/>
            <a:ext cx="71437" cy="4746625"/>
            <a:chOff x="714356" y="675436"/>
            <a:chExt cx="52591" cy="2949338"/>
          </a:xfrm>
        </p:grpSpPr>
        <p:sp>
          <p:nvSpPr>
            <p:cNvPr id="91193" name="Rectangle 51"/>
            <p:cNvSpPr>
              <a:spLocks noChangeArrowheads="1"/>
            </p:cNvSpPr>
            <p:nvPr/>
          </p:nvSpPr>
          <p:spPr bwMode="auto">
            <a:xfrm>
              <a:off x="757422" y="675436"/>
              <a:ext cx="9525" cy="2916000"/>
            </a:xfrm>
            <a:prstGeom prst="rect">
              <a:avLst/>
            </a:prstGeom>
            <a:solidFill>
              <a:srgbClr val="868686"/>
            </a:solidFill>
            <a:ln w="6">
              <a:solidFill>
                <a:schemeClr val="tx1"/>
              </a:solidFill>
              <a:bevel/>
              <a:headEnd/>
              <a:tailEnd/>
            </a:ln>
          </p:spPr>
          <p:txBody>
            <a:bodyPr/>
            <a:lstStyle/>
            <a:p>
              <a:endParaRPr lang="en-NZ" sz="2800">
                <a:solidFill>
                  <a:schemeClr val="bg1"/>
                </a:solidFill>
              </a:endParaRPr>
            </a:p>
          </p:txBody>
        </p:sp>
        <p:sp>
          <p:nvSpPr>
            <p:cNvPr id="91194" name="Freeform 52"/>
            <p:cNvSpPr>
              <a:spLocks noEditPoints="1"/>
            </p:cNvSpPr>
            <p:nvPr/>
          </p:nvSpPr>
          <p:spPr bwMode="auto">
            <a:xfrm>
              <a:off x="714356" y="708774"/>
              <a:ext cx="38100" cy="2916000"/>
            </a:xfrm>
            <a:custGeom>
              <a:avLst/>
              <a:gdLst>
                <a:gd name="T0" fmla="*/ 24 w 24"/>
                <a:gd name="T1" fmla="*/ 1362 h 1362"/>
                <a:gd name="T2" fmla="*/ 6 w 24"/>
                <a:gd name="T3" fmla="*/ 1308 h 1362"/>
                <a:gd name="T4" fmla="*/ 6 w 24"/>
                <a:gd name="T5" fmla="*/ 1314 h 1362"/>
                <a:gd name="T6" fmla="*/ 24 w 24"/>
                <a:gd name="T7" fmla="*/ 1254 h 1362"/>
                <a:gd name="T8" fmla="*/ 6 w 24"/>
                <a:gd name="T9" fmla="*/ 1254 h 1362"/>
                <a:gd name="T10" fmla="*/ 24 w 24"/>
                <a:gd name="T11" fmla="*/ 1212 h 1362"/>
                <a:gd name="T12" fmla="*/ 6 w 24"/>
                <a:gd name="T13" fmla="*/ 1158 h 1362"/>
                <a:gd name="T14" fmla="*/ 6 w 24"/>
                <a:gd name="T15" fmla="*/ 1164 h 1362"/>
                <a:gd name="T16" fmla="*/ 24 w 24"/>
                <a:gd name="T17" fmla="*/ 1104 h 1362"/>
                <a:gd name="T18" fmla="*/ 6 w 24"/>
                <a:gd name="T19" fmla="*/ 1104 h 1362"/>
                <a:gd name="T20" fmla="*/ 24 w 24"/>
                <a:gd name="T21" fmla="*/ 1062 h 1362"/>
                <a:gd name="T22" fmla="*/ 6 w 24"/>
                <a:gd name="T23" fmla="*/ 1002 h 1362"/>
                <a:gd name="T24" fmla="*/ 6 w 24"/>
                <a:gd name="T25" fmla="*/ 1008 h 1362"/>
                <a:gd name="T26" fmla="*/ 24 w 24"/>
                <a:gd name="T27" fmla="*/ 954 h 1362"/>
                <a:gd name="T28" fmla="*/ 6 w 24"/>
                <a:gd name="T29" fmla="*/ 954 h 1362"/>
                <a:gd name="T30" fmla="*/ 24 w 24"/>
                <a:gd name="T31" fmla="*/ 912 h 1362"/>
                <a:gd name="T32" fmla="*/ 6 w 24"/>
                <a:gd name="T33" fmla="*/ 852 h 1362"/>
                <a:gd name="T34" fmla="*/ 6 w 24"/>
                <a:gd name="T35" fmla="*/ 858 h 1362"/>
                <a:gd name="T36" fmla="*/ 24 w 24"/>
                <a:gd name="T37" fmla="*/ 804 h 1362"/>
                <a:gd name="T38" fmla="*/ 6 w 24"/>
                <a:gd name="T39" fmla="*/ 804 h 1362"/>
                <a:gd name="T40" fmla="*/ 24 w 24"/>
                <a:gd name="T41" fmla="*/ 762 h 1362"/>
                <a:gd name="T42" fmla="*/ 6 w 24"/>
                <a:gd name="T43" fmla="*/ 702 h 1362"/>
                <a:gd name="T44" fmla="*/ 6 w 24"/>
                <a:gd name="T45" fmla="*/ 708 h 1362"/>
                <a:gd name="T46" fmla="*/ 24 w 24"/>
                <a:gd name="T47" fmla="*/ 654 h 1362"/>
                <a:gd name="T48" fmla="*/ 6 w 24"/>
                <a:gd name="T49" fmla="*/ 654 h 1362"/>
                <a:gd name="T50" fmla="*/ 24 w 24"/>
                <a:gd name="T51" fmla="*/ 606 h 1362"/>
                <a:gd name="T52" fmla="*/ 6 w 24"/>
                <a:gd name="T53" fmla="*/ 552 h 1362"/>
                <a:gd name="T54" fmla="*/ 6 w 24"/>
                <a:gd name="T55" fmla="*/ 558 h 1362"/>
                <a:gd name="T56" fmla="*/ 24 w 24"/>
                <a:gd name="T57" fmla="*/ 504 h 1362"/>
                <a:gd name="T58" fmla="*/ 6 w 24"/>
                <a:gd name="T59" fmla="*/ 504 h 1362"/>
                <a:gd name="T60" fmla="*/ 24 w 24"/>
                <a:gd name="T61" fmla="*/ 456 h 1362"/>
                <a:gd name="T62" fmla="*/ 6 w 24"/>
                <a:gd name="T63" fmla="*/ 402 h 1362"/>
                <a:gd name="T64" fmla="*/ 6 w 24"/>
                <a:gd name="T65" fmla="*/ 408 h 1362"/>
                <a:gd name="T66" fmla="*/ 24 w 24"/>
                <a:gd name="T67" fmla="*/ 354 h 1362"/>
                <a:gd name="T68" fmla="*/ 6 w 24"/>
                <a:gd name="T69" fmla="*/ 354 h 1362"/>
                <a:gd name="T70" fmla="*/ 24 w 24"/>
                <a:gd name="T71" fmla="*/ 306 h 1362"/>
                <a:gd name="T72" fmla="*/ 6 w 24"/>
                <a:gd name="T73" fmla="*/ 252 h 1362"/>
                <a:gd name="T74" fmla="*/ 6 w 24"/>
                <a:gd name="T75" fmla="*/ 258 h 1362"/>
                <a:gd name="T76" fmla="*/ 24 w 24"/>
                <a:gd name="T77" fmla="*/ 198 h 1362"/>
                <a:gd name="T78" fmla="*/ 6 w 24"/>
                <a:gd name="T79" fmla="*/ 198 h 1362"/>
                <a:gd name="T80" fmla="*/ 24 w 24"/>
                <a:gd name="T81" fmla="*/ 156 h 1362"/>
                <a:gd name="T82" fmla="*/ 6 w 24"/>
                <a:gd name="T83" fmla="*/ 102 h 1362"/>
                <a:gd name="T84" fmla="*/ 6 w 24"/>
                <a:gd name="T85" fmla="*/ 108 h 1362"/>
                <a:gd name="T86" fmla="*/ 24 w 24"/>
                <a:gd name="T87" fmla="*/ 48 h 1362"/>
                <a:gd name="T88" fmla="*/ 6 w 24"/>
                <a:gd name="T89" fmla="*/ 48 h 1362"/>
                <a:gd name="T90" fmla="*/ 24 w 24"/>
                <a:gd name="T91" fmla="*/ 6 h 1362"/>
                <a:gd name="T92" fmla="*/ 0 w 24"/>
                <a:gd name="T93" fmla="*/ 1356 h 1362"/>
                <a:gd name="T94" fmla="*/ 0 w 24"/>
                <a:gd name="T95" fmla="*/ 1362 h 1362"/>
                <a:gd name="T96" fmla="*/ 24 w 24"/>
                <a:gd name="T97" fmla="*/ 1104 h 1362"/>
                <a:gd name="T98" fmla="*/ 0 w 24"/>
                <a:gd name="T99" fmla="*/ 1104 h 1362"/>
                <a:gd name="T100" fmla="*/ 24 w 24"/>
                <a:gd name="T101" fmla="*/ 858 h 1362"/>
                <a:gd name="T102" fmla="*/ 0 w 24"/>
                <a:gd name="T103" fmla="*/ 600 h 1362"/>
                <a:gd name="T104" fmla="*/ 0 w 24"/>
                <a:gd name="T105" fmla="*/ 606 h 1362"/>
                <a:gd name="T106" fmla="*/ 24 w 24"/>
                <a:gd name="T107" fmla="*/ 354 h 1362"/>
                <a:gd name="T108" fmla="*/ 0 w 24"/>
                <a:gd name="T109" fmla="*/ 354 h 1362"/>
                <a:gd name="T110" fmla="*/ 24 w 24"/>
                <a:gd name="T111" fmla="*/ 108 h 13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"/>
                <a:gd name="T169" fmla="*/ 0 h 1362"/>
                <a:gd name="T170" fmla="*/ 24 w 24"/>
                <a:gd name="T171" fmla="*/ 1362 h 13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" h="1362">
                  <a:moveTo>
                    <a:pt x="6" y="1356"/>
                  </a:moveTo>
                  <a:lnTo>
                    <a:pt x="24" y="1356"/>
                  </a:lnTo>
                  <a:lnTo>
                    <a:pt x="24" y="1362"/>
                  </a:lnTo>
                  <a:lnTo>
                    <a:pt x="6" y="1362"/>
                  </a:lnTo>
                  <a:lnTo>
                    <a:pt x="6" y="1356"/>
                  </a:lnTo>
                  <a:close/>
                  <a:moveTo>
                    <a:pt x="6" y="1308"/>
                  </a:moveTo>
                  <a:lnTo>
                    <a:pt x="24" y="1308"/>
                  </a:lnTo>
                  <a:lnTo>
                    <a:pt x="24" y="1314"/>
                  </a:lnTo>
                  <a:lnTo>
                    <a:pt x="6" y="1314"/>
                  </a:lnTo>
                  <a:lnTo>
                    <a:pt x="6" y="1308"/>
                  </a:lnTo>
                  <a:close/>
                  <a:moveTo>
                    <a:pt x="6" y="1254"/>
                  </a:moveTo>
                  <a:lnTo>
                    <a:pt x="24" y="1254"/>
                  </a:lnTo>
                  <a:lnTo>
                    <a:pt x="24" y="1260"/>
                  </a:lnTo>
                  <a:lnTo>
                    <a:pt x="6" y="1260"/>
                  </a:lnTo>
                  <a:lnTo>
                    <a:pt x="6" y="1254"/>
                  </a:lnTo>
                  <a:close/>
                  <a:moveTo>
                    <a:pt x="6" y="1206"/>
                  </a:moveTo>
                  <a:lnTo>
                    <a:pt x="24" y="1206"/>
                  </a:lnTo>
                  <a:lnTo>
                    <a:pt x="24" y="1212"/>
                  </a:lnTo>
                  <a:lnTo>
                    <a:pt x="6" y="1212"/>
                  </a:lnTo>
                  <a:lnTo>
                    <a:pt x="6" y="1206"/>
                  </a:lnTo>
                  <a:close/>
                  <a:moveTo>
                    <a:pt x="6" y="1158"/>
                  </a:moveTo>
                  <a:lnTo>
                    <a:pt x="24" y="1158"/>
                  </a:lnTo>
                  <a:lnTo>
                    <a:pt x="24" y="1164"/>
                  </a:lnTo>
                  <a:lnTo>
                    <a:pt x="6" y="1164"/>
                  </a:lnTo>
                  <a:lnTo>
                    <a:pt x="6" y="1158"/>
                  </a:lnTo>
                  <a:close/>
                  <a:moveTo>
                    <a:pt x="6" y="1104"/>
                  </a:moveTo>
                  <a:lnTo>
                    <a:pt x="24" y="1104"/>
                  </a:lnTo>
                  <a:lnTo>
                    <a:pt x="24" y="1110"/>
                  </a:lnTo>
                  <a:lnTo>
                    <a:pt x="6" y="1110"/>
                  </a:lnTo>
                  <a:lnTo>
                    <a:pt x="6" y="1104"/>
                  </a:lnTo>
                  <a:close/>
                  <a:moveTo>
                    <a:pt x="6" y="1056"/>
                  </a:moveTo>
                  <a:lnTo>
                    <a:pt x="24" y="1056"/>
                  </a:lnTo>
                  <a:lnTo>
                    <a:pt x="24" y="1062"/>
                  </a:lnTo>
                  <a:lnTo>
                    <a:pt x="6" y="1062"/>
                  </a:lnTo>
                  <a:lnTo>
                    <a:pt x="6" y="1056"/>
                  </a:lnTo>
                  <a:close/>
                  <a:moveTo>
                    <a:pt x="6" y="1002"/>
                  </a:moveTo>
                  <a:lnTo>
                    <a:pt x="24" y="1002"/>
                  </a:lnTo>
                  <a:lnTo>
                    <a:pt x="24" y="1008"/>
                  </a:lnTo>
                  <a:lnTo>
                    <a:pt x="6" y="1008"/>
                  </a:lnTo>
                  <a:lnTo>
                    <a:pt x="6" y="1002"/>
                  </a:lnTo>
                  <a:close/>
                  <a:moveTo>
                    <a:pt x="6" y="954"/>
                  </a:moveTo>
                  <a:lnTo>
                    <a:pt x="24" y="954"/>
                  </a:lnTo>
                  <a:lnTo>
                    <a:pt x="24" y="960"/>
                  </a:lnTo>
                  <a:lnTo>
                    <a:pt x="6" y="960"/>
                  </a:lnTo>
                  <a:lnTo>
                    <a:pt x="6" y="954"/>
                  </a:lnTo>
                  <a:close/>
                  <a:moveTo>
                    <a:pt x="6" y="906"/>
                  </a:moveTo>
                  <a:lnTo>
                    <a:pt x="24" y="906"/>
                  </a:lnTo>
                  <a:lnTo>
                    <a:pt x="24" y="912"/>
                  </a:lnTo>
                  <a:lnTo>
                    <a:pt x="6" y="912"/>
                  </a:lnTo>
                  <a:lnTo>
                    <a:pt x="6" y="906"/>
                  </a:lnTo>
                  <a:close/>
                  <a:moveTo>
                    <a:pt x="6" y="852"/>
                  </a:moveTo>
                  <a:lnTo>
                    <a:pt x="24" y="852"/>
                  </a:lnTo>
                  <a:lnTo>
                    <a:pt x="24" y="858"/>
                  </a:lnTo>
                  <a:lnTo>
                    <a:pt x="6" y="858"/>
                  </a:lnTo>
                  <a:lnTo>
                    <a:pt x="6" y="852"/>
                  </a:lnTo>
                  <a:close/>
                  <a:moveTo>
                    <a:pt x="6" y="804"/>
                  </a:moveTo>
                  <a:lnTo>
                    <a:pt x="24" y="804"/>
                  </a:lnTo>
                  <a:lnTo>
                    <a:pt x="24" y="810"/>
                  </a:lnTo>
                  <a:lnTo>
                    <a:pt x="6" y="810"/>
                  </a:lnTo>
                  <a:lnTo>
                    <a:pt x="6" y="804"/>
                  </a:lnTo>
                  <a:close/>
                  <a:moveTo>
                    <a:pt x="6" y="756"/>
                  </a:moveTo>
                  <a:lnTo>
                    <a:pt x="24" y="756"/>
                  </a:lnTo>
                  <a:lnTo>
                    <a:pt x="24" y="762"/>
                  </a:lnTo>
                  <a:lnTo>
                    <a:pt x="6" y="762"/>
                  </a:lnTo>
                  <a:lnTo>
                    <a:pt x="6" y="756"/>
                  </a:lnTo>
                  <a:close/>
                  <a:moveTo>
                    <a:pt x="6" y="702"/>
                  </a:moveTo>
                  <a:lnTo>
                    <a:pt x="24" y="702"/>
                  </a:lnTo>
                  <a:lnTo>
                    <a:pt x="24" y="708"/>
                  </a:lnTo>
                  <a:lnTo>
                    <a:pt x="6" y="708"/>
                  </a:lnTo>
                  <a:lnTo>
                    <a:pt x="6" y="702"/>
                  </a:lnTo>
                  <a:close/>
                  <a:moveTo>
                    <a:pt x="6" y="654"/>
                  </a:moveTo>
                  <a:lnTo>
                    <a:pt x="24" y="654"/>
                  </a:lnTo>
                  <a:lnTo>
                    <a:pt x="24" y="660"/>
                  </a:lnTo>
                  <a:lnTo>
                    <a:pt x="6" y="660"/>
                  </a:lnTo>
                  <a:lnTo>
                    <a:pt x="6" y="654"/>
                  </a:lnTo>
                  <a:close/>
                  <a:moveTo>
                    <a:pt x="6" y="600"/>
                  </a:moveTo>
                  <a:lnTo>
                    <a:pt x="24" y="600"/>
                  </a:lnTo>
                  <a:lnTo>
                    <a:pt x="24" y="606"/>
                  </a:lnTo>
                  <a:lnTo>
                    <a:pt x="6" y="606"/>
                  </a:lnTo>
                  <a:lnTo>
                    <a:pt x="6" y="600"/>
                  </a:lnTo>
                  <a:close/>
                  <a:moveTo>
                    <a:pt x="6" y="552"/>
                  </a:moveTo>
                  <a:lnTo>
                    <a:pt x="24" y="552"/>
                  </a:lnTo>
                  <a:lnTo>
                    <a:pt x="24" y="558"/>
                  </a:lnTo>
                  <a:lnTo>
                    <a:pt x="6" y="558"/>
                  </a:lnTo>
                  <a:lnTo>
                    <a:pt x="6" y="552"/>
                  </a:lnTo>
                  <a:close/>
                  <a:moveTo>
                    <a:pt x="6" y="504"/>
                  </a:moveTo>
                  <a:lnTo>
                    <a:pt x="24" y="504"/>
                  </a:lnTo>
                  <a:lnTo>
                    <a:pt x="24" y="510"/>
                  </a:lnTo>
                  <a:lnTo>
                    <a:pt x="6" y="510"/>
                  </a:lnTo>
                  <a:lnTo>
                    <a:pt x="6" y="504"/>
                  </a:lnTo>
                  <a:close/>
                  <a:moveTo>
                    <a:pt x="6" y="450"/>
                  </a:moveTo>
                  <a:lnTo>
                    <a:pt x="24" y="450"/>
                  </a:lnTo>
                  <a:lnTo>
                    <a:pt x="24" y="456"/>
                  </a:lnTo>
                  <a:lnTo>
                    <a:pt x="6" y="456"/>
                  </a:lnTo>
                  <a:lnTo>
                    <a:pt x="6" y="450"/>
                  </a:lnTo>
                  <a:close/>
                  <a:moveTo>
                    <a:pt x="6" y="402"/>
                  </a:moveTo>
                  <a:lnTo>
                    <a:pt x="24" y="402"/>
                  </a:lnTo>
                  <a:lnTo>
                    <a:pt x="24" y="408"/>
                  </a:lnTo>
                  <a:lnTo>
                    <a:pt x="6" y="408"/>
                  </a:lnTo>
                  <a:lnTo>
                    <a:pt x="6" y="402"/>
                  </a:lnTo>
                  <a:close/>
                  <a:moveTo>
                    <a:pt x="6" y="354"/>
                  </a:moveTo>
                  <a:lnTo>
                    <a:pt x="24" y="354"/>
                  </a:lnTo>
                  <a:lnTo>
                    <a:pt x="24" y="360"/>
                  </a:lnTo>
                  <a:lnTo>
                    <a:pt x="6" y="360"/>
                  </a:lnTo>
                  <a:lnTo>
                    <a:pt x="6" y="354"/>
                  </a:lnTo>
                  <a:close/>
                  <a:moveTo>
                    <a:pt x="6" y="300"/>
                  </a:moveTo>
                  <a:lnTo>
                    <a:pt x="24" y="300"/>
                  </a:lnTo>
                  <a:lnTo>
                    <a:pt x="24" y="306"/>
                  </a:lnTo>
                  <a:lnTo>
                    <a:pt x="6" y="306"/>
                  </a:lnTo>
                  <a:lnTo>
                    <a:pt x="6" y="300"/>
                  </a:lnTo>
                  <a:close/>
                  <a:moveTo>
                    <a:pt x="6" y="252"/>
                  </a:moveTo>
                  <a:lnTo>
                    <a:pt x="24" y="252"/>
                  </a:lnTo>
                  <a:lnTo>
                    <a:pt x="24" y="258"/>
                  </a:lnTo>
                  <a:lnTo>
                    <a:pt x="6" y="258"/>
                  </a:lnTo>
                  <a:lnTo>
                    <a:pt x="6" y="252"/>
                  </a:lnTo>
                  <a:close/>
                  <a:moveTo>
                    <a:pt x="6" y="198"/>
                  </a:moveTo>
                  <a:lnTo>
                    <a:pt x="24" y="198"/>
                  </a:lnTo>
                  <a:lnTo>
                    <a:pt x="24" y="204"/>
                  </a:lnTo>
                  <a:lnTo>
                    <a:pt x="6" y="204"/>
                  </a:lnTo>
                  <a:lnTo>
                    <a:pt x="6" y="198"/>
                  </a:lnTo>
                  <a:close/>
                  <a:moveTo>
                    <a:pt x="6" y="150"/>
                  </a:moveTo>
                  <a:lnTo>
                    <a:pt x="24" y="150"/>
                  </a:lnTo>
                  <a:lnTo>
                    <a:pt x="24" y="156"/>
                  </a:lnTo>
                  <a:lnTo>
                    <a:pt x="6" y="156"/>
                  </a:lnTo>
                  <a:lnTo>
                    <a:pt x="6" y="150"/>
                  </a:lnTo>
                  <a:close/>
                  <a:moveTo>
                    <a:pt x="6" y="102"/>
                  </a:moveTo>
                  <a:lnTo>
                    <a:pt x="24" y="102"/>
                  </a:lnTo>
                  <a:lnTo>
                    <a:pt x="24" y="108"/>
                  </a:lnTo>
                  <a:lnTo>
                    <a:pt x="6" y="108"/>
                  </a:lnTo>
                  <a:lnTo>
                    <a:pt x="6" y="102"/>
                  </a:lnTo>
                  <a:close/>
                  <a:moveTo>
                    <a:pt x="6" y="48"/>
                  </a:moveTo>
                  <a:lnTo>
                    <a:pt x="24" y="48"/>
                  </a:lnTo>
                  <a:lnTo>
                    <a:pt x="24" y="54"/>
                  </a:lnTo>
                  <a:lnTo>
                    <a:pt x="6" y="54"/>
                  </a:lnTo>
                  <a:lnTo>
                    <a:pt x="6" y="48"/>
                  </a:lnTo>
                  <a:close/>
                  <a:moveTo>
                    <a:pt x="6" y="0"/>
                  </a:moveTo>
                  <a:lnTo>
                    <a:pt x="24" y="0"/>
                  </a:lnTo>
                  <a:lnTo>
                    <a:pt x="24" y="6"/>
                  </a:lnTo>
                  <a:lnTo>
                    <a:pt x="6" y="6"/>
                  </a:lnTo>
                  <a:lnTo>
                    <a:pt x="6" y="0"/>
                  </a:lnTo>
                  <a:close/>
                  <a:moveTo>
                    <a:pt x="0" y="1356"/>
                  </a:moveTo>
                  <a:lnTo>
                    <a:pt x="24" y="1356"/>
                  </a:lnTo>
                  <a:lnTo>
                    <a:pt x="24" y="1362"/>
                  </a:lnTo>
                  <a:lnTo>
                    <a:pt x="0" y="1362"/>
                  </a:lnTo>
                  <a:lnTo>
                    <a:pt x="0" y="1356"/>
                  </a:lnTo>
                  <a:close/>
                  <a:moveTo>
                    <a:pt x="0" y="1104"/>
                  </a:moveTo>
                  <a:lnTo>
                    <a:pt x="24" y="1104"/>
                  </a:lnTo>
                  <a:lnTo>
                    <a:pt x="24" y="1110"/>
                  </a:lnTo>
                  <a:lnTo>
                    <a:pt x="0" y="1110"/>
                  </a:lnTo>
                  <a:lnTo>
                    <a:pt x="0" y="1104"/>
                  </a:lnTo>
                  <a:close/>
                  <a:moveTo>
                    <a:pt x="0" y="852"/>
                  </a:moveTo>
                  <a:lnTo>
                    <a:pt x="24" y="852"/>
                  </a:lnTo>
                  <a:lnTo>
                    <a:pt x="24" y="858"/>
                  </a:lnTo>
                  <a:lnTo>
                    <a:pt x="0" y="858"/>
                  </a:lnTo>
                  <a:lnTo>
                    <a:pt x="0" y="852"/>
                  </a:lnTo>
                  <a:close/>
                  <a:moveTo>
                    <a:pt x="0" y="600"/>
                  </a:moveTo>
                  <a:lnTo>
                    <a:pt x="24" y="600"/>
                  </a:lnTo>
                  <a:lnTo>
                    <a:pt x="24" y="606"/>
                  </a:lnTo>
                  <a:lnTo>
                    <a:pt x="0" y="606"/>
                  </a:lnTo>
                  <a:lnTo>
                    <a:pt x="0" y="600"/>
                  </a:lnTo>
                  <a:close/>
                  <a:moveTo>
                    <a:pt x="0" y="354"/>
                  </a:moveTo>
                  <a:lnTo>
                    <a:pt x="24" y="354"/>
                  </a:lnTo>
                  <a:lnTo>
                    <a:pt x="24" y="360"/>
                  </a:lnTo>
                  <a:lnTo>
                    <a:pt x="0" y="360"/>
                  </a:lnTo>
                  <a:lnTo>
                    <a:pt x="0" y="354"/>
                  </a:lnTo>
                  <a:close/>
                  <a:moveTo>
                    <a:pt x="0" y="102"/>
                  </a:moveTo>
                  <a:lnTo>
                    <a:pt x="24" y="102"/>
                  </a:lnTo>
                  <a:lnTo>
                    <a:pt x="24" y="108"/>
                  </a:lnTo>
                  <a:lnTo>
                    <a:pt x="0" y="108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868686"/>
            </a:solidFill>
            <a:ln w="6">
              <a:solidFill>
                <a:schemeClr val="tx1"/>
              </a:solidFill>
              <a:bevel/>
              <a:headEnd/>
              <a:tailEnd/>
            </a:ln>
          </p:spPr>
          <p:txBody>
            <a:bodyPr/>
            <a:lstStyle/>
            <a:p>
              <a:endParaRPr lang="en-NZ" sz="2800">
                <a:solidFill>
                  <a:schemeClr val="bg1"/>
                </a:solidFill>
              </a:endParaRPr>
            </a:p>
          </p:txBody>
        </p:sp>
      </p:grpSp>
      <p:sp>
        <p:nvSpPr>
          <p:cNvPr id="91157" name="Rectangle 61"/>
          <p:cNvSpPr>
            <a:spLocks noChangeArrowheads="1"/>
          </p:cNvSpPr>
          <p:nvPr/>
        </p:nvSpPr>
        <p:spPr bwMode="auto">
          <a:xfrm>
            <a:off x="4117975" y="6607175"/>
            <a:ext cx="17049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1017588" eaLnBrk="1" hangingPunct="1"/>
            <a:r>
              <a:rPr lang="en-US">
                <a:solidFill>
                  <a:schemeClr val="bg1"/>
                </a:solidFill>
                <a:latin typeface="Calibri" pitchFamily="34" charset="0"/>
              </a:rPr>
              <a:t>Speed (km/h)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1158" name="Rectangle 61"/>
          <p:cNvSpPr>
            <a:spLocks noChangeArrowheads="1"/>
          </p:cNvSpPr>
          <p:nvPr/>
        </p:nvSpPr>
        <p:spPr bwMode="auto">
          <a:xfrm>
            <a:off x="6375400" y="1439863"/>
            <a:ext cx="1279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1017588" eaLnBrk="1" hangingPunct="1"/>
            <a:r>
              <a:rPr lang="en-US">
                <a:solidFill>
                  <a:schemeClr val="bg1"/>
                </a:solidFill>
                <a:latin typeface="Calibri" pitchFamily="34" charset="0"/>
              </a:rPr>
              <a:t>Local road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1159" name="Rectangle 61"/>
          <p:cNvSpPr>
            <a:spLocks noChangeArrowheads="1"/>
          </p:cNvSpPr>
          <p:nvPr/>
        </p:nvSpPr>
        <p:spPr bwMode="auto">
          <a:xfrm>
            <a:off x="6375400" y="1838325"/>
            <a:ext cx="176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defTabSz="1017588" eaLnBrk="1" hangingPunct="1"/>
            <a:r>
              <a:rPr lang="en-US">
                <a:solidFill>
                  <a:schemeClr val="bg1"/>
                </a:solidFill>
                <a:latin typeface="Calibri" pitchFamily="34" charset="0"/>
              </a:rPr>
              <a:t>Collector road</a:t>
            </a:r>
            <a:endParaRPr lang="en-US" sz="360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8193088" y="2032000"/>
            <a:ext cx="584200" cy="158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207375" y="1644650"/>
            <a:ext cx="584200" cy="3175"/>
          </a:xfrm>
          <a:prstGeom prst="line">
            <a:avLst/>
          </a:prstGeom>
          <a:ln w="57150">
            <a:solidFill>
              <a:srgbClr val="00CC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358900" y="1250950"/>
            <a:ext cx="7796213" cy="48021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NZ" sz="2800">
              <a:solidFill>
                <a:schemeClr val="bg1"/>
              </a:solidFill>
            </a:endParaRPr>
          </a:p>
        </p:txBody>
      </p:sp>
      <p:grpSp>
        <p:nvGrpSpPr>
          <p:cNvPr id="91163" name="Group 64"/>
          <p:cNvGrpSpPr>
            <a:grpSpLocks/>
          </p:cNvGrpSpPr>
          <p:nvPr/>
        </p:nvGrpSpPr>
        <p:grpSpPr bwMode="auto">
          <a:xfrm>
            <a:off x="1004888" y="1543050"/>
            <a:ext cx="211137" cy="4606925"/>
            <a:chOff x="786852" y="573548"/>
            <a:chExt cx="191439" cy="3713755"/>
          </a:xfrm>
        </p:grpSpPr>
        <p:sp>
          <p:nvSpPr>
            <p:cNvPr id="91182" name="Rectangle 13"/>
            <p:cNvSpPr>
              <a:spLocks noChangeArrowheads="1"/>
            </p:cNvSpPr>
            <p:nvPr/>
          </p:nvSpPr>
          <p:spPr bwMode="auto">
            <a:xfrm>
              <a:off x="831023" y="4070810"/>
              <a:ext cx="95719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0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1183" name="Rectangle 14"/>
            <p:cNvSpPr>
              <a:spLocks noChangeArrowheads="1"/>
            </p:cNvSpPr>
            <p:nvPr/>
          </p:nvSpPr>
          <p:spPr bwMode="auto">
            <a:xfrm>
              <a:off x="831023" y="3721561"/>
              <a:ext cx="95719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5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1184" name="Rectangle 15"/>
            <p:cNvSpPr>
              <a:spLocks noChangeArrowheads="1"/>
            </p:cNvSpPr>
            <p:nvPr/>
          </p:nvSpPr>
          <p:spPr bwMode="auto">
            <a:xfrm>
              <a:off x="786852" y="3370722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10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1185" name="Rectangle 16"/>
            <p:cNvSpPr>
              <a:spLocks noChangeArrowheads="1"/>
            </p:cNvSpPr>
            <p:nvPr/>
          </p:nvSpPr>
          <p:spPr bwMode="auto">
            <a:xfrm>
              <a:off x="786853" y="3021473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15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1186" name="Rectangle 17"/>
            <p:cNvSpPr>
              <a:spLocks noChangeArrowheads="1"/>
            </p:cNvSpPr>
            <p:nvPr/>
          </p:nvSpPr>
          <p:spPr bwMode="auto">
            <a:xfrm>
              <a:off x="786853" y="2672223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20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1187" name="Rectangle 18"/>
            <p:cNvSpPr>
              <a:spLocks noChangeArrowheads="1"/>
            </p:cNvSpPr>
            <p:nvPr/>
          </p:nvSpPr>
          <p:spPr bwMode="auto">
            <a:xfrm>
              <a:off x="786853" y="2321386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25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1188" name="Rectangle 19"/>
            <p:cNvSpPr>
              <a:spLocks noChangeArrowheads="1"/>
            </p:cNvSpPr>
            <p:nvPr/>
          </p:nvSpPr>
          <p:spPr bwMode="auto">
            <a:xfrm>
              <a:off x="786853" y="1972136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30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1189" name="Rectangle 20"/>
            <p:cNvSpPr>
              <a:spLocks noChangeArrowheads="1"/>
            </p:cNvSpPr>
            <p:nvPr/>
          </p:nvSpPr>
          <p:spPr bwMode="auto">
            <a:xfrm>
              <a:off x="786853" y="1622887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35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1190" name="Rectangle 21"/>
            <p:cNvSpPr>
              <a:spLocks noChangeArrowheads="1"/>
            </p:cNvSpPr>
            <p:nvPr/>
          </p:nvSpPr>
          <p:spPr bwMode="auto">
            <a:xfrm>
              <a:off x="786853" y="1272048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40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1191" name="Rectangle 22"/>
            <p:cNvSpPr>
              <a:spLocks noChangeArrowheads="1"/>
            </p:cNvSpPr>
            <p:nvPr/>
          </p:nvSpPr>
          <p:spPr bwMode="auto">
            <a:xfrm>
              <a:off x="786853" y="922799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45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91192" name="Rectangle 23"/>
            <p:cNvSpPr>
              <a:spLocks noChangeArrowheads="1"/>
            </p:cNvSpPr>
            <p:nvPr/>
          </p:nvSpPr>
          <p:spPr bwMode="auto">
            <a:xfrm>
              <a:off x="786853" y="573548"/>
              <a:ext cx="191438" cy="216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1017588" eaLnBrk="1" hangingPunct="1"/>
              <a:r>
                <a:rPr lang="en-US" sz="1600">
                  <a:solidFill>
                    <a:schemeClr val="bg1"/>
                  </a:solidFill>
                  <a:latin typeface="Calibri" pitchFamily="34" charset="0"/>
                </a:rPr>
                <a:t>50</a:t>
              </a:r>
              <a:endParaRPr lang="en-US"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91164" name="Group 29"/>
          <p:cNvGrpSpPr>
            <a:grpSpLocks/>
          </p:cNvGrpSpPr>
          <p:nvPr/>
        </p:nvGrpSpPr>
        <p:grpSpPr bwMode="auto">
          <a:xfrm>
            <a:off x="1712913" y="2041525"/>
            <a:ext cx="3384550" cy="3927475"/>
            <a:chOff x="2833487" y="2457440"/>
            <a:chExt cx="4362065" cy="2701640"/>
          </a:xfrm>
        </p:grpSpPr>
        <p:sp>
          <p:nvSpPr>
            <p:cNvPr id="91180" name="Freeform 38"/>
            <p:cNvSpPr>
              <a:spLocks/>
            </p:cNvSpPr>
            <p:nvPr/>
          </p:nvSpPr>
          <p:spPr bwMode="auto">
            <a:xfrm>
              <a:off x="5012888" y="2457440"/>
              <a:ext cx="2182664" cy="2701640"/>
            </a:xfrm>
            <a:custGeom>
              <a:avLst/>
              <a:gdLst>
                <a:gd name="T0" fmla="*/ 2182664 w 669"/>
                <a:gd name="T1" fmla="*/ 2701640 h 534"/>
                <a:gd name="T2" fmla="*/ 1954284 w 669"/>
                <a:gd name="T3" fmla="*/ 2661166 h 534"/>
                <a:gd name="T4" fmla="*/ 1840094 w 669"/>
                <a:gd name="T5" fmla="*/ 2635870 h 534"/>
                <a:gd name="T6" fmla="*/ 1729166 w 669"/>
                <a:gd name="T7" fmla="*/ 2590337 h 534"/>
                <a:gd name="T8" fmla="*/ 1611713 w 669"/>
                <a:gd name="T9" fmla="*/ 2529625 h 534"/>
                <a:gd name="T10" fmla="*/ 1494260 w 669"/>
                <a:gd name="T11" fmla="*/ 2448677 h 534"/>
                <a:gd name="T12" fmla="*/ 1380070 w 669"/>
                <a:gd name="T13" fmla="*/ 2332314 h 534"/>
                <a:gd name="T14" fmla="*/ 1151690 w 669"/>
                <a:gd name="T15" fmla="*/ 2013582 h 534"/>
                <a:gd name="T16" fmla="*/ 920047 w 669"/>
                <a:gd name="T17" fmla="*/ 1573427 h 534"/>
                <a:gd name="T18" fmla="*/ 691666 w 669"/>
                <a:gd name="T19" fmla="*/ 1052324 h 534"/>
                <a:gd name="T20" fmla="*/ 577476 w 669"/>
                <a:gd name="T21" fmla="*/ 784184 h 534"/>
                <a:gd name="T22" fmla="*/ 460023 w 669"/>
                <a:gd name="T23" fmla="*/ 531221 h 534"/>
                <a:gd name="T24" fmla="*/ 349096 w 669"/>
                <a:gd name="T25" fmla="*/ 313673 h 534"/>
                <a:gd name="T26" fmla="*/ 234906 w 669"/>
                <a:gd name="T27" fmla="*/ 141659 h 534"/>
                <a:gd name="T28" fmla="*/ 117453 w 669"/>
                <a:gd name="T29" fmla="*/ 35415 h 534"/>
                <a:gd name="T30" fmla="*/ 0 w 669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9"/>
                <a:gd name="T49" fmla="*/ 0 h 534"/>
                <a:gd name="T50" fmla="*/ 669 w 669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9" h="534">
                  <a:moveTo>
                    <a:pt x="669" y="534"/>
                  </a:moveTo>
                  <a:lnTo>
                    <a:pt x="599" y="526"/>
                  </a:lnTo>
                  <a:lnTo>
                    <a:pt x="564" y="521"/>
                  </a:lnTo>
                  <a:lnTo>
                    <a:pt x="530" y="512"/>
                  </a:lnTo>
                  <a:lnTo>
                    <a:pt x="494" y="500"/>
                  </a:lnTo>
                  <a:lnTo>
                    <a:pt x="458" y="484"/>
                  </a:lnTo>
                  <a:lnTo>
                    <a:pt x="423" y="461"/>
                  </a:lnTo>
                  <a:lnTo>
                    <a:pt x="353" y="398"/>
                  </a:lnTo>
                  <a:lnTo>
                    <a:pt x="282" y="311"/>
                  </a:lnTo>
                  <a:lnTo>
                    <a:pt x="212" y="208"/>
                  </a:lnTo>
                  <a:lnTo>
                    <a:pt x="177" y="155"/>
                  </a:lnTo>
                  <a:lnTo>
                    <a:pt x="141" y="105"/>
                  </a:lnTo>
                  <a:lnTo>
                    <a:pt x="107" y="62"/>
                  </a:lnTo>
                  <a:lnTo>
                    <a:pt x="72" y="28"/>
                  </a:lnTo>
                  <a:lnTo>
                    <a:pt x="36" y="7"/>
                  </a:lnTo>
                  <a:lnTo>
                    <a:pt x="0" y="0"/>
                  </a:lnTo>
                </a:path>
              </a:pathLst>
            </a:custGeom>
            <a:noFill/>
            <a:ln w="47625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200"/>
            </a:p>
          </p:txBody>
        </p:sp>
        <p:sp>
          <p:nvSpPr>
            <p:cNvPr id="91181" name="Freeform 39"/>
            <p:cNvSpPr>
              <a:spLocks/>
            </p:cNvSpPr>
            <p:nvPr/>
          </p:nvSpPr>
          <p:spPr bwMode="auto">
            <a:xfrm>
              <a:off x="2833487" y="2457440"/>
              <a:ext cx="2179401" cy="2701640"/>
            </a:xfrm>
            <a:custGeom>
              <a:avLst/>
              <a:gdLst>
                <a:gd name="T0" fmla="*/ 0 w 668"/>
                <a:gd name="T1" fmla="*/ 2701640 h 534"/>
                <a:gd name="T2" fmla="*/ 231643 w 668"/>
                <a:gd name="T3" fmla="*/ 2661166 h 534"/>
                <a:gd name="T4" fmla="*/ 349096 w 668"/>
                <a:gd name="T5" fmla="*/ 2635870 h 534"/>
                <a:gd name="T6" fmla="*/ 460023 w 668"/>
                <a:gd name="T7" fmla="*/ 2590337 h 534"/>
                <a:gd name="T8" fmla="*/ 574213 w 668"/>
                <a:gd name="T9" fmla="*/ 2529625 h 534"/>
                <a:gd name="T10" fmla="*/ 691666 w 668"/>
                <a:gd name="T11" fmla="*/ 2448677 h 534"/>
                <a:gd name="T12" fmla="*/ 809119 w 668"/>
                <a:gd name="T13" fmla="*/ 2332314 h 534"/>
                <a:gd name="T14" fmla="*/ 1034237 w 668"/>
                <a:gd name="T15" fmla="*/ 2013582 h 534"/>
                <a:gd name="T16" fmla="*/ 1262617 w 668"/>
                <a:gd name="T17" fmla="*/ 1573427 h 534"/>
                <a:gd name="T18" fmla="*/ 1494260 w 668"/>
                <a:gd name="T19" fmla="*/ 1052324 h 534"/>
                <a:gd name="T20" fmla="*/ 1611713 w 668"/>
                <a:gd name="T21" fmla="*/ 784184 h 534"/>
                <a:gd name="T22" fmla="*/ 1725903 w 668"/>
                <a:gd name="T23" fmla="*/ 531221 h 534"/>
                <a:gd name="T24" fmla="*/ 1836831 w 668"/>
                <a:gd name="T25" fmla="*/ 313673 h 534"/>
                <a:gd name="T26" fmla="*/ 1954283 w 668"/>
                <a:gd name="T27" fmla="*/ 141659 h 534"/>
                <a:gd name="T28" fmla="*/ 2071736 w 668"/>
                <a:gd name="T29" fmla="*/ 35415 h 534"/>
                <a:gd name="T30" fmla="*/ 2179401 w 668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8"/>
                <a:gd name="T49" fmla="*/ 0 h 534"/>
                <a:gd name="T50" fmla="*/ 668 w 668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8" h="534">
                  <a:moveTo>
                    <a:pt x="0" y="534"/>
                  </a:moveTo>
                  <a:lnTo>
                    <a:pt x="71" y="526"/>
                  </a:lnTo>
                  <a:lnTo>
                    <a:pt x="107" y="521"/>
                  </a:lnTo>
                  <a:lnTo>
                    <a:pt x="141" y="512"/>
                  </a:lnTo>
                  <a:lnTo>
                    <a:pt x="176" y="500"/>
                  </a:lnTo>
                  <a:lnTo>
                    <a:pt x="212" y="484"/>
                  </a:lnTo>
                  <a:lnTo>
                    <a:pt x="248" y="461"/>
                  </a:lnTo>
                  <a:lnTo>
                    <a:pt x="317" y="398"/>
                  </a:lnTo>
                  <a:lnTo>
                    <a:pt x="387" y="311"/>
                  </a:lnTo>
                  <a:lnTo>
                    <a:pt x="458" y="208"/>
                  </a:lnTo>
                  <a:lnTo>
                    <a:pt x="494" y="155"/>
                  </a:lnTo>
                  <a:lnTo>
                    <a:pt x="529" y="105"/>
                  </a:lnTo>
                  <a:lnTo>
                    <a:pt x="563" y="62"/>
                  </a:lnTo>
                  <a:lnTo>
                    <a:pt x="599" y="28"/>
                  </a:lnTo>
                  <a:lnTo>
                    <a:pt x="635" y="7"/>
                  </a:lnTo>
                  <a:lnTo>
                    <a:pt x="668" y="0"/>
                  </a:lnTo>
                </a:path>
              </a:pathLst>
            </a:custGeom>
            <a:noFill/>
            <a:ln w="47625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200"/>
            </a:p>
          </p:txBody>
        </p:sp>
      </p:grpSp>
      <p:grpSp>
        <p:nvGrpSpPr>
          <p:cNvPr id="91165" name="Group 29"/>
          <p:cNvGrpSpPr>
            <a:grpSpLocks/>
          </p:cNvGrpSpPr>
          <p:nvPr/>
        </p:nvGrpSpPr>
        <p:grpSpPr bwMode="auto">
          <a:xfrm>
            <a:off x="1984375" y="1709738"/>
            <a:ext cx="2892425" cy="4259262"/>
            <a:chOff x="2833487" y="2457440"/>
            <a:chExt cx="4362065" cy="2701640"/>
          </a:xfrm>
        </p:grpSpPr>
        <p:sp>
          <p:nvSpPr>
            <p:cNvPr id="91178" name="Freeform 38"/>
            <p:cNvSpPr>
              <a:spLocks/>
            </p:cNvSpPr>
            <p:nvPr/>
          </p:nvSpPr>
          <p:spPr bwMode="auto">
            <a:xfrm>
              <a:off x="5012888" y="2457440"/>
              <a:ext cx="2182664" cy="2701640"/>
            </a:xfrm>
            <a:custGeom>
              <a:avLst/>
              <a:gdLst>
                <a:gd name="T0" fmla="*/ 2182664 w 669"/>
                <a:gd name="T1" fmla="*/ 2701640 h 534"/>
                <a:gd name="T2" fmla="*/ 1954284 w 669"/>
                <a:gd name="T3" fmla="*/ 2661166 h 534"/>
                <a:gd name="T4" fmla="*/ 1840094 w 669"/>
                <a:gd name="T5" fmla="*/ 2635870 h 534"/>
                <a:gd name="T6" fmla="*/ 1729166 w 669"/>
                <a:gd name="T7" fmla="*/ 2590337 h 534"/>
                <a:gd name="T8" fmla="*/ 1611713 w 669"/>
                <a:gd name="T9" fmla="*/ 2529625 h 534"/>
                <a:gd name="T10" fmla="*/ 1494260 w 669"/>
                <a:gd name="T11" fmla="*/ 2448677 h 534"/>
                <a:gd name="T12" fmla="*/ 1380070 w 669"/>
                <a:gd name="T13" fmla="*/ 2332314 h 534"/>
                <a:gd name="T14" fmla="*/ 1151690 w 669"/>
                <a:gd name="T15" fmla="*/ 2013582 h 534"/>
                <a:gd name="T16" fmla="*/ 920047 w 669"/>
                <a:gd name="T17" fmla="*/ 1573427 h 534"/>
                <a:gd name="T18" fmla="*/ 691666 w 669"/>
                <a:gd name="T19" fmla="*/ 1052324 h 534"/>
                <a:gd name="T20" fmla="*/ 577476 w 669"/>
                <a:gd name="T21" fmla="*/ 784184 h 534"/>
                <a:gd name="T22" fmla="*/ 460023 w 669"/>
                <a:gd name="T23" fmla="*/ 531221 h 534"/>
                <a:gd name="T24" fmla="*/ 349096 w 669"/>
                <a:gd name="T25" fmla="*/ 313673 h 534"/>
                <a:gd name="T26" fmla="*/ 234906 w 669"/>
                <a:gd name="T27" fmla="*/ 141659 h 534"/>
                <a:gd name="T28" fmla="*/ 117453 w 669"/>
                <a:gd name="T29" fmla="*/ 35415 h 534"/>
                <a:gd name="T30" fmla="*/ 0 w 669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9"/>
                <a:gd name="T49" fmla="*/ 0 h 534"/>
                <a:gd name="T50" fmla="*/ 669 w 669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9" h="534">
                  <a:moveTo>
                    <a:pt x="669" y="534"/>
                  </a:moveTo>
                  <a:lnTo>
                    <a:pt x="599" y="526"/>
                  </a:lnTo>
                  <a:lnTo>
                    <a:pt x="564" y="521"/>
                  </a:lnTo>
                  <a:lnTo>
                    <a:pt x="530" y="512"/>
                  </a:lnTo>
                  <a:lnTo>
                    <a:pt x="494" y="500"/>
                  </a:lnTo>
                  <a:lnTo>
                    <a:pt x="458" y="484"/>
                  </a:lnTo>
                  <a:lnTo>
                    <a:pt x="423" y="461"/>
                  </a:lnTo>
                  <a:lnTo>
                    <a:pt x="353" y="398"/>
                  </a:lnTo>
                  <a:lnTo>
                    <a:pt x="282" y="311"/>
                  </a:lnTo>
                  <a:lnTo>
                    <a:pt x="212" y="208"/>
                  </a:lnTo>
                  <a:lnTo>
                    <a:pt x="177" y="155"/>
                  </a:lnTo>
                  <a:lnTo>
                    <a:pt x="141" y="105"/>
                  </a:lnTo>
                  <a:lnTo>
                    <a:pt x="107" y="62"/>
                  </a:lnTo>
                  <a:lnTo>
                    <a:pt x="72" y="28"/>
                  </a:lnTo>
                  <a:lnTo>
                    <a:pt x="36" y="7"/>
                  </a:lnTo>
                  <a:lnTo>
                    <a:pt x="0" y="0"/>
                  </a:lnTo>
                </a:path>
              </a:pathLst>
            </a:custGeom>
            <a:noFill/>
            <a:ln w="47625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200"/>
            </a:p>
          </p:txBody>
        </p:sp>
        <p:sp>
          <p:nvSpPr>
            <p:cNvPr id="91179" name="Freeform 39"/>
            <p:cNvSpPr>
              <a:spLocks/>
            </p:cNvSpPr>
            <p:nvPr/>
          </p:nvSpPr>
          <p:spPr bwMode="auto">
            <a:xfrm>
              <a:off x="2833487" y="2457440"/>
              <a:ext cx="2179401" cy="2701640"/>
            </a:xfrm>
            <a:custGeom>
              <a:avLst/>
              <a:gdLst>
                <a:gd name="T0" fmla="*/ 0 w 668"/>
                <a:gd name="T1" fmla="*/ 2701640 h 534"/>
                <a:gd name="T2" fmla="*/ 231643 w 668"/>
                <a:gd name="T3" fmla="*/ 2661166 h 534"/>
                <a:gd name="T4" fmla="*/ 349096 w 668"/>
                <a:gd name="T5" fmla="*/ 2635870 h 534"/>
                <a:gd name="T6" fmla="*/ 460023 w 668"/>
                <a:gd name="T7" fmla="*/ 2590337 h 534"/>
                <a:gd name="T8" fmla="*/ 574213 w 668"/>
                <a:gd name="T9" fmla="*/ 2529625 h 534"/>
                <a:gd name="T10" fmla="*/ 691666 w 668"/>
                <a:gd name="T11" fmla="*/ 2448677 h 534"/>
                <a:gd name="T12" fmla="*/ 809119 w 668"/>
                <a:gd name="T13" fmla="*/ 2332314 h 534"/>
                <a:gd name="T14" fmla="*/ 1034237 w 668"/>
                <a:gd name="T15" fmla="*/ 2013582 h 534"/>
                <a:gd name="T16" fmla="*/ 1262617 w 668"/>
                <a:gd name="T17" fmla="*/ 1573427 h 534"/>
                <a:gd name="T18" fmla="*/ 1494260 w 668"/>
                <a:gd name="T19" fmla="*/ 1052324 h 534"/>
                <a:gd name="T20" fmla="*/ 1611713 w 668"/>
                <a:gd name="T21" fmla="*/ 784184 h 534"/>
                <a:gd name="T22" fmla="*/ 1725903 w 668"/>
                <a:gd name="T23" fmla="*/ 531221 h 534"/>
                <a:gd name="T24" fmla="*/ 1836831 w 668"/>
                <a:gd name="T25" fmla="*/ 313673 h 534"/>
                <a:gd name="T26" fmla="*/ 1954283 w 668"/>
                <a:gd name="T27" fmla="*/ 141659 h 534"/>
                <a:gd name="T28" fmla="*/ 2071736 w 668"/>
                <a:gd name="T29" fmla="*/ 35415 h 534"/>
                <a:gd name="T30" fmla="*/ 2179401 w 668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8"/>
                <a:gd name="T49" fmla="*/ 0 h 534"/>
                <a:gd name="T50" fmla="*/ 668 w 668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8" h="534">
                  <a:moveTo>
                    <a:pt x="0" y="534"/>
                  </a:moveTo>
                  <a:lnTo>
                    <a:pt x="71" y="526"/>
                  </a:lnTo>
                  <a:lnTo>
                    <a:pt x="107" y="521"/>
                  </a:lnTo>
                  <a:lnTo>
                    <a:pt x="141" y="512"/>
                  </a:lnTo>
                  <a:lnTo>
                    <a:pt x="176" y="500"/>
                  </a:lnTo>
                  <a:lnTo>
                    <a:pt x="212" y="484"/>
                  </a:lnTo>
                  <a:lnTo>
                    <a:pt x="248" y="461"/>
                  </a:lnTo>
                  <a:lnTo>
                    <a:pt x="317" y="398"/>
                  </a:lnTo>
                  <a:lnTo>
                    <a:pt x="387" y="311"/>
                  </a:lnTo>
                  <a:lnTo>
                    <a:pt x="458" y="208"/>
                  </a:lnTo>
                  <a:lnTo>
                    <a:pt x="494" y="155"/>
                  </a:lnTo>
                  <a:lnTo>
                    <a:pt x="529" y="105"/>
                  </a:lnTo>
                  <a:lnTo>
                    <a:pt x="563" y="62"/>
                  </a:lnTo>
                  <a:lnTo>
                    <a:pt x="599" y="28"/>
                  </a:lnTo>
                  <a:lnTo>
                    <a:pt x="635" y="7"/>
                  </a:lnTo>
                  <a:lnTo>
                    <a:pt x="668" y="0"/>
                  </a:lnTo>
                </a:path>
              </a:pathLst>
            </a:custGeom>
            <a:noFill/>
            <a:ln w="47625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200"/>
            </a:p>
          </p:txBody>
        </p:sp>
      </p:grpSp>
      <p:grpSp>
        <p:nvGrpSpPr>
          <p:cNvPr id="91166" name="Group 29"/>
          <p:cNvGrpSpPr>
            <a:grpSpLocks/>
          </p:cNvGrpSpPr>
          <p:nvPr/>
        </p:nvGrpSpPr>
        <p:grpSpPr bwMode="auto">
          <a:xfrm>
            <a:off x="2101850" y="1930400"/>
            <a:ext cx="2722563" cy="4038600"/>
            <a:chOff x="2833487" y="2457440"/>
            <a:chExt cx="4362065" cy="2701640"/>
          </a:xfrm>
        </p:grpSpPr>
        <p:sp>
          <p:nvSpPr>
            <p:cNvPr id="91176" name="Freeform 38"/>
            <p:cNvSpPr>
              <a:spLocks/>
            </p:cNvSpPr>
            <p:nvPr/>
          </p:nvSpPr>
          <p:spPr bwMode="auto">
            <a:xfrm>
              <a:off x="5012888" y="2457440"/>
              <a:ext cx="2182664" cy="2701640"/>
            </a:xfrm>
            <a:custGeom>
              <a:avLst/>
              <a:gdLst>
                <a:gd name="T0" fmla="*/ 2182664 w 669"/>
                <a:gd name="T1" fmla="*/ 2701640 h 534"/>
                <a:gd name="T2" fmla="*/ 1954284 w 669"/>
                <a:gd name="T3" fmla="*/ 2661166 h 534"/>
                <a:gd name="T4" fmla="*/ 1840094 w 669"/>
                <a:gd name="T5" fmla="*/ 2635870 h 534"/>
                <a:gd name="T6" fmla="*/ 1729166 w 669"/>
                <a:gd name="T7" fmla="*/ 2590337 h 534"/>
                <a:gd name="T8" fmla="*/ 1611713 w 669"/>
                <a:gd name="T9" fmla="*/ 2529625 h 534"/>
                <a:gd name="T10" fmla="*/ 1494260 w 669"/>
                <a:gd name="T11" fmla="*/ 2448677 h 534"/>
                <a:gd name="T12" fmla="*/ 1380070 w 669"/>
                <a:gd name="T13" fmla="*/ 2332314 h 534"/>
                <a:gd name="T14" fmla="*/ 1151690 w 669"/>
                <a:gd name="T15" fmla="*/ 2013582 h 534"/>
                <a:gd name="T16" fmla="*/ 920047 w 669"/>
                <a:gd name="T17" fmla="*/ 1573427 h 534"/>
                <a:gd name="T18" fmla="*/ 691666 w 669"/>
                <a:gd name="T19" fmla="*/ 1052324 h 534"/>
                <a:gd name="T20" fmla="*/ 577476 w 669"/>
                <a:gd name="T21" fmla="*/ 784184 h 534"/>
                <a:gd name="T22" fmla="*/ 460023 w 669"/>
                <a:gd name="T23" fmla="*/ 531221 h 534"/>
                <a:gd name="T24" fmla="*/ 349096 w 669"/>
                <a:gd name="T25" fmla="*/ 313673 h 534"/>
                <a:gd name="T26" fmla="*/ 234906 w 669"/>
                <a:gd name="T27" fmla="*/ 141659 h 534"/>
                <a:gd name="T28" fmla="*/ 117453 w 669"/>
                <a:gd name="T29" fmla="*/ 35415 h 534"/>
                <a:gd name="T30" fmla="*/ 0 w 669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9"/>
                <a:gd name="T49" fmla="*/ 0 h 534"/>
                <a:gd name="T50" fmla="*/ 669 w 669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9" h="534">
                  <a:moveTo>
                    <a:pt x="669" y="534"/>
                  </a:moveTo>
                  <a:lnTo>
                    <a:pt x="599" y="526"/>
                  </a:lnTo>
                  <a:lnTo>
                    <a:pt x="564" y="521"/>
                  </a:lnTo>
                  <a:lnTo>
                    <a:pt x="530" y="512"/>
                  </a:lnTo>
                  <a:lnTo>
                    <a:pt x="494" y="500"/>
                  </a:lnTo>
                  <a:lnTo>
                    <a:pt x="458" y="484"/>
                  </a:lnTo>
                  <a:lnTo>
                    <a:pt x="423" y="461"/>
                  </a:lnTo>
                  <a:lnTo>
                    <a:pt x="353" y="398"/>
                  </a:lnTo>
                  <a:lnTo>
                    <a:pt x="282" y="311"/>
                  </a:lnTo>
                  <a:lnTo>
                    <a:pt x="212" y="208"/>
                  </a:lnTo>
                  <a:lnTo>
                    <a:pt x="177" y="155"/>
                  </a:lnTo>
                  <a:lnTo>
                    <a:pt x="141" y="105"/>
                  </a:lnTo>
                  <a:lnTo>
                    <a:pt x="107" y="62"/>
                  </a:lnTo>
                  <a:lnTo>
                    <a:pt x="72" y="28"/>
                  </a:lnTo>
                  <a:lnTo>
                    <a:pt x="36" y="7"/>
                  </a:lnTo>
                  <a:lnTo>
                    <a:pt x="0" y="0"/>
                  </a:lnTo>
                </a:path>
              </a:pathLst>
            </a:custGeom>
            <a:noFill/>
            <a:ln w="47625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200"/>
            </a:p>
          </p:txBody>
        </p:sp>
        <p:sp>
          <p:nvSpPr>
            <p:cNvPr id="91177" name="Freeform 39"/>
            <p:cNvSpPr>
              <a:spLocks/>
            </p:cNvSpPr>
            <p:nvPr/>
          </p:nvSpPr>
          <p:spPr bwMode="auto">
            <a:xfrm>
              <a:off x="2833487" y="2457440"/>
              <a:ext cx="2179401" cy="2701640"/>
            </a:xfrm>
            <a:custGeom>
              <a:avLst/>
              <a:gdLst>
                <a:gd name="T0" fmla="*/ 0 w 668"/>
                <a:gd name="T1" fmla="*/ 2701640 h 534"/>
                <a:gd name="T2" fmla="*/ 231643 w 668"/>
                <a:gd name="T3" fmla="*/ 2661166 h 534"/>
                <a:gd name="T4" fmla="*/ 349096 w 668"/>
                <a:gd name="T5" fmla="*/ 2635870 h 534"/>
                <a:gd name="T6" fmla="*/ 460023 w 668"/>
                <a:gd name="T7" fmla="*/ 2590337 h 534"/>
                <a:gd name="T8" fmla="*/ 574213 w 668"/>
                <a:gd name="T9" fmla="*/ 2529625 h 534"/>
                <a:gd name="T10" fmla="*/ 691666 w 668"/>
                <a:gd name="T11" fmla="*/ 2448677 h 534"/>
                <a:gd name="T12" fmla="*/ 809119 w 668"/>
                <a:gd name="T13" fmla="*/ 2332314 h 534"/>
                <a:gd name="T14" fmla="*/ 1034237 w 668"/>
                <a:gd name="T15" fmla="*/ 2013582 h 534"/>
                <a:gd name="T16" fmla="*/ 1262617 w 668"/>
                <a:gd name="T17" fmla="*/ 1573427 h 534"/>
                <a:gd name="T18" fmla="*/ 1494260 w 668"/>
                <a:gd name="T19" fmla="*/ 1052324 h 534"/>
                <a:gd name="T20" fmla="*/ 1611713 w 668"/>
                <a:gd name="T21" fmla="*/ 784184 h 534"/>
                <a:gd name="T22" fmla="*/ 1725903 w 668"/>
                <a:gd name="T23" fmla="*/ 531221 h 534"/>
                <a:gd name="T24" fmla="*/ 1836831 w 668"/>
                <a:gd name="T25" fmla="*/ 313673 h 534"/>
                <a:gd name="T26" fmla="*/ 1954283 w 668"/>
                <a:gd name="T27" fmla="*/ 141659 h 534"/>
                <a:gd name="T28" fmla="*/ 2071736 w 668"/>
                <a:gd name="T29" fmla="*/ 35415 h 534"/>
                <a:gd name="T30" fmla="*/ 2179401 w 668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8"/>
                <a:gd name="T49" fmla="*/ 0 h 534"/>
                <a:gd name="T50" fmla="*/ 668 w 668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8" h="534">
                  <a:moveTo>
                    <a:pt x="0" y="534"/>
                  </a:moveTo>
                  <a:lnTo>
                    <a:pt x="71" y="526"/>
                  </a:lnTo>
                  <a:lnTo>
                    <a:pt x="107" y="521"/>
                  </a:lnTo>
                  <a:lnTo>
                    <a:pt x="141" y="512"/>
                  </a:lnTo>
                  <a:lnTo>
                    <a:pt x="176" y="500"/>
                  </a:lnTo>
                  <a:lnTo>
                    <a:pt x="212" y="484"/>
                  </a:lnTo>
                  <a:lnTo>
                    <a:pt x="248" y="461"/>
                  </a:lnTo>
                  <a:lnTo>
                    <a:pt x="317" y="398"/>
                  </a:lnTo>
                  <a:lnTo>
                    <a:pt x="387" y="311"/>
                  </a:lnTo>
                  <a:lnTo>
                    <a:pt x="458" y="208"/>
                  </a:lnTo>
                  <a:lnTo>
                    <a:pt x="494" y="155"/>
                  </a:lnTo>
                  <a:lnTo>
                    <a:pt x="529" y="105"/>
                  </a:lnTo>
                  <a:lnTo>
                    <a:pt x="563" y="62"/>
                  </a:lnTo>
                  <a:lnTo>
                    <a:pt x="599" y="28"/>
                  </a:lnTo>
                  <a:lnTo>
                    <a:pt x="635" y="7"/>
                  </a:lnTo>
                  <a:lnTo>
                    <a:pt x="668" y="0"/>
                  </a:lnTo>
                </a:path>
              </a:pathLst>
            </a:custGeom>
            <a:noFill/>
            <a:ln w="47625">
              <a:solidFill>
                <a:srgbClr val="00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200"/>
            </a:p>
          </p:txBody>
        </p:sp>
      </p:grpSp>
      <p:grpSp>
        <p:nvGrpSpPr>
          <p:cNvPr id="91167" name="Group 29"/>
          <p:cNvGrpSpPr>
            <a:grpSpLocks/>
          </p:cNvGrpSpPr>
          <p:nvPr/>
        </p:nvGrpSpPr>
        <p:grpSpPr bwMode="auto">
          <a:xfrm>
            <a:off x="3832225" y="1489075"/>
            <a:ext cx="2763838" cy="4479925"/>
            <a:chOff x="2833487" y="2457440"/>
            <a:chExt cx="4309439" cy="2701640"/>
          </a:xfrm>
        </p:grpSpPr>
        <p:sp>
          <p:nvSpPr>
            <p:cNvPr id="91174" name="Freeform 38"/>
            <p:cNvSpPr>
              <a:spLocks/>
            </p:cNvSpPr>
            <p:nvPr/>
          </p:nvSpPr>
          <p:spPr bwMode="auto">
            <a:xfrm>
              <a:off x="4960263" y="2457440"/>
              <a:ext cx="2182663" cy="2701640"/>
            </a:xfrm>
            <a:custGeom>
              <a:avLst/>
              <a:gdLst>
                <a:gd name="T0" fmla="*/ 2182663 w 669"/>
                <a:gd name="T1" fmla="*/ 2701640 h 534"/>
                <a:gd name="T2" fmla="*/ 1954283 w 669"/>
                <a:gd name="T3" fmla="*/ 2661166 h 534"/>
                <a:gd name="T4" fmla="*/ 1840093 w 669"/>
                <a:gd name="T5" fmla="*/ 2635870 h 534"/>
                <a:gd name="T6" fmla="*/ 1729165 w 669"/>
                <a:gd name="T7" fmla="*/ 2590337 h 534"/>
                <a:gd name="T8" fmla="*/ 1611712 w 669"/>
                <a:gd name="T9" fmla="*/ 2529625 h 534"/>
                <a:gd name="T10" fmla="*/ 1494259 w 669"/>
                <a:gd name="T11" fmla="*/ 2448677 h 534"/>
                <a:gd name="T12" fmla="*/ 1380069 w 669"/>
                <a:gd name="T13" fmla="*/ 2332314 h 534"/>
                <a:gd name="T14" fmla="*/ 1151689 w 669"/>
                <a:gd name="T15" fmla="*/ 2013582 h 534"/>
                <a:gd name="T16" fmla="*/ 920046 w 669"/>
                <a:gd name="T17" fmla="*/ 1573427 h 534"/>
                <a:gd name="T18" fmla="*/ 691666 w 669"/>
                <a:gd name="T19" fmla="*/ 1052324 h 534"/>
                <a:gd name="T20" fmla="*/ 577476 w 669"/>
                <a:gd name="T21" fmla="*/ 784184 h 534"/>
                <a:gd name="T22" fmla="*/ 460023 w 669"/>
                <a:gd name="T23" fmla="*/ 531221 h 534"/>
                <a:gd name="T24" fmla="*/ 349096 w 669"/>
                <a:gd name="T25" fmla="*/ 313673 h 534"/>
                <a:gd name="T26" fmla="*/ 234905 w 669"/>
                <a:gd name="T27" fmla="*/ 141659 h 534"/>
                <a:gd name="T28" fmla="*/ 117453 w 669"/>
                <a:gd name="T29" fmla="*/ 35415 h 534"/>
                <a:gd name="T30" fmla="*/ 0 w 669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9"/>
                <a:gd name="T49" fmla="*/ 0 h 534"/>
                <a:gd name="T50" fmla="*/ 669 w 669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9" h="534">
                  <a:moveTo>
                    <a:pt x="669" y="534"/>
                  </a:moveTo>
                  <a:lnTo>
                    <a:pt x="599" y="526"/>
                  </a:lnTo>
                  <a:lnTo>
                    <a:pt x="564" y="521"/>
                  </a:lnTo>
                  <a:lnTo>
                    <a:pt x="530" y="512"/>
                  </a:lnTo>
                  <a:lnTo>
                    <a:pt x="494" y="500"/>
                  </a:lnTo>
                  <a:lnTo>
                    <a:pt x="458" y="484"/>
                  </a:lnTo>
                  <a:lnTo>
                    <a:pt x="423" y="461"/>
                  </a:lnTo>
                  <a:lnTo>
                    <a:pt x="353" y="398"/>
                  </a:lnTo>
                  <a:lnTo>
                    <a:pt x="282" y="311"/>
                  </a:lnTo>
                  <a:lnTo>
                    <a:pt x="212" y="208"/>
                  </a:lnTo>
                  <a:lnTo>
                    <a:pt x="177" y="155"/>
                  </a:lnTo>
                  <a:lnTo>
                    <a:pt x="141" y="105"/>
                  </a:lnTo>
                  <a:lnTo>
                    <a:pt x="107" y="62"/>
                  </a:lnTo>
                  <a:lnTo>
                    <a:pt x="72" y="28"/>
                  </a:lnTo>
                  <a:lnTo>
                    <a:pt x="36" y="7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200"/>
            </a:p>
          </p:txBody>
        </p:sp>
        <p:sp>
          <p:nvSpPr>
            <p:cNvPr id="91175" name="Freeform 39"/>
            <p:cNvSpPr>
              <a:spLocks/>
            </p:cNvSpPr>
            <p:nvPr/>
          </p:nvSpPr>
          <p:spPr bwMode="auto">
            <a:xfrm>
              <a:off x="2833487" y="2457440"/>
              <a:ext cx="2179401" cy="2701640"/>
            </a:xfrm>
            <a:custGeom>
              <a:avLst/>
              <a:gdLst>
                <a:gd name="T0" fmla="*/ 0 w 668"/>
                <a:gd name="T1" fmla="*/ 2701640 h 534"/>
                <a:gd name="T2" fmla="*/ 231643 w 668"/>
                <a:gd name="T3" fmla="*/ 2661166 h 534"/>
                <a:gd name="T4" fmla="*/ 349096 w 668"/>
                <a:gd name="T5" fmla="*/ 2635870 h 534"/>
                <a:gd name="T6" fmla="*/ 460023 w 668"/>
                <a:gd name="T7" fmla="*/ 2590337 h 534"/>
                <a:gd name="T8" fmla="*/ 574213 w 668"/>
                <a:gd name="T9" fmla="*/ 2529625 h 534"/>
                <a:gd name="T10" fmla="*/ 691666 w 668"/>
                <a:gd name="T11" fmla="*/ 2448677 h 534"/>
                <a:gd name="T12" fmla="*/ 809119 w 668"/>
                <a:gd name="T13" fmla="*/ 2332314 h 534"/>
                <a:gd name="T14" fmla="*/ 1034237 w 668"/>
                <a:gd name="T15" fmla="*/ 2013582 h 534"/>
                <a:gd name="T16" fmla="*/ 1262617 w 668"/>
                <a:gd name="T17" fmla="*/ 1573427 h 534"/>
                <a:gd name="T18" fmla="*/ 1494260 w 668"/>
                <a:gd name="T19" fmla="*/ 1052324 h 534"/>
                <a:gd name="T20" fmla="*/ 1611713 w 668"/>
                <a:gd name="T21" fmla="*/ 784184 h 534"/>
                <a:gd name="T22" fmla="*/ 1725903 w 668"/>
                <a:gd name="T23" fmla="*/ 531221 h 534"/>
                <a:gd name="T24" fmla="*/ 1836831 w 668"/>
                <a:gd name="T25" fmla="*/ 313673 h 534"/>
                <a:gd name="T26" fmla="*/ 1954283 w 668"/>
                <a:gd name="T27" fmla="*/ 141659 h 534"/>
                <a:gd name="T28" fmla="*/ 2071736 w 668"/>
                <a:gd name="T29" fmla="*/ 35415 h 534"/>
                <a:gd name="T30" fmla="*/ 2179401 w 668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8"/>
                <a:gd name="T49" fmla="*/ 0 h 534"/>
                <a:gd name="T50" fmla="*/ 668 w 668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8" h="534">
                  <a:moveTo>
                    <a:pt x="0" y="534"/>
                  </a:moveTo>
                  <a:lnTo>
                    <a:pt x="71" y="526"/>
                  </a:lnTo>
                  <a:lnTo>
                    <a:pt x="107" y="521"/>
                  </a:lnTo>
                  <a:lnTo>
                    <a:pt x="141" y="512"/>
                  </a:lnTo>
                  <a:lnTo>
                    <a:pt x="176" y="500"/>
                  </a:lnTo>
                  <a:lnTo>
                    <a:pt x="212" y="484"/>
                  </a:lnTo>
                  <a:lnTo>
                    <a:pt x="248" y="461"/>
                  </a:lnTo>
                  <a:lnTo>
                    <a:pt x="317" y="398"/>
                  </a:lnTo>
                  <a:lnTo>
                    <a:pt x="387" y="311"/>
                  </a:lnTo>
                  <a:lnTo>
                    <a:pt x="458" y="208"/>
                  </a:lnTo>
                  <a:lnTo>
                    <a:pt x="494" y="155"/>
                  </a:lnTo>
                  <a:lnTo>
                    <a:pt x="529" y="105"/>
                  </a:lnTo>
                  <a:lnTo>
                    <a:pt x="563" y="62"/>
                  </a:lnTo>
                  <a:lnTo>
                    <a:pt x="599" y="28"/>
                  </a:lnTo>
                  <a:lnTo>
                    <a:pt x="635" y="7"/>
                  </a:lnTo>
                  <a:lnTo>
                    <a:pt x="668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200"/>
            </a:p>
          </p:txBody>
        </p:sp>
      </p:grpSp>
      <p:grpSp>
        <p:nvGrpSpPr>
          <p:cNvPr id="91168" name="Group 29"/>
          <p:cNvGrpSpPr>
            <a:grpSpLocks/>
          </p:cNvGrpSpPr>
          <p:nvPr/>
        </p:nvGrpSpPr>
        <p:grpSpPr bwMode="auto">
          <a:xfrm>
            <a:off x="3259138" y="1489075"/>
            <a:ext cx="3013075" cy="4479925"/>
            <a:chOff x="2833487" y="2457440"/>
            <a:chExt cx="4362065" cy="2701640"/>
          </a:xfrm>
        </p:grpSpPr>
        <p:sp>
          <p:nvSpPr>
            <p:cNvPr id="91172" name="Freeform 38"/>
            <p:cNvSpPr>
              <a:spLocks/>
            </p:cNvSpPr>
            <p:nvPr/>
          </p:nvSpPr>
          <p:spPr bwMode="auto">
            <a:xfrm>
              <a:off x="5012888" y="2457440"/>
              <a:ext cx="2182664" cy="2701640"/>
            </a:xfrm>
            <a:custGeom>
              <a:avLst/>
              <a:gdLst>
                <a:gd name="T0" fmla="*/ 2182664 w 669"/>
                <a:gd name="T1" fmla="*/ 2701640 h 534"/>
                <a:gd name="T2" fmla="*/ 1954284 w 669"/>
                <a:gd name="T3" fmla="*/ 2661166 h 534"/>
                <a:gd name="T4" fmla="*/ 1840094 w 669"/>
                <a:gd name="T5" fmla="*/ 2635870 h 534"/>
                <a:gd name="T6" fmla="*/ 1729166 w 669"/>
                <a:gd name="T7" fmla="*/ 2590337 h 534"/>
                <a:gd name="T8" fmla="*/ 1611713 w 669"/>
                <a:gd name="T9" fmla="*/ 2529625 h 534"/>
                <a:gd name="T10" fmla="*/ 1494260 w 669"/>
                <a:gd name="T11" fmla="*/ 2448677 h 534"/>
                <a:gd name="T12" fmla="*/ 1380070 w 669"/>
                <a:gd name="T13" fmla="*/ 2332314 h 534"/>
                <a:gd name="T14" fmla="*/ 1151690 w 669"/>
                <a:gd name="T15" fmla="*/ 2013582 h 534"/>
                <a:gd name="T16" fmla="*/ 920047 w 669"/>
                <a:gd name="T17" fmla="*/ 1573427 h 534"/>
                <a:gd name="T18" fmla="*/ 691666 w 669"/>
                <a:gd name="T19" fmla="*/ 1052324 h 534"/>
                <a:gd name="T20" fmla="*/ 577476 w 669"/>
                <a:gd name="T21" fmla="*/ 784184 h 534"/>
                <a:gd name="T22" fmla="*/ 460023 w 669"/>
                <a:gd name="T23" fmla="*/ 531221 h 534"/>
                <a:gd name="T24" fmla="*/ 349096 w 669"/>
                <a:gd name="T25" fmla="*/ 313673 h 534"/>
                <a:gd name="T26" fmla="*/ 234906 w 669"/>
                <a:gd name="T27" fmla="*/ 141659 h 534"/>
                <a:gd name="T28" fmla="*/ 117453 w 669"/>
                <a:gd name="T29" fmla="*/ 35415 h 534"/>
                <a:gd name="T30" fmla="*/ 0 w 669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9"/>
                <a:gd name="T49" fmla="*/ 0 h 534"/>
                <a:gd name="T50" fmla="*/ 669 w 669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9" h="534">
                  <a:moveTo>
                    <a:pt x="669" y="534"/>
                  </a:moveTo>
                  <a:lnTo>
                    <a:pt x="599" y="526"/>
                  </a:lnTo>
                  <a:lnTo>
                    <a:pt x="564" y="521"/>
                  </a:lnTo>
                  <a:lnTo>
                    <a:pt x="530" y="512"/>
                  </a:lnTo>
                  <a:lnTo>
                    <a:pt x="494" y="500"/>
                  </a:lnTo>
                  <a:lnTo>
                    <a:pt x="458" y="484"/>
                  </a:lnTo>
                  <a:lnTo>
                    <a:pt x="423" y="461"/>
                  </a:lnTo>
                  <a:lnTo>
                    <a:pt x="353" y="398"/>
                  </a:lnTo>
                  <a:lnTo>
                    <a:pt x="282" y="311"/>
                  </a:lnTo>
                  <a:lnTo>
                    <a:pt x="212" y="208"/>
                  </a:lnTo>
                  <a:lnTo>
                    <a:pt x="177" y="155"/>
                  </a:lnTo>
                  <a:lnTo>
                    <a:pt x="141" y="105"/>
                  </a:lnTo>
                  <a:lnTo>
                    <a:pt x="107" y="62"/>
                  </a:lnTo>
                  <a:lnTo>
                    <a:pt x="72" y="28"/>
                  </a:lnTo>
                  <a:lnTo>
                    <a:pt x="36" y="7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200"/>
            </a:p>
          </p:txBody>
        </p:sp>
        <p:sp>
          <p:nvSpPr>
            <p:cNvPr id="91173" name="Freeform 39"/>
            <p:cNvSpPr>
              <a:spLocks/>
            </p:cNvSpPr>
            <p:nvPr/>
          </p:nvSpPr>
          <p:spPr bwMode="auto">
            <a:xfrm>
              <a:off x="2833487" y="2457440"/>
              <a:ext cx="2179401" cy="2701640"/>
            </a:xfrm>
            <a:custGeom>
              <a:avLst/>
              <a:gdLst>
                <a:gd name="T0" fmla="*/ 0 w 668"/>
                <a:gd name="T1" fmla="*/ 2701640 h 534"/>
                <a:gd name="T2" fmla="*/ 231643 w 668"/>
                <a:gd name="T3" fmla="*/ 2661166 h 534"/>
                <a:gd name="T4" fmla="*/ 349096 w 668"/>
                <a:gd name="T5" fmla="*/ 2635870 h 534"/>
                <a:gd name="T6" fmla="*/ 460023 w 668"/>
                <a:gd name="T7" fmla="*/ 2590337 h 534"/>
                <a:gd name="T8" fmla="*/ 574213 w 668"/>
                <a:gd name="T9" fmla="*/ 2529625 h 534"/>
                <a:gd name="T10" fmla="*/ 691666 w 668"/>
                <a:gd name="T11" fmla="*/ 2448677 h 534"/>
                <a:gd name="T12" fmla="*/ 809119 w 668"/>
                <a:gd name="T13" fmla="*/ 2332314 h 534"/>
                <a:gd name="T14" fmla="*/ 1034237 w 668"/>
                <a:gd name="T15" fmla="*/ 2013582 h 534"/>
                <a:gd name="T16" fmla="*/ 1262617 w 668"/>
                <a:gd name="T17" fmla="*/ 1573427 h 534"/>
                <a:gd name="T18" fmla="*/ 1494260 w 668"/>
                <a:gd name="T19" fmla="*/ 1052324 h 534"/>
                <a:gd name="T20" fmla="*/ 1611713 w 668"/>
                <a:gd name="T21" fmla="*/ 784184 h 534"/>
                <a:gd name="T22" fmla="*/ 1725903 w 668"/>
                <a:gd name="T23" fmla="*/ 531221 h 534"/>
                <a:gd name="T24" fmla="*/ 1836831 w 668"/>
                <a:gd name="T25" fmla="*/ 313673 h 534"/>
                <a:gd name="T26" fmla="*/ 1954283 w 668"/>
                <a:gd name="T27" fmla="*/ 141659 h 534"/>
                <a:gd name="T28" fmla="*/ 2071736 w 668"/>
                <a:gd name="T29" fmla="*/ 35415 h 534"/>
                <a:gd name="T30" fmla="*/ 2179401 w 668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8"/>
                <a:gd name="T49" fmla="*/ 0 h 534"/>
                <a:gd name="T50" fmla="*/ 668 w 668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8" h="534">
                  <a:moveTo>
                    <a:pt x="0" y="534"/>
                  </a:moveTo>
                  <a:lnTo>
                    <a:pt x="71" y="526"/>
                  </a:lnTo>
                  <a:lnTo>
                    <a:pt x="107" y="521"/>
                  </a:lnTo>
                  <a:lnTo>
                    <a:pt x="141" y="512"/>
                  </a:lnTo>
                  <a:lnTo>
                    <a:pt x="176" y="500"/>
                  </a:lnTo>
                  <a:lnTo>
                    <a:pt x="212" y="484"/>
                  </a:lnTo>
                  <a:lnTo>
                    <a:pt x="248" y="461"/>
                  </a:lnTo>
                  <a:lnTo>
                    <a:pt x="317" y="398"/>
                  </a:lnTo>
                  <a:lnTo>
                    <a:pt x="387" y="311"/>
                  </a:lnTo>
                  <a:lnTo>
                    <a:pt x="458" y="208"/>
                  </a:lnTo>
                  <a:lnTo>
                    <a:pt x="494" y="155"/>
                  </a:lnTo>
                  <a:lnTo>
                    <a:pt x="529" y="105"/>
                  </a:lnTo>
                  <a:lnTo>
                    <a:pt x="563" y="62"/>
                  </a:lnTo>
                  <a:lnTo>
                    <a:pt x="599" y="28"/>
                  </a:lnTo>
                  <a:lnTo>
                    <a:pt x="635" y="7"/>
                  </a:lnTo>
                  <a:lnTo>
                    <a:pt x="668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200"/>
            </a:p>
          </p:txBody>
        </p:sp>
      </p:grpSp>
      <p:grpSp>
        <p:nvGrpSpPr>
          <p:cNvPr id="91169" name="Group 29"/>
          <p:cNvGrpSpPr>
            <a:grpSpLocks/>
          </p:cNvGrpSpPr>
          <p:nvPr/>
        </p:nvGrpSpPr>
        <p:grpSpPr bwMode="auto">
          <a:xfrm>
            <a:off x="3432175" y="1773238"/>
            <a:ext cx="3109913" cy="4195762"/>
            <a:chOff x="2833487" y="2457440"/>
            <a:chExt cx="4362065" cy="2701640"/>
          </a:xfrm>
        </p:grpSpPr>
        <p:sp>
          <p:nvSpPr>
            <p:cNvPr id="91170" name="Freeform 38"/>
            <p:cNvSpPr>
              <a:spLocks/>
            </p:cNvSpPr>
            <p:nvPr/>
          </p:nvSpPr>
          <p:spPr bwMode="auto">
            <a:xfrm>
              <a:off x="5012888" y="2457440"/>
              <a:ext cx="2182664" cy="2701640"/>
            </a:xfrm>
            <a:custGeom>
              <a:avLst/>
              <a:gdLst>
                <a:gd name="T0" fmla="*/ 2182664 w 669"/>
                <a:gd name="T1" fmla="*/ 2701640 h 534"/>
                <a:gd name="T2" fmla="*/ 1954284 w 669"/>
                <a:gd name="T3" fmla="*/ 2661166 h 534"/>
                <a:gd name="T4" fmla="*/ 1840094 w 669"/>
                <a:gd name="T5" fmla="*/ 2635870 h 534"/>
                <a:gd name="T6" fmla="*/ 1729166 w 669"/>
                <a:gd name="T7" fmla="*/ 2590337 h 534"/>
                <a:gd name="T8" fmla="*/ 1611713 w 669"/>
                <a:gd name="T9" fmla="*/ 2529625 h 534"/>
                <a:gd name="T10" fmla="*/ 1494260 w 669"/>
                <a:gd name="T11" fmla="*/ 2448677 h 534"/>
                <a:gd name="T12" fmla="*/ 1380070 w 669"/>
                <a:gd name="T13" fmla="*/ 2332314 h 534"/>
                <a:gd name="T14" fmla="*/ 1151690 w 669"/>
                <a:gd name="T15" fmla="*/ 2013582 h 534"/>
                <a:gd name="T16" fmla="*/ 920047 w 669"/>
                <a:gd name="T17" fmla="*/ 1573427 h 534"/>
                <a:gd name="T18" fmla="*/ 691666 w 669"/>
                <a:gd name="T19" fmla="*/ 1052324 h 534"/>
                <a:gd name="T20" fmla="*/ 577476 w 669"/>
                <a:gd name="T21" fmla="*/ 784184 h 534"/>
                <a:gd name="T22" fmla="*/ 460023 w 669"/>
                <a:gd name="T23" fmla="*/ 531221 h 534"/>
                <a:gd name="T24" fmla="*/ 349096 w 669"/>
                <a:gd name="T25" fmla="*/ 313673 h 534"/>
                <a:gd name="T26" fmla="*/ 234906 w 669"/>
                <a:gd name="T27" fmla="*/ 141659 h 534"/>
                <a:gd name="T28" fmla="*/ 117453 w 669"/>
                <a:gd name="T29" fmla="*/ 35415 h 534"/>
                <a:gd name="T30" fmla="*/ 0 w 669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9"/>
                <a:gd name="T49" fmla="*/ 0 h 534"/>
                <a:gd name="T50" fmla="*/ 669 w 669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9" h="534">
                  <a:moveTo>
                    <a:pt x="669" y="534"/>
                  </a:moveTo>
                  <a:lnTo>
                    <a:pt x="599" y="526"/>
                  </a:lnTo>
                  <a:lnTo>
                    <a:pt x="564" y="521"/>
                  </a:lnTo>
                  <a:lnTo>
                    <a:pt x="530" y="512"/>
                  </a:lnTo>
                  <a:lnTo>
                    <a:pt x="494" y="500"/>
                  </a:lnTo>
                  <a:lnTo>
                    <a:pt x="458" y="484"/>
                  </a:lnTo>
                  <a:lnTo>
                    <a:pt x="423" y="461"/>
                  </a:lnTo>
                  <a:lnTo>
                    <a:pt x="353" y="398"/>
                  </a:lnTo>
                  <a:lnTo>
                    <a:pt x="282" y="311"/>
                  </a:lnTo>
                  <a:lnTo>
                    <a:pt x="212" y="208"/>
                  </a:lnTo>
                  <a:lnTo>
                    <a:pt x="177" y="155"/>
                  </a:lnTo>
                  <a:lnTo>
                    <a:pt x="141" y="105"/>
                  </a:lnTo>
                  <a:lnTo>
                    <a:pt x="107" y="62"/>
                  </a:lnTo>
                  <a:lnTo>
                    <a:pt x="72" y="28"/>
                  </a:lnTo>
                  <a:lnTo>
                    <a:pt x="36" y="7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200"/>
            </a:p>
          </p:txBody>
        </p:sp>
        <p:sp>
          <p:nvSpPr>
            <p:cNvPr id="91171" name="Freeform 39"/>
            <p:cNvSpPr>
              <a:spLocks/>
            </p:cNvSpPr>
            <p:nvPr/>
          </p:nvSpPr>
          <p:spPr bwMode="auto">
            <a:xfrm>
              <a:off x="2833487" y="2457440"/>
              <a:ext cx="2179401" cy="2701640"/>
            </a:xfrm>
            <a:custGeom>
              <a:avLst/>
              <a:gdLst>
                <a:gd name="T0" fmla="*/ 0 w 668"/>
                <a:gd name="T1" fmla="*/ 2701640 h 534"/>
                <a:gd name="T2" fmla="*/ 231643 w 668"/>
                <a:gd name="T3" fmla="*/ 2661166 h 534"/>
                <a:gd name="T4" fmla="*/ 349096 w 668"/>
                <a:gd name="T5" fmla="*/ 2635870 h 534"/>
                <a:gd name="T6" fmla="*/ 460023 w 668"/>
                <a:gd name="T7" fmla="*/ 2590337 h 534"/>
                <a:gd name="T8" fmla="*/ 574213 w 668"/>
                <a:gd name="T9" fmla="*/ 2529625 h 534"/>
                <a:gd name="T10" fmla="*/ 691666 w 668"/>
                <a:gd name="T11" fmla="*/ 2448677 h 534"/>
                <a:gd name="T12" fmla="*/ 809119 w 668"/>
                <a:gd name="T13" fmla="*/ 2332314 h 534"/>
                <a:gd name="T14" fmla="*/ 1034237 w 668"/>
                <a:gd name="T15" fmla="*/ 2013582 h 534"/>
                <a:gd name="T16" fmla="*/ 1262617 w 668"/>
                <a:gd name="T17" fmla="*/ 1573427 h 534"/>
                <a:gd name="T18" fmla="*/ 1494260 w 668"/>
                <a:gd name="T19" fmla="*/ 1052324 h 534"/>
                <a:gd name="T20" fmla="*/ 1611713 w 668"/>
                <a:gd name="T21" fmla="*/ 784184 h 534"/>
                <a:gd name="T22" fmla="*/ 1725903 w 668"/>
                <a:gd name="T23" fmla="*/ 531221 h 534"/>
                <a:gd name="T24" fmla="*/ 1836831 w 668"/>
                <a:gd name="T25" fmla="*/ 313673 h 534"/>
                <a:gd name="T26" fmla="*/ 1954283 w 668"/>
                <a:gd name="T27" fmla="*/ 141659 h 534"/>
                <a:gd name="T28" fmla="*/ 2071736 w 668"/>
                <a:gd name="T29" fmla="*/ 35415 h 534"/>
                <a:gd name="T30" fmla="*/ 2179401 w 668"/>
                <a:gd name="T31" fmla="*/ 0 h 5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68"/>
                <a:gd name="T49" fmla="*/ 0 h 534"/>
                <a:gd name="T50" fmla="*/ 668 w 668"/>
                <a:gd name="T51" fmla="*/ 534 h 53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68" h="534">
                  <a:moveTo>
                    <a:pt x="0" y="534"/>
                  </a:moveTo>
                  <a:lnTo>
                    <a:pt x="71" y="526"/>
                  </a:lnTo>
                  <a:lnTo>
                    <a:pt x="107" y="521"/>
                  </a:lnTo>
                  <a:lnTo>
                    <a:pt x="141" y="512"/>
                  </a:lnTo>
                  <a:lnTo>
                    <a:pt x="176" y="500"/>
                  </a:lnTo>
                  <a:lnTo>
                    <a:pt x="212" y="484"/>
                  </a:lnTo>
                  <a:lnTo>
                    <a:pt x="248" y="461"/>
                  </a:lnTo>
                  <a:lnTo>
                    <a:pt x="317" y="398"/>
                  </a:lnTo>
                  <a:lnTo>
                    <a:pt x="387" y="311"/>
                  </a:lnTo>
                  <a:lnTo>
                    <a:pt x="458" y="208"/>
                  </a:lnTo>
                  <a:lnTo>
                    <a:pt x="494" y="155"/>
                  </a:lnTo>
                  <a:lnTo>
                    <a:pt x="529" y="105"/>
                  </a:lnTo>
                  <a:lnTo>
                    <a:pt x="563" y="62"/>
                  </a:lnTo>
                  <a:lnTo>
                    <a:pt x="599" y="28"/>
                  </a:lnTo>
                  <a:lnTo>
                    <a:pt x="635" y="7"/>
                  </a:lnTo>
                  <a:lnTo>
                    <a:pt x="668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NZ" sz="1200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634521" y="7128302"/>
            <a:ext cx="87402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3200" dirty="0">
                <a:solidFill>
                  <a:srgbClr val="CCECFF"/>
                </a:solidFill>
              </a:rPr>
              <a:t>Different speed profiles for different road categories</a:t>
            </a:r>
            <a:endParaRPr lang="en-GB" sz="3200" i="1" dirty="0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89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ss pp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4004" r="1530" b="2510"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9" descr="http://www.gw.govt.nz/assets/Transport/Walking-and-Cycling/Active-Transport-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335" y="5230812"/>
            <a:ext cx="2646778" cy="196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1" descr="http://wa2.cdn.3news.co.nz/3news/AM/2012/2/27/244299/driving.jpg?width=4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335" y="3118590"/>
            <a:ext cx="2646778" cy="19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" descr="Nick, Rob &amp; Joh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4" t="12149"/>
          <a:stretch>
            <a:fillRect/>
          </a:stretch>
        </p:blipFill>
        <p:spPr bwMode="auto">
          <a:xfrm>
            <a:off x="7425335" y="1164695"/>
            <a:ext cx="2646778" cy="182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71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704268"/>
              </p:ext>
            </p:extLst>
          </p:nvPr>
        </p:nvGraphicFramePr>
        <p:xfrm>
          <a:off x="373626" y="1509501"/>
          <a:ext cx="7199188" cy="4773312"/>
        </p:xfrm>
        <a:graphic>
          <a:graphicData uri="http://schemas.openxmlformats.org/drawingml/2006/table">
            <a:tbl>
              <a:tblPr/>
              <a:tblGrid>
                <a:gridCol w="3600406"/>
                <a:gridCol w="3598782"/>
              </a:tblGrid>
              <a:tr h="518167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Old Approach</a:t>
                      </a:r>
                    </a:p>
                  </a:txBody>
                  <a:tcPr marL="92856" marR="92856" marT="51819" marB="518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Safe System approach</a:t>
                      </a:r>
                    </a:p>
                  </a:txBody>
                  <a:tcPr marL="92856" marR="92856" marT="51819" marB="518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</a:tr>
              <a:tr h="1486112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Tell people to ‘get with the system’</a:t>
                      </a:r>
                    </a:p>
                  </a:txBody>
                  <a:tcPr marL="92856" marR="92856" marT="51819" marB="518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Design systems around people</a:t>
                      </a:r>
                    </a:p>
                  </a:txBody>
                  <a:tcPr marL="92856" marR="92856" marT="51819" marB="518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</a:tr>
              <a:tr h="1486112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Blame road users when things go wrong</a:t>
                      </a:r>
                    </a:p>
                  </a:txBody>
                  <a:tcPr marL="92856" marR="92856" marT="51819" marB="518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Understand people and the tasks they do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2856" marR="92856" marT="51819" marB="518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</a:tr>
              <a:tr h="1282921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Address the immediate issues only</a:t>
                      </a:r>
                    </a:p>
                  </a:txBody>
                  <a:tcPr marL="92856" marR="92856" marT="51819" marB="518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Consider all factors that lead to crashes</a:t>
                      </a:r>
                    </a:p>
                  </a:txBody>
                  <a:tcPr marL="92856" marR="92856" marT="51819" marB="5181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3E0"/>
                    </a:solidFill>
                  </a:tcPr>
                </a:tc>
              </a:tr>
            </a:tbl>
          </a:graphicData>
        </a:graphic>
      </p:graphicFrame>
      <p:sp>
        <p:nvSpPr>
          <p:cNvPr id="34839" name="TextBox 6"/>
          <p:cNvSpPr txBox="1">
            <a:spLocks noChangeArrowheads="1"/>
          </p:cNvSpPr>
          <p:nvPr/>
        </p:nvSpPr>
        <p:spPr bwMode="auto">
          <a:xfrm>
            <a:off x="581905" y="546947"/>
            <a:ext cx="8894592" cy="59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256" tIns="48628" rIns="97256" bIns="48628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617E8A"/>
                </a:solidFill>
                <a:latin typeface="Arial" charset="0"/>
                <a:cs typeface="Arial" charset="0"/>
              </a:rPr>
              <a:t>Human factors </a:t>
            </a:r>
            <a:r>
              <a:rPr lang="en-US" altLang="en-US" b="1" dirty="0" smtClean="0">
                <a:solidFill>
                  <a:srgbClr val="617E8A"/>
                </a:solidFill>
                <a:latin typeface="Arial" charset="0"/>
                <a:cs typeface="Arial" charset="0"/>
              </a:rPr>
              <a:t>– </a:t>
            </a:r>
            <a:r>
              <a:rPr lang="en-US" altLang="en-US" b="1" dirty="0">
                <a:solidFill>
                  <a:srgbClr val="617E8A"/>
                </a:solidFill>
                <a:latin typeface="Arial" charset="0"/>
                <a:cs typeface="Arial" charset="0"/>
              </a:rPr>
              <a:t>people first</a:t>
            </a:r>
          </a:p>
        </p:txBody>
      </p:sp>
      <p:pic>
        <p:nvPicPr>
          <p:cNvPr id="2050" name="Picture 2" descr="http://e-see.com/apps/brandfm/guidelines/nzta/saferjourneys_blac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87" y="6563956"/>
            <a:ext cx="1636227" cy="95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692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1258696" y="48113"/>
            <a:ext cx="7547358" cy="61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defTabSz="1019175" eaLnBrk="1" hangingPunct="1">
              <a:lnSpc>
                <a:spcPts val="3900"/>
              </a:lnSpc>
            </a:pPr>
            <a:r>
              <a:rPr lang="en-NZ" sz="3600" b="0" dirty="0" smtClean="0">
                <a:solidFill>
                  <a:schemeClr val="bg1"/>
                </a:solidFill>
              </a:rPr>
              <a:t>Results</a:t>
            </a:r>
            <a:endParaRPr lang="en-GB" sz="3600" b="0" dirty="0">
              <a:solidFill>
                <a:schemeClr val="bg1"/>
              </a:solidFill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1793530" y="655708"/>
            <a:ext cx="6484040" cy="110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defTabSz="1019175" eaLnBrk="1" hangingPunct="1">
              <a:lnSpc>
                <a:spcPts val="3900"/>
              </a:lnSpc>
            </a:pPr>
            <a:r>
              <a:rPr lang="en-NZ" sz="3200" b="0" dirty="0" smtClean="0">
                <a:solidFill>
                  <a:schemeClr val="bg1"/>
                </a:solidFill>
              </a:rPr>
              <a:t>A decrease in local road speeds</a:t>
            </a:r>
            <a:br>
              <a:rPr lang="en-NZ" sz="3200" b="0" dirty="0" smtClean="0">
                <a:solidFill>
                  <a:schemeClr val="bg1"/>
                </a:solidFill>
              </a:rPr>
            </a:br>
            <a:r>
              <a:rPr lang="en-NZ" sz="3200" b="0" dirty="0" smtClean="0">
                <a:solidFill>
                  <a:schemeClr val="bg1"/>
                </a:solidFill>
              </a:rPr>
              <a:t>Significant homogeneity of speeds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5655733" y="1645445"/>
            <a:ext cx="4326209" cy="16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defTabSz="1019175" eaLnBrk="1" hangingPunct="1">
              <a:lnSpc>
                <a:spcPts val="3900"/>
              </a:lnSpc>
            </a:pPr>
            <a:r>
              <a:rPr lang="en-NZ" sz="2800" dirty="0" smtClean="0">
                <a:solidFill>
                  <a:schemeClr val="bg1"/>
                </a:solidFill>
              </a:rPr>
              <a:t>No speed signs</a:t>
            </a:r>
          </a:p>
          <a:p>
            <a:pPr defTabSz="1019175" eaLnBrk="1" hangingPunct="1">
              <a:lnSpc>
                <a:spcPts val="3900"/>
              </a:lnSpc>
            </a:pPr>
            <a:r>
              <a:rPr lang="en-NZ" sz="2800" b="0" dirty="0" smtClean="0">
                <a:solidFill>
                  <a:schemeClr val="bg1"/>
                </a:solidFill>
              </a:rPr>
              <a:t>No enforcement</a:t>
            </a:r>
          </a:p>
          <a:p>
            <a:pPr defTabSz="1019175" eaLnBrk="1" hangingPunct="1">
              <a:lnSpc>
                <a:spcPts val="3900"/>
              </a:lnSpc>
            </a:pPr>
            <a:r>
              <a:rPr lang="en-NZ" sz="2800" dirty="0" smtClean="0">
                <a:solidFill>
                  <a:schemeClr val="bg1"/>
                </a:solidFill>
              </a:rPr>
              <a:t>Self-Explaining Roads</a:t>
            </a:r>
            <a:endParaRPr lang="en-NZ" b="0" dirty="0" smtClean="0">
              <a:solidFill>
                <a:schemeClr val="bg1"/>
              </a:solidFill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81000" y="1658138"/>
            <a:ext cx="5477933" cy="16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defTabSz="1019175" eaLnBrk="1" hangingPunct="1">
              <a:lnSpc>
                <a:spcPts val="3900"/>
              </a:lnSpc>
            </a:pPr>
            <a:r>
              <a:rPr lang="en-NZ" sz="2800" dirty="0" smtClean="0">
                <a:solidFill>
                  <a:schemeClr val="bg1"/>
                </a:solidFill>
              </a:rPr>
              <a:t>30% reduction in crashes</a:t>
            </a:r>
          </a:p>
          <a:p>
            <a:pPr defTabSz="1019175" eaLnBrk="1" hangingPunct="1">
              <a:lnSpc>
                <a:spcPts val="3900"/>
              </a:lnSpc>
            </a:pPr>
            <a:r>
              <a:rPr lang="en-NZ" sz="2800" b="0" dirty="0" smtClean="0">
                <a:solidFill>
                  <a:schemeClr val="bg1"/>
                </a:solidFill>
              </a:rPr>
              <a:t>86% reduction in crash costs</a:t>
            </a:r>
          </a:p>
          <a:p>
            <a:pPr defTabSz="1019175" eaLnBrk="1" hangingPunct="1">
              <a:lnSpc>
                <a:spcPts val="3900"/>
              </a:lnSpc>
            </a:pPr>
            <a:r>
              <a:rPr lang="en-NZ" dirty="0" smtClean="0">
                <a:solidFill>
                  <a:schemeClr val="bg1"/>
                </a:solidFill>
              </a:rPr>
              <a:t>Health benefits 3x the road safety benefits</a:t>
            </a:r>
            <a:endParaRPr lang="en-NZ" sz="2000" b="0" dirty="0" smtClean="0">
              <a:solidFill>
                <a:schemeClr val="bg1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168399" y="5052739"/>
            <a:ext cx="77279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b="0" dirty="0" smtClean="0">
                <a:solidFill>
                  <a:schemeClr val="bg1"/>
                </a:solidFill>
              </a:rPr>
              <a:t>Safer Journeys </a:t>
            </a:r>
            <a:r>
              <a:rPr lang="en-US" sz="2800" b="0" dirty="0" smtClean="0">
                <a:solidFill>
                  <a:schemeClr val="bg1"/>
                </a:solidFill>
              </a:rPr>
              <a:t>2010</a:t>
            </a:r>
            <a:endParaRPr lang="en-US" sz="2800" b="0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samiam\Desktop\Safer%20Journey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699" y="4535613"/>
            <a:ext cx="1118710" cy="116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6159" y="5699071"/>
            <a:ext cx="94892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b="0" i="1" dirty="0">
                <a:solidFill>
                  <a:schemeClr val="bg1"/>
                </a:solidFill>
              </a:rPr>
              <a:t>The government will work to improve our roads so that </a:t>
            </a:r>
            <a:r>
              <a:rPr lang="en-NZ" b="0" i="1" dirty="0">
                <a:solidFill>
                  <a:srgbClr val="FFFF00"/>
                </a:solidFill>
              </a:rPr>
              <a:t>each type of road will eventually have a recognisable and distinctive set of self-explaining features </a:t>
            </a:r>
            <a:r>
              <a:rPr lang="en-NZ" b="0" i="1" dirty="0">
                <a:solidFill>
                  <a:schemeClr val="bg1"/>
                </a:solidFill>
              </a:rPr>
              <a:t>such as signage, lane width, road markings and speed limits. This work will ensure roads are </a:t>
            </a:r>
            <a:r>
              <a:rPr lang="en-NZ" b="0" i="1" dirty="0" smtClean="0">
                <a:solidFill>
                  <a:schemeClr val="bg1"/>
                </a:solidFill>
              </a:rPr>
              <a:t>predictable … should </a:t>
            </a:r>
            <a:r>
              <a:rPr lang="en-NZ" b="0" i="1" dirty="0">
                <a:solidFill>
                  <a:schemeClr val="bg1"/>
                </a:solidFill>
              </a:rPr>
              <a:t>encourage people to travel at speeds that best fit the design and function of the road</a:t>
            </a:r>
            <a:r>
              <a:rPr lang="en-NZ" b="0" i="1" dirty="0" smtClean="0">
                <a:solidFill>
                  <a:schemeClr val="bg1"/>
                </a:solidFill>
              </a:rPr>
              <a:t>.</a:t>
            </a:r>
            <a:endParaRPr lang="en-NZ" b="0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4479" y="3419206"/>
            <a:ext cx="8662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 smtClean="0">
                <a:solidFill>
                  <a:schemeClr val="bg1"/>
                </a:solidFill>
              </a:rPr>
              <a:t>Charlton et </a:t>
            </a:r>
            <a:r>
              <a:rPr lang="en-NZ" sz="2000" dirty="0">
                <a:solidFill>
                  <a:schemeClr val="bg1"/>
                </a:solidFill>
              </a:rPr>
              <a:t>al (2010) Using endemic road features to create self-explaining roads and reduce vehicle speeds.  </a:t>
            </a:r>
            <a:r>
              <a:rPr lang="en-NZ" sz="2000" i="1" dirty="0">
                <a:solidFill>
                  <a:schemeClr val="bg1"/>
                </a:solidFill>
              </a:rPr>
              <a:t>Accident Analysis and Prevention</a:t>
            </a:r>
          </a:p>
        </p:txBody>
      </p:sp>
    </p:spTree>
    <p:extLst>
      <p:ext uri="{BB962C8B-B14F-4D97-AF65-F5344CB8AC3E}">
        <p14:creationId xmlns:p14="http://schemas.microsoft.com/office/powerpoint/2010/main" val="98480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45895" y="215116"/>
            <a:ext cx="7241109" cy="10793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NZ" sz="3200" i="1" dirty="0">
                <a:solidFill>
                  <a:schemeClr val="bg1"/>
                </a:solidFill>
                <a:latin typeface="Comic Sans MS" pitchFamily="66" charset="0"/>
              </a:rPr>
              <a:t>Is </a:t>
            </a:r>
            <a:r>
              <a:rPr lang="en-NZ" sz="3200" i="1" dirty="0" smtClean="0">
                <a:solidFill>
                  <a:schemeClr val="bg1"/>
                </a:solidFill>
                <a:latin typeface="Comic Sans MS" pitchFamily="66" charset="0"/>
              </a:rPr>
              <a:t>driving with a 0.05 BAC any safer than driving at 0.08?</a:t>
            </a:r>
            <a:endParaRPr lang="en-NZ" sz="32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1639" y="1616881"/>
            <a:ext cx="93119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Drunker Than You Think: Delayed Performance Impairment From Moderate Amounts Of Alcohol 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042" y="188342"/>
            <a:ext cx="1102950" cy="14180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31" y="3887222"/>
            <a:ext cx="98975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Evaluate </a:t>
            </a:r>
            <a:r>
              <a:rPr lang="en-N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biphasic effects </a:t>
            </a:r>
            <a:r>
              <a:rPr lang="en-N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.05 and .08 </a:t>
            </a:r>
            <a:r>
              <a:rPr lang="en-N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alcohol levels </a:t>
            </a:r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 psychomotor, cognitive</a:t>
            </a:r>
            <a:r>
              <a:rPr lang="en-N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and driving </a:t>
            </a:r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performance</a:t>
            </a:r>
            <a:endParaRPr lang="en-NZ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5895" y="5186560"/>
            <a:ext cx="87268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Identify </a:t>
            </a:r>
            <a:r>
              <a:rPr lang="en-N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relationship between drivers</a:t>
            </a:r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’ self-perception </a:t>
            </a:r>
            <a:b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N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intoxication and the actual </a:t>
            </a:r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level </a:t>
            </a:r>
            <a:r>
              <a:rPr lang="en-N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performance impairment produced</a:t>
            </a:r>
            <a:endParaRPr lang="en-NZ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846" y="3225138"/>
            <a:ext cx="9897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research questions:</a:t>
            </a:r>
            <a:endParaRPr lang="en-NZ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53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11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7401" y="930854"/>
            <a:ext cx="8832595" cy="1323427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 tolerance </a:t>
            </a:r>
            <a:r>
              <a:rPr lang="en-NZ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NZ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Mellanby</a:t>
            </a:r>
            <a:r>
              <a:rPr lang="en-NZ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Effect)</a:t>
            </a:r>
            <a:r>
              <a:rPr lang="en-N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N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NZ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impairment on the descending limb </a:t>
            </a:r>
            <a:r>
              <a:rPr lang="en-N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intoxication curve </a:t>
            </a:r>
            <a:r>
              <a:rPr lang="en-N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N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N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N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compared to the same BAC on the ascending limb</a:t>
            </a:r>
          </a:p>
        </p:txBody>
      </p:sp>
      <p:sp>
        <p:nvSpPr>
          <p:cNvPr id="3" name="Rectangle 2"/>
          <p:cNvSpPr/>
          <p:nvPr/>
        </p:nvSpPr>
        <p:spPr>
          <a:xfrm>
            <a:off x="611315" y="2432219"/>
            <a:ext cx="8832595" cy="1323427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 protracted error</a:t>
            </a:r>
            <a:br>
              <a:rPr lang="en-NZ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NZ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greater impairment on the descending limb </a:t>
            </a:r>
            <a:r>
              <a:rPr lang="en-N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intoxication curve </a:t>
            </a:r>
            <a:r>
              <a:rPr lang="en-N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N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N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N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compared to the same BAC on the ascending limb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9791" y="4340614"/>
            <a:ext cx="8873067" cy="2765429"/>
            <a:chOff x="-72437" y="3733001"/>
            <a:chExt cx="9119478" cy="2722765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5176504" y="4499828"/>
              <a:ext cx="3186187" cy="1366366"/>
            </a:xfrm>
            <a:custGeom>
              <a:avLst/>
              <a:gdLst>
                <a:gd name="T0" fmla="*/ 0 w 2341"/>
                <a:gd name="T1" fmla="*/ 0 h 791"/>
                <a:gd name="T2" fmla="*/ 0 w 2341"/>
                <a:gd name="T3" fmla="*/ 791 h 791"/>
                <a:gd name="T4" fmla="*/ 2341 w 2341"/>
                <a:gd name="T5" fmla="*/ 79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41" h="791">
                  <a:moveTo>
                    <a:pt x="0" y="0"/>
                  </a:moveTo>
                  <a:lnTo>
                    <a:pt x="0" y="791"/>
                  </a:lnTo>
                  <a:lnTo>
                    <a:pt x="2341" y="791"/>
                  </a:lnTo>
                </a:path>
              </a:pathLst>
            </a:custGeom>
            <a:noFill/>
            <a:ln w="31750">
              <a:solidFill>
                <a:srgbClr val="CDCDC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 sz="1800"/>
            </a:p>
          </p:txBody>
        </p:sp>
        <p:sp>
          <p:nvSpPr>
            <p:cNvPr id="6" name="Line 25"/>
            <p:cNvSpPr>
              <a:spLocks noChangeShapeType="1"/>
            </p:cNvSpPr>
            <p:nvPr/>
          </p:nvSpPr>
          <p:spPr bwMode="auto">
            <a:xfrm>
              <a:off x="8149892" y="5866195"/>
              <a:ext cx="1587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 sz="1800"/>
            </a:p>
          </p:txBody>
        </p:sp>
        <p:sp>
          <p:nvSpPr>
            <p:cNvPr id="7" name="Line 26"/>
            <p:cNvSpPr>
              <a:spLocks noChangeShapeType="1"/>
            </p:cNvSpPr>
            <p:nvPr/>
          </p:nvSpPr>
          <p:spPr bwMode="auto">
            <a:xfrm>
              <a:off x="7778417" y="5866195"/>
              <a:ext cx="1587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 sz="1800"/>
            </a:p>
          </p:txBody>
        </p:sp>
        <p:sp>
          <p:nvSpPr>
            <p:cNvPr id="8" name="Line 27"/>
            <p:cNvSpPr>
              <a:spLocks noChangeShapeType="1"/>
            </p:cNvSpPr>
            <p:nvPr/>
          </p:nvSpPr>
          <p:spPr bwMode="auto">
            <a:xfrm>
              <a:off x="7406941" y="5866195"/>
              <a:ext cx="1587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 sz="1800"/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>
              <a:off x="7033879" y="5866195"/>
              <a:ext cx="1588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 sz="1800"/>
            </a:p>
          </p:txBody>
        </p:sp>
        <p:sp>
          <p:nvSpPr>
            <p:cNvPr id="10" name="Line 29"/>
            <p:cNvSpPr>
              <a:spLocks noChangeShapeType="1"/>
            </p:cNvSpPr>
            <p:nvPr/>
          </p:nvSpPr>
          <p:spPr bwMode="auto">
            <a:xfrm>
              <a:off x="6662403" y="5866195"/>
              <a:ext cx="1588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 sz="1800"/>
            </a:p>
          </p:txBody>
        </p:sp>
        <p:sp>
          <p:nvSpPr>
            <p:cNvPr id="11" name="Line 30"/>
            <p:cNvSpPr>
              <a:spLocks noChangeShapeType="1"/>
            </p:cNvSpPr>
            <p:nvPr/>
          </p:nvSpPr>
          <p:spPr bwMode="auto">
            <a:xfrm>
              <a:off x="6292517" y="5866195"/>
              <a:ext cx="1587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 sz="1800"/>
            </a:p>
          </p:txBody>
        </p:sp>
        <p:sp>
          <p:nvSpPr>
            <p:cNvPr id="12" name="Line 31"/>
            <p:cNvSpPr>
              <a:spLocks noChangeShapeType="1"/>
            </p:cNvSpPr>
            <p:nvPr/>
          </p:nvSpPr>
          <p:spPr bwMode="auto">
            <a:xfrm>
              <a:off x="5921042" y="5866195"/>
              <a:ext cx="1587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 sz="180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234560" y="4499828"/>
              <a:ext cx="3128131" cy="1302296"/>
              <a:chOff x="593725" y="4273252"/>
              <a:chExt cx="3648075" cy="1754188"/>
            </a:xfrm>
          </p:grpSpPr>
          <p:sp>
            <p:nvSpPr>
              <p:cNvPr id="46" name="Freeform 10"/>
              <p:cNvSpPr>
                <a:spLocks/>
              </p:cNvSpPr>
              <p:nvPr/>
            </p:nvSpPr>
            <p:spPr bwMode="auto">
              <a:xfrm>
                <a:off x="2417763" y="4273252"/>
                <a:ext cx="1824037" cy="1754188"/>
              </a:xfrm>
              <a:custGeom>
                <a:avLst/>
                <a:gdLst>
                  <a:gd name="T0" fmla="*/ 1149 w 1149"/>
                  <a:gd name="T1" fmla="*/ 1105 h 1105"/>
                  <a:gd name="T2" fmla="*/ 1028 w 1149"/>
                  <a:gd name="T3" fmla="*/ 1091 h 1105"/>
                  <a:gd name="T4" fmla="*/ 968 w 1149"/>
                  <a:gd name="T5" fmla="*/ 1079 h 1105"/>
                  <a:gd name="T6" fmla="*/ 907 w 1149"/>
                  <a:gd name="T7" fmla="*/ 1060 h 1105"/>
                  <a:gd name="T8" fmla="*/ 847 w 1149"/>
                  <a:gd name="T9" fmla="*/ 1036 h 1105"/>
                  <a:gd name="T10" fmla="*/ 786 w 1149"/>
                  <a:gd name="T11" fmla="*/ 1001 h 1105"/>
                  <a:gd name="T12" fmla="*/ 726 w 1149"/>
                  <a:gd name="T13" fmla="*/ 956 h 1105"/>
                  <a:gd name="T14" fmla="*/ 605 w 1149"/>
                  <a:gd name="T15" fmla="*/ 828 h 1105"/>
                  <a:gd name="T16" fmla="*/ 484 w 1149"/>
                  <a:gd name="T17" fmla="*/ 647 h 1105"/>
                  <a:gd name="T18" fmla="*/ 363 w 1149"/>
                  <a:gd name="T19" fmla="*/ 432 h 1105"/>
                  <a:gd name="T20" fmla="*/ 303 w 1149"/>
                  <a:gd name="T21" fmla="*/ 322 h 1105"/>
                  <a:gd name="T22" fmla="*/ 242 w 1149"/>
                  <a:gd name="T23" fmla="*/ 218 h 1105"/>
                  <a:gd name="T24" fmla="*/ 182 w 1149"/>
                  <a:gd name="T25" fmla="*/ 129 h 1105"/>
                  <a:gd name="T26" fmla="*/ 121 w 1149"/>
                  <a:gd name="T27" fmla="*/ 60 h 1105"/>
                  <a:gd name="T28" fmla="*/ 61 w 1149"/>
                  <a:gd name="T29" fmla="*/ 16 h 1105"/>
                  <a:gd name="T30" fmla="*/ 0 w 1149"/>
                  <a:gd name="T31" fmla="*/ 0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9" h="1105">
                    <a:moveTo>
                      <a:pt x="1149" y="1105"/>
                    </a:moveTo>
                    <a:lnTo>
                      <a:pt x="1028" y="1091"/>
                    </a:lnTo>
                    <a:lnTo>
                      <a:pt x="968" y="1079"/>
                    </a:lnTo>
                    <a:lnTo>
                      <a:pt x="907" y="1060"/>
                    </a:lnTo>
                    <a:lnTo>
                      <a:pt x="847" y="1036"/>
                    </a:lnTo>
                    <a:lnTo>
                      <a:pt x="786" y="1001"/>
                    </a:lnTo>
                    <a:lnTo>
                      <a:pt x="726" y="956"/>
                    </a:lnTo>
                    <a:lnTo>
                      <a:pt x="605" y="828"/>
                    </a:lnTo>
                    <a:lnTo>
                      <a:pt x="484" y="647"/>
                    </a:lnTo>
                    <a:lnTo>
                      <a:pt x="363" y="432"/>
                    </a:lnTo>
                    <a:lnTo>
                      <a:pt x="303" y="322"/>
                    </a:lnTo>
                    <a:lnTo>
                      <a:pt x="242" y="218"/>
                    </a:lnTo>
                    <a:lnTo>
                      <a:pt x="182" y="129"/>
                    </a:lnTo>
                    <a:lnTo>
                      <a:pt x="121" y="60"/>
                    </a:lnTo>
                    <a:lnTo>
                      <a:pt x="61" y="16"/>
                    </a:lnTo>
                    <a:lnTo>
                      <a:pt x="0" y="0"/>
                    </a:lnTo>
                  </a:path>
                </a:pathLst>
              </a:custGeom>
              <a:noFill/>
              <a:ln w="412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NZ" sz="1800"/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593725" y="4273252"/>
                <a:ext cx="1824038" cy="1754188"/>
              </a:xfrm>
              <a:custGeom>
                <a:avLst/>
                <a:gdLst>
                  <a:gd name="T0" fmla="*/ 0 w 1149"/>
                  <a:gd name="T1" fmla="*/ 1105 h 1105"/>
                  <a:gd name="T2" fmla="*/ 121 w 1149"/>
                  <a:gd name="T3" fmla="*/ 1091 h 1105"/>
                  <a:gd name="T4" fmla="*/ 182 w 1149"/>
                  <a:gd name="T5" fmla="*/ 1079 h 1105"/>
                  <a:gd name="T6" fmla="*/ 242 w 1149"/>
                  <a:gd name="T7" fmla="*/ 1060 h 1105"/>
                  <a:gd name="T8" fmla="*/ 302 w 1149"/>
                  <a:gd name="T9" fmla="*/ 1036 h 1105"/>
                  <a:gd name="T10" fmla="*/ 363 w 1149"/>
                  <a:gd name="T11" fmla="*/ 1001 h 1105"/>
                  <a:gd name="T12" fmla="*/ 423 w 1149"/>
                  <a:gd name="T13" fmla="*/ 956 h 1105"/>
                  <a:gd name="T14" fmla="*/ 545 w 1149"/>
                  <a:gd name="T15" fmla="*/ 828 h 1105"/>
                  <a:gd name="T16" fmla="*/ 665 w 1149"/>
                  <a:gd name="T17" fmla="*/ 647 h 1105"/>
                  <a:gd name="T18" fmla="*/ 786 w 1149"/>
                  <a:gd name="T19" fmla="*/ 432 h 1105"/>
                  <a:gd name="T20" fmla="*/ 847 w 1149"/>
                  <a:gd name="T21" fmla="*/ 322 h 1105"/>
                  <a:gd name="T22" fmla="*/ 907 w 1149"/>
                  <a:gd name="T23" fmla="*/ 218 h 1105"/>
                  <a:gd name="T24" fmla="*/ 968 w 1149"/>
                  <a:gd name="T25" fmla="*/ 129 h 1105"/>
                  <a:gd name="T26" fmla="*/ 1028 w 1149"/>
                  <a:gd name="T27" fmla="*/ 60 h 1105"/>
                  <a:gd name="T28" fmla="*/ 1089 w 1149"/>
                  <a:gd name="T29" fmla="*/ 16 h 1105"/>
                  <a:gd name="T30" fmla="*/ 1149 w 1149"/>
                  <a:gd name="T31" fmla="*/ 0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9" h="1105">
                    <a:moveTo>
                      <a:pt x="0" y="1105"/>
                    </a:moveTo>
                    <a:lnTo>
                      <a:pt x="121" y="1091"/>
                    </a:lnTo>
                    <a:lnTo>
                      <a:pt x="182" y="1079"/>
                    </a:lnTo>
                    <a:lnTo>
                      <a:pt x="242" y="1060"/>
                    </a:lnTo>
                    <a:lnTo>
                      <a:pt x="302" y="1036"/>
                    </a:lnTo>
                    <a:lnTo>
                      <a:pt x="363" y="1001"/>
                    </a:lnTo>
                    <a:lnTo>
                      <a:pt x="423" y="956"/>
                    </a:lnTo>
                    <a:lnTo>
                      <a:pt x="545" y="828"/>
                    </a:lnTo>
                    <a:lnTo>
                      <a:pt x="665" y="647"/>
                    </a:lnTo>
                    <a:lnTo>
                      <a:pt x="786" y="432"/>
                    </a:lnTo>
                    <a:lnTo>
                      <a:pt x="847" y="322"/>
                    </a:lnTo>
                    <a:lnTo>
                      <a:pt x="907" y="218"/>
                    </a:lnTo>
                    <a:lnTo>
                      <a:pt x="968" y="129"/>
                    </a:lnTo>
                    <a:lnTo>
                      <a:pt x="1028" y="60"/>
                    </a:lnTo>
                    <a:lnTo>
                      <a:pt x="1089" y="16"/>
                    </a:lnTo>
                    <a:lnTo>
                      <a:pt x="1149" y="0"/>
                    </a:lnTo>
                  </a:path>
                </a:pathLst>
              </a:custGeom>
              <a:noFill/>
              <a:ln w="412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NZ" sz="180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266630" y="4571836"/>
              <a:ext cx="3174727" cy="1230288"/>
              <a:chOff x="4325113" y="4889202"/>
              <a:chExt cx="2991155" cy="1302296"/>
            </a:xfrm>
          </p:grpSpPr>
          <p:sp>
            <p:nvSpPr>
              <p:cNvPr id="44" name="Freeform 10"/>
              <p:cNvSpPr>
                <a:spLocks/>
              </p:cNvSpPr>
              <p:nvPr/>
            </p:nvSpPr>
            <p:spPr bwMode="auto">
              <a:xfrm>
                <a:off x="6209279" y="4889202"/>
                <a:ext cx="1106989" cy="1302296"/>
              </a:xfrm>
              <a:custGeom>
                <a:avLst/>
                <a:gdLst>
                  <a:gd name="T0" fmla="*/ 1149 w 1149"/>
                  <a:gd name="T1" fmla="*/ 1105 h 1105"/>
                  <a:gd name="T2" fmla="*/ 1028 w 1149"/>
                  <a:gd name="T3" fmla="*/ 1091 h 1105"/>
                  <a:gd name="T4" fmla="*/ 968 w 1149"/>
                  <a:gd name="T5" fmla="*/ 1079 h 1105"/>
                  <a:gd name="T6" fmla="*/ 907 w 1149"/>
                  <a:gd name="T7" fmla="*/ 1060 h 1105"/>
                  <a:gd name="T8" fmla="*/ 847 w 1149"/>
                  <a:gd name="T9" fmla="*/ 1036 h 1105"/>
                  <a:gd name="T10" fmla="*/ 786 w 1149"/>
                  <a:gd name="T11" fmla="*/ 1001 h 1105"/>
                  <a:gd name="T12" fmla="*/ 726 w 1149"/>
                  <a:gd name="T13" fmla="*/ 956 h 1105"/>
                  <a:gd name="T14" fmla="*/ 605 w 1149"/>
                  <a:gd name="T15" fmla="*/ 828 h 1105"/>
                  <a:gd name="T16" fmla="*/ 484 w 1149"/>
                  <a:gd name="T17" fmla="*/ 647 h 1105"/>
                  <a:gd name="T18" fmla="*/ 363 w 1149"/>
                  <a:gd name="T19" fmla="*/ 432 h 1105"/>
                  <a:gd name="T20" fmla="*/ 303 w 1149"/>
                  <a:gd name="T21" fmla="*/ 322 h 1105"/>
                  <a:gd name="T22" fmla="*/ 242 w 1149"/>
                  <a:gd name="T23" fmla="*/ 218 h 1105"/>
                  <a:gd name="T24" fmla="*/ 182 w 1149"/>
                  <a:gd name="T25" fmla="*/ 129 h 1105"/>
                  <a:gd name="T26" fmla="*/ 121 w 1149"/>
                  <a:gd name="T27" fmla="*/ 60 h 1105"/>
                  <a:gd name="T28" fmla="*/ 61 w 1149"/>
                  <a:gd name="T29" fmla="*/ 16 h 1105"/>
                  <a:gd name="T30" fmla="*/ 0 w 1149"/>
                  <a:gd name="T31" fmla="*/ 0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9" h="1105">
                    <a:moveTo>
                      <a:pt x="1149" y="1105"/>
                    </a:moveTo>
                    <a:lnTo>
                      <a:pt x="1028" y="1091"/>
                    </a:lnTo>
                    <a:lnTo>
                      <a:pt x="968" y="1079"/>
                    </a:lnTo>
                    <a:lnTo>
                      <a:pt x="907" y="1060"/>
                    </a:lnTo>
                    <a:lnTo>
                      <a:pt x="847" y="1036"/>
                    </a:lnTo>
                    <a:lnTo>
                      <a:pt x="786" y="1001"/>
                    </a:lnTo>
                    <a:lnTo>
                      <a:pt x="726" y="956"/>
                    </a:lnTo>
                    <a:lnTo>
                      <a:pt x="605" y="828"/>
                    </a:lnTo>
                    <a:lnTo>
                      <a:pt x="484" y="647"/>
                    </a:lnTo>
                    <a:lnTo>
                      <a:pt x="363" y="432"/>
                    </a:lnTo>
                    <a:lnTo>
                      <a:pt x="303" y="322"/>
                    </a:lnTo>
                    <a:lnTo>
                      <a:pt x="242" y="218"/>
                    </a:lnTo>
                    <a:lnTo>
                      <a:pt x="182" y="129"/>
                    </a:lnTo>
                    <a:lnTo>
                      <a:pt x="121" y="60"/>
                    </a:lnTo>
                    <a:lnTo>
                      <a:pt x="61" y="16"/>
                    </a:lnTo>
                    <a:lnTo>
                      <a:pt x="0" y="0"/>
                    </a:lnTo>
                  </a:path>
                </a:pathLst>
              </a:custGeom>
              <a:noFill/>
              <a:ln w="41275">
                <a:solidFill>
                  <a:srgbClr val="99CCFF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NZ" sz="1800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sp>
            <p:nvSpPr>
              <p:cNvPr id="45" name="Freeform 11"/>
              <p:cNvSpPr>
                <a:spLocks/>
              </p:cNvSpPr>
              <p:nvPr/>
            </p:nvSpPr>
            <p:spPr bwMode="auto">
              <a:xfrm>
                <a:off x="4325113" y="4889202"/>
                <a:ext cx="1416059" cy="1302296"/>
              </a:xfrm>
              <a:custGeom>
                <a:avLst/>
                <a:gdLst>
                  <a:gd name="T0" fmla="*/ 0 w 1149"/>
                  <a:gd name="T1" fmla="*/ 1105 h 1105"/>
                  <a:gd name="T2" fmla="*/ 121 w 1149"/>
                  <a:gd name="T3" fmla="*/ 1091 h 1105"/>
                  <a:gd name="T4" fmla="*/ 182 w 1149"/>
                  <a:gd name="T5" fmla="*/ 1079 h 1105"/>
                  <a:gd name="T6" fmla="*/ 242 w 1149"/>
                  <a:gd name="T7" fmla="*/ 1060 h 1105"/>
                  <a:gd name="T8" fmla="*/ 302 w 1149"/>
                  <a:gd name="T9" fmla="*/ 1036 h 1105"/>
                  <a:gd name="T10" fmla="*/ 363 w 1149"/>
                  <a:gd name="T11" fmla="*/ 1001 h 1105"/>
                  <a:gd name="T12" fmla="*/ 423 w 1149"/>
                  <a:gd name="T13" fmla="*/ 956 h 1105"/>
                  <a:gd name="T14" fmla="*/ 545 w 1149"/>
                  <a:gd name="T15" fmla="*/ 828 h 1105"/>
                  <a:gd name="T16" fmla="*/ 665 w 1149"/>
                  <a:gd name="T17" fmla="*/ 647 h 1105"/>
                  <a:gd name="T18" fmla="*/ 786 w 1149"/>
                  <a:gd name="T19" fmla="*/ 432 h 1105"/>
                  <a:gd name="T20" fmla="*/ 847 w 1149"/>
                  <a:gd name="T21" fmla="*/ 322 h 1105"/>
                  <a:gd name="T22" fmla="*/ 907 w 1149"/>
                  <a:gd name="T23" fmla="*/ 218 h 1105"/>
                  <a:gd name="T24" fmla="*/ 968 w 1149"/>
                  <a:gd name="T25" fmla="*/ 129 h 1105"/>
                  <a:gd name="T26" fmla="*/ 1028 w 1149"/>
                  <a:gd name="T27" fmla="*/ 60 h 1105"/>
                  <a:gd name="T28" fmla="*/ 1089 w 1149"/>
                  <a:gd name="T29" fmla="*/ 16 h 1105"/>
                  <a:gd name="T30" fmla="*/ 1149 w 1149"/>
                  <a:gd name="T31" fmla="*/ 0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9" h="1105">
                    <a:moveTo>
                      <a:pt x="0" y="1105"/>
                    </a:moveTo>
                    <a:lnTo>
                      <a:pt x="121" y="1091"/>
                    </a:lnTo>
                    <a:lnTo>
                      <a:pt x="182" y="1079"/>
                    </a:lnTo>
                    <a:lnTo>
                      <a:pt x="242" y="1060"/>
                    </a:lnTo>
                    <a:lnTo>
                      <a:pt x="302" y="1036"/>
                    </a:lnTo>
                    <a:lnTo>
                      <a:pt x="363" y="1001"/>
                    </a:lnTo>
                    <a:lnTo>
                      <a:pt x="423" y="956"/>
                    </a:lnTo>
                    <a:lnTo>
                      <a:pt x="545" y="828"/>
                    </a:lnTo>
                    <a:lnTo>
                      <a:pt x="665" y="647"/>
                    </a:lnTo>
                    <a:lnTo>
                      <a:pt x="786" y="432"/>
                    </a:lnTo>
                    <a:lnTo>
                      <a:pt x="847" y="322"/>
                    </a:lnTo>
                    <a:lnTo>
                      <a:pt x="907" y="218"/>
                    </a:lnTo>
                    <a:lnTo>
                      <a:pt x="968" y="129"/>
                    </a:lnTo>
                    <a:lnTo>
                      <a:pt x="1028" y="60"/>
                    </a:lnTo>
                    <a:lnTo>
                      <a:pt x="1089" y="16"/>
                    </a:lnTo>
                    <a:lnTo>
                      <a:pt x="1149" y="0"/>
                    </a:lnTo>
                  </a:path>
                </a:pathLst>
              </a:custGeom>
              <a:noFill/>
              <a:ln w="41275">
                <a:solidFill>
                  <a:srgbClr val="99CCFF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NZ" sz="1800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302410" y="4133112"/>
              <a:ext cx="792005" cy="443770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NZ" sz="1800" dirty="0" smtClean="0">
                  <a:solidFill>
                    <a:srgbClr val="FF0000"/>
                  </a:solidFill>
                </a:rPr>
                <a:t>BAC</a:t>
              </a:r>
              <a:endParaRPr lang="en-NZ" sz="18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11761" y="5420359"/>
              <a:ext cx="1516235" cy="443770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NZ" sz="1800" dirty="0" smtClean="0">
                  <a:solidFill>
                    <a:srgbClr val="00B0F0"/>
                  </a:solidFill>
                </a:rPr>
                <a:t>Impairment</a:t>
              </a:r>
              <a:endParaRPr lang="en-NZ" sz="1800" dirty="0">
                <a:solidFill>
                  <a:srgbClr val="00B0F0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5176502" y="4931876"/>
              <a:ext cx="234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266431" y="4581128"/>
              <a:ext cx="0" cy="360000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5646598" y="3733001"/>
              <a:ext cx="2610285" cy="443770"/>
            </a:xfrm>
            <a:prstGeom prst="rect">
              <a:avLst/>
            </a:prstGeom>
          </p:spPr>
          <p:txBody>
            <a:bodyPr wrap="none" lIns="91429" tIns="45714" rIns="91429" bIns="45714">
              <a:spAutoFit/>
            </a:bodyPr>
            <a:lstStyle/>
            <a:p>
              <a:r>
                <a:rPr lang="en-NZ" sz="1800" dirty="0">
                  <a:solidFill>
                    <a:srgbClr val="FFFF00"/>
                  </a:solidFill>
                </a:rPr>
                <a:t>acute protracted error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929849" y="6011996"/>
              <a:ext cx="2117192" cy="443770"/>
            </a:xfrm>
            <a:prstGeom prst="rect">
              <a:avLst/>
            </a:prstGeom>
          </p:spPr>
          <p:txBody>
            <a:bodyPr wrap="none" lIns="91429" tIns="45714" rIns="91429" bIns="45714">
              <a:spAutoFit/>
            </a:bodyPr>
            <a:lstStyle/>
            <a:p>
              <a:r>
                <a:rPr lang="en-NZ" sz="1800" dirty="0">
                  <a:solidFill>
                    <a:schemeClr val="bg1"/>
                  </a:solidFill>
                </a:rPr>
                <a:t>descending limb 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523125" y="6011996"/>
              <a:ext cx="1978510" cy="443770"/>
            </a:xfrm>
            <a:prstGeom prst="rect">
              <a:avLst/>
            </a:prstGeom>
          </p:spPr>
          <p:txBody>
            <a:bodyPr wrap="none" lIns="91429" tIns="45714" rIns="91429" bIns="45714">
              <a:spAutoFit/>
            </a:bodyPr>
            <a:lstStyle/>
            <a:p>
              <a:r>
                <a:rPr lang="en-NZ" sz="1800" dirty="0" smtClean="0">
                  <a:solidFill>
                    <a:schemeClr val="bg1"/>
                  </a:solidFill>
                </a:rPr>
                <a:t>ascending </a:t>
              </a:r>
              <a:r>
                <a:rPr lang="en-NZ" sz="1800" dirty="0">
                  <a:solidFill>
                    <a:schemeClr val="bg1"/>
                  </a:solidFill>
                </a:rPr>
                <a:t>limb </a:t>
              </a:r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580940" y="4485622"/>
              <a:ext cx="3186187" cy="1366366"/>
            </a:xfrm>
            <a:custGeom>
              <a:avLst/>
              <a:gdLst>
                <a:gd name="T0" fmla="*/ 0 w 2341"/>
                <a:gd name="T1" fmla="*/ 0 h 791"/>
                <a:gd name="T2" fmla="*/ 0 w 2341"/>
                <a:gd name="T3" fmla="*/ 791 h 791"/>
                <a:gd name="T4" fmla="*/ 2341 w 2341"/>
                <a:gd name="T5" fmla="*/ 79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41" h="791">
                  <a:moveTo>
                    <a:pt x="0" y="0"/>
                  </a:moveTo>
                  <a:lnTo>
                    <a:pt x="0" y="791"/>
                  </a:lnTo>
                  <a:lnTo>
                    <a:pt x="2341" y="791"/>
                  </a:lnTo>
                </a:path>
              </a:pathLst>
            </a:custGeom>
            <a:noFill/>
            <a:ln w="31750">
              <a:solidFill>
                <a:srgbClr val="CDCDC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 sz="1800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3554328" y="5851989"/>
              <a:ext cx="1587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 sz="1800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3182854" y="5851989"/>
              <a:ext cx="1587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 sz="1800"/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>
              <a:off x="2811378" y="5851989"/>
              <a:ext cx="1587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 sz="1800"/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>
              <a:off x="2438315" y="5851989"/>
              <a:ext cx="1588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 sz="1800"/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>
              <a:off x="2066841" y="5851989"/>
              <a:ext cx="1588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 sz="1800"/>
            </a:p>
          </p:txBody>
        </p:sp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1696954" y="5851989"/>
              <a:ext cx="1587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 sz="1800"/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>
              <a:off x="1325478" y="5851989"/>
              <a:ext cx="1587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 sz="180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38996" y="4485622"/>
              <a:ext cx="3128131" cy="1302296"/>
              <a:chOff x="593725" y="4273252"/>
              <a:chExt cx="3648075" cy="1754188"/>
            </a:xfrm>
          </p:grpSpPr>
          <p:sp>
            <p:nvSpPr>
              <p:cNvPr id="42" name="Freeform 10"/>
              <p:cNvSpPr>
                <a:spLocks/>
              </p:cNvSpPr>
              <p:nvPr/>
            </p:nvSpPr>
            <p:spPr bwMode="auto">
              <a:xfrm>
                <a:off x="2417763" y="4273252"/>
                <a:ext cx="1824037" cy="1754188"/>
              </a:xfrm>
              <a:custGeom>
                <a:avLst/>
                <a:gdLst>
                  <a:gd name="T0" fmla="*/ 1149 w 1149"/>
                  <a:gd name="T1" fmla="*/ 1105 h 1105"/>
                  <a:gd name="T2" fmla="*/ 1028 w 1149"/>
                  <a:gd name="T3" fmla="*/ 1091 h 1105"/>
                  <a:gd name="T4" fmla="*/ 968 w 1149"/>
                  <a:gd name="T5" fmla="*/ 1079 h 1105"/>
                  <a:gd name="T6" fmla="*/ 907 w 1149"/>
                  <a:gd name="T7" fmla="*/ 1060 h 1105"/>
                  <a:gd name="T8" fmla="*/ 847 w 1149"/>
                  <a:gd name="T9" fmla="*/ 1036 h 1105"/>
                  <a:gd name="T10" fmla="*/ 786 w 1149"/>
                  <a:gd name="T11" fmla="*/ 1001 h 1105"/>
                  <a:gd name="T12" fmla="*/ 726 w 1149"/>
                  <a:gd name="T13" fmla="*/ 956 h 1105"/>
                  <a:gd name="T14" fmla="*/ 605 w 1149"/>
                  <a:gd name="T15" fmla="*/ 828 h 1105"/>
                  <a:gd name="T16" fmla="*/ 484 w 1149"/>
                  <a:gd name="T17" fmla="*/ 647 h 1105"/>
                  <a:gd name="T18" fmla="*/ 363 w 1149"/>
                  <a:gd name="T19" fmla="*/ 432 h 1105"/>
                  <a:gd name="T20" fmla="*/ 303 w 1149"/>
                  <a:gd name="T21" fmla="*/ 322 h 1105"/>
                  <a:gd name="T22" fmla="*/ 242 w 1149"/>
                  <a:gd name="T23" fmla="*/ 218 h 1105"/>
                  <a:gd name="T24" fmla="*/ 182 w 1149"/>
                  <a:gd name="T25" fmla="*/ 129 h 1105"/>
                  <a:gd name="T26" fmla="*/ 121 w 1149"/>
                  <a:gd name="T27" fmla="*/ 60 h 1105"/>
                  <a:gd name="T28" fmla="*/ 61 w 1149"/>
                  <a:gd name="T29" fmla="*/ 16 h 1105"/>
                  <a:gd name="T30" fmla="*/ 0 w 1149"/>
                  <a:gd name="T31" fmla="*/ 0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9" h="1105">
                    <a:moveTo>
                      <a:pt x="1149" y="1105"/>
                    </a:moveTo>
                    <a:lnTo>
                      <a:pt x="1028" y="1091"/>
                    </a:lnTo>
                    <a:lnTo>
                      <a:pt x="968" y="1079"/>
                    </a:lnTo>
                    <a:lnTo>
                      <a:pt x="907" y="1060"/>
                    </a:lnTo>
                    <a:lnTo>
                      <a:pt x="847" y="1036"/>
                    </a:lnTo>
                    <a:lnTo>
                      <a:pt x="786" y="1001"/>
                    </a:lnTo>
                    <a:lnTo>
                      <a:pt x="726" y="956"/>
                    </a:lnTo>
                    <a:lnTo>
                      <a:pt x="605" y="828"/>
                    </a:lnTo>
                    <a:lnTo>
                      <a:pt x="484" y="647"/>
                    </a:lnTo>
                    <a:lnTo>
                      <a:pt x="363" y="432"/>
                    </a:lnTo>
                    <a:lnTo>
                      <a:pt x="303" y="322"/>
                    </a:lnTo>
                    <a:lnTo>
                      <a:pt x="242" y="218"/>
                    </a:lnTo>
                    <a:lnTo>
                      <a:pt x="182" y="129"/>
                    </a:lnTo>
                    <a:lnTo>
                      <a:pt x="121" y="60"/>
                    </a:lnTo>
                    <a:lnTo>
                      <a:pt x="61" y="16"/>
                    </a:lnTo>
                    <a:lnTo>
                      <a:pt x="0" y="0"/>
                    </a:lnTo>
                  </a:path>
                </a:pathLst>
              </a:custGeom>
              <a:noFill/>
              <a:ln w="412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NZ" sz="1800"/>
              </a:p>
            </p:txBody>
          </p:sp>
          <p:sp>
            <p:nvSpPr>
              <p:cNvPr id="43" name="Freeform 11"/>
              <p:cNvSpPr>
                <a:spLocks/>
              </p:cNvSpPr>
              <p:nvPr/>
            </p:nvSpPr>
            <p:spPr bwMode="auto">
              <a:xfrm>
                <a:off x="593725" y="4273252"/>
                <a:ext cx="1824038" cy="1754188"/>
              </a:xfrm>
              <a:custGeom>
                <a:avLst/>
                <a:gdLst>
                  <a:gd name="T0" fmla="*/ 0 w 1149"/>
                  <a:gd name="T1" fmla="*/ 1105 h 1105"/>
                  <a:gd name="T2" fmla="*/ 121 w 1149"/>
                  <a:gd name="T3" fmla="*/ 1091 h 1105"/>
                  <a:gd name="T4" fmla="*/ 182 w 1149"/>
                  <a:gd name="T5" fmla="*/ 1079 h 1105"/>
                  <a:gd name="T6" fmla="*/ 242 w 1149"/>
                  <a:gd name="T7" fmla="*/ 1060 h 1105"/>
                  <a:gd name="T8" fmla="*/ 302 w 1149"/>
                  <a:gd name="T9" fmla="*/ 1036 h 1105"/>
                  <a:gd name="T10" fmla="*/ 363 w 1149"/>
                  <a:gd name="T11" fmla="*/ 1001 h 1105"/>
                  <a:gd name="T12" fmla="*/ 423 w 1149"/>
                  <a:gd name="T13" fmla="*/ 956 h 1105"/>
                  <a:gd name="T14" fmla="*/ 545 w 1149"/>
                  <a:gd name="T15" fmla="*/ 828 h 1105"/>
                  <a:gd name="T16" fmla="*/ 665 w 1149"/>
                  <a:gd name="T17" fmla="*/ 647 h 1105"/>
                  <a:gd name="T18" fmla="*/ 786 w 1149"/>
                  <a:gd name="T19" fmla="*/ 432 h 1105"/>
                  <a:gd name="T20" fmla="*/ 847 w 1149"/>
                  <a:gd name="T21" fmla="*/ 322 h 1105"/>
                  <a:gd name="T22" fmla="*/ 907 w 1149"/>
                  <a:gd name="T23" fmla="*/ 218 h 1105"/>
                  <a:gd name="T24" fmla="*/ 968 w 1149"/>
                  <a:gd name="T25" fmla="*/ 129 h 1105"/>
                  <a:gd name="T26" fmla="*/ 1028 w 1149"/>
                  <a:gd name="T27" fmla="*/ 60 h 1105"/>
                  <a:gd name="T28" fmla="*/ 1089 w 1149"/>
                  <a:gd name="T29" fmla="*/ 16 h 1105"/>
                  <a:gd name="T30" fmla="*/ 1149 w 1149"/>
                  <a:gd name="T31" fmla="*/ 0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9" h="1105">
                    <a:moveTo>
                      <a:pt x="0" y="1105"/>
                    </a:moveTo>
                    <a:lnTo>
                      <a:pt x="121" y="1091"/>
                    </a:lnTo>
                    <a:lnTo>
                      <a:pt x="182" y="1079"/>
                    </a:lnTo>
                    <a:lnTo>
                      <a:pt x="242" y="1060"/>
                    </a:lnTo>
                    <a:lnTo>
                      <a:pt x="302" y="1036"/>
                    </a:lnTo>
                    <a:lnTo>
                      <a:pt x="363" y="1001"/>
                    </a:lnTo>
                    <a:lnTo>
                      <a:pt x="423" y="956"/>
                    </a:lnTo>
                    <a:lnTo>
                      <a:pt x="545" y="828"/>
                    </a:lnTo>
                    <a:lnTo>
                      <a:pt x="665" y="647"/>
                    </a:lnTo>
                    <a:lnTo>
                      <a:pt x="786" y="432"/>
                    </a:lnTo>
                    <a:lnTo>
                      <a:pt x="847" y="322"/>
                    </a:lnTo>
                    <a:lnTo>
                      <a:pt x="907" y="218"/>
                    </a:lnTo>
                    <a:lnTo>
                      <a:pt x="968" y="129"/>
                    </a:lnTo>
                    <a:lnTo>
                      <a:pt x="1028" y="60"/>
                    </a:lnTo>
                    <a:lnTo>
                      <a:pt x="1089" y="16"/>
                    </a:lnTo>
                    <a:lnTo>
                      <a:pt x="1149" y="0"/>
                    </a:lnTo>
                  </a:path>
                </a:pathLst>
              </a:custGeom>
              <a:noFill/>
              <a:ln w="412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NZ" sz="180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71068" y="4557630"/>
              <a:ext cx="2375986" cy="1230288"/>
              <a:chOff x="4325113" y="4889202"/>
              <a:chExt cx="2694140" cy="1302296"/>
            </a:xfrm>
          </p:grpSpPr>
          <p:sp>
            <p:nvSpPr>
              <p:cNvPr id="40" name="Freeform 10"/>
              <p:cNvSpPr>
                <a:spLocks/>
              </p:cNvSpPr>
              <p:nvPr/>
            </p:nvSpPr>
            <p:spPr bwMode="auto">
              <a:xfrm>
                <a:off x="6012162" y="4889202"/>
                <a:ext cx="1007091" cy="1302296"/>
              </a:xfrm>
              <a:custGeom>
                <a:avLst/>
                <a:gdLst>
                  <a:gd name="T0" fmla="*/ 1149 w 1149"/>
                  <a:gd name="T1" fmla="*/ 1105 h 1105"/>
                  <a:gd name="T2" fmla="*/ 1028 w 1149"/>
                  <a:gd name="T3" fmla="*/ 1091 h 1105"/>
                  <a:gd name="T4" fmla="*/ 968 w 1149"/>
                  <a:gd name="T5" fmla="*/ 1079 h 1105"/>
                  <a:gd name="T6" fmla="*/ 907 w 1149"/>
                  <a:gd name="T7" fmla="*/ 1060 h 1105"/>
                  <a:gd name="T8" fmla="*/ 847 w 1149"/>
                  <a:gd name="T9" fmla="*/ 1036 h 1105"/>
                  <a:gd name="T10" fmla="*/ 786 w 1149"/>
                  <a:gd name="T11" fmla="*/ 1001 h 1105"/>
                  <a:gd name="T12" fmla="*/ 726 w 1149"/>
                  <a:gd name="T13" fmla="*/ 956 h 1105"/>
                  <a:gd name="T14" fmla="*/ 605 w 1149"/>
                  <a:gd name="T15" fmla="*/ 828 h 1105"/>
                  <a:gd name="T16" fmla="*/ 484 w 1149"/>
                  <a:gd name="T17" fmla="*/ 647 h 1105"/>
                  <a:gd name="T18" fmla="*/ 363 w 1149"/>
                  <a:gd name="T19" fmla="*/ 432 h 1105"/>
                  <a:gd name="T20" fmla="*/ 303 w 1149"/>
                  <a:gd name="T21" fmla="*/ 322 h 1105"/>
                  <a:gd name="T22" fmla="*/ 242 w 1149"/>
                  <a:gd name="T23" fmla="*/ 218 h 1105"/>
                  <a:gd name="T24" fmla="*/ 182 w 1149"/>
                  <a:gd name="T25" fmla="*/ 129 h 1105"/>
                  <a:gd name="T26" fmla="*/ 121 w 1149"/>
                  <a:gd name="T27" fmla="*/ 60 h 1105"/>
                  <a:gd name="T28" fmla="*/ 61 w 1149"/>
                  <a:gd name="T29" fmla="*/ 16 h 1105"/>
                  <a:gd name="T30" fmla="*/ 0 w 1149"/>
                  <a:gd name="T31" fmla="*/ 0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9" h="1105">
                    <a:moveTo>
                      <a:pt x="1149" y="1105"/>
                    </a:moveTo>
                    <a:lnTo>
                      <a:pt x="1028" y="1091"/>
                    </a:lnTo>
                    <a:lnTo>
                      <a:pt x="968" y="1079"/>
                    </a:lnTo>
                    <a:lnTo>
                      <a:pt x="907" y="1060"/>
                    </a:lnTo>
                    <a:lnTo>
                      <a:pt x="847" y="1036"/>
                    </a:lnTo>
                    <a:lnTo>
                      <a:pt x="786" y="1001"/>
                    </a:lnTo>
                    <a:lnTo>
                      <a:pt x="726" y="956"/>
                    </a:lnTo>
                    <a:lnTo>
                      <a:pt x="605" y="828"/>
                    </a:lnTo>
                    <a:lnTo>
                      <a:pt x="484" y="647"/>
                    </a:lnTo>
                    <a:lnTo>
                      <a:pt x="363" y="432"/>
                    </a:lnTo>
                    <a:lnTo>
                      <a:pt x="303" y="322"/>
                    </a:lnTo>
                    <a:lnTo>
                      <a:pt x="242" y="218"/>
                    </a:lnTo>
                    <a:lnTo>
                      <a:pt x="182" y="129"/>
                    </a:lnTo>
                    <a:lnTo>
                      <a:pt x="121" y="60"/>
                    </a:lnTo>
                    <a:lnTo>
                      <a:pt x="61" y="16"/>
                    </a:lnTo>
                    <a:lnTo>
                      <a:pt x="0" y="0"/>
                    </a:lnTo>
                  </a:path>
                </a:pathLst>
              </a:custGeom>
              <a:noFill/>
              <a:ln w="41275">
                <a:solidFill>
                  <a:srgbClr val="99CCFF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NZ" sz="1800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sp>
            <p:nvSpPr>
              <p:cNvPr id="41" name="Freeform 11"/>
              <p:cNvSpPr>
                <a:spLocks/>
              </p:cNvSpPr>
              <p:nvPr/>
            </p:nvSpPr>
            <p:spPr bwMode="auto">
              <a:xfrm>
                <a:off x="4325113" y="4889202"/>
                <a:ext cx="1728191" cy="1302296"/>
              </a:xfrm>
              <a:custGeom>
                <a:avLst/>
                <a:gdLst>
                  <a:gd name="T0" fmla="*/ 0 w 1149"/>
                  <a:gd name="T1" fmla="*/ 1105 h 1105"/>
                  <a:gd name="T2" fmla="*/ 121 w 1149"/>
                  <a:gd name="T3" fmla="*/ 1091 h 1105"/>
                  <a:gd name="T4" fmla="*/ 182 w 1149"/>
                  <a:gd name="T5" fmla="*/ 1079 h 1105"/>
                  <a:gd name="T6" fmla="*/ 242 w 1149"/>
                  <a:gd name="T7" fmla="*/ 1060 h 1105"/>
                  <a:gd name="T8" fmla="*/ 302 w 1149"/>
                  <a:gd name="T9" fmla="*/ 1036 h 1105"/>
                  <a:gd name="T10" fmla="*/ 363 w 1149"/>
                  <a:gd name="T11" fmla="*/ 1001 h 1105"/>
                  <a:gd name="T12" fmla="*/ 423 w 1149"/>
                  <a:gd name="T13" fmla="*/ 956 h 1105"/>
                  <a:gd name="T14" fmla="*/ 545 w 1149"/>
                  <a:gd name="T15" fmla="*/ 828 h 1105"/>
                  <a:gd name="T16" fmla="*/ 665 w 1149"/>
                  <a:gd name="T17" fmla="*/ 647 h 1105"/>
                  <a:gd name="T18" fmla="*/ 786 w 1149"/>
                  <a:gd name="T19" fmla="*/ 432 h 1105"/>
                  <a:gd name="T20" fmla="*/ 847 w 1149"/>
                  <a:gd name="T21" fmla="*/ 322 h 1105"/>
                  <a:gd name="T22" fmla="*/ 907 w 1149"/>
                  <a:gd name="T23" fmla="*/ 218 h 1105"/>
                  <a:gd name="T24" fmla="*/ 968 w 1149"/>
                  <a:gd name="T25" fmla="*/ 129 h 1105"/>
                  <a:gd name="T26" fmla="*/ 1028 w 1149"/>
                  <a:gd name="T27" fmla="*/ 60 h 1105"/>
                  <a:gd name="T28" fmla="*/ 1089 w 1149"/>
                  <a:gd name="T29" fmla="*/ 16 h 1105"/>
                  <a:gd name="T30" fmla="*/ 1149 w 1149"/>
                  <a:gd name="T31" fmla="*/ 0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9" h="1105">
                    <a:moveTo>
                      <a:pt x="0" y="1105"/>
                    </a:moveTo>
                    <a:lnTo>
                      <a:pt x="121" y="1091"/>
                    </a:lnTo>
                    <a:lnTo>
                      <a:pt x="182" y="1079"/>
                    </a:lnTo>
                    <a:lnTo>
                      <a:pt x="242" y="1060"/>
                    </a:lnTo>
                    <a:lnTo>
                      <a:pt x="302" y="1036"/>
                    </a:lnTo>
                    <a:lnTo>
                      <a:pt x="363" y="1001"/>
                    </a:lnTo>
                    <a:lnTo>
                      <a:pt x="423" y="956"/>
                    </a:lnTo>
                    <a:lnTo>
                      <a:pt x="545" y="828"/>
                    </a:lnTo>
                    <a:lnTo>
                      <a:pt x="665" y="647"/>
                    </a:lnTo>
                    <a:lnTo>
                      <a:pt x="786" y="432"/>
                    </a:lnTo>
                    <a:lnTo>
                      <a:pt x="847" y="322"/>
                    </a:lnTo>
                    <a:lnTo>
                      <a:pt x="907" y="218"/>
                    </a:lnTo>
                    <a:lnTo>
                      <a:pt x="968" y="129"/>
                    </a:lnTo>
                    <a:lnTo>
                      <a:pt x="1028" y="60"/>
                    </a:lnTo>
                    <a:lnTo>
                      <a:pt x="1089" y="16"/>
                    </a:lnTo>
                    <a:lnTo>
                      <a:pt x="1149" y="0"/>
                    </a:lnTo>
                  </a:path>
                </a:pathLst>
              </a:custGeom>
              <a:noFill/>
              <a:ln w="41275">
                <a:solidFill>
                  <a:srgbClr val="99CCFF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NZ" sz="1800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706849" y="4118905"/>
              <a:ext cx="792004" cy="443770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NZ" sz="1800" dirty="0" smtClean="0">
                  <a:solidFill>
                    <a:srgbClr val="FF0000"/>
                  </a:solidFill>
                </a:rPr>
                <a:t>BAC</a:t>
              </a:r>
              <a:endParaRPr lang="en-NZ" sz="1800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54818" y="5406152"/>
              <a:ext cx="1516235" cy="443770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NZ" sz="1800" dirty="0" smtClean="0">
                  <a:solidFill>
                    <a:srgbClr val="00B0F0"/>
                  </a:solidFill>
                </a:rPr>
                <a:t>Impairment</a:t>
              </a:r>
              <a:endParaRPr lang="en-NZ" sz="1800" dirty="0">
                <a:solidFill>
                  <a:srgbClr val="00B0F0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580939" y="4917670"/>
              <a:ext cx="234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670868" y="4939441"/>
              <a:ext cx="0" cy="540000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1252990" y="3742717"/>
              <a:ext cx="1963101" cy="443770"/>
            </a:xfrm>
            <a:prstGeom prst="rect">
              <a:avLst/>
            </a:prstGeom>
          </p:spPr>
          <p:txBody>
            <a:bodyPr wrap="none" lIns="91429" tIns="45714" rIns="91429" bIns="45714">
              <a:spAutoFit/>
            </a:bodyPr>
            <a:lstStyle/>
            <a:p>
              <a:r>
                <a:rPr lang="en-NZ" sz="1800" dirty="0">
                  <a:solidFill>
                    <a:srgbClr val="92D050"/>
                  </a:solidFill>
                </a:rPr>
                <a:t>acute tolerance 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334287" y="5997790"/>
              <a:ext cx="2117192" cy="443770"/>
            </a:xfrm>
            <a:prstGeom prst="rect">
              <a:avLst/>
            </a:prstGeom>
          </p:spPr>
          <p:txBody>
            <a:bodyPr wrap="none" lIns="91429" tIns="45714" rIns="91429" bIns="45714">
              <a:spAutoFit/>
            </a:bodyPr>
            <a:lstStyle/>
            <a:p>
              <a:r>
                <a:rPr lang="en-NZ" sz="1800" dirty="0">
                  <a:solidFill>
                    <a:schemeClr val="bg1"/>
                  </a:solidFill>
                </a:rPr>
                <a:t>descending limb 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-72437" y="5997790"/>
              <a:ext cx="1978510" cy="443770"/>
            </a:xfrm>
            <a:prstGeom prst="rect">
              <a:avLst/>
            </a:prstGeom>
          </p:spPr>
          <p:txBody>
            <a:bodyPr wrap="none" lIns="91429" tIns="45714" rIns="91429" bIns="45714">
              <a:spAutoFit/>
            </a:bodyPr>
            <a:lstStyle/>
            <a:p>
              <a:r>
                <a:rPr lang="en-NZ" sz="1800" dirty="0" smtClean="0">
                  <a:solidFill>
                    <a:schemeClr val="bg1"/>
                  </a:solidFill>
                </a:rPr>
                <a:t>ascending </a:t>
              </a:r>
              <a:r>
                <a:rPr lang="en-NZ" sz="1800" dirty="0">
                  <a:solidFill>
                    <a:schemeClr val="bg1"/>
                  </a:solidFill>
                </a:rPr>
                <a:t>limb 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6821162" y="4566614"/>
              <a:ext cx="396000" cy="0"/>
            </a:xfrm>
            <a:prstGeom prst="line">
              <a:avLst/>
            </a:prstGeom>
            <a:ln w="38100">
              <a:solidFill>
                <a:srgbClr val="99CC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/>
          <p:cNvSpPr/>
          <p:nvPr/>
        </p:nvSpPr>
        <p:spPr>
          <a:xfrm>
            <a:off x="524540" y="231443"/>
            <a:ext cx="8958318" cy="528338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>
              <a:lnSpc>
                <a:spcPts val="3399"/>
              </a:lnSpc>
            </a:pPr>
            <a:r>
              <a:rPr lang="en-NZ" sz="3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Biphasic effects</a:t>
            </a:r>
            <a:endParaRPr lang="en-NZ" sz="3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977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4768" y="101520"/>
            <a:ext cx="7685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Method</a:t>
            </a:r>
            <a:endParaRPr lang="en-NZ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5529" y="2069327"/>
            <a:ext cx="71841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Randomly assigned to 3 alcohol dose groups:</a:t>
            </a:r>
            <a:b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placebo, medium (.05), or high (.08) </a:t>
            </a:r>
            <a:endParaRPr lang="en-NZ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26091" y="937536"/>
            <a:ext cx="76030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61 participants     33 males   28 females</a:t>
            </a:r>
            <a:b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average </a:t>
            </a:r>
            <a:r>
              <a:rPr lang="en-N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age of 31.11 years (SD = </a:t>
            </a:r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8.34)</a:t>
            </a:r>
            <a:endParaRPr lang="en-NZ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2534" y="4603799"/>
            <a:ext cx="4550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Test blocks  (</a:t>
            </a:r>
            <a:r>
              <a:rPr lang="en-NZ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approx</a:t>
            </a:r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3.5 hrs)</a:t>
            </a:r>
            <a:endParaRPr lang="en-NZ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2701" y="6662235"/>
            <a:ext cx="6129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Each test block triggered by elapsed time</a:t>
            </a:r>
            <a:endParaRPr lang="en-NZ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01" y="5289278"/>
            <a:ext cx="6590023" cy="107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5145" y="3275640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NZ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30% vodka, 70% orange juice divided equally across three drinks</a:t>
            </a:r>
          </a:p>
          <a:p>
            <a:pPr algn="ctr">
              <a:spcAft>
                <a:spcPts val="0"/>
              </a:spcAft>
            </a:pPr>
            <a:r>
              <a:rPr lang="en-NZ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Two drinks given after baseline testing, </a:t>
            </a:r>
            <a:br>
              <a:rPr lang="en-NZ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NZ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minutes to consume each drink</a:t>
            </a:r>
          </a:p>
          <a:p>
            <a:pPr algn="ctr">
              <a:spcAft>
                <a:spcPts val="0"/>
              </a:spcAft>
            </a:pPr>
            <a:r>
              <a:rPr lang="en-NZ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Third drink given 35 </a:t>
            </a:r>
            <a:r>
              <a:rPr lang="en-NZ" sz="1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mins</a:t>
            </a:r>
            <a:r>
              <a:rPr lang="en-NZ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later unless BAC within .01 of target</a:t>
            </a:r>
          </a:p>
        </p:txBody>
      </p:sp>
    </p:spTree>
    <p:extLst>
      <p:ext uri="{BB962C8B-B14F-4D97-AF65-F5344CB8AC3E}">
        <p14:creationId xmlns:p14="http://schemas.microsoft.com/office/powerpoint/2010/main" val="2886504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795800" y="213793"/>
            <a:ext cx="4450506" cy="656875"/>
          </a:xfrm>
          <a:prstGeom prst="rect">
            <a:avLst/>
          </a:prstGeom>
        </p:spPr>
        <p:txBody>
          <a:bodyPr wrap="none" lIns="101882" tIns="50941" rIns="101882" bIns="50941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cs typeface="Times New Roman" pitchFamily="18" charset="0"/>
              </a:rPr>
              <a:t>Performance Measures</a:t>
            </a:r>
            <a:endParaRPr lang="en-NZ" sz="31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498" y="1222723"/>
            <a:ext cx="2806862" cy="153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27178" y="948273"/>
            <a:ext cx="3488166" cy="592983"/>
          </a:xfrm>
          <a:prstGeom prst="rect">
            <a:avLst/>
          </a:prstGeom>
        </p:spPr>
        <p:txBody>
          <a:bodyPr wrap="none" lIns="101882" tIns="50941" rIns="101882" bIns="50941">
            <a:spAutoFit/>
          </a:bodyPr>
          <a:lstStyle/>
          <a:p>
            <a:pPr algn="ctr"/>
            <a:r>
              <a:rPr lang="en-GB" sz="3100" dirty="0" err="1">
                <a:solidFill>
                  <a:schemeClr val="bg1"/>
                </a:solidFill>
                <a:cs typeface="Times New Roman" pitchFamily="18" charset="0"/>
              </a:rPr>
              <a:t>CogState</a:t>
            </a:r>
            <a:r>
              <a:rPr lang="en-GB" sz="3100" dirty="0">
                <a:solidFill>
                  <a:schemeClr val="bg1"/>
                </a:solidFill>
                <a:cs typeface="Times New Roman" pitchFamily="18" charset="0"/>
              </a:rPr>
              <a:t> test battery</a:t>
            </a:r>
            <a:endParaRPr lang="en-NZ" sz="31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2269" y="3148863"/>
            <a:ext cx="4735863" cy="976677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>
              <a:lnSpc>
                <a:spcPts val="3343"/>
              </a:lnSpc>
            </a:pPr>
            <a:r>
              <a:rPr lang="en-NZ" sz="3100" dirty="0">
                <a:solidFill>
                  <a:schemeClr val="bg1"/>
                </a:solidFill>
                <a:cs typeface="Times New Roman" pitchFamily="18" charset="0"/>
              </a:rPr>
              <a:t>Driver Attention Inhibition &amp; Reaction (DAIR) test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1" r="26372" b="53379"/>
          <a:stretch/>
        </p:blipFill>
        <p:spPr>
          <a:xfrm>
            <a:off x="5900497" y="3233328"/>
            <a:ext cx="2822406" cy="163218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83545" y="5149179"/>
            <a:ext cx="6189286" cy="949262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>
              <a:lnSpc>
                <a:spcPts val="3343"/>
              </a:lnSpc>
            </a:pPr>
            <a:r>
              <a:rPr lang="en-NZ" sz="2800" dirty="0">
                <a:solidFill>
                  <a:schemeClr val="bg1"/>
                </a:solidFill>
                <a:cs typeface="Times New Roman" pitchFamily="18" charset="0"/>
              </a:rPr>
              <a:t>Walk &amp; turn test</a:t>
            </a:r>
            <a:br>
              <a:rPr lang="en-NZ" sz="2800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en-NZ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NZ Police Compulsory Impairment Test</a:t>
            </a:r>
            <a:endParaRPr lang="en-NZ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12" y="5137809"/>
            <a:ext cx="1230576" cy="1921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392124" y="1514473"/>
            <a:ext cx="4108483" cy="963796"/>
            <a:chOff x="1583097" y="962727"/>
            <a:chExt cx="3250221" cy="963796"/>
          </a:xfrm>
        </p:grpSpPr>
        <p:sp>
          <p:nvSpPr>
            <p:cNvPr id="25" name="Rectangle 24"/>
            <p:cNvSpPr/>
            <p:nvPr/>
          </p:nvSpPr>
          <p:spPr>
            <a:xfrm>
              <a:off x="1592125" y="962727"/>
              <a:ext cx="18219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Timed Chase Test</a:t>
              </a:r>
              <a:endParaRPr lang="en-NZ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87553" y="1154008"/>
              <a:ext cx="32457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Groton Maze Learning Task (GMLT)</a:t>
              </a:r>
              <a:endParaRPr lang="en-NZ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93148" y="1361735"/>
              <a:ext cx="31290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Card identification Task (RT</a:t>
              </a:r>
              <a:r>
                <a:rPr lang="en-GB" sz="1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endParaRPr lang="en-NZ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583097" y="1557191"/>
              <a:ext cx="22376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GMLT Recall Task</a:t>
              </a:r>
              <a:endParaRPr lang="en-NZ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348253" y="4133837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Speed, lane position, hazard reactions</a:t>
            </a:r>
            <a:endParaRPr lang="en-NZ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411112" y="6643575"/>
            <a:ext cx="4192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dirty="0" smtClean="0">
                <a:solidFill>
                  <a:schemeClr val="bg1"/>
                </a:solidFill>
              </a:rPr>
              <a:t>Self-ratings </a:t>
            </a:r>
            <a:r>
              <a:rPr lang="en-NZ" sz="2800" dirty="0">
                <a:solidFill>
                  <a:schemeClr val="bg1"/>
                </a:solidFill>
              </a:rPr>
              <a:t>of intoxication </a:t>
            </a:r>
            <a:r>
              <a:rPr lang="en-NZ" sz="2800" dirty="0" smtClean="0">
                <a:solidFill>
                  <a:schemeClr val="bg1"/>
                </a:solidFill>
              </a:rPr>
              <a:t/>
            </a:r>
            <a:br>
              <a:rPr lang="en-NZ" sz="2800" dirty="0" smtClean="0">
                <a:solidFill>
                  <a:schemeClr val="bg1"/>
                </a:solidFill>
              </a:rPr>
            </a:br>
            <a:r>
              <a:rPr lang="en-NZ" sz="2800" dirty="0" smtClean="0">
                <a:solidFill>
                  <a:schemeClr val="bg1"/>
                </a:solidFill>
              </a:rPr>
              <a:t>&amp; </a:t>
            </a:r>
            <a:r>
              <a:rPr lang="en-NZ" sz="2800" dirty="0">
                <a:solidFill>
                  <a:schemeClr val="bg1"/>
                </a:solidFill>
              </a:rPr>
              <a:t>willingness to drive</a:t>
            </a:r>
          </a:p>
        </p:txBody>
      </p:sp>
    </p:spTree>
    <p:extLst>
      <p:ext uri="{BB962C8B-B14F-4D97-AF65-F5344CB8AC3E}">
        <p14:creationId xmlns:p14="http://schemas.microsoft.com/office/powerpoint/2010/main" val="650186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4117" y="467049"/>
            <a:ext cx="6986991" cy="575302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Results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1248" y="1331699"/>
            <a:ext cx="6552728" cy="954095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en-N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Participants were unable to judge how much alcohol they had consumed</a:t>
            </a:r>
          </a:p>
        </p:txBody>
      </p:sp>
      <p:sp>
        <p:nvSpPr>
          <p:cNvPr id="4" name="Rectangle 3"/>
          <p:cNvSpPr/>
          <p:nvPr/>
        </p:nvSpPr>
        <p:spPr>
          <a:xfrm>
            <a:off x="719667" y="6283131"/>
            <a:ext cx="8771467" cy="830985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en-N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.08 </a:t>
            </a:r>
            <a:r>
              <a:rPr lang="en-N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 participants’ estimates </a:t>
            </a:r>
            <a:r>
              <a:rPr lang="en-N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significantly different than .05 </a:t>
            </a:r>
            <a:r>
              <a:rPr lang="en-N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participants (about ½ as much as they actually </a:t>
            </a:r>
            <a:r>
              <a:rPr lang="en-N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consumed)</a:t>
            </a:r>
            <a:endParaRPr lang="en-NZ" sz="20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084" y="2588968"/>
            <a:ext cx="4187058" cy="32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00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9458" y="2367650"/>
            <a:ext cx="2248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Willingness to drive</a:t>
            </a:r>
            <a:endParaRPr lang="en-N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444" y="2367650"/>
            <a:ext cx="3347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Subjective intoxication</a:t>
            </a:r>
            <a:endParaRPr lang="en-N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3580" y="2367650"/>
            <a:ext cx="3059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GMLT recall errors</a:t>
            </a:r>
            <a:endParaRPr lang="en-N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1629" y="1574734"/>
            <a:ext cx="8500667" cy="575302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NZ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NZ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measures showed </a:t>
            </a:r>
            <a:r>
              <a:rPr lang="en-NZ" sz="32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acute </a:t>
            </a:r>
            <a:r>
              <a:rPr lang="en-NZ" sz="32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tolerance</a:t>
            </a:r>
            <a:endParaRPr lang="en-NZ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79" y="3579615"/>
            <a:ext cx="8500667" cy="575302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NZ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NZ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measures showed </a:t>
            </a:r>
            <a:r>
              <a:rPr lang="en-NZ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acute protracted error </a:t>
            </a:r>
            <a:endParaRPr lang="en-NZ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6464" y="4648537"/>
            <a:ext cx="194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Chase task errors</a:t>
            </a:r>
            <a:endParaRPr lang="en-N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6318" y="4390080"/>
            <a:ext cx="1935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Chase task speed</a:t>
            </a:r>
            <a:endParaRPr lang="en-N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2869" y="4648537"/>
            <a:ext cx="2587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 over the centre line</a:t>
            </a:r>
            <a:endParaRPr lang="en-N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9115" y="4390079"/>
            <a:ext cx="2331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Centre line crossings</a:t>
            </a:r>
            <a:endParaRPr lang="en-N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7610" y="4648537"/>
            <a:ext cx="2820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 over 100 km/h</a:t>
            </a:r>
            <a:endParaRPr lang="en-N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0503" y="4390080"/>
            <a:ext cx="2820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GMLT errors</a:t>
            </a:r>
            <a:endParaRPr lang="en-N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9935" y="5725316"/>
            <a:ext cx="9044055" cy="944634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6 measures showed symmetric </a:t>
            </a:r>
            <a:r>
              <a:rPr lang="en-NZ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dose-dependent effects</a:t>
            </a:r>
            <a:r>
              <a:rPr lang="en-NZ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NZ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N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(no difference between ascending and descending limbs</a:t>
            </a:r>
            <a:r>
              <a:rPr lang="en-NZ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NZ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4117" y="467049"/>
            <a:ext cx="6986991" cy="636857"/>
          </a:xfrm>
          <a:prstGeom prst="rect">
            <a:avLst/>
          </a:prstGeom>
        </p:spPr>
        <p:txBody>
          <a:bodyPr wrap="square" lIns="82058" tIns="41029" rIns="82058" bIns="41029">
            <a:spAutoFit/>
          </a:bodyPr>
          <a:lstStyle/>
          <a:p>
            <a:pPr algn="ctr"/>
            <a:r>
              <a:rPr lang="en-NZ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376726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8633" y="348687"/>
            <a:ext cx="7685690" cy="584763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 </a:t>
            </a:r>
            <a:r>
              <a:rPr lang="en-NZ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dose-dependent effects</a:t>
            </a:r>
            <a:endParaRPr lang="en-NZ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4768" y="1458682"/>
            <a:ext cx="7685690" cy="523208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en-N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alcohol = more impairment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4768" y="1906324"/>
            <a:ext cx="7685690" cy="523208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en-N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difference due to time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1" y="3396039"/>
            <a:ext cx="3839352" cy="3525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83837" y="2899910"/>
            <a:ext cx="2446480" cy="400097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en-N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 over the edge line</a:t>
            </a:r>
          </a:p>
        </p:txBody>
      </p:sp>
      <p:sp>
        <p:nvSpPr>
          <p:cNvPr id="7" name="Rectangle 6"/>
          <p:cNvSpPr/>
          <p:nvPr/>
        </p:nvSpPr>
        <p:spPr>
          <a:xfrm>
            <a:off x="64298" y="6921189"/>
            <a:ext cx="18501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1400" i="1" dirty="0" smtClean="0">
                <a:solidFill>
                  <a:schemeClr val="bg1"/>
                </a:solidFill>
              </a:rPr>
              <a:t>Significant BAC effects</a:t>
            </a:r>
            <a:endParaRPr lang="en-NZ" sz="1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14484" y="6921189"/>
            <a:ext cx="2813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1400" i="1" dirty="0">
                <a:solidFill>
                  <a:schemeClr val="bg1"/>
                </a:solidFill>
              </a:rPr>
              <a:t>F</a:t>
            </a:r>
            <a:r>
              <a:rPr lang="en-NZ" sz="1400" dirty="0">
                <a:solidFill>
                  <a:schemeClr val="bg1"/>
                </a:solidFill>
              </a:rPr>
              <a:t>(2,45) = 5.332, </a:t>
            </a:r>
            <a:r>
              <a:rPr lang="en-NZ" sz="1400" i="1" dirty="0">
                <a:solidFill>
                  <a:schemeClr val="bg1"/>
                </a:solidFill>
              </a:rPr>
              <a:t>p</a:t>
            </a:r>
            <a:r>
              <a:rPr lang="en-NZ" sz="1400" dirty="0">
                <a:solidFill>
                  <a:schemeClr val="bg1"/>
                </a:solidFill>
              </a:rPr>
              <a:t> = .008, </a:t>
            </a:r>
            <a:r>
              <a:rPr lang="el-GR" sz="1400" dirty="0">
                <a:solidFill>
                  <a:schemeClr val="bg1"/>
                </a:solidFill>
              </a:rPr>
              <a:t>η</a:t>
            </a:r>
            <a:r>
              <a:rPr lang="en-NZ" sz="1400" baseline="-25000" dirty="0">
                <a:solidFill>
                  <a:schemeClr val="bg1"/>
                </a:solidFill>
              </a:rPr>
              <a:t>p</a:t>
            </a:r>
            <a:r>
              <a:rPr lang="en-NZ" sz="1400" baseline="30000" dirty="0">
                <a:solidFill>
                  <a:schemeClr val="bg1"/>
                </a:solidFill>
              </a:rPr>
              <a:t>2</a:t>
            </a:r>
            <a:r>
              <a:rPr lang="en-NZ" sz="1400" dirty="0">
                <a:solidFill>
                  <a:schemeClr val="bg1"/>
                </a:solidFill>
              </a:rPr>
              <a:t> = .192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8071" y="2899911"/>
            <a:ext cx="2430451" cy="400097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en-N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 alarm responses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041" y="3396039"/>
            <a:ext cx="3806512" cy="35449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5704227" y="6895400"/>
            <a:ext cx="2864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</a:rPr>
              <a:t> </a:t>
            </a:r>
            <a:r>
              <a:rPr lang="en-NZ" sz="1400" i="1" dirty="0">
                <a:solidFill>
                  <a:schemeClr val="bg1"/>
                </a:solidFill>
              </a:rPr>
              <a:t>F</a:t>
            </a:r>
            <a:r>
              <a:rPr lang="en-NZ" sz="1400" dirty="0">
                <a:solidFill>
                  <a:schemeClr val="bg1"/>
                </a:solidFill>
              </a:rPr>
              <a:t>(2,45) = 4.168, </a:t>
            </a:r>
            <a:r>
              <a:rPr lang="en-NZ" sz="1400" i="1" dirty="0">
                <a:solidFill>
                  <a:schemeClr val="bg1"/>
                </a:solidFill>
              </a:rPr>
              <a:t>p</a:t>
            </a:r>
            <a:r>
              <a:rPr lang="en-NZ" sz="1400" dirty="0">
                <a:solidFill>
                  <a:schemeClr val="bg1"/>
                </a:solidFill>
              </a:rPr>
              <a:t> </a:t>
            </a:r>
            <a:r>
              <a:rPr lang="en-NZ" sz="1400" dirty="0" smtClean="0">
                <a:solidFill>
                  <a:schemeClr val="bg1"/>
                </a:solidFill>
              </a:rPr>
              <a:t>= </a:t>
            </a:r>
            <a:r>
              <a:rPr lang="en-NZ" sz="1400" dirty="0">
                <a:solidFill>
                  <a:schemeClr val="bg1"/>
                </a:solidFill>
              </a:rPr>
              <a:t>.022, </a:t>
            </a:r>
            <a:r>
              <a:rPr lang="el-GR" sz="1400" dirty="0">
                <a:solidFill>
                  <a:schemeClr val="bg1"/>
                </a:solidFill>
              </a:rPr>
              <a:t>η</a:t>
            </a:r>
            <a:r>
              <a:rPr lang="en-NZ" sz="1400" baseline="-25000" dirty="0">
                <a:solidFill>
                  <a:schemeClr val="bg1"/>
                </a:solidFill>
              </a:rPr>
              <a:t>p</a:t>
            </a:r>
            <a:r>
              <a:rPr lang="en-NZ" sz="1400" baseline="30000" dirty="0">
                <a:solidFill>
                  <a:schemeClr val="bg1"/>
                </a:solidFill>
              </a:rPr>
              <a:t>2</a:t>
            </a:r>
            <a:r>
              <a:rPr lang="en-NZ" sz="1400" dirty="0">
                <a:solidFill>
                  <a:schemeClr val="bg1"/>
                </a:solidFill>
              </a:rPr>
              <a:t> = .156</a:t>
            </a:r>
            <a:endParaRPr lang="en-NZ" sz="1400" dirty="0"/>
          </a:p>
        </p:txBody>
      </p:sp>
    </p:spTree>
    <p:extLst>
      <p:ext uri="{BB962C8B-B14F-4D97-AF65-F5344CB8AC3E}">
        <p14:creationId xmlns:p14="http://schemas.microsoft.com/office/powerpoint/2010/main" val="3083697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254856" y="348687"/>
            <a:ext cx="7685690" cy="584763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en-NZ" sz="32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 Tolerance Effects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14584" y="2753567"/>
            <a:ext cx="2909108" cy="400097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en-N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Willingness to drive rating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8329" y="2635034"/>
            <a:ext cx="4427984" cy="40009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N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Subjective intoxication rating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84768" y="1191565"/>
            <a:ext cx="7685690" cy="830985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en-N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Impairment decreases faster than BAC</a:t>
            </a:r>
            <a:br>
              <a:rPr lang="en-N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N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(you feel less drunk than you are)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04" y="3293533"/>
            <a:ext cx="4030834" cy="3594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3506539" y="449672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 smtClean="0">
                <a:solidFill>
                  <a:srgbClr val="FF0000"/>
                </a:solidFill>
              </a:rPr>
              <a:t>*</a:t>
            </a:r>
            <a:endParaRPr lang="en-NZ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5467" y="6945422"/>
            <a:ext cx="3456384" cy="30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NZ" sz="1400" dirty="0" smtClean="0">
                <a:solidFill>
                  <a:srgbClr val="FF0000"/>
                </a:solidFill>
              </a:rPr>
              <a:t>* Pairwise comparisons</a:t>
            </a:r>
            <a:r>
              <a:rPr lang="en-NZ" sz="1400" dirty="0">
                <a:solidFill>
                  <a:srgbClr val="FF0000"/>
                </a:solidFill>
              </a:rPr>
              <a:t> </a:t>
            </a:r>
            <a:r>
              <a:rPr lang="en-NZ" sz="1400" dirty="0" smtClean="0">
                <a:solidFill>
                  <a:srgbClr val="FF0000"/>
                </a:solidFill>
              </a:rPr>
              <a:t> </a:t>
            </a:r>
            <a:r>
              <a:rPr lang="en-NZ" sz="1400" i="1" dirty="0" smtClean="0">
                <a:solidFill>
                  <a:srgbClr val="FF0000"/>
                </a:solidFill>
              </a:rPr>
              <a:t>p</a:t>
            </a:r>
            <a:r>
              <a:rPr lang="en-NZ" sz="1400" dirty="0" smtClean="0">
                <a:solidFill>
                  <a:srgbClr val="FF0000"/>
                </a:solidFill>
              </a:rPr>
              <a:t> &lt; .05</a:t>
            </a:r>
            <a:endParaRPr lang="en-NZ" sz="1400" dirty="0">
              <a:solidFill>
                <a:srgbClr val="FF0000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73" y="3293533"/>
            <a:ext cx="3991730" cy="35799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8213915" y="52208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 smtClean="0">
                <a:solidFill>
                  <a:srgbClr val="FF0000"/>
                </a:solidFill>
              </a:rPr>
              <a:t>*</a:t>
            </a:r>
            <a:endParaRPr lang="en-NZ" sz="24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919" y="6945422"/>
            <a:ext cx="2499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1400" i="1" dirty="0" smtClean="0">
                <a:solidFill>
                  <a:schemeClr val="bg1"/>
                </a:solidFill>
              </a:rPr>
              <a:t>Significant BAC &amp; phase effects</a:t>
            </a:r>
            <a:endParaRPr lang="en-N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30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184768" y="365493"/>
            <a:ext cx="7685690" cy="584763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en-N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 Protracted Error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184768" y="1267770"/>
            <a:ext cx="7685690" cy="830985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en-N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Impairment increases with time</a:t>
            </a:r>
            <a:br>
              <a:rPr lang="en-N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N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(even though BAC hasn’t changed)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039289" y="7056481"/>
            <a:ext cx="3672408" cy="30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NZ" sz="1400" dirty="0" smtClean="0">
                <a:solidFill>
                  <a:srgbClr val="FF0000"/>
                </a:solidFill>
              </a:rPr>
              <a:t>* Pairwise comparisons   </a:t>
            </a:r>
            <a:r>
              <a:rPr lang="en-NZ" sz="1400" i="1" dirty="0" smtClean="0">
                <a:solidFill>
                  <a:srgbClr val="FF0000"/>
                </a:solidFill>
              </a:rPr>
              <a:t>p</a:t>
            </a:r>
            <a:r>
              <a:rPr lang="en-NZ" sz="1400" dirty="0" smtClean="0">
                <a:solidFill>
                  <a:srgbClr val="FF0000"/>
                </a:solidFill>
              </a:rPr>
              <a:t> &lt; .05</a:t>
            </a:r>
            <a:endParaRPr lang="en-NZ" sz="1400" dirty="0">
              <a:solidFill>
                <a:srgbClr val="FF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14255" y="7056289"/>
            <a:ext cx="3422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1400" i="1" dirty="0" smtClean="0">
                <a:solidFill>
                  <a:schemeClr val="bg1"/>
                </a:solidFill>
              </a:rPr>
              <a:t>Significant BAC, phase, &amp; interaction effects</a:t>
            </a:r>
            <a:endParaRPr lang="en-NZ" sz="1400" dirty="0">
              <a:solidFill>
                <a:schemeClr val="bg1"/>
              </a:solidFill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31" y="3100836"/>
            <a:ext cx="4046754" cy="37373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53" name="TextBox 52"/>
          <p:cNvSpPr txBox="1"/>
          <p:nvPr/>
        </p:nvSpPr>
        <p:spPr>
          <a:xfrm>
            <a:off x="514255" y="2472315"/>
            <a:ext cx="4427984" cy="40009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N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 over 100 km/h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649924" y="459278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 smtClean="0">
                <a:solidFill>
                  <a:srgbClr val="FF0000"/>
                </a:solidFill>
              </a:rPr>
              <a:t>*</a:t>
            </a:r>
            <a:endParaRPr lang="en-NZ" sz="240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649924" y="327571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 smtClean="0">
                <a:solidFill>
                  <a:srgbClr val="FF0000"/>
                </a:solidFill>
              </a:rPr>
              <a:t>*</a:t>
            </a:r>
            <a:endParaRPr lang="en-NZ" sz="2400" dirty="0">
              <a:solidFill>
                <a:srgbClr val="FF0000"/>
              </a:solidFill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571" y="3100837"/>
            <a:ext cx="4009942" cy="37373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57" name="TextBox 56"/>
          <p:cNvSpPr txBox="1"/>
          <p:nvPr/>
        </p:nvSpPr>
        <p:spPr>
          <a:xfrm>
            <a:off x="6561568" y="2499929"/>
            <a:ext cx="1947947" cy="400097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en-N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Chase task errors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457474" y="388977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 smtClean="0">
                <a:solidFill>
                  <a:srgbClr val="FF0000"/>
                </a:solidFill>
              </a:rPr>
              <a:t>*</a:t>
            </a:r>
            <a:endParaRPr lang="en-N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56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674813" y="1239554"/>
            <a:ext cx="6705600" cy="94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algn="ctr" defTabSz="820738" eaLnBrk="0" hangingPunct="0">
              <a:spcBef>
                <a:spcPct val="50000"/>
              </a:spcBef>
            </a:pPr>
            <a:r>
              <a:rPr lang="en-GB" sz="2800" dirty="0" smtClean="0">
                <a:solidFill>
                  <a:schemeClr val="bg1"/>
                </a:solidFill>
              </a:rPr>
              <a:t>Road transport should be as easy and safe to use as a consumer product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740613" y="127127"/>
            <a:ext cx="8552444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000" i="1" dirty="0" smtClean="0">
                <a:solidFill>
                  <a:srgbClr val="FFFFFF"/>
                </a:solidFill>
                <a:latin typeface="+mn-lt"/>
              </a:rPr>
              <a:t>Why study driver behaviour?</a:t>
            </a:r>
            <a:endParaRPr lang="en-AU" sz="4000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291303" y="6329156"/>
            <a:ext cx="7472619" cy="4521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algn="ctr" defTabSz="820738" eaLnBrk="0" hangingPunct="0"/>
            <a:r>
              <a:rPr lang="en-NZ" dirty="0">
                <a:solidFill>
                  <a:schemeClr val="bg1"/>
                </a:solidFill>
              </a:rPr>
              <a:t>A </a:t>
            </a:r>
            <a:r>
              <a:rPr lang="en-NZ" dirty="0" smtClean="0">
                <a:solidFill>
                  <a:schemeClr val="bg1"/>
                </a:solidFill>
              </a:rPr>
              <a:t>very good applied </a:t>
            </a:r>
            <a:r>
              <a:rPr lang="en-NZ" dirty="0">
                <a:solidFill>
                  <a:schemeClr val="bg1"/>
                </a:solidFill>
              </a:rPr>
              <a:t>area for studying cognition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514813" y="6781347"/>
            <a:ext cx="9004041" cy="4521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algn="ctr" defTabSz="820738" eaLnBrk="0" hangingPunct="0"/>
            <a:r>
              <a:rPr lang="en-NZ" dirty="0" smtClean="0">
                <a:solidFill>
                  <a:schemeClr val="bg1"/>
                </a:solidFill>
              </a:rPr>
              <a:t>human performance, attention </a:t>
            </a:r>
            <a:r>
              <a:rPr lang="en-NZ" dirty="0">
                <a:solidFill>
                  <a:schemeClr val="bg1"/>
                </a:solidFill>
              </a:rPr>
              <a:t>&amp; decision making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88963" y="5782418"/>
            <a:ext cx="887730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 dirty="0" smtClean="0">
                <a:solidFill>
                  <a:schemeClr val="bg1"/>
                </a:solidFill>
              </a:rPr>
              <a:t>A common skill we acquire as young adults</a:t>
            </a:r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69623" y="2619580"/>
            <a:ext cx="4515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 smtClean="0">
                <a:solidFill>
                  <a:schemeClr val="bg1"/>
                </a:solidFill>
              </a:rPr>
              <a:t>Significant </a:t>
            </a:r>
            <a:r>
              <a:rPr lang="en-AU" sz="2800" dirty="0">
                <a:solidFill>
                  <a:schemeClr val="bg1"/>
                </a:solidFill>
              </a:rPr>
              <a:t>public health issue</a:t>
            </a:r>
            <a:endParaRPr lang="en-NZ" sz="28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0613" y="3142800"/>
            <a:ext cx="78731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>
                <a:solidFill>
                  <a:schemeClr val="bg1"/>
                </a:solidFill>
              </a:rPr>
              <a:t>1.3 million people </a:t>
            </a:r>
            <a:r>
              <a:rPr lang="en-NZ" dirty="0" smtClean="0">
                <a:solidFill>
                  <a:schemeClr val="bg1"/>
                </a:solidFill>
              </a:rPr>
              <a:t>killed </a:t>
            </a:r>
            <a:r>
              <a:rPr lang="en-NZ" dirty="0">
                <a:solidFill>
                  <a:schemeClr val="bg1"/>
                </a:solidFill>
              </a:rPr>
              <a:t>on the </a:t>
            </a:r>
            <a:r>
              <a:rPr lang="en-NZ" dirty="0" smtClean="0">
                <a:solidFill>
                  <a:schemeClr val="bg1"/>
                </a:solidFill>
              </a:rPr>
              <a:t>roads </a:t>
            </a:r>
            <a:r>
              <a:rPr lang="en-NZ" dirty="0">
                <a:solidFill>
                  <a:schemeClr val="bg1"/>
                </a:solidFill>
              </a:rPr>
              <a:t>each </a:t>
            </a:r>
            <a:r>
              <a:rPr lang="en-NZ" dirty="0" smtClean="0">
                <a:solidFill>
                  <a:schemeClr val="bg1"/>
                </a:solidFill>
              </a:rPr>
              <a:t>year worldwide </a:t>
            </a:r>
            <a:br>
              <a:rPr lang="en-NZ" dirty="0" smtClean="0">
                <a:solidFill>
                  <a:schemeClr val="bg1"/>
                </a:solidFill>
              </a:rPr>
            </a:br>
            <a:r>
              <a:rPr lang="en-NZ" dirty="0" smtClean="0">
                <a:solidFill>
                  <a:schemeClr val="bg1"/>
                </a:solidFill>
              </a:rPr>
              <a:t>forecast </a:t>
            </a:r>
            <a:r>
              <a:rPr lang="en-NZ" dirty="0">
                <a:solidFill>
                  <a:schemeClr val="bg1"/>
                </a:solidFill>
              </a:rPr>
              <a:t>to rise to 1.9 million people by </a:t>
            </a:r>
            <a:r>
              <a:rPr lang="en-NZ" dirty="0" smtClean="0">
                <a:solidFill>
                  <a:schemeClr val="bg1"/>
                </a:solidFill>
              </a:rPr>
              <a:t>2020</a:t>
            </a:r>
            <a:br>
              <a:rPr lang="en-NZ" dirty="0" smtClean="0">
                <a:solidFill>
                  <a:schemeClr val="bg1"/>
                </a:solidFill>
              </a:rPr>
            </a:br>
            <a:r>
              <a:rPr lang="en-NZ" dirty="0">
                <a:solidFill>
                  <a:schemeClr val="bg1"/>
                </a:solidFill>
              </a:rPr>
              <a:t>World-wide 3,400 people die on the road every </a:t>
            </a:r>
            <a:r>
              <a:rPr lang="en-NZ" dirty="0" smtClean="0">
                <a:solidFill>
                  <a:schemeClr val="bg1"/>
                </a:solidFill>
              </a:rPr>
              <a:t>day</a:t>
            </a:r>
            <a:br>
              <a:rPr lang="en-NZ" dirty="0" smtClean="0">
                <a:solidFill>
                  <a:schemeClr val="bg1"/>
                </a:solidFill>
              </a:rPr>
            </a:br>
            <a:r>
              <a:rPr lang="en-NZ" dirty="0" smtClean="0">
                <a:solidFill>
                  <a:schemeClr val="bg1"/>
                </a:solidFill>
              </a:rPr>
              <a:t>Number </a:t>
            </a:r>
            <a:r>
              <a:rPr lang="en-NZ" dirty="0">
                <a:solidFill>
                  <a:schemeClr val="bg1"/>
                </a:solidFill>
              </a:rPr>
              <a:t>one cause of death for young people </a:t>
            </a:r>
            <a:r>
              <a:rPr lang="en-NZ" dirty="0" smtClean="0">
                <a:solidFill>
                  <a:schemeClr val="bg1"/>
                </a:solidFill>
              </a:rPr>
              <a:t/>
            </a:r>
            <a:br>
              <a:rPr lang="en-NZ" dirty="0" smtClean="0">
                <a:solidFill>
                  <a:schemeClr val="bg1"/>
                </a:solidFill>
              </a:rPr>
            </a:br>
            <a:r>
              <a:rPr lang="en-NZ" dirty="0" smtClean="0">
                <a:solidFill>
                  <a:schemeClr val="bg1"/>
                </a:solidFill>
              </a:rPr>
              <a:t>50 </a:t>
            </a:r>
            <a:r>
              <a:rPr lang="en-NZ" dirty="0">
                <a:solidFill>
                  <a:schemeClr val="bg1"/>
                </a:solidFill>
              </a:rPr>
              <a:t>million people </a:t>
            </a:r>
            <a:r>
              <a:rPr lang="en-NZ" dirty="0" smtClean="0">
                <a:solidFill>
                  <a:schemeClr val="bg1"/>
                </a:solidFill>
              </a:rPr>
              <a:t>injured</a:t>
            </a:r>
            <a:r>
              <a:rPr lang="en-NZ" dirty="0">
                <a:solidFill>
                  <a:schemeClr val="bg1"/>
                </a:solidFill>
              </a:rPr>
              <a:t>, many remaining </a:t>
            </a:r>
            <a:r>
              <a:rPr lang="en-NZ" dirty="0" smtClean="0">
                <a:solidFill>
                  <a:schemeClr val="bg1"/>
                </a:solidFill>
              </a:rPr>
              <a:t/>
            </a:r>
            <a:br>
              <a:rPr lang="en-NZ" dirty="0" smtClean="0">
                <a:solidFill>
                  <a:schemeClr val="bg1"/>
                </a:solidFill>
              </a:rPr>
            </a:br>
            <a:r>
              <a:rPr lang="en-NZ" dirty="0" smtClean="0">
                <a:solidFill>
                  <a:schemeClr val="bg1"/>
                </a:solidFill>
              </a:rPr>
              <a:t>disabled </a:t>
            </a:r>
            <a:r>
              <a:rPr lang="en-NZ" dirty="0">
                <a:solidFill>
                  <a:schemeClr val="bg1"/>
                </a:solidFill>
              </a:rPr>
              <a:t>for life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499" y="3627992"/>
            <a:ext cx="2082783" cy="14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443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80553" y="2875313"/>
            <a:ext cx="83128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Would </a:t>
            </a:r>
            <a:r>
              <a:rPr lang="en-NZ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acute tolerance and acute </a:t>
            </a:r>
            <a:r>
              <a:rPr lang="en-NZ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protracted error </a:t>
            </a:r>
            <a:r>
              <a:rPr lang="en-NZ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still be evident if </a:t>
            </a:r>
            <a:r>
              <a:rPr lang="en-NZ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participants were intoxicated for longer periods?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6661" y="489638"/>
            <a:ext cx="7980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3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Are these effects found in “normal” drinking?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0553" y="1496912"/>
            <a:ext cx="8294119" cy="1077206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en-NZ" sz="3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Usually people consume alcohol in groups,</a:t>
            </a:r>
          </a:p>
          <a:p>
            <a:pPr algn="ctr"/>
            <a:r>
              <a:rPr lang="en-NZ" sz="3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with smaller drinks over longer periods of time</a:t>
            </a:r>
            <a:endParaRPr lang="en-NZ" sz="3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87415" y="4734167"/>
            <a:ext cx="56991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Study 2 --  Research goals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07429" y="6355125"/>
            <a:ext cx="6579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Determine whether Acute Tolerance and </a:t>
            </a:r>
            <a:br>
              <a:rPr lang="en-N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N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Acute Protracted Error occur with longer peak alcohol plateau (habituation effects)</a:t>
            </a:r>
            <a:endParaRPr lang="en-NZ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68545" y="537736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Assess the effect of other drinkers’ presence</a:t>
            </a:r>
            <a:br>
              <a:rPr lang="en-N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N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(expectancy effects) </a:t>
            </a:r>
            <a:endParaRPr lang="en-N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8653" y="3233327"/>
            <a:ext cx="7668608" cy="592983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algn="ctr"/>
            <a:r>
              <a:rPr lang="en-NZ" sz="3100" dirty="0">
                <a:solidFill>
                  <a:schemeClr val="bg1"/>
                </a:solidFill>
                <a:cs typeface="Times New Roman" pitchFamily="18" charset="0"/>
              </a:rPr>
              <a:t>Tested in groups of three (random selection)</a:t>
            </a:r>
          </a:p>
        </p:txBody>
      </p:sp>
      <p:sp>
        <p:nvSpPr>
          <p:cNvPr id="8" name="Rectangle 7"/>
          <p:cNvSpPr/>
          <p:nvPr/>
        </p:nvSpPr>
        <p:spPr>
          <a:xfrm>
            <a:off x="1814331" y="876538"/>
            <a:ext cx="6475040" cy="1081321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algn="ctr"/>
            <a:r>
              <a:rPr lang="en-NZ" sz="3100" dirty="0">
                <a:solidFill>
                  <a:schemeClr val="bg1"/>
                </a:solidFill>
                <a:cs typeface="Times New Roman" pitchFamily="18" charset="0"/>
              </a:rPr>
              <a:t>44 participants     21 males   23 females</a:t>
            </a:r>
            <a:br>
              <a:rPr lang="en-NZ" sz="3100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en-NZ" sz="3100" dirty="0">
                <a:solidFill>
                  <a:schemeClr val="bg1"/>
                </a:solidFill>
                <a:cs typeface="Times New Roman" pitchFamily="18" charset="0"/>
              </a:rPr>
              <a:t>average age of 32.84 years (SD = 8.49)</a:t>
            </a:r>
          </a:p>
        </p:txBody>
      </p:sp>
      <p:sp>
        <p:nvSpPr>
          <p:cNvPr id="9" name="Rectangle 8"/>
          <p:cNvSpPr/>
          <p:nvPr/>
        </p:nvSpPr>
        <p:spPr>
          <a:xfrm>
            <a:off x="816488" y="4023900"/>
            <a:ext cx="8475342" cy="941797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algn="ctr"/>
            <a:r>
              <a:rPr lang="en-NZ" sz="2700" dirty="0">
                <a:solidFill>
                  <a:schemeClr val="bg1"/>
                </a:solidFill>
                <a:cs typeface="Times New Roman" pitchFamily="18" charset="0"/>
              </a:rPr>
              <a:t>Alcohol administered ad libitum until desired BAC levels obtained, maintained at peak for 1 hour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814332" y="4965696"/>
            <a:ext cx="6670993" cy="592983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algn="ctr"/>
            <a:r>
              <a:rPr lang="en-NZ" sz="3100" dirty="0">
                <a:solidFill>
                  <a:schemeClr val="bg1"/>
                </a:solidFill>
                <a:cs typeface="Times New Roman" pitchFamily="18" charset="0"/>
              </a:rPr>
              <a:t>5 Test blocks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6332" y="5530342"/>
            <a:ext cx="9561457" cy="2130602"/>
            <a:chOff x="523937" y="4879713"/>
            <a:chExt cx="8692233" cy="1879943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403648" y="4910680"/>
              <a:ext cx="3385090" cy="1468862"/>
            </a:xfrm>
            <a:custGeom>
              <a:avLst/>
              <a:gdLst>
                <a:gd name="T0" fmla="*/ 0 w 2341"/>
                <a:gd name="T1" fmla="*/ 0 h 791"/>
                <a:gd name="T2" fmla="*/ 0 w 2341"/>
                <a:gd name="T3" fmla="*/ 791 h 791"/>
                <a:gd name="T4" fmla="*/ 2341 w 2341"/>
                <a:gd name="T5" fmla="*/ 791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41" h="791">
                  <a:moveTo>
                    <a:pt x="0" y="0"/>
                  </a:moveTo>
                  <a:lnTo>
                    <a:pt x="0" y="791"/>
                  </a:lnTo>
                  <a:lnTo>
                    <a:pt x="2341" y="791"/>
                  </a:lnTo>
                </a:path>
              </a:pathLst>
            </a:custGeom>
            <a:noFill/>
            <a:ln w="31750">
              <a:solidFill>
                <a:srgbClr val="CDCDC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/>
            </a:p>
          </p:txBody>
        </p:sp>
        <p:sp>
          <p:nvSpPr>
            <p:cNvPr id="12" name="Line 25"/>
            <p:cNvSpPr>
              <a:spLocks noChangeShapeType="1"/>
            </p:cNvSpPr>
            <p:nvPr/>
          </p:nvSpPr>
          <p:spPr bwMode="auto">
            <a:xfrm>
              <a:off x="4268882" y="6379543"/>
              <a:ext cx="1587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/>
            </a:p>
          </p:txBody>
        </p:sp>
        <p:sp>
          <p:nvSpPr>
            <p:cNvPr id="13" name="Line 26"/>
            <p:cNvSpPr>
              <a:spLocks noChangeShapeType="1"/>
            </p:cNvSpPr>
            <p:nvPr/>
          </p:nvSpPr>
          <p:spPr bwMode="auto">
            <a:xfrm>
              <a:off x="3897407" y="6379543"/>
              <a:ext cx="1587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/>
            </a:p>
          </p:txBody>
        </p:sp>
        <p:sp>
          <p:nvSpPr>
            <p:cNvPr id="14" name="Line 27"/>
            <p:cNvSpPr>
              <a:spLocks noChangeShapeType="1"/>
            </p:cNvSpPr>
            <p:nvPr/>
          </p:nvSpPr>
          <p:spPr bwMode="auto">
            <a:xfrm>
              <a:off x="3525931" y="6379543"/>
              <a:ext cx="1587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/>
            </a:p>
          </p:txBody>
        </p:sp>
        <p:sp>
          <p:nvSpPr>
            <p:cNvPr id="15" name="Line 28"/>
            <p:cNvSpPr>
              <a:spLocks noChangeShapeType="1"/>
            </p:cNvSpPr>
            <p:nvPr/>
          </p:nvSpPr>
          <p:spPr bwMode="auto">
            <a:xfrm>
              <a:off x="3152869" y="6379543"/>
              <a:ext cx="1588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/>
            </a:p>
          </p:txBody>
        </p:sp>
        <p:sp>
          <p:nvSpPr>
            <p:cNvPr id="16" name="Line 29"/>
            <p:cNvSpPr>
              <a:spLocks noChangeShapeType="1"/>
            </p:cNvSpPr>
            <p:nvPr/>
          </p:nvSpPr>
          <p:spPr bwMode="auto">
            <a:xfrm>
              <a:off x="2781393" y="6379543"/>
              <a:ext cx="1588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/>
            </a:p>
          </p:txBody>
        </p:sp>
        <p:sp>
          <p:nvSpPr>
            <p:cNvPr id="17" name="Line 30"/>
            <p:cNvSpPr>
              <a:spLocks noChangeShapeType="1"/>
            </p:cNvSpPr>
            <p:nvPr/>
          </p:nvSpPr>
          <p:spPr bwMode="auto">
            <a:xfrm>
              <a:off x="2411507" y="6379543"/>
              <a:ext cx="1587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/>
            </a:p>
          </p:txBody>
        </p:sp>
        <p:sp>
          <p:nvSpPr>
            <p:cNvPr id="18" name="Line 31"/>
            <p:cNvSpPr>
              <a:spLocks noChangeShapeType="1"/>
            </p:cNvSpPr>
            <p:nvPr/>
          </p:nvSpPr>
          <p:spPr bwMode="auto">
            <a:xfrm>
              <a:off x="2040032" y="6379543"/>
              <a:ext cx="1587" cy="17463"/>
            </a:xfrm>
            <a:prstGeom prst="line">
              <a:avLst/>
            </a:prstGeom>
            <a:noFill/>
            <a:ln w="31750">
              <a:solidFill>
                <a:srgbClr val="CDCD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/>
            <a:lstStyle/>
            <a:p>
              <a:endParaRPr lang="en-NZ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3937" y="5414284"/>
              <a:ext cx="909612" cy="502390"/>
            </a:xfrm>
            <a:prstGeom prst="rect">
              <a:avLst/>
            </a:prstGeom>
            <a:noFill/>
          </p:spPr>
          <p:txBody>
            <a:bodyPr wrap="none" lIns="91429" tIns="45714" rIns="91429" bIns="45714" rtlCol="0">
              <a:spAutoFit/>
            </a:bodyPr>
            <a:lstStyle/>
            <a:p>
              <a:r>
                <a:rPr lang="en-NZ" sz="3100" dirty="0">
                  <a:solidFill>
                    <a:schemeClr val="bg1"/>
                  </a:solidFill>
                </a:rPr>
                <a:t>BAC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793068" y="6084016"/>
              <a:ext cx="4423102" cy="407341"/>
            </a:xfrm>
            <a:prstGeom prst="rect">
              <a:avLst/>
            </a:prstGeom>
          </p:spPr>
          <p:txBody>
            <a:bodyPr wrap="none" lIns="91429" tIns="45714" rIns="91429" bIns="45714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Block 5  </a:t>
              </a:r>
              <a:r>
                <a:rPr lang="en-NZ" dirty="0">
                  <a:solidFill>
                    <a:schemeClr val="bg1"/>
                  </a:solidFill>
                </a:rPr>
                <a:t>descending limb (.03 or .05) 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94019" y="4879713"/>
              <a:ext cx="2100206" cy="407341"/>
            </a:xfrm>
            <a:prstGeom prst="rect">
              <a:avLst/>
            </a:prstGeom>
          </p:spPr>
          <p:txBody>
            <a:bodyPr wrap="none" lIns="91429" tIns="45714" rIns="91429" bIns="45714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Block 1  baseline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547664" y="4904717"/>
              <a:ext cx="3204928" cy="1410755"/>
              <a:chOff x="1547664" y="5079962"/>
              <a:chExt cx="3204928" cy="1235510"/>
            </a:xfrm>
          </p:grpSpPr>
          <p:sp>
            <p:nvSpPr>
              <p:cNvPr id="50" name="Freeform 10"/>
              <p:cNvSpPr>
                <a:spLocks/>
              </p:cNvSpPr>
              <p:nvPr/>
            </p:nvSpPr>
            <p:spPr bwMode="auto">
              <a:xfrm>
                <a:off x="3528456" y="5085184"/>
                <a:ext cx="1224136" cy="1230288"/>
              </a:xfrm>
              <a:custGeom>
                <a:avLst/>
                <a:gdLst>
                  <a:gd name="T0" fmla="*/ 1149 w 1149"/>
                  <a:gd name="T1" fmla="*/ 1105 h 1105"/>
                  <a:gd name="T2" fmla="*/ 1028 w 1149"/>
                  <a:gd name="T3" fmla="*/ 1091 h 1105"/>
                  <a:gd name="T4" fmla="*/ 968 w 1149"/>
                  <a:gd name="T5" fmla="*/ 1079 h 1105"/>
                  <a:gd name="T6" fmla="*/ 907 w 1149"/>
                  <a:gd name="T7" fmla="*/ 1060 h 1105"/>
                  <a:gd name="T8" fmla="*/ 847 w 1149"/>
                  <a:gd name="T9" fmla="*/ 1036 h 1105"/>
                  <a:gd name="T10" fmla="*/ 786 w 1149"/>
                  <a:gd name="T11" fmla="*/ 1001 h 1105"/>
                  <a:gd name="T12" fmla="*/ 726 w 1149"/>
                  <a:gd name="T13" fmla="*/ 956 h 1105"/>
                  <a:gd name="T14" fmla="*/ 605 w 1149"/>
                  <a:gd name="T15" fmla="*/ 828 h 1105"/>
                  <a:gd name="T16" fmla="*/ 484 w 1149"/>
                  <a:gd name="T17" fmla="*/ 647 h 1105"/>
                  <a:gd name="T18" fmla="*/ 363 w 1149"/>
                  <a:gd name="T19" fmla="*/ 432 h 1105"/>
                  <a:gd name="T20" fmla="*/ 303 w 1149"/>
                  <a:gd name="T21" fmla="*/ 322 h 1105"/>
                  <a:gd name="T22" fmla="*/ 242 w 1149"/>
                  <a:gd name="T23" fmla="*/ 218 h 1105"/>
                  <a:gd name="T24" fmla="*/ 182 w 1149"/>
                  <a:gd name="T25" fmla="*/ 129 h 1105"/>
                  <a:gd name="T26" fmla="*/ 121 w 1149"/>
                  <a:gd name="T27" fmla="*/ 60 h 1105"/>
                  <a:gd name="T28" fmla="*/ 61 w 1149"/>
                  <a:gd name="T29" fmla="*/ 16 h 1105"/>
                  <a:gd name="T30" fmla="*/ 0 w 1149"/>
                  <a:gd name="T31" fmla="*/ 0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9" h="1105">
                    <a:moveTo>
                      <a:pt x="1149" y="1105"/>
                    </a:moveTo>
                    <a:lnTo>
                      <a:pt x="1028" y="1091"/>
                    </a:lnTo>
                    <a:lnTo>
                      <a:pt x="968" y="1079"/>
                    </a:lnTo>
                    <a:lnTo>
                      <a:pt x="907" y="1060"/>
                    </a:lnTo>
                    <a:lnTo>
                      <a:pt x="847" y="1036"/>
                    </a:lnTo>
                    <a:lnTo>
                      <a:pt x="786" y="1001"/>
                    </a:lnTo>
                    <a:lnTo>
                      <a:pt x="726" y="956"/>
                    </a:lnTo>
                    <a:lnTo>
                      <a:pt x="605" y="828"/>
                    </a:lnTo>
                    <a:lnTo>
                      <a:pt x="484" y="647"/>
                    </a:lnTo>
                    <a:lnTo>
                      <a:pt x="363" y="432"/>
                    </a:lnTo>
                    <a:lnTo>
                      <a:pt x="303" y="322"/>
                    </a:lnTo>
                    <a:lnTo>
                      <a:pt x="242" y="218"/>
                    </a:lnTo>
                    <a:lnTo>
                      <a:pt x="182" y="129"/>
                    </a:lnTo>
                    <a:lnTo>
                      <a:pt x="121" y="60"/>
                    </a:lnTo>
                    <a:lnTo>
                      <a:pt x="61" y="16"/>
                    </a:lnTo>
                    <a:lnTo>
                      <a:pt x="0" y="0"/>
                    </a:lnTo>
                  </a:path>
                </a:pathLst>
              </a:custGeom>
              <a:noFill/>
              <a:ln w="41275">
                <a:solidFill>
                  <a:srgbClr val="99CCFF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NZ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sp>
            <p:nvSpPr>
              <p:cNvPr id="51" name="Freeform 11"/>
              <p:cNvSpPr>
                <a:spLocks/>
              </p:cNvSpPr>
              <p:nvPr/>
            </p:nvSpPr>
            <p:spPr bwMode="auto">
              <a:xfrm>
                <a:off x="1547664" y="5085184"/>
                <a:ext cx="1235318" cy="1230288"/>
              </a:xfrm>
              <a:custGeom>
                <a:avLst/>
                <a:gdLst>
                  <a:gd name="T0" fmla="*/ 0 w 1149"/>
                  <a:gd name="T1" fmla="*/ 1105 h 1105"/>
                  <a:gd name="T2" fmla="*/ 121 w 1149"/>
                  <a:gd name="T3" fmla="*/ 1091 h 1105"/>
                  <a:gd name="T4" fmla="*/ 182 w 1149"/>
                  <a:gd name="T5" fmla="*/ 1079 h 1105"/>
                  <a:gd name="T6" fmla="*/ 242 w 1149"/>
                  <a:gd name="T7" fmla="*/ 1060 h 1105"/>
                  <a:gd name="T8" fmla="*/ 302 w 1149"/>
                  <a:gd name="T9" fmla="*/ 1036 h 1105"/>
                  <a:gd name="T10" fmla="*/ 363 w 1149"/>
                  <a:gd name="T11" fmla="*/ 1001 h 1105"/>
                  <a:gd name="T12" fmla="*/ 423 w 1149"/>
                  <a:gd name="T13" fmla="*/ 956 h 1105"/>
                  <a:gd name="T14" fmla="*/ 545 w 1149"/>
                  <a:gd name="T15" fmla="*/ 828 h 1105"/>
                  <a:gd name="T16" fmla="*/ 665 w 1149"/>
                  <a:gd name="T17" fmla="*/ 647 h 1105"/>
                  <a:gd name="T18" fmla="*/ 786 w 1149"/>
                  <a:gd name="T19" fmla="*/ 432 h 1105"/>
                  <a:gd name="T20" fmla="*/ 847 w 1149"/>
                  <a:gd name="T21" fmla="*/ 322 h 1105"/>
                  <a:gd name="T22" fmla="*/ 907 w 1149"/>
                  <a:gd name="T23" fmla="*/ 218 h 1105"/>
                  <a:gd name="T24" fmla="*/ 968 w 1149"/>
                  <a:gd name="T25" fmla="*/ 129 h 1105"/>
                  <a:gd name="T26" fmla="*/ 1028 w 1149"/>
                  <a:gd name="T27" fmla="*/ 60 h 1105"/>
                  <a:gd name="T28" fmla="*/ 1089 w 1149"/>
                  <a:gd name="T29" fmla="*/ 16 h 1105"/>
                  <a:gd name="T30" fmla="*/ 1149 w 1149"/>
                  <a:gd name="T31" fmla="*/ 0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9" h="1105">
                    <a:moveTo>
                      <a:pt x="0" y="1105"/>
                    </a:moveTo>
                    <a:lnTo>
                      <a:pt x="121" y="1091"/>
                    </a:lnTo>
                    <a:lnTo>
                      <a:pt x="182" y="1079"/>
                    </a:lnTo>
                    <a:lnTo>
                      <a:pt x="242" y="1060"/>
                    </a:lnTo>
                    <a:lnTo>
                      <a:pt x="302" y="1036"/>
                    </a:lnTo>
                    <a:lnTo>
                      <a:pt x="363" y="1001"/>
                    </a:lnTo>
                    <a:lnTo>
                      <a:pt x="423" y="956"/>
                    </a:lnTo>
                    <a:lnTo>
                      <a:pt x="545" y="828"/>
                    </a:lnTo>
                    <a:lnTo>
                      <a:pt x="665" y="647"/>
                    </a:lnTo>
                    <a:lnTo>
                      <a:pt x="786" y="432"/>
                    </a:lnTo>
                    <a:lnTo>
                      <a:pt x="847" y="322"/>
                    </a:lnTo>
                    <a:lnTo>
                      <a:pt x="907" y="218"/>
                    </a:lnTo>
                    <a:lnTo>
                      <a:pt x="968" y="129"/>
                    </a:lnTo>
                    <a:lnTo>
                      <a:pt x="1028" y="60"/>
                    </a:lnTo>
                    <a:lnTo>
                      <a:pt x="1089" y="16"/>
                    </a:lnTo>
                    <a:lnTo>
                      <a:pt x="1149" y="0"/>
                    </a:lnTo>
                  </a:path>
                </a:pathLst>
              </a:custGeom>
              <a:noFill/>
              <a:ln w="41275">
                <a:solidFill>
                  <a:srgbClr val="99CCFF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NZ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2817520" y="5079962"/>
                <a:ext cx="684000" cy="0"/>
              </a:xfrm>
              <a:prstGeom prst="line">
                <a:avLst/>
              </a:prstGeom>
              <a:ln w="38100">
                <a:solidFill>
                  <a:srgbClr val="99CC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Oval 1"/>
            <p:cNvSpPr/>
            <p:nvPr/>
          </p:nvSpPr>
          <p:spPr>
            <a:xfrm>
              <a:off x="1475656" y="6471624"/>
              <a:ext cx="288032" cy="2880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 smtClean="0">
                  <a:solidFill>
                    <a:schemeClr val="tx1"/>
                  </a:solidFill>
                </a:rPr>
                <a:t>1</a:t>
              </a:r>
              <a:endParaRPr lang="en-NZ" dirty="0">
                <a:solidFill>
                  <a:schemeClr val="tx1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2195736" y="6453336"/>
              <a:ext cx="288032" cy="2880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 smtClean="0">
                  <a:solidFill>
                    <a:schemeClr val="tx1"/>
                  </a:solidFill>
                </a:rPr>
                <a:t>2</a:t>
              </a:r>
              <a:endParaRPr lang="en-NZ" dirty="0">
                <a:solidFill>
                  <a:schemeClr val="tx1"/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2627784" y="6453336"/>
              <a:ext cx="288032" cy="2880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 smtClean="0">
                  <a:solidFill>
                    <a:schemeClr val="tx1"/>
                  </a:solidFill>
                </a:rPr>
                <a:t>3</a:t>
              </a:r>
              <a:endParaRPr lang="en-NZ" dirty="0">
                <a:solidFill>
                  <a:schemeClr val="tx1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3400440" y="6453336"/>
              <a:ext cx="288032" cy="2880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 smtClean="0">
                  <a:solidFill>
                    <a:schemeClr val="tx1"/>
                  </a:solidFill>
                </a:rPr>
                <a:t>4</a:t>
              </a:r>
              <a:endParaRPr lang="en-NZ" dirty="0">
                <a:solidFill>
                  <a:schemeClr val="tx1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3851920" y="6453336"/>
              <a:ext cx="288032" cy="28803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 smtClean="0">
                  <a:solidFill>
                    <a:schemeClr val="tx1"/>
                  </a:solidFill>
                </a:rPr>
                <a:t>5</a:t>
              </a:r>
              <a:endParaRPr lang="en-NZ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796299" y="5485392"/>
              <a:ext cx="3321402" cy="407341"/>
            </a:xfrm>
            <a:prstGeom prst="rect">
              <a:avLst/>
            </a:prstGeom>
          </p:spPr>
          <p:txBody>
            <a:bodyPr wrap="none" lIns="91429" tIns="45714" rIns="91429" bIns="45714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Block 3  peak 1 (.05 or .08) 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796299" y="5780455"/>
              <a:ext cx="3321402" cy="407341"/>
            </a:xfrm>
            <a:prstGeom prst="rect">
              <a:avLst/>
            </a:prstGeom>
          </p:spPr>
          <p:txBody>
            <a:bodyPr wrap="none" lIns="91429" tIns="45714" rIns="91429" bIns="45714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Block 4  peak 2 (.05 or .08) 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799698" y="5167745"/>
              <a:ext cx="4283204" cy="407341"/>
            </a:xfrm>
            <a:prstGeom prst="rect">
              <a:avLst/>
            </a:prstGeom>
          </p:spPr>
          <p:txBody>
            <a:bodyPr wrap="none" lIns="91429" tIns="45714" rIns="91429" bIns="45714">
              <a:spAutoFit/>
            </a:bodyPr>
            <a:lstStyle/>
            <a:p>
              <a:r>
                <a:rPr lang="en-NZ" dirty="0" smtClean="0">
                  <a:solidFill>
                    <a:schemeClr val="bg1"/>
                  </a:solidFill>
                </a:rPr>
                <a:t>Block 2  ascending limb (.03 or .05) </a:t>
              </a:r>
              <a:endParaRPr lang="en-NZ" dirty="0">
                <a:solidFill>
                  <a:schemeClr val="bg1"/>
                </a:solidFill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1547664" y="5445224"/>
              <a:ext cx="3204928" cy="849456"/>
              <a:chOff x="1547664" y="5079962"/>
              <a:chExt cx="3204928" cy="1235510"/>
            </a:xfrm>
          </p:grpSpPr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3528456" y="5085184"/>
                <a:ext cx="1224136" cy="1230288"/>
              </a:xfrm>
              <a:custGeom>
                <a:avLst/>
                <a:gdLst>
                  <a:gd name="T0" fmla="*/ 1149 w 1149"/>
                  <a:gd name="T1" fmla="*/ 1105 h 1105"/>
                  <a:gd name="T2" fmla="*/ 1028 w 1149"/>
                  <a:gd name="T3" fmla="*/ 1091 h 1105"/>
                  <a:gd name="T4" fmla="*/ 968 w 1149"/>
                  <a:gd name="T5" fmla="*/ 1079 h 1105"/>
                  <a:gd name="T6" fmla="*/ 907 w 1149"/>
                  <a:gd name="T7" fmla="*/ 1060 h 1105"/>
                  <a:gd name="T8" fmla="*/ 847 w 1149"/>
                  <a:gd name="T9" fmla="*/ 1036 h 1105"/>
                  <a:gd name="T10" fmla="*/ 786 w 1149"/>
                  <a:gd name="T11" fmla="*/ 1001 h 1105"/>
                  <a:gd name="T12" fmla="*/ 726 w 1149"/>
                  <a:gd name="T13" fmla="*/ 956 h 1105"/>
                  <a:gd name="T14" fmla="*/ 605 w 1149"/>
                  <a:gd name="T15" fmla="*/ 828 h 1105"/>
                  <a:gd name="T16" fmla="*/ 484 w 1149"/>
                  <a:gd name="T17" fmla="*/ 647 h 1105"/>
                  <a:gd name="T18" fmla="*/ 363 w 1149"/>
                  <a:gd name="T19" fmla="*/ 432 h 1105"/>
                  <a:gd name="T20" fmla="*/ 303 w 1149"/>
                  <a:gd name="T21" fmla="*/ 322 h 1105"/>
                  <a:gd name="T22" fmla="*/ 242 w 1149"/>
                  <a:gd name="T23" fmla="*/ 218 h 1105"/>
                  <a:gd name="T24" fmla="*/ 182 w 1149"/>
                  <a:gd name="T25" fmla="*/ 129 h 1105"/>
                  <a:gd name="T26" fmla="*/ 121 w 1149"/>
                  <a:gd name="T27" fmla="*/ 60 h 1105"/>
                  <a:gd name="T28" fmla="*/ 61 w 1149"/>
                  <a:gd name="T29" fmla="*/ 16 h 1105"/>
                  <a:gd name="T30" fmla="*/ 0 w 1149"/>
                  <a:gd name="T31" fmla="*/ 0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9" h="1105">
                    <a:moveTo>
                      <a:pt x="1149" y="1105"/>
                    </a:moveTo>
                    <a:lnTo>
                      <a:pt x="1028" y="1091"/>
                    </a:lnTo>
                    <a:lnTo>
                      <a:pt x="968" y="1079"/>
                    </a:lnTo>
                    <a:lnTo>
                      <a:pt x="907" y="1060"/>
                    </a:lnTo>
                    <a:lnTo>
                      <a:pt x="847" y="1036"/>
                    </a:lnTo>
                    <a:lnTo>
                      <a:pt x="786" y="1001"/>
                    </a:lnTo>
                    <a:lnTo>
                      <a:pt x="726" y="956"/>
                    </a:lnTo>
                    <a:lnTo>
                      <a:pt x="605" y="828"/>
                    </a:lnTo>
                    <a:lnTo>
                      <a:pt x="484" y="647"/>
                    </a:lnTo>
                    <a:lnTo>
                      <a:pt x="363" y="432"/>
                    </a:lnTo>
                    <a:lnTo>
                      <a:pt x="303" y="322"/>
                    </a:lnTo>
                    <a:lnTo>
                      <a:pt x="242" y="218"/>
                    </a:lnTo>
                    <a:lnTo>
                      <a:pt x="182" y="129"/>
                    </a:lnTo>
                    <a:lnTo>
                      <a:pt x="121" y="60"/>
                    </a:lnTo>
                    <a:lnTo>
                      <a:pt x="61" y="16"/>
                    </a:lnTo>
                    <a:lnTo>
                      <a:pt x="0" y="0"/>
                    </a:lnTo>
                  </a:path>
                </a:pathLst>
              </a:custGeom>
              <a:noFill/>
              <a:ln w="41275">
                <a:solidFill>
                  <a:schemeClr val="accent3">
                    <a:lumMod val="60000"/>
                    <a:lumOff val="40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NZ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auto">
              <a:xfrm>
                <a:off x="1547664" y="5085184"/>
                <a:ext cx="1235318" cy="1230288"/>
              </a:xfrm>
              <a:custGeom>
                <a:avLst/>
                <a:gdLst>
                  <a:gd name="T0" fmla="*/ 0 w 1149"/>
                  <a:gd name="T1" fmla="*/ 1105 h 1105"/>
                  <a:gd name="T2" fmla="*/ 121 w 1149"/>
                  <a:gd name="T3" fmla="*/ 1091 h 1105"/>
                  <a:gd name="T4" fmla="*/ 182 w 1149"/>
                  <a:gd name="T5" fmla="*/ 1079 h 1105"/>
                  <a:gd name="T6" fmla="*/ 242 w 1149"/>
                  <a:gd name="T7" fmla="*/ 1060 h 1105"/>
                  <a:gd name="T8" fmla="*/ 302 w 1149"/>
                  <a:gd name="T9" fmla="*/ 1036 h 1105"/>
                  <a:gd name="T10" fmla="*/ 363 w 1149"/>
                  <a:gd name="T11" fmla="*/ 1001 h 1105"/>
                  <a:gd name="T12" fmla="*/ 423 w 1149"/>
                  <a:gd name="T13" fmla="*/ 956 h 1105"/>
                  <a:gd name="T14" fmla="*/ 545 w 1149"/>
                  <a:gd name="T15" fmla="*/ 828 h 1105"/>
                  <a:gd name="T16" fmla="*/ 665 w 1149"/>
                  <a:gd name="T17" fmla="*/ 647 h 1105"/>
                  <a:gd name="T18" fmla="*/ 786 w 1149"/>
                  <a:gd name="T19" fmla="*/ 432 h 1105"/>
                  <a:gd name="T20" fmla="*/ 847 w 1149"/>
                  <a:gd name="T21" fmla="*/ 322 h 1105"/>
                  <a:gd name="T22" fmla="*/ 907 w 1149"/>
                  <a:gd name="T23" fmla="*/ 218 h 1105"/>
                  <a:gd name="T24" fmla="*/ 968 w 1149"/>
                  <a:gd name="T25" fmla="*/ 129 h 1105"/>
                  <a:gd name="T26" fmla="*/ 1028 w 1149"/>
                  <a:gd name="T27" fmla="*/ 60 h 1105"/>
                  <a:gd name="T28" fmla="*/ 1089 w 1149"/>
                  <a:gd name="T29" fmla="*/ 16 h 1105"/>
                  <a:gd name="T30" fmla="*/ 1149 w 1149"/>
                  <a:gd name="T31" fmla="*/ 0 h 1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9" h="1105">
                    <a:moveTo>
                      <a:pt x="0" y="1105"/>
                    </a:moveTo>
                    <a:lnTo>
                      <a:pt x="121" y="1091"/>
                    </a:lnTo>
                    <a:lnTo>
                      <a:pt x="182" y="1079"/>
                    </a:lnTo>
                    <a:lnTo>
                      <a:pt x="242" y="1060"/>
                    </a:lnTo>
                    <a:lnTo>
                      <a:pt x="302" y="1036"/>
                    </a:lnTo>
                    <a:lnTo>
                      <a:pt x="363" y="1001"/>
                    </a:lnTo>
                    <a:lnTo>
                      <a:pt x="423" y="956"/>
                    </a:lnTo>
                    <a:lnTo>
                      <a:pt x="545" y="828"/>
                    </a:lnTo>
                    <a:lnTo>
                      <a:pt x="665" y="647"/>
                    </a:lnTo>
                    <a:lnTo>
                      <a:pt x="786" y="432"/>
                    </a:lnTo>
                    <a:lnTo>
                      <a:pt x="847" y="322"/>
                    </a:lnTo>
                    <a:lnTo>
                      <a:pt x="907" y="218"/>
                    </a:lnTo>
                    <a:lnTo>
                      <a:pt x="968" y="129"/>
                    </a:lnTo>
                    <a:lnTo>
                      <a:pt x="1028" y="60"/>
                    </a:lnTo>
                    <a:lnTo>
                      <a:pt x="1089" y="16"/>
                    </a:lnTo>
                    <a:lnTo>
                      <a:pt x="1149" y="0"/>
                    </a:lnTo>
                  </a:path>
                </a:pathLst>
              </a:custGeom>
              <a:noFill/>
              <a:ln w="41275">
                <a:solidFill>
                  <a:schemeClr val="accent3">
                    <a:lumMod val="60000"/>
                    <a:lumOff val="40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NZ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>
                <a:off x="2817520" y="5079962"/>
                <a:ext cx="684000" cy="0"/>
              </a:xfrm>
              <a:prstGeom prst="line">
                <a:avLst/>
              </a:prstGeom>
              <a:ln w="38100">
                <a:solidFill>
                  <a:schemeClr val="accent3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Straight Connector 64"/>
            <p:cNvCxnSpPr/>
            <p:nvPr/>
          </p:nvCxnSpPr>
          <p:spPr>
            <a:xfrm>
              <a:off x="3545600" y="5013176"/>
              <a:ext cx="0" cy="1296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610528" y="5013176"/>
              <a:ext cx="0" cy="1296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977648" y="5013176"/>
              <a:ext cx="0" cy="1296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771800" y="5013176"/>
              <a:ext cx="0" cy="1296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348896" y="5013176"/>
              <a:ext cx="0" cy="1296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568562" y="6322112"/>
              <a:ext cx="3204000" cy="0"/>
            </a:xfrm>
            <a:prstGeom prst="line">
              <a:avLst/>
            </a:prstGeom>
            <a:ln w="28575">
              <a:solidFill>
                <a:schemeClr val="accent6">
                  <a:lumMod val="40000"/>
                  <a:lumOff val="6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802071" y="213793"/>
            <a:ext cx="8454259" cy="662745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algn="ctr"/>
            <a:r>
              <a:rPr lang="en-NZ" sz="3600" dirty="0" smtClean="0">
                <a:solidFill>
                  <a:schemeClr val="bg1"/>
                </a:solidFill>
                <a:cs typeface="Times New Roman" pitchFamily="18" charset="0"/>
              </a:rPr>
              <a:t>Method</a:t>
            </a:r>
            <a:endParaRPr lang="en-NZ" sz="3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07648" y="2009192"/>
            <a:ext cx="7250617" cy="1081321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algn="ctr"/>
            <a:r>
              <a:rPr lang="en-NZ" sz="3100" dirty="0">
                <a:solidFill>
                  <a:schemeClr val="bg1"/>
                </a:solidFill>
                <a:cs typeface="Times New Roman" pitchFamily="18" charset="0"/>
              </a:rPr>
              <a:t>Three alcohol dose groups:</a:t>
            </a:r>
            <a:br>
              <a:rPr lang="en-NZ" sz="3100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en-NZ" sz="3100" dirty="0">
                <a:solidFill>
                  <a:schemeClr val="accent6">
                    <a:lumMod val="20000"/>
                    <a:lumOff val="80000"/>
                  </a:schemeClr>
                </a:solidFill>
                <a:cs typeface="Times New Roman" pitchFamily="18" charset="0"/>
              </a:rPr>
              <a:t>placebo</a:t>
            </a:r>
            <a:r>
              <a:rPr lang="en-NZ" sz="3100" dirty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en-NZ" sz="3100" dirty="0">
                <a:solidFill>
                  <a:schemeClr val="accent3">
                    <a:lumMod val="40000"/>
                    <a:lumOff val="60000"/>
                  </a:schemeClr>
                </a:solidFill>
                <a:cs typeface="Times New Roman" pitchFamily="18" charset="0"/>
              </a:rPr>
              <a:t>medium</a:t>
            </a:r>
            <a:r>
              <a:rPr lang="en-NZ" sz="31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NZ" sz="3100" dirty="0">
                <a:solidFill>
                  <a:schemeClr val="accent3">
                    <a:lumMod val="40000"/>
                    <a:lumOff val="60000"/>
                  </a:schemeClr>
                </a:solidFill>
                <a:cs typeface="Times New Roman" pitchFamily="18" charset="0"/>
              </a:rPr>
              <a:t>(.05</a:t>
            </a:r>
            <a:r>
              <a:rPr lang="en-NZ" sz="3100" dirty="0">
                <a:solidFill>
                  <a:schemeClr val="bg1"/>
                </a:solidFill>
                <a:cs typeface="Times New Roman" pitchFamily="18" charset="0"/>
              </a:rPr>
              <a:t>), or </a:t>
            </a:r>
            <a:r>
              <a:rPr lang="en-NZ" sz="3100" dirty="0">
                <a:solidFill>
                  <a:schemeClr val="accent5">
                    <a:lumMod val="40000"/>
                    <a:lumOff val="60000"/>
                  </a:schemeClr>
                </a:solidFill>
                <a:cs typeface="Times New Roman" pitchFamily="18" charset="0"/>
              </a:rPr>
              <a:t>high</a:t>
            </a:r>
            <a:r>
              <a:rPr lang="en-NZ" sz="3100" dirty="0">
                <a:solidFill>
                  <a:schemeClr val="bg1"/>
                </a:solidFill>
                <a:cs typeface="Times New Roman" pitchFamily="18" charset="0"/>
              </a:rPr>
              <a:t> (</a:t>
            </a:r>
            <a:r>
              <a:rPr lang="en-NZ" sz="3100" dirty="0">
                <a:solidFill>
                  <a:schemeClr val="accent5">
                    <a:lumMod val="40000"/>
                    <a:lumOff val="60000"/>
                  </a:schemeClr>
                </a:solidFill>
                <a:cs typeface="Times New Roman" pitchFamily="18" charset="0"/>
              </a:rPr>
              <a:t>.08</a:t>
            </a:r>
            <a:r>
              <a:rPr lang="en-NZ" sz="3100" dirty="0">
                <a:solidFill>
                  <a:schemeClr val="bg1"/>
                </a:solidFill>
                <a:cs typeface="Times New Roman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05676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5827" y="213793"/>
            <a:ext cx="8454259" cy="662745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 algn="ctr"/>
            <a:r>
              <a:rPr lang="en-NZ" sz="3600" dirty="0">
                <a:solidFill>
                  <a:schemeClr val="bg1"/>
                </a:solidFill>
                <a:cs typeface="Times New Roman" pitchFamily="18" charset="0"/>
              </a:rPr>
              <a:t>Measures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898496" y="2424953"/>
            <a:ext cx="6268922" cy="976677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>
              <a:lnSpc>
                <a:spcPts val="3343"/>
              </a:lnSpc>
            </a:pPr>
            <a:r>
              <a:rPr lang="en-NZ" sz="3100" dirty="0">
                <a:solidFill>
                  <a:schemeClr val="bg1"/>
                </a:solidFill>
                <a:cs typeface="Times New Roman" pitchFamily="18" charset="0"/>
              </a:rPr>
              <a:t>Driver Attention Inhibition &amp; Reaction (DAIR) test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85117" y="1274710"/>
            <a:ext cx="3488166" cy="592983"/>
          </a:xfrm>
          <a:prstGeom prst="rect">
            <a:avLst/>
          </a:prstGeom>
        </p:spPr>
        <p:txBody>
          <a:bodyPr wrap="none" lIns="101882" tIns="50941" rIns="101882" bIns="50941">
            <a:spAutoFit/>
          </a:bodyPr>
          <a:lstStyle/>
          <a:p>
            <a:pPr algn="ctr"/>
            <a:r>
              <a:rPr lang="en-GB" sz="3100" dirty="0" err="1">
                <a:solidFill>
                  <a:schemeClr val="bg1"/>
                </a:solidFill>
                <a:cs typeface="Times New Roman" pitchFamily="18" charset="0"/>
              </a:rPr>
              <a:t>CogState</a:t>
            </a:r>
            <a:r>
              <a:rPr lang="en-GB" sz="3100" dirty="0">
                <a:solidFill>
                  <a:schemeClr val="bg1"/>
                </a:solidFill>
                <a:cs typeface="Times New Roman" pitchFamily="18" charset="0"/>
              </a:rPr>
              <a:t> test battery</a:t>
            </a:r>
            <a:endParaRPr lang="en-NZ" sz="31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5200" y="3722982"/>
            <a:ext cx="7208001" cy="976677"/>
          </a:xfrm>
          <a:prstGeom prst="rect">
            <a:avLst/>
          </a:prstGeom>
        </p:spPr>
        <p:txBody>
          <a:bodyPr wrap="square" lIns="101882" tIns="50941" rIns="101882" bIns="50941">
            <a:spAutoFit/>
          </a:bodyPr>
          <a:lstStyle/>
          <a:p>
            <a:pPr>
              <a:lnSpc>
                <a:spcPts val="3343"/>
              </a:lnSpc>
            </a:pPr>
            <a:r>
              <a:rPr lang="en-NZ" sz="3100" dirty="0">
                <a:solidFill>
                  <a:schemeClr val="bg1"/>
                </a:solidFill>
                <a:cs typeface="Times New Roman" pitchFamily="18" charset="0"/>
              </a:rPr>
              <a:t>Self-ratings of intoxication &amp;  </a:t>
            </a:r>
            <a:br>
              <a:rPr lang="en-NZ" sz="3100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en-NZ" sz="3100" dirty="0">
                <a:solidFill>
                  <a:schemeClr val="bg1"/>
                </a:solidFill>
                <a:cs typeface="Times New Roman" pitchFamily="18" charset="0"/>
              </a:rPr>
              <a:t>willingness to drive</a:t>
            </a:r>
            <a:endParaRPr lang="en-NZ" sz="27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420" y="1026683"/>
            <a:ext cx="1986296" cy="10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2" b="15342"/>
          <a:stretch/>
        </p:blipFill>
        <p:spPr bwMode="auto">
          <a:xfrm>
            <a:off x="7492176" y="2231131"/>
            <a:ext cx="1986296" cy="1468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7367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5" y="2378498"/>
            <a:ext cx="5144453" cy="47713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91123" y="274998"/>
            <a:ext cx="4476155" cy="656875"/>
          </a:xfrm>
          <a:prstGeom prst="rect">
            <a:avLst/>
          </a:prstGeom>
        </p:spPr>
        <p:txBody>
          <a:bodyPr wrap="none" lIns="101882" tIns="50941" rIns="101882" bIns="50941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cs typeface="Times New Roman" pitchFamily="18" charset="0"/>
              </a:rPr>
              <a:t>Subjective intoxication</a:t>
            </a:r>
            <a:endParaRPr lang="en-NZ" sz="3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2265" y="1009480"/>
            <a:ext cx="7653867" cy="108132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NZ" sz="3100" dirty="0">
                <a:solidFill>
                  <a:schemeClr val="bg1"/>
                </a:solidFill>
                <a:cs typeface="Times New Roman" panose="02020603050405020304" pitchFamily="18" charset="0"/>
              </a:rPr>
              <a:t>Placebos reported being as intoxicated as the Med and High alcohol groups</a:t>
            </a:r>
          </a:p>
        </p:txBody>
      </p:sp>
    </p:spTree>
    <p:extLst>
      <p:ext uri="{BB962C8B-B14F-4D97-AF65-F5344CB8AC3E}">
        <p14:creationId xmlns:p14="http://schemas.microsoft.com/office/powerpoint/2010/main" val="3919683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5" y="2378498"/>
            <a:ext cx="5144453" cy="4771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9026" y="5028728"/>
            <a:ext cx="3671575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pPr algn="ctr"/>
            <a:r>
              <a:rPr lang="en-NZ" sz="2700" dirty="0">
                <a:solidFill>
                  <a:schemeClr val="bg1"/>
                </a:solidFill>
                <a:cs typeface="Times New Roman" panose="02020603050405020304" pitchFamily="18" charset="0"/>
              </a:rPr>
              <a:t>No acute tolerance effect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59180" y="3151719"/>
            <a:ext cx="3431267" cy="1151085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NZ" sz="2200" dirty="0">
                <a:solidFill>
                  <a:schemeClr val="bg1"/>
                </a:solidFill>
                <a:cs typeface="Times New Roman" panose="02020603050405020304" pitchFamily="18" charset="0"/>
              </a:rPr>
              <a:t>Solo Placebo significantly lower than Placebo &amp; .08 groups (</a:t>
            </a:r>
            <a:r>
              <a:rPr lang="en-NZ" sz="2200" i="1" dirty="0">
                <a:solidFill>
                  <a:schemeClr val="bg1"/>
                </a:solidFill>
                <a:cs typeface="Times New Roman" panose="02020603050405020304" pitchFamily="18" charset="0"/>
              </a:rPr>
              <a:t>p</a:t>
            </a:r>
            <a:r>
              <a:rPr lang="en-NZ" sz="2200" dirty="0">
                <a:solidFill>
                  <a:schemeClr val="bg1"/>
                </a:solidFill>
                <a:cs typeface="Times New Roman" panose="02020603050405020304" pitchFamily="18" charset="0"/>
              </a:rPr>
              <a:t> &lt; .028)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665" y="1009480"/>
            <a:ext cx="8771067" cy="108132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NZ" sz="3100" dirty="0">
                <a:solidFill>
                  <a:schemeClr val="bg1"/>
                </a:solidFill>
                <a:cs typeface="Times New Roman" panose="02020603050405020304" pitchFamily="18" charset="0"/>
              </a:rPr>
              <a:t>Compared 20 Solo Placebos from previous study to the 3 social drinking groups in the current study</a:t>
            </a:r>
          </a:p>
        </p:txBody>
      </p:sp>
      <p:sp>
        <p:nvSpPr>
          <p:cNvPr id="9" name="Rectangle 8"/>
          <p:cNvSpPr/>
          <p:nvPr/>
        </p:nvSpPr>
        <p:spPr>
          <a:xfrm>
            <a:off x="2791123" y="274998"/>
            <a:ext cx="4476155" cy="656875"/>
          </a:xfrm>
          <a:prstGeom prst="rect">
            <a:avLst/>
          </a:prstGeom>
        </p:spPr>
        <p:txBody>
          <a:bodyPr wrap="none" lIns="101882" tIns="50941" rIns="101882" bIns="50941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cs typeface="Times New Roman" pitchFamily="18" charset="0"/>
              </a:rPr>
              <a:t>Subjective intoxication</a:t>
            </a:r>
            <a:endParaRPr lang="en-NZ" sz="3600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295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6" y="2660614"/>
            <a:ext cx="6433881" cy="44892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68211" y="132184"/>
            <a:ext cx="3321993" cy="656875"/>
          </a:xfrm>
          <a:prstGeom prst="rect">
            <a:avLst/>
          </a:prstGeom>
        </p:spPr>
        <p:txBody>
          <a:bodyPr wrap="none" lIns="101882" tIns="50941" rIns="101882" bIns="50941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cs typeface="Times New Roman" pitchFamily="18" charset="0"/>
              </a:rPr>
              <a:t>Drink estimation</a:t>
            </a:r>
            <a:endParaRPr lang="en-NZ" sz="3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1003" y="3424172"/>
            <a:ext cx="3089143" cy="1499898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NZ" sz="2200" dirty="0">
                <a:solidFill>
                  <a:schemeClr val="bg1"/>
                </a:solidFill>
                <a:cs typeface="Times New Roman" panose="02020603050405020304" pitchFamily="18" charset="0"/>
              </a:rPr>
              <a:t>Solo Placebo significantly lower than all other groups </a:t>
            </a:r>
            <a:br>
              <a:rPr lang="en-NZ" sz="220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en-NZ" sz="2200" dirty="0">
                <a:solidFill>
                  <a:schemeClr val="bg1"/>
                </a:solidFill>
                <a:cs typeface="Times New Roman" panose="02020603050405020304" pitchFamily="18" charset="0"/>
              </a:rPr>
              <a:t>(</a:t>
            </a:r>
            <a:r>
              <a:rPr lang="en-NZ" sz="2200" i="1" dirty="0">
                <a:solidFill>
                  <a:schemeClr val="bg1"/>
                </a:solidFill>
                <a:cs typeface="Times New Roman" panose="02020603050405020304" pitchFamily="18" charset="0"/>
              </a:rPr>
              <a:t>p</a:t>
            </a:r>
            <a:r>
              <a:rPr lang="en-NZ" sz="2200" dirty="0">
                <a:solidFill>
                  <a:schemeClr val="bg1"/>
                </a:solidFill>
                <a:cs typeface="Times New Roman" panose="02020603050405020304" pitchFamily="18" charset="0"/>
              </a:rPr>
              <a:t> &lt; .036)</a:t>
            </a:r>
          </a:p>
        </p:txBody>
      </p:sp>
      <p:sp>
        <p:nvSpPr>
          <p:cNvPr id="6" name="Rectangle 5"/>
          <p:cNvSpPr/>
          <p:nvPr/>
        </p:nvSpPr>
        <p:spPr>
          <a:xfrm>
            <a:off x="1438580" y="1006260"/>
            <a:ext cx="7208001" cy="1116189"/>
          </a:xfrm>
          <a:prstGeom prst="rect">
            <a:avLst/>
          </a:prstGeom>
        </p:spPr>
        <p:txBody>
          <a:bodyPr wrap="square" lIns="101870" tIns="50935" rIns="101870" bIns="50935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  <a:cs typeface="Times New Roman" panose="02020603050405020304" pitchFamily="18" charset="0"/>
              </a:rPr>
              <a:t>Participants were unable to judge how much alcohol they had consumed</a:t>
            </a:r>
          </a:p>
        </p:txBody>
      </p:sp>
    </p:spTree>
    <p:extLst>
      <p:ext uri="{BB962C8B-B14F-4D97-AF65-F5344CB8AC3E}">
        <p14:creationId xmlns:p14="http://schemas.microsoft.com/office/powerpoint/2010/main" val="2214788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4769" y="260648"/>
            <a:ext cx="7685690" cy="72177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NZ" sz="4000" dirty="0">
                <a:solidFill>
                  <a:schemeClr val="bg1"/>
                </a:solidFill>
                <a:cs typeface="Times New Roman" pitchFamily="18" charset="0"/>
              </a:rPr>
              <a:t>Cognitive &amp; driving performance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337179" y="3804591"/>
            <a:ext cx="9350734" cy="65200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NZ" sz="3600" dirty="0">
                <a:solidFill>
                  <a:schemeClr val="bg1"/>
                </a:solidFill>
                <a:cs typeface="Times New Roman" pitchFamily="18" charset="0"/>
              </a:rPr>
              <a:t>4 measures showed </a:t>
            </a:r>
            <a:r>
              <a:rPr lang="en-NZ" sz="3600" dirty="0">
                <a:solidFill>
                  <a:srgbClr val="FFFF00"/>
                </a:solidFill>
                <a:cs typeface="Times New Roman" pitchFamily="18" charset="0"/>
              </a:rPr>
              <a:t>acute protracted error </a:t>
            </a:r>
            <a:endParaRPr lang="en-NZ" sz="2800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613" y="1111492"/>
            <a:ext cx="9350734" cy="108802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NZ" sz="3600" dirty="0">
                <a:solidFill>
                  <a:schemeClr val="bg1"/>
                </a:solidFill>
                <a:cs typeface="Times New Roman" pitchFamily="18" charset="0"/>
              </a:rPr>
              <a:t>4 measures showed symmetric alcohol effects</a:t>
            </a:r>
            <a:br>
              <a:rPr lang="en-NZ" sz="3600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en-NZ" sz="2800" dirty="0">
                <a:solidFill>
                  <a:schemeClr val="bg1"/>
                </a:solidFill>
                <a:cs typeface="Times New Roman" pitchFamily="18" charset="0"/>
              </a:rPr>
              <a:t>(no difference between ascending and descending limbs)</a:t>
            </a:r>
            <a:endParaRPr lang="en-NZ" sz="2800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02183" y="2237432"/>
            <a:ext cx="1052140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pPr algn="ctr"/>
            <a:r>
              <a:rPr lang="en-NZ" sz="2700" dirty="0">
                <a:solidFill>
                  <a:schemeClr val="bg1"/>
                </a:solidFill>
                <a:cs typeface="Times New Roman" panose="02020603050405020304" pitchFamily="18" charset="0"/>
              </a:rPr>
              <a:t>SDLP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4462" y="2833990"/>
            <a:ext cx="3456645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pPr algn="ctr"/>
            <a:r>
              <a:rPr lang="en-NZ" sz="2700" dirty="0">
                <a:solidFill>
                  <a:schemeClr val="bg1"/>
                </a:solidFill>
                <a:cs typeface="Times New Roman" panose="02020603050405020304" pitchFamily="18" charset="0"/>
              </a:rPr>
              <a:t>Sec over the centre 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9715" y="2237433"/>
            <a:ext cx="4870782" cy="523220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NZ" sz="2700" dirty="0">
                <a:solidFill>
                  <a:schemeClr val="bg1"/>
                </a:solidFill>
                <a:cs typeface="Times New Roman" panose="02020603050405020304" pitchFamily="18" charset="0"/>
              </a:rPr>
              <a:t>Centre line crossings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92860" y="4979819"/>
            <a:ext cx="4870782" cy="523220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NZ" sz="2700" dirty="0">
                <a:solidFill>
                  <a:schemeClr val="bg1"/>
                </a:solidFill>
                <a:cs typeface="Times New Roman" panose="02020603050405020304" pitchFamily="18" charset="0"/>
              </a:rPr>
              <a:t>GMLT rule break errors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45344" y="2833990"/>
            <a:ext cx="3365814" cy="523220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NZ" sz="2700" dirty="0">
                <a:solidFill>
                  <a:schemeClr val="bg1"/>
                </a:solidFill>
                <a:cs typeface="Times New Roman" panose="02020603050405020304" pitchFamily="18" charset="0"/>
              </a:rPr>
              <a:t>GMLT recall errors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4764" y="4458408"/>
            <a:ext cx="2591023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pPr algn="ctr"/>
            <a:r>
              <a:rPr lang="en-NZ" sz="2700" dirty="0">
                <a:solidFill>
                  <a:schemeClr val="bg1"/>
                </a:solidFill>
                <a:cs typeface="Times New Roman" panose="02020603050405020304" pitchFamily="18" charset="0"/>
              </a:rPr>
              <a:t>Chase task errors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6145" y="5926427"/>
            <a:ext cx="9350734" cy="65200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NZ" sz="3600" dirty="0">
                <a:solidFill>
                  <a:schemeClr val="bg1"/>
                </a:solidFill>
                <a:cs typeface="Times New Roman" pitchFamily="18" charset="0"/>
              </a:rPr>
              <a:t>0 measures showed </a:t>
            </a:r>
            <a:r>
              <a:rPr lang="en-NZ" sz="3600" dirty="0">
                <a:solidFill>
                  <a:srgbClr val="92D050"/>
                </a:solidFill>
                <a:cs typeface="Times New Roman" pitchFamily="18" charset="0"/>
              </a:rPr>
              <a:t>acute tolerance</a:t>
            </a:r>
            <a:endParaRPr lang="en-NZ" sz="2800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66402" y="4458408"/>
            <a:ext cx="2523696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pPr algn="ctr"/>
            <a:r>
              <a:rPr lang="en-NZ" sz="2700" dirty="0">
                <a:solidFill>
                  <a:schemeClr val="bg1"/>
                </a:solidFill>
                <a:cs typeface="Times New Roman" panose="02020603050405020304" pitchFamily="18" charset="0"/>
              </a:rPr>
              <a:t>Maximum speed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88978" y="4979821"/>
            <a:ext cx="3102596" cy="523220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NZ" sz="2700" dirty="0">
                <a:solidFill>
                  <a:schemeClr val="bg1"/>
                </a:solidFill>
                <a:cs typeface="Times New Roman" panose="02020603050405020304" pitchFamily="18" charset="0"/>
              </a:rPr>
              <a:t>Sec over 100 km/h</a:t>
            </a:r>
          </a:p>
        </p:txBody>
      </p:sp>
    </p:spTree>
    <p:extLst>
      <p:ext uri="{BB962C8B-B14F-4D97-AF65-F5344CB8AC3E}">
        <p14:creationId xmlns:p14="http://schemas.microsoft.com/office/powerpoint/2010/main" val="37961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8296" y="2988502"/>
            <a:ext cx="3456645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pPr algn="ctr"/>
            <a:r>
              <a:rPr lang="en-NZ" sz="2700" dirty="0">
                <a:solidFill>
                  <a:schemeClr val="bg1"/>
                </a:solidFill>
                <a:cs typeface="Times New Roman" panose="02020603050405020304" pitchFamily="18" charset="0"/>
              </a:rPr>
              <a:t>Sec over the centre 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5568" y="2988501"/>
            <a:ext cx="3682649" cy="523220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NZ" sz="2700" dirty="0">
                <a:solidFill>
                  <a:schemeClr val="bg1"/>
                </a:solidFill>
                <a:cs typeface="Times New Roman" panose="02020603050405020304" pitchFamily="18" charset="0"/>
              </a:rPr>
              <a:t>Centre line crossings</a:t>
            </a:r>
          </a:p>
        </p:txBody>
      </p:sp>
      <p:sp>
        <p:nvSpPr>
          <p:cNvPr id="4" name="Rectangle 3"/>
          <p:cNvSpPr/>
          <p:nvPr/>
        </p:nvSpPr>
        <p:spPr>
          <a:xfrm>
            <a:off x="802072" y="295403"/>
            <a:ext cx="8454259" cy="662745"/>
          </a:xfrm>
          <a:prstGeom prst="rect">
            <a:avLst/>
          </a:prstGeom>
        </p:spPr>
        <p:txBody>
          <a:bodyPr wrap="square" lIns="101870" tIns="50935" rIns="101870" bIns="50935">
            <a:spAutoFit/>
          </a:bodyPr>
          <a:lstStyle/>
          <a:p>
            <a:pPr algn="ctr"/>
            <a:r>
              <a:rPr lang="en-NZ" sz="3600" dirty="0">
                <a:solidFill>
                  <a:schemeClr val="bg1"/>
                </a:solidFill>
                <a:cs typeface="Times New Roman" panose="02020603050405020304" pitchFamily="18" charset="0"/>
              </a:rPr>
              <a:t>Symmetric Alcohol Effects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9"/>
          <a:stretch/>
        </p:blipFill>
        <p:spPr>
          <a:xfrm>
            <a:off x="378492" y="3632014"/>
            <a:ext cx="4276800" cy="3450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87618" y="3626633"/>
            <a:ext cx="4158000" cy="58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NZ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18" y="3795217"/>
            <a:ext cx="4158000" cy="32873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6154" y="1029883"/>
            <a:ext cx="8454259" cy="1028986"/>
          </a:xfrm>
          <a:prstGeom prst="rect">
            <a:avLst/>
          </a:prstGeom>
        </p:spPr>
        <p:txBody>
          <a:bodyPr wrap="square" lIns="101870" tIns="50935" rIns="101870" bIns="50935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  <a:cs typeface="Times New Roman" panose="02020603050405020304" pitchFamily="18" charset="0"/>
              </a:rPr>
              <a:t>More alcohol = more impairment</a:t>
            </a:r>
            <a:br>
              <a:rPr lang="en-NZ" sz="320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en-NZ" sz="2700" dirty="0">
                <a:solidFill>
                  <a:schemeClr val="bg1"/>
                </a:solidFill>
                <a:cs typeface="Times New Roman" panose="02020603050405020304" pitchFamily="18" charset="0"/>
              </a:rPr>
              <a:t>(note impairment displayed by Social Placebos)</a:t>
            </a:r>
          </a:p>
        </p:txBody>
      </p:sp>
      <p:sp>
        <p:nvSpPr>
          <p:cNvPr id="9" name="Rectangle 8"/>
          <p:cNvSpPr/>
          <p:nvPr/>
        </p:nvSpPr>
        <p:spPr>
          <a:xfrm>
            <a:off x="796154" y="2061357"/>
            <a:ext cx="8454259" cy="610410"/>
          </a:xfrm>
          <a:prstGeom prst="rect">
            <a:avLst/>
          </a:prstGeom>
        </p:spPr>
        <p:txBody>
          <a:bodyPr wrap="square" lIns="101870" tIns="50935" rIns="101870" bIns="50935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  <a:cs typeface="Times New Roman" panose="02020603050405020304" pitchFamily="18" charset="0"/>
              </a:rPr>
              <a:t>No difference due to time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02056" y="2574106"/>
            <a:ext cx="3054291" cy="472209"/>
          </a:xfrm>
          <a:prstGeom prst="rect">
            <a:avLst/>
          </a:prstGeom>
        </p:spPr>
        <p:txBody>
          <a:bodyPr wrap="none" lIns="101882" tIns="50941" rIns="101882" bIns="50941">
            <a:spAutoFit/>
          </a:bodyPr>
          <a:lstStyle/>
          <a:p>
            <a:r>
              <a:rPr lang="en-NZ" i="1" dirty="0" smtClean="0">
                <a:solidFill>
                  <a:schemeClr val="bg1"/>
                </a:solidFill>
              </a:rPr>
              <a:t>Significant BAC effects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85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14298" y="3333128"/>
            <a:ext cx="4316400" cy="58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NZ"/>
          </a:p>
        </p:txBody>
      </p:sp>
      <p:sp>
        <p:nvSpPr>
          <p:cNvPr id="11" name="Rectangle 10"/>
          <p:cNvSpPr/>
          <p:nvPr/>
        </p:nvSpPr>
        <p:spPr>
          <a:xfrm>
            <a:off x="5187618" y="3333128"/>
            <a:ext cx="4316400" cy="58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NZ"/>
          </a:p>
        </p:txBody>
      </p:sp>
      <p:sp>
        <p:nvSpPr>
          <p:cNvPr id="2" name="Rectangle 1"/>
          <p:cNvSpPr/>
          <p:nvPr/>
        </p:nvSpPr>
        <p:spPr>
          <a:xfrm>
            <a:off x="802072" y="295403"/>
            <a:ext cx="8454259" cy="662745"/>
          </a:xfrm>
          <a:prstGeom prst="rect">
            <a:avLst/>
          </a:prstGeom>
        </p:spPr>
        <p:txBody>
          <a:bodyPr wrap="square" lIns="101870" tIns="50935" rIns="101870" bIns="50935">
            <a:spAutoFit/>
          </a:bodyPr>
          <a:lstStyle/>
          <a:p>
            <a:pPr algn="ctr"/>
            <a:r>
              <a:rPr lang="en-NZ" sz="3600" dirty="0">
                <a:solidFill>
                  <a:srgbClr val="FFFF00"/>
                </a:solidFill>
                <a:cs typeface="Times New Roman" panose="02020603050405020304" pitchFamily="18" charset="0"/>
              </a:rPr>
              <a:t>Acute Protracted Error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1600" y="2435428"/>
            <a:ext cx="3102596" cy="523220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NZ" sz="2700" dirty="0">
                <a:solidFill>
                  <a:schemeClr val="bg1"/>
                </a:solidFill>
                <a:cs typeface="Times New Roman" panose="02020603050405020304" pitchFamily="18" charset="0"/>
              </a:rPr>
              <a:t>Sec over 100 km/h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8" y="3659563"/>
            <a:ext cx="4316400" cy="3409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18" y="3665145"/>
            <a:ext cx="4316400" cy="3365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4520" y="2435429"/>
            <a:ext cx="3102596" cy="523220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NZ" sz="2700" dirty="0">
                <a:solidFill>
                  <a:schemeClr val="bg1"/>
                </a:solidFill>
                <a:cs typeface="Times New Roman" panose="02020603050405020304" pitchFamily="18" charset="0"/>
              </a:rPr>
              <a:t>Maximum speed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03701" y="4063927"/>
            <a:ext cx="378879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NZ" sz="27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90148" y="3761900"/>
            <a:ext cx="378879" cy="518375"/>
          </a:xfrm>
          <a:prstGeom prst="rect">
            <a:avLst/>
          </a:prstGeom>
          <a:noFill/>
        </p:spPr>
        <p:txBody>
          <a:bodyPr wrap="none" lIns="101882" tIns="50941" rIns="101882" bIns="50941" rtlCol="0">
            <a:spAutoFit/>
          </a:bodyPr>
          <a:lstStyle/>
          <a:p>
            <a:r>
              <a:rPr lang="en-NZ" sz="27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1999" y="951178"/>
            <a:ext cx="8454259" cy="1028986"/>
          </a:xfrm>
          <a:prstGeom prst="rect">
            <a:avLst/>
          </a:prstGeom>
        </p:spPr>
        <p:txBody>
          <a:bodyPr wrap="square" lIns="101870" tIns="50935" rIns="101870" bIns="50935">
            <a:spAutoFit/>
          </a:bodyPr>
          <a:lstStyle/>
          <a:p>
            <a:pPr algn="ctr"/>
            <a:r>
              <a:rPr lang="en-NZ" sz="3200" dirty="0">
                <a:solidFill>
                  <a:schemeClr val="bg1"/>
                </a:solidFill>
                <a:cs typeface="Times New Roman" panose="02020603050405020304" pitchFamily="18" charset="0"/>
              </a:rPr>
              <a:t>Impairment increases with time</a:t>
            </a:r>
            <a:br>
              <a:rPr lang="en-NZ" sz="320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en-NZ" sz="2700" dirty="0">
                <a:solidFill>
                  <a:schemeClr val="bg1"/>
                </a:solidFill>
                <a:cs typeface="Times New Roman" panose="02020603050405020304" pitchFamily="18" charset="0"/>
              </a:rPr>
              <a:t>(even though BAC hasn’t changed)</a:t>
            </a:r>
          </a:p>
        </p:txBody>
      </p:sp>
    </p:spTree>
    <p:extLst>
      <p:ext uri="{BB962C8B-B14F-4D97-AF65-F5344CB8AC3E}">
        <p14:creationId xmlns:p14="http://schemas.microsoft.com/office/powerpoint/2010/main" val="2012255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67366" y="199810"/>
            <a:ext cx="2489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  <a:endParaRPr lang="en-NZ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73317" y="837426"/>
            <a:ext cx="7404508" cy="1384982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en-NZ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Participants </a:t>
            </a:r>
            <a:r>
              <a:rPr lang="en-NZ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unable to judge how much alcohol they had </a:t>
            </a:r>
            <a:r>
              <a:rPr lang="en-NZ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consumed or their level of intoxication (expectancy effects)</a:t>
            </a:r>
            <a:endParaRPr lang="en-NZ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0008" y="2604877"/>
            <a:ext cx="82952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Alcohol dose effects and acute protracted error were found even with lengthy BAC plateau and moderate amounts of alcohol (no habituation effects)</a:t>
            </a:r>
            <a:endParaRPr lang="en-NZ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5671" y="4332973"/>
            <a:ext cx="9383882" cy="954095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en-NZ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Acute tolerance of intoxication judgements </a:t>
            </a:r>
            <a:br>
              <a:rPr lang="en-NZ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NZ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not found with longer social drinking</a:t>
            </a:r>
            <a:endParaRPr lang="en-NZ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7300" y="6907801"/>
            <a:ext cx="83206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Charlton &amp; Starkey (2015) Driving while drinking: Performance impairments resulting from social drinking. </a:t>
            </a:r>
            <a:r>
              <a:rPr lang="en-NZ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Accident Analysis &amp; Prevention</a:t>
            </a:r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N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8166" y="5840749"/>
            <a:ext cx="88788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Starkey </a:t>
            </a:r>
            <a:r>
              <a:rPr lang="en-N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Charlton (2014) </a:t>
            </a:r>
            <a:r>
              <a:rPr lang="en-N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effects of moderate alcohol concentrations on driving and cognitive performance during ascending and descending BACs. </a:t>
            </a:r>
            <a:r>
              <a:rPr lang="en-NZ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Psychopharmacology: </a:t>
            </a:r>
            <a:r>
              <a:rPr lang="en-N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and Experimental</a:t>
            </a:r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N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505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dash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8200" y="2469530"/>
            <a:ext cx="12287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65275" y="2153617"/>
            <a:ext cx="1757363" cy="1679575"/>
            <a:chOff x="2170" y="1586"/>
            <a:chExt cx="1595" cy="1538"/>
          </a:xfrm>
        </p:grpSpPr>
        <p:sp>
          <p:nvSpPr>
            <p:cNvPr id="33821" name="Freeform 5" descr="Green marble"/>
            <p:cNvSpPr>
              <a:spLocks/>
            </p:cNvSpPr>
            <p:nvPr/>
          </p:nvSpPr>
          <p:spPr bwMode="auto">
            <a:xfrm>
              <a:off x="3349" y="1586"/>
              <a:ext cx="416" cy="686"/>
            </a:xfrm>
            <a:custGeom>
              <a:avLst/>
              <a:gdLst>
                <a:gd name="T0" fmla="*/ 262 w 176"/>
                <a:gd name="T1" fmla="*/ 685 h 460"/>
                <a:gd name="T2" fmla="*/ 262 w 176"/>
                <a:gd name="T3" fmla="*/ 379 h 460"/>
                <a:gd name="T4" fmla="*/ 61 w 176"/>
                <a:gd name="T5" fmla="*/ 148 h 460"/>
                <a:gd name="T6" fmla="*/ 0 w 176"/>
                <a:gd name="T7" fmla="*/ 172 h 460"/>
                <a:gd name="T8" fmla="*/ 28 w 176"/>
                <a:gd name="T9" fmla="*/ 0 h 460"/>
                <a:gd name="T10" fmla="*/ 258 w 176"/>
                <a:gd name="T11" fmla="*/ 67 h 460"/>
                <a:gd name="T12" fmla="*/ 199 w 176"/>
                <a:gd name="T13" fmla="*/ 92 h 460"/>
                <a:gd name="T14" fmla="*/ 414 w 176"/>
                <a:gd name="T15" fmla="*/ 346 h 460"/>
                <a:gd name="T16" fmla="*/ 411 w 176"/>
                <a:gd name="T17" fmla="*/ 683 h 460"/>
                <a:gd name="T18" fmla="*/ 262 w 176"/>
                <a:gd name="T19" fmla="*/ 685 h 460"/>
                <a:gd name="T20" fmla="*/ 262 w 176"/>
                <a:gd name="T21" fmla="*/ 685 h 4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6"/>
                <a:gd name="T34" fmla="*/ 0 h 460"/>
                <a:gd name="T35" fmla="*/ 176 w 176"/>
                <a:gd name="T36" fmla="*/ 460 h 4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6" h="460">
                  <a:moveTo>
                    <a:pt x="111" y="459"/>
                  </a:moveTo>
                  <a:lnTo>
                    <a:pt x="111" y="254"/>
                  </a:lnTo>
                  <a:lnTo>
                    <a:pt x="26" y="99"/>
                  </a:lnTo>
                  <a:lnTo>
                    <a:pt x="0" y="115"/>
                  </a:lnTo>
                  <a:lnTo>
                    <a:pt x="12" y="0"/>
                  </a:lnTo>
                  <a:lnTo>
                    <a:pt x="109" y="45"/>
                  </a:lnTo>
                  <a:lnTo>
                    <a:pt x="84" y="62"/>
                  </a:lnTo>
                  <a:lnTo>
                    <a:pt x="175" y="232"/>
                  </a:lnTo>
                  <a:lnTo>
                    <a:pt x="174" y="458"/>
                  </a:lnTo>
                  <a:lnTo>
                    <a:pt x="111" y="459"/>
                  </a:lnTo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 w="9207">
              <a:solidFill>
                <a:srgbClr val="FF33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NZ"/>
            </a:p>
          </p:txBody>
        </p:sp>
        <p:sp>
          <p:nvSpPr>
            <p:cNvPr id="33822" name="Freeform 6" descr="Green marble"/>
            <p:cNvSpPr>
              <a:spLocks/>
            </p:cNvSpPr>
            <p:nvPr/>
          </p:nvSpPr>
          <p:spPr bwMode="auto">
            <a:xfrm>
              <a:off x="2170" y="1586"/>
              <a:ext cx="544" cy="711"/>
            </a:xfrm>
            <a:custGeom>
              <a:avLst/>
              <a:gdLst>
                <a:gd name="T0" fmla="*/ 542 w 232"/>
                <a:gd name="T1" fmla="*/ 71 h 470"/>
                <a:gd name="T2" fmla="*/ 274 w 232"/>
                <a:gd name="T3" fmla="*/ 306 h 470"/>
                <a:gd name="T4" fmla="*/ 218 w 232"/>
                <a:gd name="T5" fmla="*/ 581 h 470"/>
                <a:gd name="T6" fmla="*/ 284 w 232"/>
                <a:gd name="T7" fmla="*/ 593 h 470"/>
                <a:gd name="T8" fmla="*/ 110 w 232"/>
                <a:gd name="T9" fmla="*/ 709 h 470"/>
                <a:gd name="T10" fmla="*/ 0 w 232"/>
                <a:gd name="T11" fmla="*/ 548 h 470"/>
                <a:gd name="T12" fmla="*/ 66 w 232"/>
                <a:gd name="T13" fmla="*/ 557 h 470"/>
                <a:gd name="T14" fmla="*/ 129 w 232"/>
                <a:gd name="T15" fmla="*/ 259 h 470"/>
                <a:gd name="T16" fmla="*/ 424 w 232"/>
                <a:gd name="T17" fmla="*/ 0 h 470"/>
                <a:gd name="T18" fmla="*/ 542 w 232"/>
                <a:gd name="T19" fmla="*/ 71 h 470"/>
                <a:gd name="T20" fmla="*/ 542 w 232"/>
                <a:gd name="T21" fmla="*/ 71 h 4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2"/>
                <a:gd name="T34" fmla="*/ 0 h 470"/>
                <a:gd name="T35" fmla="*/ 232 w 232"/>
                <a:gd name="T36" fmla="*/ 470 h 4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2" h="470">
                  <a:moveTo>
                    <a:pt x="231" y="47"/>
                  </a:moveTo>
                  <a:lnTo>
                    <a:pt x="117" y="202"/>
                  </a:lnTo>
                  <a:lnTo>
                    <a:pt x="93" y="384"/>
                  </a:lnTo>
                  <a:lnTo>
                    <a:pt x="121" y="392"/>
                  </a:lnTo>
                  <a:lnTo>
                    <a:pt x="47" y="469"/>
                  </a:lnTo>
                  <a:lnTo>
                    <a:pt x="0" y="362"/>
                  </a:lnTo>
                  <a:lnTo>
                    <a:pt x="28" y="368"/>
                  </a:lnTo>
                  <a:lnTo>
                    <a:pt x="55" y="171"/>
                  </a:lnTo>
                  <a:lnTo>
                    <a:pt x="181" y="0"/>
                  </a:lnTo>
                  <a:lnTo>
                    <a:pt x="231" y="47"/>
                  </a:lnTo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 w="9207">
              <a:solidFill>
                <a:srgbClr val="FF33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NZ"/>
            </a:p>
          </p:txBody>
        </p:sp>
        <p:sp>
          <p:nvSpPr>
            <p:cNvPr id="33823" name="Freeform 7" descr="Green marble"/>
            <p:cNvSpPr>
              <a:spLocks/>
            </p:cNvSpPr>
            <p:nvPr/>
          </p:nvSpPr>
          <p:spPr bwMode="auto">
            <a:xfrm>
              <a:off x="2659" y="2811"/>
              <a:ext cx="736" cy="313"/>
            </a:xfrm>
            <a:custGeom>
              <a:avLst/>
              <a:gdLst>
                <a:gd name="T0" fmla="*/ 28 w 425"/>
                <a:gd name="T1" fmla="*/ 59 h 164"/>
                <a:gd name="T2" fmla="*/ 322 w 425"/>
                <a:gd name="T3" fmla="*/ 162 h 164"/>
                <a:gd name="T4" fmla="*/ 585 w 425"/>
                <a:gd name="T5" fmla="*/ 63 h 164"/>
                <a:gd name="T6" fmla="*/ 575 w 425"/>
                <a:gd name="T7" fmla="*/ 0 h 164"/>
                <a:gd name="T8" fmla="*/ 734 w 425"/>
                <a:gd name="T9" fmla="*/ 86 h 164"/>
                <a:gd name="T10" fmla="*/ 623 w 425"/>
                <a:gd name="T11" fmla="*/ 267 h 164"/>
                <a:gd name="T12" fmla="*/ 611 w 425"/>
                <a:gd name="T13" fmla="*/ 204 h 164"/>
                <a:gd name="T14" fmla="*/ 326 w 425"/>
                <a:gd name="T15" fmla="*/ 311 h 164"/>
                <a:gd name="T16" fmla="*/ 0 w 425"/>
                <a:gd name="T17" fmla="*/ 193 h 164"/>
                <a:gd name="T18" fmla="*/ 28 w 425"/>
                <a:gd name="T19" fmla="*/ 59 h 164"/>
                <a:gd name="T20" fmla="*/ 28 w 425"/>
                <a:gd name="T21" fmla="*/ 59 h 1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5"/>
                <a:gd name="T34" fmla="*/ 0 h 164"/>
                <a:gd name="T35" fmla="*/ 425 w 425"/>
                <a:gd name="T36" fmla="*/ 164 h 16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5" h="164">
                  <a:moveTo>
                    <a:pt x="16" y="31"/>
                  </a:moveTo>
                  <a:lnTo>
                    <a:pt x="186" y="85"/>
                  </a:lnTo>
                  <a:lnTo>
                    <a:pt x="338" y="33"/>
                  </a:lnTo>
                  <a:lnTo>
                    <a:pt x="332" y="0"/>
                  </a:lnTo>
                  <a:lnTo>
                    <a:pt x="424" y="45"/>
                  </a:lnTo>
                  <a:lnTo>
                    <a:pt x="360" y="140"/>
                  </a:lnTo>
                  <a:lnTo>
                    <a:pt x="353" y="107"/>
                  </a:lnTo>
                  <a:lnTo>
                    <a:pt x="188" y="163"/>
                  </a:lnTo>
                  <a:lnTo>
                    <a:pt x="0" y="101"/>
                  </a:lnTo>
                  <a:lnTo>
                    <a:pt x="16" y="31"/>
                  </a:lnTo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 w="9207">
              <a:solidFill>
                <a:srgbClr val="FF33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NZ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92150" y="1567830"/>
            <a:ext cx="3600450" cy="2379662"/>
            <a:chOff x="900" y="809"/>
            <a:chExt cx="4309" cy="2619"/>
          </a:xfrm>
        </p:grpSpPr>
        <p:sp>
          <p:nvSpPr>
            <p:cNvPr id="33808" name="Freeform 9" descr="Green marble"/>
            <p:cNvSpPr>
              <a:spLocks/>
            </p:cNvSpPr>
            <p:nvPr/>
          </p:nvSpPr>
          <p:spPr bwMode="auto">
            <a:xfrm>
              <a:off x="2520" y="1100"/>
              <a:ext cx="1027" cy="982"/>
            </a:xfrm>
            <a:custGeom>
              <a:avLst/>
              <a:gdLst>
                <a:gd name="T0" fmla="*/ 0 w 558"/>
                <a:gd name="T1" fmla="*/ 0 h 513"/>
                <a:gd name="T2" fmla="*/ 1025 w 558"/>
                <a:gd name="T3" fmla="*/ 0 h 513"/>
                <a:gd name="T4" fmla="*/ 521 w 558"/>
                <a:gd name="T5" fmla="*/ 980 h 513"/>
                <a:gd name="T6" fmla="*/ 0 w 558"/>
                <a:gd name="T7" fmla="*/ 0 h 513"/>
                <a:gd name="T8" fmla="*/ 0 w 558"/>
                <a:gd name="T9" fmla="*/ 0 h 5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513"/>
                <a:gd name="T17" fmla="*/ 558 w 558"/>
                <a:gd name="T18" fmla="*/ 513 h 5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513">
                  <a:moveTo>
                    <a:pt x="0" y="0"/>
                  </a:moveTo>
                  <a:lnTo>
                    <a:pt x="557" y="0"/>
                  </a:lnTo>
                  <a:lnTo>
                    <a:pt x="283" y="512"/>
                  </a:lnTo>
                  <a:lnTo>
                    <a:pt x="0" y="0"/>
                  </a:lnTo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 w="9207">
              <a:solidFill>
                <a:srgbClr val="FF33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NZ"/>
            </a:p>
          </p:txBody>
        </p:sp>
        <p:sp>
          <p:nvSpPr>
            <p:cNvPr id="33809" name="Freeform 10" descr="Green marble"/>
            <p:cNvSpPr>
              <a:spLocks/>
            </p:cNvSpPr>
            <p:nvPr/>
          </p:nvSpPr>
          <p:spPr bwMode="auto">
            <a:xfrm>
              <a:off x="1890" y="2395"/>
              <a:ext cx="967" cy="982"/>
            </a:xfrm>
            <a:custGeom>
              <a:avLst/>
              <a:gdLst>
                <a:gd name="T0" fmla="*/ 0 w 558"/>
                <a:gd name="T1" fmla="*/ 0 h 513"/>
                <a:gd name="T2" fmla="*/ 965 w 558"/>
                <a:gd name="T3" fmla="*/ 0 h 513"/>
                <a:gd name="T4" fmla="*/ 490 w 558"/>
                <a:gd name="T5" fmla="*/ 980 h 513"/>
                <a:gd name="T6" fmla="*/ 0 w 558"/>
                <a:gd name="T7" fmla="*/ 0 h 513"/>
                <a:gd name="T8" fmla="*/ 0 w 558"/>
                <a:gd name="T9" fmla="*/ 0 h 5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513"/>
                <a:gd name="T17" fmla="*/ 558 w 558"/>
                <a:gd name="T18" fmla="*/ 513 h 5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513">
                  <a:moveTo>
                    <a:pt x="0" y="0"/>
                  </a:moveTo>
                  <a:lnTo>
                    <a:pt x="557" y="0"/>
                  </a:lnTo>
                  <a:lnTo>
                    <a:pt x="283" y="512"/>
                  </a:lnTo>
                  <a:lnTo>
                    <a:pt x="0" y="0"/>
                  </a:lnTo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 w="9207">
              <a:solidFill>
                <a:srgbClr val="FF33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NZ"/>
            </a:p>
          </p:txBody>
        </p:sp>
        <p:sp>
          <p:nvSpPr>
            <p:cNvPr id="33810" name="Freeform 11" descr="Green marble"/>
            <p:cNvSpPr>
              <a:spLocks/>
            </p:cNvSpPr>
            <p:nvPr/>
          </p:nvSpPr>
          <p:spPr bwMode="auto">
            <a:xfrm>
              <a:off x="3222" y="2403"/>
              <a:ext cx="965" cy="979"/>
            </a:xfrm>
            <a:custGeom>
              <a:avLst/>
              <a:gdLst>
                <a:gd name="T0" fmla="*/ 0 w 558"/>
                <a:gd name="T1" fmla="*/ 0 h 512"/>
                <a:gd name="T2" fmla="*/ 963 w 558"/>
                <a:gd name="T3" fmla="*/ 0 h 512"/>
                <a:gd name="T4" fmla="*/ 488 w 558"/>
                <a:gd name="T5" fmla="*/ 977 h 512"/>
                <a:gd name="T6" fmla="*/ 0 w 558"/>
                <a:gd name="T7" fmla="*/ 0 h 512"/>
                <a:gd name="T8" fmla="*/ 0 w 558"/>
                <a:gd name="T9" fmla="*/ 0 h 5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512"/>
                <a:gd name="T17" fmla="*/ 558 w 558"/>
                <a:gd name="T18" fmla="*/ 512 h 5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512">
                  <a:moveTo>
                    <a:pt x="0" y="0"/>
                  </a:moveTo>
                  <a:lnTo>
                    <a:pt x="557" y="0"/>
                  </a:lnTo>
                  <a:lnTo>
                    <a:pt x="282" y="511"/>
                  </a:lnTo>
                  <a:lnTo>
                    <a:pt x="0" y="0"/>
                  </a:lnTo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 w="9207">
              <a:solidFill>
                <a:srgbClr val="FF33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NZ"/>
            </a:p>
          </p:txBody>
        </p:sp>
        <p:sp>
          <p:nvSpPr>
            <p:cNvPr id="33811" name="Text Box 12"/>
            <p:cNvSpPr txBox="1">
              <a:spLocks noChangeArrowheads="1"/>
            </p:cNvSpPr>
            <p:nvPr/>
          </p:nvSpPr>
          <p:spPr bwMode="auto">
            <a:xfrm>
              <a:off x="1979" y="2409"/>
              <a:ext cx="766" cy="151"/>
            </a:xfrm>
            <a:prstGeom prst="rect">
              <a:avLst/>
            </a:prstGeom>
            <a:solidFill>
              <a:srgbClr val="00FFFF">
                <a:alpha val="6313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defTabSz="527050">
                <a:buClr>
                  <a:srgbClr val="7F604F"/>
                </a:buClr>
                <a:buSzPct val="90000"/>
                <a:buFont typeface="Monotype Sorts" pitchFamily="2" charset="2"/>
                <a:buNone/>
              </a:pPr>
              <a:r>
                <a:rPr lang="en-GB" sz="900" b="1">
                  <a:latin typeface="Arial" pitchFamily="34" charset="0"/>
                </a:rPr>
                <a:t>Knowledge</a:t>
              </a:r>
              <a:endParaRPr lang="en-GB" sz="2000" b="1"/>
            </a:p>
          </p:txBody>
        </p:sp>
        <p:sp>
          <p:nvSpPr>
            <p:cNvPr id="33812" name="Text Box 13"/>
            <p:cNvSpPr txBox="1">
              <a:spLocks noChangeArrowheads="1"/>
            </p:cNvSpPr>
            <p:nvPr/>
          </p:nvSpPr>
          <p:spPr bwMode="auto">
            <a:xfrm>
              <a:off x="2600" y="1110"/>
              <a:ext cx="853" cy="150"/>
            </a:xfrm>
            <a:prstGeom prst="rect">
              <a:avLst/>
            </a:prstGeom>
            <a:solidFill>
              <a:srgbClr val="00FFFF">
                <a:alpha val="6313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defTabSz="527050">
                <a:buClr>
                  <a:srgbClr val="7F604F"/>
                </a:buClr>
                <a:buSzPct val="90000"/>
                <a:buFont typeface="Monotype Sorts" pitchFamily="2" charset="2"/>
                <a:buNone/>
              </a:pPr>
              <a:r>
                <a:rPr lang="en-GB" sz="900" b="1">
                  <a:latin typeface="Arial" pitchFamily="34" charset="0"/>
                </a:rPr>
                <a:t>Environment</a:t>
              </a:r>
              <a:endParaRPr lang="en-GB" sz="2000" b="1"/>
            </a:p>
          </p:txBody>
        </p:sp>
        <p:sp>
          <p:nvSpPr>
            <p:cNvPr id="33813" name="Text Box 14"/>
            <p:cNvSpPr txBox="1">
              <a:spLocks noChangeArrowheads="1"/>
            </p:cNvSpPr>
            <p:nvPr/>
          </p:nvSpPr>
          <p:spPr bwMode="auto">
            <a:xfrm>
              <a:off x="3408" y="2432"/>
              <a:ext cx="576" cy="150"/>
            </a:xfrm>
            <a:prstGeom prst="rect">
              <a:avLst/>
            </a:prstGeom>
            <a:solidFill>
              <a:srgbClr val="00FFFF">
                <a:alpha val="6313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defTabSz="527050">
                <a:buClr>
                  <a:srgbClr val="7F604F"/>
                </a:buClr>
                <a:buSzPct val="90000"/>
                <a:buFont typeface="Monotype Sorts" pitchFamily="2" charset="2"/>
                <a:buNone/>
              </a:pPr>
              <a:r>
                <a:rPr lang="en-GB" sz="900" b="1">
                  <a:latin typeface="Arial" pitchFamily="34" charset="0"/>
                </a:rPr>
                <a:t>Skills</a:t>
              </a:r>
              <a:endParaRPr lang="en-GB" sz="2000" b="1"/>
            </a:p>
          </p:txBody>
        </p:sp>
        <p:sp>
          <p:nvSpPr>
            <p:cNvPr id="33814" name="Text Box 15"/>
            <p:cNvSpPr txBox="1">
              <a:spLocks noChangeArrowheads="1"/>
            </p:cNvSpPr>
            <p:nvPr/>
          </p:nvSpPr>
          <p:spPr bwMode="auto">
            <a:xfrm>
              <a:off x="1587" y="1677"/>
              <a:ext cx="674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527050">
                <a:buClr>
                  <a:srgbClr val="7F604F"/>
                </a:buClr>
                <a:buSzPct val="90000"/>
                <a:buFont typeface="Monotype Sorts" pitchFamily="2" charset="2"/>
                <a:buNone/>
              </a:pPr>
              <a:r>
                <a:rPr lang="en-GB" sz="900" b="1">
                  <a:solidFill>
                    <a:srgbClr val="FF3300"/>
                  </a:solidFill>
                  <a:latin typeface="Arial" pitchFamily="34" charset="0"/>
                </a:rPr>
                <a:t>Modifies</a:t>
              </a:r>
              <a:endParaRPr lang="en-GB" sz="1800" b="1">
                <a:solidFill>
                  <a:srgbClr val="FF3300"/>
                </a:solidFill>
              </a:endParaRPr>
            </a:p>
          </p:txBody>
        </p:sp>
        <p:sp>
          <p:nvSpPr>
            <p:cNvPr id="33815" name="Text Box 16"/>
            <p:cNvSpPr txBox="1">
              <a:spLocks noChangeArrowheads="1"/>
            </p:cNvSpPr>
            <p:nvPr/>
          </p:nvSpPr>
          <p:spPr bwMode="auto">
            <a:xfrm>
              <a:off x="2695" y="3219"/>
              <a:ext cx="564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527050">
                <a:buClr>
                  <a:srgbClr val="7F604F"/>
                </a:buClr>
                <a:buSzPct val="90000"/>
                <a:buFont typeface="Monotype Sorts" pitchFamily="2" charset="2"/>
                <a:buNone/>
              </a:pPr>
              <a:r>
                <a:rPr lang="en-GB" sz="900" b="1">
                  <a:solidFill>
                    <a:srgbClr val="FF3300"/>
                  </a:solidFill>
                  <a:latin typeface="Arial" pitchFamily="34" charset="0"/>
                </a:rPr>
                <a:t>Directs</a:t>
              </a:r>
              <a:endParaRPr lang="en-GB" sz="1800" b="1">
                <a:solidFill>
                  <a:srgbClr val="FF3300"/>
                </a:solidFill>
              </a:endParaRPr>
            </a:p>
          </p:txBody>
        </p:sp>
        <p:sp>
          <p:nvSpPr>
            <p:cNvPr id="33816" name="Text Box 17"/>
            <p:cNvSpPr txBox="1">
              <a:spLocks noChangeArrowheads="1"/>
            </p:cNvSpPr>
            <p:nvPr/>
          </p:nvSpPr>
          <p:spPr bwMode="auto">
            <a:xfrm>
              <a:off x="3803" y="1695"/>
              <a:ext cx="680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527050">
                <a:buClr>
                  <a:srgbClr val="7F604F"/>
                </a:buClr>
                <a:buSzPct val="90000"/>
                <a:buFont typeface="Monotype Sorts" pitchFamily="2" charset="2"/>
                <a:buNone/>
              </a:pPr>
              <a:r>
                <a:rPr lang="en-GB" sz="900" b="1">
                  <a:solidFill>
                    <a:srgbClr val="FF3300"/>
                  </a:solidFill>
                  <a:latin typeface="Arial" pitchFamily="34" charset="0"/>
                </a:rPr>
                <a:t>Samples</a:t>
              </a:r>
              <a:endParaRPr lang="en-GB" sz="1800" b="1">
                <a:solidFill>
                  <a:srgbClr val="FF3300"/>
                </a:solidFill>
              </a:endParaRPr>
            </a:p>
          </p:txBody>
        </p:sp>
        <p:sp>
          <p:nvSpPr>
            <p:cNvPr id="33817" name="Oval 18" descr="Green marble"/>
            <p:cNvSpPr>
              <a:spLocks noChangeArrowheads="1"/>
            </p:cNvSpPr>
            <p:nvPr/>
          </p:nvSpPr>
          <p:spPr bwMode="auto">
            <a:xfrm>
              <a:off x="2900" y="2144"/>
              <a:ext cx="276" cy="312"/>
            </a:xfrm>
            <a:prstGeom prst="ellipse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207">
              <a:solidFill>
                <a:srgbClr val="FF33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NZ"/>
            </a:p>
          </p:txBody>
        </p:sp>
        <p:sp>
          <p:nvSpPr>
            <p:cNvPr id="33818" name="Text Box 19"/>
            <p:cNvSpPr txBox="1">
              <a:spLocks noChangeArrowheads="1"/>
            </p:cNvSpPr>
            <p:nvPr/>
          </p:nvSpPr>
          <p:spPr bwMode="auto">
            <a:xfrm>
              <a:off x="2424" y="809"/>
              <a:ext cx="1214" cy="233"/>
            </a:xfrm>
            <a:prstGeom prst="rect">
              <a:avLst/>
            </a:prstGeom>
            <a:blipFill dpi="0" rotWithShape="1">
              <a:blip r:embed="rId4">
                <a:alphaModFix amt="56000"/>
              </a:blip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defTabSz="527050">
                <a:buClr>
                  <a:srgbClr val="7F604F"/>
                </a:buClr>
                <a:buSzPct val="90000"/>
                <a:buFont typeface="Monotype Sorts" pitchFamily="2" charset="2"/>
                <a:buNone/>
              </a:pPr>
              <a:r>
                <a:rPr lang="en-GB" sz="1200" b="1">
                  <a:solidFill>
                    <a:srgbClr val="FF3300"/>
                  </a:solidFill>
                  <a:latin typeface="Arial" pitchFamily="34" charset="0"/>
                </a:rPr>
                <a:t>Perceptions</a:t>
              </a:r>
              <a:endParaRPr lang="en-GB" sz="1200" b="1">
                <a:solidFill>
                  <a:srgbClr val="FF3300"/>
                </a:solidFill>
              </a:endParaRPr>
            </a:p>
          </p:txBody>
        </p:sp>
        <p:sp>
          <p:nvSpPr>
            <p:cNvPr id="33819" name="Text Box 20"/>
            <p:cNvSpPr txBox="1">
              <a:spLocks noChangeArrowheads="1"/>
            </p:cNvSpPr>
            <p:nvPr/>
          </p:nvSpPr>
          <p:spPr bwMode="auto">
            <a:xfrm>
              <a:off x="900" y="2850"/>
              <a:ext cx="1214" cy="233"/>
            </a:xfrm>
            <a:prstGeom prst="rect">
              <a:avLst/>
            </a:prstGeom>
            <a:blipFill dpi="0" rotWithShape="1">
              <a:blip r:embed="rId4">
                <a:alphaModFix amt="56000"/>
              </a:blip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defTabSz="527050">
                <a:buClr>
                  <a:srgbClr val="7F604F"/>
                </a:buClr>
                <a:buSzPct val="90000"/>
                <a:buFont typeface="Monotype Sorts" pitchFamily="2" charset="2"/>
                <a:buNone/>
              </a:pPr>
              <a:r>
                <a:rPr lang="en-GB" sz="1200" b="1">
                  <a:solidFill>
                    <a:srgbClr val="FF3300"/>
                  </a:solidFill>
                  <a:latin typeface="Arial" pitchFamily="34" charset="0"/>
                </a:rPr>
                <a:t>Decisions</a:t>
              </a:r>
              <a:endParaRPr lang="en-GB" sz="1200" b="1">
                <a:solidFill>
                  <a:srgbClr val="FF3300"/>
                </a:solidFill>
              </a:endParaRPr>
            </a:p>
          </p:txBody>
        </p:sp>
        <p:sp>
          <p:nvSpPr>
            <p:cNvPr id="33820" name="Text Box 21"/>
            <p:cNvSpPr txBox="1">
              <a:spLocks noChangeArrowheads="1"/>
            </p:cNvSpPr>
            <p:nvPr/>
          </p:nvSpPr>
          <p:spPr bwMode="auto">
            <a:xfrm>
              <a:off x="3995" y="2840"/>
              <a:ext cx="1214" cy="233"/>
            </a:xfrm>
            <a:prstGeom prst="rect">
              <a:avLst/>
            </a:prstGeom>
            <a:blipFill dpi="0" rotWithShape="1">
              <a:blip r:embed="rId4">
                <a:alphaModFix amt="56000"/>
              </a:blip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defTabSz="527050">
                <a:buClr>
                  <a:srgbClr val="7F604F"/>
                </a:buClr>
                <a:buSzPct val="90000"/>
                <a:buFont typeface="Monotype Sorts" pitchFamily="2" charset="2"/>
                <a:buNone/>
              </a:pPr>
              <a:r>
                <a:rPr lang="en-GB" sz="1200" b="1">
                  <a:solidFill>
                    <a:srgbClr val="FF3300"/>
                  </a:solidFill>
                  <a:latin typeface="Arial" pitchFamily="34" charset="0"/>
                </a:rPr>
                <a:t>Actions</a:t>
              </a:r>
              <a:endParaRPr lang="en-GB" sz="1200" b="1">
                <a:solidFill>
                  <a:srgbClr val="FF3300"/>
                </a:solidFill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27013" y="1382092"/>
            <a:ext cx="1423987" cy="757238"/>
            <a:chOff x="527" y="436"/>
            <a:chExt cx="1721" cy="965"/>
          </a:xfrm>
        </p:grpSpPr>
        <p:sp>
          <p:nvSpPr>
            <p:cNvPr id="644119" name="AutoShape 23"/>
            <p:cNvSpPr>
              <a:spLocks noChangeArrowheads="1"/>
            </p:cNvSpPr>
            <p:nvPr/>
          </p:nvSpPr>
          <p:spPr bwMode="auto">
            <a:xfrm rot="-3963849">
              <a:off x="967" y="445"/>
              <a:ext cx="366" cy="83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2549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2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NZ"/>
            </a:p>
          </p:txBody>
        </p:sp>
        <p:pic>
          <p:nvPicPr>
            <p:cNvPr id="33805" name="Picture 24" descr="torch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67" y="938"/>
              <a:ext cx="781" cy="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6" name="Picture 25" descr="truck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7" y="442"/>
              <a:ext cx="476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7" name="Oval 26"/>
            <p:cNvSpPr>
              <a:spLocks noChangeArrowheads="1"/>
            </p:cNvSpPr>
            <p:nvPr/>
          </p:nvSpPr>
          <p:spPr bwMode="auto">
            <a:xfrm>
              <a:off x="531" y="436"/>
              <a:ext cx="477" cy="468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0"/>
                  </a:schemeClr>
                </a:gs>
                <a:gs pos="100000">
                  <a:srgbClr val="FFFFFF">
                    <a:alpha val="5900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NZ"/>
            </a:p>
          </p:txBody>
        </p:sp>
      </p:grpSp>
      <p:pic>
        <p:nvPicPr>
          <p:cNvPr id="33799" name="Picture 27" descr="workbench_b"/>
          <p:cNvPicPr>
            <a:picLocks noChangeAspect="1" noChangeArrowheads="1"/>
          </p:cNvPicPr>
          <p:nvPr/>
        </p:nvPicPr>
        <p:blipFill>
          <a:blip r:embed="rId7"/>
          <a:srcRect b="14174"/>
          <a:stretch>
            <a:fillRect/>
          </a:stretch>
        </p:blipFill>
        <p:spPr bwMode="auto">
          <a:xfrm>
            <a:off x="1900238" y="3895105"/>
            <a:ext cx="1133475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Rectangle 31"/>
          <p:cNvSpPr>
            <a:spLocks noChangeArrowheads="1"/>
          </p:cNvSpPr>
          <p:nvPr/>
        </p:nvSpPr>
        <p:spPr bwMode="auto">
          <a:xfrm>
            <a:off x="5234152" y="3276964"/>
            <a:ext cx="42409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7F604F"/>
              </a:buClr>
              <a:buSzPct val="90000"/>
              <a:buFont typeface="Monotype Sorts" pitchFamily="2" charset="2"/>
              <a:buNone/>
            </a:pPr>
            <a:r>
              <a:rPr lang="en-GB" sz="2800" dirty="0">
                <a:solidFill>
                  <a:schemeClr val="bg1"/>
                </a:solidFill>
              </a:rPr>
              <a:t>10,000 PDA cycles per hour on a straight </a:t>
            </a:r>
            <a:r>
              <a:rPr lang="en-GB" sz="2800" dirty="0" smtClean="0">
                <a:solidFill>
                  <a:schemeClr val="bg1"/>
                </a:solidFill>
              </a:rPr>
              <a:t>road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644128" name="Rectangle 32"/>
          <p:cNvSpPr>
            <a:spLocks noChangeArrowheads="1"/>
          </p:cNvSpPr>
          <p:nvPr/>
        </p:nvSpPr>
        <p:spPr bwMode="auto">
          <a:xfrm>
            <a:off x="1334294" y="5941219"/>
            <a:ext cx="7373937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GB" sz="2800" dirty="0">
                <a:solidFill>
                  <a:schemeClr val="bg1"/>
                </a:solidFill>
              </a:rPr>
              <a:t>Individual thoughts and actions repeated together </a:t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often enough become combined into a single unit</a:t>
            </a:r>
          </a:p>
          <a:p>
            <a:r>
              <a:rPr lang="en-US" sz="2800" dirty="0">
                <a:solidFill>
                  <a:schemeClr val="bg1"/>
                </a:solidFill>
              </a:rPr>
              <a:t>an </a:t>
            </a:r>
            <a:r>
              <a:rPr lang="en-US" sz="2800" b="1" i="1" dirty="0">
                <a:solidFill>
                  <a:schemeClr val="bg1"/>
                </a:solidFill>
              </a:rPr>
              <a:t>open-loop</a:t>
            </a:r>
            <a:r>
              <a:rPr lang="en-US" sz="2800" dirty="0">
                <a:solidFill>
                  <a:schemeClr val="bg1"/>
                </a:solidFill>
              </a:rPr>
              <a:t> (ballistic) program or script</a:t>
            </a:r>
            <a:endParaRPr lang="en-AU" sz="2800" dirty="0">
              <a:solidFill>
                <a:schemeClr val="bg1"/>
              </a:solidFill>
            </a:endParaRPr>
          </a:p>
        </p:txBody>
      </p:sp>
      <p:sp>
        <p:nvSpPr>
          <p:cNvPr id="644129" name="Text Box 33"/>
          <p:cNvSpPr txBox="1">
            <a:spLocks noChangeArrowheads="1"/>
          </p:cNvSpPr>
          <p:nvPr/>
        </p:nvSpPr>
        <p:spPr bwMode="auto">
          <a:xfrm>
            <a:off x="526256" y="4950263"/>
            <a:ext cx="8990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527050">
              <a:buClr>
                <a:srgbClr val="7F604F"/>
              </a:buClr>
              <a:buSzPct val="90000"/>
              <a:buFont typeface="Monotype Sorts" pitchFamily="2" charset="2"/>
              <a:buNone/>
            </a:pPr>
            <a:r>
              <a:rPr lang="en-GB" sz="3600" dirty="0">
                <a:solidFill>
                  <a:schemeClr val="bg1"/>
                </a:solidFill>
              </a:rPr>
              <a:t>Highly practised tasks become automatic</a:t>
            </a: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5328745" y="1866134"/>
            <a:ext cx="4051738" cy="96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defTabSz="1019175">
              <a:spcBef>
                <a:spcPct val="50000"/>
              </a:spcBef>
            </a:pPr>
            <a:r>
              <a:rPr lang="en-AU" sz="2800" dirty="0">
                <a:solidFill>
                  <a:srgbClr val="FFFFFF"/>
                </a:solidFill>
              </a:rPr>
              <a:t>The Perception-Decision-Action (PDA) </a:t>
            </a:r>
            <a:r>
              <a:rPr lang="en-AU" sz="2800" dirty="0" smtClean="0">
                <a:solidFill>
                  <a:srgbClr val="FFFFFF"/>
                </a:solidFill>
              </a:rPr>
              <a:t>Cycle</a:t>
            </a:r>
            <a:endParaRPr lang="en-AU" sz="28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51514" y="372139"/>
            <a:ext cx="3352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 smtClean="0">
                <a:solidFill>
                  <a:schemeClr val="bg1"/>
                </a:solidFill>
              </a:rPr>
              <a:t>Driving as a skill</a:t>
            </a:r>
            <a:endParaRPr lang="en-N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61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96605" y="188344"/>
            <a:ext cx="7241109" cy="15718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NZ" sz="3200" i="1" dirty="0">
                <a:solidFill>
                  <a:schemeClr val="bg1"/>
                </a:solidFill>
                <a:latin typeface="Comic Sans MS" pitchFamily="66" charset="0"/>
              </a:rPr>
              <a:t>Is talking on a </a:t>
            </a:r>
            <a:r>
              <a:rPr lang="en-NZ" sz="3200" i="1" dirty="0" err="1">
                <a:solidFill>
                  <a:schemeClr val="bg1"/>
                </a:solidFill>
                <a:latin typeface="Comic Sans MS" pitchFamily="66" charset="0"/>
              </a:rPr>
              <a:t>cellphone</a:t>
            </a:r>
            <a:r>
              <a:rPr lang="en-NZ" sz="3200" i="1" dirty="0">
                <a:solidFill>
                  <a:schemeClr val="bg1"/>
                </a:solidFill>
                <a:latin typeface="Comic Sans MS" pitchFamily="66" charset="0"/>
              </a:rPr>
              <a:t> while driving </a:t>
            </a:r>
            <a:r>
              <a:rPr lang="en-NZ" sz="3200" i="1" dirty="0" smtClean="0">
                <a:solidFill>
                  <a:schemeClr val="bg1"/>
                </a:solidFill>
                <a:latin typeface="Comic Sans MS" pitchFamily="66" charset="0"/>
              </a:rPr>
              <a:t>any riskier </a:t>
            </a:r>
            <a:r>
              <a:rPr lang="en-NZ" sz="3200" i="1" dirty="0">
                <a:solidFill>
                  <a:schemeClr val="bg1"/>
                </a:solidFill>
                <a:latin typeface="Comic Sans MS" pitchFamily="66" charset="0"/>
              </a:rPr>
              <a:t>than conversing with a passenger?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844800" y="3140647"/>
            <a:ext cx="44608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dirty="0">
                <a:solidFill>
                  <a:srgbClr val="66FFFF"/>
                </a:solidFill>
              </a:rPr>
              <a:t>Compared 4 groups of drivers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118100" y="3993795"/>
            <a:ext cx="21590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FFFFFF"/>
                </a:solidFill>
              </a:rPr>
              <a:t>Drivers conversing with a passenger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5933720"/>
            <a:ext cx="2387600" cy="92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FF"/>
                </a:solidFill>
              </a:rPr>
              <a:t>Drivers conversing </a:t>
            </a:r>
            <a:r>
              <a:rPr lang="en-GB" dirty="0" smtClean="0">
                <a:solidFill>
                  <a:srgbClr val="FFFFFF"/>
                </a:solidFill>
              </a:rPr>
              <a:t>on a </a:t>
            </a:r>
            <a:r>
              <a:rPr lang="en-GB" dirty="0">
                <a:solidFill>
                  <a:srgbClr val="FFFF00"/>
                </a:solidFill>
              </a:rPr>
              <a:t>hands-free</a:t>
            </a:r>
            <a:r>
              <a:rPr lang="en-GB" dirty="0">
                <a:solidFill>
                  <a:srgbClr val="FFFFFF"/>
                </a:solidFill>
              </a:rPr>
              <a:t> 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 err="1">
                <a:solidFill>
                  <a:srgbClr val="FFFFFF"/>
                </a:solidFill>
              </a:rPr>
              <a:t>cellphone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283200" y="5940070"/>
            <a:ext cx="2073275" cy="92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FFFFFF"/>
                </a:solidFill>
              </a:rPr>
              <a:t>Drivers conversing with a remote passenger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4141433"/>
            <a:ext cx="2422525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FFFFFF"/>
                </a:solidFill>
              </a:rPr>
              <a:t>No conversation</a:t>
            </a:r>
            <a:br>
              <a:rPr lang="en-GB">
                <a:solidFill>
                  <a:srgbClr val="FFFFFF"/>
                </a:solidFill>
              </a:rPr>
            </a:br>
            <a:r>
              <a:rPr lang="en-GB">
                <a:solidFill>
                  <a:srgbClr val="FFFFFF"/>
                </a:solidFill>
              </a:rPr>
              <a:t>(control)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/>
          <a:srcRect b="7658"/>
          <a:stretch>
            <a:fillRect/>
          </a:stretch>
        </p:blipFill>
        <p:spPr bwMode="auto">
          <a:xfrm>
            <a:off x="2368550" y="5808308"/>
            <a:ext cx="2828925" cy="168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/>
          <a:srcRect b="5951"/>
          <a:stretch>
            <a:fillRect/>
          </a:stretch>
        </p:blipFill>
        <p:spPr bwMode="auto">
          <a:xfrm>
            <a:off x="7305675" y="5808308"/>
            <a:ext cx="2752725" cy="168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/>
          <a:srcRect t="8684"/>
          <a:stretch>
            <a:fillRect/>
          </a:stretch>
        </p:blipFill>
        <p:spPr bwMode="auto">
          <a:xfrm>
            <a:off x="2374900" y="3782658"/>
            <a:ext cx="2800350" cy="163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5675" y="3774720"/>
            <a:ext cx="2752725" cy="1604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66532" y="1972775"/>
            <a:ext cx="93119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Driving while conversing: Cellphones that distract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and passengers who react</a:t>
            </a:r>
            <a:r>
              <a:rPr lang="en-GB" sz="3200" dirty="0" smtClean="0">
                <a:solidFill>
                  <a:schemeClr val="bg1"/>
                </a:solidFill>
              </a:rPr>
              <a:t> 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2"/>
          <a:stretch/>
        </p:blipFill>
        <p:spPr>
          <a:xfrm>
            <a:off x="7837714" y="153768"/>
            <a:ext cx="1940766" cy="160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31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79400" y="4283075"/>
            <a:ext cx="9525000" cy="273050"/>
            <a:chOff x="176" y="2698"/>
            <a:chExt cx="6000" cy="172"/>
          </a:xfrm>
        </p:grpSpPr>
        <p:sp>
          <p:nvSpPr>
            <p:cNvPr id="51215" name="Text Box 2"/>
            <p:cNvSpPr txBox="1">
              <a:spLocks noChangeArrowheads="1"/>
            </p:cNvSpPr>
            <p:nvPr/>
          </p:nvSpPr>
          <p:spPr bwMode="auto">
            <a:xfrm>
              <a:off x="176" y="2698"/>
              <a:ext cx="1637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101880" tIns="51120" rIns="101880" bIns="51120">
              <a:spAutoFit/>
            </a:bodyPr>
            <a:lstStyle/>
            <a:p>
              <a:pPr>
                <a:lnSpc>
                  <a:spcPct val="75000"/>
                </a:lnSpc>
                <a:buClr>
                  <a:srgbClr val="FFFFFF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500">
                  <a:solidFill>
                    <a:srgbClr val="FFFFFF"/>
                  </a:solidFill>
                  <a:latin typeface="Arial" pitchFamily="34" charset="0"/>
                </a:rPr>
                <a:t>Hazard 1 - Busy intersection</a:t>
              </a:r>
            </a:p>
          </p:txBody>
        </p:sp>
        <p:sp>
          <p:nvSpPr>
            <p:cNvPr id="51216" name="Text Box 3"/>
            <p:cNvSpPr txBox="1">
              <a:spLocks noChangeArrowheads="1"/>
            </p:cNvSpPr>
            <p:nvPr/>
          </p:nvSpPr>
          <p:spPr bwMode="auto">
            <a:xfrm>
              <a:off x="2125" y="2698"/>
              <a:ext cx="2097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101880" tIns="51120" rIns="101880" bIns="51120">
              <a:spAutoFit/>
            </a:bodyPr>
            <a:lstStyle/>
            <a:p>
              <a:pPr>
                <a:lnSpc>
                  <a:spcPct val="75000"/>
                </a:lnSpc>
                <a:buClr>
                  <a:srgbClr val="FFFFFF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500">
                  <a:solidFill>
                    <a:srgbClr val="FFFFFF"/>
                  </a:solidFill>
                  <a:latin typeface="Arial" pitchFamily="34" charset="0"/>
                </a:rPr>
                <a:t>Hazard 2 - Parked car entering traffic</a:t>
              </a:r>
            </a:p>
          </p:txBody>
        </p:sp>
        <p:sp>
          <p:nvSpPr>
            <p:cNvPr id="51217" name="Text Box 4"/>
            <p:cNvSpPr txBox="1">
              <a:spLocks noChangeArrowheads="1"/>
            </p:cNvSpPr>
            <p:nvPr/>
          </p:nvSpPr>
          <p:spPr bwMode="auto">
            <a:xfrm>
              <a:off x="4591" y="2698"/>
              <a:ext cx="1585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101880" tIns="51120" rIns="101880" bIns="51120">
              <a:spAutoFit/>
            </a:bodyPr>
            <a:lstStyle/>
            <a:p>
              <a:pPr>
                <a:lnSpc>
                  <a:spcPct val="75000"/>
                </a:lnSpc>
                <a:buClr>
                  <a:srgbClr val="FFFFFF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500">
                  <a:solidFill>
                    <a:srgbClr val="FFFFFF"/>
                  </a:solidFill>
                  <a:latin typeface="Arial" pitchFamily="34" charset="0"/>
                </a:rPr>
                <a:t>Hazard 3 - One-lane bridge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1624013"/>
            <a:ext cx="10056813" cy="5781675"/>
            <a:chOff x="0" y="1023"/>
            <a:chExt cx="6335" cy="3642"/>
          </a:xfrm>
        </p:grpSpPr>
        <p:pic>
          <p:nvPicPr>
            <p:cNvPr id="51209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010"/>
              <a:ext cx="2053" cy="16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51210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023"/>
              <a:ext cx="2057" cy="16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51211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39" y="1023"/>
              <a:ext cx="2058" cy="16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51212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79" y="1023"/>
              <a:ext cx="2057" cy="16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51213" name="Picture 1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41" y="3010"/>
              <a:ext cx="2052" cy="16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51214" name="Picture 1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279" y="3010"/>
              <a:ext cx="2057" cy="16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51204" name="Rectangle 12"/>
          <p:cNvSpPr>
            <a:spLocks noChangeArrowheads="1"/>
          </p:cNvSpPr>
          <p:nvPr/>
        </p:nvSpPr>
        <p:spPr bwMode="auto">
          <a:xfrm>
            <a:off x="887413" y="357188"/>
            <a:ext cx="8281987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FFFFFF"/>
                </a:solidFill>
              </a:rPr>
              <a:t>Participants drove a simulated 25 km road containing 5 hazards &amp; an overtaking lane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949325" y="7489825"/>
            <a:ext cx="8312150" cy="273050"/>
            <a:chOff x="598" y="4718"/>
            <a:chExt cx="5236" cy="172"/>
          </a:xfrm>
        </p:grpSpPr>
        <p:sp>
          <p:nvSpPr>
            <p:cNvPr id="51206" name="Text Box 14"/>
            <p:cNvSpPr txBox="1">
              <a:spLocks noChangeArrowheads="1"/>
            </p:cNvSpPr>
            <p:nvPr/>
          </p:nvSpPr>
          <p:spPr bwMode="auto">
            <a:xfrm>
              <a:off x="2499" y="4718"/>
              <a:ext cx="1357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101880" tIns="51120" rIns="101880" bIns="51120">
              <a:spAutoFit/>
            </a:bodyPr>
            <a:lstStyle/>
            <a:p>
              <a:pPr>
                <a:lnSpc>
                  <a:spcPct val="75000"/>
                </a:lnSpc>
                <a:buClr>
                  <a:srgbClr val="FFFFFF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500">
                  <a:solidFill>
                    <a:srgbClr val="FFFFFF"/>
                  </a:solidFill>
                  <a:latin typeface="Arial" pitchFamily="34" charset="0"/>
                </a:rPr>
                <a:t>Hazard 4 - Road works</a:t>
              </a:r>
            </a:p>
          </p:txBody>
        </p:sp>
        <p:sp>
          <p:nvSpPr>
            <p:cNvPr id="51207" name="Text Box 15"/>
            <p:cNvSpPr txBox="1">
              <a:spLocks noChangeArrowheads="1"/>
            </p:cNvSpPr>
            <p:nvPr/>
          </p:nvSpPr>
          <p:spPr bwMode="auto">
            <a:xfrm>
              <a:off x="4630" y="4718"/>
              <a:ext cx="1204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101880" tIns="51120" rIns="101880" bIns="51120">
              <a:spAutoFit/>
            </a:bodyPr>
            <a:lstStyle/>
            <a:p>
              <a:pPr>
                <a:lnSpc>
                  <a:spcPct val="75000"/>
                </a:lnSpc>
                <a:buClr>
                  <a:srgbClr val="FFFFFF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500">
                  <a:solidFill>
                    <a:srgbClr val="FFFFFF"/>
                  </a:solidFill>
                  <a:latin typeface="Arial" pitchFamily="34" charset="0"/>
                </a:rPr>
                <a:t>Hazard 5 - Land slip</a:t>
              </a:r>
            </a:p>
          </p:txBody>
        </p:sp>
        <p:sp>
          <p:nvSpPr>
            <p:cNvPr id="51208" name="Text Box 16"/>
            <p:cNvSpPr txBox="1">
              <a:spLocks noChangeArrowheads="1"/>
            </p:cNvSpPr>
            <p:nvPr/>
          </p:nvSpPr>
          <p:spPr bwMode="auto">
            <a:xfrm>
              <a:off x="598" y="4718"/>
              <a:ext cx="970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101880" tIns="51120" rIns="101880" bIns="51120">
              <a:spAutoFit/>
            </a:bodyPr>
            <a:lstStyle/>
            <a:p>
              <a:pPr>
                <a:lnSpc>
                  <a:spcPct val="75000"/>
                </a:lnSpc>
                <a:buClr>
                  <a:srgbClr val="FFFFFF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500">
                  <a:solidFill>
                    <a:srgbClr val="FFFFFF"/>
                  </a:solidFill>
                  <a:latin typeface="Arial" pitchFamily="34" charset="0"/>
                </a:rPr>
                <a:t>Overtaking lane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907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59593" y="157741"/>
            <a:ext cx="8484336" cy="15718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NZ" sz="3200" dirty="0">
                <a:solidFill>
                  <a:schemeClr val="bg1"/>
                </a:solidFill>
              </a:rPr>
              <a:t>Controls and drivers talking to a passenger slowed down as they approached a hazard, </a:t>
            </a:r>
            <a:r>
              <a:rPr lang="en-NZ" sz="3200" dirty="0" smtClean="0">
                <a:solidFill>
                  <a:schemeClr val="bg1"/>
                </a:solidFill>
              </a:rPr>
              <a:t>braked </a:t>
            </a:r>
            <a:r>
              <a:rPr lang="en-NZ" sz="3200" dirty="0">
                <a:solidFill>
                  <a:schemeClr val="bg1"/>
                </a:solidFill>
              </a:rPr>
              <a:t>earlier and further away from hazards</a:t>
            </a:r>
          </a:p>
        </p:txBody>
      </p:sp>
      <p:sp>
        <p:nvSpPr>
          <p:cNvPr id="3" name="Text Box 202"/>
          <p:cNvSpPr txBox="1">
            <a:spLocks noChangeArrowheads="1"/>
          </p:cNvSpPr>
          <p:nvPr/>
        </p:nvSpPr>
        <p:spPr bwMode="auto">
          <a:xfrm>
            <a:off x="630238" y="1877328"/>
            <a:ext cx="8794750" cy="10793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NZ" sz="3200" dirty="0">
                <a:solidFill>
                  <a:schemeClr val="bg1"/>
                </a:solidFill>
              </a:rPr>
              <a:t>Drivers talking on </a:t>
            </a:r>
            <a:r>
              <a:rPr lang="en-NZ" sz="3200" dirty="0" err="1">
                <a:solidFill>
                  <a:schemeClr val="bg1"/>
                </a:solidFill>
              </a:rPr>
              <a:t>cellphones</a:t>
            </a:r>
            <a:r>
              <a:rPr lang="en-NZ" sz="3200" dirty="0">
                <a:solidFill>
                  <a:schemeClr val="bg1"/>
                </a:solidFill>
              </a:rPr>
              <a:t> had </a:t>
            </a:r>
            <a:br>
              <a:rPr lang="en-NZ" sz="3200" dirty="0">
                <a:solidFill>
                  <a:schemeClr val="bg1"/>
                </a:solidFill>
              </a:rPr>
            </a:br>
            <a:r>
              <a:rPr lang="en-NZ" sz="3200" dirty="0">
                <a:solidFill>
                  <a:schemeClr val="bg1"/>
                </a:solidFill>
              </a:rPr>
              <a:t>significantly more crashes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12738" y="3325794"/>
            <a:ext cx="9432925" cy="2886236"/>
            <a:chOff x="312738" y="3325794"/>
            <a:chExt cx="9432925" cy="2886236"/>
          </a:xfrm>
        </p:grpSpPr>
        <p:sp>
          <p:nvSpPr>
            <p:cNvPr id="5" name="Text Box 296"/>
            <p:cNvSpPr txBox="1">
              <a:spLocks noChangeArrowheads="1"/>
            </p:cNvSpPr>
            <p:nvPr/>
          </p:nvSpPr>
          <p:spPr bwMode="auto">
            <a:xfrm>
              <a:off x="312738" y="4333857"/>
              <a:ext cx="9432925" cy="8701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FFFFFF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800" dirty="0">
                  <a:solidFill>
                    <a:schemeClr val="bg1"/>
                  </a:solidFill>
                </a:rPr>
                <a:t>Conversation suppression: when the passenger saw </a:t>
              </a:r>
              <a:br>
                <a:rPr lang="en-US" sz="2800" dirty="0">
                  <a:solidFill>
                    <a:schemeClr val="bg1"/>
                  </a:solidFill>
                </a:rPr>
              </a:br>
              <a:r>
                <a:rPr lang="en-US" sz="2800" dirty="0">
                  <a:solidFill>
                    <a:schemeClr val="bg1"/>
                  </a:solidFill>
                </a:rPr>
                <a:t>an approaching hazard, they stopped talking</a:t>
              </a:r>
            </a:p>
          </p:txBody>
        </p:sp>
        <p:sp>
          <p:nvSpPr>
            <p:cNvPr id="6" name="Text Box 297"/>
            <p:cNvSpPr txBox="1">
              <a:spLocks noChangeArrowheads="1"/>
            </p:cNvSpPr>
            <p:nvPr/>
          </p:nvSpPr>
          <p:spPr bwMode="auto">
            <a:xfrm>
              <a:off x="384175" y="3325794"/>
              <a:ext cx="9290050" cy="8701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FFFFFF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NZ" sz="2800" dirty="0">
                  <a:solidFill>
                    <a:schemeClr val="bg1"/>
                  </a:solidFill>
                </a:rPr>
                <a:t>Conversation complexity: </a:t>
              </a:r>
              <a:r>
                <a:rPr lang="en-NZ" sz="2800" dirty="0" err="1">
                  <a:solidFill>
                    <a:schemeClr val="bg1"/>
                  </a:solidFill>
                </a:rPr>
                <a:t>cellphone</a:t>
              </a:r>
              <a:r>
                <a:rPr lang="en-NZ" sz="2800" dirty="0">
                  <a:solidFill>
                    <a:schemeClr val="bg1"/>
                  </a:solidFill>
                </a:rPr>
                <a:t> </a:t>
              </a:r>
              <a:r>
                <a:rPr lang="en-NZ" sz="2800" dirty="0" err="1">
                  <a:solidFill>
                    <a:schemeClr val="bg1"/>
                  </a:solidFill>
                </a:rPr>
                <a:t>conversors</a:t>
              </a:r>
              <a:r>
                <a:rPr lang="en-NZ" sz="2800" dirty="0">
                  <a:solidFill>
                    <a:schemeClr val="bg1"/>
                  </a:solidFill>
                </a:rPr>
                <a:t/>
              </a:r>
              <a:br>
                <a:rPr lang="en-NZ" sz="2800" dirty="0">
                  <a:solidFill>
                    <a:schemeClr val="bg1"/>
                  </a:solidFill>
                </a:rPr>
              </a:br>
              <a:r>
                <a:rPr lang="en-NZ" sz="2800" dirty="0">
                  <a:solidFill>
                    <a:schemeClr val="bg1"/>
                  </a:solidFill>
                </a:rPr>
                <a:t>made longer (and more difficult) utterances</a:t>
              </a:r>
            </a:p>
          </p:txBody>
        </p:sp>
        <p:sp>
          <p:nvSpPr>
            <p:cNvPr id="7" name="Text Box 298"/>
            <p:cNvSpPr txBox="1">
              <a:spLocks noChangeArrowheads="1"/>
            </p:cNvSpPr>
            <p:nvPr/>
          </p:nvSpPr>
          <p:spPr bwMode="auto">
            <a:xfrm>
              <a:off x="744538" y="5341919"/>
              <a:ext cx="8569325" cy="8701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FFFFFF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800" dirty="0">
                  <a:solidFill>
                    <a:schemeClr val="bg1"/>
                  </a:solidFill>
                </a:rPr>
                <a:t>SA enhancement: passengers discussed the road &amp; often alerted the driver to hazards</a:t>
              </a:r>
            </a:p>
          </p:txBody>
        </p:sp>
      </p:grpSp>
      <p:pic>
        <p:nvPicPr>
          <p:cNvPr id="10" name="Picture 268" descr="Smallredbutton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5229" y="6554220"/>
            <a:ext cx="3730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8614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ellphone200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143000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84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9"/>
          <p:cNvSpPr txBox="1">
            <a:spLocks noChangeArrowheads="1"/>
          </p:cNvSpPr>
          <p:nvPr/>
        </p:nvSpPr>
        <p:spPr bwMode="auto">
          <a:xfrm>
            <a:off x="1232281" y="1291978"/>
            <a:ext cx="7517677" cy="9809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lnSpc>
                <a:spcPct val="90000"/>
              </a:lnSpc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NZ" sz="3200" dirty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Talking on a </a:t>
            </a:r>
            <a:r>
              <a:rPr lang="en-NZ" sz="3200" dirty="0" err="1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cellphone</a:t>
            </a:r>
            <a:r>
              <a:rPr lang="en-NZ" sz="3200" dirty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 while driving </a:t>
            </a:r>
            <a:br>
              <a:rPr lang="en-NZ" sz="3200" dirty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NZ" sz="3200" dirty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is different than conversing with a passenger</a:t>
            </a:r>
          </a:p>
        </p:txBody>
      </p:sp>
      <p:sp>
        <p:nvSpPr>
          <p:cNvPr id="4" name="Text Box 299"/>
          <p:cNvSpPr txBox="1">
            <a:spLocks noChangeArrowheads="1"/>
          </p:cNvSpPr>
          <p:nvPr/>
        </p:nvSpPr>
        <p:spPr bwMode="auto">
          <a:xfrm>
            <a:off x="312738" y="2713037"/>
            <a:ext cx="9356767" cy="9809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NZ" sz="3200" dirty="0">
                <a:solidFill>
                  <a:srgbClr val="FFFF00"/>
                </a:solidFill>
              </a:rPr>
              <a:t>Talking on a </a:t>
            </a:r>
            <a:r>
              <a:rPr lang="en-NZ" sz="3200" dirty="0" smtClean="0">
                <a:solidFill>
                  <a:srgbClr val="FFFF00"/>
                </a:solidFill>
              </a:rPr>
              <a:t>hands-free </a:t>
            </a:r>
            <a:r>
              <a:rPr lang="en-NZ" sz="3200" dirty="0" err="1" smtClean="0">
                <a:solidFill>
                  <a:srgbClr val="FFFF00"/>
                </a:solidFill>
              </a:rPr>
              <a:t>cellphone</a:t>
            </a:r>
            <a:r>
              <a:rPr lang="en-NZ" sz="3200" dirty="0" smtClean="0">
                <a:solidFill>
                  <a:srgbClr val="FFFF00"/>
                </a:solidFill>
              </a:rPr>
              <a:t> while driving is just as dangerous as talking on a handheld phone</a:t>
            </a:r>
            <a:endParaRPr lang="en-NZ" sz="32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46551" y="276010"/>
            <a:ext cx="2489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  <a:endParaRPr lang="en-NZ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50141" y="6111682"/>
            <a:ext cx="71549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Wilson</a:t>
            </a:r>
            <a:r>
              <a:rPr lang="en-NZ" sz="2000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NZ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Thomson</a:t>
            </a:r>
            <a:r>
              <a:rPr lang="en-NZ" sz="2000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NZ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Starkey</a:t>
            </a:r>
            <a:r>
              <a:rPr lang="en-NZ" sz="2000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NZ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&amp; Charlton</a:t>
            </a:r>
            <a:r>
              <a:rPr lang="en-NZ" sz="2000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NZ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(</a:t>
            </a:r>
            <a:r>
              <a:rPr lang="en-NZ" sz="2000" dirty="0">
                <a:solidFill>
                  <a:schemeClr val="bg1"/>
                </a:solidFill>
                <a:cs typeface="Times New Roman" panose="02020603050405020304" pitchFamily="18" charset="0"/>
              </a:rPr>
              <a:t>2013). Persisting mobile phone use while driving and possible solutions for New Zealand. </a:t>
            </a:r>
            <a:r>
              <a:rPr lang="en-NZ" sz="2000" i="1" dirty="0">
                <a:solidFill>
                  <a:schemeClr val="bg1"/>
                </a:solidFill>
                <a:cs typeface="Times New Roman" panose="02020603050405020304" pitchFamily="18" charset="0"/>
              </a:rPr>
              <a:t>The New Zealand Medical Journal</a:t>
            </a:r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N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3895" y="5048785"/>
            <a:ext cx="7387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Charlton (2009</a:t>
            </a:r>
            <a:r>
              <a:rPr lang="en-NZ" sz="2000" dirty="0">
                <a:solidFill>
                  <a:schemeClr val="bg1"/>
                </a:solidFill>
                <a:cs typeface="Times New Roman" panose="02020603050405020304" pitchFamily="18" charset="0"/>
              </a:rPr>
              <a:t>) Driving </a:t>
            </a:r>
            <a:r>
              <a:rPr lang="en-NZ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while conversing</a:t>
            </a:r>
            <a:r>
              <a:rPr lang="en-NZ" sz="2000" dirty="0">
                <a:solidFill>
                  <a:schemeClr val="bg1"/>
                </a:solidFill>
                <a:cs typeface="Times New Roman" panose="02020603050405020304" pitchFamily="18" charset="0"/>
              </a:rPr>
              <a:t>: Cell </a:t>
            </a:r>
            <a:r>
              <a:rPr lang="en-NZ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phones that distract </a:t>
            </a:r>
            <a:r>
              <a:rPr lang="en-NZ" sz="2000" dirty="0">
                <a:solidFill>
                  <a:schemeClr val="bg1"/>
                </a:solidFill>
                <a:cs typeface="Times New Roman" panose="02020603050405020304" pitchFamily="18" charset="0"/>
              </a:rPr>
              <a:t>and </a:t>
            </a:r>
            <a:r>
              <a:rPr lang="en-NZ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passengers who react</a:t>
            </a:r>
            <a:r>
              <a:rPr lang="en-NZ" sz="2000" dirty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  <a:r>
              <a:rPr lang="en-NZ" sz="2000" i="1" dirty="0">
                <a:solidFill>
                  <a:schemeClr val="bg1"/>
                </a:solidFill>
                <a:cs typeface="Times New Roman" panose="02020603050405020304" pitchFamily="18" charset="0"/>
              </a:rPr>
              <a:t>Accident Analysis and Prevention</a:t>
            </a:r>
            <a:r>
              <a:rPr lang="en-NZ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N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4800" y="1709416"/>
            <a:ext cx="5919788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defTabSz="1019175" eaLnBrk="1" hangingPunct="1"/>
            <a:r>
              <a:rPr lang="en-NZ" sz="3200" dirty="0">
                <a:solidFill>
                  <a:schemeClr val="bg1"/>
                </a:solidFill>
              </a:rPr>
              <a:t>Option 1:  Raise the driving age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 descr="teendriver.bmp"/>
          <p:cNvPicPr>
            <a:picLocks noChangeAspect="1"/>
          </p:cNvPicPr>
          <p:nvPr/>
        </p:nvPicPr>
        <p:blipFill>
          <a:blip r:embed="rId2"/>
          <a:srcRect r="13733"/>
          <a:stretch>
            <a:fillRect/>
          </a:stretch>
        </p:blipFill>
        <p:spPr bwMode="auto">
          <a:xfrm>
            <a:off x="2563813" y="2244404"/>
            <a:ext cx="2465387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4702226"/>
            <a:ext cx="62103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defTabSz="1019175" eaLnBrk="1" hangingPunct="1"/>
            <a:r>
              <a:rPr lang="en-NZ" sz="3200">
                <a:solidFill>
                  <a:schemeClr val="bg1"/>
                </a:solidFill>
              </a:rPr>
              <a:t>Option 2:  Lower the driving age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29200" y="2463479"/>
            <a:ext cx="50292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NZ" dirty="0">
                <a:solidFill>
                  <a:srgbClr val="CCECFF"/>
                </a:solidFill>
              </a:rPr>
              <a:t>In NZ, 15-19 yr old drivers are  </a:t>
            </a:r>
            <a:br>
              <a:rPr lang="en-NZ" dirty="0">
                <a:solidFill>
                  <a:srgbClr val="CCECFF"/>
                </a:solidFill>
              </a:rPr>
            </a:br>
            <a:r>
              <a:rPr lang="en-NZ" dirty="0">
                <a:solidFill>
                  <a:srgbClr val="CCECFF"/>
                </a:solidFill>
              </a:rPr>
              <a:t>7% of the driving population, but </a:t>
            </a:r>
            <a:br>
              <a:rPr lang="en-NZ" dirty="0">
                <a:solidFill>
                  <a:srgbClr val="CCECFF"/>
                </a:solidFill>
              </a:rPr>
            </a:br>
            <a:r>
              <a:rPr lang="en-NZ" dirty="0">
                <a:solidFill>
                  <a:srgbClr val="CCECFF"/>
                </a:solidFill>
              </a:rPr>
              <a:t>are involved in 14% of fatal crashes</a:t>
            </a:r>
            <a:br>
              <a:rPr lang="en-NZ" dirty="0">
                <a:solidFill>
                  <a:srgbClr val="CCECFF"/>
                </a:solidFill>
              </a:rPr>
            </a:br>
            <a:r>
              <a:rPr lang="en-NZ" dirty="0">
                <a:solidFill>
                  <a:srgbClr val="CCECFF"/>
                </a:solidFill>
              </a:rPr>
              <a:t>(10% male, 4% female)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581" y="5275314"/>
            <a:ext cx="2597150" cy="2027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273675" y="5483276"/>
            <a:ext cx="45862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NZ" dirty="0">
                <a:solidFill>
                  <a:srgbClr val="CCECFF"/>
                </a:solidFill>
              </a:rPr>
              <a:t>In NZ, older drivers are over-represented in their rates of intersection crashes and </a:t>
            </a:r>
            <a:br>
              <a:rPr lang="en-NZ" dirty="0">
                <a:solidFill>
                  <a:srgbClr val="CCECFF"/>
                </a:solidFill>
              </a:rPr>
            </a:br>
            <a:r>
              <a:rPr lang="en-NZ" dirty="0">
                <a:solidFill>
                  <a:srgbClr val="CCECFF"/>
                </a:solidFill>
              </a:rPr>
              <a:t>fatigue-related </a:t>
            </a:r>
            <a:r>
              <a:rPr lang="en-NZ" dirty="0" smtClean="0">
                <a:solidFill>
                  <a:srgbClr val="CCECFF"/>
                </a:solidFill>
              </a:rPr>
              <a:t>crashes</a:t>
            </a:r>
            <a:endParaRPr lang="en-NZ" dirty="0">
              <a:solidFill>
                <a:srgbClr val="CCECFF"/>
              </a:solidFill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019894" y="174633"/>
            <a:ext cx="7977673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NZ" sz="3600" i="1" dirty="0" smtClean="0">
                <a:solidFill>
                  <a:schemeClr val="bg1"/>
                </a:solidFill>
              </a:rPr>
              <a:t>Its always tempting to concentrate on “High Risk” drivers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36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6980" y="1802469"/>
            <a:ext cx="8491180" cy="59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defTabSz="1019175" eaLnBrk="1" hangingPunct="1"/>
            <a:r>
              <a:rPr lang="en-NZ" sz="3200" dirty="0">
                <a:solidFill>
                  <a:schemeClr val="bg1"/>
                </a:solidFill>
              </a:rPr>
              <a:t>Option </a:t>
            </a:r>
            <a:r>
              <a:rPr lang="en-NZ" sz="3200" dirty="0" smtClean="0">
                <a:solidFill>
                  <a:schemeClr val="bg1"/>
                </a:solidFill>
              </a:rPr>
              <a:t>3:  </a:t>
            </a:r>
            <a:r>
              <a:rPr lang="en-NZ" sz="3200" dirty="0">
                <a:solidFill>
                  <a:schemeClr val="bg1"/>
                </a:solidFill>
              </a:rPr>
              <a:t>Get </a:t>
            </a:r>
            <a:r>
              <a:rPr lang="en-NZ" sz="3200" dirty="0" smtClean="0">
                <a:solidFill>
                  <a:schemeClr val="bg1"/>
                </a:solidFill>
              </a:rPr>
              <a:t>tough on recidivist drunk drivers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20" y="2492766"/>
            <a:ext cx="4490510" cy="2245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298" y="2682375"/>
            <a:ext cx="4876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>
                <a:solidFill>
                  <a:srgbClr val="CCECFF"/>
                </a:solidFill>
              </a:rPr>
              <a:t>1</a:t>
            </a:r>
            <a:r>
              <a:rPr lang="en-NZ" sz="2800" dirty="0" smtClean="0">
                <a:solidFill>
                  <a:srgbClr val="CCECFF"/>
                </a:solidFill>
              </a:rPr>
              <a:t>6% of drivers treated at Midland Region Trauma Service</a:t>
            </a:r>
          </a:p>
          <a:p>
            <a:r>
              <a:rPr lang="en-NZ" sz="2800" dirty="0" smtClean="0">
                <a:solidFill>
                  <a:srgbClr val="CCECFF"/>
                </a:solidFill>
              </a:rPr>
              <a:t>are over the legal BAC limit</a:t>
            </a:r>
            <a:endParaRPr lang="en-NZ" sz="2800" dirty="0">
              <a:solidFill>
                <a:srgbClr val="CCECFF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63108" y="4955450"/>
            <a:ext cx="72675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defTabSz="1019175" eaLnBrk="1" hangingPunct="1"/>
            <a:r>
              <a:rPr lang="en-NZ" sz="3200" dirty="0">
                <a:solidFill>
                  <a:schemeClr val="bg1"/>
                </a:solidFill>
              </a:rPr>
              <a:t>Option </a:t>
            </a:r>
            <a:r>
              <a:rPr lang="en-NZ" sz="3200" dirty="0" smtClean="0">
                <a:solidFill>
                  <a:schemeClr val="bg1"/>
                </a:solidFill>
              </a:rPr>
              <a:t>4:  </a:t>
            </a:r>
            <a:r>
              <a:rPr lang="en-NZ" sz="3200" dirty="0">
                <a:solidFill>
                  <a:schemeClr val="bg1"/>
                </a:solidFill>
              </a:rPr>
              <a:t>Get </a:t>
            </a:r>
            <a:r>
              <a:rPr lang="en-NZ" sz="3200" dirty="0" smtClean="0">
                <a:solidFill>
                  <a:schemeClr val="bg1"/>
                </a:solidFill>
              </a:rPr>
              <a:t>tough on drunk walkers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9443" y="5754826"/>
            <a:ext cx="4876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solidFill>
                  <a:srgbClr val="CCECFF"/>
                </a:solidFill>
              </a:rPr>
              <a:t>56% of pedestrians treated at Midland Region Trauma Service</a:t>
            </a:r>
          </a:p>
          <a:p>
            <a:r>
              <a:rPr lang="en-NZ" sz="2800" dirty="0" smtClean="0">
                <a:solidFill>
                  <a:srgbClr val="CCECFF"/>
                </a:solidFill>
              </a:rPr>
              <a:t>are over the legal BAC limit</a:t>
            </a:r>
            <a:endParaRPr lang="en-NZ" sz="2800" dirty="0">
              <a:solidFill>
                <a:srgbClr val="CCEC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0502" y="5516731"/>
            <a:ext cx="2857500" cy="2143125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21297" y="256770"/>
            <a:ext cx="986245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NZ" sz="3600" i="1" dirty="0" smtClean="0">
                <a:solidFill>
                  <a:schemeClr val="bg1"/>
                </a:solidFill>
              </a:rPr>
              <a:t>Concentrate on “High Risk” drivers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418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8762" y="1881651"/>
            <a:ext cx="95408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defTabSz="1019175" eaLnBrk="1" hangingPunct="1"/>
            <a:r>
              <a:rPr lang="en-NZ" sz="3200" dirty="0">
                <a:solidFill>
                  <a:schemeClr val="bg1"/>
                </a:solidFill>
              </a:rPr>
              <a:t>Option </a:t>
            </a:r>
            <a:r>
              <a:rPr lang="en-NZ" sz="3200" dirty="0" smtClean="0">
                <a:solidFill>
                  <a:schemeClr val="bg1"/>
                </a:solidFill>
              </a:rPr>
              <a:t>5:  </a:t>
            </a:r>
            <a:r>
              <a:rPr lang="en-NZ" sz="3200" dirty="0">
                <a:solidFill>
                  <a:schemeClr val="bg1"/>
                </a:solidFill>
              </a:rPr>
              <a:t>Don’t allow driving in Northland &amp; Waikato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1448973" y="2788890"/>
            <a:ext cx="41054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NZ" sz="2800" dirty="0">
                <a:solidFill>
                  <a:srgbClr val="CCECFF"/>
                </a:solidFill>
              </a:rPr>
              <a:t>Northland:  3.6% of the population but 6.8% of the social cost of crashes</a:t>
            </a:r>
          </a:p>
        </p:txBody>
      </p:sp>
      <p:pic>
        <p:nvPicPr>
          <p:cNvPr id="6" name="Picture 23" descr="BadDrivers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9924" y="2488076"/>
            <a:ext cx="28575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1478915" y="4486886"/>
            <a:ext cx="40846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NZ" sz="2800" dirty="0">
                <a:solidFill>
                  <a:srgbClr val="CCECFF"/>
                </a:solidFill>
              </a:rPr>
              <a:t>Waikato:  9.4% of the population but 15.4% of the social cost of crashes.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21297" y="256770"/>
            <a:ext cx="986245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NZ" sz="3600" i="1" dirty="0" smtClean="0">
                <a:solidFill>
                  <a:schemeClr val="bg1"/>
                </a:solidFill>
              </a:rPr>
              <a:t>Concentrate on “High Risk” drivers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82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8762" y="1881651"/>
            <a:ext cx="95408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 defTabSz="1019175" eaLnBrk="1" hangingPunct="1"/>
            <a:r>
              <a:rPr lang="en-NZ" sz="3200" dirty="0">
                <a:solidFill>
                  <a:schemeClr val="bg1"/>
                </a:solidFill>
              </a:rPr>
              <a:t>Option </a:t>
            </a:r>
            <a:r>
              <a:rPr lang="en-NZ" sz="3200" dirty="0" smtClean="0">
                <a:solidFill>
                  <a:schemeClr val="bg1"/>
                </a:solidFill>
              </a:rPr>
              <a:t>6:  </a:t>
            </a:r>
            <a:r>
              <a:rPr lang="en-NZ" sz="3200" dirty="0">
                <a:solidFill>
                  <a:schemeClr val="bg1"/>
                </a:solidFill>
              </a:rPr>
              <a:t>Don’t allow </a:t>
            </a:r>
            <a:r>
              <a:rPr lang="en-NZ" sz="3200" dirty="0" smtClean="0">
                <a:solidFill>
                  <a:schemeClr val="bg1"/>
                </a:solidFill>
              </a:rPr>
              <a:t>women from </a:t>
            </a:r>
            <a:r>
              <a:rPr lang="en-NZ" sz="3200" dirty="0" err="1" smtClean="0">
                <a:solidFill>
                  <a:schemeClr val="bg1"/>
                </a:solidFill>
              </a:rPr>
              <a:t>Whangarei</a:t>
            </a:r>
            <a:r>
              <a:rPr lang="en-NZ" sz="3200" dirty="0" smtClean="0">
                <a:solidFill>
                  <a:schemeClr val="bg1"/>
                </a:solidFill>
              </a:rPr>
              <a:t> to drive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8209" y="2770395"/>
            <a:ext cx="6611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dirty="0">
                <a:solidFill>
                  <a:srgbClr val="CCECFF"/>
                </a:solidFill>
              </a:rPr>
              <a:t>The highest rates collision across the two islands come from </a:t>
            </a:r>
            <a:r>
              <a:rPr lang="en-NZ" sz="2800" dirty="0" err="1">
                <a:solidFill>
                  <a:srgbClr val="CCECFF"/>
                </a:solidFill>
              </a:rPr>
              <a:t>Whangarei</a:t>
            </a:r>
            <a:r>
              <a:rPr lang="en-NZ" sz="2800" dirty="0">
                <a:solidFill>
                  <a:srgbClr val="CCECFF"/>
                </a:solidFill>
              </a:rPr>
              <a:t> women, who reported an incidence of at-fault collisions of 2.5 times the national average</a:t>
            </a:r>
          </a:p>
        </p:txBody>
      </p:sp>
      <p:pic>
        <p:nvPicPr>
          <p:cNvPr id="12" name="Picture 11" descr="MoreFrustrat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70" y="2176096"/>
            <a:ext cx="2905822" cy="3028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49" y="4831863"/>
            <a:ext cx="1645920" cy="284195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69864" y="5512306"/>
            <a:ext cx="2278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dirty="0" err="1" smtClean="0">
                <a:solidFill>
                  <a:srgbClr val="CCECFF"/>
                </a:solidFill>
              </a:rPr>
              <a:t>Kirsty</a:t>
            </a:r>
            <a:r>
              <a:rPr lang="en-NZ" sz="2800" dirty="0" smtClean="0">
                <a:solidFill>
                  <a:srgbClr val="CCECFF"/>
                </a:solidFill>
              </a:rPr>
              <a:t> Nelson </a:t>
            </a:r>
            <a:endParaRPr lang="en-NZ" sz="2800" dirty="0">
              <a:solidFill>
                <a:srgbClr val="CCEC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58981" y="6101362"/>
            <a:ext cx="43645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CECFF"/>
                </a:solidFill>
              </a:rPr>
              <a:t>first woman ever to win the </a:t>
            </a:r>
            <a:br>
              <a:rPr lang="en-US" dirty="0" smtClean="0">
                <a:solidFill>
                  <a:srgbClr val="CCECFF"/>
                </a:solidFill>
              </a:rPr>
            </a:br>
            <a:r>
              <a:rPr lang="en-US" dirty="0" err="1" smtClean="0">
                <a:solidFill>
                  <a:srgbClr val="CCECFF"/>
                </a:solidFill>
              </a:rPr>
              <a:t>Hella</a:t>
            </a:r>
            <a:r>
              <a:rPr lang="en-US" dirty="0" smtClean="0">
                <a:solidFill>
                  <a:srgbClr val="CCECFF"/>
                </a:solidFill>
              </a:rPr>
              <a:t> International Rally </a:t>
            </a:r>
            <a:endParaRPr lang="en-NZ" dirty="0">
              <a:solidFill>
                <a:srgbClr val="CCECFF"/>
              </a:solidFill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1297" y="256770"/>
            <a:ext cx="986245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NZ" sz="3600" i="1" dirty="0" smtClean="0">
                <a:solidFill>
                  <a:schemeClr val="bg1"/>
                </a:solidFill>
              </a:rPr>
              <a:t>Concentrate on “High Risk” drivers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54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miam\Desktop\h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48345"/>
            <a:ext cx="4366727" cy="287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miam\Desktop\HoonT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91" y="2466730"/>
            <a:ext cx="4012145" cy="225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amiam\Desktop\tolley-cru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52" y="4848225"/>
            <a:ext cx="43815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23827" y="677895"/>
            <a:ext cx="57774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 smtClean="0">
                <a:solidFill>
                  <a:schemeClr val="bg1"/>
                </a:solidFill>
              </a:rPr>
              <a:t>We like to blame other drivers</a:t>
            </a:r>
            <a:br>
              <a:rPr lang="en-NZ" sz="3600" dirty="0" smtClean="0">
                <a:solidFill>
                  <a:schemeClr val="bg1"/>
                </a:solidFill>
              </a:rPr>
            </a:br>
            <a:r>
              <a:rPr lang="en-NZ" sz="3600" dirty="0" smtClean="0">
                <a:solidFill>
                  <a:schemeClr val="bg1"/>
                </a:solidFill>
              </a:rPr>
              <a:t>for the road toll</a:t>
            </a:r>
            <a:endParaRPr lang="en-N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78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533400" y="184150"/>
            <a:ext cx="8991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73075">
              <a:buClr>
                <a:srgbClr val="7F604F"/>
              </a:buClr>
              <a:buSzPct val="90000"/>
              <a:buFont typeface="Monotype Sorts" pitchFamily="2" charset="2"/>
              <a:buNone/>
            </a:pPr>
            <a:r>
              <a:rPr lang="en-US" sz="3600">
                <a:solidFill>
                  <a:schemeClr val="bg1"/>
                </a:solidFill>
              </a:rPr>
              <a:t>1) Perception stage – Effective field of vision</a:t>
            </a:r>
            <a:endParaRPr lang="en-AU" sz="360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768350" y="1014413"/>
            <a:ext cx="852170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73075">
              <a:buClr>
                <a:srgbClr val="7F604F"/>
              </a:buClr>
              <a:buSzPct val="90000"/>
              <a:buFont typeface="Monotype Sorts" pitchFamily="2" charset="2"/>
              <a:buNone/>
            </a:pPr>
            <a:r>
              <a:rPr lang="en-US" sz="3200" dirty="0">
                <a:solidFill>
                  <a:schemeClr val="bg1"/>
                </a:solidFill>
              </a:rPr>
              <a:t>The driver’s eye cannot take in the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whole roadway with acuity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err="1">
                <a:solidFill>
                  <a:schemeClr val="bg1"/>
                </a:solidFill>
              </a:rPr>
              <a:t>Foveal</a:t>
            </a:r>
            <a:r>
              <a:rPr lang="en-US" sz="3200" dirty="0">
                <a:solidFill>
                  <a:schemeClr val="bg1"/>
                </a:solidFill>
              </a:rPr>
              <a:t> vision is 2</a:t>
            </a:r>
            <a:r>
              <a:rPr lang="en-US" sz="3200" baseline="30000" dirty="0">
                <a:solidFill>
                  <a:schemeClr val="bg1"/>
                </a:solidFill>
              </a:rPr>
              <a:t>°</a:t>
            </a:r>
            <a:r>
              <a:rPr lang="en-US" sz="3200" dirty="0">
                <a:solidFill>
                  <a:schemeClr val="bg1"/>
                </a:solidFill>
              </a:rPr>
              <a:t> - 4</a:t>
            </a:r>
            <a:r>
              <a:rPr lang="en-US" sz="3200" baseline="30000" dirty="0">
                <a:solidFill>
                  <a:schemeClr val="bg1"/>
                </a:solidFill>
                <a:cs typeface="Times New Roman" pitchFamily="18" charset="0"/>
              </a:rPr>
              <a:t>°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68350" y="2714625"/>
            <a:ext cx="85217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73075">
              <a:buClr>
                <a:srgbClr val="7F604F"/>
              </a:buClr>
              <a:buSzPct val="90000"/>
              <a:buFont typeface="Monotype Sorts" pitchFamily="2" charset="2"/>
              <a:buNone/>
            </a:pPr>
            <a:r>
              <a:rPr lang="en-US" sz="3200">
                <a:solidFill>
                  <a:schemeClr val="bg1"/>
                </a:solidFill>
              </a:rPr>
              <a:t>Drivers use rapid fixations to take in the scene</a:t>
            </a:r>
          </a:p>
          <a:p>
            <a:pPr defTabSz="473075">
              <a:buClr>
                <a:srgbClr val="7F604F"/>
              </a:buClr>
              <a:buSzPct val="90000"/>
              <a:buFont typeface="Monotype Sorts" pitchFamily="2" charset="2"/>
              <a:buNone/>
            </a:pPr>
            <a:r>
              <a:rPr lang="en-NZ" sz="3200">
                <a:solidFill>
                  <a:schemeClr val="bg1"/>
                </a:solidFill>
              </a:rPr>
              <a:t>100 – 300 msec for lane position</a:t>
            </a:r>
          </a:p>
          <a:p>
            <a:pPr defTabSz="473075">
              <a:buClr>
                <a:srgbClr val="7F604F"/>
              </a:buClr>
              <a:buSzPct val="90000"/>
              <a:buFont typeface="Monotype Sorts" pitchFamily="2" charset="2"/>
              <a:buNone/>
            </a:pPr>
            <a:r>
              <a:rPr lang="en-NZ" sz="3200">
                <a:solidFill>
                  <a:schemeClr val="bg1"/>
                </a:solidFill>
              </a:rPr>
              <a:t>2 sec for estimating speed and distance or</a:t>
            </a:r>
            <a:br>
              <a:rPr lang="en-NZ" sz="3200">
                <a:solidFill>
                  <a:schemeClr val="bg1"/>
                </a:solidFill>
              </a:rPr>
            </a:br>
            <a:r>
              <a:rPr lang="en-NZ" sz="3200">
                <a:solidFill>
                  <a:schemeClr val="bg1"/>
                </a:solidFill>
              </a:rPr>
              <a:t>reading road signs</a:t>
            </a:r>
            <a:endParaRPr lang="en-US" sz="320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766763" y="4912860"/>
            <a:ext cx="8521700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73075">
              <a:buClr>
                <a:srgbClr val="7F604F"/>
              </a:buClr>
              <a:buSzPct val="90000"/>
              <a:buFont typeface="Monotype Sorts" pitchFamily="2" charset="2"/>
              <a:buNone/>
            </a:pPr>
            <a:r>
              <a:rPr lang="en-US" dirty="0">
                <a:solidFill>
                  <a:schemeClr val="bg1"/>
                </a:solidFill>
              </a:rPr>
              <a:t>50 km/h = 14m per sec    100 km/h = 28m per sec</a:t>
            </a:r>
          </a:p>
        </p:txBody>
      </p:sp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479425" y="5730875"/>
            <a:ext cx="9099550" cy="1554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Horizontal field of vision = 150</a:t>
            </a:r>
            <a:r>
              <a:rPr lang="en-US" sz="3200" baseline="30000" dirty="0">
                <a:solidFill>
                  <a:schemeClr val="bg1"/>
                </a:solidFill>
              </a:rPr>
              <a:t>°</a:t>
            </a:r>
            <a:r>
              <a:rPr lang="en-US" sz="3200" dirty="0">
                <a:solidFill>
                  <a:schemeClr val="bg1"/>
                </a:solidFill>
              </a:rPr>
              <a:t> at 50 km/h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 Horizontal field of vision = 50</a:t>
            </a:r>
            <a:r>
              <a:rPr lang="en-US" sz="3200" baseline="30000" dirty="0">
                <a:solidFill>
                  <a:schemeClr val="bg1"/>
                </a:solidFill>
              </a:rPr>
              <a:t>°</a:t>
            </a:r>
            <a:r>
              <a:rPr lang="en-US" sz="3200" dirty="0">
                <a:solidFill>
                  <a:schemeClr val="bg1"/>
                </a:solidFill>
              </a:rPr>
              <a:t> at 100 km/h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Effective field of vision becomes narrower and deeper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3213" y="1047750"/>
            <a:ext cx="2732087" cy="1531938"/>
            <a:chOff x="527" y="436"/>
            <a:chExt cx="1721" cy="965"/>
          </a:xfrm>
        </p:grpSpPr>
        <p:sp>
          <p:nvSpPr>
            <p:cNvPr id="588808" name="AutoShape 8"/>
            <p:cNvSpPr>
              <a:spLocks noChangeArrowheads="1"/>
            </p:cNvSpPr>
            <p:nvPr/>
          </p:nvSpPr>
          <p:spPr bwMode="auto">
            <a:xfrm rot="-3963849">
              <a:off x="968" y="443"/>
              <a:ext cx="367" cy="83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2549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25490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NZ"/>
            </a:p>
          </p:txBody>
        </p:sp>
        <p:pic>
          <p:nvPicPr>
            <p:cNvPr id="18441" name="Picture 9" descr="torch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67" y="938"/>
              <a:ext cx="781" cy="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2" name="Picture 10" descr="truck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7" y="442"/>
              <a:ext cx="476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3" name="Oval 11"/>
            <p:cNvSpPr>
              <a:spLocks noChangeArrowheads="1"/>
            </p:cNvSpPr>
            <p:nvPr/>
          </p:nvSpPr>
          <p:spPr bwMode="auto">
            <a:xfrm>
              <a:off x="531" y="436"/>
              <a:ext cx="477" cy="468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0"/>
                  </a:schemeClr>
                </a:gs>
                <a:gs pos="100000">
                  <a:srgbClr val="FFFFFF">
                    <a:alpha val="5900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3362303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80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68596" y="7207042"/>
            <a:ext cx="2622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rgbClr val="CCECFF"/>
                </a:solidFill>
              </a:rPr>
              <a:t>George Carlin 1984</a:t>
            </a:r>
            <a:endParaRPr lang="en-NZ" dirty="0">
              <a:solidFill>
                <a:srgbClr val="CCEC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6757" y="5822047"/>
            <a:ext cx="6273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i="1" dirty="0">
                <a:solidFill>
                  <a:srgbClr val="CCECFF"/>
                </a:solidFill>
              </a:rPr>
              <a:t>Have you ever noticed that anybody driving slower than you is an idiot, and anyone going faster than you is a maniac?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8"/>
          <a:stretch/>
        </p:blipFill>
        <p:spPr>
          <a:xfrm>
            <a:off x="400438" y="3050527"/>
            <a:ext cx="2563585" cy="1820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00" y="2584579"/>
            <a:ext cx="3575000" cy="2681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8"/>
          <a:stretch/>
        </p:blipFill>
        <p:spPr>
          <a:xfrm flipH="1">
            <a:off x="6946239" y="3050525"/>
            <a:ext cx="2890529" cy="1820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3827" y="677895"/>
            <a:ext cx="57774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 smtClean="0">
                <a:solidFill>
                  <a:schemeClr val="bg1"/>
                </a:solidFill>
              </a:rPr>
              <a:t>We like to blame other drivers</a:t>
            </a:r>
            <a:br>
              <a:rPr lang="en-NZ" sz="3600" dirty="0" smtClean="0">
                <a:solidFill>
                  <a:schemeClr val="bg1"/>
                </a:solidFill>
              </a:rPr>
            </a:br>
            <a:r>
              <a:rPr lang="en-NZ" sz="3600" dirty="0" smtClean="0">
                <a:solidFill>
                  <a:schemeClr val="bg1"/>
                </a:solidFill>
              </a:rPr>
              <a:t>for the road toll</a:t>
            </a:r>
            <a:endParaRPr lang="en-N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52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6" y="2511421"/>
            <a:ext cx="4741932" cy="3506824"/>
          </a:xfrm>
          <a:prstGeom prst="rect">
            <a:avLst/>
          </a:prstGeom>
        </p:spPr>
      </p:pic>
      <p:pic>
        <p:nvPicPr>
          <p:cNvPr id="9218" name="Picture 2" descr="C:\Users\samiam\Desktop\BuschArgu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778" y="2511421"/>
            <a:ext cx="4785353" cy="350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827" y="677895"/>
            <a:ext cx="57774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dirty="0" smtClean="0">
                <a:solidFill>
                  <a:schemeClr val="bg1"/>
                </a:solidFill>
              </a:rPr>
              <a:t>We like to blame other drivers</a:t>
            </a:r>
            <a:br>
              <a:rPr lang="en-NZ" sz="3600" dirty="0" smtClean="0">
                <a:solidFill>
                  <a:schemeClr val="bg1"/>
                </a:solidFill>
              </a:rPr>
            </a:br>
            <a:r>
              <a:rPr lang="en-NZ" sz="3600" dirty="0" smtClean="0">
                <a:solidFill>
                  <a:schemeClr val="bg1"/>
                </a:solidFill>
              </a:rPr>
              <a:t>for the road toll</a:t>
            </a:r>
            <a:endParaRPr lang="en-N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24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2463207" y="363538"/>
            <a:ext cx="511928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NZ" sz="4000" dirty="0" smtClean="0">
                <a:solidFill>
                  <a:srgbClr val="FFFF00"/>
                </a:solidFill>
              </a:rPr>
              <a:t>It’s </a:t>
            </a:r>
            <a:r>
              <a:rPr lang="en-NZ" sz="4000" dirty="0">
                <a:solidFill>
                  <a:srgbClr val="FFFF00"/>
                </a:solidFill>
              </a:rPr>
              <a:t>not the other </a:t>
            </a:r>
            <a:r>
              <a:rPr lang="en-NZ" sz="4000" dirty="0" smtClean="0">
                <a:solidFill>
                  <a:srgbClr val="FFFF00"/>
                </a:solidFill>
              </a:rPr>
              <a:t>drivers</a:t>
            </a:r>
            <a:r>
              <a:rPr lang="en-NZ" sz="4000" dirty="0">
                <a:solidFill>
                  <a:schemeClr val="bg1"/>
                </a:solidFill>
              </a:rPr>
              <a:t/>
            </a:r>
            <a:br>
              <a:rPr lang="en-NZ" sz="4000" dirty="0">
                <a:solidFill>
                  <a:schemeClr val="bg1"/>
                </a:solidFill>
              </a:rPr>
            </a:br>
            <a:r>
              <a:rPr lang="en-NZ" sz="3600" dirty="0">
                <a:solidFill>
                  <a:schemeClr val="bg1"/>
                </a:solidFill>
              </a:rPr>
              <a:t>*it is us*</a:t>
            </a:r>
          </a:p>
        </p:txBody>
      </p:sp>
      <p:pic>
        <p:nvPicPr>
          <p:cNvPr id="16389" name="Picture 41" descr="C:\Users\samiam\Desktop\drivermirror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b="8510"/>
          <a:stretch/>
        </p:blipFill>
        <p:spPr bwMode="auto">
          <a:xfrm>
            <a:off x="664155" y="1893248"/>
            <a:ext cx="2504962" cy="161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2" descr="C:\Users\samiam\Desktop\drivermirr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73" y="5777858"/>
            <a:ext cx="244792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43" descr="C:\Users\samiam\Desktop\drivermirror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99" y="3783371"/>
            <a:ext cx="2585618" cy="172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44" descr="C:\Users\samiam\Desktop\69086drivermirror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6" y="5777858"/>
            <a:ext cx="247173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0" t="8491" r="15917" b="30222"/>
          <a:stretch/>
        </p:blipFill>
        <p:spPr>
          <a:xfrm>
            <a:off x="6934907" y="3783371"/>
            <a:ext cx="2860982" cy="1726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84" y="3783371"/>
            <a:ext cx="2826057" cy="1726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1" b="21512"/>
          <a:stretch/>
        </p:blipFill>
        <p:spPr>
          <a:xfrm flipH="1">
            <a:off x="6934907" y="1893247"/>
            <a:ext cx="2504962" cy="1614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38" y="1893248"/>
            <a:ext cx="3352624" cy="1614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4"/>
          <a:stretch/>
        </p:blipFill>
        <p:spPr>
          <a:xfrm>
            <a:off x="3614584" y="5777858"/>
            <a:ext cx="2826057" cy="163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05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ambridge2"/>
          <p:cNvPicPr>
            <a:picLocks noChangeAspect="1" noChangeArrowheads="1"/>
          </p:cNvPicPr>
          <p:nvPr/>
        </p:nvPicPr>
        <p:blipFill>
          <a:blip r:embed="rId2"/>
          <a:srcRect l="13765" b="19716"/>
          <a:stretch>
            <a:fillRect/>
          </a:stretch>
        </p:blipFill>
        <p:spPr bwMode="auto">
          <a:xfrm>
            <a:off x="6588575" y="3177397"/>
            <a:ext cx="2687865" cy="148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dash2"/>
          <p:cNvPicPr>
            <a:picLocks noChangeAspect="1" noChangeArrowheads="1"/>
          </p:cNvPicPr>
          <p:nvPr/>
        </p:nvPicPr>
        <p:blipFill>
          <a:blip r:embed="rId3"/>
          <a:srcRect b="16083"/>
          <a:stretch>
            <a:fillRect/>
          </a:stretch>
        </p:blipFill>
        <p:spPr bwMode="auto">
          <a:xfrm>
            <a:off x="646160" y="3566128"/>
            <a:ext cx="2701197" cy="151004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673331" y="1249180"/>
            <a:ext cx="4711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b="0" dirty="0" smtClean="0">
                <a:solidFill>
                  <a:srgbClr val="CCECFF"/>
                </a:solidFill>
              </a:rPr>
              <a:t>A Safe System approach</a:t>
            </a:r>
            <a:endParaRPr lang="en-NZ" sz="3600" b="0" dirty="0">
              <a:solidFill>
                <a:srgbClr val="CCECFF"/>
              </a:solidFill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32223" y="2417079"/>
            <a:ext cx="3455988" cy="3513137"/>
            <a:chOff x="336" y="1248"/>
            <a:chExt cx="2832" cy="2880"/>
          </a:xfrm>
        </p:grpSpPr>
        <p:sp>
          <p:nvSpPr>
            <p:cNvPr id="4" name="Oval 8"/>
            <p:cNvSpPr>
              <a:spLocks noChangeArrowheads="1"/>
            </p:cNvSpPr>
            <p:nvPr/>
          </p:nvSpPr>
          <p:spPr bwMode="auto">
            <a:xfrm>
              <a:off x="1248" y="2544"/>
              <a:ext cx="1536" cy="1584"/>
            </a:xfrm>
            <a:prstGeom prst="ellipse">
              <a:avLst/>
            </a:prstGeom>
            <a:noFill/>
            <a:ln w="76200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NZ" b="0"/>
            </a:p>
          </p:txBody>
        </p:sp>
        <p:sp>
          <p:nvSpPr>
            <p:cNvPr id="5" name="Oval 9"/>
            <p:cNvSpPr>
              <a:spLocks noChangeArrowheads="1"/>
            </p:cNvSpPr>
            <p:nvPr/>
          </p:nvSpPr>
          <p:spPr bwMode="auto">
            <a:xfrm>
              <a:off x="336" y="1584"/>
              <a:ext cx="1536" cy="1584"/>
            </a:xfrm>
            <a:prstGeom prst="ellipse">
              <a:avLst/>
            </a:prstGeom>
            <a:noFill/>
            <a:ln w="762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NZ" b="0"/>
            </a:p>
          </p:txBody>
        </p: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383" y="1938"/>
              <a:ext cx="1393" cy="1034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  <p:txBody>
            <a:bodyPr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b="0">
                  <a:solidFill>
                    <a:srgbClr val="00FFFF"/>
                  </a:solidFill>
                </a:rPr>
                <a:t>Vehicles</a:t>
              </a:r>
              <a:br>
                <a:rPr lang="en-GB" sz="2800" b="0">
                  <a:solidFill>
                    <a:srgbClr val="00FFFF"/>
                  </a:solidFill>
                </a:rPr>
              </a:br>
              <a:r>
                <a:rPr lang="en-GB" b="0">
                  <a:solidFill>
                    <a:srgbClr val="00FFFF"/>
                  </a:solidFill>
                </a:rPr>
                <a:t>(Machine</a:t>
              </a:r>
              <a:br>
                <a:rPr lang="en-GB" b="0">
                  <a:solidFill>
                    <a:srgbClr val="00FFFF"/>
                  </a:solidFill>
                </a:rPr>
              </a:br>
              <a:r>
                <a:rPr lang="en-GB" b="0">
                  <a:solidFill>
                    <a:srgbClr val="00FFFF"/>
                  </a:solidFill>
                </a:rPr>
                <a:t>factors)</a:t>
              </a:r>
              <a:endParaRPr lang="en-GB" sz="2800" b="0">
                <a:solidFill>
                  <a:srgbClr val="00FFFF"/>
                </a:solidFill>
              </a:endParaRPr>
            </a:p>
          </p:txBody>
        </p:sp>
        <p:sp>
          <p:nvSpPr>
            <p:cNvPr id="7" name="Oval 11"/>
            <p:cNvSpPr>
              <a:spLocks noChangeArrowheads="1"/>
            </p:cNvSpPr>
            <p:nvPr/>
          </p:nvSpPr>
          <p:spPr bwMode="auto">
            <a:xfrm>
              <a:off x="1632" y="1248"/>
              <a:ext cx="1536" cy="1584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NZ" b="0"/>
            </a:p>
          </p:txBody>
        </p:sp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>
              <a:off x="1776" y="1487"/>
              <a:ext cx="1296" cy="1025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  <p:txBody>
            <a:bodyPr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b="0">
                  <a:solidFill>
                    <a:srgbClr val="FFFF00"/>
                  </a:solidFill>
                </a:rPr>
                <a:t>Roads</a:t>
              </a:r>
              <a:br>
                <a:rPr lang="en-GB" sz="2800" b="0">
                  <a:solidFill>
                    <a:srgbClr val="FFFF00"/>
                  </a:solidFill>
                </a:rPr>
              </a:br>
              <a:r>
                <a:rPr lang="en-GB" b="0">
                  <a:solidFill>
                    <a:srgbClr val="FFFF00"/>
                  </a:solidFill>
                </a:rPr>
                <a:t>(Task</a:t>
              </a:r>
              <a:br>
                <a:rPr lang="en-GB" b="0">
                  <a:solidFill>
                    <a:srgbClr val="FFFF00"/>
                  </a:solidFill>
                </a:rPr>
              </a:br>
              <a:r>
                <a:rPr lang="en-GB" b="0">
                  <a:solidFill>
                    <a:srgbClr val="FFFF00"/>
                  </a:solidFill>
                </a:rPr>
                <a:t>factors)</a:t>
              </a:r>
              <a:endParaRPr lang="en-GB" sz="2800" b="0">
                <a:solidFill>
                  <a:srgbClr val="FFFF00"/>
                </a:solidFill>
              </a:endParaRPr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1296" y="2881"/>
              <a:ext cx="1487" cy="1034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  <p:txBody>
            <a:bodyPr lIns="91429" tIns="45715" rIns="91429" bIns="45715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b="0">
                  <a:solidFill>
                    <a:srgbClr val="00CC00"/>
                  </a:solidFill>
                </a:rPr>
                <a:t>Drivers</a:t>
              </a:r>
              <a:br>
                <a:rPr lang="en-GB" sz="2800" b="0">
                  <a:solidFill>
                    <a:srgbClr val="00CC00"/>
                  </a:solidFill>
                </a:rPr>
              </a:br>
              <a:r>
                <a:rPr lang="en-GB" b="0">
                  <a:solidFill>
                    <a:srgbClr val="00CC00"/>
                  </a:solidFill>
                </a:rPr>
                <a:t>(Human</a:t>
              </a:r>
              <a:br>
                <a:rPr lang="en-GB" b="0">
                  <a:solidFill>
                    <a:srgbClr val="00CC00"/>
                  </a:solidFill>
                </a:rPr>
              </a:br>
              <a:r>
                <a:rPr lang="en-GB" b="0">
                  <a:solidFill>
                    <a:srgbClr val="00CC00"/>
                  </a:solidFill>
                </a:rPr>
                <a:t>factors)</a:t>
              </a:r>
              <a:endParaRPr lang="en-GB" sz="2800" b="0">
                <a:solidFill>
                  <a:srgbClr val="FF3300"/>
                </a:solidFill>
              </a:endParaRPr>
            </a:p>
          </p:txBody>
        </p:sp>
      </p:grp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464539" y="2168307"/>
            <a:ext cx="2801924" cy="101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0" dirty="0">
                <a:solidFill>
                  <a:srgbClr val="FFFFFF"/>
                </a:solidFill>
              </a:rPr>
              <a:t>Providing roads that </a:t>
            </a:r>
            <a:r>
              <a:rPr lang="en-GB" sz="2000" b="0" dirty="0" smtClean="0">
                <a:solidFill>
                  <a:srgbClr val="FFFFFF"/>
                </a:solidFill>
              </a:rPr>
              <a:t>are self-explaining </a:t>
            </a:r>
            <a:r>
              <a:rPr lang="en-GB" sz="2000" b="0" dirty="0">
                <a:solidFill>
                  <a:srgbClr val="FFFFFF"/>
                </a:solidFill>
              </a:rPr>
              <a:t>&amp; </a:t>
            </a:r>
            <a:r>
              <a:rPr lang="en-GB" sz="2000" b="0" dirty="0" smtClean="0">
                <a:solidFill>
                  <a:srgbClr val="FFFFFF"/>
                </a:solidFill>
              </a:rPr>
              <a:t/>
            </a:r>
            <a:br>
              <a:rPr lang="en-GB" sz="2000" b="0" dirty="0" smtClean="0">
                <a:solidFill>
                  <a:srgbClr val="FFFFFF"/>
                </a:solidFill>
              </a:rPr>
            </a:br>
            <a:r>
              <a:rPr lang="en-GB" sz="2000" b="0" dirty="0" smtClean="0">
                <a:solidFill>
                  <a:srgbClr val="FFFFFF"/>
                </a:solidFill>
              </a:rPr>
              <a:t>self-enforcing</a:t>
            </a:r>
            <a:endParaRPr lang="en-GB" sz="2000" b="0" dirty="0">
              <a:solidFill>
                <a:srgbClr val="FFFFFF"/>
              </a:solidFill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93912" y="2572557"/>
            <a:ext cx="3404508" cy="101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0" dirty="0">
                <a:solidFill>
                  <a:srgbClr val="FFFFFF"/>
                </a:solidFill>
              </a:rPr>
              <a:t>Providing </a:t>
            </a:r>
            <a:r>
              <a:rPr lang="en-GB" sz="2000" b="0" dirty="0" smtClean="0">
                <a:solidFill>
                  <a:srgbClr val="FFFFFF"/>
                </a:solidFill>
              </a:rPr>
              <a:t>vehicle safety equipment &amp; decision </a:t>
            </a:r>
            <a:br>
              <a:rPr lang="en-GB" sz="2000" b="0" dirty="0" smtClean="0">
                <a:solidFill>
                  <a:srgbClr val="FFFFFF"/>
                </a:solidFill>
              </a:rPr>
            </a:br>
            <a:r>
              <a:rPr lang="en-GB" sz="2000" b="0" dirty="0" smtClean="0">
                <a:solidFill>
                  <a:srgbClr val="FFFFFF"/>
                </a:solidFill>
              </a:rPr>
              <a:t>support information</a:t>
            </a:r>
            <a:endParaRPr lang="en-GB" sz="2000" b="0" dirty="0">
              <a:solidFill>
                <a:srgbClr val="FFFFFF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363933" y="5370641"/>
            <a:ext cx="4278086" cy="101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0" dirty="0">
                <a:solidFill>
                  <a:srgbClr val="FFFFFF"/>
                </a:solidFill>
              </a:rPr>
              <a:t>Providing training </a:t>
            </a:r>
            <a:r>
              <a:rPr lang="en-GB" sz="2000" b="0" dirty="0" smtClean="0">
                <a:solidFill>
                  <a:srgbClr val="FFFFFF"/>
                </a:solidFill>
              </a:rPr>
              <a:t>&amp; </a:t>
            </a:r>
            <a:br>
              <a:rPr lang="en-GB" sz="2000" b="0" dirty="0" smtClean="0">
                <a:solidFill>
                  <a:srgbClr val="FFFFFF"/>
                </a:solidFill>
              </a:rPr>
            </a:br>
            <a:r>
              <a:rPr lang="en-GB" sz="2000" b="0" dirty="0" smtClean="0">
                <a:solidFill>
                  <a:srgbClr val="FFFFFF"/>
                </a:solidFill>
              </a:rPr>
              <a:t>education for </a:t>
            </a:r>
            <a:r>
              <a:rPr lang="en-GB" sz="2000" b="0" dirty="0">
                <a:solidFill>
                  <a:srgbClr val="FFFFFF"/>
                </a:solidFill>
              </a:rPr>
              <a:t>an engaged and </a:t>
            </a:r>
            <a:r>
              <a:rPr lang="en-GB" sz="2000" b="0" dirty="0" smtClean="0">
                <a:solidFill>
                  <a:srgbClr val="FFFFFF"/>
                </a:solidFill>
              </a:rPr>
              <a:t/>
            </a:r>
            <a:br>
              <a:rPr lang="en-GB" sz="2000" b="0" dirty="0" smtClean="0">
                <a:solidFill>
                  <a:srgbClr val="FFFFFF"/>
                </a:solidFill>
              </a:rPr>
            </a:br>
            <a:r>
              <a:rPr lang="en-GB" sz="2000" b="0" dirty="0" smtClean="0">
                <a:solidFill>
                  <a:srgbClr val="FFFFFF"/>
                </a:solidFill>
              </a:rPr>
              <a:t>safety-conscious </a:t>
            </a:r>
            <a:r>
              <a:rPr lang="en-GB" sz="2000" b="0" dirty="0">
                <a:solidFill>
                  <a:srgbClr val="FFFFFF"/>
                </a:solidFill>
              </a:rPr>
              <a:t>road user population</a:t>
            </a:r>
          </a:p>
        </p:txBody>
      </p:sp>
      <p:pic>
        <p:nvPicPr>
          <p:cNvPr id="13" name="Picture 2" descr="teenage_driver"/>
          <p:cNvPicPr>
            <a:picLocks noChangeAspect="1" noChangeArrowheads="1"/>
          </p:cNvPicPr>
          <p:nvPr/>
        </p:nvPicPr>
        <p:blipFill>
          <a:blip r:embed="rId4"/>
          <a:srcRect b="31659"/>
          <a:stretch>
            <a:fillRect/>
          </a:stretch>
        </p:blipFill>
        <p:spPr bwMode="auto">
          <a:xfrm flipH="1">
            <a:off x="6376304" y="6423295"/>
            <a:ext cx="2538413" cy="1267459"/>
          </a:xfrm>
          <a:prstGeom prst="rect">
            <a:avLst/>
          </a:prstGeom>
          <a:noFill/>
        </p:spPr>
      </p:pic>
      <p:pic>
        <p:nvPicPr>
          <p:cNvPr id="27" name="Picture 26" descr="temp.gif"/>
          <p:cNvPicPr>
            <a:picLocks noChangeAspect="1"/>
          </p:cNvPicPr>
          <p:nvPr/>
        </p:nvPicPr>
        <p:blipFill>
          <a:blip r:embed="rId5"/>
          <a:srcRect l="30592" r="28697"/>
          <a:stretch>
            <a:fillRect/>
          </a:stretch>
        </p:blipFill>
        <p:spPr>
          <a:xfrm rot="2850297">
            <a:off x="4754689" y="3045848"/>
            <a:ext cx="218705" cy="177165"/>
          </a:xfrm>
          <a:prstGeom prst="rect">
            <a:avLst/>
          </a:prstGeom>
        </p:spPr>
      </p:pic>
      <p:pic>
        <p:nvPicPr>
          <p:cNvPr id="28" name="Picture 27" descr="temp2.gif"/>
          <p:cNvPicPr>
            <a:picLocks noChangeAspect="1"/>
          </p:cNvPicPr>
          <p:nvPr/>
        </p:nvPicPr>
        <p:blipFill>
          <a:blip r:embed="rId6"/>
          <a:srcRect l="34371" t="26229" r="35765"/>
          <a:stretch>
            <a:fillRect/>
          </a:stretch>
        </p:blipFill>
        <p:spPr>
          <a:xfrm rot="13800000">
            <a:off x="5891850" y="4257219"/>
            <a:ext cx="160430" cy="130697"/>
          </a:xfrm>
          <a:prstGeom prst="rect">
            <a:avLst/>
          </a:prstGeom>
        </p:spPr>
      </p:pic>
      <p:pic>
        <p:nvPicPr>
          <p:cNvPr id="29" name="Picture 28" descr="temp2.gif"/>
          <p:cNvPicPr>
            <a:picLocks noChangeAspect="1"/>
          </p:cNvPicPr>
          <p:nvPr/>
        </p:nvPicPr>
        <p:blipFill>
          <a:blip r:embed="rId6"/>
          <a:srcRect l="34371" t="26229" r="35765"/>
          <a:stretch>
            <a:fillRect/>
          </a:stretch>
        </p:blipFill>
        <p:spPr>
          <a:xfrm rot="6185841">
            <a:off x="4298792" y="4684490"/>
            <a:ext cx="160430" cy="130697"/>
          </a:xfrm>
          <a:prstGeom prst="rect">
            <a:avLst/>
          </a:prstGeom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799165" y="404944"/>
            <a:ext cx="8477275" cy="65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spAutoFit/>
          </a:bodyPr>
          <a:lstStyle/>
          <a:p>
            <a:pPr defTabSz="1019175" eaLnBrk="1" hangingPunct="1"/>
            <a:r>
              <a:rPr lang="en-NZ" sz="3600" b="0" dirty="0" smtClean="0">
                <a:solidFill>
                  <a:schemeClr val="bg1"/>
                </a:solidFill>
              </a:rPr>
              <a:t>Use research to inform policy &amp; practice</a:t>
            </a:r>
            <a:endParaRPr lang="en-US" sz="3600" b="0" dirty="0">
              <a:solidFill>
                <a:schemeClr val="bg1"/>
              </a:solidFill>
            </a:endParaRPr>
          </a:p>
        </p:txBody>
      </p:sp>
      <p:pic>
        <p:nvPicPr>
          <p:cNvPr id="25" name="Picture 3" descr="C:\Users\samiam\Desktop\t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3" y="6810983"/>
            <a:ext cx="3189400" cy="8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36204" y="5773599"/>
            <a:ext cx="3043740" cy="1019482"/>
            <a:chOff x="6011550" y="4102810"/>
            <a:chExt cx="3043740" cy="1019482"/>
          </a:xfrm>
        </p:grpSpPr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6011550" y="4102810"/>
              <a:ext cx="2993192" cy="523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NZ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Traffic &amp; Road Safety Research Group</a:t>
              </a:r>
              <a:br>
                <a:rPr lang="en-NZ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NZ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Waikato University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6681" y="4586793"/>
              <a:ext cx="818866" cy="53549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01"/>
            <a:stretch/>
          </p:blipFill>
          <p:spPr>
            <a:xfrm>
              <a:off x="7035547" y="4438640"/>
              <a:ext cx="2019743" cy="679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4750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40kp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6475"/>
            <a:ext cx="10058400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33400" y="184150"/>
            <a:ext cx="8991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473075">
              <a:buClr>
                <a:srgbClr val="7F604F"/>
              </a:buClr>
              <a:buSzPct val="90000"/>
              <a:buFont typeface="Monotype Sorts" pitchFamily="2" charset="2"/>
              <a:buNone/>
            </a:pPr>
            <a:r>
              <a:rPr lang="en-US" sz="3600">
                <a:solidFill>
                  <a:schemeClr val="bg1"/>
                </a:solidFill>
              </a:rPr>
              <a:t>1) Perception stage -- channelised attention</a:t>
            </a:r>
            <a:endParaRPr lang="en-AU" sz="3600">
              <a:solidFill>
                <a:schemeClr val="bg1"/>
              </a:solidFill>
            </a:endParaRPr>
          </a:p>
        </p:txBody>
      </p:sp>
      <p:pic>
        <p:nvPicPr>
          <p:cNvPr id="589828" name="Picture 4" descr="60kp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1023938"/>
            <a:ext cx="10058400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9829" name="Picture 5" descr="80kp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23938"/>
            <a:ext cx="10058400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9830" name="Picture 6" descr="rearpeds copy"/>
          <p:cNvPicPr>
            <a:picLocks noChangeAspect="1" noChangeArrowheads="1"/>
          </p:cNvPicPr>
          <p:nvPr/>
        </p:nvPicPr>
        <p:blipFill>
          <a:blip r:embed="rId5">
            <a:lum bright="18000" contrast="-16000"/>
          </a:blip>
          <a:srcRect/>
          <a:stretch>
            <a:fillRect/>
          </a:stretch>
        </p:blipFill>
        <p:spPr bwMode="auto">
          <a:xfrm>
            <a:off x="341313" y="3416300"/>
            <a:ext cx="3959225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9893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9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52400" y="215900"/>
            <a:ext cx="975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>
                <a:solidFill>
                  <a:srgbClr val="FFFFFF"/>
                </a:solidFill>
              </a:rPr>
              <a:t>2)  Decision stage – comprehending &amp; planning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468313" y="1006475"/>
            <a:ext cx="9210675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NZ" sz="2800">
                <a:solidFill>
                  <a:schemeClr val="bg1"/>
                </a:solidFill>
              </a:rPr>
              <a:t>We use working memory to identify situations, make conscious decisions, apply rules, solve problems, etc. 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423863" y="6497638"/>
            <a:ext cx="9210675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NZ" sz="2800">
                <a:solidFill>
                  <a:schemeClr val="bg1"/>
                </a:solidFill>
              </a:rPr>
              <a:t>Working memory is limited in capacity and</a:t>
            </a:r>
            <a:br>
              <a:rPr lang="en-NZ" sz="2800">
                <a:solidFill>
                  <a:schemeClr val="bg1"/>
                </a:solidFill>
              </a:rPr>
            </a:br>
            <a:r>
              <a:rPr lang="en-NZ" sz="2800">
                <a:solidFill>
                  <a:schemeClr val="bg1"/>
                </a:solidFill>
              </a:rPr>
              <a:t>conscious thought takes time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6629" name="Picture 6" descr="s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146300"/>
            <a:ext cx="5618163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705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7FC7D1DFCBB4DAF12F0F583E5727F" ma:contentTypeVersion="12" ma:contentTypeDescription="Create a new document." ma:contentTypeScope="" ma:versionID="3183aaf253e1b737959cf8b806d09f22">
  <xsd:schema xmlns:xsd="http://www.w3.org/2001/XMLSchema" xmlns:xs="http://www.w3.org/2001/XMLSchema" xmlns:p="http://schemas.microsoft.com/office/2006/metadata/properties" xmlns:ns2="5a56619b-5606-4a2b-8065-d5f1974d9ed5" xmlns:ns3="e3d1d8a1-fed5-4680-8fac-b27b0658afc4" targetNamespace="http://schemas.microsoft.com/office/2006/metadata/properties" ma:root="true" ma:fieldsID="5f7b77ff09cdf542f7f9b313e190010d" ns2:_="" ns3:_="">
    <xsd:import namespace="5a56619b-5606-4a2b-8065-d5f1974d9ed5"/>
    <xsd:import namespace="e3d1d8a1-fed5-4680-8fac-b27b0658a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6619b-5606-4a2b-8065-d5f1974d9e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1d8a1-fed5-4680-8fac-b27b0658afc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CA373C7-E3D5-4CEA-ACF5-CB1031A81E9A}"/>
</file>

<file path=customXml/itemProps2.xml><?xml version="1.0" encoding="utf-8"?>
<ds:datastoreItem xmlns:ds="http://schemas.openxmlformats.org/officeDocument/2006/customXml" ds:itemID="{71D5D928-003A-4C11-99E3-B5F01C4C17D6}"/>
</file>

<file path=customXml/itemProps3.xml><?xml version="1.0" encoding="utf-8"?>
<ds:datastoreItem xmlns:ds="http://schemas.openxmlformats.org/officeDocument/2006/customXml" ds:itemID="{AEDCC3C8-E3C0-47C7-B6BC-7DD316FE210C}"/>
</file>

<file path=docProps/app.xml><?xml version="1.0" encoding="utf-8"?>
<Properties xmlns="http://schemas.openxmlformats.org/officeDocument/2006/extended-properties" xmlns:vt="http://schemas.openxmlformats.org/officeDocument/2006/docPropsVTypes">
  <TotalTime>15574</TotalTime>
  <Words>2651</Words>
  <Application>Microsoft Office PowerPoint</Application>
  <PresentationFormat>Custom</PresentationFormat>
  <Paragraphs>478</Paragraphs>
  <Slides>73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waikato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 Safety Psychology</dc:title>
  <dc:creator>Samuel G Charlton</dc:creator>
  <cp:lastModifiedBy>WAVE</cp:lastModifiedBy>
  <cp:revision>869</cp:revision>
  <cp:lastPrinted>2013-05-06T21:40:03Z</cp:lastPrinted>
  <dcterms:created xsi:type="dcterms:W3CDTF">1998-09-14T22:31:12Z</dcterms:created>
  <dcterms:modified xsi:type="dcterms:W3CDTF">2015-07-01T20:21:04Z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0x01010055E7FC7D1DFCBB4DAF12F0F583E5727F</vt:lpwstr>
  </property>
</Properties>
</file>