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7" r:id="rId2"/>
    <p:sldId id="281" r:id="rId3"/>
    <p:sldId id="307" r:id="rId4"/>
    <p:sldId id="271" r:id="rId5"/>
    <p:sldId id="282" r:id="rId6"/>
    <p:sldId id="276" r:id="rId7"/>
    <p:sldId id="284" r:id="rId8"/>
    <p:sldId id="283" r:id="rId9"/>
    <p:sldId id="285" r:id="rId10"/>
    <p:sldId id="286" r:id="rId11"/>
    <p:sldId id="288" r:id="rId12"/>
    <p:sldId id="289" r:id="rId13"/>
    <p:sldId id="278" r:id="rId14"/>
    <p:sldId id="291" r:id="rId15"/>
    <p:sldId id="292" r:id="rId16"/>
    <p:sldId id="310" r:id="rId17"/>
    <p:sldId id="295" r:id="rId18"/>
    <p:sldId id="297" r:id="rId19"/>
    <p:sldId id="306" r:id="rId20"/>
    <p:sldId id="311" r:id="rId21"/>
    <p:sldId id="296" r:id="rId22"/>
    <p:sldId id="302" r:id="rId23"/>
    <p:sldId id="309" r:id="rId24"/>
    <p:sldId id="305" r:id="rId25"/>
    <p:sldId id="303" r:id="rId26"/>
    <p:sldId id="298" r:id="rId27"/>
    <p:sldId id="299" r:id="rId28"/>
    <p:sldId id="304" r:id="rId29"/>
    <p:sldId id="312" r:id="rId30"/>
    <p:sldId id="313" r:id="rId31"/>
    <p:sldId id="290" r:id="rId32"/>
    <p:sldId id="280" r:id="rId33"/>
    <p:sldId id="27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7E8F"/>
    <a:srgbClr val="3EB1C8"/>
    <a:srgbClr val="003B5C"/>
    <a:srgbClr val="28788C"/>
    <a:srgbClr val="3CB9BE"/>
    <a:srgbClr val="3CB8BE"/>
    <a:srgbClr val="006FB8"/>
    <a:srgbClr val="AFBD22"/>
    <a:srgbClr val="AFBD86"/>
    <a:srgbClr val="6CC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1F9A5C-12BF-4FC1-A5B0-B4ED01FEDEDD}" v="1" dt="2023-12-10T20:10:13.898"/>
    <p1510:client id="{39FE5A40-810F-994C-A9B2-6E98D803DB88}" v="30" dt="2023-12-10T19:32:20.789"/>
    <p1510:client id="{63BE0C0A-0997-4DAC-BF0B-3872F8B5882B}" v="704" dt="2023-11-30T00:20:04.1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KLFP2\Users$\rafaelf\Documents\Do%20mi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Sheet1!$K$3</c:f>
              <c:strCache>
                <c:ptCount val="1"/>
                <c:pt idx="0">
                  <c:v>Do Min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Sheet1!$J$4:$J$6</c:f>
              <c:strCache>
                <c:ptCount val="3"/>
                <c:pt idx="0">
                  <c:v>Option A</c:v>
                </c:pt>
                <c:pt idx="1">
                  <c:v>Option B</c:v>
                </c:pt>
                <c:pt idx="2">
                  <c:v>Option C</c:v>
                </c:pt>
              </c:strCache>
            </c:strRef>
          </c:cat>
          <c:val>
            <c:numRef>
              <c:f>Sheet1!$K$4:$K$6</c:f>
              <c:numCache>
                <c:formatCode>General</c:formatCode>
                <c:ptCount val="3"/>
                <c:pt idx="0">
                  <c:v>10</c:v>
                </c:pt>
                <c:pt idx="1">
                  <c:v>10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2D-4F0B-B41B-4025A609183B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Sheet1!$L$4:$L$6</c:f>
              <c:numCache>
                <c:formatCode>General</c:formatCode>
                <c:ptCount val="3"/>
                <c:pt idx="0">
                  <c:v>10</c:v>
                </c:pt>
                <c:pt idx="1">
                  <c:v>5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2D-4F0B-B41B-4025A60918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1891928"/>
        <c:axId val="851892288"/>
      </c:barChart>
      <c:catAx>
        <c:axId val="851891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1892288"/>
        <c:crosses val="autoZero"/>
        <c:auto val="1"/>
        <c:lblAlgn val="ctr"/>
        <c:lblOffset val="100"/>
        <c:noMultiLvlLbl val="0"/>
      </c:catAx>
      <c:valAx>
        <c:axId val="851892288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/>
                  <a:t>Benefits/Costs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1891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61FAB-A594-4003-9F2A-88E604B8506F}" type="datetimeFigureOut">
              <a:rPr lang="en-NZ" smtClean="0"/>
              <a:t>11/12/2023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37D0D-8B1B-49B9-A9B3-DE2B3FE9DA2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94127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37D0D-8B1B-49B9-A9B3-DE2B3FE9DA22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81616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37D0D-8B1B-49B9-A9B3-DE2B3FE9DA22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6802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00AC77-D98B-463C-8BDE-D0AAB24AD0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1" y="-3"/>
            <a:ext cx="12192002" cy="6858003"/>
            <a:chOff x="-1" y="-3"/>
            <a:chExt cx="12192002" cy="6858003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7885B60-2964-4E64-BEDB-7F4022119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3" y="0"/>
              <a:ext cx="12191997" cy="6857998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F281C0F-749F-40EC-A604-A966A5233715}"/>
                </a:ext>
              </a:extLst>
            </p:cNvPr>
            <p:cNvSpPr/>
            <p:nvPr/>
          </p:nvSpPr>
          <p:spPr>
            <a:xfrm>
              <a:off x="4177693" y="-1"/>
              <a:ext cx="8014308" cy="6858001"/>
            </a:xfrm>
            <a:custGeom>
              <a:avLst/>
              <a:gdLst>
                <a:gd name="connsiteX0" fmla="*/ 7047167 w 7052493"/>
                <a:gd name="connsiteY0" fmla="*/ 0 h 6034957"/>
                <a:gd name="connsiteX1" fmla="*/ 7052493 w 7052493"/>
                <a:gd name="connsiteY1" fmla="*/ 0 h 6034957"/>
                <a:gd name="connsiteX2" fmla="*/ 7052493 w 7052493"/>
                <a:gd name="connsiteY2" fmla="*/ 6034957 h 6034957"/>
                <a:gd name="connsiteX3" fmla="*/ 0 w 7052493"/>
                <a:gd name="connsiteY3" fmla="*/ 6034957 h 6034957"/>
                <a:gd name="connsiteX4" fmla="*/ 0 w 7052493"/>
                <a:gd name="connsiteY4" fmla="*/ 6034956 h 6034957"/>
                <a:gd name="connsiteX5" fmla="*/ 990176 w 7052493"/>
                <a:gd name="connsiteY5" fmla="*/ 6034956 h 6034957"/>
                <a:gd name="connsiteX6" fmla="*/ 7017061 w 7052493"/>
                <a:gd name="connsiteY6" fmla="*/ 596208 h 6034957"/>
                <a:gd name="connsiteX7" fmla="*/ 7047167 w 7052493"/>
                <a:gd name="connsiteY7" fmla="*/ 0 h 603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52493" h="6034957">
                  <a:moveTo>
                    <a:pt x="7047167" y="0"/>
                  </a:moveTo>
                  <a:lnTo>
                    <a:pt x="7052493" y="0"/>
                  </a:lnTo>
                  <a:lnTo>
                    <a:pt x="7052493" y="6034957"/>
                  </a:lnTo>
                  <a:lnTo>
                    <a:pt x="0" y="6034957"/>
                  </a:lnTo>
                  <a:lnTo>
                    <a:pt x="0" y="6034956"/>
                  </a:lnTo>
                  <a:lnTo>
                    <a:pt x="990176" y="6034956"/>
                  </a:lnTo>
                  <a:cubicBezTo>
                    <a:pt x="4126890" y="6034956"/>
                    <a:pt x="6706821" y="3651072"/>
                    <a:pt x="7017061" y="596208"/>
                  </a:cubicBezTo>
                  <a:lnTo>
                    <a:pt x="7047167" y="0"/>
                  </a:ln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2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676DD1D-7FDA-4AAC-BC42-F390D002153B}"/>
                </a:ext>
              </a:extLst>
            </p:cNvPr>
            <p:cNvSpPr/>
            <p:nvPr/>
          </p:nvSpPr>
          <p:spPr>
            <a:xfrm>
              <a:off x="-1" y="-3"/>
              <a:ext cx="9513278" cy="6858001"/>
            </a:xfrm>
            <a:custGeom>
              <a:avLst/>
              <a:gdLst>
                <a:gd name="connsiteX0" fmla="*/ 0 w 9513278"/>
                <a:gd name="connsiteY0" fmla="*/ 0 h 6858001"/>
                <a:gd name="connsiteX1" fmla="*/ 9513278 w 9513278"/>
                <a:gd name="connsiteY1" fmla="*/ 0 h 6858001"/>
                <a:gd name="connsiteX2" fmla="*/ 9479066 w 9513278"/>
                <a:gd name="connsiteY2" fmla="*/ 677519 h 6858001"/>
                <a:gd name="connsiteX3" fmla="*/ 2630238 w 9513278"/>
                <a:gd name="connsiteY3" fmla="*/ 6858001 h 6858001"/>
                <a:gd name="connsiteX4" fmla="*/ 0 w 9513278"/>
                <a:gd name="connsiteY4" fmla="*/ 6857999 h 6858001"/>
                <a:gd name="connsiteX5" fmla="*/ 0 w 9513278"/>
                <a:gd name="connsiteY5" fmla="*/ 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13278" h="6858001">
                  <a:moveTo>
                    <a:pt x="0" y="0"/>
                  </a:moveTo>
                  <a:lnTo>
                    <a:pt x="9513278" y="0"/>
                  </a:lnTo>
                  <a:lnTo>
                    <a:pt x="9479066" y="677519"/>
                  </a:lnTo>
                  <a:cubicBezTo>
                    <a:pt x="9126516" y="4149005"/>
                    <a:pt x="6194736" y="6858001"/>
                    <a:pt x="2630238" y="6858001"/>
                  </a:cubicBezTo>
                  <a:lnTo>
                    <a:pt x="0" y="6857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200"/>
                <a:t> </a:t>
              </a: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5C613BDA-2068-4B9D-A302-8F59D036E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321" y="6115314"/>
              <a:ext cx="1991450" cy="619563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B445662-46E5-4880-BFE6-64CD14EA9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93568" y="6483152"/>
              <a:ext cx="1434244" cy="175622"/>
            </a:xfrm>
            <a:prstGeom prst="rect">
              <a:avLst/>
            </a:prstGeom>
          </p:spPr>
        </p:pic>
      </p:grp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8FF0346-4E37-4ECD-B553-87D9DDE27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65" y="1409310"/>
            <a:ext cx="8377924" cy="79630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8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195597E-C1F4-4637-9AF8-9103823BE2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088" y="2283777"/>
            <a:ext cx="8339800" cy="542925"/>
          </a:xfrm>
        </p:spPr>
        <p:txBody>
          <a:bodyPr/>
          <a:lstStyle>
            <a:lvl1pPr marL="0" indent="0" algn="l">
              <a:buNone/>
              <a:defRPr b="0">
                <a:solidFill>
                  <a:srgbClr val="287E8F"/>
                </a:solidFill>
              </a:defRPr>
            </a:lvl1pPr>
          </a:lstStyle>
          <a:p>
            <a:pPr lvl="0" algn="l"/>
            <a:r>
              <a:rPr lang="en-US" sz="2800">
                <a:solidFill>
                  <a:srgbClr val="3EB1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836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EF98EC-B396-4446-8CB8-47A96BB9B0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8510" y="2112466"/>
            <a:ext cx="4655553" cy="40175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F9197A6C-EAB8-4EFC-B870-10C08498D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98509" y="564904"/>
            <a:ext cx="4655553" cy="79630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D93902D7-D063-4A3C-8449-60A47EC018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98510" y="1223839"/>
            <a:ext cx="4650949" cy="542925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rgbClr val="287E8F"/>
                </a:solidFill>
              </a:defRPr>
            </a:lvl1pPr>
          </a:lstStyle>
          <a:p>
            <a:pPr lvl="0" algn="l"/>
            <a:r>
              <a:rPr lang="en-US" sz="2800">
                <a:solidFill>
                  <a:srgbClr val="3EB1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6D175B-19F5-4A7E-8B68-C188D01C92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2ABAD7-FC46-4289-AA33-1BC9D8D73E05}"/>
              </a:ext>
            </a:extLst>
          </p:cNvPr>
          <p:cNvSpPr/>
          <p:nvPr userDrawn="1"/>
        </p:nvSpPr>
        <p:spPr>
          <a:xfrm>
            <a:off x="447476" y="6585535"/>
            <a:ext cx="1825384" cy="272465"/>
          </a:xfrm>
          <a:custGeom>
            <a:avLst/>
            <a:gdLst>
              <a:gd name="connsiteX0" fmla="*/ 1447426 w 1825384"/>
              <a:gd name="connsiteY0" fmla="*/ 0 h 272465"/>
              <a:gd name="connsiteX1" fmla="*/ 1551924 w 1825384"/>
              <a:gd name="connsiteY1" fmla="*/ 0 h 272465"/>
              <a:gd name="connsiteX2" fmla="*/ 1824025 w 1825384"/>
              <a:gd name="connsiteY2" fmla="*/ 245548 h 272465"/>
              <a:gd name="connsiteX3" fmla="*/ 1825384 w 1825384"/>
              <a:gd name="connsiteY3" fmla="*/ 272465 h 272465"/>
              <a:gd name="connsiteX4" fmla="*/ 1447426 w 1825384"/>
              <a:gd name="connsiteY4" fmla="*/ 272465 h 272465"/>
              <a:gd name="connsiteX5" fmla="*/ 377957 w 1825384"/>
              <a:gd name="connsiteY5" fmla="*/ 0 h 272465"/>
              <a:gd name="connsiteX6" fmla="*/ 1447425 w 1825384"/>
              <a:gd name="connsiteY6" fmla="*/ 0 h 272465"/>
              <a:gd name="connsiteX7" fmla="*/ 1447425 w 1825384"/>
              <a:gd name="connsiteY7" fmla="*/ 272465 h 272465"/>
              <a:gd name="connsiteX8" fmla="*/ 0 w 1825384"/>
              <a:gd name="connsiteY8" fmla="*/ 272465 h 272465"/>
              <a:gd name="connsiteX9" fmla="*/ 0 w 1825384"/>
              <a:gd name="connsiteY9" fmla="*/ 272464 h 272465"/>
              <a:gd name="connsiteX10" fmla="*/ 104497 w 1825384"/>
              <a:gd name="connsiteY10" fmla="*/ 272464 h 272465"/>
              <a:gd name="connsiteX11" fmla="*/ 376598 w 1825384"/>
              <a:gd name="connsiteY11" fmla="*/ 26917 h 27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5384" h="272465">
                <a:moveTo>
                  <a:pt x="1447426" y="0"/>
                </a:moveTo>
                <a:lnTo>
                  <a:pt x="1551924" y="0"/>
                </a:lnTo>
                <a:cubicBezTo>
                  <a:pt x="1693540" y="0"/>
                  <a:pt x="1810018" y="107627"/>
                  <a:pt x="1824025" y="245548"/>
                </a:cubicBezTo>
                <a:lnTo>
                  <a:pt x="1825384" y="272465"/>
                </a:lnTo>
                <a:lnTo>
                  <a:pt x="1447426" y="272465"/>
                </a:lnTo>
                <a:close/>
                <a:moveTo>
                  <a:pt x="377957" y="0"/>
                </a:moveTo>
                <a:lnTo>
                  <a:pt x="1447425" y="0"/>
                </a:lnTo>
                <a:lnTo>
                  <a:pt x="1447425" y="272465"/>
                </a:lnTo>
                <a:lnTo>
                  <a:pt x="0" y="272465"/>
                </a:lnTo>
                <a:lnTo>
                  <a:pt x="0" y="272464"/>
                </a:lnTo>
                <a:lnTo>
                  <a:pt x="104497" y="272464"/>
                </a:lnTo>
                <a:cubicBezTo>
                  <a:pt x="246113" y="272464"/>
                  <a:pt x="362591" y="164837"/>
                  <a:pt x="376598" y="269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09794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84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: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nature, shore&#10;&#10;Description automatically generated">
            <a:extLst>
              <a:ext uri="{FF2B5EF4-FFF2-40B4-BE49-F238E27FC236}">
                <a16:creationId xmlns:a16="http://schemas.microsoft.com/office/drawing/2014/main" id="{58E37A8B-816A-45D9-8B43-F73BDDC57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0" t="65359" r="10562" b="5507"/>
          <a:stretch/>
        </p:blipFill>
        <p:spPr>
          <a:xfrm>
            <a:off x="285750" y="0"/>
            <a:ext cx="11906251" cy="685338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1EAFC3A-FEE3-47C3-986F-237096F64033}"/>
              </a:ext>
            </a:extLst>
          </p:cNvPr>
          <p:cNvGrpSpPr/>
          <p:nvPr userDrawn="1"/>
        </p:nvGrpSpPr>
        <p:grpSpPr>
          <a:xfrm>
            <a:off x="-208868" y="-4620"/>
            <a:ext cx="11736680" cy="6867241"/>
            <a:chOff x="-208868" y="-4620"/>
            <a:chExt cx="11736680" cy="68672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BA18D59-50A5-45F5-AD8F-A00B9C90928F}"/>
                </a:ext>
              </a:extLst>
            </p:cNvPr>
            <p:cNvGrpSpPr/>
            <p:nvPr userDrawn="1"/>
          </p:nvGrpSpPr>
          <p:grpSpPr>
            <a:xfrm>
              <a:off x="-208868" y="-4620"/>
              <a:ext cx="8690058" cy="6867241"/>
              <a:chOff x="-208868" y="-4620"/>
              <a:chExt cx="8690058" cy="6867241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231A0A8F-4EFE-46BE-95B1-84AB9A41A54C}"/>
                  </a:ext>
                </a:extLst>
              </p:cNvPr>
              <p:cNvSpPr/>
              <p:nvPr/>
            </p:nvSpPr>
            <p:spPr>
              <a:xfrm>
                <a:off x="455321" y="0"/>
                <a:ext cx="8025869" cy="6862621"/>
              </a:xfrm>
              <a:custGeom>
                <a:avLst/>
                <a:gdLst>
                  <a:gd name="connsiteX0" fmla="*/ 0 w 8025869"/>
                  <a:gd name="connsiteY0" fmla="*/ 0 h 6862621"/>
                  <a:gd name="connsiteX1" fmla="*/ 8025869 w 8025869"/>
                  <a:gd name="connsiteY1" fmla="*/ 0 h 6862621"/>
                  <a:gd name="connsiteX2" fmla="*/ 7991524 w 8025869"/>
                  <a:gd name="connsiteY2" fmla="*/ 677976 h 6862621"/>
                  <a:gd name="connsiteX3" fmla="*/ 1115971 w 8025869"/>
                  <a:gd name="connsiteY3" fmla="*/ 6862621 h 6862621"/>
                  <a:gd name="connsiteX4" fmla="*/ 0 w 8025869"/>
                  <a:gd name="connsiteY4" fmla="*/ 6862620 h 6862621"/>
                  <a:gd name="connsiteX5" fmla="*/ 0 w 8025869"/>
                  <a:gd name="connsiteY5" fmla="*/ 0 h 6862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25869" h="6862621">
                    <a:moveTo>
                      <a:pt x="0" y="0"/>
                    </a:moveTo>
                    <a:lnTo>
                      <a:pt x="8025869" y="0"/>
                    </a:lnTo>
                    <a:lnTo>
                      <a:pt x="7991524" y="677976"/>
                    </a:lnTo>
                    <a:cubicBezTo>
                      <a:pt x="7637598" y="4151800"/>
                      <a:pt x="4694377" y="6862621"/>
                      <a:pt x="1115971" y="6862621"/>
                    </a:cubicBezTo>
                    <a:lnTo>
                      <a:pt x="0" y="686262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3">
                  <a:alphaModFix amt="57000"/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tile tx="0" ty="0" sx="67000" sy="67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4F96CDA-F95B-4D75-9E2F-393A943271D5}"/>
                  </a:ext>
                </a:extLst>
              </p:cNvPr>
              <p:cNvSpPr/>
              <p:nvPr/>
            </p:nvSpPr>
            <p:spPr>
              <a:xfrm flipH="1">
                <a:off x="88794" y="-4620"/>
                <a:ext cx="6945210" cy="6858002"/>
              </a:xfrm>
              <a:custGeom>
                <a:avLst/>
                <a:gdLst>
                  <a:gd name="connsiteX0" fmla="*/ 6945210 w 6945210"/>
                  <a:gd name="connsiteY0" fmla="*/ 0 h 6858002"/>
                  <a:gd name="connsiteX1" fmla="*/ 0 w 6945210"/>
                  <a:gd name="connsiteY1" fmla="*/ 0 h 6858002"/>
                  <a:gd name="connsiteX2" fmla="*/ 34322 w 6945210"/>
                  <a:gd name="connsiteY2" fmla="*/ 677520 h 6858002"/>
                  <a:gd name="connsiteX3" fmla="*/ 6905246 w 6945210"/>
                  <a:gd name="connsiteY3" fmla="*/ 6858002 h 6858002"/>
                  <a:gd name="connsiteX4" fmla="*/ 6945210 w 6945210"/>
                  <a:gd name="connsiteY4" fmla="*/ 6858002 h 6858002"/>
                  <a:gd name="connsiteX5" fmla="*/ 6945210 w 6945210"/>
                  <a:gd name="connsiteY5" fmla="*/ 0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45210" h="6858002">
                    <a:moveTo>
                      <a:pt x="6945210" y="0"/>
                    </a:moveTo>
                    <a:lnTo>
                      <a:pt x="0" y="0"/>
                    </a:lnTo>
                    <a:lnTo>
                      <a:pt x="34322" y="677520"/>
                    </a:lnTo>
                    <a:cubicBezTo>
                      <a:pt x="388010" y="4149006"/>
                      <a:pt x="3329249" y="6858002"/>
                      <a:pt x="6905246" y="6858002"/>
                    </a:cubicBezTo>
                    <a:lnTo>
                      <a:pt x="6945210" y="6858002"/>
                    </a:lnTo>
                    <a:lnTo>
                      <a:pt x="6945210" y="0"/>
                    </a:lnTo>
                    <a:close/>
                  </a:path>
                </a:pathLst>
              </a:custGeom>
              <a:solidFill>
                <a:srgbClr val="AFBD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60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C14F2B0-9682-4A81-8452-9FEA225C6035}"/>
                  </a:ext>
                </a:extLst>
              </p:cNvPr>
              <p:cNvSpPr/>
              <p:nvPr/>
            </p:nvSpPr>
            <p:spPr>
              <a:xfrm flipH="1">
                <a:off x="-208868" y="-2"/>
                <a:ext cx="7145111" cy="6858002"/>
              </a:xfrm>
              <a:custGeom>
                <a:avLst/>
                <a:gdLst>
                  <a:gd name="connsiteX0" fmla="*/ 6945210 w 6945210"/>
                  <a:gd name="connsiteY0" fmla="*/ 0 h 6858002"/>
                  <a:gd name="connsiteX1" fmla="*/ 0 w 6945210"/>
                  <a:gd name="connsiteY1" fmla="*/ 0 h 6858002"/>
                  <a:gd name="connsiteX2" fmla="*/ 34322 w 6945210"/>
                  <a:gd name="connsiteY2" fmla="*/ 677520 h 6858002"/>
                  <a:gd name="connsiteX3" fmla="*/ 6905246 w 6945210"/>
                  <a:gd name="connsiteY3" fmla="*/ 6858002 h 6858002"/>
                  <a:gd name="connsiteX4" fmla="*/ 6945210 w 6945210"/>
                  <a:gd name="connsiteY4" fmla="*/ 6858002 h 6858002"/>
                  <a:gd name="connsiteX5" fmla="*/ 6945210 w 6945210"/>
                  <a:gd name="connsiteY5" fmla="*/ 0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45210" h="6858002">
                    <a:moveTo>
                      <a:pt x="6945210" y="0"/>
                    </a:moveTo>
                    <a:lnTo>
                      <a:pt x="0" y="0"/>
                    </a:lnTo>
                    <a:lnTo>
                      <a:pt x="34322" y="677520"/>
                    </a:lnTo>
                    <a:cubicBezTo>
                      <a:pt x="388010" y="4149006"/>
                      <a:pt x="3329249" y="6858002"/>
                      <a:pt x="6905246" y="6858002"/>
                    </a:cubicBezTo>
                    <a:lnTo>
                      <a:pt x="6945210" y="6858002"/>
                    </a:lnTo>
                    <a:lnTo>
                      <a:pt x="6945210" y="0"/>
                    </a:lnTo>
                    <a:close/>
                  </a:path>
                </a:pathLst>
              </a:custGeom>
              <a:solidFill>
                <a:srgbClr val="003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600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80AD7593-B0F2-4DF4-9687-EFE889B75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455321" y="5764330"/>
                <a:ext cx="1991450" cy="619562"/>
              </a:xfrm>
              <a:prstGeom prst="rect">
                <a:avLst/>
              </a:prstGeom>
            </p:spPr>
          </p:pic>
        </p:grp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1C1A231-0642-4A42-AB7E-3D839FABC6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55321" y="5764330"/>
              <a:ext cx="1991450" cy="619562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D313463-CC8E-46A7-9581-0B5C051F20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93568" y="6483152"/>
              <a:ext cx="1434244" cy="175622"/>
            </a:xfrm>
            <a:prstGeom prst="rect">
              <a:avLst/>
            </a:prstGeom>
          </p:spPr>
        </p:pic>
      </p:grp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4CCF4C61-2292-4FB8-8C13-948A96C4AB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321" y="984354"/>
            <a:ext cx="5983579" cy="139809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8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32D7C3A0-AFD0-4D3C-9DD1-35C575C6F0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321" y="2709161"/>
            <a:ext cx="5535904" cy="542925"/>
          </a:xfrm>
        </p:spPr>
        <p:txBody>
          <a:bodyPr/>
          <a:lstStyle>
            <a:lvl1pPr marL="0" indent="0" algn="l">
              <a:buNone/>
              <a:defRPr b="0">
                <a:solidFill>
                  <a:srgbClr val="3EB1C8"/>
                </a:solidFill>
              </a:defRPr>
            </a:lvl1pPr>
          </a:lstStyle>
          <a:p>
            <a:pPr lvl="0" algn="l"/>
            <a:r>
              <a:rPr lang="en-US" sz="2800">
                <a:solidFill>
                  <a:srgbClr val="3EB1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66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: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550D6FC-8C3C-46D4-8F03-5CC5022717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/>
          <a:stretch/>
        </p:blipFill>
        <p:spPr>
          <a:xfrm>
            <a:off x="1" y="-2"/>
            <a:ext cx="12192000" cy="685800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1EAFC3A-FEE3-47C3-986F-237096F64033}"/>
              </a:ext>
            </a:extLst>
          </p:cNvPr>
          <p:cNvGrpSpPr/>
          <p:nvPr userDrawn="1"/>
        </p:nvGrpSpPr>
        <p:grpSpPr>
          <a:xfrm>
            <a:off x="-208868" y="-4620"/>
            <a:ext cx="11736680" cy="6867241"/>
            <a:chOff x="-208868" y="-4620"/>
            <a:chExt cx="11736680" cy="68672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BA18D59-50A5-45F5-AD8F-A00B9C90928F}"/>
                </a:ext>
              </a:extLst>
            </p:cNvPr>
            <p:cNvGrpSpPr/>
            <p:nvPr userDrawn="1"/>
          </p:nvGrpSpPr>
          <p:grpSpPr>
            <a:xfrm>
              <a:off x="-208868" y="-4620"/>
              <a:ext cx="8690058" cy="6867241"/>
              <a:chOff x="-208868" y="-4620"/>
              <a:chExt cx="8690058" cy="6867241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231A0A8F-4EFE-46BE-95B1-84AB9A41A54C}"/>
                  </a:ext>
                </a:extLst>
              </p:cNvPr>
              <p:cNvSpPr/>
              <p:nvPr/>
            </p:nvSpPr>
            <p:spPr>
              <a:xfrm>
                <a:off x="455321" y="0"/>
                <a:ext cx="8025869" cy="6862621"/>
              </a:xfrm>
              <a:custGeom>
                <a:avLst/>
                <a:gdLst>
                  <a:gd name="connsiteX0" fmla="*/ 0 w 8025869"/>
                  <a:gd name="connsiteY0" fmla="*/ 0 h 6862621"/>
                  <a:gd name="connsiteX1" fmla="*/ 8025869 w 8025869"/>
                  <a:gd name="connsiteY1" fmla="*/ 0 h 6862621"/>
                  <a:gd name="connsiteX2" fmla="*/ 7991524 w 8025869"/>
                  <a:gd name="connsiteY2" fmla="*/ 677976 h 6862621"/>
                  <a:gd name="connsiteX3" fmla="*/ 1115971 w 8025869"/>
                  <a:gd name="connsiteY3" fmla="*/ 6862621 h 6862621"/>
                  <a:gd name="connsiteX4" fmla="*/ 0 w 8025869"/>
                  <a:gd name="connsiteY4" fmla="*/ 6862620 h 6862621"/>
                  <a:gd name="connsiteX5" fmla="*/ 0 w 8025869"/>
                  <a:gd name="connsiteY5" fmla="*/ 0 h 6862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25869" h="6862621">
                    <a:moveTo>
                      <a:pt x="0" y="0"/>
                    </a:moveTo>
                    <a:lnTo>
                      <a:pt x="8025869" y="0"/>
                    </a:lnTo>
                    <a:lnTo>
                      <a:pt x="7991524" y="677976"/>
                    </a:lnTo>
                    <a:cubicBezTo>
                      <a:pt x="7637598" y="4151800"/>
                      <a:pt x="4694377" y="6862621"/>
                      <a:pt x="1115971" y="6862621"/>
                    </a:cubicBezTo>
                    <a:lnTo>
                      <a:pt x="0" y="686262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3">
                  <a:alphaModFix amt="57000"/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tile tx="0" ty="0" sx="67000" sy="67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4F96CDA-F95B-4D75-9E2F-393A943271D5}"/>
                  </a:ext>
                </a:extLst>
              </p:cNvPr>
              <p:cNvSpPr/>
              <p:nvPr/>
            </p:nvSpPr>
            <p:spPr>
              <a:xfrm flipH="1">
                <a:off x="88794" y="-4620"/>
                <a:ext cx="6945210" cy="6858002"/>
              </a:xfrm>
              <a:custGeom>
                <a:avLst/>
                <a:gdLst>
                  <a:gd name="connsiteX0" fmla="*/ 6945210 w 6945210"/>
                  <a:gd name="connsiteY0" fmla="*/ 0 h 6858002"/>
                  <a:gd name="connsiteX1" fmla="*/ 0 w 6945210"/>
                  <a:gd name="connsiteY1" fmla="*/ 0 h 6858002"/>
                  <a:gd name="connsiteX2" fmla="*/ 34322 w 6945210"/>
                  <a:gd name="connsiteY2" fmla="*/ 677520 h 6858002"/>
                  <a:gd name="connsiteX3" fmla="*/ 6905246 w 6945210"/>
                  <a:gd name="connsiteY3" fmla="*/ 6858002 h 6858002"/>
                  <a:gd name="connsiteX4" fmla="*/ 6945210 w 6945210"/>
                  <a:gd name="connsiteY4" fmla="*/ 6858002 h 6858002"/>
                  <a:gd name="connsiteX5" fmla="*/ 6945210 w 6945210"/>
                  <a:gd name="connsiteY5" fmla="*/ 0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45210" h="6858002">
                    <a:moveTo>
                      <a:pt x="6945210" y="0"/>
                    </a:moveTo>
                    <a:lnTo>
                      <a:pt x="0" y="0"/>
                    </a:lnTo>
                    <a:lnTo>
                      <a:pt x="34322" y="677520"/>
                    </a:lnTo>
                    <a:cubicBezTo>
                      <a:pt x="388010" y="4149006"/>
                      <a:pt x="3329249" y="6858002"/>
                      <a:pt x="6905246" y="6858002"/>
                    </a:cubicBezTo>
                    <a:lnTo>
                      <a:pt x="6945210" y="6858002"/>
                    </a:lnTo>
                    <a:lnTo>
                      <a:pt x="6945210" y="0"/>
                    </a:lnTo>
                    <a:close/>
                  </a:path>
                </a:pathLst>
              </a:custGeom>
              <a:solidFill>
                <a:srgbClr val="AFBD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60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C14F2B0-9682-4A81-8452-9FEA225C6035}"/>
                  </a:ext>
                </a:extLst>
              </p:cNvPr>
              <p:cNvSpPr/>
              <p:nvPr/>
            </p:nvSpPr>
            <p:spPr>
              <a:xfrm flipH="1">
                <a:off x="-208868" y="-2"/>
                <a:ext cx="7145111" cy="6858002"/>
              </a:xfrm>
              <a:custGeom>
                <a:avLst/>
                <a:gdLst>
                  <a:gd name="connsiteX0" fmla="*/ 6945210 w 6945210"/>
                  <a:gd name="connsiteY0" fmla="*/ 0 h 6858002"/>
                  <a:gd name="connsiteX1" fmla="*/ 0 w 6945210"/>
                  <a:gd name="connsiteY1" fmla="*/ 0 h 6858002"/>
                  <a:gd name="connsiteX2" fmla="*/ 34322 w 6945210"/>
                  <a:gd name="connsiteY2" fmla="*/ 677520 h 6858002"/>
                  <a:gd name="connsiteX3" fmla="*/ 6905246 w 6945210"/>
                  <a:gd name="connsiteY3" fmla="*/ 6858002 h 6858002"/>
                  <a:gd name="connsiteX4" fmla="*/ 6945210 w 6945210"/>
                  <a:gd name="connsiteY4" fmla="*/ 6858002 h 6858002"/>
                  <a:gd name="connsiteX5" fmla="*/ 6945210 w 6945210"/>
                  <a:gd name="connsiteY5" fmla="*/ 0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45210" h="6858002">
                    <a:moveTo>
                      <a:pt x="6945210" y="0"/>
                    </a:moveTo>
                    <a:lnTo>
                      <a:pt x="0" y="0"/>
                    </a:lnTo>
                    <a:lnTo>
                      <a:pt x="34322" y="677520"/>
                    </a:lnTo>
                    <a:cubicBezTo>
                      <a:pt x="388010" y="4149006"/>
                      <a:pt x="3329249" y="6858002"/>
                      <a:pt x="6905246" y="6858002"/>
                    </a:cubicBezTo>
                    <a:lnTo>
                      <a:pt x="6945210" y="6858002"/>
                    </a:lnTo>
                    <a:lnTo>
                      <a:pt x="6945210" y="0"/>
                    </a:lnTo>
                    <a:close/>
                  </a:path>
                </a:pathLst>
              </a:custGeom>
              <a:solidFill>
                <a:srgbClr val="003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600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80AD7593-B0F2-4DF4-9687-EFE889B75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455321" y="5764330"/>
                <a:ext cx="1991450" cy="619562"/>
              </a:xfrm>
              <a:prstGeom prst="rect">
                <a:avLst/>
              </a:prstGeom>
            </p:spPr>
          </p:pic>
        </p:grp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1C1A231-0642-4A42-AB7E-3D839FABC6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55321" y="5764330"/>
              <a:ext cx="1991450" cy="619562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D313463-CC8E-46A7-9581-0B5C051F20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93568" y="6483152"/>
              <a:ext cx="1434244" cy="175622"/>
            </a:xfrm>
            <a:prstGeom prst="rect">
              <a:avLst/>
            </a:prstGeom>
          </p:spPr>
        </p:pic>
      </p:grp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4CCF4C61-2292-4FB8-8C13-948A96C4AB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321" y="984354"/>
            <a:ext cx="5983579" cy="139809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8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32D7C3A0-AFD0-4D3C-9DD1-35C575C6F0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321" y="2709161"/>
            <a:ext cx="5535904" cy="542925"/>
          </a:xfrm>
        </p:spPr>
        <p:txBody>
          <a:bodyPr/>
          <a:lstStyle>
            <a:lvl1pPr marL="0" indent="0" algn="l">
              <a:buNone/>
              <a:defRPr b="0">
                <a:solidFill>
                  <a:srgbClr val="3EB1C8"/>
                </a:solidFill>
              </a:defRPr>
            </a:lvl1pPr>
          </a:lstStyle>
          <a:p>
            <a:pPr lvl="0" algn="l"/>
            <a:r>
              <a:rPr lang="en-US" sz="2800">
                <a:solidFill>
                  <a:srgbClr val="3EB1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354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: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F73F6A2-A1DB-4319-A211-6CF7911DB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0409" r="6392" b="17247"/>
          <a:stretch/>
        </p:blipFill>
        <p:spPr>
          <a:xfrm>
            <a:off x="88795" y="-2"/>
            <a:ext cx="12103206" cy="685800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1EAFC3A-FEE3-47C3-986F-237096F64033}"/>
              </a:ext>
            </a:extLst>
          </p:cNvPr>
          <p:cNvGrpSpPr/>
          <p:nvPr userDrawn="1"/>
        </p:nvGrpSpPr>
        <p:grpSpPr>
          <a:xfrm>
            <a:off x="-208868" y="-4620"/>
            <a:ext cx="11736680" cy="6867241"/>
            <a:chOff x="-208868" y="-4620"/>
            <a:chExt cx="11736680" cy="68672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BA18D59-50A5-45F5-AD8F-A00B9C90928F}"/>
                </a:ext>
              </a:extLst>
            </p:cNvPr>
            <p:cNvGrpSpPr/>
            <p:nvPr userDrawn="1"/>
          </p:nvGrpSpPr>
          <p:grpSpPr>
            <a:xfrm>
              <a:off x="-208868" y="-4620"/>
              <a:ext cx="8690058" cy="6867241"/>
              <a:chOff x="-208868" y="-4620"/>
              <a:chExt cx="8690058" cy="6867241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231A0A8F-4EFE-46BE-95B1-84AB9A41A54C}"/>
                  </a:ext>
                </a:extLst>
              </p:cNvPr>
              <p:cNvSpPr/>
              <p:nvPr/>
            </p:nvSpPr>
            <p:spPr>
              <a:xfrm>
                <a:off x="455321" y="0"/>
                <a:ext cx="8025869" cy="6862621"/>
              </a:xfrm>
              <a:custGeom>
                <a:avLst/>
                <a:gdLst>
                  <a:gd name="connsiteX0" fmla="*/ 0 w 8025869"/>
                  <a:gd name="connsiteY0" fmla="*/ 0 h 6862621"/>
                  <a:gd name="connsiteX1" fmla="*/ 8025869 w 8025869"/>
                  <a:gd name="connsiteY1" fmla="*/ 0 h 6862621"/>
                  <a:gd name="connsiteX2" fmla="*/ 7991524 w 8025869"/>
                  <a:gd name="connsiteY2" fmla="*/ 677976 h 6862621"/>
                  <a:gd name="connsiteX3" fmla="*/ 1115971 w 8025869"/>
                  <a:gd name="connsiteY3" fmla="*/ 6862621 h 6862621"/>
                  <a:gd name="connsiteX4" fmla="*/ 0 w 8025869"/>
                  <a:gd name="connsiteY4" fmla="*/ 6862620 h 6862621"/>
                  <a:gd name="connsiteX5" fmla="*/ 0 w 8025869"/>
                  <a:gd name="connsiteY5" fmla="*/ 0 h 6862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25869" h="6862621">
                    <a:moveTo>
                      <a:pt x="0" y="0"/>
                    </a:moveTo>
                    <a:lnTo>
                      <a:pt x="8025869" y="0"/>
                    </a:lnTo>
                    <a:lnTo>
                      <a:pt x="7991524" y="677976"/>
                    </a:lnTo>
                    <a:cubicBezTo>
                      <a:pt x="7637598" y="4151800"/>
                      <a:pt x="4694377" y="6862621"/>
                      <a:pt x="1115971" y="6862621"/>
                    </a:cubicBezTo>
                    <a:lnTo>
                      <a:pt x="0" y="686262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3">
                  <a:alphaModFix amt="57000"/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tile tx="0" ty="0" sx="67000" sy="67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4F96CDA-F95B-4D75-9E2F-393A943271D5}"/>
                  </a:ext>
                </a:extLst>
              </p:cNvPr>
              <p:cNvSpPr/>
              <p:nvPr/>
            </p:nvSpPr>
            <p:spPr>
              <a:xfrm flipH="1">
                <a:off x="88794" y="-4620"/>
                <a:ext cx="6945210" cy="6858002"/>
              </a:xfrm>
              <a:custGeom>
                <a:avLst/>
                <a:gdLst>
                  <a:gd name="connsiteX0" fmla="*/ 6945210 w 6945210"/>
                  <a:gd name="connsiteY0" fmla="*/ 0 h 6858002"/>
                  <a:gd name="connsiteX1" fmla="*/ 0 w 6945210"/>
                  <a:gd name="connsiteY1" fmla="*/ 0 h 6858002"/>
                  <a:gd name="connsiteX2" fmla="*/ 34322 w 6945210"/>
                  <a:gd name="connsiteY2" fmla="*/ 677520 h 6858002"/>
                  <a:gd name="connsiteX3" fmla="*/ 6905246 w 6945210"/>
                  <a:gd name="connsiteY3" fmla="*/ 6858002 h 6858002"/>
                  <a:gd name="connsiteX4" fmla="*/ 6945210 w 6945210"/>
                  <a:gd name="connsiteY4" fmla="*/ 6858002 h 6858002"/>
                  <a:gd name="connsiteX5" fmla="*/ 6945210 w 6945210"/>
                  <a:gd name="connsiteY5" fmla="*/ 0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45210" h="6858002">
                    <a:moveTo>
                      <a:pt x="6945210" y="0"/>
                    </a:moveTo>
                    <a:lnTo>
                      <a:pt x="0" y="0"/>
                    </a:lnTo>
                    <a:lnTo>
                      <a:pt x="34322" y="677520"/>
                    </a:lnTo>
                    <a:cubicBezTo>
                      <a:pt x="388010" y="4149006"/>
                      <a:pt x="3329249" y="6858002"/>
                      <a:pt x="6905246" y="6858002"/>
                    </a:cubicBezTo>
                    <a:lnTo>
                      <a:pt x="6945210" y="6858002"/>
                    </a:lnTo>
                    <a:lnTo>
                      <a:pt x="6945210" y="0"/>
                    </a:lnTo>
                    <a:close/>
                  </a:path>
                </a:pathLst>
              </a:custGeom>
              <a:solidFill>
                <a:srgbClr val="AFBD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60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C14F2B0-9682-4A81-8452-9FEA225C6035}"/>
                  </a:ext>
                </a:extLst>
              </p:cNvPr>
              <p:cNvSpPr/>
              <p:nvPr/>
            </p:nvSpPr>
            <p:spPr>
              <a:xfrm flipH="1">
                <a:off x="-208868" y="-2"/>
                <a:ext cx="7145111" cy="6858002"/>
              </a:xfrm>
              <a:custGeom>
                <a:avLst/>
                <a:gdLst>
                  <a:gd name="connsiteX0" fmla="*/ 6945210 w 6945210"/>
                  <a:gd name="connsiteY0" fmla="*/ 0 h 6858002"/>
                  <a:gd name="connsiteX1" fmla="*/ 0 w 6945210"/>
                  <a:gd name="connsiteY1" fmla="*/ 0 h 6858002"/>
                  <a:gd name="connsiteX2" fmla="*/ 34322 w 6945210"/>
                  <a:gd name="connsiteY2" fmla="*/ 677520 h 6858002"/>
                  <a:gd name="connsiteX3" fmla="*/ 6905246 w 6945210"/>
                  <a:gd name="connsiteY3" fmla="*/ 6858002 h 6858002"/>
                  <a:gd name="connsiteX4" fmla="*/ 6945210 w 6945210"/>
                  <a:gd name="connsiteY4" fmla="*/ 6858002 h 6858002"/>
                  <a:gd name="connsiteX5" fmla="*/ 6945210 w 6945210"/>
                  <a:gd name="connsiteY5" fmla="*/ 0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45210" h="6858002">
                    <a:moveTo>
                      <a:pt x="6945210" y="0"/>
                    </a:moveTo>
                    <a:lnTo>
                      <a:pt x="0" y="0"/>
                    </a:lnTo>
                    <a:lnTo>
                      <a:pt x="34322" y="677520"/>
                    </a:lnTo>
                    <a:cubicBezTo>
                      <a:pt x="388010" y="4149006"/>
                      <a:pt x="3329249" y="6858002"/>
                      <a:pt x="6905246" y="6858002"/>
                    </a:cubicBezTo>
                    <a:lnTo>
                      <a:pt x="6945210" y="6858002"/>
                    </a:lnTo>
                    <a:lnTo>
                      <a:pt x="6945210" y="0"/>
                    </a:lnTo>
                    <a:close/>
                  </a:path>
                </a:pathLst>
              </a:custGeom>
              <a:solidFill>
                <a:srgbClr val="003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600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80AD7593-B0F2-4DF4-9687-EFE889B75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455321" y="5764330"/>
                <a:ext cx="1991450" cy="619562"/>
              </a:xfrm>
              <a:prstGeom prst="rect">
                <a:avLst/>
              </a:prstGeom>
            </p:spPr>
          </p:pic>
        </p:grp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1C1A231-0642-4A42-AB7E-3D839FABC6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55321" y="5764330"/>
              <a:ext cx="1991450" cy="619562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D313463-CC8E-46A7-9581-0B5C051F20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93568" y="6483152"/>
              <a:ext cx="1434244" cy="175622"/>
            </a:xfrm>
            <a:prstGeom prst="rect">
              <a:avLst/>
            </a:prstGeom>
          </p:spPr>
        </p:pic>
      </p:grp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4CCF4C61-2292-4FB8-8C13-948A96C4AB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321" y="984354"/>
            <a:ext cx="5983579" cy="139809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8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32D7C3A0-AFD0-4D3C-9DD1-35C575C6F0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321" y="2709161"/>
            <a:ext cx="5535904" cy="542925"/>
          </a:xfrm>
        </p:spPr>
        <p:txBody>
          <a:bodyPr/>
          <a:lstStyle>
            <a:lvl1pPr marL="0" indent="0" algn="l">
              <a:buNone/>
              <a:defRPr b="0">
                <a:solidFill>
                  <a:srgbClr val="3EB1C8"/>
                </a:solidFill>
              </a:defRPr>
            </a:lvl1pPr>
          </a:lstStyle>
          <a:p>
            <a:pPr lvl="0" algn="l"/>
            <a:r>
              <a:rPr lang="en-US" sz="2800">
                <a:solidFill>
                  <a:srgbClr val="3EB1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491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DD4AD73-1020-4AA2-8F2A-595210DE7AF1}"/>
              </a:ext>
            </a:extLst>
          </p:cNvPr>
          <p:cNvGrpSpPr/>
          <p:nvPr userDrawn="1"/>
        </p:nvGrpSpPr>
        <p:grpSpPr>
          <a:xfrm>
            <a:off x="0" y="-1"/>
            <a:ext cx="12192001" cy="6858001"/>
            <a:chOff x="0" y="-1"/>
            <a:chExt cx="12192001" cy="68580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486155-5329-43D5-951B-7FE09715799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3B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F12A471-CD65-4120-8064-CCF5CF3E0EAA}"/>
                </a:ext>
              </a:extLst>
            </p:cNvPr>
            <p:cNvSpPr/>
            <p:nvPr/>
          </p:nvSpPr>
          <p:spPr>
            <a:xfrm>
              <a:off x="4177693" y="-1"/>
              <a:ext cx="8014308" cy="6858001"/>
            </a:xfrm>
            <a:custGeom>
              <a:avLst/>
              <a:gdLst>
                <a:gd name="connsiteX0" fmla="*/ 7047167 w 7052493"/>
                <a:gd name="connsiteY0" fmla="*/ 0 h 6034957"/>
                <a:gd name="connsiteX1" fmla="*/ 7052493 w 7052493"/>
                <a:gd name="connsiteY1" fmla="*/ 0 h 6034957"/>
                <a:gd name="connsiteX2" fmla="*/ 7052493 w 7052493"/>
                <a:gd name="connsiteY2" fmla="*/ 6034957 h 6034957"/>
                <a:gd name="connsiteX3" fmla="*/ 0 w 7052493"/>
                <a:gd name="connsiteY3" fmla="*/ 6034957 h 6034957"/>
                <a:gd name="connsiteX4" fmla="*/ 0 w 7052493"/>
                <a:gd name="connsiteY4" fmla="*/ 6034956 h 6034957"/>
                <a:gd name="connsiteX5" fmla="*/ 990176 w 7052493"/>
                <a:gd name="connsiteY5" fmla="*/ 6034956 h 6034957"/>
                <a:gd name="connsiteX6" fmla="*/ 7017061 w 7052493"/>
                <a:gd name="connsiteY6" fmla="*/ 596208 h 6034957"/>
                <a:gd name="connsiteX7" fmla="*/ 7047167 w 7052493"/>
                <a:gd name="connsiteY7" fmla="*/ 0 h 603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52493" h="6034957">
                  <a:moveTo>
                    <a:pt x="7047167" y="0"/>
                  </a:moveTo>
                  <a:lnTo>
                    <a:pt x="7052493" y="0"/>
                  </a:lnTo>
                  <a:lnTo>
                    <a:pt x="7052493" y="6034957"/>
                  </a:lnTo>
                  <a:lnTo>
                    <a:pt x="0" y="6034957"/>
                  </a:lnTo>
                  <a:lnTo>
                    <a:pt x="0" y="6034956"/>
                  </a:lnTo>
                  <a:lnTo>
                    <a:pt x="990176" y="6034956"/>
                  </a:lnTo>
                  <a:cubicBezTo>
                    <a:pt x="4126890" y="6034956"/>
                    <a:pt x="6706821" y="3651072"/>
                    <a:pt x="7017061" y="596208"/>
                  </a:cubicBezTo>
                  <a:lnTo>
                    <a:pt x="7047167" y="0"/>
                  </a:lnTo>
                  <a:close/>
                </a:path>
              </a:pathLst>
            </a:custGeom>
            <a:blipFill dpi="0" rotWithShape="1">
              <a:blip r:embed="rId2">
                <a:alphaModFix amt="57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7000" sy="6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7DD584F-AAE6-4333-85AC-E9D3F679C0CF}"/>
                </a:ext>
              </a:extLst>
            </p:cNvPr>
            <p:cNvGrpSpPr/>
            <p:nvPr/>
          </p:nvGrpSpPr>
          <p:grpSpPr>
            <a:xfrm>
              <a:off x="447476" y="6585535"/>
              <a:ext cx="1825384" cy="272465"/>
              <a:chOff x="447476" y="6585535"/>
              <a:chExt cx="1825384" cy="27246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1D3ECE23-343A-42C5-A70C-E940D235FCC6}"/>
                  </a:ext>
                </a:extLst>
              </p:cNvPr>
              <p:cNvSpPr/>
              <p:nvPr/>
            </p:nvSpPr>
            <p:spPr>
              <a:xfrm>
                <a:off x="447476" y="6585535"/>
                <a:ext cx="1825384" cy="272465"/>
              </a:xfrm>
              <a:custGeom>
                <a:avLst/>
                <a:gdLst>
                  <a:gd name="connsiteX0" fmla="*/ 1447426 w 1825384"/>
                  <a:gd name="connsiteY0" fmla="*/ 0 h 272465"/>
                  <a:gd name="connsiteX1" fmla="*/ 1551924 w 1825384"/>
                  <a:gd name="connsiteY1" fmla="*/ 0 h 272465"/>
                  <a:gd name="connsiteX2" fmla="*/ 1824025 w 1825384"/>
                  <a:gd name="connsiteY2" fmla="*/ 245548 h 272465"/>
                  <a:gd name="connsiteX3" fmla="*/ 1825384 w 1825384"/>
                  <a:gd name="connsiteY3" fmla="*/ 272465 h 272465"/>
                  <a:gd name="connsiteX4" fmla="*/ 1447426 w 1825384"/>
                  <a:gd name="connsiteY4" fmla="*/ 272465 h 272465"/>
                  <a:gd name="connsiteX5" fmla="*/ 377957 w 1825384"/>
                  <a:gd name="connsiteY5" fmla="*/ 0 h 272465"/>
                  <a:gd name="connsiteX6" fmla="*/ 1447425 w 1825384"/>
                  <a:gd name="connsiteY6" fmla="*/ 0 h 272465"/>
                  <a:gd name="connsiteX7" fmla="*/ 1447425 w 1825384"/>
                  <a:gd name="connsiteY7" fmla="*/ 272465 h 272465"/>
                  <a:gd name="connsiteX8" fmla="*/ 0 w 1825384"/>
                  <a:gd name="connsiteY8" fmla="*/ 272465 h 272465"/>
                  <a:gd name="connsiteX9" fmla="*/ 0 w 1825384"/>
                  <a:gd name="connsiteY9" fmla="*/ 272464 h 272465"/>
                  <a:gd name="connsiteX10" fmla="*/ 104497 w 1825384"/>
                  <a:gd name="connsiteY10" fmla="*/ 272464 h 272465"/>
                  <a:gd name="connsiteX11" fmla="*/ 376598 w 1825384"/>
                  <a:gd name="connsiteY11" fmla="*/ 26917 h 272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25384" h="272465">
                    <a:moveTo>
                      <a:pt x="1447426" y="0"/>
                    </a:moveTo>
                    <a:lnTo>
                      <a:pt x="1551924" y="0"/>
                    </a:lnTo>
                    <a:cubicBezTo>
                      <a:pt x="1693540" y="0"/>
                      <a:pt x="1810018" y="107627"/>
                      <a:pt x="1824025" y="245548"/>
                    </a:cubicBezTo>
                    <a:lnTo>
                      <a:pt x="1825384" y="272465"/>
                    </a:lnTo>
                    <a:lnTo>
                      <a:pt x="1447426" y="272465"/>
                    </a:lnTo>
                    <a:close/>
                    <a:moveTo>
                      <a:pt x="377957" y="0"/>
                    </a:moveTo>
                    <a:lnTo>
                      <a:pt x="1447425" y="0"/>
                    </a:lnTo>
                    <a:lnTo>
                      <a:pt x="1447425" y="272465"/>
                    </a:lnTo>
                    <a:lnTo>
                      <a:pt x="0" y="272465"/>
                    </a:lnTo>
                    <a:lnTo>
                      <a:pt x="0" y="272464"/>
                    </a:lnTo>
                    <a:lnTo>
                      <a:pt x="104497" y="272464"/>
                    </a:lnTo>
                    <a:cubicBezTo>
                      <a:pt x="246113" y="272464"/>
                      <a:pt x="362591" y="164837"/>
                      <a:pt x="376598" y="269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NZ"/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2FC9A3F9-BABD-4851-B7B0-BB447EF2A5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86592" y="6649767"/>
                <a:ext cx="953608" cy="144000"/>
              </a:xfrm>
              <a:prstGeom prst="rect">
                <a:avLst/>
              </a:prstGeom>
            </p:spPr>
          </p:pic>
        </p:grpSp>
      </p:grp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8FF0346-4E37-4ECD-B553-87D9DDE27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64" y="1409310"/>
            <a:ext cx="10933135" cy="79630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8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195597E-C1F4-4637-9AF8-9103823BE2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087" y="2283777"/>
            <a:ext cx="10883383" cy="542925"/>
          </a:xfrm>
        </p:spPr>
        <p:txBody>
          <a:bodyPr/>
          <a:lstStyle>
            <a:lvl1pPr marL="0" indent="0" algn="l">
              <a:buNone/>
              <a:defRPr b="0">
                <a:solidFill>
                  <a:srgbClr val="3EB1C8"/>
                </a:solidFill>
              </a:defRPr>
            </a:lvl1pPr>
          </a:lstStyle>
          <a:p>
            <a:pPr lvl="0" algn="l"/>
            <a:r>
              <a:rPr lang="en-US" sz="2800">
                <a:solidFill>
                  <a:srgbClr val="3EB1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08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EF98EC-B396-4446-8CB8-47A96BB9B0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500" y="2112466"/>
            <a:ext cx="10703640" cy="40175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F9197A6C-EAB8-4EFC-B870-10C08498D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9" y="564904"/>
            <a:ext cx="10703640" cy="79630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D93902D7-D063-4A3C-8449-60A47EC018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8499" y="1223839"/>
            <a:ext cx="10693055" cy="542925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rgbClr val="287E8F"/>
                </a:solidFill>
              </a:defRPr>
            </a:lvl1pPr>
          </a:lstStyle>
          <a:p>
            <a:pPr lvl="0" algn="l"/>
            <a:r>
              <a:rPr lang="en-US" sz="2800">
                <a:solidFill>
                  <a:srgbClr val="3EB1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290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EF98EC-B396-4446-8CB8-47A96BB9B0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500" y="2112466"/>
            <a:ext cx="6568574" cy="40175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F9197A6C-EAB8-4EFC-B870-10C08498D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9" y="564904"/>
            <a:ext cx="6568574" cy="79630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D93902D7-D063-4A3C-8449-60A47EC018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8500" y="1223839"/>
            <a:ext cx="6562078" cy="542925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rgbClr val="287E8F"/>
                </a:solidFill>
              </a:defRPr>
            </a:lvl1pPr>
          </a:lstStyle>
          <a:p>
            <a:pPr lvl="0" algn="l"/>
            <a:r>
              <a:rPr lang="en-US" sz="2800">
                <a:solidFill>
                  <a:srgbClr val="3EB1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6D175B-19F5-4A7E-8B68-C188D01C92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40675" y="0"/>
            <a:ext cx="42513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0361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EF98EC-B396-4446-8CB8-47A96BB9B0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500" y="2112466"/>
            <a:ext cx="4655553" cy="40175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F9197A6C-EAB8-4EFC-B870-10C08498D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9" y="564904"/>
            <a:ext cx="4655553" cy="79630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D93902D7-D063-4A3C-8449-60A47EC018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8500" y="1223839"/>
            <a:ext cx="4650949" cy="542925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rgbClr val="287E8F"/>
                </a:solidFill>
              </a:defRPr>
            </a:lvl1pPr>
          </a:lstStyle>
          <a:p>
            <a:pPr lvl="0" algn="l"/>
            <a:r>
              <a:rPr lang="en-US" sz="2800">
                <a:solidFill>
                  <a:srgbClr val="3EB1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6D175B-19F5-4A7E-8B68-C188D01C92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600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EF98EC-B396-4446-8CB8-47A96BB9B0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5488" y="2112466"/>
            <a:ext cx="6568574" cy="40175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F9197A6C-EAB8-4EFC-B870-10C08498D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5487" y="564904"/>
            <a:ext cx="6568574" cy="79630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D93902D7-D063-4A3C-8449-60A47EC018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5488" y="1223839"/>
            <a:ext cx="6562078" cy="542925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rgbClr val="287E8F"/>
                </a:solidFill>
              </a:defRPr>
            </a:lvl1pPr>
          </a:lstStyle>
          <a:p>
            <a:pPr lvl="0" algn="l"/>
            <a:r>
              <a:rPr lang="en-US" sz="2800">
                <a:solidFill>
                  <a:srgbClr val="3EB1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6D175B-19F5-4A7E-8B68-C188D01C92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2513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92EB070-36F5-45DE-B933-FA67A842304A}"/>
              </a:ext>
            </a:extLst>
          </p:cNvPr>
          <p:cNvSpPr/>
          <p:nvPr userDrawn="1"/>
        </p:nvSpPr>
        <p:spPr>
          <a:xfrm>
            <a:off x="447476" y="6585535"/>
            <a:ext cx="1825384" cy="272465"/>
          </a:xfrm>
          <a:custGeom>
            <a:avLst/>
            <a:gdLst>
              <a:gd name="connsiteX0" fmla="*/ 1447426 w 1825384"/>
              <a:gd name="connsiteY0" fmla="*/ 0 h 272465"/>
              <a:gd name="connsiteX1" fmla="*/ 1551924 w 1825384"/>
              <a:gd name="connsiteY1" fmla="*/ 0 h 272465"/>
              <a:gd name="connsiteX2" fmla="*/ 1824025 w 1825384"/>
              <a:gd name="connsiteY2" fmla="*/ 245548 h 272465"/>
              <a:gd name="connsiteX3" fmla="*/ 1825384 w 1825384"/>
              <a:gd name="connsiteY3" fmla="*/ 272465 h 272465"/>
              <a:gd name="connsiteX4" fmla="*/ 1447426 w 1825384"/>
              <a:gd name="connsiteY4" fmla="*/ 272465 h 272465"/>
              <a:gd name="connsiteX5" fmla="*/ 377957 w 1825384"/>
              <a:gd name="connsiteY5" fmla="*/ 0 h 272465"/>
              <a:gd name="connsiteX6" fmla="*/ 1447425 w 1825384"/>
              <a:gd name="connsiteY6" fmla="*/ 0 h 272465"/>
              <a:gd name="connsiteX7" fmla="*/ 1447425 w 1825384"/>
              <a:gd name="connsiteY7" fmla="*/ 272465 h 272465"/>
              <a:gd name="connsiteX8" fmla="*/ 0 w 1825384"/>
              <a:gd name="connsiteY8" fmla="*/ 272465 h 272465"/>
              <a:gd name="connsiteX9" fmla="*/ 0 w 1825384"/>
              <a:gd name="connsiteY9" fmla="*/ 272464 h 272465"/>
              <a:gd name="connsiteX10" fmla="*/ 104497 w 1825384"/>
              <a:gd name="connsiteY10" fmla="*/ 272464 h 272465"/>
              <a:gd name="connsiteX11" fmla="*/ 376598 w 1825384"/>
              <a:gd name="connsiteY11" fmla="*/ 26917 h 27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5384" h="272465">
                <a:moveTo>
                  <a:pt x="1447426" y="0"/>
                </a:moveTo>
                <a:lnTo>
                  <a:pt x="1551924" y="0"/>
                </a:lnTo>
                <a:cubicBezTo>
                  <a:pt x="1693540" y="0"/>
                  <a:pt x="1810018" y="107627"/>
                  <a:pt x="1824025" y="245548"/>
                </a:cubicBezTo>
                <a:lnTo>
                  <a:pt x="1825384" y="272465"/>
                </a:lnTo>
                <a:lnTo>
                  <a:pt x="1447426" y="272465"/>
                </a:lnTo>
                <a:close/>
                <a:moveTo>
                  <a:pt x="377957" y="0"/>
                </a:moveTo>
                <a:lnTo>
                  <a:pt x="1447425" y="0"/>
                </a:lnTo>
                <a:lnTo>
                  <a:pt x="1447425" y="272465"/>
                </a:lnTo>
                <a:lnTo>
                  <a:pt x="0" y="272465"/>
                </a:lnTo>
                <a:lnTo>
                  <a:pt x="0" y="272464"/>
                </a:lnTo>
                <a:lnTo>
                  <a:pt x="104497" y="272464"/>
                </a:lnTo>
                <a:cubicBezTo>
                  <a:pt x="246113" y="272464"/>
                  <a:pt x="362591" y="164837"/>
                  <a:pt x="376598" y="269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1257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 descr="Title">
            <a:extLst>
              <a:ext uri="{FF2B5EF4-FFF2-40B4-BE49-F238E27FC236}">
                <a16:creationId xmlns:a16="http://schemas.microsoft.com/office/drawing/2014/main" id="{522502F0-1709-475E-9B27-DD2E91F73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9476"/>
            <a:ext cx="10515600" cy="622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4D0AA-0F19-428E-8B5D-F40B2673C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16175"/>
            <a:ext cx="10515600" cy="378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B7E778-0AC2-44D7-AE7D-7864328E70C9}"/>
              </a:ext>
            </a:extLst>
          </p:cNvPr>
          <p:cNvGrpSpPr/>
          <p:nvPr userDrawn="1"/>
        </p:nvGrpSpPr>
        <p:grpSpPr>
          <a:xfrm>
            <a:off x="450537" y="6585535"/>
            <a:ext cx="1825384" cy="272465"/>
            <a:chOff x="9601199" y="6585534"/>
            <a:chExt cx="1825384" cy="27246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06B0276-FBBE-4FD0-BB96-CBB0E575BFB6}"/>
                </a:ext>
              </a:extLst>
            </p:cNvPr>
            <p:cNvSpPr/>
            <p:nvPr/>
          </p:nvSpPr>
          <p:spPr>
            <a:xfrm>
              <a:off x="9601199" y="6585534"/>
              <a:ext cx="1825384" cy="272465"/>
            </a:xfrm>
            <a:custGeom>
              <a:avLst/>
              <a:gdLst>
                <a:gd name="connsiteX0" fmla="*/ 1447426 w 1825384"/>
                <a:gd name="connsiteY0" fmla="*/ 0 h 272465"/>
                <a:gd name="connsiteX1" fmla="*/ 1551924 w 1825384"/>
                <a:gd name="connsiteY1" fmla="*/ 0 h 272465"/>
                <a:gd name="connsiteX2" fmla="*/ 1824025 w 1825384"/>
                <a:gd name="connsiteY2" fmla="*/ 245548 h 272465"/>
                <a:gd name="connsiteX3" fmla="*/ 1825384 w 1825384"/>
                <a:gd name="connsiteY3" fmla="*/ 272465 h 272465"/>
                <a:gd name="connsiteX4" fmla="*/ 1447426 w 1825384"/>
                <a:gd name="connsiteY4" fmla="*/ 272465 h 272465"/>
                <a:gd name="connsiteX5" fmla="*/ 377957 w 1825384"/>
                <a:gd name="connsiteY5" fmla="*/ 0 h 272465"/>
                <a:gd name="connsiteX6" fmla="*/ 1447425 w 1825384"/>
                <a:gd name="connsiteY6" fmla="*/ 0 h 272465"/>
                <a:gd name="connsiteX7" fmla="*/ 1447425 w 1825384"/>
                <a:gd name="connsiteY7" fmla="*/ 272465 h 272465"/>
                <a:gd name="connsiteX8" fmla="*/ 0 w 1825384"/>
                <a:gd name="connsiteY8" fmla="*/ 272465 h 272465"/>
                <a:gd name="connsiteX9" fmla="*/ 0 w 1825384"/>
                <a:gd name="connsiteY9" fmla="*/ 272464 h 272465"/>
                <a:gd name="connsiteX10" fmla="*/ 104497 w 1825384"/>
                <a:gd name="connsiteY10" fmla="*/ 272464 h 272465"/>
                <a:gd name="connsiteX11" fmla="*/ 376598 w 1825384"/>
                <a:gd name="connsiteY11" fmla="*/ 26917 h 27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5384" h="272465">
                  <a:moveTo>
                    <a:pt x="1447426" y="0"/>
                  </a:moveTo>
                  <a:lnTo>
                    <a:pt x="1551924" y="0"/>
                  </a:lnTo>
                  <a:cubicBezTo>
                    <a:pt x="1693540" y="0"/>
                    <a:pt x="1810018" y="107627"/>
                    <a:pt x="1824025" y="245548"/>
                  </a:cubicBezTo>
                  <a:lnTo>
                    <a:pt x="1825384" y="272465"/>
                  </a:lnTo>
                  <a:lnTo>
                    <a:pt x="1447426" y="272465"/>
                  </a:lnTo>
                  <a:close/>
                  <a:moveTo>
                    <a:pt x="377957" y="0"/>
                  </a:moveTo>
                  <a:lnTo>
                    <a:pt x="1447425" y="0"/>
                  </a:lnTo>
                  <a:lnTo>
                    <a:pt x="1447425" y="272465"/>
                  </a:lnTo>
                  <a:lnTo>
                    <a:pt x="0" y="272465"/>
                  </a:lnTo>
                  <a:lnTo>
                    <a:pt x="0" y="272464"/>
                  </a:lnTo>
                  <a:lnTo>
                    <a:pt x="104497" y="272464"/>
                  </a:lnTo>
                  <a:cubicBezTo>
                    <a:pt x="246113" y="272464"/>
                    <a:pt x="362591" y="164837"/>
                    <a:pt x="376598" y="26917"/>
                  </a:cubicBezTo>
                  <a:close/>
                </a:path>
              </a:pathLst>
            </a:custGeom>
            <a:solidFill>
              <a:srgbClr val="003B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NZ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4BFB903-901B-41A3-AC21-CCCA25CF0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151002" y="6649766"/>
              <a:ext cx="953609" cy="14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18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3B5C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90000"/>
        </a:lnSpc>
        <a:spcBef>
          <a:spcPts val="1000"/>
        </a:spcBef>
        <a:spcAft>
          <a:spcPts val="1000"/>
        </a:spcAft>
        <a:buClr>
          <a:srgbClr val="287E8F"/>
        </a:buClr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89535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Clr>
          <a:srgbClr val="287E8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Clr>
          <a:srgbClr val="287E8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Clr>
          <a:srgbClr val="287E8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Clr>
          <a:srgbClr val="287E8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so.org/iso-31000-risk-management.html#:~:text=ISO%2031000%2C%20Risk%20management%20%E2%80%93%20Guidelines,its%20size%2C%20activity%20or%20sector." TargetMode="External"/><Relationship Id="rId3" Type="http://schemas.openxmlformats.org/officeDocument/2006/relationships/hyperlink" Target="https://www.nzta.govt.nz/resources/cost-estimation-manual/" TargetMode="External"/><Relationship Id="rId7" Type="http://schemas.openxmlformats.org/officeDocument/2006/relationships/hyperlink" Target="https://www.treasury.govt.nz/sites/default/files/2015-07/cba-guide-jul15.pdf" TargetMode="External"/><Relationship Id="rId2" Type="http://schemas.openxmlformats.org/officeDocument/2006/relationships/hyperlink" Target="https://www.nzta.govt.nz/resources/land-transport-benefits-framework-measures-manual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nzta.govt.nz/roads-and-rail/highways-information-portal/technical-disciplines/environment-and-sustainability-in-our-operations/environmental-technical-areas/air-quality/vehicle-emissions-prediction-model/" TargetMode="External"/><Relationship Id="rId5" Type="http://schemas.openxmlformats.org/officeDocument/2006/relationships/hyperlink" Target="https://www.nzta.govt.nz/assets/resources/monetised-benefits-and-costs-manual/crash-risk-factors-guidelines-compendium.pdf" TargetMode="External"/><Relationship Id="rId4" Type="http://schemas.openxmlformats.org/officeDocument/2006/relationships/hyperlink" Target="https://www.nzta.govt.nz/resources/transport-model-development-guidelines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F56849-B02A-458E-9FAD-313DA87F3F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B0D1F-520C-4221-B855-1F260DC270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3" name="Picture 12" descr="A picture containing outdoor, nature, shore&#10;&#10;Description automatically generated">
            <a:extLst>
              <a:ext uri="{FF2B5EF4-FFF2-40B4-BE49-F238E27FC236}">
                <a16:creationId xmlns:a16="http://schemas.microsoft.com/office/drawing/2014/main" id="{700E111D-BD80-4D57-A8F8-9301AD3AF1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0" t="65359" r="10562" b="5507"/>
          <a:stretch/>
        </p:blipFill>
        <p:spPr>
          <a:xfrm>
            <a:off x="285749" y="4620"/>
            <a:ext cx="11906251" cy="68533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1030458-BC63-42AC-A96B-BCBEC61C009D}"/>
              </a:ext>
            </a:extLst>
          </p:cNvPr>
          <p:cNvGrpSpPr/>
          <p:nvPr/>
        </p:nvGrpSpPr>
        <p:grpSpPr>
          <a:xfrm>
            <a:off x="-208869" y="-20626"/>
            <a:ext cx="11736680" cy="6867241"/>
            <a:chOff x="-208868" y="-4620"/>
            <a:chExt cx="11736680" cy="68672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90ACC60-442C-4499-B832-B07E40F1C564}"/>
                </a:ext>
              </a:extLst>
            </p:cNvPr>
            <p:cNvGrpSpPr/>
            <p:nvPr userDrawn="1"/>
          </p:nvGrpSpPr>
          <p:grpSpPr>
            <a:xfrm>
              <a:off x="-208868" y="-4620"/>
              <a:ext cx="8690058" cy="6867241"/>
              <a:chOff x="-208868" y="-4620"/>
              <a:chExt cx="8690058" cy="6867241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6692FB4-0BC0-45C6-836F-521D72100E18}"/>
                  </a:ext>
                </a:extLst>
              </p:cNvPr>
              <p:cNvSpPr/>
              <p:nvPr/>
            </p:nvSpPr>
            <p:spPr>
              <a:xfrm>
                <a:off x="455321" y="0"/>
                <a:ext cx="8025869" cy="6862621"/>
              </a:xfrm>
              <a:custGeom>
                <a:avLst/>
                <a:gdLst>
                  <a:gd name="connsiteX0" fmla="*/ 0 w 8025869"/>
                  <a:gd name="connsiteY0" fmla="*/ 0 h 6862621"/>
                  <a:gd name="connsiteX1" fmla="*/ 8025869 w 8025869"/>
                  <a:gd name="connsiteY1" fmla="*/ 0 h 6862621"/>
                  <a:gd name="connsiteX2" fmla="*/ 7991524 w 8025869"/>
                  <a:gd name="connsiteY2" fmla="*/ 677976 h 6862621"/>
                  <a:gd name="connsiteX3" fmla="*/ 1115971 w 8025869"/>
                  <a:gd name="connsiteY3" fmla="*/ 6862621 h 6862621"/>
                  <a:gd name="connsiteX4" fmla="*/ 0 w 8025869"/>
                  <a:gd name="connsiteY4" fmla="*/ 6862620 h 6862621"/>
                  <a:gd name="connsiteX5" fmla="*/ 0 w 8025869"/>
                  <a:gd name="connsiteY5" fmla="*/ 0 h 6862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25869" h="6862621">
                    <a:moveTo>
                      <a:pt x="0" y="0"/>
                    </a:moveTo>
                    <a:lnTo>
                      <a:pt x="8025869" y="0"/>
                    </a:lnTo>
                    <a:lnTo>
                      <a:pt x="7991524" y="677976"/>
                    </a:lnTo>
                    <a:cubicBezTo>
                      <a:pt x="7637598" y="4151800"/>
                      <a:pt x="4694377" y="6862621"/>
                      <a:pt x="1115971" y="6862621"/>
                    </a:cubicBezTo>
                    <a:lnTo>
                      <a:pt x="0" y="686262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3">
                  <a:alphaModFix amt="57000"/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tile tx="0" ty="0" sx="67000" sy="67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68A5E8C-6DBE-4EC6-899F-254A917EDBDE}"/>
                  </a:ext>
                </a:extLst>
              </p:cNvPr>
              <p:cNvSpPr/>
              <p:nvPr/>
            </p:nvSpPr>
            <p:spPr>
              <a:xfrm flipH="1">
                <a:off x="88794" y="-4620"/>
                <a:ext cx="6945210" cy="6858002"/>
              </a:xfrm>
              <a:custGeom>
                <a:avLst/>
                <a:gdLst>
                  <a:gd name="connsiteX0" fmla="*/ 6945210 w 6945210"/>
                  <a:gd name="connsiteY0" fmla="*/ 0 h 6858002"/>
                  <a:gd name="connsiteX1" fmla="*/ 0 w 6945210"/>
                  <a:gd name="connsiteY1" fmla="*/ 0 h 6858002"/>
                  <a:gd name="connsiteX2" fmla="*/ 34322 w 6945210"/>
                  <a:gd name="connsiteY2" fmla="*/ 677520 h 6858002"/>
                  <a:gd name="connsiteX3" fmla="*/ 6905246 w 6945210"/>
                  <a:gd name="connsiteY3" fmla="*/ 6858002 h 6858002"/>
                  <a:gd name="connsiteX4" fmla="*/ 6945210 w 6945210"/>
                  <a:gd name="connsiteY4" fmla="*/ 6858002 h 6858002"/>
                  <a:gd name="connsiteX5" fmla="*/ 6945210 w 6945210"/>
                  <a:gd name="connsiteY5" fmla="*/ 0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45210" h="6858002">
                    <a:moveTo>
                      <a:pt x="6945210" y="0"/>
                    </a:moveTo>
                    <a:lnTo>
                      <a:pt x="0" y="0"/>
                    </a:lnTo>
                    <a:lnTo>
                      <a:pt x="34322" y="677520"/>
                    </a:lnTo>
                    <a:cubicBezTo>
                      <a:pt x="388010" y="4149006"/>
                      <a:pt x="3329249" y="6858002"/>
                      <a:pt x="6905246" y="6858002"/>
                    </a:cubicBezTo>
                    <a:lnTo>
                      <a:pt x="6945210" y="6858002"/>
                    </a:lnTo>
                    <a:lnTo>
                      <a:pt x="6945210" y="0"/>
                    </a:lnTo>
                    <a:close/>
                  </a:path>
                </a:pathLst>
              </a:custGeom>
              <a:solidFill>
                <a:srgbClr val="AFBD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6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274C473-CB3A-4BBC-A5BF-671DC071144D}"/>
                  </a:ext>
                </a:extLst>
              </p:cNvPr>
              <p:cNvSpPr/>
              <p:nvPr/>
            </p:nvSpPr>
            <p:spPr>
              <a:xfrm flipH="1">
                <a:off x="-208868" y="-2"/>
                <a:ext cx="7145111" cy="6858002"/>
              </a:xfrm>
              <a:custGeom>
                <a:avLst/>
                <a:gdLst>
                  <a:gd name="connsiteX0" fmla="*/ 6945210 w 6945210"/>
                  <a:gd name="connsiteY0" fmla="*/ 0 h 6858002"/>
                  <a:gd name="connsiteX1" fmla="*/ 0 w 6945210"/>
                  <a:gd name="connsiteY1" fmla="*/ 0 h 6858002"/>
                  <a:gd name="connsiteX2" fmla="*/ 34322 w 6945210"/>
                  <a:gd name="connsiteY2" fmla="*/ 677520 h 6858002"/>
                  <a:gd name="connsiteX3" fmla="*/ 6905246 w 6945210"/>
                  <a:gd name="connsiteY3" fmla="*/ 6858002 h 6858002"/>
                  <a:gd name="connsiteX4" fmla="*/ 6945210 w 6945210"/>
                  <a:gd name="connsiteY4" fmla="*/ 6858002 h 6858002"/>
                  <a:gd name="connsiteX5" fmla="*/ 6945210 w 6945210"/>
                  <a:gd name="connsiteY5" fmla="*/ 0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45210" h="6858002">
                    <a:moveTo>
                      <a:pt x="6945210" y="0"/>
                    </a:moveTo>
                    <a:lnTo>
                      <a:pt x="0" y="0"/>
                    </a:lnTo>
                    <a:lnTo>
                      <a:pt x="34322" y="677520"/>
                    </a:lnTo>
                    <a:cubicBezTo>
                      <a:pt x="388010" y="4149006"/>
                      <a:pt x="3329249" y="6858002"/>
                      <a:pt x="6905246" y="6858002"/>
                    </a:cubicBezTo>
                    <a:lnTo>
                      <a:pt x="6945210" y="6858002"/>
                    </a:lnTo>
                    <a:lnTo>
                      <a:pt x="6945210" y="0"/>
                    </a:lnTo>
                    <a:close/>
                  </a:path>
                </a:pathLst>
              </a:custGeom>
              <a:solidFill>
                <a:srgbClr val="003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600"/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140051E2-D8A4-4310-87C8-CC88381340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455321" y="5764330"/>
                <a:ext cx="1991450" cy="619562"/>
              </a:xfrm>
              <a:prstGeom prst="rect">
                <a:avLst/>
              </a:prstGeom>
            </p:spPr>
          </p:pic>
        </p:grp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BCB1E55-9B03-4D38-8A00-227601566E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55321" y="5764330"/>
              <a:ext cx="1991450" cy="619562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D6DD692-10F6-4717-A55E-EA15F7672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93568" y="6483152"/>
              <a:ext cx="1434244" cy="175622"/>
            </a:xfrm>
            <a:prstGeom prst="rect">
              <a:avLst/>
            </a:prstGeom>
          </p:spPr>
        </p:pic>
      </p:grp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F0EA13B-833E-44D0-B7FA-9192FFDADC6A}"/>
              </a:ext>
            </a:extLst>
          </p:cNvPr>
          <p:cNvSpPr txBox="1">
            <a:spLocks/>
          </p:cNvSpPr>
          <p:nvPr/>
        </p:nvSpPr>
        <p:spPr>
          <a:xfrm>
            <a:off x="455320" y="988974"/>
            <a:ext cx="5983579" cy="727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287E8F"/>
              </a:buClr>
              <a:buFontTx/>
              <a:buNone/>
              <a:defRPr sz="48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89535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>
                <a:srgbClr val="287E8F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>
                <a:srgbClr val="287E8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>
                <a:srgbClr val="287E8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>
                <a:srgbClr val="287E8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/>
              <a:t>Monetised</a:t>
            </a:r>
            <a:r>
              <a:rPr lang="en-US"/>
              <a:t> benefits and costs manual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E7D536-2A34-45C6-B9C1-F52E22101ED9}"/>
              </a:ext>
            </a:extLst>
          </p:cNvPr>
          <p:cNvSpPr txBox="1"/>
          <p:nvPr/>
        </p:nvSpPr>
        <p:spPr>
          <a:xfrm>
            <a:off x="455319" y="2355583"/>
            <a:ext cx="577911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NZ" sz="2800" b="1">
                <a:solidFill>
                  <a:srgbClr val="3EB1C8"/>
                </a:solidFill>
              </a:rPr>
              <a:t>Introductory workshop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3288CA-1935-3BD9-B418-13FFC1D6D842}"/>
              </a:ext>
            </a:extLst>
          </p:cNvPr>
          <p:cNvSpPr txBox="1"/>
          <p:nvPr/>
        </p:nvSpPr>
        <p:spPr>
          <a:xfrm>
            <a:off x="455318" y="3117660"/>
            <a:ext cx="5779113" cy="2246769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NZ" sz="2800" i="1">
                <a:solidFill>
                  <a:schemeClr val="bg1"/>
                </a:solidFill>
              </a:rPr>
              <a:t>Coco Zhan</a:t>
            </a:r>
          </a:p>
          <a:p>
            <a:pPr algn="l"/>
            <a:r>
              <a:rPr lang="en-NZ" sz="2800" i="1">
                <a:solidFill>
                  <a:schemeClr val="bg1"/>
                </a:solidFill>
              </a:rPr>
              <a:t>Bryce Hartell</a:t>
            </a:r>
            <a:endParaRPr lang="en-NZ" sz="2800" i="1">
              <a:solidFill>
                <a:schemeClr val="bg1"/>
              </a:solidFill>
              <a:cs typeface="Arial"/>
            </a:endParaRPr>
          </a:p>
          <a:p>
            <a:pPr algn="l"/>
            <a:r>
              <a:rPr lang="en-NZ" sz="2800" i="1">
                <a:solidFill>
                  <a:schemeClr val="bg1"/>
                </a:solidFill>
              </a:rPr>
              <a:t>Rafael Furtado</a:t>
            </a:r>
            <a:endParaRPr lang="en-NZ" sz="2800" i="1">
              <a:solidFill>
                <a:schemeClr val="bg1"/>
              </a:solidFill>
              <a:cs typeface="Arial"/>
            </a:endParaRPr>
          </a:p>
          <a:p>
            <a:r>
              <a:rPr lang="en-NZ" sz="2800" i="1">
                <a:solidFill>
                  <a:schemeClr val="bg1"/>
                </a:solidFill>
                <a:cs typeface="Arial"/>
              </a:rPr>
              <a:t>Wentao Yang</a:t>
            </a:r>
          </a:p>
          <a:p>
            <a:r>
              <a:rPr lang="en-NZ" sz="2800" i="1">
                <a:solidFill>
                  <a:schemeClr val="bg1"/>
                </a:solidFill>
                <a:cs typeface="Arial"/>
              </a:rPr>
              <a:t>Ian Melsom</a:t>
            </a:r>
            <a:endParaRPr lang="en-N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53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NZ" b="1"/>
              <a:t>Identifying expected benefits and costs</a:t>
            </a:r>
          </a:p>
          <a:p>
            <a:pPr lvl="1"/>
            <a:r>
              <a:rPr lang="en-NZ"/>
              <a:t>Think of all possible societal benefits and costs (excluding “transfers”)</a:t>
            </a:r>
          </a:p>
          <a:p>
            <a:pPr lvl="1"/>
            <a:endParaRPr lang="en-NZ"/>
          </a:p>
          <a:p>
            <a:pPr marL="457200" indent="-457200">
              <a:buFont typeface="+mj-lt"/>
              <a:buAutoNum type="arabicPeriod"/>
            </a:pPr>
            <a:r>
              <a:rPr lang="en-NZ" b="1"/>
              <a:t>Modelling the counterfactual (AKA status quo, do nothing, etc)</a:t>
            </a:r>
          </a:p>
          <a:p>
            <a:pPr lvl="1"/>
            <a:r>
              <a:rPr lang="en-NZ"/>
              <a:t>Project the current situation forward (based on trends or expectations)</a:t>
            </a:r>
          </a:p>
          <a:p>
            <a:pPr lvl="1"/>
            <a:endParaRPr lang="en-NZ"/>
          </a:p>
          <a:p>
            <a:pPr marL="457200" indent="-457200">
              <a:buFont typeface="+mj-lt"/>
              <a:buAutoNum type="arabicPeriod"/>
            </a:pPr>
            <a:r>
              <a:rPr lang="en-NZ" b="1"/>
              <a:t>Estimating the benefits and costs</a:t>
            </a:r>
          </a:p>
          <a:p>
            <a:pPr lvl="1"/>
            <a:r>
              <a:rPr lang="en-NZ"/>
              <a:t>Use assumptions to model the options and compare these to the counterfactual.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/>
              <a:t>Transport economic assessment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NZ" sz="3200"/>
              <a:t>CBA process explained pt 1</a:t>
            </a:r>
          </a:p>
        </p:txBody>
      </p:sp>
    </p:spTree>
    <p:extLst>
      <p:ext uri="{BB962C8B-B14F-4D97-AF65-F5344CB8AC3E}">
        <p14:creationId xmlns:p14="http://schemas.microsoft.com/office/powerpoint/2010/main" val="1746627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500" y="2112466"/>
            <a:ext cx="10831190" cy="40175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NZ" b="1"/>
              <a:t>Monetise the estimated benefits and costs</a:t>
            </a:r>
          </a:p>
          <a:p>
            <a:pPr lvl="1"/>
            <a:r>
              <a:rPr lang="en-NZ"/>
              <a:t>Convert the estimated benefits and costs into monetary values</a:t>
            </a:r>
          </a:p>
          <a:p>
            <a:pPr lvl="1"/>
            <a:endParaRPr lang="en-NZ"/>
          </a:p>
          <a:p>
            <a:pPr marL="457200" indent="-457200">
              <a:buFont typeface="+mj-lt"/>
              <a:buAutoNum type="arabicPeriod" startAt="4"/>
            </a:pPr>
            <a:r>
              <a:rPr lang="en-NZ" b="1"/>
              <a:t>Discount the benefits and costs</a:t>
            </a:r>
          </a:p>
          <a:p>
            <a:pPr lvl="1"/>
            <a:r>
              <a:rPr lang="en-NZ"/>
              <a:t>Reduce the value of future benefits and costs to recognise time preference</a:t>
            </a:r>
          </a:p>
          <a:p>
            <a:pPr marL="457200" lvl="1" indent="0">
              <a:buNone/>
            </a:pPr>
            <a:endParaRPr lang="en-NZ"/>
          </a:p>
          <a:p>
            <a:pPr marL="457200" indent="-457200">
              <a:buFont typeface="+mj-lt"/>
              <a:buAutoNum type="arabicPeriod" startAt="4"/>
            </a:pPr>
            <a:r>
              <a:rPr lang="en-NZ" b="1"/>
              <a:t>Perform sensitivity analysis</a:t>
            </a:r>
          </a:p>
          <a:p>
            <a:pPr lvl="1"/>
            <a:r>
              <a:rPr lang="en-NZ"/>
              <a:t>Assess how “sensitive” the estimated benefits and costs are to changes in assumptions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/>
              <a:t>Transport economic assessment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NZ" sz="3200"/>
              <a:t>CBA process explained pt 2</a:t>
            </a:r>
          </a:p>
        </p:txBody>
      </p:sp>
    </p:spTree>
    <p:extLst>
      <p:ext uri="{BB962C8B-B14F-4D97-AF65-F5344CB8AC3E}">
        <p14:creationId xmlns:p14="http://schemas.microsoft.com/office/powerpoint/2010/main" val="3371667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7"/>
            </a:pPr>
            <a:r>
              <a:rPr lang="en-NZ" b="1"/>
              <a:t>Analyse the results</a:t>
            </a:r>
          </a:p>
          <a:p>
            <a:pPr lvl="1"/>
            <a:r>
              <a:rPr lang="en-NZ"/>
              <a:t>Net present value (NPV)</a:t>
            </a:r>
          </a:p>
          <a:p>
            <a:pPr marL="914400" lvl="2" indent="0">
              <a:buNone/>
            </a:pPr>
            <a:r>
              <a:rPr lang="en-NZ"/>
              <a:t>	Total discounted benefits – Total discounted costs </a:t>
            </a:r>
          </a:p>
          <a:p>
            <a:pPr marL="914400" lvl="2" indent="0">
              <a:buNone/>
            </a:pPr>
            <a:r>
              <a:rPr lang="en-NZ"/>
              <a:t>	Measures the overall benefit to society</a:t>
            </a:r>
          </a:p>
          <a:p>
            <a:pPr marL="914400" lvl="2" indent="0">
              <a:buNone/>
            </a:pPr>
            <a:endParaRPr lang="en-NZ"/>
          </a:p>
          <a:p>
            <a:pPr lvl="1"/>
            <a:r>
              <a:rPr lang="en-NZ"/>
              <a:t>Benefit-cost ratio (BCR)</a:t>
            </a:r>
          </a:p>
          <a:p>
            <a:pPr marL="1371600" lvl="3" indent="0">
              <a:buNone/>
            </a:pPr>
            <a:r>
              <a:rPr lang="en-NZ"/>
              <a:t>	Total discounted benefits ÷ Total discounted costs</a:t>
            </a:r>
          </a:p>
          <a:p>
            <a:pPr marL="1371600" lvl="3" indent="0">
              <a:buNone/>
            </a:pPr>
            <a:r>
              <a:rPr lang="en-NZ"/>
              <a:t>	Measures efficiency (or “value for money”)</a:t>
            </a:r>
          </a:p>
          <a:p>
            <a:pPr marL="457200" lvl="1" indent="0">
              <a:buNone/>
            </a:pP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/>
              <a:t>Transport economic assessment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NZ" sz="3200"/>
              <a:t>CBA process explained pt 3</a:t>
            </a:r>
          </a:p>
        </p:txBody>
      </p:sp>
    </p:spTree>
    <p:extLst>
      <p:ext uri="{BB962C8B-B14F-4D97-AF65-F5344CB8AC3E}">
        <p14:creationId xmlns:p14="http://schemas.microsoft.com/office/powerpoint/2010/main" val="1855334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ad with cars on it&#10;&#10;Description automatically generated">
            <a:extLst>
              <a:ext uri="{FF2B5EF4-FFF2-40B4-BE49-F238E27FC236}">
                <a16:creationId xmlns:a16="http://schemas.microsoft.com/office/drawing/2014/main" id="{E4F807EE-23D8-DAF1-F19C-4EEDF560D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930" y="1817869"/>
            <a:ext cx="2241176" cy="295107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500" y="2160091"/>
            <a:ext cx="10703640" cy="40175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4795" indent="-264795"/>
            <a:r>
              <a:rPr lang="en-NZ">
                <a:ea typeface="+mn-lt"/>
                <a:cs typeface="+mn-lt"/>
              </a:rPr>
              <a:t>Monetised benefits and costs manual (MBCM) </a:t>
            </a:r>
            <a:endParaRPr lang="en-US"/>
          </a:p>
          <a:p>
            <a:pPr lvl="1"/>
            <a:r>
              <a:rPr lang="en-NZ">
                <a:ea typeface="+mn-lt"/>
                <a:cs typeface="+mn-lt"/>
              </a:rPr>
              <a:t>Guidance to assess monetised benefits and costs of proposed </a:t>
            </a:r>
            <a:br>
              <a:rPr lang="en-NZ">
                <a:ea typeface="+mn-lt"/>
                <a:cs typeface="+mn-lt"/>
              </a:rPr>
            </a:br>
            <a:r>
              <a:rPr lang="en-NZ">
                <a:ea typeface="+mn-lt"/>
                <a:cs typeface="+mn-lt"/>
              </a:rPr>
              <a:t>investments in land transport </a:t>
            </a:r>
          </a:p>
          <a:p>
            <a:pPr lvl="1"/>
            <a:r>
              <a:rPr lang="en-NZ">
                <a:ea typeface="+mn-lt"/>
                <a:cs typeface="+mn-lt"/>
              </a:rPr>
              <a:t>Robust approach to enable consistency, transparency and comparability </a:t>
            </a:r>
            <a:br>
              <a:rPr lang="en-NZ">
                <a:ea typeface="+mn-lt"/>
                <a:cs typeface="+mn-lt"/>
              </a:rPr>
            </a:br>
            <a:r>
              <a:rPr lang="en-NZ">
                <a:ea typeface="+mn-lt"/>
                <a:cs typeface="+mn-lt"/>
              </a:rPr>
              <a:t>between activities</a:t>
            </a:r>
            <a:endParaRPr lang="en-NZ">
              <a:cs typeface="Arial"/>
            </a:endParaRPr>
          </a:p>
          <a:p>
            <a:pPr lvl="1"/>
            <a:r>
              <a:rPr lang="en-NZ">
                <a:ea typeface="+mn-lt"/>
                <a:cs typeface="+mn-lt"/>
              </a:rPr>
              <a:t>In line with international best practice</a:t>
            </a:r>
          </a:p>
          <a:p>
            <a:pPr marL="264795" indent="-264795"/>
            <a:r>
              <a:rPr lang="en-NZ">
                <a:ea typeface="+mn-lt"/>
                <a:cs typeface="+mn-lt"/>
              </a:rPr>
              <a:t>Updated regularly and available online</a:t>
            </a:r>
            <a:br>
              <a:rPr lang="en-NZ">
                <a:ea typeface="+mn-lt"/>
                <a:cs typeface="+mn-lt"/>
              </a:rPr>
            </a:br>
            <a:r>
              <a:rPr lang="en-NZ" sz="2000">
                <a:ea typeface="+mn-lt"/>
                <a:cs typeface="+mn-lt"/>
              </a:rPr>
              <a:t>(formerly known as the Project Evaluation Manual/Economic Evaluation Manual)</a:t>
            </a:r>
          </a:p>
          <a:p>
            <a:pPr marL="264795" indent="-264795"/>
            <a:endParaRPr lang="en-NZ">
              <a:ea typeface="+mn-lt"/>
              <a:cs typeface="+mn-lt"/>
            </a:endParaRPr>
          </a:p>
          <a:p>
            <a:pPr marL="264795" indent="-264795"/>
            <a:endParaRPr lang="en-NZ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/>
          <a:lstStyle/>
          <a:p>
            <a:r>
              <a:rPr lang="en-NZ"/>
              <a:t>Monetised benefits and costs manual (MBCM)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sz="3200"/>
              <a:t>Purpose of the manual</a:t>
            </a:r>
          </a:p>
        </p:txBody>
      </p:sp>
    </p:spTree>
    <p:extLst>
      <p:ext uri="{BB962C8B-B14F-4D97-AF65-F5344CB8AC3E}">
        <p14:creationId xmlns:p14="http://schemas.microsoft.com/office/powerpoint/2010/main" val="193109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500" y="2112466"/>
            <a:ext cx="10694676" cy="35692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4795" indent="-264795"/>
            <a:r>
              <a:rPr lang="en-NZ">
                <a:cs typeface="Arial"/>
              </a:rPr>
              <a:t>Basic concepts</a:t>
            </a:r>
          </a:p>
          <a:p>
            <a:pPr marL="264795" indent="-264795"/>
            <a:r>
              <a:rPr lang="en-NZ">
                <a:cs typeface="Arial"/>
              </a:rPr>
              <a:t>Demand estimation and mode share</a:t>
            </a:r>
          </a:p>
          <a:p>
            <a:pPr marL="264795" indent="-264795"/>
            <a:r>
              <a:rPr lang="en-NZ">
                <a:cs typeface="Arial"/>
              </a:rPr>
              <a:t>Monetised benefits including parameter values</a:t>
            </a:r>
          </a:p>
          <a:p>
            <a:pPr marL="264795" indent="-264795"/>
            <a:r>
              <a:rPr lang="en-NZ">
                <a:cs typeface="Arial"/>
              </a:rPr>
              <a:t>Evaluation procedures </a:t>
            </a:r>
          </a:p>
          <a:p>
            <a:pPr marL="264795" indent="-264795"/>
            <a:r>
              <a:rPr lang="en-NZ">
                <a:cs typeface="Arial"/>
              </a:rPr>
              <a:t>Benefit Cost Ratios </a:t>
            </a:r>
          </a:p>
          <a:p>
            <a:pPr marL="264795" indent="-264795"/>
            <a:r>
              <a:rPr lang="en-NZ">
                <a:cs typeface="Arial"/>
              </a:rPr>
              <a:t>Sensitivity tests and risk analysis</a:t>
            </a:r>
          </a:p>
          <a:p>
            <a:pPr marL="0" indent="0">
              <a:buNone/>
            </a:pPr>
            <a:endParaRPr lang="en-NZ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/>
          <a:lstStyle/>
          <a:p>
            <a:r>
              <a:rPr lang="en-NZ"/>
              <a:t>Monetised benefits and costs manual (MBCM)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sz="3200"/>
              <a:t>Structure of the Manual</a:t>
            </a:r>
            <a:endParaRPr lang="en-NZ" sz="3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342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64795" indent="-264795"/>
            <a:r>
              <a:rPr lang="en-NZ">
                <a:cs typeface="Arial"/>
              </a:rPr>
              <a:t>Period of analysis – 40-year standard over which benefits and costs accrue and are discounted to time zero</a:t>
            </a:r>
          </a:p>
          <a:p>
            <a:pPr marL="685165" lvl="1" indent="-264795"/>
            <a:r>
              <a:rPr lang="en-NZ">
                <a:cs typeface="Arial"/>
              </a:rPr>
              <a:t>In certain situations, shorter analysis periods can be justified, or up to a maximum of 60 years </a:t>
            </a:r>
          </a:p>
          <a:p>
            <a:pPr marL="685165" lvl="1" indent="-264795"/>
            <a:r>
              <a:rPr lang="en-NZ">
                <a:cs typeface="Arial"/>
              </a:rPr>
              <a:t>For example, short-lived IT projects, or larger multi-generational rail projects </a:t>
            </a:r>
            <a:endParaRPr lang="en-NZ"/>
          </a:p>
          <a:p>
            <a:pPr marL="264795" indent="-264795"/>
            <a:r>
              <a:rPr lang="en-NZ">
                <a:cs typeface="Arial"/>
              </a:rPr>
              <a:t>Benefits </a:t>
            </a:r>
            <a:r>
              <a:rPr lang="en-NZ" sz="2200" dirty="0">
                <a:cs typeface="Arial"/>
              </a:rPr>
              <a:t>÷</a:t>
            </a:r>
            <a:r>
              <a:rPr lang="en-NZ" dirty="0">
                <a:cs typeface="Arial"/>
              </a:rPr>
              <a:t> </a:t>
            </a:r>
            <a:r>
              <a:rPr lang="en-NZ">
                <a:cs typeface="Arial"/>
              </a:rPr>
              <a:t>Costs = Ratio </a:t>
            </a:r>
          </a:p>
          <a:p>
            <a:pPr marL="264795" indent="-264795"/>
            <a:r>
              <a:rPr lang="en-NZ">
                <a:cs typeface="Arial"/>
              </a:rPr>
              <a:t>Net Present Value</a:t>
            </a:r>
          </a:p>
          <a:p>
            <a:pPr marL="264795" indent="-264795"/>
            <a:r>
              <a:rPr lang="en-NZ">
                <a:cs typeface="Arial"/>
              </a:rPr>
              <a:t>First Year Rate of Return</a:t>
            </a:r>
          </a:p>
          <a:p>
            <a:pPr marL="264795" indent="-264795"/>
            <a:r>
              <a:rPr lang="en-NZ">
                <a:cs typeface="Arial"/>
              </a:rPr>
              <a:t>Break-even point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/>
          <a:lstStyle/>
          <a:p>
            <a:r>
              <a:rPr lang="en-NZ"/>
              <a:t>Monetised benefits and costs manual (MBCM)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sz="3200"/>
              <a:t>Basic concepts</a:t>
            </a:r>
          </a:p>
        </p:txBody>
      </p:sp>
    </p:spTree>
    <p:extLst>
      <p:ext uri="{BB962C8B-B14F-4D97-AF65-F5344CB8AC3E}">
        <p14:creationId xmlns:p14="http://schemas.microsoft.com/office/powerpoint/2010/main" val="525592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500" y="1895649"/>
            <a:ext cx="10703640" cy="40175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4795" indent="-264795"/>
            <a:r>
              <a:rPr lang="en-NZ" dirty="0">
                <a:cs typeface="Arial"/>
              </a:rPr>
              <a:t>Do Nothing</a:t>
            </a:r>
          </a:p>
          <a:p>
            <a:pPr marL="264795" indent="-264795"/>
            <a:r>
              <a:rPr lang="en-NZ" dirty="0">
                <a:cs typeface="Arial"/>
              </a:rPr>
              <a:t>Do Minimum - to keep a facility or service functioning or maintained to  provide a minimum level of service ​</a:t>
            </a:r>
          </a:p>
          <a:p>
            <a:pPr marL="264795" indent="-264795"/>
            <a:r>
              <a:rPr lang="en-NZ" dirty="0">
                <a:cs typeface="Arial"/>
              </a:rPr>
              <a:t>Used as a baseline against which to compare the options</a:t>
            </a:r>
          </a:p>
          <a:p>
            <a:pPr marL="264795" indent="-264795"/>
            <a:endParaRPr lang="en-NZ" dirty="0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/>
          <a:lstStyle/>
          <a:p>
            <a:r>
              <a:rPr lang="en-NZ" dirty="0"/>
              <a:t>Monetised benefits and costs manual (MBCM)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sz="3200" dirty="0"/>
              <a:t>Counterfactual </a:t>
            </a:r>
            <a:endParaRPr lang="en-NZ" sz="32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58156D-A88E-4F8D-7703-17CBED26274C}"/>
              </a:ext>
            </a:extLst>
          </p:cNvPr>
          <p:cNvGrpSpPr/>
          <p:nvPr/>
        </p:nvGrpSpPr>
        <p:grpSpPr>
          <a:xfrm>
            <a:off x="675560" y="4051697"/>
            <a:ext cx="4563837" cy="2743198"/>
            <a:chOff x="3396095" y="3648831"/>
            <a:chExt cx="4563837" cy="2743198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47A241F6-4104-057C-9584-18429B2F3D1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1760167"/>
                </p:ext>
              </p:extLst>
            </p:nvPr>
          </p:nvGraphicFramePr>
          <p:xfrm>
            <a:off x="3396095" y="3648831"/>
            <a:ext cx="4563837" cy="27431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Arrow: Left-Right 5">
              <a:extLst>
                <a:ext uri="{FF2B5EF4-FFF2-40B4-BE49-F238E27FC236}">
                  <a16:creationId xmlns:a16="http://schemas.microsoft.com/office/drawing/2014/main" id="{0F6AC580-FA77-C737-7B77-2DC38485701C}"/>
                </a:ext>
              </a:extLst>
            </p:cNvPr>
            <p:cNvSpPr/>
            <p:nvPr/>
          </p:nvSpPr>
          <p:spPr>
            <a:xfrm rot="5400000">
              <a:off x="4694287" y="4764104"/>
              <a:ext cx="681021" cy="103697"/>
            </a:xfrm>
            <a:prstGeom prst="left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Arrow: Left-Right 6">
              <a:extLst>
                <a:ext uri="{FF2B5EF4-FFF2-40B4-BE49-F238E27FC236}">
                  <a16:creationId xmlns:a16="http://schemas.microsoft.com/office/drawing/2014/main" id="{7F735842-5CC6-CCCC-792B-0FF991C24A5B}"/>
                </a:ext>
              </a:extLst>
            </p:cNvPr>
            <p:cNvSpPr/>
            <p:nvPr/>
          </p:nvSpPr>
          <p:spPr>
            <a:xfrm rot="5400000">
              <a:off x="6129516" y="4925147"/>
              <a:ext cx="358937" cy="103696"/>
            </a:xfrm>
            <a:prstGeom prst="left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Arrow: Left-Right 7">
              <a:extLst>
                <a:ext uri="{FF2B5EF4-FFF2-40B4-BE49-F238E27FC236}">
                  <a16:creationId xmlns:a16="http://schemas.microsoft.com/office/drawing/2014/main" id="{8852A085-5701-E01C-3DB9-8C12F82CFCB4}"/>
                </a:ext>
              </a:extLst>
            </p:cNvPr>
            <p:cNvSpPr/>
            <p:nvPr/>
          </p:nvSpPr>
          <p:spPr>
            <a:xfrm rot="5400000">
              <a:off x="6961435" y="4426311"/>
              <a:ext cx="1356606" cy="103697"/>
            </a:xfrm>
            <a:prstGeom prst="left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DE3F119-4127-722F-A503-C131E762A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397495"/>
              </p:ext>
            </p:extLst>
          </p:nvPr>
        </p:nvGraphicFramePr>
        <p:xfrm>
          <a:off x="5262337" y="4724400"/>
          <a:ext cx="6409267" cy="1463040"/>
        </p:xfrm>
        <a:graphic>
          <a:graphicData uri="http://schemas.openxmlformats.org/drawingml/2006/table">
            <a:tbl>
              <a:tblPr/>
              <a:tblGrid>
                <a:gridCol w="2252888">
                  <a:extLst>
                    <a:ext uri="{9D8B030D-6E8A-4147-A177-3AD203B41FA5}">
                      <a16:colId xmlns:a16="http://schemas.microsoft.com/office/drawing/2014/main" val="105934454"/>
                    </a:ext>
                  </a:extLst>
                </a:gridCol>
                <a:gridCol w="742883">
                  <a:extLst>
                    <a:ext uri="{9D8B030D-6E8A-4147-A177-3AD203B41FA5}">
                      <a16:colId xmlns:a16="http://schemas.microsoft.com/office/drawing/2014/main" val="1488438883"/>
                    </a:ext>
                  </a:extLst>
                </a:gridCol>
                <a:gridCol w="1656825">
                  <a:extLst>
                    <a:ext uri="{9D8B030D-6E8A-4147-A177-3AD203B41FA5}">
                      <a16:colId xmlns:a16="http://schemas.microsoft.com/office/drawing/2014/main" val="48605860"/>
                    </a:ext>
                  </a:extLst>
                </a:gridCol>
                <a:gridCol w="1756671">
                  <a:extLst>
                    <a:ext uri="{9D8B030D-6E8A-4147-A177-3AD203B41FA5}">
                      <a16:colId xmlns:a16="http://schemas.microsoft.com/office/drawing/2014/main" val="29684826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1" i="0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Option​</a:t>
                      </a: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45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1" i="0" dirty="0">
                          <a:solidFill>
                            <a:srgbClr val="FFFFFF"/>
                          </a:solidFill>
                          <a:effectLst/>
                        </a:rPr>
                        <a:t>Gross return</a:t>
                      </a: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45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1" i="0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Performance against the Do Minimum</a:t>
                      </a: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45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1" i="0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Analysis</a:t>
                      </a: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45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847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0" i="0" dirty="0">
                          <a:solidFill>
                            <a:srgbClr val="000000"/>
                          </a:solidFill>
                          <a:effectLst/>
                        </a:rPr>
                        <a:t>Do Nothing (cheque account)</a:t>
                      </a: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0" i="0" dirty="0">
                          <a:solidFill>
                            <a:srgbClr val="000000"/>
                          </a:solidFill>
                          <a:effectLst/>
                        </a:rPr>
                        <a:t>$0</a:t>
                      </a: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0" i="0" dirty="0">
                          <a:solidFill>
                            <a:srgbClr val="000000"/>
                          </a:solidFill>
                          <a:effectLst/>
                        </a:rPr>
                        <a:t>$-3</a:t>
                      </a: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0" i="0" dirty="0">
                          <a:solidFill>
                            <a:srgbClr val="000000"/>
                          </a:solidFill>
                          <a:effectLst/>
                        </a:rPr>
                        <a:t>Not successful</a:t>
                      </a: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159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Do Min – bank deposit 3%</a:t>
                      </a: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0" i="0" dirty="0">
                          <a:solidFill>
                            <a:srgbClr val="000000"/>
                          </a:solidFill>
                          <a:effectLst/>
                        </a:rPr>
                        <a:t>$103</a:t>
                      </a: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$0 </a:t>
                      </a:r>
                      <a:endParaRPr lang="en-NZ" sz="11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en-NZ" sz="11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9292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Investment A 6%</a:t>
                      </a: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0" i="0" dirty="0">
                          <a:solidFill>
                            <a:srgbClr val="000000"/>
                          </a:solidFill>
                          <a:effectLst/>
                        </a:rPr>
                        <a:t>$106</a:t>
                      </a: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+$3​</a:t>
                      </a: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1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Successful</a:t>
                      </a: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294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0" i="0" dirty="0">
                          <a:solidFill>
                            <a:srgbClr val="000000"/>
                          </a:solidFill>
                          <a:effectLst/>
                        </a:rPr>
                        <a:t>Investment B 2%</a:t>
                      </a: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0" i="0" dirty="0">
                          <a:solidFill>
                            <a:srgbClr val="000000"/>
                          </a:solidFill>
                          <a:effectLst/>
                        </a:rPr>
                        <a:t>$102</a:t>
                      </a: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0" i="0" dirty="0">
                          <a:solidFill>
                            <a:srgbClr val="000000"/>
                          </a:solidFill>
                          <a:effectLst/>
                        </a:rPr>
                        <a:t>-$1</a:t>
                      </a: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NZ" sz="1100" b="0" i="0" dirty="0">
                          <a:solidFill>
                            <a:srgbClr val="000000"/>
                          </a:solidFill>
                          <a:effectLst/>
                        </a:rPr>
                        <a:t>Not successful</a:t>
                      </a:r>
                    </a:p>
                  </a:txBody>
                  <a:tcPr>
                    <a:lnL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70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92520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BF34EDB-01B3-621B-A8A0-99C7BE2E9376}"/>
              </a:ext>
            </a:extLst>
          </p:cNvPr>
          <p:cNvSpPr txBox="1"/>
          <p:nvPr/>
        </p:nvSpPr>
        <p:spPr>
          <a:xfrm>
            <a:off x="5262337" y="3959600"/>
            <a:ext cx="6409267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NZ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Scenario </a:t>
            </a:r>
            <a:br>
              <a:rPr lang="en-NZ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NZ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$100 was invested in a fund last year and you get $106, did the fund manager do a good job managing your money?</a:t>
            </a:r>
            <a:r>
              <a:rPr lang="en-N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NZ" sz="1400" dirty="0">
              <a:solidFill>
                <a:srgbClr val="287E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59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500" y="2112466"/>
            <a:ext cx="10694115" cy="446744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64795" indent="-264795"/>
            <a:r>
              <a:rPr lang="en-NZ" dirty="0">
                <a:cs typeface="Arial"/>
              </a:rPr>
              <a:t>Transport models forecast demand and changes from an activity</a:t>
            </a:r>
          </a:p>
          <a:p>
            <a:pPr marL="685165" lvl="1" indent="-264795"/>
            <a:r>
              <a:rPr lang="en-NZ" dirty="0">
                <a:cs typeface="Arial"/>
              </a:rPr>
              <a:t>Simpler models (spreadsheets)</a:t>
            </a:r>
          </a:p>
          <a:p>
            <a:pPr marL="685165" lvl="1" indent="-264795"/>
            <a:r>
              <a:rPr lang="en-NZ" dirty="0">
                <a:cs typeface="Arial"/>
              </a:rPr>
              <a:t>Complex, across multiple modes, and incorporating land use </a:t>
            </a:r>
          </a:p>
          <a:p>
            <a:pPr marL="264795" indent="-264795"/>
            <a:r>
              <a:rPr lang="en-NZ" dirty="0">
                <a:cs typeface="Arial"/>
              </a:rPr>
              <a:t>Factors that influence demand:</a:t>
            </a:r>
          </a:p>
          <a:p>
            <a:pPr lvl="1"/>
            <a:r>
              <a:rPr lang="en-NZ" dirty="0">
                <a:cs typeface="Arial"/>
              </a:rPr>
              <a:t>Travel time</a:t>
            </a:r>
          </a:p>
          <a:p>
            <a:pPr lvl="1"/>
            <a:r>
              <a:rPr lang="en-NZ" dirty="0">
                <a:cs typeface="Arial"/>
              </a:rPr>
              <a:t>Fares or tolling</a:t>
            </a:r>
          </a:p>
          <a:p>
            <a:pPr lvl="1"/>
            <a:r>
              <a:rPr lang="en-NZ" dirty="0">
                <a:cs typeface="Arial"/>
              </a:rPr>
              <a:t>Comfort of facilities or the mode</a:t>
            </a:r>
          </a:p>
          <a:p>
            <a:pPr marL="264795" indent="-264795"/>
            <a:r>
              <a:rPr lang="en-NZ" dirty="0">
                <a:cs typeface="Arial"/>
              </a:rPr>
              <a:t>Behavioural parameter values from research</a:t>
            </a:r>
          </a:p>
          <a:p>
            <a:pPr marL="264795" indent="-264795"/>
            <a:r>
              <a:rPr lang="en-NZ" dirty="0">
                <a:cs typeface="Arial"/>
              </a:rPr>
              <a:t>Demand is used to calculate the benefits from use of the transport system</a:t>
            </a:r>
          </a:p>
          <a:p>
            <a:pPr marL="264795" indent="-264795"/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/>
          <a:lstStyle/>
          <a:p>
            <a:r>
              <a:rPr lang="en-NZ"/>
              <a:t>Monetised benefits and costs manual (MBCM)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sz="3200"/>
              <a:t>Demand estimation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405BD4D5-6324-0E0D-E52F-48E48D952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764661"/>
              </p:ext>
            </p:extLst>
          </p:nvPr>
        </p:nvGraphicFramePr>
        <p:xfrm>
          <a:off x="7409469" y="2347273"/>
          <a:ext cx="4894704" cy="35216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2115">
                  <a:extLst>
                    <a:ext uri="{9D8B030D-6E8A-4147-A177-3AD203B41FA5}">
                      <a16:colId xmlns:a16="http://schemas.microsoft.com/office/drawing/2014/main" val="2189875744"/>
                    </a:ext>
                  </a:extLst>
                </a:gridCol>
                <a:gridCol w="612742">
                  <a:extLst>
                    <a:ext uri="{9D8B030D-6E8A-4147-A177-3AD203B41FA5}">
                      <a16:colId xmlns:a16="http://schemas.microsoft.com/office/drawing/2014/main" val="4177316710"/>
                    </a:ext>
                  </a:extLst>
                </a:gridCol>
                <a:gridCol w="810705">
                  <a:extLst>
                    <a:ext uri="{9D8B030D-6E8A-4147-A177-3AD203B41FA5}">
                      <a16:colId xmlns:a16="http://schemas.microsoft.com/office/drawing/2014/main" val="1440097154"/>
                    </a:ext>
                  </a:extLst>
                </a:gridCol>
                <a:gridCol w="1039142">
                  <a:extLst>
                    <a:ext uri="{9D8B030D-6E8A-4147-A177-3AD203B41FA5}">
                      <a16:colId xmlns:a16="http://schemas.microsoft.com/office/drawing/2014/main" val="1807184184"/>
                    </a:ext>
                  </a:extLst>
                </a:gridCol>
              </a:tblGrid>
              <a:tr h="2078086">
                <a:tc>
                  <a:txBody>
                    <a:bodyPr/>
                    <a:lstStyle/>
                    <a:p>
                      <a:pPr algn="r"/>
                      <a:br>
                        <a:rPr lang="en-NZ" sz="1400" i="0" dirty="0"/>
                      </a:br>
                      <a:br>
                        <a:rPr lang="en-NZ" sz="1400" i="0" dirty="0"/>
                      </a:br>
                      <a:br>
                        <a:rPr lang="en-NZ" sz="1400" i="0" dirty="0"/>
                      </a:br>
                      <a:br>
                        <a:rPr lang="en-NZ" sz="1400" i="0" dirty="0"/>
                      </a:br>
                      <a:br>
                        <a:rPr lang="en-NZ" sz="1400" i="0" dirty="0"/>
                      </a:br>
                      <a:br>
                        <a:rPr lang="en-NZ" sz="1400" i="0" dirty="0"/>
                      </a:br>
                      <a:endParaRPr lang="en-NZ" sz="1400" i="0" dirty="0"/>
                    </a:p>
                    <a:p>
                      <a:pPr algn="r"/>
                      <a:endParaRPr lang="en-NZ" sz="1400" i="0" dirty="0"/>
                    </a:p>
                    <a:p>
                      <a:pPr algn="r"/>
                      <a:r>
                        <a:rPr lang="en-NZ" sz="1400" i="0" dirty="0"/>
                        <a:t>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442664"/>
                  </a:ext>
                </a:extLst>
              </a:tr>
              <a:tr h="549893">
                <a:tc>
                  <a:txBody>
                    <a:bodyPr/>
                    <a:lstStyle/>
                    <a:p>
                      <a:pPr algn="r"/>
                      <a:endParaRPr lang="en-NZ" sz="1400" i="0" dirty="0"/>
                    </a:p>
                    <a:p>
                      <a:pPr algn="r"/>
                      <a:r>
                        <a:rPr lang="en-NZ" sz="1400" i="0" dirty="0"/>
                        <a:t>Do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929919"/>
                  </a:ext>
                </a:extLst>
              </a:tr>
              <a:tr h="893637">
                <a:tc>
                  <a:txBody>
                    <a:bodyPr/>
                    <a:lstStyle/>
                    <a:p>
                      <a:pPr algn="ctr"/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14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1400" dirty="0"/>
                        <a:t>2033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1400" dirty="0"/>
                        <a:t>2043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281607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EC04016E-14D9-0E36-A3D4-5B0162266D95}"/>
              </a:ext>
            </a:extLst>
          </p:cNvPr>
          <p:cNvGrpSpPr/>
          <p:nvPr/>
        </p:nvGrpSpPr>
        <p:grpSpPr>
          <a:xfrm>
            <a:off x="11454312" y="2801361"/>
            <a:ext cx="412377" cy="1493254"/>
            <a:chOff x="11218640" y="3099969"/>
            <a:chExt cx="412377" cy="1493254"/>
          </a:xfrm>
        </p:grpSpPr>
        <p:pic>
          <p:nvPicPr>
            <p:cNvPr id="9" name="Graphic 8" descr="Cycling with solid fill">
              <a:extLst>
                <a:ext uri="{FF2B5EF4-FFF2-40B4-BE49-F238E27FC236}">
                  <a16:creationId xmlns:a16="http://schemas.microsoft.com/office/drawing/2014/main" id="{FE8C924A-C01D-7264-DABB-F0D88266A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18640" y="4180846"/>
              <a:ext cx="412377" cy="412377"/>
            </a:xfrm>
            <a:prstGeom prst="rect">
              <a:avLst/>
            </a:prstGeom>
          </p:spPr>
        </p:pic>
        <p:pic>
          <p:nvPicPr>
            <p:cNvPr id="10" name="Graphic 9" descr="Cycling with solid fill">
              <a:extLst>
                <a:ext uri="{FF2B5EF4-FFF2-40B4-BE49-F238E27FC236}">
                  <a16:creationId xmlns:a16="http://schemas.microsoft.com/office/drawing/2014/main" id="{30CD9A27-EF68-E481-3E31-AD120EF56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18640" y="3635664"/>
              <a:ext cx="412377" cy="412377"/>
            </a:xfrm>
            <a:prstGeom prst="rect">
              <a:avLst/>
            </a:prstGeom>
          </p:spPr>
        </p:pic>
        <p:pic>
          <p:nvPicPr>
            <p:cNvPr id="11" name="Graphic 10" descr="Cycling with solid fill">
              <a:extLst>
                <a:ext uri="{FF2B5EF4-FFF2-40B4-BE49-F238E27FC236}">
                  <a16:creationId xmlns:a16="http://schemas.microsoft.com/office/drawing/2014/main" id="{58847C0C-7D59-9063-30CE-0158D43A3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18640" y="3099969"/>
              <a:ext cx="412377" cy="41237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647DC5-B0BB-150B-69BA-216058C82F70}"/>
              </a:ext>
            </a:extLst>
          </p:cNvPr>
          <p:cNvGrpSpPr/>
          <p:nvPr/>
        </p:nvGrpSpPr>
        <p:grpSpPr>
          <a:xfrm>
            <a:off x="9936597" y="3882238"/>
            <a:ext cx="412377" cy="1026211"/>
            <a:chOff x="9154170" y="3882238"/>
            <a:chExt cx="412377" cy="1026211"/>
          </a:xfrm>
        </p:grpSpPr>
        <p:pic>
          <p:nvPicPr>
            <p:cNvPr id="5" name="Graphic 4" descr="Cycling with solid fill">
              <a:extLst>
                <a:ext uri="{FF2B5EF4-FFF2-40B4-BE49-F238E27FC236}">
                  <a16:creationId xmlns:a16="http://schemas.microsoft.com/office/drawing/2014/main" id="{240E8982-917A-BAD7-E5AC-012FAD651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54170" y="3882238"/>
              <a:ext cx="412377" cy="412377"/>
            </a:xfrm>
            <a:prstGeom prst="rect">
              <a:avLst/>
            </a:prstGeom>
          </p:spPr>
        </p:pic>
        <p:pic>
          <p:nvPicPr>
            <p:cNvPr id="13" name="Graphic 12" descr="Cycling with solid fill">
              <a:extLst>
                <a:ext uri="{FF2B5EF4-FFF2-40B4-BE49-F238E27FC236}">
                  <a16:creationId xmlns:a16="http://schemas.microsoft.com/office/drawing/2014/main" id="{41D9A33F-7601-FDFB-3561-9CA566995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154170" y="4496072"/>
              <a:ext cx="412377" cy="41237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ECC6B1-D3D8-955D-0134-4681ADF65FE0}"/>
              </a:ext>
            </a:extLst>
          </p:cNvPr>
          <p:cNvGrpSpPr/>
          <p:nvPr/>
        </p:nvGrpSpPr>
        <p:grpSpPr>
          <a:xfrm>
            <a:off x="10704880" y="3357027"/>
            <a:ext cx="412377" cy="1544240"/>
            <a:chOff x="10271246" y="3398325"/>
            <a:chExt cx="412377" cy="154424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C26CF16-4044-D8E8-9395-291067DC4092}"/>
                </a:ext>
              </a:extLst>
            </p:cNvPr>
            <p:cNvGrpSpPr/>
            <p:nvPr/>
          </p:nvGrpSpPr>
          <p:grpSpPr>
            <a:xfrm>
              <a:off x="10271246" y="3398325"/>
              <a:ext cx="412377" cy="896290"/>
              <a:chOff x="10035574" y="3676509"/>
              <a:chExt cx="412377" cy="896290"/>
            </a:xfrm>
          </p:grpSpPr>
          <p:pic>
            <p:nvPicPr>
              <p:cNvPr id="8" name="Graphic 7" descr="Cycling with solid fill">
                <a:extLst>
                  <a:ext uri="{FF2B5EF4-FFF2-40B4-BE49-F238E27FC236}">
                    <a16:creationId xmlns:a16="http://schemas.microsoft.com/office/drawing/2014/main" id="{4075D96D-A869-6DE6-CA72-964637377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035574" y="4160422"/>
                <a:ext cx="412377" cy="412377"/>
              </a:xfrm>
              <a:prstGeom prst="rect">
                <a:avLst/>
              </a:prstGeom>
            </p:spPr>
          </p:pic>
          <p:pic>
            <p:nvPicPr>
              <p:cNvPr id="12" name="Graphic 11" descr="Cycling with solid fill">
                <a:extLst>
                  <a:ext uri="{FF2B5EF4-FFF2-40B4-BE49-F238E27FC236}">
                    <a16:creationId xmlns:a16="http://schemas.microsoft.com/office/drawing/2014/main" id="{759E39E9-0C19-779E-7592-04609A57A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035574" y="3676509"/>
                <a:ext cx="412377" cy="412377"/>
              </a:xfrm>
              <a:prstGeom prst="rect">
                <a:avLst/>
              </a:prstGeom>
            </p:spPr>
          </p:pic>
        </p:grpSp>
        <p:pic>
          <p:nvPicPr>
            <p:cNvPr id="14" name="Graphic 13" descr="Cycling with solid fill">
              <a:extLst>
                <a:ext uri="{FF2B5EF4-FFF2-40B4-BE49-F238E27FC236}">
                  <a16:creationId xmlns:a16="http://schemas.microsoft.com/office/drawing/2014/main" id="{D47F31C3-F6BA-56FE-6069-8A7227D47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71246" y="4530188"/>
              <a:ext cx="412377" cy="412377"/>
            </a:xfrm>
            <a:prstGeom prst="rect">
              <a:avLst/>
            </a:prstGeom>
          </p:spPr>
        </p:pic>
      </p:grpSp>
      <p:pic>
        <p:nvPicPr>
          <p:cNvPr id="15" name="Graphic 14" descr="Cycling with solid fill">
            <a:extLst>
              <a:ext uri="{FF2B5EF4-FFF2-40B4-BE49-F238E27FC236}">
                <a16:creationId xmlns:a16="http://schemas.microsoft.com/office/drawing/2014/main" id="{FE7E8BDF-F0DB-BB06-20B3-3464BE3D9B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54312" y="4488890"/>
            <a:ext cx="412377" cy="4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82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356" y="1763863"/>
            <a:ext cx="10703640" cy="4891461"/>
          </a:xfrm>
        </p:spPr>
        <p:txBody>
          <a:bodyPr vert="horz" lIns="91440" tIns="72000" rIns="91440" bIns="45720" numCol="1" rtlCol="0" anchor="t">
            <a:noAutofit/>
          </a:bodyPr>
          <a:lstStyle/>
          <a:p>
            <a:pPr marL="264795" indent="-264795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Z" sz="2000" dirty="0">
                <a:cs typeface="Arial"/>
              </a:rPr>
              <a:t>All modes and facilities and outcomes</a:t>
            </a:r>
          </a:p>
          <a:p>
            <a:pPr marL="264795" indent="-264795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</a:pPr>
            <a:endParaRPr lang="en-NZ" sz="2000" dirty="0">
              <a:cs typeface="Arial"/>
            </a:endParaRPr>
          </a:p>
          <a:p>
            <a:pPr marL="264795" indent="-264795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</a:pPr>
            <a:endParaRPr lang="en-NZ" sz="2000" b="1" dirty="0">
              <a:cs typeface="Arial"/>
            </a:endParaRPr>
          </a:p>
          <a:p>
            <a:pPr marL="264795" indent="-264795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</a:pPr>
            <a:endParaRPr lang="en-NZ" sz="2000" b="1" dirty="0">
              <a:cs typeface="Arial"/>
            </a:endParaRPr>
          </a:p>
          <a:p>
            <a:pPr marL="264795" indent="-264795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</a:pPr>
            <a:endParaRPr lang="en-NZ" sz="2000" b="1" dirty="0">
              <a:cs typeface="Arial"/>
            </a:endParaRPr>
          </a:p>
          <a:p>
            <a:pPr marL="0" indent="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None/>
            </a:pPr>
            <a:br>
              <a:rPr lang="en-NZ" sz="2000" b="1" dirty="0">
                <a:cs typeface="Arial"/>
              </a:rPr>
            </a:br>
            <a:endParaRPr lang="en-NZ" sz="2000" b="1" dirty="0">
              <a:cs typeface="Arial"/>
            </a:endParaRPr>
          </a:p>
          <a:p>
            <a:pPr marL="264795" indent="-264795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Z" sz="2000" b="1" dirty="0">
                <a:cs typeface="Arial"/>
              </a:rPr>
              <a:t>Full procedures </a:t>
            </a:r>
            <a:r>
              <a:rPr lang="en-NZ" sz="2000" dirty="0">
                <a:cs typeface="Arial"/>
              </a:rPr>
              <a:t> </a:t>
            </a:r>
            <a:endParaRPr lang="en-US" sz="2000" dirty="0">
              <a:cs typeface="Arial"/>
            </a:endParaRPr>
          </a:p>
          <a:p>
            <a:pPr marL="264795" indent="-264795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NZ" sz="2000" b="1" dirty="0">
                <a:cs typeface="Arial"/>
              </a:rPr>
              <a:t>Simplified Procedures</a:t>
            </a:r>
            <a:endParaRPr lang="en-NZ" sz="2000" dirty="0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/>
          <a:lstStyle/>
          <a:p>
            <a:r>
              <a:rPr lang="en-NZ"/>
              <a:t>Monetised benefits and costs manual (MBCM)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sz="3200"/>
              <a:t>Evaluation procedures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766401-65B8-A733-AD4F-12B8D0F17D66}"/>
              </a:ext>
            </a:extLst>
          </p:cNvPr>
          <p:cNvGrpSpPr/>
          <p:nvPr/>
        </p:nvGrpSpPr>
        <p:grpSpPr>
          <a:xfrm>
            <a:off x="2174820" y="2414259"/>
            <a:ext cx="7722470" cy="3004608"/>
            <a:chOff x="81546" y="2413173"/>
            <a:chExt cx="7722470" cy="3004608"/>
          </a:xfrm>
        </p:grpSpPr>
        <p:pic>
          <p:nvPicPr>
            <p:cNvPr id="5" name="Picture 4" descr="A train on the platform&#10;&#10;Description automatically generated">
              <a:extLst>
                <a:ext uri="{FF2B5EF4-FFF2-40B4-BE49-F238E27FC236}">
                  <a16:creationId xmlns:a16="http://schemas.microsoft.com/office/drawing/2014/main" id="{0A8F707B-E69F-F76A-E0C4-D5509200A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255" t="112" r="-26368" b="-112"/>
            <a:stretch/>
          </p:blipFill>
          <p:spPr>
            <a:xfrm>
              <a:off x="101434" y="2425699"/>
              <a:ext cx="2538104" cy="1440000"/>
            </a:xfrm>
            <a:prstGeom prst="rect">
              <a:avLst/>
            </a:prstGeom>
          </p:spPr>
        </p:pic>
        <p:pic>
          <p:nvPicPr>
            <p:cNvPr id="8" name="Picture 7" descr="A person riding a bicycle&#10;&#10;Description automatically generated">
              <a:extLst>
                <a:ext uri="{FF2B5EF4-FFF2-40B4-BE49-F238E27FC236}">
                  <a16:creationId xmlns:a16="http://schemas.microsoft.com/office/drawing/2014/main" id="{C7D1F934-C864-6632-EC51-6E958AC6A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46" y="3977781"/>
              <a:ext cx="1751499" cy="1440000"/>
            </a:xfrm>
            <a:prstGeom prst="rect">
              <a:avLst/>
            </a:prstGeom>
          </p:spPr>
        </p:pic>
        <p:pic>
          <p:nvPicPr>
            <p:cNvPr id="10" name="Picture 9" descr="A traffic jam with headlights on&#10;&#10;Description automatically generated">
              <a:extLst>
                <a:ext uri="{FF2B5EF4-FFF2-40B4-BE49-F238E27FC236}">
                  <a16:creationId xmlns:a16="http://schemas.microsoft.com/office/drawing/2014/main" id="{20800E2C-2817-2E81-6F30-9BBD3B6BA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8168" y="2418951"/>
              <a:ext cx="1737943" cy="1440000"/>
            </a:xfrm>
            <a:prstGeom prst="rect">
              <a:avLst/>
            </a:prstGeom>
          </p:spPr>
        </p:pic>
        <p:pic>
          <p:nvPicPr>
            <p:cNvPr id="11" name="Picture 10" descr="A close-up of a railing&#10;&#10;Description automatically generated">
              <a:extLst>
                <a:ext uri="{FF2B5EF4-FFF2-40B4-BE49-F238E27FC236}">
                  <a16:creationId xmlns:a16="http://schemas.microsoft.com/office/drawing/2014/main" id="{2EE8F854-04F5-9D69-35F1-8CD202BB4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" r="18914"/>
            <a:stretch/>
          </p:blipFill>
          <p:spPr>
            <a:xfrm>
              <a:off x="4011618" y="3949500"/>
              <a:ext cx="1744493" cy="144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6BD97C0-D67B-54F7-8F87-FF4D009520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9"/>
            <a:stretch/>
          </p:blipFill>
          <p:spPr bwMode="auto">
            <a:xfrm>
              <a:off x="5925591" y="3949500"/>
              <a:ext cx="1878425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6E383C-3010-5E97-5298-6BCB02FEB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09778" y="2413173"/>
              <a:ext cx="1878425" cy="1440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3C6A47-6BCA-6F51-11B7-6B2B9D573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17" r="35644"/>
            <a:stretch/>
          </p:blipFill>
          <p:spPr>
            <a:xfrm>
              <a:off x="1997852" y="2447232"/>
              <a:ext cx="1878425" cy="144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FD19B66-C380-C530-5F94-F099DB933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97854" y="3977781"/>
              <a:ext cx="1878424" cy="14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0343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9" y="329932"/>
            <a:ext cx="11360581" cy="796304"/>
          </a:xfrm>
        </p:spPr>
        <p:txBody>
          <a:bodyPr/>
          <a:lstStyle/>
          <a:p>
            <a:r>
              <a:rPr lang="en-NZ"/>
              <a:t>Monetised benefits and costs manual (MBCM)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8499" y="1179015"/>
            <a:ext cx="10684091" cy="5429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NZ" sz="3200" dirty="0"/>
              <a:t>Full </a:t>
            </a:r>
            <a:r>
              <a:rPr lang="en-NZ" sz="3200"/>
              <a:t>procedures</a:t>
            </a:r>
            <a:r>
              <a:rPr lang="en-NZ" sz="3200" dirty="0"/>
              <a:t> </a:t>
            </a:r>
            <a:r>
              <a:rPr lang="en-NZ" dirty="0"/>
              <a:t>(higher cost, risk and complex activities)</a:t>
            </a:r>
            <a:endParaRPr lang="en-NZ">
              <a:cs typeface="Arial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64A1376-446F-9F8B-F6BB-DC8036467E98}"/>
              </a:ext>
            </a:extLst>
          </p:cNvPr>
          <p:cNvSpPr txBox="1">
            <a:spLocks/>
          </p:cNvSpPr>
          <p:nvPr/>
        </p:nvSpPr>
        <p:spPr>
          <a:xfrm>
            <a:off x="327250" y="1975141"/>
            <a:ext cx="5767498" cy="39625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2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rgbClr val="287E8F"/>
                </a:solidFill>
                <a:cs typeface="Arial"/>
              </a:defRPr>
            </a:lvl1pPr>
            <a:lvl2pPr marL="706120" lvl="1" indent="-28575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>
                <a:srgbClr val="287E8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>
                <a:srgbClr val="287E8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>
                <a:srgbClr val="287E8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NZ" sz="1800" dirty="0"/>
              <a:t>Walking and cycling </a:t>
            </a:r>
          </a:p>
          <a:p>
            <a:pPr lvl="1"/>
            <a:r>
              <a:rPr lang="en-NZ" sz="1800" dirty="0"/>
              <a:t>Roading activities </a:t>
            </a:r>
          </a:p>
          <a:p>
            <a:pPr lvl="1"/>
            <a:r>
              <a:rPr lang="en-NZ" sz="1800" dirty="0"/>
              <a:t>Public transport services </a:t>
            </a:r>
          </a:p>
          <a:p>
            <a:pPr lvl="1"/>
            <a:r>
              <a:rPr lang="en-NZ" sz="1800" dirty="0"/>
              <a:t>Travel demand management </a:t>
            </a:r>
          </a:p>
          <a:p>
            <a:pPr lvl="1"/>
            <a:endParaRPr lang="en-NZ" sz="1800" dirty="0"/>
          </a:p>
          <a:p>
            <a:pPr lvl="1"/>
            <a:endParaRPr lang="en-NZ" sz="1800" dirty="0"/>
          </a:p>
          <a:p>
            <a:pPr lvl="1"/>
            <a:r>
              <a:rPr lang="en-NZ" sz="1800" dirty="0"/>
              <a:t>Education, promotion and marketing </a:t>
            </a:r>
          </a:p>
          <a:p>
            <a:pPr lvl="1"/>
            <a:r>
              <a:rPr lang="en-NZ" sz="1800" dirty="0"/>
              <a:t>Freight activities</a:t>
            </a:r>
          </a:p>
          <a:p>
            <a:pPr lvl="1"/>
            <a:r>
              <a:rPr lang="en-NZ" sz="1800" dirty="0"/>
              <a:t>Private sector financing and road tolling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FB2060-9DAC-256A-09C6-3D268CE963A2}"/>
              </a:ext>
            </a:extLst>
          </p:cNvPr>
          <p:cNvGrpSpPr/>
          <p:nvPr/>
        </p:nvGrpSpPr>
        <p:grpSpPr>
          <a:xfrm>
            <a:off x="6702900" y="2379082"/>
            <a:ext cx="5162074" cy="3680343"/>
            <a:chOff x="6514641" y="1410894"/>
            <a:chExt cx="5162074" cy="36803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105572-996F-0561-0F40-5F845A307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88529" y="2109395"/>
              <a:ext cx="4988186" cy="298184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AFCEEB-571B-5FB5-4F28-B1AC4D6E2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4641" y="1410894"/>
              <a:ext cx="5162074" cy="423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8937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BB700F-A95E-4A17-9EE9-B27A2B8D36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3088" y="116775"/>
            <a:ext cx="8377924" cy="796304"/>
          </a:xfrm>
        </p:spPr>
        <p:txBody>
          <a:bodyPr/>
          <a:lstStyle/>
          <a:p>
            <a:r>
              <a:rPr lang="en-NZ"/>
              <a:t>Learning outcome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07C4B-5F94-42D9-AB07-F245E16791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089" y="913079"/>
            <a:ext cx="8529660" cy="451144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NZ" dirty="0"/>
              <a:t>By the end of this workshop you should understand how the </a:t>
            </a:r>
            <a:r>
              <a:rPr lang="en-NZ" i="1" dirty="0"/>
              <a:t>Monetised benefits and costs manual (MBCM) </a:t>
            </a:r>
            <a:r>
              <a:rPr lang="en-NZ" dirty="0"/>
              <a:t>contributes to investment decision making.</a:t>
            </a:r>
          </a:p>
          <a:p>
            <a:endParaRPr lang="en-NZ" dirty="0"/>
          </a:p>
          <a:p>
            <a:r>
              <a:rPr lang="en-NZ" dirty="0"/>
              <a:t>This introductory workshop is intended for those who are new to:</a:t>
            </a:r>
            <a:endParaRPr lang="en-NZ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The Monetised benefits and costs manual</a:t>
            </a:r>
            <a:endParaRPr lang="en-NZ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/>
              <a:t>The NZ </a:t>
            </a:r>
            <a:r>
              <a:rPr lang="en-NZ" dirty="0"/>
              <a:t>Transport Agency Waka Kotahi</a:t>
            </a:r>
            <a:endParaRPr lang="en-NZ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Transport</a:t>
            </a:r>
            <a:endParaRPr lang="en-NZ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Economic assessment</a:t>
            </a:r>
            <a:endParaRPr lang="en-NZ" dirty="0">
              <a:cs typeface="Arial"/>
            </a:endParaRPr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05867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/>
          <a:lstStyle/>
          <a:p>
            <a:r>
              <a:rPr lang="en-NZ"/>
              <a:t>Monetised benefits and costs manual (MBCM)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8499" y="1275779"/>
            <a:ext cx="10693055" cy="955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NZ" sz="3200" dirty="0"/>
              <a:t>Simplified Procedures </a:t>
            </a:r>
            <a:r>
              <a:rPr lang="en-NZ" dirty="0"/>
              <a:t>(&lt;$15m Whole of Life Cost, Lower Risk and Complexity)</a:t>
            </a:r>
            <a:endParaRPr lang="en-NZ" sz="280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Picture 5" descr="A screenshot of a calculator&#10;&#10;Description automatically generated">
            <a:extLst>
              <a:ext uri="{FF2B5EF4-FFF2-40B4-BE49-F238E27FC236}">
                <a16:creationId xmlns:a16="http://schemas.microsoft.com/office/drawing/2014/main" id="{1064C356-D590-3270-D1B6-B81374F9B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236" y="2425699"/>
            <a:ext cx="4323645" cy="38269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09EF3F-8FA3-492F-12DC-C784DE1E723D}"/>
              </a:ext>
            </a:extLst>
          </p:cNvPr>
          <p:cNvSpPr txBox="1"/>
          <p:nvPr/>
        </p:nvSpPr>
        <p:spPr>
          <a:xfrm>
            <a:off x="317435" y="1801033"/>
            <a:ext cx="6472296" cy="62258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2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06120" lvl="1" indent="-28575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000000"/>
                </a:solidFill>
                <a:cs typeface="Arial"/>
              </a:rPr>
              <a:t>Road renewals 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marL="706120" lvl="1" indent="-28575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000000"/>
                </a:solidFill>
                <a:cs typeface="Arial"/>
              </a:rPr>
              <a:t>Structural bridge renewals</a:t>
            </a:r>
          </a:p>
          <a:p>
            <a:pPr marL="706120" lvl="1" indent="-28575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000000"/>
                </a:solidFill>
                <a:cs typeface="Arial"/>
              </a:rPr>
              <a:t>General road improvements </a:t>
            </a:r>
          </a:p>
          <a:p>
            <a:pPr marL="706120" lvl="1" indent="-28575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000000"/>
                </a:solidFill>
                <a:cs typeface="Arial"/>
              </a:rPr>
              <a:t>Seal extensions </a:t>
            </a:r>
          </a:p>
          <a:p>
            <a:pPr marL="706120" lvl="1" indent="-28575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000000"/>
                </a:solidFill>
                <a:cs typeface="Arial"/>
              </a:rPr>
              <a:t>Isolated intersection improvements </a:t>
            </a:r>
          </a:p>
          <a:p>
            <a:pPr marL="706120" lvl="1" indent="-28575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000000"/>
                </a:solidFill>
                <a:cs typeface="Arial"/>
              </a:rPr>
              <a:t>Freight transport services </a:t>
            </a:r>
          </a:p>
          <a:p>
            <a:pPr marL="706120" lvl="1" indent="-28575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NZ" dirty="0">
              <a:solidFill>
                <a:srgbClr val="000000"/>
              </a:solidFill>
              <a:cs typeface="Arial"/>
            </a:endParaRPr>
          </a:p>
          <a:p>
            <a:pPr marL="706120" lvl="1" indent="-28575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NZ" dirty="0">
              <a:solidFill>
                <a:srgbClr val="000000"/>
              </a:solidFill>
              <a:cs typeface="Arial"/>
            </a:endParaRPr>
          </a:p>
          <a:p>
            <a:pPr marL="706120" lvl="1" indent="-28575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NZ" dirty="0">
              <a:solidFill>
                <a:srgbClr val="000000"/>
              </a:solidFill>
              <a:cs typeface="Arial"/>
            </a:endParaRPr>
          </a:p>
          <a:p>
            <a:pPr marL="706120" lvl="1" indent="-28575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000000"/>
                </a:solidFill>
                <a:cs typeface="Arial"/>
              </a:rPr>
              <a:t>New public transport services </a:t>
            </a:r>
          </a:p>
          <a:p>
            <a:pPr marL="706120" lvl="1" indent="-28575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000000"/>
                </a:solidFill>
                <a:cs typeface="Arial"/>
              </a:rPr>
              <a:t>Existing public transport services </a:t>
            </a:r>
          </a:p>
          <a:p>
            <a:pPr marL="706120" lvl="1" indent="-28575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000000"/>
                </a:solidFill>
                <a:cs typeface="Arial"/>
              </a:rPr>
              <a:t>Walking and cycling facilities </a:t>
            </a:r>
          </a:p>
          <a:p>
            <a:pPr marL="706120" lvl="1" indent="-28575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000000"/>
                </a:solidFill>
                <a:cs typeface="Arial"/>
              </a:rPr>
              <a:t>Travel behaviour change </a:t>
            </a:r>
          </a:p>
          <a:p>
            <a:pPr marL="706120" lvl="1" indent="-28575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000000"/>
                </a:solidFill>
                <a:cs typeface="Arial"/>
              </a:rPr>
              <a:t>Road safety promotion</a:t>
            </a:r>
          </a:p>
          <a:p>
            <a:pPr marL="706120" lvl="1" indent="-28575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000000"/>
                </a:solidFill>
                <a:cs typeface="Arial"/>
              </a:rPr>
              <a:t>HPMV route improvements </a:t>
            </a:r>
          </a:p>
          <a:p>
            <a:pPr marL="420370"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</a:pPr>
            <a:endParaRPr lang="en-NZ" dirty="0">
              <a:cs typeface="Arial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287E8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7243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/>
          <a:lstStyle/>
          <a:p>
            <a:r>
              <a:rPr lang="en-NZ"/>
              <a:t>Monetised benefits and costs manual (MBCM)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sz="3200"/>
              <a:t>Monetised benefits - examples</a:t>
            </a:r>
          </a:p>
        </p:txBody>
      </p:sp>
      <p:pic>
        <p:nvPicPr>
          <p:cNvPr id="5" name="Picture 4" descr="A diagram of a transport system&#10;&#10;Description automatically generated">
            <a:extLst>
              <a:ext uri="{FF2B5EF4-FFF2-40B4-BE49-F238E27FC236}">
                <a16:creationId xmlns:a16="http://schemas.microsoft.com/office/drawing/2014/main" id="{1ECE7BE5-9790-5A7B-44FC-19D425EC1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00" y="2337053"/>
            <a:ext cx="3933431" cy="3890523"/>
          </a:xfrm>
          <a:prstGeom prst="rect">
            <a:avLst/>
          </a:prstGeom>
        </p:spPr>
      </p:pic>
      <p:pic>
        <p:nvPicPr>
          <p:cNvPr id="9" name="Picture 8" descr="A green and blue chart with white text&#10;&#10;Description automatically generated">
            <a:extLst>
              <a:ext uri="{FF2B5EF4-FFF2-40B4-BE49-F238E27FC236}">
                <a16:creationId xmlns:a16="http://schemas.microsoft.com/office/drawing/2014/main" id="{F68BEE82-9B1D-2C24-26A5-8168BCA50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574" y="1940097"/>
            <a:ext cx="7075893" cy="469073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F94808B-D0DE-140C-729B-E0BC88AE908B}"/>
              </a:ext>
            </a:extLst>
          </p:cNvPr>
          <p:cNvSpPr/>
          <p:nvPr/>
        </p:nvSpPr>
        <p:spPr>
          <a:xfrm>
            <a:off x="2759888" y="3041704"/>
            <a:ext cx="1303586" cy="113355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DCDA9FC-3830-AC7A-1D48-F1708622C96B}"/>
              </a:ext>
            </a:extLst>
          </p:cNvPr>
          <p:cNvSpPr/>
          <p:nvPr/>
        </p:nvSpPr>
        <p:spPr>
          <a:xfrm>
            <a:off x="3654136" y="3310922"/>
            <a:ext cx="1391751" cy="2267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33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NZ">
              <a:cs typeface="Arial"/>
            </a:endParaRPr>
          </a:p>
          <a:p>
            <a:pPr marL="0" indent="0">
              <a:buNone/>
            </a:pPr>
            <a:endParaRPr lang="en-NZ" sz="1200">
              <a:ea typeface="+mn-lt"/>
              <a:cs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/>
          <a:lstStyle/>
          <a:p>
            <a:r>
              <a:rPr lang="en-NZ"/>
              <a:t>Monetised benefits and costs manual (MBCM)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sz="3200"/>
              <a:t>Assigned values or parameter values - examples</a:t>
            </a:r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59AC5C0-CA6C-4BD9-52CA-A0517450D6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588"/>
              </p:ext>
            </p:extLst>
          </p:nvPr>
        </p:nvGraphicFramePr>
        <p:xfrm>
          <a:off x="2870779" y="1970897"/>
          <a:ext cx="6126480" cy="741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042160">
                  <a:extLst>
                    <a:ext uri="{9D8B030D-6E8A-4147-A177-3AD203B41FA5}">
                      <a16:colId xmlns:a16="http://schemas.microsoft.com/office/drawing/2014/main" val="945961064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407140155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319121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0"/>
                        <a:t>Fatal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/>
                        <a:t>Serious injury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/>
                        <a:t>Minor injury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2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$12.5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$660,100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$68,000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571129"/>
                  </a:ext>
                </a:extLst>
              </a:tr>
            </a:tbl>
          </a:graphicData>
        </a:graphic>
      </p:graphicFrame>
      <p:pic>
        <p:nvPicPr>
          <p:cNvPr id="8" name="Picture 7" descr="A blue and white text on a white background&#10;&#10;Description automatically generated">
            <a:extLst>
              <a:ext uri="{FF2B5EF4-FFF2-40B4-BE49-F238E27FC236}">
                <a16:creationId xmlns:a16="http://schemas.microsoft.com/office/drawing/2014/main" id="{58EB436E-B677-F992-5A7E-9F7DEE11D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532" y="4966398"/>
            <a:ext cx="7220559" cy="1209238"/>
          </a:xfrm>
          <a:prstGeom prst="rect">
            <a:avLst/>
          </a:prstGeom>
        </p:spPr>
      </p:pic>
      <p:pic>
        <p:nvPicPr>
          <p:cNvPr id="9" name="Picture 8" descr="A screenshot of a travel list&#10;&#10;Description automatically generated">
            <a:extLst>
              <a:ext uri="{FF2B5EF4-FFF2-40B4-BE49-F238E27FC236}">
                <a16:creationId xmlns:a16="http://schemas.microsoft.com/office/drawing/2014/main" id="{B9627481-4F62-1892-32C2-D251B705B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07" y="2809979"/>
            <a:ext cx="7050705" cy="202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7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NZ">
              <a:cs typeface="Arial"/>
            </a:endParaRPr>
          </a:p>
          <a:p>
            <a:pPr marL="0" indent="0">
              <a:buNone/>
            </a:pPr>
            <a:endParaRPr lang="en-NZ" sz="1200">
              <a:ea typeface="+mn-lt"/>
              <a:cs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/>
          <a:lstStyle/>
          <a:p>
            <a:r>
              <a:rPr lang="en-NZ"/>
              <a:t>Monetised benefits and costs manual (MBCM)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sz="3200" dirty="0"/>
              <a:t>Assigned values or parameter values</a:t>
            </a:r>
            <a:endParaRPr lang="en-US" dirty="0"/>
          </a:p>
        </p:txBody>
      </p:sp>
      <p:pic>
        <p:nvPicPr>
          <p:cNvPr id="10" name="Picture 9" descr="A table with numbers and a few dollar bills&#10;&#10;Description automatically generated">
            <a:extLst>
              <a:ext uri="{FF2B5EF4-FFF2-40B4-BE49-F238E27FC236}">
                <a16:creationId xmlns:a16="http://schemas.microsoft.com/office/drawing/2014/main" id="{9C8D1BA8-0389-04D6-ADF5-A1A209104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3" b="46977"/>
          <a:stretch/>
        </p:blipFill>
        <p:spPr>
          <a:xfrm>
            <a:off x="2450715" y="3863134"/>
            <a:ext cx="7195766" cy="2458213"/>
          </a:xfrm>
          <a:prstGeom prst="rect">
            <a:avLst/>
          </a:prstGeom>
        </p:spPr>
      </p:pic>
      <p:pic>
        <p:nvPicPr>
          <p:cNvPr id="11" name="Picture 10" descr="A screenshot of a table&#10;&#10;Description automatically generated">
            <a:extLst>
              <a:ext uri="{FF2B5EF4-FFF2-40B4-BE49-F238E27FC236}">
                <a16:creationId xmlns:a16="http://schemas.microsoft.com/office/drawing/2014/main" id="{240179A0-03C6-0758-631D-4183EE207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494" y="1918587"/>
            <a:ext cx="7217414" cy="194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91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NZ">
              <a:cs typeface="Arial"/>
            </a:endParaRPr>
          </a:p>
          <a:p>
            <a:pPr marL="0" indent="0">
              <a:buNone/>
            </a:pPr>
            <a:endParaRPr lang="en-NZ" sz="1200">
              <a:ea typeface="+mn-lt"/>
              <a:cs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/>
          <a:lstStyle/>
          <a:p>
            <a:r>
              <a:rPr lang="en-NZ"/>
              <a:t>Monetised benefits and costs manual (MBCM)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sz="3200" dirty="0"/>
              <a:t>Assigned values or parameter values</a:t>
            </a:r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B8E0E09-A5FE-F027-D8BB-41D6A4F561B5}"/>
              </a:ext>
            </a:extLst>
          </p:cNvPr>
          <p:cNvSpPr txBox="1">
            <a:spLocks/>
          </p:cNvSpPr>
          <p:nvPr/>
        </p:nvSpPr>
        <p:spPr>
          <a:xfrm>
            <a:off x="688226" y="2110754"/>
            <a:ext cx="10703640" cy="4017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65113" indent="-265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287E8F"/>
              </a:buClr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89535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>
                <a:srgbClr val="287E8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>
                <a:srgbClr val="287E8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>
                <a:srgbClr val="287E8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>
                <a:srgbClr val="287E8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NZ">
              <a:cs typeface="Arial"/>
            </a:endParaRPr>
          </a:p>
          <a:p>
            <a:pPr marL="264795" indent="-264795"/>
            <a:r>
              <a:rPr lang="en-NZ">
                <a:cs typeface="Arial"/>
              </a:rPr>
              <a:t>Choice experiment research &amp; pilot study tests</a:t>
            </a:r>
          </a:p>
          <a:p>
            <a:pPr marL="264795" indent="-264795"/>
            <a:r>
              <a:rPr lang="en-NZ" err="1">
                <a:cs typeface="Arial"/>
              </a:rPr>
              <a:t>VoSL</a:t>
            </a:r>
          </a:p>
          <a:p>
            <a:pPr marL="264795" indent="-264795"/>
            <a:r>
              <a:rPr lang="en-NZ">
                <a:cs typeface="Arial"/>
              </a:rPr>
              <a:t>The Treasury </a:t>
            </a:r>
            <a:r>
              <a:rPr lang="en-NZ" err="1">
                <a:cs typeface="Arial"/>
              </a:rPr>
              <a:t>CBAx</a:t>
            </a:r>
            <a:r>
              <a:rPr lang="en-NZ">
                <a:cs typeface="Arial"/>
              </a:rPr>
              <a:t> guidance</a:t>
            </a:r>
          </a:p>
          <a:p>
            <a:pPr marL="264795" indent="-264795"/>
            <a:r>
              <a:rPr lang="en-NZ">
                <a:cs typeface="Arial"/>
              </a:rPr>
              <a:t>Health and air pollution in New Zealand </a:t>
            </a:r>
          </a:p>
          <a:p>
            <a:pPr marL="0" indent="0">
              <a:buNone/>
            </a:pPr>
            <a:r>
              <a:rPr lang="en-NZ">
                <a:cs typeface="Arial"/>
              </a:rPr>
              <a:t>   (HAPINZ 3.0)</a:t>
            </a:r>
          </a:p>
          <a:p>
            <a:pPr marL="264795" indent="-264795"/>
            <a:endParaRPr lang="en-NZ">
              <a:cs typeface="Arial"/>
            </a:endParaRPr>
          </a:p>
          <a:p>
            <a:pPr marL="264795" indent="-264795"/>
            <a:endParaRPr lang="en-NZ"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C7364C-6DD0-6171-3A6C-085E0FA8C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277" y="1965002"/>
            <a:ext cx="3779177" cy="431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91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endParaRPr lang="en-NZ" sz="2400">
              <a:cs typeface="Arial"/>
            </a:endParaRPr>
          </a:p>
          <a:p>
            <a:pPr marL="264795" indent="-264795"/>
            <a:r>
              <a:rPr lang="en-NZ">
                <a:cs typeface="Arial"/>
              </a:rPr>
              <a:t>Productivity/agglomeration</a:t>
            </a:r>
          </a:p>
          <a:p>
            <a:pPr marL="264795" indent="-264795"/>
            <a:r>
              <a:rPr lang="en-NZ">
                <a:cs typeface="Arial"/>
              </a:rPr>
              <a:t>Employment impacts</a:t>
            </a:r>
          </a:p>
          <a:p>
            <a:pPr marL="264795" indent="-264795"/>
            <a:r>
              <a:rPr lang="en-NZ">
                <a:cs typeface="Arial"/>
              </a:rPr>
              <a:t>Imperfect competition</a:t>
            </a:r>
          </a:p>
          <a:p>
            <a:pPr marL="264795" indent="-264795"/>
            <a:r>
              <a:rPr lang="en-NZ">
                <a:cs typeface="Arial"/>
              </a:rPr>
              <a:t>Regional economic development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/>
          <a:lstStyle/>
          <a:p>
            <a:r>
              <a:rPr lang="en-NZ"/>
              <a:t>Monetised benefits and costs manual (MBCM)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sz="3200"/>
              <a:t>Wider Economic Benefits</a:t>
            </a:r>
            <a:endParaRPr lang="en-US"/>
          </a:p>
        </p:txBody>
      </p:sp>
      <p:pic>
        <p:nvPicPr>
          <p:cNvPr id="5" name="Picture 4" descr="A group of people walking in a city&#10;&#10;Description automatically generated">
            <a:extLst>
              <a:ext uri="{FF2B5EF4-FFF2-40B4-BE49-F238E27FC236}">
                <a16:creationId xmlns:a16="http://schemas.microsoft.com/office/drawing/2014/main" id="{FD9AF693-567C-76F6-ABEB-C29F5FE1A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615" y="2197757"/>
            <a:ext cx="5230720" cy="294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88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4795" indent="-264795"/>
            <a:r>
              <a:rPr lang="en-NZ" dirty="0">
                <a:cs typeface="Arial"/>
              </a:rPr>
              <a:t>National BCR</a:t>
            </a:r>
            <a:r>
              <a:rPr lang="en-NZ" baseline="-25000" dirty="0">
                <a:cs typeface="Arial"/>
              </a:rPr>
              <a:t>N</a:t>
            </a:r>
            <a:endParaRPr lang="en-NZ">
              <a:cs typeface="Arial"/>
            </a:endParaRPr>
          </a:p>
          <a:p>
            <a:pPr marL="264795" indent="-264795"/>
            <a:r>
              <a:rPr lang="en-NZ" dirty="0">
                <a:cs typeface="Arial"/>
              </a:rPr>
              <a:t>Government BCR</a:t>
            </a:r>
            <a:r>
              <a:rPr lang="en-NZ" baseline="-25000" dirty="0">
                <a:cs typeface="Arial"/>
              </a:rPr>
              <a:t>G</a:t>
            </a:r>
          </a:p>
          <a:p>
            <a:pPr marL="264795" indent="-264795"/>
            <a:r>
              <a:rPr lang="en-NZ">
                <a:cs typeface="Arial"/>
              </a:rPr>
              <a:t>Incremental BCR</a:t>
            </a:r>
          </a:p>
          <a:p>
            <a:pPr marL="264795" indent="-264795"/>
            <a:endParaRPr lang="en-NZ">
              <a:cs typeface="Arial"/>
            </a:endParaRPr>
          </a:p>
          <a:p>
            <a:pPr marL="264795" indent="-264795"/>
            <a:endParaRPr lang="en-NZ" dirty="0">
              <a:cs typeface="Arial"/>
            </a:endParaRPr>
          </a:p>
          <a:p>
            <a:pPr marL="0" indent="0">
              <a:buNone/>
            </a:pPr>
            <a:endParaRPr lang="en-NZ" dirty="0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/>
          <a:lstStyle/>
          <a:p>
            <a:r>
              <a:rPr lang="en-NZ"/>
              <a:t>Monetised benefits and costs manual (MBCM)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sz="3200"/>
              <a:t>BCR</a:t>
            </a:r>
            <a:endParaRPr lang="en-US"/>
          </a:p>
        </p:txBody>
      </p:sp>
      <p:pic>
        <p:nvPicPr>
          <p:cNvPr id="7" name="Picture 6" descr="A line with black text&#10;&#10;Description automatically generated">
            <a:extLst>
              <a:ext uri="{FF2B5EF4-FFF2-40B4-BE49-F238E27FC236}">
                <a16:creationId xmlns:a16="http://schemas.microsoft.com/office/drawing/2014/main" id="{BE37AD2E-D50B-39B7-DE94-9C7F5827B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82" y="4233301"/>
            <a:ext cx="6532511" cy="1143544"/>
          </a:xfrm>
          <a:prstGeom prst="rect">
            <a:avLst/>
          </a:prstGeom>
        </p:spPr>
      </p:pic>
      <p:pic>
        <p:nvPicPr>
          <p:cNvPr id="5" name="Picture 4" descr="Tourism- Cost/Benefit Analysis | Fernandina Observer">
            <a:extLst>
              <a:ext uri="{FF2B5EF4-FFF2-40B4-BE49-F238E27FC236}">
                <a16:creationId xmlns:a16="http://schemas.microsoft.com/office/drawing/2014/main" id="{6338FFFF-AC06-E953-AAA7-DC70C9B5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442" y="1613582"/>
            <a:ext cx="4612068" cy="381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00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4795" indent="-264795"/>
            <a:r>
              <a:rPr lang="en-NZ">
                <a:cs typeface="Arial"/>
              </a:rPr>
              <a:t>Discount rate</a:t>
            </a:r>
          </a:p>
          <a:p>
            <a:pPr marL="264795" indent="-264795"/>
            <a:r>
              <a:rPr lang="en-NZ">
                <a:cs typeface="Arial"/>
              </a:rPr>
              <a:t>Demand estimation</a:t>
            </a:r>
          </a:p>
          <a:p>
            <a:pPr marL="264795" indent="-264795"/>
            <a:r>
              <a:rPr lang="en-NZ">
                <a:cs typeface="Arial"/>
              </a:rPr>
              <a:t>Benefit assumptions</a:t>
            </a:r>
          </a:p>
          <a:p>
            <a:pPr marL="264795" indent="-264795"/>
            <a:r>
              <a:rPr lang="en-NZ">
                <a:cs typeface="Arial"/>
              </a:rPr>
              <a:t>Cost assumptions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/>
          <a:lstStyle/>
          <a:p>
            <a:r>
              <a:rPr lang="en-NZ"/>
              <a:t>Monetised benefits and costs manual (MBCM)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sz="3200"/>
              <a:t>Sensitivity testing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58A9D3DB-F8E5-2C68-4C5F-192A78E9E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50" r="127" b="-216"/>
          <a:stretch/>
        </p:blipFill>
        <p:spPr>
          <a:xfrm>
            <a:off x="6549190" y="4225558"/>
            <a:ext cx="5236420" cy="2061682"/>
          </a:xfrm>
          <a:prstGeom prst="rect">
            <a:avLst/>
          </a:prstGeom>
        </p:spPr>
      </p:pic>
      <p:pic>
        <p:nvPicPr>
          <p:cNvPr id="7" name="Picture 6" descr="Point and Interval Estimation">
            <a:extLst>
              <a:ext uri="{FF2B5EF4-FFF2-40B4-BE49-F238E27FC236}">
                <a16:creationId xmlns:a16="http://schemas.microsoft.com/office/drawing/2014/main" id="{6FE63E77-8A65-D4F4-BD9E-C54FFF63A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532" y="1526015"/>
            <a:ext cx="4720085" cy="259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09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4795" indent="-264795"/>
            <a:r>
              <a:rPr lang="en-NZ">
                <a:cs typeface="Arial"/>
              </a:rPr>
              <a:t>Consequence</a:t>
            </a:r>
          </a:p>
          <a:p>
            <a:pPr marL="264795" indent="-264795"/>
            <a:r>
              <a:rPr lang="en-NZ">
                <a:cs typeface="Arial"/>
              </a:rPr>
              <a:t>Likelihood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/>
          <a:lstStyle/>
          <a:p>
            <a:r>
              <a:rPr lang="en-NZ"/>
              <a:t>Monetised benefits and costs manual (MBCM)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sz="3200"/>
              <a:t>Risk analysis</a:t>
            </a:r>
          </a:p>
        </p:txBody>
      </p:sp>
      <p:pic>
        <p:nvPicPr>
          <p:cNvPr id="5" name="Picture 4" descr="A diagram of a risk management system&#10;&#10;Description automatically generated">
            <a:extLst>
              <a:ext uri="{FF2B5EF4-FFF2-40B4-BE49-F238E27FC236}">
                <a16:creationId xmlns:a16="http://schemas.microsoft.com/office/drawing/2014/main" id="{9DE1F10C-64C6-8F8A-A11A-9CEF5AA08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78" t="29362" r="35781" b="32624"/>
          <a:stretch/>
        </p:blipFill>
        <p:spPr>
          <a:xfrm>
            <a:off x="8524532" y="3839013"/>
            <a:ext cx="1801565" cy="2096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C44EF-AFD3-F389-C6F5-0A089B223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54" y="3545431"/>
            <a:ext cx="6439567" cy="238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18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500" y="1424609"/>
            <a:ext cx="9165379" cy="470538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64795" indent="-264795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NZ" sz="2800" dirty="0">
                <a:solidFill>
                  <a:srgbClr val="00456A"/>
                </a:solidFill>
                <a:latin typeface="Source Sans Pro"/>
                <a:ea typeface="Source Sans Pro"/>
              </a:rPr>
              <a:t>Owner = Kevin Wright (Senior Manager Investment Assurance)</a:t>
            </a:r>
          </a:p>
          <a:p>
            <a:pPr marL="264795" indent="-264795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NZ" sz="2800" dirty="0">
                <a:solidFill>
                  <a:srgbClr val="00456A"/>
                </a:solidFill>
                <a:latin typeface="Source Sans Pro"/>
                <a:ea typeface="Source Sans Pro"/>
              </a:rPr>
              <a:t>Responsibility = Ian Melsom (Lead Advisor)</a:t>
            </a:r>
            <a:endParaRPr lang="en-NZ" sz="2800" dirty="0">
              <a:solidFill>
                <a:srgbClr val="00456A"/>
              </a:solidFill>
              <a:latin typeface="Source Sans Pro" panose="020B0503030403020204" pitchFamily="34" charset="0"/>
              <a:ea typeface="Source Sans Pro"/>
            </a:endParaRPr>
          </a:p>
          <a:p>
            <a:pPr marL="264795" indent="-264795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NZ" sz="2800" dirty="0">
                <a:solidFill>
                  <a:srgbClr val="00456A"/>
                </a:solidFill>
                <a:latin typeface="Source Sans Pro"/>
                <a:ea typeface="Source Sans Pro"/>
              </a:rPr>
              <a:t>Working group = Bryce Hartell, Wentao Yang, Rafael Furtado, Jeremy Robertson, Coco Zhan, Martin Ai, and Sandy Fong</a:t>
            </a:r>
            <a:endParaRPr lang="en-NZ" dirty="0">
              <a:cs typeface="Arial"/>
            </a:endParaRPr>
          </a:p>
          <a:p>
            <a:pPr marL="264795" indent="-264795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</a:pPr>
            <a:endParaRPr lang="en-NZ" sz="2800" dirty="0">
              <a:solidFill>
                <a:srgbClr val="00456A"/>
              </a:solidFill>
              <a:latin typeface="Source Sans Pro"/>
              <a:ea typeface="Source Sans Pro"/>
            </a:endParaRPr>
          </a:p>
          <a:p>
            <a:pPr marL="264795" indent="-264795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NZ" sz="2800" dirty="0">
                <a:solidFill>
                  <a:srgbClr val="00456A"/>
                </a:solidFill>
                <a:latin typeface="Source Sans Pro"/>
                <a:ea typeface="Source Sans Pro"/>
              </a:rPr>
              <a:t>Registered users of MBCM = approx. 500</a:t>
            </a:r>
            <a:endParaRPr lang="en-NZ" dirty="0"/>
          </a:p>
          <a:p>
            <a:pPr marL="264795" indent="-264795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</a:pPr>
            <a:endParaRPr lang="en-NZ" sz="2800" dirty="0">
              <a:solidFill>
                <a:srgbClr val="00456A"/>
              </a:solidFill>
              <a:latin typeface="Source Sans Pro"/>
              <a:ea typeface="Source Sans Pro"/>
            </a:endParaRPr>
          </a:p>
          <a:p>
            <a:pPr marL="264795" indent="-264795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NZ" sz="2800" dirty="0">
                <a:solidFill>
                  <a:srgbClr val="00456A"/>
                </a:solidFill>
                <a:latin typeface="Source Sans Pro"/>
                <a:ea typeface="Source Sans Pro"/>
              </a:rPr>
              <a:t>Updates usually provided annually</a:t>
            </a:r>
            <a:endParaRPr lang="en-NZ" dirty="0"/>
          </a:p>
          <a:p>
            <a:pPr marL="264795" indent="-264795"/>
            <a:endParaRPr lang="en-NZ" dirty="0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/>
          <a:lstStyle/>
          <a:p>
            <a:r>
              <a:rPr lang="en-NZ"/>
              <a:t>Who is responsible for the MBCM?</a:t>
            </a:r>
          </a:p>
        </p:txBody>
      </p:sp>
      <p:pic>
        <p:nvPicPr>
          <p:cNvPr id="7" name="Picture 6" descr="A picture containing way, road, scene, outdoor&#10;&#10;Description automatically generated">
            <a:extLst>
              <a:ext uri="{FF2B5EF4-FFF2-40B4-BE49-F238E27FC236}">
                <a16:creationId xmlns:a16="http://schemas.microsoft.com/office/drawing/2014/main" id="{4830C50A-128B-9C37-FF73-0806BFC81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1"/>
          <a:stretch/>
        </p:blipFill>
        <p:spPr>
          <a:xfrm>
            <a:off x="9524887" y="2250752"/>
            <a:ext cx="2470468" cy="404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93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BB700F-A95E-4A17-9EE9-B27A2B8D36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3088" y="116775"/>
            <a:ext cx="8377924" cy="796304"/>
          </a:xfrm>
        </p:spPr>
        <p:txBody>
          <a:bodyPr/>
          <a:lstStyle/>
          <a:p>
            <a:r>
              <a:rPr lang="en-NZ"/>
              <a:t>Karakia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07C4B-5F94-42D9-AB07-F245E16791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088" y="913079"/>
            <a:ext cx="9103429" cy="520279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sz="1800" b="1" i="0" u="none" strike="noStrike" baseline="0">
                <a:latin typeface="Source Sans Pro" panose="020B0503030403020204" pitchFamily="34" charset="0"/>
              </a:rPr>
              <a:t>E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ngā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hau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e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whā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, e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ngā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mata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-ā-waka, e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ngā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waewae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tapu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,</a:t>
            </a:r>
            <a:endParaRPr lang="en-NZ" sz="1800" b="0" i="0" u="none" strike="noStrike" baseline="0">
              <a:latin typeface="Source Sans Pro" panose="020B0503030403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tēnā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koutou.</a:t>
            </a:r>
            <a:endParaRPr lang="en-NZ" sz="1800" b="0" i="0" u="none" strike="noStrike" baseline="0">
              <a:latin typeface="Source Sans Pro" panose="020B0503030403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sz="1800" b="1" i="0" u="none" strike="noStrike" baseline="0">
                <a:latin typeface="Source Sans Pro" panose="020B0503030403020204" pitchFamily="34" charset="0"/>
              </a:rPr>
              <a:t>Nau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mai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,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haire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mai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,</a:t>
            </a:r>
            <a:endParaRPr lang="en-NZ" sz="1800" b="0" i="0" u="none" strike="noStrike" baseline="0">
              <a:latin typeface="Source Sans Pro" panose="020B0503030403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sz="1800" b="1">
                <a:latin typeface="Source Sans Pro" panose="020B0503030403020204" pitchFamily="34" charset="0"/>
              </a:rPr>
              <a:t>e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koa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ana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te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ngākau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kua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tae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mai</a:t>
            </a:r>
            <a:endParaRPr lang="en-NZ" sz="1800" b="0" i="0" u="none" strike="noStrike" baseline="0">
              <a:latin typeface="Source Sans Pro" panose="020B0503030403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sz="1800" b="1" i="0" u="none" strike="noStrike" baseline="0">
                <a:latin typeface="Source Sans Pro" panose="020B0503030403020204" pitchFamily="34" charset="0"/>
              </a:rPr>
              <a:t>koutou ki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te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whakanui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i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te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Kaupap</a:t>
            </a:r>
            <a:r>
              <a:rPr lang="en-NZ" sz="1800" b="1">
                <a:latin typeface="Source Sans Pro" panose="020B0503030403020204" pitchFamily="34" charset="0"/>
              </a:rPr>
              <a:t>a 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o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te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rā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.</a:t>
            </a:r>
            <a:endParaRPr lang="en-NZ" sz="1800" b="0" i="0" u="none" strike="noStrike" baseline="0">
              <a:latin typeface="Source Sans Pro" panose="020B0503030403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Nō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reira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, e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aku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rangatira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,</a:t>
            </a:r>
            <a:endParaRPr lang="en-NZ" sz="1800" b="0" i="0" u="none" strike="noStrike" baseline="0">
              <a:latin typeface="Source Sans Pro" panose="020B0503030403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tēnā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koutou,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tēnā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koutou,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tēnā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 koutou </a:t>
            </a:r>
            <a:r>
              <a:rPr lang="en-NZ" sz="1800" b="1" i="0" u="none" strike="noStrike" baseline="0" err="1">
                <a:latin typeface="Source Sans Pro" panose="020B0503030403020204" pitchFamily="34" charset="0"/>
              </a:rPr>
              <a:t>katoa</a:t>
            </a:r>
            <a:r>
              <a:rPr lang="en-NZ" sz="1800" b="1" i="0" u="none" strike="noStrike" baseline="0">
                <a:latin typeface="Source Sans Pro" panose="020B0503030403020204" pitchFamily="34" charset="0"/>
              </a:rPr>
              <a:t>.</a:t>
            </a:r>
            <a:endParaRPr lang="en-NZ" sz="1800" b="0" i="0" u="none" strike="noStrike" baseline="0">
              <a:latin typeface="Source Sans Pro" panose="020B0503030403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NZ" sz="1800" b="0" i="0" u="none" strike="noStrike" baseline="0">
              <a:latin typeface="Source Sans Pro" panose="020B0503030403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sz="1800" b="0" i="0" u="none" strike="noStrike" baseline="0">
                <a:latin typeface="Source Sans Pro" panose="020B0503030403020204" pitchFamily="34" charset="0"/>
              </a:rPr>
              <a:t>To the four winds, the many canoes, the first-timers, I acknowledge you.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sz="1800" b="0" i="0" u="none" strike="noStrike" baseline="0">
                <a:latin typeface="Source Sans Pro" panose="020B0503030403020204" pitchFamily="34" charset="0"/>
              </a:rPr>
              <a:t>Welcome, welcome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sz="1800" b="0" i="0" u="none" strike="noStrike" baseline="0">
                <a:latin typeface="Source Sans Pro" panose="020B0503030403020204" pitchFamily="34" charset="0"/>
              </a:rPr>
              <a:t>I am joyful that you have arrived to support today’s occasion.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sz="1800" b="0" i="0" u="none" strike="noStrike" baseline="0">
                <a:latin typeface="Source Sans Pro" panose="020B0503030403020204" pitchFamily="34" charset="0"/>
              </a:rPr>
              <a:t>On that note, my esteemed colleagues,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sz="1800" b="0" i="0" u="none" strike="noStrike" baseline="0">
                <a:latin typeface="Source Sans Pro" panose="020B0503030403020204" pitchFamily="34" charset="0"/>
              </a:rPr>
              <a:t>I greet you, I greet you, I greet you all.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2385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500" y="1424609"/>
            <a:ext cx="10915452" cy="50490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en-NZ" sz="2800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</a:rPr>
              <a:t>Initial stages to calculate rough order BCRs for option consideration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en-NZ" sz="2800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</a:rPr>
              <a:t>BCRs refined as new information becomes available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en-NZ" sz="2800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</a:rPr>
              <a:t>BCRs finalised during preparation of detailed economic case 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NZ" sz="2800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</a:rPr>
              <a:t>Incremental analysis used for selection of (economic) preferred option</a:t>
            </a:r>
            <a:endParaRPr lang="en-NZ" sz="280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en-NZ" sz="2800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</a:rPr>
              <a:t>BCRs and other economic information used for preparation of RLTPs </a:t>
            </a:r>
            <a:endParaRPr lang="en-NZ" sz="2800">
              <a:solidFill>
                <a:schemeClr val="accent1">
                  <a:lumMod val="75000"/>
                </a:schemeClr>
              </a:solidFill>
              <a:latin typeface="Source Sans Pro" panose="020B0503030403020204" pitchFamily="34" charset="0"/>
              <a:ea typeface="Source Sans Pro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NZ" sz="2800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</a:rPr>
              <a:t>BCRs and other economic information used for prioritisation of activities for inclusion in NLTP</a:t>
            </a:r>
          </a:p>
          <a:p>
            <a:pPr marL="264795" indent="-264795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</a:pPr>
            <a:endParaRPr lang="en-NZ" sz="2400">
              <a:solidFill>
                <a:srgbClr val="00456A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/>
          <a:lstStyle/>
          <a:p>
            <a:r>
              <a:rPr lang="en-NZ"/>
              <a:t>What is the MBCM used for?</a:t>
            </a:r>
          </a:p>
        </p:txBody>
      </p:sp>
    </p:spTree>
    <p:extLst>
      <p:ext uri="{BB962C8B-B14F-4D97-AF65-F5344CB8AC3E}">
        <p14:creationId xmlns:p14="http://schemas.microsoft.com/office/powerpoint/2010/main" val="2546071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4795" indent="-264795"/>
            <a:r>
              <a:rPr lang="en-NZ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Land Transport Benefits Framework Measures Manual</a:t>
            </a:r>
            <a:r>
              <a:rPr lang="en-NZ">
                <a:solidFill>
                  <a:srgbClr val="0070C0"/>
                </a:solidFill>
              </a:rPr>
              <a:t> </a:t>
            </a:r>
            <a:endParaRPr lang="en-US">
              <a:solidFill>
                <a:srgbClr val="0070C0"/>
              </a:solidFill>
            </a:endParaRPr>
          </a:p>
          <a:p>
            <a:pPr marL="264795" indent="-264795"/>
            <a:r>
              <a:rPr lang="en-NZ">
                <a:solidFill>
                  <a:srgbClr val="0070C0"/>
                </a:solid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 estimation manual (SM014)</a:t>
            </a:r>
            <a:endParaRPr lang="en-US">
              <a:solidFill>
                <a:srgbClr val="0070C0"/>
              </a:solidFill>
              <a:cs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64795" indent="-264795"/>
            <a:r>
              <a:rPr lang="en-NZ">
                <a:solidFill>
                  <a:srgbClr val="0070C0"/>
                </a:solidFill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Transport Model Develoment Guidelines (TMDG)</a:t>
            </a:r>
          </a:p>
          <a:p>
            <a:pPr marL="264795" indent="-264795"/>
            <a:r>
              <a:rPr lang="en-NZ">
                <a:solidFill>
                  <a:srgbClr val="0070C0"/>
                </a:solidFill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Crash Estimation Compendium</a:t>
            </a:r>
          </a:p>
          <a:p>
            <a:pPr marL="264795" indent="-264795"/>
            <a:r>
              <a:rPr lang="en-NZ">
                <a:solidFill>
                  <a:srgbClr val="0070C0"/>
                </a:solidFill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Vehicle Emissions Prediction Model (VEPM)</a:t>
            </a:r>
          </a:p>
          <a:p>
            <a:pPr marL="264795" indent="-264795"/>
            <a:r>
              <a:rPr lang="en-NZ">
                <a:solidFill>
                  <a:srgbClr val="0070C0"/>
                </a:solidFill>
                <a:cs typeface="Arial"/>
              </a:rPr>
              <a:t>The Treasury's </a:t>
            </a:r>
            <a:r>
              <a:rPr lang="en-NZ">
                <a:solidFill>
                  <a:srgbClr val="0070C0"/>
                </a:solidFill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 to social cost benefit analysis</a:t>
            </a:r>
            <a:endParaRPr lang="en-NZ">
              <a:solidFill>
                <a:srgbClr val="0070C0"/>
              </a:solidFill>
              <a:cs typeface="Arial"/>
            </a:endParaRPr>
          </a:p>
          <a:p>
            <a:pPr marL="264795" indent="-264795"/>
            <a:r>
              <a:rPr lang="en-NZ">
                <a:solidFill>
                  <a:srgbClr val="0070C0"/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ISO 31000 Risk management</a:t>
            </a:r>
            <a:endParaRPr lang="en-NZ">
              <a:solidFill>
                <a:srgbClr val="0070C0"/>
              </a:solidFill>
              <a:cs typeface="Arial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NZ" dirty="0"/>
              <a:t>Monetised benefits and costs manual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sz="3200"/>
              <a:t>Useful tools and references</a:t>
            </a:r>
            <a:endParaRPr lang="en-NZ" sz="3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869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NZ" sz="11500" b="1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498" y="564904"/>
            <a:ext cx="11360581" cy="796304"/>
          </a:xfrm>
        </p:spPr>
        <p:txBody>
          <a:bodyPr/>
          <a:lstStyle/>
          <a:p>
            <a:r>
              <a:rPr lang="en-NZ"/>
              <a:t>Monetised benefits and costs manual (MBCM)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NZ" sz="3200"/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2778698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D40F60-0AB6-4A40-B9CD-E06D55CDE0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70F0C-81F8-414C-96FB-5191EDAB18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087" y="2283777"/>
            <a:ext cx="10883383" cy="1236319"/>
          </a:xfrm>
        </p:spPr>
        <p:txBody>
          <a:bodyPr>
            <a:normAutofit/>
          </a:bodyPr>
          <a:lstStyle/>
          <a:p>
            <a:r>
              <a:rPr lang="en-NZ"/>
              <a:t>For further questions, or if you wish to be added to our mailing list (for future updates to the Monetised benefits and costs manual and/or future training sessions) please email: MBCM@nzta.govt.nz</a:t>
            </a:r>
          </a:p>
        </p:txBody>
      </p:sp>
    </p:spTree>
    <p:extLst>
      <p:ext uri="{BB962C8B-B14F-4D97-AF65-F5344CB8AC3E}">
        <p14:creationId xmlns:p14="http://schemas.microsoft.com/office/powerpoint/2010/main" val="1725031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dirty="0"/>
              <a:t>Monetised benefits and costs manual		Transport economics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/>
              <a:t>Transport economics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NZ" sz="3200" dirty="0"/>
              <a:t>A transport analogy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74120C-F2B5-7827-F5B3-3F9AC2672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93" y="2425699"/>
            <a:ext cx="3561346" cy="3561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BAB3B5-36E2-F8EA-8826-31B1AD9D8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584" y="2593822"/>
            <a:ext cx="2418825" cy="322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72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/>
              <a:t>Business case:</a:t>
            </a:r>
          </a:p>
          <a:p>
            <a:pPr lvl="1"/>
            <a:r>
              <a:rPr lang="en-NZ"/>
              <a:t>Strategic case</a:t>
            </a:r>
          </a:p>
          <a:p>
            <a:pPr lvl="1"/>
            <a:r>
              <a:rPr lang="en-NZ" b="1"/>
              <a:t>Economic case</a:t>
            </a:r>
          </a:p>
          <a:p>
            <a:pPr lvl="1"/>
            <a:r>
              <a:rPr lang="en-NZ"/>
              <a:t>Commercial case</a:t>
            </a:r>
          </a:p>
          <a:p>
            <a:pPr lvl="1"/>
            <a:r>
              <a:rPr lang="en-NZ"/>
              <a:t>Financial case</a:t>
            </a:r>
          </a:p>
          <a:p>
            <a:pPr lvl="1"/>
            <a:r>
              <a:rPr lang="en-NZ"/>
              <a:t>Management case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/>
              <a:t>Transport economic assessment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NZ" sz="3200"/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715D1-D123-EFDE-C1BA-7FCF32651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668" y="1737544"/>
            <a:ext cx="7158094" cy="367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27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/>
              <a:t>Used to assess the </a:t>
            </a:r>
            <a:r>
              <a:rPr lang="en-NZ" b="1"/>
              <a:t>value for money </a:t>
            </a:r>
            <a:r>
              <a:rPr lang="en-NZ"/>
              <a:t>of various investment </a:t>
            </a:r>
            <a:r>
              <a:rPr lang="en-NZ" b="1"/>
              <a:t>options</a:t>
            </a:r>
            <a:r>
              <a:rPr lang="en-NZ"/>
              <a:t>.</a:t>
            </a:r>
          </a:p>
          <a:p>
            <a:endParaRPr lang="en-NZ"/>
          </a:p>
          <a:p>
            <a:r>
              <a:rPr lang="en-NZ"/>
              <a:t>Methods can include:</a:t>
            </a:r>
          </a:p>
          <a:p>
            <a:pPr lvl="1"/>
            <a:r>
              <a:rPr lang="en-NZ"/>
              <a:t>Multi-criteria analysis</a:t>
            </a:r>
          </a:p>
          <a:p>
            <a:pPr lvl="1"/>
            <a:r>
              <a:rPr lang="en-NZ"/>
              <a:t>Cost-effectiveness analysis</a:t>
            </a:r>
          </a:p>
          <a:p>
            <a:pPr lvl="1"/>
            <a:r>
              <a:rPr lang="en-NZ" b="1"/>
              <a:t>Cost-benefit analysis</a:t>
            </a:r>
          </a:p>
          <a:p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/>
              <a:t>Transport economic assessment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NZ" sz="3200"/>
              <a:t>Economic case</a:t>
            </a:r>
          </a:p>
        </p:txBody>
      </p:sp>
    </p:spTree>
    <p:extLst>
      <p:ext uri="{BB962C8B-B14F-4D97-AF65-F5344CB8AC3E}">
        <p14:creationId xmlns:p14="http://schemas.microsoft.com/office/powerpoint/2010/main" val="118785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/>
              <a:t>Which of these potential investments is the “best”?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/>
              <a:t>Transport economic assessment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NZ" sz="3200"/>
              <a:t>Thought experiment</a:t>
            </a: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76C1635A-C037-3281-20E5-CDE8941C0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836739"/>
              </p:ext>
            </p:extLst>
          </p:nvPr>
        </p:nvGraphicFramePr>
        <p:xfrm>
          <a:off x="137619" y="2875221"/>
          <a:ext cx="3918938" cy="215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9469">
                  <a:extLst>
                    <a:ext uri="{9D8B030D-6E8A-4147-A177-3AD203B41FA5}">
                      <a16:colId xmlns:a16="http://schemas.microsoft.com/office/drawing/2014/main" val="675921940"/>
                    </a:ext>
                  </a:extLst>
                </a:gridCol>
                <a:gridCol w="1959469">
                  <a:extLst>
                    <a:ext uri="{9D8B030D-6E8A-4147-A177-3AD203B41FA5}">
                      <a16:colId xmlns:a16="http://schemas.microsoft.com/office/drawing/2014/main" val="3238687933"/>
                    </a:ext>
                  </a:extLst>
                </a:gridCol>
              </a:tblGrid>
              <a:tr h="377185">
                <a:tc gridSpan="2">
                  <a:txBody>
                    <a:bodyPr/>
                    <a:lstStyle/>
                    <a:p>
                      <a:pPr algn="ctr"/>
                      <a:r>
                        <a:rPr lang="en-NZ"/>
                        <a:t>Option 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804907"/>
                  </a:ext>
                </a:extLst>
              </a:tr>
              <a:tr h="377185">
                <a:tc>
                  <a:txBody>
                    <a:bodyPr/>
                    <a:lstStyle/>
                    <a:p>
                      <a:r>
                        <a:rPr lang="en-NZ" b="1"/>
                        <a:t>Pros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b="1"/>
                        <a:t>Cons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272417"/>
                  </a:ext>
                </a:extLst>
              </a:tr>
              <a:tr h="377185">
                <a:tc>
                  <a:txBody>
                    <a:bodyPr/>
                    <a:lstStyle/>
                    <a:p>
                      <a:r>
                        <a:rPr lang="en-NZ" sz="1600"/>
                        <a:t>Prevents 3 deaths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1600"/>
                        <a:t>One-off $10m from Govt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90531"/>
                  </a:ext>
                </a:extLst>
              </a:tr>
              <a:tr h="377185">
                <a:tc>
                  <a:txBody>
                    <a:bodyPr/>
                    <a:lstStyle/>
                    <a:p>
                      <a:r>
                        <a:rPr lang="en-NZ" sz="1600"/>
                        <a:t>Prevents 200 serious injuries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1600"/>
                        <a:t>All new cars become $500 more expensive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417093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CD219689-8CDA-FCD8-2EB9-33574BBE0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701051"/>
              </p:ext>
            </p:extLst>
          </p:nvPr>
        </p:nvGraphicFramePr>
        <p:xfrm>
          <a:off x="4136531" y="2875221"/>
          <a:ext cx="3918938" cy="2644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9469">
                  <a:extLst>
                    <a:ext uri="{9D8B030D-6E8A-4147-A177-3AD203B41FA5}">
                      <a16:colId xmlns:a16="http://schemas.microsoft.com/office/drawing/2014/main" val="675921940"/>
                    </a:ext>
                  </a:extLst>
                </a:gridCol>
                <a:gridCol w="1959469">
                  <a:extLst>
                    <a:ext uri="{9D8B030D-6E8A-4147-A177-3AD203B41FA5}">
                      <a16:colId xmlns:a16="http://schemas.microsoft.com/office/drawing/2014/main" val="3238687933"/>
                    </a:ext>
                  </a:extLst>
                </a:gridCol>
              </a:tblGrid>
              <a:tr h="377185">
                <a:tc gridSpan="2">
                  <a:txBody>
                    <a:bodyPr/>
                    <a:lstStyle/>
                    <a:p>
                      <a:pPr algn="ctr"/>
                      <a:r>
                        <a:rPr lang="en-NZ"/>
                        <a:t>Option 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804907"/>
                  </a:ext>
                </a:extLst>
              </a:tr>
              <a:tr h="377185">
                <a:tc>
                  <a:txBody>
                    <a:bodyPr/>
                    <a:lstStyle/>
                    <a:p>
                      <a:r>
                        <a:rPr lang="en-NZ" b="1"/>
                        <a:t>Pros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b="1"/>
                        <a:t>Cons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272417"/>
                  </a:ext>
                </a:extLst>
              </a:tr>
              <a:tr h="377185">
                <a:tc>
                  <a:txBody>
                    <a:bodyPr/>
                    <a:lstStyle/>
                    <a:p>
                      <a:r>
                        <a:rPr lang="en-NZ" sz="1600"/>
                        <a:t>Decreases carbon emissions by 10Mt per year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1600"/>
                        <a:t>$2m from Govt every year for 10 years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90531"/>
                  </a:ext>
                </a:extLst>
              </a:tr>
              <a:tr h="377185">
                <a:tc>
                  <a:txBody>
                    <a:bodyPr/>
                    <a:lstStyle/>
                    <a:p>
                      <a:r>
                        <a:rPr lang="en-NZ" sz="1600"/>
                        <a:t>Reduces premature death from harmful emissions by 5%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1600"/>
                        <a:t>Increases every commuter’s travel time by 5 minutes per day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417093"/>
                  </a:ext>
                </a:extLst>
              </a:tr>
            </a:tbl>
          </a:graphicData>
        </a:graphic>
      </p:graphicFrame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5DFEDCC3-9EF3-6B04-0469-4AEFBA134D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939757"/>
              </p:ext>
            </p:extLst>
          </p:nvPr>
        </p:nvGraphicFramePr>
        <p:xfrm>
          <a:off x="8135443" y="2875221"/>
          <a:ext cx="3918938" cy="2400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9469">
                  <a:extLst>
                    <a:ext uri="{9D8B030D-6E8A-4147-A177-3AD203B41FA5}">
                      <a16:colId xmlns:a16="http://schemas.microsoft.com/office/drawing/2014/main" val="675921940"/>
                    </a:ext>
                  </a:extLst>
                </a:gridCol>
                <a:gridCol w="1959469">
                  <a:extLst>
                    <a:ext uri="{9D8B030D-6E8A-4147-A177-3AD203B41FA5}">
                      <a16:colId xmlns:a16="http://schemas.microsoft.com/office/drawing/2014/main" val="3238687933"/>
                    </a:ext>
                  </a:extLst>
                </a:gridCol>
              </a:tblGrid>
              <a:tr h="377185">
                <a:tc gridSpan="2">
                  <a:txBody>
                    <a:bodyPr/>
                    <a:lstStyle/>
                    <a:p>
                      <a:pPr algn="ctr"/>
                      <a:r>
                        <a:rPr lang="en-NZ"/>
                        <a:t>Option 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804907"/>
                  </a:ext>
                </a:extLst>
              </a:tr>
              <a:tr h="377185">
                <a:tc>
                  <a:txBody>
                    <a:bodyPr/>
                    <a:lstStyle/>
                    <a:p>
                      <a:r>
                        <a:rPr lang="en-NZ" b="1"/>
                        <a:t>Pros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b="1"/>
                        <a:t>Cons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272417"/>
                  </a:ext>
                </a:extLst>
              </a:tr>
              <a:tr h="377185">
                <a:tc>
                  <a:txBody>
                    <a:bodyPr/>
                    <a:lstStyle/>
                    <a:p>
                      <a:r>
                        <a:rPr lang="en-NZ" sz="1600"/>
                        <a:t>Saves every commuter 10 minutes per day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1600"/>
                        <a:t>Increases carbon emissions by 5Mt per year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90531"/>
                  </a:ext>
                </a:extLst>
              </a:tr>
              <a:tr h="377185">
                <a:tc>
                  <a:txBody>
                    <a:bodyPr/>
                    <a:lstStyle/>
                    <a:p>
                      <a:r>
                        <a:rPr lang="en-NZ" sz="1600"/>
                        <a:t>Reduces vulnerability to natural disasters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sz="1600"/>
                        <a:t>$1m from Govt every year for 15 years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417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6004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500" y="2112465"/>
            <a:ext cx="10703640" cy="4513621"/>
          </a:xfrm>
        </p:spPr>
        <p:txBody>
          <a:bodyPr>
            <a:normAutofit/>
          </a:bodyPr>
          <a:lstStyle/>
          <a:p>
            <a:r>
              <a:rPr lang="en-NZ" b="1"/>
              <a:t>Strengths:</a:t>
            </a:r>
          </a:p>
          <a:p>
            <a:pPr lvl="1"/>
            <a:r>
              <a:rPr lang="en-NZ"/>
              <a:t>Quantifies all benefits &amp; costs into a common unit of comparison ($)</a:t>
            </a:r>
          </a:p>
          <a:p>
            <a:pPr lvl="1"/>
            <a:r>
              <a:rPr lang="en-NZ"/>
              <a:t>Produces simple easy-to-understand results</a:t>
            </a:r>
          </a:p>
          <a:p>
            <a:pPr lvl="1"/>
            <a:r>
              <a:rPr lang="en-NZ"/>
              <a:t>Good for assessing value for money</a:t>
            </a:r>
          </a:p>
          <a:p>
            <a:r>
              <a:rPr lang="en-NZ" b="1"/>
              <a:t>Weaknesses:</a:t>
            </a:r>
          </a:p>
          <a:p>
            <a:pPr lvl="1"/>
            <a:r>
              <a:rPr lang="en-NZ"/>
              <a:t>Some benefits and/or costs are difficult to estimate and/or monetise</a:t>
            </a:r>
          </a:p>
          <a:p>
            <a:pPr lvl="1"/>
            <a:r>
              <a:rPr lang="en-NZ"/>
              <a:t>Poor at assessing equity</a:t>
            </a:r>
          </a:p>
          <a:p>
            <a:pPr lvl="1"/>
            <a:r>
              <a:rPr lang="en-NZ"/>
              <a:t>Can be hard to understand (a so-called “black box”)</a:t>
            </a:r>
          </a:p>
          <a:p>
            <a:pPr lvl="1"/>
            <a:r>
              <a:rPr lang="en-NZ"/>
              <a:t>Rubbish in = Rubbish out</a:t>
            </a:r>
          </a:p>
          <a:p>
            <a:pPr lvl="1"/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/>
              <a:t>Transport economic assessment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NZ" sz="3200"/>
              <a:t>Cost-benefit analysis (CBA)</a:t>
            </a:r>
          </a:p>
        </p:txBody>
      </p:sp>
    </p:spTree>
    <p:extLst>
      <p:ext uri="{BB962C8B-B14F-4D97-AF65-F5344CB8AC3E}">
        <p14:creationId xmlns:p14="http://schemas.microsoft.com/office/powerpoint/2010/main" val="1300881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84A0A-13DA-4F0A-83BD-310A3B8A9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NZ"/>
              <a:t>Identify the expected benefits and costs of each option</a:t>
            </a:r>
          </a:p>
          <a:p>
            <a:pPr marL="457200" indent="-457200">
              <a:buFont typeface="+mj-lt"/>
              <a:buAutoNum type="arabicPeriod"/>
            </a:pPr>
            <a:r>
              <a:rPr lang="en-NZ"/>
              <a:t>Model the counterfactual</a:t>
            </a:r>
          </a:p>
          <a:p>
            <a:pPr marL="457200" indent="-457200">
              <a:buFont typeface="+mj-lt"/>
              <a:buAutoNum type="arabicPeriod"/>
            </a:pPr>
            <a:r>
              <a:rPr lang="en-NZ"/>
              <a:t>Estimate the benefits and costs of each option</a:t>
            </a:r>
          </a:p>
          <a:p>
            <a:pPr marL="457200" indent="-457200">
              <a:buFont typeface="+mj-lt"/>
              <a:buAutoNum type="arabicPeriod"/>
            </a:pPr>
            <a:r>
              <a:rPr lang="en-NZ"/>
              <a:t>Monetise the estimated benefits and costs</a:t>
            </a:r>
          </a:p>
          <a:p>
            <a:pPr marL="457200" indent="-457200">
              <a:buFont typeface="+mj-lt"/>
              <a:buAutoNum type="arabicPeriod"/>
            </a:pPr>
            <a:r>
              <a:rPr lang="en-NZ"/>
              <a:t>Discount the benefits and costs</a:t>
            </a:r>
          </a:p>
          <a:p>
            <a:pPr marL="457200" indent="-457200">
              <a:buFont typeface="+mj-lt"/>
              <a:buAutoNum type="arabicPeriod"/>
            </a:pPr>
            <a:r>
              <a:rPr lang="en-NZ"/>
              <a:t>Perform sensitivity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NZ"/>
              <a:t>Analyse the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58B7C-374E-4AF9-886C-34EE2CD76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/>
              <a:t>Transport economic assessment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6A34B-DD3D-4C52-BE24-0AAC2BE46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NZ" sz="3200"/>
              <a:t>“Typical” CBA process</a:t>
            </a:r>
          </a:p>
        </p:txBody>
      </p:sp>
    </p:spTree>
    <p:extLst>
      <p:ext uri="{BB962C8B-B14F-4D97-AF65-F5344CB8AC3E}">
        <p14:creationId xmlns:p14="http://schemas.microsoft.com/office/powerpoint/2010/main" val="3022033534"/>
      </p:ext>
    </p:extLst>
  </p:cSld>
  <p:clrMapOvr>
    <a:masterClrMapping/>
  </p:clrMapOvr>
</p:sld>
</file>

<file path=ppt/theme/theme1.xml><?xml version="1.0" encoding="utf-8"?>
<a:theme xmlns:a="http://schemas.openxmlformats.org/drawingml/2006/main" name="Waka Kotahi">
  <a:themeElements>
    <a:clrScheme name="Waka Kotahi">
      <a:dk1>
        <a:sysClr val="windowText" lastClr="000000"/>
      </a:dk1>
      <a:lt1>
        <a:sysClr val="window" lastClr="FFFFFF"/>
      </a:lt1>
      <a:dk2>
        <a:srgbClr val="3EB1C8"/>
      </a:dk2>
      <a:lt2>
        <a:srgbClr val="E87722"/>
      </a:lt2>
      <a:accent1>
        <a:srgbClr val="19456B"/>
      </a:accent1>
      <a:accent2>
        <a:srgbClr val="AFBD22"/>
      </a:accent2>
      <a:accent3>
        <a:srgbClr val="CA4142"/>
      </a:accent3>
      <a:accent4>
        <a:srgbClr val="908070"/>
      </a:accent4>
      <a:accent5>
        <a:srgbClr val="2575AE"/>
      </a:accent5>
      <a:accent6>
        <a:srgbClr val="008B97"/>
      </a:accent6>
      <a:hlink>
        <a:srgbClr val="0563C1"/>
      </a:hlink>
      <a:folHlink>
        <a:srgbClr val="954F72"/>
      </a:folHlink>
    </a:clrScheme>
    <a:fontScheme name="Waka Kotah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sz="2000" dirty="0" smtClean="0">
            <a:solidFill>
              <a:srgbClr val="287E8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Waka Kotahi presentation template.potm" id="{582677B4-88B0-4CCE-AE85-3CDDB9E3279E}" vid="{E201D88D-F744-4E0D-99AD-FCC401AE7F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Waka Kotahi presentation template</Template>
  <TotalTime>176</TotalTime>
  <Words>1551</Words>
  <Application>Microsoft Office PowerPoint</Application>
  <PresentationFormat>Widescreen</PresentationFormat>
  <Paragraphs>304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Source Sans Pro</vt:lpstr>
      <vt:lpstr>Waka Kotahi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Bryce Hartell</dc:creator>
  <cp:lastModifiedBy>Coco Zhan</cp:lastModifiedBy>
  <cp:revision>183</cp:revision>
  <dcterms:created xsi:type="dcterms:W3CDTF">2022-08-29T01:54:04Z</dcterms:created>
  <dcterms:modified xsi:type="dcterms:W3CDTF">2023-12-10T20:10:14Z</dcterms:modified>
</cp:coreProperties>
</file>