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474" r:id="rId2"/>
    <p:sldId id="554" r:id="rId3"/>
    <p:sldId id="529" r:id="rId4"/>
    <p:sldId id="598" r:id="rId5"/>
    <p:sldId id="511" r:id="rId6"/>
    <p:sldId id="581" r:id="rId7"/>
    <p:sldId id="532" r:id="rId8"/>
    <p:sldId id="572" r:id="rId9"/>
    <p:sldId id="502" r:id="rId10"/>
    <p:sldId id="399" r:id="rId11"/>
    <p:sldId id="409" r:id="rId12"/>
    <p:sldId id="410" r:id="rId13"/>
    <p:sldId id="411" r:id="rId14"/>
    <p:sldId id="412" r:id="rId15"/>
    <p:sldId id="413" r:id="rId16"/>
    <p:sldId id="414" r:id="rId17"/>
    <p:sldId id="599" r:id="rId18"/>
    <p:sldId id="584" r:id="rId19"/>
    <p:sldId id="585" r:id="rId20"/>
    <p:sldId id="586" r:id="rId21"/>
    <p:sldId id="587" r:id="rId22"/>
    <p:sldId id="588" r:id="rId23"/>
    <p:sldId id="589" r:id="rId24"/>
    <p:sldId id="590" r:id="rId25"/>
    <p:sldId id="591" r:id="rId26"/>
    <p:sldId id="619" r:id="rId27"/>
    <p:sldId id="517" r:id="rId28"/>
    <p:sldId id="542" r:id="rId29"/>
    <p:sldId id="616" r:id="rId30"/>
    <p:sldId id="618" r:id="rId31"/>
    <p:sldId id="617" r:id="rId32"/>
    <p:sldId id="536" r:id="rId33"/>
    <p:sldId id="537" r:id="rId34"/>
    <p:sldId id="544" r:id="rId35"/>
    <p:sldId id="595" r:id="rId36"/>
    <p:sldId id="545" r:id="rId37"/>
    <p:sldId id="546" r:id="rId38"/>
    <p:sldId id="547" r:id="rId39"/>
    <p:sldId id="549" r:id="rId40"/>
    <p:sldId id="560" r:id="rId41"/>
    <p:sldId id="561" r:id="rId42"/>
    <p:sldId id="620" r:id="rId43"/>
    <p:sldId id="563" r:id="rId44"/>
    <p:sldId id="559" r:id="rId45"/>
    <p:sldId id="455" r:id="rId46"/>
    <p:sldId id="593" r:id="rId47"/>
    <p:sldId id="596" r:id="rId48"/>
  </p:sldIdLst>
  <p:sldSz cx="12192000" cy="6858000"/>
  <p:notesSz cx="6797675" cy="9926638"/>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219" userDrawn="1">
          <p15:clr>
            <a:srgbClr val="A4A3A4"/>
          </p15:clr>
        </p15:guide>
        <p15:guide id="4" orient="horz" pos="4303">
          <p15:clr>
            <a:srgbClr val="A4A3A4"/>
          </p15:clr>
        </p15:guide>
        <p15:guide id="6" pos="1209" userDrawn="1">
          <p15:clr>
            <a:srgbClr val="A4A3A4"/>
          </p15:clr>
        </p15:guide>
        <p15:guide id="8" pos="4452" userDrawn="1">
          <p15:clr>
            <a:srgbClr val="A4A3A4"/>
          </p15:clr>
        </p15:guide>
        <p15:guide id="9" pos="7510">
          <p15:clr>
            <a:srgbClr val="A4A3A4"/>
          </p15:clr>
        </p15:guide>
        <p15:guide id="13" pos="7539">
          <p15:clr>
            <a:srgbClr val="A4A3A4"/>
          </p15:clr>
        </p15:guide>
        <p15:guide id="14" orient="horz" pos="2047" userDrawn="1">
          <p15:clr>
            <a:srgbClr val="A4A3A4"/>
          </p15:clr>
        </p15:guide>
        <p15:guide id="16" orient="horz" pos="1230" userDrawn="1">
          <p15:clr>
            <a:srgbClr val="A4A3A4"/>
          </p15:clr>
        </p15:guide>
        <p15:guide id="18" pos="7566">
          <p15:clr>
            <a:srgbClr val="A4A3A4"/>
          </p15:clr>
        </p15:guide>
        <p15:guide id="22" orient="horz" pos="4319">
          <p15:clr>
            <a:srgbClr val="A4A3A4"/>
          </p15:clr>
        </p15:guide>
        <p15:guide id="24" orient="horz" pos="96" userDrawn="1">
          <p15:clr>
            <a:srgbClr val="A4A3A4"/>
          </p15:clr>
        </p15:guide>
        <p15:guide id="25" pos="2320" userDrawn="1">
          <p15:clr>
            <a:srgbClr val="A4A3A4"/>
          </p15:clr>
        </p15:guide>
        <p15:guide id="27" pos="7679">
          <p15:clr>
            <a:srgbClr val="A4A3A4"/>
          </p15:clr>
        </p15:guide>
        <p15:guide id="28" pos="438" userDrawn="1">
          <p15:clr>
            <a:srgbClr val="A4A3A4"/>
          </p15:clr>
        </p15:guide>
        <p15:guide id="29" orient="horz" pos="41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DDD9C3"/>
    <a:srgbClr val="FF6600"/>
    <a:srgbClr val="E46C0A"/>
    <a:srgbClr val="8AAC46"/>
    <a:srgbClr val="F57E1B"/>
    <a:srgbClr val="EE0000"/>
    <a:srgbClr val="FF72BC"/>
    <a:srgbClr val="3771C7"/>
    <a:srgbClr val="F68B32"/>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78" autoAdjust="0"/>
    <p:restoredTop sz="29358" autoAdjust="0"/>
  </p:normalViewPr>
  <p:slideViewPr>
    <p:cSldViewPr snapToGrid="0">
      <p:cViewPr varScale="1">
        <p:scale>
          <a:sx n="20" d="100"/>
          <a:sy n="20" d="100"/>
        </p:scale>
        <p:origin x="2285" y="24"/>
      </p:cViewPr>
      <p:guideLst>
        <p:guide pos="7219"/>
        <p:guide orient="horz" pos="4303"/>
        <p:guide pos="1209"/>
        <p:guide pos="4452"/>
        <p:guide pos="7510"/>
        <p:guide pos="7539"/>
        <p:guide orient="horz" pos="2047"/>
        <p:guide orient="horz" pos="1230"/>
        <p:guide pos="7566"/>
        <p:guide orient="horz" pos="4319"/>
        <p:guide orient="horz" pos="96"/>
        <p:guide pos="2320"/>
        <p:guide pos="7679"/>
        <p:guide pos="438"/>
        <p:guide orient="horz" pos="414"/>
      </p:guideLst>
    </p:cSldViewPr>
  </p:slideViewPr>
  <p:notesTextViewPr>
    <p:cViewPr>
      <p:scale>
        <a:sx n="150" d="100"/>
        <a:sy n="150" d="100"/>
      </p:scale>
      <p:origin x="0" y="0"/>
    </p:cViewPr>
  </p:notesTextViewPr>
  <p:sorterViewPr>
    <p:cViewPr>
      <p:scale>
        <a:sx n="125" d="100"/>
        <a:sy n="125" d="100"/>
      </p:scale>
      <p:origin x="0" y="71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6A1CBB9D-CB21-435C-8C6B-13674D8E007B}" type="datetimeFigureOut">
              <a:rPr lang="en-NZ" smtClean="0"/>
              <a:t>4/06/2019</a:t>
            </a:fld>
            <a:endParaRPr lang="en-NZ"/>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DA4DC09B-8B14-4FBA-AC34-45D4081E5044}" type="slidenum">
              <a:rPr lang="en-NZ" smtClean="0"/>
              <a:t>‹#›</a:t>
            </a:fld>
            <a:endParaRPr lang="en-NZ"/>
          </a:p>
        </p:txBody>
      </p:sp>
    </p:spTree>
    <p:extLst>
      <p:ext uri="{BB962C8B-B14F-4D97-AF65-F5344CB8AC3E}">
        <p14:creationId xmlns:p14="http://schemas.microsoft.com/office/powerpoint/2010/main" val="57825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NZ" dirty="0"/>
          </a:p>
          <a:p>
            <a:r>
              <a:rPr lang="en-NZ" dirty="0"/>
              <a:t>Thank you for making the time to review the information from the Training and Competency roadshow</a:t>
            </a:r>
          </a:p>
        </p:txBody>
      </p:sp>
      <p:sp>
        <p:nvSpPr>
          <p:cNvPr id="4" name="Slide Number Placeholder 3"/>
          <p:cNvSpPr>
            <a:spLocks noGrp="1"/>
          </p:cNvSpPr>
          <p:nvPr>
            <p:ph type="sldNum" sz="quarter" idx="10"/>
          </p:nvPr>
        </p:nvSpPr>
        <p:spPr/>
        <p:txBody>
          <a:bodyPr/>
          <a:lstStyle/>
          <a:p>
            <a:fld id="{DA4DC09B-8B14-4FBA-AC34-45D4081E5044}" type="slidenum">
              <a:rPr lang="en-NZ" smtClean="0"/>
              <a:t>1</a:t>
            </a:fld>
            <a:endParaRPr lang="en-NZ"/>
          </a:p>
        </p:txBody>
      </p:sp>
    </p:spTree>
    <p:extLst>
      <p:ext uri="{BB962C8B-B14F-4D97-AF65-F5344CB8AC3E}">
        <p14:creationId xmlns:p14="http://schemas.microsoft.com/office/powerpoint/2010/main" val="1339765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Here is a map of the CoPTTM learning blocks</a:t>
            </a:r>
          </a:p>
          <a:p>
            <a:r>
              <a:rPr lang="en-NZ" dirty="0"/>
              <a:t>It looks really busy until you break it down into each component part</a:t>
            </a:r>
          </a:p>
          <a:p>
            <a:r>
              <a:rPr lang="en-NZ" dirty="0"/>
              <a:t>Let’s start with the key to the map</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50459-2EE9-4972-A54D-CA4E30A9E3F5}" type="slidenum">
              <a:rPr kumimoji="0" lang="en-N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N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9224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key shows the delivery options and the prerequisites.</a:t>
            </a:r>
          </a:p>
          <a:p>
            <a:r>
              <a:rPr lang="en-NZ" dirty="0"/>
              <a:t>let's look at the delivery options first.</a:t>
            </a:r>
          </a:p>
          <a:p>
            <a:r>
              <a:rPr lang="en-NZ" dirty="0"/>
              <a:t>The burgundy colour shows where TTM Mentors will be part of the learning or part of the practical component in the workplace</a:t>
            </a:r>
          </a:p>
          <a:p>
            <a:r>
              <a:rPr lang="en-NZ" dirty="0"/>
              <a:t>The grey colour represents learning via an eLearning package is an option</a:t>
            </a:r>
          </a:p>
          <a:p>
            <a:r>
              <a:rPr lang="en-NZ" dirty="0"/>
              <a:t>The green block shows which learning blocks will be delivered by a CoPTTM trainer</a:t>
            </a:r>
          </a:p>
          <a:p>
            <a:r>
              <a:rPr lang="en-NZ" dirty="0"/>
              <a:t>The blue colour shows which blocks will be delivered by a specialist trainer</a:t>
            </a:r>
          </a:p>
          <a:p>
            <a:r>
              <a:rPr lang="en-NZ" dirty="0"/>
              <a:t>The solid lines show which blocks need to be completed before other blocks (the prerequisites)</a:t>
            </a:r>
          </a:p>
          <a:p>
            <a:r>
              <a:rPr lang="en-NZ" dirty="0"/>
              <a:t>The dotted lines show learning blocks that can be combined with other learning blocks</a:t>
            </a:r>
          </a:p>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50459-2EE9-4972-A54D-CA4E30A9E3F5}" type="slidenum">
              <a:rPr kumimoji="0" lang="en-N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N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325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Lets start with the first set of learning blocks – the learning blocks for the TTM crew. This is our main career path</a:t>
            </a:r>
          </a:p>
          <a:p>
            <a:r>
              <a:rPr lang="en-NZ" dirty="0"/>
              <a:t>The first learning block is the TTM Worker</a:t>
            </a:r>
          </a:p>
          <a:p>
            <a:r>
              <a:rPr lang="en-NZ" dirty="0"/>
              <a:t>This learning block will be delivered by either an eLearning package or by a TTM mentor during a briefing (or a combination of these)</a:t>
            </a:r>
          </a:p>
          <a:p>
            <a:r>
              <a:rPr lang="en-NZ" dirty="0"/>
              <a:t>The agency will provide resources for the T.T.M. mentor and identify what must be covered during this training. </a:t>
            </a:r>
          </a:p>
          <a:p>
            <a:r>
              <a:rPr lang="en-NZ" dirty="0"/>
              <a:t>Companies are able to use that content to develop their own eLearning package</a:t>
            </a:r>
          </a:p>
          <a:p>
            <a:r>
              <a:rPr lang="en-NZ" dirty="0"/>
              <a:t>There is also a learning block for drivers of our TTM vehicles. These vehicles perform specialist roles in a mobile operation and you just can’t walk off the street and drive them. This will cover things like positioning of the vehicles within a mobile operation, protecting workers on the lane, distances between vehicles</a:t>
            </a:r>
          </a:p>
          <a:p>
            <a:r>
              <a:rPr lang="en-NZ" dirty="0"/>
              <a:t>For those T.T.M. workers who are likely to go on to STMS. they will first complete the T.C. role to confirm that they are capable of taking on those extra duties. Remember that the T.C will be minding a level 1 site in the absence of the S.T.M.S</a:t>
            </a:r>
          </a:p>
          <a:p>
            <a:endParaRPr lang="en-NZ" dirty="0"/>
          </a:p>
          <a:p>
            <a:r>
              <a:rPr lang="en-NZ" dirty="0"/>
              <a:t>For staff moving on to the STMS role they will first complete the universal S.T.M.S. workshop. this covers all of the skills and knowledge that is common to all STMS roles regardless of the level of road they are working on</a:t>
            </a:r>
          </a:p>
          <a:p>
            <a:r>
              <a:rPr lang="en-NZ" dirty="0"/>
              <a:t>They will then stream off into a workshop for the level of road they are working on</a:t>
            </a:r>
          </a:p>
          <a:p>
            <a:r>
              <a:rPr lang="en-NZ" dirty="0"/>
              <a:t>The universal STMS. workshop can be combined with any of the other </a:t>
            </a:r>
            <a:r>
              <a:rPr lang="en-NZ" dirty="0" err="1"/>
              <a:t>s.t.m.s</a:t>
            </a:r>
            <a:r>
              <a:rPr lang="en-NZ" dirty="0"/>
              <a:t> workshops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50459-2EE9-4972-A54D-CA4E30A9E3F5}" type="slidenum">
              <a:rPr kumimoji="0" lang="en-N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N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1234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next set of learning blocks include the roles that interact with TTM crews.</a:t>
            </a:r>
          </a:p>
          <a:p>
            <a:r>
              <a:rPr lang="en-NZ" dirty="0"/>
              <a:t>The general worker learning block provides an introduction to </a:t>
            </a:r>
            <a:r>
              <a:rPr lang="en-NZ" dirty="0" err="1"/>
              <a:t>TTMfor</a:t>
            </a:r>
            <a:r>
              <a:rPr lang="en-NZ" dirty="0"/>
              <a:t> those working inside the working space.</a:t>
            </a:r>
          </a:p>
          <a:p>
            <a:endParaRPr lang="en-NZ" dirty="0"/>
          </a:p>
          <a:p>
            <a:r>
              <a:rPr lang="en-NZ" dirty="0"/>
              <a:t>there is also a learning block for the managers of activities requiring TTM</a:t>
            </a:r>
          </a:p>
          <a:p>
            <a:r>
              <a:rPr lang="en-NZ" dirty="0"/>
              <a:t>this is either delivered as a briefing completed by a CoPTTM trainer, or delivered through an eLearning pack. </a:t>
            </a:r>
          </a:p>
          <a:p>
            <a:endParaRPr lang="en-NZ" dirty="0"/>
          </a:p>
          <a:p>
            <a:r>
              <a:rPr lang="en-NZ" dirty="0"/>
              <a:t>it is for senior managers who make decisions that may impact TTM</a:t>
            </a:r>
          </a:p>
          <a:p>
            <a:r>
              <a:rPr lang="en-NZ" dirty="0"/>
              <a:t>They do not need to be a warranted STMS, but they do need to have an understanding of the basic requirements. </a:t>
            </a:r>
          </a:p>
          <a:p>
            <a:endParaRPr lang="en-NZ" dirty="0"/>
          </a:p>
          <a:p>
            <a:r>
              <a:rPr lang="en-NZ" dirty="0"/>
              <a:t>it covers things like there has to be a TMP for every site, there has to be a qualified person on every site (an STMS or on level 1 roads a delegated TC if the STMS is not at the site) and you can't put your branding on the back of the high visibility garments even though it might look good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50459-2EE9-4972-A54D-CA4E30A9E3F5}" type="slidenum">
              <a:rPr kumimoji="0" lang="en-N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N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6337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next set of learning blocks is the specialist activities.</a:t>
            </a:r>
          </a:p>
          <a:p>
            <a:r>
              <a:rPr lang="en-NZ" dirty="0"/>
              <a:t>The inspector learning block is for those people who complete inspections on the side of the road and occasionally in the lane. </a:t>
            </a:r>
          </a:p>
          <a:p>
            <a:endParaRPr lang="en-NZ" dirty="0"/>
          </a:p>
          <a:p>
            <a:r>
              <a:rPr lang="en-NZ" dirty="0"/>
              <a:t>The specialist TTM equipment includes things like setting up portable traffic signals or VMS boards. </a:t>
            </a:r>
          </a:p>
          <a:p>
            <a:r>
              <a:rPr lang="en-NZ" dirty="0"/>
              <a:t>they will receive training from the TTM mentor on how to set up and operate this type of equipment. </a:t>
            </a:r>
          </a:p>
          <a:p>
            <a:r>
              <a:rPr lang="en-NZ" dirty="0"/>
              <a:t>we don't want an inexperienced person trying to figure it all out on site. we want this equipment to be set up and operated by people who know what they are doing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50459-2EE9-4972-A54D-CA4E30A9E3F5}" type="slidenum">
              <a:rPr kumimoji="0" lang="en-N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N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9499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For the next set of learning blocks the person must be (at least) STMS non-practising for the level of road.</a:t>
            </a:r>
          </a:p>
          <a:p>
            <a:endParaRPr lang="en-NZ" dirty="0"/>
          </a:p>
          <a:p>
            <a:r>
              <a:rPr lang="en-NZ" dirty="0"/>
              <a:t>These learning blocks cover TTM audit, planning and network management. </a:t>
            </a:r>
          </a:p>
          <a:p>
            <a:endParaRPr lang="en-NZ" dirty="0"/>
          </a:p>
          <a:p>
            <a:r>
              <a:rPr lang="en-NZ" dirty="0"/>
              <a:t>The </a:t>
            </a:r>
            <a:r>
              <a:rPr lang="en-NZ" dirty="0" err="1"/>
              <a:t>T.M.p</a:t>
            </a:r>
            <a:r>
              <a:rPr lang="en-NZ" dirty="0"/>
              <a:t>. designer learning block covers how to develop a TMP that is fit for purpose and right for site.</a:t>
            </a:r>
          </a:p>
          <a:p>
            <a:endParaRPr lang="en-NZ" dirty="0"/>
          </a:p>
          <a:p>
            <a:r>
              <a:rPr lang="en-NZ" dirty="0"/>
              <a:t>It is about designing a TMP that can be used by the STMS rather than just to get approval to be on the road.</a:t>
            </a:r>
          </a:p>
          <a:p>
            <a:endParaRPr lang="en-NZ" dirty="0"/>
          </a:p>
          <a:p>
            <a:r>
              <a:rPr lang="en-NZ" dirty="0"/>
              <a:t>It seems logical that if you are approving a TMP you need to know how to design one.</a:t>
            </a:r>
          </a:p>
          <a:p>
            <a:endParaRPr lang="en-NZ" dirty="0"/>
          </a:p>
          <a:p>
            <a:r>
              <a:rPr lang="en-NZ" dirty="0"/>
              <a:t>So the </a:t>
            </a:r>
            <a:r>
              <a:rPr lang="en-NZ" dirty="0" err="1"/>
              <a:t>t.m.p</a:t>
            </a:r>
            <a:r>
              <a:rPr lang="en-NZ" dirty="0"/>
              <a:t>. designer learning block is a prerequisite to the TMP approver learning block.</a:t>
            </a:r>
          </a:p>
          <a:p>
            <a:endParaRPr lang="en-NZ" dirty="0"/>
          </a:p>
          <a:p>
            <a:r>
              <a:rPr lang="en-NZ" dirty="0"/>
              <a:t>And again if you are the corridor manager or TMC and you are setting standards for the network you need to understand how those standards will be covered in the TMP. </a:t>
            </a:r>
          </a:p>
          <a:p>
            <a:endParaRPr lang="en-NZ" dirty="0"/>
          </a:p>
          <a:p>
            <a:r>
              <a:rPr lang="en-NZ" dirty="0"/>
              <a:t>The last of the learning blocks covers TTM Audit.</a:t>
            </a:r>
          </a:p>
          <a:p>
            <a:endParaRPr lang="en-NZ" dirty="0"/>
          </a:p>
          <a:p>
            <a:r>
              <a:rPr lang="en-NZ" dirty="0"/>
              <a:t>This includes the audit process, how to score TTM at a worksite, and how to issue advisory notes and notices of non-conformance.</a:t>
            </a:r>
          </a:p>
          <a:p>
            <a:endParaRPr lang="en-NZ" dirty="0"/>
          </a:p>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50459-2EE9-4972-A54D-CA4E30A9E3F5}" type="slidenum">
              <a:rPr kumimoji="0" lang="en-N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N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3182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For the next set of learning blocks the person must be STMS practising for the level of road.</a:t>
            </a:r>
          </a:p>
          <a:p>
            <a:endParaRPr lang="en-NZ" dirty="0"/>
          </a:p>
          <a:p>
            <a:r>
              <a:rPr lang="en-NZ" dirty="0"/>
              <a:t>This includes a learning block for a specialist STMS.</a:t>
            </a:r>
          </a:p>
          <a:p>
            <a:endParaRPr lang="en-NZ" dirty="0"/>
          </a:p>
          <a:p>
            <a:r>
              <a:rPr lang="en-NZ" dirty="0"/>
              <a:t>This is mainly covered by the TTM mentor, but there are some specialist workshops as well.</a:t>
            </a:r>
          </a:p>
          <a:p>
            <a:endParaRPr lang="en-NZ" dirty="0"/>
          </a:p>
          <a:p>
            <a:r>
              <a:rPr lang="en-NZ" dirty="0"/>
              <a:t>The last set of learning blocks is for training and assessment. </a:t>
            </a:r>
          </a:p>
          <a:p>
            <a:endParaRPr lang="en-NZ" dirty="0"/>
          </a:p>
          <a:p>
            <a:r>
              <a:rPr lang="en-NZ" dirty="0"/>
              <a:t>This includes learning blocks for the TTM mentor, the TTM verifier, the CoPTTM assessor and the CoPTTM trainer.</a:t>
            </a:r>
          </a:p>
          <a:p>
            <a:endParaRPr lang="en-NZ" dirty="0"/>
          </a:p>
          <a:p>
            <a:r>
              <a:rPr lang="en-NZ" dirty="0"/>
              <a:t>These learning blocks are delivered by specialist trainers.</a:t>
            </a:r>
          </a:p>
          <a:p>
            <a:endParaRPr lang="en-NZ" dirty="0"/>
          </a:p>
          <a:p>
            <a:endParaRPr lang="en-NZ" dirty="0"/>
          </a:p>
          <a:p>
            <a:endParaRPr lang="en-NZ" dirty="0"/>
          </a:p>
          <a:p>
            <a:endParaRPr lang="en-NZ" dirty="0"/>
          </a:p>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50459-2EE9-4972-A54D-CA4E30A9E3F5}" type="slidenum">
              <a:rPr kumimoji="0" lang="en-N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N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9095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So that is how the map of learning blocks works.</a:t>
            </a:r>
          </a:p>
          <a:p>
            <a:endParaRPr lang="en-NZ" dirty="0"/>
          </a:p>
          <a:p>
            <a:r>
              <a:rPr lang="en-NZ" dirty="0"/>
              <a:t>Let's look at a summary of the profiles for some of the key learning blocks.</a:t>
            </a:r>
          </a:p>
          <a:p>
            <a:endParaRPr lang="en-NZ" dirty="0"/>
          </a:p>
          <a:p>
            <a:r>
              <a:rPr lang="en-NZ" dirty="0"/>
              <a:t>       </a:t>
            </a:r>
          </a:p>
          <a:p>
            <a:endParaRPr lang="en-NZ" dirty="0"/>
          </a:p>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50459-2EE9-4972-A54D-CA4E30A9E3F5}" type="slidenum">
              <a:rPr kumimoji="0" lang="en-N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N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3473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800"/>
              </a:spcAft>
              <a:buFont typeface="Arial" panose="020B0604020202020204" pitchFamily="34" charset="0"/>
              <a:buNone/>
            </a:pPr>
            <a:r>
              <a:rPr lang="en-NZ" sz="1200" dirty="0">
                <a:latin typeface="Arial" panose="020B0604020202020204" pitchFamily="34" charset="0"/>
                <a:cs typeface="Arial" panose="020B0604020202020204" pitchFamily="34" charset="0"/>
              </a:rPr>
              <a:t>Lets look at the General Worker</a:t>
            </a:r>
          </a:p>
          <a:p>
            <a:pPr marL="0" indent="0">
              <a:spcAft>
                <a:spcPts val="800"/>
              </a:spcAft>
              <a:buFont typeface="Arial" panose="020B0604020202020204" pitchFamily="34" charset="0"/>
              <a:buNone/>
            </a:pPr>
            <a:r>
              <a:rPr lang="en-NZ" sz="1200" dirty="0">
                <a:latin typeface="Arial" panose="020B0604020202020204" pitchFamily="34" charset="0"/>
                <a:cs typeface="Arial" panose="020B0604020202020204" pitchFamily="34" charset="0"/>
              </a:rPr>
              <a:t>This is for people who are working inside the working space</a:t>
            </a:r>
          </a:p>
          <a:p>
            <a:pPr marL="0" indent="0">
              <a:spcAft>
                <a:spcPts val="800"/>
              </a:spcAft>
              <a:buFont typeface="Arial" panose="020B0604020202020204" pitchFamily="34" charset="0"/>
              <a:buNone/>
            </a:pPr>
            <a:r>
              <a:rPr lang="en-NZ" sz="1200" dirty="0">
                <a:latin typeface="Arial" panose="020B0604020202020204" pitchFamily="34" charset="0"/>
                <a:cs typeface="Arial" panose="020B0604020202020204" pitchFamily="34" charset="0"/>
              </a:rPr>
              <a:t>It involves 30 mins training with on site practice</a:t>
            </a:r>
          </a:p>
          <a:p>
            <a:pPr marL="0" indent="0">
              <a:spcAft>
                <a:spcPts val="800"/>
              </a:spcAft>
              <a:buFont typeface="Arial" panose="020B0604020202020204" pitchFamily="34" charset="0"/>
              <a:buNone/>
            </a:pPr>
            <a:r>
              <a:rPr lang="en-NZ" sz="1200" dirty="0">
                <a:latin typeface="Arial" panose="020B0604020202020204" pitchFamily="34" charset="0"/>
                <a:cs typeface="Arial" panose="020B0604020202020204" pitchFamily="34" charset="0"/>
              </a:rPr>
              <a:t>It is delivered as an eLearning pack or a briefing by the TTM Mentor</a:t>
            </a:r>
          </a:p>
          <a:p>
            <a:pPr marL="0" indent="0">
              <a:spcAft>
                <a:spcPts val="800"/>
              </a:spcAft>
              <a:buFont typeface="Arial" panose="020B0604020202020204" pitchFamily="34" charset="0"/>
              <a:buNone/>
            </a:pPr>
            <a:r>
              <a:rPr lang="en-NZ" sz="1200" dirty="0">
                <a:latin typeface="Arial" panose="020B0604020202020204" pitchFamily="34" charset="0"/>
                <a:cs typeface="Arial" panose="020B0604020202020204" pitchFamily="34" charset="0"/>
              </a:rPr>
              <a:t>It covers how to stay safe within a TTM closure, the role of TTM crew, the safety zones (no go areas), common TTM hazards, who to report TTM issues to, entry and exit points</a:t>
            </a:r>
          </a:p>
          <a:p>
            <a:pPr marL="0" indent="0">
              <a:spcAft>
                <a:spcPts val="800"/>
              </a:spcAft>
              <a:buFont typeface="Arial" panose="020B0604020202020204" pitchFamily="34" charset="0"/>
              <a:buNone/>
            </a:pPr>
            <a:r>
              <a:rPr lang="en-NZ" sz="1200" dirty="0">
                <a:latin typeface="Arial" panose="020B0604020202020204" pitchFamily="34" charset="0"/>
                <a:cs typeface="Arial" panose="020B0604020202020204" pitchFamily="34" charset="0"/>
              </a:rPr>
              <a:t>It is assessed by a TTM Verifier who will award a Unit Standard </a:t>
            </a:r>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50459-2EE9-4972-A54D-CA4E30A9E3F5}" type="slidenum">
              <a:rPr kumimoji="0" lang="en-N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N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3473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638" indent="-274638">
              <a:spcAft>
                <a:spcPts val="800"/>
              </a:spcAft>
              <a:buFont typeface="Arial" panose="020B0604020202020204" pitchFamily="34" charset="0"/>
              <a:buChar char="•"/>
            </a:pPr>
            <a:r>
              <a:rPr lang="en-NZ" sz="1200" dirty="0">
                <a:latin typeface="Arial" panose="020B0604020202020204" pitchFamily="34" charset="0"/>
                <a:cs typeface="Arial" panose="020B0604020202020204" pitchFamily="34" charset="0"/>
              </a:rPr>
              <a:t>We will now look at the TTM Worker </a:t>
            </a:r>
          </a:p>
          <a:p>
            <a:pPr marL="274638" indent="-274638">
              <a:spcAft>
                <a:spcPts val="800"/>
              </a:spcAft>
              <a:buFont typeface="Arial" panose="020B0604020202020204" pitchFamily="34" charset="0"/>
              <a:buChar char="•"/>
            </a:pPr>
            <a:r>
              <a:rPr lang="en-NZ" sz="1200" dirty="0">
                <a:latin typeface="Arial" panose="020B0604020202020204" pitchFamily="34" charset="0"/>
                <a:cs typeface="Arial" panose="020B0604020202020204" pitchFamily="34" charset="0"/>
              </a:rPr>
              <a:t>This takes 2 hours training with on site practice</a:t>
            </a:r>
          </a:p>
          <a:p>
            <a:pPr marL="274638" indent="-274638">
              <a:spcAft>
                <a:spcPts val="800"/>
              </a:spcAft>
              <a:buFont typeface="Arial" panose="020B0604020202020204" pitchFamily="34" charset="0"/>
              <a:buChar char="•"/>
            </a:pPr>
            <a:r>
              <a:rPr lang="en-NZ" sz="1200" dirty="0">
                <a:latin typeface="Arial" panose="020B0604020202020204" pitchFamily="34" charset="0"/>
                <a:cs typeface="Arial" panose="020B0604020202020204" pitchFamily="34" charset="0"/>
              </a:rPr>
              <a:t>It can be delivered by a TTM Mentor (or as an eLearning pack)</a:t>
            </a:r>
          </a:p>
          <a:p>
            <a:pPr marL="274638" indent="-274638">
              <a:spcAft>
                <a:spcPts val="800"/>
              </a:spcAft>
              <a:buFont typeface="Arial" panose="020B0604020202020204" pitchFamily="34" charset="0"/>
              <a:buChar char="•"/>
            </a:pPr>
            <a:r>
              <a:rPr lang="en-NZ" sz="1200" dirty="0">
                <a:latin typeface="Arial" panose="020B0604020202020204" pitchFamily="34" charset="0"/>
                <a:cs typeface="Arial" panose="020B0604020202020204" pitchFamily="34" charset="0"/>
              </a:rPr>
              <a:t>It covers safety and PPE, using radio communications, assisting with installation of TTM equipment, working on a vehicle, controlling alternating flow, assisting with removal of TTM</a:t>
            </a:r>
          </a:p>
          <a:p>
            <a:pPr marL="274638" indent="-274638">
              <a:spcAft>
                <a:spcPts val="800"/>
              </a:spcAft>
              <a:buFont typeface="Arial" panose="020B0604020202020204" pitchFamily="34" charset="0"/>
              <a:buChar char="•"/>
            </a:pPr>
            <a:r>
              <a:rPr lang="en-NZ" sz="1200" dirty="0">
                <a:latin typeface="Arial" panose="020B0604020202020204" pitchFamily="34" charset="0"/>
                <a:cs typeface="Arial" panose="020B0604020202020204" pitchFamily="34" charset="0"/>
              </a:rPr>
              <a:t>It is assessed by a TTM Verifier who can award a Unit Standard </a:t>
            </a:r>
          </a:p>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50459-2EE9-4972-A54D-CA4E30A9E3F5}" type="slidenum">
              <a:rPr kumimoji="0" lang="en-N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N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8182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In this session we will:</a:t>
            </a:r>
          </a:p>
          <a:p>
            <a:r>
              <a:rPr lang="en-NZ" b="1" dirty="0"/>
              <a:t>Click</a:t>
            </a:r>
          </a:p>
          <a:p>
            <a:r>
              <a:rPr lang="en-NZ" dirty="0"/>
              <a:t>Provide you with some background information about the Training and Competency model</a:t>
            </a:r>
          </a:p>
          <a:p>
            <a:r>
              <a:rPr lang="en-NZ" b="1" dirty="0"/>
              <a:t>Click</a:t>
            </a:r>
          </a:p>
          <a:p>
            <a:r>
              <a:rPr lang="en-NZ" b="0" dirty="0"/>
              <a:t>Explain some of the key parts of the model</a:t>
            </a:r>
          </a:p>
          <a:p>
            <a:r>
              <a:rPr lang="en-NZ" b="1" dirty="0"/>
              <a:t>Click</a:t>
            </a:r>
          </a:p>
          <a:p>
            <a:r>
              <a:rPr lang="en-NZ" b="0" dirty="0"/>
              <a:t>And we will finish by reviewing some of the impacts on the industry when the model is implemented</a:t>
            </a:r>
          </a:p>
        </p:txBody>
      </p:sp>
      <p:sp>
        <p:nvSpPr>
          <p:cNvPr id="4" name="Slide Number Placeholder 3"/>
          <p:cNvSpPr>
            <a:spLocks noGrp="1"/>
          </p:cNvSpPr>
          <p:nvPr>
            <p:ph type="sldNum" sz="quarter" idx="10"/>
          </p:nvPr>
        </p:nvSpPr>
        <p:spPr/>
        <p:txBody>
          <a:bodyPr/>
          <a:lstStyle/>
          <a:p>
            <a:fld id="{DA4DC09B-8B14-4FBA-AC34-45D4081E5044}" type="slidenum">
              <a:rPr lang="en-NZ" smtClean="0"/>
              <a:t>2</a:t>
            </a:fld>
            <a:endParaRPr lang="en-NZ"/>
          </a:p>
        </p:txBody>
      </p:sp>
    </p:spTree>
    <p:extLst>
      <p:ext uri="{BB962C8B-B14F-4D97-AF65-F5344CB8AC3E}">
        <p14:creationId xmlns:p14="http://schemas.microsoft.com/office/powerpoint/2010/main" val="2394717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638" indent="-274638">
              <a:spcAft>
                <a:spcPts val="800"/>
              </a:spcAft>
              <a:buFont typeface="Arial" panose="020B0604020202020204" pitchFamily="34" charset="0"/>
              <a:buChar char="•"/>
            </a:pPr>
            <a:r>
              <a:rPr lang="en-NZ" sz="1200" dirty="0">
                <a:latin typeface="Arial" panose="020B0604020202020204" pitchFamily="34" charset="0"/>
                <a:cs typeface="Arial" panose="020B0604020202020204" pitchFamily="34" charset="0"/>
              </a:rPr>
              <a:t>Now let us look at the Mobile Driver</a:t>
            </a:r>
          </a:p>
          <a:p>
            <a:pPr marL="274638" indent="-274638">
              <a:spcAft>
                <a:spcPts val="800"/>
              </a:spcAft>
              <a:buFont typeface="Arial" panose="020B0604020202020204" pitchFamily="34" charset="0"/>
              <a:buChar char="•"/>
            </a:pPr>
            <a:r>
              <a:rPr lang="en-NZ" sz="1200" dirty="0">
                <a:latin typeface="Arial" panose="020B0604020202020204" pitchFamily="34" charset="0"/>
                <a:cs typeface="Arial" panose="020B0604020202020204" pitchFamily="34" charset="0"/>
              </a:rPr>
              <a:t>This takes at least 4 hours training with on site practice</a:t>
            </a:r>
          </a:p>
          <a:p>
            <a:pPr marL="274638" indent="-274638">
              <a:spcAft>
                <a:spcPts val="800"/>
              </a:spcAft>
              <a:buFont typeface="Arial" panose="020B0604020202020204" pitchFamily="34" charset="0"/>
              <a:buChar char="•"/>
            </a:pPr>
            <a:r>
              <a:rPr lang="en-NZ" sz="1200" dirty="0">
                <a:latin typeface="Arial" panose="020B0604020202020204" pitchFamily="34" charset="0"/>
                <a:cs typeface="Arial" panose="020B0604020202020204" pitchFamily="34" charset="0"/>
              </a:rPr>
              <a:t>It is delivered by a TTM Mentor </a:t>
            </a:r>
          </a:p>
          <a:p>
            <a:pPr marL="274638" indent="-274638">
              <a:spcAft>
                <a:spcPts val="800"/>
              </a:spcAft>
              <a:buFont typeface="Arial" panose="020B0604020202020204" pitchFamily="34" charset="0"/>
              <a:buChar char="•"/>
            </a:pPr>
            <a:r>
              <a:rPr lang="en-NZ" sz="1200" dirty="0">
                <a:latin typeface="Arial" panose="020B0604020202020204" pitchFamily="34" charset="0"/>
                <a:cs typeface="Arial" panose="020B0604020202020204" pitchFamily="34" charset="0"/>
              </a:rPr>
              <a:t>It covers vehicle checks, mobile operation distances, work methodologies (protecting personnel on foot, positioning of work, shadow and pilot vehicles), using a Radio, dealing with common situations (for example emergency vehicles passing the mobile operation)</a:t>
            </a:r>
          </a:p>
          <a:p>
            <a:pPr marL="274638" indent="-274638">
              <a:spcAft>
                <a:spcPts val="800"/>
              </a:spcAft>
              <a:buFont typeface="Arial" panose="020B0604020202020204" pitchFamily="34" charset="0"/>
              <a:buChar char="•"/>
            </a:pPr>
            <a:r>
              <a:rPr lang="en-NZ" sz="1200" dirty="0">
                <a:latin typeface="Arial" panose="020B0604020202020204" pitchFamily="34" charset="0"/>
                <a:cs typeface="Arial" panose="020B0604020202020204" pitchFamily="34" charset="0"/>
              </a:rPr>
              <a:t>It is assessed by a TTM Verifier who can award the Unit Standard </a:t>
            </a:r>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50459-2EE9-4972-A54D-CA4E30A9E3F5}" type="slidenum">
              <a:rPr kumimoji="0" lang="en-N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N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4786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638" indent="-274638">
              <a:spcAft>
                <a:spcPts val="800"/>
              </a:spcAft>
              <a:buFont typeface="Arial" panose="020B0604020202020204" pitchFamily="34" charset="0"/>
              <a:buChar char="•"/>
            </a:pPr>
            <a:r>
              <a:rPr lang="en-NZ" sz="1200" dirty="0">
                <a:latin typeface="Arial" panose="020B0604020202020204" pitchFamily="34" charset="0"/>
                <a:cs typeface="Arial" panose="020B0604020202020204" pitchFamily="34" charset="0"/>
              </a:rPr>
              <a:t>Let's look at the TC.</a:t>
            </a:r>
          </a:p>
          <a:p>
            <a:pPr marL="274638" indent="-274638">
              <a:spcAft>
                <a:spcPts val="800"/>
              </a:spcAft>
              <a:buFont typeface="Arial" panose="020B0604020202020204" pitchFamily="34" charset="0"/>
              <a:buChar char="•"/>
            </a:pPr>
            <a:r>
              <a:rPr lang="en-NZ" sz="1200" dirty="0">
                <a:latin typeface="Arial" panose="020B0604020202020204" pitchFamily="34" charset="0"/>
                <a:cs typeface="Arial" panose="020B0604020202020204" pitchFamily="34" charset="0"/>
              </a:rPr>
              <a:t>This takes 8 hours training with on site practice</a:t>
            </a:r>
          </a:p>
          <a:p>
            <a:pPr marL="274638" indent="-274638">
              <a:spcAft>
                <a:spcPts val="800"/>
              </a:spcAft>
              <a:buFont typeface="Arial" panose="020B0604020202020204" pitchFamily="34" charset="0"/>
              <a:buChar char="•"/>
            </a:pPr>
            <a:r>
              <a:rPr lang="en-NZ" sz="1200" dirty="0">
                <a:latin typeface="Arial" panose="020B0604020202020204" pitchFamily="34" charset="0"/>
                <a:cs typeface="Arial" panose="020B0604020202020204" pitchFamily="34" charset="0"/>
              </a:rPr>
              <a:t>It is delivered by a CoPTTM Level 1 Trainer </a:t>
            </a:r>
          </a:p>
          <a:p>
            <a:pPr marL="274638" indent="-274638">
              <a:spcAft>
                <a:spcPts val="800"/>
              </a:spcAft>
              <a:buFont typeface="Arial" panose="020B0604020202020204" pitchFamily="34" charset="0"/>
              <a:buChar char="•"/>
            </a:pPr>
            <a:r>
              <a:rPr lang="en-NZ" sz="1200" dirty="0">
                <a:latin typeface="Arial" panose="020B0604020202020204" pitchFamily="34" charset="0"/>
                <a:cs typeface="Arial" panose="020B0604020202020204" pitchFamily="34" charset="0"/>
              </a:rPr>
              <a:t>It covers safety, locating key information in the TMP, monitoring a worksite, preserving safety zones, managing alternating flow activities, maintaining pedestrian and cyclist facilities, completing paperwork, dealing with the public, site access, and briefing visitors</a:t>
            </a:r>
          </a:p>
          <a:p>
            <a:pPr marL="274638" indent="-274638">
              <a:spcAft>
                <a:spcPts val="800"/>
              </a:spcAft>
              <a:buFont typeface="Arial" panose="020B0604020202020204" pitchFamily="34" charset="0"/>
              <a:buChar char="•"/>
            </a:pPr>
            <a:r>
              <a:rPr lang="en-NZ" sz="1200" dirty="0">
                <a:latin typeface="Arial" panose="020B0604020202020204" pitchFamily="34" charset="0"/>
                <a:cs typeface="Arial" panose="020B0604020202020204" pitchFamily="34" charset="0"/>
              </a:rPr>
              <a:t>The competence assessment includes 3 sites verified by a TTM Verifier and 1 site assessed by a CoPTTM Assessor who will award the Warrant and Unit Standard if required  </a:t>
            </a:r>
          </a:p>
          <a:p>
            <a:pPr marL="274638" indent="-274638">
              <a:spcAft>
                <a:spcPts val="800"/>
              </a:spcAft>
              <a:buFont typeface="Arial" panose="020B0604020202020204" pitchFamily="34" charset="0"/>
              <a:buChar char="•"/>
            </a:pPr>
            <a:endParaRPr lang="en-NZ" sz="1200" dirty="0">
              <a:latin typeface="Arial" panose="020B0604020202020204" pitchFamily="34" charset="0"/>
              <a:cs typeface="Arial" panose="020B0604020202020204" pitchFamily="34" charset="0"/>
            </a:endParaRPr>
          </a:p>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50459-2EE9-4972-A54D-CA4E30A9E3F5}" type="slidenum">
              <a:rPr kumimoji="0" lang="en-N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N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8146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638" indent="-274638">
              <a:spcAft>
                <a:spcPts val="800"/>
              </a:spcAft>
              <a:buFont typeface="Arial" panose="020B0604020202020204" pitchFamily="34" charset="0"/>
              <a:buChar char="•"/>
            </a:pPr>
            <a:r>
              <a:rPr lang="en-NZ" sz="1200" dirty="0">
                <a:latin typeface="Arial" panose="020B0604020202020204" pitchFamily="34" charset="0"/>
                <a:cs typeface="Arial" panose="020B0604020202020204" pitchFamily="34" charset="0"/>
              </a:rPr>
              <a:t>We will now look at the Universal STMS</a:t>
            </a:r>
          </a:p>
          <a:p>
            <a:pPr marL="274638" indent="-274638">
              <a:spcAft>
                <a:spcPts val="800"/>
              </a:spcAft>
              <a:buFont typeface="Arial" panose="020B0604020202020204" pitchFamily="34" charset="0"/>
              <a:buChar char="•"/>
            </a:pPr>
            <a:r>
              <a:rPr lang="en-NZ" sz="1200" dirty="0">
                <a:latin typeface="Arial" panose="020B0604020202020204" pitchFamily="34" charset="0"/>
                <a:cs typeface="Arial" panose="020B0604020202020204" pitchFamily="34" charset="0"/>
              </a:rPr>
              <a:t>It takes 2 days training</a:t>
            </a:r>
          </a:p>
          <a:p>
            <a:pPr marL="274638" indent="-274638">
              <a:spcAft>
                <a:spcPts val="800"/>
              </a:spcAft>
              <a:buFont typeface="Arial" panose="020B0604020202020204" pitchFamily="34" charset="0"/>
              <a:buChar char="•"/>
            </a:pPr>
            <a:r>
              <a:rPr lang="en-NZ" sz="1200" dirty="0">
                <a:latin typeface="Arial" panose="020B0604020202020204" pitchFamily="34" charset="0"/>
                <a:cs typeface="Arial" panose="020B0604020202020204" pitchFamily="34" charset="0"/>
              </a:rPr>
              <a:t>It is delivered by a CoPTTM Level 1 Trainer </a:t>
            </a:r>
          </a:p>
          <a:p>
            <a:pPr marL="274638" indent="-274638">
              <a:spcAft>
                <a:spcPts val="800"/>
              </a:spcAft>
              <a:buFont typeface="Arial" panose="020B0604020202020204" pitchFamily="34" charset="0"/>
              <a:buChar char="•"/>
            </a:pPr>
            <a:r>
              <a:rPr lang="en-NZ" sz="1200" dirty="0">
                <a:latin typeface="Arial" panose="020B0604020202020204" pitchFamily="34" charset="0"/>
                <a:cs typeface="Arial" panose="020B0604020202020204" pitchFamily="34" charset="0"/>
              </a:rPr>
              <a:t>It covers safety, reading a TMP, completing site safety briefings and inductions, completing on-site paperwork, risk assessment, knowledge of CoPTTM, contingency scenarios, planning a deployment to setup a site, calculating resources and completing a self audit of a worksite</a:t>
            </a:r>
          </a:p>
          <a:p>
            <a:pPr marL="274638" indent="-274638">
              <a:spcAft>
                <a:spcPts val="800"/>
              </a:spcAft>
              <a:buFont typeface="Arial" panose="020B0604020202020204" pitchFamily="34" charset="0"/>
              <a:buChar char="•"/>
            </a:pPr>
            <a:r>
              <a:rPr lang="en-NZ" sz="1200" dirty="0">
                <a:latin typeface="Arial" panose="020B0604020202020204" pitchFamily="34" charset="0"/>
                <a:cs typeface="Arial" panose="020B0604020202020204" pitchFamily="34" charset="0"/>
              </a:rPr>
              <a:t>It is assessed during the training and the trainer will award the Unit Standard</a:t>
            </a:r>
          </a:p>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50459-2EE9-4972-A54D-CA4E30A9E3F5}" type="slidenum">
              <a:rPr kumimoji="0" lang="en-N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N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4991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638" indent="-274638">
              <a:spcAft>
                <a:spcPts val="800"/>
              </a:spcAft>
              <a:buFont typeface="Arial" panose="020B0604020202020204" pitchFamily="34" charset="0"/>
              <a:buChar char="•"/>
            </a:pPr>
            <a:r>
              <a:rPr lang="en-NZ" sz="1200" dirty="0">
                <a:latin typeface="Arial" panose="020B0604020202020204" pitchFamily="34" charset="0"/>
                <a:cs typeface="Arial" panose="020B0604020202020204" pitchFamily="34" charset="0"/>
              </a:rPr>
              <a:t>Let's look at the STMS Level 1</a:t>
            </a:r>
          </a:p>
          <a:p>
            <a:pPr marL="274638" indent="-274638">
              <a:spcAft>
                <a:spcPts val="800"/>
              </a:spcAft>
              <a:buFont typeface="Arial" panose="020B0604020202020204" pitchFamily="34" charset="0"/>
              <a:buChar char="•"/>
            </a:pPr>
            <a:r>
              <a:rPr lang="en-NZ" sz="1200" dirty="0">
                <a:latin typeface="Arial" panose="020B0604020202020204" pitchFamily="34" charset="0"/>
                <a:cs typeface="Arial" panose="020B0604020202020204" pitchFamily="34" charset="0"/>
              </a:rPr>
              <a:t>It takes 1 days training plus on site practice</a:t>
            </a:r>
          </a:p>
          <a:p>
            <a:pPr marL="274638" indent="-274638">
              <a:spcAft>
                <a:spcPts val="800"/>
              </a:spcAft>
              <a:buFont typeface="Arial" panose="020B0604020202020204" pitchFamily="34" charset="0"/>
              <a:buChar char="•"/>
            </a:pPr>
            <a:r>
              <a:rPr lang="en-NZ" sz="1200" dirty="0">
                <a:latin typeface="Arial" panose="020B0604020202020204" pitchFamily="34" charset="0"/>
                <a:cs typeface="Arial" panose="020B0604020202020204" pitchFamily="34" charset="0"/>
              </a:rPr>
              <a:t>It is delivered by a CoPTTM Level 1 Trainer </a:t>
            </a:r>
          </a:p>
          <a:p>
            <a:pPr marL="274638" indent="-274638">
              <a:spcAft>
                <a:spcPts val="800"/>
              </a:spcAft>
              <a:buFont typeface="Arial" panose="020B0604020202020204" pitchFamily="34" charset="0"/>
              <a:buChar char="•"/>
            </a:pPr>
            <a:r>
              <a:rPr lang="en-NZ" sz="1200" dirty="0">
                <a:latin typeface="Arial" panose="020B0604020202020204" pitchFamily="34" charset="0"/>
                <a:cs typeface="Arial" panose="020B0604020202020204" pitchFamily="34" charset="0"/>
              </a:rPr>
              <a:t>It covers safety, risks and mitigation for Level 1 roads, Level 1 static layout distances, closure types, installation procedures, pedestrian and cyclists, site access, mobile operations, semi static operations, inspections and emergency response. </a:t>
            </a:r>
          </a:p>
          <a:p>
            <a:pPr marL="274638" indent="-274638">
              <a:spcAft>
                <a:spcPts val="800"/>
              </a:spcAft>
              <a:buFont typeface="Arial" panose="020B0604020202020204" pitchFamily="34" charset="0"/>
              <a:buChar char="•"/>
            </a:pPr>
            <a:r>
              <a:rPr lang="en-NZ" sz="1200" dirty="0">
                <a:latin typeface="Arial" panose="020B0604020202020204" pitchFamily="34" charset="0"/>
                <a:cs typeface="Arial" panose="020B0604020202020204" pitchFamily="34" charset="0"/>
              </a:rPr>
              <a:t>The competence assessment includes 3 sites verified by a TTM Verifier and an assessment by a CoPTTM Assessor who will award the Warrant and Unit Standard if required. </a:t>
            </a:r>
          </a:p>
          <a:p>
            <a:pPr marL="274638" indent="-274638">
              <a:spcAft>
                <a:spcPts val="800"/>
              </a:spcAft>
              <a:buFont typeface="Arial" panose="020B0604020202020204" pitchFamily="34" charset="0"/>
              <a:buChar char="•"/>
            </a:pPr>
            <a:r>
              <a:rPr lang="en-NZ" sz="1200" dirty="0">
                <a:latin typeface="Arial" panose="020B0604020202020204" pitchFamily="34" charset="0"/>
                <a:cs typeface="Arial" panose="020B0604020202020204" pitchFamily="34" charset="0"/>
              </a:rPr>
              <a:t>There is a different risk profile for worksites under and over 65 </a:t>
            </a:r>
            <a:r>
              <a:rPr lang="en-NZ" sz="1200" dirty="0" err="1">
                <a:latin typeface="Arial" panose="020B0604020202020204" pitchFamily="34" charset="0"/>
                <a:cs typeface="Arial" panose="020B0604020202020204" pitchFamily="34" charset="0"/>
              </a:rPr>
              <a:t>kilometers</a:t>
            </a:r>
            <a:r>
              <a:rPr lang="en-NZ" sz="1200" dirty="0">
                <a:latin typeface="Arial" panose="020B0604020202020204" pitchFamily="34" charset="0"/>
                <a:cs typeface="Arial" panose="020B0604020202020204" pitchFamily="34" charset="0"/>
              </a:rPr>
              <a:t> per hour.</a:t>
            </a:r>
          </a:p>
          <a:p>
            <a:pPr marL="274638" indent="-274638">
              <a:spcAft>
                <a:spcPts val="800"/>
              </a:spcAft>
              <a:buFont typeface="Arial" panose="020B0604020202020204" pitchFamily="34" charset="0"/>
              <a:buChar char="•"/>
            </a:pPr>
            <a:r>
              <a:rPr lang="en-NZ" sz="1200" dirty="0">
                <a:latin typeface="Arial" panose="020B0604020202020204" pitchFamily="34" charset="0"/>
                <a:cs typeface="Arial" panose="020B0604020202020204" pitchFamily="34" charset="0"/>
              </a:rPr>
              <a:t>It has therefore been decided that the level 1 STMS practising assessment will include a worksite with a permanent speed of under 65 </a:t>
            </a:r>
            <a:r>
              <a:rPr lang="en-NZ" sz="1200" dirty="0" err="1">
                <a:latin typeface="Arial" panose="020B0604020202020204" pitchFamily="34" charset="0"/>
                <a:cs typeface="Arial" panose="020B0604020202020204" pitchFamily="34" charset="0"/>
              </a:rPr>
              <a:t>kilometers</a:t>
            </a:r>
            <a:r>
              <a:rPr lang="en-NZ" sz="1200" dirty="0">
                <a:latin typeface="Arial" panose="020B0604020202020204" pitchFamily="34" charset="0"/>
                <a:cs typeface="Arial" panose="020B0604020202020204" pitchFamily="34" charset="0"/>
              </a:rPr>
              <a:t> per hour and a worksite with a permanent speed of over 65 </a:t>
            </a:r>
            <a:r>
              <a:rPr lang="en-NZ" sz="1200" dirty="0" err="1">
                <a:latin typeface="Arial" panose="020B0604020202020204" pitchFamily="34" charset="0"/>
                <a:cs typeface="Arial" panose="020B0604020202020204" pitchFamily="34" charset="0"/>
              </a:rPr>
              <a:t>kilometers</a:t>
            </a:r>
            <a:r>
              <a:rPr lang="en-NZ" sz="1200" dirty="0">
                <a:latin typeface="Arial" panose="020B0604020202020204" pitchFamily="34" charset="0"/>
                <a:cs typeface="Arial" panose="020B0604020202020204" pitchFamily="34" charset="0"/>
              </a:rPr>
              <a:t> per hour. </a:t>
            </a:r>
          </a:p>
          <a:p>
            <a:pPr marL="274638" indent="-274638">
              <a:spcAft>
                <a:spcPts val="800"/>
              </a:spcAft>
              <a:buFont typeface="Arial" panose="020B0604020202020204" pitchFamily="34" charset="0"/>
              <a:buChar char="•"/>
            </a:pPr>
            <a:r>
              <a:rPr lang="en-NZ" sz="1200" dirty="0">
                <a:latin typeface="Arial" panose="020B0604020202020204" pitchFamily="34" charset="0"/>
                <a:cs typeface="Arial" panose="020B0604020202020204" pitchFamily="34" charset="0"/>
              </a:rPr>
              <a:t>The STMS can be assessed in both (or either) of the speed </a:t>
            </a:r>
            <a:r>
              <a:rPr lang="en-NZ" sz="1200" dirty="0" err="1">
                <a:latin typeface="Arial" panose="020B0604020202020204" pitchFamily="34" charset="0"/>
                <a:cs typeface="Arial" panose="020B0604020202020204" pitchFamily="34" charset="0"/>
              </a:rPr>
              <a:t>enviroments</a:t>
            </a:r>
            <a:r>
              <a:rPr lang="en-NZ" sz="1200" dirty="0">
                <a:latin typeface="Arial" panose="020B0604020202020204" pitchFamily="34" charset="0"/>
                <a:cs typeface="Arial" panose="020B0604020202020204" pitchFamily="34" charset="0"/>
              </a:rPr>
              <a:t>. </a:t>
            </a:r>
          </a:p>
          <a:p>
            <a:pPr marL="274638" indent="-274638">
              <a:spcAft>
                <a:spcPts val="800"/>
              </a:spcAft>
              <a:buFont typeface="Arial" panose="020B0604020202020204" pitchFamily="34" charset="0"/>
              <a:buChar char="•"/>
            </a:pPr>
            <a:endParaRPr lang="en-NZ" sz="1200" dirty="0">
              <a:latin typeface="Arial" panose="020B0604020202020204" pitchFamily="34" charset="0"/>
              <a:cs typeface="Arial" panose="020B0604020202020204" pitchFamily="34" charset="0"/>
            </a:endParaRPr>
          </a:p>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50459-2EE9-4972-A54D-CA4E30A9E3F5}" type="slidenum">
              <a:rPr kumimoji="0" lang="en-N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N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5613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638" indent="-274638">
              <a:spcAft>
                <a:spcPts val="800"/>
              </a:spcAft>
              <a:buFont typeface="Arial" panose="020B0604020202020204" pitchFamily="34" charset="0"/>
              <a:buChar char="•"/>
            </a:pPr>
            <a:r>
              <a:rPr lang="en-NZ" sz="1200" dirty="0">
                <a:latin typeface="Arial" panose="020B0604020202020204" pitchFamily="34" charset="0"/>
                <a:cs typeface="Arial" panose="020B0604020202020204" pitchFamily="34" charset="0"/>
              </a:rPr>
              <a:t>Now we will look at the STMS level 2</a:t>
            </a:r>
          </a:p>
          <a:p>
            <a:pPr marL="274638" indent="-274638">
              <a:spcAft>
                <a:spcPts val="800"/>
              </a:spcAft>
              <a:buFont typeface="Arial" panose="020B0604020202020204" pitchFamily="34" charset="0"/>
              <a:buChar char="•"/>
            </a:pPr>
            <a:r>
              <a:rPr lang="en-NZ" sz="1200" dirty="0">
                <a:latin typeface="Arial" panose="020B0604020202020204" pitchFamily="34" charset="0"/>
                <a:cs typeface="Arial" panose="020B0604020202020204" pitchFamily="34" charset="0"/>
              </a:rPr>
              <a:t>It takes 1 days training plus on site practice</a:t>
            </a:r>
          </a:p>
          <a:p>
            <a:pPr marL="274638" indent="-274638">
              <a:spcAft>
                <a:spcPts val="800"/>
              </a:spcAft>
              <a:buFont typeface="Arial" panose="020B0604020202020204" pitchFamily="34" charset="0"/>
              <a:buChar char="•"/>
            </a:pPr>
            <a:r>
              <a:rPr lang="en-NZ" sz="1200" dirty="0">
                <a:latin typeface="Arial" panose="020B0604020202020204" pitchFamily="34" charset="0"/>
                <a:cs typeface="Arial" panose="020B0604020202020204" pitchFamily="34" charset="0"/>
              </a:rPr>
              <a:t>It is delivered by a CoPTTM Level 2 3 Trainer </a:t>
            </a:r>
          </a:p>
          <a:p>
            <a:pPr marL="274638" indent="-274638">
              <a:spcAft>
                <a:spcPts val="800"/>
              </a:spcAft>
              <a:buFont typeface="Arial" panose="020B0604020202020204" pitchFamily="34" charset="0"/>
              <a:buChar char="•"/>
            </a:pPr>
            <a:r>
              <a:rPr lang="en-NZ" sz="1200" dirty="0">
                <a:latin typeface="Arial" panose="020B0604020202020204" pitchFamily="34" charset="0"/>
                <a:cs typeface="Arial" panose="020B0604020202020204" pitchFamily="34" charset="0"/>
              </a:rPr>
              <a:t>It covers safety, risks and mitigation for level 2 roads, Level 2 static layout distances, level 2 closure types, installation procedures, pedestrian and cyclists, site access, mobile operations, semi static operations and inspections, interchanges, dee tours, chicanes, emergency response</a:t>
            </a:r>
          </a:p>
          <a:p>
            <a:pPr marL="274638" indent="-274638">
              <a:spcAft>
                <a:spcPts val="800"/>
              </a:spcAft>
              <a:buFont typeface="Arial" panose="020B0604020202020204" pitchFamily="34" charset="0"/>
              <a:buChar char="•"/>
            </a:pPr>
            <a:r>
              <a:rPr lang="en-NZ" sz="1200" dirty="0">
                <a:latin typeface="Arial" panose="020B0604020202020204" pitchFamily="34" charset="0"/>
                <a:cs typeface="Arial" panose="020B0604020202020204" pitchFamily="34" charset="0"/>
              </a:rPr>
              <a:t>The competency assessment includes 3 sites verified by a TTM Verifier, and an assessment by the CoPTTM Assessor who will award the Warrant and Unit Standard if required</a:t>
            </a:r>
          </a:p>
          <a:p>
            <a:pPr marL="274638" indent="-274638">
              <a:spcAft>
                <a:spcPts val="800"/>
              </a:spcAft>
              <a:buFont typeface="Arial" panose="020B0604020202020204" pitchFamily="34" charset="0"/>
              <a:buChar char="•"/>
            </a:pPr>
            <a:r>
              <a:rPr lang="en-NZ" sz="1200" dirty="0">
                <a:latin typeface="Arial" panose="020B0604020202020204" pitchFamily="34" charset="0"/>
                <a:cs typeface="Arial" panose="020B0604020202020204" pitchFamily="34" charset="0"/>
              </a:rPr>
              <a:t>Again because of the different risk profiles under and over 65 kilometres per hour the STMS can be assessed in both (or either) of the speed environments</a:t>
            </a:r>
          </a:p>
          <a:p>
            <a:pPr marL="274638" indent="-274638">
              <a:spcAft>
                <a:spcPts val="800"/>
              </a:spcAft>
              <a:buFont typeface="Arial" panose="020B0604020202020204" pitchFamily="34" charset="0"/>
              <a:buChar char="•"/>
            </a:pPr>
            <a:endParaRPr lang="en-NZ" sz="1200" dirty="0">
              <a:latin typeface="Arial" panose="020B0604020202020204" pitchFamily="34" charset="0"/>
              <a:cs typeface="Arial" panose="020B0604020202020204" pitchFamily="34" charset="0"/>
            </a:endParaRPr>
          </a:p>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50459-2EE9-4972-A54D-CA4E30A9E3F5}" type="slidenum">
              <a:rPr kumimoji="0" lang="en-N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N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08943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638" indent="-274638">
              <a:spcAft>
                <a:spcPts val="800"/>
              </a:spcAft>
              <a:buFont typeface="Arial" panose="020B0604020202020204" pitchFamily="34" charset="0"/>
              <a:buChar char="•"/>
            </a:pPr>
            <a:r>
              <a:rPr lang="en-NZ" sz="1200" dirty="0">
                <a:latin typeface="Arial" panose="020B0604020202020204" pitchFamily="34" charset="0"/>
                <a:cs typeface="Arial" panose="020B0604020202020204" pitchFamily="34" charset="0"/>
              </a:rPr>
              <a:t>Let's look at STMS level 3</a:t>
            </a:r>
          </a:p>
          <a:p>
            <a:pPr marL="274638" indent="-274638">
              <a:spcAft>
                <a:spcPts val="800"/>
              </a:spcAft>
              <a:buFont typeface="Arial" panose="020B0604020202020204" pitchFamily="34" charset="0"/>
              <a:buChar char="•"/>
            </a:pPr>
            <a:r>
              <a:rPr lang="en-NZ" sz="1200" dirty="0">
                <a:latin typeface="Arial" panose="020B0604020202020204" pitchFamily="34" charset="0"/>
                <a:cs typeface="Arial" panose="020B0604020202020204" pitchFamily="34" charset="0"/>
              </a:rPr>
              <a:t>It takes 1 days training plus on site practice</a:t>
            </a:r>
          </a:p>
          <a:p>
            <a:pPr marL="274638" indent="-274638">
              <a:spcAft>
                <a:spcPts val="800"/>
              </a:spcAft>
              <a:buFont typeface="Arial" panose="020B0604020202020204" pitchFamily="34" charset="0"/>
              <a:buChar char="•"/>
            </a:pPr>
            <a:r>
              <a:rPr lang="en-NZ" sz="1200" dirty="0">
                <a:latin typeface="Arial" panose="020B0604020202020204" pitchFamily="34" charset="0"/>
                <a:cs typeface="Arial" panose="020B0604020202020204" pitchFamily="34" charset="0"/>
              </a:rPr>
              <a:t>It is delivered by a CoPTTM Level 2 3 Trainer </a:t>
            </a:r>
          </a:p>
          <a:p>
            <a:pPr marL="274638" indent="-274638">
              <a:spcAft>
                <a:spcPts val="800"/>
              </a:spcAft>
              <a:buFont typeface="Arial" panose="020B0604020202020204" pitchFamily="34" charset="0"/>
              <a:buChar char="•"/>
            </a:pPr>
            <a:r>
              <a:rPr lang="en-NZ" sz="1200" dirty="0">
                <a:latin typeface="Arial" panose="020B0604020202020204" pitchFamily="34" charset="0"/>
                <a:cs typeface="Arial" panose="020B0604020202020204" pitchFamily="34" charset="0"/>
              </a:rPr>
              <a:t>It covers safety, risks and mitigation for level 3 roads, level 3 static layout distances, level 3 closure types, installation procedures, site access, mobile operations, semi static operations and inspections, interchanges and dee tours, chicanes, emergency response</a:t>
            </a:r>
          </a:p>
          <a:p>
            <a:pPr marL="274638" indent="-274638">
              <a:spcAft>
                <a:spcPts val="800"/>
              </a:spcAft>
              <a:buFont typeface="Arial" panose="020B0604020202020204" pitchFamily="34" charset="0"/>
              <a:buChar char="•"/>
            </a:pPr>
            <a:r>
              <a:rPr lang="en-NZ" sz="1200" dirty="0">
                <a:latin typeface="Arial" panose="020B0604020202020204" pitchFamily="34" charset="0"/>
                <a:cs typeface="Arial" panose="020B0604020202020204" pitchFamily="34" charset="0"/>
              </a:rPr>
              <a:t>The competence assessment includes 3 sites verified by a TTM Verifier, and an assessment by the CoPTTM Assessor who will award the Warrant and Unit Standard if required.</a:t>
            </a:r>
          </a:p>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50459-2EE9-4972-A54D-CA4E30A9E3F5}" type="slidenum">
              <a:rPr kumimoji="0" lang="en-N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N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0360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So that is a summary of some of the profiles for the key learning blocks. Let's look at how it is all going to be implemented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50459-2EE9-4972-A54D-CA4E30A9E3F5}" type="slidenum">
              <a:rPr kumimoji="0" lang="en-N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N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70452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We acknowledge that the development of the material (learning packages and assessments) will need to occur over multiple years. </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Therefore the following priority for development will be adopted:</a:t>
            </a:r>
          </a:p>
          <a:p>
            <a:r>
              <a:rPr lang="en-NZ" sz="1200" kern="1200" dirty="0">
                <a:solidFill>
                  <a:schemeClr val="tx1"/>
                </a:solidFill>
                <a:effectLst/>
                <a:latin typeface="+mn-lt"/>
                <a:ea typeface="+mn-ea"/>
                <a:cs typeface="+mn-cs"/>
              </a:rPr>
              <a:t>Priority 1. will include getting the system up and running with learning blocks for the TTM Mentor, TTM Verifier, CoPTTM assessor and CoPTTM trainer.</a:t>
            </a:r>
          </a:p>
          <a:p>
            <a:r>
              <a:rPr lang="en-NZ" sz="1200" kern="1200" dirty="0">
                <a:solidFill>
                  <a:schemeClr val="tx1"/>
                </a:solidFill>
                <a:effectLst/>
                <a:latin typeface="+mn-lt"/>
                <a:ea typeface="+mn-ea"/>
                <a:cs typeface="+mn-cs"/>
              </a:rPr>
              <a:t>then we will work our way through the learning blocks for the main career path. </a:t>
            </a:r>
          </a:p>
          <a:p>
            <a:r>
              <a:rPr lang="en-NZ" sz="1200" kern="1200" dirty="0">
                <a:solidFill>
                  <a:schemeClr val="tx1"/>
                </a:solidFill>
                <a:effectLst/>
                <a:latin typeface="+mn-lt"/>
                <a:ea typeface="+mn-ea"/>
                <a:cs typeface="+mn-cs"/>
              </a:rPr>
              <a:t>starting with the general worker and working through to the STMS levels 1, 2 and 3. </a:t>
            </a:r>
            <a:endParaRPr lang="en-NZ" sz="1100" dirty="0"/>
          </a:p>
        </p:txBody>
      </p:sp>
      <p:sp>
        <p:nvSpPr>
          <p:cNvPr id="4" name="Slide Number Placeholder 3"/>
          <p:cNvSpPr>
            <a:spLocks noGrp="1"/>
          </p:cNvSpPr>
          <p:nvPr>
            <p:ph type="sldNum" sz="quarter" idx="10"/>
          </p:nvPr>
        </p:nvSpPr>
        <p:spPr/>
        <p:txBody>
          <a:bodyPr/>
          <a:lstStyle/>
          <a:p>
            <a:fld id="{DA4DC09B-8B14-4FBA-AC34-45D4081E5044}" type="slidenum">
              <a:rPr lang="en-NZ" smtClean="0"/>
              <a:t>27</a:t>
            </a:fld>
            <a:endParaRPr lang="en-NZ"/>
          </a:p>
        </p:txBody>
      </p:sp>
    </p:spTree>
    <p:extLst>
      <p:ext uri="{BB962C8B-B14F-4D97-AF65-F5344CB8AC3E}">
        <p14:creationId xmlns:p14="http://schemas.microsoft.com/office/powerpoint/2010/main" val="13504494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NZ" sz="1200" b="0" kern="1200" dirty="0">
                <a:solidFill>
                  <a:schemeClr val="tx1"/>
                </a:solidFill>
                <a:effectLst/>
                <a:latin typeface="+mn-lt"/>
                <a:ea typeface="+mn-ea"/>
                <a:cs typeface="+mn-cs"/>
              </a:rPr>
              <a:t>Priority 2 will include TMP designer, Mobile driver, Inspector and the learning blocks for specialist activities.</a:t>
            </a:r>
          </a:p>
          <a:p>
            <a:endParaRPr lang="en-NZ" sz="1200" b="0" kern="1200" dirty="0">
              <a:solidFill>
                <a:schemeClr val="tx1"/>
              </a:solidFill>
              <a:effectLst/>
              <a:latin typeface="+mn-lt"/>
              <a:ea typeface="+mn-ea"/>
              <a:cs typeface="+mn-cs"/>
            </a:endParaRPr>
          </a:p>
          <a:p>
            <a:r>
              <a:rPr lang="en-NZ" sz="1200" b="0" kern="1200" dirty="0">
                <a:solidFill>
                  <a:schemeClr val="tx1"/>
                </a:solidFill>
                <a:effectLst/>
                <a:latin typeface="+mn-lt"/>
                <a:ea typeface="+mn-ea"/>
                <a:cs typeface="+mn-cs"/>
              </a:rPr>
              <a:t>Priority 3 will include Manager of activities requiring TTM, TTM Audit, TMP Approver, Corridor Manager and TMC.</a:t>
            </a:r>
            <a:endParaRPr lang="en-NZ" sz="1100" b="0" dirty="0"/>
          </a:p>
        </p:txBody>
      </p:sp>
      <p:sp>
        <p:nvSpPr>
          <p:cNvPr id="4" name="Slide Number Placeholder 3"/>
          <p:cNvSpPr>
            <a:spLocks noGrp="1"/>
          </p:cNvSpPr>
          <p:nvPr>
            <p:ph type="sldNum" sz="quarter" idx="10"/>
          </p:nvPr>
        </p:nvSpPr>
        <p:spPr/>
        <p:txBody>
          <a:bodyPr/>
          <a:lstStyle/>
          <a:p>
            <a:fld id="{DA4DC09B-8B14-4FBA-AC34-45D4081E5044}" type="slidenum">
              <a:rPr lang="en-NZ" smtClean="0"/>
              <a:t>28</a:t>
            </a:fld>
            <a:endParaRPr lang="en-NZ"/>
          </a:p>
        </p:txBody>
      </p:sp>
    </p:spTree>
    <p:extLst>
      <p:ext uri="{BB962C8B-B14F-4D97-AF65-F5344CB8AC3E}">
        <p14:creationId xmlns:p14="http://schemas.microsoft.com/office/powerpoint/2010/main" val="1350449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NZ" sz="1100" dirty="0"/>
              <a:t>Here is a summary of our planned timeframe for development of material for each learning block in Priority 1.</a:t>
            </a:r>
          </a:p>
          <a:p>
            <a:endParaRPr lang="en-NZ" sz="1100" dirty="0"/>
          </a:p>
          <a:p>
            <a:r>
              <a:rPr lang="en-NZ" sz="1100" dirty="0"/>
              <a:t>The first learning blocks will be TTM Mentor, TTM Verifier and CoPTTM Assessor.</a:t>
            </a:r>
          </a:p>
          <a:p>
            <a:endParaRPr lang="en-NZ" sz="1100" dirty="0"/>
          </a:p>
          <a:p>
            <a:r>
              <a:rPr lang="en-NZ" sz="1100" dirty="0"/>
              <a:t>We will have these designed the end of July and they will be ready to roll out around the country during August and September.</a:t>
            </a:r>
          </a:p>
          <a:p>
            <a:endParaRPr lang="en-NZ" sz="1100" dirty="0"/>
          </a:p>
          <a:p>
            <a:r>
              <a:rPr lang="en-NZ" sz="1100" dirty="0"/>
              <a:t>Then each month through to March 2020 we will be rolling out another learning block. </a:t>
            </a:r>
          </a:p>
        </p:txBody>
      </p:sp>
      <p:sp>
        <p:nvSpPr>
          <p:cNvPr id="4" name="Slide Number Placeholder 3"/>
          <p:cNvSpPr>
            <a:spLocks noGrp="1"/>
          </p:cNvSpPr>
          <p:nvPr>
            <p:ph type="sldNum" sz="quarter" idx="10"/>
          </p:nvPr>
        </p:nvSpPr>
        <p:spPr/>
        <p:txBody>
          <a:bodyPr/>
          <a:lstStyle/>
          <a:p>
            <a:fld id="{DA4DC09B-8B14-4FBA-AC34-45D4081E5044}" type="slidenum">
              <a:rPr lang="en-NZ" smtClean="0"/>
              <a:t>29</a:t>
            </a:fld>
            <a:endParaRPr lang="en-NZ"/>
          </a:p>
        </p:txBody>
      </p:sp>
    </p:spTree>
    <p:extLst>
      <p:ext uri="{BB962C8B-B14F-4D97-AF65-F5344CB8AC3E}">
        <p14:creationId xmlns:p14="http://schemas.microsoft.com/office/powerpoint/2010/main" val="1599146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454545"/>
                </a:solidFill>
                <a:latin typeface=".SFUIText"/>
              </a:rPr>
              <a:t>A number of factors have influenced the introduction of the new training and competency model. One of these influences is the concerns industry has about the current training model</a:t>
            </a:r>
            <a:endParaRPr lang="en-NZ" dirty="0"/>
          </a:p>
          <a:p>
            <a:r>
              <a:rPr lang="en-NZ" b="1" dirty="0"/>
              <a:t>Click</a:t>
            </a:r>
          </a:p>
          <a:p>
            <a:r>
              <a:rPr lang="en-US" sz="1200" dirty="0">
                <a:solidFill>
                  <a:srgbClr val="454545"/>
                </a:solidFill>
                <a:latin typeface=".SFUIText"/>
              </a:rPr>
              <a:t>The industry asked for clear career paths for staff and the new model will make these paths much more obvious</a:t>
            </a:r>
            <a:endParaRPr lang="en-AU" sz="1200" dirty="0">
              <a:solidFill>
                <a:srgbClr val="454545"/>
              </a:solidFill>
              <a:latin typeface=".SFUIText"/>
            </a:endParaRPr>
          </a:p>
          <a:p>
            <a:r>
              <a:rPr lang="en-NZ" b="1" dirty="0"/>
              <a:t>Click</a:t>
            </a:r>
          </a:p>
          <a:p>
            <a:r>
              <a:rPr lang="en-US" sz="1200" dirty="0">
                <a:solidFill>
                  <a:srgbClr val="454545"/>
                </a:solidFill>
                <a:latin typeface=".SFUIText"/>
              </a:rPr>
              <a:t>While some trainers do a great job, overall it is felt that most trainers lack practical experience in the field</a:t>
            </a:r>
            <a:endParaRPr lang="en-NZ" b="0" dirty="0"/>
          </a:p>
          <a:p>
            <a:r>
              <a:rPr lang="en-NZ" b="1" dirty="0"/>
              <a:t>Click</a:t>
            </a:r>
            <a:endParaRPr lang="en-NZ" dirty="0"/>
          </a:p>
          <a:p>
            <a:r>
              <a:rPr lang="en-US" sz="1200" dirty="0">
                <a:solidFill>
                  <a:srgbClr val="454545"/>
                </a:solidFill>
                <a:latin typeface=".SFUIText"/>
              </a:rPr>
              <a:t>We are getting many TC qualified staff onsite with no experience working on the roads, which is a major risk</a:t>
            </a:r>
            <a:r>
              <a:rPr lang="en-AU" sz="1200" dirty="0">
                <a:solidFill>
                  <a:srgbClr val="454545"/>
                </a:solidFill>
                <a:latin typeface=".SFUIText"/>
              </a:rPr>
              <a:t> </a:t>
            </a:r>
            <a:r>
              <a:rPr lang="en-US" sz="1200" dirty="0">
                <a:solidFill>
                  <a:srgbClr val="454545"/>
                </a:solidFill>
                <a:latin typeface=".SFUIText"/>
              </a:rPr>
              <a:t>to the industry</a:t>
            </a:r>
            <a:endParaRPr lang="en-NZ" dirty="0"/>
          </a:p>
          <a:p>
            <a:r>
              <a:rPr lang="en-NZ" b="1" dirty="0"/>
              <a:t>Click</a:t>
            </a:r>
            <a:endParaRPr lang="en-NZ" dirty="0"/>
          </a:p>
          <a:p>
            <a:r>
              <a:rPr lang="en-US" sz="1200" dirty="0">
                <a:solidFill>
                  <a:srgbClr val="454545"/>
                </a:solidFill>
                <a:latin typeface=".SFUIText"/>
              </a:rPr>
              <a:t>Currently the training is considered theoretical rather than being practical</a:t>
            </a:r>
            <a:endParaRPr lang="en-NZ" dirty="0"/>
          </a:p>
          <a:p>
            <a:r>
              <a:rPr lang="en-NZ" b="1" dirty="0"/>
              <a:t>Click</a:t>
            </a:r>
            <a:endParaRPr lang="en-NZ" dirty="0"/>
          </a:p>
          <a:p>
            <a:r>
              <a:rPr lang="en-US" sz="1200" dirty="0">
                <a:solidFill>
                  <a:srgbClr val="454545"/>
                </a:solidFill>
                <a:latin typeface=".SFUIText"/>
              </a:rPr>
              <a:t>And this all leads to a lack of experienced staff onsite </a:t>
            </a:r>
            <a:endParaRPr lang="en-NZ" dirty="0"/>
          </a:p>
        </p:txBody>
      </p:sp>
      <p:sp>
        <p:nvSpPr>
          <p:cNvPr id="4" name="Slide Number Placeholder 3"/>
          <p:cNvSpPr>
            <a:spLocks noGrp="1"/>
          </p:cNvSpPr>
          <p:nvPr>
            <p:ph type="sldNum" sz="quarter" idx="10"/>
          </p:nvPr>
        </p:nvSpPr>
        <p:spPr/>
        <p:txBody>
          <a:bodyPr/>
          <a:lstStyle/>
          <a:p>
            <a:fld id="{DA4DC09B-8B14-4FBA-AC34-45D4081E5044}" type="slidenum">
              <a:rPr lang="en-NZ" smtClean="0"/>
              <a:t>3</a:t>
            </a:fld>
            <a:endParaRPr lang="en-NZ"/>
          </a:p>
        </p:txBody>
      </p:sp>
    </p:spTree>
    <p:extLst>
      <p:ext uri="{BB962C8B-B14F-4D97-AF65-F5344CB8AC3E}">
        <p14:creationId xmlns:p14="http://schemas.microsoft.com/office/powerpoint/2010/main" val="10186737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NZ" sz="1100" dirty="0"/>
              <a:t>Here is the schedule for priority 2.</a:t>
            </a:r>
          </a:p>
          <a:p>
            <a:endParaRPr lang="en-NZ" sz="1100" dirty="0"/>
          </a:p>
          <a:p>
            <a:r>
              <a:rPr lang="en-NZ" sz="1100" dirty="0"/>
              <a:t>As you can see it will begin in June 2020 and finish in November 2020. </a:t>
            </a:r>
          </a:p>
        </p:txBody>
      </p:sp>
      <p:sp>
        <p:nvSpPr>
          <p:cNvPr id="4" name="Slide Number Placeholder 3"/>
          <p:cNvSpPr>
            <a:spLocks noGrp="1"/>
          </p:cNvSpPr>
          <p:nvPr>
            <p:ph type="sldNum" sz="quarter" idx="10"/>
          </p:nvPr>
        </p:nvSpPr>
        <p:spPr/>
        <p:txBody>
          <a:bodyPr/>
          <a:lstStyle/>
          <a:p>
            <a:fld id="{DA4DC09B-8B14-4FBA-AC34-45D4081E5044}" type="slidenum">
              <a:rPr lang="en-NZ" smtClean="0"/>
              <a:t>30</a:t>
            </a:fld>
            <a:endParaRPr lang="en-NZ"/>
          </a:p>
        </p:txBody>
      </p:sp>
    </p:spTree>
    <p:extLst>
      <p:ext uri="{BB962C8B-B14F-4D97-AF65-F5344CB8AC3E}">
        <p14:creationId xmlns:p14="http://schemas.microsoft.com/office/powerpoint/2010/main" val="14834334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NZ" sz="1100" dirty="0"/>
              <a:t>And here are our plans for priority 3.</a:t>
            </a:r>
          </a:p>
          <a:p>
            <a:endParaRPr lang="en-NZ" sz="1100" dirty="0"/>
          </a:p>
          <a:p>
            <a:r>
              <a:rPr lang="en-NZ" sz="1100" dirty="0"/>
              <a:t>Development begins in November 2020 and will be completed by July 2021.</a:t>
            </a:r>
          </a:p>
          <a:p>
            <a:endParaRPr lang="en-NZ" sz="1100" dirty="0"/>
          </a:p>
        </p:txBody>
      </p:sp>
      <p:sp>
        <p:nvSpPr>
          <p:cNvPr id="4" name="Slide Number Placeholder 3"/>
          <p:cNvSpPr>
            <a:spLocks noGrp="1"/>
          </p:cNvSpPr>
          <p:nvPr>
            <p:ph type="sldNum" sz="quarter" idx="10"/>
          </p:nvPr>
        </p:nvSpPr>
        <p:spPr/>
        <p:txBody>
          <a:bodyPr/>
          <a:lstStyle/>
          <a:p>
            <a:fld id="{DA4DC09B-8B14-4FBA-AC34-45D4081E5044}" type="slidenum">
              <a:rPr lang="en-NZ" smtClean="0"/>
              <a:t>31</a:t>
            </a:fld>
            <a:endParaRPr lang="en-NZ"/>
          </a:p>
        </p:txBody>
      </p:sp>
    </p:spTree>
    <p:extLst>
      <p:ext uri="{BB962C8B-B14F-4D97-AF65-F5344CB8AC3E}">
        <p14:creationId xmlns:p14="http://schemas.microsoft.com/office/powerpoint/2010/main" val="8279806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lnSpc>
                <a:spcPct val="150000"/>
              </a:lnSpc>
            </a:pPr>
            <a:r>
              <a:rPr lang="en-NZ" b="1" dirty="0"/>
              <a:t>Implementation strategy dealing with current warrants</a:t>
            </a:r>
          </a:p>
          <a:p>
            <a:pPr>
              <a:lnSpc>
                <a:spcPct val="150000"/>
              </a:lnSpc>
            </a:pPr>
            <a:r>
              <a:rPr lang="en-NZ" sz="1200" kern="1200" dirty="0">
                <a:solidFill>
                  <a:schemeClr val="tx1"/>
                </a:solidFill>
                <a:effectLst/>
                <a:latin typeface="+mn-lt"/>
                <a:ea typeface="+mn-ea"/>
                <a:cs typeface="+mn-cs"/>
              </a:rPr>
              <a:t>There was general reluctance to having a recognition of prior experience procedure with candidates able to roll their existing warrant over to the new warrant without there being a check on the person’s practical competence.</a:t>
            </a:r>
          </a:p>
          <a:p>
            <a:pPr>
              <a:lnSpc>
                <a:spcPct val="150000"/>
              </a:lnSpc>
            </a:pPr>
            <a:endParaRPr lang="en-NZ" sz="1200" kern="1200" dirty="0">
              <a:solidFill>
                <a:schemeClr val="tx1"/>
              </a:solidFill>
              <a:effectLst/>
              <a:latin typeface="+mn-lt"/>
              <a:ea typeface="+mn-ea"/>
              <a:cs typeface="+mn-cs"/>
            </a:endParaRPr>
          </a:p>
          <a:p>
            <a:pPr>
              <a:lnSpc>
                <a:spcPct val="150000"/>
              </a:lnSpc>
            </a:pPr>
            <a:r>
              <a:rPr lang="en-NZ" sz="1200" kern="1200" dirty="0">
                <a:solidFill>
                  <a:schemeClr val="tx1"/>
                </a:solidFill>
                <a:effectLst/>
                <a:latin typeface="+mn-lt"/>
                <a:ea typeface="+mn-ea"/>
                <a:cs typeface="+mn-cs"/>
              </a:rPr>
              <a:t>The following implementation strategy has been proposed:</a:t>
            </a:r>
          </a:p>
          <a:p>
            <a:pPr>
              <a:lnSpc>
                <a:spcPct val="150000"/>
              </a:lnSpc>
            </a:pPr>
            <a:r>
              <a:rPr lang="en-NZ" sz="1200" b="1" kern="1200" dirty="0">
                <a:solidFill>
                  <a:schemeClr val="tx1"/>
                </a:solidFill>
                <a:effectLst/>
                <a:latin typeface="+mn-lt"/>
                <a:ea typeface="+mn-ea"/>
                <a:cs typeface="+mn-cs"/>
              </a:rPr>
              <a:t>Click</a:t>
            </a:r>
            <a:r>
              <a:rPr lang="en-NZ" sz="1200" kern="1200" dirty="0">
                <a:solidFill>
                  <a:schemeClr val="tx1"/>
                </a:solidFill>
                <a:effectLst/>
                <a:latin typeface="+mn-lt"/>
                <a:ea typeface="+mn-ea"/>
                <a:cs typeface="+mn-cs"/>
              </a:rPr>
              <a:t> </a:t>
            </a:r>
          </a:p>
          <a:p>
            <a:pPr marL="171450" lvl="0" indent="-171450">
              <a:lnSpc>
                <a:spcPct val="150000"/>
              </a:lnSpc>
              <a:buFont typeface="Arial" panose="020B0604020202020204" pitchFamily="34" charset="0"/>
              <a:buChar char="•"/>
            </a:pPr>
            <a:r>
              <a:rPr lang="en-GB" sz="1200" kern="1200" dirty="0">
                <a:solidFill>
                  <a:schemeClr val="tx1"/>
                </a:solidFill>
                <a:effectLst/>
                <a:latin typeface="+mn-lt"/>
                <a:ea typeface="+mn-ea"/>
                <a:cs typeface="+mn-cs"/>
              </a:rPr>
              <a:t>The existing warrant continues to apply until the expiry date for that warrant</a:t>
            </a:r>
          </a:p>
          <a:p>
            <a:pPr marL="0" lvl="0" indent="0">
              <a:lnSpc>
                <a:spcPct val="150000"/>
              </a:lnSpc>
              <a:buFont typeface="Arial" panose="020B0604020202020204" pitchFamily="34" charset="0"/>
              <a:buNone/>
            </a:pPr>
            <a:r>
              <a:rPr lang="en-NZ" sz="1200" b="1" kern="1200" dirty="0">
                <a:solidFill>
                  <a:schemeClr val="tx1"/>
                </a:solidFill>
                <a:effectLst/>
                <a:latin typeface="+mn-lt"/>
                <a:ea typeface="+mn-ea"/>
                <a:cs typeface="+mn-cs"/>
              </a:rPr>
              <a:t>Click</a:t>
            </a:r>
            <a:endParaRPr lang="en-NZ" sz="1200" kern="1200" dirty="0">
              <a:solidFill>
                <a:schemeClr val="tx1"/>
              </a:solidFill>
              <a:effectLst/>
              <a:latin typeface="+mn-lt"/>
              <a:ea typeface="+mn-ea"/>
              <a:cs typeface="+mn-cs"/>
            </a:endParaRPr>
          </a:p>
          <a:p>
            <a:pPr marL="171450" lvl="0" indent="-171450">
              <a:lnSpc>
                <a:spcPct val="150000"/>
              </a:lnSpc>
              <a:buFont typeface="Arial" panose="020B0604020202020204" pitchFamily="34" charset="0"/>
              <a:buChar char="•"/>
            </a:pPr>
            <a:r>
              <a:rPr lang="en-GB" sz="1200" kern="1200" dirty="0">
                <a:solidFill>
                  <a:schemeClr val="tx1"/>
                </a:solidFill>
                <a:effectLst/>
                <a:latin typeface="+mn-lt"/>
                <a:ea typeface="+mn-ea"/>
                <a:cs typeface="+mn-cs"/>
              </a:rPr>
              <a:t>Before the expiry date the candidate completes the competence assessment(s) for the current warrant with verification from a TTM Verifier/CoPTTM Assessor as required</a:t>
            </a:r>
          </a:p>
          <a:p>
            <a:pPr marL="0" lvl="0" indent="0">
              <a:lnSpc>
                <a:spcPct val="150000"/>
              </a:lnSpc>
              <a:buFont typeface="Arial" panose="020B0604020202020204" pitchFamily="34" charset="0"/>
              <a:buNone/>
            </a:pPr>
            <a:r>
              <a:rPr lang="en-NZ" sz="1200" b="1" kern="1200" dirty="0">
                <a:solidFill>
                  <a:schemeClr val="tx1"/>
                </a:solidFill>
                <a:effectLst/>
                <a:latin typeface="+mn-lt"/>
                <a:ea typeface="+mn-ea"/>
                <a:cs typeface="+mn-cs"/>
              </a:rPr>
              <a:t>Click</a:t>
            </a:r>
            <a:endParaRPr lang="en-NZ" sz="1200" kern="1200" dirty="0">
              <a:solidFill>
                <a:schemeClr val="tx1"/>
              </a:solidFill>
              <a:effectLst/>
              <a:latin typeface="+mn-lt"/>
              <a:ea typeface="+mn-ea"/>
              <a:cs typeface="+mn-cs"/>
            </a:endParaRPr>
          </a:p>
          <a:p>
            <a:pPr marL="171450" lvl="0" indent="-171450">
              <a:lnSpc>
                <a:spcPct val="150000"/>
              </a:lnSpc>
              <a:buFont typeface="Arial" panose="020B0604020202020204" pitchFamily="34" charset="0"/>
              <a:buChar char="•"/>
            </a:pPr>
            <a:r>
              <a:rPr lang="en-GB" sz="1200" kern="1200" dirty="0">
                <a:solidFill>
                  <a:schemeClr val="tx1"/>
                </a:solidFill>
                <a:effectLst/>
                <a:latin typeface="+mn-lt"/>
                <a:ea typeface="+mn-ea"/>
                <a:cs typeface="+mn-cs"/>
              </a:rPr>
              <a:t>Candidate attends the refresher workshop for the warrant, but trainer does not process the renewal until all the required competence assessments have been completed</a:t>
            </a:r>
          </a:p>
          <a:p>
            <a:pPr marL="0" lvl="0" indent="0">
              <a:lnSpc>
                <a:spcPct val="150000"/>
              </a:lnSpc>
              <a:buFont typeface="Arial" panose="020B0604020202020204" pitchFamily="34" charset="0"/>
              <a:buNone/>
            </a:pPr>
            <a:r>
              <a:rPr lang="en-NZ" sz="1200" b="1" kern="1200" dirty="0">
                <a:solidFill>
                  <a:schemeClr val="tx1"/>
                </a:solidFill>
                <a:effectLst/>
                <a:latin typeface="+mn-lt"/>
                <a:ea typeface="+mn-ea"/>
                <a:cs typeface="+mn-cs"/>
              </a:rPr>
              <a:t>Click</a:t>
            </a:r>
            <a:endParaRPr lang="en-GB" sz="1200" kern="1200" dirty="0">
              <a:solidFill>
                <a:schemeClr val="tx1"/>
              </a:solidFill>
              <a:effectLst/>
              <a:latin typeface="+mn-lt"/>
              <a:ea typeface="+mn-ea"/>
              <a:cs typeface="+mn-cs"/>
            </a:endParaRPr>
          </a:p>
          <a:p>
            <a:pPr>
              <a:lnSpc>
                <a:spcPct val="150000"/>
              </a:lnSpc>
            </a:pPr>
            <a:r>
              <a:rPr lang="en-NZ" sz="1200" kern="1200" dirty="0">
                <a:solidFill>
                  <a:schemeClr val="tx1"/>
                </a:solidFill>
                <a:effectLst/>
                <a:latin typeface="+mn-lt"/>
                <a:ea typeface="+mn-ea"/>
                <a:cs typeface="+mn-cs"/>
              </a:rPr>
              <a:t>To allow time for this process to be organised and TTM Verifiers to be warranted, it is suggested that an initial period of 6 months, following the implementation of the model, be allowed before the competence assessment requirement kicks in</a:t>
            </a:r>
          </a:p>
          <a:p>
            <a:pPr>
              <a:lnSpc>
                <a:spcPct val="150000"/>
              </a:lnSpc>
            </a:pPr>
            <a:endParaRPr lang="en-NZ" sz="1200" kern="1200" dirty="0">
              <a:solidFill>
                <a:schemeClr val="tx1"/>
              </a:solidFill>
              <a:effectLst/>
              <a:latin typeface="+mn-lt"/>
              <a:ea typeface="+mn-ea"/>
              <a:cs typeface="+mn-cs"/>
            </a:endParaRPr>
          </a:p>
          <a:p>
            <a:pPr>
              <a:lnSpc>
                <a:spcPct val="150000"/>
              </a:lnSpc>
            </a:pPr>
            <a:r>
              <a:rPr lang="en-NZ" sz="1200" kern="1200" dirty="0">
                <a:solidFill>
                  <a:schemeClr val="tx1"/>
                </a:solidFill>
                <a:effectLst/>
                <a:latin typeface="+mn-lt"/>
                <a:ea typeface="+mn-ea"/>
                <a:cs typeface="+mn-cs"/>
              </a:rPr>
              <a:t>This means that anyone refreshing their warrant during that 6-month phase in period will not be required to complete the competence assessment for the warrant. </a:t>
            </a:r>
          </a:p>
          <a:p>
            <a:pPr>
              <a:lnSpc>
                <a:spcPct val="150000"/>
              </a:lnSpc>
            </a:pPr>
            <a:r>
              <a:rPr lang="en-NZ" sz="1200" kern="1200" dirty="0">
                <a:solidFill>
                  <a:schemeClr val="tx1"/>
                </a:solidFill>
                <a:effectLst/>
                <a:latin typeface="+mn-lt"/>
                <a:ea typeface="+mn-ea"/>
                <a:cs typeface="+mn-cs"/>
              </a:rPr>
              <a:t>They will however have to do the competence assessment at or before the next renewal of their warrant.</a:t>
            </a:r>
          </a:p>
          <a:p>
            <a:pPr>
              <a:lnSpc>
                <a:spcPct val="150000"/>
              </a:lnSpc>
            </a:pPr>
            <a:endParaRPr lang="en-NZ" sz="1200" kern="1200" dirty="0">
              <a:solidFill>
                <a:schemeClr val="tx1"/>
              </a:solidFill>
              <a:effectLst/>
              <a:latin typeface="+mn-lt"/>
              <a:ea typeface="+mn-ea"/>
              <a:cs typeface="+mn-cs"/>
            </a:endParaRPr>
          </a:p>
          <a:p>
            <a:endParaRPr lang="en-NZ" sz="1200" kern="1200" dirty="0">
              <a:solidFill>
                <a:schemeClr val="tx1"/>
              </a:solidFill>
              <a:effectLst/>
              <a:latin typeface="+mn-lt"/>
              <a:ea typeface="+mn-ea"/>
              <a:cs typeface="+mn-cs"/>
            </a:endParaRPr>
          </a:p>
          <a:p>
            <a:endParaRPr lang="en-NZ" dirty="0"/>
          </a:p>
          <a:p>
            <a:endParaRPr lang="en-NZ" dirty="0"/>
          </a:p>
        </p:txBody>
      </p:sp>
      <p:sp>
        <p:nvSpPr>
          <p:cNvPr id="4" name="Slide Number Placeholder 3"/>
          <p:cNvSpPr>
            <a:spLocks noGrp="1"/>
          </p:cNvSpPr>
          <p:nvPr>
            <p:ph type="sldNum" sz="quarter" idx="10"/>
          </p:nvPr>
        </p:nvSpPr>
        <p:spPr/>
        <p:txBody>
          <a:bodyPr/>
          <a:lstStyle/>
          <a:p>
            <a:fld id="{DA4DC09B-8B14-4FBA-AC34-45D4081E5044}" type="slidenum">
              <a:rPr lang="en-NZ" smtClean="0"/>
              <a:t>32</a:t>
            </a:fld>
            <a:endParaRPr lang="en-NZ"/>
          </a:p>
        </p:txBody>
      </p:sp>
    </p:spTree>
    <p:extLst>
      <p:ext uri="{BB962C8B-B14F-4D97-AF65-F5344CB8AC3E}">
        <p14:creationId xmlns:p14="http://schemas.microsoft.com/office/powerpoint/2010/main" val="33255935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There needs to be more discussion on how this strategy is to be applied</a:t>
            </a: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a:solidFill>
                  <a:schemeClr val="tx1"/>
                </a:solidFill>
                <a:effectLst/>
                <a:latin typeface="+mn-lt"/>
                <a:ea typeface="+mn-ea"/>
                <a:cs typeface="+mn-cs"/>
              </a:rPr>
              <a:t>For </a:t>
            </a:r>
            <a:r>
              <a:rPr lang="en-NZ" sz="1200" kern="1200" dirty="0">
                <a:solidFill>
                  <a:schemeClr val="tx1"/>
                </a:solidFill>
                <a:effectLst/>
                <a:latin typeface="+mn-lt"/>
                <a:ea typeface="+mn-ea"/>
                <a:cs typeface="+mn-cs"/>
              </a:rPr>
              <a:t>some key roles (eg TMC or TMP Approver) it may be necessary to consider an acting role during the transition period</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This may mean competency verification / proof / training etc being completed within a certain timeframe. </a:t>
            </a:r>
          </a:p>
          <a:p>
            <a:endParaRPr lang="en-NZ" dirty="0"/>
          </a:p>
        </p:txBody>
      </p:sp>
      <p:sp>
        <p:nvSpPr>
          <p:cNvPr id="4" name="Slide Number Placeholder 3"/>
          <p:cNvSpPr>
            <a:spLocks noGrp="1"/>
          </p:cNvSpPr>
          <p:nvPr>
            <p:ph type="sldNum" sz="quarter" idx="10"/>
          </p:nvPr>
        </p:nvSpPr>
        <p:spPr/>
        <p:txBody>
          <a:bodyPr/>
          <a:lstStyle/>
          <a:p>
            <a:fld id="{DA4DC09B-8B14-4FBA-AC34-45D4081E5044}" type="slidenum">
              <a:rPr lang="en-NZ" smtClean="0"/>
              <a:t>33</a:t>
            </a:fld>
            <a:endParaRPr lang="en-NZ"/>
          </a:p>
        </p:txBody>
      </p:sp>
    </p:spTree>
    <p:extLst>
      <p:ext uri="{BB962C8B-B14F-4D97-AF65-F5344CB8AC3E}">
        <p14:creationId xmlns:p14="http://schemas.microsoft.com/office/powerpoint/2010/main" val="42230462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Here is a comparison of the current training model and the new training and competency model</a:t>
            </a:r>
          </a:p>
          <a:p>
            <a:endParaRPr lang="en-NZ" dirty="0"/>
          </a:p>
          <a:p>
            <a:r>
              <a:rPr lang="en-NZ" dirty="0"/>
              <a:t>If companies have been putting all the TTM crew through TC workshops they will now be able to put those people through the TTM Worker training which is only going to be 2 to 4 hours plus the normal on job practical that they would have been receiving anyway</a:t>
            </a:r>
          </a:p>
          <a:p>
            <a:endParaRPr lang="en-NZ" dirty="0"/>
          </a:p>
          <a:p>
            <a:r>
              <a:rPr lang="en-NZ" dirty="0"/>
              <a:t>So that is a saving of training time, and the formal training will be directly targeted at what they do.</a:t>
            </a:r>
          </a:p>
          <a:p>
            <a:r>
              <a:rPr lang="en-NZ" dirty="0"/>
              <a:t>Setting up signs, setting out tapers, controlling alternating flow, </a:t>
            </a:r>
          </a:p>
          <a:p>
            <a:endParaRPr lang="en-NZ" dirty="0"/>
          </a:p>
        </p:txBody>
      </p:sp>
      <p:sp>
        <p:nvSpPr>
          <p:cNvPr id="4" name="Slide Number Placeholder 3"/>
          <p:cNvSpPr>
            <a:spLocks noGrp="1"/>
          </p:cNvSpPr>
          <p:nvPr>
            <p:ph type="sldNum" sz="quarter" idx="10"/>
          </p:nvPr>
        </p:nvSpPr>
        <p:spPr/>
        <p:txBody>
          <a:bodyPr/>
          <a:lstStyle/>
          <a:p>
            <a:fld id="{DA4DC09B-8B14-4FBA-AC34-45D4081E5044}" type="slidenum">
              <a:rPr lang="en-NZ" smtClean="0"/>
              <a:t>34</a:t>
            </a:fld>
            <a:endParaRPr lang="en-NZ"/>
          </a:p>
        </p:txBody>
      </p:sp>
    </p:spTree>
    <p:extLst>
      <p:ext uri="{BB962C8B-B14F-4D97-AF65-F5344CB8AC3E}">
        <p14:creationId xmlns:p14="http://schemas.microsoft.com/office/powerpoint/2010/main" val="16562751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Currently the TC has 8 hours of training</a:t>
            </a:r>
          </a:p>
          <a:p>
            <a:r>
              <a:rPr lang="en-NZ" dirty="0"/>
              <a:t>With the new model that will increase to 11 to 12 hours of training. But remember, only those people who will be minding worksites in the absence of the STMS will attend this training. Everyone else in the TTM crew will be going through the TTM worker training</a:t>
            </a:r>
          </a:p>
          <a:p>
            <a:endParaRPr lang="en-NZ" dirty="0"/>
          </a:p>
        </p:txBody>
      </p:sp>
      <p:sp>
        <p:nvSpPr>
          <p:cNvPr id="4" name="Slide Number Placeholder 3"/>
          <p:cNvSpPr>
            <a:spLocks noGrp="1"/>
          </p:cNvSpPr>
          <p:nvPr>
            <p:ph type="sldNum" sz="quarter" idx="10"/>
          </p:nvPr>
        </p:nvSpPr>
        <p:spPr/>
        <p:txBody>
          <a:bodyPr/>
          <a:lstStyle/>
          <a:p>
            <a:fld id="{DA4DC09B-8B14-4FBA-AC34-45D4081E5044}" type="slidenum">
              <a:rPr lang="en-NZ" smtClean="0"/>
              <a:t>35</a:t>
            </a:fld>
            <a:endParaRPr lang="en-NZ"/>
          </a:p>
        </p:txBody>
      </p:sp>
    </p:spTree>
    <p:extLst>
      <p:ext uri="{BB962C8B-B14F-4D97-AF65-F5344CB8AC3E}">
        <p14:creationId xmlns:p14="http://schemas.microsoft.com/office/powerpoint/2010/main" val="16562751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level 1 STMS warrant currently takes 24 hours of training to obtain. That will go up to 38 hours training. This is about making sure that we have competent staff out there on the network, assessing risk and making sound decisions. </a:t>
            </a:r>
          </a:p>
        </p:txBody>
      </p:sp>
      <p:sp>
        <p:nvSpPr>
          <p:cNvPr id="4" name="Slide Number Placeholder 3"/>
          <p:cNvSpPr>
            <a:spLocks noGrp="1"/>
          </p:cNvSpPr>
          <p:nvPr>
            <p:ph type="sldNum" sz="quarter" idx="5"/>
          </p:nvPr>
        </p:nvSpPr>
        <p:spPr/>
        <p:txBody>
          <a:bodyPr/>
          <a:lstStyle/>
          <a:p>
            <a:fld id="{DA4DC09B-8B14-4FBA-AC34-45D4081E5044}" type="slidenum">
              <a:rPr lang="en-NZ" smtClean="0"/>
              <a:t>36</a:t>
            </a:fld>
            <a:endParaRPr lang="en-NZ"/>
          </a:p>
        </p:txBody>
      </p:sp>
    </p:spTree>
    <p:extLst>
      <p:ext uri="{BB962C8B-B14F-4D97-AF65-F5344CB8AC3E}">
        <p14:creationId xmlns:p14="http://schemas.microsoft.com/office/powerpoint/2010/main" val="32944092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STMS level 2 will take about the same time to complete as previously</a:t>
            </a:r>
          </a:p>
        </p:txBody>
      </p:sp>
      <p:sp>
        <p:nvSpPr>
          <p:cNvPr id="4" name="Slide Number Placeholder 3"/>
          <p:cNvSpPr>
            <a:spLocks noGrp="1"/>
          </p:cNvSpPr>
          <p:nvPr>
            <p:ph type="sldNum" sz="quarter" idx="5"/>
          </p:nvPr>
        </p:nvSpPr>
        <p:spPr/>
        <p:txBody>
          <a:bodyPr/>
          <a:lstStyle/>
          <a:p>
            <a:fld id="{DA4DC09B-8B14-4FBA-AC34-45D4081E5044}" type="slidenum">
              <a:rPr lang="en-NZ" smtClean="0"/>
              <a:t>37</a:t>
            </a:fld>
            <a:endParaRPr lang="en-NZ"/>
          </a:p>
        </p:txBody>
      </p:sp>
    </p:spTree>
    <p:extLst>
      <p:ext uri="{BB962C8B-B14F-4D97-AF65-F5344CB8AC3E}">
        <p14:creationId xmlns:p14="http://schemas.microsoft.com/office/powerpoint/2010/main" val="37367903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And the same with the level 3 STMS</a:t>
            </a:r>
          </a:p>
        </p:txBody>
      </p:sp>
      <p:sp>
        <p:nvSpPr>
          <p:cNvPr id="4" name="Slide Number Placeholder 3"/>
          <p:cNvSpPr>
            <a:spLocks noGrp="1"/>
          </p:cNvSpPr>
          <p:nvPr>
            <p:ph type="sldNum" sz="quarter" idx="5"/>
          </p:nvPr>
        </p:nvSpPr>
        <p:spPr/>
        <p:txBody>
          <a:bodyPr/>
          <a:lstStyle/>
          <a:p>
            <a:fld id="{DA4DC09B-8B14-4FBA-AC34-45D4081E5044}" type="slidenum">
              <a:rPr lang="en-NZ" smtClean="0"/>
              <a:t>38</a:t>
            </a:fld>
            <a:endParaRPr lang="en-NZ"/>
          </a:p>
        </p:txBody>
      </p:sp>
    </p:spTree>
    <p:extLst>
      <p:ext uri="{BB962C8B-B14F-4D97-AF65-F5344CB8AC3E}">
        <p14:creationId xmlns:p14="http://schemas.microsoft.com/office/powerpoint/2010/main" val="4175356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Under the current training model, If the TMP designer developing TMPs on level 1 roads has attended the ATMP workshop then they would have completed 40 hours of training. Under the new model that will go up to 50 hours but we will get TMPs that are fit for purpose and written for the STMS rather than to just get approval from the RCA</a:t>
            </a:r>
          </a:p>
        </p:txBody>
      </p:sp>
      <p:sp>
        <p:nvSpPr>
          <p:cNvPr id="4" name="Slide Number Placeholder 3"/>
          <p:cNvSpPr>
            <a:spLocks noGrp="1"/>
          </p:cNvSpPr>
          <p:nvPr>
            <p:ph type="sldNum" sz="quarter" idx="10"/>
          </p:nvPr>
        </p:nvSpPr>
        <p:spPr/>
        <p:txBody>
          <a:bodyPr/>
          <a:lstStyle/>
          <a:p>
            <a:fld id="{DA4DC09B-8B14-4FBA-AC34-45D4081E5044}" type="slidenum">
              <a:rPr lang="en-NZ" smtClean="0"/>
              <a:t>39</a:t>
            </a:fld>
            <a:endParaRPr lang="en-NZ"/>
          </a:p>
        </p:txBody>
      </p:sp>
    </p:spTree>
    <p:extLst>
      <p:ext uri="{BB962C8B-B14F-4D97-AF65-F5344CB8AC3E}">
        <p14:creationId xmlns:p14="http://schemas.microsoft.com/office/powerpoint/2010/main" val="1118595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Right from the beginning there has been 3 main workshops.</a:t>
            </a:r>
          </a:p>
          <a:p>
            <a:r>
              <a:rPr lang="en-NZ" dirty="0"/>
              <a:t>The TC workshop is for those who will setting up, maintaining and removing sites under the supervision of an STMS.</a:t>
            </a:r>
          </a:p>
          <a:p>
            <a:r>
              <a:rPr lang="en-NZ" dirty="0"/>
              <a:t>As this is the lowest level of warrant available a lot of companies have been putting all of the TTM crew through this workshop even though many of them will not immediately be in charge of a worksite. Some companies have also been putting any worker who will be at a worksite through this training. And I understand why. It is about safety of workers and management of risk. </a:t>
            </a:r>
          </a:p>
          <a:p>
            <a:r>
              <a:rPr lang="en-NZ" dirty="0"/>
              <a:t>But it does mean that they attend 8 hours of training that often does not relate to what they are doing on the job.</a:t>
            </a:r>
          </a:p>
          <a:p>
            <a:r>
              <a:rPr lang="en-NZ" dirty="0"/>
              <a:t>The L1 STMS workshop is 2 days and currently every STMS has to go through it (even if they are only going to be working on Level 2 and 3 roads)</a:t>
            </a:r>
          </a:p>
          <a:p>
            <a:r>
              <a:rPr lang="en-NZ" dirty="0"/>
              <a:t>Until recently, it was also the only training that level 1 TMP designers, auditors, TMCs and Corridor managers received</a:t>
            </a:r>
          </a:p>
          <a:p>
            <a:r>
              <a:rPr lang="en-NZ" dirty="0"/>
              <a:t>So 2 days training was trying to cover all of those roles</a:t>
            </a: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The L2/3 workshop takes 2 days to complete and again until recently it was the only training that level 2/3 TMP designers, auditors, TMCs and Corridor managers received</a:t>
            </a: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Of course there has always been a CoPTTM Trainer workshop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Over the last 2 to 3 years NZTA has been developing a number of workshops targeting specific roles. These have proved to be very successful as the training is directly targeted to the role </a:t>
            </a:r>
          </a:p>
        </p:txBody>
      </p:sp>
      <p:sp>
        <p:nvSpPr>
          <p:cNvPr id="4" name="Slide Number Placeholder 3"/>
          <p:cNvSpPr>
            <a:spLocks noGrp="1"/>
          </p:cNvSpPr>
          <p:nvPr>
            <p:ph type="sldNum" sz="quarter" idx="5"/>
          </p:nvPr>
        </p:nvSpPr>
        <p:spPr/>
        <p:txBody>
          <a:bodyPr/>
          <a:lstStyle/>
          <a:p>
            <a:fld id="{DA4DC09B-8B14-4FBA-AC34-45D4081E5044}" type="slidenum">
              <a:rPr lang="en-NZ" smtClean="0"/>
              <a:t>4</a:t>
            </a:fld>
            <a:endParaRPr lang="en-NZ"/>
          </a:p>
        </p:txBody>
      </p:sp>
    </p:spTree>
    <p:extLst>
      <p:ext uri="{BB962C8B-B14F-4D97-AF65-F5344CB8AC3E}">
        <p14:creationId xmlns:p14="http://schemas.microsoft.com/office/powerpoint/2010/main" val="41278291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TTM Mentor </a:t>
            </a:r>
            <a:r>
              <a:rPr lang="en-NZ" sz="2400" dirty="0">
                <a:solidFill>
                  <a:schemeClr val="tx2"/>
                </a:solidFill>
                <a:latin typeface="Arial" panose="020B0604020202020204" pitchFamily="34" charset="0"/>
                <a:cs typeface="Arial" panose="020B0604020202020204" pitchFamily="34" charset="0"/>
              </a:rPr>
              <a:t>will </a:t>
            </a:r>
            <a:r>
              <a:rPr lang="en-NZ" sz="2400" b="1" dirty="0">
                <a:solidFill>
                  <a:schemeClr val="tx2"/>
                </a:solidFill>
                <a:latin typeface="Arial" panose="020B0604020202020204" pitchFamily="34" charset="0"/>
                <a:cs typeface="Arial" panose="020B0604020202020204" pitchFamily="34" charset="0"/>
              </a:rPr>
              <a:t>deliver training </a:t>
            </a:r>
            <a:r>
              <a:rPr lang="en-NZ" sz="2400" dirty="0">
                <a:solidFill>
                  <a:schemeClr val="tx2"/>
                </a:solidFill>
                <a:latin typeface="Arial" panose="020B0604020202020204" pitchFamily="34" charset="0"/>
                <a:cs typeface="Arial" panose="020B0604020202020204" pitchFamily="34" charset="0"/>
              </a:rPr>
              <a:t>in the following learning blocks:</a:t>
            </a:r>
          </a:p>
          <a:p>
            <a:pPr marL="346075" lvl="1" indent="-346075">
              <a:buClr>
                <a:srgbClr val="F57E1B"/>
              </a:buClr>
              <a:buFont typeface="Wingdings" panose="05000000000000000000" pitchFamily="2" charset="2"/>
              <a:buChar char="§"/>
            </a:pPr>
            <a:r>
              <a:rPr lang="en-NZ" sz="2400" dirty="0">
                <a:solidFill>
                  <a:srgbClr val="00456B"/>
                </a:solidFill>
                <a:latin typeface="Arial" pitchFamily="34" charset="0"/>
                <a:cs typeface="Arial" pitchFamily="34" charset="0"/>
              </a:rPr>
              <a:t>General Worker</a:t>
            </a:r>
          </a:p>
          <a:p>
            <a:pPr marL="346075" lvl="1" indent="-346075">
              <a:buClr>
                <a:srgbClr val="F57E1B"/>
              </a:buClr>
              <a:buFont typeface="Wingdings" panose="05000000000000000000" pitchFamily="2" charset="2"/>
              <a:buChar char="§"/>
            </a:pPr>
            <a:r>
              <a:rPr lang="en-NZ" sz="2400" dirty="0">
                <a:solidFill>
                  <a:srgbClr val="00456B"/>
                </a:solidFill>
                <a:latin typeface="Arial" pitchFamily="34" charset="0"/>
                <a:cs typeface="Arial" pitchFamily="34" charset="0"/>
              </a:rPr>
              <a:t>TTM Worker</a:t>
            </a:r>
          </a:p>
          <a:p>
            <a:pPr marL="346075" lvl="1" indent="-346075">
              <a:buClr>
                <a:srgbClr val="F57E1B"/>
              </a:buClr>
              <a:buFont typeface="Wingdings" panose="05000000000000000000" pitchFamily="2" charset="2"/>
              <a:buChar char="§"/>
            </a:pPr>
            <a:r>
              <a:rPr lang="en-NZ" sz="2400" dirty="0">
                <a:solidFill>
                  <a:srgbClr val="00456B"/>
                </a:solidFill>
                <a:latin typeface="Arial" pitchFamily="34" charset="0"/>
                <a:cs typeface="Arial" pitchFamily="34" charset="0"/>
              </a:rPr>
              <a:t>Mobile Operation Driver</a:t>
            </a: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solidFill>
                  <a:schemeClr val="tx2"/>
                </a:solidFill>
                <a:latin typeface="Arial" panose="020B0604020202020204" pitchFamily="34" charset="0"/>
                <a:cs typeface="Arial" panose="020B0604020202020204" pitchFamily="34" charset="0"/>
              </a:rPr>
              <a:t>They also provide mentoring in a range of other learning blocks</a:t>
            </a:r>
          </a:p>
          <a:p>
            <a:endParaRPr lang="en-NZ" dirty="0"/>
          </a:p>
        </p:txBody>
      </p:sp>
      <p:sp>
        <p:nvSpPr>
          <p:cNvPr id="4" name="Slide Number Placeholder 3"/>
          <p:cNvSpPr>
            <a:spLocks noGrp="1"/>
          </p:cNvSpPr>
          <p:nvPr>
            <p:ph type="sldNum" sz="quarter" idx="10"/>
          </p:nvPr>
        </p:nvSpPr>
        <p:spPr/>
        <p:txBody>
          <a:bodyPr/>
          <a:lstStyle/>
          <a:p>
            <a:fld id="{DA4DC09B-8B14-4FBA-AC34-45D4081E5044}" type="slidenum">
              <a:rPr lang="en-NZ" smtClean="0"/>
              <a:t>40</a:t>
            </a:fld>
            <a:endParaRPr lang="en-NZ"/>
          </a:p>
        </p:txBody>
      </p:sp>
    </p:spTree>
    <p:extLst>
      <p:ext uri="{BB962C8B-B14F-4D97-AF65-F5344CB8AC3E}">
        <p14:creationId xmlns:p14="http://schemas.microsoft.com/office/powerpoint/2010/main" val="34205298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dirty="0"/>
              <a:t>The TTM Verifier </a:t>
            </a:r>
            <a:r>
              <a:rPr lang="en-NZ" sz="1200" b="1" dirty="0">
                <a:solidFill>
                  <a:schemeClr val="tx2"/>
                </a:solidFill>
                <a:latin typeface="Arial" panose="020B0604020202020204" pitchFamily="34" charset="0"/>
                <a:cs typeface="Arial" panose="020B0604020202020204" pitchFamily="34" charset="0"/>
              </a:rPr>
              <a:t>determines competence </a:t>
            </a:r>
            <a:r>
              <a:rPr lang="en-NZ" sz="1200" dirty="0">
                <a:solidFill>
                  <a:schemeClr val="tx2"/>
                </a:solidFill>
                <a:latin typeface="Arial" panose="020B0604020202020204" pitchFamily="34" charset="0"/>
                <a:cs typeface="Arial" panose="020B0604020202020204" pitchFamily="34" charset="0"/>
              </a:rPr>
              <a:t>in the following learning blocks:</a:t>
            </a:r>
          </a:p>
          <a:p>
            <a:pPr marL="342900" indent="-342900">
              <a:buClr>
                <a:srgbClr val="F57E1B"/>
              </a:buClr>
              <a:buFont typeface="Wingdings" panose="05000000000000000000" pitchFamily="2" charset="2"/>
              <a:buChar char="§"/>
            </a:pPr>
            <a:r>
              <a:rPr lang="en-NZ" sz="1200" dirty="0">
                <a:solidFill>
                  <a:schemeClr val="tx2"/>
                </a:solidFill>
                <a:latin typeface="Arial" panose="020B0604020202020204" pitchFamily="34" charset="0"/>
                <a:cs typeface="Arial" panose="020B0604020202020204" pitchFamily="34" charset="0"/>
              </a:rPr>
              <a:t>General Worker</a:t>
            </a:r>
          </a:p>
          <a:p>
            <a:pPr marL="342900" indent="-342900">
              <a:buClr>
                <a:srgbClr val="F57E1B"/>
              </a:buClr>
              <a:buFont typeface="Wingdings" panose="05000000000000000000" pitchFamily="2" charset="2"/>
              <a:buChar char="§"/>
            </a:pPr>
            <a:r>
              <a:rPr lang="en-NZ" sz="1200" dirty="0">
                <a:solidFill>
                  <a:schemeClr val="tx2"/>
                </a:solidFill>
                <a:latin typeface="Arial" panose="020B0604020202020204" pitchFamily="34" charset="0"/>
                <a:cs typeface="Arial" panose="020B0604020202020204" pitchFamily="34" charset="0"/>
              </a:rPr>
              <a:t>TTM Worker</a:t>
            </a:r>
          </a:p>
          <a:p>
            <a:pPr marL="342900" indent="-342900">
              <a:buClr>
                <a:srgbClr val="F57E1B"/>
              </a:buClr>
              <a:buFont typeface="Wingdings" panose="05000000000000000000" pitchFamily="2" charset="2"/>
              <a:buChar char="§"/>
            </a:pPr>
            <a:r>
              <a:rPr lang="en-NZ" sz="1200" dirty="0">
                <a:solidFill>
                  <a:schemeClr val="tx2"/>
                </a:solidFill>
                <a:latin typeface="Arial" panose="020B0604020202020204" pitchFamily="34" charset="0"/>
                <a:cs typeface="Arial" panose="020B0604020202020204" pitchFamily="34" charset="0"/>
              </a:rPr>
              <a:t>Mobile Operation Driver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p>
          <a:p>
            <a:pPr marL="0" lvl="1"/>
            <a:r>
              <a:rPr lang="en-NZ" sz="2400" dirty="0">
                <a:solidFill>
                  <a:schemeClr val="tx2"/>
                </a:solidFill>
                <a:latin typeface="Arial" panose="020B0604020202020204" pitchFamily="34" charset="0"/>
                <a:cs typeface="Arial" panose="020B0604020202020204" pitchFamily="34" charset="0"/>
              </a:rPr>
              <a:t>They also </a:t>
            </a:r>
            <a:r>
              <a:rPr lang="en-NZ" sz="2400" b="1" dirty="0">
                <a:solidFill>
                  <a:schemeClr val="tx2"/>
                </a:solidFill>
                <a:latin typeface="Arial" panose="020B0604020202020204" pitchFamily="34" charset="0"/>
                <a:cs typeface="Arial" panose="020B0604020202020204" pitchFamily="34" charset="0"/>
              </a:rPr>
              <a:t>determine competence </a:t>
            </a:r>
            <a:r>
              <a:rPr lang="en-NZ" sz="2400" dirty="0">
                <a:solidFill>
                  <a:schemeClr val="tx2"/>
                </a:solidFill>
                <a:latin typeface="Arial" panose="020B0604020202020204" pitchFamily="34" charset="0"/>
                <a:cs typeface="Arial" panose="020B0604020202020204" pitchFamily="34" charset="0"/>
              </a:rPr>
              <a:t>in the following </a:t>
            </a:r>
            <a:r>
              <a:rPr lang="en-NZ" sz="2400" b="1" dirty="0">
                <a:solidFill>
                  <a:schemeClr val="tx2"/>
                </a:solidFill>
                <a:latin typeface="Arial" panose="020B0604020202020204" pitchFamily="34" charset="0"/>
                <a:cs typeface="Arial" panose="020B0604020202020204" pitchFamily="34" charset="0"/>
              </a:rPr>
              <a:t>level 1 </a:t>
            </a:r>
            <a:r>
              <a:rPr lang="en-NZ" sz="2400" dirty="0">
                <a:solidFill>
                  <a:schemeClr val="tx2"/>
                </a:solidFill>
                <a:latin typeface="Arial" panose="020B0604020202020204" pitchFamily="34" charset="0"/>
                <a:cs typeface="Arial" panose="020B0604020202020204" pitchFamily="34" charset="0"/>
              </a:rPr>
              <a:t>learning blocks:</a:t>
            </a:r>
          </a:p>
          <a:p>
            <a:pPr marL="342900" lvl="1" indent="-342900">
              <a:buClr>
                <a:srgbClr val="F57E1B"/>
              </a:buClr>
              <a:buFont typeface="Wingdings" panose="05000000000000000000" pitchFamily="2" charset="2"/>
              <a:buChar char="§"/>
            </a:pPr>
            <a:r>
              <a:rPr lang="en-NZ" sz="2400" dirty="0">
                <a:solidFill>
                  <a:schemeClr val="tx2"/>
                </a:solidFill>
                <a:latin typeface="Arial" panose="020B0604020202020204" pitchFamily="34" charset="0"/>
                <a:cs typeface="Arial" panose="020B0604020202020204" pitchFamily="34" charset="0"/>
              </a:rPr>
              <a:t>Traffic Controller (TC)</a:t>
            </a:r>
          </a:p>
          <a:p>
            <a:pPr marL="342900" lvl="1" indent="-342900">
              <a:buClr>
                <a:srgbClr val="F57E1B"/>
              </a:buClr>
              <a:buFont typeface="Wingdings" panose="05000000000000000000" pitchFamily="2" charset="2"/>
              <a:buChar char="§"/>
            </a:pPr>
            <a:r>
              <a:rPr lang="en-NZ" sz="2400" dirty="0">
                <a:solidFill>
                  <a:schemeClr val="tx2"/>
                </a:solidFill>
                <a:latin typeface="Arial" panose="020B0604020202020204" pitchFamily="34" charset="0"/>
                <a:cs typeface="Arial" panose="020B0604020202020204" pitchFamily="34" charset="0"/>
              </a:rPr>
              <a:t>STMS level LV and level 1</a:t>
            </a:r>
          </a:p>
          <a:p>
            <a:pPr marL="342900" lvl="1" indent="-342900">
              <a:buClr>
                <a:srgbClr val="F57E1B"/>
              </a:buClr>
              <a:buFont typeface="Wingdings" panose="05000000000000000000" pitchFamily="2" charset="2"/>
              <a:buChar char="§"/>
            </a:pPr>
            <a:r>
              <a:rPr lang="en-NZ" sz="2400" dirty="0">
                <a:solidFill>
                  <a:schemeClr val="tx2"/>
                </a:solidFill>
                <a:latin typeface="Arial" panose="020B0604020202020204" pitchFamily="34" charset="0"/>
                <a:cs typeface="Arial" panose="020B0604020202020204" pitchFamily="34" charset="0"/>
              </a:rPr>
              <a:t>Use of specialist TTM equipment on-site</a:t>
            </a:r>
          </a:p>
          <a:p>
            <a:pPr marL="342900" lvl="1" indent="-342900">
              <a:buClr>
                <a:srgbClr val="F57E1B"/>
              </a:buClr>
              <a:buFont typeface="Wingdings" panose="05000000000000000000" pitchFamily="2" charset="2"/>
              <a:buChar char="§"/>
            </a:pPr>
            <a:r>
              <a:rPr lang="en-NZ" sz="2400" dirty="0">
                <a:solidFill>
                  <a:schemeClr val="tx2"/>
                </a:solidFill>
                <a:latin typeface="Arial" panose="020B0604020202020204" pitchFamily="34" charset="0"/>
                <a:cs typeface="Arial" panose="020B0604020202020204" pitchFamily="34" charset="0"/>
              </a:rPr>
              <a:t>Other specialist activities </a:t>
            </a:r>
          </a:p>
          <a:p>
            <a:endParaRPr lang="en-NZ" dirty="0"/>
          </a:p>
        </p:txBody>
      </p:sp>
      <p:sp>
        <p:nvSpPr>
          <p:cNvPr id="4" name="Slide Number Placeholder 3"/>
          <p:cNvSpPr>
            <a:spLocks noGrp="1"/>
          </p:cNvSpPr>
          <p:nvPr>
            <p:ph type="sldNum" sz="quarter" idx="10"/>
          </p:nvPr>
        </p:nvSpPr>
        <p:spPr/>
        <p:txBody>
          <a:bodyPr/>
          <a:lstStyle/>
          <a:p>
            <a:fld id="{DA4DC09B-8B14-4FBA-AC34-45D4081E5044}" type="slidenum">
              <a:rPr lang="en-NZ" smtClean="0"/>
              <a:t>41</a:t>
            </a:fld>
            <a:endParaRPr lang="en-NZ"/>
          </a:p>
        </p:txBody>
      </p:sp>
    </p:spTree>
    <p:extLst>
      <p:ext uri="{BB962C8B-B14F-4D97-AF65-F5344CB8AC3E}">
        <p14:creationId xmlns:p14="http://schemas.microsoft.com/office/powerpoint/2010/main" val="34205298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NZ" sz="2400" dirty="0">
                <a:solidFill>
                  <a:schemeClr val="tx2"/>
                </a:solidFill>
                <a:latin typeface="Arial" panose="020B0604020202020204" pitchFamily="34" charset="0"/>
                <a:cs typeface="Arial" panose="020B0604020202020204" pitchFamily="34" charset="0"/>
              </a:rPr>
              <a:t>L1 CoPTTM assessors will </a:t>
            </a:r>
            <a:r>
              <a:rPr lang="en-NZ" sz="2400" b="1" dirty="0">
                <a:solidFill>
                  <a:schemeClr val="tx2"/>
                </a:solidFill>
                <a:latin typeface="Arial" panose="020B0604020202020204" pitchFamily="34" charset="0"/>
                <a:cs typeface="Arial" panose="020B0604020202020204" pitchFamily="34" charset="0"/>
              </a:rPr>
              <a:t>determine competence </a:t>
            </a:r>
            <a:r>
              <a:rPr lang="en-NZ" sz="2400" dirty="0">
                <a:solidFill>
                  <a:schemeClr val="tx2"/>
                </a:solidFill>
                <a:latin typeface="Arial" panose="020B0604020202020204" pitchFamily="34" charset="0"/>
                <a:cs typeface="Arial" panose="020B0604020202020204" pitchFamily="34" charset="0"/>
              </a:rPr>
              <a:t>in the following </a:t>
            </a:r>
            <a:r>
              <a:rPr lang="en-NZ" sz="2400" b="1" dirty="0">
                <a:solidFill>
                  <a:schemeClr val="tx2"/>
                </a:solidFill>
                <a:latin typeface="Arial" panose="020B0604020202020204" pitchFamily="34" charset="0"/>
                <a:cs typeface="Arial" panose="020B0604020202020204" pitchFamily="34" charset="0"/>
              </a:rPr>
              <a:t>level 1 </a:t>
            </a:r>
            <a:r>
              <a:rPr lang="en-NZ" sz="2400" dirty="0">
                <a:solidFill>
                  <a:schemeClr val="tx2"/>
                </a:solidFill>
                <a:latin typeface="Arial" panose="020B0604020202020204" pitchFamily="34" charset="0"/>
                <a:cs typeface="Arial" panose="020B0604020202020204" pitchFamily="34" charset="0"/>
              </a:rPr>
              <a:t>learning blocks:</a:t>
            </a:r>
          </a:p>
          <a:p>
            <a:pPr marL="342900" lvl="1" indent="-342900">
              <a:buClr>
                <a:srgbClr val="F57E1B"/>
              </a:buClr>
              <a:buFont typeface="Wingdings" panose="05000000000000000000" pitchFamily="2" charset="2"/>
              <a:buChar char="§"/>
            </a:pPr>
            <a:r>
              <a:rPr lang="en-NZ" sz="2400" dirty="0">
                <a:solidFill>
                  <a:schemeClr val="tx2"/>
                </a:solidFill>
                <a:latin typeface="Arial" panose="020B0604020202020204" pitchFamily="34" charset="0"/>
                <a:cs typeface="Arial" panose="020B0604020202020204" pitchFamily="34" charset="0"/>
              </a:rPr>
              <a:t>Traffic Controller (TC)</a:t>
            </a:r>
          </a:p>
          <a:p>
            <a:pPr marL="342900" lvl="1" indent="-342900">
              <a:buClr>
                <a:srgbClr val="F57E1B"/>
              </a:buClr>
              <a:buFont typeface="Wingdings" panose="05000000000000000000" pitchFamily="2" charset="2"/>
              <a:buChar char="§"/>
            </a:pPr>
            <a:r>
              <a:rPr lang="en-NZ" sz="2400" dirty="0">
                <a:solidFill>
                  <a:schemeClr val="tx2"/>
                </a:solidFill>
                <a:latin typeface="Arial" panose="020B0604020202020204" pitchFamily="34" charset="0"/>
                <a:cs typeface="Arial" panose="020B0604020202020204" pitchFamily="34" charset="0"/>
              </a:rPr>
              <a:t>STMS level LV and level 1</a:t>
            </a:r>
          </a:p>
          <a:p>
            <a:pPr marL="342900" lvl="1" indent="-342900">
              <a:buClr>
                <a:srgbClr val="F57E1B"/>
              </a:buClr>
              <a:buFont typeface="Wingdings" panose="05000000000000000000" pitchFamily="2" charset="2"/>
              <a:buChar char="§"/>
            </a:pPr>
            <a:r>
              <a:rPr lang="en-NZ" sz="2400" dirty="0">
                <a:solidFill>
                  <a:schemeClr val="tx2"/>
                </a:solidFill>
                <a:latin typeface="Arial" panose="020B0604020202020204" pitchFamily="34" charset="0"/>
                <a:cs typeface="Arial" panose="020B0604020202020204" pitchFamily="34" charset="0"/>
              </a:rPr>
              <a:t>Inspector</a:t>
            </a:r>
          </a:p>
          <a:p>
            <a:pPr marL="342900" lvl="1" indent="-342900">
              <a:buClr>
                <a:srgbClr val="F57E1B"/>
              </a:buClr>
              <a:buFont typeface="Wingdings" panose="05000000000000000000" pitchFamily="2" charset="2"/>
              <a:buChar char="§"/>
            </a:pPr>
            <a:r>
              <a:rPr lang="en-NZ" sz="2400" dirty="0">
                <a:solidFill>
                  <a:schemeClr val="tx2"/>
                </a:solidFill>
                <a:latin typeface="Arial" panose="020B0604020202020204" pitchFamily="34" charset="0"/>
                <a:cs typeface="Arial" panose="020B0604020202020204" pitchFamily="34" charset="0"/>
              </a:rPr>
              <a:t>Use of specialist TTM equipment on-site</a:t>
            </a:r>
          </a:p>
          <a:p>
            <a:pPr marL="342900" lvl="1" indent="-342900">
              <a:buClr>
                <a:srgbClr val="F57E1B"/>
              </a:buClr>
              <a:buFont typeface="Wingdings" panose="05000000000000000000" pitchFamily="2" charset="2"/>
              <a:buChar char="§"/>
            </a:pPr>
            <a:r>
              <a:rPr lang="en-NZ" sz="2400" dirty="0">
                <a:solidFill>
                  <a:schemeClr val="tx2"/>
                </a:solidFill>
                <a:latin typeface="Arial" panose="020B0604020202020204" pitchFamily="34" charset="0"/>
                <a:cs typeface="Arial" panose="020B0604020202020204" pitchFamily="34" charset="0"/>
              </a:rPr>
              <a:t>Other specialist activities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p>
          <a:p>
            <a:pPr marL="0" lvl="1"/>
            <a:r>
              <a:rPr lang="en-NZ" sz="2400" dirty="0">
                <a:solidFill>
                  <a:schemeClr val="tx2"/>
                </a:solidFill>
                <a:latin typeface="Arial" panose="020B0604020202020204" pitchFamily="34" charset="0"/>
                <a:cs typeface="Arial" panose="020B0604020202020204" pitchFamily="34" charset="0"/>
              </a:rPr>
              <a:t>Specialist assessors will be selected by NZTA to assess learning blocks in the following categories:</a:t>
            </a:r>
          </a:p>
          <a:p>
            <a:pPr marL="342900" lvl="1" indent="-342900">
              <a:buClr>
                <a:schemeClr val="accent6"/>
              </a:buClr>
              <a:buFont typeface="Wingdings" panose="05000000000000000000" pitchFamily="2" charset="2"/>
              <a:buChar char="§"/>
            </a:pPr>
            <a:r>
              <a:rPr lang="en-NZ" sz="2400" dirty="0">
                <a:solidFill>
                  <a:schemeClr val="tx2"/>
                </a:solidFill>
                <a:latin typeface="Arial" panose="020B0604020202020204" pitchFamily="34" charset="0"/>
                <a:cs typeface="Arial" panose="020B0604020202020204" pitchFamily="34" charset="0"/>
              </a:rPr>
              <a:t>Audit, planning and network management</a:t>
            </a:r>
          </a:p>
          <a:p>
            <a:pPr marL="342900" lvl="1" indent="-342900">
              <a:buClr>
                <a:schemeClr val="accent6"/>
              </a:buClr>
              <a:buFont typeface="Wingdings" panose="05000000000000000000" pitchFamily="2" charset="2"/>
              <a:buChar char="§"/>
            </a:pPr>
            <a:r>
              <a:rPr lang="en-NZ" sz="2400">
                <a:solidFill>
                  <a:schemeClr val="tx2"/>
                </a:solidFill>
                <a:latin typeface="Arial" panose="020B0604020202020204" pitchFamily="34" charset="0"/>
                <a:cs typeface="Arial" panose="020B0604020202020204" pitchFamily="34" charset="0"/>
              </a:rPr>
              <a:t>Training and assessment</a:t>
            </a:r>
          </a:p>
          <a:p>
            <a:endParaRPr lang="en-NZ" dirty="0"/>
          </a:p>
        </p:txBody>
      </p:sp>
      <p:sp>
        <p:nvSpPr>
          <p:cNvPr id="4" name="Slide Number Placeholder 3"/>
          <p:cNvSpPr>
            <a:spLocks noGrp="1"/>
          </p:cNvSpPr>
          <p:nvPr>
            <p:ph type="sldNum" sz="quarter" idx="10"/>
          </p:nvPr>
        </p:nvSpPr>
        <p:spPr/>
        <p:txBody>
          <a:bodyPr/>
          <a:lstStyle/>
          <a:p>
            <a:fld id="{DA4DC09B-8B14-4FBA-AC34-45D4081E5044}" type="slidenum">
              <a:rPr lang="en-NZ" smtClean="0"/>
              <a:t>42</a:t>
            </a:fld>
            <a:endParaRPr lang="en-NZ"/>
          </a:p>
        </p:txBody>
      </p:sp>
    </p:spTree>
    <p:extLst>
      <p:ext uri="{BB962C8B-B14F-4D97-AF65-F5344CB8AC3E}">
        <p14:creationId xmlns:p14="http://schemas.microsoft.com/office/powerpoint/2010/main" val="5830873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dirty="0">
                <a:latin typeface="Arial" panose="020B0604020202020204" pitchFamily="34" charset="0"/>
                <a:cs typeface="Arial" panose="020B0604020202020204" pitchFamily="34" charset="0"/>
              </a:rPr>
              <a:t>CoPTTM L1 Trainers will </a:t>
            </a:r>
            <a:r>
              <a:rPr lang="en-NZ" sz="1200" dirty="0">
                <a:solidFill>
                  <a:schemeClr val="tx2"/>
                </a:solidFill>
                <a:latin typeface="Arial" panose="020B0604020202020204" pitchFamily="34" charset="0"/>
                <a:cs typeface="Arial" panose="020B0604020202020204" pitchFamily="34" charset="0"/>
              </a:rPr>
              <a:t>continue to </a:t>
            </a:r>
            <a:r>
              <a:rPr lang="en-NZ" sz="1200" b="1" dirty="0">
                <a:solidFill>
                  <a:schemeClr val="tx2"/>
                </a:solidFill>
                <a:latin typeface="Arial" panose="020B0604020202020204" pitchFamily="34" charset="0"/>
                <a:cs typeface="Arial" panose="020B0604020202020204" pitchFamily="34" charset="0"/>
              </a:rPr>
              <a:t>deliver training </a:t>
            </a:r>
            <a:r>
              <a:rPr lang="en-NZ" sz="1200" dirty="0">
                <a:solidFill>
                  <a:schemeClr val="tx2"/>
                </a:solidFill>
                <a:latin typeface="Arial" panose="020B0604020202020204" pitchFamily="34" charset="0"/>
                <a:cs typeface="Arial" panose="020B0604020202020204" pitchFamily="34" charset="0"/>
              </a:rPr>
              <a:t>for the following CoPTTM learning blocks: </a:t>
            </a:r>
          </a:p>
          <a:p>
            <a:pPr marL="342900" indent="-342900">
              <a:buClr>
                <a:srgbClr val="F57E1B"/>
              </a:buClr>
              <a:buFont typeface="Wingdings" panose="05000000000000000000" pitchFamily="2" charset="2"/>
              <a:buChar char="§"/>
            </a:pPr>
            <a:r>
              <a:rPr lang="en-NZ" sz="1200" dirty="0">
                <a:solidFill>
                  <a:schemeClr val="tx2"/>
                </a:solidFill>
                <a:latin typeface="Arial" panose="020B0604020202020204" pitchFamily="34" charset="0"/>
                <a:cs typeface="Arial" panose="020B0604020202020204" pitchFamily="34" charset="0"/>
              </a:rPr>
              <a:t>TC </a:t>
            </a:r>
          </a:p>
          <a:p>
            <a:pPr marL="342900" indent="-342900">
              <a:buClr>
                <a:srgbClr val="F57E1B"/>
              </a:buClr>
              <a:buFont typeface="Wingdings" panose="05000000000000000000" pitchFamily="2" charset="2"/>
              <a:buChar char="§"/>
            </a:pPr>
            <a:r>
              <a:rPr lang="en-NZ" sz="1200" dirty="0">
                <a:solidFill>
                  <a:schemeClr val="tx2"/>
                </a:solidFill>
                <a:latin typeface="Arial" panose="020B0604020202020204" pitchFamily="34" charset="0"/>
                <a:cs typeface="Arial" panose="020B0604020202020204" pitchFamily="34" charset="0"/>
              </a:rPr>
              <a:t>Universal STMS</a:t>
            </a:r>
          </a:p>
          <a:p>
            <a:pPr marL="342900" indent="-342900">
              <a:buClr>
                <a:srgbClr val="F57E1B"/>
              </a:buClr>
              <a:buFont typeface="Wingdings" panose="05000000000000000000" pitchFamily="2" charset="2"/>
              <a:buChar char="§"/>
            </a:pPr>
            <a:r>
              <a:rPr lang="en-NZ" sz="1200" dirty="0">
                <a:solidFill>
                  <a:schemeClr val="tx2"/>
                </a:solidFill>
                <a:latin typeface="Arial" panose="020B0604020202020204" pitchFamily="34" charset="0"/>
                <a:cs typeface="Arial" panose="020B0604020202020204" pitchFamily="34" charset="0"/>
              </a:rPr>
              <a:t>STMS level LV and level 1</a:t>
            </a:r>
          </a:p>
          <a:p>
            <a:pPr marL="0" indent="0">
              <a:buClr>
                <a:srgbClr val="F57E1B"/>
              </a:buClr>
              <a:buFont typeface="Wingdings" panose="05000000000000000000" pitchFamily="2" charset="2"/>
              <a:buNone/>
            </a:pPr>
            <a:r>
              <a:rPr lang="en-NZ" sz="1200" dirty="0">
                <a:solidFill>
                  <a:schemeClr val="tx2"/>
                </a:solidFill>
                <a:latin typeface="Arial" panose="020B0604020202020204" pitchFamily="34" charset="0"/>
                <a:cs typeface="Arial" panose="020B0604020202020204" pitchFamily="34" charset="0"/>
              </a:rPr>
              <a:t>They will also be able to work with the managers of activities requiring TTM to help them understand the CoPTTM requirements and establish compliant policy and procedures</a:t>
            </a:r>
          </a:p>
          <a:p>
            <a:pPr marL="0" indent="0">
              <a:buClr>
                <a:srgbClr val="F57E1B"/>
              </a:buClr>
              <a:buFont typeface="Wingdings" panose="05000000000000000000" pitchFamily="2" charset="2"/>
              <a:buNone/>
            </a:pPr>
            <a:endParaRPr lang="en-NZ" sz="1200" dirty="0">
              <a:solidFill>
                <a:schemeClr val="tx2"/>
              </a:solidFill>
              <a:latin typeface="Arial" panose="020B0604020202020204" pitchFamily="34" charset="0"/>
              <a:cs typeface="Arial" panose="020B0604020202020204" pitchFamily="34" charset="0"/>
            </a:endParaRPr>
          </a:p>
          <a:p>
            <a:pPr marL="0" indent="0">
              <a:buClr>
                <a:srgbClr val="F57E1B"/>
              </a:buClr>
              <a:buFont typeface="Wingdings" panose="05000000000000000000" pitchFamily="2" charset="2"/>
              <a:buNone/>
            </a:pPr>
            <a:r>
              <a:rPr lang="en-NZ" sz="1200" dirty="0">
                <a:solidFill>
                  <a:schemeClr val="tx2"/>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latin typeface="Arial" panose="020B0604020202020204" pitchFamily="34" charset="0"/>
                <a:cs typeface="Arial" panose="020B0604020202020204" pitchFamily="34" charset="0"/>
              </a:rPr>
              <a:t>A big change for the trainers is that they will now need to </a:t>
            </a:r>
            <a:r>
              <a:rPr lang="en-NZ" sz="1200" dirty="0">
                <a:solidFill>
                  <a:schemeClr val="tx2"/>
                </a:solidFill>
                <a:latin typeface="Arial" panose="020B0604020202020204" pitchFamily="34" charset="0"/>
                <a:cs typeface="Arial" panose="020B0604020202020204" pitchFamily="34" charset="0"/>
              </a:rPr>
              <a:t>hold the same practising warrants as a STMS L1 – which means that we will have practical trainers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solidFill>
                  <a:schemeClr val="tx2"/>
                </a:solidFill>
                <a:latin typeface="Arial" panose="020B0604020202020204" pitchFamily="34" charset="0"/>
                <a:cs typeface="Arial" panose="020B0604020202020204" pitchFamily="34" charset="0"/>
              </a:rPr>
              <a:t>But we also want to make sure that they know how to train people so they will also have to hold (or be working towards) New Zealand Certificate in Adult and Tertiary Teaching </a:t>
            </a:r>
            <a:r>
              <a:rPr lang="en-NZ" sz="1000" dirty="0">
                <a:solidFill>
                  <a:schemeClr val="tx2"/>
                </a:solidFill>
                <a:latin typeface="Arial" panose="020B0604020202020204" pitchFamily="34" charset="0"/>
                <a:cs typeface="Arial" panose="020B0604020202020204" pitchFamily="34" charset="0"/>
              </a:rPr>
              <a:t>(previously National Certificate in Adult Education and Training)</a:t>
            </a:r>
            <a:endParaRPr lang="en-NZ" sz="1200" dirty="0">
              <a:solidFill>
                <a:schemeClr val="tx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latin typeface="Arial" panose="020B0604020202020204" pitchFamily="34" charset="0"/>
              <a:cs typeface="Arial" panose="020B0604020202020204" pitchFamily="34" charset="0"/>
            </a:endParaRPr>
          </a:p>
          <a:p>
            <a:endParaRPr lang="en-NZ" dirty="0"/>
          </a:p>
        </p:txBody>
      </p:sp>
      <p:sp>
        <p:nvSpPr>
          <p:cNvPr id="4" name="Slide Number Placeholder 3"/>
          <p:cNvSpPr>
            <a:spLocks noGrp="1"/>
          </p:cNvSpPr>
          <p:nvPr>
            <p:ph type="sldNum" sz="quarter" idx="10"/>
          </p:nvPr>
        </p:nvSpPr>
        <p:spPr/>
        <p:txBody>
          <a:bodyPr/>
          <a:lstStyle/>
          <a:p>
            <a:fld id="{DA4DC09B-8B14-4FBA-AC34-45D4081E5044}" type="slidenum">
              <a:rPr lang="en-NZ" smtClean="0"/>
              <a:t>43</a:t>
            </a:fld>
            <a:endParaRPr lang="en-NZ"/>
          </a:p>
        </p:txBody>
      </p:sp>
    </p:spTree>
    <p:extLst>
      <p:ext uri="{BB962C8B-B14F-4D97-AF65-F5344CB8AC3E}">
        <p14:creationId xmlns:p14="http://schemas.microsoft.com/office/powerpoint/2010/main" val="34205298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There are some significant impacts for the industry</a:t>
            </a:r>
          </a:p>
          <a:p>
            <a:r>
              <a:rPr lang="en-NZ" b="1" dirty="0"/>
              <a:t>Click</a:t>
            </a:r>
          </a:p>
          <a:p>
            <a:r>
              <a:rPr lang="en-NZ" dirty="0"/>
              <a:t>Many of the companies within the TTM industry already operate a competency assessment for each role. </a:t>
            </a:r>
            <a:r>
              <a:rPr lang="en-AU" dirty="0"/>
              <a:t>They</a:t>
            </a:r>
            <a:r>
              <a:rPr lang="en-NZ" dirty="0"/>
              <a:t> will now need to align </a:t>
            </a:r>
            <a:r>
              <a:rPr lang="en-AU" dirty="0"/>
              <a:t>their</a:t>
            </a:r>
            <a:r>
              <a:rPr lang="en-NZ" dirty="0"/>
              <a:t> systems to a national system</a:t>
            </a:r>
          </a:p>
          <a:p>
            <a:r>
              <a:rPr lang="en-NZ" b="1" dirty="0"/>
              <a:t>Click</a:t>
            </a:r>
          </a:p>
          <a:p>
            <a:r>
              <a:rPr lang="en-NZ" b="0" dirty="0"/>
              <a:t>With the introduction of the Training and Competency</a:t>
            </a:r>
            <a:r>
              <a:rPr lang="en-AU" b="0" dirty="0"/>
              <a:t> model</a:t>
            </a:r>
            <a:r>
              <a:rPr lang="en-NZ" b="0" dirty="0"/>
              <a:t> it is going to take longer to get a person qualified. But that is what the industry has been asking for - competent people on site. We need to put the time into our people to get them competent and that will lead to safer sites and lower risk</a:t>
            </a:r>
          </a:p>
          <a:p>
            <a:r>
              <a:rPr lang="en-NZ" b="1" dirty="0"/>
              <a:t>Click</a:t>
            </a:r>
          </a:p>
          <a:p>
            <a:r>
              <a:rPr lang="en-NZ" dirty="0"/>
              <a:t>We are going to need to TTM Mentors to complete on-job practical training, TTM Verifiers to check that standards are met and CoPTTM Assessors to determine competence. These roles could be performed by existing employees or someone who is contracted to complete the role. In most cases these people will be your senior STMSs.</a:t>
            </a:r>
          </a:p>
          <a:p>
            <a:r>
              <a:rPr lang="en-AU" dirty="0"/>
              <a:t>Larger</a:t>
            </a:r>
            <a:r>
              <a:rPr lang="en-NZ" dirty="0"/>
              <a:t> companies</a:t>
            </a:r>
            <a:r>
              <a:rPr lang="en-AU" dirty="0"/>
              <a:t> may</a:t>
            </a:r>
            <a:r>
              <a:rPr lang="en-NZ" dirty="0"/>
              <a:t> </a:t>
            </a:r>
            <a:r>
              <a:rPr lang="en-NZ" dirty="0" err="1"/>
              <a:t>hav</a:t>
            </a:r>
            <a:r>
              <a:rPr lang="en-AU" dirty="0"/>
              <a:t>e</a:t>
            </a:r>
            <a:r>
              <a:rPr lang="en-NZ" dirty="0"/>
              <a:t> these roles as employees but I can see some smaller companies contracting in a TTM verifier and CoPTTM Assessor to confirm competence of staff. </a:t>
            </a:r>
          </a:p>
          <a:p>
            <a:endParaRPr lang="en-NZ" b="0" dirty="0"/>
          </a:p>
        </p:txBody>
      </p:sp>
      <p:sp>
        <p:nvSpPr>
          <p:cNvPr id="4" name="Slide Number Placeholder 3"/>
          <p:cNvSpPr>
            <a:spLocks noGrp="1"/>
          </p:cNvSpPr>
          <p:nvPr>
            <p:ph type="sldNum" sz="quarter" idx="10"/>
          </p:nvPr>
        </p:nvSpPr>
        <p:spPr/>
        <p:txBody>
          <a:bodyPr/>
          <a:lstStyle/>
          <a:p>
            <a:fld id="{DA4DC09B-8B14-4FBA-AC34-45D4081E5044}" type="slidenum">
              <a:rPr lang="en-NZ" smtClean="0"/>
              <a:t>44</a:t>
            </a:fld>
            <a:endParaRPr lang="en-NZ"/>
          </a:p>
        </p:txBody>
      </p:sp>
    </p:spTree>
    <p:extLst>
      <p:ext uri="{BB962C8B-B14F-4D97-AF65-F5344CB8AC3E}">
        <p14:creationId xmlns:p14="http://schemas.microsoft.com/office/powerpoint/2010/main" val="42220400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kern="1200" dirty="0">
                <a:solidFill>
                  <a:schemeClr val="bg1"/>
                </a:solidFill>
                <a:latin typeface="Arial" pitchFamily="34" charset="0"/>
                <a:ea typeface="+mn-ea"/>
                <a:cs typeface="Arial" pitchFamily="34" charset="0"/>
              </a:rPr>
              <a:t>So to sum it all up, whilst there are some implications to work through, there are major benefits in adopting the Training and Competency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0" kern="1200" dirty="0">
              <a:solidFill>
                <a:schemeClr val="bg1"/>
              </a:solidFill>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a:solidFill>
                  <a:srgbClr val="00456B"/>
                </a:solidFill>
                <a:latin typeface="Arial" pitchFamily="34" charset="0"/>
                <a:ea typeface="+mn-ea"/>
                <a:cs typeface="Arial" pitchFamily="34" charset="0"/>
              </a:rPr>
              <a:t>Competent staff - Lower risk</a:t>
            </a:r>
            <a:endParaRPr lang="en-NZ" sz="1200" b="1" i="1" kern="1200" dirty="0">
              <a:solidFill>
                <a:srgbClr val="00456B"/>
              </a:solidFill>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kern="1200" dirty="0">
                <a:solidFill>
                  <a:schemeClr val="bg1"/>
                </a:solidFill>
                <a:latin typeface="Arial" pitchFamily="34" charset="0"/>
                <a:ea typeface="+mn-ea"/>
                <a:cs typeface="Arial" pitchFamily="34" charset="0"/>
              </a:rPr>
              <a:t>We will have competent staff at worksites which will lower risks and make sites safer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0" kern="1200" dirty="0">
              <a:solidFill>
                <a:schemeClr val="bg1"/>
              </a:solidFill>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a:solidFill>
                  <a:srgbClr val="00456B"/>
                </a:solidFill>
                <a:latin typeface="Arial" pitchFamily="34" charset="0"/>
                <a:ea typeface="+mn-ea"/>
                <a:cs typeface="Arial" pitchFamily="34" charset="0"/>
              </a:rPr>
              <a:t>Confidence of using a national system</a:t>
            </a:r>
          </a:p>
          <a:p>
            <a:pPr marL="171450" indent="-171450">
              <a:buFont typeface="Arial" panose="020B0604020202020204" pitchFamily="34" charset="0"/>
              <a:buChar char="•"/>
            </a:pPr>
            <a:r>
              <a:rPr lang="en-NZ" dirty="0"/>
              <a:t>Companies will have </a:t>
            </a:r>
            <a:r>
              <a:rPr lang="en-AU" dirty="0"/>
              <a:t>confidence </a:t>
            </a:r>
            <a:r>
              <a:rPr lang="en-NZ" dirty="0"/>
              <a:t>knowing they are using an industry approved national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1" kern="1200" dirty="0">
              <a:solidFill>
                <a:srgbClr val="00456B"/>
              </a:solidFill>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a:solidFill>
                  <a:srgbClr val="00456B"/>
                </a:solidFill>
                <a:latin typeface="Arial" pitchFamily="34" charset="0"/>
                <a:ea typeface="+mn-ea"/>
                <a:cs typeface="Arial" pitchFamily="34" charset="0"/>
              </a:rPr>
              <a:t>Career</a:t>
            </a:r>
            <a:r>
              <a:rPr lang="en-NZ" sz="1400" b="1" kern="1200" dirty="0">
                <a:solidFill>
                  <a:srgbClr val="00456B"/>
                </a:solidFill>
                <a:latin typeface="Arial" pitchFamily="34" charset="0"/>
                <a:ea typeface="+mn-ea"/>
                <a:cs typeface="Arial" pitchFamily="34" charset="0"/>
              </a:rPr>
              <a:t> </a:t>
            </a:r>
            <a:r>
              <a:rPr lang="en-NZ" sz="1200" b="1" kern="1200" dirty="0">
                <a:solidFill>
                  <a:srgbClr val="00456B"/>
                </a:solidFill>
                <a:latin typeface="Arial" pitchFamily="34" charset="0"/>
                <a:ea typeface="+mn-ea"/>
                <a:cs typeface="Arial" pitchFamily="34" charset="0"/>
              </a:rPr>
              <a:t>path</a:t>
            </a:r>
            <a:endParaRPr lang="en-NZ" sz="1400" b="1" kern="1200" dirty="0">
              <a:solidFill>
                <a:srgbClr val="00456B"/>
              </a:solidFill>
              <a:latin typeface="Arial" pitchFamily="34" charset="0"/>
              <a:ea typeface="+mn-ea"/>
              <a:cs typeface="Arial" pitchFamily="34" charset="0"/>
            </a:endParaRPr>
          </a:p>
          <a:p>
            <a:r>
              <a:rPr lang="en-NZ"/>
              <a:t>We will have a career path that staff can work towards</a:t>
            </a:r>
            <a:endParaRPr lang="en-NZ" dirty="0"/>
          </a:p>
        </p:txBody>
      </p:sp>
      <p:sp>
        <p:nvSpPr>
          <p:cNvPr id="4" name="Slide Number Placeholder 3"/>
          <p:cNvSpPr>
            <a:spLocks noGrp="1"/>
          </p:cNvSpPr>
          <p:nvPr>
            <p:ph type="sldNum" sz="quarter" idx="10"/>
          </p:nvPr>
        </p:nvSpPr>
        <p:spPr/>
        <p:txBody>
          <a:bodyPr/>
          <a:lstStyle/>
          <a:p>
            <a:fld id="{DA4DC09B-8B14-4FBA-AC34-45D4081E5044}" type="slidenum">
              <a:rPr lang="en-NZ" smtClean="0"/>
              <a:t>45</a:t>
            </a:fld>
            <a:endParaRPr lang="en-NZ"/>
          </a:p>
        </p:txBody>
      </p:sp>
    </p:spTree>
    <p:extLst>
      <p:ext uri="{BB962C8B-B14F-4D97-AF65-F5344CB8AC3E}">
        <p14:creationId xmlns:p14="http://schemas.microsoft.com/office/powerpoint/2010/main" val="22533846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DA4DC09B-8B14-4FBA-AC34-45D4081E5044}" type="slidenum">
              <a:rPr lang="en-NZ" smtClean="0"/>
              <a:t>46</a:t>
            </a:fld>
            <a:endParaRPr lang="en-NZ"/>
          </a:p>
        </p:txBody>
      </p:sp>
    </p:spTree>
    <p:extLst>
      <p:ext uri="{BB962C8B-B14F-4D97-AF65-F5344CB8AC3E}">
        <p14:creationId xmlns:p14="http://schemas.microsoft.com/office/powerpoint/2010/main" val="4978825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50459-2EE9-4972-A54D-CA4E30A9E3F5}" type="slidenum">
              <a:rPr kumimoji="0" lang="en-N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N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5289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NZ" dirty="0"/>
              <a:t>The training and Competencies model consists of 3 separate but interrelated parts: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dirty="0">
                <a:latin typeface="Arial" panose="020B0604020202020204" pitchFamily="34" charset="0"/>
                <a:cs typeface="Arial" panose="020B0604020202020204" pitchFamily="34" charset="0"/>
              </a:rPr>
              <a:t>Key roles – </a:t>
            </a:r>
            <a:r>
              <a:rPr lang="en-NZ" sz="1200" b="0" kern="1200" dirty="0">
                <a:solidFill>
                  <a:srgbClr val="00456B"/>
                </a:solidFill>
                <a:latin typeface="Arial" pitchFamily="34" charset="0"/>
                <a:ea typeface="+mn-ea"/>
                <a:cs typeface="Arial" pitchFamily="34" charset="0"/>
              </a:rPr>
              <a:t>a list of the </a:t>
            </a:r>
            <a:r>
              <a:rPr lang="en-GB" sz="1200" b="0" kern="1200" dirty="0">
                <a:solidFill>
                  <a:srgbClr val="00456B"/>
                </a:solidFill>
                <a:latin typeface="Arial" pitchFamily="34" charset="0"/>
                <a:ea typeface="+mn-ea"/>
                <a:cs typeface="Arial" pitchFamily="34" charset="0"/>
              </a:rPr>
              <a:t>key roles that require some form of CoPTTM knowledge </a:t>
            </a:r>
            <a:endParaRPr lang="en-NZ" sz="1200" b="0" kern="1200" dirty="0">
              <a:solidFill>
                <a:srgbClr val="00456B"/>
              </a:solidFill>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dirty="0">
                <a:latin typeface="Arial" panose="020B0604020202020204" pitchFamily="34" charset="0"/>
                <a:cs typeface="Arial" panose="020B0604020202020204" pitchFamily="34" charset="0"/>
              </a:rPr>
              <a:t>Learning blocks - </a:t>
            </a:r>
            <a:r>
              <a:rPr lang="en-NZ" sz="1200" b="0" kern="1200" dirty="0">
                <a:solidFill>
                  <a:srgbClr val="00456B"/>
                </a:solidFill>
                <a:latin typeface="Arial" pitchFamily="34" charset="0"/>
                <a:ea typeface="+mn-ea"/>
                <a:cs typeface="Arial" pitchFamily="34" charset="0"/>
              </a:rPr>
              <a:t>A map showing the CoPTTM learning blocks with preferred order of learning and any pre-requisites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dirty="0">
                <a:latin typeface="Arial" panose="020B0604020202020204" pitchFamily="34" charset="0"/>
                <a:cs typeface="Arial" panose="020B0604020202020204" pitchFamily="34" charset="0"/>
              </a:rPr>
              <a:t>Profiles – </a:t>
            </a:r>
            <a:r>
              <a:rPr lang="en-NZ" sz="1200" b="0" dirty="0">
                <a:latin typeface="Arial" panose="020B0604020202020204" pitchFamily="34" charset="0"/>
                <a:cs typeface="Arial" panose="020B0604020202020204" pitchFamily="34" charset="0"/>
              </a:rPr>
              <a:t>a  </a:t>
            </a:r>
            <a:r>
              <a:rPr lang="en-NZ" sz="1200" b="0" kern="1200" dirty="0">
                <a:solidFill>
                  <a:srgbClr val="00456B"/>
                </a:solidFill>
                <a:latin typeface="Arial" pitchFamily="34" charset="0"/>
                <a:ea typeface="+mn-ea"/>
                <a:cs typeface="Arial" pitchFamily="34" charset="0"/>
              </a:rPr>
              <a:t>profile has been developed for each learning block identifying knowledge to be covered during the learning and skills to be assessed after the training is completed</a:t>
            </a:r>
          </a:p>
          <a:p>
            <a:endParaRPr lang="en-NZ" dirty="0"/>
          </a:p>
        </p:txBody>
      </p:sp>
      <p:sp>
        <p:nvSpPr>
          <p:cNvPr id="4" name="Slide Number Placeholder 3"/>
          <p:cNvSpPr>
            <a:spLocks noGrp="1"/>
          </p:cNvSpPr>
          <p:nvPr>
            <p:ph type="sldNum" sz="quarter" idx="10"/>
          </p:nvPr>
        </p:nvSpPr>
        <p:spPr/>
        <p:txBody>
          <a:bodyPr/>
          <a:lstStyle/>
          <a:p>
            <a:fld id="{DA4DC09B-8B14-4FBA-AC34-45D4081E5044}" type="slidenum">
              <a:rPr lang="en-NZ" smtClean="0"/>
              <a:t>5</a:t>
            </a:fld>
            <a:endParaRPr lang="en-NZ"/>
          </a:p>
        </p:txBody>
      </p:sp>
    </p:spTree>
    <p:extLst>
      <p:ext uri="{BB962C8B-B14F-4D97-AF65-F5344CB8AC3E}">
        <p14:creationId xmlns:p14="http://schemas.microsoft.com/office/powerpoint/2010/main" val="1322249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A certificate of </a:t>
            </a:r>
            <a:r>
              <a:rPr lang="en-NZ" sz="1200" dirty="0"/>
              <a:t>Temporary Traffic Management will be registered on the NZ Qualification framework</a:t>
            </a:r>
          </a:p>
          <a:p>
            <a:r>
              <a:rPr lang="en-NZ" sz="1200" b="0" dirty="0"/>
              <a:t>It will include the TTM unit standards</a:t>
            </a:r>
          </a:p>
          <a:p>
            <a:r>
              <a:rPr lang="en-NZ" sz="1200" b="0" dirty="0"/>
              <a:t>The TC has Unit</a:t>
            </a:r>
            <a:r>
              <a:rPr lang="en-NZ" sz="1200" b="0" baseline="0" dirty="0"/>
              <a:t> Standards for both </a:t>
            </a:r>
            <a:r>
              <a:rPr lang="en-NZ" sz="1200" b="0" dirty="0"/>
              <a:t>knowledge and practical </a:t>
            </a:r>
          </a:p>
          <a:p>
            <a:r>
              <a:rPr lang="en-NZ" sz="1200" b="0" dirty="0"/>
              <a:t>The STMS also has Unit Standards for both knowledge and practical</a:t>
            </a:r>
          </a:p>
          <a:p>
            <a:r>
              <a:rPr lang="en-NZ" sz="1200" b="0" dirty="0"/>
              <a:t>The industry</a:t>
            </a:r>
            <a:r>
              <a:rPr lang="en-NZ" sz="1200" b="0" baseline="0" dirty="0"/>
              <a:t> has asked for communication skills to be included in the certificate. </a:t>
            </a:r>
          </a:p>
          <a:p>
            <a:pPr marL="0" marR="0" indent="0" algn="l" defTabSz="914400" rtl="0" eaLnBrk="1" fontAlgn="auto" latinLnBrk="0" hangingPunct="1">
              <a:lnSpc>
                <a:spcPct val="100000"/>
              </a:lnSpc>
              <a:spcBef>
                <a:spcPts val="0"/>
              </a:spcBef>
              <a:spcAft>
                <a:spcPts val="0"/>
              </a:spcAft>
              <a:buClrTx/>
              <a:buSzTx/>
              <a:buFontTx/>
              <a:buNone/>
              <a:tabLst/>
              <a:defRPr/>
            </a:pPr>
            <a:r>
              <a:rPr lang="en-NZ" sz="1200" b="0" baseline="0" dirty="0"/>
              <a:t>This includes things like </a:t>
            </a:r>
            <a:r>
              <a:rPr lang="en-NZ" sz="1200" b="0" dirty="0"/>
              <a:t>communicating with stakeholders, briefing a team, dealing with conflict</a:t>
            </a:r>
            <a:endParaRPr lang="en-NZ" b="0" dirty="0"/>
          </a:p>
          <a:p>
            <a:r>
              <a:rPr lang="en-NZ" sz="1200" b="0" baseline="0" dirty="0"/>
              <a:t>These skills have been embedded into the four TTM Unit Standards</a:t>
            </a:r>
          </a:p>
        </p:txBody>
      </p:sp>
      <p:sp>
        <p:nvSpPr>
          <p:cNvPr id="4" name="Slide Number Placeholder 3"/>
          <p:cNvSpPr>
            <a:spLocks noGrp="1"/>
          </p:cNvSpPr>
          <p:nvPr>
            <p:ph type="sldNum" sz="quarter" idx="10"/>
          </p:nvPr>
        </p:nvSpPr>
        <p:spPr/>
        <p:txBody>
          <a:bodyPr/>
          <a:lstStyle/>
          <a:p>
            <a:fld id="{DA4DC09B-8B14-4FBA-AC34-45D4081E5044}" type="slidenum">
              <a:rPr lang="en-NZ" smtClean="0"/>
              <a:t>6</a:t>
            </a:fld>
            <a:endParaRPr lang="en-NZ"/>
          </a:p>
        </p:txBody>
      </p:sp>
    </p:spTree>
    <p:extLst>
      <p:ext uri="{BB962C8B-B14F-4D97-AF65-F5344CB8AC3E}">
        <p14:creationId xmlns:p14="http://schemas.microsoft.com/office/powerpoint/2010/main" val="4132936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NZ" dirty="0"/>
              <a:t>Here are the key roles which were identified as needing CoPTTM knowledge</a:t>
            </a:r>
          </a:p>
          <a:p>
            <a:r>
              <a:rPr lang="en-NZ" dirty="0"/>
              <a:t>Most of these you will recognise straight away, for example the S.T.M.S., The TMP designer and the TMC.</a:t>
            </a:r>
          </a:p>
          <a:p>
            <a:r>
              <a:rPr lang="en-NZ" dirty="0"/>
              <a:t>There are some that may need a bit more explaining.</a:t>
            </a:r>
          </a:p>
          <a:p>
            <a:r>
              <a:rPr lang="en-NZ" dirty="0"/>
              <a:t>The first role is the General worker. It is the person who works inside the working space and is protected by the TTM</a:t>
            </a:r>
          </a:p>
          <a:p>
            <a:r>
              <a:rPr lang="en-NZ" dirty="0"/>
              <a:t>The 2nd role is the TTM worker which is anyone assisting with set up of signs, cones, and tapers at the worksite</a:t>
            </a:r>
          </a:p>
          <a:p>
            <a:r>
              <a:rPr lang="en-NZ" dirty="0"/>
              <a:t>The 8th role is the TTM Mentor who is the on job coach. </a:t>
            </a:r>
          </a:p>
          <a:p>
            <a:r>
              <a:rPr lang="en-NZ" dirty="0"/>
              <a:t>You already have these people. </a:t>
            </a:r>
          </a:p>
          <a:p>
            <a:r>
              <a:rPr lang="en-NZ" dirty="0"/>
              <a:t>They are your good STMS that you get to train your new people. The ones that will teach them the right way of doing things.</a:t>
            </a:r>
          </a:p>
          <a:p>
            <a:r>
              <a:rPr lang="en-NZ" dirty="0"/>
              <a:t>The 9th role shown here is the TTM verifier who will be confirming that sites have been set out correctly and providing information to the CoPTTM assessor as part of the assessment for the warrant. for some of the non-</a:t>
            </a:r>
            <a:r>
              <a:rPr lang="en-NZ" dirty="0" err="1"/>
              <a:t>warrented</a:t>
            </a:r>
            <a:r>
              <a:rPr lang="en-NZ" dirty="0"/>
              <a:t> positions they will also be awarding unit standards </a:t>
            </a:r>
          </a:p>
          <a:p>
            <a:r>
              <a:rPr lang="en-NZ" dirty="0"/>
              <a:t>the 11th role is the CoPTTM assessor. we already have level 2 3 assessors for the level 2 3 practical assessments. we also need people to do assessments of T.C. and S.T.M.S. warrants for level 1. these will be different people to our current assessors but fulfilling the same role those assessors but at level 1</a:t>
            </a:r>
          </a:p>
          <a:p>
            <a:r>
              <a:rPr lang="en-NZ" dirty="0"/>
              <a:t>the only other role we need to go over is the T.C. role. </a:t>
            </a:r>
          </a:p>
          <a:p>
            <a:r>
              <a:rPr lang="en-NZ" dirty="0"/>
              <a:t>you will notice that it says site minder at the end. currently we allow a T.C. to go out and do a risk </a:t>
            </a:r>
            <a:r>
              <a:rPr lang="en-NZ" dirty="0" err="1"/>
              <a:t>assessmnent</a:t>
            </a:r>
            <a:r>
              <a:rPr lang="en-NZ" dirty="0"/>
              <a:t>, setup, maintain and remove TTM on a level 1 road after 1 day of training. </a:t>
            </a:r>
          </a:p>
          <a:p>
            <a:r>
              <a:rPr lang="en-NZ" dirty="0"/>
              <a:t>this was deemed to be a high risk for the industry so it was decided to make the T.C. role a minder of the worksite if the S.T.M.S has to leave the site. </a:t>
            </a:r>
          </a:p>
          <a:p>
            <a:r>
              <a:rPr lang="en-NZ" dirty="0"/>
              <a:t>they will be able to maintain the site but not make any significant changes </a:t>
            </a:r>
          </a:p>
          <a:p>
            <a:r>
              <a:rPr lang="en-NZ" dirty="0"/>
              <a:t>hopefully that explains what each of the roles is focussing on. let's look at which ones we currently have training for</a:t>
            </a:r>
          </a:p>
          <a:p>
            <a:r>
              <a:rPr lang="en-NZ" dirty="0"/>
              <a:t>The highlighted roles are not currently addressed through the current training model (for example, the TTM Worker is not addressed in the current training packages)</a:t>
            </a:r>
          </a:p>
        </p:txBody>
      </p:sp>
      <p:sp>
        <p:nvSpPr>
          <p:cNvPr id="4" name="Slide Number Placeholder 3"/>
          <p:cNvSpPr>
            <a:spLocks noGrp="1"/>
          </p:cNvSpPr>
          <p:nvPr>
            <p:ph type="sldNum" sz="quarter" idx="10"/>
          </p:nvPr>
        </p:nvSpPr>
        <p:spPr/>
        <p:txBody>
          <a:bodyPr/>
          <a:lstStyle/>
          <a:p>
            <a:fld id="{DA4DC09B-8B14-4FBA-AC34-45D4081E5044}" type="slidenum">
              <a:rPr lang="en-NZ" smtClean="0"/>
              <a:t>7</a:t>
            </a:fld>
            <a:endParaRPr lang="en-NZ"/>
          </a:p>
        </p:txBody>
      </p:sp>
    </p:spTree>
    <p:extLst>
      <p:ext uri="{BB962C8B-B14F-4D97-AF65-F5344CB8AC3E}">
        <p14:creationId xmlns:p14="http://schemas.microsoft.com/office/powerpoint/2010/main" val="3588911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NZ" b="0" dirty="0"/>
              <a:t>The second part of the training and competency model is the learning block. </a:t>
            </a:r>
          </a:p>
          <a:p>
            <a:r>
              <a:rPr lang="en-NZ" b="0" dirty="0"/>
              <a:t>The learning blocks provide role specific learning for each role (or combination of roles). </a:t>
            </a:r>
          </a:p>
          <a:p>
            <a:r>
              <a:rPr lang="en-NZ" b="0" dirty="0"/>
              <a:t>The learning consists of a knowledge load up from either a workshop, eLearning package, a handbook or a briefing from a TTM Mentor (or a combination of these).</a:t>
            </a:r>
          </a:p>
          <a:p>
            <a:r>
              <a:rPr lang="en-NZ" b="0" dirty="0"/>
              <a:t>There is a practical component with every learning block. During this practical component the person will receive coaching from a TTM Mentor (an experienced STMS). Along the way a TTM verifier will confirm that standards are being met</a:t>
            </a:r>
          </a:p>
          <a:p>
            <a:r>
              <a:rPr lang="en-NZ" b="0" dirty="0"/>
              <a:t>Each learning block has a competency assessment. If it is a warranted </a:t>
            </a:r>
            <a:r>
              <a:rPr lang="en-NZ" b="0" dirty="0" err="1"/>
              <a:t>postion</a:t>
            </a:r>
            <a:r>
              <a:rPr lang="en-NZ" b="0" dirty="0"/>
              <a:t>, a CoPTTM Assessor confirms competence and awards the warrant</a:t>
            </a:r>
          </a:p>
          <a:p>
            <a:r>
              <a:rPr lang="en-NZ" b="0" dirty="0"/>
              <a:t>The same assessment document that is used to assess competence for the warrant will be used to assess competence for the unit standard. So there wont be any double ups of assessment</a:t>
            </a:r>
          </a:p>
          <a:p>
            <a:r>
              <a:rPr lang="en-NZ" b="0" dirty="0"/>
              <a:t>The unit standards are not compulsory but many companies will complete these as there is no extra work involved and it gives their people the chance of working towards the NZ Certificate in Temporary Traffic Management</a:t>
            </a:r>
          </a:p>
        </p:txBody>
      </p:sp>
      <p:sp>
        <p:nvSpPr>
          <p:cNvPr id="4" name="Slide Number Placeholder 3"/>
          <p:cNvSpPr>
            <a:spLocks noGrp="1"/>
          </p:cNvSpPr>
          <p:nvPr>
            <p:ph type="sldNum" sz="quarter" idx="10"/>
          </p:nvPr>
        </p:nvSpPr>
        <p:spPr/>
        <p:txBody>
          <a:bodyPr/>
          <a:lstStyle/>
          <a:p>
            <a:fld id="{DA4DC09B-8B14-4FBA-AC34-45D4081E5044}" type="slidenum">
              <a:rPr lang="en-NZ" smtClean="0"/>
              <a:t>8</a:t>
            </a:fld>
            <a:endParaRPr lang="en-NZ"/>
          </a:p>
        </p:txBody>
      </p:sp>
    </p:spTree>
    <p:extLst>
      <p:ext uri="{BB962C8B-B14F-4D97-AF65-F5344CB8AC3E}">
        <p14:creationId xmlns:p14="http://schemas.microsoft.com/office/powerpoint/2010/main" val="3573628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Some points to note about the 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We have built on the common terms that we all understand within the TTM Industry - </a:t>
            </a:r>
            <a:r>
              <a:rPr lang="en-NZ" sz="1200" kern="1200" dirty="0">
                <a:solidFill>
                  <a:schemeClr val="tx1"/>
                </a:solidFill>
                <a:effectLst/>
                <a:latin typeface="+mn-lt"/>
                <a:ea typeface="+mn-ea"/>
                <a:cs typeface="+mn-cs"/>
              </a:rPr>
              <a:t>Non-practising</a:t>
            </a:r>
          </a:p>
          <a:p>
            <a:r>
              <a:rPr lang="en-NZ" dirty="0"/>
              <a:t>and Practising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After the person successfully completes the learning and passes all of the tests they will be warranted as Non-practising</a:t>
            </a:r>
          </a:p>
          <a:p>
            <a:r>
              <a:rPr lang="en-NZ" sz="1200" kern="1200" dirty="0">
                <a:solidFill>
                  <a:schemeClr val="tx1"/>
                </a:solidFill>
                <a:effectLst/>
                <a:latin typeface="+mn-lt"/>
                <a:ea typeface="+mn-ea"/>
                <a:cs typeface="+mn-cs"/>
              </a:rPr>
              <a:t>Once the person has been assessed as competent in all of the practical skills associated to the learning block, they will be warranted as Practising</a:t>
            </a:r>
          </a:p>
          <a:p>
            <a:endParaRPr lang="en-NZ" dirty="0"/>
          </a:p>
          <a:p>
            <a:endParaRPr lang="en-NZ" dirty="0"/>
          </a:p>
          <a:p>
            <a:r>
              <a:rPr lang="en-NZ" dirty="0"/>
              <a:t> </a:t>
            </a:r>
          </a:p>
        </p:txBody>
      </p:sp>
      <p:sp>
        <p:nvSpPr>
          <p:cNvPr id="4" name="Slide Number Placeholder 3"/>
          <p:cNvSpPr>
            <a:spLocks noGrp="1"/>
          </p:cNvSpPr>
          <p:nvPr>
            <p:ph type="sldNum" sz="quarter" idx="10"/>
          </p:nvPr>
        </p:nvSpPr>
        <p:spPr/>
        <p:txBody>
          <a:bodyPr/>
          <a:lstStyle/>
          <a:p>
            <a:fld id="{DA4DC09B-8B14-4FBA-AC34-45D4081E5044}" type="slidenum">
              <a:rPr lang="en-NZ" smtClean="0"/>
              <a:t>9</a:t>
            </a:fld>
            <a:endParaRPr lang="en-NZ"/>
          </a:p>
        </p:txBody>
      </p:sp>
    </p:spTree>
    <p:extLst>
      <p:ext uri="{BB962C8B-B14F-4D97-AF65-F5344CB8AC3E}">
        <p14:creationId xmlns:p14="http://schemas.microsoft.com/office/powerpoint/2010/main" val="12960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5"/>
            <a:ext cx="12192000"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sz="1800">
              <a:solidFill>
                <a:prstClr val="white"/>
              </a:solidFill>
            </a:endParaRPr>
          </a:p>
        </p:txBody>
      </p:sp>
      <p:sp>
        <p:nvSpPr>
          <p:cNvPr id="5" name="Line 11"/>
          <p:cNvSpPr>
            <a:spLocks noChangeShapeType="1"/>
          </p:cNvSpPr>
          <p:nvPr userDrawn="1"/>
        </p:nvSpPr>
        <p:spPr bwMode="auto">
          <a:xfrm>
            <a:off x="527051" y="476250"/>
            <a:ext cx="1536700" cy="0"/>
          </a:xfrm>
          <a:prstGeom prst="line">
            <a:avLst/>
          </a:prstGeom>
          <a:noFill/>
          <a:ln w="38100">
            <a:solidFill>
              <a:srgbClr val="00456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sz="1800">
              <a:solidFill>
                <a:prstClr val="black"/>
              </a:solidFill>
              <a:latin typeface="Arial" pitchFamily="34" charset="0"/>
              <a:cs typeface="Arial" pitchFamily="34" charset="0"/>
            </a:endParaRPr>
          </a:p>
        </p:txBody>
      </p:sp>
      <p:pic>
        <p:nvPicPr>
          <p:cNvPr id="6" name="Picture 15" descr="BG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5087" y="2838455"/>
            <a:ext cx="11305116"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31373" y="548680"/>
            <a:ext cx="9025003" cy="1440160"/>
          </a:xfrm>
        </p:spPr>
        <p:txBody>
          <a:bodyPr anchor="t">
            <a:noAutofit/>
          </a:bodyPr>
          <a:lstStyle>
            <a:lvl1pPr algn="l">
              <a:defRPr sz="4400" b="1" cap="none" baseline="0">
                <a:solidFill>
                  <a:srgbClr val="00456B"/>
                </a:solidFill>
              </a:defRPr>
            </a:lvl1pPr>
          </a:lstStyle>
          <a:p>
            <a:r>
              <a:rPr lang="en-US" dirty="0"/>
              <a:t>Click to edit Master title style</a:t>
            </a:r>
            <a:endParaRPr lang="en-NZ" dirty="0"/>
          </a:p>
        </p:txBody>
      </p:sp>
      <p:sp>
        <p:nvSpPr>
          <p:cNvPr id="3" name="Text Placeholder 2"/>
          <p:cNvSpPr>
            <a:spLocks noGrp="1"/>
          </p:cNvSpPr>
          <p:nvPr>
            <p:ph type="body" idx="1"/>
          </p:nvPr>
        </p:nvSpPr>
        <p:spPr>
          <a:xfrm>
            <a:off x="431373" y="1988840"/>
            <a:ext cx="9025003" cy="648072"/>
          </a:xfrm>
        </p:spPr>
        <p:txBody>
          <a:bodyPr>
            <a:normAutofit/>
          </a:bodyPr>
          <a:lstStyle>
            <a:lvl1pPr marL="0" indent="0">
              <a:buNone/>
              <a:defRPr sz="2400" b="1">
                <a:solidFill>
                  <a:srgbClr val="AFBD2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76409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NZ" dirty="0"/>
          </a:p>
        </p:txBody>
      </p:sp>
    </p:spTree>
    <p:extLst>
      <p:ext uri="{BB962C8B-B14F-4D97-AF65-F5344CB8AC3E}">
        <p14:creationId xmlns:p14="http://schemas.microsoft.com/office/powerpoint/2010/main" val="133026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5"/>
            <a:ext cx="12192000"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sz="1800">
              <a:solidFill>
                <a:prstClr val="white"/>
              </a:solidFill>
            </a:endParaRPr>
          </a:p>
        </p:txBody>
      </p:sp>
    </p:spTree>
    <p:extLst>
      <p:ext uri="{BB962C8B-B14F-4D97-AF65-F5344CB8AC3E}">
        <p14:creationId xmlns:p14="http://schemas.microsoft.com/office/powerpoint/2010/main" val="2395429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529898"/>
            <a:ext cx="4011084" cy="1162050"/>
          </a:xfrm>
        </p:spPr>
        <p:txBody>
          <a:bodyPr anchor="b">
            <a:noAutofit/>
          </a:bodyPr>
          <a:lstStyle>
            <a:lvl1pPr algn="l">
              <a:defRPr sz="3200" b="1"/>
            </a:lvl1pPr>
          </a:lstStyle>
          <a:p>
            <a:r>
              <a:rPr lang="en-US" dirty="0"/>
              <a:t>Click to edit Master title style</a:t>
            </a:r>
            <a:endParaRPr lang="en-NZ" dirty="0"/>
          </a:p>
        </p:txBody>
      </p:sp>
      <p:sp>
        <p:nvSpPr>
          <p:cNvPr id="3" name="Content Placeholder 2"/>
          <p:cNvSpPr>
            <a:spLocks noGrp="1"/>
          </p:cNvSpPr>
          <p:nvPr>
            <p:ph idx="1"/>
          </p:nvPr>
        </p:nvSpPr>
        <p:spPr>
          <a:xfrm>
            <a:off x="4766733" y="529904"/>
            <a:ext cx="6815667" cy="5172173"/>
          </a:xfrm>
        </p:spPr>
        <p:txBody>
          <a:bodyPr/>
          <a:lstStyle>
            <a:lvl1pPr>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Text Placeholder 3"/>
          <p:cNvSpPr>
            <a:spLocks noGrp="1"/>
          </p:cNvSpPr>
          <p:nvPr>
            <p:ph type="body" sz="half" idx="2"/>
          </p:nvPr>
        </p:nvSpPr>
        <p:spPr>
          <a:xfrm>
            <a:off x="609603" y="1691950"/>
            <a:ext cx="4011084" cy="4113315"/>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502524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2800" b="1"/>
            </a:lvl1pPr>
          </a:lstStyle>
          <a:p>
            <a:r>
              <a:rPr lang="en-US" dirty="0"/>
              <a:t>Click to edit Master title style</a:t>
            </a:r>
            <a:endParaRPr lang="en-NZ" dirty="0"/>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dirty="0"/>
          </a:p>
        </p:txBody>
      </p:sp>
      <p:sp>
        <p:nvSpPr>
          <p:cNvPr id="4" name="Text Placeholder 3"/>
          <p:cNvSpPr>
            <a:spLocks noGrp="1"/>
          </p:cNvSpPr>
          <p:nvPr>
            <p:ph type="body" sz="half" idx="2"/>
          </p:nvPr>
        </p:nvSpPr>
        <p:spPr>
          <a:xfrm>
            <a:off x="2389717" y="5367338"/>
            <a:ext cx="7315200" cy="58194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11360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NZ" dirty="0"/>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3219851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20692"/>
            <a:ext cx="2743200" cy="5328593"/>
          </a:xfrm>
        </p:spPr>
        <p:txBody>
          <a:bodyPr vert="eaVert"/>
          <a:lstStyle/>
          <a:p>
            <a:r>
              <a:rPr lang="en-US" dirty="0"/>
              <a:t>Click to edit Master title style</a:t>
            </a:r>
            <a:endParaRPr lang="en-NZ" dirty="0"/>
          </a:p>
        </p:txBody>
      </p:sp>
      <p:sp>
        <p:nvSpPr>
          <p:cNvPr id="3" name="Vertical Text Placeholder 2"/>
          <p:cNvSpPr>
            <a:spLocks noGrp="1"/>
          </p:cNvSpPr>
          <p:nvPr>
            <p:ph type="body" orient="vert" idx="1"/>
          </p:nvPr>
        </p:nvSpPr>
        <p:spPr>
          <a:xfrm>
            <a:off x="609600" y="620692"/>
            <a:ext cx="8026400" cy="532859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2214093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6" name="Rectangle 6"/>
          <p:cNvSpPr>
            <a:spLocks noGrp="1" noChangeArrowheads="1"/>
          </p:cNvSpPr>
          <p:nvPr>
            <p:ph type="sldNum" sz="quarter" idx="12"/>
          </p:nvPr>
        </p:nvSpPr>
        <p:spPr>
          <a:xfrm>
            <a:off x="8737600" y="6245225"/>
            <a:ext cx="2844800" cy="476250"/>
          </a:xfrm>
          <a:prstGeom prst="rect">
            <a:avLst/>
          </a:prstGeom>
        </p:spPr>
        <p:txBody>
          <a:bodyPr/>
          <a:lstStyle>
            <a:lvl1pPr fontAlgn="auto">
              <a:spcBef>
                <a:spcPts val="0"/>
              </a:spcBef>
              <a:spcAft>
                <a:spcPts val="0"/>
              </a:spcAft>
              <a:defRPr>
                <a:latin typeface="+mn-lt"/>
                <a:cs typeface="+mn-cs"/>
              </a:defRPr>
            </a:lvl1pPr>
          </a:lstStyle>
          <a:p>
            <a:pPr>
              <a:defRPr/>
            </a:pPr>
            <a:fld id="{6B432942-4CAA-409F-90D0-444F25BD9152}" type="slidenum">
              <a:rPr lang="en-AU">
                <a:solidFill>
                  <a:prstClr val="black"/>
                </a:solidFill>
              </a:rPr>
              <a:pPr>
                <a:defRPr/>
              </a:pPr>
              <a:t>‹#›</a:t>
            </a:fld>
            <a:endParaRPr lang="en-AU">
              <a:solidFill>
                <a:prstClr val="black"/>
              </a:solidFill>
            </a:endParaRPr>
          </a:p>
        </p:txBody>
      </p:sp>
    </p:spTree>
    <p:extLst>
      <p:ext uri="{BB962C8B-B14F-4D97-AF65-F5344CB8AC3E}">
        <p14:creationId xmlns:p14="http://schemas.microsoft.com/office/powerpoint/2010/main" val="3682919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endParaRPr lang="en-NZ"/>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Content Placeholder 4"/>
          <p:cNvSpPr>
            <a:spLocks noGrp="1"/>
          </p:cNvSpPr>
          <p:nvPr>
            <p:ph sz="quarter" idx="3"/>
          </p:nvPr>
        </p:nvSpPr>
        <p:spPr>
          <a:xfrm>
            <a:off x="609600" y="3938593"/>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Content Placeholder 5"/>
          <p:cNvSpPr>
            <a:spLocks noGrp="1"/>
          </p:cNvSpPr>
          <p:nvPr>
            <p:ph sz="quarter" idx="4"/>
          </p:nvPr>
        </p:nvSpPr>
        <p:spPr>
          <a:xfrm>
            <a:off x="6197600" y="3938593"/>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4"/>
          <p:cNvSpPr>
            <a:spLocks noGrp="1" noChangeArrowheads="1"/>
          </p:cNvSpPr>
          <p:nvPr>
            <p:ph type="dt" sz="half" idx="10"/>
          </p:nvPr>
        </p:nvSpPr>
        <p:spPr>
          <a:xfrm>
            <a:off x="609600" y="6245225"/>
            <a:ext cx="2844800" cy="476250"/>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8" name="Rectangle 5"/>
          <p:cNvSpPr>
            <a:spLocks noGrp="1" noChangeArrowheads="1"/>
          </p:cNvSpPr>
          <p:nvPr>
            <p:ph type="ftr" sz="quarter" idx="11"/>
          </p:nvPr>
        </p:nvSpPr>
        <p:spPr>
          <a:xfrm>
            <a:off x="4165600" y="6245225"/>
            <a:ext cx="3860800" cy="476250"/>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9" name="Rectangle 6"/>
          <p:cNvSpPr>
            <a:spLocks noGrp="1" noChangeArrowheads="1"/>
          </p:cNvSpPr>
          <p:nvPr>
            <p:ph type="sldNum" sz="quarter" idx="12"/>
          </p:nvPr>
        </p:nvSpPr>
        <p:spPr>
          <a:xfrm>
            <a:off x="8737600" y="6245225"/>
            <a:ext cx="2844800" cy="476250"/>
          </a:xfrm>
          <a:prstGeom prst="rect">
            <a:avLst/>
          </a:prstGeom>
        </p:spPr>
        <p:txBody>
          <a:bodyPr/>
          <a:lstStyle>
            <a:lvl1pPr fontAlgn="auto">
              <a:spcBef>
                <a:spcPts val="0"/>
              </a:spcBef>
              <a:spcAft>
                <a:spcPts val="0"/>
              </a:spcAft>
              <a:defRPr>
                <a:latin typeface="+mn-lt"/>
                <a:cs typeface="+mn-cs"/>
              </a:defRPr>
            </a:lvl1pPr>
          </a:lstStyle>
          <a:p>
            <a:pPr>
              <a:defRPr/>
            </a:pPr>
            <a:fld id="{5D0B5680-F3CD-409A-8EFA-EC7E15047A52}" type="slidenum">
              <a:rPr lang="en-AU">
                <a:solidFill>
                  <a:prstClr val="black"/>
                </a:solidFill>
              </a:rPr>
              <a:pPr>
                <a:defRPr/>
              </a:pPr>
              <a:t>‹#›</a:t>
            </a:fld>
            <a:endParaRPr lang="en-AU">
              <a:solidFill>
                <a:prstClr val="black"/>
              </a:solidFill>
            </a:endParaRPr>
          </a:p>
        </p:txBody>
      </p:sp>
    </p:spTree>
    <p:extLst>
      <p:ext uri="{BB962C8B-B14F-4D97-AF65-F5344CB8AC3E}">
        <p14:creationId xmlns:p14="http://schemas.microsoft.com/office/powerpoint/2010/main" val="371241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2468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reserve="1">
  <p:cSld name="1_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2285" y="274638"/>
            <a:ext cx="10574867" cy="1143000"/>
          </a:xfrm>
        </p:spPr>
        <p:txBody>
          <a:bodyPr/>
          <a:lstStyle/>
          <a:p>
            <a:r>
              <a:rPr lang="en-US"/>
              <a:t>Click to edit Master title style</a:t>
            </a:r>
            <a:endParaRPr lang="en-NZ"/>
          </a:p>
        </p:txBody>
      </p:sp>
      <p:sp>
        <p:nvSpPr>
          <p:cNvPr id="3" name="Text Placeholder 2"/>
          <p:cNvSpPr>
            <a:spLocks noGrp="1"/>
          </p:cNvSpPr>
          <p:nvPr>
            <p:ph type="body" sz="half" idx="1"/>
          </p:nvPr>
        </p:nvSpPr>
        <p:spPr>
          <a:xfrm>
            <a:off x="912288" y="1600205"/>
            <a:ext cx="5185833"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lipArt Placeholder 3"/>
          <p:cNvSpPr>
            <a:spLocks noGrp="1"/>
          </p:cNvSpPr>
          <p:nvPr>
            <p:ph type="clipArt" sz="half" idx="2"/>
          </p:nvPr>
        </p:nvSpPr>
        <p:spPr>
          <a:xfrm>
            <a:off x="6301321" y="1600205"/>
            <a:ext cx="5185833" cy="4525963"/>
          </a:xfrm>
        </p:spPr>
        <p:txBody>
          <a:bodyPr rtlCol="0">
            <a:normAutofit/>
          </a:bodyPr>
          <a:lstStyle/>
          <a:p>
            <a:pPr lvl="0"/>
            <a:endParaRPr lang="en-NZ" noProof="0"/>
          </a:p>
        </p:txBody>
      </p:sp>
      <p:sp>
        <p:nvSpPr>
          <p:cNvPr id="5" name="Date Placeholder 4"/>
          <p:cNvSpPr>
            <a:spLocks noGrp="1" noChangeArrowheads="1"/>
          </p:cNvSpPr>
          <p:nvPr>
            <p:ph type="dt" sz="half" idx="10"/>
          </p:nvPr>
        </p:nvSpPr>
        <p:spPr>
          <a:xfrm>
            <a:off x="609600" y="6245225"/>
            <a:ext cx="2844800" cy="476250"/>
          </a:xfrm>
          <a:prstGeom prst="rect">
            <a:avLst/>
          </a:prstGeom>
        </p:spPr>
        <p:txBody>
          <a:bodyPr/>
          <a:lstStyle>
            <a:lvl1pPr fontAlgn="auto">
              <a:spcBef>
                <a:spcPct val="20000"/>
              </a:spcBef>
              <a:spcAft>
                <a:spcPts val="0"/>
              </a:spcAft>
              <a:buClr>
                <a:srgbClr val="071663"/>
              </a:buClr>
              <a:buFont typeface="Wingdings" pitchFamily="2" charset="2"/>
              <a:buChar char="q"/>
              <a:defRPr>
                <a:latin typeface="+mn-lt"/>
                <a:cs typeface="+mn-cs"/>
              </a:defRPr>
            </a:lvl1pPr>
          </a:lstStyle>
          <a:p>
            <a:pPr>
              <a:defRPr/>
            </a:pPr>
            <a:endParaRPr lang="en-US">
              <a:solidFill>
                <a:prstClr val="black"/>
              </a:solidFill>
            </a:endParaRPr>
          </a:p>
        </p:txBody>
      </p:sp>
      <p:sp>
        <p:nvSpPr>
          <p:cNvPr id="6" name="Footer Placeholder 5"/>
          <p:cNvSpPr>
            <a:spLocks noGrp="1" noChangeArrowheads="1"/>
          </p:cNvSpPr>
          <p:nvPr>
            <p:ph type="ftr" sz="quarter" idx="11"/>
          </p:nvPr>
        </p:nvSpPr>
        <p:spPr>
          <a:xfrm>
            <a:off x="4165600" y="6245225"/>
            <a:ext cx="3860800" cy="476250"/>
          </a:xfrm>
          <a:prstGeom prst="rect">
            <a:avLst/>
          </a:prstGeom>
        </p:spPr>
        <p:txBody>
          <a:bodyPr/>
          <a:lstStyle>
            <a:lvl1pPr fontAlgn="auto">
              <a:spcBef>
                <a:spcPct val="20000"/>
              </a:spcBef>
              <a:spcAft>
                <a:spcPts val="0"/>
              </a:spcAft>
              <a:buClr>
                <a:srgbClr val="071663"/>
              </a:buClr>
              <a:buFont typeface="Wingdings" pitchFamily="2" charset="2"/>
              <a:buChar char="q"/>
              <a:defRPr>
                <a:latin typeface="+mn-lt"/>
                <a:cs typeface="+mn-cs"/>
              </a:defRPr>
            </a:lvl1pPr>
          </a:lstStyle>
          <a:p>
            <a:pPr>
              <a:defRPr/>
            </a:pPr>
            <a:endParaRPr lang="en-US">
              <a:solidFill>
                <a:prstClr val="black"/>
              </a:solidFill>
            </a:endParaRPr>
          </a:p>
        </p:txBody>
      </p:sp>
      <p:sp>
        <p:nvSpPr>
          <p:cNvPr id="7" name="Slide Number Placeholder 6"/>
          <p:cNvSpPr>
            <a:spLocks noGrp="1" noChangeArrowheads="1"/>
          </p:cNvSpPr>
          <p:nvPr>
            <p:ph type="sldNum" sz="quarter" idx="12"/>
          </p:nvPr>
        </p:nvSpPr>
        <p:spPr>
          <a:xfrm>
            <a:off x="8737600" y="6245225"/>
            <a:ext cx="2844800" cy="476250"/>
          </a:xfrm>
          <a:prstGeom prst="rect">
            <a:avLst/>
          </a:prstGeom>
        </p:spPr>
        <p:txBody>
          <a:bodyPr/>
          <a:lstStyle>
            <a:lvl1pPr fontAlgn="auto">
              <a:spcBef>
                <a:spcPct val="20000"/>
              </a:spcBef>
              <a:spcAft>
                <a:spcPts val="0"/>
              </a:spcAft>
              <a:buClr>
                <a:srgbClr val="071663"/>
              </a:buClr>
              <a:buFont typeface="Wingdings" pitchFamily="2" charset="2"/>
              <a:buChar char="q"/>
              <a:defRPr>
                <a:latin typeface="+mn-lt"/>
                <a:cs typeface="+mn-cs"/>
              </a:defRPr>
            </a:lvl1pPr>
          </a:lstStyle>
          <a:p>
            <a:pPr>
              <a:defRPr/>
            </a:pPr>
            <a:fld id="{5CBB6259-D465-4563-8155-3A575BBD3C0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363926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5"/>
            <a:ext cx="12192000"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sz="1800">
              <a:solidFill>
                <a:prstClr val="white"/>
              </a:solidFill>
            </a:endParaRPr>
          </a:p>
        </p:txBody>
      </p:sp>
      <p:sp>
        <p:nvSpPr>
          <p:cNvPr id="6" name="Line 11"/>
          <p:cNvSpPr>
            <a:spLocks noChangeShapeType="1"/>
          </p:cNvSpPr>
          <p:nvPr userDrawn="1"/>
        </p:nvSpPr>
        <p:spPr bwMode="auto">
          <a:xfrm>
            <a:off x="527051" y="476250"/>
            <a:ext cx="1536700" cy="0"/>
          </a:xfrm>
          <a:prstGeom prst="line">
            <a:avLst/>
          </a:prstGeom>
          <a:noFill/>
          <a:ln w="38100">
            <a:solidFill>
              <a:srgbClr val="00456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sz="1800">
              <a:solidFill>
                <a:prstClr val="black"/>
              </a:solidFill>
              <a:latin typeface="Arial" pitchFamily="34" charset="0"/>
              <a:cs typeface="Arial" pitchFamily="34" charset="0"/>
            </a:endParaRPr>
          </a:p>
        </p:txBody>
      </p:sp>
      <p:sp>
        <p:nvSpPr>
          <p:cNvPr id="2" name="Title 1"/>
          <p:cNvSpPr>
            <a:spLocks noGrp="1"/>
          </p:cNvSpPr>
          <p:nvPr>
            <p:ph type="ctrTitle"/>
          </p:nvPr>
        </p:nvSpPr>
        <p:spPr>
          <a:xfrm>
            <a:off x="434348" y="535985"/>
            <a:ext cx="11320925" cy="1470025"/>
          </a:xfrm>
        </p:spPr>
        <p:txBody>
          <a:bodyPr>
            <a:normAutofit/>
          </a:bodyPr>
          <a:lstStyle>
            <a:lvl1pPr>
              <a:defRPr sz="4400"/>
            </a:lvl1pPr>
          </a:lstStyle>
          <a:p>
            <a:r>
              <a:rPr lang="en-US" dirty="0"/>
              <a:t>Click to edit Master title style</a:t>
            </a:r>
            <a:endParaRPr lang="en-NZ" dirty="0"/>
          </a:p>
        </p:txBody>
      </p:sp>
      <p:sp>
        <p:nvSpPr>
          <p:cNvPr id="3" name="Subtitle 2"/>
          <p:cNvSpPr>
            <a:spLocks noGrp="1"/>
          </p:cNvSpPr>
          <p:nvPr>
            <p:ph type="subTitle" idx="1"/>
          </p:nvPr>
        </p:nvSpPr>
        <p:spPr>
          <a:xfrm>
            <a:off x="431371" y="1988840"/>
            <a:ext cx="11324660" cy="648072"/>
          </a:xfrm>
        </p:spPr>
        <p:txBody>
          <a:bodyPr>
            <a:normAutofit/>
          </a:bodyPr>
          <a:lstStyle>
            <a:lvl1pPr marL="0" indent="0" algn="l">
              <a:buNone/>
              <a:defRPr sz="2400" b="1">
                <a:solidFill>
                  <a:srgbClr val="AFBD2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NZ" dirty="0"/>
          </a:p>
        </p:txBody>
      </p:sp>
      <p:sp>
        <p:nvSpPr>
          <p:cNvPr id="10" name="Picture Placeholder 2"/>
          <p:cNvSpPr>
            <a:spLocks noGrp="1"/>
          </p:cNvSpPr>
          <p:nvPr>
            <p:ph type="pic" idx="10"/>
          </p:nvPr>
        </p:nvSpPr>
        <p:spPr>
          <a:xfrm>
            <a:off x="431373" y="2852936"/>
            <a:ext cx="11329259" cy="3024336"/>
          </a:xfrm>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dirty="0"/>
          </a:p>
        </p:txBody>
      </p:sp>
    </p:spTree>
    <p:extLst>
      <p:ext uri="{BB962C8B-B14F-4D97-AF65-F5344CB8AC3E}">
        <p14:creationId xmlns:p14="http://schemas.microsoft.com/office/powerpoint/2010/main" val="4168498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2285" y="274638"/>
            <a:ext cx="10574867" cy="1143000"/>
          </a:xfrm>
        </p:spPr>
        <p:txBody>
          <a:bodyPr/>
          <a:lstStyle/>
          <a:p>
            <a:r>
              <a:rPr lang="en-US"/>
              <a:t>Click to edit Master title style</a:t>
            </a:r>
            <a:endParaRPr lang="en-NZ"/>
          </a:p>
        </p:txBody>
      </p:sp>
      <p:sp>
        <p:nvSpPr>
          <p:cNvPr id="3" name="Text Placeholder 2"/>
          <p:cNvSpPr>
            <a:spLocks noGrp="1"/>
          </p:cNvSpPr>
          <p:nvPr>
            <p:ph type="body" sz="half" idx="1"/>
          </p:nvPr>
        </p:nvSpPr>
        <p:spPr>
          <a:xfrm>
            <a:off x="912288" y="1600205"/>
            <a:ext cx="5185833"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301321" y="1600205"/>
            <a:ext cx="5185833"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noChangeArrowheads="1"/>
          </p:cNvSpPr>
          <p:nvPr>
            <p:ph type="dt" sz="half" idx="10"/>
          </p:nvPr>
        </p:nvSpPr>
        <p:spPr>
          <a:xfrm>
            <a:off x="609600" y="6245225"/>
            <a:ext cx="2844800" cy="476250"/>
          </a:xfrm>
          <a:prstGeom prst="rect">
            <a:avLst/>
          </a:prstGeom>
        </p:spPr>
        <p:txBody>
          <a:bodyPr/>
          <a:lstStyle>
            <a:lvl1pPr fontAlgn="auto">
              <a:spcBef>
                <a:spcPct val="20000"/>
              </a:spcBef>
              <a:spcAft>
                <a:spcPts val="0"/>
              </a:spcAft>
              <a:buClr>
                <a:srgbClr val="071663"/>
              </a:buClr>
              <a:buFont typeface="Wingdings" pitchFamily="2" charset="2"/>
              <a:buChar char="q"/>
              <a:defRPr>
                <a:latin typeface="+mn-lt"/>
                <a:cs typeface="+mn-cs"/>
              </a:defRPr>
            </a:lvl1pPr>
          </a:lstStyle>
          <a:p>
            <a:pPr>
              <a:defRPr/>
            </a:pPr>
            <a:endParaRPr lang="en-US">
              <a:solidFill>
                <a:prstClr val="black"/>
              </a:solidFill>
            </a:endParaRPr>
          </a:p>
        </p:txBody>
      </p:sp>
      <p:sp>
        <p:nvSpPr>
          <p:cNvPr id="6" name="Footer Placeholder 5"/>
          <p:cNvSpPr>
            <a:spLocks noGrp="1" noChangeArrowheads="1"/>
          </p:cNvSpPr>
          <p:nvPr>
            <p:ph type="ftr" sz="quarter" idx="11"/>
          </p:nvPr>
        </p:nvSpPr>
        <p:spPr>
          <a:xfrm>
            <a:off x="4165600" y="6245225"/>
            <a:ext cx="3860800" cy="476250"/>
          </a:xfrm>
          <a:prstGeom prst="rect">
            <a:avLst/>
          </a:prstGeom>
        </p:spPr>
        <p:txBody>
          <a:bodyPr/>
          <a:lstStyle>
            <a:lvl1pPr fontAlgn="auto">
              <a:spcBef>
                <a:spcPct val="20000"/>
              </a:spcBef>
              <a:spcAft>
                <a:spcPts val="0"/>
              </a:spcAft>
              <a:buClr>
                <a:srgbClr val="071663"/>
              </a:buClr>
              <a:buFont typeface="Wingdings" pitchFamily="2" charset="2"/>
              <a:buChar char="q"/>
              <a:defRPr>
                <a:latin typeface="+mn-lt"/>
                <a:cs typeface="+mn-cs"/>
              </a:defRPr>
            </a:lvl1pPr>
          </a:lstStyle>
          <a:p>
            <a:pPr>
              <a:defRPr/>
            </a:pPr>
            <a:endParaRPr lang="en-US">
              <a:solidFill>
                <a:prstClr val="black"/>
              </a:solidFill>
            </a:endParaRPr>
          </a:p>
        </p:txBody>
      </p:sp>
      <p:sp>
        <p:nvSpPr>
          <p:cNvPr id="7" name="Slide Number Placeholder 6"/>
          <p:cNvSpPr>
            <a:spLocks noGrp="1" noChangeArrowheads="1"/>
          </p:cNvSpPr>
          <p:nvPr>
            <p:ph type="sldNum" sz="quarter" idx="12"/>
          </p:nvPr>
        </p:nvSpPr>
        <p:spPr>
          <a:xfrm>
            <a:off x="8737600" y="6245225"/>
            <a:ext cx="2844800" cy="476250"/>
          </a:xfrm>
          <a:prstGeom prst="rect">
            <a:avLst/>
          </a:prstGeom>
        </p:spPr>
        <p:txBody>
          <a:bodyPr/>
          <a:lstStyle>
            <a:lvl1pPr fontAlgn="auto">
              <a:spcBef>
                <a:spcPct val="20000"/>
              </a:spcBef>
              <a:spcAft>
                <a:spcPts val="0"/>
              </a:spcAft>
              <a:buClr>
                <a:srgbClr val="071663"/>
              </a:buClr>
              <a:buFont typeface="Wingdings" pitchFamily="2" charset="2"/>
              <a:buChar char="q"/>
              <a:defRPr>
                <a:latin typeface="+mn-lt"/>
                <a:cs typeface="+mn-cs"/>
              </a:defRPr>
            </a:lvl1pPr>
          </a:lstStyle>
          <a:p>
            <a:pPr>
              <a:defRPr/>
            </a:pPr>
            <a:fld id="{D1D21C16-374F-4C60-A50F-2AEC0C77C24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20077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x" preserve="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5"/>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09600" y="6245225"/>
            <a:ext cx="2844800" cy="476250"/>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6" name="Footer Placeholder 5"/>
          <p:cNvSpPr>
            <a:spLocks noGrp="1" noChangeArrowheads="1"/>
          </p:cNvSpPr>
          <p:nvPr>
            <p:ph type="ftr" sz="quarter" idx="11"/>
          </p:nvPr>
        </p:nvSpPr>
        <p:spPr>
          <a:xfrm>
            <a:off x="4165600" y="6245225"/>
            <a:ext cx="3860800" cy="476250"/>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7" name="Slide Number Placeholder 6"/>
          <p:cNvSpPr>
            <a:spLocks noGrp="1" noChangeArrowheads="1"/>
          </p:cNvSpPr>
          <p:nvPr>
            <p:ph type="sldNum" sz="quarter" idx="12"/>
          </p:nvPr>
        </p:nvSpPr>
        <p:spPr>
          <a:xfrm>
            <a:off x="8737600" y="6245225"/>
            <a:ext cx="2844800" cy="476250"/>
          </a:xfrm>
          <a:prstGeom prst="rect">
            <a:avLst/>
          </a:prstGeom>
        </p:spPr>
        <p:txBody>
          <a:bodyPr/>
          <a:lstStyle>
            <a:lvl1pPr fontAlgn="auto">
              <a:spcBef>
                <a:spcPts val="0"/>
              </a:spcBef>
              <a:spcAft>
                <a:spcPts val="0"/>
              </a:spcAft>
              <a:defRPr>
                <a:latin typeface="+mn-lt"/>
                <a:cs typeface="+mn-cs"/>
              </a:defRPr>
            </a:lvl1pPr>
          </a:lstStyle>
          <a:p>
            <a:pPr>
              <a:defRPr/>
            </a:pPr>
            <a:fld id="{0392DE84-094E-4552-B91E-3EF2CDE57748}" type="slidenum">
              <a:rPr lang="en-AU">
                <a:solidFill>
                  <a:prstClr val="black"/>
                </a:solidFill>
              </a:rPr>
              <a:pPr>
                <a:defRPr/>
              </a:pPr>
              <a:t>‹#›</a:t>
            </a:fld>
            <a:endParaRPr lang="en-AU">
              <a:solidFill>
                <a:prstClr val="black"/>
              </a:solidFill>
            </a:endParaRPr>
          </a:p>
        </p:txBody>
      </p:sp>
    </p:spTree>
    <p:extLst>
      <p:ext uri="{BB962C8B-B14F-4D97-AF65-F5344CB8AC3E}">
        <p14:creationId xmlns:p14="http://schemas.microsoft.com/office/powerpoint/2010/main" val="2338783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clipArtAndTx" preserve="1">
  <p:cSld name="1_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2285" y="274638"/>
            <a:ext cx="10574867" cy="1143000"/>
          </a:xfrm>
        </p:spPr>
        <p:txBody>
          <a:bodyPr/>
          <a:lstStyle/>
          <a:p>
            <a:r>
              <a:rPr lang="en-US"/>
              <a:t>Click to edit Master title style</a:t>
            </a:r>
            <a:endParaRPr lang="en-NZ"/>
          </a:p>
        </p:txBody>
      </p:sp>
      <p:sp>
        <p:nvSpPr>
          <p:cNvPr id="3" name="ClipArt Placeholder 2"/>
          <p:cNvSpPr>
            <a:spLocks noGrp="1"/>
          </p:cNvSpPr>
          <p:nvPr>
            <p:ph type="clipArt" sz="half" idx="1"/>
          </p:nvPr>
        </p:nvSpPr>
        <p:spPr>
          <a:xfrm>
            <a:off x="912288" y="1600205"/>
            <a:ext cx="5185833" cy="4525963"/>
          </a:xfrm>
        </p:spPr>
        <p:txBody>
          <a:bodyPr rtlCol="0">
            <a:normAutofit/>
          </a:bodyPr>
          <a:lstStyle/>
          <a:p>
            <a:pPr lvl="0"/>
            <a:endParaRPr lang="en-NZ" noProof="0"/>
          </a:p>
        </p:txBody>
      </p:sp>
      <p:sp>
        <p:nvSpPr>
          <p:cNvPr id="4" name="Text Placeholder 3"/>
          <p:cNvSpPr>
            <a:spLocks noGrp="1"/>
          </p:cNvSpPr>
          <p:nvPr>
            <p:ph type="body" sz="half" idx="2"/>
          </p:nvPr>
        </p:nvSpPr>
        <p:spPr>
          <a:xfrm>
            <a:off x="6301321" y="1600205"/>
            <a:ext cx="5185833"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noChangeArrowheads="1"/>
          </p:cNvSpPr>
          <p:nvPr>
            <p:ph type="dt" sz="half" idx="10"/>
          </p:nvPr>
        </p:nvSpPr>
        <p:spPr>
          <a:xfrm>
            <a:off x="609600" y="6245225"/>
            <a:ext cx="2844800" cy="476250"/>
          </a:xfrm>
          <a:prstGeom prst="rect">
            <a:avLst/>
          </a:prstGeom>
        </p:spPr>
        <p:txBody>
          <a:bodyPr/>
          <a:lstStyle>
            <a:lvl1pPr fontAlgn="auto">
              <a:spcBef>
                <a:spcPct val="20000"/>
              </a:spcBef>
              <a:spcAft>
                <a:spcPts val="0"/>
              </a:spcAft>
              <a:buClr>
                <a:srgbClr val="071663"/>
              </a:buClr>
              <a:buFont typeface="Wingdings" pitchFamily="2" charset="2"/>
              <a:buChar char="q"/>
              <a:defRPr>
                <a:latin typeface="+mn-lt"/>
                <a:cs typeface="+mn-cs"/>
              </a:defRPr>
            </a:lvl1pPr>
          </a:lstStyle>
          <a:p>
            <a:pPr>
              <a:defRPr/>
            </a:pPr>
            <a:endParaRPr lang="en-US">
              <a:solidFill>
                <a:prstClr val="black"/>
              </a:solidFill>
            </a:endParaRPr>
          </a:p>
        </p:txBody>
      </p:sp>
      <p:sp>
        <p:nvSpPr>
          <p:cNvPr id="6" name="Footer Placeholder 5"/>
          <p:cNvSpPr>
            <a:spLocks noGrp="1" noChangeArrowheads="1"/>
          </p:cNvSpPr>
          <p:nvPr>
            <p:ph type="ftr" sz="quarter" idx="11"/>
          </p:nvPr>
        </p:nvSpPr>
        <p:spPr>
          <a:xfrm>
            <a:off x="4165600" y="6245225"/>
            <a:ext cx="3860800" cy="476250"/>
          </a:xfrm>
          <a:prstGeom prst="rect">
            <a:avLst/>
          </a:prstGeom>
        </p:spPr>
        <p:txBody>
          <a:bodyPr/>
          <a:lstStyle>
            <a:lvl1pPr fontAlgn="auto">
              <a:spcBef>
                <a:spcPct val="20000"/>
              </a:spcBef>
              <a:spcAft>
                <a:spcPts val="0"/>
              </a:spcAft>
              <a:buClr>
                <a:srgbClr val="071663"/>
              </a:buClr>
              <a:buFont typeface="Wingdings" pitchFamily="2" charset="2"/>
              <a:buChar char="q"/>
              <a:defRPr>
                <a:latin typeface="+mn-lt"/>
                <a:cs typeface="+mn-cs"/>
              </a:defRPr>
            </a:lvl1pPr>
          </a:lstStyle>
          <a:p>
            <a:pPr>
              <a:defRPr/>
            </a:pPr>
            <a:endParaRPr lang="en-US">
              <a:solidFill>
                <a:prstClr val="black"/>
              </a:solidFill>
            </a:endParaRPr>
          </a:p>
        </p:txBody>
      </p:sp>
      <p:sp>
        <p:nvSpPr>
          <p:cNvPr id="7" name="Slide Number Placeholder 6"/>
          <p:cNvSpPr>
            <a:spLocks noGrp="1" noChangeArrowheads="1"/>
          </p:cNvSpPr>
          <p:nvPr>
            <p:ph type="sldNum" sz="quarter" idx="12"/>
          </p:nvPr>
        </p:nvSpPr>
        <p:spPr>
          <a:xfrm>
            <a:off x="8737600" y="6245225"/>
            <a:ext cx="2844800" cy="476250"/>
          </a:xfrm>
          <a:prstGeom prst="rect">
            <a:avLst/>
          </a:prstGeom>
        </p:spPr>
        <p:txBody>
          <a:bodyPr/>
          <a:lstStyle>
            <a:lvl1pPr fontAlgn="auto">
              <a:spcBef>
                <a:spcPct val="20000"/>
              </a:spcBef>
              <a:spcAft>
                <a:spcPts val="0"/>
              </a:spcAft>
              <a:buClr>
                <a:srgbClr val="071663"/>
              </a:buClr>
              <a:buFont typeface="Wingdings" pitchFamily="2" charset="2"/>
              <a:buChar char="q"/>
              <a:defRPr>
                <a:latin typeface="+mn-lt"/>
                <a:cs typeface="+mn-cs"/>
              </a:defRPr>
            </a:lvl1pPr>
          </a:lstStyle>
          <a:p>
            <a:pPr>
              <a:defRPr/>
            </a:pPr>
            <a:fld id="{A170571A-4F64-4679-8CED-B06BD007BB4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47338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NZ"/>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fontAlgn="auto">
              <a:spcBef>
                <a:spcPct val="20000"/>
              </a:spcBef>
              <a:spcAft>
                <a:spcPts val="0"/>
              </a:spcAft>
              <a:buClr>
                <a:srgbClr val="071663"/>
              </a:buClr>
              <a:buFont typeface="Wingdings" pitchFamily="2" charset="2"/>
              <a:buChar char="q"/>
              <a:defRPr>
                <a:latin typeface="+mn-lt"/>
                <a:cs typeface="+mn-cs"/>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a:lstStyle>
            <a:lvl1pPr fontAlgn="auto">
              <a:spcBef>
                <a:spcPct val="20000"/>
              </a:spcBef>
              <a:spcAft>
                <a:spcPts val="0"/>
              </a:spcAft>
              <a:buClr>
                <a:srgbClr val="071663"/>
              </a:buClr>
              <a:buFont typeface="Wingdings" pitchFamily="2" charset="2"/>
              <a:buChar char="q"/>
              <a:defRPr>
                <a:latin typeface="+mn-lt"/>
                <a:cs typeface="+mn-cs"/>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xfrm>
            <a:off x="8737600" y="6245225"/>
            <a:ext cx="2844800" cy="476250"/>
          </a:xfrm>
          <a:prstGeom prst="rect">
            <a:avLst/>
          </a:prstGeom>
        </p:spPr>
        <p:txBody>
          <a:bodyPr/>
          <a:lstStyle>
            <a:lvl1pPr fontAlgn="auto">
              <a:spcBef>
                <a:spcPct val="20000"/>
              </a:spcBef>
              <a:spcAft>
                <a:spcPts val="0"/>
              </a:spcAft>
              <a:buClr>
                <a:srgbClr val="071663"/>
              </a:buClr>
              <a:buFont typeface="Wingdings" pitchFamily="2" charset="2"/>
              <a:buChar char="q"/>
              <a:defRPr>
                <a:latin typeface="+mn-lt"/>
                <a:cs typeface="+mn-cs"/>
              </a:defRPr>
            </a:lvl1pPr>
          </a:lstStyle>
          <a:p>
            <a:pPr>
              <a:defRPr/>
            </a:pPr>
            <a:fld id="{07264E8E-FD46-4FC6-8A14-903493E2529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830155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1_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5"/>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93"/>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609600" y="6245225"/>
            <a:ext cx="2844800" cy="476250"/>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7" name="Rectangle 5"/>
          <p:cNvSpPr>
            <a:spLocks noGrp="1" noChangeArrowheads="1"/>
          </p:cNvSpPr>
          <p:nvPr>
            <p:ph type="ftr" sz="quarter" idx="11"/>
          </p:nvPr>
        </p:nvSpPr>
        <p:spPr>
          <a:xfrm>
            <a:off x="4165600" y="6245225"/>
            <a:ext cx="3860800" cy="476250"/>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8" name="Rectangle 6"/>
          <p:cNvSpPr>
            <a:spLocks noGrp="1" noChangeArrowheads="1"/>
          </p:cNvSpPr>
          <p:nvPr>
            <p:ph type="sldNum" sz="quarter" idx="12"/>
          </p:nvPr>
        </p:nvSpPr>
        <p:spPr>
          <a:xfrm>
            <a:off x="8737600" y="6245225"/>
            <a:ext cx="2844800" cy="476250"/>
          </a:xfrm>
          <a:prstGeom prst="rect">
            <a:avLst/>
          </a:prstGeom>
        </p:spPr>
        <p:txBody>
          <a:bodyPr/>
          <a:lstStyle>
            <a:lvl1pPr fontAlgn="auto">
              <a:spcBef>
                <a:spcPts val="0"/>
              </a:spcBef>
              <a:spcAft>
                <a:spcPts val="0"/>
              </a:spcAft>
              <a:defRPr>
                <a:latin typeface="+mn-lt"/>
                <a:cs typeface="+mn-cs"/>
              </a:defRPr>
            </a:lvl1pPr>
          </a:lstStyle>
          <a:p>
            <a:pPr>
              <a:defRPr/>
            </a:pPr>
            <a:fld id="{5757CC38-C541-4C15-B2CC-70193C70A8E4}" type="slidenum">
              <a:rPr lang="en-AU">
                <a:solidFill>
                  <a:prstClr val="black"/>
                </a:solidFill>
              </a:rPr>
              <a:pPr>
                <a:defRPr/>
              </a:pPr>
              <a:t>‹#›</a:t>
            </a:fld>
            <a:endParaRPr lang="en-AU">
              <a:solidFill>
                <a:prstClr val="black"/>
              </a:solidFill>
            </a:endParaRPr>
          </a:p>
        </p:txBody>
      </p:sp>
    </p:spTree>
    <p:extLst>
      <p:ext uri="{BB962C8B-B14F-4D97-AF65-F5344CB8AC3E}">
        <p14:creationId xmlns:p14="http://schemas.microsoft.com/office/powerpoint/2010/main" val="3670805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609600" y="6245225"/>
            <a:ext cx="2844800" cy="476250"/>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4" name="Rectangle 5"/>
          <p:cNvSpPr>
            <a:spLocks noGrp="1" noChangeArrowheads="1"/>
          </p:cNvSpPr>
          <p:nvPr>
            <p:ph type="ftr" sz="quarter" idx="11"/>
          </p:nvPr>
        </p:nvSpPr>
        <p:spPr>
          <a:xfrm>
            <a:off x="4165600" y="6245225"/>
            <a:ext cx="3860800" cy="476250"/>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5" name="Rectangle 6"/>
          <p:cNvSpPr>
            <a:spLocks noGrp="1" noChangeArrowheads="1"/>
          </p:cNvSpPr>
          <p:nvPr>
            <p:ph type="sldNum" sz="quarter" idx="12"/>
          </p:nvPr>
        </p:nvSpPr>
        <p:spPr>
          <a:xfrm>
            <a:off x="8737600" y="6245225"/>
            <a:ext cx="2844800" cy="476250"/>
          </a:xfrm>
          <a:prstGeom prst="rect">
            <a:avLst/>
          </a:prstGeom>
        </p:spPr>
        <p:txBody>
          <a:bodyPr/>
          <a:lstStyle>
            <a:lvl1pPr fontAlgn="auto">
              <a:spcBef>
                <a:spcPts val="0"/>
              </a:spcBef>
              <a:spcAft>
                <a:spcPts val="0"/>
              </a:spcAft>
              <a:defRPr>
                <a:latin typeface="+mn-lt"/>
                <a:cs typeface="+mn-cs"/>
              </a:defRPr>
            </a:lvl1pPr>
          </a:lstStyle>
          <a:p>
            <a:pPr>
              <a:defRPr/>
            </a:pPr>
            <a:fld id="{D5493B4F-023C-41C6-A486-B50F5C3E4F5E}" type="slidenum">
              <a:rPr lang="en-AU">
                <a:solidFill>
                  <a:prstClr val="black"/>
                </a:solidFill>
              </a:rPr>
              <a:pPr>
                <a:defRPr/>
              </a:pPr>
              <a:t>‹#›</a:t>
            </a:fld>
            <a:endParaRPr lang="en-AU">
              <a:solidFill>
                <a:prstClr val="black"/>
              </a:solidFill>
            </a:endParaRPr>
          </a:p>
        </p:txBody>
      </p:sp>
    </p:spTree>
    <p:extLst>
      <p:ext uri="{BB962C8B-B14F-4D97-AF65-F5344CB8AC3E}">
        <p14:creationId xmlns:p14="http://schemas.microsoft.com/office/powerpoint/2010/main" val="18122253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48680"/>
            <a:ext cx="10972800" cy="648072"/>
          </a:xfrm>
        </p:spPr>
        <p:txBody>
          <a:bodyPr>
            <a:normAutofit/>
          </a:bodyPr>
          <a:lstStyle>
            <a:lvl1pPr>
              <a:defRPr lang="en-NZ" sz="3200" b="1" kern="1200" dirty="0">
                <a:solidFill>
                  <a:srgbClr val="00456B"/>
                </a:solidFill>
                <a:latin typeface="Lucida Sans" pitchFamily="34" charset="0"/>
                <a:ea typeface="+mj-ea"/>
                <a:cs typeface="Lucida Sans" pitchFamily="34" charset="0"/>
              </a:defRPr>
            </a:lvl1pPr>
          </a:lstStyle>
          <a:p>
            <a:r>
              <a:rPr lang="en-US" dirty="0"/>
              <a:t>Click to edit Master title style</a:t>
            </a:r>
            <a:endParaRPr lang="en-NZ" dirty="0"/>
          </a:p>
        </p:txBody>
      </p:sp>
      <p:sp>
        <p:nvSpPr>
          <p:cNvPr id="3" name="Content Placeholder 2"/>
          <p:cNvSpPr>
            <a:spLocks noGrp="1"/>
          </p:cNvSpPr>
          <p:nvPr>
            <p:ph idx="1"/>
          </p:nvPr>
        </p:nvSpPr>
        <p:spPr>
          <a:xfrm>
            <a:off x="609600" y="1628800"/>
            <a:ext cx="10972800" cy="4320480"/>
          </a:xfrm>
        </p:spPr>
        <p:txBody>
          <a:bodyPr/>
          <a:lstStyle>
            <a:lvl2pPr>
              <a:defRPr lang="en-US" sz="2400" b="0" kern="1200" dirty="0" smtClean="0">
                <a:solidFill>
                  <a:srgbClr val="00456B"/>
                </a:solidFill>
                <a:latin typeface="Lucida Sans" pitchFamily="34" charset="0"/>
                <a:ea typeface="+mn-ea"/>
                <a:cs typeface="Lucida Sans" pitchFamily="34" charset="0"/>
              </a:defRPr>
            </a:lvl2pPr>
            <a:lvl3pPr>
              <a:defRPr lang="en-US" sz="2000" kern="1200" dirty="0" smtClean="0">
                <a:solidFill>
                  <a:srgbClr val="00456B"/>
                </a:solidFill>
                <a:latin typeface="Lucida Sans" pitchFamily="34" charset="0"/>
                <a:ea typeface="+mn-ea"/>
                <a:cs typeface="Lucida Sans" pitchFamily="34" charset="0"/>
              </a:defRPr>
            </a:lvl3pPr>
            <a:lvl4pPr marL="901700" indent="-279400">
              <a:defRPr lang="en-US" sz="1800" kern="1200" dirty="0" smtClean="0">
                <a:solidFill>
                  <a:srgbClr val="00456B"/>
                </a:solidFill>
                <a:latin typeface="Lucida Sans" pitchFamily="34" charset="0"/>
                <a:ea typeface="+mn-ea"/>
                <a:cs typeface="Lucida Sans"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Subtitle 2"/>
          <p:cNvSpPr>
            <a:spLocks noGrp="1"/>
          </p:cNvSpPr>
          <p:nvPr>
            <p:ph type="subTitle" idx="10"/>
          </p:nvPr>
        </p:nvSpPr>
        <p:spPr>
          <a:xfrm>
            <a:off x="623392" y="1196752"/>
            <a:ext cx="10945216" cy="432048"/>
          </a:xfrm>
        </p:spPr>
        <p:txBody>
          <a:bodyPr>
            <a:normAutofit/>
          </a:bodyPr>
          <a:lstStyle>
            <a:lvl1pPr marL="0" indent="0" algn="l">
              <a:buNone/>
              <a:defRPr sz="2000">
                <a:solidFill>
                  <a:srgbClr val="9AA7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NZ" dirty="0"/>
          </a:p>
        </p:txBody>
      </p:sp>
    </p:spTree>
    <p:extLst>
      <p:ext uri="{BB962C8B-B14F-4D97-AF65-F5344CB8AC3E}">
        <p14:creationId xmlns:p14="http://schemas.microsoft.com/office/powerpoint/2010/main" val="144001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dirty="0"/>
          </a:p>
        </p:txBody>
      </p:sp>
      <p:sp>
        <p:nvSpPr>
          <p:cNvPr id="3" name="Content Placeholder 2"/>
          <p:cNvSpPr>
            <a:spLocks noGrp="1"/>
          </p:cNvSpPr>
          <p:nvPr>
            <p:ph idx="1" hasCustomPrompt="1"/>
          </p:nvPr>
        </p:nvSpPr>
        <p:spPr/>
        <p:txBody>
          <a:bodyPr/>
          <a:lstStyle>
            <a:lvl2pPr marL="361950" indent="-273050">
              <a:buClr>
                <a:schemeClr val="accent6">
                  <a:lumMod val="75000"/>
                </a:schemeClr>
              </a:buClr>
              <a:buFont typeface="Wingdings" panose="05000000000000000000" pitchFamily="2" charset="2"/>
              <a:buChar char="§"/>
              <a:defRPr/>
            </a:lvl2pPr>
            <a:lvl3pPr marL="625475" indent="-266700">
              <a:buClr>
                <a:schemeClr val="accent6">
                  <a:lumMod val="75000"/>
                </a:schemeClr>
              </a:buClr>
              <a:buFont typeface="Courier New" panose="02070309020205020404" pitchFamily="49" charset="0"/>
              <a:buChar char="o"/>
              <a:defRPr/>
            </a:lvl3pPr>
            <a:lvl4pPr marL="901700" indent="-279400">
              <a:buClr>
                <a:schemeClr val="accent6">
                  <a:lumMod val="75000"/>
                </a:schemeClr>
              </a:buClr>
              <a:buFont typeface="Arial" panose="020B0604020202020204" pitchFamily="34" charset="0"/>
              <a:buChar char="‒"/>
              <a:defRPr/>
            </a:lvl4pPr>
            <a:lvl5pPr marL="1168400" indent="-266700">
              <a:buClr>
                <a:schemeClr val="accent6">
                  <a:lumMod val="75000"/>
                </a:schemeClr>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74689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48680"/>
            <a:ext cx="10972800" cy="648072"/>
          </a:xfrm>
        </p:spPr>
        <p:txBody>
          <a:bodyPr/>
          <a:lstStyle>
            <a:lvl1pPr>
              <a:defRPr/>
            </a:lvl1pPr>
          </a:lstStyle>
          <a:p>
            <a:r>
              <a:rPr lang="en-US"/>
              <a:t>Click to edit Master title style</a:t>
            </a:r>
            <a:endParaRPr lang="en-NZ" dirty="0"/>
          </a:p>
        </p:txBody>
      </p:sp>
      <p:sp>
        <p:nvSpPr>
          <p:cNvPr id="4" name="Subtitle 2"/>
          <p:cNvSpPr>
            <a:spLocks noGrp="1"/>
          </p:cNvSpPr>
          <p:nvPr>
            <p:ph type="subTitle" idx="10"/>
          </p:nvPr>
        </p:nvSpPr>
        <p:spPr>
          <a:xfrm>
            <a:off x="623392" y="1196752"/>
            <a:ext cx="10945216" cy="432048"/>
          </a:xfrm>
        </p:spPr>
        <p:txBody>
          <a:bodyPr>
            <a:noAutofit/>
          </a:bodyPr>
          <a:lstStyle>
            <a:lvl1pPr marL="0" indent="0" algn="l">
              <a:buNone/>
              <a:defRPr sz="2400" b="1">
                <a:solidFill>
                  <a:srgbClr val="AFBD2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dirty="0"/>
          </a:p>
        </p:txBody>
      </p:sp>
    </p:spTree>
    <p:extLst>
      <p:ext uri="{BB962C8B-B14F-4D97-AF65-F5344CB8AC3E}">
        <p14:creationId xmlns:p14="http://schemas.microsoft.com/office/powerpoint/2010/main" val="1718441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48680"/>
            <a:ext cx="10972800" cy="648072"/>
          </a:xfrm>
        </p:spPr>
        <p:txBody>
          <a:bodyPr/>
          <a:lstStyle>
            <a:lvl1pPr>
              <a:defRPr/>
            </a:lvl1pPr>
          </a:lstStyle>
          <a:p>
            <a:r>
              <a:rPr lang="en-US"/>
              <a:t>Click to edit Master title style</a:t>
            </a:r>
            <a:endParaRPr lang="en-NZ" dirty="0"/>
          </a:p>
        </p:txBody>
      </p:sp>
      <p:sp>
        <p:nvSpPr>
          <p:cNvPr id="3" name="Content Placeholder 2"/>
          <p:cNvSpPr>
            <a:spLocks noGrp="1"/>
          </p:cNvSpPr>
          <p:nvPr>
            <p:ph idx="1"/>
          </p:nvPr>
        </p:nvSpPr>
        <p:spPr>
          <a:xfrm>
            <a:off x="609600" y="1628800"/>
            <a:ext cx="10972800" cy="4320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Subtitle 2"/>
          <p:cNvSpPr>
            <a:spLocks noGrp="1"/>
          </p:cNvSpPr>
          <p:nvPr>
            <p:ph type="subTitle" idx="10"/>
          </p:nvPr>
        </p:nvSpPr>
        <p:spPr>
          <a:xfrm>
            <a:off x="623392" y="1196752"/>
            <a:ext cx="10945216" cy="432048"/>
          </a:xfrm>
        </p:spPr>
        <p:txBody>
          <a:bodyPr>
            <a:noAutofit/>
          </a:bodyPr>
          <a:lstStyle>
            <a:lvl1pPr marL="0" indent="0" algn="l">
              <a:buNone/>
              <a:defRPr sz="2400" b="1">
                <a:solidFill>
                  <a:srgbClr val="AFBD2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dirty="0"/>
          </a:p>
        </p:txBody>
      </p:sp>
    </p:spTree>
    <p:extLst>
      <p:ext uri="{BB962C8B-B14F-4D97-AF65-F5344CB8AC3E}">
        <p14:creationId xmlns:p14="http://schemas.microsoft.com/office/powerpoint/2010/main" val="171843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48680"/>
            <a:ext cx="5966453" cy="868958"/>
          </a:xfrm>
        </p:spPr>
        <p:txBody>
          <a:bodyPr/>
          <a:lstStyle/>
          <a:p>
            <a:r>
              <a:rPr lang="en-US" dirty="0"/>
              <a:t>Click to edit Master title style</a:t>
            </a:r>
            <a:endParaRPr lang="en-NZ" dirty="0"/>
          </a:p>
        </p:txBody>
      </p:sp>
      <p:sp>
        <p:nvSpPr>
          <p:cNvPr id="3" name="Content Placeholder 2"/>
          <p:cNvSpPr>
            <a:spLocks noGrp="1"/>
          </p:cNvSpPr>
          <p:nvPr>
            <p:ph sz="half" idx="1"/>
          </p:nvPr>
        </p:nvSpPr>
        <p:spPr>
          <a:xfrm>
            <a:off x="609600" y="1600204"/>
            <a:ext cx="5966453" cy="4205063"/>
          </a:xfrm>
        </p:spPr>
        <p:txBody>
          <a:bodyPr/>
          <a:lstStyle>
            <a:lvl1pPr>
              <a:defRPr sz="2400"/>
            </a:lvl1pPr>
            <a:lvl2pPr>
              <a:defRPr sz="24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10" name="Content Placeholder 2"/>
          <p:cNvSpPr>
            <a:spLocks noGrp="1"/>
          </p:cNvSpPr>
          <p:nvPr>
            <p:ph sz="half" idx="10"/>
          </p:nvPr>
        </p:nvSpPr>
        <p:spPr>
          <a:xfrm>
            <a:off x="6960097" y="664102"/>
            <a:ext cx="4718315" cy="5141167"/>
          </a:xfrm>
        </p:spPr>
        <p:txBody>
          <a:bodyPr/>
          <a:lstStyle>
            <a:lvl1pPr>
              <a:defRPr sz="18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endParaRPr lang="en-NZ" dirty="0"/>
          </a:p>
        </p:txBody>
      </p:sp>
    </p:spTree>
    <p:extLst>
      <p:ext uri="{BB962C8B-B14F-4D97-AF65-F5344CB8AC3E}">
        <p14:creationId xmlns:p14="http://schemas.microsoft.com/office/powerpoint/2010/main" val="3444423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20640C-85F0-4297-A35E-F6046F0A1CA1}"/>
              </a:ext>
            </a:extLst>
          </p:cNvPr>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8023546" y="-1556"/>
            <a:ext cx="4169427" cy="6071974"/>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2" name="Title 1"/>
          <p:cNvSpPr>
            <a:spLocks noGrp="1"/>
          </p:cNvSpPr>
          <p:nvPr>
            <p:ph type="title"/>
          </p:nvPr>
        </p:nvSpPr>
        <p:spPr/>
        <p:txBody>
          <a:bodyPr/>
          <a:lstStyle/>
          <a:p>
            <a:r>
              <a:rPr lang="en-US" dirty="0"/>
              <a:t>Click to edit Master title style</a:t>
            </a:r>
            <a:endParaRPr lang="en-NZ" dirty="0"/>
          </a:p>
        </p:txBody>
      </p:sp>
      <p:sp>
        <p:nvSpPr>
          <p:cNvPr id="3" name="Content Placeholder 2"/>
          <p:cNvSpPr>
            <a:spLocks noGrp="1"/>
          </p:cNvSpPr>
          <p:nvPr>
            <p:ph sz="half" idx="1"/>
          </p:nvPr>
        </p:nvSpPr>
        <p:spPr>
          <a:xfrm>
            <a:off x="609600" y="1600201"/>
            <a:ext cx="5384800" cy="434908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Content Placeholder 3"/>
          <p:cNvSpPr>
            <a:spLocks noGrp="1"/>
          </p:cNvSpPr>
          <p:nvPr>
            <p:ph sz="half" idx="2"/>
          </p:nvPr>
        </p:nvSpPr>
        <p:spPr>
          <a:xfrm>
            <a:off x="6197600" y="1600201"/>
            <a:ext cx="5384800" cy="4349080"/>
          </a:xfrm>
        </p:spPr>
        <p:txBody>
          <a:bodyPr/>
          <a:lstStyle>
            <a:lvl1pPr>
              <a:defRPr sz="2400"/>
            </a:lvl1pPr>
            <a:lvl2pPr>
              <a:defRPr sz="2400"/>
            </a:lvl2pPr>
            <a:lvl3pPr>
              <a:defRPr sz="2000"/>
            </a:lvl3pPr>
            <a:lvl4pPr marL="990600" indent="-368300">
              <a:defRPr sz="1800"/>
            </a:lvl4pPr>
            <a:lvl5pPr marL="1257300" indent="-355600">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2331636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5064" y="548684"/>
            <a:ext cx="10972800" cy="626977"/>
          </a:xfrm>
        </p:spPr>
        <p:txBody>
          <a:bodyPr/>
          <a:lstStyle>
            <a:lvl1pPr>
              <a:defRPr baseline="0"/>
            </a:lvl1pPr>
          </a:lstStyle>
          <a:p>
            <a:r>
              <a:rPr lang="en-US" dirty="0"/>
              <a:t>Click to edit Master title style</a:t>
            </a:r>
            <a:endParaRPr lang="en-NZ" dirty="0"/>
          </a:p>
        </p:txBody>
      </p:sp>
      <p:sp>
        <p:nvSpPr>
          <p:cNvPr id="3" name="Text Placeholder 2"/>
          <p:cNvSpPr>
            <a:spLocks noGrp="1"/>
          </p:cNvSpPr>
          <p:nvPr>
            <p:ph type="body" idx="1"/>
          </p:nvPr>
        </p:nvSpPr>
        <p:spPr>
          <a:xfrm>
            <a:off x="774096" y="1186777"/>
            <a:ext cx="5222423" cy="453338"/>
          </a:xfrm>
        </p:spPr>
        <p:txBody>
          <a:bodyPr anchor="b">
            <a:noAutofit/>
          </a:bodyPr>
          <a:lstStyle>
            <a:lvl1pPr marL="0" indent="0">
              <a:buNone/>
              <a:defRPr lang="en-US" sz="2400" b="1" kern="1200" dirty="0" smtClean="0">
                <a:solidFill>
                  <a:srgbClr val="AFBD2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640120"/>
            <a:ext cx="5386917" cy="4280137"/>
          </a:xfrm>
        </p:spPr>
        <p:txBody>
          <a:bodyPr/>
          <a:lstStyle>
            <a:lvl1pPr>
              <a:defRPr sz="2400">
                <a:solidFill>
                  <a:srgbClr val="00456B"/>
                </a:solidFill>
              </a:defRPr>
            </a:lvl1pPr>
            <a:lvl2pPr>
              <a:defRPr sz="2400">
                <a:solidFill>
                  <a:srgbClr val="00456B"/>
                </a:solidFill>
              </a:defRPr>
            </a:lvl2pPr>
            <a:lvl3pPr>
              <a:defRPr sz="2000">
                <a:solidFill>
                  <a:srgbClr val="00456B"/>
                </a:solidFill>
              </a:defRPr>
            </a:lvl3pPr>
            <a:lvl4pPr>
              <a:defRPr sz="1800">
                <a:solidFill>
                  <a:srgbClr val="00456B"/>
                </a:solidFill>
              </a:defRPr>
            </a:lvl4pPr>
            <a:lvl5pPr>
              <a:defRPr sz="1800">
                <a:solidFill>
                  <a:srgbClr val="00456B"/>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6" name="Content Placeholder 5"/>
          <p:cNvSpPr>
            <a:spLocks noGrp="1"/>
          </p:cNvSpPr>
          <p:nvPr>
            <p:ph sz="quarter" idx="4"/>
          </p:nvPr>
        </p:nvSpPr>
        <p:spPr>
          <a:xfrm>
            <a:off x="6193370" y="1509487"/>
            <a:ext cx="5389033" cy="4439794"/>
          </a:xfrm>
        </p:spPr>
        <p:txBody>
          <a:bodyPr/>
          <a:lstStyle>
            <a:lvl1pPr>
              <a:defRPr sz="2400">
                <a:solidFill>
                  <a:srgbClr val="00456B"/>
                </a:solidFill>
              </a:defRPr>
            </a:lvl1pPr>
            <a:lvl2pPr>
              <a:defRPr sz="2400">
                <a:solidFill>
                  <a:srgbClr val="00456B"/>
                </a:solidFill>
              </a:defRPr>
            </a:lvl2pPr>
            <a:lvl3pPr>
              <a:defRPr sz="2000">
                <a:solidFill>
                  <a:srgbClr val="00456B"/>
                </a:solidFill>
              </a:defRPr>
            </a:lvl3pPr>
            <a:lvl4pPr>
              <a:defRPr sz="1800">
                <a:solidFill>
                  <a:srgbClr val="00456B"/>
                </a:solidFill>
              </a:defRPr>
            </a:lvl4pPr>
            <a:lvl5pPr>
              <a:defRPr sz="1800">
                <a:solidFill>
                  <a:srgbClr val="00456B"/>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3811496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NZ" dirty="0"/>
          </a:p>
        </p:txBody>
      </p:sp>
      <p:sp>
        <p:nvSpPr>
          <p:cNvPr id="3" name="Text Placeholder 2"/>
          <p:cNvSpPr>
            <a:spLocks noGrp="1"/>
          </p:cNvSpPr>
          <p:nvPr>
            <p:ph type="body" idx="1"/>
          </p:nvPr>
        </p:nvSpPr>
        <p:spPr>
          <a:xfrm>
            <a:off x="609600" y="1535113"/>
            <a:ext cx="5386917"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9"/>
            <a:ext cx="5386917" cy="3774405"/>
          </a:xfrm>
        </p:spPr>
        <p:txBody>
          <a:bodyPr/>
          <a:lstStyle>
            <a:lvl1pPr>
              <a:defRPr sz="2400">
                <a:solidFill>
                  <a:srgbClr val="003366"/>
                </a:solidFill>
              </a:defRPr>
            </a:lvl1pPr>
            <a:lvl2pPr>
              <a:defRPr sz="2400">
                <a:solidFill>
                  <a:srgbClr val="003366"/>
                </a:solidFill>
              </a:defRPr>
            </a:lvl2pPr>
            <a:lvl3pPr>
              <a:defRPr sz="2000">
                <a:solidFill>
                  <a:srgbClr val="003366"/>
                </a:solidFill>
              </a:defRPr>
            </a:lvl3pPr>
            <a:lvl4pPr>
              <a:defRPr sz="1800">
                <a:solidFill>
                  <a:srgbClr val="003366"/>
                </a:solidFill>
              </a:defRPr>
            </a:lvl4pPr>
            <a:lvl5pPr>
              <a:defRPr sz="1800">
                <a:solidFill>
                  <a:srgbClr val="003366"/>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5" name="Text Placeholder 4"/>
          <p:cNvSpPr>
            <a:spLocks noGrp="1"/>
          </p:cNvSpPr>
          <p:nvPr>
            <p:ph type="body" sz="quarter" idx="3"/>
          </p:nvPr>
        </p:nvSpPr>
        <p:spPr>
          <a:xfrm>
            <a:off x="6193370" y="1535113"/>
            <a:ext cx="5389033"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70" y="2174879"/>
            <a:ext cx="5389033" cy="3774405"/>
          </a:xfrm>
        </p:spPr>
        <p:txBody>
          <a:bodyPr/>
          <a:lstStyle>
            <a:lvl1pPr>
              <a:defRPr sz="2400">
                <a:solidFill>
                  <a:srgbClr val="003366"/>
                </a:solidFill>
              </a:defRPr>
            </a:lvl1pPr>
            <a:lvl2pPr>
              <a:defRPr sz="2400">
                <a:solidFill>
                  <a:srgbClr val="003366"/>
                </a:solidFill>
              </a:defRPr>
            </a:lvl2pPr>
            <a:lvl3pPr>
              <a:defRPr sz="2000">
                <a:solidFill>
                  <a:srgbClr val="003366"/>
                </a:solidFill>
              </a:defRPr>
            </a:lvl3pPr>
            <a:lvl4pPr>
              <a:defRPr sz="1800">
                <a:solidFill>
                  <a:srgbClr val="003366"/>
                </a:solidFill>
              </a:defRPr>
            </a:lvl4pPr>
            <a:lvl5pPr>
              <a:defRPr sz="1800">
                <a:solidFill>
                  <a:srgbClr val="003366"/>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38856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A4A4FE-942A-4AF3-89BC-D6AC8EFAD09C}"/>
              </a:ext>
            </a:extLst>
          </p:cNvPr>
          <p:cNvSpPr/>
          <p:nvPr userDrawn="1"/>
        </p:nvSpPr>
        <p:spPr>
          <a:xfrm>
            <a:off x="2743200" y="1"/>
            <a:ext cx="9448800" cy="60807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Rectangle 1">
            <a:extLst>
              <a:ext uri="{FF2B5EF4-FFF2-40B4-BE49-F238E27FC236}">
                <a16:creationId xmlns:a16="http://schemas.microsoft.com/office/drawing/2014/main" id="{B3BCC9CE-9772-4B3A-8205-B410E4E5CCC1}"/>
              </a:ext>
            </a:extLst>
          </p:cNvPr>
          <p:cNvSpPr/>
          <p:nvPr userDrawn="1"/>
        </p:nvSpPr>
        <p:spPr>
          <a:xfrm>
            <a:off x="-1" y="0"/>
            <a:ext cx="3005847" cy="6858000"/>
          </a:xfrm>
          <a:prstGeom prst="rect">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Z"/>
          </a:p>
        </p:txBody>
      </p:sp>
      <p:sp>
        <p:nvSpPr>
          <p:cNvPr id="1026" name="Title Placeholder 1"/>
          <p:cNvSpPr>
            <a:spLocks noGrp="1"/>
          </p:cNvSpPr>
          <p:nvPr>
            <p:ph type="title"/>
          </p:nvPr>
        </p:nvSpPr>
        <p:spPr bwMode="auto">
          <a:xfrm>
            <a:off x="68095" y="335280"/>
            <a:ext cx="2889114" cy="577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endParaRPr lang="en-NZ" altLang="en-US" dirty="0"/>
          </a:p>
        </p:txBody>
      </p:sp>
      <p:sp>
        <p:nvSpPr>
          <p:cNvPr id="1027" name="Text Placeholder 2"/>
          <p:cNvSpPr>
            <a:spLocks noGrp="1"/>
          </p:cNvSpPr>
          <p:nvPr>
            <p:ph type="body" idx="1"/>
          </p:nvPr>
        </p:nvSpPr>
        <p:spPr bwMode="auto">
          <a:xfrm>
            <a:off x="3035030" y="345440"/>
            <a:ext cx="8547369" cy="5604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1"/>
            <a:r>
              <a:rPr lang="en-US" altLang="en-US" dirty="0" err="1"/>
              <a:t>Asdlfjksd;lf</a:t>
            </a:r>
            <a:endParaRPr lang="en-US" altLang="en-US" dirty="0"/>
          </a:p>
          <a:p>
            <a:pPr lvl="2"/>
            <a:r>
              <a:rPr lang="en-US" altLang="en-US" dirty="0"/>
              <a:t>Third level</a:t>
            </a:r>
          </a:p>
          <a:p>
            <a:pPr lvl="3"/>
            <a:r>
              <a:rPr lang="en-US" altLang="en-US" dirty="0"/>
              <a:t>Fourth level</a:t>
            </a:r>
          </a:p>
          <a:p>
            <a:pPr lvl="4"/>
            <a:r>
              <a:rPr lang="en-US" altLang="en-US" dirty="0"/>
              <a:t>Fifth level</a:t>
            </a:r>
            <a:endParaRPr lang="en-NZ" altLang="en-US" dirty="0"/>
          </a:p>
        </p:txBody>
      </p:sp>
      <p:grpSp>
        <p:nvGrpSpPr>
          <p:cNvPr id="1028" name="Group 3"/>
          <p:cNvGrpSpPr>
            <a:grpSpLocks/>
          </p:cNvGrpSpPr>
          <p:nvPr/>
        </p:nvGrpSpPr>
        <p:grpSpPr bwMode="auto">
          <a:xfrm>
            <a:off x="3015574" y="6079791"/>
            <a:ext cx="9176520" cy="0"/>
            <a:chOff x="204" y="3793"/>
            <a:chExt cx="5616" cy="0"/>
          </a:xfrm>
        </p:grpSpPr>
        <p:sp>
          <p:nvSpPr>
            <p:cNvPr id="1033" name="Line 10"/>
            <p:cNvSpPr>
              <a:spLocks noChangeShapeType="1"/>
            </p:cNvSpPr>
            <p:nvPr/>
          </p:nvSpPr>
          <p:spPr bwMode="auto">
            <a:xfrm>
              <a:off x="204" y="3793"/>
              <a:ext cx="926" cy="0"/>
            </a:xfrm>
            <a:prstGeom prst="line">
              <a:avLst/>
            </a:prstGeom>
            <a:noFill/>
            <a:ln w="9525">
              <a:solidFill>
                <a:srgbClr val="AFBD2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sz="1800">
                <a:solidFill>
                  <a:prstClr val="black"/>
                </a:solidFill>
                <a:latin typeface="Arial" pitchFamily="34" charset="0"/>
                <a:cs typeface="Arial" pitchFamily="34" charset="0"/>
              </a:endParaRPr>
            </a:p>
          </p:txBody>
        </p:sp>
        <p:sp>
          <p:nvSpPr>
            <p:cNvPr id="1034" name="Line 11"/>
            <p:cNvSpPr>
              <a:spLocks noChangeShapeType="1"/>
            </p:cNvSpPr>
            <p:nvPr/>
          </p:nvSpPr>
          <p:spPr bwMode="auto">
            <a:xfrm>
              <a:off x="1175" y="3793"/>
              <a:ext cx="4645" cy="0"/>
            </a:xfrm>
            <a:prstGeom prst="line">
              <a:avLst/>
            </a:prstGeom>
            <a:noFill/>
            <a:ln w="9525">
              <a:solidFill>
                <a:srgbClr val="00456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sz="1800">
                <a:solidFill>
                  <a:prstClr val="black"/>
                </a:solidFill>
                <a:latin typeface="Arial" pitchFamily="34" charset="0"/>
                <a:cs typeface="Arial" pitchFamily="34" charset="0"/>
              </a:endParaRPr>
            </a:p>
          </p:txBody>
        </p:sp>
      </p:grpSp>
      <p:pic>
        <p:nvPicPr>
          <p:cNvPr id="1030" name="Picture 11" descr="NZTA Logo RGB.jpg"/>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3273552" y="6299605"/>
            <a:ext cx="161171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9" descr="SaferJouneys_grey.jpg"/>
          <p:cNvPicPr>
            <a:picLocks noChangeAspect="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7249885" y="6316668"/>
            <a:ext cx="693921"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2" descr="newzealand government_NZTA CMYK C.jpg"/>
          <p:cNvPicPr>
            <a:picLocks noChangeAspect="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0172701" y="6438905"/>
            <a:ext cx="1634067"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4157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80" r:id="rId16"/>
    <p:sldLayoutId id="2147483699" r:id="rId17"/>
    <p:sldLayoutId id="2147483730" r:id="rId18"/>
    <p:sldLayoutId id="2147483740" r:id="rId19"/>
    <p:sldLayoutId id="2147483741" r:id="rId20"/>
    <p:sldLayoutId id="2147483742" r:id="rId21"/>
    <p:sldLayoutId id="2147483745" r:id="rId22"/>
    <p:sldLayoutId id="2147483753" r:id="rId23"/>
    <p:sldLayoutId id="2147483765" r:id="rId24"/>
    <p:sldLayoutId id="2147483791" r:id="rId25"/>
    <p:sldLayoutId id="2147483843" r:id="rId26"/>
  </p:sldLayoutIdLst>
  <p:txStyles>
    <p:titleStyle>
      <a:lvl1pPr algn="l" rtl="0" eaLnBrk="0" fontAlgn="base" hangingPunct="0">
        <a:spcBef>
          <a:spcPct val="0"/>
        </a:spcBef>
        <a:spcAft>
          <a:spcPct val="0"/>
        </a:spcAft>
        <a:defRPr sz="2800" b="1"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456B"/>
          </a:solidFill>
          <a:latin typeface="Arial" pitchFamily="34" charset="0"/>
          <a:cs typeface="Arial" pitchFamily="34" charset="0"/>
        </a:defRPr>
      </a:lvl2pPr>
      <a:lvl3pPr algn="l" rtl="0" eaLnBrk="0" fontAlgn="base" hangingPunct="0">
        <a:spcBef>
          <a:spcPct val="0"/>
        </a:spcBef>
        <a:spcAft>
          <a:spcPct val="0"/>
        </a:spcAft>
        <a:defRPr sz="3200" b="1">
          <a:solidFill>
            <a:srgbClr val="00456B"/>
          </a:solidFill>
          <a:latin typeface="Arial" pitchFamily="34" charset="0"/>
          <a:cs typeface="Arial" pitchFamily="34" charset="0"/>
        </a:defRPr>
      </a:lvl3pPr>
      <a:lvl4pPr algn="l" rtl="0" eaLnBrk="0" fontAlgn="base" hangingPunct="0">
        <a:spcBef>
          <a:spcPct val="0"/>
        </a:spcBef>
        <a:spcAft>
          <a:spcPct val="0"/>
        </a:spcAft>
        <a:defRPr sz="3200" b="1">
          <a:solidFill>
            <a:srgbClr val="00456B"/>
          </a:solidFill>
          <a:latin typeface="Arial" pitchFamily="34" charset="0"/>
          <a:cs typeface="Arial" pitchFamily="34" charset="0"/>
        </a:defRPr>
      </a:lvl4pPr>
      <a:lvl5pPr algn="l" rtl="0" eaLnBrk="0" fontAlgn="base" hangingPunct="0">
        <a:spcBef>
          <a:spcPct val="0"/>
        </a:spcBef>
        <a:spcAft>
          <a:spcPct val="0"/>
        </a:spcAft>
        <a:defRPr sz="3200" b="1">
          <a:solidFill>
            <a:srgbClr val="00456B"/>
          </a:solidFill>
          <a:latin typeface="Arial" pitchFamily="34" charset="0"/>
          <a:cs typeface="Arial" pitchFamily="34" charset="0"/>
        </a:defRPr>
      </a:lvl5pPr>
      <a:lvl6pPr marL="457200" algn="l" rtl="0" fontAlgn="base">
        <a:spcBef>
          <a:spcPct val="0"/>
        </a:spcBef>
        <a:spcAft>
          <a:spcPct val="0"/>
        </a:spcAft>
        <a:defRPr sz="3200" b="1">
          <a:solidFill>
            <a:srgbClr val="00456B"/>
          </a:solidFill>
          <a:latin typeface="Arial" pitchFamily="34" charset="0"/>
          <a:cs typeface="Arial" pitchFamily="34" charset="0"/>
        </a:defRPr>
      </a:lvl6pPr>
      <a:lvl7pPr marL="914400" algn="l" rtl="0" fontAlgn="base">
        <a:spcBef>
          <a:spcPct val="0"/>
        </a:spcBef>
        <a:spcAft>
          <a:spcPct val="0"/>
        </a:spcAft>
        <a:defRPr sz="3200" b="1">
          <a:solidFill>
            <a:srgbClr val="00456B"/>
          </a:solidFill>
          <a:latin typeface="Arial" pitchFamily="34" charset="0"/>
          <a:cs typeface="Arial" pitchFamily="34" charset="0"/>
        </a:defRPr>
      </a:lvl7pPr>
      <a:lvl8pPr marL="1371600" algn="l" rtl="0" fontAlgn="base">
        <a:spcBef>
          <a:spcPct val="0"/>
        </a:spcBef>
        <a:spcAft>
          <a:spcPct val="0"/>
        </a:spcAft>
        <a:defRPr sz="3200" b="1">
          <a:solidFill>
            <a:srgbClr val="00456B"/>
          </a:solidFill>
          <a:latin typeface="Arial" pitchFamily="34" charset="0"/>
          <a:cs typeface="Arial" pitchFamily="34" charset="0"/>
        </a:defRPr>
      </a:lvl8pPr>
      <a:lvl9pPr marL="1828800" algn="l" rtl="0" fontAlgn="base">
        <a:spcBef>
          <a:spcPct val="0"/>
        </a:spcBef>
        <a:spcAft>
          <a:spcPct val="0"/>
        </a:spcAft>
        <a:defRPr sz="3200" b="1">
          <a:solidFill>
            <a:srgbClr val="00456B"/>
          </a:solidFill>
          <a:latin typeface="Arial" pitchFamily="34" charset="0"/>
          <a:cs typeface="Arial" pitchFamily="34" charset="0"/>
        </a:defRPr>
      </a:lvl9pPr>
    </p:titleStyle>
    <p:bodyStyle>
      <a:lvl1pPr marL="88900" algn="l" rtl="0" eaLnBrk="0" fontAlgn="base" hangingPunct="0">
        <a:spcBef>
          <a:spcPts val="600"/>
        </a:spcBef>
        <a:spcAft>
          <a:spcPts val="600"/>
        </a:spcAft>
        <a:buFont typeface="Arial" pitchFamily="34" charset="0"/>
        <a:defRPr sz="2400" kern="1200">
          <a:solidFill>
            <a:srgbClr val="00456B"/>
          </a:solidFill>
          <a:latin typeface="Arial" pitchFamily="34" charset="0"/>
          <a:ea typeface="+mn-ea"/>
          <a:cs typeface="Arial" pitchFamily="34" charset="0"/>
        </a:defRPr>
      </a:lvl1pPr>
      <a:lvl2pPr marL="361950" indent="-273050" algn="l" rtl="0" eaLnBrk="0" fontAlgn="base" hangingPunct="0">
        <a:spcBef>
          <a:spcPts val="600"/>
        </a:spcBef>
        <a:spcAft>
          <a:spcPts val="600"/>
        </a:spcAft>
        <a:buClr>
          <a:schemeClr val="accent6">
            <a:lumMod val="75000"/>
          </a:schemeClr>
        </a:buClr>
        <a:buFont typeface="Wingdings" panose="05000000000000000000" pitchFamily="2" charset="2"/>
        <a:buChar char="§"/>
        <a:defRPr sz="2400" kern="1200">
          <a:solidFill>
            <a:srgbClr val="00456B"/>
          </a:solidFill>
          <a:latin typeface="Arial" pitchFamily="34" charset="0"/>
          <a:ea typeface="+mn-ea"/>
          <a:cs typeface="Arial" pitchFamily="34" charset="0"/>
        </a:defRPr>
      </a:lvl2pPr>
      <a:lvl3pPr marL="625475" indent="-266700" algn="l" rtl="0" eaLnBrk="0" fontAlgn="base" hangingPunct="0">
        <a:spcBef>
          <a:spcPct val="20000"/>
        </a:spcBef>
        <a:spcAft>
          <a:spcPct val="0"/>
        </a:spcAft>
        <a:buClr>
          <a:schemeClr val="accent6">
            <a:lumMod val="75000"/>
          </a:schemeClr>
        </a:buClr>
        <a:buFont typeface="Courier New" panose="02070309020205020404" pitchFamily="49" charset="0"/>
        <a:buChar char="o"/>
        <a:defRPr sz="2000" kern="1200">
          <a:solidFill>
            <a:srgbClr val="00456B"/>
          </a:solidFill>
          <a:latin typeface="Arial" pitchFamily="34" charset="0"/>
          <a:ea typeface="+mn-ea"/>
          <a:cs typeface="Arial" pitchFamily="34" charset="0"/>
        </a:defRPr>
      </a:lvl3pPr>
      <a:lvl4pPr marL="901700" indent="-279400" algn="l" rtl="0" eaLnBrk="0" fontAlgn="base" hangingPunct="0">
        <a:spcBef>
          <a:spcPct val="20000"/>
        </a:spcBef>
        <a:spcAft>
          <a:spcPct val="0"/>
        </a:spcAft>
        <a:buClr>
          <a:schemeClr val="accent6">
            <a:lumMod val="75000"/>
          </a:schemeClr>
        </a:buClr>
        <a:buFont typeface="Courier New" panose="02070309020205020404" pitchFamily="49" charset="0"/>
        <a:buChar char="o"/>
        <a:defRPr kern="1200">
          <a:solidFill>
            <a:srgbClr val="00456B"/>
          </a:solidFill>
          <a:latin typeface="Arial" pitchFamily="34" charset="0"/>
          <a:ea typeface="+mn-ea"/>
          <a:cs typeface="Arial" pitchFamily="34" charset="0"/>
        </a:defRPr>
      </a:lvl4pPr>
      <a:lvl5pPr marL="1168400" indent="-266700" algn="l" rtl="0" eaLnBrk="0" fontAlgn="base" hangingPunct="0">
        <a:spcBef>
          <a:spcPct val="20000"/>
        </a:spcBef>
        <a:spcAft>
          <a:spcPct val="0"/>
        </a:spcAft>
        <a:buClr>
          <a:schemeClr val="accent6">
            <a:lumMod val="75000"/>
          </a:schemeClr>
        </a:buClr>
        <a:buFont typeface="Courier New" panose="02070309020205020404" pitchFamily="49" charset="0"/>
        <a:buChar char="o"/>
        <a:defRPr sz="1600" kern="1200">
          <a:solidFill>
            <a:srgbClr val="0045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9.xml"/><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0.xml"/><Relationship Id="rId5" Type="http://schemas.openxmlformats.org/officeDocument/2006/relationships/image" Target="../media/image13.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1.xml"/><Relationship Id="rId5" Type="http://schemas.openxmlformats.org/officeDocument/2006/relationships/image" Target="../media/image14.jpe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2.xml"/><Relationship Id="rId5" Type="http://schemas.openxmlformats.org/officeDocument/2006/relationships/image" Target="../media/image15.jpe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3.xml"/><Relationship Id="rId5" Type="http://schemas.openxmlformats.org/officeDocument/2006/relationships/image" Target="../media/image16.jpe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4.xml"/><Relationship Id="rId5" Type="http://schemas.openxmlformats.org/officeDocument/2006/relationships/image" Target="../media/image17.jpeg"/><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image" Target="../media/image18.jpe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6.xml"/><Relationship Id="rId5" Type="http://schemas.openxmlformats.org/officeDocument/2006/relationships/image" Target="../media/image19.jpe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5.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package" Target="../embeddings/Microsoft_Word_Document.docx"/><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6.xml"/><Relationship Id="rId1" Type="http://schemas.openxmlformats.org/officeDocument/2006/relationships/vmlDrawing" Target="../drawings/vmlDrawing2.vml"/><Relationship Id="rId6" Type="http://schemas.openxmlformats.org/officeDocument/2006/relationships/image" Target="../media/image21.emf"/><Relationship Id="rId5" Type="http://schemas.openxmlformats.org/officeDocument/2006/relationships/package" Target="../embeddings/Microsoft_Word_Document1.docx"/><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7.xml"/><Relationship Id="rId1" Type="http://schemas.openxmlformats.org/officeDocument/2006/relationships/vmlDrawing" Target="../drawings/vmlDrawing3.vml"/><Relationship Id="rId6" Type="http://schemas.openxmlformats.org/officeDocument/2006/relationships/image" Target="../media/image22.emf"/><Relationship Id="rId5" Type="http://schemas.openxmlformats.org/officeDocument/2006/relationships/package" Target="../embeddings/Microsoft_Word_Document2.docx"/><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8.xml"/><Relationship Id="rId1" Type="http://schemas.openxmlformats.org/officeDocument/2006/relationships/vmlDrawing" Target="../drawings/vmlDrawing4.vml"/><Relationship Id="rId6" Type="http://schemas.openxmlformats.org/officeDocument/2006/relationships/image" Target="../media/image23.emf"/><Relationship Id="rId5" Type="http://schemas.openxmlformats.org/officeDocument/2006/relationships/package" Target="../embeddings/Microsoft_Word_Document3.docx"/><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9.xml"/><Relationship Id="rId1" Type="http://schemas.openxmlformats.org/officeDocument/2006/relationships/vmlDrawing" Target="../drawings/vmlDrawing5.vml"/><Relationship Id="rId6" Type="http://schemas.openxmlformats.org/officeDocument/2006/relationships/image" Target="../media/image24.emf"/><Relationship Id="rId5" Type="http://schemas.openxmlformats.org/officeDocument/2006/relationships/package" Target="../embeddings/Microsoft_Word_Document4.docx"/><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0.xml"/><Relationship Id="rId1" Type="http://schemas.openxmlformats.org/officeDocument/2006/relationships/vmlDrawing" Target="../drawings/vmlDrawing6.vml"/><Relationship Id="rId6" Type="http://schemas.openxmlformats.org/officeDocument/2006/relationships/image" Target="../media/image25.emf"/><Relationship Id="rId5" Type="http://schemas.openxmlformats.org/officeDocument/2006/relationships/package" Target="../embeddings/Microsoft_Word_Document5.docx"/><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tags" Target="../tags/tag47.xml"/><Relationship Id="rId5" Type="http://schemas.openxmlformats.org/officeDocument/2006/relationships/image" Target="../media/image26.jpeg"/><Relationship Id="rId4" Type="http://schemas.openxmlformats.org/officeDocument/2006/relationships/hyperlink" Target="http://cliparts.co/orange-question-mark" TargetMode="Externa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xml"/><Relationship Id="rId1" Type="http://schemas.openxmlformats.org/officeDocument/2006/relationships/tags" Target="../tags/tag4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tags" Target="../tags/tag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62B5BF6-E744-49C8-994E-BABA69F31AF3}"/>
              </a:ext>
            </a:extLst>
          </p:cNvPr>
          <p:cNvSpPr/>
          <p:nvPr/>
        </p:nvSpPr>
        <p:spPr>
          <a:xfrm>
            <a:off x="1534160" y="0"/>
            <a:ext cx="1065784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useBgFill="1">
        <p:nvSpPr>
          <p:cNvPr id="22" name="Rectangle 21">
            <a:extLst>
              <a:ext uri="{FF2B5EF4-FFF2-40B4-BE49-F238E27FC236}">
                <a16:creationId xmlns:a16="http://schemas.microsoft.com/office/drawing/2014/main" id="{B558F58E-93BA-44A3-BCDA-585AFF2E4F3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920640C-85F0-4297-A35E-F6046F0A1C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482842" y="10"/>
            <a:ext cx="4709158"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cxnSp>
        <p:nvCxnSpPr>
          <p:cNvPr id="24" name="Straight Arrow Connector 23">
            <a:extLst>
              <a:ext uri="{FF2B5EF4-FFF2-40B4-BE49-F238E27FC236}">
                <a16:creationId xmlns:a16="http://schemas.microsoft.com/office/drawing/2014/main" id="{BCD0BBC1-A7D4-445D-98AC-95A6A45D8E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5490" y="2316480"/>
            <a:ext cx="3703320" cy="0"/>
          </a:xfrm>
          <a:prstGeom prst="straightConnector1">
            <a:avLst/>
          </a:prstGeom>
          <a:ln w="19050" cap="sq">
            <a:solidFill>
              <a:schemeClr val="tx1">
                <a:lumMod val="65000"/>
                <a:lumOff val="35000"/>
              </a:schemeClr>
            </a:solidFill>
            <a:tailEnd type="none"/>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988B7CAA-0684-4D19-8CB7-7651032A3DB7}"/>
              </a:ext>
            </a:extLst>
          </p:cNvPr>
          <p:cNvSpPr>
            <a:spLocks noGrp="1"/>
          </p:cNvSpPr>
          <p:nvPr>
            <p:ph type="title"/>
          </p:nvPr>
        </p:nvSpPr>
        <p:spPr>
          <a:xfrm>
            <a:off x="2035810" y="2620969"/>
            <a:ext cx="3737610" cy="3327343"/>
          </a:xfrm>
        </p:spPr>
        <p:txBody>
          <a:bodyPr vert="horz" wrap="square" lIns="91440" tIns="45720" rIns="91440" bIns="45720" numCol="1" rtlCol="0" anchor="t" anchorCtr="0" compatLnSpc="1">
            <a:prstTxWarp prst="textNoShape">
              <a:avLst/>
            </a:prstTxWarp>
            <a:normAutofit/>
          </a:bodyPr>
          <a:lstStyle/>
          <a:p>
            <a:pPr eaLnBrk="1" hangingPunct="1"/>
            <a:r>
              <a:rPr lang="en-US" sz="4200" dirty="0">
                <a:solidFill>
                  <a:schemeClr val="tx1">
                    <a:lumMod val="65000"/>
                    <a:lumOff val="35000"/>
                  </a:schemeClr>
                </a:solidFill>
              </a:rPr>
              <a:t>Training and Competency Model</a:t>
            </a:r>
          </a:p>
        </p:txBody>
      </p:sp>
    </p:spTree>
    <p:custDataLst>
      <p:tags r:id="rId1"/>
    </p:custDataLst>
    <p:extLst>
      <p:ext uri="{BB962C8B-B14F-4D97-AF65-F5344CB8AC3E}">
        <p14:creationId xmlns:p14="http://schemas.microsoft.com/office/powerpoint/2010/main" val="1412881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97249" y="0"/>
            <a:ext cx="9194751" cy="6858000"/>
          </a:xfrm>
          <a:prstGeom prst="rect">
            <a:avLst/>
          </a:prstGeom>
          <a:solidFill>
            <a:srgbClr val="DDD9C3"/>
          </a:solidFill>
          <a:ln>
            <a:noFill/>
          </a:ln>
        </p:spPr>
      </p:sp>
      <p:sp>
        <p:nvSpPr>
          <p:cNvPr id="67" name="Rectangle 66"/>
          <p:cNvSpPr/>
          <p:nvPr/>
        </p:nvSpPr>
        <p:spPr>
          <a:xfrm>
            <a:off x="3405214" y="975292"/>
            <a:ext cx="8366174" cy="55409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en-NZ" sz="1662">
              <a:solidFill>
                <a:prstClr val="white"/>
              </a:solidFill>
              <a:latin typeface="Calibri"/>
            </a:endParaRPr>
          </a:p>
        </p:txBody>
      </p:sp>
      <p:sp>
        <p:nvSpPr>
          <p:cNvPr id="6" name="Text Box 3"/>
          <p:cNvSpPr txBox="1"/>
          <p:nvPr/>
        </p:nvSpPr>
        <p:spPr>
          <a:xfrm>
            <a:off x="7293101" y="4178636"/>
            <a:ext cx="4478286" cy="2290553"/>
          </a:xfrm>
          <a:prstGeom prst="rect">
            <a:avLst/>
          </a:prstGeom>
          <a:solidFill>
            <a:srgbClr val="4F81BD"/>
          </a:solidFill>
          <a:ln w="12700">
            <a:solidFill>
              <a:srgbClr val="4F81BD"/>
            </a:solidFill>
          </a:ln>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292" kern="0">
                <a:solidFill>
                  <a:sysClr val="windowText" lastClr="000000"/>
                </a:solidFill>
                <a:latin typeface="Times New Roman"/>
                <a:ea typeface="Times New Roman"/>
              </a:rPr>
              <a:t> </a:t>
            </a:r>
            <a:endParaRPr lang="en-NZ" sz="1108" kern="0">
              <a:solidFill>
                <a:sysClr val="windowText" lastClr="000000"/>
              </a:solidFill>
              <a:latin typeface="Times New Roman"/>
              <a:ea typeface="Times New Roman"/>
            </a:endParaRPr>
          </a:p>
        </p:txBody>
      </p:sp>
      <p:sp>
        <p:nvSpPr>
          <p:cNvPr id="7" name="Rectangle: Rounded Corners 255"/>
          <p:cNvSpPr/>
          <p:nvPr/>
        </p:nvSpPr>
        <p:spPr>
          <a:xfrm>
            <a:off x="3412834" y="1764833"/>
            <a:ext cx="4662854" cy="2287913"/>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9" name="Rectangle 8"/>
          <p:cNvSpPr/>
          <p:nvPr/>
        </p:nvSpPr>
        <p:spPr>
          <a:xfrm>
            <a:off x="5154773" y="2504366"/>
            <a:ext cx="1301262"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a:solidFill>
                  <a:sysClr val="window" lastClr="FFFFFF"/>
                </a:solidFill>
                <a:latin typeface="Arial Narrow"/>
                <a:ea typeface="Calibri"/>
              </a:rPr>
              <a:t>TC  </a:t>
            </a:r>
            <a:endParaRPr lang="en-NZ" sz="1108" kern="0">
              <a:solidFill>
                <a:sysClr val="window" lastClr="FFFFFF"/>
              </a:solidFill>
              <a:latin typeface="Times New Roman"/>
              <a:ea typeface="Times New Roman"/>
            </a:endParaRPr>
          </a:p>
        </p:txBody>
      </p:sp>
      <p:sp>
        <p:nvSpPr>
          <p:cNvPr id="10" name="Rectangle 9"/>
          <p:cNvSpPr/>
          <p:nvPr/>
        </p:nvSpPr>
        <p:spPr>
          <a:xfrm>
            <a:off x="6738750" y="2047217"/>
            <a:ext cx="969469" cy="303862"/>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a:solidFill>
                  <a:sysClr val="window" lastClr="FFFFFF"/>
                </a:solidFill>
                <a:latin typeface="Arial Narrow"/>
                <a:ea typeface="Calibri"/>
              </a:rPr>
              <a:t>Mobile Driver </a:t>
            </a:r>
            <a:endParaRPr lang="en-NZ" sz="1108" kern="0">
              <a:solidFill>
                <a:sysClr val="window" lastClr="FFFFFF"/>
              </a:solidFill>
              <a:latin typeface="Times New Roman"/>
              <a:ea typeface="Times New Roman"/>
            </a:endParaRPr>
          </a:p>
        </p:txBody>
      </p:sp>
      <p:sp>
        <p:nvSpPr>
          <p:cNvPr id="11" name="Rectangle 10"/>
          <p:cNvSpPr/>
          <p:nvPr/>
        </p:nvSpPr>
        <p:spPr>
          <a:xfrm>
            <a:off x="5152761" y="2961515"/>
            <a:ext cx="1301262" cy="303862"/>
          </a:xfrm>
          <a:prstGeom prst="rect">
            <a:avLst/>
          </a:prstGeom>
          <a:solidFill>
            <a:srgbClr val="9BBB59"/>
          </a:solidFill>
          <a:ln w="19050">
            <a:solidFill>
              <a:schemeClr val="tx1"/>
            </a:solidFill>
            <a:prstDash val="sysDot"/>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Universal STMS</a:t>
            </a:r>
            <a:endParaRPr lang="en-NZ" sz="1108" kern="0" dirty="0">
              <a:solidFill>
                <a:sysClr val="window" lastClr="FFFFFF"/>
              </a:solidFill>
              <a:latin typeface="Times New Roman"/>
              <a:ea typeface="Times New Roman"/>
            </a:endParaRPr>
          </a:p>
        </p:txBody>
      </p:sp>
      <p:sp>
        <p:nvSpPr>
          <p:cNvPr id="12" name="Rectangle 11"/>
          <p:cNvSpPr/>
          <p:nvPr/>
        </p:nvSpPr>
        <p:spPr>
          <a:xfrm>
            <a:off x="3707238" y="3590690"/>
            <a:ext cx="1129846"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L1</a:t>
            </a:r>
            <a:endParaRPr lang="en-NZ" sz="1108" kern="0" dirty="0">
              <a:solidFill>
                <a:sysClr val="window" lastClr="FFFFFF"/>
              </a:solidFill>
              <a:latin typeface="Times New Roman"/>
              <a:ea typeface="Times New Roman"/>
            </a:endParaRPr>
          </a:p>
        </p:txBody>
      </p:sp>
      <p:sp>
        <p:nvSpPr>
          <p:cNvPr id="13" name="Rectangle 12"/>
          <p:cNvSpPr/>
          <p:nvPr/>
        </p:nvSpPr>
        <p:spPr>
          <a:xfrm>
            <a:off x="5238816" y="3590691"/>
            <a:ext cx="1129846" cy="303659"/>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L2</a:t>
            </a:r>
            <a:endParaRPr lang="en-NZ" sz="1108" kern="0" dirty="0">
              <a:solidFill>
                <a:sysClr val="window" lastClr="FFFFFF"/>
              </a:solidFill>
              <a:latin typeface="Times New Roman"/>
              <a:ea typeface="Times New Roman"/>
            </a:endParaRPr>
          </a:p>
        </p:txBody>
      </p:sp>
      <p:sp>
        <p:nvSpPr>
          <p:cNvPr id="14" name="Rectangle 13"/>
          <p:cNvSpPr/>
          <p:nvPr/>
        </p:nvSpPr>
        <p:spPr>
          <a:xfrm>
            <a:off x="6734955" y="3590690"/>
            <a:ext cx="1129846"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L3</a:t>
            </a:r>
            <a:endParaRPr lang="en-NZ" sz="1108" kern="0" dirty="0">
              <a:solidFill>
                <a:sysClr val="window" lastClr="FFFFFF"/>
              </a:solidFill>
              <a:latin typeface="Times New Roman"/>
              <a:ea typeface="Times New Roman"/>
            </a:endParaRPr>
          </a:p>
        </p:txBody>
      </p:sp>
      <p:cxnSp>
        <p:nvCxnSpPr>
          <p:cNvPr id="15" name="Straight Arrow Connector 14"/>
          <p:cNvCxnSpPr/>
          <p:nvPr/>
        </p:nvCxnSpPr>
        <p:spPr>
          <a:xfrm>
            <a:off x="5800715" y="2351080"/>
            <a:ext cx="0" cy="153287"/>
          </a:xfrm>
          <a:prstGeom prst="straightConnector1">
            <a:avLst/>
          </a:prstGeom>
          <a:noFill/>
          <a:ln w="19050" cap="flat" cmpd="sng" algn="ctr">
            <a:solidFill>
              <a:srgbClr val="544A4F"/>
            </a:solidFill>
            <a:prstDash val="solid"/>
            <a:miter lim="800000"/>
            <a:tailEnd type="triangle"/>
          </a:ln>
          <a:effectLst/>
        </p:spPr>
      </p:cxnSp>
      <p:cxnSp>
        <p:nvCxnSpPr>
          <p:cNvPr id="16" name="Straight Arrow Connector 15"/>
          <p:cNvCxnSpPr/>
          <p:nvPr/>
        </p:nvCxnSpPr>
        <p:spPr>
          <a:xfrm flipH="1">
            <a:off x="5798703" y="2808230"/>
            <a:ext cx="2012" cy="153287"/>
          </a:xfrm>
          <a:prstGeom prst="straightConnector1">
            <a:avLst/>
          </a:prstGeom>
          <a:noFill/>
          <a:ln w="19050" cap="flat" cmpd="sng" algn="ctr">
            <a:solidFill>
              <a:srgbClr val="544A4F"/>
            </a:solidFill>
            <a:prstDash val="solid"/>
            <a:miter lim="800000"/>
            <a:tailEnd type="triangle"/>
          </a:ln>
          <a:effectLst/>
        </p:spPr>
      </p:cxnSp>
      <p:sp>
        <p:nvSpPr>
          <p:cNvPr id="17" name="Text Box 264"/>
          <p:cNvSpPr txBox="1"/>
          <p:nvPr/>
        </p:nvSpPr>
        <p:spPr>
          <a:xfrm>
            <a:off x="3409021" y="1641871"/>
            <a:ext cx="4667421"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TTM crew</a:t>
            </a:r>
            <a:endParaRPr lang="en-NZ" sz="1108" kern="0" spc="185" dirty="0">
              <a:solidFill>
                <a:sysClr val="windowText" lastClr="000000"/>
              </a:solidFill>
              <a:latin typeface="Arial"/>
              <a:ea typeface="Calibri"/>
              <a:cs typeface="Times New Roman"/>
            </a:endParaRPr>
          </a:p>
        </p:txBody>
      </p:sp>
      <p:cxnSp>
        <p:nvCxnSpPr>
          <p:cNvPr id="18" name="Straight Arrow Connector 17"/>
          <p:cNvCxnSpPr>
            <a:endCxn id="10" idx="1"/>
          </p:cNvCxnSpPr>
          <p:nvPr/>
        </p:nvCxnSpPr>
        <p:spPr>
          <a:xfrm>
            <a:off x="6456035" y="2199148"/>
            <a:ext cx="282714" cy="0"/>
          </a:xfrm>
          <a:prstGeom prst="straightConnector1">
            <a:avLst/>
          </a:prstGeom>
          <a:noFill/>
          <a:ln w="19050" cap="flat" cmpd="sng" algn="ctr">
            <a:solidFill>
              <a:srgbClr val="544A4F"/>
            </a:solidFill>
            <a:prstDash val="solid"/>
            <a:miter lim="800000"/>
            <a:tailEnd type="triangle"/>
          </a:ln>
          <a:effectLst/>
        </p:spPr>
      </p:cxnSp>
      <p:sp>
        <p:nvSpPr>
          <p:cNvPr id="19" name="Rectangle: Rounded Corners 267"/>
          <p:cNvSpPr/>
          <p:nvPr/>
        </p:nvSpPr>
        <p:spPr>
          <a:xfrm>
            <a:off x="8207392" y="1755888"/>
            <a:ext cx="3549738" cy="95566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20" name="Rectangle: Rounded Corners 268"/>
          <p:cNvSpPr/>
          <p:nvPr/>
        </p:nvSpPr>
        <p:spPr>
          <a:xfrm>
            <a:off x="8207155" y="2951650"/>
            <a:ext cx="3549737" cy="1103070"/>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21" name="Rectangle 20"/>
          <p:cNvSpPr/>
          <p:nvPr/>
        </p:nvSpPr>
        <p:spPr>
          <a:xfrm>
            <a:off x="8392190" y="2092454"/>
            <a:ext cx="1625781" cy="422031"/>
          </a:xfrm>
          <a:prstGeom prst="rect">
            <a:avLst/>
          </a:prstGeom>
          <a:solidFill>
            <a:srgbClr val="544A4F"/>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spcAft>
                <a:spcPts val="554"/>
              </a:spcAft>
              <a:defRPr/>
            </a:pPr>
            <a:r>
              <a:rPr lang="en-NZ" sz="1108" b="1" kern="0" dirty="0">
                <a:solidFill>
                  <a:sysClr val="window" lastClr="FFFFFF"/>
                </a:solidFill>
                <a:latin typeface="Arial Narrow"/>
                <a:ea typeface="Calibri"/>
              </a:rPr>
              <a:t>General Worker</a:t>
            </a:r>
            <a:br>
              <a:rPr lang="en-NZ" sz="1108" b="1" kern="0" dirty="0">
                <a:solidFill>
                  <a:sysClr val="window" lastClr="FFFFFF"/>
                </a:solidFill>
                <a:latin typeface="Arial Narrow"/>
                <a:ea typeface="Calibri"/>
              </a:rPr>
            </a:br>
            <a:r>
              <a:rPr lang="en-NZ" sz="923" b="1" kern="0" dirty="0">
                <a:solidFill>
                  <a:sysClr val="window" lastClr="FFFFFF"/>
                </a:solidFill>
                <a:latin typeface="Arial Narrow"/>
                <a:ea typeface="Calibri"/>
              </a:rPr>
              <a:t>(Introduction to TTM)</a:t>
            </a:r>
            <a:endParaRPr lang="en-NZ" sz="923" kern="0" dirty="0">
              <a:solidFill>
                <a:sysClr val="window" lastClr="FFFFFF"/>
              </a:solidFill>
              <a:latin typeface="Times New Roman"/>
              <a:ea typeface="Times New Roman"/>
            </a:endParaRPr>
          </a:p>
        </p:txBody>
      </p:sp>
      <p:sp>
        <p:nvSpPr>
          <p:cNvPr id="22" name="Rectangle 21"/>
          <p:cNvSpPr/>
          <p:nvPr/>
        </p:nvSpPr>
        <p:spPr>
          <a:xfrm>
            <a:off x="9936452" y="3301559"/>
            <a:ext cx="1629335" cy="594519"/>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panose="020B0606020202030204" pitchFamily="34" charset="0"/>
                <a:ea typeface="Calibri"/>
              </a:rPr>
              <a:t>Specialist TTM Equipment</a:t>
            </a:r>
            <a:endParaRPr lang="en-NZ" sz="1108" kern="0" dirty="0">
              <a:solidFill>
                <a:sysClr val="window" lastClr="FFFFFF"/>
              </a:solidFill>
              <a:latin typeface="Arial Narrow" panose="020B0606020202030204" pitchFamily="34" charset="0"/>
              <a:ea typeface="Times New Roman"/>
            </a:endParaRPr>
          </a:p>
          <a:p>
            <a:pPr algn="ctr" defTabSz="844083">
              <a:defRPr/>
            </a:pPr>
            <a:r>
              <a:rPr lang="en-NZ" sz="923" b="1" kern="0" dirty="0">
                <a:solidFill>
                  <a:sysClr val="window" lastClr="FFFFFF"/>
                </a:solidFill>
                <a:latin typeface="Arial Narrow" panose="020B0606020202030204" pitchFamily="34" charset="0"/>
                <a:ea typeface="Calibri"/>
                <a:cs typeface="Times New Roman"/>
              </a:rPr>
              <a:t>(eg </a:t>
            </a:r>
            <a:r>
              <a:rPr lang="en-NZ" sz="923" b="1" kern="0" dirty="0">
                <a:solidFill>
                  <a:sysClr val="window" lastClr="FFFFFF"/>
                </a:solidFill>
                <a:latin typeface="Arial Narrow" panose="020B0606020202030204" pitchFamily="34" charset="0"/>
                <a:ea typeface="Calibri"/>
              </a:rPr>
              <a:t>portable</a:t>
            </a:r>
            <a:r>
              <a:rPr lang="en-NZ" sz="923" b="1" kern="0" dirty="0">
                <a:solidFill>
                  <a:sysClr val="window" lastClr="FFFFFF"/>
                </a:solidFill>
                <a:latin typeface="Arial Narrow" panose="020B0606020202030204" pitchFamily="34" charset="0"/>
                <a:ea typeface="Calibri"/>
                <a:cs typeface="Times New Roman"/>
              </a:rPr>
              <a:t> traffic signals, barriers, VMS)</a:t>
            </a:r>
            <a:endParaRPr lang="en-NZ" sz="923" kern="0" dirty="0">
              <a:solidFill>
                <a:sysClr val="window" lastClr="FFFFFF"/>
              </a:solidFill>
              <a:latin typeface="Arial Narrow" panose="020B0606020202030204" pitchFamily="34" charset="0"/>
              <a:ea typeface="Times New Roman"/>
            </a:endParaRPr>
          </a:p>
        </p:txBody>
      </p:sp>
      <p:sp>
        <p:nvSpPr>
          <p:cNvPr id="23" name="Rectangle 22"/>
          <p:cNvSpPr/>
          <p:nvPr/>
        </p:nvSpPr>
        <p:spPr>
          <a:xfrm>
            <a:off x="8381808" y="3292180"/>
            <a:ext cx="1389186" cy="354864"/>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Inspector</a:t>
            </a:r>
            <a:endParaRPr lang="en-NZ" sz="1108" kern="0" dirty="0">
              <a:solidFill>
                <a:sysClr val="window" lastClr="FFFFFF"/>
              </a:solidFill>
              <a:latin typeface="Times New Roman"/>
              <a:ea typeface="Times New Roman"/>
            </a:endParaRPr>
          </a:p>
        </p:txBody>
      </p:sp>
      <p:sp>
        <p:nvSpPr>
          <p:cNvPr id="25" name="Text Box 273"/>
          <p:cNvSpPr txBox="1"/>
          <p:nvPr/>
        </p:nvSpPr>
        <p:spPr>
          <a:xfrm>
            <a:off x="8205918" y="2834936"/>
            <a:ext cx="3555609" cy="27925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Specialist TTM activities</a:t>
            </a:r>
            <a:endParaRPr lang="en-NZ" sz="1108" kern="0" spc="185" dirty="0">
              <a:solidFill>
                <a:sysClr val="windowText" lastClr="000000"/>
              </a:solidFill>
              <a:latin typeface="Arial"/>
              <a:ea typeface="Calibri"/>
              <a:cs typeface="Times New Roman"/>
            </a:endParaRPr>
          </a:p>
        </p:txBody>
      </p:sp>
      <p:sp>
        <p:nvSpPr>
          <p:cNvPr id="26" name="Text Box 274"/>
          <p:cNvSpPr txBox="1"/>
          <p:nvPr/>
        </p:nvSpPr>
        <p:spPr>
          <a:xfrm>
            <a:off x="8212952" y="1639134"/>
            <a:ext cx="3541247" cy="27925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Roles which interact with TTM crews</a:t>
            </a:r>
            <a:endParaRPr lang="en-NZ" sz="1108" kern="0" spc="185" dirty="0">
              <a:solidFill>
                <a:sysClr val="windowText" lastClr="000000"/>
              </a:solidFill>
              <a:latin typeface="Arial"/>
              <a:ea typeface="Calibri"/>
              <a:cs typeface="Times New Roman"/>
            </a:endParaRPr>
          </a:p>
        </p:txBody>
      </p:sp>
      <p:cxnSp>
        <p:nvCxnSpPr>
          <p:cNvPr id="27" name="Connector: Elbow 276"/>
          <p:cNvCxnSpPr>
            <a:stCxn id="11" idx="2"/>
            <a:endCxn id="14" idx="0"/>
          </p:cNvCxnSpPr>
          <p:nvPr/>
        </p:nvCxnSpPr>
        <p:spPr>
          <a:xfrm>
            <a:off x="5803393" y="3265378"/>
            <a:ext cx="1496486" cy="325313"/>
          </a:xfrm>
          <a:prstGeom prst="straightConnector1">
            <a:avLst/>
          </a:prstGeom>
          <a:noFill/>
          <a:ln w="19050" cap="flat" cmpd="sng" algn="ctr">
            <a:solidFill>
              <a:srgbClr val="544A4F"/>
            </a:solidFill>
            <a:prstDash val="sysDot"/>
            <a:miter lim="800000"/>
            <a:tailEnd type="triangle"/>
          </a:ln>
          <a:effectLst/>
        </p:spPr>
      </p:cxnSp>
      <p:cxnSp>
        <p:nvCxnSpPr>
          <p:cNvPr id="28" name="Connector: Elbow 277"/>
          <p:cNvCxnSpPr>
            <a:cxnSpLocks/>
            <a:stCxn id="11" idx="2"/>
            <a:endCxn id="13" idx="0"/>
          </p:cNvCxnSpPr>
          <p:nvPr/>
        </p:nvCxnSpPr>
        <p:spPr>
          <a:xfrm rot="16200000" flipH="1">
            <a:off x="5640910" y="3427861"/>
            <a:ext cx="325313" cy="347"/>
          </a:xfrm>
          <a:prstGeom prst="bentConnector3">
            <a:avLst>
              <a:gd name="adj1" fmla="val 50000"/>
            </a:avLst>
          </a:prstGeom>
          <a:noFill/>
          <a:ln w="19050" cap="flat" cmpd="sng" algn="ctr">
            <a:solidFill>
              <a:srgbClr val="544A4F"/>
            </a:solidFill>
            <a:prstDash val="sysDot"/>
            <a:miter lim="800000"/>
            <a:tailEnd type="triangle"/>
          </a:ln>
          <a:effectLst/>
        </p:spPr>
      </p:cxnSp>
      <p:cxnSp>
        <p:nvCxnSpPr>
          <p:cNvPr id="29" name="Connector: Elbow 278"/>
          <p:cNvCxnSpPr>
            <a:stCxn id="11" idx="2"/>
            <a:endCxn id="12" idx="0"/>
          </p:cNvCxnSpPr>
          <p:nvPr/>
        </p:nvCxnSpPr>
        <p:spPr>
          <a:xfrm flipH="1">
            <a:off x="4272162" y="3265378"/>
            <a:ext cx="1531231" cy="325313"/>
          </a:xfrm>
          <a:prstGeom prst="straightConnector1">
            <a:avLst/>
          </a:prstGeom>
          <a:noFill/>
          <a:ln w="19050" cap="flat" cmpd="sng" algn="ctr">
            <a:solidFill>
              <a:srgbClr val="544A4F"/>
            </a:solidFill>
            <a:prstDash val="sysDot"/>
            <a:miter lim="800000"/>
            <a:tailEnd type="triangle"/>
          </a:ln>
          <a:effectLst/>
        </p:spPr>
      </p:cxnSp>
      <p:sp>
        <p:nvSpPr>
          <p:cNvPr id="30" name="Rectangle: Rounded Corners 143"/>
          <p:cNvSpPr/>
          <p:nvPr/>
        </p:nvSpPr>
        <p:spPr>
          <a:xfrm>
            <a:off x="9236521" y="4698203"/>
            <a:ext cx="2382777" cy="163163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31" name="Rectangle: Rounded Corners 147"/>
          <p:cNvSpPr/>
          <p:nvPr/>
        </p:nvSpPr>
        <p:spPr>
          <a:xfrm>
            <a:off x="7413931" y="4698203"/>
            <a:ext cx="1704032" cy="163163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32" name="Rectangle 31"/>
          <p:cNvSpPr/>
          <p:nvPr/>
        </p:nvSpPr>
        <p:spPr>
          <a:xfrm>
            <a:off x="7572539" y="4989783"/>
            <a:ext cx="1392702" cy="804510"/>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Specialist Activities</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Traffic signals</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Sealing</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Road marking</a:t>
            </a:r>
            <a:r>
              <a:rPr lang="en-NZ" sz="1108" b="1" kern="0" dirty="0">
                <a:solidFill>
                  <a:sysClr val="window" lastClr="FFFFFF"/>
                </a:solidFill>
                <a:latin typeface="Arial Narrow"/>
                <a:ea typeface="Calibri"/>
              </a:rPr>
              <a:t> </a:t>
            </a:r>
            <a:endParaRPr lang="en-NZ" sz="1108" kern="0" dirty="0">
              <a:solidFill>
                <a:sysClr val="window" lastClr="FFFFFF"/>
              </a:solidFill>
              <a:latin typeface="Times New Roman"/>
              <a:ea typeface="Times New Roman"/>
            </a:endParaRPr>
          </a:p>
        </p:txBody>
      </p:sp>
      <p:sp>
        <p:nvSpPr>
          <p:cNvPr id="33" name="Rectangle 32"/>
          <p:cNvSpPr/>
          <p:nvPr/>
        </p:nvSpPr>
        <p:spPr>
          <a:xfrm>
            <a:off x="9372595" y="5039913"/>
            <a:ext cx="1012874"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TTM Mentor</a:t>
            </a:r>
            <a:endParaRPr lang="en-NZ" sz="1108" kern="0" dirty="0">
              <a:solidFill>
                <a:sysClr val="window" lastClr="FFFFFF"/>
              </a:solidFill>
              <a:latin typeface="Times New Roman"/>
              <a:ea typeface="Times New Roman"/>
            </a:endParaRPr>
          </a:p>
        </p:txBody>
      </p:sp>
      <p:sp>
        <p:nvSpPr>
          <p:cNvPr id="34" name="Rectangle 33"/>
          <p:cNvSpPr/>
          <p:nvPr/>
        </p:nvSpPr>
        <p:spPr>
          <a:xfrm>
            <a:off x="10496582" y="5733690"/>
            <a:ext cx="1012874"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CoPTTM Assessor</a:t>
            </a:r>
            <a:endParaRPr lang="en-NZ" sz="1108" kern="0" dirty="0">
              <a:solidFill>
                <a:sysClr val="window" lastClr="FFFFFF"/>
              </a:solidFill>
              <a:latin typeface="Times New Roman"/>
              <a:ea typeface="Times New Roman"/>
            </a:endParaRPr>
          </a:p>
        </p:txBody>
      </p:sp>
      <p:sp>
        <p:nvSpPr>
          <p:cNvPr id="35" name="Rectangle 34"/>
          <p:cNvSpPr/>
          <p:nvPr/>
        </p:nvSpPr>
        <p:spPr>
          <a:xfrm>
            <a:off x="10496583" y="5039913"/>
            <a:ext cx="1012623"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TTM Verifier</a:t>
            </a:r>
            <a:endParaRPr lang="en-NZ" sz="1108" kern="0" dirty="0">
              <a:solidFill>
                <a:sysClr val="window" lastClr="FFFFFF"/>
              </a:solidFill>
              <a:latin typeface="Times New Roman"/>
              <a:ea typeface="Times New Roman"/>
            </a:endParaRPr>
          </a:p>
        </p:txBody>
      </p:sp>
      <p:sp>
        <p:nvSpPr>
          <p:cNvPr id="36" name="Rectangle 35"/>
          <p:cNvSpPr/>
          <p:nvPr/>
        </p:nvSpPr>
        <p:spPr>
          <a:xfrm>
            <a:off x="9372595" y="5733690"/>
            <a:ext cx="1012874"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CoPTTM Trainer</a:t>
            </a:r>
            <a:endParaRPr lang="en-NZ" sz="1108" kern="0" dirty="0">
              <a:solidFill>
                <a:sysClr val="window" lastClr="FFFFFF"/>
              </a:solidFill>
              <a:latin typeface="Times New Roman"/>
              <a:ea typeface="Times New Roman"/>
            </a:endParaRPr>
          </a:p>
        </p:txBody>
      </p:sp>
      <p:sp>
        <p:nvSpPr>
          <p:cNvPr id="37" name="Text Box 181"/>
          <p:cNvSpPr txBox="1"/>
          <p:nvPr/>
        </p:nvSpPr>
        <p:spPr>
          <a:xfrm>
            <a:off x="7411443" y="4594535"/>
            <a:ext cx="1706173"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Specialist STMS</a:t>
            </a:r>
            <a:endParaRPr lang="en-NZ" sz="1108" kern="0" spc="185" dirty="0">
              <a:solidFill>
                <a:sysClr val="windowText" lastClr="000000"/>
              </a:solidFill>
              <a:latin typeface="Arial"/>
              <a:ea typeface="Calibri"/>
              <a:cs typeface="Times New Roman"/>
            </a:endParaRPr>
          </a:p>
        </p:txBody>
      </p:sp>
      <p:sp>
        <p:nvSpPr>
          <p:cNvPr id="38" name="Text Box 182"/>
          <p:cNvSpPr txBox="1"/>
          <p:nvPr/>
        </p:nvSpPr>
        <p:spPr>
          <a:xfrm>
            <a:off x="9236520" y="4594535"/>
            <a:ext cx="2382646"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Training and assessment</a:t>
            </a:r>
            <a:endParaRPr lang="en-NZ" sz="1108" kern="0" spc="185" dirty="0">
              <a:solidFill>
                <a:sysClr val="windowText" lastClr="000000"/>
              </a:solidFill>
              <a:latin typeface="Arial"/>
              <a:ea typeface="Calibri"/>
              <a:cs typeface="Times New Roman"/>
            </a:endParaRPr>
          </a:p>
        </p:txBody>
      </p:sp>
      <p:sp>
        <p:nvSpPr>
          <p:cNvPr id="39" name="Rectangle 38"/>
          <p:cNvSpPr/>
          <p:nvPr/>
        </p:nvSpPr>
        <p:spPr>
          <a:xfrm>
            <a:off x="3412835" y="4173009"/>
            <a:ext cx="3727773" cy="2290553"/>
          </a:xfrm>
          <a:prstGeom prst="rect">
            <a:avLst/>
          </a:prstGeom>
          <a:solidFill>
            <a:srgbClr val="4F81BD"/>
          </a:solidFill>
          <a:ln w="12700" cap="flat" cmpd="sng" algn="ctr">
            <a:solidFill>
              <a:srgbClr val="4F81B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40" name="Rectangle: Rounded Corners 49"/>
          <p:cNvSpPr/>
          <p:nvPr/>
        </p:nvSpPr>
        <p:spPr>
          <a:xfrm>
            <a:off x="3577068" y="4698203"/>
            <a:ext cx="3429896" cy="163060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41" name="Rectangle 40"/>
          <p:cNvSpPr/>
          <p:nvPr/>
        </p:nvSpPr>
        <p:spPr>
          <a:xfrm>
            <a:off x="3754044" y="5039914"/>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TMP Designer</a:t>
            </a:r>
            <a:endParaRPr lang="en-NZ" sz="1108" kern="0" dirty="0">
              <a:solidFill>
                <a:sysClr val="window" lastClr="FFFFFF"/>
              </a:solidFill>
              <a:latin typeface="Times New Roman"/>
              <a:ea typeface="Times New Roman"/>
            </a:endParaRPr>
          </a:p>
        </p:txBody>
      </p:sp>
      <p:sp>
        <p:nvSpPr>
          <p:cNvPr id="42" name="Rectangle 41"/>
          <p:cNvSpPr/>
          <p:nvPr/>
        </p:nvSpPr>
        <p:spPr>
          <a:xfrm>
            <a:off x="3754044" y="5734276"/>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TMP Approver</a:t>
            </a:r>
            <a:endParaRPr lang="en-NZ" sz="1108" kern="0" dirty="0">
              <a:solidFill>
                <a:sysClr val="window" lastClr="FFFFFF"/>
              </a:solidFill>
              <a:latin typeface="Times New Roman"/>
              <a:ea typeface="Times New Roman"/>
            </a:endParaRPr>
          </a:p>
        </p:txBody>
      </p:sp>
      <p:sp>
        <p:nvSpPr>
          <p:cNvPr id="43" name="Rectangle 42"/>
          <p:cNvSpPr/>
          <p:nvPr/>
        </p:nvSpPr>
        <p:spPr>
          <a:xfrm>
            <a:off x="5434167" y="5734276"/>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Corridor Manager and TMC</a:t>
            </a:r>
            <a:endParaRPr lang="en-NZ" sz="1108" kern="0" dirty="0">
              <a:solidFill>
                <a:sysClr val="window" lastClr="FFFFFF"/>
              </a:solidFill>
              <a:latin typeface="Times New Roman"/>
              <a:ea typeface="Times New Roman"/>
            </a:endParaRPr>
          </a:p>
        </p:txBody>
      </p:sp>
      <p:sp>
        <p:nvSpPr>
          <p:cNvPr id="44" name="Text Box 258"/>
          <p:cNvSpPr txBox="1"/>
          <p:nvPr/>
        </p:nvSpPr>
        <p:spPr>
          <a:xfrm>
            <a:off x="3577231" y="4594537"/>
            <a:ext cx="3428759" cy="27842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Audit, planning and network management</a:t>
            </a:r>
            <a:endParaRPr lang="en-NZ" sz="1108" kern="0" spc="185" dirty="0">
              <a:solidFill>
                <a:sysClr val="windowText" lastClr="000000"/>
              </a:solidFill>
              <a:latin typeface="Arial"/>
              <a:ea typeface="Calibri"/>
              <a:cs typeface="Times New Roman"/>
            </a:endParaRPr>
          </a:p>
        </p:txBody>
      </p:sp>
      <p:cxnSp>
        <p:nvCxnSpPr>
          <p:cNvPr id="45" name="Connector: Elbow 54"/>
          <p:cNvCxnSpPr>
            <a:stCxn id="41" idx="2"/>
            <a:endCxn id="43" idx="0"/>
          </p:cNvCxnSpPr>
          <p:nvPr/>
        </p:nvCxnSpPr>
        <p:spPr>
          <a:xfrm rot="16200000" flipH="1">
            <a:off x="5153998" y="4757755"/>
            <a:ext cx="272918" cy="1680123"/>
          </a:xfrm>
          <a:prstGeom prst="bentConnector3">
            <a:avLst>
              <a:gd name="adj1" fmla="val 50000"/>
            </a:avLst>
          </a:prstGeom>
          <a:noFill/>
          <a:ln w="19050" cap="flat" cmpd="sng" algn="ctr">
            <a:solidFill>
              <a:srgbClr val="544A4F"/>
            </a:solidFill>
            <a:prstDash val="solid"/>
            <a:miter lim="800000"/>
            <a:tailEnd type="triangle"/>
          </a:ln>
          <a:effectLst/>
        </p:spPr>
      </p:cxnSp>
      <p:sp>
        <p:nvSpPr>
          <p:cNvPr id="47" name="Rectangle 46"/>
          <p:cNvSpPr/>
          <p:nvPr/>
        </p:nvSpPr>
        <p:spPr>
          <a:xfrm>
            <a:off x="5434167" y="5039914"/>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TTM Audit</a:t>
            </a:r>
            <a:endParaRPr lang="en-NZ" sz="1108" kern="0" dirty="0">
              <a:solidFill>
                <a:sysClr val="window" lastClr="FFFFFF"/>
              </a:solidFill>
              <a:latin typeface="Times New Roman"/>
              <a:ea typeface="Times New Roman"/>
            </a:endParaRPr>
          </a:p>
        </p:txBody>
      </p:sp>
      <p:sp>
        <p:nvSpPr>
          <p:cNvPr id="48" name="Rectangle 47"/>
          <p:cNvSpPr/>
          <p:nvPr/>
        </p:nvSpPr>
        <p:spPr>
          <a:xfrm>
            <a:off x="3679954" y="4131136"/>
            <a:ext cx="3184926" cy="505367"/>
          </a:xfrm>
          <a:prstGeom prst="rect">
            <a:avLst/>
          </a:prstGeom>
          <a:noFill/>
          <a:ln w="1270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831" kern="0" dirty="0">
                <a:solidFill>
                  <a:srgbClr val="FFFFFF"/>
                </a:solidFill>
                <a:latin typeface="Arial"/>
                <a:ea typeface="Calibri"/>
                <a:cs typeface="Times New Roman"/>
              </a:rPr>
              <a:t>For these learning blocks the </a:t>
            </a:r>
            <a:r>
              <a:rPr lang="en-NZ" sz="900" kern="0" dirty="0">
                <a:solidFill>
                  <a:srgbClr val="FFFFFF"/>
                </a:solidFill>
                <a:latin typeface="Arial"/>
                <a:ea typeface="Calibri"/>
                <a:cs typeface="Times New Roman"/>
              </a:rPr>
              <a:t>person</a:t>
            </a:r>
            <a:r>
              <a:rPr lang="en-NZ" sz="831" kern="0" dirty="0">
                <a:solidFill>
                  <a:srgbClr val="FFFFFF"/>
                </a:solidFill>
                <a:latin typeface="Arial"/>
                <a:ea typeface="Calibri"/>
                <a:cs typeface="Times New Roman"/>
              </a:rPr>
              <a:t> must be at least </a:t>
            </a:r>
            <a:br>
              <a:rPr lang="en-NZ" sz="831" kern="0" dirty="0">
                <a:solidFill>
                  <a:srgbClr val="FFFFFF"/>
                </a:solidFill>
                <a:latin typeface="Arial"/>
                <a:ea typeface="Calibri"/>
                <a:cs typeface="Times New Roman"/>
              </a:rPr>
            </a:br>
            <a:r>
              <a:rPr lang="en-NZ" sz="831" b="1" kern="0" dirty="0">
                <a:solidFill>
                  <a:srgbClr val="FFC000"/>
                </a:solidFill>
                <a:latin typeface="Arial"/>
                <a:ea typeface="Calibri"/>
                <a:cs typeface="Times New Roman"/>
              </a:rPr>
              <a:t>STMS Non-practising</a:t>
            </a:r>
            <a:r>
              <a:rPr lang="en-NZ" sz="831" kern="0" dirty="0">
                <a:solidFill>
                  <a:srgbClr val="FFC000"/>
                </a:solidFill>
                <a:latin typeface="Arial"/>
                <a:ea typeface="Calibri"/>
                <a:cs typeface="Times New Roman"/>
              </a:rPr>
              <a:t> </a:t>
            </a:r>
            <a:r>
              <a:rPr lang="en-NZ" sz="831" kern="0" dirty="0">
                <a:solidFill>
                  <a:srgbClr val="FFFFFF"/>
                </a:solidFill>
                <a:latin typeface="Arial"/>
                <a:ea typeface="Calibri"/>
                <a:cs typeface="Times New Roman"/>
              </a:rPr>
              <a:t>qualified for the level of road</a:t>
            </a:r>
            <a:endParaRPr lang="en-NZ" sz="831" kern="0" dirty="0">
              <a:solidFill>
                <a:sysClr val="windowText" lastClr="000000"/>
              </a:solidFill>
              <a:latin typeface="Times New Roman"/>
              <a:ea typeface="Times New Roman"/>
            </a:endParaRPr>
          </a:p>
        </p:txBody>
      </p:sp>
      <p:sp>
        <p:nvSpPr>
          <p:cNvPr id="49" name="Rectangle 48"/>
          <p:cNvSpPr/>
          <p:nvPr/>
        </p:nvSpPr>
        <p:spPr>
          <a:xfrm>
            <a:off x="8271649" y="4198342"/>
            <a:ext cx="2599710" cy="377940"/>
          </a:xfrm>
          <a:prstGeom prst="rect">
            <a:avLst/>
          </a:prstGeom>
          <a:noFill/>
          <a:ln w="1270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00" kern="0" dirty="0">
                <a:solidFill>
                  <a:srgbClr val="FFFFFF"/>
                </a:solidFill>
                <a:latin typeface="Arial"/>
                <a:ea typeface="Calibri"/>
                <a:cs typeface="Times New Roman"/>
              </a:rPr>
              <a:t>For these learning blocks the person must be </a:t>
            </a:r>
            <a:br>
              <a:rPr lang="en-NZ" sz="900" kern="0" dirty="0">
                <a:solidFill>
                  <a:srgbClr val="FFFFFF"/>
                </a:solidFill>
                <a:latin typeface="Arial"/>
                <a:ea typeface="Calibri"/>
                <a:cs typeface="Times New Roman"/>
              </a:rPr>
            </a:br>
            <a:r>
              <a:rPr lang="en-NZ" sz="900" b="1" kern="0" dirty="0">
                <a:solidFill>
                  <a:srgbClr val="FFC000"/>
                </a:solidFill>
                <a:latin typeface="Arial"/>
                <a:ea typeface="Calibri"/>
                <a:cs typeface="Times New Roman"/>
              </a:rPr>
              <a:t>STMS Practising </a:t>
            </a:r>
            <a:r>
              <a:rPr lang="en-NZ" sz="900" kern="0" dirty="0">
                <a:solidFill>
                  <a:srgbClr val="FFFFFF"/>
                </a:solidFill>
                <a:latin typeface="Arial"/>
                <a:ea typeface="Calibri"/>
                <a:cs typeface="Times New Roman"/>
              </a:rPr>
              <a:t>qualified for the level of road</a:t>
            </a:r>
            <a:endParaRPr lang="en-NZ" sz="900" kern="0" dirty="0">
              <a:solidFill>
                <a:sysClr val="windowText" lastClr="000000"/>
              </a:solidFill>
              <a:latin typeface="Times New Roman"/>
              <a:ea typeface="Times New Roman"/>
            </a:endParaRPr>
          </a:p>
        </p:txBody>
      </p:sp>
      <p:cxnSp>
        <p:nvCxnSpPr>
          <p:cNvPr id="56" name="Straight Arrow Connector 55"/>
          <p:cNvCxnSpPr>
            <a:stCxn id="41" idx="2"/>
            <a:endCxn id="42" idx="0"/>
          </p:cNvCxnSpPr>
          <p:nvPr/>
        </p:nvCxnSpPr>
        <p:spPr>
          <a:xfrm>
            <a:off x="4450395" y="5461357"/>
            <a:ext cx="0" cy="272918"/>
          </a:xfrm>
          <a:prstGeom prst="straightConnector1">
            <a:avLst/>
          </a:prstGeom>
          <a:noFill/>
          <a:ln w="19050" cap="flat" cmpd="sng" algn="ctr">
            <a:solidFill>
              <a:srgbClr val="544A4F"/>
            </a:solidFill>
            <a:prstDash val="solid"/>
            <a:miter lim="800000"/>
            <a:tailEnd type="triangle"/>
          </a:ln>
          <a:effectLst/>
        </p:spPr>
      </p:cxnSp>
      <p:sp>
        <p:nvSpPr>
          <p:cNvPr id="50" name="Rectangle 49"/>
          <p:cNvSpPr/>
          <p:nvPr/>
        </p:nvSpPr>
        <p:spPr>
          <a:xfrm>
            <a:off x="4040402" y="1224183"/>
            <a:ext cx="825642" cy="210726"/>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TTM Mentor</a:t>
            </a:r>
            <a:endParaRPr lang="en-NZ" sz="923" kern="0" dirty="0">
              <a:solidFill>
                <a:sysClr val="window" lastClr="FFFFFF"/>
              </a:solidFill>
              <a:latin typeface="Times New Roman"/>
              <a:ea typeface="Times New Roman"/>
            </a:endParaRPr>
          </a:p>
        </p:txBody>
      </p:sp>
      <p:sp>
        <p:nvSpPr>
          <p:cNvPr id="53" name="Rectangle 52"/>
          <p:cNvSpPr/>
          <p:nvPr/>
        </p:nvSpPr>
        <p:spPr>
          <a:xfrm>
            <a:off x="5958517" y="1224183"/>
            <a:ext cx="974217" cy="210726"/>
          </a:xfrm>
          <a:prstGeom prst="rect">
            <a:avLst/>
          </a:prstGeom>
          <a:solidFill>
            <a:srgbClr val="9BBB59"/>
          </a:solidFill>
          <a:ln w="19050">
            <a:solidFill>
              <a:schemeClr val="accent3"/>
            </a:solid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CoPTTM Trainer </a:t>
            </a:r>
            <a:endParaRPr lang="en-NZ" sz="923" kern="0" dirty="0">
              <a:solidFill>
                <a:sysClr val="window" lastClr="FFFFFF"/>
              </a:solidFill>
              <a:latin typeface="Times New Roman"/>
              <a:ea typeface="Times New Roman"/>
            </a:endParaRPr>
          </a:p>
        </p:txBody>
      </p:sp>
      <p:sp>
        <p:nvSpPr>
          <p:cNvPr id="54" name="Rectangle 53"/>
          <p:cNvSpPr/>
          <p:nvPr/>
        </p:nvSpPr>
        <p:spPr>
          <a:xfrm>
            <a:off x="7016161" y="1224183"/>
            <a:ext cx="1001620" cy="210726"/>
          </a:xfrm>
          <a:prstGeom prst="rect">
            <a:avLst/>
          </a:prstGeom>
          <a:solidFill>
            <a:srgbClr val="6FA8DB"/>
          </a:solidFill>
          <a:ln w="19050">
            <a:solidFill>
              <a:srgbClr val="6FA8DB"/>
            </a:solid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Specialist Trainer</a:t>
            </a:r>
            <a:endParaRPr lang="en-NZ" sz="923" kern="0" dirty="0">
              <a:solidFill>
                <a:sysClr val="window" lastClr="FFFFFF"/>
              </a:solidFill>
              <a:latin typeface="Times New Roman"/>
              <a:ea typeface="Times New Roman"/>
            </a:endParaRPr>
          </a:p>
        </p:txBody>
      </p:sp>
      <p:sp>
        <p:nvSpPr>
          <p:cNvPr id="55" name="Rectangle 54"/>
          <p:cNvSpPr/>
          <p:nvPr/>
        </p:nvSpPr>
        <p:spPr>
          <a:xfrm>
            <a:off x="4949471" y="1224183"/>
            <a:ext cx="925619" cy="210726"/>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spcAft>
                <a:spcPts val="554"/>
              </a:spcAft>
              <a:defRPr/>
            </a:pPr>
            <a:r>
              <a:rPr lang="en-NZ" sz="923" b="1" kern="0" dirty="0">
                <a:solidFill>
                  <a:sysClr val="window" lastClr="FFFFFF"/>
                </a:solidFill>
                <a:latin typeface="Arial Narrow"/>
                <a:ea typeface="Calibri"/>
              </a:rPr>
              <a:t>eLearning pack</a:t>
            </a:r>
            <a:endParaRPr lang="en-NZ" sz="923" kern="0" dirty="0">
              <a:solidFill>
                <a:sysClr val="window" lastClr="FFFFFF"/>
              </a:solidFill>
              <a:latin typeface="Times New Roman"/>
              <a:ea typeface="Times New Roman"/>
            </a:endParaRPr>
          </a:p>
        </p:txBody>
      </p:sp>
      <p:sp>
        <p:nvSpPr>
          <p:cNvPr id="57" name="Rectangle 56"/>
          <p:cNvSpPr/>
          <p:nvPr/>
        </p:nvSpPr>
        <p:spPr>
          <a:xfrm>
            <a:off x="7572539" y="5794294"/>
            <a:ext cx="1392702" cy="377246"/>
          </a:xfrm>
          <a:prstGeom prst="rect">
            <a:avLst/>
          </a:prstGeom>
          <a:solidFill>
            <a:srgbClr val="6FA8DB"/>
          </a:solidFill>
          <a:ln w="19050" cap="flat" cmpd="sng" algn="ctr">
            <a:solidFill>
              <a:srgbClr val="6FA8DB"/>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Events</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Barriers</a:t>
            </a:r>
            <a:r>
              <a:rPr lang="en-NZ" sz="1108" b="1" kern="0" dirty="0">
                <a:solidFill>
                  <a:sysClr val="window" lastClr="FFFFFF"/>
                </a:solidFill>
                <a:latin typeface="Arial Narrow"/>
                <a:ea typeface="Calibri"/>
              </a:rPr>
              <a:t> </a:t>
            </a:r>
            <a:endParaRPr lang="en-NZ" sz="1108" kern="0" dirty="0">
              <a:solidFill>
                <a:sysClr val="window" lastClr="FFFFFF"/>
              </a:solidFill>
              <a:latin typeface="Times New Roman"/>
              <a:ea typeface="Times New Roman"/>
            </a:endParaRPr>
          </a:p>
        </p:txBody>
      </p:sp>
      <p:sp>
        <p:nvSpPr>
          <p:cNvPr id="59" name="Rectangle 58"/>
          <p:cNvSpPr/>
          <p:nvPr/>
        </p:nvSpPr>
        <p:spPr>
          <a:xfrm>
            <a:off x="6162482" y="2504126"/>
            <a:ext cx="296697" cy="301628"/>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64" name="Rectangle 63"/>
          <p:cNvSpPr/>
          <p:nvPr/>
        </p:nvSpPr>
        <p:spPr>
          <a:xfrm>
            <a:off x="7636074"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66" name="Rectangle 65"/>
          <p:cNvSpPr/>
          <p:nvPr/>
        </p:nvSpPr>
        <p:spPr>
          <a:xfrm>
            <a:off x="3967251" y="970087"/>
            <a:ext cx="1121361"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r>
              <a:rPr lang="en-NZ" sz="923" i="1" kern="0" dirty="0">
                <a:solidFill>
                  <a:prstClr val="black"/>
                </a:solidFill>
                <a:latin typeface="Arial Narrow"/>
                <a:ea typeface="Calibri"/>
              </a:rPr>
              <a:t>Delivery</a:t>
            </a:r>
            <a:r>
              <a:rPr lang="en-NZ" sz="923" i="1" kern="0" dirty="0">
                <a:solidFill>
                  <a:sysClr val="window" lastClr="FFFFFF"/>
                </a:solidFill>
                <a:latin typeface="Arial Narrow"/>
                <a:ea typeface="Calibri"/>
              </a:rPr>
              <a:t> </a:t>
            </a:r>
            <a:r>
              <a:rPr lang="en-NZ" sz="923" i="1" kern="0" dirty="0">
                <a:solidFill>
                  <a:prstClr val="black"/>
                </a:solidFill>
                <a:latin typeface="Arial Narrow"/>
                <a:ea typeface="Calibri"/>
              </a:rPr>
              <a:t>options</a:t>
            </a:r>
          </a:p>
        </p:txBody>
      </p:sp>
      <p:sp>
        <p:nvSpPr>
          <p:cNvPr id="60" name="Rectangle 59"/>
          <p:cNvSpPr/>
          <p:nvPr/>
        </p:nvSpPr>
        <p:spPr>
          <a:xfrm>
            <a:off x="5801573" y="2042527"/>
            <a:ext cx="654462" cy="303862"/>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108" kern="0" dirty="0">
              <a:solidFill>
                <a:sysClr val="window" lastClr="FFFFFF"/>
              </a:solidFill>
              <a:latin typeface="Times New Roman"/>
              <a:ea typeface="Times New Roman"/>
            </a:endParaRPr>
          </a:p>
        </p:txBody>
      </p:sp>
      <p:sp>
        <p:nvSpPr>
          <p:cNvPr id="61" name="Rectangle 60"/>
          <p:cNvSpPr/>
          <p:nvPr/>
        </p:nvSpPr>
        <p:spPr>
          <a:xfrm>
            <a:off x="5154774" y="2042527"/>
            <a:ext cx="654462" cy="303862"/>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65" name="Rectangle 64"/>
          <p:cNvSpPr/>
          <p:nvPr/>
        </p:nvSpPr>
        <p:spPr>
          <a:xfrm>
            <a:off x="5361416" y="2037838"/>
            <a:ext cx="909711" cy="303862"/>
          </a:xfrm>
          <a:prstGeom prst="rect">
            <a:avLst/>
          </a:prstGeom>
          <a:no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r>
              <a:rPr lang="en-NZ" sz="1108" b="1" kern="0" dirty="0">
                <a:solidFill>
                  <a:sysClr val="window" lastClr="FFFFFF"/>
                </a:solidFill>
                <a:latin typeface="Arial Narrow"/>
                <a:ea typeface="Calibri"/>
              </a:rPr>
              <a:t>TTM Worker</a:t>
            </a:r>
            <a:endParaRPr lang="en-NZ" sz="1108" kern="0" dirty="0">
              <a:solidFill>
                <a:sysClr val="window" lastClr="FFFFFF"/>
              </a:solidFill>
              <a:latin typeface="Times New Roman"/>
              <a:ea typeface="Times New Roman"/>
            </a:endParaRPr>
          </a:p>
        </p:txBody>
      </p:sp>
      <p:cxnSp>
        <p:nvCxnSpPr>
          <p:cNvPr id="68" name="Straight Arrow Connector 67"/>
          <p:cNvCxnSpPr/>
          <p:nvPr/>
        </p:nvCxnSpPr>
        <p:spPr>
          <a:xfrm>
            <a:off x="8334204" y="1256962"/>
            <a:ext cx="436098" cy="0"/>
          </a:xfrm>
          <a:prstGeom prst="straightConnector1">
            <a:avLst/>
          </a:prstGeom>
          <a:noFill/>
          <a:ln w="19050" cap="flat" cmpd="sng" algn="ctr">
            <a:solidFill>
              <a:srgbClr val="544A4F"/>
            </a:solidFill>
            <a:prstDash val="solid"/>
            <a:miter lim="800000"/>
            <a:tailEnd type="triangle"/>
          </a:ln>
          <a:effectLst/>
        </p:spPr>
      </p:cxnSp>
      <p:sp>
        <p:nvSpPr>
          <p:cNvPr id="69" name="Text Box 2"/>
          <p:cNvSpPr txBox="1"/>
          <p:nvPr/>
        </p:nvSpPr>
        <p:spPr>
          <a:xfrm>
            <a:off x="8742167" y="1143014"/>
            <a:ext cx="2916332" cy="256850"/>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spcBef>
                <a:spcPts val="554"/>
              </a:spcBef>
              <a:spcAft>
                <a:spcPts val="554"/>
              </a:spcAft>
            </a:pPr>
            <a:r>
              <a:rPr lang="en-NZ" sz="1000" dirty="0">
                <a:solidFill>
                  <a:prstClr val="black"/>
                </a:solidFill>
                <a:latin typeface="Arial Narrow" panose="020B0606020202030204" pitchFamily="34" charset="0"/>
                <a:ea typeface="Calibri"/>
                <a:cs typeface="Times New Roman"/>
              </a:rPr>
              <a:t>Requires completion before starting next learning block</a:t>
            </a:r>
          </a:p>
        </p:txBody>
      </p:sp>
      <p:sp>
        <p:nvSpPr>
          <p:cNvPr id="71" name="Rectangle 70"/>
          <p:cNvSpPr/>
          <p:nvPr/>
        </p:nvSpPr>
        <p:spPr>
          <a:xfrm>
            <a:off x="3406546" y="974155"/>
            <a:ext cx="397024" cy="554467"/>
          </a:xfrm>
          <a:prstGeom prst="rect">
            <a:avLst/>
          </a:prstGeom>
          <a:solidFill>
            <a:schemeClr val="bg2">
              <a:lumMod val="50000"/>
            </a:schemeClr>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70" name="Rectangle 69"/>
          <p:cNvSpPr/>
          <p:nvPr/>
        </p:nvSpPr>
        <p:spPr>
          <a:xfrm>
            <a:off x="3413261" y="1097258"/>
            <a:ext cx="417977"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r>
              <a:rPr lang="en-NZ" sz="1108" b="1" kern="0" dirty="0">
                <a:solidFill>
                  <a:prstClr val="white"/>
                </a:solidFill>
                <a:latin typeface="Arial Narrow"/>
                <a:ea typeface="Calibri"/>
              </a:rPr>
              <a:t>KEY</a:t>
            </a:r>
          </a:p>
        </p:txBody>
      </p:sp>
      <p:sp>
        <p:nvSpPr>
          <p:cNvPr id="72" name="Rectangle 71"/>
          <p:cNvSpPr/>
          <p:nvPr/>
        </p:nvSpPr>
        <p:spPr>
          <a:xfrm>
            <a:off x="8044345" y="981341"/>
            <a:ext cx="1121361"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r>
              <a:rPr lang="en-NZ" sz="923" i="1" kern="0" dirty="0">
                <a:solidFill>
                  <a:prstClr val="black"/>
                </a:solidFill>
                <a:latin typeface="Arial Narrow"/>
                <a:ea typeface="Calibri"/>
              </a:rPr>
              <a:t>Prerequisites</a:t>
            </a:r>
          </a:p>
        </p:txBody>
      </p:sp>
      <p:sp>
        <p:nvSpPr>
          <p:cNvPr id="73" name="Title 60">
            <a:extLst>
              <a:ext uri="{FF2B5EF4-FFF2-40B4-BE49-F238E27FC236}">
                <a16:creationId xmlns:a16="http://schemas.microsoft.com/office/drawing/2014/main" id="{8D7A933C-8F7A-4EDC-9A90-AD93DC9FD142}"/>
              </a:ext>
            </a:extLst>
          </p:cNvPr>
          <p:cNvSpPr>
            <a:spLocks noGrp="1"/>
          </p:cNvSpPr>
          <p:nvPr>
            <p:ph type="title"/>
          </p:nvPr>
        </p:nvSpPr>
        <p:spPr>
          <a:xfrm>
            <a:off x="3414593" y="378519"/>
            <a:ext cx="8346831" cy="495954"/>
          </a:xfrm>
          <a:prstGeom prst="rect">
            <a:avLst/>
          </a:prstGeom>
          <a:solidFill>
            <a:schemeClr val="bg2">
              <a:lumMod val="50000"/>
            </a:schemeClr>
          </a:solidFill>
          <a:ln>
            <a:noFill/>
          </a:ln>
          <a:effectLst/>
        </p:spPr>
        <p:style>
          <a:lnRef idx="2">
            <a:schemeClr val="accent2"/>
          </a:lnRef>
          <a:fillRef idx="1">
            <a:schemeClr val="lt1"/>
          </a:fillRef>
          <a:effectRef idx="0">
            <a:schemeClr val="accent2"/>
          </a:effectRef>
          <a:fontRef idx="minor">
            <a:schemeClr val="dk1"/>
          </a:fontRef>
        </p:style>
        <p:txBody>
          <a:bodyPr>
            <a:noAutofit/>
          </a:bodyPr>
          <a:lstStyle/>
          <a:p>
            <a:pPr algn="ctr"/>
            <a:r>
              <a:rPr lang="en-NZ" kern="0" spc="185" dirty="0">
                <a:solidFill>
                  <a:schemeClr val="bg1"/>
                </a:solidFill>
                <a:latin typeface="Arial Narrow"/>
                <a:ea typeface="Calibri"/>
                <a:cs typeface="Times New Roman"/>
              </a:rPr>
              <a:t>Map of CoPTTM learning blocks</a:t>
            </a:r>
          </a:p>
        </p:txBody>
      </p:sp>
      <p:grpSp>
        <p:nvGrpSpPr>
          <p:cNvPr id="2" name="Group 1"/>
          <p:cNvGrpSpPr/>
          <p:nvPr/>
        </p:nvGrpSpPr>
        <p:grpSpPr>
          <a:xfrm>
            <a:off x="10177432" y="2092454"/>
            <a:ext cx="1393522" cy="422031"/>
            <a:chOff x="7763290" y="1981074"/>
            <a:chExt cx="1509649" cy="457200"/>
          </a:xfrm>
        </p:grpSpPr>
        <p:sp>
          <p:nvSpPr>
            <p:cNvPr id="24" name="Rectangle 23"/>
            <p:cNvSpPr/>
            <p:nvPr/>
          </p:nvSpPr>
          <p:spPr>
            <a:xfrm>
              <a:off x="7764179" y="1981074"/>
              <a:ext cx="1508760" cy="457200"/>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76" name="Rectangle 75"/>
            <p:cNvSpPr/>
            <p:nvPr/>
          </p:nvSpPr>
          <p:spPr>
            <a:xfrm>
              <a:off x="7773552" y="1990798"/>
              <a:ext cx="728463" cy="437752"/>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74" name="Rectangle 73"/>
            <p:cNvSpPr/>
            <p:nvPr/>
          </p:nvSpPr>
          <p:spPr>
            <a:xfrm>
              <a:off x="7763290" y="1981074"/>
              <a:ext cx="1508760" cy="457200"/>
            </a:xfrm>
            <a:prstGeom prst="rect">
              <a:avLst/>
            </a:prstGeom>
            <a:no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Manager of activities requiring TTM</a:t>
              </a:r>
              <a:endParaRPr lang="en-NZ" sz="1108" kern="0" dirty="0">
                <a:solidFill>
                  <a:sysClr val="window" lastClr="FFFFFF"/>
                </a:solidFill>
                <a:latin typeface="Times New Roman"/>
                <a:ea typeface="Times New Roman"/>
              </a:endParaRPr>
            </a:p>
          </p:txBody>
        </p:sp>
      </p:grpSp>
      <p:sp>
        <p:nvSpPr>
          <p:cNvPr id="75" name="Rectangle 74">
            <a:extLst>
              <a:ext uri="{FF2B5EF4-FFF2-40B4-BE49-F238E27FC236}">
                <a16:creationId xmlns:a16="http://schemas.microsoft.com/office/drawing/2014/main" id="{64BA1FD3-4532-4F7B-8C0C-43B80129F871}"/>
              </a:ext>
            </a:extLst>
          </p:cNvPr>
          <p:cNvSpPr/>
          <p:nvPr/>
        </p:nvSpPr>
        <p:spPr>
          <a:xfrm>
            <a:off x="6137864"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77" name="Rectangle 76">
            <a:extLst>
              <a:ext uri="{FF2B5EF4-FFF2-40B4-BE49-F238E27FC236}">
                <a16:creationId xmlns:a16="http://schemas.microsoft.com/office/drawing/2014/main" id="{A3AE58C5-F56F-44B1-8D89-B792DB0009DC}"/>
              </a:ext>
            </a:extLst>
          </p:cNvPr>
          <p:cNvSpPr/>
          <p:nvPr/>
        </p:nvSpPr>
        <p:spPr>
          <a:xfrm>
            <a:off x="4600969"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cxnSp>
        <p:nvCxnSpPr>
          <p:cNvPr id="78" name="Straight Arrow Connector 77">
            <a:extLst>
              <a:ext uri="{FF2B5EF4-FFF2-40B4-BE49-F238E27FC236}">
                <a16:creationId xmlns:a16="http://schemas.microsoft.com/office/drawing/2014/main" id="{7180930D-EBBE-496A-95FC-774DA3F18A34}"/>
              </a:ext>
            </a:extLst>
          </p:cNvPr>
          <p:cNvCxnSpPr/>
          <p:nvPr/>
        </p:nvCxnSpPr>
        <p:spPr>
          <a:xfrm>
            <a:off x="8334204" y="1411707"/>
            <a:ext cx="436098" cy="0"/>
          </a:xfrm>
          <a:prstGeom prst="straightConnector1">
            <a:avLst/>
          </a:prstGeom>
          <a:noFill/>
          <a:ln w="19050" cap="flat" cmpd="sng" algn="ctr">
            <a:solidFill>
              <a:srgbClr val="544A4F"/>
            </a:solidFill>
            <a:prstDash val="sysDot"/>
            <a:miter lim="800000"/>
            <a:tailEnd type="triangle"/>
          </a:ln>
          <a:effectLst/>
        </p:spPr>
      </p:cxnSp>
      <p:sp>
        <p:nvSpPr>
          <p:cNvPr id="79" name="Text Box 2">
            <a:extLst>
              <a:ext uri="{FF2B5EF4-FFF2-40B4-BE49-F238E27FC236}">
                <a16:creationId xmlns:a16="http://schemas.microsoft.com/office/drawing/2014/main" id="{40AF357A-7CC6-4CFA-912E-2267AFBB1DEC}"/>
              </a:ext>
            </a:extLst>
          </p:cNvPr>
          <p:cNvSpPr txBox="1"/>
          <p:nvPr/>
        </p:nvSpPr>
        <p:spPr>
          <a:xfrm>
            <a:off x="8742167" y="1304792"/>
            <a:ext cx="2916332" cy="256850"/>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spcBef>
                <a:spcPts val="554"/>
              </a:spcBef>
              <a:spcAft>
                <a:spcPts val="554"/>
              </a:spcAft>
            </a:pPr>
            <a:r>
              <a:rPr lang="en-NZ" sz="923" dirty="0">
                <a:solidFill>
                  <a:prstClr val="black"/>
                </a:solidFill>
                <a:latin typeface="Arial Narrow" panose="020B0606020202030204" pitchFamily="34" charset="0"/>
                <a:ea typeface="Calibri"/>
                <a:cs typeface="Times New Roman"/>
              </a:rPr>
              <a:t>Learning </a:t>
            </a:r>
            <a:r>
              <a:rPr lang="en-NZ" sz="1000" dirty="0">
                <a:solidFill>
                  <a:prstClr val="black"/>
                </a:solidFill>
                <a:latin typeface="Arial Narrow" panose="020B0606020202030204" pitchFamily="34" charset="0"/>
                <a:ea typeface="Calibri"/>
                <a:cs typeface="Times New Roman"/>
              </a:rPr>
              <a:t>block</a:t>
            </a:r>
            <a:r>
              <a:rPr lang="en-NZ" sz="923" dirty="0">
                <a:solidFill>
                  <a:prstClr val="black"/>
                </a:solidFill>
                <a:latin typeface="Arial Narrow" panose="020B0606020202030204" pitchFamily="34" charset="0"/>
                <a:ea typeface="Calibri"/>
                <a:cs typeface="Times New Roman"/>
              </a:rPr>
              <a:t> can be combined with next learning block</a:t>
            </a:r>
          </a:p>
        </p:txBody>
      </p:sp>
      <p:sp>
        <p:nvSpPr>
          <p:cNvPr id="81" name="Title 1">
            <a:extLst>
              <a:ext uri="{FF2B5EF4-FFF2-40B4-BE49-F238E27FC236}">
                <a16:creationId xmlns:a16="http://schemas.microsoft.com/office/drawing/2014/main" id="{4DEC7178-1621-4CDB-B3F5-ABB9BC6A29C9}"/>
              </a:ext>
            </a:extLst>
          </p:cNvPr>
          <p:cNvSpPr txBox="1">
            <a:spLocks/>
          </p:cNvSpPr>
          <p:nvPr/>
        </p:nvSpPr>
        <p:spPr bwMode="auto">
          <a:xfrm>
            <a:off x="68095" y="335280"/>
            <a:ext cx="2889114" cy="577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456B"/>
                </a:solidFill>
                <a:latin typeface="Arial" pitchFamily="34" charset="0"/>
                <a:cs typeface="Arial" pitchFamily="34" charset="0"/>
              </a:defRPr>
            </a:lvl2pPr>
            <a:lvl3pPr algn="l" rtl="0" eaLnBrk="0" fontAlgn="base" hangingPunct="0">
              <a:spcBef>
                <a:spcPct val="0"/>
              </a:spcBef>
              <a:spcAft>
                <a:spcPct val="0"/>
              </a:spcAft>
              <a:defRPr sz="3200" b="1">
                <a:solidFill>
                  <a:srgbClr val="00456B"/>
                </a:solidFill>
                <a:latin typeface="Arial" pitchFamily="34" charset="0"/>
                <a:cs typeface="Arial" pitchFamily="34" charset="0"/>
              </a:defRPr>
            </a:lvl3pPr>
            <a:lvl4pPr algn="l" rtl="0" eaLnBrk="0" fontAlgn="base" hangingPunct="0">
              <a:spcBef>
                <a:spcPct val="0"/>
              </a:spcBef>
              <a:spcAft>
                <a:spcPct val="0"/>
              </a:spcAft>
              <a:defRPr sz="3200" b="1">
                <a:solidFill>
                  <a:srgbClr val="00456B"/>
                </a:solidFill>
                <a:latin typeface="Arial" pitchFamily="34" charset="0"/>
                <a:cs typeface="Arial" pitchFamily="34" charset="0"/>
              </a:defRPr>
            </a:lvl4pPr>
            <a:lvl5pPr algn="l" rtl="0" eaLnBrk="0" fontAlgn="base" hangingPunct="0">
              <a:spcBef>
                <a:spcPct val="0"/>
              </a:spcBef>
              <a:spcAft>
                <a:spcPct val="0"/>
              </a:spcAft>
              <a:defRPr sz="3200" b="1">
                <a:solidFill>
                  <a:srgbClr val="00456B"/>
                </a:solidFill>
                <a:latin typeface="Arial" pitchFamily="34" charset="0"/>
                <a:cs typeface="Arial" pitchFamily="34" charset="0"/>
              </a:defRPr>
            </a:lvl5pPr>
            <a:lvl6pPr marL="457200" algn="l" rtl="0" fontAlgn="base">
              <a:spcBef>
                <a:spcPct val="0"/>
              </a:spcBef>
              <a:spcAft>
                <a:spcPct val="0"/>
              </a:spcAft>
              <a:defRPr sz="3200" b="1">
                <a:solidFill>
                  <a:srgbClr val="00456B"/>
                </a:solidFill>
                <a:latin typeface="Arial" pitchFamily="34" charset="0"/>
                <a:cs typeface="Arial" pitchFamily="34" charset="0"/>
              </a:defRPr>
            </a:lvl6pPr>
            <a:lvl7pPr marL="914400" algn="l" rtl="0" fontAlgn="base">
              <a:spcBef>
                <a:spcPct val="0"/>
              </a:spcBef>
              <a:spcAft>
                <a:spcPct val="0"/>
              </a:spcAft>
              <a:defRPr sz="3200" b="1">
                <a:solidFill>
                  <a:srgbClr val="00456B"/>
                </a:solidFill>
                <a:latin typeface="Arial" pitchFamily="34" charset="0"/>
                <a:cs typeface="Arial" pitchFamily="34" charset="0"/>
              </a:defRPr>
            </a:lvl7pPr>
            <a:lvl8pPr marL="1371600" algn="l" rtl="0" fontAlgn="base">
              <a:spcBef>
                <a:spcPct val="0"/>
              </a:spcBef>
              <a:spcAft>
                <a:spcPct val="0"/>
              </a:spcAft>
              <a:defRPr sz="3200" b="1">
                <a:solidFill>
                  <a:srgbClr val="00456B"/>
                </a:solidFill>
                <a:latin typeface="Arial" pitchFamily="34" charset="0"/>
                <a:cs typeface="Arial" pitchFamily="34" charset="0"/>
              </a:defRPr>
            </a:lvl8pPr>
            <a:lvl9pPr marL="1828800" algn="l" rtl="0" fontAlgn="base">
              <a:spcBef>
                <a:spcPct val="0"/>
              </a:spcBef>
              <a:spcAft>
                <a:spcPct val="0"/>
              </a:spcAft>
              <a:defRPr sz="3200" b="1">
                <a:solidFill>
                  <a:srgbClr val="00456B"/>
                </a:solidFill>
                <a:latin typeface="Arial" pitchFamily="34" charset="0"/>
                <a:cs typeface="Arial" pitchFamily="34" charset="0"/>
              </a:defRPr>
            </a:lvl9pPr>
          </a:lstStyle>
          <a:p>
            <a:r>
              <a:rPr lang="en-NZ"/>
              <a:t>Map of learning blocks</a:t>
            </a:r>
            <a:endParaRPr lang="en-NZ" dirty="0"/>
          </a:p>
        </p:txBody>
      </p:sp>
    </p:spTree>
    <p:custDataLst>
      <p:tags r:id="rId1"/>
    </p:custDataLst>
    <p:extLst>
      <p:ext uri="{BB962C8B-B14F-4D97-AF65-F5344CB8AC3E}">
        <p14:creationId xmlns:p14="http://schemas.microsoft.com/office/powerpoint/2010/main" val="1770804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05254" y="0"/>
            <a:ext cx="9185159" cy="6858000"/>
          </a:xfrm>
          <a:prstGeom prst="rect">
            <a:avLst/>
          </a:prstGeom>
          <a:solidFill>
            <a:srgbClr val="DDD9C3"/>
          </a:solidFill>
          <a:ln>
            <a:noFill/>
          </a:ln>
        </p:spPr>
      </p:sp>
      <p:sp>
        <p:nvSpPr>
          <p:cNvPr id="67" name="Rectangle 66"/>
          <p:cNvSpPr/>
          <p:nvPr/>
        </p:nvSpPr>
        <p:spPr>
          <a:xfrm>
            <a:off x="3413219" y="975292"/>
            <a:ext cx="8366174" cy="55409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en-NZ" sz="1662">
              <a:solidFill>
                <a:prstClr val="white"/>
              </a:solidFill>
              <a:latin typeface="Calibri"/>
            </a:endParaRPr>
          </a:p>
        </p:txBody>
      </p:sp>
      <p:sp>
        <p:nvSpPr>
          <p:cNvPr id="6" name="Text Box 3"/>
          <p:cNvSpPr txBox="1"/>
          <p:nvPr/>
        </p:nvSpPr>
        <p:spPr>
          <a:xfrm>
            <a:off x="7301106" y="4178636"/>
            <a:ext cx="4478286" cy="2290553"/>
          </a:xfrm>
          <a:prstGeom prst="rect">
            <a:avLst/>
          </a:prstGeom>
          <a:solidFill>
            <a:srgbClr val="4F81BD"/>
          </a:solidFill>
          <a:ln w="12700">
            <a:solidFill>
              <a:srgbClr val="4F81BD"/>
            </a:solidFill>
          </a:ln>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292" kern="0">
                <a:solidFill>
                  <a:sysClr val="windowText" lastClr="000000"/>
                </a:solidFill>
                <a:latin typeface="Times New Roman"/>
                <a:ea typeface="Times New Roman"/>
              </a:rPr>
              <a:t> </a:t>
            </a:r>
            <a:endParaRPr lang="en-NZ" sz="1108" kern="0">
              <a:solidFill>
                <a:sysClr val="windowText" lastClr="000000"/>
              </a:solidFill>
              <a:latin typeface="Times New Roman"/>
              <a:ea typeface="Times New Roman"/>
            </a:endParaRPr>
          </a:p>
        </p:txBody>
      </p:sp>
      <p:sp>
        <p:nvSpPr>
          <p:cNvPr id="7" name="Rectangle: Rounded Corners 255"/>
          <p:cNvSpPr/>
          <p:nvPr/>
        </p:nvSpPr>
        <p:spPr>
          <a:xfrm>
            <a:off x="3420839" y="1764833"/>
            <a:ext cx="4662854" cy="2287913"/>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9" name="Rectangle 8"/>
          <p:cNvSpPr/>
          <p:nvPr/>
        </p:nvSpPr>
        <p:spPr>
          <a:xfrm>
            <a:off x="5162778" y="2504366"/>
            <a:ext cx="1301262"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a:solidFill>
                  <a:sysClr val="window" lastClr="FFFFFF"/>
                </a:solidFill>
                <a:latin typeface="Arial Narrow"/>
                <a:ea typeface="Calibri"/>
              </a:rPr>
              <a:t>TC  </a:t>
            </a:r>
            <a:endParaRPr lang="en-NZ" sz="1108" kern="0">
              <a:solidFill>
                <a:sysClr val="window" lastClr="FFFFFF"/>
              </a:solidFill>
              <a:latin typeface="Times New Roman"/>
              <a:ea typeface="Times New Roman"/>
            </a:endParaRPr>
          </a:p>
        </p:txBody>
      </p:sp>
      <p:sp>
        <p:nvSpPr>
          <p:cNvPr id="10" name="Rectangle 9"/>
          <p:cNvSpPr/>
          <p:nvPr/>
        </p:nvSpPr>
        <p:spPr>
          <a:xfrm>
            <a:off x="6746755" y="2047217"/>
            <a:ext cx="969469" cy="303862"/>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a:solidFill>
                  <a:sysClr val="window" lastClr="FFFFFF"/>
                </a:solidFill>
                <a:latin typeface="Arial Narrow"/>
                <a:ea typeface="Calibri"/>
              </a:rPr>
              <a:t>Mobile Driver </a:t>
            </a:r>
            <a:endParaRPr lang="en-NZ" sz="1108" kern="0">
              <a:solidFill>
                <a:sysClr val="window" lastClr="FFFFFF"/>
              </a:solidFill>
              <a:latin typeface="Times New Roman"/>
              <a:ea typeface="Times New Roman"/>
            </a:endParaRPr>
          </a:p>
        </p:txBody>
      </p:sp>
      <p:sp>
        <p:nvSpPr>
          <p:cNvPr id="11" name="Rectangle 10"/>
          <p:cNvSpPr/>
          <p:nvPr/>
        </p:nvSpPr>
        <p:spPr>
          <a:xfrm>
            <a:off x="5160766" y="2961515"/>
            <a:ext cx="1301262" cy="303862"/>
          </a:xfrm>
          <a:prstGeom prst="rect">
            <a:avLst/>
          </a:prstGeom>
          <a:solidFill>
            <a:srgbClr val="9BBB59"/>
          </a:solidFill>
          <a:ln w="19050">
            <a:solidFill>
              <a:schemeClr val="tx1"/>
            </a:solidFill>
            <a:prstDash val="sysDot"/>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Universal STMS</a:t>
            </a:r>
            <a:endParaRPr lang="en-NZ" sz="1108" kern="0" dirty="0">
              <a:solidFill>
                <a:sysClr val="window" lastClr="FFFFFF"/>
              </a:solidFill>
              <a:latin typeface="Times New Roman"/>
              <a:ea typeface="Times New Roman"/>
            </a:endParaRPr>
          </a:p>
        </p:txBody>
      </p:sp>
      <p:sp>
        <p:nvSpPr>
          <p:cNvPr id="12" name="Rectangle 11"/>
          <p:cNvSpPr/>
          <p:nvPr/>
        </p:nvSpPr>
        <p:spPr>
          <a:xfrm>
            <a:off x="3715243" y="3590690"/>
            <a:ext cx="1129846"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L1</a:t>
            </a:r>
            <a:endParaRPr lang="en-NZ" sz="1108" kern="0" dirty="0">
              <a:solidFill>
                <a:sysClr val="window" lastClr="FFFFFF"/>
              </a:solidFill>
              <a:latin typeface="Times New Roman"/>
              <a:ea typeface="Times New Roman"/>
            </a:endParaRPr>
          </a:p>
        </p:txBody>
      </p:sp>
      <p:sp>
        <p:nvSpPr>
          <p:cNvPr id="13" name="Rectangle 12"/>
          <p:cNvSpPr/>
          <p:nvPr/>
        </p:nvSpPr>
        <p:spPr>
          <a:xfrm>
            <a:off x="5246821" y="3590691"/>
            <a:ext cx="1129846" cy="303659"/>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L2</a:t>
            </a:r>
            <a:endParaRPr lang="en-NZ" sz="1108" kern="0" dirty="0">
              <a:solidFill>
                <a:sysClr val="window" lastClr="FFFFFF"/>
              </a:solidFill>
              <a:latin typeface="Times New Roman"/>
              <a:ea typeface="Times New Roman"/>
            </a:endParaRPr>
          </a:p>
        </p:txBody>
      </p:sp>
      <p:sp>
        <p:nvSpPr>
          <p:cNvPr id="14" name="Rectangle 13"/>
          <p:cNvSpPr/>
          <p:nvPr/>
        </p:nvSpPr>
        <p:spPr>
          <a:xfrm>
            <a:off x="6742960" y="3590690"/>
            <a:ext cx="1129846"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L3</a:t>
            </a:r>
            <a:endParaRPr lang="en-NZ" sz="1108" kern="0" dirty="0">
              <a:solidFill>
                <a:sysClr val="window" lastClr="FFFFFF"/>
              </a:solidFill>
              <a:latin typeface="Times New Roman"/>
              <a:ea typeface="Times New Roman"/>
            </a:endParaRPr>
          </a:p>
        </p:txBody>
      </p:sp>
      <p:cxnSp>
        <p:nvCxnSpPr>
          <p:cNvPr id="15" name="Straight Arrow Connector 14"/>
          <p:cNvCxnSpPr/>
          <p:nvPr/>
        </p:nvCxnSpPr>
        <p:spPr>
          <a:xfrm>
            <a:off x="5808720" y="2351080"/>
            <a:ext cx="0" cy="153287"/>
          </a:xfrm>
          <a:prstGeom prst="straightConnector1">
            <a:avLst/>
          </a:prstGeom>
          <a:noFill/>
          <a:ln w="19050" cap="flat" cmpd="sng" algn="ctr">
            <a:solidFill>
              <a:srgbClr val="544A4F"/>
            </a:solidFill>
            <a:prstDash val="solid"/>
            <a:miter lim="800000"/>
            <a:tailEnd type="triangle"/>
          </a:ln>
          <a:effectLst/>
        </p:spPr>
      </p:cxnSp>
      <p:cxnSp>
        <p:nvCxnSpPr>
          <p:cNvPr id="16" name="Straight Arrow Connector 15"/>
          <p:cNvCxnSpPr/>
          <p:nvPr/>
        </p:nvCxnSpPr>
        <p:spPr>
          <a:xfrm flipH="1">
            <a:off x="5806708" y="2808230"/>
            <a:ext cx="2012" cy="153287"/>
          </a:xfrm>
          <a:prstGeom prst="straightConnector1">
            <a:avLst/>
          </a:prstGeom>
          <a:noFill/>
          <a:ln w="19050" cap="flat" cmpd="sng" algn="ctr">
            <a:solidFill>
              <a:srgbClr val="544A4F"/>
            </a:solidFill>
            <a:prstDash val="solid"/>
            <a:miter lim="800000"/>
            <a:tailEnd type="triangle"/>
          </a:ln>
          <a:effectLst/>
        </p:spPr>
      </p:cxnSp>
      <p:sp>
        <p:nvSpPr>
          <p:cNvPr id="17" name="Text Box 264"/>
          <p:cNvSpPr txBox="1"/>
          <p:nvPr/>
        </p:nvSpPr>
        <p:spPr>
          <a:xfrm>
            <a:off x="3417026" y="1641871"/>
            <a:ext cx="4667421"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TTM crew</a:t>
            </a:r>
            <a:endParaRPr lang="en-NZ" sz="1108" kern="0" spc="185" dirty="0">
              <a:solidFill>
                <a:sysClr val="windowText" lastClr="000000"/>
              </a:solidFill>
              <a:latin typeface="Arial"/>
              <a:ea typeface="Calibri"/>
              <a:cs typeface="Times New Roman"/>
            </a:endParaRPr>
          </a:p>
        </p:txBody>
      </p:sp>
      <p:cxnSp>
        <p:nvCxnSpPr>
          <p:cNvPr id="18" name="Straight Arrow Connector 17"/>
          <p:cNvCxnSpPr>
            <a:endCxn id="10" idx="1"/>
          </p:cNvCxnSpPr>
          <p:nvPr/>
        </p:nvCxnSpPr>
        <p:spPr>
          <a:xfrm>
            <a:off x="6464040" y="2199148"/>
            <a:ext cx="282714" cy="0"/>
          </a:xfrm>
          <a:prstGeom prst="straightConnector1">
            <a:avLst/>
          </a:prstGeom>
          <a:noFill/>
          <a:ln w="19050" cap="flat" cmpd="sng" algn="ctr">
            <a:solidFill>
              <a:srgbClr val="544A4F"/>
            </a:solidFill>
            <a:prstDash val="solid"/>
            <a:miter lim="800000"/>
            <a:tailEnd type="triangle"/>
          </a:ln>
          <a:effectLst/>
        </p:spPr>
      </p:cxnSp>
      <p:sp>
        <p:nvSpPr>
          <p:cNvPr id="19" name="Rectangle: Rounded Corners 267"/>
          <p:cNvSpPr/>
          <p:nvPr/>
        </p:nvSpPr>
        <p:spPr>
          <a:xfrm>
            <a:off x="8215397" y="1755888"/>
            <a:ext cx="3549738" cy="95566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20" name="Rectangle: Rounded Corners 268"/>
          <p:cNvSpPr/>
          <p:nvPr/>
        </p:nvSpPr>
        <p:spPr>
          <a:xfrm>
            <a:off x="8215160" y="2951650"/>
            <a:ext cx="3549737" cy="1103070"/>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21" name="Rectangle 20"/>
          <p:cNvSpPr/>
          <p:nvPr/>
        </p:nvSpPr>
        <p:spPr>
          <a:xfrm>
            <a:off x="8400195" y="2092454"/>
            <a:ext cx="1625781" cy="422031"/>
          </a:xfrm>
          <a:prstGeom prst="rect">
            <a:avLst/>
          </a:prstGeom>
          <a:solidFill>
            <a:srgbClr val="544A4F"/>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spcAft>
                <a:spcPts val="554"/>
              </a:spcAft>
              <a:defRPr/>
            </a:pPr>
            <a:r>
              <a:rPr lang="en-NZ" sz="1108" b="1" kern="0" dirty="0">
                <a:solidFill>
                  <a:sysClr val="window" lastClr="FFFFFF"/>
                </a:solidFill>
                <a:latin typeface="Arial Narrow"/>
                <a:ea typeface="Calibri"/>
              </a:rPr>
              <a:t>General Worker</a:t>
            </a:r>
            <a:br>
              <a:rPr lang="en-NZ" sz="1108" b="1" kern="0" dirty="0">
                <a:solidFill>
                  <a:sysClr val="window" lastClr="FFFFFF"/>
                </a:solidFill>
                <a:latin typeface="Arial Narrow"/>
                <a:ea typeface="Calibri"/>
              </a:rPr>
            </a:br>
            <a:r>
              <a:rPr lang="en-NZ" sz="923" b="1" kern="0" dirty="0">
                <a:solidFill>
                  <a:sysClr val="window" lastClr="FFFFFF"/>
                </a:solidFill>
                <a:latin typeface="Arial Narrow"/>
                <a:ea typeface="Calibri"/>
              </a:rPr>
              <a:t>(Introduction to TTM)</a:t>
            </a:r>
            <a:endParaRPr lang="en-NZ" sz="923" kern="0" dirty="0">
              <a:solidFill>
                <a:sysClr val="window" lastClr="FFFFFF"/>
              </a:solidFill>
              <a:latin typeface="Times New Roman"/>
              <a:ea typeface="Times New Roman"/>
            </a:endParaRPr>
          </a:p>
        </p:txBody>
      </p:sp>
      <p:sp>
        <p:nvSpPr>
          <p:cNvPr id="22" name="Rectangle 21"/>
          <p:cNvSpPr/>
          <p:nvPr/>
        </p:nvSpPr>
        <p:spPr>
          <a:xfrm>
            <a:off x="9944457" y="3301559"/>
            <a:ext cx="1629335" cy="594519"/>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panose="020B0606020202030204" pitchFamily="34" charset="0"/>
                <a:ea typeface="Calibri"/>
              </a:rPr>
              <a:t>Specialist TTM Equipment</a:t>
            </a:r>
            <a:endParaRPr lang="en-NZ" sz="1108" kern="0" dirty="0">
              <a:solidFill>
                <a:sysClr val="window" lastClr="FFFFFF"/>
              </a:solidFill>
              <a:latin typeface="Arial Narrow" panose="020B0606020202030204" pitchFamily="34" charset="0"/>
              <a:ea typeface="Times New Roman"/>
            </a:endParaRPr>
          </a:p>
          <a:p>
            <a:pPr algn="ctr" defTabSz="844083">
              <a:defRPr/>
            </a:pPr>
            <a:r>
              <a:rPr lang="en-NZ" sz="923" b="1" kern="0" dirty="0">
                <a:solidFill>
                  <a:sysClr val="window" lastClr="FFFFFF"/>
                </a:solidFill>
                <a:latin typeface="Arial Narrow" panose="020B0606020202030204" pitchFamily="34" charset="0"/>
                <a:ea typeface="Calibri"/>
                <a:cs typeface="Times New Roman"/>
              </a:rPr>
              <a:t>(eg </a:t>
            </a:r>
            <a:r>
              <a:rPr lang="en-NZ" sz="923" b="1" kern="0" dirty="0">
                <a:solidFill>
                  <a:sysClr val="window" lastClr="FFFFFF"/>
                </a:solidFill>
                <a:latin typeface="Arial Narrow" panose="020B0606020202030204" pitchFamily="34" charset="0"/>
                <a:ea typeface="Calibri"/>
              </a:rPr>
              <a:t>portable</a:t>
            </a:r>
            <a:r>
              <a:rPr lang="en-NZ" sz="923" b="1" kern="0" dirty="0">
                <a:solidFill>
                  <a:sysClr val="window" lastClr="FFFFFF"/>
                </a:solidFill>
                <a:latin typeface="Arial Narrow" panose="020B0606020202030204" pitchFamily="34" charset="0"/>
                <a:ea typeface="Calibri"/>
                <a:cs typeface="Times New Roman"/>
              </a:rPr>
              <a:t> traffic signals, barriers, VMS)</a:t>
            </a:r>
            <a:endParaRPr lang="en-NZ" sz="923" kern="0" dirty="0">
              <a:solidFill>
                <a:sysClr val="window" lastClr="FFFFFF"/>
              </a:solidFill>
              <a:latin typeface="Arial Narrow" panose="020B0606020202030204" pitchFamily="34" charset="0"/>
              <a:ea typeface="Times New Roman"/>
            </a:endParaRPr>
          </a:p>
        </p:txBody>
      </p:sp>
      <p:sp>
        <p:nvSpPr>
          <p:cNvPr id="23" name="Rectangle 22"/>
          <p:cNvSpPr/>
          <p:nvPr/>
        </p:nvSpPr>
        <p:spPr>
          <a:xfrm>
            <a:off x="8389813" y="3292180"/>
            <a:ext cx="1389186" cy="354864"/>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Inspector</a:t>
            </a:r>
            <a:endParaRPr lang="en-NZ" sz="1108" kern="0" dirty="0">
              <a:solidFill>
                <a:sysClr val="window" lastClr="FFFFFF"/>
              </a:solidFill>
              <a:latin typeface="Times New Roman"/>
              <a:ea typeface="Times New Roman"/>
            </a:endParaRPr>
          </a:p>
        </p:txBody>
      </p:sp>
      <p:sp>
        <p:nvSpPr>
          <p:cNvPr id="25" name="Text Box 273"/>
          <p:cNvSpPr txBox="1"/>
          <p:nvPr/>
        </p:nvSpPr>
        <p:spPr>
          <a:xfrm>
            <a:off x="8213923" y="2834936"/>
            <a:ext cx="3555609" cy="27925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Specialist TTM activities</a:t>
            </a:r>
            <a:endParaRPr lang="en-NZ" sz="1108" kern="0" spc="185" dirty="0">
              <a:solidFill>
                <a:sysClr val="windowText" lastClr="000000"/>
              </a:solidFill>
              <a:latin typeface="Arial"/>
              <a:ea typeface="Calibri"/>
              <a:cs typeface="Times New Roman"/>
            </a:endParaRPr>
          </a:p>
        </p:txBody>
      </p:sp>
      <p:sp>
        <p:nvSpPr>
          <p:cNvPr id="26" name="Text Box 274"/>
          <p:cNvSpPr txBox="1"/>
          <p:nvPr/>
        </p:nvSpPr>
        <p:spPr>
          <a:xfrm>
            <a:off x="8220957" y="1639134"/>
            <a:ext cx="3541247" cy="27925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Roles which interact with TTM crews</a:t>
            </a:r>
            <a:endParaRPr lang="en-NZ" sz="1108" kern="0" spc="185" dirty="0">
              <a:solidFill>
                <a:sysClr val="windowText" lastClr="000000"/>
              </a:solidFill>
              <a:latin typeface="Arial"/>
              <a:ea typeface="Calibri"/>
              <a:cs typeface="Times New Roman"/>
            </a:endParaRPr>
          </a:p>
        </p:txBody>
      </p:sp>
      <p:cxnSp>
        <p:nvCxnSpPr>
          <p:cNvPr id="27" name="Connector: Elbow 276"/>
          <p:cNvCxnSpPr>
            <a:stCxn id="11" idx="2"/>
            <a:endCxn id="14" idx="0"/>
          </p:cNvCxnSpPr>
          <p:nvPr/>
        </p:nvCxnSpPr>
        <p:spPr>
          <a:xfrm>
            <a:off x="5811398" y="3265378"/>
            <a:ext cx="1496486" cy="325313"/>
          </a:xfrm>
          <a:prstGeom prst="straightConnector1">
            <a:avLst/>
          </a:prstGeom>
          <a:noFill/>
          <a:ln w="19050" cap="flat" cmpd="sng" algn="ctr">
            <a:solidFill>
              <a:srgbClr val="544A4F"/>
            </a:solidFill>
            <a:prstDash val="sysDot"/>
            <a:miter lim="800000"/>
            <a:tailEnd type="triangle"/>
          </a:ln>
          <a:effectLst/>
        </p:spPr>
      </p:cxnSp>
      <p:cxnSp>
        <p:nvCxnSpPr>
          <p:cNvPr id="28" name="Connector: Elbow 277"/>
          <p:cNvCxnSpPr>
            <a:cxnSpLocks/>
            <a:stCxn id="11" idx="2"/>
            <a:endCxn id="13" idx="0"/>
          </p:cNvCxnSpPr>
          <p:nvPr/>
        </p:nvCxnSpPr>
        <p:spPr>
          <a:xfrm rot="16200000" flipH="1">
            <a:off x="5648915" y="3427861"/>
            <a:ext cx="325313" cy="347"/>
          </a:xfrm>
          <a:prstGeom prst="bentConnector3">
            <a:avLst>
              <a:gd name="adj1" fmla="val 50000"/>
            </a:avLst>
          </a:prstGeom>
          <a:noFill/>
          <a:ln w="19050" cap="flat" cmpd="sng" algn="ctr">
            <a:solidFill>
              <a:srgbClr val="544A4F"/>
            </a:solidFill>
            <a:prstDash val="sysDot"/>
            <a:miter lim="800000"/>
            <a:tailEnd type="triangle"/>
          </a:ln>
          <a:effectLst/>
        </p:spPr>
      </p:cxnSp>
      <p:cxnSp>
        <p:nvCxnSpPr>
          <p:cNvPr id="29" name="Connector: Elbow 278"/>
          <p:cNvCxnSpPr>
            <a:stCxn id="11" idx="2"/>
            <a:endCxn id="12" idx="0"/>
          </p:cNvCxnSpPr>
          <p:nvPr/>
        </p:nvCxnSpPr>
        <p:spPr>
          <a:xfrm flipH="1">
            <a:off x="4280167" y="3265378"/>
            <a:ext cx="1531231" cy="325313"/>
          </a:xfrm>
          <a:prstGeom prst="straightConnector1">
            <a:avLst/>
          </a:prstGeom>
          <a:noFill/>
          <a:ln w="19050" cap="flat" cmpd="sng" algn="ctr">
            <a:solidFill>
              <a:srgbClr val="544A4F"/>
            </a:solidFill>
            <a:prstDash val="sysDot"/>
            <a:miter lim="800000"/>
            <a:tailEnd type="triangle"/>
          </a:ln>
          <a:effectLst/>
        </p:spPr>
      </p:cxnSp>
      <p:sp>
        <p:nvSpPr>
          <p:cNvPr id="30" name="Rectangle: Rounded Corners 143"/>
          <p:cNvSpPr/>
          <p:nvPr/>
        </p:nvSpPr>
        <p:spPr>
          <a:xfrm>
            <a:off x="9244526" y="4698203"/>
            <a:ext cx="2382777" cy="163163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31" name="Rectangle: Rounded Corners 147"/>
          <p:cNvSpPr/>
          <p:nvPr/>
        </p:nvSpPr>
        <p:spPr>
          <a:xfrm>
            <a:off x="7421936" y="4698203"/>
            <a:ext cx="1704032" cy="163163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32" name="Rectangle 31"/>
          <p:cNvSpPr/>
          <p:nvPr/>
        </p:nvSpPr>
        <p:spPr>
          <a:xfrm>
            <a:off x="7580544" y="4989783"/>
            <a:ext cx="1392702" cy="804510"/>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Specialist Activities</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Traffic signals</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Sealing</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Road marking</a:t>
            </a:r>
            <a:r>
              <a:rPr lang="en-NZ" sz="1108" b="1" kern="0" dirty="0">
                <a:solidFill>
                  <a:sysClr val="window" lastClr="FFFFFF"/>
                </a:solidFill>
                <a:latin typeface="Arial Narrow"/>
                <a:ea typeface="Calibri"/>
              </a:rPr>
              <a:t> </a:t>
            </a:r>
            <a:endParaRPr lang="en-NZ" sz="1108" kern="0" dirty="0">
              <a:solidFill>
                <a:sysClr val="window" lastClr="FFFFFF"/>
              </a:solidFill>
              <a:latin typeface="Times New Roman"/>
              <a:ea typeface="Times New Roman"/>
            </a:endParaRPr>
          </a:p>
        </p:txBody>
      </p:sp>
      <p:sp>
        <p:nvSpPr>
          <p:cNvPr id="33" name="Rectangle 32"/>
          <p:cNvSpPr/>
          <p:nvPr/>
        </p:nvSpPr>
        <p:spPr>
          <a:xfrm>
            <a:off x="9380600" y="5039913"/>
            <a:ext cx="1012874"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TTM Mentor</a:t>
            </a:r>
            <a:endParaRPr lang="en-NZ" sz="1108" kern="0" dirty="0">
              <a:solidFill>
                <a:sysClr val="window" lastClr="FFFFFF"/>
              </a:solidFill>
              <a:latin typeface="Times New Roman"/>
              <a:ea typeface="Times New Roman"/>
            </a:endParaRPr>
          </a:p>
        </p:txBody>
      </p:sp>
      <p:sp>
        <p:nvSpPr>
          <p:cNvPr id="34" name="Rectangle 33"/>
          <p:cNvSpPr/>
          <p:nvPr/>
        </p:nvSpPr>
        <p:spPr>
          <a:xfrm>
            <a:off x="10504587" y="5733690"/>
            <a:ext cx="1012874"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CoPTTM Assessor</a:t>
            </a:r>
            <a:endParaRPr lang="en-NZ" sz="1108" kern="0" dirty="0">
              <a:solidFill>
                <a:sysClr val="window" lastClr="FFFFFF"/>
              </a:solidFill>
              <a:latin typeface="Times New Roman"/>
              <a:ea typeface="Times New Roman"/>
            </a:endParaRPr>
          </a:p>
        </p:txBody>
      </p:sp>
      <p:sp>
        <p:nvSpPr>
          <p:cNvPr id="35" name="Rectangle 34"/>
          <p:cNvSpPr/>
          <p:nvPr/>
        </p:nvSpPr>
        <p:spPr>
          <a:xfrm>
            <a:off x="10504588" y="5039913"/>
            <a:ext cx="1012623"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TTM Verifier</a:t>
            </a:r>
            <a:endParaRPr lang="en-NZ" sz="1108" kern="0" dirty="0">
              <a:solidFill>
                <a:sysClr val="window" lastClr="FFFFFF"/>
              </a:solidFill>
              <a:latin typeface="Times New Roman"/>
              <a:ea typeface="Times New Roman"/>
            </a:endParaRPr>
          </a:p>
        </p:txBody>
      </p:sp>
      <p:sp>
        <p:nvSpPr>
          <p:cNvPr id="36" name="Rectangle 35"/>
          <p:cNvSpPr/>
          <p:nvPr/>
        </p:nvSpPr>
        <p:spPr>
          <a:xfrm>
            <a:off x="9380600" y="5733690"/>
            <a:ext cx="1012874"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CoPTTM Trainer</a:t>
            </a:r>
            <a:endParaRPr lang="en-NZ" sz="1108" kern="0" dirty="0">
              <a:solidFill>
                <a:sysClr val="window" lastClr="FFFFFF"/>
              </a:solidFill>
              <a:latin typeface="Times New Roman"/>
              <a:ea typeface="Times New Roman"/>
            </a:endParaRPr>
          </a:p>
        </p:txBody>
      </p:sp>
      <p:sp>
        <p:nvSpPr>
          <p:cNvPr id="37" name="Text Box 181"/>
          <p:cNvSpPr txBox="1"/>
          <p:nvPr/>
        </p:nvSpPr>
        <p:spPr>
          <a:xfrm>
            <a:off x="7419448" y="4594535"/>
            <a:ext cx="1706173"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Specialist STMS</a:t>
            </a:r>
            <a:endParaRPr lang="en-NZ" sz="1108" kern="0" spc="185" dirty="0">
              <a:solidFill>
                <a:sysClr val="windowText" lastClr="000000"/>
              </a:solidFill>
              <a:latin typeface="Arial"/>
              <a:ea typeface="Calibri"/>
              <a:cs typeface="Times New Roman"/>
            </a:endParaRPr>
          </a:p>
        </p:txBody>
      </p:sp>
      <p:sp>
        <p:nvSpPr>
          <p:cNvPr id="38" name="Text Box 182"/>
          <p:cNvSpPr txBox="1"/>
          <p:nvPr/>
        </p:nvSpPr>
        <p:spPr>
          <a:xfrm>
            <a:off x="9244525" y="4594535"/>
            <a:ext cx="2382646"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Training and assessment</a:t>
            </a:r>
            <a:endParaRPr lang="en-NZ" sz="1108" kern="0" spc="185" dirty="0">
              <a:solidFill>
                <a:sysClr val="windowText" lastClr="000000"/>
              </a:solidFill>
              <a:latin typeface="Arial"/>
              <a:ea typeface="Calibri"/>
              <a:cs typeface="Times New Roman"/>
            </a:endParaRPr>
          </a:p>
        </p:txBody>
      </p:sp>
      <p:sp>
        <p:nvSpPr>
          <p:cNvPr id="39" name="Rectangle 38"/>
          <p:cNvSpPr/>
          <p:nvPr/>
        </p:nvSpPr>
        <p:spPr>
          <a:xfrm>
            <a:off x="3420840" y="4173009"/>
            <a:ext cx="3727773" cy="2290553"/>
          </a:xfrm>
          <a:prstGeom prst="rect">
            <a:avLst/>
          </a:prstGeom>
          <a:solidFill>
            <a:srgbClr val="4F81BD"/>
          </a:solidFill>
          <a:ln w="12700" cap="flat" cmpd="sng" algn="ctr">
            <a:solidFill>
              <a:srgbClr val="4F81B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40" name="Rectangle: Rounded Corners 49"/>
          <p:cNvSpPr/>
          <p:nvPr/>
        </p:nvSpPr>
        <p:spPr>
          <a:xfrm>
            <a:off x="3585073" y="4698203"/>
            <a:ext cx="3429896" cy="163060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41" name="Rectangle 40"/>
          <p:cNvSpPr/>
          <p:nvPr/>
        </p:nvSpPr>
        <p:spPr>
          <a:xfrm>
            <a:off x="3762049" y="5039914"/>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TMP Designer</a:t>
            </a:r>
            <a:endParaRPr lang="en-NZ" sz="1108" kern="0" dirty="0">
              <a:solidFill>
                <a:sysClr val="window" lastClr="FFFFFF"/>
              </a:solidFill>
              <a:latin typeface="Times New Roman"/>
              <a:ea typeface="Times New Roman"/>
            </a:endParaRPr>
          </a:p>
        </p:txBody>
      </p:sp>
      <p:sp>
        <p:nvSpPr>
          <p:cNvPr id="42" name="Rectangle 41"/>
          <p:cNvSpPr/>
          <p:nvPr/>
        </p:nvSpPr>
        <p:spPr>
          <a:xfrm>
            <a:off x="3762049" y="5734276"/>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TMP Approver</a:t>
            </a:r>
            <a:endParaRPr lang="en-NZ" sz="1108" kern="0" dirty="0">
              <a:solidFill>
                <a:sysClr val="window" lastClr="FFFFFF"/>
              </a:solidFill>
              <a:latin typeface="Times New Roman"/>
              <a:ea typeface="Times New Roman"/>
            </a:endParaRPr>
          </a:p>
        </p:txBody>
      </p:sp>
      <p:sp>
        <p:nvSpPr>
          <p:cNvPr id="43" name="Rectangle 42"/>
          <p:cNvSpPr/>
          <p:nvPr/>
        </p:nvSpPr>
        <p:spPr>
          <a:xfrm>
            <a:off x="5442172" y="5734276"/>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Corridor Manager and TMC</a:t>
            </a:r>
            <a:endParaRPr lang="en-NZ" sz="1108" kern="0" dirty="0">
              <a:solidFill>
                <a:sysClr val="window" lastClr="FFFFFF"/>
              </a:solidFill>
              <a:latin typeface="Times New Roman"/>
              <a:ea typeface="Times New Roman"/>
            </a:endParaRPr>
          </a:p>
        </p:txBody>
      </p:sp>
      <p:sp>
        <p:nvSpPr>
          <p:cNvPr id="44" name="Text Box 258"/>
          <p:cNvSpPr txBox="1"/>
          <p:nvPr/>
        </p:nvSpPr>
        <p:spPr>
          <a:xfrm>
            <a:off x="3585236" y="4594537"/>
            <a:ext cx="3428759" cy="27842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Audit, planning and network management</a:t>
            </a:r>
            <a:endParaRPr lang="en-NZ" sz="1108" kern="0" spc="185" dirty="0">
              <a:solidFill>
                <a:sysClr val="windowText" lastClr="000000"/>
              </a:solidFill>
              <a:latin typeface="Arial"/>
              <a:ea typeface="Calibri"/>
              <a:cs typeface="Times New Roman"/>
            </a:endParaRPr>
          </a:p>
        </p:txBody>
      </p:sp>
      <p:cxnSp>
        <p:nvCxnSpPr>
          <p:cNvPr id="45" name="Connector: Elbow 54"/>
          <p:cNvCxnSpPr>
            <a:stCxn id="41" idx="2"/>
            <a:endCxn id="43" idx="0"/>
          </p:cNvCxnSpPr>
          <p:nvPr/>
        </p:nvCxnSpPr>
        <p:spPr>
          <a:xfrm rot="16200000" flipH="1">
            <a:off x="5162003" y="4757755"/>
            <a:ext cx="272918" cy="1680123"/>
          </a:xfrm>
          <a:prstGeom prst="bentConnector3">
            <a:avLst>
              <a:gd name="adj1" fmla="val 50000"/>
            </a:avLst>
          </a:prstGeom>
          <a:noFill/>
          <a:ln w="19050" cap="flat" cmpd="sng" algn="ctr">
            <a:solidFill>
              <a:srgbClr val="544A4F"/>
            </a:solidFill>
            <a:prstDash val="solid"/>
            <a:miter lim="800000"/>
            <a:tailEnd type="triangle"/>
          </a:ln>
          <a:effectLst/>
        </p:spPr>
      </p:cxnSp>
      <p:sp>
        <p:nvSpPr>
          <p:cNvPr id="47" name="Rectangle 46"/>
          <p:cNvSpPr/>
          <p:nvPr/>
        </p:nvSpPr>
        <p:spPr>
          <a:xfrm>
            <a:off x="5442172" y="5039914"/>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TTM Audit</a:t>
            </a:r>
            <a:endParaRPr lang="en-NZ" sz="1108" kern="0" dirty="0">
              <a:solidFill>
                <a:sysClr val="window" lastClr="FFFFFF"/>
              </a:solidFill>
              <a:latin typeface="Times New Roman"/>
              <a:ea typeface="Times New Roman"/>
            </a:endParaRPr>
          </a:p>
        </p:txBody>
      </p:sp>
      <p:sp>
        <p:nvSpPr>
          <p:cNvPr id="48" name="Rectangle 47"/>
          <p:cNvSpPr/>
          <p:nvPr/>
        </p:nvSpPr>
        <p:spPr>
          <a:xfrm>
            <a:off x="3687959" y="4131136"/>
            <a:ext cx="3184926" cy="505367"/>
          </a:xfrm>
          <a:prstGeom prst="rect">
            <a:avLst/>
          </a:prstGeom>
          <a:noFill/>
          <a:ln w="1270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831" kern="0" dirty="0">
                <a:solidFill>
                  <a:srgbClr val="FFFFFF"/>
                </a:solidFill>
                <a:latin typeface="Arial"/>
                <a:ea typeface="Calibri"/>
                <a:cs typeface="Times New Roman"/>
              </a:rPr>
              <a:t>For these learning blocks the person must be at least </a:t>
            </a:r>
            <a:br>
              <a:rPr lang="en-NZ" sz="831" kern="0" dirty="0">
                <a:solidFill>
                  <a:srgbClr val="FFFFFF"/>
                </a:solidFill>
                <a:latin typeface="Arial"/>
                <a:ea typeface="Calibri"/>
                <a:cs typeface="Times New Roman"/>
              </a:rPr>
            </a:br>
            <a:r>
              <a:rPr lang="en-NZ" sz="831" b="1" kern="0" dirty="0">
                <a:solidFill>
                  <a:srgbClr val="FFC000"/>
                </a:solidFill>
                <a:latin typeface="Arial"/>
                <a:ea typeface="Calibri"/>
                <a:cs typeface="Times New Roman"/>
              </a:rPr>
              <a:t>STMS Non-practising</a:t>
            </a:r>
            <a:r>
              <a:rPr lang="en-NZ" sz="831" kern="0" dirty="0">
                <a:solidFill>
                  <a:srgbClr val="FFC000"/>
                </a:solidFill>
                <a:latin typeface="Arial"/>
                <a:ea typeface="Calibri"/>
                <a:cs typeface="Times New Roman"/>
              </a:rPr>
              <a:t> </a:t>
            </a:r>
            <a:r>
              <a:rPr lang="en-NZ" sz="831" kern="0" dirty="0">
                <a:solidFill>
                  <a:srgbClr val="FFFFFF"/>
                </a:solidFill>
                <a:latin typeface="Arial"/>
                <a:ea typeface="Calibri"/>
                <a:cs typeface="Times New Roman"/>
              </a:rPr>
              <a:t>qualified for the level of road</a:t>
            </a:r>
            <a:endParaRPr lang="en-NZ" sz="831" kern="0" dirty="0">
              <a:solidFill>
                <a:sysClr val="windowText" lastClr="000000"/>
              </a:solidFill>
              <a:latin typeface="Times New Roman"/>
              <a:ea typeface="Times New Roman"/>
            </a:endParaRPr>
          </a:p>
        </p:txBody>
      </p:sp>
      <p:sp>
        <p:nvSpPr>
          <p:cNvPr id="49" name="Rectangle 48"/>
          <p:cNvSpPr/>
          <p:nvPr/>
        </p:nvSpPr>
        <p:spPr>
          <a:xfrm>
            <a:off x="8279654" y="4198342"/>
            <a:ext cx="2599710" cy="377940"/>
          </a:xfrm>
          <a:prstGeom prst="rect">
            <a:avLst/>
          </a:prstGeom>
          <a:noFill/>
          <a:ln w="1270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831" kern="0" dirty="0">
                <a:solidFill>
                  <a:srgbClr val="FFFFFF"/>
                </a:solidFill>
                <a:latin typeface="Arial"/>
                <a:ea typeface="Calibri"/>
                <a:cs typeface="Times New Roman"/>
              </a:rPr>
              <a:t>For these learning blocks the person must be </a:t>
            </a:r>
            <a:br>
              <a:rPr lang="en-NZ" sz="831" kern="0" dirty="0">
                <a:solidFill>
                  <a:srgbClr val="FFFFFF"/>
                </a:solidFill>
                <a:latin typeface="Arial"/>
                <a:ea typeface="Calibri"/>
                <a:cs typeface="Times New Roman"/>
              </a:rPr>
            </a:br>
            <a:r>
              <a:rPr lang="en-NZ" sz="831" b="1" kern="0" dirty="0">
                <a:solidFill>
                  <a:srgbClr val="FFC000"/>
                </a:solidFill>
                <a:latin typeface="Arial"/>
                <a:ea typeface="Calibri"/>
                <a:cs typeface="Times New Roman"/>
              </a:rPr>
              <a:t>STMS Practising </a:t>
            </a:r>
            <a:r>
              <a:rPr lang="en-NZ" sz="831" kern="0" dirty="0">
                <a:solidFill>
                  <a:srgbClr val="FFFFFF"/>
                </a:solidFill>
                <a:latin typeface="Arial"/>
                <a:ea typeface="Calibri"/>
                <a:cs typeface="Times New Roman"/>
              </a:rPr>
              <a:t>qualified for the level of road</a:t>
            </a:r>
            <a:endParaRPr lang="en-NZ" sz="831" kern="0" dirty="0">
              <a:solidFill>
                <a:sysClr val="windowText" lastClr="000000"/>
              </a:solidFill>
              <a:latin typeface="Times New Roman"/>
              <a:ea typeface="Times New Roman"/>
            </a:endParaRPr>
          </a:p>
        </p:txBody>
      </p:sp>
      <p:cxnSp>
        <p:nvCxnSpPr>
          <p:cNvPr id="56" name="Straight Arrow Connector 55"/>
          <p:cNvCxnSpPr>
            <a:stCxn id="41" idx="2"/>
            <a:endCxn id="42" idx="0"/>
          </p:cNvCxnSpPr>
          <p:nvPr/>
        </p:nvCxnSpPr>
        <p:spPr>
          <a:xfrm>
            <a:off x="4458400" y="5461357"/>
            <a:ext cx="0" cy="272918"/>
          </a:xfrm>
          <a:prstGeom prst="straightConnector1">
            <a:avLst/>
          </a:prstGeom>
          <a:noFill/>
          <a:ln w="19050" cap="flat" cmpd="sng" algn="ctr">
            <a:solidFill>
              <a:srgbClr val="544A4F"/>
            </a:solidFill>
            <a:prstDash val="solid"/>
            <a:miter lim="800000"/>
            <a:tailEnd type="triangle"/>
          </a:ln>
          <a:effectLst/>
        </p:spPr>
      </p:cxnSp>
      <p:sp>
        <p:nvSpPr>
          <p:cNvPr id="50" name="Rectangle 49"/>
          <p:cNvSpPr/>
          <p:nvPr/>
        </p:nvSpPr>
        <p:spPr>
          <a:xfrm>
            <a:off x="4048407" y="1224183"/>
            <a:ext cx="825642" cy="210726"/>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TTM Mentor</a:t>
            </a:r>
            <a:endParaRPr lang="en-NZ" sz="923" kern="0" dirty="0">
              <a:solidFill>
                <a:sysClr val="window" lastClr="FFFFFF"/>
              </a:solidFill>
              <a:latin typeface="Times New Roman"/>
              <a:ea typeface="Times New Roman"/>
            </a:endParaRPr>
          </a:p>
        </p:txBody>
      </p:sp>
      <p:sp>
        <p:nvSpPr>
          <p:cNvPr id="53" name="Rectangle 52"/>
          <p:cNvSpPr/>
          <p:nvPr/>
        </p:nvSpPr>
        <p:spPr>
          <a:xfrm>
            <a:off x="5966522" y="1224183"/>
            <a:ext cx="974217" cy="210726"/>
          </a:xfrm>
          <a:prstGeom prst="rect">
            <a:avLst/>
          </a:prstGeom>
          <a:solidFill>
            <a:srgbClr val="9BBB59"/>
          </a:solidFill>
          <a:ln w="19050">
            <a:solidFill>
              <a:schemeClr val="accent3"/>
            </a:solid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CoPTTM Trainer </a:t>
            </a:r>
            <a:endParaRPr lang="en-NZ" sz="923" kern="0" dirty="0">
              <a:solidFill>
                <a:sysClr val="window" lastClr="FFFFFF"/>
              </a:solidFill>
              <a:latin typeface="Times New Roman"/>
              <a:ea typeface="Times New Roman"/>
            </a:endParaRPr>
          </a:p>
        </p:txBody>
      </p:sp>
      <p:sp>
        <p:nvSpPr>
          <p:cNvPr id="54" name="Rectangle 53"/>
          <p:cNvSpPr/>
          <p:nvPr/>
        </p:nvSpPr>
        <p:spPr>
          <a:xfrm>
            <a:off x="7024166" y="1224183"/>
            <a:ext cx="1001620" cy="210726"/>
          </a:xfrm>
          <a:prstGeom prst="rect">
            <a:avLst/>
          </a:prstGeom>
          <a:solidFill>
            <a:srgbClr val="6FA8DB"/>
          </a:solidFill>
          <a:ln w="19050">
            <a:solidFill>
              <a:srgbClr val="6FA8DB"/>
            </a:solid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Specialist Trainer</a:t>
            </a:r>
            <a:endParaRPr lang="en-NZ" sz="923" kern="0" dirty="0">
              <a:solidFill>
                <a:sysClr val="window" lastClr="FFFFFF"/>
              </a:solidFill>
              <a:latin typeface="Times New Roman"/>
              <a:ea typeface="Times New Roman"/>
            </a:endParaRPr>
          </a:p>
        </p:txBody>
      </p:sp>
      <p:sp>
        <p:nvSpPr>
          <p:cNvPr id="55" name="Rectangle 54"/>
          <p:cNvSpPr/>
          <p:nvPr/>
        </p:nvSpPr>
        <p:spPr>
          <a:xfrm>
            <a:off x="4957476" y="1224183"/>
            <a:ext cx="925619" cy="210726"/>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spcAft>
                <a:spcPts val="554"/>
              </a:spcAft>
              <a:defRPr/>
            </a:pPr>
            <a:r>
              <a:rPr lang="en-NZ" sz="923" b="1" kern="0" dirty="0">
                <a:solidFill>
                  <a:sysClr val="window" lastClr="FFFFFF"/>
                </a:solidFill>
                <a:latin typeface="Arial Narrow"/>
                <a:ea typeface="Calibri"/>
              </a:rPr>
              <a:t>eLearning pack</a:t>
            </a:r>
            <a:endParaRPr lang="en-NZ" sz="923" kern="0" dirty="0">
              <a:solidFill>
                <a:sysClr val="window" lastClr="FFFFFF"/>
              </a:solidFill>
              <a:latin typeface="Times New Roman"/>
              <a:ea typeface="Times New Roman"/>
            </a:endParaRPr>
          </a:p>
        </p:txBody>
      </p:sp>
      <p:sp>
        <p:nvSpPr>
          <p:cNvPr id="57" name="Rectangle 56"/>
          <p:cNvSpPr/>
          <p:nvPr/>
        </p:nvSpPr>
        <p:spPr>
          <a:xfrm>
            <a:off x="7580544" y="5794294"/>
            <a:ext cx="1392702" cy="377246"/>
          </a:xfrm>
          <a:prstGeom prst="rect">
            <a:avLst/>
          </a:prstGeom>
          <a:solidFill>
            <a:srgbClr val="6FA8DB"/>
          </a:solidFill>
          <a:ln w="19050" cap="flat" cmpd="sng" algn="ctr">
            <a:solidFill>
              <a:srgbClr val="6FA8DB"/>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Events</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Barriers</a:t>
            </a:r>
            <a:r>
              <a:rPr lang="en-NZ" sz="1108" b="1" kern="0" dirty="0">
                <a:solidFill>
                  <a:sysClr val="window" lastClr="FFFFFF"/>
                </a:solidFill>
                <a:latin typeface="Arial Narrow"/>
                <a:ea typeface="Calibri"/>
              </a:rPr>
              <a:t> </a:t>
            </a:r>
            <a:endParaRPr lang="en-NZ" sz="1108" kern="0" dirty="0">
              <a:solidFill>
                <a:sysClr val="window" lastClr="FFFFFF"/>
              </a:solidFill>
              <a:latin typeface="Times New Roman"/>
              <a:ea typeface="Times New Roman"/>
            </a:endParaRPr>
          </a:p>
        </p:txBody>
      </p:sp>
      <p:sp>
        <p:nvSpPr>
          <p:cNvPr id="59" name="Rectangle 58"/>
          <p:cNvSpPr/>
          <p:nvPr/>
        </p:nvSpPr>
        <p:spPr>
          <a:xfrm>
            <a:off x="6170487" y="2504126"/>
            <a:ext cx="296697" cy="301628"/>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64" name="Rectangle 63"/>
          <p:cNvSpPr/>
          <p:nvPr/>
        </p:nvSpPr>
        <p:spPr>
          <a:xfrm>
            <a:off x="7644079"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66" name="Rectangle 65"/>
          <p:cNvSpPr/>
          <p:nvPr/>
        </p:nvSpPr>
        <p:spPr>
          <a:xfrm>
            <a:off x="3975256" y="970087"/>
            <a:ext cx="1121361"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r>
              <a:rPr lang="en-NZ" sz="923" i="1" kern="0" dirty="0">
                <a:solidFill>
                  <a:prstClr val="black"/>
                </a:solidFill>
                <a:latin typeface="Arial Narrow"/>
                <a:ea typeface="Calibri"/>
              </a:rPr>
              <a:t>Delivery</a:t>
            </a:r>
            <a:r>
              <a:rPr lang="en-NZ" sz="923" i="1" kern="0" dirty="0">
                <a:solidFill>
                  <a:sysClr val="window" lastClr="FFFFFF"/>
                </a:solidFill>
                <a:latin typeface="Arial Narrow"/>
                <a:ea typeface="Calibri"/>
              </a:rPr>
              <a:t> </a:t>
            </a:r>
            <a:r>
              <a:rPr lang="en-NZ" sz="923" i="1" kern="0" dirty="0">
                <a:solidFill>
                  <a:prstClr val="black"/>
                </a:solidFill>
                <a:latin typeface="Arial Narrow"/>
                <a:ea typeface="Calibri"/>
              </a:rPr>
              <a:t>options</a:t>
            </a:r>
          </a:p>
        </p:txBody>
      </p:sp>
      <p:sp>
        <p:nvSpPr>
          <p:cNvPr id="60" name="Rectangle 59"/>
          <p:cNvSpPr/>
          <p:nvPr/>
        </p:nvSpPr>
        <p:spPr>
          <a:xfrm>
            <a:off x="5809578" y="2042527"/>
            <a:ext cx="654462" cy="303862"/>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108" kern="0" dirty="0">
              <a:solidFill>
                <a:sysClr val="window" lastClr="FFFFFF"/>
              </a:solidFill>
              <a:latin typeface="Times New Roman"/>
              <a:ea typeface="Times New Roman"/>
            </a:endParaRPr>
          </a:p>
        </p:txBody>
      </p:sp>
      <p:sp>
        <p:nvSpPr>
          <p:cNvPr id="61" name="Rectangle 60"/>
          <p:cNvSpPr/>
          <p:nvPr/>
        </p:nvSpPr>
        <p:spPr>
          <a:xfrm>
            <a:off x="5162779" y="2042527"/>
            <a:ext cx="654462" cy="303862"/>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65" name="Rectangle 64"/>
          <p:cNvSpPr/>
          <p:nvPr/>
        </p:nvSpPr>
        <p:spPr>
          <a:xfrm>
            <a:off x="5369421" y="2037838"/>
            <a:ext cx="909711" cy="303862"/>
          </a:xfrm>
          <a:prstGeom prst="rect">
            <a:avLst/>
          </a:prstGeom>
          <a:no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r>
              <a:rPr lang="en-NZ" sz="1108" b="1" kern="0" dirty="0">
                <a:solidFill>
                  <a:sysClr val="window" lastClr="FFFFFF"/>
                </a:solidFill>
                <a:latin typeface="Arial Narrow"/>
                <a:ea typeface="Calibri"/>
              </a:rPr>
              <a:t>TTM Worker</a:t>
            </a:r>
            <a:endParaRPr lang="en-NZ" sz="1108" kern="0" dirty="0">
              <a:solidFill>
                <a:sysClr val="window" lastClr="FFFFFF"/>
              </a:solidFill>
              <a:latin typeface="Times New Roman"/>
              <a:ea typeface="Times New Roman"/>
            </a:endParaRPr>
          </a:p>
        </p:txBody>
      </p:sp>
      <p:cxnSp>
        <p:nvCxnSpPr>
          <p:cNvPr id="68" name="Straight Arrow Connector 67"/>
          <p:cNvCxnSpPr/>
          <p:nvPr/>
        </p:nvCxnSpPr>
        <p:spPr>
          <a:xfrm>
            <a:off x="8342209" y="1256962"/>
            <a:ext cx="436098" cy="0"/>
          </a:xfrm>
          <a:prstGeom prst="straightConnector1">
            <a:avLst/>
          </a:prstGeom>
          <a:noFill/>
          <a:ln w="19050" cap="flat" cmpd="sng" algn="ctr">
            <a:solidFill>
              <a:srgbClr val="544A4F"/>
            </a:solidFill>
            <a:prstDash val="solid"/>
            <a:miter lim="800000"/>
            <a:tailEnd type="triangle"/>
          </a:ln>
          <a:effectLst/>
        </p:spPr>
      </p:cxnSp>
      <p:sp>
        <p:nvSpPr>
          <p:cNvPr id="69" name="Text Box 2"/>
          <p:cNvSpPr txBox="1"/>
          <p:nvPr/>
        </p:nvSpPr>
        <p:spPr>
          <a:xfrm>
            <a:off x="8750172" y="1143014"/>
            <a:ext cx="2916332" cy="256850"/>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spcBef>
                <a:spcPts val="554"/>
              </a:spcBef>
              <a:spcAft>
                <a:spcPts val="554"/>
              </a:spcAft>
            </a:pPr>
            <a:r>
              <a:rPr lang="en-NZ" sz="923" dirty="0">
                <a:solidFill>
                  <a:prstClr val="black"/>
                </a:solidFill>
                <a:latin typeface="Arial Narrow" panose="020B0606020202030204" pitchFamily="34" charset="0"/>
                <a:ea typeface="Calibri"/>
                <a:cs typeface="Times New Roman"/>
              </a:rPr>
              <a:t>Requires </a:t>
            </a:r>
            <a:r>
              <a:rPr lang="en-NZ" sz="1000" dirty="0">
                <a:solidFill>
                  <a:prstClr val="black"/>
                </a:solidFill>
                <a:latin typeface="Arial Narrow" panose="020B0606020202030204" pitchFamily="34" charset="0"/>
                <a:ea typeface="Calibri"/>
                <a:cs typeface="Times New Roman"/>
              </a:rPr>
              <a:t>completion</a:t>
            </a:r>
            <a:r>
              <a:rPr lang="en-NZ" sz="923" dirty="0">
                <a:solidFill>
                  <a:prstClr val="black"/>
                </a:solidFill>
                <a:latin typeface="Arial Narrow" panose="020B0606020202030204" pitchFamily="34" charset="0"/>
                <a:ea typeface="Calibri"/>
                <a:cs typeface="Times New Roman"/>
              </a:rPr>
              <a:t> before starting next learning block</a:t>
            </a:r>
          </a:p>
        </p:txBody>
      </p:sp>
      <p:sp>
        <p:nvSpPr>
          <p:cNvPr id="71" name="Rectangle 70"/>
          <p:cNvSpPr/>
          <p:nvPr/>
        </p:nvSpPr>
        <p:spPr>
          <a:xfrm>
            <a:off x="3414551" y="974155"/>
            <a:ext cx="397024" cy="554467"/>
          </a:xfrm>
          <a:prstGeom prst="rect">
            <a:avLst/>
          </a:prstGeom>
          <a:solidFill>
            <a:schemeClr val="bg2">
              <a:lumMod val="50000"/>
            </a:schemeClr>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70" name="Rectangle 69"/>
          <p:cNvSpPr/>
          <p:nvPr/>
        </p:nvSpPr>
        <p:spPr>
          <a:xfrm>
            <a:off x="3421266" y="1097258"/>
            <a:ext cx="417977"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r>
              <a:rPr lang="en-NZ" sz="1108" b="1" kern="0" dirty="0">
                <a:solidFill>
                  <a:prstClr val="white"/>
                </a:solidFill>
                <a:latin typeface="Arial Narrow"/>
                <a:ea typeface="Calibri"/>
              </a:rPr>
              <a:t>KEY</a:t>
            </a:r>
          </a:p>
        </p:txBody>
      </p:sp>
      <p:sp>
        <p:nvSpPr>
          <p:cNvPr id="72" name="Rectangle 71"/>
          <p:cNvSpPr/>
          <p:nvPr/>
        </p:nvSpPr>
        <p:spPr>
          <a:xfrm>
            <a:off x="8052350" y="981341"/>
            <a:ext cx="1121361"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r>
              <a:rPr lang="en-NZ" sz="923" i="1" kern="0" dirty="0">
                <a:solidFill>
                  <a:prstClr val="black"/>
                </a:solidFill>
                <a:latin typeface="Arial Narrow"/>
                <a:ea typeface="Calibri"/>
              </a:rPr>
              <a:t>Prerequisites</a:t>
            </a:r>
          </a:p>
        </p:txBody>
      </p:sp>
      <p:sp>
        <p:nvSpPr>
          <p:cNvPr id="73" name="Title 60">
            <a:extLst>
              <a:ext uri="{FF2B5EF4-FFF2-40B4-BE49-F238E27FC236}">
                <a16:creationId xmlns:a16="http://schemas.microsoft.com/office/drawing/2014/main" id="{8D7A933C-8F7A-4EDC-9A90-AD93DC9FD142}"/>
              </a:ext>
            </a:extLst>
          </p:cNvPr>
          <p:cNvSpPr>
            <a:spLocks noGrp="1"/>
          </p:cNvSpPr>
          <p:nvPr>
            <p:ph type="title"/>
          </p:nvPr>
        </p:nvSpPr>
        <p:spPr>
          <a:xfrm>
            <a:off x="3422598" y="378519"/>
            <a:ext cx="8346831" cy="495954"/>
          </a:xfrm>
          <a:prstGeom prst="rect">
            <a:avLst/>
          </a:prstGeom>
          <a:solidFill>
            <a:schemeClr val="bg2">
              <a:lumMod val="50000"/>
            </a:schemeClr>
          </a:solidFill>
          <a:ln>
            <a:noFill/>
          </a:ln>
          <a:effectLst/>
        </p:spPr>
        <p:style>
          <a:lnRef idx="2">
            <a:schemeClr val="accent2"/>
          </a:lnRef>
          <a:fillRef idx="1">
            <a:schemeClr val="lt1"/>
          </a:fillRef>
          <a:effectRef idx="0">
            <a:schemeClr val="accent2"/>
          </a:effectRef>
          <a:fontRef idx="minor">
            <a:schemeClr val="dk1"/>
          </a:fontRef>
        </p:style>
        <p:txBody>
          <a:bodyPr>
            <a:noAutofit/>
          </a:bodyPr>
          <a:lstStyle/>
          <a:p>
            <a:pPr algn="ctr"/>
            <a:r>
              <a:rPr lang="en-NZ" kern="0" spc="185" dirty="0">
                <a:solidFill>
                  <a:schemeClr val="bg1"/>
                </a:solidFill>
                <a:latin typeface="Arial Narrow"/>
                <a:ea typeface="Calibri"/>
                <a:cs typeface="Times New Roman"/>
              </a:rPr>
              <a:t>Map of CoPTTM learning blocks</a:t>
            </a:r>
          </a:p>
        </p:txBody>
      </p:sp>
      <p:grpSp>
        <p:nvGrpSpPr>
          <p:cNvPr id="2" name="Group 1"/>
          <p:cNvGrpSpPr/>
          <p:nvPr/>
        </p:nvGrpSpPr>
        <p:grpSpPr>
          <a:xfrm>
            <a:off x="10185437" y="2092454"/>
            <a:ext cx="1393522" cy="422031"/>
            <a:chOff x="7763290" y="1981074"/>
            <a:chExt cx="1509649" cy="457200"/>
          </a:xfrm>
        </p:grpSpPr>
        <p:sp>
          <p:nvSpPr>
            <p:cNvPr id="24" name="Rectangle 23"/>
            <p:cNvSpPr/>
            <p:nvPr/>
          </p:nvSpPr>
          <p:spPr>
            <a:xfrm>
              <a:off x="7764179" y="1981074"/>
              <a:ext cx="1508760" cy="457200"/>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76" name="Rectangle 75"/>
            <p:cNvSpPr/>
            <p:nvPr/>
          </p:nvSpPr>
          <p:spPr>
            <a:xfrm>
              <a:off x="7773552" y="1990798"/>
              <a:ext cx="728463" cy="437752"/>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74" name="Rectangle 73"/>
            <p:cNvSpPr/>
            <p:nvPr/>
          </p:nvSpPr>
          <p:spPr>
            <a:xfrm>
              <a:off x="7763290" y="1981074"/>
              <a:ext cx="1508760" cy="457200"/>
            </a:xfrm>
            <a:prstGeom prst="rect">
              <a:avLst/>
            </a:prstGeom>
            <a:no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Manager of activities requiring TTM</a:t>
              </a:r>
              <a:endParaRPr lang="en-NZ" sz="1108" kern="0" dirty="0">
                <a:solidFill>
                  <a:sysClr val="window" lastClr="FFFFFF"/>
                </a:solidFill>
                <a:latin typeface="Times New Roman"/>
                <a:ea typeface="Times New Roman"/>
              </a:endParaRPr>
            </a:p>
          </p:txBody>
        </p:sp>
      </p:grpSp>
      <p:sp>
        <p:nvSpPr>
          <p:cNvPr id="75" name="Rectangle 74">
            <a:extLst>
              <a:ext uri="{FF2B5EF4-FFF2-40B4-BE49-F238E27FC236}">
                <a16:creationId xmlns:a16="http://schemas.microsoft.com/office/drawing/2014/main" id="{64BA1FD3-4532-4F7B-8C0C-43B80129F871}"/>
              </a:ext>
            </a:extLst>
          </p:cNvPr>
          <p:cNvSpPr/>
          <p:nvPr/>
        </p:nvSpPr>
        <p:spPr>
          <a:xfrm>
            <a:off x="6145869"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77" name="Rectangle 76">
            <a:extLst>
              <a:ext uri="{FF2B5EF4-FFF2-40B4-BE49-F238E27FC236}">
                <a16:creationId xmlns:a16="http://schemas.microsoft.com/office/drawing/2014/main" id="{A3AE58C5-F56F-44B1-8D89-B792DB0009DC}"/>
              </a:ext>
            </a:extLst>
          </p:cNvPr>
          <p:cNvSpPr/>
          <p:nvPr/>
        </p:nvSpPr>
        <p:spPr>
          <a:xfrm>
            <a:off x="4608974"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cxnSp>
        <p:nvCxnSpPr>
          <p:cNvPr id="78" name="Straight Arrow Connector 77">
            <a:extLst>
              <a:ext uri="{FF2B5EF4-FFF2-40B4-BE49-F238E27FC236}">
                <a16:creationId xmlns:a16="http://schemas.microsoft.com/office/drawing/2014/main" id="{7180930D-EBBE-496A-95FC-774DA3F18A34}"/>
              </a:ext>
            </a:extLst>
          </p:cNvPr>
          <p:cNvCxnSpPr/>
          <p:nvPr/>
        </p:nvCxnSpPr>
        <p:spPr>
          <a:xfrm>
            <a:off x="8342209" y="1411707"/>
            <a:ext cx="436098" cy="0"/>
          </a:xfrm>
          <a:prstGeom prst="straightConnector1">
            <a:avLst/>
          </a:prstGeom>
          <a:noFill/>
          <a:ln w="19050" cap="flat" cmpd="sng" algn="ctr">
            <a:solidFill>
              <a:srgbClr val="544A4F"/>
            </a:solidFill>
            <a:prstDash val="sysDot"/>
            <a:miter lim="800000"/>
            <a:tailEnd type="triangle"/>
          </a:ln>
          <a:effectLst/>
        </p:spPr>
      </p:cxnSp>
      <p:sp>
        <p:nvSpPr>
          <p:cNvPr id="79" name="Text Box 2">
            <a:extLst>
              <a:ext uri="{FF2B5EF4-FFF2-40B4-BE49-F238E27FC236}">
                <a16:creationId xmlns:a16="http://schemas.microsoft.com/office/drawing/2014/main" id="{40AF357A-7CC6-4CFA-912E-2267AFBB1DEC}"/>
              </a:ext>
            </a:extLst>
          </p:cNvPr>
          <p:cNvSpPr txBox="1"/>
          <p:nvPr/>
        </p:nvSpPr>
        <p:spPr>
          <a:xfrm>
            <a:off x="8750172" y="1304792"/>
            <a:ext cx="2916332" cy="256850"/>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spcBef>
                <a:spcPts val="554"/>
              </a:spcBef>
              <a:spcAft>
                <a:spcPts val="554"/>
              </a:spcAft>
            </a:pPr>
            <a:r>
              <a:rPr lang="en-NZ" sz="923" dirty="0">
                <a:solidFill>
                  <a:prstClr val="black"/>
                </a:solidFill>
                <a:latin typeface="Arial Narrow" panose="020B0606020202030204" pitchFamily="34" charset="0"/>
                <a:ea typeface="Calibri"/>
                <a:cs typeface="Times New Roman"/>
              </a:rPr>
              <a:t>Learning block can be combined with next learning block</a:t>
            </a:r>
          </a:p>
        </p:txBody>
      </p:sp>
      <p:sp>
        <p:nvSpPr>
          <p:cNvPr id="80" name="Rectangle 79">
            <a:extLst>
              <a:ext uri="{FF2B5EF4-FFF2-40B4-BE49-F238E27FC236}">
                <a16:creationId xmlns:a16="http://schemas.microsoft.com/office/drawing/2014/main" id="{D74A40A3-D0C2-4010-AADA-60CD4FDC6410}"/>
              </a:ext>
            </a:extLst>
          </p:cNvPr>
          <p:cNvSpPr/>
          <p:nvPr/>
        </p:nvSpPr>
        <p:spPr>
          <a:xfrm>
            <a:off x="3382589" y="1567257"/>
            <a:ext cx="8475934" cy="5026974"/>
          </a:xfrm>
          <a:prstGeom prst="rect">
            <a:avLst/>
          </a:prstGeom>
          <a:solidFill>
            <a:srgbClr val="EEECE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en-NZ" sz="1662">
              <a:solidFill>
                <a:prstClr val="white"/>
              </a:solidFill>
              <a:latin typeface="Calibri"/>
            </a:endParaRPr>
          </a:p>
        </p:txBody>
      </p:sp>
      <p:sp>
        <p:nvSpPr>
          <p:cNvPr id="81" name="Title 1">
            <a:extLst>
              <a:ext uri="{FF2B5EF4-FFF2-40B4-BE49-F238E27FC236}">
                <a16:creationId xmlns:a16="http://schemas.microsoft.com/office/drawing/2014/main" id="{FE6692D7-A3C6-4470-A488-141896ACB8BD}"/>
              </a:ext>
            </a:extLst>
          </p:cNvPr>
          <p:cNvSpPr txBox="1">
            <a:spLocks/>
          </p:cNvSpPr>
          <p:nvPr/>
        </p:nvSpPr>
        <p:spPr bwMode="auto">
          <a:xfrm>
            <a:off x="68095" y="335280"/>
            <a:ext cx="2889114" cy="577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456B"/>
                </a:solidFill>
                <a:latin typeface="Arial" pitchFamily="34" charset="0"/>
                <a:cs typeface="Arial" pitchFamily="34" charset="0"/>
              </a:defRPr>
            </a:lvl2pPr>
            <a:lvl3pPr algn="l" rtl="0" eaLnBrk="0" fontAlgn="base" hangingPunct="0">
              <a:spcBef>
                <a:spcPct val="0"/>
              </a:spcBef>
              <a:spcAft>
                <a:spcPct val="0"/>
              </a:spcAft>
              <a:defRPr sz="3200" b="1">
                <a:solidFill>
                  <a:srgbClr val="00456B"/>
                </a:solidFill>
                <a:latin typeface="Arial" pitchFamily="34" charset="0"/>
                <a:cs typeface="Arial" pitchFamily="34" charset="0"/>
              </a:defRPr>
            </a:lvl3pPr>
            <a:lvl4pPr algn="l" rtl="0" eaLnBrk="0" fontAlgn="base" hangingPunct="0">
              <a:spcBef>
                <a:spcPct val="0"/>
              </a:spcBef>
              <a:spcAft>
                <a:spcPct val="0"/>
              </a:spcAft>
              <a:defRPr sz="3200" b="1">
                <a:solidFill>
                  <a:srgbClr val="00456B"/>
                </a:solidFill>
                <a:latin typeface="Arial" pitchFamily="34" charset="0"/>
                <a:cs typeface="Arial" pitchFamily="34" charset="0"/>
              </a:defRPr>
            </a:lvl4pPr>
            <a:lvl5pPr algn="l" rtl="0" eaLnBrk="0" fontAlgn="base" hangingPunct="0">
              <a:spcBef>
                <a:spcPct val="0"/>
              </a:spcBef>
              <a:spcAft>
                <a:spcPct val="0"/>
              </a:spcAft>
              <a:defRPr sz="3200" b="1">
                <a:solidFill>
                  <a:srgbClr val="00456B"/>
                </a:solidFill>
                <a:latin typeface="Arial" pitchFamily="34" charset="0"/>
                <a:cs typeface="Arial" pitchFamily="34" charset="0"/>
              </a:defRPr>
            </a:lvl5pPr>
            <a:lvl6pPr marL="457200" algn="l" rtl="0" fontAlgn="base">
              <a:spcBef>
                <a:spcPct val="0"/>
              </a:spcBef>
              <a:spcAft>
                <a:spcPct val="0"/>
              </a:spcAft>
              <a:defRPr sz="3200" b="1">
                <a:solidFill>
                  <a:srgbClr val="00456B"/>
                </a:solidFill>
                <a:latin typeface="Arial" pitchFamily="34" charset="0"/>
                <a:cs typeface="Arial" pitchFamily="34" charset="0"/>
              </a:defRPr>
            </a:lvl6pPr>
            <a:lvl7pPr marL="914400" algn="l" rtl="0" fontAlgn="base">
              <a:spcBef>
                <a:spcPct val="0"/>
              </a:spcBef>
              <a:spcAft>
                <a:spcPct val="0"/>
              </a:spcAft>
              <a:defRPr sz="3200" b="1">
                <a:solidFill>
                  <a:srgbClr val="00456B"/>
                </a:solidFill>
                <a:latin typeface="Arial" pitchFamily="34" charset="0"/>
                <a:cs typeface="Arial" pitchFamily="34" charset="0"/>
              </a:defRPr>
            </a:lvl7pPr>
            <a:lvl8pPr marL="1371600" algn="l" rtl="0" fontAlgn="base">
              <a:spcBef>
                <a:spcPct val="0"/>
              </a:spcBef>
              <a:spcAft>
                <a:spcPct val="0"/>
              </a:spcAft>
              <a:defRPr sz="3200" b="1">
                <a:solidFill>
                  <a:srgbClr val="00456B"/>
                </a:solidFill>
                <a:latin typeface="Arial" pitchFamily="34" charset="0"/>
                <a:cs typeface="Arial" pitchFamily="34" charset="0"/>
              </a:defRPr>
            </a:lvl8pPr>
            <a:lvl9pPr marL="1828800" algn="l" rtl="0" fontAlgn="base">
              <a:spcBef>
                <a:spcPct val="0"/>
              </a:spcBef>
              <a:spcAft>
                <a:spcPct val="0"/>
              </a:spcAft>
              <a:defRPr sz="3200" b="1">
                <a:solidFill>
                  <a:srgbClr val="00456B"/>
                </a:solidFill>
                <a:latin typeface="Arial" pitchFamily="34" charset="0"/>
                <a:cs typeface="Arial" pitchFamily="34" charset="0"/>
              </a:defRPr>
            </a:lvl9pPr>
          </a:lstStyle>
          <a:p>
            <a:r>
              <a:rPr lang="en-NZ"/>
              <a:t>Map of learning blocks</a:t>
            </a:r>
            <a:endParaRPr lang="en-NZ" dirty="0"/>
          </a:p>
        </p:txBody>
      </p:sp>
    </p:spTree>
    <p:custDataLst>
      <p:tags r:id="rId1"/>
    </p:custDataLst>
    <p:extLst>
      <p:ext uri="{BB962C8B-B14F-4D97-AF65-F5344CB8AC3E}">
        <p14:creationId xmlns:p14="http://schemas.microsoft.com/office/powerpoint/2010/main" val="407730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97976" y="0"/>
            <a:ext cx="9194024" cy="6858000"/>
          </a:xfrm>
          <a:prstGeom prst="rect">
            <a:avLst/>
          </a:prstGeom>
          <a:solidFill>
            <a:srgbClr val="DDD9C3"/>
          </a:solidFill>
          <a:ln>
            <a:noFill/>
          </a:ln>
        </p:spPr>
      </p:sp>
      <p:sp>
        <p:nvSpPr>
          <p:cNvPr id="67" name="Rectangle 66"/>
          <p:cNvSpPr/>
          <p:nvPr/>
        </p:nvSpPr>
        <p:spPr>
          <a:xfrm>
            <a:off x="3405940" y="975292"/>
            <a:ext cx="8366174" cy="55409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en-NZ" sz="1662">
              <a:solidFill>
                <a:prstClr val="white"/>
              </a:solidFill>
              <a:latin typeface="Calibri"/>
            </a:endParaRPr>
          </a:p>
        </p:txBody>
      </p:sp>
      <p:sp>
        <p:nvSpPr>
          <p:cNvPr id="7" name="Rectangle: Rounded Corners 255"/>
          <p:cNvSpPr/>
          <p:nvPr/>
        </p:nvSpPr>
        <p:spPr>
          <a:xfrm>
            <a:off x="3413560" y="1764833"/>
            <a:ext cx="4662854" cy="2287913"/>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9" name="Rectangle 8"/>
          <p:cNvSpPr/>
          <p:nvPr/>
        </p:nvSpPr>
        <p:spPr>
          <a:xfrm>
            <a:off x="5155499" y="2504366"/>
            <a:ext cx="1301262"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a:solidFill>
                  <a:sysClr val="window" lastClr="FFFFFF"/>
                </a:solidFill>
                <a:latin typeface="Arial Narrow"/>
                <a:ea typeface="Calibri"/>
              </a:rPr>
              <a:t>TC  </a:t>
            </a:r>
            <a:endParaRPr lang="en-NZ" sz="1108" kern="0">
              <a:solidFill>
                <a:sysClr val="window" lastClr="FFFFFF"/>
              </a:solidFill>
              <a:latin typeface="Times New Roman"/>
              <a:ea typeface="Times New Roman"/>
            </a:endParaRPr>
          </a:p>
        </p:txBody>
      </p:sp>
      <p:sp>
        <p:nvSpPr>
          <p:cNvPr id="10" name="Rectangle 9"/>
          <p:cNvSpPr/>
          <p:nvPr/>
        </p:nvSpPr>
        <p:spPr>
          <a:xfrm>
            <a:off x="6739476" y="2047217"/>
            <a:ext cx="969469" cy="303862"/>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a:solidFill>
                  <a:sysClr val="window" lastClr="FFFFFF"/>
                </a:solidFill>
                <a:latin typeface="Arial Narrow"/>
                <a:ea typeface="Calibri"/>
              </a:rPr>
              <a:t>Mobile Driver </a:t>
            </a:r>
            <a:endParaRPr lang="en-NZ" sz="1108" kern="0">
              <a:solidFill>
                <a:sysClr val="window" lastClr="FFFFFF"/>
              </a:solidFill>
              <a:latin typeface="Times New Roman"/>
              <a:ea typeface="Times New Roman"/>
            </a:endParaRPr>
          </a:p>
        </p:txBody>
      </p:sp>
      <p:sp>
        <p:nvSpPr>
          <p:cNvPr id="11" name="Rectangle 10"/>
          <p:cNvSpPr/>
          <p:nvPr/>
        </p:nvSpPr>
        <p:spPr>
          <a:xfrm>
            <a:off x="5153487" y="2961515"/>
            <a:ext cx="1301262" cy="303862"/>
          </a:xfrm>
          <a:prstGeom prst="rect">
            <a:avLst/>
          </a:prstGeom>
          <a:solidFill>
            <a:srgbClr val="9BBB59"/>
          </a:solidFill>
          <a:ln w="19050">
            <a:solidFill>
              <a:schemeClr val="tx1"/>
            </a:solidFill>
            <a:prstDash val="sysDot"/>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Universal STMS</a:t>
            </a:r>
            <a:endParaRPr lang="en-NZ" sz="1108" kern="0" dirty="0">
              <a:solidFill>
                <a:sysClr val="window" lastClr="FFFFFF"/>
              </a:solidFill>
              <a:latin typeface="Times New Roman"/>
              <a:ea typeface="Times New Roman"/>
            </a:endParaRPr>
          </a:p>
        </p:txBody>
      </p:sp>
      <p:sp>
        <p:nvSpPr>
          <p:cNvPr id="12" name="Rectangle 11"/>
          <p:cNvSpPr/>
          <p:nvPr/>
        </p:nvSpPr>
        <p:spPr>
          <a:xfrm>
            <a:off x="3707964" y="3590690"/>
            <a:ext cx="1129846"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L1</a:t>
            </a:r>
            <a:endParaRPr lang="en-NZ" sz="1108" kern="0" dirty="0">
              <a:solidFill>
                <a:sysClr val="window" lastClr="FFFFFF"/>
              </a:solidFill>
              <a:latin typeface="Times New Roman"/>
              <a:ea typeface="Times New Roman"/>
            </a:endParaRPr>
          </a:p>
        </p:txBody>
      </p:sp>
      <p:sp>
        <p:nvSpPr>
          <p:cNvPr id="13" name="Rectangle 12"/>
          <p:cNvSpPr/>
          <p:nvPr/>
        </p:nvSpPr>
        <p:spPr>
          <a:xfrm>
            <a:off x="5239542" y="3590691"/>
            <a:ext cx="1129846" cy="303659"/>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L2</a:t>
            </a:r>
            <a:endParaRPr lang="en-NZ" sz="1108" kern="0" dirty="0">
              <a:solidFill>
                <a:sysClr val="window" lastClr="FFFFFF"/>
              </a:solidFill>
              <a:latin typeface="Times New Roman"/>
              <a:ea typeface="Times New Roman"/>
            </a:endParaRPr>
          </a:p>
        </p:txBody>
      </p:sp>
      <p:sp>
        <p:nvSpPr>
          <p:cNvPr id="14" name="Rectangle 13"/>
          <p:cNvSpPr/>
          <p:nvPr/>
        </p:nvSpPr>
        <p:spPr>
          <a:xfrm>
            <a:off x="6735681" y="3590690"/>
            <a:ext cx="1129846"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L3</a:t>
            </a:r>
            <a:endParaRPr lang="en-NZ" sz="1108" kern="0" dirty="0">
              <a:solidFill>
                <a:sysClr val="window" lastClr="FFFFFF"/>
              </a:solidFill>
              <a:latin typeface="Times New Roman"/>
              <a:ea typeface="Times New Roman"/>
            </a:endParaRPr>
          </a:p>
        </p:txBody>
      </p:sp>
      <p:cxnSp>
        <p:nvCxnSpPr>
          <p:cNvPr id="15" name="Straight Arrow Connector 14"/>
          <p:cNvCxnSpPr/>
          <p:nvPr/>
        </p:nvCxnSpPr>
        <p:spPr>
          <a:xfrm>
            <a:off x="5801441" y="2351080"/>
            <a:ext cx="0" cy="153287"/>
          </a:xfrm>
          <a:prstGeom prst="straightConnector1">
            <a:avLst/>
          </a:prstGeom>
          <a:noFill/>
          <a:ln w="19050" cap="flat" cmpd="sng" algn="ctr">
            <a:solidFill>
              <a:srgbClr val="544A4F"/>
            </a:solidFill>
            <a:prstDash val="solid"/>
            <a:miter lim="800000"/>
            <a:tailEnd type="triangle"/>
          </a:ln>
          <a:effectLst/>
        </p:spPr>
      </p:cxnSp>
      <p:cxnSp>
        <p:nvCxnSpPr>
          <p:cNvPr id="16" name="Straight Arrow Connector 15"/>
          <p:cNvCxnSpPr/>
          <p:nvPr/>
        </p:nvCxnSpPr>
        <p:spPr>
          <a:xfrm flipH="1">
            <a:off x="5799429" y="2808230"/>
            <a:ext cx="2012" cy="153287"/>
          </a:xfrm>
          <a:prstGeom prst="straightConnector1">
            <a:avLst/>
          </a:prstGeom>
          <a:noFill/>
          <a:ln w="19050" cap="flat" cmpd="sng" algn="ctr">
            <a:solidFill>
              <a:srgbClr val="544A4F"/>
            </a:solidFill>
            <a:prstDash val="solid"/>
            <a:miter lim="800000"/>
            <a:tailEnd type="triangle"/>
          </a:ln>
          <a:effectLst/>
        </p:spPr>
      </p:cxnSp>
      <p:sp>
        <p:nvSpPr>
          <p:cNvPr id="17" name="Text Box 264"/>
          <p:cNvSpPr txBox="1"/>
          <p:nvPr/>
        </p:nvSpPr>
        <p:spPr>
          <a:xfrm>
            <a:off x="3409747" y="1641871"/>
            <a:ext cx="4667421"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TTM crew</a:t>
            </a:r>
            <a:endParaRPr lang="en-NZ" sz="1108" kern="0" spc="185" dirty="0">
              <a:solidFill>
                <a:sysClr val="windowText" lastClr="000000"/>
              </a:solidFill>
              <a:latin typeface="Arial"/>
              <a:ea typeface="Calibri"/>
              <a:cs typeface="Times New Roman"/>
            </a:endParaRPr>
          </a:p>
        </p:txBody>
      </p:sp>
      <p:cxnSp>
        <p:nvCxnSpPr>
          <p:cNvPr id="18" name="Straight Arrow Connector 17"/>
          <p:cNvCxnSpPr>
            <a:endCxn id="10" idx="1"/>
          </p:cNvCxnSpPr>
          <p:nvPr/>
        </p:nvCxnSpPr>
        <p:spPr>
          <a:xfrm>
            <a:off x="6456761" y="2199148"/>
            <a:ext cx="282714" cy="0"/>
          </a:xfrm>
          <a:prstGeom prst="straightConnector1">
            <a:avLst/>
          </a:prstGeom>
          <a:noFill/>
          <a:ln w="19050" cap="flat" cmpd="sng" algn="ctr">
            <a:solidFill>
              <a:srgbClr val="544A4F"/>
            </a:solidFill>
            <a:prstDash val="solid"/>
            <a:miter lim="800000"/>
            <a:tailEnd type="triangle"/>
          </a:ln>
          <a:effectLst/>
        </p:spPr>
      </p:cxnSp>
      <p:cxnSp>
        <p:nvCxnSpPr>
          <p:cNvPr id="27" name="Connector: Elbow 276"/>
          <p:cNvCxnSpPr>
            <a:stCxn id="11" idx="2"/>
            <a:endCxn id="14" idx="0"/>
          </p:cNvCxnSpPr>
          <p:nvPr/>
        </p:nvCxnSpPr>
        <p:spPr>
          <a:xfrm>
            <a:off x="5804119" y="3265378"/>
            <a:ext cx="1496486" cy="325313"/>
          </a:xfrm>
          <a:prstGeom prst="straightConnector1">
            <a:avLst/>
          </a:prstGeom>
          <a:noFill/>
          <a:ln w="19050" cap="flat" cmpd="sng" algn="ctr">
            <a:solidFill>
              <a:srgbClr val="544A4F"/>
            </a:solidFill>
            <a:prstDash val="sysDot"/>
            <a:miter lim="800000"/>
            <a:tailEnd type="triangle"/>
          </a:ln>
          <a:effectLst/>
        </p:spPr>
      </p:cxnSp>
      <p:cxnSp>
        <p:nvCxnSpPr>
          <p:cNvPr id="28" name="Connector: Elbow 277"/>
          <p:cNvCxnSpPr>
            <a:cxnSpLocks/>
            <a:stCxn id="11" idx="2"/>
            <a:endCxn id="13" idx="0"/>
          </p:cNvCxnSpPr>
          <p:nvPr/>
        </p:nvCxnSpPr>
        <p:spPr>
          <a:xfrm rot="16200000" flipH="1">
            <a:off x="5641636" y="3427861"/>
            <a:ext cx="325313" cy="347"/>
          </a:xfrm>
          <a:prstGeom prst="bentConnector3">
            <a:avLst>
              <a:gd name="adj1" fmla="val 50000"/>
            </a:avLst>
          </a:prstGeom>
          <a:noFill/>
          <a:ln w="19050" cap="flat" cmpd="sng" algn="ctr">
            <a:solidFill>
              <a:srgbClr val="544A4F"/>
            </a:solidFill>
            <a:prstDash val="sysDot"/>
            <a:miter lim="800000"/>
            <a:tailEnd type="triangle"/>
          </a:ln>
          <a:effectLst/>
        </p:spPr>
      </p:cxnSp>
      <p:cxnSp>
        <p:nvCxnSpPr>
          <p:cNvPr id="29" name="Connector: Elbow 278"/>
          <p:cNvCxnSpPr>
            <a:stCxn id="11" idx="2"/>
            <a:endCxn id="12" idx="0"/>
          </p:cNvCxnSpPr>
          <p:nvPr/>
        </p:nvCxnSpPr>
        <p:spPr>
          <a:xfrm flipH="1">
            <a:off x="4272888" y="3265378"/>
            <a:ext cx="1531231" cy="325313"/>
          </a:xfrm>
          <a:prstGeom prst="straightConnector1">
            <a:avLst/>
          </a:prstGeom>
          <a:noFill/>
          <a:ln w="19050" cap="flat" cmpd="sng" algn="ctr">
            <a:solidFill>
              <a:srgbClr val="544A4F"/>
            </a:solidFill>
            <a:prstDash val="sysDot"/>
            <a:miter lim="800000"/>
            <a:tailEnd type="triangle"/>
          </a:ln>
          <a:effectLst/>
        </p:spPr>
      </p:cxnSp>
      <p:sp>
        <p:nvSpPr>
          <p:cNvPr id="50" name="Rectangle 49"/>
          <p:cNvSpPr/>
          <p:nvPr/>
        </p:nvSpPr>
        <p:spPr>
          <a:xfrm>
            <a:off x="4041128" y="1224183"/>
            <a:ext cx="825642" cy="210726"/>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TTM Mentor</a:t>
            </a:r>
            <a:endParaRPr lang="en-NZ" sz="923" kern="0" dirty="0">
              <a:solidFill>
                <a:sysClr val="window" lastClr="FFFFFF"/>
              </a:solidFill>
              <a:latin typeface="Times New Roman"/>
              <a:ea typeface="Times New Roman"/>
            </a:endParaRPr>
          </a:p>
        </p:txBody>
      </p:sp>
      <p:sp>
        <p:nvSpPr>
          <p:cNvPr id="53" name="Rectangle 52"/>
          <p:cNvSpPr/>
          <p:nvPr/>
        </p:nvSpPr>
        <p:spPr>
          <a:xfrm>
            <a:off x="5959243" y="1224183"/>
            <a:ext cx="974217" cy="210726"/>
          </a:xfrm>
          <a:prstGeom prst="rect">
            <a:avLst/>
          </a:prstGeom>
          <a:solidFill>
            <a:srgbClr val="9BBB59"/>
          </a:solidFill>
          <a:ln w="19050">
            <a:solidFill>
              <a:schemeClr val="accent3"/>
            </a:solid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CoPTTM Trainer </a:t>
            </a:r>
            <a:endParaRPr lang="en-NZ" sz="923" kern="0" dirty="0">
              <a:solidFill>
                <a:sysClr val="window" lastClr="FFFFFF"/>
              </a:solidFill>
              <a:latin typeface="Times New Roman"/>
              <a:ea typeface="Times New Roman"/>
            </a:endParaRPr>
          </a:p>
        </p:txBody>
      </p:sp>
      <p:sp>
        <p:nvSpPr>
          <p:cNvPr id="54" name="Rectangle 53"/>
          <p:cNvSpPr/>
          <p:nvPr/>
        </p:nvSpPr>
        <p:spPr>
          <a:xfrm>
            <a:off x="7016887" y="1224183"/>
            <a:ext cx="1001620" cy="210726"/>
          </a:xfrm>
          <a:prstGeom prst="rect">
            <a:avLst/>
          </a:prstGeom>
          <a:solidFill>
            <a:srgbClr val="6FA8DB"/>
          </a:solidFill>
          <a:ln w="19050">
            <a:solidFill>
              <a:srgbClr val="6FA8DB"/>
            </a:solid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Specialist Trainer</a:t>
            </a:r>
            <a:endParaRPr lang="en-NZ" sz="923" kern="0" dirty="0">
              <a:solidFill>
                <a:sysClr val="window" lastClr="FFFFFF"/>
              </a:solidFill>
              <a:latin typeface="Times New Roman"/>
              <a:ea typeface="Times New Roman"/>
            </a:endParaRPr>
          </a:p>
        </p:txBody>
      </p:sp>
      <p:sp>
        <p:nvSpPr>
          <p:cNvPr id="55" name="Rectangle 54"/>
          <p:cNvSpPr/>
          <p:nvPr/>
        </p:nvSpPr>
        <p:spPr>
          <a:xfrm>
            <a:off x="4950197" y="1224183"/>
            <a:ext cx="925619" cy="210726"/>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spcAft>
                <a:spcPts val="554"/>
              </a:spcAft>
              <a:defRPr/>
            </a:pPr>
            <a:r>
              <a:rPr lang="en-NZ" sz="923" b="1" kern="0" dirty="0">
                <a:solidFill>
                  <a:sysClr val="window" lastClr="FFFFFF"/>
                </a:solidFill>
                <a:latin typeface="Arial Narrow"/>
                <a:ea typeface="Calibri"/>
              </a:rPr>
              <a:t>eLearning pack</a:t>
            </a:r>
            <a:endParaRPr lang="en-NZ" sz="923" kern="0" dirty="0">
              <a:solidFill>
                <a:sysClr val="window" lastClr="FFFFFF"/>
              </a:solidFill>
              <a:latin typeface="Times New Roman"/>
              <a:ea typeface="Times New Roman"/>
            </a:endParaRPr>
          </a:p>
        </p:txBody>
      </p:sp>
      <p:sp>
        <p:nvSpPr>
          <p:cNvPr id="59" name="Rectangle 58"/>
          <p:cNvSpPr/>
          <p:nvPr/>
        </p:nvSpPr>
        <p:spPr>
          <a:xfrm>
            <a:off x="6163208" y="2504126"/>
            <a:ext cx="296697" cy="301628"/>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64" name="Rectangle 63"/>
          <p:cNvSpPr/>
          <p:nvPr/>
        </p:nvSpPr>
        <p:spPr>
          <a:xfrm>
            <a:off x="7636800"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66" name="Rectangle 65"/>
          <p:cNvSpPr/>
          <p:nvPr/>
        </p:nvSpPr>
        <p:spPr>
          <a:xfrm>
            <a:off x="3967977" y="970087"/>
            <a:ext cx="1121361"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r>
              <a:rPr lang="en-NZ" sz="923" i="1" kern="0" dirty="0">
                <a:solidFill>
                  <a:prstClr val="black"/>
                </a:solidFill>
                <a:latin typeface="Arial Narrow"/>
                <a:ea typeface="Calibri"/>
              </a:rPr>
              <a:t>Delivery</a:t>
            </a:r>
            <a:r>
              <a:rPr lang="en-NZ" sz="923" i="1" kern="0" dirty="0">
                <a:solidFill>
                  <a:sysClr val="window" lastClr="FFFFFF"/>
                </a:solidFill>
                <a:latin typeface="Arial Narrow"/>
                <a:ea typeface="Calibri"/>
              </a:rPr>
              <a:t> </a:t>
            </a:r>
            <a:r>
              <a:rPr lang="en-NZ" sz="923" i="1" kern="0" dirty="0">
                <a:solidFill>
                  <a:prstClr val="black"/>
                </a:solidFill>
                <a:latin typeface="Arial Narrow"/>
                <a:ea typeface="Calibri"/>
              </a:rPr>
              <a:t>options</a:t>
            </a:r>
          </a:p>
        </p:txBody>
      </p:sp>
      <p:sp>
        <p:nvSpPr>
          <p:cNvPr id="60" name="Rectangle 59"/>
          <p:cNvSpPr/>
          <p:nvPr/>
        </p:nvSpPr>
        <p:spPr>
          <a:xfrm>
            <a:off x="5802299" y="2042527"/>
            <a:ext cx="654462" cy="303862"/>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108" kern="0" dirty="0">
              <a:solidFill>
                <a:sysClr val="window" lastClr="FFFFFF"/>
              </a:solidFill>
              <a:latin typeface="Times New Roman"/>
              <a:ea typeface="Times New Roman"/>
            </a:endParaRPr>
          </a:p>
        </p:txBody>
      </p:sp>
      <p:sp>
        <p:nvSpPr>
          <p:cNvPr id="61" name="Rectangle 60"/>
          <p:cNvSpPr/>
          <p:nvPr/>
        </p:nvSpPr>
        <p:spPr>
          <a:xfrm>
            <a:off x="5155500" y="2042527"/>
            <a:ext cx="654462" cy="303862"/>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65" name="Rectangle 64"/>
          <p:cNvSpPr/>
          <p:nvPr/>
        </p:nvSpPr>
        <p:spPr>
          <a:xfrm>
            <a:off x="5362142" y="2037838"/>
            <a:ext cx="909711" cy="303862"/>
          </a:xfrm>
          <a:prstGeom prst="rect">
            <a:avLst/>
          </a:prstGeom>
          <a:no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r>
              <a:rPr lang="en-NZ" sz="1108" b="1" kern="0" dirty="0">
                <a:solidFill>
                  <a:sysClr val="window" lastClr="FFFFFF"/>
                </a:solidFill>
                <a:latin typeface="Arial Narrow"/>
                <a:ea typeface="Calibri"/>
              </a:rPr>
              <a:t>TTM Worker</a:t>
            </a:r>
            <a:endParaRPr lang="en-NZ" sz="1108" kern="0" dirty="0">
              <a:solidFill>
                <a:sysClr val="window" lastClr="FFFFFF"/>
              </a:solidFill>
              <a:latin typeface="Times New Roman"/>
              <a:ea typeface="Times New Roman"/>
            </a:endParaRPr>
          </a:p>
        </p:txBody>
      </p:sp>
      <p:cxnSp>
        <p:nvCxnSpPr>
          <p:cNvPr id="68" name="Straight Arrow Connector 67"/>
          <p:cNvCxnSpPr/>
          <p:nvPr/>
        </p:nvCxnSpPr>
        <p:spPr>
          <a:xfrm>
            <a:off x="8334930" y="1256962"/>
            <a:ext cx="436098" cy="0"/>
          </a:xfrm>
          <a:prstGeom prst="straightConnector1">
            <a:avLst/>
          </a:prstGeom>
          <a:noFill/>
          <a:ln w="19050" cap="flat" cmpd="sng" algn="ctr">
            <a:solidFill>
              <a:srgbClr val="544A4F"/>
            </a:solidFill>
            <a:prstDash val="solid"/>
            <a:miter lim="800000"/>
            <a:tailEnd type="triangle"/>
          </a:ln>
          <a:effectLst/>
        </p:spPr>
      </p:cxnSp>
      <p:sp>
        <p:nvSpPr>
          <p:cNvPr id="69" name="Text Box 2"/>
          <p:cNvSpPr txBox="1"/>
          <p:nvPr/>
        </p:nvSpPr>
        <p:spPr>
          <a:xfrm>
            <a:off x="8742893" y="1143014"/>
            <a:ext cx="2916332" cy="256850"/>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spcBef>
                <a:spcPts val="554"/>
              </a:spcBef>
              <a:spcAft>
                <a:spcPts val="554"/>
              </a:spcAft>
            </a:pPr>
            <a:r>
              <a:rPr lang="en-NZ" sz="923" dirty="0">
                <a:solidFill>
                  <a:prstClr val="black"/>
                </a:solidFill>
                <a:latin typeface="Arial Narrow" panose="020B0606020202030204" pitchFamily="34" charset="0"/>
                <a:ea typeface="Calibri"/>
                <a:cs typeface="Times New Roman"/>
              </a:rPr>
              <a:t>Requires completion </a:t>
            </a:r>
            <a:r>
              <a:rPr lang="en-NZ" sz="1000" dirty="0">
                <a:solidFill>
                  <a:prstClr val="black"/>
                </a:solidFill>
                <a:latin typeface="Arial Narrow" panose="020B0606020202030204" pitchFamily="34" charset="0"/>
                <a:ea typeface="Calibri"/>
                <a:cs typeface="Times New Roman"/>
              </a:rPr>
              <a:t>before</a:t>
            </a:r>
            <a:r>
              <a:rPr lang="en-NZ" sz="923" dirty="0">
                <a:solidFill>
                  <a:prstClr val="black"/>
                </a:solidFill>
                <a:latin typeface="Arial Narrow" panose="020B0606020202030204" pitchFamily="34" charset="0"/>
                <a:ea typeface="Calibri"/>
                <a:cs typeface="Times New Roman"/>
              </a:rPr>
              <a:t> starting next learning block</a:t>
            </a:r>
          </a:p>
        </p:txBody>
      </p:sp>
      <p:sp>
        <p:nvSpPr>
          <p:cNvPr id="71" name="Rectangle 70"/>
          <p:cNvSpPr/>
          <p:nvPr/>
        </p:nvSpPr>
        <p:spPr>
          <a:xfrm>
            <a:off x="3407272" y="974155"/>
            <a:ext cx="397024" cy="554467"/>
          </a:xfrm>
          <a:prstGeom prst="rect">
            <a:avLst/>
          </a:prstGeom>
          <a:solidFill>
            <a:schemeClr val="bg2">
              <a:lumMod val="50000"/>
            </a:schemeClr>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70" name="Rectangle 69"/>
          <p:cNvSpPr/>
          <p:nvPr/>
        </p:nvSpPr>
        <p:spPr>
          <a:xfrm>
            <a:off x="3413987" y="1097258"/>
            <a:ext cx="417977"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r>
              <a:rPr lang="en-NZ" sz="1108" b="1" kern="0" dirty="0">
                <a:solidFill>
                  <a:prstClr val="white"/>
                </a:solidFill>
                <a:latin typeface="Arial Narrow"/>
                <a:ea typeface="Calibri"/>
              </a:rPr>
              <a:t>KEY</a:t>
            </a:r>
          </a:p>
        </p:txBody>
      </p:sp>
      <p:sp>
        <p:nvSpPr>
          <p:cNvPr id="72" name="Rectangle 71"/>
          <p:cNvSpPr/>
          <p:nvPr/>
        </p:nvSpPr>
        <p:spPr>
          <a:xfrm>
            <a:off x="8045071" y="981341"/>
            <a:ext cx="1121361"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r>
              <a:rPr lang="en-NZ" sz="923" i="1" kern="0" dirty="0">
                <a:solidFill>
                  <a:prstClr val="black"/>
                </a:solidFill>
                <a:latin typeface="Arial Narrow"/>
                <a:ea typeface="Calibri"/>
              </a:rPr>
              <a:t>Prerequisites</a:t>
            </a:r>
          </a:p>
        </p:txBody>
      </p:sp>
      <p:sp>
        <p:nvSpPr>
          <p:cNvPr id="73" name="Title 60">
            <a:extLst>
              <a:ext uri="{FF2B5EF4-FFF2-40B4-BE49-F238E27FC236}">
                <a16:creationId xmlns:a16="http://schemas.microsoft.com/office/drawing/2014/main" id="{8D7A933C-8F7A-4EDC-9A90-AD93DC9FD142}"/>
              </a:ext>
            </a:extLst>
          </p:cNvPr>
          <p:cNvSpPr>
            <a:spLocks noGrp="1"/>
          </p:cNvSpPr>
          <p:nvPr>
            <p:ph type="title"/>
          </p:nvPr>
        </p:nvSpPr>
        <p:spPr>
          <a:xfrm>
            <a:off x="3415319" y="378519"/>
            <a:ext cx="8346831" cy="495954"/>
          </a:xfrm>
          <a:prstGeom prst="rect">
            <a:avLst/>
          </a:prstGeom>
          <a:solidFill>
            <a:schemeClr val="bg2">
              <a:lumMod val="50000"/>
            </a:schemeClr>
          </a:solidFill>
          <a:ln>
            <a:noFill/>
          </a:ln>
          <a:effectLst/>
        </p:spPr>
        <p:style>
          <a:lnRef idx="2">
            <a:schemeClr val="accent2"/>
          </a:lnRef>
          <a:fillRef idx="1">
            <a:schemeClr val="lt1"/>
          </a:fillRef>
          <a:effectRef idx="0">
            <a:schemeClr val="accent2"/>
          </a:effectRef>
          <a:fontRef idx="minor">
            <a:schemeClr val="dk1"/>
          </a:fontRef>
        </p:style>
        <p:txBody>
          <a:bodyPr>
            <a:noAutofit/>
          </a:bodyPr>
          <a:lstStyle/>
          <a:p>
            <a:pPr algn="ctr"/>
            <a:r>
              <a:rPr lang="en-NZ" kern="0" spc="185" dirty="0">
                <a:solidFill>
                  <a:schemeClr val="bg1"/>
                </a:solidFill>
                <a:latin typeface="Arial Narrow"/>
                <a:ea typeface="Calibri"/>
                <a:cs typeface="Times New Roman"/>
              </a:rPr>
              <a:t>Map of CoPTTM learning blocks</a:t>
            </a:r>
          </a:p>
        </p:txBody>
      </p:sp>
      <p:sp>
        <p:nvSpPr>
          <p:cNvPr id="75" name="Rectangle 74">
            <a:extLst>
              <a:ext uri="{FF2B5EF4-FFF2-40B4-BE49-F238E27FC236}">
                <a16:creationId xmlns:a16="http://schemas.microsoft.com/office/drawing/2014/main" id="{64BA1FD3-4532-4F7B-8C0C-43B80129F871}"/>
              </a:ext>
            </a:extLst>
          </p:cNvPr>
          <p:cNvSpPr/>
          <p:nvPr/>
        </p:nvSpPr>
        <p:spPr>
          <a:xfrm>
            <a:off x="6138590"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77" name="Rectangle 76">
            <a:extLst>
              <a:ext uri="{FF2B5EF4-FFF2-40B4-BE49-F238E27FC236}">
                <a16:creationId xmlns:a16="http://schemas.microsoft.com/office/drawing/2014/main" id="{A3AE58C5-F56F-44B1-8D89-B792DB0009DC}"/>
              </a:ext>
            </a:extLst>
          </p:cNvPr>
          <p:cNvSpPr/>
          <p:nvPr/>
        </p:nvSpPr>
        <p:spPr>
          <a:xfrm>
            <a:off x="4601695"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cxnSp>
        <p:nvCxnSpPr>
          <p:cNvPr id="78" name="Straight Arrow Connector 77">
            <a:extLst>
              <a:ext uri="{FF2B5EF4-FFF2-40B4-BE49-F238E27FC236}">
                <a16:creationId xmlns:a16="http://schemas.microsoft.com/office/drawing/2014/main" id="{7180930D-EBBE-496A-95FC-774DA3F18A34}"/>
              </a:ext>
            </a:extLst>
          </p:cNvPr>
          <p:cNvCxnSpPr/>
          <p:nvPr/>
        </p:nvCxnSpPr>
        <p:spPr>
          <a:xfrm>
            <a:off x="8334930" y="1411707"/>
            <a:ext cx="436098" cy="0"/>
          </a:xfrm>
          <a:prstGeom prst="straightConnector1">
            <a:avLst/>
          </a:prstGeom>
          <a:noFill/>
          <a:ln w="19050" cap="flat" cmpd="sng" algn="ctr">
            <a:solidFill>
              <a:srgbClr val="544A4F"/>
            </a:solidFill>
            <a:prstDash val="sysDot"/>
            <a:miter lim="800000"/>
            <a:tailEnd type="triangle"/>
          </a:ln>
          <a:effectLst/>
        </p:spPr>
      </p:cxnSp>
      <p:sp>
        <p:nvSpPr>
          <p:cNvPr id="79" name="Text Box 2">
            <a:extLst>
              <a:ext uri="{FF2B5EF4-FFF2-40B4-BE49-F238E27FC236}">
                <a16:creationId xmlns:a16="http://schemas.microsoft.com/office/drawing/2014/main" id="{40AF357A-7CC6-4CFA-912E-2267AFBB1DEC}"/>
              </a:ext>
            </a:extLst>
          </p:cNvPr>
          <p:cNvSpPr txBox="1"/>
          <p:nvPr/>
        </p:nvSpPr>
        <p:spPr>
          <a:xfrm>
            <a:off x="8742893" y="1304792"/>
            <a:ext cx="2916332" cy="256850"/>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spcBef>
                <a:spcPts val="554"/>
              </a:spcBef>
              <a:spcAft>
                <a:spcPts val="554"/>
              </a:spcAft>
            </a:pPr>
            <a:r>
              <a:rPr lang="en-NZ" sz="1000" dirty="0">
                <a:solidFill>
                  <a:prstClr val="black"/>
                </a:solidFill>
                <a:latin typeface="Arial Narrow" panose="020B0606020202030204" pitchFamily="34" charset="0"/>
                <a:ea typeface="Calibri"/>
                <a:cs typeface="Times New Roman"/>
              </a:rPr>
              <a:t>Learning block can be combined with next learning block</a:t>
            </a:r>
          </a:p>
        </p:txBody>
      </p:sp>
      <p:sp>
        <p:nvSpPr>
          <p:cNvPr id="38" name="Title 1">
            <a:extLst>
              <a:ext uri="{FF2B5EF4-FFF2-40B4-BE49-F238E27FC236}">
                <a16:creationId xmlns:a16="http://schemas.microsoft.com/office/drawing/2014/main" id="{B05F345E-56C5-4D74-9EF5-FEA0291920BC}"/>
              </a:ext>
            </a:extLst>
          </p:cNvPr>
          <p:cNvSpPr txBox="1">
            <a:spLocks/>
          </p:cNvSpPr>
          <p:nvPr/>
        </p:nvSpPr>
        <p:spPr bwMode="auto">
          <a:xfrm>
            <a:off x="68095" y="335280"/>
            <a:ext cx="2889114" cy="577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456B"/>
                </a:solidFill>
                <a:latin typeface="Arial" pitchFamily="34" charset="0"/>
                <a:cs typeface="Arial" pitchFamily="34" charset="0"/>
              </a:defRPr>
            </a:lvl2pPr>
            <a:lvl3pPr algn="l" rtl="0" eaLnBrk="0" fontAlgn="base" hangingPunct="0">
              <a:spcBef>
                <a:spcPct val="0"/>
              </a:spcBef>
              <a:spcAft>
                <a:spcPct val="0"/>
              </a:spcAft>
              <a:defRPr sz="3200" b="1">
                <a:solidFill>
                  <a:srgbClr val="00456B"/>
                </a:solidFill>
                <a:latin typeface="Arial" pitchFamily="34" charset="0"/>
                <a:cs typeface="Arial" pitchFamily="34" charset="0"/>
              </a:defRPr>
            </a:lvl3pPr>
            <a:lvl4pPr algn="l" rtl="0" eaLnBrk="0" fontAlgn="base" hangingPunct="0">
              <a:spcBef>
                <a:spcPct val="0"/>
              </a:spcBef>
              <a:spcAft>
                <a:spcPct val="0"/>
              </a:spcAft>
              <a:defRPr sz="3200" b="1">
                <a:solidFill>
                  <a:srgbClr val="00456B"/>
                </a:solidFill>
                <a:latin typeface="Arial" pitchFamily="34" charset="0"/>
                <a:cs typeface="Arial" pitchFamily="34" charset="0"/>
              </a:defRPr>
            </a:lvl4pPr>
            <a:lvl5pPr algn="l" rtl="0" eaLnBrk="0" fontAlgn="base" hangingPunct="0">
              <a:spcBef>
                <a:spcPct val="0"/>
              </a:spcBef>
              <a:spcAft>
                <a:spcPct val="0"/>
              </a:spcAft>
              <a:defRPr sz="3200" b="1">
                <a:solidFill>
                  <a:srgbClr val="00456B"/>
                </a:solidFill>
                <a:latin typeface="Arial" pitchFamily="34" charset="0"/>
                <a:cs typeface="Arial" pitchFamily="34" charset="0"/>
              </a:defRPr>
            </a:lvl5pPr>
            <a:lvl6pPr marL="457200" algn="l" rtl="0" fontAlgn="base">
              <a:spcBef>
                <a:spcPct val="0"/>
              </a:spcBef>
              <a:spcAft>
                <a:spcPct val="0"/>
              </a:spcAft>
              <a:defRPr sz="3200" b="1">
                <a:solidFill>
                  <a:srgbClr val="00456B"/>
                </a:solidFill>
                <a:latin typeface="Arial" pitchFamily="34" charset="0"/>
                <a:cs typeface="Arial" pitchFamily="34" charset="0"/>
              </a:defRPr>
            </a:lvl6pPr>
            <a:lvl7pPr marL="914400" algn="l" rtl="0" fontAlgn="base">
              <a:spcBef>
                <a:spcPct val="0"/>
              </a:spcBef>
              <a:spcAft>
                <a:spcPct val="0"/>
              </a:spcAft>
              <a:defRPr sz="3200" b="1">
                <a:solidFill>
                  <a:srgbClr val="00456B"/>
                </a:solidFill>
                <a:latin typeface="Arial" pitchFamily="34" charset="0"/>
                <a:cs typeface="Arial" pitchFamily="34" charset="0"/>
              </a:defRPr>
            </a:lvl7pPr>
            <a:lvl8pPr marL="1371600" algn="l" rtl="0" fontAlgn="base">
              <a:spcBef>
                <a:spcPct val="0"/>
              </a:spcBef>
              <a:spcAft>
                <a:spcPct val="0"/>
              </a:spcAft>
              <a:defRPr sz="3200" b="1">
                <a:solidFill>
                  <a:srgbClr val="00456B"/>
                </a:solidFill>
                <a:latin typeface="Arial" pitchFamily="34" charset="0"/>
                <a:cs typeface="Arial" pitchFamily="34" charset="0"/>
              </a:defRPr>
            </a:lvl8pPr>
            <a:lvl9pPr marL="1828800" algn="l" rtl="0" fontAlgn="base">
              <a:spcBef>
                <a:spcPct val="0"/>
              </a:spcBef>
              <a:spcAft>
                <a:spcPct val="0"/>
              </a:spcAft>
              <a:defRPr sz="3200" b="1">
                <a:solidFill>
                  <a:srgbClr val="00456B"/>
                </a:solidFill>
                <a:latin typeface="Arial" pitchFamily="34" charset="0"/>
                <a:cs typeface="Arial" pitchFamily="34" charset="0"/>
              </a:defRPr>
            </a:lvl9pPr>
          </a:lstStyle>
          <a:p>
            <a:r>
              <a:rPr lang="en-NZ"/>
              <a:t>Map of learning blocks</a:t>
            </a:r>
            <a:endParaRPr lang="en-NZ" dirty="0"/>
          </a:p>
        </p:txBody>
      </p:sp>
    </p:spTree>
    <p:custDataLst>
      <p:tags r:id="rId1"/>
    </p:custDataLst>
    <p:extLst>
      <p:ext uri="{BB962C8B-B14F-4D97-AF65-F5344CB8AC3E}">
        <p14:creationId xmlns:p14="http://schemas.microsoft.com/office/powerpoint/2010/main" val="1257362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95828" y="0"/>
            <a:ext cx="9196172" cy="6858000"/>
          </a:xfrm>
          <a:prstGeom prst="rect">
            <a:avLst/>
          </a:prstGeom>
          <a:solidFill>
            <a:srgbClr val="DDD9C3"/>
          </a:solidFill>
          <a:ln>
            <a:noFill/>
          </a:ln>
        </p:spPr>
      </p:sp>
      <p:sp>
        <p:nvSpPr>
          <p:cNvPr id="67" name="Rectangle 66"/>
          <p:cNvSpPr/>
          <p:nvPr/>
        </p:nvSpPr>
        <p:spPr>
          <a:xfrm>
            <a:off x="3403792" y="975292"/>
            <a:ext cx="8366174" cy="55409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en-NZ" sz="1662">
              <a:solidFill>
                <a:prstClr val="white"/>
              </a:solidFill>
              <a:latin typeface="Calibri"/>
            </a:endParaRPr>
          </a:p>
        </p:txBody>
      </p:sp>
      <p:sp>
        <p:nvSpPr>
          <p:cNvPr id="7" name="Rectangle: Rounded Corners 255"/>
          <p:cNvSpPr/>
          <p:nvPr/>
        </p:nvSpPr>
        <p:spPr>
          <a:xfrm>
            <a:off x="3411412" y="1764833"/>
            <a:ext cx="4662854" cy="2287913"/>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9" name="Rectangle 8"/>
          <p:cNvSpPr/>
          <p:nvPr/>
        </p:nvSpPr>
        <p:spPr>
          <a:xfrm>
            <a:off x="5153351" y="2504366"/>
            <a:ext cx="1301262"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a:solidFill>
                  <a:sysClr val="window" lastClr="FFFFFF"/>
                </a:solidFill>
                <a:latin typeface="Arial Narrow"/>
                <a:ea typeface="Calibri"/>
              </a:rPr>
              <a:t>TC  </a:t>
            </a:r>
            <a:endParaRPr lang="en-NZ" sz="1108" kern="0">
              <a:solidFill>
                <a:sysClr val="window" lastClr="FFFFFF"/>
              </a:solidFill>
              <a:latin typeface="Times New Roman"/>
              <a:ea typeface="Times New Roman"/>
            </a:endParaRPr>
          </a:p>
        </p:txBody>
      </p:sp>
      <p:sp>
        <p:nvSpPr>
          <p:cNvPr id="10" name="Rectangle 9"/>
          <p:cNvSpPr/>
          <p:nvPr/>
        </p:nvSpPr>
        <p:spPr>
          <a:xfrm>
            <a:off x="6737328" y="2047217"/>
            <a:ext cx="969469" cy="303862"/>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a:solidFill>
                  <a:sysClr val="window" lastClr="FFFFFF"/>
                </a:solidFill>
                <a:latin typeface="Arial Narrow"/>
                <a:ea typeface="Calibri"/>
              </a:rPr>
              <a:t>Mobile Driver </a:t>
            </a:r>
            <a:endParaRPr lang="en-NZ" sz="1108" kern="0">
              <a:solidFill>
                <a:sysClr val="window" lastClr="FFFFFF"/>
              </a:solidFill>
              <a:latin typeface="Times New Roman"/>
              <a:ea typeface="Times New Roman"/>
            </a:endParaRPr>
          </a:p>
        </p:txBody>
      </p:sp>
      <p:sp>
        <p:nvSpPr>
          <p:cNvPr id="11" name="Rectangle 10"/>
          <p:cNvSpPr/>
          <p:nvPr/>
        </p:nvSpPr>
        <p:spPr>
          <a:xfrm>
            <a:off x="5151339" y="2961515"/>
            <a:ext cx="1301262" cy="303862"/>
          </a:xfrm>
          <a:prstGeom prst="rect">
            <a:avLst/>
          </a:prstGeom>
          <a:solidFill>
            <a:srgbClr val="9BBB59"/>
          </a:solidFill>
          <a:ln w="19050">
            <a:solidFill>
              <a:schemeClr val="tx1"/>
            </a:solidFill>
            <a:prstDash val="sysDot"/>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Universal STMS</a:t>
            </a:r>
            <a:endParaRPr lang="en-NZ" sz="1108" kern="0" dirty="0">
              <a:solidFill>
                <a:sysClr val="window" lastClr="FFFFFF"/>
              </a:solidFill>
              <a:latin typeface="Times New Roman"/>
              <a:ea typeface="Times New Roman"/>
            </a:endParaRPr>
          </a:p>
        </p:txBody>
      </p:sp>
      <p:sp>
        <p:nvSpPr>
          <p:cNvPr id="12" name="Rectangle 11"/>
          <p:cNvSpPr/>
          <p:nvPr/>
        </p:nvSpPr>
        <p:spPr>
          <a:xfrm>
            <a:off x="3705816" y="3590690"/>
            <a:ext cx="1129846"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L1</a:t>
            </a:r>
            <a:endParaRPr lang="en-NZ" sz="1108" kern="0" dirty="0">
              <a:solidFill>
                <a:sysClr val="window" lastClr="FFFFFF"/>
              </a:solidFill>
              <a:latin typeface="Times New Roman"/>
              <a:ea typeface="Times New Roman"/>
            </a:endParaRPr>
          </a:p>
        </p:txBody>
      </p:sp>
      <p:sp>
        <p:nvSpPr>
          <p:cNvPr id="13" name="Rectangle 12"/>
          <p:cNvSpPr/>
          <p:nvPr/>
        </p:nvSpPr>
        <p:spPr>
          <a:xfrm>
            <a:off x="5237394" y="3590691"/>
            <a:ext cx="1129846" cy="303659"/>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L2</a:t>
            </a:r>
            <a:endParaRPr lang="en-NZ" sz="1108" kern="0" dirty="0">
              <a:solidFill>
                <a:sysClr val="window" lastClr="FFFFFF"/>
              </a:solidFill>
              <a:latin typeface="Times New Roman"/>
              <a:ea typeface="Times New Roman"/>
            </a:endParaRPr>
          </a:p>
        </p:txBody>
      </p:sp>
      <p:sp>
        <p:nvSpPr>
          <p:cNvPr id="14" name="Rectangle 13"/>
          <p:cNvSpPr/>
          <p:nvPr/>
        </p:nvSpPr>
        <p:spPr>
          <a:xfrm>
            <a:off x="6733533" y="3590690"/>
            <a:ext cx="1129846"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L3</a:t>
            </a:r>
            <a:endParaRPr lang="en-NZ" sz="1108" kern="0" dirty="0">
              <a:solidFill>
                <a:sysClr val="window" lastClr="FFFFFF"/>
              </a:solidFill>
              <a:latin typeface="Times New Roman"/>
              <a:ea typeface="Times New Roman"/>
            </a:endParaRPr>
          </a:p>
        </p:txBody>
      </p:sp>
      <p:cxnSp>
        <p:nvCxnSpPr>
          <p:cNvPr id="15" name="Straight Arrow Connector 14"/>
          <p:cNvCxnSpPr/>
          <p:nvPr/>
        </p:nvCxnSpPr>
        <p:spPr>
          <a:xfrm>
            <a:off x="5799293" y="2351080"/>
            <a:ext cx="0" cy="153287"/>
          </a:xfrm>
          <a:prstGeom prst="straightConnector1">
            <a:avLst/>
          </a:prstGeom>
          <a:noFill/>
          <a:ln w="19050" cap="flat" cmpd="sng" algn="ctr">
            <a:solidFill>
              <a:srgbClr val="544A4F"/>
            </a:solidFill>
            <a:prstDash val="solid"/>
            <a:miter lim="800000"/>
            <a:tailEnd type="triangle"/>
          </a:ln>
          <a:effectLst/>
        </p:spPr>
      </p:cxnSp>
      <p:cxnSp>
        <p:nvCxnSpPr>
          <p:cNvPr id="16" name="Straight Arrow Connector 15"/>
          <p:cNvCxnSpPr/>
          <p:nvPr/>
        </p:nvCxnSpPr>
        <p:spPr>
          <a:xfrm flipH="1">
            <a:off x="5797281" y="2808230"/>
            <a:ext cx="2012" cy="153287"/>
          </a:xfrm>
          <a:prstGeom prst="straightConnector1">
            <a:avLst/>
          </a:prstGeom>
          <a:noFill/>
          <a:ln w="19050" cap="flat" cmpd="sng" algn="ctr">
            <a:solidFill>
              <a:srgbClr val="544A4F"/>
            </a:solidFill>
            <a:prstDash val="solid"/>
            <a:miter lim="800000"/>
            <a:tailEnd type="triangle"/>
          </a:ln>
          <a:effectLst/>
        </p:spPr>
      </p:cxnSp>
      <p:sp>
        <p:nvSpPr>
          <p:cNvPr id="17" name="Text Box 264"/>
          <p:cNvSpPr txBox="1"/>
          <p:nvPr/>
        </p:nvSpPr>
        <p:spPr>
          <a:xfrm>
            <a:off x="3407599" y="1641871"/>
            <a:ext cx="4667421"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TTM crew</a:t>
            </a:r>
            <a:endParaRPr lang="en-NZ" sz="1108" kern="0" spc="185" dirty="0">
              <a:solidFill>
                <a:sysClr val="windowText" lastClr="000000"/>
              </a:solidFill>
              <a:latin typeface="Arial"/>
              <a:ea typeface="Calibri"/>
              <a:cs typeface="Times New Roman"/>
            </a:endParaRPr>
          </a:p>
        </p:txBody>
      </p:sp>
      <p:cxnSp>
        <p:nvCxnSpPr>
          <p:cNvPr id="18" name="Straight Arrow Connector 17"/>
          <p:cNvCxnSpPr>
            <a:endCxn id="10" idx="1"/>
          </p:cNvCxnSpPr>
          <p:nvPr/>
        </p:nvCxnSpPr>
        <p:spPr>
          <a:xfrm>
            <a:off x="6454613" y="2199148"/>
            <a:ext cx="282714" cy="0"/>
          </a:xfrm>
          <a:prstGeom prst="straightConnector1">
            <a:avLst/>
          </a:prstGeom>
          <a:noFill/>
          <a:ln w="19050" cap="flat" cmpd="sng" algn="ctr">
            <a:solidFill>
              <a:srgbClr val="544A4F"/>
            </a:solidFill>
            <a:prstDash val="solid"/>
            <a:miter lim="800000"/>
            <a:tailEnd type="triangle"/>
          </a:ln>
          <a:effectLst/>
        </p:spPr>
      </p:cxnSp>
      <p:sp>
        <p:nvSpPr>
          <p:cNvPr id="19" name="Rectangle: Rounded Corners 267"/>
          <p:cNvSpPr/>
          <p:nvPr/>
        </p:nvSpPr>
        <p:spPr>
          <a:xfrm>
            <a:off x="8205970" y="1755888"/>
            <a:ext cx="3549738" cy="95566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21" name="Rectangle 20"/>
          <p:cNvSpPr/>
          <p:nvPr/>
        </p:nvSpPr>
        <p:spPr>
          <a:xfrm>
            <a:off x="8390768" y="2092454"/>
            <a:ext cx="1625781" cy="422031"/>
          </a:xfrm>
          <a:prstGeom prst="rect">
            <a:avLst/>
          </a:prstGeom>
          <a:solidFill>
            <a:srgbClr val="544A4F"/>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spcAft>
                <a:spcPts val="554"/>
              </a:spcAft>
              <a:defRPr/>
            </a:pPr>
            <a:r>
              <a:rPr lang="en-NZ" sz="1108" b="1" kern="0" dirty="0">
                <a:solidFill>
                  <a:sysClr val="window" lastClr="FFFFFF"/>
                </a:solidFill>
                <a:latin typeface="Arial Narrow"/>
                <a:ea typeface="Calibri"/>
              </a:rPr>
              <a:t>General Worker</a:t>
            </a:r>
            <a:br>
              <a:rPr lang="en-NZ" sz="1108" b="1" kern="0" dirty="0">
                <a:solidFill>
                  <a:sysClr val="window" lastClr="FFFFFF"/>
                </a:solidFill>
                <a:latin typeface="Arial Narrow"/>
                <a:ea typeface="Calibri"/>
              </a:rPr>
            </a:br>
            <a:r>
              <a:rPr lang="en-NZ" sz="923" b="1" kern="0" dirty="0">
                <a:solidFill>
                  <a:sysClr val="window" lastClr="FFFFFF"/>
                </a:solidFill>
                <a:latin typeface="Arial Narrow"/>
                <a:ea typeface="Calibri"/>
              </a:rPr>
              <a:t>(Introduction to TTM)</a:t>
            </a:r>
            <a:endParaRPr lang="en-NZ" sz="923" kern="0" dirty="0">
              <a:solidFill>
                <a:sysClr val="window" lastClr="FFFFFF"/>
              </a:solidFill>
              <a:latin typeface="Times New Roman"/>
              <a:ea typeface="Times New Roman"/>
            </a:endParaRPr>
          </a:p>
        </p:txBody>
      </p:sp>
      <p:sp>
        <p:nvSpPr>
          <p:cNvPr id="26" name="Text Box 274"/>
          <p:cNvSpPr txBox="1"/>
          <p:nvPr/>
        </p:nvSpPr>
        <p:spPr>
          <a:xfrm>
            <a:off x="8211530" y="1639134"/>
            <a:ext cx="3541247" cy="27925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Roles which interact with TTM crews</a:t>
            </a:r>
            <a:endParaRPr lang="en-NZ" sz="1108" kern="0" spc="185" dirty="0">
              <a:solidFill>
                <a:sysClr val="windowText" lastClr="000000"/>
              </a:solidFill>
              <a:latin typeface="Arial"/>
              <a:ea typeface="Calibri"/>
              <a:cs typeface="Times New Roman"/>
            </a:endParaRPr>
          </a:p>
        </p:txBody>
      </p:sp>
      <p:cxnSp>
        <p:nvCxnSpPr>
          <p:cNvPr id="27" name="Connector: Elbow 276"/>
          <p:cNvCxnSpPr>
            <a:stCxn id="11" idx="2"/>
            <a:endCxn id="14" idx="0"/>
          </p:cNvCxnSpPr>
          <p:nvPr/>
        </p:nvCxnSpPr>
        <p:spPr>
          <a:xfrm>
            <a:off x="5801971" y="3265378"/>
            <a:ext cx="1496486" cy="325313"/>
          </a:xfrm>
          <a:prstGeom prst="straightConnector1">
            <a:avLst/>
          </a:prstGeom>
          <a:noFill/>
          <a:ln w="19050" cap="flat" cmpd="sng" algn="ctr">
            <a:solidFill>
              <a:srgbClr val="544A4F"/>
            </a:solidFill>
            <a:prstDash val="sysDot"/>
            <a:miter lim="800000"/>
            <a:tailEnd type="triangle"/>
          </a:ln>
          <a:effectLst/>
        </p:spPr>
      </p:cxnSp>
      <p:cxnSp>
        <p:nvCxnSpPr>
          <p:cNvPr id="28" name="Connector: Elbow 277"/>
          <p:cNvCxnSpPr>
            <a:cxnSpLocks/>
            <a:stCxn id="11" idx="2"/>
            <a:endCxn id="13" idx="0"/>
          </p:cNvCxnSpPr>
          <p:nvPr/>
        </p:nvCxnSpPr>
        <p:spPr>
          <a:xfrm rot="16200000" flipH="1">
            <a:off x="5639488" y="3427861"/>
            <a:ext cx="325313" cy="347"/>
          </a:xfrm>
          <a:prstGeom prst="bentConnector3">
            <a:avLst>
              <a:gd name="adj1" fmla="val 50000"/>
            </a:avLst>
          </a:prstGeom>
          <a:noFill/>
          <a:ln w="19050" cap="flat" cmpd="sng" algn="ctr">
            <a:solidFill>
              <a:srgbClr val="544A4F"/>
            </a:solidFill>
            <a:prstDash val="sysDot"/>
            <a:miter lim="800000"/>
            <a:tailEnd type="triangle"/>
          </a:ln>
          <a:effectLst/>
        </p:spPr>
      </p:cxnSp>
      <p:cxnSp>
        <p:nvCxnSpPr>
          <p:cNvPr id="29" name="Connector: Elbow 278"/>
          <p:cNvCxnSpPr>
            <a:stCxn id="11" idx="2"/>
            <a:endCxn id="12" idx="0"/>
          </p:cNvCxnSpPr>
          <p:nvPr/>
        </p:nvCxnSpPr>
        <p:spPr>
          <a:xfrm flipH="1">
            <a:off x="4270740" y="3265378"/>
            <a:ext cx="1531231" cy="325313"/>
          </a:xfrm>
          <a:prstGeom prst="straightConnector1">
            <a:avLst/>
          </a:prstGeom>
          <a:noFill/>
          <a:ln w="19050" cap="flat" cmpd="sng" algn="ctr">
            <a:solidFill>
              <a:srgbClr val="544A4F"/>
            </a:solidFill>
            <a:prstDash val="sysDot"/>
            <a:miter lim="800000"/>
            <a:tailEnd type="triangle"/>
          </a:ln>
          <a:effectLst/>
        </p:spPr>
      </p:cxnSp>
      <p:sp>
        <p:nvSpPr>
          <p:cNvPr id="50" name="Rectangle 49"/>
          <p:cNvSpPr/>
          <p:nvPr/>
        </p:nvSpPr>
        <p:spPr>
          <a:xfrm>
            <a:off x="4038980" y="1224183"/>
            <a:ext cx="825642" cy="210726"/>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TTM Mentor</a:t>
            </a:r>
            <a:endParaRPr lang="en-NZ" sz="923" kern="0" dirty="0">
              <a:solidFill>
                <a:sysClr val="window" lastClr="FFFFFF"/>
              </a:solidFill>
              <a:latin typeface="Times New Roman"/>
              <a:ea typeface="Times New Roman"/>
            </a:endParaRPr>
          </a:p>
        </p:txBody>
      </p:sp>
      <p:sp>
        <p:nvSpPr>
          <p:cNvPr id="53" name="Rectangle 52"/>
          <p:cNvSpPr/>
          <p:nvPr/>
        </p:nvSpPr>
        <p:spPr>
          <a:xfrm>
            <a:off x="5957095" y="1224183"/>
            <a:ext cx="974217" cy="210726"/>
          </a:xfrm>
          <a:prstGeom prst="rect">
            <a:avLst/>
          </a:prstGeom>
          <a:solidFill>
            <a:srgbClr val="9BBB59"/>
          </a:solidFill>
          <a:ln w="19050">
            <a:solidFill>
              <a:schemeClr val="accent3"/>
            </a:solid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CoPTTM Trainer </a:t>
            </a:r>
            <a:endParaRPr lang="en-NZ" sz="923" kern="0" dirty="0">
              <a:solidFill>
                <a:sysClr val="window" lastClr="FFFFFF"/>
              </a:solidFill>
              <a:latin typeface="Times New Roman"/>
              <a:ea typeface="Times New Roman"/>
            </a:endParaRPr>
          </a:p>
        </p:txBody>
      </p:sp>
      <p:sp>
        <p:nvSpPr>
          <p:cNvPr id="54" name="Rectangle 53"/>
          <p:cNvSpPr/>
          <p:nvPr/>
        </p:nvSpPr>
        <p:spPr>
          <a:xfrm>
            <a:off x="7014739" y="1224183"/>
            <a:ext cx="1001620" cy="210726"/>
          </a:xfrm>
          <a:prstGeom prst="rect">
            <a:avLst/>
          </a:prstGeom>
          <a:solidFill>
            <a:srgbClr val="6FA8DB"/>
          </a:solidFill>
          <a:ln w="19050">
            <a:solidFill>
              <a:srgbClr val="6FA8DB"/>
            </a:solid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Specialist Trainer</a:t>
            </a:r>
            <a:endParaRPr lang="en-NZ" sz="923" kern="0" dirty="0">
              <a:solidFill>
                <a:sysClr val="window" lastClr="FFFFFF"/>
              </a:solidFill>
              <a:latin typeface="Times New Roman"/>
              <a:ea typeface="Times New Roman"/>
            </a:endParaRPr>
          </a:p>
        </p:txBody>
      </p:sp>
      <p:sp>
        <p:nvSpPr>
          <p:cNvPr id="55" name="Rectangle 54"/>
          <p:cNvSpPr/>
          <p:nvPr/>
        </p:nvSpPr>
        <p:spPr>
          <a:xfrm>
            <a:off x="4948049" y="1224183"/>
            <a:ext cx="925619" cy="210726"/>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spcAft>
                <a:spcPts val="554"/>
              </a:spcAft>
              <a:defRPr/>
            </a:pPr>
            <a:r>
              <a:rPr lang="en-NZ" sz="923" b="1" kern="0" dirty="0">
                <a:solidFill>
                  <a:sysClr val="window" lastClr="FFFFFF"/>
                </a:solidFill>
                <a:latin typeface="Arial Narrow"/>
                <a:ea typeface="Calibri"/>
              </a:rPr>
              <a:t>eLearning pack</a:t>
            </a:r>
            <a:endParaRPr lang="en-NZ" sz="923" kern="0" dirty="0">
              <a:solidFill>
                <a:sysClr val="window" lastClr="FFFFFF"/>
              </a:solidFill>
              <a:latin typeface="Times New Roman"/>
              <a:ea typeface="Times New Roman"/>
            </a:endParaRPr>
          </a:p>
        </p:txBody>
      </p:sp>
      <p:sp>
        <p:nvSpPr>
          <p:cNvPr id="59" name="Rectangle 58"/>
          <p:cNvSpPr/>
          <p:nvPr/>
        </p:nvSpPr>
        <p:spPr>
          <a:xfrm>
            <a:off x="6161060" y="2504126"/>
            <a:ext cx="296697" cy="301628"/>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64" name="Rectangle 63"/>
          <p:cNvSpPr/>
          <p:nvPr/>
        </p:nvSpPr>
        <p:spPr>
          <a:xfrm>
            <a:off x="7634652"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66" name="Rectangle 65"/>
          <p:cNvSpPr/>
          <p:nvPr/>
        </p:nvSpPr>
        <p:spPr>
          <a:xfrm>
            <a:off x="3965829" y="970087"/>
            <a:ext cx="1121361"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r>
              <a:rPr lang="en-NZ" sz="923" i="1" kern="0" dirty="0">
                <a:solidFill>
                  <a:prstClr val="black"/>
                </a:solidFill>
                <a:latin typeface="Arial Narrow"/>
                <a:ea typeface="Calibri"/>
              </a:rPr>
              <a:t>Delivery</a:t>
            </a:r>
            <a:r>
              <a:rPr lang="en-NZ" sz="923" i="1" kern="0" dirty="0">
                <a:solidFill>
                  <a:sysClr val="window" lastClr="FFFFFF"/>
                </a:solidFill>
                <a:latin typeface="Arial Narrow"/>
                <a:ea typeface="Calibri"/>
              </a:rPr>
              <a:t> </a:t>
            </a:r>
            <a:r>
              <a:rPr lang="en-NZ" sz="923" i="1" kern="0" dirty="0">
                <a:solidFill>
                  <a:prstClr val="black"/>
                </a:solidFill>
                <a:latin typeface="Arial Narrow"/>
                <a:ea typeface="Calibri"/>
              </a:rPr>
              <a:t>options</a:t>
            </a:r>
          </a:p>
        </p:txBody>
      </p:sp>
      <p:sp>
        <p:nvSpPr>
          <p:cNvPr id="60" name="Rectangle 59"/>
          <p:cNvSpPr/>
          <p:nvPr/>
        </p:nvSpPr>
        <p:spPr>
          <a:xfrm>
            <a:off x="5800151" y="2042527"/>
            <a:ext cx="654462" cy="303862"/>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108" kern="0" dirty="0">
              <a:solidFill>
                <a:sysClr val="window" lastClr="FFFFFF"/>
              </a:solidFill>
              <a:latin typeface="Times New Roman"/>
              <a:ea typeface="Times New Roman"/>
            </a:endParaRPr>
          </a:p>
        </p:txBody>
      </p:sp>
      <p:sp>
        <p:nvSpPr>
          <p:cNvPr id="61" name="Rectangle 60"/>
          <p:cNvSpPr/>
          <p:nvPr/>
        </p:nvSpPr>
        <p:spPr>
          <a:xfrm>
            <a:off x="5153352" y="2042527"/>
            <a:ext cx="654462" cy="303862"/>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65" name="Rectangle 64"/>
          <p:cNvSpPr/>
          <p:nvPr/>
        </p:nvSpPr>
        <p:spPr>
          <a:xfrm>
            <a:off x="5359994" y="2037838"/>
            <a:ext cx="909711" cy="303862"/>
          </a:xfrm>
          <a:prstGeom prst="rect">
            <a:avLst/>
          </a:prstGeom>
          <a:no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r>
              <a:rPr lang="en-NZ" sz="1108" b="1" kern="0" dirty="0">
                <a:solidFill>
                  <a:sysClr val="window" lastClr="FFFFFF"/>
                </a:solidFill>
                <a:latin typeface="Arial Narrow"/>
                <a:ea typeface="Calibri"/>
              </a:rPr>
              <a:t>TTM Worker</a:t>
            </a:r>
            <a:endParaRPr lang="en-NZ" sz="1108" kern="0" dirty="0">
              <a:solidFill>
                <a:sysClr val="window" lastClr="FFFFFF"/>
              </a:solidFill>
              <a:latin typeface="Times New Roman"/>
              <a:ea typeface="Times New Roman"/>
            </a:endParaRPr>
          </a:p>
        </p:txBody>
      </p:sp>
      <p:cxnSp>
        <p:nvCxnSpPr>
          <p:cNvPr id="68" name="Straight Arrow Connector 67"/>
          <p:cNvCxnSpPr/>
          <p:nvPr/>
        </p:nvCxnSpPr>
        <p:spPr>
          <a:xfrm>
            <a:off x="8332782" y="1256962"/>
            <a:ext cx="436098" cy="0"/>
          </a:xfrm>
          <a:prstGeom prst="straightConnector1">
            <a:avLst/>
          </a:prstGeom>
          <a:noFill/>
          <a:ln w="19050" cap="flat" cmpd="sng" algn="ctr">
            <a:solidFill>
              <a:srgbClr val="544A4F"/>
            </a:solidFill>
            <a:prstDash val="solid"/>
            <a:miter lim="800000"/>
            <a:tailEnd type="triangle"/>
          </a:ln>
          <a:effectLst/>
        </p:spPr>
      </p:cxnSp>
      <p:sp>
        <p:nvSpPr>
          <p:cNvPr id="69" name="Text Box 2"/>
          <p:cNvSpPr txBox="1"/>
          <p:nvPr/>
        </p:nvSpPr>
        <p:spPr>
          <a:xfrm>
            <a:off x="8740745" y="1143014"/>
            <a:ext cx="2916332" cy="256850"/>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spcBef>
                <a:spcPts val="554"/>
              </a:spcBef>
              <a:spcAft>
                <a:spcPts val="554"/>
              </a:spcAft>
            </a:pPr>
            <a:r>
              <a:rPr lang="en-NZ" sz="1000" dirty="0">
                <a:solidFill>
                  <a:prstClr val="black"/>
                </a:solidFill>
                <a:latin typeface="Arial Narrow" panose="020B0606020202030204" pitchFamily="34" charset="0"/>
                <a:ea typeface="Calibri"/>
                <a:cs typeface="Times New Roman"/>
              </a:rPr>
              <a:t>Requires </a:t>
            </a:r>
            <a:r>
              <a:rPr lang="en-NZ" sz="1050" dirty="0">
                <a:solidFill>
                  <a:prstClr val="black"/>
                </a:solidFill>
                <a:latin typeface="Arial Narrow" panose="020B0606020202030204" pitchFamily="34" charset="0"/>
                <a:ea typeface="Calibri"/>
                <a:cs typeface="Times New Roman"/>
              </a:rPr>
              <a:t>completion</a:t>
            </a:r>
            <a:r>
              <a:rPr lang="en-NZ" sz="1000" dirty="0">
                <a:solidFill>
                  <a:prstClr val="black"/>
                </a:solidFill>
                <a:latin typeface="Arial Narrow" panose="020B0606020202030204" pitchFamily="34" charset="0"/>
                <a:ea typeface="Calibri"/>
                <a:cs typeface="Times New Roman"/>
              </a:rPr>
              <a:t> before starting next learning block</a:t>
            </a:r>
          </a:p>
        </p:txBody>
      </p:sp>
      <p:sp>
        <p:nvSpPr>
          <p:cNvPr id="71" name="Rectangle 70"/>
          <p:cNvSpPr/>
          <p:nvPr/>
        </p:nvSpPr>
        <p:spPr>
          <a:xfrm>
            <a:off x="3405124" y="974155"/>
            <a:ext cx="397024" cy="554467"/>
          </a:xfrm>
          <a:prstGeom prst="rect">
            <a:avLst/>
          </a:prstGeom>
          <a:solidFill>
            <a:schemeClr val="bg2">
              <a:lumMod val="50000"/>
            </a:schemeClr>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70" name="Rectangle 69"/>
          <p:cNvSpPr/>
          <p:nvPr/>
        </p:nvSpPr>
        <p:spPr>
          <a:xfrm>
            <a:off x="3411839" y="1097258"/>
            <a:ext cx="417977"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r>
              <a:rPr lang="en-NZ" sz="1108" b="1" kern="0" dirty="0">
                <a:solidFill>
                  <a:prstClr val="white"/>
                </a:solidFill>
                <a:latin typeface="Arial Narrow"/>
                <a:ea typeface="Calibri"/>
              </a:rPr>
              <a:t>KEY</a:t>
            </a:r>
          </a:p>
        </p:txBody>
      </p:sp>
      <p:sp>
        <p:nvSpPr>
          <p:cNvPr id="72" name="Rectangle 71"/>
          <p:cNvSpPr/>
          <p:nvPr/>
        </p:nvSpPr>
        <p:spPr>
          <a:xfrm>
            <a:off x="8042923" y="981341"/>
            <a:ext cx="1121361"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r>
              <a:rPr lang="en-NZ" sz="923" i="1" kern="0" dirty="0">
                <a:solidFill>
                  <a:prstClr val="black"/>
                </a:solidFill>
                <a:latin typeface="Arial Narrow"/>
                <a:ea typeface="Calibri"/>
              </a:rPr>
              <a:t>Prerequisites</a:t>
            </a:r>
          </a:p>
        </p:txBody>
      </p:sp>
      <p:sp>
        <p:nvSpPr>
          <p:cNvPr id="73" name="Title 60">
            <a:extLst>
              <a:ext uri="{FF2B5EF4-FFF2-40B4-BE49-F238E27FC236}">
                <a16:creationId xmlns:a16="http://schemas.microsoft.com/office/drawing/2014/main" id="{8D7A933C-8F7A-4EDC-9A90-AD93DC9FD142}"/>
              </a:ext>
            </a:extLst>
          </p:cNvPr>
          <p:cNvSpPr>
            <a:spLocks noGrp="1"/>
          </p:cNvSpPr>
          <p:nvPr>
            <p:ph type="title"/>
          </p:nvPr>
        </p:nvSpPr>
        <p:spPr>
          <a:xfrm>
            <a:off x="3413171" y="378519"/>
            <a:ext cx="8346831" cy="495954"/>
          </a:xfrm>
          <a:prstGeom prst="rect">
            <a:avLst/>
          </a:prstGeom>
          <a:solidFill>
            <a:schemeClr val="bg2">
              <a:lumMod val="50000"/>
            </a:schemeClr>
          </a:solidFill>
          <a:ln>
            <a:noFill/>
          </a:ln>
          <a:effectLst/>
        </p:spPr>
        <p:style>
          <a:lnRef idx="2">
            <a:schemeClr val="accent2"/>
          </a:lnRef>
          <a:fillRef idx="1">
            <a:schemeClr val="lt1"/>
          </a:fillRef>
          <a:effectRef idx="0">
            <a:schemeClr val="accent2"/>
          </a:effectRef>
          <a:fontRef idx="minor">
            <a:schemeClr val="dk1"/>
          </a:fontRef>
        </p:style>
        <p:txBody>
          <a:bodyPr>
            <a:noAutofit/>
          </a:bodyPr>
          <a:lstStyle/>
          <a:p>
            <a:pPr algn="ctr"/>
            <a:r>
              <a:rPr lang="en-NZ" kern="0" spc="185" dirty="0">
                <a:solidFill>
                  <a:schemeClr val="bg1"/>
                </a:solidFill>
                <a:latin typeface="Arial Narrow"/>
                <a:ea typeface="Calibri"/>
                <a:cs typeface="Times New Roman"/>
              </a:rPr>
              <a:t>Map of CoPTTM learning blocks</a:t>
            </a:r>
          </a:p>
        </p:txBody>
      </p:sp>
      <p:grpSp>
        <p:nvGrpSpPr>
          <p:cNvPr id="2" name="Group 1"/>
          <p:cNvGrpSpPr/>
          <p:nvPr/>
        </p:nvGrpSpPr>
        <p:grpSpPr>
          <a:xfrm>
            <a:off x="10176010" y="2092454"/>
            <a:ext cx="1393522" cy="422031"/>
            <a:chOff x="7763290" y="1981074"/>
            <a:chExt cx="1509649" cy="457200"/>
          </a:xfrm>
        </p:grpSpPr>
        <p:sp>
          <p:nvSpPr>
            <p:cNvPr id="24" name="Rectangle 23"/>
            <p:cNvSpPr/>
            <p:nvPr/>
          </p:nvSpPr>
          <p:spPr>
            <a:xfrm>
              <a:off x="7764179" y="1981074"/>
              <a:ext cx="1508760" cy="457200"/>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76" name="Rectangle 75"/>
            <p:cNvSpPr/>
            <p:nvPr/>
          </p:nvSpPr>
          <p:spPr>
            <a:xfrm>
              <a:off x="7773552" y="1990798"/>
              <a:ext cx="728463" cy="437752"/>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74" name="Rectangle 73"/>
            <p:cNvSpPr/>
            <p:nvPr/>
          </p:nvSpPr>
          <p:spPr>
            <a:xfrm>
              <a:off x="7763290" y="1981074"/>
              <a:ext cx="1508760" cy="457200"/>
            </a:xfrm>
            <a:prstGeom prst="rect">
              <a:avLst/>
            </a:prstGeom>
            <a:no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Manager of activities requiring TTM</a:t>
              </a:r>
              <a:endParaRPr lang="en-NZ" sz="1108" kern="0" dirty="0">
                <a:solidFill>
                  <a:sysClr val="window" lastClr="FFFFFF"/>
                </a:solidFill>
                <a:latin typeface="Times New Roman"/>
                <a:ea typeface="Times New Roman"/>
              </a:endParaRPr>
            </a:p>
          </p:txBody>
        </p:sp>
      </p:grpSp>
      <p:sp>
        <p:nvSpPr>
          <p:cNvPr id="75" name="Rectangle 74">
            <a:extLst>
              <a:ext uri="{FF2B5EF4-FFF2-40B4-BE49-F238E27FC236}">
                <a16:creationId xmlns:a16="http://schemas.microsoft.com/office/drawing/2014/main" id="{64BA1FD3-4532-4F7B-8C0C-43B80129F871}"/>
              </a:ext>
            </a:extLst>
          </p:cNvPr>
          <p:cNvSpPr/>
          <p:nvPr/>
        </p:nvSpPr>
        <p:spPr>
          <a:xfrm>
            <a:off x="6136442"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77" name="Rectangle 76">
            <a:extLst>
              <a:ext uri="{FF2B5EF4-FFF2-40B4-BE49-F238E27FC236}">
                <a16:creationId xmlns:a16="http://schemas.microsoft.com/office/drawing/2014/main" id="{A3AE58C5-F56F-44B1-8D89-B792DB0009DC}"/>
              </a:ext>
            </a:extLst>
          </p:cNvPr>
          <p:cNvSpPr/>
          <p:nvPr/>
        </p:nvSpPr>
        <p:spPr>
          <a:xfrm>
            <a:off x="4599547"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cxnSp>
        <p:nvCxnSpPr>
          <p:cNvPr id="78" name="Straight Arrow Connector 77">
            <a:extLst>
              <a:ext uri="{FF2B5EF4-FFF2-40B4-BE49-F238E27FC236}">
                <a16:creationId xmlns:a16="http://schemas.microsoft.com/office/drawing/2014/main" id="{7180930D-EBBE-496A-95FC-774DA3F18A34}"/>
              </a:ext>
            </a:extLst>
          </p:cNvPr>
          <p:cNvCxnSpPr/>
          <p:nvPr/>
        </p:nvCxnSpPr>
        <p:spPr>
          <a:xfrm>
            <a:off x="8332782" y="1411707"/>
            <a:ext cx="436098" cy="0"/>
          </a:xfrm>
          <a:prstGeom prst="straightConnector1">
            <a:avLst/>
          </a:prstGeom>
          <a:noFill/>
          <a:ln w="19050" cap="flat" cmpd="sng" algn="ctr">
            <a:solidFill>
              <a:srgbClr val="544A4F"/>
            </a:solidFill>
            <a:prstDash val="sysDot"/>
            <a:miter lim="800000"/>
            <a:tailEnd type="triangle"/>
          </a:ln>
          <a:effectLst/>
        </p:spPr>
      </p:cxnSp>
      <p:sp>
        <p:nvSpPr>
          <p:cNvPr id="79" name="Text Box 2">
            <a:extLst>
              <a:ext uri="{FF2B5EF4-FFF2-40B4-BE49-F238E27FC236}">
                <a16:creationId xmlns:a16="http://schemas.microsoft.com/office/drawing/2014/main" id="{40AF357A-7CC6-4CFA-912E-2267AFBB1DEC}"/>
              </a:ext>
            </a:extLst>
          </p:cNvPr>
          <p:cNvSpPr txBox="1"/>
          <p:nvPr/>
        </p:nvSpPr>
        <p:spPr>
          <a:xfrm>
            <a:off x="8740745" y="1304792"/>
            <a:ext cx="2916332" cy="256850"/>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spcBef>
                <a:spcPts val="554"/>
              </a:spcBef>
              <a:spcAft>
                <a:spcPts val="554"/>
              </a:spcAft>
            </a:pPr>
            <a:r>
              <a:rPr lang="en-NZ" sz="1000" dirty="0">
                <a:solidFill>
                  <a:prstClr val="black"/>
                </a:solidFill>
                <a:latin typeface="Arial Narrow" panose="020B0606020202030204" pitchFamily="34" charset="0"/>
                <a:ea typeface="Calibri"/>
                <a:cs typeface="Times New Roman"/>
              </a:rPr>
              <a:t>Learning block can be combined with next learning block</a:t>
            </a:r>
          </a:p>
        </p:txBody>
      </p:sp>
      <p:sp>
        <p:nvSpPr>
          <p:cNvPr id="80" name="Rectangle 79">
            <a:extLst>
              <a:ext uri="{FF2B5EF4-FFF2-40B4-BE49-F238E27FC236}">
                <a16:creationId xmlns:a16="http://schemas.microsoft.com/office/drawing/2014/main" id="{F023DC72-9146-4404-A50F-D2BAA0F3DFD8}"/>
              </a:ext>
            </a:extLst>
          </p:cNvPr>
          <p:cNvSpPr/>
          <p:nvPr/>
        </p:nvSpPr>
        <p:spPr>
          <a:xfrm>
            <a:off x="3373164" y="1567258"/>
            <a:ext cx="4786577" cy="2542869"/>
          </a:xfrm>
          <a:prstGeom prst="rect">
            <a:avLst/>
          </a:prstGeom>
          <a:solidFill>
            <a:srgbClr val="EEECE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en-NZ" sz="1662">
              <a:solidFill>
                <a:prstClr val="white"/>
              </a:solidFill>
              <a:latin typeface="Calibri"/>
            </a:endParaRPr>
          </a:p>
        </p:txBody>
      </p:sp>
      <p:sp>
        <p:nvSpPr>
          <p:cNvPr id="46" name="Title 1">
            <a:extLst>
              <a:ext uri="{FF2B5EF4-FFF2-40B4-BE49-F238E27FC236}">
                <a16:creationId xmlns:a16="http://schemas.microsoft.com/office/drawing/2014/main" id="{CEA738E2-46B0-4315-990A-EE3FFC5E92F5}"/>
              </a:ext>
            </a:extLst>
          </p:cNvPr>
          <p:cNvSpPr txBox="1">
            <a:spLocks/>
          </p:cNvSpPr>
          <p:nvPr/>
        </p:nvSpPr>
        <p:spPr bwMode="auto">
          <a:xfrm>
            <a:off x="68095" y="335280"/>
            <a:ext cx="2889114" cy="577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456B"/>
                </a:solidFill>
                <a:latin typeface="Arial" pitchFamily="34" charset="0"/>
                <a:cs typeface="Arial" pitchFamily="34" charset="0"/>
              </a:defRPr>
            </a:lvl2pPr>
            <a:lvl3pPr algn="l" rtl="0" eaLnBrk="0" fontAlgn="base" hangingPunct="0">
              <a:spcBef>
                <a:spcPct val="0"/>
              </a:spcBef>
              <a:spcAft>
                <a:spcPct val="0"/>
              </a:spcAft>
              <a:defRPr sz="3200" b="1">
                <a:solidFill>
                  <a:srgbClr val="00456B"/>
                </a:solidFill>
                <a:latin typeface="Arial" pitchFamily="34" charset="0"/>
                <a:cs typeface="Arial" pitchFamily="34" charset="0"/>
              </a:defRPr>
            </a:lvl3pPr>
            <a:lvl4pPr algn="l" rtl="0" eaLnBrk="0" fontAlgn="base" hangingPunct="0">
              <a:spcBef>
                <a:spcPct val="0"/>
              </a:spcBef>
              <a:spcAft>
                <a:spcPct val="0"/>
              </a:spcAft>
              <a:defRPr sz="3200" b="1">
                <a:solidFill>
                  <a:srgbClr val="00456B"/>
                </a:solidFill>
                <a:latin typeface="Arial" pitchFamily="34" charset="0"/>
                <a:cs typeface="Arial" pitchFamily="34" charset="0"/>
              </a:defRPr>
            </a:lvl4pPr>
            <a:lvl5pPr algn="l" rtl="0" eaLnBrk="0" fontAlgn="base" hangingPunct="0">
              <a:spcBef>
                <a:spcPct val="0"/>
              </a:spcBef>
              <a:spcAft>
                <a:spcPct val="0"/>
              </a:spcAft>
              <a:defRPr sz="3200" b="1">
                <a:solidFill>
                  <a:srgbClr val="00456B"/>
                </a:solidFill>
                <a:latin typeface="Arial" pitchFamily="34" charset="0"/>
                <a:cs typeface="Arial" pitchFamily="34" charset="0"/>
              </a:defRPr>
            </a:lvl5pPr>
            <a:lvl6pPr marL="457200" algn="l" rtl="0" fontAlgn="base">
              <a:spcBef>
                <a:spcPct val="0"/>
              </a:spcBef>
              <a:spcAft>
                <a:spcPct val="0"/>
              </a:spcAft>
              <a:defRPr sz="3200" b="1">
                <a:solidFill>
                  <a:srgbClr val="00456B"/>
                </a:solidFill>
                <a:latin typeface="Arial" pitchFamily="34" charset="0"/>
                <a:cs typeface="Arial" pitchFamily="34" charset="0"/>
              </a:defRPr>
            </a:lvl6pPr>
            <a:lvl7pPr marL="914400" algn="l" rtl="0" fontAlgn="base">
              <a:spcBef>
                <a:spcPct val="0"/>
              </a:spcBef>
              <a:spcAft>
                <a:spcPct val="0"/>
              </a:spcAft>
              <a:defRPr sz="3200" b="1">
                <a:solidFill>
                  <a:srgbClr val="00456B"/>
                </a:solidFill>
                <a:latin typeface="Arial" pitchFamily="34" charset="0"/>
                <a:cs typeface="Arial" pitchFamily="34" charset="0"/>
              </a:defRPr>
            </a:lvl7pPr>
            <a:lvl8pPr marL="1371600" algn="l" rtl="0" fontAlgn="base">
              <a:spcBef>
                <a:spcPct val="0"/>
              </a:spcBef>
              <a:spcAft>
                <a:spcPct val="0"/>
              </a:spcAft>
              <a:defRPr sz="3200" b="1">
                <a:solidFill>
                  <a:srgbClr val="00456B"/>
                </a:solidFill>
                <a:latin typeface="Arial" pitchFamily="34" charset="0"/>
                <a:cs typeface="Arial" pitchFamily="34" charset="0"/>
              </a:defRPr>
            </a:lvl8pPr>
            <a:lvl9pPr marL="1828800" algn="l" rtl="0" fontAlgn="base">
              <a:spcBef>
                <a:spcPct val="0"/>
              </a:spcBef>
              <a:spcAft>
                <a:spcPct val="0"/>
              </a:spcAft>
              <a:defRPr sz="3200" b="1">
                <a:solidFill>
                  <a:srgbClr val="00456B"/>
                </a:solidFill>
                <a:latin typeface="Arial" pitchFamily="34" charset="0"/>
                <a:cs typeface="Arial" pitchFamily="34" charset="0"/>
              </a:defRPr>
            </a:lvl9pPr>
          </a:lstStyle>
          <a:p>
            <a:r>
              <a:rPr lang="en-NZ"/>
              <a:t>Map of learning blocks</a:t>
            </a:r>
            <a:endParaRPr lang="en-NZ" dirty="0"/>
          </a:p>
        </p:txBody>
      </p:sp>
    </p:spTree>
    <p:custDataLst>
      <p:tags r:id="rId1"/>
    </p:custDataLst>
    <p:extLst>
      <p:ext uri="{BB962C8B-B14F-4D97-AF65-F5344CB8AC3E}">
        <p14:creationId xmlns:p14="http://schemas.microsoft.com/office/powerpoint/2010/main" val="642740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07402" y="0"/>
            <a:ext cx="9184597" cy="6858000"/>
          </a:xfrm>
          <a:prstGeom prst="rect">
            <a:avLst/>
          </a:prstGeom>
          <a:solidFill>
            <a:srgbClr val="DDD9C3"/>
          </a:solidFill>
          <a:ln>
            <a:noFill/>
          </a:ln>
        </p:spPr>
      </p:sp>
      <p:sp>
        <p:nvSpPr>
          <p:cNvPr id="67" name="Rectangle 66"/>
          <p:cNvSpPr/>
          <p:nvPr/>
        </p:nvSpPr>
        <p:spPr>
          <a:xfrm>
            <a:off x="3415367" y="975292"/>
            <a:ext cx="8366174" cy="55409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en-NZ" sz="1662">
              <a:solidFill>
                <a:prstClr val="white"/>
              </a:solidFill>
              <a:latin typeface="Calibri"/>
            </a:endParaRPr>
          </a:p>
        </p:txBody>
      </p:sp>
      <p:sp>
        <p:nvSpPr>
          <p:cNvPr id="7" name="Rectangle: Rounded Corners 255"/>
          <p:cNvSpPr/>
          <p:nvPr/>
        </p:nvSpPr>
        <p:spPr>
          <a:xfrm>
            <a:off x="3422987" y="1764833"/>
            <a:ext cx="4662854" cy="2287913"/>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9" name="Rectangle 8"/>
          <p:cNvSpPr/>
          <p:nvPr/>
        </p:nvSpPr>
        <p:spPr>
          <a:xfrm>
            <a:off x="5164926" y="2504366"/>
            <a:ext cx="1301262"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a:solidFill>
                  <a:sysClr val="window" lastClr="FFFFFF"/>
                </a:solidFill>
                <a:latin typeface="Arial Narrow"/>
                <a:ea typeface="Calibri"/>
              </a:rPr>
              <a:t>TC  </a:t>
            </a:r>
            <a:endParaRPr lang="en-NZ" sz="1108" kern="0">
              <a:solidFill>
                <a:sysClr val="window" lastClr="FFFFFF"/>
              </a:solidFill>
              <a:latin typeface="Times New Roman"/>
              <a:ea typeface="Times New Roman"/>
            </a:endParaRPr>
          </a:p>
        </p:txBody>
      </p:sp>
      <p:sp>
        <p:nvSpPr>
          <p:cNvPr id="10" name="Rectangle 9"/>
          <p:cNvSpPr/>
          <p:nvPr/>
        </p:nvSpPr>
        <p:spPr>
          <a:xfrm>
            <a:off x="6748903" y="2047217"/>
            <a:ext cx="969469" cy="303862"/>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a:solidFill>
                  <a:sysClr val="window" lastClr="FFFFFF"/>
                </a:solidFill>
                <a:latin typeface="Arial Narrow"/>
                <a:ea typeface="Calibri"/>
              </a:rPr>
              <a:t>Mobile Driver </a:t>
            </a:r>
            <a:endParaRPr lang="en-NZ" sz="1108" kern="0">
              <a:solidFill>
                <a:sysClr val="window" lastClr="FFFFFF"/>
              </a:solidFill>
              <a:latin typeface="Times New Roman"/>
              <a:ea typeface="Times New Roman"/>
            </a:endParaRPr>
          </a:p>
        </p:txBody>
      </p:sp>
      <p:sp>
        <p:nvSpPr>
          <p:cNvPr id="11" name="Rectangle 10"/>
          <p:cNvSpPr/>
          <p:nvPr/>
        </p:nvSpPr>
        <p:spPr>
          <a:xfrm>
            <a:off x="5162914" y="2961515"/>
            <a:ext cx="1301262" cy="303862"/>
          </a:xfrm>
          <a:prstGeom prst="rect">
            <a:avLst/>
          </a:prstGeom>
          <a:solidFill>
            <a:srgbClr val="9BBB59"/>
          </a:solidFill>
          <a:ln w="19050">
            <a:solidFill>
              <a:schemeClr val="tx1"/>
            </a:solidFill>
            <a:prstDash val="sysDot"/>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Universal STMS</a:t>
            </a:r>
            <a:endParaRPr lang="en-NZ" sz="1108" kern="0" dirty="0">
              <a:solidFill>
                <a:sysClr val="window" lastClr="FFFFFF"/>
              </a:solidFill>
              <a:latin typeface="Times New Roman"/>
              <a:ea typeface="Times New Roman"/>
            </a:endParaRPr>
          </a:p>
        </p:txBody>
      </p:sp>
      <p:sp>
        <p:nvSpPr>
          <p:cNvPr id="12" name="Rectangle 11"/>
          <p:cNvSpPr/>
          <p:nvPr/>
        </p:nvSpPr>
        <p:spPr>
          <a:xfrm>
            <a:off x="3717391" y="3590690"/>
            <a:ext cx="1129846"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L1</a:t>
            </a:r>
            <a:endParaRPr lang="en-NZ" sz="1108" kern="0" dirty="0">
              <a:solidFill>
                <a:sysClr val="window" lastClr="FFFFFF"/>
              </a:solidFill>
              <a:latin typeface="Times New Roman"/>
              <a:ea typeface="Times New Roman"/>
            </a:endParaRPr>
          </a:p>
        </p:txBody>
      </p:sp>
      <p:sp>
        <p:nvSpPr>
          <p:cNvPr id="13" name="Rectangle 12"/>
          <p:cNvSpPr/>
          <p:nvPr/>
        </p:nvSpPr>
        <p:spPr>
          <a:xfrm>
            <a:off x="5248969" y="3590691"/>
            <a:ext cx="1129846" cy="303659"/>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L2</a:t>
            </a:r>
            <a:endParaRPr lang="en-NZ" sz="1108" kern="0" dirty="0">
              <a:solidFill>
                <a:sysClr val="window" lastClr="FFFFFF"/>
              </a:solidFill>
              <a:latin typeface="Times New Roman"/>
              <a:ea typeface="Times New Roman"/>
            </a:endParaRPr>
          </a:p>
        </p:txBody>
      </p:sp>
      <p:sp>
        <p:nvSpPr>
          <p:cNvPr id="14" name="Rectangle 13"/>
          <p:cNvSpPr/>
          <p:nvPr/>
        </p:nvSpPr>
        <p:spPr>
          <a:xfrm>
            <a:off x="6745108" y="3590690"/>
            <a:ext cx="1129846"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L3</a:t>
            </a:r>
            <a:endParaRPr lang="en-NZ" sz="1108" kern="0" dirty="0">
              <a:solidFill>
                <a:sysClr val="window" lastClr="FFFFFF"/>
              </a:solidFill>
              <a:latin typeface="Times New Roman"/>
              <a:ea typeface="Times New Roman"/>
            </a:endParaRPr>
          </a:p>
        </p:txBody>
      </p:sp>
      <p:cxnSp>
        <p:nvCxnSpPr>
          <p:cNvPr id="15" name="Straight Arrow Connector 14"/>
          <p:cNvCxnSpPr/>
          <p:nvPr/>
        </p:nvCxnSpPr>
        <p:spPr>
          <a:xfrm>
            <a:off x="5810868" y="2351080"/>
            <a:ext cx="0" cy="153287"/>
          </a:xfrm>
          <a:prstGeom prst="straightConnector1">
            <a:avLst/>
          </a:prstGeom>
          <a:noFill/>
          <a:ln w="19050" cap="flat" cmpd="sng" algn="ctr">
            <a:solidFill>
              <a:srgbClr val="544A4F"/>
            </a:solidFill>
            <a:prstDash val="solid"/>
            <a:miter lim="800000"/>
            <a:tailEnd type="triangle"/>
          </a:ln>
          <a:effectLst/>
        </p:spPr>
      </p:cxnSp>
      <p:cxnSp>
        <p:nvCxnSpPr>
          <p:cNvPr id="16" name="Straight Arrow Connector 15"/>
          <p:cNvCxnSpPr/>
          <p:nvPr/>
        </p:nvCxnSpPr>
        <p:spPr>
          <a:xfrm flipH="1">
            <a:off x="5808856" y="2808230"/>
            <a:ext cx="2012" cy="153287"/>
          </a:xfrm>
          <a:prstGeom prst="straightConnector1">
            <a:avLst/>
          </a:prstGeom>
          <a:noFill/>
          <a:ln w="19050" cap="flat" cmpd="sng" algn="ctr">
            <a:solidFill>
              <a:srgbClr val="544A4F"/>
            </a:solidFill>
            <a:prstDash val="solid"/>
            <a:miter lim="800000"/>
            <a:tailEnd type="triangle"/>
          </a:ln>
          <a:effectLst/>
        </p:spPr>
      </p:cxnSp>
      <p:sp>
        <p:nvSpPr>
          <p:cNvPr id="17" name="Text Box 264"/>
          <p:cNvSpPr txBox="1"/>
          <p:nvPr/>
        </p:nvSpPr>
        <p:spPr>
          <a:xfrm>
            <a:off x="3419174" y="1641871"/>
            <a:ext cx="4667421"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TTM crew</a:t>
            </a:r>
            <a:endParaRPr lang="en-NZ" sz="1108" kern="0" spc="185" dirty="0">
              <a:solidFill>
                <a:sysClr val="windowText" lastClr="000000"/>
              </a:solidFill>
              <a:latin typeface="Arial"/>
              <a:ea typeface="Calibri"/>
              <a:cs typeface="Times New Roman"/>
            </a:endParaRPr>
          </a:p>
        </p:txBody>
      </p:sp>
      <p:cxnSp>
        <p:nvCxnSpPr>
          <p:cNvPr id="18" name="Straight Arrow Connector 17"/>
          <p:cNvCxnSpPr>
            <a:endCxn id="10" idx="1"/>
          </p:cNvCxnSpPr>
          <p:nvPr/>
        </p:nvCxnSpPr>
        <p:spPr>
          <a:xfrm>
            <a:off x="6466188" y="2199148"/>
            <a:ext cx="282714" cy="0"/>
          </a:xfrm>
          <a:prstGeom prst="straightConnector1">
            <a:avLst/>
          </a:prstGeom>
          <a:noFill/>
          <a:ln w="19050" cap="flat" cmpd="sng" algn="ctr">
            <a:solidFill>
              <a:srgbClr val="544A4F"/>
            </a:solidFill>
            <a:prstDash val="solid"/>
            <a:miter lim="800000"/>
            <a:tailEnd type="triangle"/>
          </a:ln>
          <a:effectLst/>
        </p:spPr>
      </p:cxnSp>
      <p:sp>
        <p:nvSpPr>
          <p:cNvPr id="19" name="Rectangle: Rounded Corners 267"/>
          <p:cNvSpPr/>
          <p:nvPr/>
        </p:nvSpPr>
        <p:spPr>
          <a:xfrm>
            <a:off x="8217545" y="1755888"/>
            <a:ext cx="3549738" cy="95566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20" name="Rectangle: Rounded Corners 268"/>
          <p:cNvSpPr/>
          <p:nvPr/>
        </p:nvSpPr>
        <p:spPr>
          <a:xfrm>
            <a:off x="8217308" y="2951650"/>
            <a:ext cx="3549737" cy="1103070"/>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21" name="Rectangle 20"/>
          <p:cNvSpPr/>
          <p:nvPr/>
        </p:nvSpPr>
        <p:spPr>
          <a:xfrm>
            <a:off x="8402343" y="2092454"/>
            <a:ext cx="1625781" cy="422031"/>
          </a:xfrm>
          <a:prstGeom prst="rect">
            <a:avLst/>
          </a:prstGeom>
          <a:solidFill>
            <a:srgbClr val="544A4F"/>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spcAft>
                <a:spcPts val="554"/>
              </a:spcAft>
              <a:defRPr/>
            </a:pPr>
            <a:r>
              <a:rPr lang="en-NZ" sz="1108" b="1" kern="0" dirty="0">
                <a:solidFill>
                  <a:sysClr val="window" lastClr="FFFFFF"/>
                </a:solidFill>
                <a:latin typeface="Arial Narrow"/>
                <a:ea typeface="Calibri"/>
              </a:rPr>
              <a:t>General Worker</a:t>
            </a:r>
            <a:br>
              <a:rPr lang="en-NZ" sz="1108" b="1" kern="0" dirty="0">
                <a:solidFill>
                  <a:sysClr val="window" lastClr="FFFFFF"/>
                </a:solidFill>
                <a:latin typeface="Arial Narrow"/>
                <a:ea typeface="Calibri"/>
              </a:rPr>
            </a:br>
            <a:r>
              <a:rPr lang="en-NZ" sz="923" b="1" kern="0" dirty="0">
                <a:solidFill>
                  <a:sysClr val="window" lastClr="FFFFFF"/>
                </a:solidFill>
                <a:latin typeface="Arial Narrow"/>
                <a:ea typeface="Calibri"/>
              </a:rPr>
              <a:t>(Introduction to TTM)</a:t>
            </a:r>
            <a:endParaRPr lang="en-NZ" sz="923" kern="0" dirty="0">
              <a:solidFill>
                <a:sysClr val="window" lastClr="FFFFFF"/>
              </a:solidFill>
              <a:latin typeface="Times New Roman"/>
              <a:ea typeface="Times New Roman"/>
            </a:endParaRPr>
          </a:p>
        </p:txBody>
      </p:sp>
      <p:sp>
        <p:nvSpPr>
          <p:cNvPr id="22" name="Rectangle 21"/>
          <p:cNvSpPr/>
          <p:nvPr/>
        </p:nvSpPr>
        <p:spPr>
          <a:xfrm>
            <a:off x="9946605" y="3301559"/>
            <a:ext cx="1629335" cy="594519"/>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panose="020B0606020202030204" pitchFamily="34" charset="0"/>
                <a:ea typeface="Calibri"/>
              </a:rPr>
              <a:t>Specialist TTM Equipment</a:t>
            </a:r>
            <a:endParaRPr lang="en-NZ" sz="1108" kern="0" dirty="0">
              <a:solidFill>
                <a:sysClr val="window" lastClr="FFFFFF"/>
              </a:solidFill>
              <a:latin typeface="Arial Narrow" panose="020B0606020202030204" pitchFamily="34" charset="0"/>
              <a:ea typeface="Times New Roman"/>
            </a:endParaRPr>
          </a:p>
          <a:p>
            <a:pPr algn="ctr" defTabSz="844083">
              <a:defRPr/>
            </a:pPr>
            <a:r>
              <a:rPr lang="en-NZ" sz="923" b="1" kern="0" dirty="0">
                <a:solidFill>
                  <a:sysClr val="window" lastClr="FFFFFF"/>
                </a:solidFill>
                <a:latin typeface="Arial Narrow" panose="020B0606020202030204" pitchFamily="34" charset="0"/>
                <a:ea typeface="Calibri"/>
                <a:cs typeface="Times New Roman"/>
              </a:rPr>
              <a:t>(eg </a:t>
            </a:r>
            <a:r>
              <a:rPr lang="en-NZ" sz="923" b="1" kern="0" dirty="0">
                <a:solidFill>
                  <a:sysClr val="window" lastClr="FFFFFF"/>
                </a:solidFill>
                <a:latin typeface="Arial Narrow" panose="020B0606020202030204" pitchFamily="34" charset="0"/>
                <a:ea typeface="Calibri"/>
              </a:rPr>
              <a:t>portable</a:t>
            </a:r>
            <a:r>
              <a:rPr lang="en-NZ" sz="923" b="1" kern="0" dirty="0">
                <a:solidFill>
                  <a:sysClr val="window" lastClr="FFFFFF"/>
                </a:solidFill>
                <a:latin typeface="Arial Narrow" panose="020B0606020202030204" pitchFamily="34" charset="0"/>
                <a:ea typeface="Calibri"/>
                <a:cs typeface="Times New Roman"/>
              </a:rPr>
              <a:t> traffic signals, barriers, VMS)</a:t>
            </a:r>
            <a:endParaRPr lang="en-NZ" sz="923" kern="0" dirty="0">
              <a:solidFill>
                <a:sysClr val="window" lastClr="FFFFFF"/>
              </a:solidFill>
              <a:latin typeface="Arial Narrow" panose="020B0606020202030204" pitchFamily="34" charset="0"/>
              <a:ea typeface="Times New Roman"/>
            </a:endParaRPr>
          </a:p>
        </p:txBody>
      </p:sp>
      <p:sp>
        <p:nvSpPr>
          <p:cNvPr id="23" name="Rectangle 22"/>
          <p:cNvSpPr/>
          <p:nvPr/>
        </p:nvSpPr>
        <p:spPr>
          <a:xfrm>
            <a:off x="8391961" y="3292180"/>
            <a:ext cx="1389186" cy="354864"/>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Inspector</a:t>
            </a:r>
            <a:endParaRPr lang="en-NZ" sz="1108" kern="0" dirty="0">
              <a:solidFill>
                <a:sysClr val="window" lastClr="FFFFFF"/>
              </a:solidFill>
              <a:latin typeface="Times New Roman"/>
              <a:ea typeface="Times New Roman"/>
            </a:endParaRPr>
          </a:p>
        </p:txBody>
      </p:sp>
      <p:sp>
        <p:nvSpPr>
          <p:cNvPr id="25" name="Text Box 273"/>
          <p:cNvSpPr txBox="1"/>
          <p:nvPr/>
        </p:nvSpPr>
        <p:spPr>
          <a:xfrm>
            <a:off x="8216071" y="2834936"/>
            <a:ext cx="3555609" cy="27925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Specialist TTM activities</a:t>
            </a:r>
            <a:endParaRPr lang="en-NZ" sz="1108" kern="0" spc="185" dirty="0">
              <a:solidFill>
                <a:sysClr val="windowText" lastClr="000000"/>
              </a:solidFill>
              <a:latin typeface="Arial"/>
              <a:ea typeface="Calibri"/>
              <a:cs typeface="Times New Roman"/>
            </a:endParaRPr>
          </a:p>
        </p:txBody>
      </p:sp>
      <p:sp>
        <p:nvSpPr>
          <p:cNvPr id="26" name="Text Box 274"/>
          <p:cNvSpPr txBox="1"/>
          <p:nvPr/>
        </p:nvSpPr>
        <p:spPr>
          <a:xfrm>
            <a:off x="8223105" y="1639134"/>
            <a:ext cx="3541247" cy="27925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Roles which interact with TTM crews</a:t>
            </a:r>
            <a:endParaRPr lang="en-NZ" sz="1108" kern="0" spc="185" dirty="0">
              <a:solidFill>
                <a:sysClr val="windowText" lastClr="000000"/>
              </a:solidFill>
              <a:latin typeface="Arial"/>
              <a:ea typeface="Calibri"/>
              <a:cs typeface="Times New Roman"/>
            </a:endParaRPr>
          </a:p>
        </p:txBody>
      </p:sp>
      <p:cxnSp>
        <p:nvCxnSpPr>
          <p:cNvPr id="27" name="Connector: Elbow 276"/>
          <p:cNvCxnSpPr>
            <a:stCxn id="11" idx="2"/>
            <a:endCxn id="14" idx="0"/>
          </p:cNvCxnSpPr>
          <p:nvPr/>
        </p:nvCxnSpPr>
        <p:spPr>
          <a:xfrm>
            <a:off x="5813546" y="3265378"/>
            <a:ext cx="1496486" cy="325313"/>
          </a:xfrm>
          <a:prstGeom prst="straightConnector1">
            <a:avLst/>
          </a:prstGeom>
          <a:noFill/>
          <a:ln w="19050" cap="flat" cmpd="sng" algn="ctr">
            <a:solidFill>
              <a:srgbClr val="544A4F"/>
            </a:solidFill>
            <a:prstDash val="sysDot"/>
            <a:miter lim="800000"/>
            <a:tailEnd type="triangle"/>
          </a:ln>
          <a:effectLst/>
        </p:spPr>
      </p:cxnSp>
      <p:cxnSp>
        <p:nvCxnSpPr>
          <p:cNvPr id="28" name="Connector: Elbow 277"/>
          <p:cNvCxnSpPr>
            <a:cxnSpLocks/>
            <a:stCxn id="11" idx="2"/>
            <a:endCxn id="13" idx="0"/>
          </p:cNvCxnSpPr>
          <p:nvPr/>
        </p:nvCxnSpPr>
        <p:spPr>
          <a:xfrm rot="16200000" flipH="1">
            <a:off x="5651063" y="3427861"/>
            <a:ext cx="325313" cy="347"/>
          </a:xfrm>
          <a:prstGeom prst="bentConnector3">
            <a:avLst>
              <a:gd name="adj1" fmla="val 50000"/>
            </a:avLst>
          </a:prstGeom>
          <a:noFill/>
          <a:ln w="19050" cap="flat" cmpd="sng" algn="ctr">
            <a:solidFill>
              <a:srgbClr val="544A4F"/>
            </a:solidFill>
            <a:prstDash val="sysDot"/>
            <a:miter lim="800000"/>
            <a:tailEnd type="triangle"/>
          </a:ln>
          <a:effectLst/>
        </p:spPr>
      </p:cxnSp>
      <p:cxnSp>
        <p:nvCxnSpPr>
          <p:cNvPr id="29" name="Connector: Elbow 278"/>
          <p:cNvCxnSpPr>
            <a:stCxn id="11" idx="2"/>
            <a:endCxn id="12" idx="0"/>
          </p:cNvCxnSpPr>
          <p:nvPr/>
        </p:nvCxnSpPr>
        <p:spPr>
          <a:xfrm flipH="1">
            <a:off x="4282315" y="3265378"/>
            <a:ext cx="1531231" cy="325313"/>
          </a:xfrm>
          <a:prstGeom prst="straightConnector1">
            <a:avLst/>
          </a:prstGeom>
          <a:noFill/>
          <a:ln w="19050" cap="flat" cmpd="sng" algn="ctr">
            <a:solidFill>
              <a:srgbClr val="544A4F"/>
            </a:solidFill>
            <a:prstDash val="sysDot"/>
            <a:miter lim="800000"/>
            <a:tailEnd type="triangle"/>
          </a:ln>
          <a:effectLst/>
        </p:spPr>
      </p:cxnSp>
      <p:sp>
        <p:nvSpPr>
          <p:cNvPr id="50" name="Rectangle 49"/>
          <p:cNvSpPr/>
          <p:nvPr/>
        </p:nvSpPr>
        <p:spPr>
          <a:xfrm>
            <a:off x="4050555" y="1224183"/>
            <a:ext cx="825642" cy="210726"/>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TTM Mentor</a:t>
            </a:r>
            <a:endParaRPr lang="en-NZ" sz="923" kern="0" dirty="0">
              <a:solidFill>
                <a:sysClr val="window" lastClr="FFFFFF"/>
              </a:solidFill>
              <a:latin typeface="Times New Roman"/>
              <a:ea typeface="Times New Roman"/>
            </a:endParaRPr>
          </a:p>
        </p:txBody>
      </p:sp>
      <p:sp>
        <p:nvSpPr>
          <p:cNvPr id="53" name="Rectangle 52"/>
          <p:cNvSpPr/>
          <p:nvPr/>
        </p:nvSpPr>
        <p:spPr>
          <a:xfrm>
            <a:off x="5968670" y="1224183"/>
            <a:ext cx="974217" cy="210726"/>
          </a:xfrm>
          <a:prstGeom prst="rect">
            <a:avLst/>
          </a:prstGeom>
          <a:solidFill>
            <a:srgbClr val="9BBB59"/>
          </a:solidFill>
          <a:ln w="19050">
            <a:solidFill>
              <a:schemeClr val="accent3"/>
            </a:solid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CoPTTM Trainer </a:t>
            </a:r>
            <a:endParaRPr lang="en-NZ" sz="923" kern="0" dirty="0">
              <a:solidFill>
                <a:sysClr val="window" lastClr="FFFFFF"/>
              </a:solidFill>
              <a:latin typeface="Times New Roman"/>
              <a:ea typeface="Times New Roman"/>
            </a:endParaRPr>
          </a:p>
        </p:txBody>
      </p:sp>
      <p:sp>
        <p:nvSpPr>
          <p:cNvPr id="54" name="Rectangle 53"/>
          <p:cNvSpPr/>
          <p:nvPr/>
        </p:nvSpPr>
        <p:spPr>
          <a:xfrm>
            <a:off x="7026314" y="1224183"/>
            <a:ext cx="1001620" cy="210726"/>
          </a:xfrm>
          <a:prstGeom prst="rect">
            <a:avLst/>
          </a:prstGeom>
          <a:solidFill>
            <a:srgbClr val="6FA8DB"/>
          </a:solidFill>
          <a:ln w="19050">
            <a:solidFill>
              <a:srgbClr val="6FA8DB"/>
            </a:solid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Specialist Trainer</a:t>
            </a:r>
            <a:endParaRPr lang="en-NZ" sz="923" kern="0" dirty="0">
              <a:solidFill>
                <a:sysClr val="window" lastClr="FFFFFF"/>
              </a:solidFill>
              <a:latin typeface="Times New Roman"/>
              <a:ea typeface="Times New Roman"/>
            </a:endParaRPr>
          </a:p>
        </p:txBody>
      </p:sp>
      <p:sp>
        <p:nvSpPr>
          <p:cNvPr id="55" name="Rectangle 54"/>
          <p:cNvSpPr/>
          <p:nvPr/>
        </p:nvSpPr>
        <p:spPr>
          <a:xfrm>
            <a:off x="4959624" y="1224183"/>
            <a:ext cx="925619" cy="210726"/>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spcAft>
                <a:spcPts val="554"/>
              </a:spcAft>
              <a:defRPr/>
            </a:pPr>
            <a:r>
              <a:rPr lang="en-NZ" sz="923" b="1" kern="0" dirty="0">
                <a:solidFill>
                  <a:sysClr val="window" lastClr="FFFFFF"/>
                </a:solidFill>
                <a:latin typeface="Arial Narrow"/>
                <a:ea typeface="Calibri"/>
              </a:rPr>
              <a:t>eLearning pack</a:t>
            </a:r>
            <a:endParaRPr lang="en-NZ" sz="923" kern="0" dirty="0">
              <a:solidFill>
                <a:sysClr val="window" lastClr="FFFFFF"/>
              </a:solidFill>
              <a:latin typeface="Times New Roman"/>
              <a:ea typeface="Times New Roman"/>
            </a:endParaRPr>
          </a:p>
        </p:txBody>
      </p:sp>
      <p:sp>
        <p:nvSpPr>
          <p:cNvPr id="59" name="Rectangle 58"/>
          <p:cNvSpPr/>
          <p:nvPr/>
        </p:nvSpPr>
        <p:spPr>
          <a:xfrm>
            <a:off x="6172635" y="2504126"/>
            <a:ext cx="296697" cy="301628"/>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64" name="Rectangle 63"/>
          <p:cNvSpPr/>
          <p:nvPr/>
        </p:nvSpPr>
        <p:spPr>
          <a:xfrm>
            <a:off x="7646227"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66" name="Rectangle 65"/>
          <p:cNvSpPr/>
          <p:nvPr/>
        </p:nvSpPr>
        <p:spPr>
          <a:xfrm>
            <a:off x="3977404" y="970087"/>
            <a:ext cx="1121361"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r>
              <a:rPr lang="en-NZ" sz="923" i="1" kern="0" dirty="0">
                <a:solidFill>
                  <a:prstClr val="black"/>
                </a:solidFill>
                <a:latin typeface="Arial Narrow"/>
                <a:ea typeface="Calibri"/>
              </a:rPr>
              <a:t>Delivery</a:t>
            </a:r>
            <a:r>
              <a:rPr lang="en-NZ" sz="923" i="1" kern="0" dirty="0">
                <a:solidFill>
                  <a:sysClr val="window" lastClr="FFFFFF"/>
                </a:solidFill>
                <a:latin typeface="Arial Narrow"/>
                <a:ea typeface="Calibri"/>
              </a:rPr>
              <a:t> </a:t>
            </a:r>
            <a:r>
              <a:rPr lang="en-NZ" sz="923" i="1" kern="0" dirty="0">
                <a:solidFill>
                  <a:prstClr val="black"/>
                </a:solidFill>
                <a:latin typeface="Arial Narrow"/>
                <a:ea typeface="Calibri"/>
              </a:rPr>
              <a:t>options</a:t>
            </a:r>
          </a:p>
        </p:txBody>
      </p:sp>
      <p:sp>
        <p:nvSpPr>
          <p:cNvPr id="60" name="Rectangle 59"/>
          <p:cNvSpPr/>
          <p:nvPr/>
        </p:nvSpPr>
        <p:spPr>
          <a:xfrm>
            <a:off x="5811726" y="2042527"/>
            <a:ext cx="654462" cy="303862"/>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108" kern="0" dirty="0">
              <a:solidFill>
                <a:sysClr val="window" lastClr="FFFFFF"/>
              </a:solidFill>
              <a:latin typeface="Times New Roman"/>
              <a:ea typeface="Times New Roman"/>
            </a:endParaRPr>
          </a:p>
        </p:txBody>
      </p:sp>
      <p:sp>
        <p:nvSpPr>
          <p:cNvPr id="61" name="Rectangle 60"/>
          <p:cNvSpPr/>
          <p:nvPr/>
        </p:nvSpPr>
        <p:spPr>
          <a:xfrm>
            <a:off x="5164927" y="2042527"/>
            <a:ext cx="654462" cy="303862"/>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65" name="Rectangle 64"/>
          <p:cNvSpPr/>
          <p:nvPr/>
        </p:nvSpPr>
        <p:spPr>
          <a:xfrm>
            <a:off x="5371569" y="2037838"/>
            <a:ext cx="909711" cy="303862"/>
          </a:xfrm>
          <a:prstGeom prst="rect">
            <a:avLst/>
          </a:prstGeom>
          <a:no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r>
              <a:rPr lang="en-NZ" sz="1108" b="1" kern="0" dirty="0">
                <a:solidFill>
                  <a:sysClr val="window" lastClr="FFFFFF"/>
                </a:solidFill>
                <a:latin typeface="Arial Narrow"/>
                <a:ea typeface="Calibri"/>
              </a:rPr>
              <a:t>TTM Worker</a:t>
            </a:r>
            <a:endParaRPr lang="en-NZ" sz="1108" kern="0" dirty="0">
              <a:solidFill>
                <a:sysClr val="window" lastClr="FFFFFF"/>
              </a:solidFill>
              <a:latin typeface="Times New Roman"/>
              <a:ea typeface="Times New Roman"/>
            </a:endParaRPr>
          </a:p>
        </p:txBody>
      </p:sp>
      <p:cxnSp>
        <p:nvCxnSpPr>
          <p:cNvPr id="68" name="Straight Arrow Connector 67"/>
          <p:cNvCxnSpPr/>
          <p:nvPr/>
        </p:nvCxnSpPr>
        <p:spPr>
          <a:xfrm>
            <a:off x="8344357" y="1256962"/>
            <a:ext cx="436098" cy="0"/>
          </a:xfrm>
          <a:prstGeom prst="straightConnector1">
            <a:avLst/>
          </a:prstGeom>
          <a:noFill/>
          <a:ln w="19050" cap="flat" cmpd="sng" algn="ctr">
            <a:solidFill>
              <a:srgbClr val="544A4F"/>
            </a:solidFill>
            <a:prstDash val="solid"/>
            <a:miter lim="800000"/>
            <a:tailEnd type="triangle"/>
          </a:ln>
          <a:effectLst/>
        </p:spPr>
      </p:cxnSp>
      <p:sp>
        <p:nvSpPr>
          <p:cNvPr id="69" name="Text Box 2"/>
          <p:cNvSpPr txBox="1"/>
          <p:nvPr/>
        </p:nvSpPr>
        <p:spPr>
          <a:xfrm>
            <a:off x="8752320" y="1143014"/>
            <a:ext cx="2916332" cy="256850"/>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spcBef>
                <a:spcPts val="554"/>
              </a:spcBef>
              <a:spcAft>
                <a:spcPts val="554"/>
              </a:spcAft>
            </a:pPr>
            <a:r>
              <a:rPr lang="en-NZ" sz="1000" dirty="0">
                <a:solidFill>
                  <a:prstClr val="black"/>
                </a:solidFill>
                <a:latin typeface="Arial Narrow" panose="020B0606020202030204" pitchFamily="34" charset="0"/>
                <a:ea typeface="Calibri"/>
                <a:cs typeface="Times New Roman"/>
              </a:rPr>
              <a:t>Requires completion before starting next learning block</a:t>
            </a:r>
          </a:p>
        </p:txBody>
      </p:sp>
      <p:sp>
        <p:nvSpPr>
          <p:cNvPr id="71" name="Rectangle 70"/>
          <p:cNvSpPr/>
          <p:nvPr/>
        </p:nvSpPr>
        <p:spPr>
          <a:xfrm>
            <a:off x="3416699" y="974155"/>
            <a:ext cx="397024" cy="554467"/>
          </a:xfrm>
          <a:prstGeom prst="rect">
            <a:avLst/>
          </a:prstGeom>
          <a:solidFill>
            <a:schemeClr val="bg2">
              <a:lumMod val="50000"/>
            </a:schemeClr>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70" name="Rectangle 69"/>
          <p:cNvSpPr/>
          <p:nvPr/>
        </p:nvSpPr>
        <p:spPr>
          <a:xfrm>
            <a:off x="3423414" y="1097258"/>
            <a:ext cx="417977"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r>
              <a:rPr lang="en-NZ" sz="1108" b="1" kern="0" dirty="0">
                <a:solidFill>
                  <a:prstClr val="white"/>
                </a:solidFill>
                <a:latin typeface="Arial Narrow"/>
                <a:ea typeface="Calibri"/>
              </a:rPr>
              <a:t>KEY</a:t>
            </a:r>
          </a:p>
        </p:txBody>
      </p:sp>
      <p:sp>
        <p:nvSpPr>
          <p:cNvPr id="72" name="Rectangle 71"/>
          <p:cNvSpPr/>
          <p:nvPr/>
        </p:nvSpPr>
        <p:spPr>
          <a:xfrm>
            <a:off x="8054498" y="981341"/>
            <a:ext cx="1121361"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r>
              <a:rPr lang="en-NZ" sz="923" i="1" kern="0" dirty="0">
                <a:solidFill>
                  <a:prstClr val="black"/>
                </a:solidFill>
                <a:latin typeface="Arial Narrow"/>
                <a:ea typeface="Calibri"/>
              </a:rPr>
              <a:t>Prerequisites</a:t>
            </a:r>
          </a:p>
        </p:txBody>
      </p:sp>
      <p:sp>
        <p:nvSpPr>
          <p:cNvPr id="73" name="Title 60">
            <a:extLst>
              <a:ext uri="{FF2B5EF4-FFF2-40B4-BE49-F238E27FC236}">
                <a16:creationId xmlns:a16="http://schemas.microsoft.com/office/drawing/2014/main" id="{8D7A933C-8F7A-4EDC-9A90-AD93DC9FD142}"/>
              </a:ext>
            </a:extLst>
          </p:cNvPr>
          <p:cNvSpPr>
            <a:spLocks noGrp="1"/>
          </p:cNvSpPr>
          <p:nvPr>
            <p:ph type="title"/>
          </p:nvPr>
        </p:nvSpPr>
        <p:spPr>
          <a:xfrm>
            <a:off x="3424746" y="378519"/>
            <a:ext cx="8346831" cy="495954"/>
          </a:xfrm>
          <a:prstGeom prst="rect">
            <a:avLst/>
          </a:prstGeom>
          <a:solidFill>
            <a:schemeClr val="bg2">
              <a:lumMod val="50000"/>
            </a:schemeClr>
          </a:solidFill>
          <a:ln>
            <a:noFill/>
          </a:ln>
          <a:effectLst/>
        </p:spPr>
        <p:style>
          <a:lnRef idx="2">
            <a:schemeClr val="accent2"/>
          </a:lnRef>
          <a:fillRef idx="1">
            <a:schemeClr val="lt1"/>
          </a:fillRef>
          <a:effectRef idx="0">
            <a:schemeClr val="accent2"/>
          </a:effectRef>
          <a:fontRef idx="minor">
            <a:schemeClr val="dk1"/>
          </a:fontRef>
        </p:style>
        <p:txBody>
          <a:bodyPr>
            <a:noAutofit/>
          </a:bodyPr>
          <a:lstStyle/>
          <a:p>
            <a:pPr algn="ctr"/>
            <a:r>
              <a:rPr lang="en-NZ" kern="0" spc="185" dirty="0">
                <a:solidFill>
                  <a:schemeClr val="bg1"/>
                </a:solidFill>
                <a:latin typeface="Arial Narrow"/>
                <a:ea typeface="Calibri"/>
                <a:cs typeface="Times New Roman"/>
              </a:rPr>
              <a:t>Map of CoPTTM learning blocks</a:t>
            </a:r>
          </a:p>
        </p:txBody>
      </p:sp>
      <p:grpSp>
        <p:nvGrpSpPr>
          <p:cNvPr id="2" name="Group 1"/>
          <p:cNvGrpSpPr/>
          <p:nvPr/>
        </p:nvGrpSpPr>
        <p:grpSpPr>
          <a:xfrm>
            <a:off x="10187585" y="2092454"/>
            <a:ext cx="1393522" cy="422031"/>
            <a:chOff x="7763290" y="1981074"/>
            <a:chExt cx="1509649" cy="457200"/>
          </a:xfrm>
        </p:grpSpPr>
        <p:sp>
          <p:nvSpPr>
            <p:cNvPr id="24" name="Rectangle 23"/>
            <p:cNvSpPr/>
            <p:nvPr/>
          </p:nvSpPr>
          <p:spPr>
            <a:xfrm>
              <a:off x="7764179" y="1981074"/>
              <a:ext cx="1508760" cy="457200"/>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76" name="Rectangle 75"/>
            <p:cNvSpPr/>
            <p:nvPr/>
          </p:nvSpPr>
          <p:spPr>
            <a:xfrm>
              <a:off x="7773552" y="1990798"/>
              <a:ext cx="728463" cy="437752"/>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74" name="Rectangle 73"/>
            <p:cNvSpPr/>
            <p:nvPr/>
          </p:nvSpPr>
          <p:spPr>
            <a:xfrm>
              <a:off x="7763290" y="1981074"/>
              <a:ext cx="1508760" cy="457200"/>
            </a:xfrm>
            <a:prstGeom prst="rect">
              <a:avLst/>
            </a:prstGeom>
            <a:no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Manager of activities requiring TTM</a:t>
              </a:r>
              <a:endParaRPr lang="en-NZ" sz="1108" kern="0" dirty="0">
                <a:solidFill>
                  <a:sysClr val="window" lastClr="FFFFFF"/>
                </a:solidFill>
                <a:latin typeface="Times New Roman"/>
                <a:ea typeface="Times New Roman"/>
              </a:endParaRPr>
            </a:p>
          </p:txBody>
        </p:sp>
      </p:grpSp>
      <p:sp>
        <p:nvSpPr>
          <p:cNvPr id="75" name="Rectangle 74">
            <a:extLst>
              <a:ext uri="{FF2B5EF4-FFF2-40B4-BE49-F238E27FC236}">
                <a16:creationId xmlns:a16="http://schemas.microsoft.com/office/drawing/2014/main" id="{64BA1FD3-4532-4F7B-8C0C-43B80129F871}"/>
              </a:ext>
            </a:extLst>
          </p:cNvPr>
          <p:cNvSpPr/>
          <p:nvPr/>
        </p:nvSpPr>
        <p:spPr>
          <a:xfrm>
            <a:off x="6148017"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77" name="Rectangle 76">
            <a:extLst>
              <a:ext uri="{FF2B5EF4-FFF2-40B4-BE49-F238E27FC236}">
                <a16:creationId xmlns:a16="http://schemas.microsoft.com/office/drawing/2014/main" id="{A3AE58C5-F56F-44B1-8D89-B792DB0009DC}"/>
              </a:ext>
            </a:extLst>
          </p:cNvPr>
          <p:cNvSpPr/>
          <p:nvPr/>
        </p:nvSpPr>
        <p:spPr>
          <a:xfrm>
            <a:off x="4611122"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cxnSp>
        <p:nvCxnSpPr>
          <p:cNvPr id="78" name="Straight Arrow Connector 77">
            <a:extLst>
              <a:ext uri="{FF2B5EF4-FFF2-40B4-BE49-F238E27FC236}">
                <a16:creationId xmlns:a16="http://schemas.microsoft.com/office/drawing/2014/main" id="{7180930D-EBBE-496A-95FC-774DA3F18A34}"/>
              </a:ext>
            </a:extLst>
          </p:cNvPr>
          <p:cNvCxnSpPr/>
          <p:nvPr/>
        </p:nvCxnSpPr>
        <p:spPr>
          <a:xfrm>
            <a:off x="8344357" y="1411707"/>
            <a:ext cx="436098" cy="0"/>
          </a:xfrm>
          <a:prstGeom prst="straightConnector1">
            <a:avLst/>
          </a:prstGeom>
          <a:noFill/>
          <a:ln w="19050" cap="flat" cmpd="sng" algn="ctr">
            <a:solidFill>
              <a:srgbClr val="544A4F"/>
            </a:solidFill>
            <a:prstDash val="sysDot"/>
            <a:miter lim="800000"/>
            <a:tailEnd type="triangle"/>
          </a:ln>
          <a:effectLst/>
        </p:spPr>
      </p:cxnSp>
      <p:sp>
        <p:nvSpPr>
          <p:cNvPr id="79" name="Text Box 2">
            <a:extLst>
              <a:ext uri="{FF2B5EF4-FFF2-40B4-BE49-F238E27FC236}">
                <a16:creationId xmlns:a16="http://schemas.microsoft.com/office/drawing/2014/main" id="{40AF357A-7CC6-4CFA-912E-2267AFBB1DEC}"/>
              </a:ext>
            </a:extLst>
          </p:cNvPr>
          <p:cNvSpPr txBox="1"/>
          <p:nvPr/>
        </p:nvSpPr>
        <p:spPr>
          <a:xfrm>
            <a:off x="8752320" y="1304792"/>
            <a:ext cx="2916332" cy="256850"/>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spcBef>
                <a:spcPts val="554"/>
              </a:spcBef>
              <a:spcAft>
                <a:spcPts val="554"/>
              </a:spcAft>
            </a:pPr>
            <a:r>
              <a:rPr lang="en-NZ" sz="1000" dirty="0">
                <a:solidFill>
                  <a:prstClr val="black"/>
                </a:solidFill>
                <a:latin typeface="Arial Narrow" panose="020B0606020202030204" pitchFamily="34" charset="0"/>
                <a:ea typeface="Calibri"/>
                <a:cs typeface="Times New Roman"/>
              </a:rPr>
              <a:t>Learning block can be combined with next learning block</a:t>
            </a:r>
          </a:p>
        </p:txBody>
      </p:sp>
      <p:sp>
        <p:nvSpPr>
          <p:cNvPr id="80" name="Rectangle 79">
            <a:extLst>
              <a:ext uri="{FF2B5EF4-FFF2-40B4-BE49-F238E27FC236}">
                <a16:creationId xmlns:a16="http://schemas.microsoft.com/office/drawing/2014/main" id="{A5F591EA-77A5-47F8-ABD9-F44A0269106E}"/>
              </a:ext>
            </a:extLst>
          </p:cNvPr>
          <p:cNvSpPr/>
          <p:nvPr/>
        </p:nvSpPr>
        <p:spPr>
          <a:xfrm>
            <a:off x="8170247" y="1567257"/>
            <a:ext cx="3676357" cy="1228698"/>
          </a:xfrm>
          <a:prstGeom prst="rect">
            <a:avLst/>
          </a:prstGeom>
          <a:solidFill>
            <a:srgbClr val="EEECE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en-NZ" sz="1662" dirty="0">
              <a:solidFill>
                <a:prstClr val="white"/>
              </a:solidFill>
              <a:latin typeface="Calibri"/>
            </a:endParaRPr>
          </a:p>
        </p:txBody>
      </p:sp>
      <p:sp>
        <p:nvSpPr>
          <p:cNvPr id="81" name="Rectangle 80">
            <a:extLst>
              <a:ext uri="{FF2B5EF4-FFF2-40B4-BE49-F238E27FC236}">
                <a16:creationId xmlns:a16="http://schemas.microsoft.com/office/drawing/2014/main" id="{28991301-7144-4E28-81C1-230A3EB4C0AA}"/>
              </a:ext>
            </a:extLst>
          </p:cNvPr>
          <p:cNvSpPr/>
          <p:nvPr/>
        </p:nvSpPr>
        <p:spPr>
          <a:xfrm>
            <a:off x="3384739" y="1567258"/>
            <a:ext cx="4786577" cy="2542869"/>
          </a:xfrm>
          <a:prstGeom prst="rect">
            <a:avLst/>
          </a:prstGeom>
          <a:solidFill>
            <a:srgbClr val="EEECE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en-NZ" sz="1662">
              <a:solidFill>
                <a:prstClr val="white"/>
              </a:solidFill>
              <a:latin typeface="Calibri"/>
            </a:endParaRPr>
          </a:p>
        </p:txBody>
      </p:sp>
      <p:sp>
        <p:nvSpPr>
          <p:cNvPr id="51" name="Title 1">
            <a:extLst>
              <a:ext uri="{FF2B5EF4-FFF2-40B4-BE49-F238E27FC236}">
                <a16:creationId xmlns:a16="http://schemas.microsoft.com/office/drawing/2014/main" id="{21398DC7-F12B-402F-B75F-90367F3DA937}"/>
              </a:ext>
            </a:extLst>
          </p:cNvPr>
          <p:cNvSpPr txBox="1">
            <a:spLocks/>
          </p:cNvSpPr>
          <p:nvPr/>
        </p:nvSpPr>
        <p:spPr bwMode="auto">
          <a:xfrm>
            <a:off x="68095" y="335280"/>
            <a:ext cx="2889114" cy="577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456B"/>
                </a:solidFill>
                <a:latin typeface="Arial" pitchFamily="34" charset="0"/>
                <a:cs typeface="Arial" pitchFamily="34" charset="0"/>
              </a:defRPr>
            </a:lvl2pPr>
            <a:lvl3pPr algn="l" rtl="0" eaLnBrk="0" fontAlgn="base" hangingPunct="0">
              <a:spcBef>
                <a:spcPct val="0"/>
              </a:spcBef>
              <a:spcAft>
                <a:spcPct val="0"/>
              </a:spcAft>
              <a:defRPr sz="3200" b="1">
                <a:solidFill>
                  <a:srgbClr val="00456B"/>
                </a:solidFill>
                <a:latin typeface="Arial" pitchFamily="34" charset="0"/>
                <a:cs typeface="Arial" pitchFamily="34" charset="0"/>
              </a:defRPr>
            </a:lvl3pPr>
            <a:lvl4pPr algn="l" rtl="0" eaLnBrk="0" fontAlgn="base" hangingPunct="0">
              <a:spcBef>
                <a:spcPct val="0"/>
              </a:spcBef>
              <a:spcAft>
                <a:spcPct val="0"/>
              </a:spcAft>
              <a:defRPr sz="3200" b="1">
                <a:solidFill>
                  <a:srgbClr val="00456B"/>
                </a:solidFill>
                <a:latin typeface="Arial" pitchFamily="34" charset="0"/>
                <a:cs typeface="Arial" pitchFamily="34" charset="0"/>
              </a:defRPr>
            </a:lvl4pPr>
            <a:lvl5pPr algn="l" rtl="0" eaLnBrk="0" fontAlgn="base" hangingPunct="0">
              <a:spcBef>
                <a:spcPct val="0"/>
              </a:spcBef>
              <a:spcAft>
                <a:spcPct val="0"/>
              </a:spcAft>
              <a:defRPr sz="3200" b="1">
                <a:solidFill>
                  <a:srgbClr val="00456B"/>
                </a:solidFill>
                <a:latin typeface="Arial" pitchFamily="34" charset="0"/>
                <a:cs typeface="Arial" pitchFamily="34" charset="0"/>
              </a:defRPr>
            </a:lvl5pPr>
            <a:lvl6pPr marL="457200" algn="l" rtl="0" fontAlgn="base">
              <a:spcBef>
                <a:spcPct val="0"/>
              </a:spcBef>
              <a:spcAft>
                <a:spcPct val="0"/>
              </a:spcAft>
              <a:defRPr sz="3200" b="1">
                <a:solidFill>
                  <a:srgbClr val="00456B"/>
                </a:solidFill>
                <a:latin typeface="Arial" pitchFamily="34" charset="0"/>
                <a:cs typeface="Arial" pitchFamily="34" charset="0"/>
              </a:defRPr>
            </a:lvl6pPr>
            <a:lvl7pPr marL="914400" algn="l" rtl="0" fontAlgn="base">
              <a:spcBef>
                <a:spcPct val="0"/>
              </a:spcBef>
              <a:spcAft>
                <a:spcPct val="0"/>
              </a:spcAft>
              <a:defRPr sz="3200" b="1">
                <a:solidFill>
                  <a:srgbClr val="00456B"/>
                </a:solidFill>
                <a:latin typeface="Arial" pitchFamily="34" charset="0"/>
                <a:cs typeface="Arial" pitchFamily="34" charset="0"/>
              </a:defRPr>
            </a:lvl7pPr>
            <a:lvl8pPr marL="1371600" algn="l" rtl="0" fontAlgn="base">
              <a:spcBef>
                <a:spcPct val="0"/>
              </a:spcBef>
              <a:spcAft>
                <a:spcPct val="0"/>
              </a:spcAft>
              <a:defRPr sz="3200" b="1">
                <a:solidFill>
                  <a:srgbClr val="00456B"/>
                </a:solidFill>
                <a:latin typeface="Arial" pitchFamily="34" charset="0"/>
                <a:cs typeface="Arial" pitchFamily="34" charset="0"/>
              </a:defRPr>
            </a:lvl8pPr>
            <a:lvl9pPr marL="1828800" algn="l" rtl="0" fontAlgn="base">
              <a:spcBef>
                <a:spcPct val="0"/>
              </a:spcBef>
              <a:spcAft>
                <a:spcPct val="0"/>
              </a:spcAft>
              <a:defRPr sz="3200" b="1">
                <a:solidFill>
                  <a:srgbClr val="00456B"/>
                </a:solidFill>
                <a:latin typeface="Arial" pitchFamily="34" charset="0"/>
                <a:cs typeface="Arial" pitchFamily="34" charset="0"/>
              </a:defRPr>
            </a:lvl9pPr>
          </a:lstStyle>
          <a:p>
            <a:r>
              <a:rPr lang="en-NZ"/>
              <a:t>Map of learning blocks</a:t>
            </a:r>
            <a:endParaRPr lang="en-NZ" dirty="0"/>
          </a:p>
        </p:txBody>
      </p:sp>
    </p:spTree>
    <p:custDataLst>
      <p:tags r:id="rId1"/>
    </p:custDataLst>
    <p:extLst>
      <p:ext uri="{BB962C8B-B14F-4D97-AF65-F5344CB8AC3E}">
        <p14:creationId xmlns:p14="http://schemas.microsoft.com/office/powerpoint/2010/main" val="3600161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98634" y="0"/>
            <a:ext cx="9193365" cy="6858000"/>
          </a:xfrm>
          <a:prstGeom prst="rect">
            <a:avLst/>
          </a:prstGeom>
          <a:solidFill>
            <a:srgbClr val="DDD9C3"/>
          </a:solidFill>
          <a:ln>
            <a:noFill/>
          </a:ln>
        </p:spPr>
      </p:sp>
      <p:sp>
        <p:nvSpPr>
          <p:cNvPr id="67" name="Rectangle 66"/>
          <p:cNvSpPr/>
          <p:nvPr/>
        </p:nvSpPr>
        <p:spPr>
          <a:xfrm>
            <a:off x="3406599" y="975292"/>
            <a:ext cx="8366174" cy="55409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en-NZ" sz="1662">
              <a:solidFill>
                <a:prstClr val="white"/>
              </a:solidFill>
              <a:latin typeface="Calibri"/>
            </a:endParaRPr>
          </a:p>
        </p:txBody>
      </p:sp>
      <p:sp>
        <p:nvSpPr>
          <p:cNvPr id="7" name="Rectangle: Rounded Corners 255"/>
          <p:cNvSpPr/>
          <p:nvPr/>
        </p:nvSpPr>
        <p:spPr>
          <a:xfrm>
            <a:off x="3414219" y="1764833"/>
            <a:ext cx="4662854" cy="2287913"/>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9" name="Rectangle 8"/>
          <p:cNvSpPr/>
          <p:nvPr/>
        </p:nvSpPr>
        <p:spPr>
          <a:xfrm>
            <a:off x="5156158" y="2504366"/>
            <a:ext cx="1301262"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a:solidFill>
                  <a:sysClr val="window" lastClr="FFFFFF"/>
                </a:solidFill>
                <a:latin typeface="Arial Narrow"/>
                <a:ea typeface="Calibri"/>
              </a:rPr>
              <a:t>TC  </a:t>
            </a:r>
            <a:endParaRPr lang="en-NZ" sz="1108" kern="0">
              <a:solidFill>
                <a:sysClr val="window" lastClr="FFFFFF"/>
              </a:solidFill>
              <a:latin typeface="Times New Roman"/>
              <a:ea typeface="Times New Roman"/>
            </a:endParaRPr>
          </a:p>
        </p:txBody>
      </p:sp>
      <p:sp>
        <p:nvSpPr>
          <p:cNvPr id="10" name="Rectangle 9"/>
          <p:cNvSpPr/>
          <p:nvPr/>
        </p:nvSpPr>
        <p:spPr>
          <a:xfrm>
            <a:off x="6740135" y="2047217"/>
            <a:ext cx="969469" cy="303862"/>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a:solidFill>
                  <a:sysClr val="window" lastClr="FFFFFF"/>
                </a:solidFill>
                <a:latin typeface="Arial Narrow"/>
                <a:ea typeface="Calibri"/>
              </a:rPr>
              <a:t>Mobile Driver </a:t>
            </a:r>
            <a:endParaRPr lang="en-NZ" sz="1108" kern="0">
              <a:solidFill>
                <a:sysClr val="window" lastClr="FFFFFF"/>
              </a:solidFill>
              <a:latin typeface="Times New Roman"/>
              <a:ea typeface="Times New Roman"/>
            </a:endParaRPr>
          </a:p>
        </p:txBody>
      </p:sp>
      <p:sp>
        <p:nvSpPr>
          <p:cNvPr id="11" name="Rectangle 10"/>
          <p:cNvSpPr/>
          <p:nvPr/>
        </p:nvSpPr>
        <p:spPr>
          <a:xfrm>
            <a:off x="5154146" y="2961515"/>
            <a:ext cx="1301262" cy="303862"/>
          </a:xfrm>
          <a:prstGeom prst="rect">
            <a:avLst/>
          </a:prstGeom>
          <a:solidFill>
            <a:srgbClr val="9BBB59"/>
          </a:solidFill>
          <a:ln w="19050">
            <a:solidFill>
              <a:schemeClr val="tx1"/>
            </a:solidFill>
            <a:prstDash val="sysDot"/>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Universal STMS</a:t>
            </a:r>
            <a:endParaRPr lang="en-NZ" sz="1108" kern="0" dirty="0">
              <a:solidFill>
                <a:sysClr val="window" lastClr="FFFFFF"/>
              </a:solidFill>
              <a:latin typeface="Times New Roman"/>
              <a:ea typeface="Times New Roman"/>
            </a:endParaRPr>
          </a:p>
        </p:txBody>
      </p:sp>
      <p:sp>
        <p:nvSpPr>
          <p:cNvPr id="12" name="Rectangle 11"/>
          <p:cNvSpPr/>
          <p:nvPr/>
        </p:nvSpPr>
        <p:spPr>
          <a:xfrm>
            <a:off x="3708623" y="3590690"/>
            <a:ext cx="1129846"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L1</a:t>
            </a:r>
            <a:endParaRPr lang="en-NZ" sz="1108" kern="0" dirty="0">
              <a:solidFill>
                <a:sysClr val="window" lastClr="FFFFFF"/>
              </a:solidFill>
              <a:latin typeface="Times New Roman"/>
              <a:ea typeface="Times New Roman"/>
            </a:endParaRPr>
          </a:p>
        </p:txBody>
      </p:sp>
      <p:sp>
        <p:nvSpPr>
          <p:cNvPr id="13" name="Rectangle 12"/>
          <p:cNvSpPr/>
          <p:nvPr/>
        </p:nvSpPr>
        <p:spPr>
          <a:xfrm>
            <a:off x="5240201" y="3590691"/>
            <a:ext cx="1129846" cy="303659"/>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L2</a:t>
            </a:r>
            <a:endParaRPr lang="en-NZ" sz="1108" kern="0" dirty="0">
              <a:solidFill>
                <a:sysClr val="window" lastClr="FFFFFF"/>
              </a:solidFill>
              <a:latin typeface="Times New Roman"/>
              <a:ea typeface="Times New Roman"/>
            </a:endParaRPr>
          </a:p>
        </p:txBody>
      </p:sp>
      <p:sp>
        <p:nvSpPr>
          <p:cNvPr id="14" name="Rectangle 13"/>
          <p:cNvSpPr/>
          <p:nvPr/>
        </p:nvSpPr>
        <p:spPr>
          <a:xfrm>
            <a:off x="6736340" y="3590690"/>
            <a:ext cx="1129846"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L3</a:t>
            </a:r>
            <a:endParaRPr lang="en-NZ" sz="1108" kern="0" dirty="0">
              <a:solidFill>
                <a:sysClr val="window" lastClr="FFFFFF"/>
              </a:solidFill>
              <a:latin typeface="Times New Roman"/>
              <a:ea typeface="Times New Roman"/>
            </a:endParaRPr>
          </a:p>
        </p:txBody>
      </p:sp>
      <p:cxnSp>
        <p:nvCxnSpPr>
          <p:cNvPr id="15" name="Straight Arrow Connector 14"/>
          <p:cNvCxnSpPr/>
          <p:nvPr/>
        </p:nvCxnSpPr>
        <p:spPr>
          <a:xfrm>
            <a:off x="5802100" y="2351080"/>
            <a:ext cx="0" cy="153287"/>
          </a:xfrm>
          <a:prstGeom prst="straightConnector1">
            <a:avLst/>
          </a:prstGeom>
          <a:noFill/>
          <a:ln w="19050" cap="flat" cmpd="sng" algn="ctr">
            <a:solidFill>
              <a:srgbClr val="544A4F"/>
            </a:solidFill>
            <a:prstDash val="solid"/>
            <a:miter lim="800000"/>
            <a:tailEnd type="triangle"/>
          </a:ln>
          <a:effectLst/>
        </p:spPr>
      </p:cxnSp>
      <p:cxnSp>
        <p:nvCxnSpPr>
          <p:cNvPr id="16" name="Straight Arrow Connector 15"/>
          <p:cNvCxnSpPr/>
          <p:nvPr/>
        </p:nvCxnSpPr>
        <p:spPr>
          <a:xfrm flipH="1">
            <a:off x="5800088" y="2808230"/>
            <a:ext cx="2012" cy="153287"/>
          </a:xfrm>
          <a:prstGeom prst="straightConnector1">
            <a:avLst/>
          </a:prstGeom>
          <a:noFill/>
          <a:ln w="19050" cap="flat" cmpd="sng" algn="ctr">
            <a:solidFill>
              <a:srgbClr val="544A4F"/>
            </a:solidFill>
            <a:prstDash val="solid"/>
            <a:miter lim="800000"/>
            <a:tailEnd type="triangle"/>
          </a:ln>
          <a:effectLst/>
        </p:spPr>
      </p:cxnSp>
      <p:sp>
        <p:nvSpPr>
          <p:cNvPr id="17" name="Text Box 264"/>
          <p:cNvSpPr txBox="1"/>
          <p:nvPr/>
        </p:nvSpPr>
        <p:spPr>
          <a:xfrm>
            <a:off x="3410406" y="1641871"/>
            <a:ext cx="4667421"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TTM crew</a:t>
            </a:r>
            <a:endParaRPr lang="en-NZ" sz="1108" kern="0" spc="185" dirty="0">
              <a:solidFill>
                <a:sysClr val="windowText" lastClr="000000"/>
              </a:solidFill>
              <a:latin typeface="Arial"/>
              <a:ea typeface="Calibri"/>
              <a:cs typeface="Times New Roman"/>
            </a:endParaRPr>
          </a:p>
        </p:txBody>
      </p:sp>
      <p:cxnSp>
        <p:nvCxnSpPr>
          <p:cNvPr id="18" name="Straight Arrow Connector 17"/>
          <p:cNvCxnSpPr>
            <a:endCxn id="10" idx="1"/>
          </p:cNvCxnSpPr>
          <p:nvPr/>
        </p:nvCxnSpPr>
        <p:spPr>
          <a:xfrm>
            <a:off x="6457420" y="2199148"/>
            <a:ext cx="282714" cy="0"/>
          </a:xfrm>
          <a:prstGeom prst="straightConnector1">
            <a:avLst/>
          </a:prstGeom>
          <a:noFill/>
          <a:ln w="19050" cap="flat" cmpd="sng" algn="ctr">
            <a:solidFill>
              <a:srgbClr val="544A4F"/>
            </a:solidFill>
            <a:prstDash val="solid"/>
            <a:miter lim="800000"/>
            <a:tailEnd type="triangle"/>
          </a:ln>
          <a:effectLst/>
        </p:spPr>
      </p:cxnSp>
      <p:sp>
        <p:nvSpPr>
          <p:cNvPr id="19" name="Rectangle: Rounded Corners 267"/>
          <p:cNvSpPr/>
          <p:nvPr/>
        </p:nvSpPr>
        <p:spPr>
          <a:xfrm>
            <a:off x="8208777" y="1755888"/>
            <a:ext cx="3549738" cy="95566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20" name="Rectangle: Rounded Corners 268"/>
          <p:cNvSpPr/>
          <p:nvPr/>
        </p:nvSpPr>
        <p:spPr>
          <a:xfrm>
            <a:off x="8208540" y="2951650"/>
            <a:ext cx="3549737" cy="1103070"/>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21" name="Rectangle 20"/>
          <p:cNvSpPr/>
          <p:nvPr/>
        </p:nvSpPr>
        <p:spPr>
          <a:xfrm>
            <a:off x="8393575" y="2092454"/>
            <a:ext cx="1625781" cy="422031"/>
          </a:xfrm>
          <a:prstGeom prst="rect">
            <a:avLst/>
          </a:prstGeom>
          <a:solidFill>
            <a:srgbClr val="544A4F"/>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spcAft>
                <a:spcPts val="554"/>
              </a:spcAft>
              <a:defRPr/>
            </a:pPr>
            <a:r>
              <a:rPr lang="en-NZ" sz="1108" b="1" kern="0" dirty="0">
                <a:solidFill>
                  <a:sysClr val="window" lastClr="FFFFFF"/>
                </a:solidFill>
                <a:latin typeface="Arial Narrow"/>
                <a:ea typeface="Calibri"/>
              </a:rPr>
              <a:t>General Worker</a:t>
            </a:r>
            <a:br>
              <a:rPr lang="en-NZ" sz="1108" b="1" kern="0" dirty="0">
                <a:solidFill>
                  <a:sysClr val="window" lastClr="FFFFFF"/>
                </a:solidFill>
                <a:latin typeface="Arial Narrow"/>
                <a:ea typeface="Calibri"/>
              </a:rPr>
            </a:br>
            <a:r>
              <a:rPr lang="en-NZ" sz="923" b="1" kern="0" dirty="0">
                <a:solidFill>
                  <a:sysClr val="window" lastClr="FFFFFF"/>
                </a:solidFill>
                <a:latin typeface="Arial Narrow"/>
                <a:ea typeface="Calibri"/>
              </a:rPr>
              <a:t>(Introduction to TTM)</a:t>
            </a:r>
            <a:endParaRPr lang="en-NZ" sz="923" kern="0" dirty="0">
              <a:solidFill>
                <a:sysClr val="window" lastClr="FFFFFF"/>
              </a:solidFill>
              <a:latin typeface="Times New Roman"/>
              <a:ea typeface="Times New Roman"/>
            </a:endParaRPr>
          </a:p>
        </p:txBody>
      </p:sp>
      <p:sp>
        <p:nvSpPr>
          <p:cNvPr id="22" name="Rectangle 21"/>
          <p:cNvSpPr/>
          <p:nvPr/>
        </p:nvSpPr>
        <p:spPr>
          <a:xfrm>
            <a:off x="9937837" y="3301559"/>
            <a:ext cx="1629335" cy="594519"/>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panose="020B0606020202030204" pitchFamily="34" charset="0"/>
                <a:ea typeface="Calibri"/>
              </a:rPr>
              <a:t>Specialist TTM Equipment</a:t>
            </a:r>
            <a:endParaRPr lang="en-NZ" sz="1108" kern="0" dirty="0">
              <a:solidFill>
                <a:sysClr val="window" lastClr="FFFFFF"/>
              </a:solidFill>
              <a:latin typeface="Arial Narrow" panose="020B0606020202030204" pitchFamily="34" charset="0"/>
              <a:ea typeface="Times New Roman"/>
            </a:endParaRPr>
          </a:p>
          <a:p>
            <a:pPr algn="ctr" defTabSz="844083">
              <a:defRPr/>
            </a:pPr>
            <a:r>
              <a:rPr lang="en-NZ" sz="923" b="1" kern="0" dirty="0">
                <a:solidFill>
                  <a:sysClr val="window" lastClr="FFFFFF"/>
                </a:solidFill>
                <a:latin typeface="Arial Narrow" panose="020B0606020202030204" pitchFamily="34" charset="0"/>
                <a:ea typeface="Calibri"/>
                <a:cs typeface="Times New Roman"/>
              </a:rPr>
              <a:t>(eg </a:t>
            </a:r>
            <a:r>
              <a:rPr lang="en-NZ" sz="923" b="1" kern="0" dirty="0">
                <a:solidFill>
                  <a:sysClr val="window" lastClr="FFFFFF"/>
                </a:solidFill>
                <a:latin typeface="Arial Narrow" panose="020B0606020202030204" pitchFamily="34" charset="0"/>
                <a:ea typeface="Calibri"/>
              </a:rPr>
              <a:t>portable</a:t>
            </a:r>
            <a:r>
              <a:rPr lang="en-NZ" sz="923" b="1" kern="0" dirty="0">
                <a:solidFill>
                  <a:sysClr val="window" lastClr="FFFFFF"/>
                </a:solidFill>
                <a:latin typeface="Arial Narrow" panose="020B0606020202030204" pitchFamily="34" charset="0"/>
                <a:ea typeface="Calibri"/>
                <a:cs typeface="Times New Roman"/>
              </a:rPr>
              <a:t> traffic signals, barriers, VMS)</a:t>
            </a:r>
            <a:endParaRPr lang="en-NZ" sz="923" kern="0" dirty="0">
              <a:solidFill>
                <a:sysClr val="window" lastClr="FFFFFF"/>
              </a:solidFill>
              <a:latin typeface="Arial Narrow" panose="020B0606020202030204" pitchFamily="34" charset="0"/>
              <a:ea typeface="Times New Roman"/>
            </a:endParaRPr>
          </a:p>
        </p:txBody>
      </p:sp>
      <p:sp>
        <p:nvSpPr>
          <p:cNvPr id="23" name="Rectangle 22"/>
          <p:cNvSpPr/>
          <p:nvPr/>
        </p:nvSpPr>
        <p:spPr>
          <a:xfrm>
            <a:off x="8383193" y="3292180"/>
            <a:ext cx="1389186" cy="354864"/>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Inspector</a:t>
            </a:r>
            <a:endParaRPr lang="en-NZ" sz="1108" kern="0" dirty="0">
              <a:solidFill>
                <a:sysClr val="window" lastClr="FFFFFF"/>
              </a:solidFill>
              <a:latin typeface="Times New Roman"/>
              <a:ea typeface="Times New Roman"/>
            </a:endParaRPr>
          </a:p>
        </p:txBody>
      </p:sp>
      <p:sp>
        <p:nvSpPr>
          <p:cNvPr id="25" name="Text Box 273"/>
          <p:cNvSpPr txBox="1"/>
          <p:nvPr/>
        </p:nvSpPr>
        <p:spPr>
          <a:xfrm>
            <a:off x="8207303" y="2834936"/>
            <a:ext cx="3555609" cy="27925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Specialist TTM activities</a:t>
            </a:r>
            <a:endParaRPr lang="en-NZ" sz="1108" kern="0" spc="185" dirty="0">
              <a:solidFill>
                <a:sysClr val="windowText" lastClr="000000"/>
              </a:solidFill>
              <a:latin typeface="Arial"/>
              <a:ea typeface="Calibri"/>
              <a:cs typeface="Times New Roman"/>
            </a:endParaRPr>
          </a:p>
        </p:txBody>
      </p:sp>
      <p:sp>
        <p:nvSpPr>
          <p:cNvPr id="26" name="Text Box 274"/>
          <p:cNvSpPr txBox="1"/>
          <p:nvPr/>
        </p:nvSpPr>
        <p:spPr>
          <a:xfrm>
            <a:off x="8214337" y="1639134"/>
            <a:ext cx="3541247" cy="27925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Roles which interact with TTM crews</a:t>
            </a:r>
            <a:endParaRPr lang="en-NZ" sz="1108" kern="0" spc="185" dirty="0">
              <a:solidFill>
                <a:sysClr val="windowText" lastClr="000000"/>
              </a:solidFill>
              <a:latin typeface="Arial"/>
              <a:ea typeface="Calibri"/>
              <a:cs typeface="Times New Roman"/>
            </a:endParaRPr>
          </a:p>
        </p:txBody>
      </p:sp>
      <p:cxnSp>
        <p:nvCxnSpPr>
          <p:cNvPr id="27" name="Connector: Elbow 276"/>
          <p:cNvCxnSpPr>
            <a:stCxn id="11" idx="2"/>
            <a:endCxn id="14" idx="0"/>
          </p:cNvCxnSpPr>
          <p:nvPr/>
        </p:nvCxnSpPr>
        <p:spPr>
          <a:xfrm>
            <a:off x="5804778" y="3265378"/>
            <a:ext cx="1496486" cy="325313"/>
          </a:xfrm>
          <a:prstGeom prst="straightConnector1">
            <a:avLst/>
          </a:prstGeom>
          <a:noFill/>
          <a:ln w="19050" cap="flat" cmpd="sng" algn="ctr">
            <a:solidFill>
              <a:srgbClr val="544A4F"/>
            </a:solidFill>
            <a:prstDash val="sysDot"/>
            <a:miter lim="800000"/>
            <a:tailEnd type="triangle"/>
          </a:ln>
          <a:effectLst/>
        </p:spPr>
      </p:cxnSp>
      <p:cxnSp>
        <p:nvCxnSpPr>
          <p:cNvPr id="28" name="Connector: Elbow 277"/>
          <p:cNvCxnSpPr>
            <a:cxnSpLocks/>
            <a:stCxn id="11" idx="2"/>
            <a:endCxn id="13" idx="0"/>
          </p:cNvCxnSpPr>
          <p:nvPr/>
        </p:nvCxnSpPr>
        <p:spPr>
          <a:xfrm rot="16200000" flipH="1">
            <a:off x="5642295" y="3427861"/>
            <a:ext cx="325313" cy="347"/>
          </a:xfrm>
          <a:prstGeom prst="bentConnector3">
            <a:avLst>
              <a:gd name="adj1" fmla="val 50000"/>
            </a:avLst>
          </a:prstGeom>
          <a:noFill/>
          <a:ln w="19050" cap="flat" cmpd="sng" algn="ctr">
            <a:solidFill>
              <a:srgbClr val="544A4F"/>
            </a:solidFill>
            <a:prstDash val="sysDot"/>
            <a:miter lim="800000"/>
            <a:tailEnd type="triangle"/>
          </a:ln>
          <a:effectLst/>
        </p:spPr>
      </p:cxnSp>
      <p:cxnSp>
        <p:nvCxnSpPr>
          <p:cNvPr id="29" name="Connector: Elbow 278"/>
          <p:cNvCxnSpPr>
            <a:stCxn id="11" idx="2"/>
            <a:endCxn id="12" idx="0"/>
          </p:cNvCxnSpPr>
          <p:nvPr/>
        </p:nvCxnSpPr>
        <p:spPr>
          <a:xfrm flipH="1">
            <a:off x="4273547" y="3265378"/>
            <a:ext cx="1531231" cy="325313"/>
          </a:xfrm>
          <a:prstGeom prst="straightConnector1">
            <a:avLst/>
          </a:prstGeom>
          <a:noFill/>
          <a:ln w="19050" cap="flat" cmpd="sng" algn="ctr">
            <a:solidFill>
              <a:srgbClr val="544A4F"/>
            </a:solidFill>
            <a:prstDash val="sysDot"/>
            <a:miter lim="800000"/>
            <a:tailEnd type="triangle"/>
          </a:ln>
          <a:effectLst/>
        </p:spPr>
      </p:cxnSp>
      <p:sp>
        <p:nvSpPr>
          <p:cNvPr id="39" name="Rectangle 38"/>
          <p:cNvSpPr/>
          <p:nvPr/>
        </p:nvSpPr>
        <p:spPr>
          <a:xfrm>
            <a:off x="3414220" y="4173009"/>
            <a:ext cx="3727773" cy="2290553"/>
          </a:xfrm>
          <a:prstGeom prst="rect">
            <a:avLst/>
          </a:prstGeom>
          <a:solidFill>
            <a:srgbClr val="4F81BD"/>
          </a:solidFill>
          <a:ln w="12700" cap="flat" cmpd="sng" algn="ctr">
            <a:solidFill>
              <a:srgbClr val="4F81B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40" name="Rectangle: Rounded Corners 49"/>
          <p:cNvSpPr/>
          <p:nvPr/>
        </p:nvSpPr>
        <p:spPr>
          <a:xfrm>
            <a:off x="3578453" y="4698203"/>
            <a:ext cx="3429896" cy="163060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41" name="Rectangle 40"/>
          <p:cNvSpPr/>
          <p:nvPr/>
        </p:nvSpPr>
        <p:spPr>
          <a:xfrm>
            <a:off x="3755429" y="5039914"/>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TMP Designer</a:t>
            </a:r>
            <a:endParaRPr lang="en-NZ" sz="1108" kern="0" dirty="0">
              <a:solidFill>
                <a:sysClr val="window" lastClr="FFFFFF"/>
              </a:solidFill>
              <a:latin typeface="Times New Roman"/>
              <a:ea typeface="Times New Roman"/>
            </a:endParaRPr>
          </a:p>
        </p:txBody>
      </p:sp>
      <p:sp>
        <p:nvSpPr>
          <p:cNvPr id="42" name="Rectangle 41"/>
          <p:cNvSpPr/>
          <p:nvPr/>
        </p:nvSpPr>
        <p:spPr>
          <a:xfrm>
            <a:off x="3755429" y="5734276"/>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TMP Approver</a:t>
            </a:r>
            <a:endParaRPr lang="en-NZ" sz="1108" kern="0" dirty="0">
              <a:solidFill>
                <a:sysClr val="window" lastClr="FFFFFF"/>
              </a:solidFill>
              <a:latin typeface="Times New Roman"/>
              <a:ea typeface="Times New Roman"/>
            </a:endParaRPr>
          </a:p>
        </p:txBody>
      </p:sp>
      <p:sp>
        <p:nvSpPr>
          <p:cNvPr id="43" name="Rectangle 42"/>
          <p:cNvSpPr/>
          <p:nvPr/>
        </p:nvSpPr>
        <p:spPr>
          <a:xfrm>
            <a:off x="5435552" y="5734276"/>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Corridor Manager and TMC</a:t>
            </a:r>
            <a:endParaRPr lang="en-NZ" sz="1108" kern="0" dirty="0">
              <a:solidFill>
                <a:sysClr val="window" lastClr="FFFFFF"/>
              </a:solidFill>
              <a:latin typeface="Times New Roman"/>
              <a:ea typeface="Times New Roman"/>
            </a:endParaRPr>
          </a:p>
        </p:txBody>
      </p:sp>
      <p:sp>
        <p:nvSpPr>
          <p:cNvPr id="44" name="Text Box 258"/>
          <p:cNvSpPr txBox="1"/>
          <p:nvPr/>
        </p:nvSpPr>
        <p:spPr>
          <a:xfrm>
            <a:off x="3578616" y="4594537"/>
            <a:ext cx="3428759" cy="27842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Audit, planning and network management</a:t>
            </a:r>
            <a:endParaRPr lang="en-NZ" sz="1108" kern="0" spc="185" dirty="0">
              <a:solidFill>
                <a:sysClr val="windowText" lastClr="000000"/>
              </a:solidFill>
              <a:latin typeface="Arial"/>
              <a:ea typeface="Calibri"/>
              <a:cs typeface="Times New Roman"/>
            </a:endParaRPr>
          </a:p>
        </p:txBody>
      </p:sp>
      <p:cxnSp>
        <p:nvCxnSpPr>
          <p:cNvPr id="45" name="Connector: Elbow 54"/>
          <p:cNvCxnSpPr>
            <a:stCxn id="41" idx="2"/>
            <a:endCxn id="43" idx="0"/>
          </p:cNvCxnSpPr>
          <p:nvPr/>
        </p:nvCxnSpPr>
        <p:spPr>
          <a:xfrm rot="16200000" flipH="1">
            <a:off x="5155383" y="4757755"/>
            <a:ext cx="272918" cy="1680123"/>
          </a:xfrm>
          <a:prstGeom prst="bentConnector3">
            <a:avLst>
              <a:gd name="adj1" fmla="val 50000"/>
            </a:avLst>
          </a:prstGeom>
          <a:noFill/>
          <a:ln w="19050" cap="flat" cmpd="sng" algn="ctr">
            <a:solidFill>
              <a:srgbClr val="544A4F"/>
            </a:solidFill>
            <a:prstDash val="solid"/>
            <a:miter lim="800000"/>
            <a:tailEnd type="triangle"/>
          </a:ln>
          <a:effectLst/>
        </p:spPr>
      </p:cxnSp>
      <p:sp>
        <p:nvSpPr>
          <p:cNvPr id="47" name="Rectangle 46"/>
          <p:cNvSpPr/>
          <p:nvPr/>
        </p:nvSpPr>
        <p:spPr>
          <a:xfrm>
            <a:off x="5435552" y="5039914"/>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TTM Audit</a:t>
            </a:r>
            <a:endParaRPr lang="en-NZ" sz="1108" kern="0" dirty="0">
              <a:solidFill>
                <a:sysClr val="window" lastClr="FFFFFF"/>
              </a:solidFill>
              <a:latin typeface="Times New Roman"/>
              <a:ea typeface="Times New Roman"/>
            </a:endParaRPr>
          </a:p>
        </p:txBody>
      </p:sp>
      <p:sp>
        <p:nvSpPr>
          <p:cNvPr id="48" name="Rectangle 47"/>
          <p:cNvSpPr/>
          <p:nvPr/>
        </p:nvSpPr>
        <p:spPr>
          <a:xfrm>
            <a:off x="3681339" y="4131136"/>
            <a:ext cx="3184926" cy="505367"/>
          </a:xfrm>
          <a:prstGeom prst="rect">
            <a:avLst/>
          </a:prstGeom>
          <a:noFill/>
          <a:ln w="1270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00" kern="0" dirty="0">
                <a:solidFill>
                  <a:srgbClr val="FFFFFF"/>
                </a:solidFill>
                <a:latin typeface="Arial"/>
                <a:ea typeface="Calibri"/>
                <a:cs typeface="Times New Roman"/>
              </a:rPr>
              <a:t>For these learning blocks the </a:t>
            </a:r>
            <a:r>
              <a:rPr lang="en-NZ" sz="1000" kern="0" dirty="0">
                <a:solidFill>
                  <a:srgbClr val="FFFFFF"/>
                </a:solidFill>
                <a:latin typeface="Arial"/>
                <a:ea typeface="Calibri"/>
                <a:cs typeface="Times New Roman"/>
              </a:rPr>
              <a:t>person</a:t>
            </a:r>
            <a:r>
              <a:rPr lang="en-NZ" sz="900" kern="0" dirty="0">
                <a:solidFill>
                  <a:srgbClr val="FFFFFF"/>
                </a:solidFill>
                <a:latin typeface="Arial"/>
                <a:ea typeface="Calibri"/>
                <a:cs typeface="Times New Roman"/>
              </a:rPr>
              <a:t> must be at least </a:t>
            </a:r>
            <a:br>
              <a:rPr lang="en-NZ" sz="900" kern="0" dirty="0">
                <a:solidFill>
                  <a:srgbClr val="FFFFFF"/>
                </a:solidFill>
                <a:latin typeface="Arial"/>
                <a:ea typeface="Calibri"/>
                <a:cs typeface="Times New Roman"/>
              </a:rPr>
            </a:br>
            <a:r>
              <a:rPr lang="en-NZ" sz="900" b="1" kern="0" dirty="0">
                <a:solidFill>
                  <a:srgbClr val="FFC000"/>
                </a:solidFill>
                <a:latin typeface="Arial"/>
                <a:ea typeface="Calibri"/>
                <a:cs typeface="Times New Roman"/>
              </a:rPr>
              <a:t>STMS Non-practising</a:t>
            </a:r>
            <a:r>
              <a:rPr lang="en-NZ" sz="900" kern="0" dirty="0">
                <a:solidFill>
                  <a:srgbClr val="FFC000"/>
                </a:solidFill>
                <a:latin typeface="Arial"/>
                <a:ea typeface="Calibri"/>
                <a:cs typeface="Times New Roman"/>
              </a:rPr>
              <a:t> </a:t>
            </a:r>
            <a:r>
              <a:rPr lang="en-NZ" sz="900" kern="0" dirty="0">
                <a:solidFill>
                  <a:srgbClr val="FFFFFF"/>
                </a:solidFill>
                <a:latin typeface="Arial"/>
                <a:ea typeface="Calibri"/>
                <a:cs typeface="Times New Roman"/>
              </a:rPr>
              <a:t>qualified for the level of road</a:t>
            </a:r>
            <a:endParaRPr lang="en-NZ" sz="900" kern="0" dirty="0">
              <a:solidFill>
                <a:sysClr val="windowText" lastClr="000000"/>
              </a:solidFill>
              <a:latin typeface="Times New Roman"/>
              <a:ea typeface="Times New Roman"/>
            </a:endParaRPr>
          </a:p>
        </p:txBody>
      </p:sp>
      <p:cxnSp>
        <p:nvCxnSpPr>
          <p:cNvPr id="56" name="Straight Arrow Connector 55"/>
          <p:cNvCxnSpPr>
            <a:stCxn id="41" idx="2"/>
            <a:endCxn id="42" idx="0"/>
          </p:cNvCxnSpPr>
          <p:nvPr/>
        </p:nvCxnSpPr>
        <p:spPr>
          <a:xfrm>
            <a:off x="4451780" y="5461357"/>
            <a:ext cx="0" cy="272918"/>
          </a:xfrm>
          <a:prstGeom prst="straightConnector1">
            <a:avLst/>
          </a:prstGeom>
          <a:noFill/>
          <a:ln w="19050" cap="flat" cmpd="sng" algn="ctr">
            <a:solidFill>
              <a:srgbClr val="544A4F"/>
            </a:solidFill>
            <a:prstDash val="solid"/>
            <a:miter lim="800000"/>
            <a:tailEnd type="triangle"/>
          </a:ln>
          <a:effectLst/>
        </p:spPr>
      </p:cxnSp>
      <p:sp>
        <p:nvSpPr>
          <p:cNvPr id="50" name="Rectangle 49"/>
          <p:cNvSpPr/>
          <p:nvPr/>
        </p:nvSpPr>
        <p:spPr>
          <a:xfrm>
            <a:off x="4041787" y="1224183"/>
            <a:ext cx="825642" cy="210726"/>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TTM Mentor</a:t>
            </a:r>
            <a:endParaRPr lang="en-NZ" sz="923" kern="0" dirty="0">
              <a:solidFill>
                <a:sysClr val="window" lastClr="FFFFFF"/>
              </a:solidFill>
              <a:latin typeface="Times New Roman"/>
              <a:ea typeface="Times New Roman"/>
            </a:endParaRPr>
          </a:p>
        </p:txBody>
      </p:sp>
      <p:sp>
        <p:nvSpPr>
          <p:cNvPr id="53" name="Rectangle 52"/>
          <p:cNvSpPr/>
          <p:nvPr/>
        </p:nvSpPr>
        <p:spPr>
          <a:xfrm>
            <a:off x="5959902" y="1224183"/>
            <a:ext cx="974217" cy="210726"/>
          </a:xfrm>
          <a:prstGeom prst="rect">
            <a:avLst/>
          </a:prstGeom>
          <a:solidFill>
            <a:srgbClr val="9BBB59"/>
          </a:solidFill>
          <a:ln w="19050">
            <a:solidFill>
              <a:schemeClr val="accent3"/>
            </a:solid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CoPTTM Trainer </a:t>
            </a:r>
            <a:endParaRPr lang="en-NZ" sz="923" kern="0" dirty="0">
              <a:solidFill>
                <a:sysClr val="window" lastClr="FFFFFF"/>
              </a:solidFill>
              <a:latin typeface="Times New Roman"/>
              <a:ea typeface="Times New Roman"/>
            </a:endParaRPr>
          </a:p>
        </p:txBody>
      </p:sp>
      <p:sp>
        <p:nvSpPr>
          <p:cNvPr id="54" name="Rectangle 53"/>
          <p:cNvSpPr/>
          <p:nvPr/>
        </p:nvSpPr>
        <p:spPr>
          <a:xfrm>
            <a:off x="7017546" y="1224183"/>
            <a:ext cx="1001620" cy="210726"/>
          </a:xfrm>
          <a:prstGeom prst="rect">
            <a:avLst/>
          </a:prstGeom>
          <a:solidFill>
            <a:srgbClr val="6FA8DB"/>
          </a:solidFill>
          <a:ln w="19050">
            <a:solidFill>
              <a:srgbClr val="6FA8DB"/>
            </a:solid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Specialist Trainer</a:t>
            </a:r>
            <a:endParaRPr lang="en-NZ" sz="923" kern="0" dirty="0">
              <a:solidFill>
                <a:sysClr val="window" lastClr="FFFFFF"/>
              </a:solidFill>
              <a:latin typeface="Times New Roman"/>
              <a:ea typeface="Times New Roman"/>
            </a:endParaRPr>
          </a:p>
        </p:txBody>
      </p:sp>
      <p:sp>
        <p:nvSpPr>
          <p:cNvPr id="55" name="Rectangle 54"/>
          <p:cNvSpPr/>
          <p:nvPr/>
        </p:nvSpPr>
        <p:spPr>
          <a:xfrm>
            <a:off x="4950856" y="1224183"/>
            <a:ext cx="925619" cy="210726"/>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spcAft>
                <a:spcPts val="554"/>
              </a:spcAft>
              <a:defRPr/>
            </a:pPr>
            <a:r>
              <a:rPr lang="en-NZ" sz="923" b="1" kern="0" dirty="0">
                <a:solidFill>
                  <a:sysClr val="window" lastClr="FFFFFF"/>
                </a:solidFill>
                <a:latin typeface="Arial Narrow"/>
                <a:ea typeface="Calibri"/>
              </a:rPr>
              <a:t>eLearning pack</a:t>
            </a:r>
            <a:endParaRPr lang="en-NZ" sz="923" kern="0" dirty="0">
              <a:solidFill>
                <a:sysClr val="window" lastClr="FFFFFF"/>
              </a:solidFill>
              <a:latin typeface="Times New Roman"/>
              <a:ea typeface="Times New Roman"/>
            </a:endParaRPr>
          </a:p>
        </p:txBody>
      </p:sp>
      <p:sp>
        <p:nvSpPr>
          <p:cNvPr id="59" name="Rectangle 58"/>
          <p:cNvSpPr/>
          <p:nvPr/>
        </p:nvSpPr>
        <p:spPr>
          <a:xfrm>
            <a:off x="6163867" y="2504126"/>
            <a:ext cx="296697" cy="301628"/>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64" name="Rectangle 63"/>
          <p:cNvSpPr/>
          <p:nvPr/>
        </p:nvSpPr>
        <p:spPr>
          <a:xfrm>
            <a:off x="7637459"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66" name="Rectangle 65"/>
          <p:cNvSpPr/>
          <p:nvPr/>
        </p:nvSpPr>
        <p:spPr>
          <a:xfrm>
            <a:off x="3968636" y="970087"/>
            <a:ext cx="1121361"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r>
              <a:rPr lang="en-NZ" sz="923" i="1" kern="0" dirty="0">
                <a:solidFill>
                  <a:prstClr val="black"/>
                </a:solidFill>
                <a:latin typeface="Arial Narrow"/>
                <a:ea typeface="Calibri"/>
              </a:rPr>
              <a:t>Delivery</a:t>
            </a:r>
            <a:r>
              <a:rPr lang="en-NZ" sz="923" i="1" kern="0" dirty="0">
                <a:solidFill>
                  <a:sysClr val="window" lastClr="FFFFFF"/>
                </a:solidFill>
                <a:latin typeface="Arial Narrow"/>
                <a:ea typeface="Calibri"/>
              </a:rPr>
              <a:t> </a:t>
            </a:r>
            <a:r>
              <a:rPr lang="en-NZ" sz="923" i="1" kern="0" dirty="0">
                <a:solidFill>
                  <a:prstClr val="black"/>
                </a:solidFill>
                <a:latin typeface="Arial Narrow"/>
                <a:ea typeface="Calibri"/>
              </a:rPr>
              <a:t>options</a:t>
            </a:r>
          </a:p>
        </p:txBody>
      </p:sp>
      <p:sp>
        <p:nvSpPr>
          <p:cNvPr id="60" name="Rectangle 59"/>
          <p:cNvSpPr/>
          <p:nvPr/>
        </p:nvSpPr>
        <p:spPr>
          <a:xfrm>
            <a:off x="5802958" y="2042527"/>
            <a:ext cx="654462" cy="303862"/>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108" kern="0" dirty="0">
              <a:solidFill>
                <a:sysClr val="window" lastClr="FFFFFF"/>
              </a:solidFill>
              <a:latin typeface="Times New Roman"/>
              <a:ea typeface="Times New Roman"/>
            </a:endParaRPr>
          </a:p>
        </p:txBody>
      </p:sp>
      <p:sp>
        <p:nvSpPr>
          <p:cNvPr id="61" name="Rectangle 60"/>
          <p:cNvSpPr/>
          <p:nvPr/>
        </p:nvSpPr>
        <p:spPr>
          <a:xfrm>
            <a:off x="5156159" y="2042527"/>
            <a:ext cx="654462" cy="303862"/>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65" name="Rectangle 64"/>
          <p:cNvSpPr/>
          <p:nvPr/>
        </p:nvSpPr>
        <p:spPr>
          <a:xfrm>
            <a:off x="5362801" y="2037838"/>
            <a:ext cx="909711" cy="303862"/>
          </a:xfrm>
          <a:prstGeom prst="rect">
            <a:avLst/>
          </a:prstGeom>
          <a:no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r>
              <a:rPr lang="en-NZ" sz="1108" b="1" kern="0" dirty="0">
                <a:solidFill>
                  <a:sysClr val="window" lastClr="FFFFFF"/>
                </a:solidFill>
                <a:latin typeface="Arial Narrow"/>
                <a:ea typeface="Calibri"/>
              </a:rPr>
              <a:t>TTM Worker</a:t>
            </a:r>
            <a:endParaRPr lang="en-NZ" sz="1108" kern="0" dirty="0">
              <a:solidFill>
                <a:sysClr val="window" lastClr="FFFFFF"/>
              </a:solidFill>
              <a:latin typeface="Times New Roman"/>
              <a:ea typeface="Times New Roman"/>
            </a:endParaRPr>
          </a:p>
        </p:txBody>
      </p:sp>
      <p:cxnSp>
        <p:nvCxnSpPr>
          <p:cNvPr id="68" name="Straight Arrow Connector 67"/>
          <p:cNvCxnSpPr/>
          <p:nvPr/>
        </p:nvCxnSpPr>
        <p:spPr>
          <a:xfrm>
            <a:off x="8335589" y="1256962"/>
            <a:ext cx="436098" cy="0"/>
          </a:xfrm>
          <a:prstGeom prst="straightConnector1">
            <a:avLst/>
          </a:prstGeom>
          <a:noFill/>
          <a:ln w="19050" cap="flat" cmpd="sng" algn="ctr">
            <a:solidFill>
              <a:srgbClr val="544A4F"/>
            </a:solidFill>
            <a:prstDash val="solid"/>
            <a:miter lim="800000"/>
            <a:tailEnd type="triangle"/>
          </a:ln>
          <a:effectLst/>
        </p:spPr>
      </p:cxnSp>
      <p:sp>
        <p:nvSpPr>
          <p:cNvPr id="69" name="Text Box 2"/>
          <p:cNvSpPr txBox="1"/>
          <p:nvPr/>
        </p:nvSpPr>
        <p:spPr>
          <a:xfrm>
            <a:off x="8743552" y="1143014"/>
            <a:ext cx="2916332" cy="256850"/>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spcBef>
                <a:spcPts val="554"/>
              </a:spcBef>
              <a:spcAft>
                <a:spcPts val="554"/>
              </a:spcAft>
            </a:pPr>
            <a:r>
              <a:rPr lang="en-NZ" sz="1000" dirty="0">
                <a:solidFill>
                  <a:prstClr val="black"/>
                </a:solidFill>
                <a:latin typeface="Arial Narrow" panose="020B0606020202030204" pitchFamily="34" charset="0"/>
                <a:ea typeface="Calibri"/>
                <a:cs typeface="Times New Roman"/>
              </a:rPr>
              <a:t>Requires completion before starting next learning block</a:t>
            </a:r>
          </a:p>
        </p:txBody>
      </p:sp>
      <p:sp>
        <p:nvSpPr>
          <p:cNvPr id="71" name="Rectangle 70"/>
          <p:cNvSpPr/>
          <p:nvPr/>
        </p:nvSpPr>
        <p:spPr>
          <a:xfrm>
            <a:off x="3407931" y="974155"/>
            <a:ext cx="397024" cy="554467"/>
          </a:xfrm>
          <a:prstGeom prst="rect">
            <a:avLst/>
          </a:prstGeom>
          <a:solidFill>
            <a:schemeClr val="bg2">
              <a:lumMod val="50000"/>
            </a:schemeClr>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70" name="Rectangle 69"/>
          <p:cNvSpPr/>
          <p:nvPr/>
        </p:nvSpPr>
        <p:spPr>
          <a:xfrm>
            <a:off x="3414646" y="1097258"/>
            <a:ext cx="417977"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r>
              <a:rPr lang="en-NZ" sz="1108" b="1" kern="0" dirty="0">
                <a:solidFill>
                  <a:prstClr val="white"/>
                </a:solidFill>
                <a:latin typeface="Arial Narrow"/>
                <a:ea typeface="Calibri"/>
              </a:rPr>
              <a:t>KEY</a:t>
            </a:r>
          </a:p>
        </p:txBody>
      </p:sp>
      <p:sp>
        <p:nvSpPr>
          <p:cNvPr id="72" name="Rectangle 71"/>
          <p:cNvSpPr/>
          <p:nvPr/>
        </p:nvSpPr>
        <p:spPr>
          <a:xfrm>
            <a:off x="8045730" y="981341"/>
            <a:ext cx="1121361"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r>
              <a:rPr lang="en-NZ" sz="923" i="1" kern="0" dirty="0">
                <a:solidFill>
                  <a:prstClr val="black"/>
                </a:solidFill>
                <a:latin typeface="Arial Narrow"/>
                <a:ea typeface="Calibri"/>
              </a:rPr>
              <a:t>Prerequisites</a:t>
            </a:r>
          </a:p>
        </p:txBody>
      </p:sp>
      <p:sp>
        <p:nvSpPr>
          <p:cNvPr id="73" name="Title 60">
            <a:extLst>
              <a:ext uri="{FF2B5EF4-FFF2-40B4-BE49-F238E27FC236}">
                <a16:creationId xmlns:a16="http://schemas.microsoft.com/office/drawing/2014/main" id="{8D7A933C-8F7A-4EDC-9A90-AD93DC9FD142}"/>
              </a:ext>
            </a:extLst>
          </p:cNvPr>
          <p:cNvSpPr>
            <a:spLocks noGrp="1"/>
          </p:cNvSpPr>
          <p:nvPr>
            <p:ph type="title"/>
          </p:nvPr>
        </p:nvSpPr>
        <p:spPr>
          <a:xfrm>
            <a:off x="3415978" y="378519"/>
            <a:ext cx="8346831" cy="495954"/>
          </a:xfrm>
          <a:prstGeom prst="rect">
            <a:avLst/>
          </a:prstGeom>
          <a:solidFill>
            <a:schemeClr val="bg2">
              <a:lumMod val="50000"/>
            </a:schemeClr>
          </a:solidFill>
          <a:ln>
            <a:noFill/>
          </a:ln>
          <a:effectLst/>
        </p:spPr>
        <p:style>
          <a:lnRef idx="2">
            <a:schemeClr val="accent2"/>
          </a:lnRef>
          <a:fillRef idx="1">
            <a:schemeClr val="lt1"/>
          </a:fillRef>
          <a:effectRef idx="0">
            <a:schemeClr val="accent2"/>
          </a:effectRef>
          <a:fontRef idx="minor">
            <a:schemeClr val="dk1"/>
          </a:fontRef>
        </p:style>
        <p:txBody>
          <a:bodyPr>
            <a:noAutofit/>
          </a:bodyPr>
          <a:lstStyle/>
          <a:p>
            <a:pPr algn="ctr"/>
            <a:r>
              <a:rPr lang="en-NZ" kern="0" spc="185" dirty="0">
                <a:solidFill>
                  <a:schemeClr val="bg1"/>
                </a:solidFill>
                <a:latin typeface="Arial Narrow"/>
                <a:ea typeface="Calibri"/>
                <a:cs typeface="Times New Roman"/>
              </a:rPr>
              <a:t>Map of CoPTTM learning blocks</a:t>
            </a:r>
          </a:p>
        </p:txBody>
      </p:sp>
      <p:grpSp>
        <p:nvGrpSpPr>
          <p:cNvPr id="2" name="Group 1"/>
          <p:cNvGrpSpPr/>
          <p:nvPr/>
        </p:nvGrpSpPr>
        <p:grpSpPr>
          <a:xfrm>
            <a:off x="10178817" y="2092454"/>
            <a:ext cx="1393522" cy="422031"/>
            <a:chOff x="7763290" y="1981074"/>
            <a:chExt cx="1509649" cy="457200"/>
          </a:xfrm>
        </p:grpSpPr>
        <p:sp>
          <p:nvSpPr>
            <p:cNvPr id="24" name="Rectangle 23"/>
            <p:cNvSpPr/>
            <p:nvPr/>
          </p:nvSpPr>
          <p:spPr>
            <a:xfrm>
              <a:off x="7764179" y="1981074"/>
              <a:ext cx="1508760" cy="457200"/>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76" name="Rectangle 75"/>
            <p:cNvSpPr/>
            <p:nvPr/>
          </p:nvSpPr>
          <p:spPr>
            <a:xfrm>
              <a:off x="7773552" y="1990798"/>
              <a:ext cx="728463" cy="437752"/>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74" name="Rectangle 73"/>
            <p:cNvSpPr/>
            <p:nvPr/>
          </p:nvSpPr>
          <p:spPr>
            <a:xfrm>
              <a:off x="7763290" y="1981074"/>
              <a:ext cx="1508760" cy="457200"/>
            </a:xfrm>
            <a:prstGeom prst="rect">
              <a:avLst/>
            </a:prstGeom>
            <a:no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Manager of activities requiring TTM</a:t>
              </a:r>
              <a:endParaRPr lang="en-NZ" sz="1108" kern="0" dirty="0">
                <a:solidFill>
                  <a:sysClr val="window" lastClr="FFFFFF"/>
                </a:solidFill>
                <a:latin typeface="Times New Roman"/>
                <a:ea typeface="Times New Roman"/>
              </a:endParaRPr>
            </a:p>
          </p:txBody>
        </p:sp>
      </p:grpSp>
      <p:sp>
        <p:nvSpPr>
          <p:cNvPr id="75" name="Rectangle 74">
            <a:extLst>
              <a:ext uri="{FF2B5EF4-FFF2-40B4-BE49-F238E27FC236}">
                <a16:creationId xmlns:a16="http://schemas.microsoft.com/office/drawing/2014/main" id="{64BA1FD3-4532-4F7B-8C0C-43B80129F871}"/>
              </a:ext>
            </a:extLst>
          </p:cNvPr>
          <p:cNvSpPr/>
          <p:nvPr/>
        </p:nvSpPr>
        <p:spPr>
          <a:xfrm>
            <a:off x="6139249"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77" name="Rectangle 76">
            <a:extLst>
              <a:ext uri="{FF2B5EF4-FFF2-40B4-BE49-F238E27FC236}">
                <a16:creationId xmlns:a16="http://schemas.microsoft.com/office/drawing/2014/main" id="{A3AE58C5-F56F-44B1-8D89-B792DB0009DC}"/>
              </a:ext>
            </a:extLst>
          </p:cNvPr>
          <p:cNvSpPr/>
          <p:nvPr/>
        </p:nvSpPr>
        <p:spPr>
          <a:xfrm>
            <a:off x="4602354"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cxnSp>
        <p:nvCxnSpPr>
          <p:cNvPr id="78" name="Straight Arrow Connector 77">
            <a:extLst>
              <a:ext uri="{FF2B5EF4-FFF2-40B4-BE49-F238E27FC236}">
                <a16:creationId xmlns:a16="http://schemas.microsoft.com/office/drawing/2014/main" id="{7180930D-EBBE-496A-95FC-774DA3F18A34}"/>
              </a:ext>
            </a:extLst>
          </p:cNvPr>
          <p:cNvCxnSpPr/>
          <p:nvPr/>
        </p:nvCxnSpPr>
        <p:spPr>
          <a:xfrm>
            <a:off x="8335589" y="1411707"/>
            <a:ext cx="436098" cy="0"/>
          </a:xfrm>
          <a:prstGeom prst="straightConnector1">
            <a:avLst/>
          </a:prstGeom>
          <a:noFill/>
          <a:ln w="19050" cap="flat" cmpd="sng" algn="ctr">
            <a:solidFill>
              <a:srgbClr val="544A4F"/>
            </a:solidFill>
            <a:prstDash val="sysDot"/>
            <a:miter lim="800000"/>
            <a:tailEnd type="triangle"/>
          </a:ln>
          <a:effectLst/>
        </p:spPr>
      </p:cxnSp>
      <p:sp>
        <p:nvSpPr>
          <p:cNvPr id="79" name="Text Box 2">
            <a:extLst>
              <a:ext uri="{FF2B5EF4-FFF2-40B4-BE49-F238E27FC236}">
                <a16:creationId xmlns:a16="http://schemas.microsoft.com/office/drawing/2014/main" id="{40AF357A-7CC6-4CFA-912E-2267AFBB1DEC}"/>
              </a:ext>
            </a:extLst>
          </p:cNvPr>
          <p:cNvSpPr txBox="1"/>
          <p:nvPr/>
        </p:nvSpPr>
        <p:spPr>
          <a:xfrm>
            <a:off x="8743552" y="1304792"/>
            <a:ext cx="2916332" cy="256850"/>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spcBef>
                <a:spcPts val="554"/>
              </a:spcBef>
              <a:spcAft>
                <a:spcPts val="554"/>
              </a:spcAft>
            </a:pPr>
            <a:r>
              <a:rPr lang="en-NZ" sz="1000" dirty="0">
                <a:solidFill>
                  <a:prstClr val="black"/>
                </a:solidFill>
                <a:latin typeface="Arial Narrow" panose="020B0606020202030204" pitchFamily="34" charset="0"/>
                <a:ea typeface="Calibri"/>
                <a:cs typeface="Times New Roman"/>
              </a:rPr>
              <a:t>Learning block can be combined with next learning block</a:t>
            </a:r>
          </a:p>
        </p:txBody>
      </p:sp>
      <p:sp>
        <p:nvSpPr>
          <p:cNvPr id="81" name="Rectangle 80">
            <a:extLst>
              <a:ext uri="{FF2B5EF4-FFF2-40B4-BE49-F238E27FC236}">
                <a16:creationId xmlns:a16="http://schemas.microsoft.com/office/drawing/2014/main" id="{F1499396-F4A2-4038-B547-4FF8E7F16ACF}"/>
              </a:ext>
            </a:extLst>
          </p:cNvPr>
          <p:cNvSpPr/>
          <p:nvPr/>
        </p:nvSpPr>
        <p:spPr>
          <a:xfrm>
            <a:off x="3375969" y="1567258"/>
            <a:ext cx="8447912" cy="2542869"/>
          </a:xfrm>
          <a:prstGeom prst="rect">
            <a:avLst/>
          </a:prstGeom>
          <a:solidFill>
            <a:srgbClr val="EEECE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en-NZ" sz="1662">
              <a:solidFill>
                <a:prstClr val="white"/>
              </a:solidFill>
              <a:latin typeface="Calibri"/>
            </a:endParaRPr>
          </a:p>
        </p:txBody>
      </p:sp>
      <p:sp>
        <p:nvSpPr>
          <p:cNvPr id="62" name="Title 1">
            <a:extLst>
              <a:ext uri="{FF2B5EF4-FFF2-40B4-BE49-F238E27FC236}">
                <a16:creationId xmlns:a16="http://schemas.microsoft.com/office/drawing/2014/main" id="{AD6C4B49-A3F8-42D5-BB2F-83252CA0BD80}"/>
              </a:ext>
            </a:extLst>
          </p:cNvPr>
          <p:cNvSpPr txBox="1">
            <a:spLocks/>
          </p:cNvSpPr>
          <p:nvPr/>
        </p:nvSpPr>
        <p:spPr bwMode="auto">
          <a:xfrm>
            <a:off x="68095" y="335280"/>
            <a:ext cx="2889114" cy="577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456B"/>
                </a:solidFill>
                <a:latin typeface="Arial" pitchFamily="34" charset="0"/>
                <a:cs typeface="Arial" pitchFamily="34" charset="0"/>
              </a:defRPr>
            </a:lvl2pPr>
            <a:lvl3pPr algn="l" rtl="0" eaLnBrk="0" fontAlgn="base" hangingPunct="0">
              <a:spcBef>
                <a:spcPct val="0"/>
              </a:spcBef>
              <a:spcAft>
                <a:spcPct val="0"/>
              </a:spcAft>
              <a:defRPr sz="3200" b="1">
                <a:solidFill>
                  <a:srgbClr val="00456B"/>
                </a:solidFill>
                <a:latin typeface="Arial" pitchFamily="34" charset="0"/>
                <a:cs typeface="Arial" pitchFamily="34" charset="0"/>
              </a:defRPr>
            </a:lvl3pPr>
            <a:lvl4pPr algn="l" rtl="0" eaLnBrk="0" fontAlgn="base" hangingPunct="0">
              <a:spcBef>
                <a:spcPct val="0"/>
              </a:spcBef>
              <a:spcAft>
                <a:spcPct val="0"/>
              </a:spcAft>
              <a:defRPr sz="3200" b="1">
                <a:solidFill>
                  <a:srgbClr val="00456B"/>
                </a:solidFill>
                <a:latin typeface="Arial" pitchFamily="34" charset="0"/>
                <a:cs typeface="Arial" pitchFamily="34" charset="0"/>
              </a:defRPr>
            </a:lvl4pPr>
            <a:lvl5pPr algn="l" rtl="0" eaLnBrk="0" fontAlgn="base" hangingPunct="0">
              <a:spcBef>
                <a:spcPct val="0"/>
              </a:spcBef>
              <a:spcAft>
                <a:spcPct val="0"/>
              </a:spcAft>
              <a:defRPr sz="3200" b="1">
                <a:solidFill>
                  <a:srgbClr val="00456B"/>
                </a:solidFill>
                <a:latin typeface="Arial" pitchFamily="34" charset="0"/>
                <a:cs typeface="Arial" pitchFamily="34" charset="0"/>
              </a:defRPr>
            </a:lvl5pPr>
            <a:lvl6pPr marL="457200" algn="l" rtl="0" fontAlgn="base">
              <a:spcBef>
                <a:spcPct val="0"/>
              </a:spcBef>
              <a:spcAft>
                <a:spcPct val="0"/>
              </a:spcAft>
              <a:defRPr sz="3200" b="1">
                <a:solidFill>
                  <a:srgbClr val="00456B"/>
                </a:solidFill>
                <a:latin typeface="Arial" pitchFamily="34" charset="0"/>
                <a:cs typeface="Arial" pitchFamily="34" charset="0"/>
              </a:defRPr>
            </a:lvl6pPr>
            <a:lvl7pPr marL="914400" algn="l" rtl="0" fontAlgn="base">
              <a:spcBef>
                <a:spcPct val="0"/>
              </a:spcBef>
              <a:spcAft>
                <a:spcPct val="0"/>
              </a:spcAft>
              <a:defRPr sz="3200" b="1">
                <a:solidFill>
                  <a:srgbClr val="00456B"/>
                </a:solidFill>
                <a:latin typeface="Arial" pitchFamily="34" charset="0"/>
                <a:cs typeface="Arial" pitchFamily="34" charset="0"/>
              </a:defRPr>
            </a:lvl7pPr>
            <a:lvl8pPr marL="1371600" algn="l" rtl="0" fontAlgn="base">
              <a:spcBef>
                <a:spcPct val="0"/>
              </a:spcBef>
              <a:spcAft>
                <a:spcPct val="0"/>
              </a:spcAft>
              <a:defRPr sz="3200" b="1">
                <a:solidFill>
                  <a:srgbClr val="00456B"/>
                </a:solidFill>
                <a:latin typeface="Arial" pitchFamily="34" charset="0"/>
                <a:cs typeface="Arial" pitchFamily="34" charset="0"/>
              </a:defRPr>
            </a:lvl8pPr>
            <a:lvl9pPr marL="1828800" algn="l" rtl="0" fontAlgn="base">
              <a:spcBef>
                <a:spcPct val="0"/>
              </a:spcBef>
              <a:spcAft>
                <a:spcPct val="0"/>
              </a:spcAft>
              <a:defRPr sz="3200" b="1">
                <a:solidFill>
                  <a:srgbClr val="00456B"/>
                </a:solidFill>
                <a:latin typeface="Arial" pitchFamily="34" charset="0"/>
                <a:cs typeface="Arial" pitchFamily="34" charset="0"/>
              </a:defRPr>
            </a:lvl9pPr>
          </a:lstStyle>
          <a:p>
            <a:r>
              <a:rPr lang="en-NZ"/>
              <a:t>Map of learning blocks</a:t>
            </a:r>
            <a:endParaRPr lang="en-NZ" dirty="0"/>
          </a:p>
        </p:txBody>
      </p:sp>
    </p:spTree>
    <p:custDataLst>
      <p:tags r:id="rId1"/>
    </p:custDataLst>
    <p:extLst>
      <p:ext uri="{BB962C8B-B14F-4D97-AF65-F5344CB8AC3E}">
        <p14:creationId xmlns:p14="http://schemas.microsoft.com/office/powerpoint/2010/main" val="288373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94122" y="0"/>
            <a:ext cx="9197877" cy="6858000"/>
          </a:xfrm>
          <a:prstGeom prst="rect">
            <a:avLst/>
          </a:prstGeom>
          <a:solidFill>
            <a:srgbClr val="DDD9C3"/>
          </a:solidFill>
          <a:ln>
            <a:noFill/>
          </a:ln>
        </p:spPr>
      </p:sp>
      <p:sp>
        <p:nvSpPr>
          <p:cNvPr id="67" name="Rectangle 66"/>
          <p:cNvSpPr/>
          <p:nvPr/>
        </p:nvSpPr>
        <p:spPr>
          <a:xfrm>
            <a:off x="3402087" y="975292"/>
            <a:ext cx="8366174" cy="55409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en-NZ" sz="1662">
              <a:solidFill>
                <a:prstClr val="white"/>
              </a:solidFill>
              <a:latin typeface="Calibri"/>
            </a:endParaRPr>
          </a:p>
        </p:txBody>
      </p:sp>
      <p:sp>
        <p:nvSpPr>
          <p:cNvPr id="6" name="Text Box 3"/>
          <p:cNvSpPr txBox="1"/>
          <p:nvPr/>
        </p:nvSpPr>
        <p:spPr>
          <a:xfrm>
            <a:off x="7289974" y="4178636"/>
            <a:ext cx="4478286" cy="2290553"/>
          </a:xfrm>
          <a:prstGeom prst="rect">
            <a:avLst/>
          </a:prstGeom>
          <a:solidFill>
            <a:srgbClr val="4F81BD"/>
          </a:solidFill>
          <a:ln w="12700">
            <a:solidFill>
              <a:srgbClr val="4F81BD"/>
            </a:solidFill>
          </a:ln>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292" kern="0">
                <a:solidFill>
                  <a:sysClr val="windowText" lastClr="000000"/>
                </a:solidFill>
                <a:latin typeface="Times New Roman"/>
                <a:ea typeface="Times New Roman"/>
              </a:rPr>
              <a:t> </a:t>
            </a:r>
            <a:endParaRPr lang="en-NZ" sz="1108" kern="0">
              <a:solidFill>
                <a:sysClr val="windowText" lastClr="000000"/>
              </a:solidFill>
              <a:latin typeface="Times New Roman"/>
              <a:ea typeface="Times New Roman"/>
            </a:endParaRPr>
          </a:p>
        </p:txBody>
      </p:sp>
      <p:sp>
        <p:nvSpPr>
          <p:cNvPr id="7" name="Rectangle: Rounded Corners 255"/>
          <p:cNvSpPr/>
          <p:nvPr/>
        </p:nvSpPr>
        <p:spPr>
          <a:xfrm>
            <a:off x="3409707" y="1764833"/>
            <a:ext cx="4662854" cy="2287913"/>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9" name="Rectangle 8"/>
          <p:cNvSpPr/>
          <p:nvPr/>
        </p:nvSpPr>
        <p:spPr>
          <a:xfrm>
            <a:off x="5151646" y="2504366"/>
            <a:ext cx="1301262"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a:solidFill>
                  <a:sysClr val="window" lastClr="FFFFFF"/>
                </a:solidFill>
                <a:latin typeface="Arial Narrow"/>
                <a:ea typeface="Calibri"/>
              </a:rPr>
              <a:t>TC  </a:t>
            </a:r>
            <a:endParaRPr lang="en-NZ" sz="1108" kern="0">
              <a:solidFill>
                <a:sysClr val="window" lastClr="FFFFFF"/>
              </a:solidFill>
              <a:latin typeface="Times New Roman"/>
              <a:ea typeface="Times New Roman"/>
            </a:endParaRPr>
          </a:p>
        </p:txBody>
      </p:sp>
      <p:sp>
        <p:nvSpPr>
          <p:cNvPr id="10" name="Rectangle 9"/>
          <p:cNvSpPr/>
          <p:nvPr/>
        </p:nvSpPr>
        <p:spPr>
          <a:xfrm>
            <a:off x="6735623" y="2047217"/>
            <a:ext cx="969469" cy="303862"/>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a:solidFill>
                  <a:sysClr val="window" lastClr="FFFFFF"/>
                </a:solidFill>
                <a:latin typeface="Arial Narrow"/>
                <a:ea typeface="Calibri"/>
              </a:rPr>
              <a:t>Mobile Driver </a:t>
            </a:r>
            <a:endParaRPr lang="en-NZ" sz="1108" kern="0">
              <a:solidFill>
                <a:sysClr val="window" lastClr="FFFFFF"/>
              </a:solidFill>
              <a:latin typeface="Times New Roman"/>
              <a:ea typeface="Times New Roman"/>
            </a:endParaRPr>
          </a:p>
        </p:txBody>
      </p:sp>
      <p:sp>
        <p:nvSpPr>
          <p:cNvPr id="11" name="Rectangle 10"/>
          <p:cNvSpPr/>
          <p:nvPr/>
        </p:nvSpPr>
        <p:spPr>
          <a:xfrm>
            <a:off x="5149634" y="2961515"/>
            <a:ext cx="1301262" cy="303862"/>
          </a:xfrm>
          <a:prstGeom prst="rect">
            <a:avLst/>
          </a:prstGeom>
          <a:solidFill>
            <a:srgbClr val="9BBB59"/>
          </a:solidFill>
          <a:ln w="19050">
            <a:solidFill>
              <a:schemeClr val="tx1"/>
            </a:solidFill>
            <a:prstDash val="sysDot"/>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Universal STMS</a:t>
            </a:r>
            <a:endParaRPr lang="en-NZ" sz="1108" kern="0" dirty="0">
              <a:solidFill>
                <a:sysClr val="window" lastClr="FFFFFF"/>
              </a:solidFill>
              <a:latin typeface="Times New Roman"/>
              <a:ea typeface="Times New Roman"/>
            </a:endParaRPr>
          </a:p>
        </p:txBody>
      </p:sp>
      <p:sp>
        <p:nvSpPr>
          <p:cNvPr id="12" name="Rectangle 11"/>
          <p:cNvSpPr/>
          <p:nvPr/>
        </p:nvSpPr>
        <p:spPr>
          <a:xfrm>
            <a:off x="3704111" y="3590690"/>
            <a:ext cx="1129846"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L1</a:t>
            </a:r>
            <a:endParaRPr lang="en-NZ" sz="1108" kern="0" dirty="0">
              <a:solidFill>
                <a:sysClr val="window" lastClr="FFFFFF"/>
              </a:solidFill>
              <a:latin typeface="Times New Roman"/>
              <a:ea typeface="Times New Roman"/>
            </a:endParaRPr>
          </a:p>
        </p:txBody>
      </p:sp>
      <p:sp>
        <p:nvSpPr>
          <p:cNvPr id="13" name="Rectangle 12"/>
          <p:cNvSpPr/>
          <p:nvPr/>
        </p:nvSpPr>
        <p:spPr>
          <a:xfrm>
            <a:off x="5235689" y="3590691"/>
            <a:ext cx="1129846" cy="303659"/>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L2</a:t>
            </a:r>
            <a:endParaRPr lang="en-NZ" sz="1108" kern="0" dirty="0">
              <a:solidFill>
                <a:sysClr val="window" lastClr="FFFFFF"/>
              </a:solidFill>
              <a:latin typeface="Times New Roman"/>
              <a:ea typeface="Times New Roman"/>
            </a:endParaRPr>
          </a:p>
        </p:txBody>
      </p:sp>
      <p:sp>
        <p:nvSpPr>
          <p:cNvPr id="14" name="Rectangle 13"/>
          <p:cNvSpPr/>
          <p:nvPr/>
        </p:nvSpPr>
        <p:spPr>
          <a:xfrm>
            <a:off x="6731828" y="3590690"/>
            <a:ext cx="1129846"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L3</a:t>
            </a:r>
            <a:endParaRPr lang="en-NZ" sz="1108" kern="0" dirty="0">
              <a:solidFill>
                <a:sysClr val="window" lastClr="FFFFFF"/>
              </a:solidFill>
              <a:latin typeface="Times New Roman"/>
              <a:ea typeface="Times New Roman"/>
            </a:endParaRPr>
          </a:p>
        </p:txBody>
      </p:sp>
      <p:cxnSp>
        <p:nvCxnSpPr>
          <p:cNvPr id="15" name="Straight Arrow Connector 14"/>
          <p:cNvCxnSpPr/>
          <p:nvPr/>
        </p:nvCxnSpPr>
        <p:spPr>
          <a:xfrm>
            <a:off x="5797588" y="2351080"/>
            <a:ext cx="0" cy="153287"/>
          </a:xfrm>
          <a:prstGeom prst="straightConnector1">
            <a:avLst/>
          </a:prstGeom>
          <a:noFill/>
          <a:ln w="19050" cap="flat" cmpd="sng" algn="ctr">
            <a:solidFill>
              <a:srgbClr val="544A4F"/>
            </a:solidFill>
            <a:prstDash val="solid"/>
            <a:miter lim="800000"/>
            <a:tailEnd type="triangle"/>
          </a:ln>
          <a:effectLst/>
        </p:spPr>
      </p:cxnSp>
      <p:cxnSp>
        <p:nvCxnSpPr>
          <p:cNvPr id="16" name="Straight Arrow Connector 15"/>
          <p:cNvCxnSpPr/>
          <p:nvPr/>
        </p:nvCxnSpPr>
        <p:spPr>
          <a:xfrm flipH="1">
            <a:off x="5795576" y="2808230"/>
            <a:ext cx="2012" cy="153287"/>
          </a:xfrm>
          <a:prstGeom prst="straightConnector1">
            <a:avLst/>
          </a:prstGeom>
          <a:noFill/>
          <a:ln w="19050" cap="flat" cmpd="sng" algn="ctr">
            <a:solidFill>
              <a:srgbClr val="544A4F"/>
            </a:solidFill>
            <a:prstDash val="solid"/>
            <a:miter lim="800000"/>
            <a:tailEnd type="triangle"/>
          </a:ln>
          <a:effectLst/>
        </p:spPr>
      </p:cxnSp>
      <p:sp>
        <p:nvSpPr>
          <p:cNvPr id="17" name="Text Box 264"/>
          <p:cNvSpPr txBox="1"/>
          <p:nvPr/>
        </p:nvSpPr>
        <p:spPr>
          <a:xfrm>
            <a:off x="3405894" y="1641871"/>
            <a:ext cx="4667421"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TTM crew</a:t>
            </a:r>
            <a:endParaRPr lang="en-NZ" sz="1108" kern="0" spc="185" dirty="0">
              <a:solidFill>
                <a:sysClr val="windowText" lastClr="000000"/>
              </a:solidFill>
              <a:latin typeface="Arial"/>
              <a:ea typeface="Calibri"/>
              <a:cs typeface="Times New Roman"/>
            </a:endParaRPr>
          </a:p>
        </p:txBody>
      </p:sp>
      <p:cxnSp>
        <p:nvCxnSpPr>
          <p:cNvPr id="18" name="Straight Arrow Connector 17"/>
          <p:cNvCxnSpPr>
            <a:endCxn id="10" idx="1"/>
          </p:cNvCxnSpPr>
          <p:nvPr/>
        </p:nvCxnSpPr>
        <p:spPr>
          <a:xfrm>
            <a:off x="6452908" y="2199148"/>
            <a:ext cx="282714" cy="0"/>
          </a:xfrm>
          <a:prstGeom prst="straightConnector1">
            <a:avLst/>
          </a:prstGeom>
          <a:noFill/>
          <a:ln w="19050" cap="flat" cmpd="sng" algn="ctr">
            <a:solidFill>
              <a:srgbClr val="544A4F"/>
            </a:solidFill>
            <a:prstDash val="solid"/>
            <a:miter lim="800000"/>
            <a:tailEnd type="triangle"/>
          </a:ln>
          <a:effectLst/>
        </p:spPr>
      </p:cxnSp>
      <p:sp>
        <p:nvSpPr>
          <p:cNvPr id="19" name="Rectangle: Rounded Corners 267"/>
          <p:cNvSpPr/>
          <p:nvPr/>
        </p:nvSpPr>
        <p:spPr>
          <a:xfrm>
            <a:off x="8204265" y="1755888"/>
            <a:ext cx="3549738" cy="95566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20" name="Rectangle: Rounded Corners 268"/>
          <p:cNvSpPr/>
          <p:nvPr/>
        </p:nvSpPr>
        <p:spPr>
          <a:xfrm>
            <a:off x="8204028" y="2951650"/>
            <a:ext cx="3549737" cy="1103070"/>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21" name="Rectangle 20"/>
          <p:cNvSpPr/>
          <p:nvPr/>
        </p:nvSpPr>
        <p:spPr>
          <a:xfrm>
            <a:off x="8389063" y="2092454"/>
            <a:ext cx="1625781" cy="422031"/>
          </a:xfrm>
          <a:prstGeom prst="rect">
            <a:avLst/>
          </a:prstGeom>
          <a:solidFill>
            <a:srgbClr val="544A4F"/>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spcAft>
                <a:spcPts val="554"/>
              </a:spcAft>
              <a:defRPr/>
            </a:pPr>
            <a:r>
              <a:rPr lang="en-NZ" sz="1108" b="1" kern="0" dirty="0">
                <a:solidFill>
                  <a:sysClr val="window" lastClr="FFFFFF"/>
                </a:solidFill>
                <a:latin typeface="Arial Narrow"/>
                <a:ea typeface="Calibri"/>
              </a:rPr>
              <a:t>General Worker</a:t>
            </a:r>
            <a:br>
              <a:rPr lang="en-NZ" sz="1108" b="1" kern="0" dirty="0">
                <a:solidFill>
                  <a:sysClr val="window" lastClr="FFFFFF"/>
                </a:solidFill>
                <a:latin typeface="Arial Narrow"/>
                <a:ea typeface="Calibri"/>
              </a:rPr>
            </a:br>
            <a:r>
              <a:rPr lang="en-NZ" sz="923" b="1" kern="0" dirty="0">
                <a:solidFill>
                  <a:sysClr val="window" lastClr="FFFFFF"/>
                </a:solidFill>
                <a:latin typeface="Arial Narrow"/>
                <a:ea typeface="Calibri"/>
              </a:rPr>
              <a:t>(Introduction to TTM)</a:t>
            </a:r>
            <a:endParaRPr lang="en-NZ" sz="923" kern="0" dirty="0">
              <a:solidFill>
                <a:sysClr val="window" lastClr="FFFFFF"/>
              </a:solidFill>
              <a:latin typeface="Times New Roman"/>
              <a:ea typeface="Times New Roman"/>
            </a:endParaRPr>
          </a:p>
        </p:txBody>
      </p:sp>
      <p:sp>
        <p:nvSpPr>
          <p:cNvPr id="22" name="Rectangle 21"/>
          <p:cNvSpPr/>
          <p:nvPr/>
        </p:nvSpPr>
        <p:spPr>
          <a:xfrm>
            <a:off x="9933325" y="3301559"/>
            <a:ext cx="1629335" cy="594519"/>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panose="020B0606020202030204" pitchFamily="34" charset="0"/>
                <a:ea typeface="Calibri"/>
              </a:rPr>
              <a:t>Specialist TTM Equipment</a:t>
            </a:r>
            <a:endParaRPr lang="en-NZ" sz="1108" kern="0" dirty="0">
              <a:solidFill>
                <a:sysClr val="window" lastClr="FFFFFF"/>
              </a:solidFill>
              <a:latin typeface="Arial Narrow" panose="020B0606020202030204" pitchFamily="34" charset="0"/>
              <a:ea typeface="Times New Roman"/>
            </a:endParaRPr>
          </a:p>
          <a:p>
            <a:pPr algn="ctr" defTabSz="844083">
              <a:defRPr/>
            </a:pPr>
            <a:r>
              <a:rPr lang="en-NZ" sz="923" b="1" kern="0" dirty="0">
                <a:solidFill>
                  <a:sysClr val="window" lastClr="FFFFFF"/>
                </a:solidFill>
                <a:latin typeface="Arial Narrow" panose="020B0606020202030204" pitchFamily="34" charset="0"/>
                <a:ea typeface="Calibri"/>
                <a:cs typeface="Times New Roman"/>
              </a:rPr>
              <a:t>(eg </a:t>
            </a:r>
            <a:r>
              <a:rPr lang="en-NZ" sz="923" b="1" kern="0" dirty="0">
                <a:solidFill>
                  <a:sysClr val="window" lastClr="FFFFFF"/>
                </a:solidFill>
                <a:latin typeface="Arial Narrow" panose="020B0606020202030204" pitchFamily="34" charset="0"/>
                <a:ea typeface="Calibri"/>
              </a:rPr>
              <a:t>portable</a:t>
            </a:r>
            <a:r>
              <a:rPr lang="en-NZ" sz="923" b="1" kern="0" dirty="0">
                <a:solidFill>
                  <a:sysClr val="window" lastClr="FFFFFF"/>
                </a:solidFill>
                <a:latin typeface="Arial Narrow" panose="020B0606020202030204" pitchFamily="34" charset="0"/>
                <a:ea typeface="Calibri"/>
                <a:cs typeface="Times New Roman"/>
              </a:rPr>
              <a:t> traffic signals, barriers, VMS)</a:t>
            </a:r>
            <a:endParaRPr lang="en-NZ" sz="923" kern="0" dirty="0">
              <a:solidFill>
                <a:sysClr val="window" lastClr="FFFFFF"/>
              </a:solidFill>
              <a:latin typeface="Arial Narrow" panose="020B0606020202030204" pitchFamily="34" charset="0"/>
              <a:ea typeface="Times New Roman"/>
            </a:endParaRPr>
          </a:p>
        </p:txBody>
      </p:sp>
      <p:sp>
        <p:nvSpPr>
          <p:cNvPr id="23" name="Rectangle 22"/>
          <p:cNvSpPr/>
          <p:nvPr/>
        </p:nvSpPr>
        <p:spPr>
          <a:xfrm>
            <a:off x="8378681" y="3292180"/>
            <a:ext cx="1389186" cy="354864"/>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Inspector</a:t>
            </a:r>
            <a:endParaRPr lang="en-NZ" sz="1108" kern="0" dirty="0">
              <a:solidFill>
                <a:sysClr val="window" lastClr="FFFFFF"/>
              </a:solidFill>
              <a:latin typeface="Times New Roman"/>
              <a:ea typeface="Times New Roman"/>
            </a:endParaRPr>
          </a:p>
        </p:txBody>
      </p:sp>
      <p:sp>
        <p:nvSpPr>
          <p:cNvPr id="25" name="Text Box 273"/>
          <p:cNvSpPr txBox="1"/>
          <p:nvPr/>
        </p:nvSpPr>
        <p:spPr>
          <a:xfrm>
            <a:off x="8202791" y="2834936"/>
            <a:ext cx="3555609" cy="27925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Specialist TTM activities</a:t>
            </a:r>
            <a:endParaRPr lang="en-NZ" sz="1108" kern="0" spc="185" dirty="0">
              <a:solidFill>
                <a:sysClr val="windowText" lastClr="000000"/>
              </a:solidFill>
              <a:latin typeface="Arial"/>
              <a:ea typeface="Calibri"/>
              <a:cs typeface="Times New Roman"/>
            </a:endParaRPr>
          </a:p>
        </p:txBody>
      </p:sp>
      <p:sp>
        <p:nvSpPr>
          <p:cNvPr id="26" name="Text Box 274"/>
          <p:cNvSpPr txBox="1"/>
          <p:nvPr/>
        </p:nvSpPr>
        <p:spPr>
          <a:xfrm>
            <a:off x="8209825" y="1639134"/>
            <a:ext cx="3541247" cy="27925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Roles which interact with TTM crews</a:t>
            </a:r>
            <a:endParaRPr lang="en-NZ" sz="1108" kern="0" spc="185" dirty="0">
              <a:solidFill>
                <a:sysClr val="windowText" lastClr="000000"/>
              </a:solidFill>
              <a:latin typeface="Arial"/>
              <a:ea typeface="Calibri"/>
              <a:cs typeface="Times New Roman"/>
            </a:endParaRPr>
          </a:p>
        </p:txBody>
      </p:sp>
      <p:cxnSp>
        <p:nvCxnSpPr>
          <p:cNvPr id="27" name="Connector: Elbow 276"/>
          <p:cNvCxnSpPr>
            <a:stCxn id="11" idx="2"/>
            <a:endCxn id="14" idx="0"/>
          </p:cNvCxnSpPr>
          <p:nvPr/>
        </p:nvCxnSpPr>
        <p:spPr>
          <a:xfrm>
            <a:off x="5800266" y="3265378"/>
            <a:ext cx="1496486" cy="325313"/>
          </a:xfrm>
          <a:prstGeom prst="straightConnector1">
            <a:avLst/>
          </a:prstGeom>
          <a:noFill/>
          <a:ln w="19050" cap="flat" cmpd="sng" algn="ctr">
            <a:solidFill>
              <a:srgbClr val="544A4F"/>
            </a:solidFill>
            <a:prstDash val="sysDot"/>
            <a:miter lim="800000"/>
            <a:tailEnd type="triangle"/>
          </a:ln>
          <a:effectLst/>
        </p:spPr>
      </p:cxnSp>
      <p:cxnSp>
        <p:nvCxnSpPr>
          <p:cNvPr id="28" name="Connector: Elbow 277"/>
          <p:cNvCxnSpPr>
            <a:cxnSpLocks/>
            <a:stCxn id="11" idx="2"/>
            <a:endCxn id="13" idx="0"/>
          </p:cNvCxnSpPr>
          <p:nvPr/>
        </p:nvCxnSpPr>
        <p:spPr>
          <a:xfrm rot="16200000" flipH="1">
            <a:off x="5637783" y="3427861"/>
            <a:ext cx="325313" cy="347"/>
          </a:xfrm>
          <a:prstGeom prst="bentConnector3">
            <a:avLst>
              <a:gd name="adj1" fmla="val 50000"/>
            </a:avLst>
          </a:prstGeom>
          <a:noFill/>
          <a:ln w="19050" cap="flat" cmpd="sng" algn="ctr">
            <a:solidFill>
              <a:srgbClr val="544A4F"/>
            </a:solidFill>
            <a:prstDash val="sysDot"/>
            <a:miter lim="800000"/>
            <a:tailEnd type="triangle"/>
          </a:ln>
          <a:effectLst/>
        </p:spPr>
      </p:cxnSp>
      <p:cxnSp>
        <p:nvCxnSpPr>
          <p:cNvPr id="29" name="Connector: Elbow 278"/>
          <p:cNvCxnSpPr>
            <a:stCxn id="11" idx="2"/>
            <a:endCxn id="12" idx="0"/>
          </p:cNvCxnSpPr>
          <p:nvPr/>
        </p:nvCxnSpPr>
        <p:spPr>
          <a:xfrm flipH="1">
            <a:off x="4269035" y="3265378"/>
            <a:ext cx="1531231" cy="325313"/>
          </a:xfrm>
          <a:prstGeom prst="straightConnector1">
            <a:avLst/>
          </a:prstGeom>
          <a:noFill/>
          <a:ln w="19050" cap="flat" cmpd="sng" algn="ctr">
            <a:solidFill>
              <a:srgbClr val="544A4F"/>
            </a:solidFill>
            <a:prstDash val="sysDot"/>
            <a:miter lim="800000"/>
            <a:tailEnd type="triangle"/>
          </a:ln>
          <a:effectLst/>
        </p:spPr>
      </p:cxnSp>
      <p:sp>
        <p:nvSpPr>
          <p:cNvPr id="30" name="Rectangle: Rounded Corners 143"/>
          <p:cNvSpPr/>
          <p:nvPr/>
        </p:nvSpPr>
        <p:spPr>
          <a:xfrm>
            <a:off x="9233394" y="4698203"/>
            <a:ext cx="2382777" cy="163163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31" name="Rectangle: Rounded Corners 147"/>
          <p:cNvSpPr/>
          <p:nvPr/>
        </p:nvSpPr>
        <p:spPr>
          <a:xfrm>
            <a:off x="7410804" y="4698203"/>
            <a:ext cx="1704032" cy="163163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32" name="Rectangle 31"/>
          <p:cNvSpPr/>
          <p:nvPr/>
        </p:nvSpPr>
        <p:spPr>
          <a:xfrm>
            <a:off x="7569412" y="4989783"/>
            <a:ext cx="1392702" cy="804510"/>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Specialist Activities</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Traffic signals</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Sealing</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Road marking</a:t>
            </a:r>
            <a:r>
              <a:rPr lang="en-NZ" sz="1108" b="1" kern="0" dirty="0">
                <a:solidFill>
                  <a:sysClr val="window" lastClr="FFFFFF"/>
                </a:solidFill>
                <a:latin typeface="Arial Narrow"/>
                <a:ea typeface="Calibri"/>
              </a:rPr>
              <a:t> </a:t>
            </a:r>
            <a:endParaRPr lang="en-NZ" sz="1108" kern="0" dirty="0">
              <a:solidFill>
                <a:sysClr val="window" lastClr="FFFFFF"/>
              </a:solidFill>
              <a:latin typeface="Times New Roman"/>
              <a:ea typeface="Times New Roman"/>
            </a:endParaRPr>
          </a:p>
        </p:txBody>
      </p:sp>
      <p:sp>
        <p:nvSpPr>
          <p:cNvPr id="33" name="Rectangle 32"/>
          <p:cNvSpPr/>
          <p:nvPr/>
        </p:nvSpPr>
        <p:spPr>
          <a:xfrm>
            <a:off x="9369468" y="5039913"/>
            <a:ext cx="1012874"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TTM Mentor</a:t>
            </a:r>
            <a:endParaRPr lang="en-NZ" sz="1108" kern="0" dirty="0">
              <a:solidFill>
                <a:sysClr val="window" lastClr="FFFFFF"/>
              </a:solidFill>
              <a:latin typeface="Times New Roman"/>
              <a:ea typeface="Times New Roman"/>
            </a:endParaRPr>
          </a:p>
        </p:txBody>
      </p:sp>
      <p:sp>
        <p:nvSpPr>
          <p:cNvPr id="34" name="Rectangle 33"/>
          <p:cNvSpPr/>
          <p:nvPr/>
        </p:nvSpPr>
        <p:spPr>
          <a:xfrm>
            <a:off x="10493455" y="5733690"/>
            <a:ext cx="1012874"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CoPTTM Assessor</a:t>
            </a:r>
            <a:endParaRPr lang="en-NZ" sz="1108" kern="0" dirty="0">
              <a:solidFill>
                <a:sysClr val="window" lastClr="FFFFFF"/>
              </a:solidFill>
              <a:latin typeface="Times New Roman"/>
              <a:ea typeface="Times New Roman"/>
            </a:endParaRPr>
          </a:p>
        </p:txBody>
      </p:sp>
      <p:sp>
        <p:nvSpPr>
          <p:cNvPr id="35" name="Rectangle 34"/>
          <p:cNvSpPr/>
          <p:nvPr/>
        </p:nvSpPr>
        <p:spPr>
          <a:xfrm>
            <a:off x="10493456" y="5039913"/>
            <a:ext cx="1012623"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TTM Verifier</a:t>
            </a:r>
            <a:endParaRPr lang="en-NZ" sz="1108" kern="0" dirty="0">
              <a:solidFill>
                <a:sysClr val="window" lastClr="FFFFFF"/>
              </a:solidFill>
              <a:latin typeface="Times New Roman"/>
              <a:ea typeface="Times New Roman"/>
            </a:endParaRPr>
          </a:p>
        </p:txBody>
      </p:sp>
      <p:sp>
        <p:nvSpPr>
          <p:cNvPr id="36" name="Rectangle 35"/>
          <p:cNvSpPr/>
          <p:nvPr/>
        </p:nvSpPr>
        <p:spPr>
          <a:xfrm>
            <a:off x="9369468" y="5733690"/>
            <a:ext cx="1012874"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CoPTTM Trainer</a:t>
            </a:r>
            <a:endParaRPr lang="en-NZ" sz="1108" kern="0" dirty="0">
              <a:solidFill>
                <a:sysClr val="window" lastClr="FFFFFF"/>
              </a:solidFill>
              <a:latin typeface="Times New Roman"/>
              <a:ea typeface="Times New Roman"/>
            </a:endParaRPr>
          </a:p>
        </p:txBody>
      </p:sp>
      <p:sp>
        <p:nvSpPr>
          <p:cNvPr id="37" name="Text Box 181"/>
          <p:cNvSpPr txBox="1"/>
          <p:nvPr/>
        </p:nvSpPr>
        <p:spPr>
          <a:xfrm>
            <a:off x="7408316" y="4594535"/>
            <a:ext cx="1706173"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Specialist STMS</a:t>
            </a:r>
            <a:endParaRPr lang="en-NZ" sz="1108" kern="0" spc="185" dirty="0">
              <a:solidFill>
                <a:sysClr val="windowText" lastClr="000000"/>
              </a:solidFill>
              <a:latin typeface="Arial"/>
              <a:ea typeface="Calibri"/>
              <a:cs typeface="Times New Roman"/>
            </a:endParaRPr>
          </a:p>
        </p:txBody>
      </p:sp>
      <p:sp>
        <p:nvSpPr>
          <p:cNvPr id="38" name="Text Box 182"/>
          <p:cNvSpPr txBox="1"/>
          <p:nvPr/>
        </p:nvSpPr>
        <p:spPr>
          <a:xfrm>
            <a:off x="9233393" y="4594535"/>
            <a:ext cx="2382646"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Training and assessment</a:t>
            </a:r>
            <a:endParaRPr lang="en-NZ" sz="1108" kern="0" spc="185" dirty="0">
              <a:solidFill>
                <a:sysClr val="windowText" lastClr="000000"/>
              </a:solidFill>
              <a:latin typeface="Arial"/>
              <a:ea typeface="Calibri"/>
              <a:cs typeface="Times New Roman"/>
            </a:endParaRPr>
          </a:p>
        </p:txBody>
      </p:sp>
      <p:sp>
        <p:nvSpPr>
          <p:cNvPr id="39" name="Rectangle 38"/>
          <p:cNvSpPr/>
          <p:nvPr/>
        </p:nvSpPr>
        <p:spPr>
          <a:xfrm>
            <a:off x="3409708" y="4173009"/>
            <a:ext cx="3727773" cy="2290553"/>
          </a:xfrm>
          <a:prstGeom prst="rect">
            <a:avLst/>
          </a:prstGeom>
          <a:solidFill>
            <a:srgbClr val="4F81BD"/>
          </a:solidFill>
          <a:ln w="12700" cap="flat" cmpd="sng" algn="ctr">
            <a:solidFill>
              <a:srgbClr val="4F81B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40" name="Rectangle: Rounded Corners 49"/>
          <p:cNvSpPr/>
          <p:nvPr/>
        </p:nvSpPr>
        <p:spPr>
          <a:xfrm>
            <a:off x="3573941" y="4698203"/>
            <a:ext cx="3429896" cy="163060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41" name="Rectangle 40"/>
          <p:cNvSpPr/>
          <p:nvPr/>
        </p:nvSpPr>
        <p:spPr>
          <a:xfrm>
            <a:off x="3750917" y="5039914"/>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TMP Designer</a:t>
            </a:r>
            <a:endParaRPr lang="en-NZ" sz="1108" kern="0" dirty="0">
              <a:solidFill>
                <a:sysClr val="window" lastClr="FFFFFF"/>
              </a:solidFill>
              <a:latin typeface="Times New Roman"/>
              <a:ea typeface="Times New Roman"/>
            </a:endParaRPr>
          </a:p>
        </p:txBody>
      </p:sp>
      <p:sp>
        <p:nvSpPr>
          <p:cNvPr id="42" name="Rectangle 41"/>
          <p:cNvSpPr/>
          <p:nvPr/>
        </p:nvSpPr>
        <p:spPr>
          <a:xfrm>
            <a:off x="3750917" y="5734276"/>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TMP Approver</a:t>
            </a:r>
            <a:endParaRPr lang="en-NZ" sz="1108" kern="0" dirty="0">
              <a:solidFill>
                <a:sysClr val="window" lastClr="FFFFFF"/>
              </a:solidFill>
              <a:latin typeface="Times New Roman"/>
              <a:ea typeface="Times New Roman"/>
            </a:endParaRPr>
          </a:p>
        </p:txBody>
      </p:sp>
      <p:sp>
        <p:nvSpPr>
          <p:cNvPr id="43" name="Rectangle 42"/>
          <p:cNvSpPr/>
          <p:nvPr/>
        </p:nvSpPr>
        <p:spPr>
          <a:xfrm>
            <a:off x="5431040" y="5734276"/>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Corridor Manager and TMC</a:t>
            </a:r>
            <a:endParaRPr lang="en-NZ" sz="1108" kern="0" dirty="0">
              <a:solidFill>
                <a:sysClr val="window" lastClr="FFFFFF"/>
              </a:solidFill>
              <a:latin typeface="Times New Roman"/>
              <a:ea typeface="Times New Roman"/>
            </a:endParaRPr>
          </a:p>
        </p:txBody>
      </p:sp>
      <p:sp>
        <p:nvSpPr>
          <p:cNvPr id="44" name="Text Box 258"/>
          <p:cNvSpPr txBox="1"/>
          <p:nvPr/>
        </p:nvSpPr>
        <p:spPr>
          <a:xfrm>
            <a:off x="3574104" y="4594537"/>
            <a:ext cx="3428759" cy="27842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Audit, planning and network management</a:t>
            </a:r>
            <a:endParaRPr lang="en-NZ" sz="1108" kern="0" spc="185" dirty="0">
              <a:solidFill>
                <a:sysClr val="windowText" lastClr="000000"/>
              </a:solidFill>
              <a:latin typeface="Arial"/>
              <a:ea typeface="Calibri"/>
              <a:cs typeface="Times New Roman"/>
            </a:endParaRPr>
          </a:p>
        </p:txBody>
      </p:sp>
      <p:cxnSp>
        <p:nvCxnSpPr>
          <p:cNvPr id="45" name="Connector: Elbow 54"/>
          <p:cNvCxnSpPr>
            <a:stCxn id="41" idx="2"/>
            <a:endCxn id="43" idx="0"/>
          </p:cNvCxnSpPr>
          <p:nvPr/>
        </p:nvCxnSpPr>
        <p:spPr>
          <a:xfrm rot="16200000" flipH="1">
            <a:off x="5150871" y="4757755"/>
            <a:ext cx="272918" cy="1680123"/>
          </a:xfrm>
          <a:prstGeom prst="bentConnector3">
            <a:avLst>
              <a:gd name="adj1" fmla="val 50000"/>
            </a:avLst>
          </a:prstGeom>
          <a:noFill/>
          <a:ln w="19050" cap="flat" cmpd="sng" algn="ctr">
            <a:solidFill>
              <a:srgbClr val="544A4F"/>
            </a:solidFill>
            <a:prstDash val="solid"/>
            <a:miter lim="800000"/>
            <a:tailEnd type="triangle"/>
          </a:ln>
          <a:effectLst/>
        </p:spPr>
      </p:cxnSp>
      <p:sp>
        <p:nvSpPr>
          <p:cNvPr id="47" name="Rectangle 46"/>
          <p:cNvSpPr/>
          <p:nvPr/>
        </p:nvSpPr>
        <p:spPr>
          <a:xfrm>
            <a:off x="5431040" y="5039914"/>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TTM Audit</a:t>
            </a:r>
            <a:endParaRPr lang="en-NZ" sz="1108" kern="0" dirty="0">
              <a:solidFill>
                <a:sysClr val="window" lastClr="FFFFFF"/>
              </a:solidFill>
              <a:latin typeface="Times New Roman"/>
              <a:ea typeface="Times New Roman"/>
            </a:endParaRPr>
          </a:p>
        </p:txBody>
      </p:sp>
      <p:sp>
        <p:nvSpPr>
          <p:cNvPr id="48" name="Rectangle 47"/>
          <p:cNvSpPr/>
          <p:nvPr/>
        </p:nvSpPr>
        <p:spPr>
          <a:xfrm>
            <a:off x="3676827" y="4131136"/>
            <a:ext cx="3184926" cy="505367"/>
          </a:xfrm>
          <a:prstGeom prst="rect">
            <a:avLst/>
          </a:prstGeom>
          <a:noFill/>
          <a:ln w="1270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831" kern="0" dirty="0">
                <a:solidFill>
                  <a:srgbClr val="FFFFFF"/>
                </a:solidFill>
                <a:latin typeface="Arial"/>
                <a:ea typeface="Calibri"/>
                <a:cs typeface="Times New Roman"/>
              </a:rPr>
              <a:t>For these learning blocks the person must be at least </a:t>
            </a:r>
            <a:br>
              <a:rPr lang="en-NZ" sz="831" kern="0" dirty="0">
                <a:solidFill>
                  <a:srgbClr val="FFFFFF"/>
                </a:solidFill>
                <a:latin typeface="Arial"/>
                <a:ea typeface="Calibri"/>
                <a:cs typeface="Times New Roman"/>
              </a:rPr>
            </a:br>
            <a:r>
              <a:rPr lang="en-NZ" sz="831" b="1" kern="0" dirty="0">
                <a:solidFill>
                  <a:srgbClr val="FFC000"/>
                </a:solidFill>
                <a:latin typeface="Arial"/>
                <a:ea typeface="Calibri"/>
                <a:cs typeface="Times New Roman"/>
              </a:rPr>
              <a:t>STMS Non-practising</a:t>
            </a:r>
            <a:r>
              <a:rPr lang="en-NZ" sz="831" kern="0" dirty="0">
                <a:solidFill>
                  <a:srgbClr val="FFC000"/>
                </a:solidFill>
                <a:latin typeface="Arial"/>
                <a:ea typeface="Calibri"/>
                <a:cs typeface="Times New Roman"/>
              </a:rPr>
              <a:t> </a:t>
            </a:r>
            <a:r>
              <a:rPr lang="en-NZ" sz="831" kern="0" dirty="0">
                <a:solidFill>
                  <a:srgbClr val="FFFFFF"/>
                </a:solidFill>
                <a:latin typeface="Arial"/>
                <a:ea typeface="Calibri"/>
                <a:cs typeface="Times New Roman"/>
              </a:rPr>
              <a:t>qualified for the level of road</a:t>
            </a:r>
            <a:endParaRPr lang="en-NZ" sz="831" kern="0" dirty="0">
              <a:solidFill>
                <a:sysClr val="windowText" lastClr="000000"/>
              </a:solidFill>
              <a:latin typeface="Times New Roman"/>
              <a:ea typeface="Times New Roman"/>
            </a:endParaRPr>
          </a:p>
        </p:txBody>
      </p:sp>
      <p:sp>
        <p:nvSpPr>
          <p:cNvPr id="49" name="Rectangle 48"/>
          <p:cNvSpPr/>
          <p:nvPr/>
        </p:nvSpPr>
        <p:spPr>
          <a:xfrm>
            <a:off x="8268522" y="4198342"/>
            <a:ext cx="2599710" cy="377940"/>
          </a:xfrm>
          <a:prstGeom prst="rect">
            <a:avLst/>
          </a:prstGeom>
          <a:noFill/>
          <a:ln w="1270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00" kern="0" dirty="0">
                <a:solidFill>
                  <a:srgbClr val="FFFFFF"/>
                </a:solidFill>
                <a:latin typeface="Arial"/>
                <a:ea typeface="Calibri"/>
                <a:cs typeface="Times New Roman"/>
              </a:rPr>
              <a:t>For these learning blocks the person must be </a:t>
            </a:r>
            <a:br>
              <a:rPr lang="en-NZ" sz="900" kern="0" dirty="0">
                <a:solidFill>
                  <a:srgbClr val="FFFFFF"/>
                </a:solidFill>
                <a:latin typeface="Arial"/>
                <a:ea typeface="Calibri"/>
                <a:cs typeface="Times New Roman"/>
              </a:rPr>
            </a:br>
            <a:r>
              <a:rPr lang="en-NZ" sz="900" b="1" kern="0" dirty="0">
                <a:solidFill>
                  <a:srgbClr val="FFC000"/>
                </a:solidFill>
                <a:latin typeface="Arial"/>
                <a:ea typeface="Calibri"/>
                <a:cs typeface="Times New Roman"/>
              </a:rPr>
              <a:t>STMS Practising </a:t>
            </a:r>
            <a:r>
              <a:rPr lang="en-NZ" sz="900" kern="0" dirty="0">
                <a:solidFill>
                  <a:srgbClr val="FFFFFF"/>
                </a:solidFill>
                <a:latin typeface="Arial"/>
                <a:ea typeface="Calibri"/>
                <a:cs typeface="Times New Roman"/>
              </a:rPr>
              <a:t>qualified for the level of road</a:t>
            </a:r>
            <a:endParaRPr lang="en-NZ" sz="900" kern="0" dirty="0">
              <a:solidFill>
                <a:sysClr val="windowText" lastClr="000000"/>
              </a:solidFill>
              <a:latin typeface="Times New Roman"/>
              <a:ea typeface="Times New Roman"/>
            </a:endParaRPr>
          </a:p>
        </p:txBody>
      </p:sp>
      <p:cxnSp>
        <p:nvCxnSpPr>
          <p:cNvPr id="56" name="Straight Arrow Connector 55"/>
          <p:cNvCxnSpPr>
            <a:stCxn id="41" idx="2"/>
            <a:endCxn id="42" idx="0"/>
          </p:cNvCxnSpPr>
          <p:nvPr/>
        </p:nvCxnSpPr>
        <p:spPr>
          <a:xfrm>
            <a:off x="4447268" y="5461357"/>
            <a:ext cx="0" cy="272918"/>
          </a:xfrm>
          <a:prstGeom prst="straightConnector1">
            <a:avLst/>
          </a:prstGeom>
          <a:noFill/>
          <a:ln w="19050" cap="flat" cmpd="sng" algn="ctr">
            <a:solidFill>
              <a:srgbClr val="544A4F"/>
            </a:solidFill>
            <a:prstDash val="solid"/>
            <a:miter lim="800000"/>
            <a:tailEnd type="triangle"/>
          </a:ln>
          <a:effectLst/>
        </p:spPr>
      </p:cxnSp>
      <p:sp>
        <p:nvSpPr>
          <p:cNvPr id="50" name="Rectangle 49"/>
          <p:cNvSpPr/>
          <p:nvPr/>
        </p:nvSpPr>
        <p:spPr>
          <a:xfrm>
            <a:off x="4037275" y="1224183"/>
            <a:ext cx="825642" cy="210726"/>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TTM Mentor</a:t>
            </a:r>
            <a:endParaRPr lang="en-NZ" sz="923" kern="0" dirty="0">
              <a:solidFill>
                <a:sysClr val="window" lastClr="FFFFFF"/>
              </a:solidFill>
              <a:latin typeface="Times New Roman"/>
              <a:ea typeface="Times New Roman"/>
            </a:endParaRPr>
          </a:p>
        </p:txBody>
      </p:sp>
      <p:sp>
        <p:nvSpPr>
          <p:cNvPr id="53" name="Rectangle 52"/>
          <p:cNvSpPr/>
          <p:nvPr/>
        </p:nvSpPr>
        <p:spPr>
          <a:xfrm>
            <a:off x="5955390" y="1224183"/>
            <a:ext cx="974217" cy="210726"/>
          </a:xfrm>
          <a:prstGeom prst="rect">
            <a:avLst/>
          </a:prstGeom>
          <a:solidFill>
            <a:srgbClr val="9BBB59"/>
          </a:solidFill>
          <a:ln w="19050">
            <a:solidFill>
              <a:schemeClr val="accent3"/>
            </a:solid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CoPTTM Trainer </a:t>
            </a:r>
            <a:endParaRPr lang="en-NZ" sz="923" kern="0" dirty="0">
              <a:solidFill>
                <a:sysClr val="window" lastClr="FFFFFF"/>
              </a:solidFill>
              <a:latin typeface="Times New Roman"/>
              <a:ea typeface="Times New Roman"/>
            </a:endParaRPr>
          </a:p>
        </p:txBody>
      </p:sp>
      <p:sp>
        <p:nvSpPr>
          <p:cNvPr id="54" name="Rectangle 53"/>
          <p:cNvSpPr/>
          <p:nvPr/>
        </p:nvSpPr>
        <p:spPr>
          <a:xfrm>
            <a:off x="7013034" y="1224183"/>
            <a:ext cx="1001620" cy="210726"/>
          </a:xfrm>
          <a:prstGeom prst="rect">
            <a:avLst/>
          </a:prstGeom>
          <a:solidFill>
            <a:srgbClr val="6FA8DB"/>
          </a:solidFill>
          <a:ln w="19050">
            <a:solidFill>
              <a:srgbClr val="6FA8DB"/>
            </a:solid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Specialist Trainer</a:t>
            </a:r>
            <a:endParaRPr lang="en-NZ" sz="923" kern="0" dirty="0">
              <a:solidFill>
                <a:sysClr val="window" lastClr="FFFFFF"/>
              </a:solidFill>
              <a:latin typeface="Times New Roman"/>
              <a:ea typeface="Times New Roman"/>
            </a:endParaRPr>
          </a:p>
        </p:txBody>
      </p:sp>
      <p:sp>
        <p:nvSpPr>
          <p:cNvPr id="55" name="Rectangle 54"/>
          <p:cNvSpPr/>
          <p:nvPr/>
        </p:nvSpPr>
        <p:spPr>
          <a:xfrm>
            <a:off x="4946344" y="1224183"/>
            <a:ext cx="925619" cy="210726"/>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spcAft>
                <a:spcPts val="554"/>
              </a:spcAft>
              <a:defRPr/>
            </a:pPr>
            <a:r>
              <a:rPr lang="en-NZ" sz="923" b="1" kern="0" dirty="0">
                <a:solidFill>
                  <a:sysClr val="window" lastClr="FFFFFF"/>
                </a:solidFill>
                <a:latin typeface="Arial Narrow"/>
                <a:ea typeface="Calibri"/>
              </a:rPr>
              <a:t>eLearning pack</a:t>
            </a:r>
            <a:endParaRPr lang="en-NZ" sz="923" kern="0" dirty="0">
              <a:solidFill>
                <a:sysClr val="window" lastClr="FFFFFF"/>
              </a:solidFill>
              <a:latin typeface="Times New Roman"/>
              <a:ea typeface="Times New Roman"/>
            </a:endParaRPr>
          </a:p>
        </p:txBody>
      </p:sp>
      <p:sp>
        <p:nvSpPr>
          <p:cNvPr id="57" name="Rectangle 56"/>
          <p:cNvSpPr/>
          <p:nvPr/>
        </p:nvSpPr>
        <p:spPr>
          <a:xfrm>
            <a:off x="7569412" y="5794294"/>
            <a:ext cx="1392702" cy="377246"/>
          </a:xfrm>
          <a:prstGeom prst="rect">
            <a:avLst/>
          </a:prstGeom>
          <a:solidFill>
            <a:srgbClr val="6FA8DB"/>
          </a:solidFill>
          <a:ln w="19050" cap="flat" cmpd="sng" algn="ctr">
            <a:solidFill>
              <a:srgbClr val="6FA8DB"/>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Events</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Barriers</a:t>
            </a:r>
            <a:r>
              <a:rPr lang="en-NZ" sz="1108" b="1" kern="0" dirty="0">
                <a:solidFill>
                  <a:sysClr val="window" lastClr="FFFFFF"/>
                </a:solidFill>
                <a:latin typeface="Arial Narrow"/>
                <a:ea typeface="Calibri"/>
              </a:rPr>
              <a:t> </a:t>
            </a:r>
            <a:endParaRPr lang="en-NZ" sz="1108" kern="0" dirty="0">
              <a:solidFill>
                <a:sysClr val="window" lastClr="FFFFFF"/>
              </a:solidFill>
              <a:latin typeface="Times New Roman"/>
              <a:ea typeface="Times New Roman"/>
            </a:endParaRPr>
          </a:p>
        </p:txBody>
      </p:sp>
      <p:sp>
        <p:nvSpPr>
          <p:cNvPr id="59" name="Rectangle 58"/>
          <p:cNvSpPr/>
          <p:nvPr/>
        </p:nvSpPr>
        <p:spPr>
          <a:xfrm>
            <a:off x="6159355" y="2504126"/>
            <a:ext cx="296697" cy="301628"/>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64" name="Rectangle 63"/>
          <p:cNvSpPr/>
          <p:nvPr/>
        </p:nvSpPr>
        <p:spPr>
          <a:xfrm>
            <a:off x="7632947"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66" name="Rectangle 65"/>
          <p:cNvSpPr/>
          <p:nvPr/>
        </p:nvSpPr>
        <p:spPr>
          <a:xfrm>
            <a:off x="3964124" y="970087"/>
            <a:ext cx="1121361"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r>
              <a:rPr lang="en-NZ" sz="923" i="1" kern="0" dirty="0">
                <a:solidFill>
                  <a:prstClr val="black"/>
                </a:solidFill>
                <a:latin typeface="Arial Narrow"/>
                <a:ea typeface="Calibri"/>
              </a:rPr>
              <a:t>Delivery</a:t>
            </a:r>
            <a:r>
              <a:rPr lang="en-NZ" sz="923" i="1" kern="0" dirty="0">
                <a:solidFill>
                  <a:sysClr val="window" lastClr="FFFFFF"/>
                </a:solidFill>
                <a:latin typeface="Arial Narrow"/>
                <a:ea typeface="Calibri"/>
              </a:rPr>
              <a:t> </a:t>
            </a:r>
            <a:r>
              <a:rPr lang="en-NZ" sz="923" i="1" kern="0" dirty="0">
                <a:solidFill>
                  <a:prstClr val="black"/>
                </a:solidFill>
                <a:latin typeface="Arial Narrow"/>
                <a:ea typeface="Calibri"/>
              </a:rPr>
              <a:t>options</a:t>
            </a:r>
          </a:p>
        </p:txBody>
      </p:sp>
      <p:sp>
        <p:nvSpPr>
          <p:cNvPr id="60" name="Rectangle 59"/>
          <p:cNvSpPr/>
          <p:nvPr/>
        </p:nvSpPr>
        <p:spPr>
          <a:xfrm>
            <a:off x="5798446" y="2042527"/>
            <a:ext cx="654462" cy="303862"/>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108" kern="0" dirty="0">
              <a:solidFill>
                <a:sysClr val="window" lastClr="FFFFFF"/>
              </a:solidFill>
              <a:latin typeface="Times New Roman"/>
              <a:ea typeface="Times New Roman"/>
            </a:endParaRPr>
          </a:p>
        </p:txBody>
      </p:sp>
      <p:sp>
        <p:nvSpPr>
          <p:cNvPr id="61" name="Rectangle 60"/>
          <p:cNvSpPr/>
          <p:nvPr/>
        </p:nvSpPr>
        <p:spPr>
          <a:xfrm>
            <a:off x="5151647" y="2042527"/>
            <a:ext cx="654462" cy="303862"/>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65" name="Rectangle 64"/>
          <p:cNvSpPr/>
          <p:nvPr/>
        </p:nvSpPr>
        <p:spPr>
          <a:xfrm>
            <a:off x="5358289" y="2037838"/>
            <a:ext cx="909711" cy="303862"/>
          </a:xfrm>
          <a:prstGeom prst="rect">
            <a:avLst/>
          </a:prstGeom>
          <a:no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r>
              <a:rPr lang="en-NZ" sz="1108" b="1" kern="0" dirty="0">
                <a:solidFill>
                  <a:sysClr val="window" lastClr="FFFFFF"/>
                </a:solidFill>
                <a:latin typeface="Arial Narrow"/>
                <a:ea typeface="Calibri"/>
              </a:rPr>
              <a:t>TTM Worker</a:t>
            </a:r>
            <a:endParaRPr lang="en-NZ" sz="1108" kern="0" dirty="0">
              <a:solidFill>
                <a:sysClr val="window" lastClr="FFFFFF"/>
              </a:solidFill>
              <a:latin typeface="Times New Roman"/>
              <a:ea typeface="Times New Roman"/>
            </a:endParaRPr>
          </a:p>
        </p:txBody>
      </p:sp>
      <p:cxnSp>
        <p:nvCxnSpPr>
          <p:cNvPr id="68" name="Straight Arrow Connector 67"/>
          <p:cNvCxnSpPr/>
          <p:nvPr/>
        </p:nvCxnSpPr>
        <p:spPr>
          <a:xfrm>
            <a:off x="8331077" y="1256962"/>
            <a:ext cx="436098" cy="0"/>
          </a:xfrm>
          <a:prstGeom prst="straightConnector1">
            <a:avLst/>
          </a:prstGeom>
          <a:noFill/>
          <a:ln w="19050" cap="flat" cmpd="sng" algn="ctr">
            <a:solidFill>
              <a:srgbClr val="544A4F"/>
            </a:solidFill>
            <a:prstDash val="solid"/>
            <a:miter lim="800000"/>
            <a:tailEnd type="triangle"/>
          </a:ln>
          <a:effectLst/>
        </p:spPr>
      </p:cxnSp>
      <p:sp>
        <p:nvSpPr>
          <p:cNvPr id="69" name="Text Box 2"/>
          <p:cNvSpPr txBox="1"/>
          <p:nvPr/>
        </p:nvSpPr>
        <p:spPr>
          <a:xfrm>
            <a:off x="8739040" y="1143014"/>
            <a:ext cx="2916332" cy="256850"/>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spcBef>
                <a:spcPts val="554"/>
              </a:spcBef>
              <a:spcAft>
                <a:spcPts val="554"/>
              </a:spcAft>
            </a:pPr>
            <a:r>
              <a:rPr lang="en-NZ" sz="1000" dirty="0">
                <a:solidFill>
                  <a:prstClr val="black"/>
                </a:solidFill>
                <a:latin typeface="Arial Narrow" panose="020B0606020202030204" pitchFamily="34" charset="0"/>
                <a:ea typeface="Calibri"/>
                <a:cs typeface="Times New Roman"/>
              </a:rPr>
              <a:t>Requires completion before starting next learning block</a:t>
            </a:r>
          </a:p>
        </p:txBody>
      </p:sp>
      <p:sp>
        <p:nvSpPr>
          <p:cNvPr id="71" name="Rectangle 70"/>
          <p:cNvSpPr/>
          <p:nvPr/>
        </p:nvSpPr>
        <p:spPr>
          <a:xfrm>
            <a:off x="3403419" y="974155"/>
            <a:ext cx="397024" cy="554467"/>
          </a:xfrm>
          <a:prstGeom prst="rect">
            <a:avLst/>
          </a:prstGeom>
          <a:solidFill>
            <a:schemeClr val="bg2">
              <a:lumMod val="50000"/>
            </a:schemeClr>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70" name="Rectangle 69"/>
          <p:cNvSpPr/>
          <p:nvPr/>
        </p:nvSpPr>
        <p:spPr>
          <a:xfrm>
            <a:off x="3410134" y="1097258"/>
            <a:ext cx="417977"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r>
              <a:rPr lang="en-NZ" sz="1108" b="1" kern="0" dirty="0">
                <a:solidFill>
                  <a:prstClr val="white"/>
                </a:solidFill>
                <a:latin typeface="Arial Narrow"/>
                <a:ea typeface="Calibri"/>
              </a:rPr>
              <a:t>KEY</a:t>
            </a:r>
          </a:p>
        </p:txBody>
      </p:sp>
      <p:sp>
        <p:nvSpPr>
          <p:cNvPr id="72" name="Rectangle 71"/>
          <p:cNvSpPr/>
          <p:nvPr/>
        </p:nvSpPr>
        <p:spPr>
          <a:xfrm>
            <a:off x="8041218" y="981341"/>
            <a:ext cx="1121361"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r>
              <a:rPr lang="en-NZ" sz="923" i="1" kern="0" dirty="0">
                <a:solidFill>
                  <a:prstClr val="black"/>
                </a:solidFill>
                <a:latin typeface="Arial Narrow"/>
                <a:ea typeface="Calibri"/>
              </a:rPr>
              <a:t>Prerequisites</a:t>
            </a:r>
          </a:p>
        </p:txBody>
      </p:sp>
      <p:sp>
        <p:nvSpPr>
          <p:cNvPr id="73" name="Title 60">
            <a:extLst>
              <a:ext uri="{FF2B5EF4-FFF2-40B4-BE49-F238E27FC236}">
                <a16:creationId xmlns:a16="http://schemas.microsoft.com/office/drawing/2014/main" id="{8D7A933C-8F7A-4EDC-9A90-AD93DC9FD142}"/>
              </a:ext>
            </a:extLst>
          </p:cNvPr>
          <p:cNvSpPr>
            <a:spLocks noGrp="1"/>
          </p:cNvSpPr>
          <p:nvPr>
            <p:ph type="title"/>
          </p:nvPr>
        </p:nvSpPr>
        <p:spPr>
          <a:xfrm>
            <a:off x="3411466" y="378519"/>
            <a:ext cx="8346831" cy="495954"/>
          </a:xfrm>
          <a:prstGeom prst="rect">
            <a:avLst/>
          </a:prstGeom>
          <a:solidFill>
            <a:schemeClr val="bg2">
              <a:lumMod val="50000"/>
            </a:schemeClr>
          </a:solidFill>
          <a:ln>
            <a:noFill/>
          </a:ln>
          <a:effectLst/>
        </p:spPr>
        <p:style>
          <a:lnRef idx="2">
            <a:schemeClr val="accent2"/>
          </a:lnRef>
          <a:fillRef idx="1">
            <a:schemeClr val="lt1"/>
          </a:fillRef>
          <a:effectRef idx="0">
            <a:schemeClr val="accent2"/>
          </a:effectRef>
          <a:fontRef idx="minor">
            <a:schemeClr val="dk1"/>
          </a:fontRef>
        </p:style>
        <p:txBody>
          <a:bodyPr>
            <a:noAutofit/>
          </a:bodyPr>
          <a:lstStyle/>
          <a:p>
            <a:pPr algn="ctr"/>
            <a:r>
              <a:rPr lang="en-NZ" kern="0" spc="185" dirty="0">
                <a:solidFill>
                  <a:schemeClr val="bg1"/>
                </a:solidFill>
                <a:latin typeface="Arial Narrow"/>
                <a:ea typeface="Calibri"/>
                <a:cs typeface="Times New Roman"/>
              </a:rPr>
              <a:t>Map of CoPTTM learning blocks</a:t>
            </a:r>
          </a:p>
        </p:txBody>
      </p:sp>
      <p:grpSp>
        <p:nvGrpSpPr>
          <p:cNvPr id="2" name="Group 1"/>
          <p:cNvGrpSpPr/>
          <p:nvPr/>
        </p:nvGrpSpPr>
        <p:grpSpPr>
          <a:xfrm>
            <a:off x="10174305" y="2092454"/>
            <a:ext cx="1393522" cy="422031"/>
            <a:chOff x="7763290" y="1981074"/>
            <a:chExt cx="1509649" cy="457200"/>
          </a:xfrm>
        </p:grpSpPr>
        <p:sp>
          <p:nvSpPr>
            <p:cNvPr id="24" name="Rectangle 23"/>
            <p:cNvSpPr/>
            <p:nvPr/>
          </p:nvSpPr>
          <p:spPr>
            <a:xfrm>
              <a:off x="7764179" y="1981074"/>
              <a:ext cx="1508760" cy="457200"/>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76" name="Rectangle 75"/>
            <p:cNvSpPr/>
            <p:nvPr/>
          </p:nvSpPr>
          <p:spPr>
            <a:xfrm>
              <a:off x="7773552" y="1990798"/>
              <a:ext cx="728463" cy="437752"/>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74" name="Rectangle 73"/>
            <p:cNvSpPr/>
            <p:nvPr/>
          </p:nvSpPr>
          <p:spPr>
            <a:xfrm>
              <a:off x="7763290" y="1981074"/>
              <a:ext cx="1508760" cy="457200"/>
            </a:xfrm>
            <a:prstGeom prst="rect">
              <a:avLst/>
            </a:prstGeom>
            <a:no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Manager of activities requiring TTM</a:t>
              </a:r>
              <a:endParaRPr lang="en-NZ" sz="1108" kern="0" dirty="0">
                <a:solidFill>
                  <a:sysClr val="window" lastClr="FFFFFF"/>
                </a:solidFill>
                <a:latin typeface="Times New Roman"/>
                <a:ea typeface="Times New Roman"/>
              </a:endParaRPr>
            </a:p>
          </p:txBody>
        </p:sp>
      </p:grpSp>
      <p:sp>
        <p:nvSpPr>
          <p:cNvPr id="75" name="Rectangle 74">
            <a:extLst>
              <a:ext uri="{FF2B5EF4-FFF2-40B4-BE49-F238E27FC236}">
                <a16:creationId xmlns:a16="http://schemas.microsoft.com/office/drawing/2014/main" id="{64BA1FD3-4532-4F7B-8C0C-43B80129F871}"/>
              </a:ext>
            </a:extLst>
          </p:cNvPr>
          <p:cNvSpPr/>
          <p:nvPr/>
        </p:nvSpPr>
        <p:spPr>
          <a:xfrm>
            <a:off x="6134737"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77" name="Rectangle 76">
            <a:extLst>
              <a:ext uri="{FF2B5EF4-FFF2-40B4-BE49-F238E27FC236}">
                <a16:creationId xmlns:a16="http://schemas.microsoft.com/office/drawing/2014/main" id="{A3AE58C5-F56F-44B1-8D89-B792DB0009DC}"/>
              </a:ext>
            </a:extLst>
          </p:cNvPr>
          <p:cNvSpPr/>
          <p:nvPr/>
        </p:nvSpPr>
        <p:spPr>
          <a:xfrm>
            <a:off x="4597842"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cxnSp>
        <p:nvCxnSpPr>
          <p:cNvPr id="78" name="Straight Arrow Connector 77">
            <a:extLst>
              <a:ext uri="{FF2B5EF4-FFF2-40B4-BE49-F238E27FC236}">
                <a16:creationId xmlns:a16="http://schemas.microsoft.com/office/drawing/2014/main" id="{7180930D-EBBE-496A-95FC-774DA3F18A34}"/>
              </a:ext>
            </a:extLst>
          </p:cNvPr>
          <p:cNvCxnSpPr/>
          <p:nvPr/>
        </p:nvCxnSpPr>
        <p:spPr>
          <a:xfrm>
            <a:off x="8331077" y="1411707"/>
            <a:ext cx="436098" cy="0"/>
          </a:xfrm>
          <a:prstGeom prst="straightConnector1">
            <a:avLst/>
          </a:prstGeom>
          <a:noFill/>
          <a:ln w="19050" cap="flat" cmpd="sng" algn="ctr">
            <a:solidFill>
              <a:srgbClr val="544A4F"/>
            </a:solidFill>
            <a:prstDash val="sysDot"/>
            <a:miter lim="800000"/>
            <a:tailEnd type="triangle"/>
          </a:ln>
          <a:effectLst/>
        </p:spPr>
      </p:cxnSp>
      <p:sp>
        <p:nvSpPr>
          <p:cNvPr id="79" name="Text Box 2">
            <a:extLst>
              <a:ext uri="{FF2B5EF4-FFF2-40B4-BE49-F238E27FC236}">
                <a16:creationId xmlns:a16="http://schemas.microsoft.com/office/drawing/2014/main" id="{40AF357A-7CC6-4CFA-912E-2267AFBB1DEC}"/>
              </a:ext>
            </a:extLst>
          </p:cNvPr>
          <p:cNvSpPr txBox="1"/>
          <p:nvPr/>
        </p:nvSpPr>
        <p:spPr>
          <a:xfrm>
            <a:off x="8739040" y="1304792"/>
            <a:ext cx="2916332" cy="256850"/>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spcBef>
                <a:spcPts val="554"/>
              </a:spcBef>
              <a:spcAft>
                <a:spcPts val="554"/>
              </a:spcAft>
            </a:pPr>
            <a:r>
              <a:rPr lang="en-NZ" sz="1000" dirty="0">
                <a:solidFill>
                  <a:prstClr val="black"/>
                </a:solidFill>
                <a:latin typeface="Arial Narrow" panose="020B0606020202030204" pitchFamily="34" charset="0"/>
                <a:ea typeface="Calibri"/>
                <a:cs typeface="Times New Roman"/>
              </a:rPr>
              <a:t>Learning block can be combined with next learning block</a:t>
            </a:r>
          </a:p>
        </p:txBody>
      </p:sp>
      <p:sp>
        <p:nvSpPr>
          <p:cNvPr id="80" name="Rectangle 79">
            <a:extLst>
              <a:ext uri="{FF2B5EF4-FFF2-40B4-BE49-F238E27FC236}">
                <a16:creationId xmlns:a16="http://schemas.microsoft.com/office/drawing/2014/main" id="{FA8B1DBF-0F13-453F-AFDC-5C7BA3666121}"/>
              </a:ext>
            </a:extLst>
          </p:cNvPr>
          <p:cNvSpPr/>
          <p:nvPr/>
        </p:nvSpPr>
        <p:spPr>
          <a:xfrm>
            <a:off x="3373951" y="4118317"/>
            <a:ext cx="3854548" cy="2475914"/>
          </a:xfrm>
          <a:prstGeom prst="rect">
            <a:avLst/>
          </a:prstGeom>
          <a:solidFill>
            <a:srgbClr val="EEECE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en-NZ" sz="1662" dirty="0">
              <a:solidFill>
                <a:prstClr val="white"/>
              </a:solidFill>
              <a:latin typeface="Calibri"/>
            </a:endParaRPr>
          </a:p>
        </p:txBody>
      </p:sp>
      <p:sp>
        <p:nvSpPr>
          <p:cNvPr id="81" name="Rectangle 80">
            <a:extLst>
              <a:ext uri="{FF2B5EF4-FFF2-40B4-BE49-F238E27FC236}">
                <a16:creationId xmlns:a16="http://schemas.microsoft.com/office/drawing/2014/main" id="{901582BF-7D18-4C0C-BC9F-37C86DE67AB0}"/>
              </a:ext>
            </a:extLst>
          </p:cNvPr>
          <p:cNvSpPr/>
          <p:nvPr/>
        </p:nvSpPr>
        <p:spPr>
          <a:xfrm>
            <a:off x="3371457" y="1567258"/>
            <a:ext cx="8447912" cy="2542869"/>
          </a:xfrm>
          <a:prstGeom prst="rect">
            <a:avLst/>
          </a:prstGeom>
          <a:solidFill>
            <a:srgbClr val="EEECE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en-NZ" sz="1662">
              <a:solidFill>
                <a:prstClr val="white"/>
              </a:solidFill>
              <a:latin typeface="Calibri"/>
            </a:endParaRPr>
          </a:p>
        </p:txBody>
      </p:sp>
      <p:sp>
        <p:nvSpPr>
          <p:cNvPr id="82" name="Title 1">
            <a:extLst>
              <a:ext uri="{FF2B5EF4-FFF2-40B4-BE49-F238E27FC236}">
                <a16:creationId xmlns:a16="http://schemas.microsoft.com/office/drawing/2014/main" id="{15AE769F-54B3-4CCD-B621-29E4E258A8D3}"/>
              </a:ext>
            </a:extLst>
          </p:cNvPr>
          <p:cNvSpPr txBox="1">
            <a:spLocks/>
          </p:cNvSpPr>
          <p:nvPr/>
        </p:nvSpPr>
        <p:spPr bwMode="auto">
          <a:xfrm>
            <a:off x="68095" y="335280"/>
            <a:ext cx="2889114" cy="577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456B"/>
                </a:solidFill>
                <a:latin typeface="Arial" pitchFamily="34" charset="0"/>
                <a:cs typeface="Arial" pitchFamily="34" charset="0"/>
              </a:defRPr>
            </a:lvl2pPr>
            <a:lvl3pPr algn="l" rtl="0" eaLnBrk="0" fontAlgn="base" hangingPunct="0">
              <a:spcBef>
                <a:spcPct val="0"/>
              </a:spcBef>
              <a:spcAft>
                <a:spcPct val="0"/>
              </a:spcAft>
              <a:defRPr sz="3200" b="1">
                <a:solidFill>
                  <a:srgbClr val="00456B"/>
                </a:solidFill>
                <a:latin typeface="Arial" pitchFamily="34" charset="0"/>
                <a:cs typeface="Arial" pitchFamily="34" charset="0"/>
              </a:defRPr>
            </a:lvl3pPr>
            <a:lvl4pPr algn="l" rtl="0" eaLnBrk="0" fontAlgn="base" hangingPunct="0">
              <a:spcBef>
                <a:spcPct val="0"/>
              </a:spcBef>
              <a:spcAft>
                <a:spcPct val="0"/>
              </a:spcAft>
              <a:defRPr sz="3200" b="1">
                <a:solidFill>
                  <a:srgbClr val="00456B"/>
                </a:solidFill>
                <a:latin typeface="Arial" pitchFamily="34" charset="0"/>
                <a:cs typeface="Arial" pitchFamily="34" charset="0"/>
              </a:defRPr>
            </a:lvl4pPr>
            <a:lvl5pPr algn="l" rtl="0" eaLnBrk="0" fontAlgn="base" hangingPunct="0">
              <a:spcBef>
                <a:spcPct val="0"/>
              </a:spcBef>
              <a:spcAft>
                <a:spcPct val="0"/>
              </a:spcAft>
              <a:defRPr sz="3200" b="1">
                <a:solidFill>
                  <a:srgbClr val="00456B"/>
                </a:solidFill>
                <a:latin typeface="Arial" pitchFamily="34" charset="0"/>
                <a:cs typeface="Arial" pitchFamily="34" charset="0"/>
              </a:defRPr>
            </a:lvl5pPr>
            <a:lvl6pPr marL="457200" algn="l" rtl="0" fontAlgn="base">
              <a:spcBef>
                <a:spcPct val="0"/>
              </a:spcBef>
              <a:spcAft>
                <a:spcPct val="0"/>
              </a:spcAft>
              <a:defRPr sz="3200" b="1">
                <a:solidFill>
                  <a:srgbClr val="00456B"/>
                </a:solidFill>
                <a:latin typeface="Arial" pitchFamily="34" charset="0"/>
                <a:cs typeface="Arial" pitchFamily="34" charset="0"/>
              </a:defRPr>
            </a:lvl6pPr>
            <a:lvl7pPr marL="914400" algn="l" rtl="0" fontAlgn="base">
              <a:spcBef>
                <a:spcPct val="0"/>
              </a:spcBef>
              <a:spcAft>
                <a:spcPct val="0"/>
              </a:spcAft>
              <a:defRPr sz="3200" b="1">
                <a:solidFill>
                  <a:srgbClr val="00456B"/>
                </a:solidFill>
                <a:latin typeface="Arial" pitchFamily="34" charset="0"/>
                <a:cs typeface="Arial" pitchFamily="34" charset="0"/>
              </a:defRPr>
            </a:lvl7pPr>
            <a:lvl8pPr marL="1371600" algn="l" rtl="0" fontAlgn="base">
              <a:spcBef>
                <a:spcPct val="0"/>
              </a:spcBef>
              <a:spcAft>
                <a:spcPct val="0"/>
              </a:spcAft>
              <a:defRPr sz="3200" b="1">
                <a:solidFill>
                  <a:srgbClr val="00456B"/>
                </a:solidFill>
                <a:latin typeface="Arial" pitchFamily="34" charset="0"/>
                <a:cs typeface="Arial" pitchFamily="34" charset="0"/>
              </a:defRPr>
            </a:lvl8pPr>
            <a:lvl9pPr marL="1828800" algn="l" rtl="0" fontAlgn="base">
              <a:spcBef>
                <a:spcPct val="0"/>
              </a:spcBef>
              <a:spcAft>
                <a:spcPct val="0"/>
              </a:spcAft>
              <a:defRPr sz="3200" b="1">
                <a:solidFill>
                  <a:srgbClr val="00456B"/>
                </a:solidFill>
                <a:latin typeface="Arial" pitchFamily="34" charset="0"/>
                <a:cs typeface="Arial" pitchFamily="34" charset="0"/>
              </a:defRPr>
            </a:lvl9pPr>
          </a:lstStyle>
          <a:p>
            <a:r>
              <a:rPr lang="en-NZ"/>
              <a:t>Map of learning blocks</a:t>
            </a:r>
            <a:endParaRPr lang="en-NZ" dirty="0"/>
          </a:p>
        </p:txBody>
      </p:sp>
    </p:spTree>
    <p:custDataLst>
      <p:tags r:id="rId1"/>
    </p:custDataLst>
    <p:extLst>
      <p:ext uri="{BB962C8B-B14F-4D97-AF65-F5344CB8AC3E}">
        <p14:creationId xmlns:p14="http://schemas.microsoft.com/office/powerpoint/2010/main" val="162488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96B76C2-BCB3-46B8-81FC-932C176C782D}"/>
              </a:ext>
            </a:extLst>
          </p:cNvPr>
          <p:cNvSpPr/>
          <p:nvPr/>
        </p:nvSpPr>
        <p:spPr>
          <a:xfrm>
            <a:off x="3007402" y="0"/>
            <a:ext cx="9184597" cy="6858000"/>
          </a:xfrm>
          <a:prstGeom prst="rect">
            <a:avLst/>
          </a:prstGeom>
          <a:solidFill>
            <a:srgbClr val="DDD9C3"/>
          </a:solidFill>
          <a:ln>
            <a:noFill/>
          </a:ln>
        </p:spPr>
      </p:sp>
      <p:sp>
        <p:nvSpPr>
          <p:cNvPr id="67" name="Rectangle 66"/>
          <p:cNvSpPr/>
          <p:nvPr/>
        </p:nvSpPr>
        <p:spPr>
          <a:xfrm>
            <a:off x="3402087" y="975292"/>
            <a:ext cx="8366174" cy="55409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en-NZ" sz="1662">
              <a:solidFill>
                <a:prstClr val="white"/>
              </a:solidFill>
              <a:latin typeface="Calibri"/>
            </a:endParaRPr>
          </a:p>
        </p:txBody>
      </p:sp>
      <p:sp>
        <p:nvSpPr>
          <p:cNvPr id="6" name="Text Box 3"/>
          <p:cNvSpPr txBox="1"/>
          <p:nvPr/>
        </p:nvSpPr>
        <p:spPr>
          <a:xfrm>
            <a:off x="7289974" y="4178636"/>
            <a:ext cx="4478286" cy="2290553"/>
          </a:xfrm>
          <a:prstGeom prst="rect">
            <a:avLst/>
          </a:prstGeom>
          <a:solidFill>
            <a:srgbClr val="4F81BD"/>
          </a:solidFill>
          <a:ln w="12700">
            <a:solidFill>
              <a:srgbClr val="4F81BD"/>
            </a:solidFill>
          </a:ln>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292" kern="0">
                <a:solidFill>
                  <a:sysClr val="windowText" lastClr="000000"/>
                </a:solidFill>
                <a:latin typeface="Times New Roman"/>
                <a:ea typeface="Times New Roman"/>
              </a:rPr>
              <a:t> </a:t>
            </a:r>
            <a:endParaRPr lang="en-NZ" sz="1108" kern="0">
              <a:solidFill>
                <a:sysClr val="windowText" lastClr="000000"/>
              </a:solidFill>
              <a:latin typeface="Times New Roman"/>
              <a:ea typeface="Times New Roman"/>
            </a:endParaRPr>
          </a:p>
        </p:txBody>
      </p:sp>
      <p:sp>
        <p:nvSpPr>
          <p:cNvPr id="7" name="Rectangle: Rounded Corners 255"/>
          <p:cNvSpPr/>
          <p:nvPr/>
        </p:nvSpPr>
        <p:spPr>
          <a:xfrm>
            <a:off x="3409707" y="1764833"/>
            <a:ext cx="4662854" cy="2287913"/>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9" name="Rectangle 8"/>
          <p:cNvSpPr/>
          <p:nvPr/>
        </p:nvSpPr>
        <p:spPr>
          <a:xfrm>
            <a:off x="5151646" y="2504366"/>
            <a:ext cx="1301262"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a:solidFill>
                  <a:sysClr val="window" lastClr="FFFFFF"/>
                </a:solidFill>
                <a:latin typeface="Arial Narrow"/>
                <a:ea typeface="Calibri"/>
              </a:rPr>
              <a:t>TC  </a:t>
            </a:r>
            <a:endParaRPr lang="en-NZ" sz="1108" kern="0">
              <a:solidFill>
                <a:sysClr val="window" lastClr="FFFFFF"/>
              </a:solidFill>
              <a:latin typeface="Times New Roman"/>
              <a:ea typeface="Times New Roman"/>
            </a:endParaRPr>
          </a:p>
        </p:txBody>
      </p:sp>
      <p:sp>
        <p:nvSpPr>
          <p:cNvPr id="10" name="Rectangle 9"/>
          <p:cNvSpPr/>
          <p:nvPr/>
        </p:nvSpPr>
        <p:spPr>
          <a:xfrm>
            <a:off x="6735623" y="2047217"/>
            <a:ext cx="969469" cy="303862"/>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a:solidFill>
                  <a:sysClr val="window" lastClr="FFFFFF"/>
                </a:solidFill>
                <a:latin typeface="Arial Narrow"/>
                <a:ea typeface="Calibri"/>
              </a:rPr>
              <a:t>Mobile Driver </a:t>
            </a:r>
            <a:endParaRPr lang="en-NZ" sz="1108" kern="0">
              <a:solidFill>
                <a:sysClr val="window" lastClr="FFFFFF"/>
              </a:solidFill>
              <a:latin typeface="Times New Roman"/>
              <a:ea typeface="Times New Roman"/>
            </a:endParaRPr>
          </a:p>
        </p:txBody>
      </p:sp>
      <p:sp>
        <p:nvSpPr>
          <p:cNvPr id="11" name="Rectangle 10"/>
          <p:cNvSpPr/>
          <p:nvPr/>
        </p:nvSpPr>
        <p:spPr>
          <a:xfrm>
            <a:off x="5149634" y="2961515"/>
            <a:ext cx="1301262" cy="303862"/>
          </a:xfrm>
          <a:prstGeom prst="rect">
            <a:avLst/>
          </a:prstGeom>
          <a:solidFill>
            <a:srgbClr val="9BBB59"/>
          </a:solidFill>
          <a:ln w="19050">
            <a:solidFill>
              <a:schemeClr val="tx1"/>
            </a:solidFill>
            <a:prstDash val="sysDot"/>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Universal STMS</a:t>
            </a:r>
            <a:endParaRPr lang="en-NZ" sz="1108" kern="0" dirty="0">
              <a:solidFill>
                <a:sysClr val="window" lastClr="FFFFFF"/>
              </a:solidFill>
              <a:latin typeface="Times New Roman"/>
              <a:ea typeface="Times New Roman"/>
            </a:endParaRPr>
          </a:p>
        </p:txBody>
      </p:sp>
      <p:sp>
        <p:nvSpPr>
          <p:cNvPr id="12" name="Rectangle 11"/>
          <p:cNvSpPr/>
          <p:nvPr/>
        </p:nvSpPr>
        <p:spPr>
          <a:xfrm>
            <a:off x="3704111" y="3590690"/>
            <a:ext cx="1129846"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L1</a:t>
            </a:r>
            <a:endParaRPr lang="en-NZ" sz="1108" kern="0" dirty="0">
              <a:solidFill>
                <a:sysClr val="window" lastClr="FFFFFF"/>
              </a:solidFill>
              <a:latin typeface="Times New Roman"/>
              <a:ea typeface="Times New Roman"/>
            </a:endParaRPr>
          </a:p>
        </p:txBody>
      </p:sp>
      <p:sp>
        <p:nvSpPr>
          <p:cNvPr id="13" name="Rectangle 12"/>
          <p:cNvSpPr/>
          <p:nvPr/>
        </p:nvSpPr>
        <p:spPr>
          <a:xfrm>
            <a:off x="5235689" y="3590691"/>
            <a:ext cx="1129846" cy="303659"/>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L2</a:t>
            </a:r>
            <a:endParaRPr lang="en-NZ" sz="1108" kern="0" dirty="0">
              <a:solidFill>
                <a:sysClr val="window" lastClr="FFFFFF"/>
              </a:solidFill>
              <a:latin typeface="Times New Roman"/>
              <a:ea typeface="Times New Roman"/>
            </a:endParaRPr>
          </a:p>
        </p:txBody>
      </p:sp>
      <p:sp>
        <p:nvSpPr>
          <p:cNvPr id="14" name="Rectangle 13"/>
          <p:cNvSpPr/>
          <p:nvPr/>
        </p:nvSpPr>
        <p:spPr>
          <a:xfrm>
            <a:off x="6731828" y="3590690"/>
            <a:ext cx="1129846"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L3</a:t>
            </a:r>
            <a:endParaRPr lang="en-NZ" sz="1108" kern="0" dirty="0">
              <a:solidFill>
                <a:sysClr val="window" lastClr="FFFFFF"/>
              </a:solidFill>
              <a:latin typeface="Times New Roman"/>
              <a:ea typeface="Times New Roman"/>
            </a:endParaRPr>
          </a:p>
        </p:txBody>
      </p:sp>
      <p:cxnSp>
        <p:nvCxnSpPr>
          <p:cNvPr id="15" name="Straight Arrow Connector 14"/>
          <p:cNvCxnSpPr/>
          <p:nvPr/>
        </p:nvCxnSpPr>
        <p:spPr>
          <a:xfrm>
            <a:off x="5797588" y="2351080"/>
            <a:ext cx="0" cy="153287"/>
          </a:xfrm>
          <a:prstGeom prst="straightConnector1">
            <a:avLst/>
          </a:prstGeom>
          <a:noFill/>
          <a:ln w="19050" cap="flat" cmpd="sng" algn="ctr">
            <a:solidFill>
              <a:srgbClr val="544A4F"/>
            </a:solidFill>
            <a:prstDash val="solid"/>
            <a:miter lim="800000"/>
            <a:tailEnd type="triangle"/>
          </a:ln>
          <a:effectLst/>
        </p:spPr>
      </p:cxnSp>
      <p:cxnSp>
        <p:nvCxnSpPr>
          <p:cNvPr id="16" name="Straight Arrow Connector 15"/>
          <p:cNvCxnSpPr/>
          <p:nvPr/>
        </p:nvCxnSpPr>
        <p:spPr>
          <a:xfrm flipH="1">
            <a:off x="5795576" y="2808230"/>
            <a:ext cx="2012" cy="153287"/>
          </a:xfrm>
          <a:prstGeom prst="straightConnector1">
            <a:avLst/>
          </a:prstGeom>
          <a:noFill/>
          <a:ln w="19050" cap="flat" cmpd="sng" algn="ctr">
            <a:solidFill>
              <a:srgbClr val="544A4F"/>
            </a:solidFill>
            <a:prstDash val="solid"/>
            <a:miter lim="800000"/>
            <a:tailEnd type="triangle"/>
          </a:ln>
          <a:effectLst/>
        </p:spPr>
      </p:cxnSp>
      <p:sp>
        <p:nvSpPr>
          <p:cNvPr id="17" name="Text Box 264"/>
          <p:cNvSpPr txBox="1"/>
          <p:nvPr/>
        </p:nvSpPr>
        <p:spPr>
          <a:xfrm>
            <a:off x="3405894" y="1641871"/>
            <a:ext cx="4667421"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TTM crew</a:t>
            </a:r>
            <a:endParaRPr lang="en-NZ" sz="1108" kern="0" spc="185" dirty="0">
              <a:solidFill>
                <a:sysClr val="windowText" lastClr="000000"/>
              </a:solidFill>
              <a:latin typeface="Arial"/>
              <a:ea typeface="Calibri"/>
              <a:cs typeface="Times New Roman"/>
            </a:endParaRPr>
          </a:p>
        </p:txBody>
      </p:sp>
      <p:cxnSp>
        <p:nvCxnSpPr>
          <p:cNvPr id="18" name="Straight Arrow Connector 17"/>
          <p:cNvCxnSpPr>
            <a:endCxn id="10" idx="1"/>
          </p:cNvCxnSpPr>
          <p:nvPr/>
        </p:nvCxnSpPr>
        <p:spPr>
          <a:xfrm>
            <a:off x="6452908" y="2199148"/>
            <a:ext cx="282714" cy="0"/>
          </a:xfrm>
          <a:prstGeom prst="straightConnector1">
            <a:avLst/>
          </a:prstGeom>
          <a:noFill/>
          <a:ln w="19050" cap="flat" cmpd="sng" algn="ctr">
            <a:solidFill>
              <a:srgbClr val="544A4F"/>
            </a:solidFill>
            <a:prstDash val="solid"/>
            <a:miter lim="800000"/>
            <a:tailEnd type="triangle"/>
          </a:ln>
          <a:effectLst/>
        </p:spPr>
      </p:cxnSp>
      <p:sp>
        <p:nvSpPr>
          <p:cNvPr id="19" name="Rectangle: Rounded Corners 267"/>
          <p:cNvSpPr/>
          <p:nvPr/>
        </p:nvSpPr>
        <p:spPr>
          <a:xfrm>
            <a:off x="8204265" y="1755888"/>
            <a:ext cx="3549738" cy="95566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20" name="Rectangle: Rounded Corners 268"/>
          <p:cNvSpPr/>
          <p:nvPr/>
        </p:nvSpPr>
        <p:spPr>
          <a:xfrm>
            <a:off x="8204028" y="2951650"/>
            <a:ext cx="3549737" cy="1103070"/>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21" name="Rectangle 20"/>
          <p:cNvSpPr/>
          <p:nvPr/>
        </p:nvSpPr>
        <p:spPr>
          <a:xfrm>
            <a:off x="8389063" y="2092454"/>
            <a:ext cx="1625781" cy="422031"/>
          </a:xfrm>
          <a:prstGeom prst="rect">
            <a:avLst/>
          </a:prstGeom>
          <a:solidFill>
            <a:srgbClr val="544A4F"/>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spcAft>
                <a:spcPts val="554"/>
              </a:spcAft>
              <a:defRPr/>
            </a:pPr>
            <a:r>
              <a:rPr lang="en-NZ" sz="1108" b="1" kern="0" dirty="0">
                <a:solidFill>
                  <a:sysClr val="window" lastClr="FFFFFF"/>
                </a:solidFill>
                <a:latin typeface="Arial Narrow"/>
                <a:ea typeface="Calibri"/>
              </a:rPr>
              <a:t>General Worker</a:t>
            </a:r>
            <a:br>
              <a:rPr lang="en-NZ" sz="1108" b="1" kern="0" dirty="0">
                <a:solidFill>
                  <a:sysClr val="window" lastClr="FFFFFF"/>
                </a:solidFill>
                <a:latin typeface="Arial Narrow"/>
                <a:ea typeface="Calibri"/>
              </a:rPr>
            </a:br>
            <a:r>
              <a:rPr lang="en-NZ" sz="923" b="1" kern="0" dirty="0">
                <a:solidFill>
                  <a:sysClr val="window" lastClr="FFFFFF"/>
                </a:solidFill>
                <a:latin typeface="Arial Narrow"/>
                <a:ea typeface="Calibri"/>
              </a:rPr>
              <a:t>(Introduction to TTM)</a:t>
            </a:r>
            <a:endParaRPr lang="en-NZ" sz="923" kern="0" dirty="0">
              <a:solidFill>
                <a:sysClr val="window" lastClr="FFFFFF"/>
              </a:solidFill>
              <a:latin typeface="Times New Roman"/>
              <a:ea typeface="Times New Roman"/>
            </a:endParaRPr>
          </a:p>
        </p:txBody>
      </p:sp>
      <p:sp>
        <p:nvSpPr>
          <p:cNvPr id="22" name="Rectangle 21"/>
          <p:cNvSpPr/>
          <p:nvPr/>
        </p:nvSpPr>
        <p:spPr>
          <a:xfrm>
            <a:off x="9933325" y="3301559"/>
            <a:ext cx="1629335" cy="594519"/>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panose="020B0606020202030204" pitchFamily="34" charset="0"/>
                <a:ea typeface="Calibri"/>
              </a:rPr>
              <a:t>Specialist TTM Equipment</a:t>
            </a:r>
            <a:endParaRPr lang="en-NZ" sz="1108" kern="0" dirty="0">
              <a:solidFill>
                <a:sysClr val="window" lastClr="FFFFFF"/>
              </a:solidFill>
              <a:latin typeface="Arial Narrow" panose="020B0606020202030204" pitchFamily="34" charset="0"/>
              <a:ea typeface="Times New Roman"/>
            </a:endParaRPr>
          </a:p>
          <a:p>
            <a:pPr algn="ctr" defTabSz="844083">
              <a:defRPr/>
            </a:pPr>
            <a:r>
              <a:rPr lang="en-NZ" sz="923" b="1" kern="0" dirty="0">
                <a:solidFill>
                  <a:sysClr val="window" lastClr="FFFFFF"/>
                </a:solidFill>
                <a:latin typeface="Arial Narrow" panose="020B0606020202030204" pitchFamily="34" charset="0"/>
                <a:ea typeface="Calibri"/>
                <a:cs typeface="Times New Roman"/>
              </a:rPr>
              <a:t>(eg </a:t>
            </a:r>
            <a:r>
              <a:rPr lang="en-NZ" sz="923" b="1" kern="0" dirty="0">
                <a:solidFill>
                  <a:sysClr val="window" lastClr="FFFFFF"/>
                </a:solidFill>
                <a:latin typeface="Arial Narrow" panose="020B0606020202030204" pitchFamily="34" charset="0"/>
                <a:ea typeface="Calibri"/>
              </a:rPr>
              <a:t>portable</a:t>
            </a:r>
            <a:r>
              <a:rPr lang="en-NZ" sz="923" b="1" kern="0" dirty="0">
                <a:solidFill>
                  <a:sysClr val="window" lastClr="FFFFFF"/>
                </a:solidFill>
                <a:latin typeface="Arial Narrow" panose="020B0606020202030204" pitchFamily="34" charset="0"/>
                <a:ea typeface="Calibri"/>
                <a:cs typeface="Times New Roman"/>
              </a:rPr>
              <a:t> traffic signals, barriers, VMS)</a:t>
            </a:r>
            <a:endParaRPr lang="en-NZ" sz="923" kern="0" dirty="0">
              <a:solidFill>
                <a:sysClr val="window" lastClr="FFFFFF"/>
              </a:solidFill>
              <a:latin typeface="Arial Narrow" panose="020B0606020202030204" pitchFamily="34" charset="0"/>
              <a:ea typeface="Times New Roman"/>
            </a:endParaRPr>
          </a:p>
        </p:txBody>
      </p:sp>
      <p:sp>
        <p:nvSpPr>
          <p:cNvPr id="23" name="Rectangle 22"/>
          <p:cNvSpPr/>
          <p:nvPr/>
        </p:nvSpPr>
        <p:spPr>
          <a:xfrm>
            <a:off x="8378681" y="3292180"/>
            <a:ext cx="1389186" cy="354864"/>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Inspector</a:t>
            </a:r>
            <a:endParaRPr lang="en-NZ" sz="1108" kern="0" dirty="0">
              <a:solidFill>
                <a:sysClr val="window" lastClr="FFFFFF"/>
              </a:solidFill>
              <a:latin typeface="Times New Roman"/>
              <a:ea typeface="Times New Roman"/>
            </a:endParaRPr>
          </a:p>
        </p:txBody>
      </p:sp>
      <p:sp>
        <p:nvSpPr>
          <p:cNvPr id="25" name="Text Box 273"/>
          <p:cNvSpPr txBox="1"/>
          <p:nvPr/>
        </p:nvSpPr>
        <p:spPr>
          <a:xfrm>
            <a:off x="8202791" y="2834936"/>
            <a:ext cx="3555609" cy="27925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Specialist TTM activities</a:t>
            </a:r>
            <a:endParaRPr lang="en-NZ" sz="1108" kern="0" spc="185" dirty="0">
              <a:solidFill>
                <a:sysClr val="windowText" lastClr="000000"/>
              </a:solidFill>
              <a:latin typeface="Arial"/>
              <a:ea typeface="Calibri"/>
              <a:cs typeface="Times New Roman"/>
            </a:endParaRPr>
          </a:p>
        </p:txBody>
      </p:sp>
      <p:sp>
        <p:nvSpPr>
          <p:cNvPr id="26" name="Text Box 274"/>
          <p:cNvSpPr txBox="1"/>
          <p:nvPr/>
        </p:nvSpPr>
        <p:spPr>
          <a:xfrm>
            <a:off x="8209825" y="1639134"/>
            <a:ext cx="3541247" cy="27925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Roles which interact with TTM crews</a:t>
            </a:r>
            <a:endParaRPr lang="en-NZ" sz="1108" kern="0" spc="185" dirty="0">
              <a:solidFill>
                <a:sysClr val="windowText" lastClr="000000"/>
              </a:solidFill>
              <a:latin typeface="Arial"/>
              <a:ea typeface="Calibri"/>
              <a:cs typeface="Times New Roman"/>
            </a:endParaRPr>
          </a:p>
        </p:txBody>
      </p:sp>
      <p:cxnSp>
        <p:nvCxnSpPr>
          <p:cNvPr id="27" name="Connector: Elbow 276"/>
          <p:cNvCxnSpPr>
            <a:stCxn id="11" idx="2"/>
            <a:endCxn id="14" idx="0"/>
          </p:cNvCxnSpPr>
          <p:nvPr/>
        </p:nvCxnSpPr>
        <p:spPr>
          <a:xfrm>
            <a:off x="5800266" y="3265378"/>
            <a:ext cx="1496486" cy="325313"/>
          </a:xfrm>
          <a:prstGeom prst="straightConnector1">
            <a:avLst/>
          </a:prstGeom>
          <a:noFill/>
          <a:ln w="19050" cap="flat" cmpd="sng" algn="ctr">
            <a:solidFill>
              <a:srgbClr val="544A4F"/>
            </a:solidFill>
            <a:prstDash val="sysDot"/>
            <a:miter lim="800000"/>
            <a:tailEnd type="triangle"/>
          </a:ln>
          <a:effectLst/>
        </p:spPr>
      </p:cxnSp>
      <p:cxnSp>
        <p:nvCxnSpPr>
          <p:cNvPr id="28" name="Connector: Elbow 277"/>
          <p:cNvCxnSpPr>
            <a:cxnSpLocks/>
            <a:stCxn id="11" idx="2"/>
            <a:endCxn id="13" idx="0"/>
          </p:cNvCxnSpPr>
          <p:nvPr/>
        </p:nvCxnSpPr>
        <p:spPr>
          <a:xfrm rot="16200000" flipH="1">
            <a:off x="5637783" y="3427861"/>
            <a:ext cx="325313" cy="347"/>
          </a:xfrm>
          <a:prstGeom prst="bentConnector3">
            <a:avLst>
              <a:gd name="adj1" fmla="val 50000"/>
            </a:avLst>
          </a:prstGeom>
          <a:noFill/>
          <a:ln w="19050" cap="flat" cmpd="sng" algn="ctr">
            <a:solidFill>
              <a:srgbClr val="544A4F"/>
            </a:solidFill>
            <a:prstDash val="sysDot"/>
            <a:miter lim="800000"/>
            <a:tailEnd type="triangle"/>
          </a:ln>
          <a:effectLst/>
        </p:spPr>
      </p:cxnSp>
      <p:cxnSp>
        <p:nvCxnSpPr>
          <p:cNvPr id="29" name="Connector: Elbow 278"/>
          <p:cNvCxnSpPr>
            <a:stCxn id="11" idx="2"/>
            <a:endCxn id="12" idx="0"/>
          </p:cNvCxnSpPr>
          <p:nvPr/>
        </p:nvCxnSpPr>
        <p:spPr>
          <a:xfrm flipH="1">
            <a:off x="4269035" y="3265378"/>
            <a:ext cx="1531231" cy="325313"/>
          </a:xfrm>
          <a:prstGeom prst="straightConnector1">
            <a:avLst/>
          </a:prstGeom>
          <a:noFill/>
          <a:ln w="19050" cap="flat" cmpd="sng" algn="ctr">
            <a:solidFill>
              <a:srgbClr val="544A4F"/>
            </a:solidFill>
            <a:prstDash val="sysDot"/>
            <a:miter lim="800000"/>
            <a:tailEnd type="triangle"/>
          </a:ln>
          <a:effectLst/>
        </p:spPr>
      </p:cxnSp>
      <p:sp>
        <p:nvSpPr>
          <p:cNvPr id="30" name="Rectangle: Rounded Corners 143"/>
          <p:cNvSpPr/>
          <p:nvPr/>
        </p:nvSpPr>
        <p:spPr>
          <a:xfrm>
            <a:off x="9233394" y="4698203"/>
            <a:ext cx="2382777" cy="163163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31" name="Rectangle: Rounded Corners 147"/>
          <p:cNvSpPr/>
          <p:nvPr/>
        </p:nvSpPr>
        <p:spPr>
          <a:xfrm>
            <a:off x="7410804" y="4698203"/>
            <a:ext cx="1704032" cy="163163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32" name="Rectangle 31"/>
          <p:cNvSpPr/>
          <p:nvPr/>
        </p:nvSpPr>
        <p:spPr>
          <a:xfrm>
            <a:off x="7569412" y="4989783"/>
            <a:ext cx="1392702" cy="804510"/>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Specialist Activities</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Traffic signals</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Sealing</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Road marking</a:t>
            </a:r>
            <a:r>
              <a:rPr lang="en-NZ" sz="1108" b="1" kern="0" dirty="0">
                <a:solidFill>
                  <a:sysClr val="window" lastClr="FFFFFF"/>
                </a:solidFill>
                <a:latin typeface="Arial Narrow"/>
                <a:ea typeface="Calibri"/>
              </a:rPr>
              <a:t> </a:t>
            </a:r>
            <a:endParaRPr lang="en-NZ" sz="1108" kern="0" dirty="0">
              <a:solidFill>
                <a:sysClr val="window" lastClr="FFFFFF"/>
              </a:solidFill>
              <a:latin typeface="Times New Roman"/>
              <a:ea typeface="Times New Roman"/>
            </a:endParaRPr>
          </a:p>
        </p:txBody>
      </p:sp>
      <p:sp>
        <p:nvSpPr>
          <p:cNvPr id="33" name="Rectangle 32"/>
          <p:cNvSpPr/>
          <p:nvPr/>
        </p:nvSpPr>
        <p:spPr>
          <a:xfrm>
            <a:off x="9369468" y="5039913"/>
            <a:ext cx="1012874"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TTM Mentor</a:t>
            </a:r>
            <a:endParaRPr lang="en-NZ" sz="1108" kern="0" dirty="0">
              <a:solidFill>
                <a:sysClr val="window" lastClr="FFFFFF"/>
              </a:solidFill>
              <a:latin typeface="Times New Roman"/>
              <a:ea typeface="Times New Roman"/>
            </a:endParaRPr>
          </a:p>
        </p:txBody>
      </p:sp>
      <p:sp>
        <p:nvSpPr>
          <p:cNvPr id="34" name="Rectangle 33"/>
          <p:cNvSpPr/>
          <p:nvPr/>
        </p:nvSpPr>
        <p:spPr>
          <a:xfrm>
            <a:off x="10493455" y="5733690"/>
            <a:ext cx="1012874"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CoPTTM Assessor</a:t>
            </a:r>
            <a:endParaRPr lang="en-NZ" sz="1108" kern="0" dirty="0">
              <a:solidFill>
                <a:sysClr val="window" lastClr="FFFFFF"/>
              </a:solidFill>
              <a:latin typeface="Times New Roman"/>
              <a:ea typeface="Times New Roman"/>
            </a:endParaRPr>
          </a:p>
        </p:txBody>
      </p:sp>
      <p:sp>
        <p:nvSpPr>
          <p:cNvPr id="35" name="Rectangle 34"/>
          <p:cNvSpPr/>
          <p:nvPr/>
        </p:nvSpPr>
        <p:spPr>
          <a:xfrm>
            <a:off x="10493456" y="5039913"/>
            <a:ext cx="1012623"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TTM Verifier</a:t>
            </a:r>
            <a:endParaRPr lang="en-NZ" sz="1108" kern="0" dirty="0">
              <a:solidFill>
                <a:sysClr val="window" lastClr="FFFFFF"/>
              </a:solidFill>
              <a:latin typeface="Times New Roman"/>
              <a:ea typeface="Times New Roman"/>
            </a:endParaRPr>
          </a:p>
        </p:txBody>
      </p:sp>
      <p:sp>
        <p:nvSpPr>
          <p:cNvPr id="36" name="Rectangle 35"/>
          <p:cNvSpPr/>
          <p:nvPr/>
        </p:nvSpPr>
        <p:spPr>
          <a:xfrm>
            <a:off x="9369468" y="5733690"/>
            <a:ext cx="1012874"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CoPTTM Trainer</a:t>
            </a:r>
            <a:endParaRPr lang="en-NZ" sz="1108" kern="0" dirty="0">
              <a:solidFill>
                <a:sysClr val="window" lastClr="FFFFFF"/>
              </a:solidFill>
              <a:latin typeface="Times New Roman"/>
              <a:ea typeface="Times New Roman"/>
            </a:endParaRPr>
          </a:p>
        </p:txBody>
      </p:sp>
      <p:sp>
        <p:nvSpPr>
          <p:cNvPr id="37" name="Text Box 181"/>
          <p:cNvSpPr txBox="1"/>
          <p:nvPr/>
        </p:nvSpPr>
        <p:spPr>
          <a:xfrm>
            <a:off x="7408316" y="4594535"/>
            <a:ext cx="1706173"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Specialist STMS</a:t>
            </a:r>
            <a:endParaRPr lang="en-NZ" sz="1108" kern="0" spc="185" dirty="0">
              <a:solidFill>
                <a:sysClr val="windowText" lastClr="000000"/>
              </a:solidFill>
              <a:latin typeface="Arial"/>
              <a:ea typeface="Calibri"/>
              <a:cs typeface="Times New Roman"/>
            </a:endParaRPr>
          </a:p>
        </p:txBody>
      </p:sp>
      <p:sp>
        <p:nvSpPr>
          <p:cNvPr id="38" name="Text Box 182"/>
          <p:cNvSpPr txBox="1"/>
          <p:nvPr/>
        </p:nvSpPr>
        <p:spPr>
          <a:xfrm>
            <a:off x="9233393" y="4594535"/>
            <a:ext cx="2382646"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Training and assessment</a:t>
            </a:r>
            <a:endParaRPr lang="en-NZ" sz="1108" kern="0" spc="185" dirty="0">
              <a:solidFill>
                <a:sysClr val="windowText" lastClr="000000"/>
              </a:solidFill>
              <a:latin typeface="Arial"/>
              <a:ea typeface="Calibri"/>
              <a:cs typeface="Times New Roman"/>
            </a:endParaRPr>
          </a:p>
        </p:txBody>
      </p:sp>
      <p:sp>
        <p:nvSpPr>
          <p:cNvPr id="39" name="Rectangle 38"/>
          <p:cNvSpPr/>
          <p:nvPr/>
        </p:nvSpPr>
        <p:spPr>
          <a:xfrm>
            <a:off x="3409708" y="4173009"/>
            <a:ext cx="3727773" cy="2290553"/>
          </a:xfrm>
          <a:prstGeom prst="rect">
            <a:avLst/>
          </a:prstGeom>
          <a:solidFill>
            <a:srgbClr val="4F81BD"/>
          </a:solidFill>
          <a:ln w="12700" cap="flat" cmpd="sng" algn="ctr">
            <a:solidFill>
              <a:srgbClr val="4F81B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40" name="Rectangle: Rounded Corners 49"/>
          <p:cNvSpPr/>
          <p:nvPr/>
        </p:nvSpPr>
        <p:spPr>
          <a:xfrm>
            <a:off x="3573941" y="4698203"/>
            <a:ext cx="3429896" cy="163060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41" name="Rectangle 40"/>
          <p:cNvSpPr/>
          <p:nvPr/>
        </p:nvSpPr>
        <p:spPr>
          <a:xfrm>
            <a:off x="3750917" y="5039914"/>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TMP Designer</a:t>
            </a:r>
            <a:endParaRPr lang="en-NZ" sz="1108" kern="0" dirty="0">
              <a:solidFill>
                <a:sysClr val="window" lastClr="FFFFFF"/>
              </a:solidFill>
              <a:latin typeface="Times New Roman"/>
              <a:ea typeface="Times New Roman"/>
            </a:endParaRPr>
          </a:p>
        </p:txBody>
      </p:sp>
      <p:sp>
        <p:nvSpPr>
          <p:cNvPr id="42" name="Rectangle 41"/>
          <p:cNvSpPr/>
          <p:nvPr/>
        </p:nvSpPr>
        <p:spPr>
          <a:xfrm>
            <a:off x="3750917" y="5734276"/>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TMP Approver</a:t>
            </a:r>
            <a:endParaRPr lang="en-NZ" sz="1108" kern="0" dirty="0">
              <a:solidFill>
                <a:sysClr val="window" lastClr="FFFFFF"/>
              </a:solidFill>
              <a:latin typeface="Times New Roman"/>
              <a:ea typeface="Times New Roman"/>
            </a:endParaRPr>
          </a:p>
        </p:txBody>
      </p:sp>
      <p:sp>
        <p:nvSpPr>
          <p:cNvPr id="43" name="Rectangle 42"/>
          <p:cNvSpPr/>
          <p:nvPr/>
        </p:nvSpPr>
        <p:spPr>
          <a:xfrm>
            <a:off x="5431040" y="5734276"/>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Corridor Manager and TMC</a:t>
            </a:r>
            <a:endParaRPr lang="en-NZ" sz="1108" kern="0" dirty="0">
              <a:solidFill>
                <a:sysClr val="window" lastClr="FFFFFF"/>
              </a:solidFill>
              <a:latin typeface="Times New Roman"/>
              <a:ea typeface="Times New Roman"/>
            </a:endParaRPr>
          </a:p>
        </p:txBody>
      </p:sp>
      <p:sp>
        <p:nvSpPr>
          <p:cNvPr id="44" name="Text Box 258"/>
          <p:cNvSpPr txBox="1"/>
          <p:nvPr/>
        </p:nvSpPr>
        <p:spPr>
          <a:xfrm>
            <a:off x="3574104" y="4594537"/>
            <a:ext cx="3428759" cy="27842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Audit, planning and network management</a:t>
            </a:r>
            <a:endParaRPr lang="en-NZ" sz="1108" kern="0" spc="185" dirty="0">
              <a:solidFill>
                <a:sysClr val="windowText" lastClr="000000"/>
              </a:solidFill>
              <a:latin typeface="Arial"/>
              <a:ea typeface="Calibri"/>
              <a:cs typeface="Times New Roman"/>
            </a:endParaRPr>
          </a:p>
        </p:txBody>
      </p:sp>
      <p:cxnSp>
        <p:nvCxnSpPr>
          <p:cNvPr id="45" name="Connector: Elbow 54"/>
          <p:cNvCxnSpPr>
            <a:stCxn id="41" idx="2"/>
            <a:endCxn id="43" idx="0"/>
          </p:cNvCxnSpPr>
          <p:nvPr/>
        </p:nvCxnSpPr>
        <p:spPr>
          <a:xfrm rot="16200000" flipH="1">
            <a:off x="5150871" y="4757755"/>
            <a:ext cx="272918" cy="1680123"/>
          </a:xfrm>
          <a:prstGeom prst="bentConnector3">
            <a:avLst>
              <a:gd name="adj1" fmla="val 50000"/>
            </a:avLst>
          </a:prstGeom>
          <a:noFill/>
          <a:ln w="19050" cap="flat" cmpd="sng" algn="ctr">
            <a:solidFill>
              <a:srgbClr val="544A4F"/>
            </a:solidFill>
            <a:prstDash val="solid"/>
            <a:miter lim="800000"/>
            <a:tailEnd type="triangle"/>
          </a:ln>
          <a:effectLst/>
        </p:spPr>
      </p:cxnSp>
      <p:sp>
        <p:nvSpPr>
          <p:cNvPr id="47" name="Rectangle 46"/>
          <p:cNvSpPr/>
          <p:nvPr/>
        </p:nvSpPr>
        <p:spPr>
          <a:xfrm>
            <a:off x="5431040" y="5039914"/>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TTM Audit</a:t>
            </a:r>
            <a:endParaRPr lang="en-NZ" sz="1108" kern="0" dirty="0">
              <a:solidFill>
                <a:sysClr val="window" lastClr="FFFFFF"/>
              </a:solidFill>
              <a:latin typeface="Times New Roman"/>
              <a:ea typeface="Times New Roman"/>
            </a:endParaRPr>
          </a:p>
        </p:txBody>
      </p:sp>
      <p:sp>
        <p:nvSpPr>
          <p:cNvPr id="48" name="Rectangle 47"/>
          <p:cNvSpPr/>
          <p:nvPr/>
        </p:nvSpPr>
        <p:spPr>
          <a:xfrm>
            <a:off x="3676827" y="4131136"/>
            <a:ext cx="3184926" cy="505367"/>
          </a:xfrm>
          <a:prstGeom prst="rect">
            <a:avLst/>
          </a:prstGeom>
          <a:noFill/>
          <a:ln w="1270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00" kern="0" dirty="0">
                <a:solidFill>
                  <a:srgbClr val="FFFFFF"/>
                </a:solidFill>
                <a:latin typeface="Arial"/>
                <a:ea typeface="Calibri"/>
                <a:cs typeface="Times New Roman"/>
              </a:rPr>
              <a:t>For these learning blocks the person must be at least </a:t>
            </a:r>
            <a:br>
              <a:rPr lang="en-NZ" sz="900" kern="0" dirty="0">
                <a:solidFill>
                  <a:srgbClr val="FFFFFF"/>
                </a:solidFill>
                <a:latin typeface="Arial"/>
                <a:ea typeface="Calibri"/>
                <a:cs typeface="Times New Roman"/>
              </a:rPr>
            </a:br>
            <a:r>
              <a:rPr lang="en-NZ" sz="900" b="1" kern="0" dirty="0">
                <a:solidFill>
                  <a:srgbClr val="FFC000"/>
                </a:solidFill>
                <a:latin typeface="Arial"/>
                <a:ea typeface="Calibri"/>
                <a:cs typeface="Times New Roman"/>
              </a:rPr>
              <a:t>STMS Non-practising</a:t>
            </a:r>
            <a:r>
              <a:rPr lang="en-NZ" sz="900" kern="0" dirty="0">
                <a:solidFill>
                  <a:srgbClr val="FFC000"/>
                </a:solidFill>
                <a:latin typeface="Arial"/>
                <a:ea typeface="Calibri"/>
                <a:cs typeface="Times New Roman"/>
              </a:rPr>
              <a:t> </a:t>
            </a:r>
            <a:r>
              <a:rPr lang="en-NZ" sz="900" kern="0" dirty="0">
                <a:solidFill>
                  <a:srgbClr val="FFFFFF"/>
                </a:solidFill>
                <a:latin typeface="Arial"/>
                <a:ea typeface="Calibri"/>
                <a:cs typeface="Times New Roman"/>
              </a:rPr>
              <a:t>qualified for the level of road</a:t>
            </a:r>
            <a:endParaRPr lang="en-NZ" sz="900" kern="0" dirty="0">
              <a:solidFill>
                <a:sysClr val="windowText" lastClr="000000"/>
              </a:solidFill>
              <a:latin typeface="Times New Roman"/>
              <a:ea typeface="Times New Roman"/>
            </a:endParaRPr>
          </a:p>
        </p:txBody>
      </p:sp>
      <p:sp>
        <p:nvSpPr>
          <p:cNvPr id="49" name="Rectangle 48"/>
          <p:cNvSpPr/>
          <p:nvPr/>
        </p:nvSpPr>
        <p:spPr>
          <a:xfrm>
            <a:off x="8268522" y="4198342"/>
            <a:ext cx="2599710" cy="377940"/>
          </a:xfrm>
          <a:prstGeom prst="rect">
            <a:avLst/>
          </a:prstGeom>
          <a:noFill/>
          <a:ln w="1270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00" kern="0" dirty="0">
                <a:solidFill>
                  <a:srgbClr val="FFFFFF"/>
                </a:solidFill>
                <a:latin typeface="Arial"/>
                <a:ea typeface="Calibri"/>
                <a:cs typeface="Times New Roman"/>
              </a:rPr>
              <a:t>For these learning blocks the person must be </a:t>
            </a:r>
            <a:br>
              <a:rPr lang="en-NZ" sz="900" kern="0" dirty="0">
                <a:solidFill>
                  <a:srgbClr val="FFFFFF"/>
                </a:solidFill>
                <a:latin typeface="Arial"/>
                <a:ea typeface="Calibri"/>
                <a:cs typeface="Times New Roman"/>
              </a:rPr>
            </a:br>
            <a:r>
              <a:rPr lang="en-NZ" sz="900" b="1" kern="0" dirty="0">
                <a:solidFill>
                  <a:srgbClr val="FFC000"/>
                </a:solidFill>
                <a:latin typeface="Arial"/>
                <a:ea typeface="Calibri"/>
                <a:cs typeface="Times New Roman"/>
              </a:rPr>
              <a:t>STMS Practising </a:t>
            </a:r>
            <a:r>
              <a:rPr lang="en-NZ" sz="900" kern="0" dirty="0">
                <a:solidFill>
                  <a:srgbClr val="FFFFFF"/>
                </a:solidFill>
                <a:latin typeface="Arial"/>
                <a:ea typeface="Calibri"/>
                <a:cs typeface="Times New Roman"/>
              </a:rPr>
              <a:t>qualified for the level of road</a:t>
            </a:r>
            <a:endParaRPr lang="en-NZ" sz="900" kern="0" dirty="0">
              <a:solidFill>
                <a:sysClr val="windowText" lastClr="000000"/>
              </a:solidFill>
              <a:latin typeface="Times New Roman"/>
              <a:ea typeface="Times New Roman"/>
            </a:endParaRPr>
          </a:p>
        </p:txBody>
      </p:sp>
      <p:cxnSp>
        <p:nvCxnSpPr>
          <p:cNvPr id="56" name="Straight Arrow Connector 55"/>
          <p:cNvCxnSpPr>
            <a:stCxn id="41" idx="2"/>
            <a:endCxn id="42" idx="0"/>
          </p:cNvCxnSpPr>
          <p:nvPr/>
        </p:nvCxnSpPr>
        <p:spPr>
          <a:xfrm>
            <a:off x="4447268" y="5461357"/>
            <a:ext cx="0" cy="272918"/>
          </a:xfrm>
          <a:prstGeom prst="straightConnector1">
            <a:avLst/>
          </a:prstGeom>
          <a:noFill/>
          <a:ln w="19050" cap="flat" cmpd="sng" algn="ctr">
            <a:solidFill>
              <a:srgbClr val="544A4F"/>
            </a:solidFill>
            <a:prstDash val="solid"/>
            <a:miter lim="800000"/>
            <a:tailEnd type="triangle"/>
          </a:ln>
          <a:effectLst/>
        </p:spPr>
      </p:cxnSp>
      <p:sp>
        <p:nvSpPr>
          <p:cNvPr id="50" name="Rectangle 49"/>
          <p:cNvSpPr/>
          <p:nvPr/>
        </p:nvSpPr>
        <p:spPr>
          <a:xfrm>
            <a:off x="4037275" y="1224183"/>
            <a:ext cx="825642" cy="210726"/>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TTM Mentor</a:t>
            </a:r>
            <a:endParaRPr lang="en-NZ" sz="923" kern="0" dirty="0">
              <a:solidFill>
                <a:sysClr val="window" lastClr="FFFFFF"/>
              </a:solidFill>
              <a:latin typeface="Times New Roman"/>
              <a:ea typeface="Times New Roman"/>
            </a:endParaRPr>
          </a:p>
        </p:txBody>
      </p:sp>
      <p:sp>
        <p:nvSpPr>
          <p:cNvPr id="53" name="Rectangle 52"/>
          <p:cNvSpPr/>
          <p:nvPr/>
        </p:nvSpPr>
        <p:spPr>
          <a:xfrm>
            <a:off x="5955390" y="1224183"/>
            <a:ext cx="974217" cy="210726"/>
          </a:xfrm>
          <a:prstGeom prst="rect">
            <a:avLst/>
          </a:prstGeom>
          <a:solidFill>
            <a:srgbClr val="9BBB59"/>
          </a:solidFill>
          <a:ln w="19050">
            <a:solidFill>
              <a:schemeClr val="accent3"/>
            </a:solid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CoPTTM Trainer </a:t>
            </a:r>
            <a:endParaRPr lang="en-NZ" sz="923" kern="0" dirty="0">
              <a:solidFill>
                <a:sysClr val="window" lastClr="FFFFFF"/>
              </a:solidFill>
              <a:latin typeface="Times New Roman"/>
              <a:ea typeface="Times New Roman"/>
            </a:endParaRPr>
          </a:p>
        </p:txBody>
      </p:sp>
      <p:sp>
        <p:nvSpPr>
          <p:cNvPr id="54" name="Rectangle 53"/>
          <p:cNvSpPr/>
          <p:nvPr/>
        </p:nvSpPr>
        <p:spPr>
          <a:xfrm>
            <a:off x="7013034" y="1224183"/>
            <a:ext cx="1001620" cy="210726"/>
          </a:xfrm>
          <a:prstGeom prst="rect">
            <a:avLst/>
          </a:prstGeom>
          <a:solidFill>
            <a:srgbClr val="6FA8DB"/>
          </a:solidFill>
          <a:ln w="19050">
            <a:solidFill>
              <a:srgbClr val="6FA8DB"/>
            </a:solid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Specialist Trainer</a:t>
            </a:r>
            <a:endParaRPr lang="en-NZ" sz="923" kern="0" dirty="0">
              <a:solidFill>
                <a:sysClr val="window" lastClr="FFFFFF"/>
              </a:solidFill>
              <a:latin typeface="Times New Roman"/>
              <a:ea typeface="Times New Roman"/>
            </a:endParaRPr>
          </a:p>
        </p:txBody>
      </p:sp>
      <p:sp>
        <p:nvSpPr>
          <p:cNvPr id="55" name="Rectangle 54"/>
          <p:cNvSpPr/>
          <p:nvPr/>
        </p:nvSpPr>
        <p:spPr>
          <a:xfrm>
            <a:off x="4946344" y="1224183"/>
            <a:ext cx="925619" cy="210726"/>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spcAft>
                <a:spcPts val="554"/>
              </a:spcAft>
              <a:defRPr/>
            </a:pPr>
            <a:r>
              <a:rPr lang="en-NZ" sz="923" b="1" kern="0" dirty="0">
                <a:solidFill>
                  <a:sysClr val="window" lastClr="FFFFFF"/>
                </a:solidFill>
                <a:latin typeface="Arial Narrow"/>
                <a:ea typeface="Calibri"/>
              </a:rPr>
              <a:t>eLearning pack</a:t>
            </a:r>
            <a:endParaRPr lang="en-NZ" sz="923" kern="0" dirty="0">
              <a:solidFill>
                <a:sysClr val="window" lastClr="FFFFFF"/>
              </a:solidFill>
              <a:latin typeface="Times New Roman"/>
              <a:ea typeface="Times New Roman"/>
            </a:endParaRPr>
          </a:p>
        </p:txBody>
      </p:sp>
      <p:sp>
        <p:nvSpPr>
          <p:cNvPr id="57" name="Rectangle 56"/>
          <p:cNvSpPr/>
          <p:nvPr/>
        </p:nvSpPr>
        <p:spPr>
          <a:xfrm>
            <a:off x="7569412" y="5794294"/>
            <a:ext cx="1392702" cy="377246"/>
          </a:xfrm>
          <a:prstGeom prst="rect">
            <a:avLst/>
          </a:prstGeom>
          <a:solidFill>
            <a:srgbClr val="6FA8DB"/>
          </a:solidFill>
          <a:ln w="19050" cap="flat" cmpd="sng" algn="ctr">
            <a:solidFill>
              <a:srgbClr val="6FA8DB"/>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Events</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Barriers</a:t>
            </a:r>
            <a:r>
              <a:rPr lang="en-NZ" sz="1108" b="1" kern="0" dirty="0">
                <a:solidFill>
                  <a:sysClr val="window" lastClr="FFFFFF"/>
                </a:solidFill>
                <a:latin typeface="Arial Narrow"/>
                <a:ea typeface="Calibri"/>
              </a:rPr>
              <a:t> </a:t>
            </a:r>
            <a:endParaRPr lang="en-NZ" sz="1108" kern="0" dirty="0">
              <a:solidFill>
                <a:sysClr val="window" lastClr="FFFFFF"/>
              </a:solidFill>
              <a:latin typeface="Times New Roman"/>
              <a:ea typeface="Times New Roman"/>
            </a:endParaRPr>
          </a:p>
        </p:txBody>
      </p:sp>
      <p:sp>
        <p:nvSpPr>
          <p:cNvPr id="59" name="Rectangle 58"/>
          <p:cNvSpPr/>
          <p:nvPr/>
        </p:nvSpPr>
        <p:spPr>
          <a:xfrm>
            <a:off x="6159355" y="2504126"/>
            <a:ext cx="296697" cy="301628"/>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64" name="Rectangle 63"/>
          <p:cNvSpPr/>
          <p:nvPr/>
        </p:nvSpPr>
        <p:spPr>
          <a:xfrm>
            <a:off x="7632947"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66" name="Rectangle 65"/>
          <p:cNvSpPr/>
          <p:nvPr/>
        </p:nvSpPr>
        <p:spPr>
          <a:xfrm>
            <a:off x="3964124" y="970087"/>
            <a:ext cx="1121361"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r>
              <a:rPr lang="en-NZ" sz="923" i="1" kern="0" dirty="0">
                <a:solidFill>
                  <a:prstClr val="black"/>
                </a:solidFill>
                <a:latin typeface="Arial Narrow"/>
                <a:ea typeface="Calibri"/>
              </a:rPr>
              <a:t>Delivery</a:t>
            </a:r>
            <a:r>
              <a:rPr lang="en-NZ" sz="923" i="1" kern="0" dirty="0">
                <a:solidFill>
                  <a:sysClr val="window" lastClr="FFFFFF"/>
                </a:solidFill>
                <a:latin typeface="Arial Narrow"/>
                <a:ea typeface="Calibri"/>
              </a:rPr>
              <a:t> </a:t>
            </a:r>
            <a:r>
              <a:rPr lang="en-NZ" sz="923" i="1" kern="0" dirty="0">
                <a:solidFill>
                  <a:prstClr val="black"/>
                </a:solidFill>
                <a:latin typeface="Arial Narrow"/>
                <a:ea typeface="Calibri"/>
              </a:rPr>
              <a:t>options</a:t>
            </a:r>
          </a:p>
        </p:txBody>
      </p:sp>
      <p:sp>
        <p:nvSpPr>
          <p:cNvPr id="60" name="Rectangle 59"/>
          <p:cNvSpPr/>
          <p:nvPr/>
        </p:nvSpPr>
        <p:spPr>
          <a:xfrm>
            <a:off x="5798446" y="2042527"/>
            <a:ext cx="654462" cy="303862"/>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108" kern="0" dirty="0">
              <a:solidFill>
                <a:sysClr val="window" lastClr="FFFFFF"/>
              </a:solidFill>
              <a:latin typeface="Times New Roman"/>
              <a:ea typeface="Times New Roman"/>
            </a:endParaRPr>
          </a:p>
        </p:txBody>
      </p:sp>
      <p:sp>
        <p:nvSpPr>
          <p:cNvPr id="61" name="Rectangle 60"/>
          <p:cNvSpPr/>
          <p:nvPr/>
        </p:nvSpPr>
        <p:spPr>
          <a:xfrm>
            <a:off x="5151647" y="2042527"/>
            <a:ext cx="654462" cy="303862"/>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65" name="Rectangle 64"/>
          <p:cNvSpPr/>
          <p:nvPr/>
        </p:nvSpPr>
        <p:spPr>
          <a:xfrm>
            <a:off x="5358289" y="2037838"/>
            <a:ext cx="909711" cy="303862"/>
          </a:xfrm>
          <a:prstGeom prst="rect">
            <a:avLst/>
          </a:prstGeom>
          <a:no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r>
              <a:rPr lang="en-NZ" sz="1108" b="1" kern="0" dirty="0">
                <a:solidFill>
                  <a:sysClr val="window" lastClr="FFFFFF"/>
                </a:solidFill>
                <a:latin typeface="Arial Narrow"/>
                <a:ea typeface="Calibri"/>
              </a:rPr>
              <a:t>TTM Worker</a:t>
            </a:r>
            <a:endParaRPr lang="en-NZ" sz="1108" kern="0" dirty="0">
              <a:solidFill>
                <a:sysClr val="window" lastClr="FFFFFF"/>
              </a:solidFill>
              <a:latin typeface="Times New Roman"/>
              <a:ea typeface="Times New Roman"/>
            </a:endParaRPr>
          </a:p>
        </p:txBody>
      </p:sp>
      <p:cxnSp>
        <p:nvCxnSpPr>
          <p:cNvPr id="68" name="Straight Arrow Connector 67"/>
          <p:cNvCxnSpPr/>
          <p:nvPr/>
        </p:nvCxnSpPr>
        <p:spPr>
          <a:xfrm>
            <a:off x="8331077" y="1256962"/>
            <a:ext cx="436098" cy="0"/>
          </a:xfrm>
          <a:prstGeom prst="straightConnector1">
            <a:avLst/>
          </a:prstGeom>
          <a:noFill/>
          <a:ln w="19050" cap="flat" cmpd="sng" algn="ctr">
            <a:solidFill>
              <a:srgbClr val="544A4F"/>
            </a:solidFill>
            <a:prstDash val="solid"/>
            <a:miter lim="800000"/>
            <a:tailEnd type="triangle"/>
          </a:ln>
          <a:effectLst/>
        </p:spPr>
      </p:cxnSp>
      <p:sp>
        <p:nvSpPr>
          <p:cNvPr id="69" name="Text Box 2"/>
          <p:cNvSpPr txBox="1"/>
          <p:nvPr/>
        </p:nvSpPr>
        <p:spPr>
          <a:xfrm>
            <a:off x="8739040" y="1143014"/>
            <a:ext cx="2916332" cy="256850"/>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spcBef>
                <a:spcPts val="554"/>
              </a:spcBef>
              <a:spcAft>
                <a:spcPts val="554"/>
              </a:spcAft>
            </a:pPr>
            <a:r>
              <a:rPr lang="en-NZ" sz="1000" dirty="0">
                <a:solidFill>
                  <a:prstClr val="black"/>
                </a:solidFill>
                <a:latin typeface="Arial Narrow" panose="020B0606020202030204" pitchFamily="34" charset="0"/>
                <a:ea typeface="Calibri"/>
                <a:cs typeface="Times New Roman"/>
              </a:rPr>
              <a:t>Requires completion before starting next learning block</a:t>
            </a:r>
          </a:p>
        </p:txBody>
      </p:sp>
      <p:sp>
        <p:nvSpPr>
          <p:cNvPr id="71" name="Rectangle 70"/>
          <p:cNvSpPr/>
          <p:nvPr/>
        </p:nvSpPr>
        <p:spPr>
          <a:xfrm>
            <a:off x="3403419" y="974155"/>
            <a:ext cx="397024" cy="554467"/>
          </a:xfrm>
          <a:prstGeom prst="rect">
            <a:avLst/>
          </a:prstGeom>
          <a:solidFill>
            <a:schemeClr val="bg2">
              <a:lumMod val="50000"/>
            </a:schemeClr>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70" name="Rectangle 69"/>
          <p:cNvSpPr/>
          <p:nvPr/>
        </p:nvSpPr>
        <p:spPr>
          <a:xfrm>
            <a:off x="3410134" y="1097258"/>
            <a:ext cx="417977"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r>
              <a:rPr lang="en-NZ" sz="1108" b="1" kern="0" dirty="0">
                <a:solidFill>
                  <a:prstClr val="white"/>
                </a:solidFill>
                <a:latin typeface="Arial Narrow"/>
                <a:ea typeface="Calibri"/>
              </a:rPr>
              <a:t>KEY</a:t>
            </a:r>
          </a:p>
        </p:txBody>
      </p:sp>
      <p:sp>
        <p:nvSpPr>
          <p:cNvPr id="72" name="Rectangle 71"/>
          <p:cNvSpPr/>
          <p:nvPr/>
        </p:nvSpPr>
        <p:spPr>
          <a:xfrm>
            <a:off x="8041218" y="981341"/>
            <a:ext cx="1121361"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r>
              <a:rPr lang="en-NZ" sz="923" i="1" kern="0" dirty="0">
                <a:solidFill>
                  <a:prstClr val="black"/>
                </a:solidFill>
                <a:latin typeface="Arial Narrow"/>
                <a:ea typeface="Calibri"/>
              </a:rPr>
              <a:t>Prerequisites</a:t>
            </a:r>
          </a:p>
        </p:txBody>
      </p:sp>
      <p:sp>
        <p:nvSpPr>
          <p:cNvPr id="73" name="Title 60">
            <a:extLst>
              <a:ext uri="{FF2B5EF4-FFF2-40B4-BE49-F238E27FC236}">
                <a16:creationId xmlns:a16="http://schemas.microsoft.com/office/drawing/2014/main" id="{8D7A933C-8F7A-4EDC-9A90-AD93DC9FD142}"/>
              </a:ext>
            </a:extLst>
          </p:cNvPr>
          <p:cNvSpPr>
            <a:spLocks noGrp="1"/>
          </p:cNvSpPr>
          <p:nvPr>
            <p:ph type="title"/>
          </p:nvPr>
        </p:nvSpPr>
        <p:spPr>
          <a:xfrm>
            <a:off x="3411466" y="378519"/>
            <a:ext cx="8346831" cy="495954"/>
          </a:xfrm>
          <a:prstGeom prst="rect">
            <a:avLst/>
          </a:prstGeom>
          <a:solidFill>
            <a:schemeClr val="bg2">
              <a:lumMod val="50000"/>
            </a:schemeClr>
          </a:solidFill>
          <a:ln>
            <a:noFill/>
          </a:ln>
          <a:effectLst/>
        </p:spPr>
        <p:style>
          <a:lnRef idx="2">
            <a:schemeClr val="accent2"/>
          </a:lnRef>
          <a:fillRef idx="1">
            <a:schemeClr val="lt1"/>
          </a:fillRef>
          <a:effectRef idx="0">
            <a:schemeClr val="accent2"/>
          </a:effectRef>
          <a:fontRef idx="minor">
            <a:schemeClr val="dk1"/>
          </a:fontRef>
        </p:style>
        <p:txBody>
          <a:bodyPr>
            <a:noAutofit/>
          </a:bodyPr>
          <a:lstStyle/>
          <a:p>
            <a:pPr algn="ctr"/>
            <a:r>
              <a:rPr lang="en-NZ" kern="0" spc="185" dirty="0">
                <a:solidFill>
                  <a:schemeClr val="bg1"/>
                </a:solidFill>
                <a:latin typeface="Arial Narrow"/>
                <a:ea typeface="Calibri"/>
                <a:cs typeface="Times New Roman"/>
              </a:rPr>
              <a:t>Map of CoPTTM learning blocks</a:t>
            </a:r>
          </a:p>
        </p:txBody>
      </p:sp>
      <p:grpSp>
        <p:nvGrpSpPr>
          <p:cNvPr id="2" name="Group 1"/>
          <p:cNvGrpSpPr/>
          <p:nvPr/>
        </p:nvGrpSpPr>
        <p:grpSpPr>
          <a:xfrm>
            <a:off x="10174305" y="2092454"/>
            <a:ext cx="1393522" cy="422031"/>
            <a:chOff x="7763290" y="1981074"/>
            <a:chExt cx="1509649" cy="457200"/>
          </a:xfrm>
        </p:grpSpPr>
        <p:sp>
          <p:nvSpPr>
            <p:cNvPr id="24" name="Rectangle 23"/>
            <p:cNvSpPr/>
            <p:nvPr/>
          </p:nvSpPr>
          <p:spPr>
            <a:xfrm>
              <a:off x="7764179" y="1981074"/>
              <a:ext cx="1508760" cy="457200"/>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76" name="Rectangle 75"/>
            <p:cNvSpPr/>
            <p:nvPr/>
          </p:nvSpPr>
          <p:spPr>
            <a:xfrm>
              <a:off x="7773552" y="1990798"/>
              <a:ext cx="728463" cy="437752"/>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74" name="Rectangle 73"/>
            <p:cNvSpPr/>
            <p:nvPr/>
          </p:nvSpPr>
          <p:spPr>
            <a:xfrm>
              <a:off x="7763290" y="1981074"/>
              <a:ext cx="1508760" cy="457200"/>
            </a:xfrm>
            <a:prstGeom prst="rect">
              <a:avLst/>
            </a:prstGeom>
            <a:no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Manager of activities requiring TTM</a:t>
              </a:r>
              <a:endParaRPr lang="en-NZ" sz="1108" kern="0" dirty="0">
                <a:solidFill>
                  <a:sysClr val="window" lastClr="FFFFFF"/>
                </a:solidFill>
                <a:latin typeface="Times New Roman"/>
                <a:ea typeface="Times New Roman"/>
              </a:endParaRPr>
            </a:p>
          </p:txBody>
        </p:sp>
      </p:grpSp>
      <p:sp>
        <p:nvSpPr>
          <p:cNvPr id="75" name="Rectangle 74">
            <a:extLst>
              <a:ext uri="{FF2B5EF4-FFF2-40B4-BE49-F238E27FC236}">
                <a16:creationId xmlns:a16="http://schemas.microsoft.com/office/drawing/2014/main" id="{64BA1FD3-4532-4F7B-8C0C-43B80129F871}"/>
              </a:ext>
            </a:extLst>
          </p:cNvPr>
          <p:cNvSpPr/>
          <p:nvPr/>
        </p:nvSpPr>
        <p:spPr>
          <a:xfrm>
            <a:off x="6134737"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77" name="Rectangle 76">
            <a:extLst>
              <a:ext uri="{FF2B5EF4-FFF2-40B4-BE49-F238E27FC236}">
                <a16:creationId xmlns:a16="http://schemas.microsoft.com/office/drawing/2014/main" id="{A3AE58C5-F56F-44B1-8D89-B792DB0009DC}"/>
              </a:ext>
            </a:extLst>
          </p:cNvPr>
          <p:cNvSpPr/>
          <p:nvPr/>
        </p:nvSpPr>
        <p:spPr>
          <a:xfrm>
            <a:off x="4597842"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cxnSp>
        <p:nvCxnSpPr>
          <p:cNvPr id="78" name="Straight Arrow Connector 77">
            <a:extLst>
              <a:ext uri="{FF2B5EF4-FFF2-40B4-BE49-F238E27FC236}">
                <a16:creationId xmlns:a16="http://schemas.microsoft.com/office/drawing/2014/main" id="{7180930D-EBBE-496A-95FC-774DA3F18A34}"/>
              </a:ext>
            </a:extLst>
          </p:cNvPr>
          <p:cNvCxnSpPr/>
          <p:nvPr/>
        </p:nvCxnSpPr>
        <p:spPr>
          <a:xfrm>
            <a:off x="8331077" y="1411707"/>
            <a:ext cx="436098" cy="0"/>
          </a:xfrm>
          <a:prstGeom prst="straightConnector1">
            <a:avLst/>
          </a:prstGeom>
          <a:noFill/>
          <a:ln w="19050" cap="flat" cmpd="sng" algn="ctr">
            <a:solidFill>
              <a:srgbClr val="544A4F"/>
            </a:solidFill>
            <a:prstDash val="sysDot"/>
            <a:miter lim="800000"/>
            <a:tailEnd type="triangle"/>
          </a:ln>
          <a:effectLst/>
        </p:spPr>
      </p:cxnSp>
      <p:sp>
        <p:nvSpPr>
          <p:cNvPr id="79" name="Text Box 2">
            <a:extLst>
              <a:ext uri="{FF2B5EF4-FFF2-40B4-BE49-F238E27FC236}">
                <a16:creationId xmlns:a16="http://schemas.microsoft.com/office/drawing/2014/main" id="{40AF357A-7CC6-4CFA-912E-2267AFBB1DEC}"/>
              </a:ext>
            </a:extLst>
          </p:cNvPr>
          <p:cNvSpPr txBox="1"/>
          <p:nvPr/>
        </p:nvSpPr>
        <p:spPr>
          <a:xfrm>
            <a:off x="8739040" y="1304792"/>
            <a:ext cx="2916332" cy="256850"/>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spcBef>
                <a:spcPts val="554"/>
              </a:spcBef>
              <a:spcAft>
                <a:spcPts val="554"/>
              </a:spcAft>
            </a:pPr>
            <a:r>
              <a:rPr lang="en-NZ" sz="1000" dirty="0">
                <a:solidFill>
                  <a:prstClr val="black"/>
                </a:solidFill>
                <a:latin typeface="Arial Narrow" panose="020B0606020202030204" pitchFamily="34" charset="0"/>
                <a:ea typeface="Calibri"/>
                <a:cs typeface="Times New Roman"/>
              </a:rPr>
              <a:t>Learning block can be combined with next learning block</a:t>
            </a:r>
          </a:p>
        </p:txBody>
      </p:sp>
      <p:sp>
        <p:nvSpPr>
          <p:cNvPr id="80" name="Title 1">
            <a:extLst>
              <a:ext uri="{FF2B5EF4-FFF2-40B4-BE49-F238E27FC236}">
                <a16:creationId xmlns:a16="http://schemas.microsoft.com/office/drawing/2014/main" id="{93B48963-56C4-44CF-A9D1-D3327C7CEC2C}"/>
              </a:ext>
            </a:extLst>
          </p:cNvPr>
          <p:cNvSpPr txBox="1">
            <a:spLocks/>
          </p:cNvSpPr>
          <p:nvPr/>
        </p:nvSpPr>
        <p:spPr bwMode="auto">
          <a:xfrm>
            <a:off x="68095" y="335280"/>
            <a:ext cx="2889114" cy="577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456B"/>
                </a:solidFill>
                <a:latin typeface="Arial" pitchFamily="34" charset="0"/>
                <a:cs typeface="Arial" pitchFamily="34" charset="0"/>
              </a:defRPr>
            </a:lvl2pPr>
            <a:lvl3pPr algn="l" rtl="0" eaLnBrk="0" fontAlgn="base" hangingPunct="0">
              <a:spcBef>
                <a:spcPct val="0"/>
              </a:spcBef>
              <a:spcAft>
                <a:spcPct val="0"/>
              </a:spcAft>
              <a:defRPr sz="3200" b="1">
                <a:solidFill>
                  <a:srgbClr val="00456B"/>
                </a:solidFill>
                <a:latin typeface="Arial" pitchFamily="34" charset="0"/>
                <a:cs typeface="Arial" pitchFamily="34" charset="0"/>
              </a:defRPr>
            </a:lvl3pPr>
            <a:lvl4pPr algn="l" rtl="0" eaLnBrk="0" fontAlgn="base" hangingPunct="0">
              <a:spcBef>
                <a:spcPct val="0"/>
              </a:spcBef>
              <a:spcAft>
                <a:spcPct val="0"/>
              </a:spcAft>
              <a:defRPr sz="3200" b="1">
                <a:solidFill>
                  <a:srgbClr val="00456B"/>
                </a:solidFill>
                <a:latin typeface="Arial" pitchFamily="34" charset="0"/>
                <a:cs typeface="Arial" pitchFamily="34" charset="0"/>
              </a:defRPr>
            </a:lvl4pPr>
            <a:lvl5pPr algn="l" rtl="0" eaLnBrk="0" fontAlgn="base" hangingPunct="0">
              <a:spcBef>
                <a:spcPct val="0"/>
              </a:spcBef>
              <a:spcAft>
                <a:spcPct val="0"/>
              </a:spcAft>
              <a:defRPr sz="3200" b="1">
                <a:solidFill>
                  <a:srgbClr val="00456B"/>
                </a:solidFill>
                <a:latin typeface="Arial" pitchFamily="34" charset="0"/>
                <a:cs typeface="Arial" pitchFamily="34" charset="0"/>
              </a:defRPr>
            </a:lvl5pPr>
            <a:lvl6pPr marL="457200" algn="l" rtl="0" fontAlgn="base">
              <a:spcBef>
                <a:spcPct val="0"/>
              </a:spcBef>
              <a:spcAft>
                <a:spcPct val="0"/>
              </a:spcAft>
              <a:defRPr sz="3200" b="1">
                <a:solidFill>
                  <a:srgbClr val="00456B"/>
                </a:solidFill>
                <a:latin typeface="Arial" pitchFamily="34" charset="0"/>
                <a:cs typeface="Arial" pitchFamily="34" charset="0"/>
              </a:defRPr>
            </a:lvl6pPr>
            <a:lvl7pPr marL="914400" algn="l" rtl="0" fontAlgn="base">
              <a:spcBef>
                <a:spcPct val="0"/>
              </a:spcBef>
              <a:spcAft>
                <a:spcPct val="0"/>
              </a:spcAft>
              <a:defRPr sz="3200" b="1">
                <a:solidFill>
                  <a:srgbClr val="00456B"/>
                </a:solidFill>
                <a:latin typeface="Arial" pitchFamily="34" charset="0"/>
                <a:cs typeface="Arial" pitchFamily="34" charset="0"/>
              </a:defRPr>
            </a:lvl7pPr>
            <a:lvl8pPr marL="1371600" algn="l" rtl="0" fontAlgn="base">
              <a:spcBef>
                <a:spcPct val="0"/>
              </a:spcBef>
              <a:spcAft>
                <a:spcPct val="0"/>
              </a:spcAft>
              <a:defRPr sz="3200" b="1">
                <a:solidFill>
                  <a:srgbClr val="00456B"/>
                </a:solidFill>
                <a:latin typeface="Arial" pitchFamily="34" charset="0"/>
                <a:cs typeface="Arial" pitchFamily="34" charset="0"/>
              </a:defRPr>
            </a:lvl8pPr>
            <a:lvl9pPr marL="1828800" algn="l" rtl="0" fontAlgn="base">
              <a:spcBef>
                <a:spcPct val="0"/>
              </a:spcBef>
              <a:spcAft>
                <a:spcPct val="0"/>
              </a:spcAft>
              <a:defRPr sz="3200" b="1">
                <a:solidFill>
                  <a:srgbClr val="00456B"/>
                </a:solidFill>
                <a:latin typeface="Arial" pitchFamily="34" charset="0"/>
                <a:cs typeface="Arial" pitchFamily="34" charset="0"/>
              </a:defRPr>
            </a:lvl9pPr>
          </a:lstStyle>
          <a:p>
            <a:r>
              <a:rPr lang="en-NZ"/>
              <a:t>Map of learning blocks</a:t>
            </a:r>
            <a:endParaRPr lang="en-NZ" dirty="0"/>
          </a:p>
        </p:txBody>
      </p:sp>
      <p:pic>
        <p:nvPicPr>
          <p:cNvPr id="81" name="Picture 80">
            <a:extLst>
              <a:ext uri="{FF2B5EF4-FFF2-40B4-BE49-F238E27FC236}">
                <a16:creationId xmlns:a16="http://schemas.microsoft.com/office/drawing/2014/main" id="{B57BC8B2-CEB3-4293-B8D5-608FFEB697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160694" y="2060917"/>
            <a:ext cx="1305560" cy="279400"/>
          </a:xfrm>
          <a:prstGeom prst="rect">
            <a:avLst/>
          </a:prstGeom>
        </p:spPr>
      </p:pic>
    </p:spTree>
    <p:custDataLst>
      <p:tags r:id="rId1"/>
    </p:custDataLst>
    <p:extLst>
      <p:ext uri="{BB962C8B-B14F-4D97-AF65-F5344CB8AC3E}">
        <p14:creationId xmlns:p14="http://schemas.microsoft.com/office/powerpoint/2010/main" val="2514003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94122" y="0"/>
            <a:ext cx="9197877" cy="6858000"/>
          </a:xfrm>
          <a:prstGeom prst="rect">
            <a:avLst/>
          </a:prstGeom>
          <a:solidFill>
            <a:srgbClr val="DDD9C3"/>
          </a:solidFill>
          <a:ln>
            <a:noFill/>
          </a:ln>
        </p:spPr>
      </p:sp>
      <p:sp>
        <p:nvSpPr>
          <p:cNvPr id="67" name="Rectangle 66"/>
          <p:cNvSpPr/>
          <p:nvPr/>
        </p:nvSpPr>
        <p:spPr>
          <a:xfrm>
            <a:off x="3402087" y="975292"/>
            <a:ext cx="8366174" cy="55409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en-NZ" sz="1662">
              <a:solidFill>
                <a:prstClr val="white"/>
              </a:solidFill>
              <a:latin typeface="Calibri"/>
            </a:endParaRPr>
          </a:p>
        </p:txBody>
      </p:sp>
      <p:sp>
        <p:nvSpPr>
          <p:cNvPr id="6" name="Text Box 3"/>
          <p:cNvSpPr txBox="1"/>
          <p:nvPr/>
        </p:nvSpPr>
        <p:spPr>
          <a:xfrm>
            <a:off x="7289974" y="4178636"/>
            <a:ext cx="4478286" cy="2290553"/>
          </a:xfrm>
          <a:prstGeom prst="rect">
            <a:avLst/>
          </a:prstGeom>
          <a:solidFill>
            <a:srgbClr val="4F81BD"/>
          </a:solidFill>
          <a:ln w="12700">
            <a:solidFill>
              <a:srgbClr val="4F81BD"/>
            </a:solidFill>
          </a:ln>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292" kern="0">
                <a:solidFill>
                  <a:sysClr val="windowText" lastClr="000000"/>
                </a:solidFill>
                <a:latin typeface="Times New Roman"/>
                <a:ea typeface="Times New Roman"/>
              </a:rPr>
              <a:t> </a:t>
            </a:r>
            <a:endParaRPr lang="en-NZ" sz="1108" kern="0">
              <a:solidFill>
                <a:sysClr val="windowText" lastClr="000000"/>
              </a:solidFill>
              <a:latin typeface="Times New Roman"/>
              <a:ea typeface="Times New Roman"/>
            </a:endParaRPr>
          </a:p>
        </p:txBody>
      </p:sp>
      <p:sp>
        <p:nvSpPr>
          <p:cNvPr id="7" name="Rectangle: Rounded Corners 255"/>
          <p:cNvSpPr/>
          <p:nvPr/>
        </p:nvSpPr>
        <p:spPr>
          <a:xfrm>
            <a:off x="3409707" y="1764833"/>
            <a:ext cx="4662854" cy="2287913"/>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9" name="Rectangle 8"/>
          <p:cNvSpPr/>
          <p:nvPr/>
        </p:nvSpPr>
        <p:spPr>
          <a:xfrm>
            <a:off x="5151646" y="2504366"/>
            <a:ext cx="1301262"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a:solidFill>
                  <a:sysClr val="window" lastClr="FFFFFF"/>
                </a:solidFill>
                <a:latin typeface="Arial Narrow"/>
                <a:ea typeface="Calibri"/>
              </a:rPr>
              <a:t>TC  </a:t>
            </a:r>
            <a:endParaRPr lang="en-NZ" sz="1108" kern="0">
              <a:solidFill>
                <a:sysClr val="window" lastClr="FFFFFF"/>
              </a:solidFill>
              <a:latin typeface="Times New Roman"/>
              <a:ea typeface="Times New Roman"/>
            </a:endParaRPr>
          </a:p>
        </p:txBody>
      </p:sp>
      <p:sp>
        <p:nvSpPr>
          <p:cNvPr id="10" name="Rectangle 9"/>
          <p:cNvSpPr/>
          <p:nvPr/>
        </p:nvSpPr>
        <p:spPr>
          <a:xfrm>
            <a:off x="6735623" y="2047217"/>
            <a:ext cx="969469" cy="303862"/>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a:solidFill>
                  <a:sysClr val="window" lastClr="FFFFFF"/>
                </a:solidFill>
                <a:latin typeface="Arial Narrow"/>
                <a:ea typeface="Calibri"/>
              </a:rPr>
              <a:t>Mobile Driver </a:t>
            </a:r>
            <a:endParaRPr lang="en-NZ" sz="1108" kern="0">
              <a:solidFill>
                <a:sysClr val="window" lastClr="FFFFFF"/>
              </a:solidFill>
              <a:latin typeface="Times New Roman"/>
              <a:ea typeface="Times New Roman"/>
            </a:endParaRPr>
          </a:p>
        </p:txBody>
      </p:sp>
      <p:sp>
        <p:nvSpPr>
          <p:cNvPr id="11" name="Rectangle 10"/>
          <p:cNvSpPr/>
          <p:nvPr/>
        </p:nvSpPr>
        <p:spPr>
          <a:xfrm>
            <a:off x="5149634" y="2961515"/>
            <a:ext cx="1301262" cy="303862"/>
          </a:xfrm>
          <a:prstGeom prst="rect">
            <a:avLst/>
          </a:prstGeom>
          <a:solidFill>
            <a:srgbClr val="9BBB59"/>
          </a:solidFill>
          <a:ln w="19050">
            <a:solidFill>
              <a:schemeClr val="tx1"/>
            </a:solidFill>
            <a:prstDash val="sysDot"/>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Universal STMS</a:t>
            </a:r>
            <a:endParaRPr lang="en-NZ" sz="1108" kern="0" dirty="0">
              <a:solidFill>
                <a:sysClr val="window" lastClr="FFFFFF"/>
              </a:solidFill>
              <a:latin typeface="Times New Roman"/>
              <a:ea typeface="Times New Roman"/>
            </a:endParaRPr>
          </a:p>
        </p:txBody>
      </p:sp>
      <p:sp>
        <p:nvSpPr>
          <p:cNvPr id="12" name="Rectangle 11"/>
          <p:cNvSpPr/>
          <p:nvPr/>
        </p:nvSpPr>
        <p:spPr>
          <a:xfrm>
            <a:off x="3704111" y="3590690"/>
            <a:ext cx="1129846"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L1</a:t>
            </a:r>
            <a:endParaRPr lang="en-NZ" sz="1108" kern="0" dirty="0">
              <a:solidFill>
                <a:sysClr val="window" lastClr="FFFFFF"/>
              </a:solidFill>
              <a:latin typeface="Times New Roman"/>
              <a:ea typeface="Times New Roman"/>
            </a:endParaRPr>
          </a:p>
        </p:txBody>
      </p:sp>
      <p:sp>
        <p:nvSpPr>
          <p:cNvPr id="13" name="Rectangle 12"/>
          <p:cNvSpPr/>
          <p:nvPr/>
        </p:nvSpPr>
        <p:spPr>
          <a:xfrm>
            <a:off x="5235689" y="3590691"/>
            <a:ext cx="1129846" cy="303659"/>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L2</a:t>
            </a:r>
            <a:endParaRPr lang="en-NZ" sz="1108" kern="0" dirty="0">
              <a:solidFill>
                <a:sysClr val="window" lastClr="FFFFFF"/>
              </a:solidFill>
              <a:latin typeface="Times New Roman"/>
              <a:ea typeface="Times New Roman"/>
            </a:endParaRPr>
          </a:p>
        </p:txBody>
      </p:sp>
      <p:sp>
        <p:nvSpPr>
          <p:cNvPr id="14" name="Rectangle 13"/>
          <p:cNvSpPr/>
          <p:nvPr/>
        </p:nvSpPr>
        <p:spPr>
          <a:xfrm>
            <a:off x="6731828" y="3590690"/>
            <a:ext cx="1129846"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L3</a:t>
            </a:r>
            <a:endParaRPr lang="en-NZ" sz="1108" kern="0" dirty="0">
              <a:solidFill>
                <a:sysClr val="window" lastClr="FFFFFF"/>
              </a:solidFill>
              <a:latin typeface="Times New Roman"/>
              <a:ea typeface="Times New Roman"/>
            </a:endParaRPr>
          </a:p>
        </p:txBody>
      </p:sp>
      <p:cxnSp>
        <p:nvCxnSpPr>
          <p:cNvPr id="15" name="Straight Arrow Connector 14"/>
          <p:cNvCxnSpPr/>
          <p:nvPr/>
        </p:nvCxnSpPr>
        <p:spPr>
          <a:xfrm>
            <a:off x="5797588" y="2351080"/>
            <a:ext cx="0" cy="153287"/>
          </a:xfrm>
          <a:prstGeom prst="straightConnector1">
            <a:avLst/>
          </a:prstGeom>
          <a:noFill/>
          <a:ln w="19050" cap="flat" cmpd="sng" algn="ctr">
            <a:solidFill>
              <a:srgbClr val="544A4F"/>
            </a:solidFill>
            <a:prstDash val="solid"/>
            <a:miter lim="800000"/>
            <a:tailEnd type="triangle"/>
          </a:ln>
          <a:effectLst/>
        </p:spPr>
      </p:cxnSp>
      <p:cxnSp>
        <p:nvCxnSpPr>
          <p:cNvPr id="16" name="Straight Arrow Connector 15"/>
          <p:cNvCxnSpPr/>
          <p:nvPr/>
        </p:nvCxnSpPr>
        <p:spPr>
          <a:xfrm flipH="1">
            <a:off x="5795576" y="2808230"/>
            <a:ext cx="2012" cy="153287"/>
          </a:xfrm>
          <a:prstGeom prst="straightConnector1">
            <a:avLst/>
          </a:prstGeom>
          <a:noFill/>
          <a:ln w="19050" cap="flat" cmpd="sng" algn="ctr">
            <a:solidFill>
              <a:srgbClr val="544A4F"/>
            </a:solidFill>
            <a:prstDash val="solid"/>
            <a:miter lim="800000"/>
            <a:tailEnd type="triangle"/>
          </a:ln>
          <a:effectLst/>
        </p:spPr>
      </p:cxnSp>
      <p:sp>
        <p:nvSpPr>
          <p:cNvPr id="17" name="Text Box 264"/>
          <p:cNvSpPr txBox="1"/>
          <p:nvPr/>
        </p:nvSpPr>
        <p:spPr>
          <a:xfrm>
            <a:off x="3405894" y="1641871"/>
            <a:ext cx="4667421"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TTM crew</a:t>
            </a:r>
            <a:endParaRPr lang="en-NZ" sz="1108" kern="0" spc="185" dirty="0">
              <a:solidFill>
                <a:sysClr val="windowText" lastClr="000000"/>
              </a:solidFill>
              <a:latin typeface="Arial"/>
              <a:ea typeface="Calibri"/>
              <a:cs typeface="Times New Roman"/>
            </a:endParaRPr>
          </a:p>
        </p:txBody>
      </p:sp>
      <p:cxnSp>
        <p:nvCxnSpPr>
          <p:cNvPr id="18" name="Straight Arrow Connector 17"/>
          <p:cNvCxnSpPr>
            <a:endCxn id="10" idx="1"/>
          </p:cNvCxnSpPr>
          <p:nvPr/>
        </p:nvCxnSpPr>
        <p:spPr>
          <a:xfrm>
            <a:off x="6452908" y="2199148"/>
            <a:ext cx="282714" cy="0"/>
          </a:xfrm>
          <a:prstGeom prst="straightConnector1">
            <a:avLst/>
          </a:prstGeom>
          <a:noFill/>
          <a:ln w="19050" cap="flat" cmpd="sng" algn="ctr">
            <a:solidFill>
              <a:srgbClr val="544A4F"/>
            </a:solidFill>
            <a:prstDash val="solid"/>
            <a:miter lim="800000"/>
            <a:tailEnd type="triangle"/>
          </a:ln>
          <a:effectLst/>
        </p:spPr>
      </p:cxnSp>
      <p:sp>
        <p:nvSpPr>
          <p:cNvPr id="19" name="Rectangle: Rounded Corners 267"/>
          <p:cNvSpPr/>
          <p:nvPr/>
        </p:nvSpPr>
        <p:spPr>
          <a:xfrm>
            <a:off x="8204265" y="1755888"/>
            <a:ext cx="3549738" cy="95566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20" name="Rectangle: Rounded Corners 268"/>
          <p:cNvSpPr/>
          <p:nvPr/>
        </p:nvSpPr>
        <p:spPr>
          <a:xfrm>
            <a:off x="8204028" y="2951650"/>
            <a:ext cx="3549737" cy="1103070"/>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21" name="Rectangle 20"/>
          <p:cNvSpPr/>
          <p:nvPr/>
        </p:nvSpPr>
        <p:spPr>
          <a:xfrm>
            <a:off x="8389063" y="2092454"/>
            <a:ext cx="1625781" cy="422031"/>
          </a:xfrm>
          <a:prstGeom prst="rect">
            <a:avLst/>
          </a:prstGeom>
          <a:solidFill>
            <a:srgbClr val="544A4F"/>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spcAft>
                <a:spcPts val="554"/>
              </a:spcAft>
              <a:defRPr/>
            </a:pPr>
            <a:r>
              <a:rPr lang="en-NZ" sz="1108" b="1" kern="0" dirty="0">
                <a:solidFill>
                  <a:sysClr val="window" lastClr="FFFFFF"/>
                </a:solidFill>
                <a:latin typeface="Arial Narrow"/>
                <a:ea typeface="Calibri"/>
              </a:rPr>
              <a:t>General Worker</a:t>
            </a:r>
            <a:br>
              <a:rPr lang="en-NZ" sz="1108" b="1" kern="0" dirty="0">
                <a:solidFill>
                  <a:sysClr val="window" lastClr="FFFFFF"/>
                </a:solidFill>
                <a:latin typeface="Arial Narrow"/>
                <a:ea typeface="Calibri"/>
              </a:rPr>
            </a:br>
            <a:r>
              <a:rPr lang="en-NZ" sz="923" b="1" kern="0" dirty="0">
                <a:solidFill>
                  <a:sysClr val="window" lastClr="FFFFFF"/>
                </a:solidFill>
                <a:latin typeface="Arial Narrow"/>
                <a:ea typeface="Calibri"/>
              </a:rPr>
              <a:t>(Introduction to TTM)</a:t>
            </a:r>
            <a:endParaRPr lang="en-NZ" sz="923" kern="0" dirty="0">
              <a:solidFill>
                <a:sysClr val="window" lastClr="FFFFFF"/>
              </a:solidFill>
              <a:latin typeface="Times New Roman"/>
              <a:ea typeface="Times New Roman"/>
            </a:endParaRPr>
          </a:p>
        </p:txBody>
      </p:sp>
      <p:sp>
        <p:nvSpPr>
          <p:cNvPr id="22" name="Rectangle 21"/>
          <p:cNvSpPr/>
          <p:nvPr/>
        </p:nvSpPr>
        <p:spPr>
          <a:xfrm>
            <a:off x="9933325" y="3301559"/>
            <a:ext cx="1629335" cy="594519"/>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panose="020B0606020202030204" pitchFamily="34" charset="0"/>
                <a:ea typeface="Calibri"/>
              </a:rPr>
              <a:t>Specialist TTM Equipment</a:t>
            </a:r>
            <a:endParaRPr lang="en-NZ" sz="1108" kern="0" dirty="0">
              <a:solidFill>
                <a:sysClr val="window" lastClr="FFFFFF"/>
              </a:solidFill>
              <a:latin typeface="Arial Narrow" panose="020B0606020202030204" pitchFamily="34" charset="0"/>
              <a:ea typeface="Times New Roman"/>
            </a:endParaRPr>
          </a:p>
          <a:p>
            <a:pPr algn="ctr" defTabSz="844083">
              <a:defRPr/>
            </a:pPr>
            <a:r>
              <a:rPr lang="en-NZ" sz="923" b="1" kern="0" dirty="0">
                <a:solidFill>
                  <a:sysClr val="window" lastClr="FFFFFF"/>
                </a:solidFill>
                <a:latin typeface="Arial Narrow" panose="020B0606020202030204" pitchFamily="34" charset="0"/>
                <a:ea typeface="Calibri"/>
                <a:cs typeface="Times New Roman"/>
              </a:rPr>
              <a:t>(eg </a:t>
            </a:r>
            <a:r>
              <a:rPr lang="en-NZ" sz="923" b="1" kern="0" dirty="0">
                <a:solidFill>
                  <a:sysClr val="window" lastClr="FFFFFF"/>
                </a:solidFill>
                <a:latin typeface="Arial Narrow" panose="020B0606020202030204" pitchFamily="34" charset="0"/>
                <a:ea typeface="Calibri"/>
              </a:rPr>
              <a:t>portable</a:t>
            </a:r>
            <a:r>
              <a:rPr lang="en-NZ" sz="923" b="1" kern="0" dirty="0">
                <a:solidFill>
                  <a:sysClr val="window" lastClr="FFFFFF"/>
                </a:solidFill>
                <a:latin typeface="Arial Narrow" panose="020B0606020202030204" pitchFamily="34" charset="0"/>
                <a:ea typeface="Calibri"/>
                <a:cs typeface="Times New Roman"/>
              </a:rPr>
              <a:t> traffic signals, barriers, VMS)</a:t>
            </a:r>
            <a:endParaRPr lang="en-NZ" sz="923" kern="0" dirty="0">
              <a:solidFill>
                <a:sysClr val="window" lastClr="FFFFFF"/>
              </a:solidFill>
              <a:latin typeface="Arial Narrow" panose="020B0606020202030204" pitchFamily="34" charset="0"/>
              <a:ea typeface="Times New Roman"/>
            </a:endParaRPr>
          </a:p>
        </p:txBody>
      </p:sp>
      <p:sp>
        <p:nvSpPr>
          <p:cNvPr id="23" name="Rectangle 22"/>
          <p:cNvSpPr/>
          <p:nvPr/>
        </p:nvSpPr>
        <p:spPr>
          <a:xfrm>
            <a:off x="8378681" y="3292180"/>
            <a:ext cx="1389186" cy="354864"/>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Inspector</a:t>
            </a:r>
            <a:endParaRPr lang="en-NZ" sz="1108" kern="0" dirty="0">
              <a:solidFill>
                <a:sysClr val="window" lastClr="FFFFFF"/>
              </a:solidFill>
              <a:latin typeface="Times New Roman"/>
              <a:ea typeface="Times New Roman"/>
            </a:endParaRPr>
          </a:p>
        </p:txBody>
      </p:sp>
      <p:sp>
        <p:nvSpPr>
          <p:cNvPr id="25" name="Text Box 273"/>
          <p:cNvSpPr txBox="1"/>
          <p:nvPr/>
        </p:nvSpPr>
        <p:spPr>
          <a:xfrm>
            <a:off x="8202791" y="2834936"/>
            <a:ext cx="3555609" cy="27925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Specialist TTM activities</a:t>
            </a:r>
            <a:endParaRPr lang="en-NZ" sz="1108" kern="0" spc="185" dirty="0">
              <a:solidFill>
                <a:sysClr val="windowText" lastClr="000000"/>
              </a:solidFill>
              <a:latin typeface="Arial"/>
              <a:ea typeface="Calibri"/>
              <a:cs typeface="Times New Roman"/>
            </a:endParaRPr>
          </a:p>
        </p:txBody>
      </p:sp>
      <p:sp>
        <p:nvSpPr>
          <p:cNvPr id="26" name="Text Box 274"/>
          <p:cNvSpPr txBox="1"/>
          <p:nvPr/>
        </p:nvSpPr>
        <p:spPr>
          <a:xfrm>
            <a:off x="8209825" y="1639134"/>
            <a:ext cx="3541247" cy="27925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Roles which interact with TTM crews</a:t>
            </a:r>
            <a:endParaRPr lang="en-NZ" sz="1108" kern="0" spc="185" dirty="0">
              <a:solidFill>
                <a:sysClr val="windowText" lastClr="000000"/>
              </a:solidFill>
              <a:latin typeface="Arial"/>
              <a:ea typeface="Calibri"/>
              <a:cs typeface="Times New Roman"/>
            </a:endParaRPr>
          </a:p>
        </p:txBody>
      </p:sp>
      <p:cxnSp>
        <p:nvCxnSpPr>
          <p:cNvPr id="27" name="Connector: Elbow 276"/>
          <p:cNvCxnSpPr>
            <a:stCxn id="11" idx="2"/>
            <a:endCxn id="14" idx="0"/>
          </p:cNvCxnSpPr>
          <p:nvPr/>
        </p:nvCxnSpPr>
        <p:spPr>
          <a:xfrm>
            <a:off x="5800266" y="3265378"/>
            <a:ext cx="1496486" cy="325313"/>
          </a:xfrm>
          <a:prstGeom prst="straightConnector1">
            <a:avLst/>
          </a:prstGeom>
          <a:noFill/>
          <a:ln w="19050" cap="flat" cmpd="sng" algn="ctr">
            <a:solidFill>
              <a:srgbClr val="544A4F"/>
            </a:solidFill>
            <a:prstDash val="sysDot"/>
            <a:miter lim="800000"/>
            <a:tailEnd type="triangle"/>
          </a:ln>
          <a:effectLst/>
        </p:spPr>
      </p:cxnSp>
      <p:cxnSp>
        <p:nvCxnSpPr>
          <p:cNvPr id="28" name="Connector: Elbow 277"/>
          <p:cNvCxnSpPr>
            <a:cxnSpLocks/>
            <a:stCxn id="11" idx="2"/>
            <a:endCxn id="13" idx="0"/>
          </p:cNvCxnSpPr>
          <p:nvPr/>
        </p:nvCxnSpPr>
        <p:spPr>
          <a:xfrm rot="16200000" flipH="1">
            <a:off x="5637783" y="3427861"/>
            <a:ext cx="325313" cy="347"/>
          </a:xfrm>
          <a:prstGeom prst="bentConnector3">
            <a:avLst>
              <a:gd name="adj1" fmla="val 50000"/>
            </a:avLst>
          </a:prstGeom>
          <a:noFill/>
          <a:ln w="19050" cap="flat" cmpd="sng" algn="ctr">
            <a:solidFill>
              <a:srgbClr val="544A4F"/>
            </a:solidFill>
            <a:prstDash val="sysDot"/>
            <a:miter lim="800000"/>
            <a:tailEnd type="triangle"/>
          </a:ln>
          <a:effectLst/>
        </p:spPr>
      </p:cxnSp>
      <p:cxnSp>
        <p:nvCxnSpPr>
          <p:cNvPr id="29" name="Connector: Elbow 278"/>
          <p:cNvCxnSpPr>
            <a:stCxn id="11" idx="2"/>
            <a:endCxn id="12" idx="0"/>
          </p:cNvCxnSpPr>
          <p:nvPr/>
        </p:nvCxnSpPr>
        <p:spPr>
          <a:xfrm flipH="1">
            <a:off x="4269035" y="3265378"/>
            <a:ext cx="1531231" cy="325313"/>
          </a:xfrm>
          <a:prstGeom prst="straightConnector1">
            <a:avLst/>
          </a:prstGeom>
          <a:noFill/>
          <a:ln w="19050" cap="flat" cmpd="sng" algn="ctr">
            <a:solidFill>
              <a:srgbClr val="544A4F"/>
            </a:solidFill>
            <a:prstDash val="sysDot"/>
            <a:miter lim="800000"/>
            <a:tailEnd type="triangle"/>
          </a:ln>
          <a:effectLst/>
        </p:spPr>
      </p:cxnSp>
      <p:sp>
        <p:nvSpPr>
          <p:cNvPr id="30" name="Rectangle: Rounded Corners 143"/>
          <p:cNvSpPr/>
          <p:nvPr/>
        </p:nvSpPr>
        <p:spPr>
          <a:xfrm>
            <a:off x="9233394" y="4698203"/>
            <a:ext cx="2382777" cy="163163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31" name="Rectangle: Rounded Corners 147"/>
          <p:cNvSpPr/>
          <p:nvPr/>
        </p:nvSpPr>
        <p:spPr>
          <a:xfrm>
            <a:off x="7410804" y="4698203"/>
            <a:ext cx="1704032" cy="163163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32" name="Rectangle 31"/>
          <p:cNvSpPr/>
          <p:nvPr/>
        </p:nvSpPr>
        <p:spPr>
          <a:xfrm>
            <a:off x="7569412" y="4989783"/>
            <a:ext cx="1392702" cy="804510"/>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Specialist Activities</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Traffic signals</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Sealing</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Road marking</a:t>
            </a:r>
            <a:r>
              <a:rPr lang="en-NZ" sz="1108" b="1" kern="0" dirty="0">
                <a:solidFill>
                  <a:sysClr val="window" lastClr="FFFFFF"/>
                </a:solidFill>
                <a:latin typeface="Arial Narrow"/>
                <a:ea typeface="Calibri"/>
              </a:rPr>
              <a:t> </a:t>
            </a:r>
            <a:endParaRPr lang="en-NZ" sz="1108" kern="0" dirty="0">
              <a:solidFill>
                <a:sysClr val="window" lastClr="FFFFFF"/>
              </a:solidFill>
              <a:latin typeface="Times New Roman"/>
              <a:ea typeface="Times New Roman"/>
            </a:endParaRPr>
          </a:p>
        </p:txBody>
      </p:sp>
      <p:sp>
        <p:nvSpPr>
          <p:cNvPr id="33" name="Rectangle 32"/>
          <p:cNvSpPr/>
          <p:nvPr/>
        </p:nvSpPr>
        <p:spPr>
          <a:xfrm>
            <a:off x="9369468" y="5039913"/>
            <a:ext cx="1012874"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TTM Mentor</a:t>
            </a:r>
            <a:endParaRPr lang="en-NZ" sz="1108" kern="0" dirty="0">
              <a:solidFill>
                <a:sysClr val="window" lastClr="FFFFFF"/>
              </a:solidFill>
              <a:latin typeface="Times New Roman"/>
              <a:ea typeface="Times New Roman"/>
            </a:endParaRPr>
          </a:p>
        </p:txBody>
      </p:sp>
      <p:sp>
        <p:nvSpPr>
          <p:cNvPr id="34" name="Rectangle 33"/>
          <p:cNvSpPr/>
          <p:nvPr/>
        </p:nvSpPr>
        <p:spPr>
          <a:xfrm>
            <a:off x="10493455" y="5733690"/>
            <a:ext cx="1012874"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CoPTTM Assessor</a:t>
            </a:r>
            <a:endParaRPr lang="en-NZ" sz="1108" kern="0" dirty="0">
              <a:solidFill>
                <a:sysClr val="window" lastClr="FFFFFF"/>
              </a:solidFill>
              <a:latin typeface="Times New Roman"/>
              <a:ea typeface="Times New Roman"/>
            </a:endParaRPr>
          </a:p>
        </p:txBody>
      </p:sp>
      <p:sp>
        <p:nvSpPr>
          <p:cNvPr id="35" name="Rectangle 34"/>
          <p:cNvSpPr/>
          <p:nvPr/>
        </p:nvSpPr>
        <p:spPr>
          <a:xfrm>
            <a:off x="10493456" y="5039913"/>
            <a:ext cx="1012623"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TTM Verifier</a:t>
            </a:r>
            <a:endParaRPr lang="en-NZ" sz="1108" kern="0" dirty="0">
              <a:solidFill>
                <a:sysClr val="window" lastClr="FFFFFF"/>
              </a:solidFill>
              <a:latin typeface="Times New Roman"/>
              <a:ea typeface="Times New Roman"/>
            </a:endParaRPr>
          </a:p>
        </p:txBody>
      </p:sp>
      <p:sp>
        <p:nvSpPr>
          <p:cNvPr id="36" name="Rectangle 35"/>
          <p:cNvSpPr/>
          <p:nvPr/>
        </p:nvSpPr>
        <p:spPr>
          <a:xfrm>
            <a:off x="9369468" y="5733690"/>
            <a:ext cx="1012874"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CoPTTM Trainer</a:t>
            </a:r>
            <a:endParaRPr lang="en-NZ" sz="1108" kern="0" dirty="0">
              <a:solidFill>
                <a:sysClr val="window" lastClr="FFFFFF"/>
              </a:solidFill>
              <a:latin typeface="Times New Roman"/>
              <a:ea typeface="Times New Roman"/>
            </a:endParaRPr>
          </a:p>
        </p:txBody>
      </p:sp>
      <p:sp>
        <p:nvSpPr>
          <p:cNvPr id="37" name="Text Box 181"/>
          <p:cNvSpPr txBox="1"/>
          <p:nvPr/>
        </p:nvSpPr>
        <p:spPr>
          <a:xfrm>
            <a:off x="7408316" y="4594535"/>
            <a:ext cx="1706173"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Specialist STMS</a:t>
            </a:r>
            <a:endParaRPr lang="en-NZ" sz="1108" kern="0" spc="185" dirty="0">
              <a:solidFill>
                <a:sysClr val="windowText" lastClr="000000"/>
              </a:solidFill>
              <a:latin typeface="Arial"/>
              <a:ea typeface="Calibri"/>
              <a:cs typeface="Times New Roman"/>
            </a:endParaRPr>
          </a:p>
        </p:txBody>
      </p:sp>
      <p:sp>
        <p:nvSpPr>
          <p:cNvPr id="38" name="Text Box 182"/>
          <p:cNvSpPr txBox="1"/>
          <p:nvPr/>
        </p:nvSpPr>
        <p:spPr>
          <a:xfrm>
            <a:off x="9233393" y="4594535"/>
            <a:ext cx="2382646"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Training and assessment</a:t>
            </a:r>
            <a:endParaRPr lang="en-NZ" sz="1108" kern="0" spc="185" dirty="0">
              <a:solidFill>
                <a:sysClr val="windowText" lastClr="000000"/>
              </a:solidFill>
              <a:latin typeface="Arial"/>
              <a:ea typeface="Calibri"/>
              <a:cs typeface="Times New Roman"/>
            </a:endParaRPr>
          </a:p>
        </p:txBody>
      </p:sp>
      <p:sp>
        <p:nvSpPr>
          <p:cNvPr id="39" name="Rectangle 38"/>
          <p:cNvSpPr/>
          <p:nvPr/>
        </p:nvSpPr>
        <p:spPr>
          <a:xfrm>
            <a:off x="3409708" y="4173009"/>
            <a:ext cx="3727773" cy="2290553"/>
          </a:xfrm>
          <a:prstGeom prst="rect">
            <a:avLst/>
          </a:prstGeom>
          <a:solidFill>
            <a:srgbClr val="4F81BD"/>
          </a:solidFill>
          <a:ln w="12700" cap="flat" cmpd="sng" algn="ctr">
            <a:solidFill>
              <a:srgbClr val="4F81B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40" name="Rectangle: Rounded Corners 49"/>
          <p:cNvSpPr/>
          <p:nvPr/>
        </p:nvSpPr>
        <p:spPr>
          <a:xfrm>
            <a:off x="3573941" y="4698203"/>
            <a:ext cx="3429896" cy="163060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41" name="Rectangle 40"/>
          <p:cNvSpPr/>
          <p:nvPr/>
        </p:nvSpPr>
        <p:spPr>
          <a:xfrm>
            <a:off x="3750917" y="5039914"/>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TMP Designer</a:t>
            </a:r>
            <a:endParaRPr lang="en-NZ" sz="1108" kern="0" dirty="0">
              <a:solidFill>
                <a:sysClr val="window" lastClr="FFFFFF"/>
              </a:solidFill>
              <a:latin typeface="Times New Roman"/>
              <a:ea typeface="Times New Roman"/>
            </a:endParaRPr>
          </a:p>
        </p:txBody>
      </p:sp>
      <p:sp>
        <p:nvSpPr>
          <p:cNvPr id="42" name="Rectangle 41"/>
          <p:cNvSpPr/>
          <p:nvPr/>
        </p:nvSpPr>
        <p:spPr>
          <a:xfrm>
            <a:off x="3750917" y="5734276"/>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TMP Approver</a:t>
            </a:r>
            <a:endParaRPr lang="en-NZ" sz="1108" kern="0" dirty="0">
              <a:solidFill>
                <a:sysClr val="window" lastClr="FFFFFF"/>
              </a:solidFill>
              <a:latin typeface="Times New Roman"/>
              <a:ea typeface="Times New Roman"/>
            </a:endParaRPr>
          </a:p>
        </p:txBody>
      </p:sp>
      <p:sp>
        <p:nvSpPr>
          <p:cNvPr id="43" name="Rectangle 42"/>
          <p:cNvSpPr/>
          <p:nvPr/>
        </p:nvSpPr>
        <p:spPr>
          <a:xfrm>
            <a:off x="5431040" y="5734276"/>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Corridor Manager and TMC</a:t>
            </a:r>
            <a:endParaRPr lang="en-NZ" sz="1108" kern="0" dirty="0">
              <a:solidFill>
                <a:sysClr val="window" lastClr="FFFFFF"/>
              </a:solidFill>
              <a:latin typeface="Times New Roman"/>
              <a:ea typeface="Times New Roman"/>
            </a:endParaRPr>
          </a:p>
        </p:txBody>
      </p:sp>
      <p:sp>
        <p:nvSpPr>
          <p:cNvPr id="44" name="Text Box 258"/>
          <p:cNvSpPr txBox="1"/>
          <p:nvPr/>
        </p:nvSpPr>
        <p:spPr>
          <a:xfrm>
            <a:off x="3574104" y="4594537"/>
            <a:ext cx="3428759" cy="27842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Audit, planning and network management</a:t>
            </a:r>
            <a:endParaRPr lang="en-NZ" sz="1108" kern="0" spc="185" dirty="0">
              <a:solidFill>
                <a:sysClr val="windowText" lastClr="000000"/>
              </a:solidFill>
              <a:latin typeface="Arial"/>
              <a:ea typeface="Calibri"/>
              <a:cs typeface="Times New Roman"/>
            </a:endParaRPr>
          </a:p>
        </p:txBody>
      </p:sp>
      <p:cxnSp>
        <p:nvCxnSpPr>
          <p:cNvPr id="45" name="Connector: Elbow 54"/>
          <p:cNvCxnSpPr>
            <a:stCxn id="41" idx="2"/>
            <a:endCxn id="43" idx="0"/>
          </p:cNvCxnSpPr>
          <p:nvPr/>
        </p:nvCxnSpPr>
        <p:spPr>
          <a:xfrm rot="16200000" flipH="1">
            <a:off x="5150871" y="4757755"/>
            <a:ext cx="272918" cy="1680123"/>
          </a:xfrm>
          <a:prstGeom prst="bentConnector3">
            <a:avLst>
              <a:gd name="adj1" fmla="val 50000"/>
            </a:avLst>
          </a:prstGeom>
          <a:noFill/>
          <a:ln w="19050" cap="flat" cmpd="sng" algn="ctr">
            <a:solidFill>
              <a:srgbClr val="544A4F"/>
            </a:solidFill>
            <a:prstDash val="solid"/>
            <a:miter lim="800000"/>
            <a:tailEnd type="triangle"/>
          </a:ln>
          <a:effectLst/>
        </p:spPr>
      </p:cxnSp>
      <p:sp>
        <p:nvSpPr>
          <p:cNvPr id="47" name="Rectangle 46"/>
          <p:cNvSpPr/>
          <p:nvPr/>
        </p:nvSpPr>
        <p:spPr>
          <a:xfrm>
            <a:off x="5431040" y="5039914"/>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TTM Audit</a:t>
            </a:r>
            <a:endParaRPr lang="en-NZ" sz="1108" kern="0" dirty="0">
              <a:solidFill>
                <a:sysClr val="window" lastClr="FFFFFF"/>
              </a:solidFill>
              <a:latin typeface="Times New Roman"/>
              <a:ea typeface="Times New Roman"/>
            </a:endParaRPr>
          </a:p>
        </p:txBody>
      </p:sp>
      <p:sp>
        <p:nvSpPr>
          <p:cNvPr id="48" name="Rectangle 47"/>
          <p:cNvSpPr/>
          <p:nvPr/>
        </p:nvSpPr>
        <p:spPr>
          <a:xfrm>
            <a:off x="3676827" y="4131136"/>
            <a:ext cx="3184926" cy="505367"/>
          </a:xfrm>
          <a:prstGeom prst="rect">
            <a:avLst/>
          </a:prstGeom>
          <a:noFill/>
          <a:ln w="1270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00" kern="0" dirty="0">
                <a:solidFill>
                  <a:srgbClr val="FFFFFF"/>
                </a:solidFill>
                <a:latin typeface="Arial"/>
                <a:ea typeface="Calibri"/>
                <a:cs typeface="Times New Roman"/>
              </a:rPr>
              <a:t>For these learning blocks the person must be at least </a:t>
            </a:r>
            <a:br>
              <a:rPr lang="en-NZ" sz="900" kern="0" dirty="0">
                <a:solidFill>
                  <a:srgbClr val="FFFFFF"/>
                </a:solidFill>
                <a:latin typeface="Arial"/>
                <a:ea typeface="Calibri"/>
                <a:cs typeface="Times New Roman"/>
              </a:rPr>
            </a:br>
            <a:r>
              <a:rPr lang="en-NZ" sz="900" b="1" kern="0" dirty="0">
                <a:solidFill>
                  <a:srgbClr val="FFC000"/>
                </a:solidFill>
                <a:latin typeface="Arial"/>
                <a:ea typeface="Calibri"/>
                <a:cs typeface="Times New Roman"/>
              </a:rPr>
              <a:t>STMS Non-practising</a:t>
            </a:r>
            <a:r>
              <a:rPr lang="en-NZ" sz="900" kern="0" dirty="0">
                <a:solidFill>
                  <a:srgbClr val="FFC000"/>
                </a:solidFill>
                <a:latin typeface="Arial"/>
                <a:ea typeface="Calibri"/>
                <a:cs typeface="Times New Roman"/>
              </a:rPr>
              <a:t> </a:t>
            </a:r>
            <a:r>
              <a:rPr lang="en-NZ" sz="900" kern="0" dirty="0">
                <a:solidFill>
                  <a:srgbClr val="FFFFFF"/>
                </a:solidFill>
                <a:latin typeface="Arial"/>
                <a:ea typeface="Calibri"/>
                <a:cs typeface="Times New Roman"/>
              </a:rPr>
              <a:t>qualified for the level of road</a:t>
            </a:r>
            <a:endParaRPr lang="en-NZ" sz="900" kern="0" dirty="0">
              <a:solidFill>
                <a:sysClr val="windowText" lastClr="000000"/>
              </a:solidFill>
              <a:latin typeface="Times New Roman"/>
              <a:ea typeface="Times New Roman"/>
            </a:endParaRPr>
          </a:p>
        </p:txBody>
      </p:sp>
      <p:sp>
        <p:nvSpPr>
          <p:cNvPr id="49" name="Rectangle 48"/>
          <p:cNvSpPr/>
          <p:nvPr/>
        </p:nvSpPr>
        <p:spPr>
          <a:xfrm>
            <a:off x="8268522" y="4198342"/>
            <a:ext cx="2599710" cy="377940"/>
          </a:xfrm>
          <a:prstGeom prst="rect">
            <a:avLst/>
          </a:prstGeom>
          <a:noFill/>
          <a:ln w="1270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00" kern="0" dirty="0">
                <a:solidFill>
                  <a:srgbClr val="FFFFFF"/>
                </a:solidFill>
                <a:latin typeface="Arial"/>
                <a:ea typeface="Calibri"/>
                <a:cs typeface="Times New Roman"/>
              </a:rPr>
              <a:t>For these learning blocks the person must be </a:t>
            </a:r>
            <a:br>
              <a:rPr lang="en-NZ" sz="900" kern="0" dirty="0">
                <a:solidFill>
                  <a:srgbClr val="FFFFFF"/>
                </a:solidFill>
                <a:latin typeface="Arial"/>
                <a:ea typeface="Calibri"/>
                <a:cs typeface="Times New Roman"/>
              </a:rPr>
            </a:br>
            <a:r>
              <a:rPr lang="en-NZ" sz="900" b="1" kern="0" dirty="0">
                <a:solidFill>
                  <a:srgbClr val="FFC000"/>
                </a:solidFill>
                <a:latin typeface="Arial"/>
                <a:ea typeface="Calibri"/>
                <a:cs typeface="Times New Roman"/>
              </a:rPr>
              <a:t>STMS Practising </a:t>
            </a:r>
            <a:r>
              <a:rPr lang="en-NZ" sz="900" kern="0" dirty="0">
                <a:solidFill>
                  <a:srgbClr val="FFFFFF"/>
                </a:solidFill>
                <a:latin typeface="Arial"/>
                <a:ea typeface="Calibri"/>
                <a:cs typeface="Times New Roman"/>
              </a:rPr>
              <a:t>qualified for the level of road</a:t>
            </a:r>
            <a:endParaRPr lang="en-NZ" sz="900" kern="0" dirty="0">
              <a:solidFill>
                <a:sysClr val="windowText" lastClr="000000"/>
              </a:solidFill>
              <a:latin typeface="Times New Roman"/>
              <a:ea typeface="Times New Roman"/>
            </a:endParaRPr>
          </a:p>
        </p:txBody>
      </p:sp>
      <p:cxnSp>
        <p:nvCxnSpPr>
          <p:cNvPr id="56" name="Straight Arrow Connector 55"/>
          <p:cNvCxnSpPr>
            <a:stCxn id="41" idx="2"/>
            <a:endCxn id="42" idx="0"/>
          </p:cNvCxnSpPr>
          <p:nvPr/>
        </p:nvCxnSpPr>
        <p:spPr>
          <a:xfrm>
            <a:off x="4447268" y="5461357"/>
            <a:ext cx="0" cy="272918"/>
          </a:xfrm>
          <a:prstGeom prst="straightConnector1">
            <a:avLst/>
          </a:prstGeom>
          <a:noFill/>
          <a:ln w="19050" cap="flat" cmpd="sng" algn="ctr">
            <a:solidFill>
              <a:srgbClr val="544A4F"/>
            </a:solidFill>
            <a:prstDash val="solid"/>
            <a:miter lim="800000"/>
            <a:tailEnd type="triangle"/>
          </a:ln>
          <a:effectLst/>
        </p:spPr>
      </p:cxnSp>
      <p:sp>
        <p:nvSpPr>
          <p:cNvPr id="50" name="Rectangle 49"/>
          <p:cNvSpPr/>
          <p:nvPr/>
        </p:nvSpPr>
        <p:spPr>
          <a:xfrm>
            <a:off x="4037275" y="1224183"/>
            <a:ext cx="825642" cy="210726"/>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TTM Mentor</a:t>
            </a:r>
            <a:endParaRPr lang="en-NZ" sz="923" kern="0" dirty="0">
              <a:solidFill>
                <a:sysClr val="window" lastClr="FFFFFF"/>
              </a:solidFill>
              <a:latin typeface="Times New Roman"/>
              <a:ea typeface="Times New Roman"/>
            </a:endParaRPr>
          </a:p>
        </p:txBody>
      </p:sp>
      <p:sp>
        <p:nvSpPr>
          <p:cNvPr id="53" name="Rectangle 52"/>
          <p:cNvSpPr/>
          <p:nvPr/>
        </p:nvSpPr>
        <p:spPr>
          <a:xfrm>
            <a:off x="5955390" y="1224183"/>
            <a:ext cx="974217" cy="210726"/>
          </a:xfrm>
          <a:prstGeom prst="rect">
            <a:avLst/>
          </a:prstGeom>
          <a:solidFill>
            <a:srgbClr val="9BBB59"/>
          </a:solidFill>
          <a:ln w="19050">
            <a:solidFill>
              <a:schemeClr val="accent3"/>
            </a:solid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CoPTTM Trainer </a:t>
            </a:r>
            <a:endParaRPr lang="en-NZ" sz="923" kern="0" dirty="0">
              <a:solidFill>
                <a:sysClr val="window" lastClr="FFFFFF"/>
              </a:solidFill>
              <a:latin typeface="Times New Roman"/>
              <a:ea typeface="Times New Roman"/>
            </a:endParaRPr>
          </a:p>
        </p:txBody>
      </p:sp>
      <p:sp>
        <p:nvSpPr>
          <p:cNvPr id="54" name="Rectangle 53"/>
          <p:cNvSpPr/>
          <p:nvPr/>
        </p:nvSpPr>
        <p:spPr>
          <a:xfrm>
            <a:off x="7013034" y="1224183"/>
            <a:ext cx="1001620" cy="210726"/>
          </a:xfrm>
          <a:prstGeom prst="rect">
            <a:avLst/>
          </a:prstGeom>
          <a:solidFill>
            <a:srgbClr val="6FA8DB"/>
          </a:solidFill>
          <a:ln w="19050">
            <a:solidFill>
              <a:srgbClr val="6FA8DB"/>
            </a:solid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Specialist Trainer</a:t>
            </a:r>
            <a:endParaRPr lang="en-NZ" sz="923" kern="0" dirty="0">
              <a:solidFill>
                <a:sysClr val="window" lastClr="FFFFFF"/>
              </a:solidFill>
              <a:latin typeface="Times New Roman"/>
              <a:ea typeface="Times New Roman"/>
            </a:endParaRPr>
          </a:p>
        </p:txBody>
      </p:sp>
      <p:sp>
        <p:nvSpPr>
          <p:cNvPr id="55" name="Rectangle 54"/>
          <p:cNvSpPr/>
          <p:nvPr/>
        </p:nvSpPr>
        <p:spPr>
          <a:xfrm>
            <a:off x="4946344" y="1224183"/>
            <a:ext cx="925619" cy="210726"/>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spcAft>
                <a:spcPts val="554"/>
              </a:spcAft>
              <a:defRPr/>
            </a:pPr>
            <a:r>
              <a:rPr lang="en-NZ" sz="923" b="1" kern="0" dirty="0">
                <a:solidFill>
                  <a:sysClr val="window" lastClr="FFFFFF"/>
                </a:solidFill>
                <a:latin typeface="Arial Narrow"/>
                <a:ea typeface="Calibri"/>
              </a:rPr>
              <a:t>eLearning pack</a:t>
            </a:r>
            <a:endParaRPr lang="en-NZ" sz="923" kern="0" dirty="0">
              <a:solidFill>
                <a:sysClr val="window" lastClr="FFFFFF"/>
              </a:solidFill>
              <a:latin typeface="Times New Roman"/>
              <a:ea typeface="Times New Roman"/>
            </a:endParaRPr>
          </a:p>
        </p:txBody>
      </p:sp>
      <p:sp>
        <p:nvSpPr>
          <p:cNvPr id="57" name="Rectangle 56"/>
          <p:cNvSpPr/>
          <p:nvPr/>
        </p:nvSpPr>
        <p:spPr>
          <a:xfrm>
            <a:off x="7569412" y="5794294"/>
            <a:ext cx="1392702" cy="377246"/>
          </a:xfrm>
          <a:prstGeom prst="rect">
            <a:avLst/>
          </a:prstGeom>
          <a:solidFill>
            <a:srgbClr val="6FA8DB"/>
          </a:solidFill>
          <a:ln w="19050" cap="flat" cmpd="sng" algn="ctr">
            <a:solidFill>
              <a:srgbClr val="6FA8DB"/>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Events</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Barriers</a:t>
            </a:r>
            <a:r>
              <a:rPr lang="en-NZ" sz="1108" b="1" kern="0" dirty="0">
                <a:solidFill>
                  <a:sysClr val="window" lastClr="FFFFFF"/>
                </a:solidFill>
                <a:latin typeface="Arial Narrow"/>
                <a:ea typeface="Calibri"/>
              </a:rPr>
              <a:t> </a:t>
            </a:r>
            <a:endParaRPr lang="en-NZ" sz="1108" kern="0" dirty="0">
              <a:solidFill>
                <a:sysClr val="window" lastClr="FFFFFF"/>
              </a:solidFill>
              <a:latin typeface="Times New Roman"/>
              <a:ea typeface="Times New Roman"/>
            </a:endParaRPr>
          </a:p>
        </p:txBody>
      </p:sp>
      <p:sp>
        <p:nvSpPr>
          <p:cNvPr id="59" name="Rectangle 58"/>
          <p:cNvSpPr/>
          <p:nvPr/>
        </p:nvSpPr>
        <p:spPr>
          <a:xfrm>
            <a:off x="6159355" y="2504126"/>
            <a:ext cx="296697" cy="301628"/>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64" name="Rectangle 63"/>
          <p:cNvSpPr/>
          <p:nvPr/>
        </p:nvSpPr>
        <p:spPr>
          <a:xfrm>
            <a:off x="7632947"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66" name="Rectangle 65"/>
          <p:cNvSpPr/>
          <p:nvPr/>
        </p:nvSpPr>
        <p:spPr>
          <a:xfrm>
            <a:off x="3964124" y="970087"/>
            <a:ext cx="1121361"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r>
              <a:rPr lang="en-NZ" sz="923" i="1" kern="0" dirty="0">
                <a:solidFill>
                  <a:prstClr val="black"/>
                </a:solidFill>
                <a:latin typeface="Arial Narrow"/>
                <a:ea typeface="Calibri"/>
              </a:rPr>
              <a:t>Delivery</a:t>
            </a:r>
            <a:r>
              <a:rPr lang="en-NZ" sz="923" i="1" kern="0" dirty="0">
                <a:solidFill>
                  <a:sysClr val="window" lastClr="FFFFFF"/>
                </a:solidFill>
                <a:latin typeface="Arial Narrow"/>
                <a:ea typeface="Calibri"/>
              </a:rPr>
              <a:t> </a:t>
            </a:r>
            <a:r>
              <a:rPr lang="en-NZ" sz="923" i="1" kern="0" dirty="0">
                <a:solidFill>
                  <a:prstClr val="black"/>
                </a:solidFill>
                <a:latin typeface="Arial Narrow"/>
                <a:ea typeface="Calibri"/>
              </a:rPr>
              <a:t>options</a:t>
            </a:r>
          </a:p>
        </p:txBody>
      </p:sp>
      <p:sp>
        <p:nvSpPr>
          <p:cNvPr id="60" name="Rectangle 59"/>
          <p:cNvSpPr/>
          <p:nvPr/>
        </p:nvSpPr>
        <p:spPr>
          <a:xfrm>
            <a:off x="5798446" y="2042527"/>
            <a:ext cx="654462" cy="303862"/>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108" kern="0" dirty="0">
              <a:solidFill>
                <a:sysClr val="window" lastClr="FFFFFF"/>
              </a:solidFill>
              <a:latin typeface="Times New Roman"/>
              <a:ea typeface="Times New Roman"/>
            </a:endParaRPr>
          </a:p>
        </p:txBody>
      </p:sp>
      <p:sp>
        <p:nvSpPr>
          <p:cNvPr id="61" name="Rectangle 60"/>
          <p:cNvSpPr/>
          <p:nvPr/>
        </p:nvSpPr>
        <p:spPr>
          <a:xfrm>
            <a:off x="5151647" y="2042527"/>
            <a:ext cx="654462" cy="303862"/>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65" name="Rectangle 64"/>
          <p:cNvSpPr/>
          <p:nvPr/>
        </p:nvSpPr>
        <p:spPr>
          <a:xfrm>
            <a:off x="5358289" y="2037838"/>
            <a:ext cx="909711" cy="303862"/>
          </a:xfrm>
          <a:prstGeom prst="rect">
            <a:avLst/>
          </a:prstGeom>
          <a:no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r>
              <a:rPr lang="en-NZ" sz="1108" b="1" kern="0" dirty="0">
                <a:solidFill>
                  <a:sysClr val="window" lastClr="FFFFFF"/>
                </a:solidFill>
                <a:latin typeface="Arial Narrow"/>
                <a:ea typeface="Calibri"/>
              </a:rPr>
              <a:t>TTM Worker</a:t>
            </a:r>
            <a:endParaRPr lang="en-NZ" sz="1108" kern="0" dirty="0">
              <a:solidFill>
                <a:sysClr val="window" lastClr="FFFFFF"/>
              </a:solidFill>
              <a:latin typeface="Times New Roman"/>
              <a:ea typeface="Times New Roman"/>
            </a:endParaRPr>
          </a:p>
        </p:txBody>
      </p:sp>
      <p:cxnSp>
        <p:nvCxnSpPr>
          <p:cNvPr id="68" name="Straight Arrow Connector 67"/>
          <p:cNvCxnSpPr/>
          <p:nvPr/>
        </p:nvCxnSpPr>
        <p:spPr>
          <a:xfrm>
            <a:off x="8331077" y="1256962"/>
            <a:ext cx="436098" cy="0"/>
          </a:xfrm>
          <a:prstGeom prst="straightConnector1">
            <a:avLst/>
          </a:prstGeom>
          <a:noFill/>
          <a:ln w="19050" cap="flat" cmpd="sng" algn="ctr">
            <a:solidFill>
              <a:srgbClr val="544A4F"/>
            </a:solidFill>
            <a:prstDash val="solid"/>
            <a:miter lim="800000"/>
            <a:tailEnd type="triangle"/>
          </a:ln>
          <a:effectLst/>
        </p:spPr>
      </p:cxnSp>
      <p:sp>
        <p:nvSpPr>
          <p:cNvPr id="69" name="Text Box 2"/>
          <p:cNvSpPr txBox="1"/>
          <p:nvPr/>
        </p:nvSpPr>
        <p:spPr>
          <a:xfrm>
            <a:off x="8739040" y="1143014"/>
            <a:ext cx="2916332" cy="256850"/>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spcBef>
                <a:spcPts val="554"/>
              </a:spcBef>
              <a:spcAft>
                <a:spcPts val="554"/>
              </a:spcAft>
            </a:pPr>
            <a:r>
              <a:rPr lang="en-NZ" sz="1000" dirty="0">
                <a:solidFill>
                  <a:prstClr val="black"/>
                </a:solidFill>
                <a:latin typeface="Arial Narrow" panose="020B0606020202030204" pitchFamily="34" charset="0"/>
                <a:ea typeface="Calibri"/>
                <a:cs typeface="Times New Roman"/>
              </a:rPr>
              <a:t>Requires completion before starting next learning block</a:t>
            </a:r>
          </a:p>
        </p:txBody>
      </p:sp>
      <p:sp>
        <p:nvSpPr>
          <p:cNvPr id="71" name="Rectangle 70"/>
          <p:cNvSpPr/>
          <p:nvPr/>
        </p:nvSpPr>
        <p:spPr>
          <a:xfrm>
            <a:off x="3403419" y="974155"/>
            <a:ext cx="397024" cy="554467"/>
          </a:xfrm>
          <a:prstGeom prst="rect">
            <a:avLst/>
          </a:prstGeom>
          <a:solidFill>
            <a:schemeClr val="bg2">
              <a:lumMod val="50000"/>
            </a:schemeClr>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70" name="Rectangle 69"/>
          <p:cNvSpPr/>
          <p:nvPr/>
        </p:nvSpPr>
        <p:spPr>
          <a:xfrm>
            <a:off x="3410134" y="1097258"/>
            <a:ext cx="417977"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r>
              <a:rPr lang="en-NZ" sz="1108" b="1" kern="0" dirty="0">
                <a:solidFill>
                  <a:prstClr val="white"/>
                </a:solidFill>
                <a:latin typeface="Arial Narrow"/>
                <a:ea typeface="Calibri"/>
              </a:rPr>
              <a:t>KEY</a:t>
            </a:r>
          </a:p>
        </p:txBody>
      </p:sp>
      <p:sp>
        <p:nvSpPr>
          <p:cNvPr id="72" name="Rectangle 71"/>
          <p:cNvSpPr/>
          <p:nvPr/>
        </p:nvSpPr>
        <p:spPr>
          <a:xfrm>
            <a:off x="8041218" y="981341"/>
            <a:ext cx="1121361"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r>
              <a:rPr lang="en-NZ" sz="923" i="1" kern="0" dirty="0">
                <a:solidFill>
                  <a:prstClr val="black"/>
                </a:solidFill>
                <a:latin typeface="Arial Narrow"/>
                <a:ea typeface="Calibri"/>
              </a:rPr>
              <a:t>Prerequisites</a:t>
            </a:r>
          </a:p>
        </p:txBody>
      </p:sp>
      <p:sp>
        <p:nvSpPr>
          <p:cNvPr id="73" name="Title 60">
            <a:extLst>
              <a:ext uri="{FF2B5EF4-FFF2-40B4-BE49-F238E27FC236}">
                <a16:creationId xmlns:a16="http://schemas.microsoft.com/office/drawing/2014/main" id="{8D7A933C-8F7A-4EDC-9A90-AD93DC9FD142}"/>
              </a:ext>
            </a:extLst>
          </p:cNvPr>
          <p:cNvSpPr>
            <a:spLocks noGrp="1"/>
          </p:cNvSpPr>
          <p:nvPr>
            <p:ph type="title"/>
          </p:nvPr>
        </p:nvSpPr>
        <p:spPr>
          <a:xfrm>
            <a:off x="3411466" y="378519"/>
            <a:ext cx="8346831" cy="495954"/>
          </a:xfrm>
          <a:prstGeom prst="rect">
            <a:avLst/>
          </a:prstGeom>
          <a:solidFill>
            <a:schemeClr val="bg2">
              <a:lumMod val="50000"/>
            </a:schemeClr>
          </a:solidFill>
          <a:ln>
            <a:noFill/>
          </a:ln>
          <a:effectLst/>
        </p:spPr>
        <p:style>
          <a:lnRef idx="2">
            <a:schemeClr val="accent2"/>
          </a:lnRef>
          <a:fillRef idx="1">
            <a:schemeClr val="lt1"/>
          </a:fillRef>
          <a:effectRef idx="0">
            <a:schemeClr val="accent2"/>
          </a:effectRef>
          <a:fontRef idx="minor">
            <a:schemeClr val="dk1"/>
          </a:fontRef>
        </p:style>
        <p:txBody>
          <a:bodyPr>
            <a:noAutofit/>
          </a:bodyPr>
          <a:lstStyle/>
          <a:p>
            <a:pPr algn="ctr"/>
            <a:r>
              <a:rPr lang="en-NZ" kern="0" spc="185" dirty="0">
                <a:solidFill>
                  <a:schemeClr val="bg1"/>
                </a:solidFill>
                <a:latin typeface="Arial Narrow"/>
                <a:ea typeface="Calibri"/>
                <a:cs typeface="Times New Roman"/>
              </a:rPr>
              <a:t>Map of CoPTTM learning blocks</a:t>
            </a:r>
          </a:p>
        </p:txBody>
      </p:sp>
      <p:grpSp>
        <p:nvGrpSpPr>
          <p:cNvPr id="2" name="Group 1"/>
          <p:cNvGrpSpPr/>
          <p:nvPr/>
        </p:nvGrpSpPr>
        <p:grpSpPr>
          <a:xfrm>
            <a:off x="10174305" y="2092454"/>
            <a:ext cx="1393522" cy="422031"/>
            <a:chOff x="7763290" y="1981074"/>
            <a:chExt cx="1509649" cy="457200"/>
          </a:xfrm>
        </p:grpSpPr>
        <p:sp>
          <p:nvSpPr>
            <p:cNvPr id="24" name="Rectangle 23"/>
            <p:cNvSpPr/>
            <p:nvPr/>
          </p:nvSpPr>
          <p:spPr>
            <a:xfrm>
              <a:off x="7764179" y="1981074"/>
              <a:ext cx="1508760" cy="457200"/>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76" name="Rectangle 75"/>
            <p:cNvSpPr/>
            <p:nvPr/>
          </p:nvSpPr>
          <p:spPr>
            <a:xfrm>
              <a:off x="7773552" y="1990798"/>
              <a:ext cx="728463" cy="437752"/>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74" name="Rectangle 73"/>
            <p:cNvSpPr/>
            <p:nvPr/>
          </p:nvSpPr>
          <p:spPr>
            <a:xfrm>
              <a:off x="7763290" y="1981074"/>
              <a:ext cx="1508760" cy="457200"/>
            </a:xfrm>
            <a:prstGeom prst="rect">
              <a:avLst/>
            </a:prstGeom>
            <a:no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Manager of activities requiring TTM</a:t>
              </a:r>
              <a:endParaRPr lang="en-NZ" sz="1108" kern="0" dirty="0">
                <a:solidFill>
                  <a:sysClr val="window" lastClr="FFFFFF"/>
                </a:solidFill>
                <a:latin typeface="Times New Roman"/>
                <a:ea typeface="Times New Roman"/>
              </a:endParaRPr>
            </a:p>
          </p:txBody>
        </p:sp>
      </p:grpSp>
      <p:sp>
        <p:nvSpPr>
          <p:cNvPr id="75" name="Rectangle 74">
            <a:extLst>
              <a:ext uri="{FF2B5EF4-FFF2-40B4-BE49-F238E27FC236}">
                <a16:creationId xmlns:a16="http://schemas.microsoft.com/office/drawing/2014/main" id="{64BA1FD3-4532-4F7B-8C0C-43B80129F871}"/>
              </a:ext>
            </a:extLst>
          </p:cNvPr>
          <p:cNvSpPr/>
          <p:nvPr/>
        </p:nvSpPr>
        <p:spPr>
          <a:xfrm>
            <a:off x="6134737"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77" name="Rectangle 76">
            <a:extLst>
              <a:ext uri="{FF2B5EF4-FFF2-40B4-BE49-F238E27FC236}">
                <a16:creationId xmlns:a16="http://schemas.microsoft.com/office/drawing/2014/main" id="{A3AE58C5-F56F-44B1-8D89-B792DB0009DC}"/>
              </a:ext>
            </a:extLst>
          </p:cNvPr>
          <p:cNvSpPr/>
          <p:nvPr/>
        </p:nvSpPr>
        <p:spPr>
          <a:xfrm>
            <a:off x="4597842"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cxnSp>
        <p:nvCxnSpPr>
          <p:cNvPr id="78" name="Straight Arrow Connector 77">
            <a:extLst>
              <a:ext uri="{FF2B5EF4-FFF2-40B4-BE49-F238E27FC236}">
                <a16:creationId xmlns:a16="http://schemas.microsoft.com/office/drawing/2014/main" id="{7180930D-EBBE-496A-95FC-774DA3F18A34}"/>
              </a:ext>
            </a:extLst>
          </p:cNvPr>
          <p:cNvCxnSpPr/>
          <p:nvPr/>
        </p:nvCxnSpPr>
        <p:spPr>
          <a:xfrm>
            <a:off x="8331077" y="1411707"/>
            <a:ext cx="436098" cy="0"/>
          </a:xfrm>
          <a:prstGeom prst="straightConnector1">
            <a:avLst/>
          </a:prstGeom>
          <a:noFill/>
          <a:ln w="19050" cap="flat" cmpd="sng" algn="ctr">
            <a:solidFill>
              <a:srgbClr val="544A4F"/>
            </a:solidFill>
            <a:prstDash val="sysDot"/>
            <a:miter lim="800000"/>
            <a:tailEnd type="triangle"/>
          </a:ln>
          <a:effectLst/>
        </p:spPr>
      </p:cxnSp>
      <p:sp>
        <p:nvSpPr>
          <p:cNvPr id="79" name="Text Box 2">
            <a:extLst>
              <a:ext uri="{FF2B5EF4-FFF2-40B4-BE49-F238E27FC236}">
                <a16:creationId xmlns:a16="http://schemas.microsoft.com/office/drawing/2014/main" id="{40AF357A-7CC6-4CFA-912E-2267AFBB1DEC}"/>
              </a:ext>
            </a:extLst>
          </p:cNvPr>
          <p:cNvSpPr txBox="1"/>
          <p:nvPr/>
        </p:nvSpPr>
        <p:spPr>
          <a:xfrm>
            <a:off x="8739040" y="1304792"/>
            <a:ext cx="2916332" cy="256850"/>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spcBef>
                <a:spcPts val="554"/>
              </a:spcBef>
              <a:spcAft>
                <a:spcPts val="554"/>
              </a:spcAft>
            </a:pPr>
            <a:r>
              <a:rPr lang="en-NZ" sz="1000" dirty="0">
                <a:solidFill>
                  <a:prstClr val="black"/>
                </a:solidFill>
                <a:latin typeface="Arial Narrow" panose="020B0606020202030204" pitchFamily="34" charset="0"/>
                <a:ea typeface="Calibri"/>
                <a:cs typeface="Times New Roman"/>
              </a:rPr>
              <a:t>Learning block can be combined with next learning block</a:t>
            </a:r>
          </a:p>
        </p:txBody>
      </p:sp>
      <p:sp>
        <p:nvSpPr>
          <p:cNvPr id="80" name="Title 1">
            <a:extLst>
              <a:ext uri="{FF2B5EF4-FFF2-40B4-BE49-F238E27FC236}">
                <a16:creationId xmlns:a16="http://schemas.microsoft.com/office/drawing/2014/main" id="{93B48963-56C4-44CF-A9D1-D3327C7CEC2C}"/>
              </a:ext>
            </a:extLst>
          </p:cNvPr>
          <p:cNvSpPr txBox="1">
            <a:spLocks/>
          </p:cNvSpPr>
          <p:nvPr/>
        </p:nvSpPr>
        <p:spPr bwMode="auto">
          <a:xfrm>
            <a:off x="68095" y="335280"/>
            <a:ext cx="2889114" cy="577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456B"/>
                </a:solidFill>
                <a:latin typeface="Arial" pitchFamily="34" charset="0"/>
                <a:cs typeface="Arial" pitchFamily="34" charset="0"/>
              </a:defRPr>
            </a:lvl2pPr>
            <a:lvl3pPr algn="l" rtl="0" eaLnBrk="0" fontAlgn="base" hangingPunct="0">
              <a:spcBef>
                <a:spcPct val="0"/>
              </a:spcBef>
              <a:spcAft>
                <a:spcPct val="0"/>
              </a:spcAft>
              <a:defRPr sz="3200" b="1">
                <a:solidFill>
                  <a:srgbClr val="00456B"/>
                </a:solidFill>
                <a:latin typeface="Arial" pitchFamily="34" charset="0"/>
                <a:cs typeface="Arial" pitchFamily="34" charset="0"/>
              </a:defRPr>
            </a:lvl3pPr>
            <a:lvl4pPr algn="l" rtl="0" eaLnBrk="0" fontAlgn="base" hangingPunct="0">
              <a:spcBef>
                <a:spcPct val="0"/>
              </a:spcBef>
              <a:spcAft>
                <a:spcPct val="0"/>
              </a:spcAft>
              <a:defRPr sz="3200" b="1">
                <a:solidFill>
                  <a:srgbClr val="00456B"/>
                </a:solidFill>
                <a:latin typeface="Arial" pitchFamily="34" charset="0"/>
                <a:cs typeface="Arial" pitchFamily="34" charset="0"/>
              </a:defRPr>
            </a:lvl4pPr>
            <a:lvl5pPr algn="l" rtl="0" eaLnBrk="0" fontAlgn="base" hangingPunct="0">
              <a:spcBef>
                <a:spcPct val="0"/>
              </a:spcBef>
              <a:spcAft>
                <a:spcPct val="0"/>
              </a:spcAft>
              <a:defRPr sz="3200" b="1">
                <a:solidFill>
                  <a:srgbClr val="00456B"/>
                </a:solidFill>
                <a:latin typeface="Arial" pitchFamily="34" charset="0"/>
                <a:cs typeface="Arial" pitchFamily="34" charset="0"/>
              </a:defRPr>
            </a:lvl5pPr>
            <a:lvl6pPr marL="457200" algn="l" rtl="0" fontAlgn="base">
              <a:spcBef>
                <a:spcPct val="0"/>
              </a:spcBef>
              <a:spcAft>
                <a:spcPct val="0"/>
              </a:spcAft>
              <a:defRPr sz="3200" b="1">
                <a:solidFill>
                  <a:srgbClr val="00456B"/>
                </a:solidFill>
                <a:latin typeface="Arial" pitchFamily="34" charset="0"/>
                <a:cs typeface="Arial" pitchFamily="34" charset="0"/>
              </a:defRPr>
            </a:lvl6pPr>
            <a:lvl7pPr marL="914400" algn="l" rtl="0" fontAlgn="base">
              <a:spcBef>
                <a:spcPct val="0"/>
              </a:spcBef>
              <a:spcAft>
                <a:spcPct val="0"/>
              </a:spcAft>
              <a:defRPr sz="3200" b="1">
                <a:solidFill>
                  <a:srgbClr val="00456B"/>
                </a:solidFill>
                <a:latin typeface="Arial" pitchFamily="34" charset="0"/>
                <a:cs typeface="Arial" pitchFamily="34" charset="0"/>
              </a:defRPr>
            </a:lvl7pPr>
            <a:lvl8pPr marL="1371600" algn="l" rtl="0" fontAlgn="base">
              <a:spcBef>
                <a:spcPct val="0"/>
              </a:spcBef>
              <a:spcAft>
                <a:spcPct val="0"/>
              </a:spcAft>
              <a:defRPr sz="3200" b="1">
                <a:solidFill>
                  <a:srgbClr val="00456B"/>
                </a:solidFill>
                <a:latin typeface="Arial" pitchFamily="34" charset="0"/>
                <a:cs typeface="Arial" pitchFamily="34" charset="0"/>
              </a:defRPr>
            </a:lvl8pPr>
            <a:lvl9pPr marL="1828800" algn="l" rtl="0" fontAlgn="base">
              <a:spcBef>
                <a:spcPct val="0"/>
              </a:spcBef>
              <a:spcAft>
                <a:spcPct val="0"/>
              </a:spcAft>
              <a:defRPr sz="3200" b="1">
                <a:solidFill>
                  <a:srgbClr val="00456B"/>
                </a:solidFill>
                <a:latin typeface="Arial" pitchFamily="34" charset="0"/>
                <a:cs typeface="Arial" pitchFamily="34" charset="0"/>
              </a:defRPr>
            </a:lvl9pPr>
          </a:lstStyle>
          <a:p>
            <a:r>
              <a:rPr lang="en-NZ"/>
              <a:t>Map of learning blocks</a:t>
            </a:r>
            <a:endParaRPr lang="en-NZ" dirty="0"/>
          </a:p>
        </p:txBody>
      </p:sp>
      <p:pic>
        <p:nvPicPr>
          <p:cNvPr id="81" name="Picture 80">
            <a:extLst>
              <a:ext uri="{FF2B5EF4-FFF2-40B4-BE49-F238E27FC236}">
                <a16:creationId xmlns:a16="http://schemas.microsoft.com/office/drawing/2014/main" id="{B57BC8B2-CEB3-4293-B8D5-608FFEB697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160694" y="2060917"/>
            <a:ext cx="1305560" cy="279400"/>
          </a:xfrm>
          <a:prstGeom prst="rect">
            <a:avLst/>
          </a:prstGeom>
        </p:spPr>
      </p:pic>
      <p:sp>
        <p:nvSpPr>
          <p:cNvPr id="83" name="Rectangle 82">
            <a:extLst>
              <a:ext uri="{FF2B5EF4-FFF2-40B4-BE49-F238E27FC236}">
                <a16:creationId xmlns:a16="http://schemas.microsoft.com/office/drawing/2014/main" id="{0F493BE9-FE06-4766-856F-49015C574EFD}"/>
              </a:ext>
            </a:extLst>
          </p:cNvPr>
          <p:cNvSpPr/>
          <p:nvPr/>
        </p:nvSpPr>
        <p:spPr>
          <a:xfrm>
            <a:off x="2607262" y="1652953"/>
            <a:ext cx="8716058" cy="4930727"/>
          </a:xfrm>
          <a:prstGeom prst="rect">
            <a:avLst/>
          </a:prstGeom>
          <a:solidFill>
            <a:srgbClr val="DDD9C3">
              <a:alpha val="94000"/>
            </a:srgbClr>
          </a:solidFill>
          <a:ln>
            <a:solidFill>
              <a:schemeClr val="tx1">
                <a:lumMod val="50000"/>
                <a:lumOff val="50000"/>
              </a:schemeClr>
            </a:solidFill>
          </a:ln>
        </p:spPr>
      </p:sp>
      <p:sp>
        <p:nvSpPr>
          <p:cNvPr id="8" name="TextBox 7">
            <a:extLst>
              <a:ext uri="{FF2B5EF4-FFF2-40B4-BE49-F238E27FC236}">
                <a16:creationId xmlns:a16="http://schemas.microsoft.com/office/drawing/2014/main" id="{D3A1AEAC-AE00-4E50-9E6E-E5B1646850E2}"/>
              </a:ext>
            </a:extLst>
          </p:cNvPr>
          <p:cNvSpPr txBox="1"/>
          <p:nvPr/>
        </p:nvSpPr>
        <p:spPr>
          <a:xfrm>
            <a:off x="2708031" y="2743200"/>
            <a:ext cx="8317523" cy="3088025"/>
          </a:xfrm>
          <a:prstGeom prst="rect">
            <a:avLst/>
          </a:prstGeom>
          <a:noFill/>
        </p:spPr>
        <p:txBody>
          <a:bodyPr wrap="square" rtlCol="0">
            <a:spAutoFit/>
          </a:bodyPr>
          <a:lstStyle/>
          <a:p>
            <a:pPr marL="274638" indent="-274638">
              <a:spcAft>
                <a:spcPts val="800"/>
              </a:spcAft>
              <a:buFont typeface="Arial" panose="020B0604020202020204" pitchFamily="34" charset="0"/>
              <a:buChar char="•"/>
            </a:pPr>
            <a:r>
              <a:rPr lang="en-NZ" sz="2400" dirty="0">
                <a:latin typeface="Arial" panose="020B0604020202020204" pitchFamily="34" charset="0"/>
                <a:cs typeface="Arial" panose="020B0604020202020204" pitchFamily="34" charset="0"/>
              </a:rPr>
              <a:t>30 mins training with on site practice</a:t>
            </a:r>
          </a:p>
          <a:p>
            <a:pPr marL="274638" indent="-274638">
              <a:spcAft>
                <a:spcPts val="800"/>
              </a:spcAft>
              <a:buFont typeface="Arial" panose="020B0604020202020204" pitchFamily="34" charset="0"/>
              <a:buChar char="•"/>
            </a:pPr>
            <a:r>
              <a:rPr lang="en-NZ" sz="2400" dirty="0">
                <a:latin typeface="Arial" panose="020B0604020202020204" pitchFamily="34" charset="0"/>
                <a:cs typeface="Arial" panose="020B0604020202020204" pitchFamily="34" charset="0"/>
              </a:rPr>
              <a:t>Delivered as an eLearning pack (or by TTM Mentor)</a:t>
            </a:r>
          </a:p>
          <a:p>
            <a:pPr marL="274638" indent="-274638">
              <a:spcAft>
                <a:spcPts val="800"/>
              </a:spcAft>
              <a:buFont typeface="Arial" panose="020B0604020202020204" pitchFamily="34" charset="0"/>
              <a:buChar char="•"/>
            </a:pPr>
            <a:r>
              <a:rPr lang="en-NZ" sz="2400" dirty="0">
                <a:latin typeface="Arial" panose="020B0604020202020204" pitchFamily="34" charset="0"/>
                <a:cs typeface="Arial" panose="020B0604020202020204" pitchFamily="34" charset="0"/>
              </a:rPr>
              <a:t>Covers how to stay safe within a TTM closure, role of TTM crew, safety zones (no go areas), common hazards with TTM, </a:t>
            </a:r>
            <a:r>
              <a:rPr lang="en-GB" sz="2400" dirty="0">
                <a:latin typeface="Arial" panose="020B0604020202020204" pitchFamily="34" charset="0"/>
                <a:cs typeface="Arial" panose="020B0604020202020204" pitchFamily="34" charset="0"/>
              </a:rPr>
              <a:t>who to report TTM issues to,</a:t>
            </a:r>
            <a:r>
              <a:rPr lang="en-NZ" sz="24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entry/exit points</a:t>
            </a:r>
            <a:endParaRPr lang="en-NZ" sz="2400" dirty="0">
              <a:latin typeface="Arial" panose="020B0604020202020204" pitchFamily="34" charset="0"/>
              <a:cs typeface="Arial" panose="020B0604020202020204" pitchFamily="34" charset="0"/>
            </a:endParaRPr>
          </a:p>
          <a:p>
            <a:pPr marL="274638" indent="-274638">
              <a:spcAft>
                <a:spcPts val="800"/>
              </a:spcAft>
              <a:buFont typeface="Arial" panose="020B0604020202020204" pitchFamily="34" charset="0"/>
              <a:buChar char="•"/>
            </a:pPr>
            <a:r>
              <a:rPr lang="en-NZ" sz="2400" dirty="0">
                <a:latin typeface="Arial" panose="020B0604020202020204" pitchFamily="34" charset="0"/>
                <a:cs typeface="Arial" panose="020B0604020202020204" pitchFamily="34" charset="0"/>
              </a:rPr>
              <a:t>Assessed by TTM Verifier </a:t>
            </a:r>
          </a:p>
          <a:p>
            <a:pPr marL="274638" indent="-274638">
              <a:spcAft>
                <a:spcPts val="800"/>
              </a:spcAft>
              <a:buFont typeface="Arial" panose="020B0604020202020204" pitchFamily="34" charset="0"/>
              <a:buChar char="•"/>
            </a:pPr>
            <a:r>
              <a:rPr lang="en-NZ" sz="2400" dirty="0">
                <a:latin typeface="Arial" panose="020B0604020202020204" pitchFamily="34" charset="0"/>
                <a:cs typeface="Arial" panose="020B0604020202020204" pitchFamily="34" charset="0"/>
              </a:rPr>
              <a:t>Unit Standard </a:t>
            </a:r>
            <a:endParaRPr lang="en-NZ" sz="2400" dirty="0"/>
          </a:p>
        </p:txBody>
      </p:sp>
      <p:pic>
        <p:nvPicPr>
          <p:cNvPr id="84" name="Picture 83">
            <a:extLst>
              <a:ext uri="{FF2B5EF4-FFF2-40B4-BE49-F238E27FC236}">
                <a16:creationId xmlns:a16="http://schemas.microsoft.com/office/drawing/2014/main" id="{5CB96C77-18D0-437D-B209-51515D42C61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180579" y="1643380"/>
            <a:ext cx="4135981" cy="947420"/>
          </a:xfrm>
          <a:prstGeom prst="rect">
            <a:avLst/>
          </a:prstGeom>
        </p:spPr>
      </p:pic>
    </p:spTree>
    <p:custDataLst>
      <p:tags r:id="rId1"/>
    </p:custDataLst>
    <p:extLst>
      <p:ext uri="{BB962C8B-B14F-4D97-AF65-F5344CB8AC3E}">
        <p14:creationId xmlns:p14="http://schemas.microsoft.com/office/powerpoint/2010/main" val="278032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500" fill="hold"/>
                                        <p:tgtEl>
                                          <p:spTgt spid="84"/>
                                        </p:tgtEl>
                                        <p:attrNameLst>
                                          <p:attrName>ppt_w</p:attrName>
                                        </p:attrNameLst>
                                      </p:cBhvr>
                                      <p:tavLst>
                                        <p:tav tm="0">
                                          <p:val>
                                            <p:fltVal val="0"/>
                                          </p:val>
                                        </p:tav>
                                        <p:tav tm="100000">
                                          <p:val>
                                            <p:strVal val="#ppt_w"/>
                                          </p:val>
                                        </p:tav>
                                      </p:tavLst>
                                    </p:anim>
                                    <p:anim calcmode="lin" valueType="num">
                                      <p:cBhvr>
                                        <p:cTn id="8" dur="500" fill="hold"/>
                                        <p:tgtEl>
                                          <p:spTgt spid="84"/>
                                        </p:tgtEl>
                                        <p:attrNameLst>
                                          <p:attrName>ppt_h</p:attrName>
                                        </p:attrNameLst>
                                      </p:cBhvr>
                                      <p:tavLst>
                                        <p:tav tm="0">
                                          <p:val>
                                            <p:fltVal val="0"/>
                                          </p:val>
                                        </p:tav>
                                        <p:tav tm="100000">
                                          <p:val>
                                            <p:strVal val="#ppt_h"/>
                                          </p:val>
                                        </p:tav>
                                      </p:tavLst>
                                    </p:anim>
                                    <p:animEffect transition="in" filter="fade">
                                      <p:cBhvr>
                                        <p:cTn id="9" dur="500"/>
                                        <p:tgtEl>
                                          <p:spTgt spid="84"/>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94122" y="0"/>
            <a:ext cx="9197877" cy="6858000"/>
          </a:xfrm>
          <a:prstGeom prst="rect">
            <a:avLst/>
          </a:prstGeom>
          <a:solidFill>
            <a:srgbClr val="DDD9C3"/>
          </a:solidFill>
          <a:ln>
            <a:noFill/>
          </a:ln>
        </p:spPr>
      </p:sp>
      <p:sp>
        <p:nvSpPr>
          <p:cNvPr id="67" name="Rectangle 66"/>
          <p:cNvSpPr/>
          <p:nvPr/>
        </p:nvSpPr>
        <p:spPr>
          <a:xfrm>
            <a:off x="3402087" y="975292"/>
            <a:ext cx="8366174" cy="55409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en-NZ" sz="1662">
              <a:solidFill>
                <a:prstClr val="white"/>
              </a:solidFill>
              <a:latin typeface="Calibri"/>
            </a:endParaRPr>
          </a:p>
        </p:txBody>
      </p:sp>
      <p:sp>
        <p:nvSpPr>
          <p:cNvPr id="6" name="Text Box 3"/>
          <p:cNvSpPr txBox="1"/>
          <p:nvPr/>
        </p:nvSpPr>
        <p:spPr>
          <a:xfrm>
            <a:off x="7289974" y="4178636"/>
            <a:ext cx="4478286" cy="2290553"/>
          </a:xfrm>
          <a:prstGeom prst="rect">
            <a:avLst/>
          </a:prstGeom>
          <a:solidFill>
            <a:srgbClr val="4F81BD"/>
          </a:solidFill>
          <a:ln w="12700">
            <a:solidFill>
              <a:srgbClr val="4F81BD"/>
            </a:solidFill>
          </a:ln>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292" kern="0">
                <a:solidFill>
                  <a:sysClr val="windowText" lastClr="000000"/>
                </a:solidFill>
                <a:latin typeface="Times New Roman"/>
                <a:ea typeface="Times New Roman"/>
              </a:rPr>
              <a:t> </a:t>
            </a:r>
            <a:endParaRPr lang="en-NZ" sz="1108" kern="0">
              <a:solidFill>
                <a:sysClr val="windowText" lastClr="000000"/>
              </a:solidFill>
              <a:latin typeface="Times New Roman"/>
              <a:ea typeface="Times New Roman"/>
            </a:endParaRPr>
          </a:p>
        </p:txBody>
      </p:sp>
      <p:sp>
        <p:nvSpPr>
          <p:cNvPr id="7" name="Rectangle: Rounded Corners 255"/>
          <p:cNvSpPr/>
          <p:nvPr/>
        </p:nvSpPr>
        <p:spPr>
          <a:xfrm>
            <a:off x="3409707" y="1764833"/>
            <a:ext cx="4662854" cy="2287913"/>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9" name="Rectangle 8"/>
          <p:cNvSpPr/>
          <p:nvPr/>
        </p:nvSpPr>
        <p:spPr>
          <a:xfrm>
            <a:off x="5151646" y="2504366"/>
            <a:ext cx="1301262"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a:solidFill>
                  <a:sysClr val="window" lastClr="FFFFFF"/>
                </a:solidFill>
                <a:latin typeface="Arial Narrow"/>
                <a:ea typeface="Calibri"/>
              </a:rPr>
              <a:t>TC  </a:t>
            </a:r>
            <a:endParaRPr lang="en-NZ" sz="1108" kern="0">
              <a:solidFill>
                <a:sysClr val="window" lastClr="FFFFFF"/>
              </a:solidFill>
              <a:latin typeface="Times New Roman"/>
              <a:ea typeface="Times New Roman"/>
            </a:endParaRPr>
          </a:p>
        </p:txBody>
      </p:sp>
      <p:sp>
        <p:nvSpPr>
          <p:cNvPr id="10" name="Rectangle 9"/>
          <p:cNvSpPr/>
          <p:nvPr/>
        </p:nvSpPr>
        <p:spPr>
          <a:xfrm>
            <a:off x="6735623" y="2047217"/>
            <a:ext cx="969469" cy="303862"/>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a:solidFill>
                  <a:sysClr val="window" lastClr="FFFFFF"/>
                </a:solidFill>
                <a:latin typeface="Arial Narrow"/>
                <a:ea typeface="Calibri"/>
              </a:rPr>
              <a:t>Mobile Driver </a:t>
            </a:r>
            <a:endParaRPr lang="en-NZ" sz="1108" kern="0">
              <a:solidFill>
                <a:sysClr val="window" lastClr="FFFFFF"/>
              </a:solidFill>
              <a:latin typeface="Times New Roman"/>
              <a:ea typeface="Times New Roman"/>
            </a:endParaRPr>
          </a:p>
        </p:txBody>
      </p:sp>
      <p:sp>
        <p:nvSpPr>
          <p:cNvPr id="11" name="Rectangle 10"/>
          <p:cNvSpPr/>
          <p:nvPr/>
        </p:nvSpPr>
        <p:spPr>
          <a:xfrm>
            <a:off x="5149634" y="2961515"/>
            <a:ext cx="1301262" cy="303862"/>
          </a:xfrm>
          <a:prstGeom prst="rect">
            <a:avLst/>
          </a:prstGeom>
          <a:solidFill>
            <a:srgbClr val="9BBB59"/>
          </a:solidFill>
          <a:ln w="19050">
            <a:solidFill>
              <a:schemeClr val="tx1"/>
            </a:solidFill>
            <a:prstDash val="sysDot"/>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Universal STMS</a:t>
            </a:r>
            <a:endParaRPr lang="en-NZ" sz="1108" kern="0" dirty="0">
              <a:solidFill>
                <a:sysClr val="window" lastClr="FFFFFF"/>
              </a:solidFill>
              <a:latin typeface="Times New Roman"/>
              <a:ea typeface="Times New Roman"/>
            </a:endParaRPr>
          </a:p>
        </p:txBody>
      </p:sp>
      <p:sp>
        <p:nvSpPr>
          <p:cNvPr id="12" name="Rectangle 11"/>
          <p:cNvSpPr/>
          <p:nvPr/>
        </p:nvSpPr>
        <p:spPr>
          <a:xfrm>
            <a:off x="3704111" y="3590690"/>
            <a:ext cx="1129846"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L1</a:t>
            </a:r>
            <a:endParaRPr lang="en-NZ" sz="1108" kern="0" dirty="0">
              <a:solidFill>
                <a:sysClr val="window" lastClr="FFFFFF"/>
              </a:solidFill>
              <a:latin typeface="Times New Roman"/>
              <a:ea typeface="Times New Roman"/>
            </a:endParaRPr>
          </a:p>
        </p:txBody>
      </p:sp>
      <p:sp>
        <p:nvSpPr>
          <p:cNvPr id="13" name="Rectangle 12"/>
          <p:cNvSpPr/>
          <p:nvPr/>
        </p:nvSpPr>
        <p:spPr>
          <a:xfrm>
            <a:off x="5235689" y="3590691"/>
            <a:ext cx="1129846" cy="303659"/>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L2</a:t>
            </a:r>
            <a:endParaRPr lang="en-NZ" sz="1108" kern="0" dirty="0">
              <a:solidFill>
                <a:sysClr val="window" lastClr="FFFFFF"/>
              </a:solidFill>
              <a:latin typeface="Times New Roman"/>
              <a:ea typeface="Times New Roman"/>
            </a:endParaRPr>
          </a:p>
        </p:txBody>
      </p:sp>
      <p:sp>
        <p:nvSpPr>
          <p:cNvPr id="14" name="Rectangle 13"/>
          <p:cNvSpPr/>
          <p:nvPr/>
        </p:nvSpPr>
        <p:spPr>
          <a:xfrm>
            <a:off x="6731828" y="3590690"/>
            <a:ext cx="1129846"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L3</a:t>
            </a:r>
            <a:endParaRPr lang="en-NZ" sz="1108" kern="0" dirty="0">
              <a:solidFill>
                <a:sysClr val="window" lastClr="FFFFFF"/>
              </a:solidFill>
              <a:latin typeface="Times New Roman"/>
              <a:ea typeface="Times New Roman"/>
            </a:endParaRPr>
          </a:p>
        </p:txBody>
      </p:sp>
      <p:cxnSp>
        <p:nvCxnSpPr>
          <p:cNvPr id="15" name="Straight Arrow Connector 14"/>
          <p:cNvCxnSpPr/>
          <p:nvPr/>
        </p:nvCxnSpPr>
        <p:spPr>
          <a:xfrm>
            <a:off x="5797588" y="2351080"/>
            <a:ext cx="0" cy="153287"/>
          </a:xfrm>
          <a:prstGeom prst="straightConnector1">
            <a:avLst/>
          </a:prstGeom>
          <a:noFill/>
          <a:ln w="19050" cap="flat" cmpd="sng" algn="ctr">
            <a:solidFill>
              <a:srgbClr val="544A4F"/>
            </a:solidFill>
            <a:prstDash val="solid"/>
            <a:miter lim="800000"/>
            <a:tailEnd type="triangle"/>
          </a:ln>
          <a:effectLst/>
        </p:spPr>
      </p:cxnSp>
      <p:cxnSp>
        <p:nvCxnSpPr>
          <p:cNvPr id="16" name="Straight Arrow Connector 15"/>
          <p:cNvCxnSpPr/>
          <p:nvPr/>
        </p:nvCxnSpPr>
        <p:spPr>
          <a:xfrm flipH="1">
            <a:off x="5795576" y="2808230"/>
            <a:ext cx="2012" cy="153287"/>
          </a:xfrm>
          <a:prstGeom prst="straightConnector1">
            <a:avLst/>
          </a:prstGeom>
          <a:noFill/>
          <a:ln w="19050" cap="flat" cmpd="sng" algn="ctr">
            <a:solidFill>
              <a:srgbClr val="544A4F"/>
            </a:solidFill>
            <a:prstDash val="solid"/>
            <a:miter lim="800000"/>
            <a:tailEnd type="triangle"/>
          </a:ln>
          <a:effectLst/>
        </p:spPr>
      </p:cxnSp>
      <p:sp>
        <p:nvSpPr>
          <p:cNvPr id="17" name="Text Box 264"/>
          <p:cNvSpPr txBox="1"/>
          <p:nvPr/>
        </p:nvSpPr>
        <p:spPr>
          <a:xfrm>
            <a:off x="3405894" y="1641871"/>
            <a:ext cx="4667421"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TTM crew</a:t>
            </a:r>
            <a:endParaRPr lang="en-NZ" sz="1108" kern="0" spc="185" dirty="0">
              <a:solidFill>
                <a:sysClr val="windowText" lastClr="000000"/>
              </a:solidFill>
              <a:latin typeface="Arial"/>
              <a:ea typeface="Calibri"/>
              <a:cs typeface="Times New Roman"/>
            </a:endParaRPr>
          </a:p>
        </p:txBody>
      </p:sp>
      <p:cxnSp>
        <p:nvCxnSpPr>
          <p:cNvPr id="18" name="Straight Arrow Connector 17"/>
          <p:cNvCxnSpPr>
            <a:endCxn id="10" idx="1"/>
          </p:cNvCxnSpPr>
          <p:nvPr/>
        </p:nvCxnSpPr>
        <p:spPr>
          <a:xfrm>
            <a:off x="6452908" y="2199148"/>
            <a:ext cx="282714" cy="0"/>
          </a:xfrm>
          <a:prstGeom prst="straightConnector1">
            <a:avLst/>
          </a:prstGeom>
          <a:noFill/>
          <a:ln w="19050" cap="flat" cmpd="sng" algn="ctr">
            <a:solidFill>
              <a:srgbClr val="544A4F"/>
            </a:solidFill>
            <a:prstDash val="solid"/>
            <a:miter lim="800000"/>
            <a:tailEnd type="triangle"/>
          </a:ln>
          <a:effectLst/>
        </p:spPr>
      </p:cxnSp>
      <p:sp>
        <p:nvSpPr>
          <p:cNvPr id="19" name="Rectangle: Rounded Corners 267"/>
          <p:cNvSpPr/>
          <p:nvPr/>
        </p:nvSpPr>
        <p:spPr>
          <a:xfrm>
            <a:off x="8204265" y="1755888"/>
            <a:ext cx="3549738" cy="95566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20" name="Rectangle: Rounded Corners 268"/>
          <p:cNvSpPr/>
          <p:nvPr/>
        </p:nvSpPr>
        <p:spPr>
          <a:xfrm>
            <a:off x="8204028" y="2951650"/>
            <a:ext cx="3549737" cy="1103070"/>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21" name="Rectangle 20"/>
          <p:cNvSpPr/>
          <p:nvPr/>
        </p:nvSpPr>
        <p:spPr>
          <a:xfrm>
            <a:off x="8389063" y="2092454"/>
            <a:ext cx="1625781" cy="422031"/>
          </a:xfrm>
          <a:prstGeom prst="rect">
            <a:avLst/>
          </a:prstGeom>
          <a:solidFill>
            <a:srgbClr val="544A4F"/>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spcAft>
                <a:spcPts val="554"/>
              </a:spcAft>
              <a:defRPr/>
            </a:pPr>
            <a:r>
              <a:rPr lang="en-NZ" sz="1108" b="1" kern="0" dirty="0">
                <a:solidFill>
                  <a:sysClr val="window" lastClr="FFFFFF"/>
                </a:solidFill>
                <a:latin typeface="Arial Narrow"/>
                <a:ea typeface="Calibri"/>
              </a:rPr>
              <a:t>General Worker</a:t>
            </a:r>
            <a:br>
              <a:rPr lang="en-NZ" sz="1108" b="1" kern="0" dirty="0">
                <a:solidFill>
                  <a:sysClr val="window" lastClr="FFFFFF"/>
                </a:solidFill>
                <a:latin typeface="Arial Narrow"/>
                <a:ea typeface="Calibri"/>
              </a:rPr>
            </a:br>
            <a:r>
              <a:rPr lang="en-NZ" sz="923" b="1" kern="0" dirty="0">
                <a:solidFill>
                  <a:sysClr val="window" lastClr="FFFFFF"/>
                </a:solidFill>
                <a:latin typeface="Arial Narrow"/>
                <a:ea typeface="Calibri"/>
              </a:rPr>
              <a:t>(Introduction to TTM)</a:t>
            </a:r>
            <a:endParaRPr lang="en-NZ" sz="923" kern="0" dirty="0">
              <a:solidFill>
                <a:sysClr val="window" lastClr="FFFFFF"/>
              </a:solidFill>
              <a:latin typeface="Times New Roman"/>
              <a:ea typeface="Times New Roman"/>
            </a:endParaRPr>
          </a:p>
        </p:txBody>
      </p:sp>
      <p:sp>
        <p:nvSpPr>
          <p:cNvPr id="22" name="Rectangle 21"/>
          <p:cNvSpPr/>
          <p:nvPr/>
        </p:nvSpPr>
        <p:spPr>
          <a:xfrm>
            <a:off x="9933325" y="3301559"/>
            <a:ext cx="1629335" cy="594519"/>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panose="020B0606020202030204" pitchFamily="34" charset="0"/>
                <a:ea typeface="Calibri"/>
              </a:rPr>
              <a:t>Specialist TTM Equipment</a:t>
            </a:r>
            <a:endParaRPr lang="en-NZ" sz="1108" kern="0" dirty="0">
              <a:solidFill>
                <a:sysClr val="window" lastClr="FFFFFF"/>
              </a:solidFill>
              <a:latin typeface="Arial Narrow" panose="020B0606020202030204" pitchFamily="34" charset="0"/>
              <a:ea typeface="Times New Roman"/>
            </a:endParaRPr>
          </a:p>
          <a:p>
            <a:pPr algn="ctr" defTabSz="844083">
              <a:defRPr/>
            </a:pPr>
            <a:r>
              <a:rPr lang="en-NZ" sz="923" b="1" kern="0" dirty="0">
                <a:solidFill>
                  <a:sysClr val="window" lastClr="FFFFFF"/>
                </a:solidFill>
                <a:latin typeface="Arial Narrow" panose="020B0606020202030204" pitchFamily="34" charset="0"/>
                <a:ea typeface="Calibri"/>
                <a:cs typeface="Times New Roman"/>
              </a:rPr>
              <a:t>(eg </a:t>
            </a:r>
            <a:r>
              <a:rPr lang="en-NZ" sz="923" b="1" kern="0" dirty="0">
                <a:solidFill>
                  <a:sysClr val="window" lastClr="FFFFFF"/>
                </a:solidFill>
                <a:latin typeface="Arial Narrow" panose="020B0606020202030204" pitchFamily="34" charset="0"/>
                <a:ea typeface="Calibri"/>
              </a:rPr>
              <a:t>portable</a:t>
            </a:r>
            <a:r>
              <a:rPr lang="en-NZ" sz="923" b="1" kern="0" dirty="0">
                <a:solidFill>
                  <a:sysClr val="window" lastClr="FFFFFF"/>
                </a:solidFill>
                <a:latin typeface="Arial Narrow" panose="020B0606020202030204" pitchFamily="34" charset="0"/>
                <a:ea typeface="Calibri"/>
                <a:cs typeface="Times New Roman"/>
              </a:rPr>
              <a:t> traffic signals, barriers, VMS)</a:t>
            </a:r>
            <a:endParaRPr lang="en-NZ" sz="923" kern="0" dirty="0">
              <a:solidFill>
                <a:sysClr val="window" lastClr="FFFFFF"/>
              </a:solidFill>
              <a:latin typeface="Arial Narrow" panose="020B0606020202030204" pitchFamily="34" charset="0"/>
              <a:ea typeface="Times New Roman"/>
            </a:endParaRPr>
          </a:p>
        </p:txBody>
      </p:sp>
      <p:sp>
        <p:nvSpPr>
          <p:cNvPr id="23" name="Rectangle 22"/>
          <p:cNvSpPr/>
          <p:nvPr/>
        </p:nvSpPr>
        <p:spPr>
          <a:xfrm>
            <a:off x="8378681" y="3292180"/>
            <a:ext cx="1389186" cy="354864"/>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Inspector</a:t>
            </a:r>
            <a:endParaRPr lang="en-NZ" sz="1108" kern="0" dirty="0">
              <a:solidFill>
                <a:sysClr val="window" lastClr="FFFFFF"/>
              </a:solidFill>
              <a:latin typeface="Times New Roman"/>
              <a:ea typeface="Times New Roman"/>
            </a:endParaRPr>
          </a:p>
        </p:txBody>
      </p:sp>
      <p:sp>
        <p:nvSpPr>
          <p:cNvPr id="25" name="Text Box 273"/>
          <p:cNvSpPr txBox="1"/>
          <p:nvPr/>
        </p:nvSpPr>
        <p:spPr>
          <a:xfrm>
            <a:off x="8202791" y="2834936"/>
            <a:ext cx="3555609" cy="27925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Specialist TTM activities</a:t>
            </a:r>
            <a:endParaRPr lang="en-NZ" sz="1108" kern="0" spc="185" dirty="0">
              <a:solidFill>
                <a:sysClr val="windowText" lastClr="000000"/>
              </a:solidFill>
              <a:latin typeface="Arial"/>
              <a:ea typeface="Calibri"/>
              <a:cs typeface="Times New Roman"/>
            </a:endParaRPr>
          </a:p>
        </p:txBody>
      </p:sp>
      <p:sp>
        <p:nvSpPr>
          <p:cNvPr id="26" name="Text Box 274"/>
          <p:cNvSpPr txBox="1"/>
          <p:nvPr/>
        </p:nvSpPr>
        <p:spPr>
          <a:xfrm>
            <a:off x="8209825" y="1639134"/>
            <a:ext cx="3541247" cy="27925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Roles which interact with TTM crews</a:t>
            </a:r>
            <a:endParaRPr lang="en-NZ" sz="1108" kern="0" spc="185" dirty="0">
              <a:solidFill>
                <a:sysClr val="windowText" lastClr="000000"/>
              </a:solidFill>
              <a:latin typeface="Arial"/>
              <a:ea typeface="Calibri"/>
              <a:cs typeface="Times New Roman"/>
            </a:endParaRPr>
          </a:p>
        </p:txBody>
      </p:sp>
      <p:cxnSp>
        <p:nvCxnSpPr>
          <p:cNvPr id="27" name="Connector: Elbow 276"/>
          <p:cNvCxnSpPr>
            <a:stCxn id="11" idx="2"/>
            <a:endCxn id="14" idx="0"/>
          </p:cNvCxnSpPr>
          <p:nvPr/>
        </p:nvCxnSpPr>
        <p:spPr>
          <a:xfrm>
            <a:off x="5800266" y="3265378"/>
            <a:ext cx="1496486" cy="325313"/>
          </a:xfrm>
          <a:prstGeom prst="straightConnector1">
            <a:avLst/>
          </a:prstGeom>
          <a:noFill/>
          <a:ln w="19050" cap="flat" cmpd="sng" algn="ctr">
            <a:solidFill>
              <a:srgbClr val="544A4F"/>
            </a:solidFill>
            <a:prstDash val="sysDot"/>
            <a:miter lim="800000"/>
            <a:tailEnd type="triangle"/>
          </a:ln>
          <a:effectLst/>
        </p:spPr>
      </p:cxnSp>
      <p:cxnSp>
        <p:nvCxnSpPr>
          <p:cNvPr id="28" name="Connector: Elbow 277"/>
          <p:cNvCxnSpPr>
            <a:cxnSpLocks/>
            <a:stCxn id="11" idx="2"/>
            <a:endCxn id="13" idx="0"/>
          </p:cNvCxnSpPr>
          <p:nvPr/>
        </p:nvCxnSpPr>
        <p:spPr>
          <a:xfrm rot="16200000" flipH="1">
            <a:off x="5637783" y="3427861"/>
            <a:ext cx="325313" cy="347"/>
          </a:xfrm>
          <a:prstGeom prst="bentConnector3">
            <a:avLst>
              <a:gd name="adj1" fmla="val 50000"/>
            </a:avLst>
          </a:prstGeom>
          <a:noFill/>
          <a:ln w="19050" cap="flat" cmpd="sng" algn="ctr">
            <a:solidFill>
              <a:srgbClr val="544A4F"/>
            </a:solidFill>
            <a:prstDash val="sysDot"/>
            <a:miter lim="800000"/>
            <a:tailEnd type="triangle"/>
          </a:ln>
          <a:effectLst/>
        </p:spPr>
      </p:cxnSp>
      <p:cxnSp>
        <p:nvCxnSpPr>
          <p:cNvPr id="29" name="Connector: Elbow 278"/>
          <p:cNvCxnSpPr>
            <a:stCxn id="11" idx="2"/>
            <a:endCxn id="12" idx="0"/>
          </p:cNvCxnSpPr>
          <p:nvPr/>
        </p:nvCxnSpPr>
        <p:spPr>
          <a:xfrm flipH="1">
            <a:off x="4269035" y="3265378"/>
            <a:ext cx="1531231" cy="325313"/>
          </a:xfrm>
          <a:prstGeom prst="straightConnector1">
            <a:avLst/>
          </a:prstGeom>
          <a:noFill/>
          <a:ln w="19050" cap="flat" cmpd="sng" algn="ctr">
            <a:solidFill>
              <a:srgbClr val="544A4F"/>
            </a:solidFill>
            <a:prstDash val="sysDot"/>
            <a:miter lim="800000"/>
            <a:tailEnd type="triangle"/>
          </a:ln>
          <a:effectLst/>
        </p:spPr>
      </p:cxnSp>
      <p:sp>
        <p:nvSpPr>
          <p:cNvPr id="30" name="Rectangle: Rounded Corners 143"/>
          <p:cNvSpPr/>
          <p:nvPr/>
        </p:nvSpPr>
        <p:spPr>
          <a:xfrm>
            <a:off x="9233394" y="4698203"/>
            <a:ext cx="2382777" cy="163163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31" name="Rectangle: Rounded Corners 147"/>
          <p:cNvSpPr/>
          <p:nvPr/>
        </p:nvSpPr>
        <p:spPr>
          <a:xfrm>
            <a:off x="7410804" y="4698203"/>
            <a:ext cx="1704032" cy="163163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32" name="Rectangle 31"/>
          <p:cNvSpPr/>
          <p:nvPr/>
        </p:nvSpPr>
        <p:spPr>
          <a:xfrm>
            <a:off x="7569412" y="4989783"/>
            <a:ext cx="1392702" cy="804510"/>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Specialist Activities</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Traffic signals</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Sealing</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Road marking</a:t>
            </a:r>
            <a:r>
              <a:rPr lang="en-NZ" sz="1108" b="1" kern="0" dirty="0">
                <a:solidFill>
                  <a:sysClr val="window" lastClr="FFFFFF"/>
                </a:solidFill>
                <a:latin typeface="Arial Narrow"/>
                <a:ea typeface="Calibri"/>
              </a:rPr>
              <a:t> </a:t>
            </a:r>
            <a:endParaRPr lang="en-NZ" sz="1108" kern="0" dirty="0">
              <a:solidFill>
                <a:sysClr val="window" lastClr="FFFFFF"/>
              </a:solidFill>
              <a:latin typeface="Times New Roman"/>
              <a:ea typeface="Times New Roman"/>
            </a:endParaRPr>
          </a:p>
        </p:txBody>
      </p:sp>
      <p:sp>
        <p:nvSpPr>
          <p:cNvPr id="33" name="Rectangle 32"/>
          <p:cNvSpPr/>
          <p:nvPr/>
        </p:nvSpPr>
        <p:spPr>
          <a:xfrm>
            <a:off x="9369468" y="5039913"/>
            <a:ext cx="1012874"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TTM Mentor</a:t>
            </a:r>
            <a:endParaRPr lang="en-NZ" sz="1108" kern="0" dirty="0">
              <a:solidFill>
                <a:sysClr val="window" lastClr="FFFFFF"/>
              </a:solidFill>
              <a:latin typeface="Times New Roman"/>
              <a:ea typeface="Times New Roman"/>
            </a:endParaRPr>
          </a:p>
        </p:txBody>
      </p:sp>
      <p:sp>
        <p:nvSpPr>
          <p:cNvPr id="34" name="Rectangle 33"/>
          <p:cNvSpPr/>
          <p:nvPr/>
        </p:nvSpPr>
        <p:spPr>
          <a:xfrm>
            <a:off x="10493455" y="5733690"/>
            <a:ext cx="1012874"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CoPTTM Assessor</a:t>
            </a:r>
            <a:endParaRPr lang="en-NZ" sz="1108" kern="0" dirty="0">
              <a:solidFill>
                <a:sysClr val="window" lastClr="FFFFFF"/>
              </a:solidFill>
              <a:latin typeface="Times New Roman"/>
              <a:ea typeface="Times New Roman"/>
            </a:endParaRPr>
          </a:p>
        </p:txBody>
      </p:sp>
      <p:sp>
        <p:nvSpPr>
          <p:cNvPr id="35" name="Rectangle 34"/>
          <p:cNvSpPr/>
          <p:nvPr/>
        </p:nvSpPr>
        <p:spPr>
          <a:xfrm>
            <a:off x="10493456" y="5039913"/>
            <a:ext cx="1012623"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TTM Verifier</a:t>
            </a:r>
            <a:endParaRPr lang="en-NZ" sz="1108" kern="0" dirty="0">
              <a:solidFill>
                <a:sysClr val="window" lastClr="FFFFFF"/>
              </a:solidFill>
              <a:latin typeface="Times New Roman"/>
              <a:ea typeface="Times New Roman"/>
            </a:endParaRPr>
          </a:p>
        </p:txBody>
      </p:sp>
      <p:sp>
        <p:nvSpPr>
          <p:cNvPr id="36" name="Rectangle 35"/>
          <p:cNvSpPr/>
          <p:nvPr/>
        </p:nvSpPr>
        <p:spPr>
          <a:xfrm>
            <a:off x="9369468" y="5733690"/>
            <a:ext cx="1012874"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CoPTTM Trainer</a:t>
            </a:r>
            <a:endParaRPr lang="en-NZ" sz="1108" kern="0" dirty="0">
              <a:solidFill>
                <a:sysClr val="window" lastClr="FFFFFF"/>
              </a:solidFill>
              <a:latin typeface="Times New Roman"/>
              <a:ea typeface="Times New Roman"/>
            </a:endParaRPr>
          </a:p>
        </p:txBody>
      </p:sp>
      <p:sp>
        <p:nvSpPr>
          <p:cNvPr id="37" name="Text Box 181"/>
          <p:cNvSpPr txBox="1"/>
          <p:nvPr/>
        </p:nvSpPr>
        <p:spPr>
          <a:xfrm>
            <a:off x="7408316" y="4594535"/>
            <a:ext cx="1706173"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Specialist STMS</a:t>
            </a:r>
            <a:endParaRPr lang="en-NZ" sz="1108" kern="0" spc="185" dirty="0">
              <a:solidFill>
                <a:sysClr val="windowText" lastClr="000000"/>
              </a:solidFill>
              <a:latin typeface="Arial"/>
              <a:ea typeface="Calibri"/>
              <a:cs typeface="Times New Roman"/>
            </a:endParaRPr>
          </a:p>
        </p:txBody>
      </p:sp>
      <p:sp>
        <p:nvSpPr>
          <p:cNvPr id="38" name="Text Box 182"/>
          <p:cNvSpPr txBox="1"/>
          <p:nvPr/>
        </p:nvSpPr>
        <p:spPr>
          <a:xfrm>
            <a:off x="9233393" y="4594535"/>
            <a:ext cx="2382646"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Training and assessment</a:t>
            </a:r>
            <a:endParaRPr lang="en-NZ" sz="1108" kern="0" spc="185" dirty="0">
              <a:solidFill>
                <a:sysClr val="windowText" lastClr="000000"/>
              </a:solidFill>
              <a:latin typeface="Arial"/>
              <a:ea typeface="Calibri"/>
              <a:cs typeface="Times New Roman"/>
            </a:endParaRPr>
          </a:p>
        </p:txBody>
      </p:sp>
      <p:sp>
        <p:nvSpPr>
          <p:cNvPr id="39" name="Rectangle 38"/>
          <p:cNvSpPr/>
          <p:nvPr/>
        </p:nvSpPr>
        <p:spPr>
          <a:xfrm>
            <a:off x="3409708" y="4173009"/>
            <a:ext cx="3727773" cy="2290553"/>
          </a:xfrm>
          <a:prstGeom prst="rect">
            <a:avLst/>
          </a:prstGeom>
          <a:solidFill>
            <a:srgbClr val="4F81BD"/>
          </a:solidFill>
          <a:ln w="12700" cap="flat" cmpd="sng" algn="ctr">
            <a:solidFill>
              <a:srgbClr val="4F81B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40" name="Rectangle: Rounded Corners 49"/>
          <p:cNvSpPr/>
          <p:nvPr/>
        </p:nvSpPr>
        <p:spPr>
          <a:xfrm>
            <a:off x="3573941" y="4698203"/>
            <a:ext cx="3429896" cy="163060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41" name="Rectangle 40"/>
          <p:cNvSpPr/>
          <p:nvPr/>
        </p:nvSpPr>
        <p:spPr>
          <a:xfrm>
            <a:off x="3750917" y="5039914"/>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TMP Designer</a:t>
            </a:r>
            <a:endParaRPr lang="en-NZ" sz="1108" kern="0" dirty="0">
              <a:solidFill>
                <a:sysClr val="window" lastClr="FFFFFF"/>
              </a:solidFill>
              <a:latin typeface="Times New Roman"/>
              <a:ea typeface="Times New Roman"/>
            </a:endParaRPr>
          </a:p>
        </p:txBody>
      </p:sp>
      <p:sp>
        <p:nvSpPr>
          <p:cNvPr id="42" name="Rectangle 41"/>
          <p:cNvSpPr/>
          <p:nvPr/>
        </p:nvSpPr>
        <p:spPr>
          <a:xfrm>
            <a:off x="3750917" y="5734276"/>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TMP Approver</a:t>
            </a:r>
            <a:endParaRPr lang="en-NZ" sz="1108" kern="0" dirty="0">
              <a:solidFill>
                <a:sysClr val="window" lastClr="FFFFFF"/>
              </a:solidFill>
              <a:latin typeface="Times New Roman"/>
              <a:ea typeface="Times New Roman"/>
            </a:endParaRPr>
          </a:p>
        </p:txBody>
      </p:sp>
      <p:sp>
        <p:nvSpPr>
          <p:cNvPr id="43" name="Rectangle 42"/>
          <p:cNvSpPr/>
          <p:nvPr/>
        </p:nvSpPr>
        <p:spPr>
          <a:xfrm>
            <a:off x="5431040" y="5734276"/>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Corridor Manager and TMC</a:t>
            </a:r>
            <a:endParaRPr lang="en-NZ" sz="1108" kern="0" dirty="0">
              <a:solidFill>
                <a:sysClr val="window" lastClr="FFFFFF"/>
              </a:solidFill>
              <a:latin typeface="Times New Roman"/>
              <a:ea typeface="Times New Roman"/>
            </a:endParaRPr>
          </a:p>
        </p:txBody>
      </p:sp>
      <p:sp>
        <p:nvSpPr>
          <p:cNvPr id="44" name="Text Box 258"/>
          <p:cNvSpPr txBox="1"/>
          <p:nvPr/>
        </p:nvSpPr>
        <p:spPr>
          <a:xfrm>
            <a:off x="3574104" y="4594537"/>
            <a:ext cx="3428759" cy="27842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Audit, planning and network management</a:t>
            </a:r>
            <a:endParaRPr lang="en-NZ" sz="1108" kern="0" spc="185" dirty="0">
              <a:solidFill>
                <a:sysClr val="windowText" lastClr="000000"/>
              </a:solidFill>
              <a:latin typeface="Arial"/>
              <a:ea typeface="Calibri"/>
              <a:cs typeface="Times New Roman"/>
            </a:endParaRPr>
          </a:p>
        </p:txBody>
      </p:sp>
      <p:cxnSp>
        <p:nvCxnSpPr>
          <p:cNvPr id="45" name="Connector: Elbow 54"/>
          <p:cNvCxnSpPr>
            <a:stCxn id="41" idx="2"/>
            <a:endCxn id="43" idx="0"/>
          </p:cNvCxnSpPr>
          <p:nvPr/>
        </p:nvCxnSpPr>
        <p:spPr>
          <a:xfrm rot="16200000" flipH="1">
            <a:off x="5150871" y="4757755"/>
            <a:ext cx="272918" cy="1680123"/>
          </a:xfrm>
          <a:prstGeom prst="bentConnector3">
            <a:avLst>
              <a:gd name="adj1" fmla="val 50000"/>
            </a:avLst>
          </a:prstGeom>
          <a:noFill/>
          <a:ln w="19050" cap="flat" cmpd="sng" algn="ctr">
            <a:solidFill>
              <a:srgbClr val="544A4F"/>
            </a:solidFill>
            <a:prstDash val="solid"/>
            <a:miter lim="800000"/>
            <a:tailEnd type="triangle"/>
          </a:ln>
          <a:effectLst/>
        </p:spPr>
      </p:cxnSp>
      <p:sp>
        <p:nvSpPr>
          <p:cNvPr id="47" name="Rectangle 46"/>
          <p:cNvSpPr/>
          <p:nvPr/>
        </p:nvSpPr>
        <p:spPr>
          <a:xfrm>
            <a:off x="5431040" y="5039914"/>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TTM Audit</a:t>
            </a:r>
            <a:endParaRPr lang="en-NZ" sz="1108" kern="0" dirty="0">
              <a:solidFill>
                <a:sysClr val="window" lastClr="FFFFFF"/>
              </a:solidFill>
              <a:latin typeface="Times New Roman"/>
              <a:ea typeface="Times New Roman"/>
            </a:endParaRPr>
          </a:p>
        </p:txBody>
      </p:sp>
      <p:sp>
        <p:nvSpPr>
          <p:cNvPr id="48" name="Rectangle 47"/>
          <p:cNvSpPr/>
          <p:nvPr/>
        </p:nvSpPr>
        <p:spPr>
          <a:xfrm>
            <a:off x="3676827" y="4131136"/>
            <a:ext cx="3184926" cy="505367"/>
          </a:xfrm>
          <a:prstGeom prst="rect">
            <a:avLst/>
          </a:prstGeom>
          <a:noFill/>
          <a:ln w="1270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00" kern="0" dirty="0">
                <a:solidFill>
                  <a:srgbClr val="FFFFFF"/>
                </a:solidFill>
                <a:latin typeface="Arial"/>
                <a:ea typeface="Calibri"/>
                <a:cs typeface="Times New Roman"/>
              </a:rPr>
              <a:t>For these learning blocks the person must be at least </a:t>
            </a:r>
            <a:br>
              <a:rPr lang="en-NZ" sz="900" kern="0" dirty="0">
                <a:solidFill>
                  <a:srgbClr val="FFFFFF"/>
                </a:solidFill>
                <a:latin typeface="Arial"/>
                <a:ea typeface="Calibri"/>
                <a:cs typeface="Times New Roman"/>
              </a:rPr>
            </a:br>
            <a:r>
              <a:rPr lang="en-NZ" sz="900" b="1" kern="0" dirty="0">
                <a:solidFill>
                  <a:srgbClr val="FFC000"/>
                </a:solidFill>
                <a:latin typeface="Arial"/>
                <a:ea typeface="Calibri"/>
                <a:cs typeface="Times New Roman"/>
              </a:rPr>
              <a:t>STMS Non-practising</a:t>
            </a:r>
            <a:r>
              <a:rPr lang="en-NZ" sz="900" kern="0" dirty="0">
                <a:solidFill>
                  <a:srgbClr val="FFC000"/>
                </a:solidFill>
                <a:latin typeface="Arial"/>
                <a:ea typeface="Calibri"/>
                <a:cs typeface="Times New Roman"/>
              </a:rPr>
              <a:t> </a:t>
            </a:r>
            <a:r>
              <a:rPr lang="en-NZ" sz="900" kern="0" dirty="0">
                <a:solidFill>
                  <a:srgbClr val="FFFFFF"/>
                </a:solidFill>
                <a:latin typeface="Arial"/>
                <a:ea typeface="Calibri"/>
                <a:cs typeface="Times New Roman"/>
              </a:rPr>
              <a:t>qualified for the level of road</a:t>
            </a:r>
            <a:endParaRPr lang="en-NZ" sz="900" kern="0" dirty="0">
              <a:solidFill>
                <a:sysClr val="windowText" lastClr="000000"/>
              </a:solidFill>
              <a:latin typeface="Times New Roman"/>
              <a:ea typeface="Times New Roman"/>
            </a:endParaRPr>
          </a:p>
        </p:txBody>
      </p:sp>
      <p:sp>
        <p:nvSpPr>
          <p:cNvPr id="49" name="Rectangle 48"/>
          <p:cNvSpPr/>
          <p:nvPr/>
        </p:nvSpPr>
        <p:spPr>
          <a:xfrm>
            <a:off x="8268522" y="4198342"/>
            <a:ext cx="2599710" cy="377940"/>
          </a:xfrm>
          <a:prstGeom prst="rect">
            <a:avLst/>
          </a:prstGeom>
          <a:noFill/>
          <a:ln w="1270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00" kern="0" dirty="0">
                <a:solidFill>
                  <a:srgbClr val="FFFFFF"/>
                </a:solidFill>
                <a:latin typeface="Arial"/>
                <a:ea typeface="Calibri"/>
                <a:cs typeface="Times New Roman"/>
              </a:rPr>
              <a:t>For these learning blocks the person must be </a:t>
            </a:r>
            <a:br>
              <a:rPr lang="en-NZ" sz="900" kern="0" dirty="0">
                <a:solidFill>
                  <a:srgbClr val="FFFFFF"/>
                </a:solidFill>
                <a:latin typeface="Arial"/>
                <a:ea typeface="Calibri"/>
                <a:cs typeface="Times New Roman"/>
              </a:rPr>
            </a:br>
            <a:r>
              <a:rPr lang="en-NZ" sz="900" b="1" kern="0" dirty="0">
                <a:solidFill>
                  <a:srgbClr val="FFC000"/>
                </a:solidFill>
                <a:latin typeface="Arial"/>
                <a:ea typeface="Calibri"/>
                <a:cs typeface="Times New Roman"/>
              </a:rPr>
              <a:t>STMS Practising </a:t>
            </a:r>
            <a:r>
              <a:rPr lang="en-NZ" sz="900" kern="0" dirty="0">
                <a:solidFill>
                  <a:srgbClr val="FFFFFF"/>
                </a:solidFill>
                <a:latin typeface="Arial"/>
                <a:ea typeface="Calibri"/>
                <a:cs typeface="Times New Roman"/>
              </a:rPr>
              <a:t>qualified for the level of road</a:t>
            </a:r>
            <a:endParaRPr lang="en-NZ" sz="900" kern="0" dirty="0">
              <a:solidFill>
                <a:sysClr val="windowText" lastClr="000000"/>
              </a:solidFill>
              <a:latin typeface="Times New Roman"/>
              <a:ea typeface="Times New Roman"/>
            </a:endParaRPr>
          </a:p>
        </p:txBody>
      </p:sp>
      <p:cxnSp>
        <p:nvCxnSpPr>
          <p:cNvPr id="56" name="Straight Arrow Connector 55"/>
          <p:cNvCxnSpPr>
            <a:stCxn id="41" idx="2"/>
            <a:endCxn id="42" idx="0"/>
          </p:cNvCxnSpPr>
          <p:nvPr/>
        </p:nvCxnSpPr>
        <p:spPr>
          <a:xfrm>
            <a:off x="4447268" y="5461357"/>
            <a:ext cx="0" cy="272918"/>
          </a:xfrm>
          <a:prstGeom prst="straightConnector1">
            <a:avLst/>
          </a:prstGeom>
          <a:noFill/>
          <a:ln w="19050" cap="flat" cmpd="sng" algn="ctr">
            <a:solidFill>
              <a:srgbClr val="544A4F"/>
            </a:solidFill>
            <a:prstDash val="solid"/>
            <a:miter lim="800000"/>
            <a:tailEnd type="triangle"/>
          </a:ln>
          <a:effectLst/>
        </p:spPr>
      </p:cxnSp>
      <p:sp>
        <p:nvSpPr>
          <p:cNvPr id="50" name="Rectangle 49"/>
          <p:cNvSpPr/>
          <p:nvPr/>
        </p:nvSpPr>
        <p:spPr>
          <a:xfrm>
            <a:off x="4037275" y="1224183"/>
            <a:ext cx="825642" cy="210726"/>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TTM Mentor</a:t>
            </a:r>
            <a:endParaRPr lang="en-NZ" sz="923" kern="0" dirty="0">
              <a:solidFill>
                <a:sysClr val="window" lastClr="FFFFFF"/>
              </a:solidFill>
              <a:latin typeface="Times New Roman"/>
              <a:ea typeface="Times New Roman"/>
            </a:endParaRPr>
          </a:p>
        </p:txBody>
      </p:sp>
      <p:sp>
        <p:nvSpPr>
          <p:cNvPr id="53" name="Rectangle 52"/>
          <p:cNvSpPr/>
          <p:nvPr/>
        </p:nvSpPr>
        <p:spPr>
          <a:xfrm>
            <a:off x="5955390" y="1224183"/>
            <a:ext cx="974217" cy="210726"/>
          </a:xfrm>
          <a:prstGeom prst="rect">
            <a:avLst/>
          </a:prstGeom>
          <a:solidFill>
            <a:srgbClr val="9BBB59"/>
          </a:solidFill>
          <a:ln w="19050">
            <a:solidFill>
              <a:schemeClr val="accent3"/>
            </a:solid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CoPTTM Trainer </a:t>
            </a:r>
            <a:endParaRPr lang="en-NZ" sz="923" kern="0" dirty="0">
              <a:solidFill>
                <a:sysClr val="window" lastClr="FFFFFF"/>
              </a:solidFill>
              <a:latin typeface="Times New Roman"/>
              <a:ea typeface="Times New Roman"/>
            </a:endParaRPr>
          </a:p>
        </p:txBody>
      </p:sp>
      <p:sp>
        <p:nvSpPr>
          <p:cNvPr id="54" name="Rectangle 53"/>
          <p:cNvSpPr/>
          <p:nvPr/>
        </p:nvSpPr>
        <p:spPr>
          <a:xfrm>
            <a:off x="7013034" y="1224183"/>
            <a:ext cx="1001620" cy="210726"/>
          </a:xfrm>
          <a:prstGeom prst="rect">
            <a:avLst/>
          </a:prstGeom>
          <a:solidFill>
            <a:srgbClr val="6FA8DB"/>
          </a:solidFill>
          <a:ln w="19050">
            <a:solidFill>
              <a:srgbClr val="6FA8DB"/>
            </a:solid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Specialist Trainer</a:t>
            </a:r>
            <a:endParaRPr lang="en-NZ" sz="923" kern="0" dirty="0">
              <a:solidFill>
                <a:sysClr val="window" lastClr="FFFFFF"/>
              </a:solidFill>
              <a:latin typeface="Times New Roman"/>
              <a:ea typeface="Times New Roman"/>
            </a:endParaRPr>
          </a:p>
        </p:txBody>
      </p:sp>
      <p:sp>
        <p:nvSpPr>
          <p:cNvPr id="55" name="Rectangle 54"/>
          <p:cNvSpPr/>
          <p:nvPr/>
        </p:nvSpPr>
        <p:spPr>
          <a:xfrm>
            <a:off x="4946344" y="1224183"/>
            <a:ext cx="925619" cy="210726"/>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spcAft>
                <a:spcPts val="554"/>
              </a:spcAft>
              <a:defRPr/>
            </a:pPr>
            <a:r>
              <a:rPr lang="en-NZ" sz="923" b="1" kern="0" dirty="0">
                <a:solidFill>
                  <a:sysClr val="window" lastClr="FFFFFF"/>
                </a:solidFill>
                <a:latin typeface="Arial Narrow"/>
                <a:ea typeface="Calibri"/>
              </a:rPr>
              <a:t>eLearning pack</a:t>
            </a:r>
            <a:endParaRPr lang="en-NZ" sz="923" kern="0" dirty="0">
              <a:solidFill>
                <a:sysClr val="window" lastClr="FFFFFF"/>
              </a:solidFill>
              <a:latin typeface="Times New Roman"/>
              <a:ea typeface="Times New Roman"/>
            </a:endParaRPr>
          </a:p>
        </p:txBody>
      </p:sp>
      <p:sp>
        <p:nvSpPr>
          <p:cNvPr id="57" name="Rectangle 56"/>
          <p:cNvSpPr/>
          <p:nvPr/>
        </p:nvSpPr>
        <p:spPr>
          <a:xfrm>
            <a:off x="7569412" y="5794294"/>
            <a:ext cx="1392702" cy="377246"/>
          </a:xfrm>
          <a:prstGeom prst="rect">
            <a:avLst/>
          </a:prstGeom>
          <a:solidFill>
            <a:srgbClr val="6FA8DB"/>
          </a:solidFill>
          <a:ln w="19050" cap="flat" cmpd="sng" algn="ctr">
            <a:solidFill>
              <a:srgbClr val="6FA8DB"/>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Events</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Barriers</a:t>
            </a:r>
            <a:r>
              <a:rPr lang="en-NZ" sz="1108" b="1" kern="0" dirty="0">
                <a:solidFill>
                  <a:sysClr val="window" lastClr="FFFFFF"/>
                </a:solidFill>
                <a:latin typeface="Arial Narrow"/>
                <a:ea typeface="Calibri"/>
              </a:rPr>
              <a:t> </a:t>
            </a:r>
            <a:endParaRPr lang="en-NZ" sz="1108" kern="0" dirty="0">
              <a:solidFill>
                <a:sysClr val="window" lastClr="FFFFFF"/>
              </a:solidFill>
              <a:latin typeface="Times New Roman"/>
              <a:ea typeface="Times New Roman"/>
            </a:endParaRPr>
          </a:p>
        </p:txBody>
      </p:sp>
      <p:sp>
        <p:nvSpPr>
          <p:cNvPr id="59" name="Rectangle 58"/>
          <p:cNvSpPr/>
          <p:nvPr/>
        </p:nvSpPr>
        <p:spPr>
          <a:xfrm>
            <a:off x="6159355" y="2504126"/>
            <a:ext cx="296697" cy="301628"/>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64" name="Rectangle 63"/>
          <p:cNvSpPr/>
          <p:nvPr/>
        </p:nvSpPr>
        <p:spPr>
          <a:xfrm>
            <a:off x="7632947"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66" name="Rectangle 65"/>
          <p:cNvSpPr/>
          <p:nvPr/>
        </p:nvSpPr>
        <p:spPr>
          <a:xfrm>
            <a:off x="3964124" y="970087"/>
            <a:ext cx="1121361"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r>
              <a:rPr lang="en-NZ" sz="923" i="1" kern="0" dirty="0">
                <a:solidFill>
                  <a:prstClr val="black"/>
                </a:solidFill>
                <a:latin typeface="Arial Narrow"/>
                <a:ea typeface="Calibri"/>
              </a:rPr>
              <a:t>Delivery</a:t>
            </a:r>
            <a:r>
              <a:rPr lang="en-NZ" sz="923" i="1" kern="0" dirty="0">
                <a:solidFill>
                  <a:sysClr val="window" lastClr="FFFFFF"/>
                </a:solidFill>
                <a:latin typeface="Arial Narrow"/>
                <a:ea typeface="Calibri"/>
              </a:rPr>
              <a:t> </a:t>
            </a:r>
            <a:r>
              <a:rPr lang="en-NZ" sz="923" i="1" kern="0" dirty="0">
                <a:solidFill>
                  <a:prstClr val="black"/>
                </a:solidFill>
                <a:latin typeface="Arial Narrow"/>
                <a:ea typeface="Calibri"/>
              </a:rPr>
              <a:t>options</a:t>
            </a:r>
          </a:p>
        </p:txBody>
      </p:sp>
      <p:sp>
        <p:nvSpPr>
          <p:cNvPr id="60" name="Rectangle 59"/>
          <p:cNvSpPr/>
          <p:nvPr/>
        </p:nvSpPr>
        <p:spPr>
          <a:xfrm>
            <a:off x="5798446" y="2042527"/>
            <a:ext cx="654462" cy="303862"/>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108" kern="0" dirty="0">
              <a:solidFill>
                <a:sysClr val="window" lastClr="FFFFFF"/>
              </a:solidFill>
              <a:latin typeface="Times New Roman"/>
              <a:ea typeface="Times New Roman"/>
            </a:endParaRPr>
          </a:p>
        </p:txBody>
      </p:sp>
      <p:sp>
        <p:nvSpPr>
          <p:cNvPr id="61" name="Rectangle 60"/>
          <p:cNvSpPr/>
          <p:nvPr/>
        </p:nvSpPr>
        <p:spPr>
          <a:xfrm>
            <a:off x="5151647" y="2042527"/>
            <a:ext cx="654462" cy="303862"/>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65" name="Rectangle 64"/>
          <p:cNvSpPr/>
          <p:nvPr/>
        </p:nvSpPr>
        <p:spPr>
          <a:xfrm>
            <a:off x="5358289" y="2037838"/>
            <a:ext cx="909711" cy="303862"/>
          </a:xfrm>
          <a:prstGeom prst="rect">
            <a:avLst/>
          </a:prstGeom>
          <a:no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r>
              <a:rPr lang="en-NZ" sz="1108" b="1" kern="0" dirty="0">
                <a:solidFill>
                  <a:sysClr val="window" lastClr="FFFFFF"/>
                </a:solidFill>
                <a:latin typeface="Arial Narrow"/>
                <a:ea typeface="Calibri"/>
              </a:rPr>
              <a:t>TTM Worker</a:t>
            </a:r>
            <a:endParaRPr lang="en-NZ" sz="1108" kern="0" dirty="0">
              <a:solidFill>
                <a:sysClr val="window" lastClr="FFFFFF"/>
              </a:solidFill>
              <a:latin typeface="Times New Roman"/>
              <a:ea typeface="Times New Roman"/>
            </a:endParaRPr>
          </a:p>
        </p:txBody>
      </p:sp>
      <p:cxnSp>
        <p:nvCxnSpPr>
          <p:cNvPr id="68" name="Straight Arrow Connector 67"/>
          <p:cNvCxnSpPr/>
          <p:nvPr/>
        </p:nvCxnSpPr>
        <p:spPr>
          <a:xfrm>
            <a:off x="8331077" y="1256962"/>
            <a:ext cx="436098" cy="0"/>
          </a:xfrm>
          <a:prstGeom prst="straightConnector1">
            <a:avLst/>
          </a:prstGeom>
          <a:noFill/>
          <a:ln w="19050" cap="flat" cmpd="sng" algn="ctr">
            <a:solidFill>
              <a:srgbClr val="544A4F"/>
            </a:solidFill>
            <a:prstDash val="solid"/>
            <a:miter lim="800000"/>
            <a:tailEnd type="triangle"/>
          </a:ln>
          <a:effectLst/>
        </p:spPr>
      </p:cxnSp>
      <p:sp>
        <p:nvSpPr>
          <p:cNvPr id="69" name="Text Box 2"/>
          <p:cNvSpPr txBox="1"/>
          <p:nvPr/>
        </p:nvSpPr>
        <p:spPr>
          <a:xfrm>
            <a:off x="8739040" y="1143014"/>
            <a:ext cx="2916332" cy="256850"/>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spcBef>
                <a:spcPts val="554"/>
              </a:spcBef>
              <a:spcAft>
                <a:spcPts val="554"/>
              </a:spcAft>
            </a:pPr>
            <a:r>
              <a:rPr lang="en-NZ" sz="1000" dirty="0">
                <a:solidFill>
                  <a:prstClr val="black"/>
                </a:solidFill>
                <a:latin typeface="Arial Narrow" panose="020B0606020202030204" pitchFamily="34" charset="0"/>
                <a:ea typeface="Calibri"/>
                <a:cs typeface="Times New Roman"/>
              </a:rPr>
              <a:t>Requires completion before starting next learning block</a:t>
            </a:r>
          </a:p>
        </p:txBody>
      </p:sp>
      <p:sp>
        <p:nvSpPr>
          <p:cNvPr id="71" name="Rectangle 70"/>
          <p:cNvSpPr/>
          <p:nvPr/>
        </p:nvSpPr>
        <p:spPr>
          <a:xfrm>
            <a:off x="3403419" y="974155"/>
            <a:ext cx="397024" cy="554467"/>
          </a:xfrm>
          <a:prstGeom prst="rect">
            <a:avLst/>
          </a:prstGeom>
          <a:solidFill>
            <a:schemeClr val="bg2">
              <a:lumMod val="50000"/>
            </a:schemeClr>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70" name="Rectangle 69"/>
          <p:cNvSpPr/>
          <p:nvPr/>
        </p:nvSpPr>
        <p:spPr>
          <a:xfrm>
            <a:off x="3410134" y="1097258"/>
            <a:ext cx="417977"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r>
              <a:rPr lang="en-NZ" sz="1108" b="1" kern="0" dirty="0">
                <a:solidFill>
                  <a:prstClr val="white"/>
                </a:solidFill>
                <a:latin typeface="Arial Narrow"/>
                <a:ea typeface="Calibri"/>
              </a:rPr>
              <a:t>KEY</a:t>
            </a:r>
          </a:p>
        </p:txBody>
      </p:sp>
      <p:sp>
        <p:nvSpPr>
          <p:cNvPr id="72" name="Rectangle 71"/>
          <p:cNvSpPr/>
          <p:nvPr/>
        </p:nvSpPr>
        <p:spPr>
          <a:xfrm>
            <a:off x="8041218" y="981341"/>
            <a:ext cx="1121361"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r>
              <a:rPr lang="en-NZ" sz="923" i="1" kern="0" dirty="0">
                <a:solidFill>
                  <a:prstClr val="black"/>
                </a:solidFill>
                <a:latin typeface="Arial Narrow"/>
                <a:ea typeface="Calibri"/>
              </a:rPr>
              <a:t>Prerequisites</a:t>
            </a:r>
          </a:p>
        </p:txBody>
      </p:sp>
      <p:sp>
        <p:nvSpPr>
          <p:cNvPr id="73" name="Title 60">
            <a:extLst>
              <a:ext uri="{FF2B5EF4-FFF2-40B4-BE49-F238E27FC236}">
                <a16:creationId xmlns:a16="http://schemas.microsoft.com/office/drawing/2014/main" id="{8D7A933C-8F7A-4EDC-9A90-AD93DC9FD142}"/>
              </a:ext>
            </a:extLst>
          </p:cNvPr>
          <p:cNvSpPr>
            <a:spLocks noGrp="1"/>
          </p:cNvSpPr>
          <p:nvPr>
            <p:ph type="title"/>
          </p:nvPr>
        </p:nvSpPr>
        <p:spPr>
          <a:xfrm>
            <a:off x="3411466" y="378519"/>
            <a:ext cx="8346831" cy="495954"/>
          </a:xfrm>
          <a:prstGeom prst="rect">
            <a:avLst/>
          </a:prstGeom>
          <a:solidFill>
            <a:schemeClr val="bg2">
              <a:lumMod val="50000"/>
            </a:schemeClr>
          </a:solidFill>
          <a:ln>
            <a:noFill/>
          </a:ln>
          <a:effectLst/>
        </p:spPr>
        <p:style>
          <a:lnRef idx="2">
            <a:schemeClr val="accent2"/>
          </a:lnRef>
          <a:fillRef idx="1">
            <a:schemeClr val="lt1"/>
          </a:fillRef>
          <a:effectRef idx="0">
            <a:schemeClr val="accent2"/>
          </a:effectRef>
          <a:fontRef idx="minor">
            <a:schemeClr val="dk1"/>
          </a:fontRef>
        </p:style>
        <p:txBody>
          <a:bodyPr>
            <a:noAutofit/>
          </a:bodyPr>
          <a:lstStyle/>
          <a:p>
            <a:pPr algn="ctr"/>
            <a:r>
              <a:rPr lang="en-NZ" kern="0" spc="185" dirty="0">
                <a:solidFill>
                  <a:schemeClr val="bg1"/>
                </a:solidFill>
                <a:latin typeface="Arial Narrow"/>
                <a:ea typeface="Calibri"/>
                <a:cs typeface="Times New Roman"/>
              </a:rPr>
              <a:t>Map of CoPTTM learning blocks</a:t>
            </a:r>
          </a:p>
        </p:txBody>
      </p:sp>
      <p:grpSp>
        <p:nvGrpSpPr>
          <p:cNvPr id="2" name="Group 1"/>
          <p:cNvGrpSpPr/>
          <p:nvPr/>
        </p:nvGrpSpPr>
        <p:grpSpPr>
          <a:xfrm>
            <a:off x="10174305" y="2092454"/>
            <a:ext cx="1393522" cy="422031"/>
            <a:chOff x="7763290" y="1981074"/>
            <a:chExt cx="1509649" cy="457200"/>
          </a:xfrm>
        </p:grpSpPr>
        <p:sp>
          <p:nvSpPr>
            <p:cNvPr id="24" name="Rectangle 23"/>
            <p:cNvSpPr/>
            <p:nvPr/>
          </p:nvSpPr>
          <p:spPr>
            <a:xfrm>
              <a:off x="7764179" y="1981074"/>
              <a:ext cx="1508760" cy="457200"/>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76" name="Rectangle 75"/>
            <p:cNvSpPr/>
            <p:nvPr/>
          </p:nvSpPr>
          <p:spPr>
            <a:xfrm>
              <a:off x="7773552" y="1990798"/>
              <a:ext cx="728463" cy="437752"/>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74" name="Rectangle 73"/>
            <p:cNvSpPr/>
            <p:nvPr/>
          </p:nvSpPr>
          <p:spPr>
            <a:xfrm>
              <a:off x="7763290" y="1981074"/>
              <a:ext cx="1508760" cy="457200"/>
            </a:xfrm>
            <a:prstGeom prst="rect">
              <a:avLst/>
            </a:prstGeom>
            <a:no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Manager of activities requiring TTM</a:t>
              </a:r>
              <a:endParaRPr lang="en-NZ" sz="1108" kern="0" dirty="0">
                <a:solidFill>
                  <a:sysClr val="window" lastClr="FFFFFF"/>
                </a:solidFill>
                <a:latin typeface="Times New Roman"/>
                <a:ea typeface="Times New Roman"/>
              </a:endParaRPr>
            </a:p>
          </p:txBody>
        </p:sp>
      </p:grpSp>
      <p:sp>
        <p:nvSpPr>
          <p:cNvPr id="75" name="Rectangle 74">
            <a:extLst>
              <a:ext uri="{FF2B5EF4-FFF2-40B4-BE49-F238E27FC236}">
                <a16:creationId xmlns:a16="http://schemas.microsoft.com/office/drawing/2014/main" id="{64BA1FD3-4532-4F7B-8C0C-43B80129F871}"/>
              </a:ext>
            </a:extLst>
          </p:cNvPr>
          <p:cNvSpPr/>
          <p:nvPr/>
        </p:nvSpPr>
        <p:spPr>
          <a:xfrm>
            <a:off x="6134737"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77" name="Rectangle 76">
            <a:extLst>
              <a:ext uri="{FF2B5EF4-FFF2-40B4-BE49-F238E27FC236}">
                <a16:creationId xmlns:a16="http://schemas.microsoft.com/office/drawing/2014/main" id="{A3AE58C5-F56F-44B1-8D89-B792DB0009DC}"/>
              </a:ext>
            </a:extLst>
          </p:cNvPr>
          <p:cNvSpPr/>
          <p:nvPr/>
        </p:nvSpPr>
        <p:spPr>
          <a:xfrm>
            <a:off x="4597842"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cxnSp>
        <p:nvCxnSpPr>
          <p:cNvPr id="78" name="Straight Arrow Connector 77">
            <a:extLst>
              <a:ext uri="{FF2B5EF4-FFF2-40B4-BE49-F238E27FC236}">
                <a16:creationId xmlns:a16="http://schemas.microsoft.com/office/drawing/2014/main" id="{7180930D-EBBE-496A-95FC-774DA3F18A34}"/>
              </a:ext>
            </a:extLst>
          </p:cNvPr>
          <p:cNvCxnSpPr/>
          <p:nvPr/>
        </p:nvCxnSpPr>
        <p:spPr>
          <a:xfrm>
            <a:off x="8331077" y="1411707"/>
            <a:ext cx="436098" cy="0"/>
          </a:xfrm>
          <a:prstGeom prst="straightConnector1">
            <a:avLst/>
          </a:prstGeom>
          <a:noFill/>
          <a:ln w="19050" cap="flat" cmpd="sng" algn="ctr">
            <a:solidFill>
              <a:srgbClr val="544A4F"/>
            </a:solidFill>
            <a:prstDash val="sysDot"/>
            <a:miter lim="800000"/>
            <a:tailEnd type="triangle"/>
          </a:ln>
          <a:effectLst/>
        </p:spPr>
      </p:cxnSp>
      <p:sp>
        <p:nvSpPr>
          <p:cNvPr id="79" name="Text Box 2">
            <a:extLst>
              <a:ext uri="{FF2B5EF4-FFF2-40B4-BE49-F238E27FC236}">
                <a16:creationId xmlns:a16="http://schemas.microsoft.com/office/drawing/2014/main" id="{40AF357A-7CC6-4CFA-912E-2267AFBB1DEC}"/>
              </a:ext>
            </a:extLst>
          </p:cNvPr>
          <p:cNvSpPr txBox="1"/>
          <p:nvPr/>
        </p:nvSpPr>
        <p:spPr>
          <a:xfrm>
            <a:off x="8739040" y="1304792"/>
            <a:ext cx="2916332" cy="256850"/>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spcBef>
                <a:spcPts val="554"/>
              </a:spcBef>
              <a:spcAft>
                <a:spcPts val="554"/>
              </a:spcAft>
            </a:pPr>
            <a:r>
              <a:rPr lang="en-NZ" sz="1000" dirty="0">
                <a:solidFill>
                  <a:prstClr val="black"/>
                </a:solidFill>
                <a:latin typeface="Arial Narrow" panose="020B0606020202030204" pitchFamily="34" charset="0"/>
                <a:ea typeface="Calibri"/>
                <a:cs typeface="Times New Roman"/>
              </a:rPr>
              <a:t>Learning block can be combined with next learning block</a:t>
            </a:r>
          </a:p>
        </p:txBody>
      </p:sp>
      <p:sp>
        <p:nvSpPr>
          <p:cNvPr id="80" name="Title 1">
            <a:extLst>
              <a:ext uri="{FF2B5EF4-FFF2-40B4-BE49-F238E27FC236}">
                <a16:creationId xmlns:a16="http://schemas.microsoft.com/office/drawing/2014/main" id="{93B48963-56C4-44CF-A9D1-D3327C7CEC2C}"/>
              </a:ext>
            </a:extLst>
          </p:cNvPr>
          <p:cNvSpPr txBox="1">
            <a:spLocks/>
          </p:cNvSpPr>
          <p:nvPr/>
        </p:nvSpPr>
        <p:spPr bwMode="auto">
          <a:xfrm>
            <a:off x="68095" y="335280"/>
            <a:ext cx="2889114" cy="577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456B"/>
                </a:solidFill>
                <a:latin typeface="Arial" pitchFamily="34" charset="0"/>
                <a:cs typeface="Arial" pitchFamily="34" charset="0"/>
              </a:defRPr>
            </a:lvl2pPr>
            <a:lvl3pPr algn="l" rtl="0" eaLnBrk="0" fontAlgn="base" hangingPunct="0">
              <a:spcBef>
                <a:spcPct val="0"/>
              </a:spcBef>
              <a:spcAft>
                <a:spcPct val="0"/>
              </a:spcAft>
              <a:defRPr sz="3200" b="1">
                <a:solidFill>
                  <a:srgbClr val="00456B"/>
                </a:solidFill>
                <a:latin typeface="Arial" pitchFamily="34" charset="0"/>
                <a:cs typeface="Arial" pitchFamily="34" charset="0"/>
              </a:defRPr>
            </a:lvl3pPr>
            <a:lvl4pPr algn="l" rtl="0" eaLnBrk="0" fontAlgn="base" hangingPunct="0">
              <a:spcBef>
                <a:spcPct val="0"/>
              </a:spcBef>
              <a:spcAft>
                <a:spcPct val="0"/>
              </a:spcAft>
              <a:defRPr sz="3200" b="1">
                <a:solidFill>
                  <a:srgbClr val="00456B"/>
                </a:solidFill>
                <a:latin typeface="Arial" pitchFamily="34" charset="0"/>
                <a:cs typeface="Arial" pitchFamily="34" charset="0"/>
              </a:defRPr>
            </a:lvl4pPr>
            <a:lvl5pPr algn="l" rtl="0" eaLnBrk="0" fontAlgn="base" hangingPunct="0">
              <a:spcBef>
                <a:spcPct val="0"/>
              </a:spcBef>
              <a:spcAft>
                <a:spcPct val="0"/>
              </a:spcAft>
              <a:defRPr sz="3200" b="1">
                <a:solidFill>
                  <a:srgbClr val="00456B"/>
                </a:solidFill>
                <a:latin typeface="Arial" pitchFamily="34" charset="0"/>
                <a:cs typeface="Arial" pitchFamily="34" charset="0"/>
              </a:defRPr>
            </a:lvl5pPr>
            <a:lvl6pPr marL="457200" algn="l" rtl="0" fontAlgn="base">
              <a:spcBef>
                <a:spcPct val="0"/>
              </a:spcBef>
              <a:spcAft>
                <a:spcPct val="0"/>
              </a:spcAft>
              <a:defRPr sz="3200" b="1">
                <a:solidFill>
                  <a:srgbClr val="00456B"/>
                </a:solidFill>
                <a:latin typeface="Arial" pitchFamily="34" charset="0"/>
                <a:cs typeface="Arial" pitchFamily="34" charset="0"/>
              </a:defRPr>
            </a:lvl6pPr>
            <a:lvl7pPr marL="914400" algn="l" rtl="0" fontAlgn="base">
              <a:spcBef>
                <a:spcPct val="0"/>
              </a:spcBef>
              <a:spcAft>
                <a:spcPct val="0"/>
              </a:spcAft>
              <a:defRPr sz="3200" b="1">
                <a:solidFill>
                  <a:srgbClr val="00456B"/>
                </a:solidFill>
                <a:latin typeface="Arial" pitchFamily="34" charset="0"/>
                <a:cs typeface="Arial" pitchFamily="34" charset="0"/>
              </a:defRPr>
            </a:lvl7pPr>
            <a:lvl8pPr marL="1371600" algn="l" rtl="0" fontAlgn="base">
              <a:spcBef>
                <a:spcPct val="0"/>
              </a:spcBef>
              <a:spcAft>
                <a:spcPct val="0"/>
              </a:spcAft>
              <a:defRPr sz="3200" b="1">
                <a:solidFill>
                  <a:srgbClr val="00456B"/>
                </a:solidFill>
                <a:latin typeface="Arial" pitchFamily="34" charset="0"/>
                <a:cs typeface="Arial" pitchFamily="34" charset="0"/>
              </a:defRPr>
            </a:lvl8pPr>
            <a:lvl9pPr marL="1828800" algn="l" rtl="0" fontAlgn="base">
              <a:spcBef>
                <a:spcPct val="0"/>
              </a:spcBef>
              <a:spcAft>
                <a:spcPct val="0"/>
              </a:spcAft>
              <a:defRPr sz="3200" b="1">
                <a:solidFill>
                  <a:srgbClr val="00456B"/>
                </a:solidFill>
                <a:latin typeface="Arial" pitchFamily="34" charset="0"/>
                <a:cs typeface="Arial" pitchFamily="34" charset="0"/>
              </a:defRPr>
            </a:lvl9pPr>
          </a:lstStyle>
          <a:p>
            <a:r>
              <a:rPr lang="en-NZ"/>
              <a:t>Map of learning blocks</a:t>
            </a:r>
            <a:endParaRPr lang="en-NZ" dirty="0"/>
          </a:p>
        </p:txBody>
      </p:sp>
      <p:pic>
        <p:nvPicPr>
          <p:cNvPr id="81" name="Picture 80">
            <a:extLst>
              <a:ext uri="{FF2B5EF4-FFF2-40B4-BE49-F238E27FC236}">
                <a16:creationId xmlns:a16="http://schemas.microsoft.com/office/drawing/2014/main" id="{B57BC8B2-CEB3-4293-B8D5-608FFEB697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160694" y="2060917"/>
            <a:ext cx="1305560" cy="279400"/>
          </a:xfrm>
          <a:prstGeom prst="rect">
            <a:avLst/>
          </a:prstGeom>
        </p:spPr>
      </p:pic>
      <p:sp>
        <p:nvSpPr>
          <p:cNvPr id="83" name="Rectangle 82">
            <a:extLst>
              <a:ext uri="{FF2B5EF4-FFF2-40B4-BE49-F238E27FC236}">
                <a16:creationId xmlns:a16="http://schemas.microsoft.com/office/drawing/2014/main" id="{0F493BE9-FE06-4766-856F-49015C574EFD}"/>
              </a:ext>
            </a:extLst>
          </p:cNvPr>
          <p:cNvSpPr/>
          <p:nvPr/>
        </p:nvSpPr>
        <p:spPr>
          <a:xfrm>
            <a:off x="2607262" y="1652953"/>
            <a:ext cx="8716058" cy="4930727"/>
          </a:xfrm>
          <a:prstGeom prst="rect">
            <a:avLst/>
          </a:prstGeom>
          <a:solidFill>
            <a:srgbClr val="DDD9C3">
              <a:alpha val="94000"/>
            </a:srgbClr>
          </a:solidFill>
          <a:ln>
            <a:solidFill>
              <a:schemeClr val="tx1">
                <a:lumMod val="50000"/>
                <a:lumOff val="50000"/>
              </a:schemeClr>
            </a:solidFill>
          </a:ln>
        </p:spPr>
      </p:sp>
      <p:pic>
        <p:nvPicPr>
          <p:cNvPr id="82" name="Picture 81">
            <a:extLst>
              <a:ext uri="{FF2B5EF4-FFF2-40B4-BE49-F238E27FC236}">
                <a16:creationId xmlns:a16="http://schemas.microsoft.com/office/drawing/2014/main" id="{4335A29D-BFC2-493A-8579-BC34F429C0F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567354" y="1638886"/>
            <a:ext cx="4519246" cy="967154"/>
          </a:xfrm>
          <a:prstGeom prst="rect">
            <a:avLst/>
          </a:prstGeom>
        </p:spPr>
      </p:pic>
      <p:sp>
        <p:nvSpPr>
          <p:cNvPr id="8" name="TextBox 7">
            <a:extLst>
              <a:ext uri="{FF2B5EF4-FFF2-40B4-BE49-F238E27FC236}">
                <a16:creationId xmlns:a16="http://schemas.microsoft.com/office/drawing/2014/main" id="{D3A1AEAC-AE00-4E50-9E6E-E5B1646850E2}"/>
              </a:ext>
            </a:extLst>
          </p:cNvPr>
          <p:cNvSpPr txBox="1"/>
          <p:nvPr/>
        </p:nvSpPr>
        <p:spPr>
          <a:xfrm>
            <a:off x="2708031" y="2743200"/>
            <a:ext cx="8317523" cy="3457357"/>
          </a:xfrm>
          <a:prstGeom prst="rect">
            <a:avLst/>
          </a:prstGeom>
          <a:noFill/>
        </p:spPr>
        <p:txBody>
          <a:bodyPr wrap="square" rtlCol="0">
            <a:spAutoFit/>
          </a:bodyPr>
          <a:lstStyle/>
          <a:p>
            <a:pPr marL="274638" indent="-274638">
              <a:spcAft>
                <a:spcPts val="800"/>
              </a:spcAft>
              <a:buFont typeface="Arial" panose="020B0604020202020204" pitchFamily="34" charset="0"/>
              <a:buChar char="•"/>
            </a:pPr>
            <a:r>
              <a:rPr lang="en-NZ" sz="2400" dirty="0">
                <a:latin typeface="Arial" panose="020B0604020202020204" pitchFamily="34" charset="0"/>
                <a:cs typeface="Arial" panose="020B0604020202020204" pitchFamily="34" charset="0"/>
              </a:rPr>
              <a:t>2 hours training with on site practice</a:t>
            </a:r>
          </a:p>
          <a:p>
            <a:pPr marL="274638" indent="-274638">
              <a:spcAft>
                <a:spcPts val="800"/>
              </a:spcAft>
              <a:buFont typeface="Arial" panose="020B0604020202020204" pitchFamily="34" charset="0"/>
              <a:buChar char="•"/>
            </a:pPr>
            <a:r>
              <a:rPr lang="en-NZ" sz="2400" dirty="0">
                <a:latin typeface="Arial" panose="020B0604020202020204" pitchFamily="34" charset="0"/>
                <a:cs typeface="Arial" panose="020B0604020202020204" pitchFamily="34" charset="0"/>
              </a:rPr>
              <a:t>Delivered by TTM Mentor (or as an eLearning pack)</a:t>
            </a:r>
          </a:p>
          <a:p>
            <a:pPr marL="274638" indent="-274638">
              <a:spcAft>
                <a:spcPts val="800"/>
              </a:spcAft>
              <a:buFont typeface="Arial" panose="020B0604020202020204" pitchFamily="34" charset="0"/>
              <a:buChar char="•"/>
            </a:pPr>
            <a:r>
              <a:rPr lang="en-NZ" sz="2400" dirty="0">
                <a:latin typeface="Arial" panose="020B0604020202020204" pitchFamily="34" charset="0"/>
                <a:cs typeface="Arial" panose="020B0604020202020204" pitchFamily="34" charset="0"/>
              </a:rPr>
              <a:t>Covers safety and PPE, </a:t>
            </a:r>
            <a:r>
              <a:rPr lang="en-GB" sz="2400" dirty="0">
                <a:latin typeface="Arial" panose="020B0604020202020204" pitchFamily="34" charset="0"/>
                <a:cs typeface="Arial" panose="020B0604020202020204" pitchFamily="34" charset="0"/>
              </a:rPr>
              <a:t>using radio communications, assisting with </a:t>
            </a:r>
            <a:r>
              <a:rPr lang="en-NZ" sz="2400" dirty="0">
                <a:latin typeface="Arial" panose="020B0604020202020204" pitchFamily="34" charset="0"/>
                <a:cs typeface="Arial" panose="020B0604020202020204" pitchFamily="34" charset="0"/>
              </a:rPr>
              <a:t>installation of TTM equipment, working on a vehicle, controlling alternating flow, assisting with removal of TTM</a:t>
            </a:r>
          </a:p>
          <a:p>
            <a:pPr marL="274638" indent="-274638">
              <a:spcAft>
                <a:spcPts val="800"/>
              </a:spcAft>
              <a:buFont typeface="Arial" panose="020B0604020202020204" pitchFamily="34" charset="0"/>
              <a:buChar char="•"/>
            </a:pPr>
            <a:r>
              <a:rPr lang="en-NZ" sz="2400" dirty="0">
                <a:latin typeface="Arial" panose="020B0604020202020204" pitchFamily="34" charset="0"/>
                <a:cs typeface="Arial" panose="020B0604020202020204" pitchFamily="34" charset="0"/>
              </a:rPr>
              <a:t>Assessed by TTM Verifier </a:t>
            </a:r>
          </a:p>
          <a:p>
            <a:pPr marL="274638" indent="-274638">
              <a:spcAft>
                <a:spcPts val="800"/>
              </a:spcAft>
              <a:buFont typeface="Arial" panose="020B0604020202020204" pitchFamily="34" charset="0"/>
              <a:buChar char="•"/>
            </a:pPr>
            <a:r>
              <a:rPr lang="en-NZ" sz="2400" dirty="0">
                <a:latin typeface="Arial" panose="020B0604020202020204" pitchFamily="34" charset="0"/>
                <a:cs typeface="Arial" panose="020B0604020202020204" pitchFamily="34" charset="0"/>
              </a:rPr>
              <a:t>Unit Standard </a:t>
            </a:r>
            <a:endParaRPr lang="en-NZ" sz="2400" dirty="0"/>
          </a:p>
        </p:txBody>
      </p:sp>
    </p:spTree>
    <p:custDataLst>
      <p:tags r:id="rId1"/>
    </p:custDataLst>
    <p:extLst>
      <p:ext uri="{BB962C8B-B14F-4D97-AF65-F5344CB8AC3E}">
        <p14:creationId xmlns:p14="http://schemas.microsoft.com/office/powerpoint/2010/main" val="43075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500" fill="hold"/>
                                        <p:tgtEl>
                                          <p:spTgt spid="82"/>
                                        </p:tgtEl>
                                        <p:attrNameLst>
                                          <p:attrName>ppt_w</p:attrName>
                                        </p:attrNameLst>
                                      </p:cBhvr>
                                      <p:tavLst>
                                        <p:tav tm="0">
                                          <p:val>
                                            <p:fltVal val="0"/>
                                          </p:val>
                                        </p:tav>
                                        <p:tav tm="100000">
                                          <p:val>
                                            <p:strVal val="#ppt_w"/>
                                          </p:val>
                                        </p:tav>
                                      </p:tavLst>
                                    </p:anim>
                                    <p:anim calcmode="lin" valueType="num">
                                      <p:cBhvr>
                                        <p:cTn id="8" dur="500" fill="hold"/>
                                        <p:tgtEl>
                                          <p:spTgt spid="82"/>
                                        </p:tgtEl>
                                        <p:attrNameLst>
                                          <p:attrName>ppt_h</p:attrName>
                                        </p:attrNameLst>
                                      </p:cBhvr>
                                      <p:tavLst>
                                        <p:tav tm="0">
                                          <p:val>
                                            <p:fltVal val="0"/>
                                          </p:val>
                                        </p:tav>
                                        <p:tav tm="100000">
                                          <p:val>
                                            <p:strVal val="#ppt_h"/>
                                          </p:val>
                                        </p:tav>
                                      </p:tavLst>
                                    </p:anim>
                                    <p:animEffect transition="in" filter="fade">
                                      <p:cBhvr>
                                        <p:cTn id="9" dur="500"/>
                                        <p:tgtEl>
                                          <p:spTgt spid="82"/>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08E04-DF12-4483-AA17-639B4727DD27}"/>
              </a:ext>
            </a:extLst>
          </p:cNvPr>
          <p:cNvSpPr>
            <a:spLocks noGrp="1"/>
          </p:cNvSpPr>
          <p:nvPr>
            <p:ph type="title"/>
          </p:nvPr>
        </p:nvSpPr>
        <p:spPr/>
        <p:txBody>
          <a:bodyPr/>
          <a:lstStyle/>
          <a:p>
            <a:r>
              <a:rPr lang="en-NZ"/>
              <a:t>What we will cover</a:t>
            </a:r>
            <a:endParaRPr lang="en-NZ" dirty="0"/>
          </a:p>
        </p:txBody>
      </p:sp>
      <p:sp>
        <p:nvSpPr>
          <p:cNvPr id="6" name="Freeform: Shape 5">
            <a:extLst>
              <a:ext uri="{FF2B5EF4-FFF2-40B4-BE49-F238E27FC236}">
                <a16:creationId xmlns:a16="http://schemas.microsoft.com/office/drawing/2014/main" id="{313DB92C-F112-47DB-A160-9BB67F9987BF}"/>
              </a:ext>
            </a:extLst>
          </p:cNvPr>
          <p:cNvSpPr/>
          <p:nvPr/>
        </p:nvSpPr>
        <p:spPr>
          <a:xfrm>
            <a:off x="5005102" y="343913"/>
            <a:ext cx="5664423" cy="5296900"/>
          </a:xfrm>
          <a:custGeom>
            <a:avLst/>
            <a:gdLst>
              <a:gd name="connsiteX0" fmla="*/ 2832211 w 5664423"/>
              <a:gd name="connsiteY0" fmla="*/ 0 h 5296900"/>
              <a:gd name="connsiteX1" fmla="*/ 5242107 w 5664423"/>
              <a:gd name="connsiteY1" fmla="*/ 1257096 h 5296900"/>
              <a:gd name="connsiteX2" fmla="*/ 5242107 w 5664423"/>
              <a:gd name="connsiteY2" fmla="*/ 4039804 h 5296900"/>
              <a:gd name="connsiteX3" fmla="*/ 2832212 w 5664423"/>
              <a:gd name="connsiteY3" fmla="*/ 2648450 h 5296900"/>
              <a:gd name="connsiteX4" fmla="*/ 2832211 w 5664423"/>
              <a:gd name="connsiteY4" fmla="*/ 0 h 52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423" h="5296900">
                <a:moveTo>
                  <a:pt x="2832211" y="0"/>
                </a:moveTo>
                <a:cubicBezTo>
                  <a:pt x="3814248" y="0"/>
                  <a:pt x="4726197" y="475709"/>
                  <a:pt x="5242107" y="1257096"/>
                </a:cubicBezTo>
                <a:cubicBezTo>
                  <a:pt x="5805195" y="2109938"/>
                  <a:pt x="5805195" y="3186962"/>
                  <a:pt x="5242107" y="4039804"/>
                </a:cubicBezTo>
                <a:lnTo>
                  <a:pt x="2832212" y="2648450"/>
                </a:lnTo>
                <a:cubicBezTo>
                  <a:pt x="2832212" y="1765633"/>
                  <a:pt x="2832211" y="882817"/>
                  <a:pt x="2832211" y="0"/>
                </a:cubicBezTo>
                <a:close/>
              </a:path>
            </a:pathLst>
          </a:custGeom>
        </p:spPr>
        <p:style>
          <a:lnRef idx="0">
            <a:schemeClr val="accent6"/>
          </a:lnRef>
          <a:fillRef idx="3">
            <a:schemeClr val="accent6"/>
          </a:fillRef>
          <a:effectRef idx="3">
            <a:schemeClr val="accent6"/>
          </a:effectRef>
          <a:fontRef idx="minor">
            <a:schemeClr val="dk1">
              <a:hueOff val="0"/>
              <a:satOff val="0"/>
              <a:lumOff val="0"/>
              <a:alphaOff val="0"/>
            </a:schemeClr>
          </a:fontRef>
        </p:style>
        <p:txBody>
          <a:bodyPr spcFirstLastPara="0" vert="horz" wrap="square" lIns="3110173" tIns="1007884" rIns="693353" bIns="2584343" numCol="1" spcCol="1270" anchor="ctr" anchorCtr="0">
            <a:noAutofit/>
          </a:bodyPr>
          <a:lstStyle/>
          <a:p>
            <a:pPr marL="0" lvl="0" indent="0" algn="ctr" defTabSz="1066800">
              <a:lnSpc>
                <a:spcPct val="90000"/>
              </a:lnSpc>
              <a:spcBef>
                <a:spcPct val="0"/>
              </a:spcBef>
              <a:spcAft>
                <a:spcPct val="35000"/>
              </a:spcAft>
              <a:buNone/>
            </a:pPr>
            <a:r>
              <a:rPr lang="en-NZ" sz="2400" b="1" kern="1200" dirty="0">
                <a:solidFill>
                  <a:schemeClr val="bg1"/>
                </a:solidFill>
                <a:latin typeface="Arial" panose="020B0604020202020204" pitchFamily="34" charset="0"/>
                <a:cs typeface="Arial" panose="020B0604020202020204" pitchFamily="34" charset="0"/>
              </a:rPr>
              <a:t>Background  to the model</a:t>
            </a:r>
            <a:endParaRPr lang="en-US" sz="2400" b="1" kern="1200" dirty="0">
              <a:solidFill>
                <a:schemeClr val="bg1"/>
              </a:solidFill>
              <a:latin typeface="Arial" panose="020B0604020202020204" pitchFamily="34" charset="0"/>
              <a:cs typeface="Arial" panose="020B0604020202020204" pitchFamily="34" charset="0"/>
            </a:endParaRPr>
          </a:p>
        </p:txBody>
      </p:sp>
      <p:sp>
        <p:nvSpPr>
          <p:cNvPr id="7" name="Freeform: Shape 6">
            <a:extLst>
              <a:ext uri="{FF2B5EF4-FFF2-40B4-BE49-F238E27FC236}">
                <a16:creationId xmlns:a16="http://schemas.microsoft.com/office/drawing/2014/main" id="{71667614-5600-4E62-B303-80A7EDF0DEE1}"/>
              </a:ext>
            </a:extLst>
          </p:cNvPr>
          <p:cNvSpPr/>
          <p:nvPr/>
        </p:nvSpPr>
        <p:spPr>
          <a:xfrm>
            <a:off x="5003642" y="344511"/>
            <a:ext cx="5664423" cy="5296900"/>
          </a:xfrm>
          <a:custGeom>
            <a:avLst/>
            <a:gdLst>
              <a:gd name="connsiteX0" fmla="*/ 5242107 w 5664423"/>
              <a:gd name="connsiteY0" fmla="*/ 4039804 h 5296900"/>
              <a:gd name="connsiteX1" fmla="*/ 2832211 w 5664423"/>
              <a:gd name="connsiteY1" fmla="*/ 5296900 h 5296900"/>
              <a:gd name="connsiteX2" fmla="*/ 422315 w 5664423"/>
              <a:gd name="connsiteY2" fmla="*/ 4039804 h 5296900"/>
              <a:gd name="connsiteX3" fmla="*/ 2832212 w 5664423"/>
              <a:gd name="connsiteY3" fmla="*/ 2648450 h 5296900"/>
              <a:gd name="connsiteX4" fmla="*/ 5242107 w 5664423"/>
              <a:gd name="connsiteY4" fmla="*/ 4039804 h 52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423" h="5296900">
                <a:moveTo>
                  <a:pt x="5242107" y="4039804"/>
                </a:moveTo>
                <a:cubicBezTo>
                  <a:pt x="4726197" y="4821191"/>
                  <a:pt x="3814248" y="5296900"/>
                  <a:pt x="2832211" y="5296900"/>
                </a:cubicBezTo>
                <a:cubicBezTo>
                  <a:pt x="1850174" y="5296900"/>
                  <a:pt x="938225" y="4821191"/>
                  <a:pt x="422315" y="4039804"/>
                </a:cubicBezTo>
                <a:lnTo>
                  <a:pt x="2832212" y="2648450"/>
                </a:lnTo>
                <a:lnTo>
                  <a:pt x="5242107" y="4039804"/>
                </a:lnTo>
                <a:close/>
              </a:path>
            </a:pathLst>
          </a:custGeom>
        </p:spPr>
        <p:style>
          <a:lnRef idx="0">
            <a:schemeClr val="accent3"/>
          </a:lnRef>
          <a:fillRef idx="3">
            <a:schemeClr val="accent3"/>
          </a:fillRef>
          <a:effectRef idx="3">
            <a:schemeClr val="accent3"/>
          </a:effectRef>
          <a:fontRef idx="minor">
            <a:schemeClr val="dk1">
              <a:hueOff val="0"/>
              <a:satOff val="0"/>
              <a:lumOff val="0"/>
              <a:alphaOff val="0"/>
            </a:schemeClr>
          </a:fontRef>
        </p:style>
        <p:txBody>
          <a:bodyPr spcFirstLastPara="0" vert="horz" wrap="square" lIns="1581453" tIns="3372572" rIns="1581453" bIns="345772" numCol="1" spcCol="1270" anchor="ctr" anchorCtr="0">
            <a:noAutofit/>
          </a:bodyPr>
          <a:lstStyle/>
          <a:p>
            <a:pPr marL="0" lvl="0" indent="0" algn="ctr" defTabSz="1066800">
              <a:lnSpc>
                <a:spcPct val="90000"/>
              </a:lnSpc>
              <a:spcBef>
                <a:spcPct val="0"/>
              </a:spcBef>
              <a:spcAft>
                <a:spcPct val="35000"/>
              </a:spcAft>
              <a:buNone/>
            </a:pPr>
            <a:r>
              <a:rPr lang="en-NZ" sz="2400" b="1" kern="1200" dirty="0">
                <a:solidFill>
                  <a:schemeClr val="bg1"/>
                </a:solidFill>
                <a:latin typeface="Arial" panose="020B0604020202020204" pitchFamily="34" charset="0"/>
                <a:cs typeface="Arial" panose="020B0604020202020204" pitchFamily="34" charset="0"/>
              </a:rPr>
              <a:t>Overview of the model</a:t>
            </a:r>
            <a:endParaRPr lang="en-US" sz="2400" b="1" kern="1200" dirty="0">
              <a:solidFill>
                <a:schemeClr val="bg1"/>
              </a:solidFill>
              <a:latin typeface="Arial" panose="020B0604020202020204" pitchFamily="34" charset="0"/>
              <a:cs typeface="Arial" panose="020B0604020202020204" pitchFamily="34" charset="0"/>
            </a:endParaRPr>
          </a:p>
        </p:txBody>
      </p:sp>
      <p:sp>
        <p:nvSpPr>
          <p:cNvPr id="8" name="Freeform: Shape 7">
            <a:extLst>
              <a:ext uri="{FF2B5EF4-FFF2-40B4-BE49-F238E27FC236}">
                <a16:creationId xmlns:a16="http://schemas.microsoft.com/office/drawing/2014/main" id="{2C2C0952-9624-4694-A01B-2467284528B2}"/>
              </a:ext>
            </a:extLst>
          </p:cNvPr>
          <p:cNvSpPr/>
          <p:nvPr/>
        </p:nvSpPr>
        <p:spPr>
          <a:xfrm>
            <a:off x="5003642" y="344511"/>
            <a:ext cx="5664423" cy="5296900"/>
          </a:xfrm>
          <a:custGeom>
            <a:avLst/>
            <a:gdLst>
              <a:gd name="connsiteX0" fmla="*/ 422316 w 5664423"/>
              <a:gd name="connsiteY0" fmla="*/ 4039804 h 5296900"/>
              <a:gd name="connsiteX1" fmla="*/ 422316 w 5664423"/>
              <a:gd name="connsiteY1" fmla="*/ 1257096 h 5296900"/>
              <a:gd name="connsiteX2" fmla="*/ 2832212 w 5664423"/>
              <a:gd name="connsiteY2" fmla="*/ 0 h 5296900"/>
              <a:gd name="connsiteX3" fmla="*/ 2832212 w 5664423"/>
              <a:gd name="connsiteY3" fmla="*/ 2648450 h 5296900"/>
              <a:gd name="connsiteX4" fmla="*/ 422316 w 5664423"/>
              <a:gd name="connsiteY4" fmla="*/ 4039804 h 52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423" h="5296900">
                <a:moveTo>
                  <a:pt x="422316" y="4039804"/>
                </a:moveTo>
                <a:cubicBezTo>
                  <a:pt x="-140772" y="3186962"/>
                  <a:pt x="-140772" y="2109938"/>
                  <a:pt x="422316" y="1257096"/>
                </a:cubicBezTo>
                <a:cubicBezTo>
                  <a:pt x="938226" y="475709"/>
                  <a:pt x="1850175" y="0"/>
                  <a:pt x="2832212" y="0"/>
                </a:cubicBezTo>
                <a:lnTo>
                  <a:pt x="2832212" y="2648450"/>
                </a:lnTo>
                <a:lnTo>
                  <a:pt x="422316" y="4039804"/>
                </a:lnTo>
                <a:close/>
              </a:path>
            </a:pathLst>
          </a:custGeom>
        </p:spPr>
        <p:style>
          <a:lnRef idx="0">
            <a:schemeClr val="accent1"/>
          </a:lnRef>
          <a:fillRef idx="3">
            <a:schemeClr val="accent1"/>
          </a:fillRef>
          <a:effectRef idx="3">
            <a:schemeClr val="accent1"/>
          </a:effectRef>
          <a:fontRef idx="minor">
            <a:schemeClr val="dk1">
              <a:hueOff val="0"/>
              <a:satOff val="0"/>
              <a:lumOff val="0"/>
              <a:alphaOff val="0"/>
            </a:schemeClr>
          </a:fontRef>
        </p:style>
        <p:txBody>
          <a:bodyPr spcFirstLastPara="0" vert="horz" wrap="square" lIns="637382" tIns="1070942" rIns="3166144" bIns="2521285" numCol="1" spcCol="1270" anchor="ctr" anchorCtr="0">
            <a:noAutofit/>
          </a:bodyPr>
          <a:lstStyle/>
          <a:p>
            <a:pPr marL="0" lvl="0" indent="0" algn="ctr" defTabSz="1066800">
              <a:lnSpc>
                <a:spcPct val="90000"/>
              </a:lnSpc>
              <a:spcBef>
                <a:spcPct val="0"/>
              </a:spcBef>
              <a:spcAft>
                <a:spcPct val="35000"/>
              </a:spcAft>
              <a:buNone/>
            </a:pPr>
            <a:r>
              <a:rPr lang="en-NZ" sz="2400" b="1" kern="1200" dirty="0">
                <a:solidFill>
                  <a:schemeClr val="bg1"/>
                </a:solidFill>
                <a:latin typeface="Arial" panose="020B0604020202020204" pitchFamily="34" charset="0"/>
                <a:cs typeface="Arial" panose="020B0604020202020204" pitchFamily="34" charset="0"/>
              </a:rPr>
              <a:t>Impacts on the industry</a:t>
            </a:r>
            <a:endParaRPr lang="en-US" sz="2400" b="1" kern="1200"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82369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94122" y="0"/>
            <a:ext cx="9197877" cy="6858000"/>
          </a:xfrm>
          <a:prstGeom prst="rect">
            <a:avLst/>
          </a:prstGeom>
          <a:solidFill>
            <a:srgbClr val="DDD9C3"/>
          </a:solidFill>
          <a:ln>
            <a:noFill/>
          </a:ln>
        </p:spPr>
      </p:sp>
      <p:sp>
        <p:nvSpPr>
          <p:cNvPr id="67" name="Rectangle 66"/>
          <p:cNvSpPr/>
          <p:nvPr/>
        </p:nvSpPr>
        <p:spPr>
          <a:xfrm>
            <a:off x="3402087" y="975292"/>
            <a:ext cx="8366174" cy="55409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en-NZ" sz="1662">
              <a:solidFill>
                <a:prstClr val="white"/>
              </a:solidFill>
              <a:latin typeface="Calibri"/>
            </a:endParaRPr>
          </a:p>
        </p:txBody>
      </p:sp>
      <p:sp>
        <p:nvSpPr>
          <p:cNvPr id="6" name="Text Box 3"/>
          <p:cNvSpPr txBox="1"/>
          <p:nvPr/>
        </p:nvSpPr>
        <p:spPr>
          <a:xfrm>
            <a:off x="7289974" y="4178636"/>
            <a:ext cx="4478286" cy="2290553"/>
          </a:xfrm>
          <a:prstGeom prst="rect">
            <a:avLst/>
          </a:prstGeom>
          <a:solidFill>
            <a:srgbClr val="4F81BD"/>
          </a:solidFill>
          <a:ln w="12700">
            <a:solidFill>
              <a:srgbClr val="4F81BD"/>
            </a:solidFill>
          </a:ln>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292" kern="0">
                <a:solidFill>
                  <a:sysClr val="windowText" lastClr="000000"/>
                </a:solidFill>
                <a:latin typeface="Times New Roman"/>
                <a:ea typeface="Times New Roman"/>
              </a:rPr>
              <a:t> </a:t>
            </a:r>
            <a:endParaRPr lang="en-NZ" sz="1108" kern="0">
              <a:solidFill>
                <a:sysClr val="windowText" lastClr="000000"/>
              </a:solidFill>
              <a:latin typeface="Times New Roman"/>
              <a:ea typeface="Times New Roman"/>
            </a:endParaRPr>
          </a:p>
        </p:txBody>
      </p:sp>
      <p:sp>
        <p:nvSpPr>
          <p:cNvPr id="7" name="Rectangle: Rounded Corners 255"/>
          <p:cNvSpPr/>
          <p:nvPr/>
        </p:nvSpPr>
        <p:spPr>
          <a:xfrm>
            <a:off x="3409707" y="1764833"/>
            <a:ext cx="4662854" cy="2287913"/>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9" name="Rectangle 8"/>
          <p:cNvSpPr/>
          <p:nvPr/>
        </p:nvSpPr>
        <p:spPr>
          <a:xfrm>
            <a:off x="5151646" y="2504366"/>
            <a:ext cx="1301262"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a:solidFill>
                  <a:sysClr val="window" lastClr="FFFFFF"/>
                </a:solidFill>
                <a:latin typeface="Arial Narrow"/>
                <a:ea typeface="Calibri"/>
              </a:rPr>
              <a:t>TC  </a:t>
            </a:r>
            <a:endParaRPr lang="en-NZ" sz="1108" kern="0">
              <a:solidFill>
                <a:sysClr val="window" lastClr="FFFFFF"/>
              </a:solidFill>
              <a:latin typeface="Times New Roman"/>
              <a:ea typeface="Times New Roman"/>
            </a:endParaRPr>
          </a:p>
        </p:txBody>
      </p:sp>
      <p:sp>
        <p:nvSpPr>
          <p:cNvPr id="10" name="Rectangle 9"/>
          <p:cNvSpPr/>
          <p:nvPr/>
        </p:nvSpPr>
        <p:spPr>
          <a:xfrm>
            <a:off x="6735623" y="2047217"/>
            <a:ext cx="969469" cy="303862"/>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a:solidFill>
                  <a:sysClr val="window" lastClr="FFFFFF"/>
                </a:solidFill>
                <a:latin typeface="Arial Narrow"/>
                <a:ea typeface="Calibri"/>
              </a:rPr>
              <a:t>Mobile Driver </a:t>
            </a:r>
            <a:endParaRPr lang="en-NZ" sz="1108" kern="0">
              <a:solidFill>
                <a:sysClr val="window" lastClr="FFFFFF"/>
              </a:solidFill>
              <a:latin typeface="Times New Roman"/>
              <a:ea typeface="Times New Roman"/>
            </a:endParaRPr>
          </a:p>
        </p:txBody>
      </p:sp>
      <p:sp>
        <p:nvSpPr>
          <p:cNvPr id="11" name="Rectangle 10"/>
          <p:cNvSpPr/>
          <p:nvPr/>
        </p:nvSpPr>
        <p:spPr>
          <a:xfrm>
            <a:off x="5149634" y="2961515"/>
            <a:ext cx="1301262" cy="303862"/>
          </a:xfrm>
          <a:prstGeom prst="rect">
            <a:avLst/>
          </a:prstGeom>
          <a:solidFill>
            <a:srgbClr val="9BBB59"/>
          </a:solidFill>
          <a:ln w="19050">
            <a:solidFill>
              <a:schemeClr val="tx1"/>
            </a:solidFill>
            <a:prstDash val="sysDot"/>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Universal STMS</a:t>
            </a:r>
            <a:endParaRPr lang="en-NZ" sz="1108" kern="0" dirty="0">
              <a:solidFill>
                <a:sysClr val="window" lastClr="FFFFFF"/>
              </a:solidFill>
              <a:latin typeface="Times New Roman"/>
              <a:ea typeface="Times New Roman"/>
            </a:endParaRPr>
          </a:p>
        </p:txBody>
      </p:sp>
      <p:sp>
        <p:nvSpPr>
          <p:cNvPr id="12" name="Rectangle 11"/>
          <p:cNvSpPr/>
          <p:nvPr/>
        </p:nvSpPr>
        <p:spPr>
          <a:xfrm>
            <a:off x="3704111" y="3590690"/>
            <a:ext cx="1129846"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L1</a:t>
            </a:r>
            <a:endParaRPr lang="en-NZ" sz="1108" kern="0" dirty="0">
              <a:solidFill>
                <a:sysClr val="window" lastClr="FFFFFF"/>
              </a:solidFill>
              <a:latin typeface="Times New Roman"/>
              <a:ea typeface="Times New Roman"/>
            </a:endParaRPr>
          </a:p>
        </p:txBody>
      </p:sp>
      <p:sp>
        <p:nvSpPr>
          <p:cNvPr id="13" name="Rectangle 12"/>
          <p:cNvSpPr/>
          <p:nvPr/>
        </p:nvSpPr>
        <p:spPr>
          <a:xfrm>
            <a:off x="5235689" y="3590691"/>
            <a:ext cx="1129846" cy="303659"/>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L2</a:t>
            </a:r>
            <a:endParaRPr lang="en-NZ" sz="1108" kern="0" dirty="0">
              <a:solidFill>
                <a:sysClr val="window" lastClr="FFFFFF"/>
              </a:solidFill>
              <a:latin typeface="Times New Roman"/>
              <a:ea typeface="Times New Roman"/>
            </a:endParaRPr>
          </a:p>
        </p:txBody>
      </p:sp>
      <p:sp>
        <p:nvSpPr>
          <p:cNvPr id="14" name="Rectangle 13"/>
          <p:cNvSpPr/>
          <p:nvPr/>
        </p:nvSpPr>
        <p:spPr>
          <a:xfrm>
            <a:off x="6731828" y="3590690"/>
            <a:ext cx="1129846"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L3</a:t>
            </a:r>
            <a:endParaRPr lang="en-NZ" sz="1108" kern="0" dirty="0">
              <a:solidFill>
                <a:sysClr val="window" lastClr="FFFFFF"/>
              </a:solidFill>
              <a:latin typeface="Times New Roman"/>
              <a:ea typeface="Times New Roman"/>
            </a:endParaRPr>
          </a:p>
        </p:txBody>
      </p:sp>
      <p:cxnSp>
        <p:nvCxnSpPr>
          <p:cNvPr id="15" name="Straight Arrow Connector 14"/>
          <p:cNvCxnSpPr/>
          <p:nvPr/>
        </p:nvCxnSpPr>
        <p:spPr>
          <a:xfrm>
            <a:off x="5797588" y="2351080"/>
            <a:ext cx="0" cy="153287"/>
          </a:xfrm>
          <a:prstGeom prst="straightConnector1">
            <a:avLst/>
          </a:prstGeom>
          <a:noFill/>
          <a:ln w="19050" cap="flat" cmpd="sng" algn="ctr">
            <a:solidFill>
              <a:srgbClr val="544A4F"/>
            </a:solidFill>
            <a:prstDash val="solid"/>
            <a:miter lim="800000"/>
            <a:tailEnd type="triangle"/>
          </a:ln>
          <a:effectLst/>
        </p:spPr>
      </p:cxnSp>
      <p:cxnSp>
        <p:nvCxnSpPr>
          <p:cNvPr id="16" name="Straight Arrow Connector 15"/>
          <p:cNvCxnSpPr/>
          <p:nvPr/>
        </p:nvCxnSpPr>
        <p:spPr>
          <a:xfrm flipH="1">
            <a:off x="5795576" y="2808230"/>
            <a:ext cx="2012" cy="153287"/>
          </a:xfrm>
          <a:prstGeom prst="straightConnector1">
            <a:avLst/>
          </a:prstGeom>
          <a:noFill/>
          <a:ln w="19050" cap="flat" cmpd="sng" algn="ctr">
            <a:solidFill>
              <a:srgbClr val="544A4F"/>
            </a:solidFill>
            <a:prstDash val="solid"/>
            <a:miter lim="800000"/>
            <a:tailEnd type="triangle"/>
          </a:ln>
          <a:effectLst/>
        </p:spPr>
      </p:cxnSp>
      <p:sp>
        <p:nvSpPr>
          <p:cNvPr id="17" name="Text Box 264"/>
          <p:cNvSpPr txBox="1"/>
          <p:nvPr/>
        </p:nvSpPr>
        <p:spPr>
          <a:xfrm>
            <a:off x="3405894" y="1641871"/>
            <a:ext cx="4667421"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TTM crew</a:t>
            </a:r>
            <a:endParaRPr lang="en-NZ" sz="1108" kern="0" spc="185" dirty="0">
              <a:solidFill>
                <a:sysClr val="windowText" lastClr="000000"/>
              </a:solidFill>
              <a:latin typeface="Arial"/>
              <a:ea typeface="Calibri"/>
              <a:cs typeface="Times New Roman"/>
            </a:endParaRPr>
          </a:p>
        </p:txBody>
      </p:sp>
      <p:cxnSp>
        <p:nvCxnSpPr>
          <p:cNvPr id="18" name="Straight Arrow Connector 17"/>
          <p:cNvCxnSpPr>
            <a:endCxn id="10" idx="1"/>
          </p:cNvCxnSpPr>
          <p:nvPr/>
        </p:nvCxnSpPr>
        <p:spPr>
          <a:xfrm>
            <a:off x="6452908" y="2199148"/>
            <a:ext cx="282714" cy="0"/>
          </a:xfrm>
          <a:prstGeom prst="straightConnector1">
            <a:avLst/>
          </a:prstGeom>
          <a:noFill/>
          <a:ln w="19050" cap="flat" cmpd="sng" algn="ctr">
            <a:solidFill>
              <a:srgbClr val="544A4F"/>
            </a:solidFill>
            <a:prstDash val="solid"/>
            <a:miter lim="800000"/>
            <a:tailEnd type="triangle"/>
          </a:ln>
          <a:effectLst/>
        </p:spPr>
      </p:cxnSp>
      <p:sp>
        <p:nvSpPr>
          <p:cNvPr id="19" name="Rectangle: Rounded Corners 267"/>
          <p:cNvSpPr/>
          <p:nvPr/>
        </p:nvSpPr>
        <p:spPr>
          <a:xfrm>
            <a:off x="8204265" y="1755888"/>
            <a:ext cx="3549738" cy="95566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20" name="Rectangle: Rounded Corners 268"/>
          <p:cNvSpPr/>
          <p:nvPr/>
        </p:nvSpPr>
        <p:spPr>
          <a:xfrm>
            <a:off x="8204028" y="2951650"/>
            <a:ext cx="3549737" cy="1103070"/>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21" name="Rectangle 20"/>
          <p:cNvSpPr/>
          <p:nvPr/>
        </p:nvSpPr>
        <p:spPr>
          <a:xfrm>
            <a:off x="8389063" y="2092454"/>
            <a:ext cx="1625781" cy="422031"/>
          </a:xfrm>
          <a:prstGeom prst="rect">
            <a:avLst/>
          </a:prstGeom>
          <a:solidFill>
            <a:srgbClr val="544A4F"/>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spcAft>
                <a:spcPts val="554"/>
              </a:spcAft>
              <a:defRPr/>
            </a:pPr>
            <a:r>
              <a:rPr lang="en-NZ" sz="1108" b="1" kern="0" dirty="0">
                <a:solidFill>
                  <a:sysClr val="window" lastClr="FFFFFF"/>
                </a:solidFill>
                <a:latin typeface="Arial Narrow"/>
                <a:ea typeface="Calibri"/>
              </a:rPr>
              <a:t>General Worker</a:t>
            </a:r>
            <a:br>
              <a:rPr lang="en-NZ" sz="1108" b="1" kern="0" dirty="0">
                <a:solidFill>
                  <a:sysClr val="window" lastClr="FFFFFF"/>
                </a:solidFill>
                <a:latin typeface="Arial Narrow"/>
                <a:ea typeface="Calibri"/>
              </a:rPr>
            </a:br>
            <a:r>
              <a:rPr lang="en-NZ" sz="923" b="1" kern="0" dirty="0">
                <a:solidFill>
                  <a:sysClr val="window" lastClr="FFFFFF"/>
                </a:solidFill>
                <a:latin typeface="Arial Narrow"/>
                <a:ea typeface="Calibri"/>
              </a:rPr>
              <a:t>(Introduction to TTM)</a:t>
            </a:r>
            <a:endParaRPr lang="en-NZ" sz="923" kern="0" dirty="0">
              <a:solidFill>
                <a:sysClr val="window" lastClr="FFFFFF"/>
              </a:solidFill>
              <a:latin typeface="Times New Roman"/>
              <a:ea typeface="Times New Roman"/>
            </a:endParaRPr>
          </a:p>
        </p:txBody>
      </p:sp>
      <p:sp>
        <p:nvSpPr>
          <p:cNvPr id="22" name="Rectangle 21"/>
          <p:cNvSpPr/>
          <p:nvPr/>
        </p:nvSpPr>
        <p:spPr>
          <a:xfrm>
            <a:off x="9933325" y="3301559"/>
            <a:ext cx="1629335" cy="594519"/>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panose="020B0606020202030204" pitchFamily="34" charset="0"/>
                <a:ea typeface="Calibri"/>
              </a:rPr>
              <a:t>Specialist TTM Equipment</a:t>
            </a:r>
            <a:endParaRPr lang="en-NZ" sz="1108" kern="0" dirty="0">
              <a:solidFill>
                <a:sysClr val="window" lastClr="FFFFFF"/>
              </a:solidFill>
              <a:latin typeface="Arial Narrow" panose="020B0606020202030204" pitchFamily="34" charset="0"/>
              <a:ea typeface="Times New Roman"/>
            </a:endParaRPr>
          </a:p>
          <a:p>
            <a:pPr algn="ctr" defTabSz="844083">
              <a:defRPr/>
            </a:pPr>
            <a:r>
              <a:rPr lang="en-NZ" sz="923" b="1" kern="0" dirty="0">
                <a:solidFill>
                  <a:sysClr val="window" lastClr="FFFFFF"/>
                </a:solidFill>
                <a:latin typeface="Arial Narrow" panose="020B0606020202030204" pitchFamily="34" charset="0"/>
                <a:ea typeface="Calibri"/>
                <a:cs typeface="Times New Roman"/>
              </a:rPr>
              <a:t>(eg </a:t>
            </a:r>
            <a:r>
              <a:rPr lang="en-NZ" sz="923" b="1" kern="0" dirty="0">
                <a:solidFill>
                  <a:sysClr val="window" lastClr="FFFFFF"/>
                </a:solidFill>
                <a:latin typeface="Arial Narrow" panose="020B0606020202030204" pitchFamily="34" charset="0"/>
                <a:ea typeface="Calibri"/>
              </a:rPr>
              <a:t>portable</a:t>
            </a:r>
            <a:r>
              <a:rPr lang="en-NZ" sz="923" b="1" kern="0" dirty="0">
                <a:solidFill>
                  <a:sysClr val="window" lastClr="FFFFFF"/>
                </a:solidFill>
                <a:latin typeface="Arial Narrow" panose="020B0606020202030204" pitchFamily="34" charset="0"/>
                <a:ea typeface="Calibri"/>
                <a:cs typeface="Times New Roman"/>
              </a:rPr>
              <a:t> traffic signals, barriers, VMS)</a:t>
            </a:r>
            <a:endParaRPr lang="en-NZ" sz="923" kern="0" dirty="0">
              <a:solidFill>
                <a:sysClr val="window" lastClr="FFFFFF"/>
              </a:solidFill>
              <a:latin typeface="Arial Narrow" panose="020B0606020202030204" pitchFamily="34" charset="0"/>
              <a:ea typeface="Times New Roman"/>
            </a:endParaRPr>
          </a:p>
        </p:txBody>
      </p:sp>
      <p:sp>
        <p:nvSpPr>
          <p:cNvPr id="23" name="Rectangle 22"/>
          <p:cNvSpPr/>
          <p:nvPr/>
        </p:nvSpPr>
        <p:spPr>
          <a:xfrm>
            <a:off x="8378681" y="3292180"/>
            <a:ext cx="1389186" cy="354864"/>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Inspector</a:t>
            </a:r>
            <a:endParaRPr lang="en-NZ" sz="1108" kern="0" dirty="0">
              <a:solidFill>
                <a:sysClr val="window" lastClr="FFFFFF"/>
              </a:solidFill>
              <a:latin typeface="Times New Roman"/>
              <a:ea typeface="Times New Roman"/>
            </a:endParaRPr>
          </a:p>
        </p:txBody>
      </p:sp>
      <p:sp>
        <p:nvSpPr>
          <p:cNvPr id="25" name="Text Box 273"/>
          <p:cNvSpPr txBox="1"/>
          <p:nvPr/>
        </p:nvSpPr>
        <p:spPr>
          <a:xfrm>
            <a:off x="8202791" y="2834936"/>
            <a:ext cx="3555609" cy="27925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Specialist TTM activities</a:t>
            </a:r>
            <a:endParaRPr lang="en-NZ" sz="1108" kern="0" spc="185" dirty="0">
              <a:solidFill>
                <a:sysClr val="windowText" lastClr="000000"/>
              </a:solidFill>
              <a:latin typeface="Arial"/>
              <a:ea typeface="Calibri"/>
              <a:cs typeface="Times New Roman"/>
            </a:endParaRPr>
          </a:p>
        </p:txBody>
      </p:sp>
      <p:sp>
        <p:nvSpPr>
          <p:cNvPr id="26" name="Text Box 274"/>
          <p:cNvSpPr txBox="1"/>
          <p:nvPr/>
        </p:nvSpPr>
        <p:spPr>
          <a:xfrm>
            <a:off x="8209825" y="1639134"/>
            <a:ext cx="3541247" cy="27925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Roles which interact with TTM crews</a:t>
            </a:r>
            <a:endParaRPr lang="en-NZ" sz="1108" kern="0" spc="185" dirty="0">
              <a:solidFill>
                <a:sysClr val="windowText" lastClr="000000"/>
              </a:solidFill>
              <a:latin typeface="Arial"/>
              <a:ea typeface="Calibri"/>
              <a:cs typeface="Times New Roman"/>
            </a:endParaRPr>
          </a:p>
        </p:txBody>
      </p:sp>
      <p:cxnSp>
        <p:nvCxnSpPr>
          <p:cNvPr id="27" name="Connector: Elbow 276"/>
          <p:cNvCxnSpPr>
            <a:stCxn id="11" idx="2"/>
            <a:endCxn id="14" idx="0"/>
          </p:cNvCxnSpPr>
          <p:nvPr/>
        </p:nvCxnSpPr>
        <p:spPr>
          <a:xfrm>
            <a:off x="5800266" y="3265378"/>
            <a:ext cx="1496486" cy="325313"/>
          </a:xfrm>
          <a:prstGeom prst="straightConnector1">
            <a:avLst/>
          </a:prstGeom>
          <a:noFill/>
          <a:ln w="19050" cap="flat" cmpd="sng" algn="ctr">
            <a:solidFill>
              <a:srgbClr val="544A4F"/>
            </a:solidFill>
            <a:prstDash val="sysDot"/>
            <a:miter lim="800000"/>
            <a:tailEnd type="triangle"/>
          </a:ln>
          <a:effectLst/>
        </p:spPr>
      </p:cxnSp>
      <p:cxnSp>
        <p:nvCxnSpPr>
          <p:cNvPr id="28" name="Connector: Elbow 277"/>
          <p:cNvCxnSpPr>
            <a:cxnSpLocks/>
            <a:stCxn id="11" idx="2"/>
            <a:endCxn id="13" idx="0"/>
          </p:cNvCxnSpPr>
          <p:nvPr/>
        </p:nvCxnSpPr>
        <p:spPr>
          <a:xfrm rot="16200000" flipH="1">
            <a:off x="5637783" y="3427861"/>
            <a:ext cx="325313" cy="347"/>
          </a:xfrm>
          <a:prstGeom prst="bentConnector3">
            <a:avLst>
              <a:gd name="adj1" fmla="val 50000"/>
            </a:avLst>
          </a:prstGeom>
          <a:noFill/>
          <a:ln w="19050" cap="flat" cmpd="sng" algn="ctr">
            <a:solidFill>
              <a:srgbClr val="544A4F"/>
            </a:solidFill>
            <a:prstDash val="sysDot"/>
            <a:miter lim="800000"/>
            <a:tailEnd type="triangle"/>
          </a:ln>
          <a:effectLst/>
        </p:spPr>
      </p:cxnSp>
      <p:cxnSp>
        <p:nvCxnSpPr>
          <p:cNvPr id="29" name="Connector: Elbow 278"/>
          <p:cNvCxnSpPr>
            <a:stCxn id="11" idx="2"/>
            <a:endCxn id="12" idx="0"/>
          </p:cNvCxnSpPr>
          <p:nvPr/>
        </p:nvCxnSpPr>
        <p:spPr>
          <a:xfrm flipH="1">
            <a:off x="4269035" y="3265378"/>
            <a:ext cx="1531231" cy="325313"/>
          </a:xfrm>
          <a:prstGeom prst="straightConnector1">
            <a:avLst/>
          </a:prstGeom>
          <a:noFill/>
          <a:ln w="19050" cap="flat" cmpd="sng" algn="ctr">
            <a:solidFill>
              <a:srgbClr val="544A4F"/>
            </a:solidFill>
            <a:prstDash val="sysDot"/>
            <a:miter lim="800000"/>
            <a:tailEnd type="triangle"/>
          </a:ln>
          <a:effectLst/>
        </p:spPr>
      </p:cxnSp>
      <p:sp>
        <p:nvSpPr>
          <p:cNvPr id="30" name="Rectangle: Rounded Corners 143"/>
          <p:cNvSpPr/>
          <p:nvPr/>
        </p:nvSpPr>
        <p:spPr>
          <a:xfrm>
            <a:off x="9233394" y="4698203"/>
            <a:ext cx="2382777" cy="163163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31" name="Rectangle: Rounded Corners 147"/>
          <p:cNvSpPr/>
          <p:nvPr/>
        </p:nvSpPr>
        <p:spPr>
          <a:xfrm>
            <a:off x="7410804" y="4698203"/>
            <a:ext cx="1704032" cy="163163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32" name="Rectangle 31"/>
          <p:cNvSpPr/>
          <p:nvPr/>
        </p:nvSpPr>
        <p:spPr>
          <a:xfrm>
            <a:off x="7569412" y="4989783"/>
            <a:ext cx="1392702" cy="804510"/>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Specialist Activities</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Traffic signals</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Sealing</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Road marking</a:t>
            </a:r>
            <a:r>
              <a:rPr lang="en-NZ" sz="1108" b="1" kern="0" dirty="0">
                <a:solidFill>
                  <a:sysClr val="window" lastClr="FFFFFF"/>
                </a:solidFill>
                <a:latin typeface="Arial Narrow"/>
                <a:ea typeface="Calibri"/>
              </a:rPr>
              <a:t> </a:t>
            </a:r>
            <a:endParaRPr lang="en-NZ" sz="1108" kern="0" dirty="0">
              <a:solidFill>
                <a:sysClr val="window" lastClr="FFFFFF"/>
              </a:solidFill>
              <a:latin typeface="Times New Roman"/>
              <a:ea typeface="Times New Roman"/>
            </a:endParaRPr>
          </a:p>
        </p:txBody>
      </p:sp>
      <p:sp>
        <p:nvSpPr>
          <p:cNvPr id="33" name="Rectangle 32"/>
          <p:cNvSpPr/>
          <p:nvPr/>
        </p:nvSpPr>
        <p:spPr>
          <a:xfrm>
            <a:off x="9369468" y="5039913"/>
            <a:ext cx="1012874"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TTM Mentor</a:t>
            </a:r>
            <a:endParaRPr lang="en-NZ" sz="1108" kern="0" dirty="0">
              <a:solidFill>
                <a:sysClr val="window" lastClr="FFFFFF"/>
              </a:solidFill>
              <a:latin typeface="Times New Roman"/>
              <a:ea typeface="Times New Roman"/>
            </a:endParaRPr>
          </a:p>
        </p:txBody>
      </p:sp>
      <p:sp>
        <p:nvSpPr>
          <p:cNvPr id="34" name="Rectangle 33"/>
          <p:cNvSpPr/>
          <p:nvPr/>
        </p:nvSpPr>
        <p:spPr>
          <a:xfrm>
            <a:off x="10493455" y="5733690"/>
            <a:ext cx="1012874"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CoPTTM Assessor</a:t>
            </a:r>
            <a:endParaRPr lang="en-NZ" sz="1108" kern="0" dirty="0">
              <a:solidFill>
                <a:sysClr val="window" lastClr="FFFFFF"/>
              </a:solidFill>
              <a:latin typeface="Times New Roman"/>
              <a:ea typeface="Times New Roman"/>
            </a:endParaRPr>
          </a:p>
        </p:txBody>
      </p:sp>
      <p:sp>
        <p:nvSpPr>
          <p:cNvPr id="35" name="Rectangle 34"/>
          <p:cNvSpPr/>
          <p:nvPr/>
        </p:nvSpPr>
        <p:spPr>
          <a:xfrm>
            <a:off x="10493456" y="5039913"/>
            <a:ext cx="1012623"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TTM Verifier</a:t>
            </a:r>
            <a:endParaRPr lang="en-NZ" sz="1108" kern="0" dirty="0">
              <a:solidFill>
                <a:sysClr val="window" lastClr="FFFFFF"/>
              </a:solidFill>
              <a:latin typeface="Times New Roman"/>
              <a:ea typeface="Times New Roman"/>
            </a:endParaRPr>
          </a:p>
        </p:txBody>
      </p:sp>
      <p:sp>
        <p:nvSpPr>
          <p:cNvPr id="36" name="Rectangle 35"/>
          <p:cNvSpPr/>
          <p:nvPr/>
        </p:nvSpPr>
        <p:spPr>
          <a:xfrm>
            <a:off x="9369468" y="5733690"/>
            <a:ext cx="1012874"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CoPTTM Trainer</a:t>
            </a:r>
            <a:endParaRPr lang="en-NZ" sz="1108" kern="0" dirty="0">
              <a:solidFill>
                <a:sysClr val="window" lastClr="FFFFFF"/>
              </a:solidFill>
              <a:latin typeface="Times New Roman"/>
              <a:ea typeface="Times New Roman"/>
            </a:endParaRPr>
          </a:p>
        </p:txBody>
      </p:sp>
      <p:sp>
        <p:nvSpPr>
          <p:cNvPr id="37" name="Text Box 181"/>
          <p:cNvSpPr txBox="1"/>
          <p:nvPr/>
        </p:nvSpPr>
        <p:spPr>
          <a:xfrm>
            <a:off x="7408316" y="4594535"/>
            <a:ext cx="1706173"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Specialist STMS</a:t>
            </a:r>
            <a:endParaRPr lang="en-NZ" sz="1108" kern="0" spc="185" dirty="0">
              <a:solidFill>
                <a:sysClr val="windowText" lastClr="000000"/>
              </a:solidFill>
              <a:latin typeface="Arial"/>
              <a:ea typeface="Calibri"/>
              <a:cs typeface="Times New Roman"/>
            </a:endParaRPr>
          </a:p>
        </p:txBody>
      </p:sp>
      <p:sp>
        <p:nvSpPr>
          <p:cNvPr id="38" name="Text Box 182"/>
          <p:cNvSpPr txBox="1"/>
          <p:nvPr/>
        </p:nvSpPr>
        <p:spPr>
          <a:xfrm>
            <a:off x="9233393" y="4594535"/>
            <a:ext cx="2382646"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Training and assessment</a:t>
            </a:r>
            <a:endParaRPr lang="en-NZ" sz="1108" kern="0" spc="185" dirty="0">
              <a:solidFill>
                <a:sysClr val="windowText" lastClr="000000"/>
              </a:solidFill>
              <a:latin typeface="Arial"/>
              <a:ea typeface="Calibri"/>
              <a:cs typeface="Times New Roman"/>
            </a:endParaRPr>
          </a:p>
        </p:txBody>
      </p:sp>
      <p:sp>
        <p:nvSpPr>
          <p:cNvPr id="39" name="Rectangle 38"/>
          <p:cNvSpPr/>
          <p:nvPr/>
        </p:nvSpPr>
        <p:spPr>
          <a:xfrm>
            <a:off x="3409708" y="4173009"/>
            <a:ext cx="3727773" cy="2290553"/>
          </a:xfrm>
          <a:prstGeom prst="rect">
            <a:avLst/>
          </a:prstGeom>
          <a:solidFill>
            <a:srgbClr val="4F81BD"/>
          </a:solidFill>
          <a:ln w="12700" cap="flat" cmpd="sng" algn="ctr">
            <a:solidFill>
              <a:srgbClr val="4F81B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40" name="Rectangle: Rounded Corners 49"/>
          <p:cNvSpPr/>
          <p:nvPr/>
        </p:nvSpPr>
        <p:spPr>
          <a:xfrm>
            <a:off x="3573941" y="4698203"/>
            <a:ext cx="3429896" cy="163060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41" name="Rectangle 40"/>
          <p:cNvSpPr/>
          <p:nvPr/>
        </p:nvSpPr>
        <p:spPr>
          <a:xfrm>
            <a:off x="3750917" y="5039914"/>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TMP Designer</a:t>
            </a:r>
            <a:endParaRPr lang="en-NZ" sz="1108" kern="0" dirty="0">
              <a:solidFill>
                <a:sysClr val="window" lastClr="FFFFFF"/>
              </a:solidFill>
              <a:latin typeface="Times New Roman"/>
              <a:ea typeface="Times New Roman"/>
            </a:endParaRPr>
          </a:p>
        </p:txBody>
      </p:sp>
      <p:sp>
        <p:nvSpPr>
          <p:cNvPr id="42" name="Rectangle 41"/>
          <p:cNvSpPr/>
          <p:nvPr/>
        </p:nvSpPr>
        <p:spPr>
          <a:xfrm>
            <a:off x="3750917" y="5734276"/>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TMP Approver</a:t>
            </a:r>
            <a:endParaRPr lang="en-NZ" sz="1108" kern="0" dirty="0">
              <a:solidFill>
                <a:sysClr val="window" lastClr="FFFFFF"/>
              </a:solidFill>
              <a:latin typeface="Times New Roman"/>
              <a:ea typeface="Times New Roman"/>
            </a:endParaRPr>
          </a:p>
        </p:txBody>
      </p:sp>
      <p:sp>
        <p:nvSpPr>
          <p:cNvPr id="43" name="Rectangle 42"/>
          <p:cNvSpPr/>
          <p:nvPr/>
        </p:nvSpPr>
        <p:spPr>
          <a:xfrm>
            <a:off x="5431040" y="5734276"/>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Corridor Manager and TMC</a:t>
            </a:r>
            <a:endParaRPr lang="en-NZ" sz="1108" kern="0" dirty="0">
              <a:solidFill>
                <a:sysClr val="window" lastClr="FFFFFF"/>
              </a:solidFill>
              <a:latin typeface="Times New Roman"/>
              <a:ea typeface="Times New Roman"/>
            </a:endParaRPr>
          </a:p>
        </p:txBody>
      </p:sp>
      <p:sp>
        <p:nvSpPr>
          <p:cNvPr id="44" name="Text Box 258"/>
          <p:cNvSpPr txBox="1"/>
          <p:nvPr/>
        </p:nvSpPr>
        <p:spPr>
          <a:xfrm>
            <a:off x="3574104" y="4594537"/>
            <a:ext cx="3428759" cy="27842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Audit, planning and network management</a:t>
            </a:r>
            <a:endParaRPr lang="en-NZ" sz="1108" kern="0" spc="185" dirty="0">
              <a:solidFill>
                <a:sysClr val="windowText" lastClr="000000"/>
              </a:solidFill>
              <a:latin typeface="Arial"/>
              <a:ea typeface="Calibri"/>
              <a:cs typeface="Times New Roman"/>
            </a:endParaRPr>
          </a:p>
        </p:txBody>
      </p:sp>
      <p:cxnSp>
        <p:nvCxnSpPr>
          <p:cNvPr id="45" name="Connector: Elbow 54"/>
          <p:cNvCxnSpPr>
            <a:stCxn id="41" idx="2"/>
            <a:endCxn id="43" idx="0"/>
          </p:cNvCxnSpPr>
          <p:nvPr/>
        </p:nvCxnSpPr>
        <p:spPr>
          <a:xfrm rot="16200000" flipH="1">
            <a:off x="5150871" y="4757755"/>
            <a:ext cx="272918" cy="1680123"/>
          </a:xfrm>
          <a:prstGeom prst="bentConnector3">
            <a:avLst>
              <a:gd name="adj1" fmla="val 50000"/>
            </a:avLst>
          </a:prstGeom>
          <a:noFill/>
          <a:ln w="19050" cap="flat" cmpd="sng" algn="ctr">
            <a:solidFill>
              <a:srgbClr val="544A4F"/>
            </a:solidFill>
            <a:prstDash val="solid"/>
            <a:miter lim="800000"/>
            <a:tailEnd type="triangle"/>
          </a:ln>
          <a:effectLst/>
        </p:spPr>
      </p:cxnSp>
      <p:sp>
        <p:nvSpPr>
          <p:cNvPr id="47" name="Rectangle 46"/>
          <p:cNvSpPr/>
          <p:nvPr/>
        </p:nvSpPr>
        <p:spPr>
          <a:xfrm>
            <a:off x="5431040" y="5039914"/>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TTM Audit</a:t>
            </a:r>
            <a:endParaRPr lang="en-NZ" sz="1108" kern="0" dirty="0">
              <a:solidFill>
                <a:sysClr val="window" lastClr="FFFFFF"/>
              </a:solidFill>
              <a:latin typeface="Times New Roman"/>
              <a:ea typeface="Times New Roman"/>
            </a:endParaRPr>
          </a:p>
        </p:txBody>
      </p:sp>
      <p:sp>
        <p:nvSpPr>
          <p:cNvPr id="48" name="Rectangle 47"/>
          <p:cNvSpPr/>
          <p:nvPr/>
        </p:nvSpPr>
        <p:spPr>
          <a:xfrm>
            <a:off x="3676827" y="4131136"/>
            <a:ext cx="3184926" cy="505367"/>
          </a:xfrm>
          <a:prstGeom prst="rect">
            <a:avLst/>
          </a:prstGeom>
          <a:noFill/>
          <a:ln w="1270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00" kern="0" dirty="0">
                <a:solidFill>
                  <a:srgbClr val="FFFFFF"/>
                </a:solidFill>
                <a:latin typeface="Arial"/>
                <a:ea typeface="Calibri"/>
                <a:cs typeface="Times New Roman"/>
              </a:rPr>
              <a:t>For these learning blocks the person must be at least </a:t>
            </a:r>
            <a:br>
              <a:rPr lang="en-NZ" sz="900" kern="0" dirty="0">
                <a:solidFill>
                  <a:srgbClr val="FFFFFF"/>
                </a:solidFill>
                <a:latin typeface="Arial"/>
                <a:ea typeface="Calibri"/>
                <a:cs typeface="Times New Roman"/>
              </a:rPr>
            </a:br>
            <a:r>
              <a:rPr lang="en-NZ" sz="900" b="1" kern="0" dirty="0">
                <a:solidFill>
                  <a:srgbClr val="FFC000"/>
                </a:solidFill>
                <a:latin typeface="Arial"/>
                <a:ea typeface="Calibri"/>
                <a:cs typeface="Times New Roman"/>
              </a:rPr>
              <a:t>STMS Non-practising</a:t>
            </a:r>
            <a:r>
              <a:rPr lang="en-NZ" sz="900" kern="0" dirty="0">
                <a:solidFill>
                  <a:srgbClr val="FFC000"/>
                </a:solidFill>
                <a:latin typeface="Arial"/>
                <a:ea typeface="Calibri"/>
                <a:cs typeface="Times New Roman"/>
              </a:rPr>
              <a:t> </a:t>
            </a:r>
            <a:r>
              <a:rPr lang="en-NZ" sz="900" kern="0" dirty="0">
                <a:solidFill>
                  <a:srgbClr val="FFFFFF"/>
                </a:solidFill>
                <a:latin typeface="Arial"/>
                <a:ea typeface="Calibri"/>
                <a:cs typeface="Times New Roman"/>
              </a:rPr>
              <a:t>qualified for the level of road</a:t>
            </a:r>
            <a:endParaRPr lang="en-NZ" sz="900" kern="0" dirty="0">
              <a:solidFill>
                <a:sysClr val="windowText" lastClr="000000"/>
              </a:solidFill>
              <a:latin typeface="Times New Roman"/>
              <a:ea typeface="Times New Roman"/>
            </a:endParaRPr>
          </a:p>
        </p:txBody>
      </p:sp>
      <p:sp>
        <p:nvSpPr>
          <p:cNvPr id="49" name="Rectangle 48"/>
          <p:cNvSpPr/>
          <p:nvPr/>
        </p:nvSpPr>
        <p:spPr>
          <a:xfrm>
            <a:off x="8268522" y="4198342"/>
            <a:ext cx="2599710" cy="377940"/>
          </a:xfrm>
          <a:prstGeom prst="rect">
            <a:avLst/>
          </a:prstGeom>
          <a:noFill/>
          <a:ln w="1270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00" kern="0" dirty="0">
                <a:solidFill>
                  <a:srgbClr val="FFFFFF"/>
                </a:solidFill>
                <a:latin typeface="Arial"/>
                <a:ea typeface="Calibri"/>
                <a:cs typeface="Times New Roman"/>
              </a:rPr>
              <a:t>For these learning blocks the person must be </a:t>
            </a:r>
            <a:br>
              <a:rPr lang="en-NZ" sz="900" kern="0" dirty="0">
                <a:solidFill>
                  <a:srgbClr val="FFFFFF"/>
                </a:solidFill>
                <a:latin typeface="Arial"/>
                <a:ea typeface="Calibri"/>
                <a:cs typeface="Times New Roman"/>
              </a:rPr>
            </a:br>
            <a:r>
              <a:rPr lang="en-NZ" sz="900" b="1" kern="0" dirty="0">
                <a:solidFill>
                  <a:srgbClr val="FFC000"/>
                </a:solidFill>
                <a:latin typeface="Arial"/>
                <a:ea typeface="Calibri"/>
                <a:cs typeface="Times New Roman"/>
              </a:rPr>
              <a:t>STMS Practising </a:t>
            </a:r>
            <a:r>
              <a:rPr lang="en-NZ" sz="900" kern="0" dirty="0">
                <a:solidFill>
                  <a:srgbClr val="FFFFFF"/>
                </a:solidFill>
                <a:latin typeface="Arial"/>
                <a:ea typeface="Calibri"/>
                <a:cs typeface="Times New Roman"/>
              </a:rPr>
              <a:t>qualified for the level of road</a:t>
            </a:r>
            <a:endParaRPr lang="en-NZ" sz="900" kern="0" dirty="0">
              <a:solidFill>
                <a:sysClr val="windowText" lastClr="000000"/>
              </a:solidFill>
              <a:latin typeface="Times New Roman"/>
              <a:ea typeface="Times New Roman"/>
            </a:endParaRPr>
          </a:p>
        </p:txBody>
      </p:sp>
      <p:cxnSp>
        <p:nvCxnSpPr>
          <p:cNvPr id="56" name="Straight Arrow Connector 55"/>
          <p:cNvCxnSpPr>
            <a:stCxn id="41" idx="2"/>
            <a:endCxn id="42" idx="0"/>
          </p:cNvCxnSpPr>
          <p:nvPr/>
        </p:nvCxnSpPr>
        <p:spPr>
          <a:xfrm>
            <a:off x="4447268" y="5461357"/>
            <a:ext cx="0" cy="272918"/>
          </a:xfrm>
          <a:prstGeom prst="straightConnector1">
            <a:avLst/>
          </a:prstGeom>
          <a:noFill/>
          <a:ln w="19050" cap="flat" cmpd="sng" algn="ctr">
            <a:solidFill>
              <a:srgbClr val="544A4F"/>
            </a:solidFill>
            <a:prstDash val="solid"/>
            <a:miter lim="800000"/>
            <a:tailEnd type="triangle"/>
          </a:ln>
          <a:effectLst/>
        </p:spPr>
      </p:cxnSp>
      <p:sp>
        <p:nvSpPr>
          <p:cNvPr id="50" name="Rectangle 49"/>
          <p:cNvSpPr/>
          <p:nvPr/>
        </p:nvSpPr>
        <p:spPr>
          <a:xfrm>
            <a:off x="4037275" y="1224183"/>
            <a:ext cx="825642" cy="210726"/>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TTM Mentor</a:t>
            </a:r>
            <a:endParaRPr lang="en-NZ" sz="923" kern="0" dirty="0">
              <a:solidFill>
                <a:sysClr val="window" lastClr="FFFFFF"/>
              </a:solidFill>
              <a:latin typeface="Times New Roman"/>
              <a:ea typeface="Times New Roman"/>
            </a:endParaRPr>
          </a:p>
        </p:txBody>
      </p:sp>
      <p:sp>
        <p:nvSpPr>
          <p:cNvPr id="53" name="Rectangle 52"/>
          <p:cNvSpPr/>
          <p:nvPr/>
        </p:nvSpPr>
        <p:spPr>
          <a:xfrm>
            <a:off x="5955390" y="1224183"/>
            <a:ext cx="974217" cy="210726"/>
          </a:xfrm>
          <a:prstGeom prst="rect">
            <a:avLst/>
          </a:prstGeom>
          <a:solidFill>
            <a:srgbClr val="9BBB59"/>
          </a:solidFill>
          <a:ln w="19050">
            <a:solidFill>
              <a:schemeClr val="accent3"/>
            </a:solid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CoPTTM Trainer </a:t>
            </a:r>
            <a:endParaRPr lang="en-NZ" sz="923" kern="0" dirty="0">
              <a:solidFill>
                <a:sysClr val="window" lastClr="FFFFFF"/>
              </a:solidFill>
              <a:latin typeface="Times New Roman"/>
              <a:ea typeface="Times New Roman"/>
            </a:endParaRPr>
          </a:p>
        </p:txBody>
      </p:sp>
      <p:sp>
        <p:nvSpPr>
          <p:cNvPr id="54" name="Rectangle 53"/>
          <p:cNvSpPr/>
          <p:nvPr/>
        </p:nvSpPr>
        <p:spPr>
          <a:xfrm>
            <a:off x="7013034" y="1224183"/>
            <a:ext cx="1001620" cy="210726"/>
          </a:xfrm>
          <a:prstGeom prst="rect">
            <a:avLst/>
          </a:prstGeom>
          <a:solidFill>
            <a:srgbClr val="6FA8DB"/>
          </a:solidFill>
          <a:ln w="19050">
            <a:solidFill>
              <a:srgbClr val="6FA8DB"/>
            </a:solid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Specialist Trainer</a:t>
            </a:r>
            <a:endParaRPr lang="en-NZ" sz="923" kern="0" dirty="0">
              <a:solidFill>
                <a:sysClr val="window" lastClr="FFFFFF"/>
              </a:solidFill>
              <a:latin typeface="Times New Roman"/>
              <a:ea typeface="Times New Roman"/>
            </a:endParaRPr>
          </a:p>
        </p:txBody>
      </p:sp>
      <p:sp>
        <p:nvSpPr>
          <p:cNvPr id="55" name="Rectangle 54"/>
          <p:cNvSpPr/>
          <p:nvPr/>
        </p:nvSpPr>
        <p:spPr>
          <a:xfrm>
            <a:off x="4946344" y="1224183"/>
            <a:ext cx="925619" cy="210726"/>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spcAft>
                <a:spcPts val="554"/>
              </a:spcAft>
              <a:defRPr/>
            </a:pPr>
            <a:r>
              <a:rPr lang="en-NZ" sz="923" b="1" kern="0" dirty="0">
                <a:solidFill>
                  <a:sysClr val="window" lastClr="FFFFFF"/>
                </a:solidFill>
                <a:latin typeface="Arial Narrow"/>
                <a:ea typeface="Calibri"/>
              </a:rPr>
              <a:t>eLearning pack</a:t>
            </a:r>
            <a:endParaRPr lang="en-NZ" sz="923" kern="0" dirty="0">
              <a:solidFill>
                <a:sysClr val="window" lastClr="FFFFFF"/>
              </a:solidFill>
              <a:latin typeface="Times New Roman"/>
              <a:ea typeface="Times New Roman"/>
            </a:endParaRPr>
          </a:p>
        </p:txBody>
      </p:sp>
      <p:sp>
        <p:nvSpPr>
          <p:cNvPr id="57" name="Rectangle 56"/>
          <p:cNvSpPr/>
          <p:nvPr/>
        </p:nvSpPr>
        <p:spPr>
          <a:xfrm>
            <a:off x="7569412" y="5794294"/>
            <a:ext cx="1392702" cy="377246"/>
          </a:xfrm>
          <a:prstGeom prst="rect">
            <a:avLst/>
          </a:prstGeom>
          <a:solidFill>
            <a:srgbClr val="6FA8DB"/>
          </a:solidFill>
          <a:ln w="19050" cap="flat" cmpd="sng" algn="ctr">
            <a:solidFill>
              <a:srgbClr val="6FA8DB"/>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Events</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Barriers</a:t>
            </a:r>
            <a:r>
              <a:rPr lang="en-NZ" sz="1108" b="1" kern="0" dirty="0">
                <a:solidFill>
                  <a:sysClr val="window" lastClr="FFFFFF"/>
                </a:solidFill>
                <a:latin typeface="Arial Narrow"/>
                <a:ea typeface="Calibri"/>
              </a:rPr>
              <a:t> </a:t>
            </a:r>
            <a:endParaRPr lang="en-NZ" sz="1108" kern="0" dirty="0">
              <a:solidFill>
                <a:sysClr val="window" lastClr="FFFFFF"/>
              </a:solidFill>
              <a:latin typeface="Times New Roman"/>
              <a:ea typeface="Times New Roman"/>
            </a:endParaRPr>
          </a:p>
        </p:txBody>
      </p:sp>
      <p:sp>
        <p:nvSpPr>
          <p:cNvPr id="59" name="Rectangle 58"/>
          <p:cNvSpPr/>
          <p:nvPr/>
        </p:nvSpPr>
        <p:spPr>
          <a:xfrm>
            <a:off x="6159355" y="2504126"/>
            <a:ext cx="296697" cy="301628"/>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64" name="Rectangle 63"/>
          <p:cNvSpPr/>
          <p:nvPr/>
        </p:nvSpPr>
        <p:spPr>
          <a:xfrm>
            <a:off x="7632947"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66" name="Rectangle 65"/>
          <p:cNvSpPr/>
          <p:nvPr/>
        </p:nvSpPr>
        <p:spPr>
          <a:xfrm>
            <a:off x="3964124" y="970087"/>
            <a:ext cx="1121361"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r>
              <a:rPr lang="en-NZ" sz="923" i="1" kern="0" dirty="0">
                <a:solidFill>
                  <a:prstClr val="black"/>
                </a:solidFill>
                <a:latin typeface="Arial Narrow"/>
                <a:ea typeface="Calibri"/>
              </a:rPr>
              <a:t>Delivery</a:t>
            </a:r>
            <a:r>
              <a:rPr lang="en-NZ" sz="923" i="1" kern="0" dirty="0">
                <a:solidFill>
                  <a:sysClr val="window" lastClr="FFFFFF"/>
                </a:solidFill>
                <a:latin typeface="Arial Narrow"/>
                <a:ea typeface="Calibri"/>
              </a:rPr>
              <a:t> </a:t>
            </a:r>
            <a:r>
              <a:rPr lang="en-NZ" sz="923" i="1" kern="0" dirty="0">
                <a:solidFill>
                  <a:prstClr val="black"/>
                </a:solidFill>
                <a:latin typeface="Arial Narrow"/>
                <a:ea typeface="Calibri"/>
              </a:rPr>
              <a:t>options</a:t>
            </a:r>
          </a:p>
        </p:txBody>
      </p:sp>
      <p:sp>
        <p:nvSpPr>
          <p:cNvPr id="60" name="Rectangle 59"/>
          <p:cNvSpPr/>
          <p:nvPr/>
        </p:nvSpPr>
        <p:spPr>
          <a:xfrm>
            <a:off x="5798446" y="2042527"/>
            <a:ext cx="654462" cy="303862"/>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108" kern="0" dirty="0">
              <a:solidFill>
                <a:sysClr val="window" lastClr="FFFFFF"/>
              </a:solidFill>
              <a:latin typeface="Times New Roman"/>
              <a:ea typeface="Times New Roman"/>
            </a:endParaRPr>
          </a:p>
        </p:txBody>
      </p:sp>
      <p:sp>
        <p:nvSpPr>
          <p:cNvPr id="61" name="Rectangle 60"/>
          <p:cNvSpPr/>
          <p:nvPr/>
        </p:nvSpPr>
        <p:spPr>
          <a:xfrm>
            <a:off x="5151647" y="2042527"/>
            <a:ext cx="654462" cy="303862"/>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65" name="Rectangle 64"/>
          <p:cNvSpPr/>
          <p:nvPr/>
        </p:nvSpPr>
        <p:spPr>
          <a:xfrm>
            <a:off x="5358289" y="2037838"/>
            <a:ext cx="909711" cy="303862"/>
          </a:xfrm>
          <a:prstGeom prst="rect">
            <a:avLst/>
          </a:prstGeom>
          <a:no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r>
              <a:rPr lang="en-NZ" sz="1108" b="1" kern="0" dirty="0">
                <a:solidFill>
                  <a:sysClr val="window" lastClr="FFFFFF"/>
                </a:solidFill>
                <a:latin typeface="Arial Narrow"/>
                <a:ea typeface="Calibri"/>
              </a:rPr>
              <a:t>TTM Worker</a:t>
            </a:r>
            <a:endParaRPr lang="en-NZ" sz="1108" kern="0" dirty="0">
              <a:solidFill>
                <a:sysClr val="window" lastClr="FFFFFF"/>
              </a:solidFill>
              <a:latin typeface="Times New Roman"/>
              <a:ea typeface="Times New Roman"/>
            </a:endParaRPr>
          </a:p>
        </p:txBody>
      </p:sp>
      <p:cxnSp>
        <p:nvCxnSpPr>
          <p:cNvPr id="68" name="Straight Arrow Connector 67"/>
          <p:cNvCxnSpPr/>
          <p:nvPr/>
        </p:nvCxnSpPr>
        <p:spPr>
          <a:xfrm>
            <a:off x="8331077" y="1256962"/>
            <a:ext cx="436098" cy="0"/>
          </a:xfrm>
          <a:prstGeom prst="straightConnector1">
            <a:avLst/>
          </a:prstGeom>
          <a:noFill/>
          <a:ln w="19050" cap="flat" cmpd="sng" algn="ctr">
            <a:solidFill>
              <a:srgbClr val="544A4F"/>
            </a:solidFill>
            <a:prstDash val="solid"/>
            <a:miter lim="800000"/>
            <a:tailEnd type="triangle"/>
          </a:ln>
          <a:effectLst/>
        </p:spPr>
      </p:cxnSp>
      <p:sp>
        <p:nvSpPr>
          <p:cNvPr id="69" name="Text Box 2"/>
          <p:cNvSpPr txBox="1"/>
          <p:nvPr/>
        </p:nvSpPr>
        <p:spPr>
          <a:xfrm>
            <a:off x="8739040" y="1143014"/>
            <a:ext cx="2916332" cy="256850"/>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spcBef>
                <a:spcPts val="554"/>
              </a:spcBef>
              <a:spcAft>
                <a:spcPts val="554"/>
              </a:spcAft>
            </a:pPr>
            <a:r>
              <a:rPr lang="en-NZ" sz="1000" dirty="0">
                <a:solidFill>
                  <a:prstClr val="black"/>
                </a:solidFill>
                <a:latin typeface="Arial Narrow" panose="020B0606020202030204" pitchFamily="34" charset="0"/>
                <a:ea typeface="Calibri"/>
                <a:cs typeface="Times New Roman"/>
              </a:rPr>
              <a:t>Requires completion before starting next learning block</a:t>
            </a:r>
          </a:p>
        </p:txBody>
      </p:sp>
      <p:sp>
        <p:nvSpPr>
          <p:cNvPr id="71" name="Rectangle 70"/>
          <p:cNvSpPr/>
          <p:nvPr/>
        </p:nvSpPr>
        <p:spPr>
          <a:xfrm>
            <a:off x="3403419" y="974155"/>
            <a:ext cx="397024" cy="554467"/>
          </a:xfrm>
          <a:prstGeom prst="rect">
            <a:avLst/>
          </a:prstGeom>
          <a:solidFill>
            <a:schemeClr val="bg2">
              <a:lumMod val="50000"/>
            </a:schemeClr>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70" name="Rectangle 69"/>
          <p:cNvSpPr/>
          <p:nvPr/>
        </p:nvSpPr>
        <p:spPr>
          <a:xfrm>
            <a:off x="3410134" y="1097258"/>
            <a:ext cx="417977"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r>
              <a:rPr lang="en-NZ" sz="1108" b="1" kern="0" dirty="0">
                <a:solidFill>
                  <a:prstClr val="white"/>
                </a:solidFill>
                <a:latin typeface="Arial Narrow"/>
                <a:ea typeface="Calibri"/>
              </a:rPr>
              <a:t>KEY</a:t>
            </a:r>
          </a:p>
        </p:txBody>
      </p:sp>
      <p:sp>
        <p:nvSpPr>
          <p:cNvPr id="72" name="Rectangle 71"/>
          <p:cNvSpPr/>
          <p:nvPr/>
        </p:nvSpPr>
        <p:spPr>
          <a:xfrm>
            <a:off x="8041218" y="981341"/>
            <a:ext cx="1121361"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r>
              <a:rPr lang="en-NZ" sz="923" i="1" kern="0" dirty="0">
                <a:solidFill>
                  <a:prstClr val="black"/>
                </a:solidFill>
                <a:latin typeface="Arial Narrow"/>
                <a:ea typeface="Calibri"/>
              </a:rPr>
              <a:t>Prerequisites</a:t>
            </a:r>
          </a:p>
        </p:txBody>
      </p:sp>
      <p:sp>
        <p:nvSpPr>
          <p:cNvPr id="73" name="Title 60">
            <a:extLst>
              <a:ext uri="{FF2B5EF4-FFF2-40B4-BE49-F238E27FC236}">
                <a16:creationId xmlns:a16="http://schemas.microsoft.com/office/drawing/2014/main" id="{8D7A933C-8F7A-4EDC-9A90-AD93DC9FD142}"/>
              </a:ext>
            </a:extLst>
          </p:cNvPr>
          <p:cNvSpPr>
            <a:spLocks noGrp="1"/>
          </p:cNvSpPr>
          <p:nvPr>
            <p:ph type="title"/>
          </p:nvPr>
        </p:nvSpPr>
        <p:spPr>
          <a:xfrm>
            <a:off x="3411466" y="378519"/>
            <a:ext cx="8346831" cy="495954"/>
          </a:xfrm>
          <a:prstGeom prst="rect">
            <a:avLst/>
          </a:prstGeom>
          <a:solidFill>
            <a:schemeClr val="bg2">
              <a:lumMod val="50000"/>
            </a:schemeClr>
          </a:solidFill>
          <a:ln>
            <a:noFill/>
          </a:ln>
          <a:effectLst/>
        </p:spPr>
        <p:style>
          <a:lnRef idx="2">
            <a:schemeClr val="accent2"/>
          </a:lnRef>
          <a:fillRef idx="1">
            <a:schemeClr val="lt1"/>
          </a:fillRef>
          <a:effectRef idx="0">
            <a:schemeClr val="accent2"/>
          </a:effectRef>
          <a:fontRef idx="minor">
            <a:schemeClr val="dk1"/>
          </a:fontRef>
        </p:style>
        <p:txBody>
          <a:bodyPr>
            <a:noAutofit/>
          </a:bodyPr>
          <a:lstStyle/>
          <a:p>
            <a:pPr algn="ctr"/>
            <a:r>
              <a:rPr lang="en-NZ" kern="0" spc="185" dirty="0">
                <a:solidFill>
                  <a:schemeClr val="bg1"/>
                </a:solidFill>
                <a:latin typeface="Arial Narrow"/>
                <a:ea typeface="Calibri"/>
                <a:cs typeface="Times New Roman"/>
              </a:rPr>
              <a:t>Map of CoPTTM learning blocks</a:t>
            </a:r>
          </a:p>
        </p:txBody>
      </p:sp>
      <p:grpSp>
        <p:nvGrpSpPr>
          <p:cNvPr id="2" name="Group 1"/>
          <p:cNvGrpSpPr/>
          <p:nvPr/>
        </p:nvGrpSpPr>
        <p:grpSpPr>
          <a:xfrm>
            <a:off x="10174305" y="2092454"/>
            <a:ext cx="1393522" cy="422031"/>
            <a:chOff x="7763290" y="1981074"/>
            <a:chExt cx="1509649" cy="457200"/>
          </a:xfrm>
        </p:grpSpPr>
        <p:sp>
          <p:nvSpPr>
            <p:cNvPr id="24" name="Rectangle 23"/>
            <p:cNvSpPr/>
            <p:nvPr/>
          </p:nvSpPr>
          <p:spPr>
            <a:xfrm>
              <a:off x="7764179" y="1981074"/>
              <a:ext cx="1508760" cy="457200"/>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76" name="Rectangle 75"/>
            <p:cNvSpPr/>
            <p:nvPr/>
          </p:nvSpPr>
          <p:spPr>
            <a:xfrm>
              <a:off x="7773552" y="1990798"/>
              <a:ext cx="728463" cy="437752"/>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74" name="Rectangle 73"/>
            <p:cNvSpPr/>
            <p:nvPr/>
          </p:nvSpPr>
          <p:spPr>
            <a:xfrm>
              <a:off x="7763290" y="1981074"/>
              <a:ext cx="1508760" cy="457200"/>
            </a:xfrm>
            <a:prstGeom prst="rect">
              <a:avLst/>
            </a:prstGeom>
            <a:no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Manager of activities requiring TTM</a:t>
              </a:r>
              <a:endParaRPr lang="en-NZ" sz="1108" kern="0" dirty="0">
                <a:solidFill>
                  <a:sysClr val="window" lastClr="FFFFFF"/>
                </a:solidFill>
                <a:latin typeface="Times New Roman"/>
                <a:ea typeface="Times New Roman"/>
              </a:endParaRPr>
            </a:p>
          </p:txBody>
        </p:sp>
      </p:grpSp>
      <p:sp>
        <p:nvSpPr>
          <p:cNvPr id="75" name="Rectangle 74">
            <a:extLst>
              <a:ext uri="{FF2B5EF4-FFF2-40B4-BE49-F238E27FC236}">
                <a16:creationId xmlns:a16="http://schemas.microsoft.com/office/drawing/2014/main" id="{64BA1FD3-4532-4F7B-8C0C-43B80129F871}"/>
              </a:ext>
            </a:extLst>
          </p:cNvPr>
          <p:cNvSpPr/>
          <p:nvPr/>
        </p:nvSpPr>
        <p:spPr>
          <a:xfrm>
            <a:off x="6134737"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77" name="Rectangle 76">
            <a:extLst>
              <a:ext uri="{FF2B5EF4-FFF2-40B4-BE49-F238E27FC236}">
                <a16:creationId xmlns:a16="http://schemas.microsoft.com/office/drawing/2014/main" id="{A3AE58C5-F56F-44B1-8D89-B792DB0009DC}"/>
              </a:ext>
            </a:extLst>
          </p:cNvPr>
          <p:cNvSpPr/>
          <p:nvPr/>
        </p:nvSpPr>
        <p:spPr>
          <a:xfrm>
            <a:off x="4597842"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cxnSp>
        <p:nvCxnSpPr>
          <p:cNvPr id="78" name="Straight Arrow Connector 77">
            <a:extLst>
              <a:ext uri="{FF2B5EF4-FFF2-40B4-BE49-F238E27FC236}">
                <a16:creationId xmlns:a16="http://schemas.microsoft.com/office/drawing/2014/main" id="{7180930D-EBBE-496A-95FC-774DA3F18A34}"/>
              </a:ext>
            </a:extLst>
          </p:cNvPr>
          <p:cNvCxnSpPr/>
          <p:nvPr/>
        </p:nvCxnSpPr>
        <p:spPr>
          <a:xfrm>
            <a:off x="8331077" y="1411707"/>
            <a:ext cx="436098" cy="0"/>
          </a:xfrm>
          <a:prstGeom prst="straightConnector1">
            <a:avLst/>
          </a:prstGeom>
          <a:noFill/>
          <a:ln w="19050" cap="flat" cmpd="sng" algn="ctr">
            <a:solidFill>
              <a:srgbClr val="544A4F"/>
            </a:solidFill>
            <a:prstDash val="sysDot"/>
            <a:miter lim="800000"/>
            <a:tailEnd type="triangle"/>
          </a:ln>
          <a:effectLst/>
        </p:spPr>
      </p:cxnSp>
      <p:sp>
        <p:nvSpPr>
          <p:cNvPr id="79" name="Text Box 2">
            <a:extLst>
              <a:ext uri="{FF2B5EF4-FFF2-40B4-BE49-F238E27FC236}">
                <a16:creationId xmlns:a16="http://schemas.microsoft.com/office/drawing/2014/main" id="{40AF357A-7CC6-4CFA-912E-2267AFBB1DEC}"/>
              </a:ext>
            </a:extLst>
          </p:cNvPr>
          <p:cNvSpPr txBox="1"/>
          <p:nvPr/>
        </p:nvSpPr>
        <p:spPr>
          <a:xfrm>
            <a:off x="8739040" y="1304792"/>
            <a:ext cx="2916332" cy="256850"/>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spcBef>
                <a:spcPts val="554"/>
              </a:spcBef>
              <a:spcAft>
                <a:spcPts val="554"/>
              </a:spcAft>
            </a:pPr>
            <a:r>
              <a:rPr lang="en-NZ" sz="1000" dirty="0">
                <a:solidFill>
                  <a:prstClr val="black"/>
                </a:solidFill>
                <a:latin typeface="Arial Narrow" panose="020B0606020202030204" pitchFamily="34" charset="0"/>
                <a:ea typeface="Calibri"/>
                <a:cs typeface="Times New Roman"/>
              </a:rPr>
              <a:t>Learning block can be combined with next learning block</a:t>
            </a:r>
          </a:p>
        </p:txBody>
      </p:sp>
      <p:sp>
        <p:nvSpPr>
          <p:cNvPr id="80" name="Title 1">
            <a:extLst>
              <a:ext uri="{FF2B5EF4-FFF2-40B4-BE49-F238E27FC236}">
                <a16:creationId xmlns:a16="http://schemas.microsoft.com/office/drawing/2014/main" id="{93B48963-56C4-44CF-A9D1-D3327C7CEC2C}"/>
              </a:ext>
            </a:extLst>
          </p:cNvPr>
          <p:cNvSpPr txBox="1">
            <a:spLocks/>
          </p:cNvSpPr>
          <p:nvPr/>
        </p:nvSpPr>
        <p:spPr bwMode="auto">
          <a:xfrm>
            <a:off x="68095" y="335280"/>
            <a:ext cx="2889114" cy="577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456B"/>
                </a:solidFill>
                <a:latin typeface="Arial" pitchFamily="34" charset="0"/>
                <a:cs typeface="Arial" pitchFamily="34" charset="0"/>
              </a:defRPr>
            </a:lvl2pPr>
            <a:lvl3pPr algn="l" rtl="0" eaLnBrk="0" fontAlgn="base" hangingPunct="0">
              <a:spcBef>
                <a:spcPct val="0"/>
              </a:spcBef>
              <a:spcAft>
                <a:spcPct val="0"/>
              </a:spcAft>
              <a:defRPr sz="3200" b="1">
                <a:solidFill>
                  <a:srgbClr val="00456B"/>
                </a:solidFill>
                <a:latin typeface="Arial" pitchFamily="34" charset="0"/>
                <a:cs typeface="Arial" pitchFamily="34" charset="0"/>
              </a:defRPr>
            </a:lvl3pPr>
            <a:lvl4pPr algn="l" rtl="0" eaLnBrk="0" fontAlgn="base" hangingPunct="0">
              <a:spcBef>
                <a:spcPct val="0"/>
              </a:spcBef>
              <a:spcAft>
                <a:spcPct val="0"/>
              </a:spcAft>
              <a:defRPr sz="3200" b="1">
                <a:solidFill>
                  <a:srgbClr val="00456B"/>
                </a:solidFill>
                <a:latin typeface="Arial" pitchFamily="34" charset="0"/>
                <a:cs typeface="Arial" pitchFamily="34" charset="0"/>
              </a:defRPr>
            </a:lvl4pPr>
            <a:lvl5pPr algn="l" rtl="0" eaLnBrk="0" fontAlgn="base" hangingPunct="0">
              <a:spcBef>
                <a:spcPct val="0"/>
              </a:spcBef>
              <a:spcAft>
                <a:spcPct val="0"/>
              </a:spcAft>
              <a:defRPr sz="3200" b="1">
                <a:solidFill>
                  <a:srgbClr val="00456B"/>
                </a:solidFill>
                <a:latin typeface="Arial" pitchFamily="34" charset="0"/>
                <a:cs typeface="Arial" pitchFamily="34" charset="0"/>
              </a:defRPr>
            </a:lvl5pPr>
            <a:lvl6pPr marL="457200" algn="l" rtl="0" fontAlgn="base">
              <a:spcBef>
                <a:spcPct val="0"/>
              </a:spcBef>
              <a:spcAft>
                <a:spcPct val="0"/>
              </a:spcAft>
              <a:defRPr sz="3200" b="1">
                <a:solidFill>
                  <a:srgbClr val="00456B"/>
                </a:solidFill>
                <a:latin typeface="Arial" pitchFamily="34" charset="0"/>
                <a:cs typeface="Arial" pitchFamily="34" charset="0"/>
              </a:defRPr>
            </a:lvl6pPr>
            <a:lvl7pPr marL="914400" algn="l" rtl="0" fontAlgn="base">
              <a:spcBef>
                <a:spcPct val="0"/>
              </a:spcBef>
              <a:spcAft>
                <a:spcPct val="0"/>
              </a:spcAft>
              <a:defRPr sz="3200" b="1">
                <a:solidFill>
                  <a:srgbClr val="00456B"/>
                </a:solidFill>
                <a:latin typeface="Arial" pitchFamily="34" charset="0"/>
                <a:cs typeface="Arial" pitchFamily="34" charset="0"/>
              </a:defRPr>
            </a:lvl7pPr>
            <a:lvl8pPr marL="1371600" algn="l" rtl="0" fontAlgn="base">
              <a:spcBef>
                <a:spcPct val="0"/>
              </a:spcBef>
              <a:spcAft>
                <a:spcPct val="0"/>
              </a:spcAft>
              <a:defRPr sz="3200" b="1">
                <a:solidFill>
                  <a:srgbClr val="00456B"/>
                </a:solidFill>
                <a:latin typeface="Arial" pitchFamily="34" charset="0"/>
                <a:cs typeface="Arial" pitchFamily="34" charset="0"/>
              </a:defRPr>
            </a:lvl8pPr>
            <a:lvl9pPr marL="1828800" algn="l" rtl="0" fontAlgn="base">
              <a:spcBef>
                <a:spcPct val="0"/>
              </a:spcBef>
              <a:spcAft>
                <a:spcPct val="0"/>
              </a:spcAft>
              <a:defRPr sz="3200" b="1">
                <a:solidFill>
                  <a:srgbClr val="00456B"/>
                </a:solidFill>
                <a:latin typeface="Arial" pitchFamily="34" charset="0"/>
                <a:cs typeface="Arial" pitchFamily="34" charset="0"/>
              </a:defRPr>
            </a:lvl9pPr>
          </a:lstStyle>
          <a:p>
            <a:r>
              <a:rPr lang="en-NZ"/>
              <a:t>Map of learning blocks</a:t>
            </a:r>
            <a:endParaRPr lang="en-NZ" dirty="0"/>
          </a:p>
        </p:txBody>
      </p:sp>
      <p:pic>
        <p:nvPicPr>
          <p:cNvPr id="81" name="Picture 80">
            <a:extLst>
              <a:ext uri="{FF2B5EF4-FFF2-40B4-BE49-F238E27FC236}">
                <a16:creationId xmlns:a16="http://schemas.microsoft.com/office/drawing/2014/main" id="{B57BC8B2-CEB3-4293-B8D5-608FFEB697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160694" y="2060917"/>
            <a:ext cx="1305560" cy="279400"/>
          </a:xfrm>
          <a:prstGeom prst="rect">
            <a:avLst/>
          </a:prstGeom>
        </p:spPr>
      </p:pic>
      <p:sp>
        <p:nvSpPr>
          <p:cNvPr id="83" name="Rectangle 82">
            <a:extLst>
              <a:ext uri="{FF2B5EF4-FFF2-40B4-BE49-F238E27FC236}">
                <a16:creationId xmlns:a16="http://schemas.microsoft.com/office/drawing/2014/main" id="{0F493BE9-FE06-4766-856F-49015C574EFD}"/>
              </a:ext>
            </a:extLst>
          </p:cNvPr>
          <p:cNvSpPr/>
          <p:nvPr/>
        </p:nvSpPr>
        <p:spPr>
          <a:xfrm>
            <a:off x="2607262" y="1652953"/>
            <a:ext cx="8716058" cy="4930727"/>
          </a:xfrm>
          <a:prstGeom prst="rect">
            <a:avLst/>
          </a:prstGeom>
          <a:solidFill>
            <a:srgbClr val="DDD9C3">
              <a:alpha val="94000"/>
            </a:srgbClr>
          </a:solidFill>
          <a:ln>
            <a:solidFill>
              <a:schemeClr val="tx1">
                <a:lumMod val="50000"/>
                <a:lumOff val="50000"/>
              </a:schemeClr>
            </a:solidFill>
          </a:ln>
        </p:spPr>
      </p:sp>
      <p:sp>
        <p:nvSpPr>
          <p:cNvPr id="8" name="TextBox 7">
            <a:extLst>
              <a:ext uri="{FF2B5EF4-FFF2-40B4-BE49-F238E27FC236}">
                <a16:creationId xmlns:a16="http://schemas.microsoft.com/office/drawing/2014/main" id="{D3A1AEAC-AE00-4E50-9E6E-E5B1646850E2}"/>
              </a:ext>
            </a:extLst>
          </p:cNvPr>
          <p:cNvSpPr txBox="1"/>
          <p:nvPr/>
        </p:nvSpPr>
        <p:spPr>
          <a:xfrm>
            <a:off x="2708031" y="2743200"/>
            <a:ext cx="8317523" cy="3826689"/>
          </a:xfrm>
          <a:prstGeom prst="rect">
            <a:avLst/>
          </a:prstGeom>
          <a:noFill/>
        </p:spPr>
        <p:txBody>
          <a:bodyPr wrap="square" rtlCol="0">
            <a:spAutoFit/>
          </a:bodyPr>
          <a:lstStyle/>
          <a:p>
            <a:pPr marL="274638" indent="-274638">
              <a:spcAft>
                <a:spcPts val="800"/>
              </a:spcAft>
              <a:buFont typeface="Arial" panose="020B0604020202020204" pitchFamily="34" charset="0"/>
              <a:buChar char="•"/>
            </a:pPr>
            <a:r>
              <a:rPr lang="en-NZ" sz="2400" dirty="0">
                <a:latin typeface="Arial" panose="020B0604020202020204" pitchFamily="34" charset="0"/>
                <a:cs typeface="Arial" panose="020B0604020202020204" pitchFamily="34" charset="0"/>
              </a:rPr>
              <a:t>4 hours training with on site practice</a:t>
            </a:r>
          </a:p>
          <a:p>
            <a:pPr marL="274638" indent="-274638">
              <a:spcAft>
                <a:spcPts val="800"/>
              </a:spcAft>
              <a:buFont typeface="Arial" panose="020B0604020202020204" pitchFamily="34" charset="0"/>
              <a:buChar char="•"/>
            </a:pPr>
            <a:r>
              <a:rPr lang="en-NZ" sz="2400" dirty="0">
                <a:latin typeface="Arial" panose="020B0604020202020204" pitchFamily="34" charset="0"/>
                <a:cs typeface="Arial" panose="020B0604020202020204" pitchFamily="34" charset="0"/>
              </a:rPr>
              <a:t>Delivered by TTM Mentor </a:t>
            </a:r>
          </a:p>
          <a:p>
            <a:pPr marL="274638" indent="-274638">
              <a:spcAft>
                <a:spcPts val="800"/>
              </a:spcAft>
              <a:buFont typeface="Arial" panose="020B0604020202020204" pitchFamily="34" charset="0"/>
              <a:buChar char="•"/>
            </a:pPr>
            <a:r>
              <a:rPr lang="en-NZ" sz="2400" dirty="0">
                <a:latin typeface="Arial" panose="020B0604020202020204" pitchFamily="34" charset="0"/>
                <a:cs typeface="Arial" panose="020B0604020202020204" pitchFamily="34" charset="0"/>
              </a:rPr>
              <a:t>Covers vehicle checks, </a:t>
            </a:r>
            <a:r>
              <a:rPr lang="en-GB" sz="2400" dirty="0">
                <a:latin typeface="Arial" panose="020B0604020202020204" pitchFamily="34" charset="0"/>
                <a:cs typeface="Arial" panose="020B0604020202020204" pitchFamily="34" charset="0"/>
              </a:rPr>
              <a:t>mobile operation distances, work methodologies (protecting personnel on foot, positioning of work, shadow and pilot vehicles), using RT, dealing with common situations (eg emergency vehicles passing mobile operation)</a:t>
            </a:r>
            <a:endParaRPr lang="en-NZ" sz="2400" dirty="0">
              <a:latin typeface="Arial" panose="020B0604020202020204" pitchFamily="34" charset="0"/>
              <a:cs typeface="Arial" panose="020B0604020202020204" pitchFamily="34" charset="0"/>
            </a:endParaRPr>
          </a:p>
          <a:p>
            <a:pPr marL="274638" indent="-274638">
              <a:spcAft>
                <a:spcPts val="800"/>
              </a:spcAft>
              <a:buFont typeface="Arial" panose="020B0604020202020204" pitchFamily="34" charset="0"/>
              <a:buChar char="•"/>
            </a:pPr>
            <a:r>
              <a:rPr lang="en-NZ" sz="2400" dirty="0">
                <a:latin typeface="Arial" panose="020B0604020202020204" pitchFamily="34" charset="0"/>
                <a:cs typeface="Arial" panose="020B0604020202020204" pitchFamily="34" charset="0"/>
              </a:rPr>
              <a:t>Assessed by TTM Verifier</a:t>
            </a:r>
          </a:p>
          <a:p>
            <a:pPr marL="274638" indent="-274638">
              <a:spcAft>
                <a:spcPts val="800"/>
              </a:spcAft>
              <a:buFont typeface="Arial" panose="020B0604020202020204" pitchFamily="34" charset="0"/>
              <a:buChar char="•"/>
            </a:pPr>
            <a:r>
              <a:rPr lang="en-NZ" sz="2400" dirty="0">
                <a:latin typeface="Arial" panose="020B0604020202020204" pitchFamily="34" charset="0"/>
                <a:cs typeface="Arial" panose="020B0604020202020204" pitchFamily="34" charset="0"/>
              </a:rPr>
              <a:t>Unit Standard</a:t>
            </a:r>
            <a:endParaRPr lang="en-NZ" sz="2400" dirty="0"/>
          </a:p>
        </p:txBody>
      </p:sp>
      <p:pic>
        <p:nvPicPr>
          <p:cNvPr id="84" name="Picture 83">
            <a:extLst>
              <a:ext uri="{FF2B5EF4-FFF2-40B4-BE49-F238E27FC236}">
                <a16:creationId xmlns:a16="http://schemas.microsoft.com/office/drawing/2014/main" id="{B6770E5B-1C7B-44D0-826F-7171A8434C6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346192" y="1624584"/>
            <a:ext cx="3432048" cy="983708"/>
          </a:xfrm>
          <a:prstGeom prst="rect">
            <a:avLst/>
          </a:prstGeom>
        </p:spPr>
      </p:pic>
    </p:spTree>
    <p:custDataLst>
      <p:tags r:id="rId1"/>
    </p:custDataLst>
    <p:extLst>
      <p:ext uri="{BB962C8B-B14F-4D97-AF65-F5344CB8AC3E}">
        <p14:creationId xmlns:p14="http://schemas.microsoft.com/office/powerpoint/2010/main" val="27322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500" fill="hold"/>
                                        <p:tgtEl>
                                          <p:spTgt spid="84"/>
                                        </p:tgtEl>
                                        <p:attrNameLst>
                                          <p:attrName>ppt_w</p:attrName>
                                        </p:attrNameLst>
                                      </p:cBhvr>
                                      <p:tavLst>
                                        <p:tav tm="0">
                                          <p:val>
                                            <p:fltVal val="0"/>
                                          </p:val>
                                        </p:tav>
                                        <p:tav tm="100000">
                                          <p:val>
                                            <p:strVal val="#ppt_w"/>
                                          </p:val>
                                        </p:tav>
                                      </p:tavLst>
                                    </p:anim>
                                    <p:anim calcmode="lin" valueType="num">
                                      <p:cBhvr>
                                        <p:cTn id="8" dur="500" fill="hold"/>
                                        <p:tgtEl>
                                          <p:spTgt spid="84"/>
                                        </p:tgtEl>
                                        <p:attrNameLst>
                                          <p:attrName>ppt_h</p:attrName>
                                        </p:attrNameLst>
                                      </p:cBhvr>
                                      <p:tavLst>
                                        <p:tav tm="0">
                                          <p:val>
                                            <p:fltVal val="0"/>
                                          </p:val>
                                        </p:tav>
                                        <p:tav tm="100000">
                                          <p:val>
                                            <p:strVal val="#ppt_h"/>
                                          </p:val>
                                        </p:tav>
                                      </p:tavLst>
                                    </p:anim>
                                    <p:animEffect transition="in" filter="fade">
                                      <p:cBhvr>
                                        <p:cTn id="9" dur="500"/>
                                        <p:tgtEl>
                                          <p:spTgt spid="84"/>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94122" y="0"/>
            <a:ext cx="9197877" cy="6858000"/>
          </a:xfrm>
          <a:prstGeom prst="rect">
            <a:avLst/>
          </a:prstGeom>
          <a:solidFill>
            <a:srgbClr val="DDD9C3"/>
          </a:solidFill>
          <a:ln>
            <a:noFill/>
          </a:ln>
        </p:spPr>
      </p:sp>
      <p:sp>
        <p:nvSpPr>
          <p:cNvPr id="67" name="Rectangle 66"/>
          <p:cNvSpPr/>
          <p:nvPr/>
        </p:nvSpPr>
        <p:spPr>
          <a:xfrm>
            <a:off x="3402087" y="975292"/>
            <a:ext cx="8366174" cy="55409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en-NZ" sz="1662">
              <a:solidFill>
                <a:prstClr val="white"/>
              </a:solidFill>
              <a:latin typeface="Calibri"/>
            </a:endParaRPr>
          </a:p>
        </p:txBody>
      </p:sp>
      <p:sp>
        <p:nvSpPr>
          <p:cNvPr id="6" name="Text Box 3"/>
          <p:cNvSpPr txBox="1"/>
          <p:nvPr/>
        </p:nvSpPr>
        <p:spPr>
          <a:xfrm>
            <a:off x="7289974" y="4178636"/>
            <a:ext cx="4478286" cy="2290553"/>
          </a:xfrm>
          <a:prstGeom prst="rect">
            <a:avLst/>
          </a:prstGeom>
          <a:solidFill>
            <a:srgbClr val="4F81BD"/>
          </a:solidFill>
          <a:ln w="12700">
            <a:solidFill>
              <a:srgbClr val="4F81BD"/>
            </a:solidFill>
          </a:ln>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292" kern="0">
                <a:solidFill>
                  <a:sysClr val="windowText" lastClr="000000"/>
                </a:solidFill>
                <a:latin typeface="Times New Roman"/>
                <a:ea typeface="Times New Roman"/>
              </a:rPr>
              <a:t> </a:t>
            </a:r>
            <a:endParaRPr lang="en-NZ" sz="1108" kern="0">
              <a:solidFill>
                <a:sysClr val="windowText" lastClr="000000"/>
              </a:solidFill>
              <a:latin typeface="Times New Roman"/>
              <a:ea typeface="Times New Roman"/>
            </a:endParaRPr>
          </a:p>
        </p:txBody>
      </p:sp>
      <p:sp>
        <p:nvSpPr>
          <p:cNvPr id="7" name="Rectangle: Rounded Corners 255"/>
          <p:cNvSpPr/>
          <p:nvPr/>
        </p:nvSpPr>
        <p:spPr>
          <a:xfrm>
            <a:off x="3409707" y="1764833"/>
            <a:ext cx="4662854" cy="2287913"/>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9" name="Rectangle 8"/>
          <p:cNvSpPr/>
          <p:nvPr/>
        </p:nvSpPr>
        <p:spPr>
          <a:xfrm>
            <a:off x="5151646" y="2504366"/>
            <a:ext cx="1301262"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a:solidFill>
                  <a:sysClr val="window" lastClr="FFFFFF"/>
                </a:solidFill>
                <a:latin typeface="Arial Narrow"/>
                <a:ea typeface="Calibri"/>
              </a:rPr>
              <a:t>TC  </a:t>
            </a:r>
            <a:endParaRPr lang="en-NZ" sz="1108" kern="0">
              <a:solidFill>
                <a:sysClr val="window" lastClr="FFFFFF"/>
              </a:solidFill>
              <a:latin typeface="Times New Roman"/>
              <a:ea typeface="Times New Roman"/>
            </a:endParaRPr>
          </a:p>
        </p:txBody>
      </p:sp>
      <p:sp>
        <p:nvSpPr>
          <p:cNvPr id="10" name="Rectangle 9"/>
          <p:cNvSpPr/>
          <p:nvPr/>
        </p:nvSpPr>
        <p:spPr>
          <a:xfrm>
            <a:off x="6735623" y="2047217"/>
            <a:ext cx="969469" cy="303862"/>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a:solidFill>
                  <a:sysClr val="window" lastClr="FFFFFF"/>
                </a:solidFill>
                <a:latin typeface="Arial Narrow"/>
                <a:ea typeface="Calibri"/>
              </a:rPr>
              <a:t>Mobile Driver </a:t>
            </a:r>
            <a:endParaRPr lang="en-NZ" sz="1108" kern="0">
              <a:solidFill>
                <a:sysClr val="window" lastClr="FFFFFF"/>
              </a:solidFill>
              <a:latin typeface="Times New Roman"/>
              <a:ea typeface="Times New Roman"/>
            </a:endParaRPr>
          </a:p>
        </p:txBody>
      </p:sp>
      <p:sp>
        <p:nvSpPr>
          <p:cNvPr id="11" name="Rectangle 10"/>
          <p:cNvSpPr/>
          <p:nvPr/>
        </p:nvSpPr>
        <p:spPr>
          <a:xfrm>
            <a:off x="5149634" y="2961515"/>
            <a:ext cx="1301262" cy="303862"/>
          </a:xfrm>
          <a:prstGeom prst="rect">
            <a:avLst/>
          </a:prstGeom>
          <a:solidFill>
            <a:srgbClr val="9BBB59"/>
          </a:solidFill>
          <a:ln w="19050">
            <a:solidFill>
              <a:schemeClr val="tx1"/>
            </a:solidFill>
            <a:prstDash val="sysDot"/>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Universal STMS</a:t>
            </a:r>
            <a:endParaRPr lang="en-NZ" sz="1108" kern="0" dirty="0">
              <a:solidFill>
                <a:sysClr val="window" lastClr="FFFFFF"/>
              </a:solidFill>
              <a:latin typeface="Times New Roman"/>
              <a:ea typeface="Times New Roman"/>
            </a:endParaRPr>
          </a:p>
        </p:txBody>
      </p:sp>
      <p:sp>
        <p:nvSpPr>
          <p:cNvPr id="12" name="Rectangle 11"/>
          <p:cNvSpPr/>
          <p:nvPr/>
        </p:nvSpPr>
        <p:spPr>
          <a:xfrm>
            <a:off x="3704111" y="3590690"/>
            <a:ext cx="1129846"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L1</a:t>
            </a:r>
            <a:endParaRPr lang="en-NZ" sz="1108" kern="0" dirty="0">
              <a:solidFill>
                <a:sysClr val="window" lastClr="FFFFFF"/>
              </a:solidFill>
              <a:latin typeface="Times New Roman"/>
              <a:ea typeface="Times New Roman"/>
            </a:endParaRPr>
          </a:p>
        </p:txBody>
      </p:sp>
      <p:sp>
        <p:nvSpPr>
          <p:cNvPr id="13" name="Rectangle 12"/>
          <p:cNvSpPr/>
          <p:nvPr/>
        </p:nvSpPr>
        <p:spPr>
          <a:xfrm>
            <a:off x="5235689" y="3590691"/>
            <a:ext cx="1129846" cy="303659"/>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L2</a:t>
            </a:r>
            <a:endParaRPr lang="en-NZ" sz="1108" kern="0" dirty="0">
              <a:solidFill>
                <a:sysClr val="window" lastClr="FFFFFF"/>
              </a:solidFill>
              <a:latin typeface="Times New Roman"/>
              <a:ea typeface="Times New Roman"/>
            </a:endParaRPr>
          </a:p>
        </p:txBody>
      </p:sp>
      <p:sp>
        <p:nvSpPr>
          <p:cNvPr id="14" name="Rectangle 13"/>
          <p:cNvSpPr/>
          <p:nvPr/>
        </p:nvSpPr>
        <p:spPr>
          <a:xfrm>
            <a:off x="6731828" y="3590690"/>
            <a:ext cx="1129846"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L3</a:t>
            </a:r>
            <a:endParaRPr lang="en-NZ" sz="1108" kern="0" dirty="0">
              <a:solidFill>
                <a:sysClr val="window" lastClr="FFFFFF"/>
              </a:solidFill>
              <a:latin typeface="Times New Roman"/>
              <a:ea typeface="Times New Roman"/>
            </a:endParaRPr>
          </a:p>
        </p:txBody>
      </p:sp>
      <p:cxnSp>
        <p:nvCxnSpPr>
          <p:cNvPr id="15" name="Straight Arrow Connector 14"/>
          <p:cNvCxnSpPr/>
          <p:nvPr/>
        </p:nvCxnSpPr>
        <p:spPr>
          <a:xfrm>
            <a:off x="5797588" y="2351080"/>
            <a:ext cx="0" cy="153287"/>
          </a:xfrm>
          <a:prstGeom prst="straightConnector1">
            <a:avLst/>
          </a:prstGeom>
          <a:noFill/>
          <a:ln w="19050" cap="flat" cmpd="sng" algn="ctr">
            <a:solidFill>
              <a:srgbClr val="544A4F"/>
            </a:solidFill>
            <a:prstDash val="solid"/>
            <a:miter lim="800000"/>
            <a:tailEnd type="triangle"/>
          </a:ln>
          <a:effectLst/>
        </p:spPr>
      </p:cxnSp>
      <p:cxnSp>
        <p:nvCxnSpPr>
          <p:cNvPr id="16" name="Straight Arrow Connector 15"/>
          <p:cNvCxnSpPr/>
          <p:nvPr/>
        </p:nvCxnSpPr>
        <p:spPr>
          <a:xfrm flipH="1">
            <a:off x="5795576" y="2808230"/>
            <a:ext cx="2012" cy="153287"/>
          </a:xfrm>
          <a:prstGeom prst="straightConnector1">
            <a:avLst/>
          </a:prstGeom>
          <a:noFill/>
          <a:ln w="19050" cap="flat" cmpd="sng" algn="ctr">
            <a:solidFill>
              <a:srgbClr val="544A4F"/>
            </a:solidFill>
            <a:prstDash val="solid"/>
            <a:miter lim="800000"/>
            <a:tailEnd type="triangle"/>
          </a:ln>
          <a:effectLst/>
        </p:spPr>
      </p:cxnSp>
      <p:sp>
        <p:nvSpPr>
          <p:cNvPr id="17" name="Text Box 264"/>
          <p:cNvSpPr txBox="1"/>
          <p:nvPr/>
        </p:nvSpPr>
        <p:spPr>
          <a:xfrm>
            <a:off x="3405894" y="1641871"/>
            <a:ext cx="4667421"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TTM crew</a:t>
            </a:r>
            <a:endParaRPr lang="en-NZ" sz="1108" kern="0" spc="185" dirty="0">
              <a:solidFill>
                <a:sysClr val="windowText" lastClr="000000"/>
              </a:solidFill>
              <a:latin typeface="Arial"/>
              <a:ea typeface="Calibri"/>
              <a:cs typeface="Times New Roman"/>
            </a:endParaRPr>
          </a:p>
        </p:txBody>
      </p:sp>
      <p:cxnSp>
        <p:nvCxnSpPr>
          <p:cNvPr id="18" name="Straight Arrow Connector 17"/>
          <p:cNvCxnSpPr>
            <a:endCxn id="10" idx="1"/>
          </p:cNvCxnSpPr>
          <p:nvPr/>
        </p:nvCxnSpPr>
        <p:spPr>
          <a:xfrm>
            <a:off x="6452908" y="2199148"/>
            <a:ext cx="282714" cy="0"/>
          </a:xfrm>
          <a:prstGeom prst="straightConnector1">
            <a:avLst/>
          </a:prstGeom>
          <a:noFill/>
          <a:ln w="19050" cap="flat" cmpd="sng" algn="ctr">
            <a:solidFill>
              <a:srgbClr val="544A4F"/>
            </a:solidFill>
            <a:prstDash val="solid"/>
            <a:miter lim="800000"/>
            <a:tailEnd type="triangle"/>
          </a:ln>
          <a:effectLst/>
        </p:spPr>
      </p:cxnSp>
      <p:sp>
        <p:nvSpPr>
          <p:cNvPr id="19" name="Rectangle: Rounded Corners 267"/>
          <p:cNvSpPr/>
          <p:nvPr/>
        </p:nvSpPr>
        <p:spPr>
          <a:xfrm>
            <a:off x="8204265" y="1755888"/>
            <a:ext cx="3549738" cy="95566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20" name="Rectangle: Rounded Corners 268"/>
          <p:cNvSpPr/>
          <p:nvPr/>
        </p:nvSpPr>
        <p:spPr>
          <a:xfrm>
            <a:off x="8204028" y="2951650"/>
            <a:ext cx="3549737" cy="1103070"/>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21" name="Rectangle 20"/>
          <p:cNvSpPr/>
          <p:nvPr/>
        </p:nvSpPr>
        <p:spPr>
          <a:xfrm>
            <a:off x="8389063" y="2092454"/>
            <a:ext cx="1625781" cy="422031"/>
          </a:xfrm>
          <a:prstGeom prst="rect">
            <a:avLst/>
          </a:prstGeom>
          <a:solidFill>
            <a:srgbClr val="544A4F"/>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spcAft>
                <a:spcPts val="554"/>
              </a:spcAft>
              <a:defRPr/>
            </a:pPr>
            <a:r>
              <a:rPr lang="en-NZ" sz="1108" b="1" kern="0" dirty="0">
                <a:solidFill>
                  <a:sysClr val="window" lastClr="FFFFFF"/>
                </a:solidFill>
                <a:latin typeface="Arial Narrow"/>
                <a:ea typeface="Calibri"/>
              </a:rPr>
              <a:t>General Worker</a:t>
            </a:r>
            <a:br>
              <a:rPr lang="en-NZ" sz="1108" b="1" kern="0" dirty="0">
                <a:solidFill>
                  <a:sysClr val="window" lastClr="FFFFFF"/>
                </a:solidFill>
                <a:latin typeface="Arial Narrow"/>
                <a:ea typeface="Calibri"/>
              </a:rPr>
            </a:br>
            <a:r>
              <a:rPr lang="en-NZ" sz="923" b="1" kern="0" dirty="0">
                <a:solidFill>
                  <a:sysClr val="window" lastClr="FFFFFF"/>
                </a:solidFill>
                <a:latin typeface="Arial Narrow"/>
                <a:ea typeface="Calibri"/>
              </a:rPr>
              <a:t>(Introduction to TTM)</a:t>
            </a:r>
            <a:endParaRPr lang="en-NZ" sz="923" kern="0" dirty="0">
              <a:solidFill>
                <a:sysClr val="window" lastClr="FFFFFF"/>
              </a:solidFill>
              <a:latin typeface="Times New Roman"/>
              <a:ea typeface="Times New Roman"/>
            </a:endParaRPr>
          </a:p>
        </p:txBody>
      </p:sp>
      <p:sp>
        <p:nvSpPr>
          <p:cNvPr id="22" name="Rectangle 21"/>
          <p:cNvSpPr/>
          <p:nvPr/>
        </p:nvSpPr>
        <p:spPr>
          <a:xfrm>
            <a:off x="9933325" y="3301559"/>
            <a:ext cx="1629335" cy="594519"/>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panose="020B0606020202030204" pitchFamily="34" charset="0"/>
                <a:ea typeface="Calibri"/>
              </a:rPr>
              <a:t>Specialist TTM Equipment</a:t>
            </a:r>
            <a:endParaRPr lang="en-NZ" sz="1108" kern="0" dirty="0">
              <a:solidFill>
                <a:sysClr val="window" lastClr="FFFFFF"/>
              </a:solidFill>
              <a:latin typeface="Arial Narrow" panose="020B0606020202030204" pitchFamily="34" charset="0"/>
              <a:ea typeface="Times New Roman"/>
            </a:endParaRPr>
          </a:p>
          <a:p>
            <a:pPr algn="ctr" defTabSz="844083">
              <a:defRPr/>
            </a:pPr>
            <a:r>
              <a:rPr lang="en-NZ" sz="923" b="1" kern="0" dirty="0">
                <a:solidFill>
                  <a:sysClr val="window" lastClr="FFFFFF"/>
                </a:solidFill>
                <a:latin typeface="Arial Narrow" panose="020B0606020202030204" pitchFamily="34" charset="0"/>
                <a:ea typeface="Calibri"/>
                <a:cs typeface="Times New Roman"/>
              </a:rPr>
              <a:t>(eg </a:t>
            </a:r>
            <a:r>
              <a:rPr lang="en-NZ" sz="923" b="1" kern="0" dirty="0">
                <a:solidFill>
                  <a:sysClr val="window" lastClr="FFFFFF"/>
                </a:solidFill>
                <a:latin typeface="Arial Narrow" panose="020B0606020202030204" pitchFamily="34" charset="0"/>
                <a:ea typeface="Calibri"/>
              </a:rPr>
              <a:t>portable</a:t>
            </a:r>
            <a:r>
              <a:rPr lang="en-NZ" sz="923" b="1" kern="0" dirty="0">
                <a:solidFill>
                  <a:sysClr val="window" lastClr="FFFFFF"/>
                </a:solidFill>
                <a:latin typeface="Arial Narrow" panose="020B0606020202030204" pitchFamily="34" charset="0"/>
                <a:ea typeface="Calibri"/>
                <a:cs typeface="Times New Roman"/>
              </a:rPr>
              <a:t> traffic signals, barriers, VMS)</a:t>
            </a:r>
            <a:endParaRPr lang="en-NZ" sz="923" kern="0" dirty="0">
              <a:solidFill>
                <a:sysClr val="window" lastClr="FFFFFF"/>
              </a:solidFill>
              <a:latin typeface="Arial Narrow" panose="020B0606020202030204" pitchFamily="34" charset="0"/>
              <a:ea typeface="Times New Roman"/>
            </a:endParaRPr>
          </a:p>
        </p:txBody>
      </p:sp>
      <p:sp>
        <p:nvSpPr>
          <p:cNvPr id="23" name="Rectangle 22"/>
          <p:cNvSpPr/>
          <p:nvPr/>
        </p:nvSpPr>
        <p:spPr>
          <a:xfrm>
            <a:off x="8378681" y="3292180"/>
            <a:ext cx="1389186" cy="354864"/>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Inspector</a:t>
            </a:r>
            <a:endParaRPr lang="en-NZ" sz="1108" kern="0" dirty="0">
              <a:solidFill>
                <a:sysClr val="window" lastClr="FFFFFF"/>
              </a:solidFill>
              <a:latin typeface="Times New Roman"/>
              <a:ea typeface="Times New Roman"/>
            </a:endParaRPr>
          </a:p>
        </p:txBody>
      </p:sp>
      <p:sp>
        <p:nvSpPr>
          <p:cNvPr id="25" name="Text Box 273"/>
          <p:cNvSpPr txBox="1"/>
          <p:nvPr/>
        </p:nvSpPr>
        <p:spPr>
          <a:xfrm>
            <a:off x="8202791" y="2834936"/>
            <a:ext cx="3555609" cy="27925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Specialist TTM activities</a:t>
            </a:r>
            <a:endParaRPr lang="en-NZ" sz="1108" kern="0" spc="185" dirty="0">
              <a:solidFill>
                <a:sysClr val="windowText" lastClr="000000"/>
              </a:solidFill>
              <a:latin typeface="Arial"/>
              <a:ea typeface="Calibri"/>
              <a:cs typeface="Times New Roman"/>
            </a:endParaRPr>
          </a:p>
        </p:txBody>
      </p:sp>
      <p:sp>
        <p:nvSpPr>
          <p:cNvPr id="26" name="Text Box 274"/>
          <p:cNvSpPr txBox="1"/>
          <p:nvPr/>
        </p:nvSpPr>
        <p:spPr>
          <a:xfrm>
            <a:off x="8209825" y="1639134"/>
            <a:ext cx="3541247" cy="27925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Roles which interact with TTM crews</a:t>
            </a:r>
            <a:endParaRPr lang="en-NZ" sz="1108" kern="0" spc="185" dirty="0">
              <a:solidFill>
                <a:sysClr val="windowText" lastClr="000000"/>
              </a:solidFill>
              <a:latin typeface="Arial"/>
              <a:ea typeface="Calibri"/>
              <a:cs typeface="Times New Roman"/>
            </a:endParaRPr>
          </a:p>
        </p:txBody>
      </p:sp>
      <p:cxnSp>
        <p:nvCxnSpPr>
          <p:cNvPr id="27" name="Connector: Elbow 276"/>
          <p:cNvCxnSpPr>
            <a:stCxn id="11" idx="2"/>
            <a:endCxn id="14" idx="0"/>
          </p:cNvCxnSpPr>
          <p:nvPr/>
        </p:nvCxnSpPr>
        <p:spPr>
          <a:xfrm>
            <a:off x="5800266" y="3265378"/>
            <a:ext cx="1496486" cy="325313"/>
          </a:xfrm>
          <a:prstGeom prst="straightConnector1">
            <a:avLst/>
          </a:prstGeom>
          <a:noFill/>
          <a:ln w="19050" cap="flat" cmpd="sng" algn="ctr">
            <a:solidFill>
              <a:srgbClr val="544A4F"/>
            </a:solidFill>
            <a:prstDash val="sysDot"/>
            <a:miter lim="800000"/>
            <a:tailEnd type="triangle"/>
          </a:ln>
          <a:effectLst/>
        </p:spPr>
      </p:cxnSp>
      <p:cxnSp>
        <p:nvCxnSpPr>
          <p:cNvPr id="28" name="Connector: Elbow 277"/>
          <p:cNvCxnSpPr>
            <a:cxnSpLocks/>
            <a:stCxn id="11" idx="2"/>
            <a:endCxn id="13" idx="0"/>
          </p:cNvCxnSpPr>
          <p:nvPr/>
        </p:nvCxnSpPr>
        <p:spPr>
          <a:xfrm rot="16200000" flipH="1">
            <a:off x="5637783" y="3427861"/>
            <a:ext cx="325313" cy="347"/>
          </a:xfrm>
          <a:prstGeom prst="bentConnector3">
            <a:avLst>
              <a:gd name="adj1" fmla="val 50000"/>
            </a:avLst>
          </a:prstGeom>
          <a:noFill/>
          <a:ln w="19050" cap="flat" cmpd="sng" algn="ctr">
            <a:solidFill>
              <a:srgbClr val="544A4F"/>
            </a:solidFill>
            <a:prstDash val="sysDot"/>
            <a:miter lim="800000"/>
            <a:tailEnd type="triangle"/>
          </a:ln>
          <a:effectLst/>
        </p:spPr>
      </p:cxnSp>
      <p:cxnSp>
        <p:nvCxnSpPr>
          <p:cNvPr id="29" name="Connector: Elbow 278"/>
          <p:cNvCxnSpPr>
            <a:stCxn id="11" idx="2"/>
            <a:endCxn id="12" idx="0"/>
          </p:cNvCxnSpPr>
          <p:nvPr/>
        </p:nvCxnSpPr>
        <p:spPr>
          <a:xfrm flipH="1">
            <a:off x="4269035" y="3265378"/>
            <a:ext cx="1531231" cy="325313"/>
          </a:xfrm>
          <a:prstGeom prst="straightConnector1">
            <a:avLst/>
          </a:prstGeom>
          <a:noFill/>
          <a:ln w="19050" cap="flat" cmpd="sng" algn="ctr">
            <a:solidFill>
              <a:srgbClr val="544A4F"/>
            </a:solidFill>
            <a:prstDash val="sysDot"/>
            <a:miter lim="800000"/>
            <a:tailEnd type="triangle"/>
          </a:ln>
          <a:effectLst/>
        </p:spPr>
      </p:cxnSp>
      <p:sp>
        <p:nvSpPr>
          <p:cNvPr id="30" name="Rectangle: Rounded Corners 143"/>
          <p:cNvSpPr/>
          <p:nvPr/>
        </p:nvSpPr>
        <p:spPr>
          <a:xfrm>
            <a:off x="9233394" y="4698203"/>
            <a:ext cx="2382777" cy="163163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31" name="Rectangle: Rounded Corners 147"/>
          <p:cNvSpPr/>
          <p:nvPr/>
        </p:nvSpPr>
        <p:spPr>
          <a:xfrm>
            <a:off x="7410804" y="4698203"/>
            <a:ext cx="1704032" cy="163163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32" name="Rectangle 31"/>
          <p:cNvSpPr/>
          <p:nvPr/>
        </p:nvSpPr>
        <p:spPr>
          <a:xfrm>
            <a:off x="7569412" y="4989783"/>
            <a:ext cx="1392702" cy="804510"/>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Specialist Activities</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Traffic signals</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Sealing</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Road marking</a:t>
            </a:r>
            <a:r>
              <a:rPr lang="en-NZ" sz="1108" b="1" kern="0" dirty="0">
                <a:solidFill>
                  <a:sysClr val="window" lastClr="FFFFFF"/>
                </a:solidFill>
                <a:latin typeface="Arial Narrow"/>
                <a:ea typeface="Calibri"/>
              </a:rPr>
              <a:t> </a:t>
            </a:r>
            <a:endParaRPr lang="en-NZ" sz="1108" kern="0" dirty="0">
              <a:solidFill>
                <a:sysClr val="window" lastClr="FFFFFF"/>
              </a:solidFill>
              <a:latin typeface="Times New Roman"/>
              <a:ea typeface="Times New Roman"/>
            </a:endParaRPr>
          </a:p>
        </p:txBody>
      </p:sp>
      <p:sp>
        <p:nvSpPr>
          <p:cNvPr id="33" name="Rectangle 32"/>
          <p:cNvSpPr/>
          <p:nvPr/>
        </p:nvSpPr>
        <p:spPr>
          <a:xfrm>
            <a:off x="9369468" y="5039913"/>
            <a:ext cx="1012874"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TTM Mentor</a:t>
            </a:r>
            <a:endParaRPr lang="en-NZ" sz="1108" kern="0" dirty="0">
              <a:solidFill>
                <a:sysClr val="window" lastClr="FFFFFF"/>
              </a:solidFill>
              <a:latin typeface="Times New Roman"/>
              <a:ea typeface="Times New Roman"/>
            </a:endParaRPr>
          </a:p>
        </p:txBody>
      </p:sp>
      <p:sp>
        <p:nvSpPr>
          <p:cNvPr id="34" name="Rectangle 33"/>
          <p:cNvSpPr/>
          <p:nvPr/>
        </p:nvSpPr>
        <p:spPr>
          <a:xfrm>
            <a:off x="10493455" y="5733690"/>
            <a:ext cx="1012874"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CoPTTM Assessor</a:t>
            </a:r>
            <a:endParaRPr lang="en-NZ" sz="1108" kern="0" dirty="0">
              <a:solidFill>
                <a:sysClr val="window" lastClr="FFFFFF"/>
              </a:solidFill>
              <a:latin typeface="Times New Roman"/>
              <a:ea typeface="Times New Roman"/>
            </a:endParaRPr>
          </a:p>
        </p:txBody>
      </p:sp>
      <p:sp>
        <p:nvSpPr>
          <p:cNvPr id="35" name="Rectangle 34"/>
          <p:cNvSpPr/>
          <p:nvPr/>
        </p:nvSpPr>
        <p:spPr>
          <a:xfrm>
            <a:off x="10493456" y="5039913"/>
            <a:ext cx="1012623"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TTM Verifier</a:t>
            </a:r>
            <a:endParaRPr lang="en-NZ" sz="1108" kern="0" dirty="0">
              <a:solidFill>
                <a:sysClr val="window" lastClr="FFFFFF"/>
              </a:solidFill>
              <a:latin typeface="Times New Roman"/>
              <a:ea typeface="Times New Roman"/>
            </a:endParaRPr>
          </a:p>
        </p:txBody>
      </p:sp>
      <p:sp>
        <p:nvSpPr>
          <p:cNvPr id="36" name="Rectangle 35"/>
          <p:cNvSpPr/>
          <p:nvPr/>
        </p:nvSpPr>
        <p:spPr>
          <a:xfrm>
            <a:off x="9369468" y="5733690"/>
            <a:ext cx="1012874"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CoPTTM Trainer</a:t>
            </a:r>
            <a:endParaRPr lang="en-NZ" sz="1108" kern="0" dirty="0">
              <a:solidFill>
                <a:sysClr val="window" lastClr="FFFFFF"/>
              </a:solidFill>
              <a:latin typeface="Times New Roman"/>
              <a:ea typeface="Times New Roman"/>
            </a:endParaRPr>
          </a:p>
        </p:txBody>
      </p:sp>
      <p:sp>
        <p:nvSpPr>
          <p:cNvPr id="37" name="Text Box 181"/>
          <p:cNvSpPr txBox="1"/>
          <p:nvPr/>
        </p:nvSpPr>
        <p:spPr>
          <a:xfrm>
            <a:off x="7408316" y="4594535"/>
            <a:ext cx="1706173"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Specialist STMS</a:t>
            </a:r>
            <a:endParaRPr lang="en-NZ" sz="1108" kern="0" spc="185" dirty="0">
              <a:solidFill>
                <a:sysClr val="windowText" lastClr="000000"/>
              </a:solidFill>
              <a:latin typeface="Arial"/>
              <a:ea typeface="Calibri"/>
              <a:cs typeface="Times New Roman"/>
            </a:endParaRPr>
          </a:p>
        </p:txBody>
      </p:sp>
      <p:sp>
        <p:nvSpPr>
          <p:cNvPr id="38" name="Text Box 182"/>
          <p:cNvSpPr txBox="1"/>
          <p:nvPr/>
        </p:nvSpPr>
        <p:spPr>
          <a:xfrm>
            <a:off x="9233393" y="4594535"/>
            <a:ext cx="2382646"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Training and assessment</a:t>
            </a:r>
            <a:endParaRPr lang="en-NZ" sz="1108" kern="0" spc="185" dirty="0">
              <a:solidFill>
                <a:sysClr val="windowText" lastClr="000000"/>
              </a:solidFill>
              <a:latin typeface="Arial"/>
              <a:ea typeface="Calibri"/>
              <a:cs typeface="Times New Roman"/>
            </a:endParaRPr>
          </a:p>
        </p:txBody>
      </p:sp>
      <p:sp>
        <p:nvSpPr>
          <p:cNvPr id="39" name="Rectangle 38"/>
          <p:cNvSpPr/>
          <p:nvPr/>
        </p:nvSpPr>
        <p:spPr>
          <a:xfrm>
            <a:off x="3409708" y="4173009"/>
            <a:ext cx="3727773" cy="2290553"/>
          </a:xfrm>
          <a:prstGeom prst="rect">
            <a:avLst/>
          </a:prstGeom>
          <a:solidFill>
            <a:srgbClr val="4F81BD"/>
          </a:solidFill>
          <a:ln w="12700" cap="flat" cmpd="sng" algn="ctr">
            <a:solidFill>
              <a:srgbClr val="4F81B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40" name="Rectangle: Rounded Corners 49"/>
          <p:cNvSpPr/>
          <p:nvPr/>
        </p:nvSpPr>
        <p:spPr>
          <a:xfrm>
            <a:off x="3573941" y="4698203"/>
            <a:ext cx="3429896" cy="163060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41" name="Rectangle 40"/>
          <p:cNvSpPr/>
          <p:nvPr/>
        </p:nvSpPr>
        <p:spPr>
          <a:xfrm>
            <a:off x="3750917" y="5039914"/>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TMP Designer</a:t>
            </a:r>
            <a:endParaRPr lang="en-NZ" sz="1108" kern="0" dirty="0">
              <a:solidFill>
                <a:sysClr val="window" lastClr="FFFFFF"/>
              </a:solidFill>
              <a:latin typeface="Times New Roman"/>
              <a:ea typeface="Times New Roman"/>
            </a:endParaRPr>
          </a:p>
        </p:txBody>
      </p:sp>
      <p:sp>
        <p:nvSpPr>
          <p:cNvPr id="42" name="Rectangle 41"/>
          <p:cNvSpPr/>
          <p:nvPr/>
        </p:nvSpPr>
        <p:spPr>
          <a:xfrm>
            <a:off x="3750917" y="5734276"/>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TMP Approver</a:t>
            </a:r>
            <a:endParaRPr lang="en-NZ" sz="1108" kern="0" dirty="0">
              <a:solidFill>
                <a:sysClr val="window" lastClr="FFFFFF"/>
              </a:solidFill>
              <a:latin typeface="Times New Roman"/>
              <a:ea typeface="Times New Roman"/>
            </a:endParaRPr>
          </a:p>
        </p:txBody>
      </p:sp>
      <p:sp>
        <p:nvSpPr>
          <p:cNvPr id="43" name="Rectangle 42"/>
          <p:cNvSpPr/>
          <p:nvPr/>
        </p:nvSpPr>
        <p:spPr>
          <a:xfrm>
            <a:off x="5431040" y="5734276"/>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Corridor Manager and TMC</a:t>
            </a:r>
            <a:endParaRPr lang="en-NZ" sz="1108" kern="0" dirty="0">
              <a:solidFill>
                <a:sysClr val="window" lastClr="FFFFFF"/>
              </a:solidFill>
              <a:latin typeface="Times New Roman"/>
              <a:ea typeface="Times New Roman"/>
            </a:endParaRPr>
          </a:p>
        </p:txBody>
      </p:sp>
      <p:sp>
        <p:nvSpPr>
          <p:cNvPr id="44" name="Text Box 258"/>
          <p:cNvSpPr txBox="1"/>
          <p:nvPr/>
        </p:nvSpPr>
        <p:spPr>
          <a:xfrm>
            <a:off x="3574104" y="4594537"/>
            <a:ext cx="3428759" cy="27842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Audit, planning and network management</a:t>
            </a:r>
            <a:endParaRPr lang="en-NZ" sz="1108" kern="0" spc="185" dirty="0">
              <a:solidFill>
                <a:sysClr val="windowText" lastClr="000000"/>
              </a:solidFill>
              <a:latin typeface="Arial"/>
              <a:ea typeface="Calibri"/>
              <a:cs typeface="Times New Roman"/>
            </a:endParaRPr>
          </a:p>
        </p:txBody>
      </p:sp>
      <p:cxnSp>
        <p:nvCxnSpPr>
          <p:cNvPr id="45" name="Connector: Elbow 54"/>
          <p:cNvCxnSpPr>
            <a:stCxn id="41" idx="2"/>
            <a:endCxn id="43" idx="0"/>
          </p:cNvCxnSpPr>
          <p:nvPr/>
        </p:nvCxnSpPr>
        <p:spPr>
          <a:xfrm rot="16200000" flipH="1">
            <a:off x="5150871" y="4757755"/>
            <a:ext cx="272918" cy="1680123"/>
          </a:xfrm>
          <a:prstGeom prst="bentConnector3">
            <a:avLst>
              <a:gd name="adj1" fmla="val 50000"/>
            </a:avLst>
          </a:prstGeom>
          <a:noFill/>
          <a:ln w="19050" cap="flat" cmpd="sng" algn="ctr">
            <a:solidFill>
              <a:srgbClr val="544A4F"/>
            </a:solidFill>
            <a:prstDash val="solid"/>
            <a:miter lim="800000"/>
            <a:tailEnd type="triangle"/>
          </a:ln>
          <a:effectLst/>
        </p:spPr>
      </p:cxnSp>
      <p:sp>
        <p:nvSpPr>
          <p:cNvPr id="47" name="Rectangle 46"/>
          <p:cNvSpPr/>
          <p:nvPr/>
        </p:nvSpPr>
        <p:spPr>
          <a:xfrm>
            <a:off x="5431040" y="5039914"/>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TTM Audit</a:t>
            </a:r>
            <a:endParaRPr lang="en-NZ" sz="1108" kern="0" dirty="0">
              <a:solidFill>
                <a:sysClr val="window" lastClr="FFFFFF"/>
              </a:solidFill>
              <a:latin typeface="Times New Roman"/>
              <a:ea typeface="Times New Roman"/>
            </a:endParaRPr>
          </a:p>
        </p:txBody>
      </p:sp>
      <p:sp>
        <p:nvSpPr>
          <p:cNvPr id="48" name="Rectangle 47"/>
          <p:cNvSpPr/>
          <p:nvPr/>
        </p:nvSpPr>
        <p:spPr>
          <a:xfrm>
            <a:off x="3676827" y="4131136"/>
            <a:ext cx="3184926" cy="505367"/>
          </a:xfrm>
          <a:prstGeom prst="rect">
            <a:avLst/>
          </a:prstGeom>
          <a:noFill/>
          <a:ln w="1270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00" kern="0" dirty="0">
                <a:solidFill>
                  <a:srgbClr val="FFFFFF"/>
                </a:solidFill>
                <a:latin typeface="Arial"/>
                <a:ea typeface="Calibri"/>
                <a:cs typeface="Times New Roman"/>
              </a:rPr>
              <a:t>For these learning blocks the person must be at least </a:t>
            </a:r>
            <a:br>
              <a:rPr lang="en-NZ" sz="900" kern="0" dirty="0">
                <a:solidFill>
                  <a:srgbClr val="FFFFFF"/>
                </a:solidFill>
                <a:latin typeface="Arial"/>
                <a:ea typeface="Calibri"/>
                <a:cs typeface="Times New Roman"/>
              </a:rPr>
            </a:br>
            <a:r>
              <a:rPr lang="en-NZ" sz="900" b="1" kern="0" dirty="0">
                <a:solidFill>
                  <a:srgbClr val="FFC000"/>
                </a:solidFill>
                <a:latin typeface="Arial"/>
                <a:ea typeface="Calibri"/>
                <a:cs typeface="Times New Roman"/>
              </a:rPr>
              <a:t>STMS Non-practising</a:t>
            </a:r>
            <a:r>
              <a:rPr lang="en-NZ" sz="900" kern="0" dirty="0">
                <a:solidFill>
                  <a:srgbClr val="FFC000"/>
                </a:solidFill>
                <a:latin typeface="Arial"/>
                <a:ea typeface="Calibri"/>
                <a:cs typeface="Times New Roman"/>
              </a:rPr>
              <a:t> </a:t>
            </a:r>
            <a:r>
              <a:rPr lang="en-NZ" sz="900" kern="0" dirty="0">
                <a:solidFill>
                  <a:srgbClr val="FFFFFF"/>
                </a:solidFill>
                <a:latin typeface="Arial"/>
                <a:ea typeface="Calibri"/>
                <a:cs typeface="Times New Roman"/>
              </a:rPr>
              <a:t>qualified for the level of road</a:t>
            </a:r>
            <a:endParaRPr lang="en-NZ" sz="900" kern="0" dirty="0">
              <a:solidFill>
                <a:sysClr val="windowText" lastClr="000000"/>
              </a:solidFill>
              <a:latin typeface="Times New Roman"/>
              <a:ea typeface="Times New Roman"/>
            </a:endParaRPr>
          </a:p>
        </p:txBody>
      </p:sp>
      <p:sp>
        <p:nvSpPr>
          <p:cNvPr id="49" name="Rectangle 48"/>
          <p:cNvSpPr/>
          <p:nvPr/>
        </p:nvSpPr>
        <p:spPr>
          <a:xfrm>
            <a:off x="8268522" y="4198342"/>
            <a:ext cx="2599710" cy="377940"/>
          </a:xfrm>
          <a:prstGeom prst="rect">
            <a:avLst/>
          </a:prstGeom>
          <a:noFill/>
          <a:ln w="1270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00" kern="0" dirty="0">
                <a:solidFill>
                  <a:srgbClr val="FFFFFF"/>
                </a:solidFill>
                <a:latin typeface="Arial"/>
                <a:ea typeface="Calibri"/>
                <a:cs typeface="Times New Roman"/>
              </a:rPr>
              <a:t>For these learning blocks the person must be </a:t>
            </a:r>
            <a:br>
              <a:rPr lang="en-NZ" sz="900" kern="0" dirty="0">
                <a:solidFill>
                  <a:srgbClr val="FFFFFF"/>
                </a:solidFill>
                <a:latin typeface="Arial"/>
                <a:ea typeface="Calibri"/>
                <a:cs typeface="Times New Roman"/>
              </a:rPr>
            </a:br>
            <a:r>
              <a:rPr lang="en-NZ" sz="900" b="1" kern="0" dirty="0">
                <a:solidFill>
                  <a:srgbClr val="FFC000"/>
                </a:solidFill>
                <a:latin typeface="Arial"/>
                <a:ea typeface="Calibri"/>
                <a:cs typeface="Times New Roman"/>
              </a:rPr>
              <a:t>STMS Practising </a:t>
            </a:r>
            <a:r>
              <a:rPr lang="en-NZ" sz="900" kern="0" dirty="0">
                <a:solidFill>
                  <a:srgbClr val="FFFFFF"/>
                </a:solidFill>
                <a:latin typeface="Arial"/>
                <a:ea typeface="Calibri"/>
                <a:cs typeface="Times New Roman"/>
              </a:rPr>
              <a:t>qualified for the level of road</a:t>
            </a:r>
            <a:endParaRPr lang="en-NZ" sz="900" kern="0" dirty="0">
              <a:solidFill>
                <a:sysClr val="windowText" lastClr="000000"/>
              </a:solidFill>
              <a:latin typeface="Times New Roman"/>
              <a:ea typeface="Times New Roman"/>
            </a:endParaRPr>
          </a:p>
        </p:txBody>
      </p:sp>
      <p:cxnSp>
        <p:nvCxnSpPr>
          <p:cNvPr id="56" name="Straight Arrow Connector 55"/>
          <p:cNvCxnSpPr>
            <a:stCxn id="41" idx="2"/>
            <a:endCxn id="42" idx="0"/>
          </p:cNvCxnSpPr>
          <p:nvPr/>
        </p:nvCxnSpPr>
        <p:spPr>
          <a:xfrm>
            <a:off x="4447268" y="5461357"/>
            <a:ext cx="0" cy="272918"/>
          </a:xfrm>
          <a:prstGeom prst="straightConnector1">
            <a:avLst/>
          </a:prstGeom>
          <a:noFill/>
          <a:ln w="19050" cap="flat" cmpd="sng" algn="ctr">
            <a:solidFill>
              <a:srgbClr val="544A4F"/>
            </a:solidFill>
            <a:prstDash val="solid"/>
            <a:miter lim="800000"/>
            <a:tailEnd type="triangle"/>
          </a:ln>
          <a:effectLst/>
        </p:spPr>
      </p:cxnSp>
      <p:sp>
        <p:nvSpPr>
          <p:cNvPr id="50" name="Rectangle 49"/>
          <p:cNvSpPr/>
          <p:nvPr/>
        </p:nvSpPr>
        <p:spPr>
          <a:xfrm>
            <a:off x="4037275" y="1224183"/>
            <a:ext cx="825642" cy="210726"/>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TTM Mentor</a:t>
            </a:r>
            <a:endParaRPr lang="en-NZ" sz="923" kern="0" dirty="0">
              <a:solidFill>
                <a:sysClr val="window" lastClr="FFFFFF"/>
              </a:solidFill>
              <a:latin typeface="Times New Roman"/>
              <a:ea typeface="Times New Roman"/>
            </a:endParaRPr>
          </a:p>
        </p:txBody>
      </p:sp>
      <p:sp>
        <p:nvSpPr>
          <p:cNvPr id="53" name="Rectangle 52"/>
          <p:cNvSpPr/>
          <p:nvPr/>
        </p:nvSpPr>
        <p:spPr>
          <a:xfrm>
            <a:off x="5955390" y="1224183"/>
            <a:ext cx="974217" cy="210726"/>
          </a:xfrm>
          <a:prstGeom prst="rect">
            <a:avLst/>
          </a:prstGeom>
          <a:solidFill>
            <a:srgbClr val="9BBB59"/>
          </a:solidFill>
          <a:ln w="19050">
            <a:solidFill>
              <a:schemeClr val="accent3"/>
            </a:solid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CoPTTM Trainer </a:t>
            </a:r>
            <a:endParaRPr lang="en-NZ" sz="923" kern="0" dirty="0">
              <a:solidFill>
                <a:sysClr val="window" lastClr="FFFFFF"/>
              </a:solidFill>
              <a:latin typeface="Times New Roman"/>
              <a:ea typeface="Times New Roman"/>
            </a:endParaRPr>
          </a:p>
        </p:txBody>
      </p:sp>
      <p:sp>
        <p:nvSpPr>
          <p:cNvPr id="54" name="Rectangle 53"/>
          <p:cNvSpPr/>
          <p:nvPr/>
        </p:nvSpPr>
        <p:spPr>
          <a:xfrm>
            <a:off x="7013034" y="1224183"/>
            <a:ext cx="1001620" cy="210726"/>
          </a:xfrm>
          <a:prstGeom prst="rect">
            <a:avLst/>
          </a:prstGeom>
          <a:solidFill>
            <a:srgbClr val="6FA8DB"/>
          </a:solidFill>
          <a:ln w="19050">
            <a:solidFill>
              <a:srgbClr val="6FA8DB"/>
            </a:solid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Specialist Trainer</a:t>
            </a:r>
            <a:endParaRPr lang="en-NZ" sz="923" kern="0" dirty="0">
              <a:solidFill>
                <a:sysClr val="window" lastClr="FFFFFF"/>
              </a:solidFill>
              <a:latin typeface="Times New Roman"/>
              <a:ea typeface="Times New Roman"/>
            </a:endParaRPr>
          </a:p>
        </p:txBody>
      </p:sp>
      <p:sp>
        <p:nvSpPr>
          <p:cNvPr id="55" name="Rectangle 54"/>
          <p:cNvSpPr/>
          <p:nvPr/>
        </p:nvSpPr>
        <p:spPr>
          <a:xfrm>
            <a:off x="4946344" y="1224183"/>
            <a:ext cx="925619" cy="210726"/>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spcAft>
                <a:spcPts val="554"/>
              </a:spcAft>
              <a:defRPr/>
            </a:pPr>
            <a:r>
              <a:rPr lang="en-NZ" sz="923" b="1" kern="0" dirty="0">
                <a:solidFill>
                  <a:sysClr val="window" lastClr="FFFFFF"/>
                </a:solidFill>
                <a:latin typeface="Arial Narrow"/>
                <a:ea typeface="Calibri"/>
              </a:rPr>
              <a:t>eLearning pack</a:t>
            </a:r>
            <a:endParaRPr lang="en-NZ" sz="923" kern="0" dirty="0">
              <a:solidFill>
                <a:sysClr val="window" lastClr="FFFFFF"/>
              </a:solidFill>
              <a:latin typeface="Times New Roman"/>
              <a:ea typeface="Times New Roman"/>
            </a:endParaRPr>
          </a:p>
        </p:txBody>
      </p:sp>
      <p:sp>
        <p:nvSpPr>
          <p:cNvPr id="57" name="Rectangle 56"/>
          <p:cNvSpPr/>
          <p:nvPr/>
        </p:nvSpPr>
        <p:spPr>
          <a:xfrm>
            <a:off x="7569412" y="5794294"/>
            <a:ext cx="1392702" cy="377246"/>
          </a:xfrm>
          <a:prstGeom prst="rect">
            <a:avLst/>
          </a:prstGeom>
          <a:solidFill>
            <a:srgbClr val="6FA8DB"/>
          </a:solidFill>
          <a:ln w="19050" cap="flat" cmpd="sng" algn="ctr">
            <a:solidFill>
              <a:srgbClr val="6FA8DB"/>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Events</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Barriers</a:t>
            </a:r>
            <a:r>
              <a:rPr lang="en-NZ" sz="1108" b="1" kern="0" dirty="0">
                <a:solidFill>
                  <a:sysClr val="window" lastClr="FFFFFF"/>
                </a:solidFill>
                <a:latin typeface="Arial Narrow"/>
                <a:ea typeface="Calibri"/>
              </a:rPr>
              <a:t> </a:t>
            </a:r>
            <a:endParaRPr lang="en-NZ" sz="1108" kern="0" dirty="0">
              <a:solidFill>
                <a:sysClr val="window" lastClr="FFFFFF"/>
              </a:solidFill>
              <a:latin typeface="Times New Roman"/>
              <a:ea typeface="Times New Roman"/>
            </a:endParaRPr>
          </a:p>
        </p:txBody>
      </p:sp>
      <p:sp>
        <p:nvSpPr>
          <p:cNvPr id="59" name="Rectangle 58"/>
          <p:cNvSpPr/>
          <p:nvPr/>
        </p:nvSpPr>
        <p:spPr>
          <a:xfrm>
            <a:off x="6159355" y="2504126"/>
            <a:ext cx="296697" cy="301628"/>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64" name="Rectangle 63"/>
          <p:cNvSpPr/>
          <p:nvPr/>
        </p:nvSpPr>
        <p:spPr>
          <a:xfrm>
            <a:off x="7632947"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66" name="Rectangle 65"/>
          <p:cNvSpPr/>
          <p:nvPr/>
        </p:nvSpPr>
        <p:spPr>
          <a:xfrm>
            <a:off x="3964124" y="970087"/>
            <a:ext cx="1121361"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r>
              <a:rPr lang="en-NZ" sz="923" i="1" kern="0" dirty="0">
                <a:solidFill>
                  <a:prstClr val="black"/>
                </a:solidFill>
                <a:latin typeface="Arial Narrow"/>
                <a:ea typeface="Calibri"/>
              </a:rPr>
              <a:t>Delivery</a:t>
            </a:r>
            <a:r>
              <a:rPr lang="en-NZ" sz="923" i="1" kern="0" dirty="0">
                <a:solidFill>
                  <a:sysClr val="window" lastClr="FFFFFF"/>
                </a:solidFill>
                <a:latin typeface="Arial Narrow"/>
                <a:ea typeface="Calibri"/>
              </a:rPr>
              <a:t> </a:t>
            </a:r>
            <a:r>
              <a:rPr lang="en-NZ" sz="923" i="1" kern="0" dirty="0">
                <a:solidFill>
                  <a:prstClr val="black"/>
                </a:solidFill>
                <a:latin typeface="Arial Narrow"/>
                <a:ea typeface="Calibri"/>
              </a:rPr>
              <a:t>options</a:t>
            </a:r>
          </a:p>
        </p:txBody>
      </p:sp>
      <p:sp>
        <p:nvSpPr>
          <p:cNvPr id="60" name="Rectangle 59"/>
          <p:cNvSpPr/>
          <p:nvPr/>
        </p:nvSpPr>
        <p:spPr>
          <a:xfrm>
            <a:off x="5798446" y="2042527"/>
            <a:ext cx="654462" cy="303862"/>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108" kern="0" dirty="0">
              <a:solidFill>
                <a:sysClr val="window" lastClr="FFFFFF"/>
              </a:solidFill>
              <a:latin typeface="Times New Roman"/>
              <a:ea typeface="Times New Roman"/>
            </a:endParaRPr>
          </a:p>
        </p:txBody>
      </p:sp>
      <p:sp>
        <p:nvSpPr>
          <p:cNvPr id="61" name="Rectangle 60"/>
          <p:cNvSpPr/>
          <p:nvPr/>
        </p:nvSpPr>
        <p:spPr>
          <a:xfrm>
            <a:off x="5151647" y="2042527"/>
            <a:ext cx="654462" cy="303862"/>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65" name="Rectangle 64"/>
          <p:cNvSpPr/>
          <p:nvPr/>
        </p:nvSpPr>
        <p:spPr>
          <a:xfrm>
            <a:off x="5358289" y="2037838"/>
            <a:ext cx="909711" cy="303862"/>
          </a:xfrm>
          <a:prstGeom prst="rect">
            <a:avLst/>
          </a:prstGeom>
          <a:no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r>
              <a:rPr lang="en-NZ" sz="1108" b="1" kern="0" dirty="0">
                <a:solidFill>
                  <a:sysClr val="window" lastClr="FFFFFF"/>
                </a:solidFill>
                <a:latin typeface="Arial Narrow"/>
                <a:ea typeface="Calibri"/>
              </a:rPr>
              <a:t>TTM Worker</a:t>
            </a:r>
            <a:endParaRPr lang="en-NZ" sz="1108" kern="0" dirty="0">
              <a:solidFill>
                <a:sysClr val="window" lastClr="FFFFFF"/>
              </a:solidFill>
              <a:latin typeface="Times New Roman"/>
              <a:ea typeface="Times New Roman"/>
            </a:endParaRPr>
          </a:p>
        </p:txBody>
      </p:sp>
      <p:cxnSp>
        <p:nvCxnSpPr>
          <p:cNvPr id="68" name="Straight Arrow Connector 67"/>
          <p:cNvCxnSpPr/>
          <p:nvPr/>
        </p:nvCxnSpPr>
        <p:spPr>
          <a:xfrm>
            <a:off x="8331077" y="1256962"/>
            <a:ext cx="436098" cy="0"/>
          </a:xfrm>
          <a:prstGeom prst="straightConnector1">
            <a:avLst/>
          </a:prstGeom>
          <a:noFill/>
          <a:ln w="19050" cap="flat" cmpd="sng" algn="ctr">
            <a:solidFill>
              <a:srgbClr val="544A4F"/>
            </a:solidFill>
            <a:prstDash val="solid"/>
            <a:miter lim="800000"/>
            <a:tailEnd type="triangle"/>
          </a:ln>
          <a:effectLst/>
        </p:spPr>
      </p:cxnSp>
      <p:sp>
        <p:nvSpPr>
          <p:cNvPr id="69" name="Text Box 2"/>
          <p:cNvSpPr txBox="1"/>
          <p:nvPr/>
        </p:nvSpPr>
        <p:spPr>
          <a:xfrm>
            <a:off x="8739040" y="1143014"/>
            <a:ext cx="2916332" cy="256850"/>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spcBef>
                <a:spcPts val="554"/>
              </a:spcBef>
              <a:spcAft>
                <a:spcPts val="554"/>
              </a:spcAft>
            </a:pPr>
            <a:r>
              <a:rPr lang="en-NZ" sz="1000" dirty="0">
                <a:solidFill>
                  <a:prstClr val="black"/>
                </a:solidFill>
                <a:latin typeface="Arial Narrow" panose="020B0606020202030204" pitchFamily="34" charset="0"/>
                <a:ea typeface="Calibri"/>
                <a:cs typeface="Times New Roman"/>
              </a:rPr>
              <a:t>Requires completion before starting next learning block</a:t>
            </a:r>
          </a:p>
        </p:txBody>
      </p:sp>
      <p:sp>
        <p:nvSpPr>
          <p:cNvPr id="71" name="Rectangle 70"/>
          <p:cNvSpPr/>
          <p:nvPr/>
        </p:nvSpPr>
        <p:spPr>
          <a:xfrm>
            <a:off x="3403419" y="974155"/>
            <a:ext cx="397024" cy="554467"/>
          </a:xfrm>
          <a:prstGeom prst="rect">
            <a:avLst/>
          </a:prstGeom>
          <a:solidFill>
            <a:schemeClr val="bg2">
              <a:lumMod val="50000"/>
            </a:schemeClr>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70" name="Rectangle 69"/>
          <p:cNvSpPr/>
          <p:nvPr/>
        </p:nvSpPr>
        <p:spPr>
          <a:xfrm>
            <a:off x="3410134" y="1097258"/>
            <a:ext cx="417977"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r>
              <a:rPr lang="en-NZ" sz="1108" b="1" kern="0" dirty="0">
                <a:solidFill>
                  <a:prstClr val="white"/>
                </a:solidFill>
                <a:latin typeface="Arial Narrow"/>
                <a:ea typeface="Calibri"/>
              </a:rPr>
              <a:t>KEY</a:t>
            </a:r>
          </a:p>
        </p:txBody>
      </p:sp>
      <p:sp>
        <p:nvSpPr>
          <p:cNvPr id="72" name="Rectangle 71"/>
          <p:cNvSpPr/>
          <p:nvPr/>
        </p:nvSpPr>
        <p:spPr>
          <a:xfrm>
            <a:off x="8041218" y="981341"/>
            <a:ext cx="1121361"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r>
              <a:rPr lang="en-NZ" sz="923" i="1" kern="0" dirty="0">
                <a:solidFill>
                  <a:prstClr val="black"/>
                </a:solidFill>
                <a:latin typeface="Arial Narrow"/>
                <a:ea typeface="Calibri"/>
              </a:rPr>
              <a:t>Prerequisites</a:t>
            </a:r>
          </a:p>
        </p:txBody>
      </p:sp>
      <p:sp>
        <p:nvSpPr>
          <p:cNvPr id="73" name="Title 60">
            <a:extLst>
              <a:ext uri="{FF2B5EF4-FFF2-40B4-BE49-F238E27FC236}">
                <a16:creationId xmlns:a16="http://schemas.microsoft.com/office/drawing/2014/main" id="{8D7A933C-8F7A-4EDC-9A90-AD93DC9FD142}"/>
              </a:ext>
            </a:extLst>
          </p:cNvPr>
          <p:cNvSpPr>
            <a:spLocks noGrp="1"/>
          </p:cNvSpPr>
          <p:nvPr>
            <p:ph type="title"/>
          </p:nvPr>
        </p:nvSpPr>
        <p:spPr>
          <a:xfrm>
            <a:off x="3411466" y="378519"/>
            <a:ext cx="8346831" cy="495954"/>
          </a:xfrm>
          <a:prstGeom prst="rect">
            <a:avLst/>
          </a:prstGeom>
          <a:solidFill>
            <a:schemeClr val="bg2">
              <a:lumMod val="50000"/>
            </a:schemeClr>
          </a:solidFill>
          <a:ln>
            <a:noFill/>
          </a:ln>
          <a:effectLst/>
        </p:spPr>
        <p:style>
          <a:lnRef idx="2">
            <a:schemeClr val="accent2"/>
          </a:lnRef>
          <a:fillRef idx="1">
            <a:schemeClr val="lt1"/>
          </a:fillRef>
          <a:effectRef idx="0">
            <a:schemeClr val="accent2"/>
          </a:effectRef>
          <a:fontRef idx="minor">
            <a:schemeClr val="dk1"/>
          </a:fontRef>
        </p:style>
        <p:txBody>
          <a:bodyPr>
            <a:noAutofit/>
          </a:bodyPr>
          <a:lstStyle/>
          <a:p>
            <a:pPr algn="ctr"/>
            <a:r>
              <a:rPr lang="en-NZ" kern="0" spc="185" dirty="0">
                <a:solidFill>
                  <a:schemeClr val="bg1"/>
                </a:solidFill>
                <a:latin typeface="Arial Narrow"/>
                <a:ea typeface="Calibri"/>
                <a:cs typeface="Times New Roman"/>
              </a:rPr>
              <a:t>Map of CoPTTM learning blocks</a:t>
            </a:r>
          </a:p>
        </p:txBody>
      </p:sp>
      <p:grpSp>
        <p:nvGrpSpPr>
          <p:cNvPr id="2" name="Group 1"/>
          <p:cNvGrpSpPr/>
          <p:nvPr/>
        </p:nvGrpSpPr>
        <p:grpSpPr>
          <a:xfrm>
            <a:off x="10174305" y="2092454"/>
            <a:ext cx="1393522" cy="422031"/>
            <a:chOff x="7763290" y="1981074"/>
            <a:chExt cx="1509649" cy="457200"/>
          </a:xfrm>
        </p:grpSpPr>
        <p:sp>
          <p:nvSpPr>
            <p:cNvPr id="24" name="Rectangle 23"/>
            <p:cNvSpPr/>
            <p:nvPr/>
          </p:nvSpPr>
          <p:spPr>
            <a:xfrm>
              <a:off x="7764179" y="1981074"/>
              <a:ext cx="1508760" cy="457200"/>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76" name="Rectangle 75"/>
            <p:cNvSpPr/>
            <p:nvPr/>
          </p:nvSpPr>
          <p:spPr>
            <a:xfrm>
              <a:off x="7773552" y="1990798"/>
              <a:ext cx="728463" cy="437752"/>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74" name="Rectangle 73"/>
            <p:cNvSpPr/>
            <p:nvPr/>
          </p:nvSpPr>
          <p:spPr>
            <a:xfrm>
              <a:off x="7763290" y="1981074"/>
              <a:ext cx="1508760" cy="457200"/>
            </a:xfrm>
            <a:prstGeom prst="rect">
              <a:avLst/>
            </a:prstGeom>
            <a:no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Manager of activities requiring TTM</a:t>
              </a:r>
              <a:endParaRPr lang="en-NZ" sz="1108" kern="0" dirty="0">
                <a:solidFill>
                  <a:sysClr val="window" lastClr="FFFFFF"/>
                </a:solidFill>
                <a:latin typeface="Times New Roman"/>
                <a:ea typeface="Times New Roman"/>
              </a:endParaRPr>
            </a:p>
          </p:txBody>
        </p:sp>
      </p:grpSp>
      <p:sp>
        <p:nvSpPr>
          <p:cNvPr id="75" name="Rectangle 74">
            <a:extLst>
              <a:ext uri="{FF2B5EF4-FFF2-40B4-BE49-F238E27FC236}">
                <a16:creationId xmlns:a16="http://schemas.microsoft.com/office/drawing/2014/main" id="{64BA1FD3-4532-4F7B-8C0C-43B80129F871}"/>
              </a:ext>
            </a:extLst>
          </p:cNvPr>
          <p:cNvSpPr/>
          <p:nvPr/>
        </p:nvSpPr>
        <p:spPr>
          <a:xfrm>
            <a:off x="6134737"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77" name="Rectangle 76">
            <a:extLst>
              <a:ext uri="{FF2B5EF4-FFF2-40B4-BE49-F238E27FC236}">
                <a16:creationId xmlns:a16="http://schemas.microsoft.com/office/drawing/2014/main" id="{A3AE58C5-F56F-44B1-8D89-B792DB0009DC}"/>
              </a:ext>
            </a:extLst>
          </p:cNvPr>
          <p:cNvSpPr/>
          <p:nvPr/>
        </p:nvSpPr>
        <p:spPr>
          <a:xfrm>
            <a:off x="4597842"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cxnSp>
        <p:nvCxnSpPr>
          <p:cNvPr id="78" name="Straight Arrow Connector 77">
            <a:extLst>
              <a:ext uri="{FF2B5EF4-FFF2-40B4-BE49-F238E27FC236}">
                <a16:creationId xmlns:a16="http://schemas.microsoft.com/office/drawing/2014/main" id="{7180930D-EBBE-496A-95FC-774DA3F18A34}"/>
              </a:ext>
            </a:extLst>
          </p:cNvPr>
          <p:cNvCxnSpPr/>
          <p:nvPr/>
        </p:nvCxnSpPr>
        <p:spPr>
          <a:xfrm>
            <a:off x="8331077" y="1411707"/>
            <a:ext cx="436098" cy="0"/>
          </a:xfrm>
          <a:prstGeom prst="straightConnector1">
            <a:avLst/>
          </a:prstGeom>
          <a:noFill/>
          <a:ln w="19050" cap="flat" cmpd="sng" algn="ctr">
            <a:solidFill>
              <a:srgbClr val="544A4F"/>
            </a:solidFill>
            <a:prstDash val="sysDot"/>
            <a:miter lim="800000"/>
            <a:tailEnd type="triangle"/>
          </a:ln>
          <a:effectLst/>
        </p:spPr>
      </p:cxnSp>
      <p:sp>
        <p:nvSpPr>
          <p:cNvPr id="79" name="Text Box 2">
            <a:extLst>
              <a:ext uri="{FF2B5EF4-FFF2-40B4-BE49-F238E27FC236}">
                <a16:creationId xmlns:a16="http://schemas.microsoft.com/office/drawing/2014/main" id="{40AF357A-7CC6-4CFA-912E-2267AFBB1DEC}"/>
              </a:ext>
            </a:extLst>
          </p:cNvPr>
          <p:cNvSpPr txBox="1"/>
          <p:nvPr/>
        </p:nvSpPr>
        <p:spPr>
          <a:xfrm>
            <a:off x="8739040" y="1304792"/>
            <a:ext cx="2916332" cy="256850"/>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spcBef>
                <a:spcPts val="554"/>
              </a:spcBef>
              <a:spcAft>
                <a:spcPts val="554"/>
              </a:spcAft>
            </a:pPr>
            <a:r>
              <a:rPr lang="en-NZ" sz="1000" dirty="0">
                <a:solidFill>
                  <a:prstClr val="black"/>
                </a:solidFill>
                <a:latin typeface="Arial Narrow" panose="020B0606020202030204" pitchFamily="34" charset="0"/>
                <a:ea typeface="Calibri"/>
                <a:cs typeface="Times New Roman"/>
              </a:rPr>
              <a:t>Learning block can be combined with next learning block</a:t>
            </a:r>
          </a:p>
        </p:txBody>
      </p:sp>
      <p:sp>
        <p:nvSpPr>
          <p:cNvPr id="80" name="Title 1">
            <a:extLst>
              <a:ext uri="{FF2B5EF4-FFF2-40B4-BE49-F238E27FC236}">
                <a16:creationId xmlns:a16="http://schemas.microsoft.com/office/drawing/2014/main" id="{93B48963-56C4-44CF-A9D1-D3327C7CEC2C}"/>
              </a:ext>
            </a:extLst>
          </p:cNvPr>
          <p:cNvSpPr txBox="1">
            <a:spLocks/>
          </p:cNvSpPr>
          <p:nvPr/>
        </p:nvSpPr>
        <p:spPr bwMode="auto">
          <a:xfrm>
            <a:off x="68095" y="335280"/>
            <a:ext cx="2889114" cy="577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456B"/>
                </a:solidFill>
                <a:latin typeface="Arial" pitchFamily="34" charset="0"/>
                <a:cs typeface="Arial" pitchFamily="34" charset="0"/>
              </a:defRPr>
            </a:lvl2pPr>
            <a:lvl3pPr algn="l" rtl="0" eaLnBrk="0" fontAlgn="base" hangingPunct="0">
              <a:spcBef>
                <a:spcPct val="0"/>
              </a:spcBef>
              <a:spcAft>
                <a:spcPct val="0"/>
              </a:spcAft>
              <a:defRPr sz="3200" b="1">
                <a:solidFill>
                  <a:srgbClr val="00456B"/>
                </a:solidFill>
                <a:latin typeface="Arial" pitchFamily="34" charset="0"/>
                <a:cs typeface="Arial" pitchFamily="34" charset="0"/>
              </a:defRPr>
            </a:lvl3pPr>
            <a:lvl4pPr algn="l" rtl="0" eaLnBrk="0" fontAlgn="base" hangingPunct="0">
              <a:spcBef>
                <a:spcPct val="0"/>
              </a:spcBef>
              <a:spcAft>
                <a:spcPct val="0"/>
              </a:spcAft>
              <a:defRPr sz="3200" b="1">
                <a:solidFill>
                  <a:srgbClr val="00456B"/>
                </a:solidFill>
                <a:latin typeface="Arial" pitchFamily="34" charset="0"/>
                <a:cs typeface="Arial" pitchFamily="34" charset="0"/>
              </a:defRPr>
            </a:lvl4pPr>
            <a:lvl5pPr algn="l" rtl="0" eaLnBrk="0" fontAlgn="base" hangingPunct="0">
              <a:spcBef>
                <a:spcPct val="0"/>
              </a:spcBef>
              <a:spcAft>
                <a:spcPct val="0"/>
              </a:spcAft>
              <a:defRPr sz="3200" b="1">
                <a:solidFill>
                  <a:srgbClr val="00456B"/>
                </a:solidFill>
                <a:latin typeface="Arial" pitchFamily="34" charset="0"/>
                <a:cs typeface="Arial" pitchFamily="34" charset="0"/>
              </a:defRPr>
            </a:lvl5pPr>
            <a:lvl6pPr marL="457200" algn="l" rtl="0" fontAlgn="base">
              <a:spcBef>
                <a:spcPct val="0"/>
              </a:spcBef>
              <a:spcAft>
                <a:spcPct val="0"/>
              </a:spcAft>
              <a:defRPr sz="3200" b="1">
                <a:solidFill>
                  <a:srgbClr val="00456B"/>
                </a:solidFill>
                <a:latin typeface="Arial" pitchFamily="34" charset="0"/>
                <a:cs typeface="Arial" pitchFamily="34" charset="0"/>
              </a:defRPr>
            </a:lvl6pPr>
            <a:lvl7pPr marL="914400" algn="l" rtl="0" fontAlgn="base">
              <a:spcBef>
                <a:spcPct val="0"/>
              </a:spcBef>
              <a:spcAft>
                <a:spcPct val="0"/>
              </a:spcAft>
              <a:defRPr sz="3200" b="1">
                <a:solidFill>
                  <a:srgbClr val="00456B"/>
                </a:solidFill>
                <a:latin typeface="Arial" pitchFamily="34" charset="0"/>
                <a:cs typeface="Arial" pitchFamily="34" charset="0"/>
              </a:defRPr>
            </a:lvl7pPr>
            <a:lvl8pPr marL="1371600" algn="l" rtl="0" fontAlgn="base">
              <a:spcBef>
                <a:spcPct val="0"/>
              </a:spcBef>
              <a:spcAft>
                <a:spcPct val="0"/>
              </a:spcAft>
              <a:defRPr sz="3200" b="1">
                <a:solidFill>
                  <a:srgbClr val="00456B"/>
                </a:solidFill>
                <a:latin typeface="Arial" pitchFamily="34" charset="0"/>
                <a:cs typeface="Arial" pitchFamily="34" charset="0"/>
              </a:defRPr>
            </a:lvl8pPr>
            <a:lvl9pPr marL="1828800" algn="l" rtl="0" fontAlgn="base">
              <a:spcBef>
                <a:spcPct val="0"/>
              </a:spcBef>
              <a:spcAft>
                <a:spcPct val="0"/>
              </a:spcAft>
              <a:defRPr sz="3200" b="1">
                <a:solidFill>
                  <a:srgbClr val="00456B"/>
                </a:solidFill>
                <a:latin typeface="Arial" pitchFamily="34" charset="0"/>
                <a:cs typeface="Arial" pitchFamily="34" charset="0"/>
              </a:defRPr>
            </a:lvl9pPr>
          </a:lstStyle>
          <a:p>
            <a:r>
              <a:rPr lang="en-NZ"/>
              <a:t>Map of learning blocks</a:t>
            </a:r>
            <a:endParaRPr lang="en-NZ" dirty="0"/>
          </a:p>
        </p:txBody>
      </p:sp>
      <p:pic>
        <p:nvPicPr>
          <p:cNvPr id="81" name="Picture 80">
            <a:extLst>
              <a:ext uri="{FF2B5EF4-FFF2-40B4-BE49-F238E27FC236}">
                <a16:creationId xmlns:a16="http://schemas.microsoft.com/office/drawing/2014/main" id="{B57BC8B2-CEB3-4293-B8D5-608FFEB697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160694" y="2060917"/>
            <a:ext cx="1305560" cy="279400"/>
          </a:xfrm>
          <a:prstGeom prst="rect">
            <a:avLst/>
          </a:prstGeom>
        </p:spPr>
      </p:pic>
      <p:sp>
        <p:nvSpPr>
          <p:cNvPr id="83" name="Rectangle 82">
            <a:extLst>
              <a:ext uri="{FF2B5EF4-FFF2-40B4-BE49-F238E27FC236}">
                <a16:creationId xmlns:a16="http://schemas.microsoft.com/office/drawing/2014/main" id="{0F493BE9-FE06-4766-856F-49015C574EFD}"/>
              </a:ext>
            </a:extLst>
          </p:cNvPr>
          <p:cNvSpPr/>
          <p:nvPr/>
        </p:nvSpPr>
        <p:spPr>
          <a:xfrm>
            <a:off x="2607262" y="1652953"/>
            <a:ext cx="8716058" cy="5205047"/>
          </a:xfrm>
          <a:prstGeom prst="rect">
            <a:avLst/>
          </a:prstGeom>
          <a:solidFill>
            <a:srgbClr val="DDD9C3">
              <a:alpha val="94000"/>
            </a:srgbClr>
          </a:solidFill>
          <a:ln>
            <a:solidFill>
              <a:schemeClr val="tx1">
                <a:lumMod val="50000"/>
                <a:lumOff val="50000"/>
              </a:schemeClr>
            </a:solidFill>
          </a:ln>
        </p:spPr>
      </p:sp>
      <p:sp>
        <p:nvSpPr>
          <p:cNvPr id="8" name="TextBox 7">
            <a:extLst>
              <a:ext uri="{FF2B5EF4-FFF2-40B4-BE49-F238E27FC236}">
                <a16:creationId xmlns:a16="http://schemas.microsoft.com/office/drawing/2014/main" id="{D3A1AEAC-AE00-4E50-9E6E-E5B1646850E2}"/>
              </a:ext>
            </a:extLst>
          </p:cNvPr>
          <p:cNvSpPr txBox="1"/>
          <p:nvPr/>
        </p:nvSpPr>
        <p:spPr>
          <a:xfrm>
            <a:off x="2708031" y="2600960"/>
            <a:ext cx="8793089" cy="4196020"/>
          </a:xfrm>
          <a:prstGeom prst="rect">
            <a:avLst/>
          </a:prstGeom>
          <a:noFill/>
        </p:spPr>
        <p:txBody>
          <a:bodyPr wrap="square" rtlCol="0">
            <a:spAutoFit/>
          </a:bodyPr>
          <a:lstStyle/>
          <a:p>
            <a:pPr marL="274638" indent="-274638">
              <a:spcAft>
                <a:spcPts val="800"/>
              </a:spcAft>
              <a:buFont typeface="Arial" panose="020B0604020202020204" pitchFamily="34" charset="0"/>
              <a:buChar char="•"/>
            </a:pPr>
            <a:r>
              <a:rPr lang="en-NZ" sz="2400" dirty="0">
                <a:latin typeface="Arial" panose="020B0604020202020204" pitchFamily="34" charset="0"/>
                <a:cs typeface="Arial" panose="020B0604020202020204" pitchFamily="34" charset="0"/>
              </a:rPr>
              <a:t>8 hours training with on site practice</a:t>
            </a:r>
          </a:p>
          <a:p>
            <a:pPr marL="274638" indent="-274638">
              <a:spcAft>
                <a:spcPts val="800"/>
              </a:spcAft>
              <a:buFont typeface="Arial" panose="020B0604020202020204" pitchFamily="34" charset="0"/>
              <a:buChar char="•"/>
            </a:pPr>
            <a:r>
              <a:rPr lang="en-NZ" sz="2400" dirty="0">
                <a:latin typeface="Arial" panose="020B0604020202020204" pitchFamily="34" charset="0"/>
                <a:cs typeface="Arial" panose="020B0604020202020204" pitchFamily="34" charset="0"/>
              </a:rPr>
              <a:t>Delivered by CoPTTM Level 1 Trainer </a:t>
            </a:r>
          </a:p>
          <a:p>
            <a:pPr marL="274638" indent="-274638">
              <a:spcAft>
                <a:spcPts val="800"/>
              </a:spcAft>
              <a:buFont typeface="Arial" panose="020B0604020202020204" pitchFamily="34" charset="0"/>
              <a:buChar char="•"/>
            </a:pPr>
            <a:r>
              <a:rPr lang="en-NZ" sz="2400" dirty="0">
                <a:latin typeface="Arial" panose="020B0604020202020204" pitchFamily="34" charset="0"/>
                <a:cs typeface="Arial" panose="020B0604020202020204" pitchFamily="34" charset="0"/>
              </a:rPr>
              <a:t>Covers </a:t>
            </a:r>
            <a:r>
              <a:rPr lang="en-GB" sz="2400" dirty="0">
                <a:latin typeface="Arial" panose="020B0604020202020204" pitchFamily="34" charset="0"/>
                <a:cs typeface="Arial" panose="020B0604020202020204" pitchFamily="34" charset="0"/>
              </a:rPr>
              <a:t>locating key information in the TMP, monitoring operation, preserving safety zones, manage alternating flow activities, maintain pedestrian/cyclist facilities, complete paperwork, dealing with the public, site access, briefing visitors</a:t>
            </a:r>
          </a:p>
          <a:p>
            <a:pPr marL="274638" indent="-274638">
              <a:spcAft>
                <a:spcPts val="800"/>
              </a:spcAft>
              <a:buFont typeface="Arial" panose="020B0604020202020204" pitchFamily="34" charset="0"/>
              <a:buChar char="•"/>
            </a:pPr>
            <a:r>
              <a:rPr lang="en-NZ" sz="2400" dirty="0">
                <a:latin typeface="Arial" panose="020B0604020202020204" pitchFamily="34" charset="0"/>
                <a:cs typeface="Arial" panose="020B0604020202020204" pitchFamily="34" charset="0"/>
              </a:rPr>
              <a:t>3 sites verified by TTM Verifier, 1 site assessed by CoPTTM Assessor </a:t>
            </a:r>
          </a:p>
          <a:p>
            <a:pPr marL="274638" indent="-274638">
              <a:spcAft>
                <a:spcPts val="800"/>
              </a:spcAft>
              <a:buFont typeface="Arial" panose="020B0604020202020204" pitchFamily="34" charset="0"/>
              <a:buChar char="•"/>
            </a:pPr>
            <a:r>
              <a:rPr lang="en-NZ" sz="2400" dirty="0">
                <a:latin typeface="Arial" panose="020B0604020202020204" pitchFamily="34" charset="0"/>
                <a:cs typeface="Arial" panose="020B0604020202020204" pitchFamily="34" charset="0"/>
              </a:rPr>
              <a:t>Warrant and Unit Standard</a:t>
            </a:r>
            <a:endParaRPr lang="en-NZ" sz="2400" dirty="0"/>
          </a:p>
        </p:txBody>
      </p:sp>
      <p:pic>
        <p:nvPicPr>
          <p:cNvPr id="82" name="Picture 81">
            <a:extLst>
              <a:ext uri="{FF2B5EF4-FFF2-40B4-BE49-F238E27FC236}">
                <a16:creationId xmlns:a16="http://schemas.microsoft.com/office/drawing/2014/main" id="{6F79FD17-20D1-497C-B936-7C2B44B3845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616200" y="1651000"/>
            <a:ext cx="4393184" cy="955040"/>
          </a:xfrm>
          <a:prstGeom prst="rect">
            <a:avLst/>
          </a:prstGeom>
        </p:spPr>
      </p:pic>
    </p:spTree>
    <p:custDataLst>
      <p:tags r:id="rId1"/>
    </p:custDataLst>
    <p:extLst>
      <p:ext uri="{BB962C8B-B14F-4D97-AF65-F5344CB8AC3E}">
        <p14:creationId xmlns:p14="http://schemas.microsoft.com/office/powerpoint/2010/main" val="94103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500" fill="hold"/>
                                        <p:tgtEl>
                                          <p:spTgt spid="82"/>
                                        </p:tgtEl>
                                        <p:attrNameLst>
                                          <p:attrName>ppt_w</p:attrName>
                                        </p:attrNameLst>
                                      </p:cBhvr>
                                      <p:tavLst>
                                        <p:tav tm="0">
                                          <p:val>
                                            <p:fltVal val="0"/>
                                          </p:val>
                                        </p:tav>
                                        <p:tav tm="100000">
                                          <p:val>
                                            <p:strVal val="#ppt_w"/>
                                          </p:val>
                                        </p:tav>
                                      </p:tavLst>
                                    </p:anim>
                                    <p:anim calcmode="lin" valueType="num">
                                      <p:cBhvr>
                                        <p:cTn id="8" dur="500" fill="hold"/>
                                        <p:tgtEl>
                                          <p:spTgt spid="82"/>
                                        </p:tgtEl>
                                        <p:attrNameLst>
                                          <p:attrName>ppt_h</p:attrName>
                                        </p:attrNameLst>
                                      </p:cBhvr>
                                      <p:tavLst>
                                        <p:tav tm="0">
                                          <p:val>
                                            <p:fltVal val="0"/>
                                          </p:val>
                                        </p:tav>
                                        <p:tav tm="100000">
                                          <p:val>
                                            <p:strVal val="#ppt_h"/>
                                          </p:val>
                                        </p:tav>
                                      </p:tavLst>
                                    </p:anim>
                                    <p:animEffect transition="in" filter="fade">
                                      <p:cBhvr>
                                        <p:cTn id="9" dur="500"/>
                                        <p:tgtEl>
                                          <p:spTgt spid="82"/>
                                        </p:tgtEl>
                                      </p:cBhvr>
                                    </p:animEffect>
                                    <p:anim calcmode="lin" valueType="num">
                                      <p:cBhvr>
                                        <p:cTn id="10" dur="500" fill="hold"/>
                                        <p:tgtEl>
                                          <p:spTgt spid="82"/>
                                        </p:tgtEl>
                                        <p:attrNameLst>
                                          <p:attrName>ppt_x</p:attrName>
                                        </p:attrNameLst>
                                      </p:cBhvr>
                                      <p:tavLst>
                                        <p:tav tm="0">
                                          <p:val>
                                            <p:fltVal val="0.5"/>
                                          </p:val>
                                        </p:tav>
                                        <p:tav tm="100000">
                                          <p:val>
                                            <p:strVal val="#ppt_x"/>
                                          </p:val>
                                        </p:tav>
                                      </p:tavLst>
                                    </p:anim>
                                    <p:anim calcmode="lin" valueType="num">
                                      <p:cBhvr>
                                        <p:cTn id="11" dur="500" fill="hold"/>
                                        <p:tgtEl>
                                          <p:spTgt spid="82"/>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500"/>
                                        <p:tgtEl>
                                          <p:spTgt spid="8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94122" y="0"/>
            <a:ext cx="9197877" cy="6858000"/>
          </a:xfrm>
          <a:prstGeom prst="rect">
            <a:avLst/>
          </a:prstGeom>
          <a:solidFill>
            <a:srgbClr val="DDD9C3"/>
          </a:solidFill>
          <a:ln>
            <a:noFill/>
          </a:ln>
        </p:spPr>
      </p:sp>
      <p:sp>
        <p:nvSpPr>
          <p:cNvPr id="67" name="Rectangle 66"/>
          <p:cNvSpPr/>
          <p:nvPr/>
        </p:nvSpPr>
        <p:spPr>
          <a:xfrm>
            <a:off x="3402087" y="975292"/>
            <a:ext cx="8366174" cy="55409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en-NZ" sz="1662">
              <a:solidFill>
                <a:prstClr val="white"/>
              </a:solidFill>
              <a:latin typeface="Calibri"/>
            </a:endParaRPr>
          </a:p>
        </p:txBody>
      </p:sp>
      <p:sp>
        <p:nvSpPr>
          <p:cNvPr id="6" name="Text Box 3"/>
          <p:cNvSpPr txBox="1"/>
          <p:nvPr/>
        </p:nvSpPr>
        <p:spPr>
          <a:xfrm>
            <a:off x="7289974" y="4178636"/>
            <a:ext cx="4478286" cy="2290553"/>
          </a:xfrm>
          <a:prstGeom prst="rect">
            <a:avLst/>
          </a:prstGeom>
          <a:solidFill>
            <a:srgbClr val="4F81BD"/>
          </a:solidFill>
          <a:ln w="12700">
            <a:solidFill>
              <a:srgbClr val="4F81BD"/>
            </a:solidFill>
          </a:ln>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292" kern="0">
                <a:solidFill>
                  <a:sysClr val="windowText" lastClr="000000"/>
                </a:solidFill>
                <a:latin typeface="Times New Roman"/>
                <a:ea typeface="Times New Roman"/>
              </a:rPr>
              <a:t> </a:t>
            </a:r>
            <a:endParaRPr lang="en-NZ" sz="1108" kern="0">
              <a:solidFill>
                <a:sysClr val="windowText" lastClr="000000"/>
              </a:solidFill>
              <a:latin typeface="Times New Roman"/>
              <a:ea typeface="Times New Roman"/>
            </a:endParaRPr>
          </a:p>
        </p:txBody>
      </p:sp>
      <p:sp>
        <p:nvSpPr>
          <p:cNvPr id="7" name="Rectangle: Rounded Corners 255"/>
          <p:cNvSpPr/>
          <p:nvPr/>
        </p:nvSpPr>
        <p:spPr>
          <a:xfrm>
            <a:off x="3409707" y="1764833"/>
            <a:ext cx="4662854" cy="2287913"/>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9" name="Rectangle 8"/>
          <p:cNvSpPr/>
          <p:nvPr/>
        </p:nvSpPr>
        <p:spPr>
          <a:xfrm>
            <a:off x="5151646" y="2504366"/>
            <a:ext cx="1301262"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a:solidFill>
                  <a:sysClr val="window" lastClr="FFFFFF"/>
                </a:solidFill>
                <a:latin typeface="Arial Narrow"/>
                <a:ea typeface="Calibri"/>
              </a:rPr>
              <a:t>TC  </a:t>
            </a:r>
            <a:endParaRPr lang="en-NZ" sz="1108" kern="0">
              <a:solidFill>
                <a:sysClr val="window" lastClr="FFFFFF"/>
              </a:solidFill>
              <a:latin typeface="Times New Roman"/>
              <a:ea typeface="Times New Roman"/>
            </a:endParaRPr>
          </a:p>
        </p:txBody>
      </p:sp>
      <p:sp>
        <p:nvSpPr>
          <p:cNvPr id="10" name="Rectangle 9"/>
          <p:cNvSpPr/>
          <p:nvPr/>
        </p:nvSpPr>
        <p:spPr>
          <a:xfrm>
            <a:off x="6735623" y="2047217"/>
            <a:ext cx="969469" cy="303862"/>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a:solidFill>
                  <a:sysClr val="window" lastClr="FFFFFF"/>
                </a:solidFill>
                <a:latin typeface="Arial Narrow"/>
                <a:ea typeface="Calibri"/>
              </a:rPr>
              <a:t>Mobile Driver </a:t>
            </a:r>
            <a:endParaRPr lang="en-NZ" sz="1108" kern="0">
              <a:solidFill>
                <a:sysClr val="window" lastClr="FFFFFF"/>
              </a:solidFill>
              <a:latin typeface="Times New Roman"/>
              <a:ea typeface="Times New Roman"/>
            </a:endParaRPr>
          </a:p>
        </p:txBody>
      </p:sp>
      <p:sp>
        <p:nvSpPr>
          <p:cNvPr id="11" name="Rectangle 10"/>
          <p:cNvSpPr/>
          <p:nvPr/>
        </p:nvSpPr>
        <p:spPr>
          <a:xfrm>
            <a:off x="5149634" y="2961515"/>
            <a:ext cx="1301262" cy="303862"/>
          </a:xfrm>
          <a:prstGeom prst="rect">
            <a:avLst/>
          </a:prstGeom>
          <a:solidFill>
            <a:srgbClr val="9BBB59"/>
          </a:solidFill>
          <a:ln w="19050">
            <a:solidFill>
              <a:schemeClr val="tx1"/>
            </a:solidFill>
            <a:prstDash val="sysDot"/>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Universal STMS</a:t>
            </a:r>
            <a:endParaRPr lang="en-NZ" sz="1108" kern="0" dirty="0">
              <a:solidFill>
                <a:sysClr val="window" lastClr="FFFFFF"/>
              </a:solidFill>
              <a:latin typeface="Times New Roman"/>
              <a:ea typeface="Times New Roman"/>
            </a:endParaRPr>
          </a:p>
        </p:txBody>
      </p:sp>
      <p:sp>
        <p:nvSpPr>
          <p:cNvPr id="12" name="Rectangle 11"/>
          <p:cNvSpPr/>
          <p:nvPr/>
        </p:nvSpPr>
        <p:spPr>
          <a:xfrm>
            <a:off x="3704111" y="3590690"/>
            <a:ext cx="1129846"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L1</a:t>
            </a:r>
            <a:endParaRPr lang="en-NZ" sz="1108" kern="0" dirty="0">
              <a:solidFill>
                <a:sysClr val="window" lastClr="FFFFFF"/>
              </a:solidFill>
              <a:latin typeface="Times New Roman"/>
              <a:ea typeface="Times New Roman"/>
            </a:endParaRPr>
          </a:p>
        </p:txBody>
      </p:sp>
      <p:sp>
        <p:nvSpPr>
          <p:cNvPr id="13" name="Rectangle 12"/>
          <p:cNvSpPr/>
          <p:nvPr/>
        </p:nvSpPr>
        <p:spPr>
          <a:xfrm>
            <a:off x="5235689" y="3590691"/>
            <a:ext cx="1129846" cy="303659"/>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L2</a:t>
            </a:r>
            <a:endParaRPr lang="en-NZ" sz="1108" kern="0" dirty="0">
              <a:solidFill>
                <a:sysClr val="window" lastClr="FFFFFF"/>
              </a:solidFill>
              <a:latin typeface="Times New Roman"/>
              <a:ea typeface="Times New Roman"/>
            </a:endParaRPr>
          </a:p>
        </p:txBody>
      </p:sp>
      <p:sp>
        <p:nvSpPr>
          <p:cNvPr id="14" name="Rectangle 13"/>
          <p:cNvSpPr/>
          <p:nvPr/>
        </p:nvSpPr>
        <p:spPr>
          <a:xfrm>
            <a:off x="6731828" y="3590690"/>
            <a:ext cx="1129846"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L3</a:t>
            </a:r>
            <a:endParaRPr lang="en-NZ" sz="1108" kern="0" dirty="0">
              <a:solidFill>
                <a:sysClr val="window" lastClr="FFFFFF"/>
              </a:solidFill>
              <a:latin typeface="Times New Roman"/>
              <a:ea typeface="Times New Roman"/>
            </a:endParaRPr>
          </a:p>
        </p:txBody>
      </p:sp>
      <p:cxnSp>
        <p:nvCxnSpPr>
          <p:cNvPr id="15" name="Straight Arrow Connector 14"/>
          <p:cNvCxnSpPr/>
          <p:nvPr/>
        </p:nvCxnSpPr>
        <p:spPr>
          <a:xfrm>
            <a:off x="5797588" y="2351080"/>
            <a:ext cx="0" cy="153287"/>
          </a:xfrm>
          <a:prstGeom prst="straightConnector1">
            <a:avLst/>
          </a:prstGeom>
          <a:noFill/>
          <a:ln w="19050" cap="flat" cmpd="sng" algn="ctr">
            <a:solidFill>
              <a:srgbClr val="544A4F"/>
            </a:solidFill>
            <a:prstDash val="solid"/>
            <a:miter lim="800000"/>
            <a:tailEnd type="triangle"/>
          </a:ln>
          <a:effectLst/>
        </p:spPr>
      </p:cxnSp>
      <p:cxnSp>
        <p:nvCxnSpPr>
          <p:cNvPr id="16" name="Straight Arrow Connector 15"/>
          <p:cNvCxnSpPr/>
          <p:nvPr/>
        </p:nvCxnSpPr>
        <p:spPr>
          <a:xfrm flipH="1">
            <a:off x="5795576" y="2808230"/>
            <a:ext cx="2012" cy="153287"/>
          </a:xfrm>
          <a:prstGeom prst="straightConnector1">
            <a:avLst/>
          </a:prstGeom>
          <a:noFill/>
          <a:ln w="19050" cap="flat" cmpd="sng" algn="ctr">
            <a:solidFill>
              <a:srgbClr val="544A4F"/>
            </a:solidFill>
            <a:prstDash val="solid"/>
            <a:miter lim="800000"/>
            <a:tailEnd type="triangle"/>
          </a:ln>
          <a:effectLst/>
        </p:spPr>
      </p:cxnSp>
      <p:sp>
        <p:nvSpPr>
          <p:cNvPr id="17" name="Text Box 264"/>
          <p:cNvSpPr txBox="1"/>
          <p:nvPr/>
        </p:nvSpPr>
        <p:spPr>
          <a:xfrm>
            <a:off x="3405894" y="1641871"/>
            <a:ext cx="4667421"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TTM crew</a:t>
            </a:r>
            <a:endParaRPr lang="en-NZ" sz="1108" kern="0" spc="185" dirty="0">
              <a:solidFill>
                <a:sysClr val="windowText" lastClr="000000"/>
              </a:solidFill>
              <a:latin typeface="Arial"/>
              <a:ea typeface="Calibri"/>
              <a:cs typeface="Times New Roman"/>
            </a:endParaRPr>
          </a:p>
        </p:txBody>
      </p:sp>
      <p:cxnSp>
        <p:nvCxnSpPr>
          <p:cNvPr id="18" name="Straight Arrow Connector 17"/>
          <p:cNvCxnSpPr>
            <a:endCxn id="10" idx="1"/>
          </p:cNvCxnSpPr>
          <p:nvPr/>
        </p:nvCxnSpPr>
        <p:spPr>
          <a:xfrm>
            <a:off x="6452908" y="2199148"/>
            <a:ext cx="282714" cy="0"/>
          </a:xfrm>
          <a:prstGeom prst="straightConnector1">
            <a:avLst/>
          </a:prstGeom>
          <a:noFill/>
          <a:ln w="19050" cap="flat" cmpd="sng" algn="ctr">
            <a:solidFill>
              <a:srgbClr val="544A4F"/>
            </a:solidFill>
            <a:prstDash val="solid"/>
            <a:miter lim="800000"/>
            <a:tailEnd type="triangle"/>
          </a:ln>
          <a:effectLst/>
        </p:spPr>
      </p:cxnSp>
      <p:sp>
        <p:nvSpPr>
          <p:cNvPr id="19" name="Rectangle: Rounded Corners 267"/>
          <p:cNvSpPr/>
          <p:nvPr/>
        </p:nvSpPr>
        <p:spPr>
          <a:xfrm>
            <a:off x="8204265" y="1755888"/>
            <a:ext cx="3549738" cy="95566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20" name="Rectangle: Rounded Corners 268"/>
          <p:cNvSpPr/>
          <p:nvPr/>
        </p:nvSpPr>
        <p:spPr>
          <a:xfrm>
            <a:off x="8204028" y="2951650"/>
            <a:ext cx="3549737" cy="1103070"/>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21" name="Rectangle 20"/>
          <p:cNvSpPr/>
          <p:nvPr/>
        </p:nvSpPr>
        <p:spPr>
          <a:xfrm>
            <a:off x="8389063" y="2092454"/>
            <a:ext cx="1625781" cy="422031"/>
          </a:xfrm>
          <a:prstGeom prst="rect">
            <a:avLst/>
          </a:prstGeom>
          <a:solidFill>
            <a:srgbClr val="544A4F"/>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spcAft>
                <a:spcPts val="554"/>
              </a:spcAft>
              <a:defRPr/>
            </a:pPr>
            <a:r>
              <a:rPr lang="en-NZ" sz="1108" b="1" kern="0" dirty="0">
                <a:solidFill>
                  <a:sysClr val="window" lastClr="FFFFFF"/>
                </a:solidFill>
                <a:latin typeface="Arial Narrow"/>
                <a:ea typeface="Calibri"/>
              </a:rPr>
              <a:t>General Worker</a:t>
            </a:r>
            <a:br>
              <a:rPr lang="en-NZ" sz="1108" b="1" kern="0" dirty="0">
                <a:solidFill>
                  <a:sysClr val="window" lastClr="FFFFFF"/>
                </a:solidFill>
                <a:latin typeface="Arial Narrow"/>
                <a:ea typeface="Calibri"/>
              </a:rPr>
            </a:br>
            <a:r>
              <a:rPr lang="en-NZ" sz="923" b="1" kern="0" dirty="0">
                <a:solidFill>
                  <a:sysClr val="window" lastClr="FFFFFF"/>
                </a:solidFill>
                <a:latin typeface="Arial Narrow"/>
                <a:ea typeface="Calibri"/>
              </a:rPr>
              <a:t>(Introduction to TTM)</a:t>
            </a:r>
            <a:endParaRPr lang="en-NZ" sz="923" kern="0" dirty="0">
              <a:solidFill>
                <a:sysClr val="window" lastClr="FFFFFF"/>
              </a:solidFill>
              <a:latin typeface="Times New Roman"/>
              <a:ea typeface="Times New Roman"/>
            </a:endParaRPr>
          </a:p>
        </p:txBody>
      </p:sp>
      <p:sp>
        <p:nvSpPr>
          <p:cNvPr id="22" name="Rectangle 21"/>
          <p:cNvSpPr/>
          <p:nvPr/>
        </p:nvSpPr>
        <p:spPr>
          <a:xfrm>
            <a:off x="9933325" y="3301559"/>
            <a:ext cx="1629335" cy="594519"/>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panose="020B0606020202030204" pitchFamily="34" charset="0"/>
                <a:ea typeface="Calibri"/>
              </a:rPr>
              <a:t>Specialist TTM Equipment</a:t>
            </a:r>
            <a:endParaRPr lang="en-NZ" sz="1108" kern="0" dirty="0">
              <a:solidFill>
                <a:sysClr val="window" lastClr="FFFFFF"/>
              </a:solidFill>
              <a:latin typeface="Arial Narrow" panose="020B0606020202030204" pitchFamily="34" charset="0"/>
              <a:ea typeface="Times New Roman"/>
            </a:endParaRPr>
          </a:p>
          <a:p>
            <a:pPr algn="ctr" defTabSz="844083">
              <a:defRPr/>
            </a:pPr>
            <a:r>
              <a:rPr lang="en-NZ" sz="923" b="1" kern="0" dirty="0">
                <a:solidFill>
                  <a:sysClr val="window" lastClr="FFFFFF"/>
                </a:solidFill>
                <a:latin typeface="Arial Narrow" panose="020B0606020202030204" pitchFamily="34" charset="0"/>
                <a:ea typeface="Calibri"/>
                <a:cs typeface="Times New Roman"/>
              </a:rPr>
              <a:t>(eg </a:t>
            </a:r>
            <a:r>
              <a:rPr lang="en-NZ" sz="923" b="1" kern="0" dirty="0">
                <a:solidFill>
                  <a:sysClr val="window" lastClr="FFFFFF"/>
                </a:solidFill>
                <a:latin typeface="Arial Narrow" panose="020B0606020202030204" pitchFamily="34" charset="0"/>
                <a:ea typeface="Calibri"/>
              </a:rPr>
              <a:t>portable</a:t>
            </a:r>
            <a:r>
              <a:rPr lang="en-NZ" sz="923" b="1" kern="0" dirty="0">
                <a:solidFill>
                  <a:sysClr val="window" lastClr="FFFFFF"/>
                </a:solidFill>
                <a:latin typeface="Arial Narrow" panose="020B0606020202030204" pitchFamily="34" charset="0"/>
                <a:ea typeface="Calibri"/>
                <a:cs typeface="Times New Roman"/>
              </a:rPr>
              <a:t> traffic signals, barriers, VMS)</a:t>
            </a:r>
            <a:endParaRPr lang="en-NZ" sz="923" kern="0" dirty="0">
              <a:solidFill>
                <a:sysClr val="window" lastClr="FFFFFF"/>
              </a:solidFill>
              <a:latin typeface="Arial Narrow" panose="020B0606020202030204" pitchFamily="34" charset="0"/>
              <a:ea typeface="Times New Roman"/>
            </a:endParaRPr>
          </a:p>
        </p:txBody>
      </p:sp>
      <p:sp>
        <p:nvSpPr>
          <p:cNvPr id="23" name="Rectangle 22"/>
          <p:cNvSpPr/>
          <p:nvPr/>
        </p:nvSpPr>
        <p:spPr>
          <a:xfrm>
            <a:off x="8378681" y="3292180"/>
            <a:ext cx="1389186" cy="354864"/>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Inspector</a:t>
            </a:r>
            <a:endParaRPr lang="en-NZ" sz="1108" kern="0" dirty="0">
              <a:solidFill>
                <a:sysClr val="window" lastClr="FFFFFF"/>
              </a:solidFill>
              <a:latin typeface="Times New Roman"/>
              <a:ea typeface="Times New Roman"/>
            </a:endParaRPr>
          </a:p>
        </p:txBody>
      </p:sp>
      <p:sp>
        <p:nvSpPr>
          <p:cNvPr id="25" name="Text Box 273"/>
          <p:cNvSpPr txBox="1"/>
          <p:nvPr/>
        </p:nvSpPr>
        <p:spPr>
          <a:xfrm>
            <a:off x="8202791" y="2834936"/>
            <a:ext cx="3555609" cy="27925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Specialist TTM activities</a:t>
            </a:r>
            <a:endParaRPr lang="en-NZ" sz="1108" kern="0" spc="185" dirty="0">
              <a:solidFill>
                <a:sysClr val="windowText" lastClr="000000"/>
              </a:solidFill>
              <a:latin typeface="Arial"/>
              <a:ea typeface="Calibri"/>
              <a:cs typeface="Times New Roman"/>
            </a:endParaRPr>
          </a:p>
        </p:txBody>
      </p:sp>
      <p:sp>
        <p:nvSpPr>
          <p:cNvPr id="26" name="Text Box 274"/>
          <p:cNvSpPr txBox="1"/>
          <p:nvPr/>
        </p:nvSpPr>
        <p:spPr>
          <a:xfrm>
            <a:off x="8209825" y="1639134"/>
            <a:ext cx="3541247" cy="27925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Roles which interact with TTM crews</a:t>
            </a:r>
            <a:endParaRPr lang="en-NZ" sz="1108" kern="0" spc="185" dirty="0">
              <a:solidFill>
                <a:sysClr val="windowText" lastClr="000000"/>
              </a:solidFill>
              <a:latin typeface="Arial"/>
              <a:ea typeface="Calibri"/>
              <a:cs typeface="Times New Roman"/>
            </a:endParaRPr>
          </a:p>
        </p:txBody>
      </p:sp>
      <p:cxnSp>
        <p:nvCxnSpPr>
          <p:cNvPr id="27" name="Connector: Elbow 276"/>
          <p:cNvCxnSpPr>
            <a:stCxn id="11" idx="2"/>
            <a:endCxn id="14" idx="0"/>
          </p:cNvCxnSpPr>
          <p:nvPr/>
        </p:nvCxnSpPr>
        <p:spPr>
          <a:xfrm>
            <a:off x="5800266" y="3265378"/>
            <a:ext cx="1496486" cy="325313"/>
          </a:xfrm>
          <a:prstGeom prst="straightConnector1">
            <a:avLst/>
          </a:prstGeom>
          <a:noFill/>
          <a:ln w="19050" cap="flat" cmpd="sng" algn="ctr">
            <a:solidFill>
              <a:srgbClr val="544A4F"/>
            </a:solidFill>
            <a:prstDash val="sysDot"/>
            <a:miter lim="800000"/>
            <a:tailEnd type="triangle"/>
          </a:ln>
          <a:effectLst/>
        </p:spPr>
      </p:cxnSp>
      <p:cxnSp>
        <p:nvCxnSpPr>
          <p:cNvPr id="28" name="Connector: Elbow 277"/>
          <p:cNvCxnSpPr>
            <a:cxnSpLocks/>
            <a:stCxn id="11" idx="2"/>
            <a:endCxn id="13" idx="0"/>
          </p:cNvCxnSpPr>
          <p:nvPr/>
        </p:nvCxnSpPr>
        <p:spPr>
          <a:xfrm rot="16200000" flipH="1">
            <a:off x="5637783" y="3427861"/>
            <a:ext cx="325313" cy="347"/>
          </a:xfrm>
          <a:prstGeom prst="bentConnector3">
            <a:avLst>
              <a:gd name="adj1" fmla="val 50000"/>
            </a:avLst>
          </a:prstGeom>
          <a:noFill/>
          <a:ln w="19050" cap="flat" cmpd="sng" algn="ctr">
            <a:solidFill>
              <a:srgbClr val="544A4F"/>
            </a:solidFill>
            <a:prstDash val="sysDot"/>
            <a:miter lim="800000"/>
            <a:tailEnd type="triangle"/>
          </a:ln>
          <a:effectLst/>
        </p:spPr>
      </p:cxnSp>
      <p:cxnSp>
        <p:nvCxnSpPr>
          <p:cNvPr id="29" name="Connector: Elbow 278"/>
          <p:cNvCxnSpPr>
            <a:stCxn id="11" idx="2"/>
            <a:endCxn id="12" idx="0"/>
          </p:cNvCxnSpPr>
          <p:nvPr/>
        </p:nvCxnSpPr>
        <p:spPr>
          <a:xfrm flipH="1">
            <a:off x="4269035" y="3265378"/>
            <a:ext cx="1531231" cy="325313"/>
          </a:xfrm>
          <a:prstGeom prst="straightConnector1">
            <a:avLst/>
          </a:prstGeom>
          <a:noFill/>
          <a:ln w="19050" cap="flat" cmpd="sng" algn="ctr">
            <a:solidFill>
              <a:srgbClr val="544A4F"/>
            </a:solidFill>
            <a:prstDash val="sysDot"/>
            <a:miter lim="800000"/>
            <a:tailEnd type="triangle"/>
          </a:ln>
          <a:effectLst/>
        </p:spPr>
      </p:cxnSp>
      <p:sp>
        <p:nvSpPr>
          <p:cNvPr id="30" name="Rectangle: Rounded Corners 143"/>
          <p:cNvSpPr/>
          <p:nvPr/>
        </p:nvSpPr>
        <p:spPr>
          <a:xfrm>
            <a:off x="9233394" y="4698203"/>
            <a:ext cx="2382777" cy="163163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31" name="Rectangle: Rounded Corners 147"/>
          <p:cNvSpPr/>
          <p:nvPr/>
        </p:nvSpPr>
        <p:spPr>
          <a:xfrm>
            <a:off x="7410804" y="4698203"/>
            <a:ext cx="1704032" cy="163163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32" name="Rectangle 31"/>
          <p:cNvSpPr/>
          <p:nvPr/>
        </p:nvSpPr>
        <p:spPr>
          <a:xfrm>
            <a:off x="7569412" y="4989783"/>
            <a:ext cx="1392702" cy="804510"/>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Specialist Activities</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Traffic signals</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Sealing</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Road marking</a:t>
            </a:r>
            <a:r>
              <a:rPr lang="en-NZ" sz="1108" b="1" kern="0" dirty="0">
                <a:solidFill>
                  <a:sysClr val="window" lastClr="FFFFFF"/>
                </a:solidFill>
                <a:latin typeface="Arial Narrow"/>
                <a:ea typeface="Calibri"/>
              </a:rPr>
              <a:t> </a:t>
            </a:r>
            <a:endParaRPr lang="en-NZ" sz="1108" kern="0" dirty="0">
              <a:solidFill>
                <a:sysClr val="window" lastClr="FFFFFF"/>
              </a:solidFill>
              <a:latin typeface="Times New Roman"/>
              <a:ea typeface="Times New Roman"/>
            </a:endParaRPr>
          </a:p>
        </p:txBody>
      </p:sp>
      <p:sp>
        <p:nvSpPr>
          <p:cNvPr id="33" name="Rectangle 32"/>
          <p:cNvSpPr/>
          <p:nvPr/>
        </p:nvSpPr>
        <p:spPr>
          <a:xfrm>
            <a:off x="9369468" y="5039913"/>
            <a:ext cx="1012874"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TTM Mentor</a:t>
            </a:r>
            <a:endParaRPr lang="en-NZ" sz="1108" kern="0" dirty="0">
              <a:solidFill>
                <a:sysClr val="window" lastClr="FFFFFF"/>
              </a:solidFill>
              <a:latin typeface="Times New Roman"/>
              <a:ea typeface="Times New Roman"/>
            </a:endParaRPr>
          </a:p>
        </p:txBody>
      </p:sp>
      <p:sp>
        <p:nvSpPr>
          <p:cNvPr id="34" name="Rectangle 33"/>
          <p:cNvSpPr/>
          <p:nvPr/>
        </p:nvSpPr>
        <p:spPr>
          <a:xfrm>
            <a:off x="10493455" y="5733690"/>
            <a:ext cx="1012874"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CoPTTM Assessor</a:t>
            </a:r>
            <a:endParaRPr lang="en-NZ" sz="1108" kern="0" dirty="0">
              <a:solidFill>
                <a:sysClr val="window" lastClr="FFFFFF"/>
              </a:solidFill>
              <a:latin typeface="Times New Roman"/>
              <a:ea typeface="Times New Roman"/>
            </a:endParaRPr>
          </a:p>
        </p:txBody>
      </p:sp>
      <p:sp>
        <p:nvSpPr>
          <p:cNvPr id="35" name="Rectangle 34"/>
          <p:cNvSpPr/>
          <p:nvPr/>
        </p:nvSpPr>
        <p:spPr>
          <a:xfrm>
            <a:off x="10493456" y="5039913"/>
            <a:ext cx="1012623"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TTM Verifier</a:t>
            </a:r>
            <a:endParaRPr lang="en-NZ" sz="1108" kern="0" dirty="0">
              <a:solidFill>
                <a:sysClr val="window" lastClr="FFFFFF"/>
              </a:solidFill>
              <a:latin typeface="Times New Roman"/>
              <a:ea typeface="Times New Roman"/>
            </a:endParaRPr>
          </a:p>
        </p:txBody>
      </p:sp>
      <p:sp>
        <p:nvSpPr>
          <p:cNvPr id="36" name="Rectangle 35"/>
          <p:cNvSpPr/>
          <p:nvPr/>
        </p:nvSpPr>
        <p:spPr>
          <a:xfrm>
            <a:off x="9369468" y="5733690"/>
            <a:ext cx="1012874"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CoPTTM Trainer</a:t>
            </a:r>
            <a:endParaRPr lang="en-NZ" sz="1108" kern="0" dirty="0">
              <a:solidFill>
                <a:sysClr val="window" lastClr="FFFFFF"/>
              </a:solidFill>
              <a:latin typeface="Times New Roman"/>
              <a:ea typeface="Times New Roman"/>
            </a:endParaRPr>
          </a:p>
        </p:txBody>
      </p:sp>
      <p:sp>
        <p:nvSpPr>
          <p:cNvPr id="37" name="Text Box 181"/>
          <p:cNvSpPr txBox="1"/>
          <p:nvPr/>
        </p:nvSpPr>
        <p:spPr>
          <a:xfrm>
            <a:off x="7408316" y="4594535"/>
            <a:ext cx="1706173"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Specialist STMS</a:t>
            </a:r>
            <a:endParaRPr lang="en-NZ" sz="1108" kern="0" spc="185" dirty="0">
              <a:solidFill>
                <a:sysClr val="windowText" lastClr="000000"/>
              </a:solidFill>
              <a:latin typeface="Arial"/>
              <a:ea typeface="Calibri"/>
              <a:cs typeface="Times New Roman"/>
            </a:endParaRPr>
          </a:p>
        </p:txBody>
      </p:sp>
      <p:sp>
        <p:nvSpPr>
          <p:cNvPr id="38" name="Text Box 182"/>
          <p:cNvSpPr txBox="1"/>
          <p:nvPr/>
        </p:nvSpPr>
        <p:spPr>
          <a:xfrm>
            <a:off x="9233393" y="4594535"/>
            <a:ext cx="2382646"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Training and assessment</a:t>
            </a:r>
            <a:endParaRPr lang="en-NZ" sz="1108" kern="0" spc="185" dirty="0">
              <a:solidFill>
                <a:sysClr val="windowText" lastClr="000000"/>
              </a:solidFill>
              <a:latin typeface="Arial"/>
              <a:ea typeface="Calibri"/>
              <a:cs typeface="Times New Roman"/>
            </a:endParaRPr>
          </a:p>
        </p:txBody>
      </p:sp>
      <p:sp>
        <p:nvSpPr>
          <p:cNvPr id="39" name="Rectangle 38"/>
          <p:cNvSpPr/>
          <p:nvPr/>
        </p:nvSpPr>
        <p:spPr>
          <a:xfrm>
            <a:off x="3409708" y="4173009"/>
            <a:ext cx="3727773" cy="2290553"/>
          </a:xfrm>
          <a:prstGeom prst="rect">
            <a:avLst/>
          </a:prstGeom>
          <a:solidFill>
            <a:srgbClr val="4F81BD"/>
          </a:solidFill>
          <a:ln w="12700" cap="flat" cmpd="sng" algn="ctr">
            <a:solidFill>
              <a:srgbClr val="4F81B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40" name="Rectangle: Rounded Corners 49"/>
          <p:cNvSpPr/>
          <p:nvPr/>
        </p:nvSpPr>
        <p:spPr>
          <a:xfrm>
            <a:off x="3573941" y="4698203"/>
            <a:ext cx="3429896" cy="163060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41" name="Rectangle 40"/>
          <p:cNvSpPr/>
          <p:nvPr/>
        </p:nvSpPr>
        <p:spPr>
          <a:xfrm>
            <a:off x="3750917" y="5039914"/>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TMP Designer</a:t>
            </a:r>
            <a:endParaRPr lang="en-NZ" sz="1108" kern="0" dirty="0">
              <a:solidFill>
                <a:sysClr val="window" lastClr="FFFFFF"/>
              </a:solidFill>
              <a:latin typeface="Times New Roman"/>
              <a:ea typeface="Times New Roman"/>
            </a:endParaRPr>
          </a:p>
        </p:txBody>
      </p:sp>
      <p:sp>
        <p:nvSpPr>
          <p:cNvPr id="42" name="Rectangle 41"/>
          <p:cNvSpPr/>
          <p:nvPr/>
        </p:nvSpPr>
        <p:spPr>
          <a:xfrm>
            <a:off x="3750917" y="5734276"/>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TMP Approver</a:t>
            </a:r>
            <a:endParaRPr lang="en-NZ" sz="1108" kern="0" dirty="0">
              <a:solidFill>
                <a:sysClr val="window" lastClr="FFFFFF"/>
              </a:solidFill>
              <a:latin typeface="Times New Roman"/>
              <a:ea typeface="Times New Roman"/>
            </a:endParaRPr>
          </a:p>
        </p:txBody>
      </p:sp>
      <p:sp>
        <p:nvSpPr>
          <p:cNvPr id="43" name="Rectangle 42"/>
          <p:cNvSpPr/>
          <p:nvPr/>
        </p:nvSpPr>
        <p:spPr>
          <a:xfrm>
            <a:off x="5431040" y="5734276"/>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Corridor Manager and TMC</a:t>
            </a:r>
            <a:endParaRPr lang="en-NZ" sz="1108" kern="0" dirty="0">
              <a:solidFill>
                <a:sysClr val="window" lastClr="FFFFFF"/>
              </a:solidFill>
              <a:latin typeface="Times New Roman"/>
              <a:ea typeface="Times New Roman"/>
            </a:endParaRPr>
          </a:p>
        </p:txBody>
      </p:sp>
      <p:sp>
        <p:nvSpPr>
          <p:cNvPr id="44" name="Text Box 258"/>
          <p:cNvSpPr txBox="1"/>
          <p:nvPr/>
        </p:nvSpPr>
        <p:spPr>
          <a:xfrm>
            <a:off x="3574104" y="4594537"/>
            <a:ext cx="3428759" cy="27842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Audit, planning and network management</a:t>
            </a:r>
            <a:endParaRPr lang="en-NZ" sz="1108" kern="0" spc="185" dirty="0">
              <a:solidFill>
                <a:sysClr val="windowText" lastClr="000000"/>
              </a:solidFill>
              <a:latin typeface="Arial"/>
              <a:ea typeface="Calibri"/>
              <a:cs typeface="Times New Roman"/>
            </a:endParaRPr>
          </a:p>
        </p:txBody>
      </p:sp>
      <p:cxnSp>
        <p:nvCxnSpPr>
          <p:cNvPr id="45" name="Connector: Elbow 54"/>
          <p:cNvCxnSpPr>
            <a:stCxn id="41" idx="2"/>
            <a:endCxn id="43" idx="0"/>
          </p:cNvCxnSpPr>
          <p:nvPr/>
        </p:nvCxnSpPr>
        <p:spPr>
          <a:xfrm rot="16200000" flipH="1">
            <a:off x="5150871" y="4757755"/>
            <a:ext cx="272918" cy="1680123"/>
          </a:xfrm>
          <a:prstGeom prst="bentConnector3">
            <a:avLst>
              <a:gd name="adj1" fmla="val 50000"/>
            </a:avLst>
          </a:prstGeom>
          <a:noFill/>
          <a:ln w="19050" cap="flat" cmpd="sng" algn="ctr">
            <a:solidFill>
              <a:srgbClr val="544A4F"/>
            </a:solidFill>
            <a:prstDash val="solid"/>
            <a:miter lim="800000"/>
            <a:tailEnd type="triangle"/>
          </a:ln>
          <a:effectLst/>
        </p:spPr>
      </p:cxnSp>
      <p:sp>
        <p:nvSpPr>
          <p:cNvPr id="47" name="Rectangle 46"/>
          <p:cNvSpPr/>
          <p:nvPr/>
        </p:nvSpPr>
        <p:spPr>
          <a:xfrm>
            <a:off x="5431040" y="5039914"/>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TTM Audit</a:t>
            </a:r>
            <a:endParaRPr lang="en-NZ" sz="1108" kern="0" dirty="0">
              <a:solidFill>
                <a:sysClr val="window" lastClr="FFFFFF"/>
              </a:solidFill>
              <a:latin typeface="Times New Roman"/>
              <a:ea typeface="Times New Roman"/>
            </a:endParaRPr>
          </a:p>
        </p:txBody>
      </p:sp>
      <p:sp>
        <p:nvSpPr>
          <p:cNvPr id="48" name="Rectangle 47"/>
          <p:cNvSpPr/>
          <p:nvPr/>
        </p:nvSpPr>
        <p:spPr>
          <a:xfrm>
            <a:off x="3676827" y="4131136"/>
            <a:ext cx="3184926" cy="505367"/>
          </a:xfrm>
          <a:prstGeom prst="rect">
            <a:avLst/>
          </a:prstGeom>
          <a:noFill/>
          <a:ln w="1270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00" kern="0" dirty="0">
                <a:solidFill>
                  <a:srgbClr val="FFFFFF"/>
                </a:solidFill>
                <a:latin typeface="Arial"/>
                <a:ea typeface="Calibri"/>
                <a:cs typeface="Times New Roman"/>
              </a:rPr>
              <a:t>For these learning blocks the person must be at least </a:t>
            </a:r>
            <a:br>
              <a:rPr lang="en-NZ" sz="900" kern="0" dirty="0">
                <a:solidFill>
                  <a:srgbClr val="FFFFFF"/>
                </a:solidFill>
                <a:latin typeface="Arial"/>
                <a:ea typeface="Calibri"/>
                <a:cs typeface="Times New Roman"/>
              </a:rPr>
            </a:br>
            <a:r>
              <a:rPr lang="en-NZ" sz="900" b="1" kern="0" dirty="0">
                <a:solidFill>
                  <a:srgbClr val="FFC000"/>
                </a:solidFill>
                <a:latin typeface="Arial"/>
                <a:ea typeface="Calibri"/>
                <a:cs typeface="Times New Roman"/>
              </a:rPr>
              <a:t>STMS Non-practising</a:t>
            </a:r>
            <a:r>
              <a:rPr lang="en-NZ" sz="900" kern="0" dirty="0">
                <a:solidFill>
                  <a:srgbClr val="FFC000"/>
                </a:solidFill>
                <a:latin typeface="Arial"/>
                <a:ea typeface="Calibri"/>
                <a:cs typeface="Times New Roman"/>
              </a:rPr>
              <a:t> </a:t>
            </a:r>
            <a:r>
              <a:rPr lang="en-NZ" sz="900" kern="0" dirty="0">
                <a:solidFill>
                  <a:srgbClr val="FFFFFF"/>
                </a:solidFill>
                <a:latin typeface="Arial"/>
                <a:ea typeface="Calibri"/>
                <a:cs typeface="Times New Roman"/>
              </a:rPr>
              <a:t>qualified for the level of road</a:t>
            </a:r>
            <a:endParaRPr lang="en-NZ" sz="900" kern="0" dirty="0">
              <a:solidFill>
                <a:sysClr val="windowText" lastClr="000000"/>
              </a:solidFill>
              <a:latin typeface="Times New Roman"/>
              <a:ea typeface="Times New Roman"/>
            </a:endParaRPr>
          </a:p>
        </p:txBody>
      </p:sp>
      <p:sp>
        <p:nvSpPr>
          <p:cNvPr id="49" name="Rectangle 48"/>
          <p:cNvSpPr/>
          <p:nvPr/>
        </p:nvSpPr>
        <p:spPr>
          <a:xfrm>
            <a:off x="8268522" y="4198342"/>
            <a:ext cx="2599710" cy="377940"/>
          </a:xfrm>
          <a:prstGeom prst="rect">
            <a:avLst/>
          </a:prstGeom>
          <a:noFill/>
          <a:ln w="1270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00" kern="0" dirty="0">
                <a:solidFill>
                  <a:srgbClr val="FFFFFF"/>
                </a:solidFill>
                <a:latin typeface="Arial"/>
                <a:ea typeface="Calibri"/>
                <a:cs typeface="Times New Roman"/>
              </a:rPr>
              <a:t>For these learning blocks the person must be </a:t>
            </a:r>
            <a:br>
              <a:rPr lang="en-NZ" sz="900" kern="0" dirty="0">
                <a:solidFill>
                  <a:srgbClr val="FFFFFF"/>
                </a:solidFill>
                <a:latin typeface="Arial"/>
                <a:ea typeface="Calibri"/>
                <a:cs typeface="Times New Roman"/>
              </a:rPr>
            </a:br>
            <a:r>
              <a:rPr lang="en-NZ" sz="900" b="1" kern="0" dirty="0">
                <a:solidFill>
                  <a:srgbClr val="FFC000"/>
                </a:solidFill>
                <a:latin typeface="Arial"/>
                <a:ea typeface="Calibri"/>
                <a:cs typeface="Times New Roman"/>
              </a:rPr>
              <a:t>STMS Practising </a:t>
            </a:r>
            <a:r>
              <a:rPr lang="en-NZ" sz="900" kern="0" dirty="0">
                <a:solidFill>
                  <a:srgbClr val="FFFFFF"/>
                </a:solidFill>
                <a:latin typeface="Arial"/>
                <a:ea typeface="Calibri"/>
                <a:cs typeface="Times New Roman"/>
              </a:rPr>
              <a:t>qualified for the level of road</a:t>
            </a:r>
            <a:endParaRPr lang="en-NZ" sz="900" kern="0" dirty="0">
              <a:solidFill>
                <a:sysClr val="windowText" lastClr="000000"/>
              </a:solidFill>
              <a:latin typeface="Times New Roman"/>
              <a:ea typeface="Times New Roman"/>
            </a:endParaRPr>
          </a:p>
        </p:txBody>
      </p:sp>
      <p:cxnSp>
        <p:nvCxnSpPr>
          <p:cNvPr id="56" name="Straight Arrow Connector 55"/>
          <p:cNvCxnSpPr>
            <a:stCxn id="41" idx="2"/>
            <a:endCxn id="42" idx="0"/>
          </p:cNvCxnSpPr>
          <p:nvPr/>
        </p:nvCxnSpPr>
        <p:spPr>
          <a:xfrm>
            <a:off x="4447268" y="5461357"/>
            <a:ext cx="0" cy="272918"/>
          </a:xfrm>
          <a:prstGeom prst="straightConnector1">
            <a:avLst/>
          </a:prstGeom>
          <a:noFill/>
          <a:ln w="19050" cap="flat" cmpd="sng" algn="ctr">
            <a:solidFill>
              <a:srgbClr val="544A4F"/>
            </a:solidFill>
            <a:prstDash val="solid"/>
            <a:miter lim="800000"/>
            <a:tailEnd type="triangle"/>
          </a:ln>
          <a:effectLst/>
        </p:spPr>
      </p:cxnSp>
      <p:sp>
        <p:nvSpPr>
          <p:cNvPr id="50" name="Rectangle 49"/>
          <p:cNvSpPr/>
          <p:nvPr/>
        </p:nvSpPr>
        <p:spPr>
          <a:xfrm>
            <a:off x="4037275" y="1224183"/>
            <a:ext cx="825642" cy="210726"/>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TTM Mentor</a:t>
            </a:r>
            <a:endParaRPr lang="en-NZ" sz="923" kern="0" dirty="0">
              <a:solidFill>
                <a:sysClr val="window" lastClr="FFFFFF"/>
              </a:solidFill>
              <a:latin typeface="Times New Roman"/>
              <a:ea typeface="Times New Roman"/>
            </a:endParaRPr>
          </a:p>
        </p:txBody>
      </p:sp>
      <p:sp>
        <p:nvSpPr>
          <p:cNvPr id="53" name="Rectangle 52"/>
          <p:cNvSpPr/>
          <p:nvPr/>
        </p:nvSpPr>
        <p:spPr>
          <a:xfrm>
            <a:off x="5955390" y="1224183"/>
            <a:ext cx="974217" cy="210726"/>
          </a:xfrm>
          <a:prstGeom prst="rect">
            <a:avLst/>
          </a:prstGeom>
          <a:solidFill>
            <a:srgbClr val="9BBB59"/>
          </a:solidFill>
          <a:ln w="19050">
            <a:solidFill>
              <a:schemeClr val="accent3"/>
            </a:solid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CoPTTM Trainer </a:t>
            </a:r>
            <a:endParaRPr lang="en-NZ" sz="923" kern="0" dirty="0">
              <a:solidFill>
                <a:sysClr val="window" lastClr="FFFFFF"/>
              </a:solidFill>
              <a:latin typeface="Times New Roman"/>
              <a:ea typeface="Times New Roman"/>
            </a:endParaRPr>
          </a:p>
        </p:txBody>
      </p:sp>
      <p:sp>
        <p:nvSpPr>
          <p:cNvPr id="54" name="Rectangle 53"/>
          <p:cNvSpPr/>
          <p:nvPr/>
        </p:nvSpPr>
        <p:spPr>
          <a:xfrm>
            <a:off x="7013034" y="1224183"/>
            <a:ext cx="1001620" cy="210726"/>
          </a:xfrm>
          <a:prstGeom prst="rect">
            <a:avLst/>
          </a:prstGeom>
          <a:solidFill>
            <a:srgbClr val="6FA8DB"/>
          </a:solidFill>
          <a:ln w="19050">
            <a:solidFill>
              <a:srgbClr val="6FA8DB"/>
            </a:solid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Specialist Trainer</a:t>
            </a:r>
            <a:endParaRPr lang="en-NZ" sz="923" kern="0" dirty="0">
              <a:solidFill>
                <a:sysClr val="window" lastClr="FFFFFF"/>
              </a:solidFill>
              <a:latin typeface="Times New Roman"/>
              <a:ea typeface="Times New Roman"/>
            </a:endParaRPr>
          </a:p>
        </p:txBody>
      </p:sp>
      <p:sp>
        <p:nvSpPr>
          <p:cNvPr id="55" name="Rectangle 54"/>
          <p:cNvSpPr/>
          <p:nvPr/>
        </p:nvSpPr>
        <p:spPr>
          <a:xfrm>
            <a:off x="4946344" y="1224183"/>
            <a:ext cx="925619" cy="210726"/>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spcAft>
                <a:spcPts val="554"/>
              </a:spcAft>
              <a:defRPr/>
            </a:pPr>
            <a:r>
              <a:rPr lang="en-NZ" sz="923" b="1" kern="0" dirty="0">
                <a:solidFill>
                  <a:sysClr val="window" lastClr="FFFFFF"/>
                </a:solidFill>
                <a:latin typeface="Arial Narrow"/>
                <a:ea typeface="Calibri"/>
              </a:rPr>
              <a:t>eLearning pack</a:t>
            </a:r>
            <a:endParaRPr lang="en-NZ" sz="923" kern="0" dirty="0">
              <a:solidFill>
                <a:sysClr val="window" lastClr="FFFFFF"/>
              </a:solidFill>
              <a:latin typeface="Times New Roman"/>
              <a:ea typeface="Times New Roman"/>
            </a:endParaRPr>
          </a:p>
        </p:txBody>
      </p:sp>
      <p:sp>
        <p:nvSpPr>
          <p:cNvPr id="57" name="Rectangle 56"/>
          <p:cNvSpPr/>
          <p:nvPr/>
        </p:nvSpPr>
        <p:spPr>
          <a:xfrm>
            <a:off x="7569412" y="5794294"/>
            <a:ext cx="1392702" cy="377246"/>
          </a:xfrm>
          <a:prstGeom prst="rect">
            <a:avLst/>
          </a:prstGeom>
          <a:solidFill>
            <a:srgbClr val="6FA8DB"/>
          </a:solidFill>
          <a:ln w="19050" cap="flat" cmpd="sng" algn="ctr">
            <a:solidFill>
              <a:srgbClr val="6FA8DB"/>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Events</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Barriers</a:t>
            </a:r>
            <a:r>
              <a:rPr lang="en-NZ" sz="1108" b="1" kern="0" dirty="0">
                <a:solidFill>
                  <a:sysClr val="window" lastClr="FFFFFF"/>
                </a:solidFill>
                <a:latin typeface="Arial Narrow"/>
                <a:ea typeface="Calibri"/>
              </a:rPr>
              <a:t> </a:t>
            </a:r>
            <a:endParaRPr lang="en-NZ" sz="1108" kern="0" dirty="0">
              <a:solidFill>
                <a:sysClr val="window" lastClr="FFFFFF"/>
              </a:solidFill>
              <a:latin typeface="Times New Roman"/>
              <a:ea typeface="Times New Roman"/>
            </a:endParaRPr>
          </a:p>
        </p:txBody>
      </p:sp>
      <p:sp>
        <p:nvSpPr>
          <p:cNvPr id="59" name="Rectangle 58"/>
          <p:cNvSpPr/>
          <p:nvPr/>
        </p:nvSpPr>
        <p:spPr>
          <a:xfrm>
            <a:off x="6159355" y="2504126"/>
            <a:ext cx="296697" cy="301628"/>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64" name="Rectangle 63"/>
          <p:cNvSpPr/>
          <p:nvPr/>
        </p:nvSpPr>
        <p:spPr>
          <a:xfrm>
            <a:off x="7632947"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66" name="Rectangle 65"/>
          <p:cNvSpPr/>
          <p:nvPr/>
        </p:nvSpPr>
        <p:spPr>
          <a:xfrm>
            <a:off x="3964124" y="970087"/>
            <a:ext cx="1121361"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r>
              <a:rPr lang="en-NZ" sz="923" i="1" kern="0" dirty="0">
                <a:solidFill>
                  <a:prstClr val="black"/>
                </a:solidFill>
                <a:latin typeface="Arial Narrow"/>
                <a:ea typeface="Calibri"/>
              </a:rPr>
              <a:t>Delivery</a:t>
            </a:r>
            <a:r>
              <a:rPr lang="en-NZ" sz="923" i="1" kern="0" dirty="0">
                <a:solidFill>
                  <a:sysClr val="window" lastClr="FFFFFF"/>
                </a:solidFill>
                <a:latin typeface="Arial Narrow"/>
                <a:ea typeface="Calibri"/>
              </a:rPr>
              <a:t> </a:t>
            </a:r>
            <a:r>
              <a:rPr lang="en-NZ" sz="923" i="1" kern="0" dirty="0">
                <a:solidFill>
                  <a:prstClr val="black"/>
                </a:solidFill>
                <a:latin typeface="Arial Narrow"/>
                <a:ea typeface="Calibri"/>
              </a:rPr>
              <a:t>options</a:t>
            </a:r>
          </a:p>
        </p:txBody>
      </p:sp>
      <p:sp>
        <p:nvSpPr>
          <p:cNvPr id="60" name="Rectangle 59"/>
          <p:cNvSpPr/>
          <p:nvPr/>
        </p:nvSpPr>
        <p:spPr>
          <a:xfrm>
            <a:off x="5798446" y="2042527"/>
            <a:ext cx="654462" cy="303862"/>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108" kern="0" dirty="0">
              <a:solidFill>
                <a:sysClr val="window" lastClr="FFFFFF"/>
              </a:solidFill>
              <a:latin typeface="Times New Roman"/>
              <a:ea typeface="Times New Roman"/>
            </a:endParaRPr>
          </a:p>
        </p:txBody>
      </p:sp>
      <p:sp>
        <p:nvSpPr>
          <p:cNvPr id="61" name="Rectangle 60"/>
          <p:cNvSpPr/>
          <p:nvPr/>
        </p:nvSpPr>
        <p:spPr>
          <a:xfrm>
            <a:off x="5151647" y="2042527"/>
            <a:ext cx="654462" cy="303862"/>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65" name="Rectangle 64"/>
          <p:cNvSpPr/>
          <p:nvPr/>
        </p:nvSpPr>
        <p:spPr>
          <a:xfrm>
            <a:off x="5358289" y="2037838"/>
            <a:ext cx="909711" cy="303862"/>
          </a:xfrm>
          <a:prstGeom prst="rect">
            <a:avLst/>
          </a:prstGeom>
          <a:no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r>
              <a:rPr lang="en-NZ" sz="1108" b="1" kern="0" dirty="0">
                <a:solidFill>
                  <a:sysClr val="window" lastClr="FFFFFF"/>
                </a:solidFill>
                <a:latin typeface="Arial Narrow"/>
                <a:ea typeface="Calibri"/>
              </a:rPr>
              <a:t>TTM Worker</a:t>
            </a:r>
            <a:endParaRPr lang="en-NZ" sz="1108" kern="0" dirty="0">
              <a:solidFill>
                <a:sysClr val="window" lastClr="FFFFFF"/>
              </a:solidFill>
              <a:latin typeface="Times New Roman"/>
              <a:ea typeface="Times New Roman"/>
            </a:endParaRPr>
          </a:p>
        </p:txBody>
      </p:sp>
      <p:cxnSp>
        <p:nvCxnSpPr>
          <p:cNvPr id="68" name="Straight Arrow Connector 67"/>
          <p:cNvCxnSpPr/>
          <p:nvPr/>
        </p:nvCxnSpPr>
        <p:spPr>
          <a:xfrm>
            <a:off x="8331077" y="1256962"/>
            <a:ext cx="436098" cy="0"/>
          </a:xfrm>
          <a:prstGeom prst="straightConnector1">
            <a:avLst/>
          </a:prstGeom>
          <a:noFill/>
          <a:ln w="19050" cap="flat" cmpd="sng" algn="ctr">
            <a:solidFill>
              <a:srgbClr val="544A4F"/>
            </a:solidFill>
            <a:prstDash val="solid"/>
            <a:miter lim="800000"/>
            <a:tailEnd type="triangle"/>
          </a:ln>
          <a:effectLst/>
        </p:spPr>
      </p:cxnSp>
      <p:sp>
        <p:nvSpPr>
          <p:cNvPr id="69" name="Text Box 2"/>
          <p:cNvSpPr txBox="1"/>
          <p:nvPr/>
        </p:nvSpPr>
        <p:spPr>
          <a:xfrm>
            <a:off x="8739040" y="1143014"/>
            <a:ext cx="2916332" cy="256850"/>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spcBef>
                <a:spcPts val="554"/>
              </a:spcBef>
              <a:spcAft>
                <a:spcPts val="554"/>
              </a:spcAft>
            </a:pPr>
            <a:r>
              <a:rPr lang="en-NZ" sz="1000" dirty="0">
                <a:solidFill>
                  <a:prstClr val="black"/>
                </a:solidFill>
                <a:latin typeface="Arial Narrow" panose="020B0606020202030204" pitchFamily="34" charset="0"/>
                <a:ea typeface="Calibri"/>
                <a:cs typeface="Times New Roman"/>
              </a:rPr>
              <a:t>Requires completion before starting next learning block</a:t>
            </a:r>
          </a:p>
        </p:txBody>
      </p:sp>
      <p:sp>
        <p:nvSpPr>
          <p:cNvPr id="71" name="Rectangle 70"/>
          <p:cNvSpPr/>
          <p:nvPr/>
        </p:nvSpPr>
        <p:spPr>
          <a:xfrm>
            <a:off x="3403419" y="974155"/>
            <a:ext cx="397024" cy="554467"/>
          </a:xfrm>
          <a:prstGeom prst="rect">
            <a:avLst/>
          </a:prstGeom>
          <a:solidFill>
            <a:schemeClr val="bg2">
              <a:lumMod val="50000"/>
            </a:schemeClr>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70" name="Rectangle 69"/>
          <p:cNvSpPr/>
          <p:nvPr/>
        </p:nvSpPr>
        <p:spPr>
          <a:xfrm>
            <a:off x="3410134" y="1097258"/>
            <a:ext cx="417977"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r>
              <a:rPr lang="en-NZ" sz="1108" b="1" kern="0" dirty="0">
                <a:solidFill>
                  <a:prstClr val="white"/>
                </a:solidFill>
                <a:latin typeface="Arial Narrow"/>
                <a:ea typeface="Calibri"/>
              </a:rPr>
              <a:t>KEY</a:t>
            </a:r>
          </a:p>
        </p:txBody>
      </p:sp>
      <p:sp>
        <p:nvSpPr>
          <p:cNvPr id="72" name="Rectangle 71"/>
          <p:cNvSpPr/>
          <p:nvPr/>
        </p:nvSpPr>
        <p:spPr>
          <a:xfrm>
            <a:off x="8041218" y="981341"/>
            <a:ext cx="1121361"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r>
              <a:rPr lang="en-NZ" sz="923" i="1" kern="0" dirty="0">
                <a:solidFill>
                  <a:prstClr val="black"/>
                </a:solidFill>
                <a:latin typeface="Arial Narrow"/>
                <a:ea typeface="Calibri"/>
              </a:rPr>
              <a:t>Prerequisites</a:t>
            </a:r>
          </a:p>
        </p:txBody>
      </p:sp>
      <p:sp>
        <p:nvSpPr>
          <p:cNvPr id="73" name="Title 60">
            <a:extLst>
              <a:ext uri="{FF2B5EF4-FFF2-40B4-BE49-F238E27FC236}">
                <a16:creationId xmlns:a16="http://schemas.microsoft.com/office/drawing/2014/main" id="{8D7A933C-8F7A-4EDC-9A90-AD93DC9FD142}"/>
              </a:ext>
            </a:extLst>
          </p:cNvPr>
          <p:cNvSpPr>
            <a:spLocks noGrp="1"/>
          </p:cNvSpPr>
          <p:nvPr>
            <p:ph type="title"/>
          </p:nvPr>
        </p:nvSpPr>
        <p:spPr>
          <a:xfrm>
            <a:off x="3411466" y="378519"/>
            <a:ext cx="8346831" cy="495954"/>
          </a:xfrm>
          <a:prstGeom prst="rect">
            <a:avLst/>
          </a:prstGeom>
          <a:solidFill>
            <a:schemeClr val="bg2">
              <a:lumMod val="50000"/>
            </a:schemeClr>
          </a:solidFill>
          <a:ln>
            <a:noFill/>
          </a:ln>
          <a:effectLst/>
        </p:spPr>
        <p:style>
          <a:lnRef idx="2">
            <a:schemeClr val="accent2"/>
          </a:lnRef>
          <a:fillRef idx="1">
            <a:schemeClr val="lt1"/>
          </a:fillRef>
          <a:effectRef idx="0">
            <a:schemeClr val="accent2"/>
          </a:effectRef>
          <a:fontRef idx="minor">
            <a:schemeClr val="dk1"/>
          </a:fontRef>
        </p:style>
        <p:txBody>
          <a:bodyPr>
            <a:noAutofit/>
          </a:bodyPr>
          <a:lstStyle/>
          <a:p>
            <a:pPr algn="ctr"/>
            <a:r>
              <a:rPr lang="en-NZ" kern="0" spc="185" dirty="0">
                <a:solidFill>
                  <a:schemeClr val="bg1"/>
                </a:solidFill>
                <a:latin typeface="Arial Narrow"/>
                <a:ea typeface="Calibri"/>
                <a:cs typeface="Times New Roman"/>
              </a:rPr>
              <a:t>Map of CoPTTM learning blocks</a:t>
            </a:r>
          </a:p>
        </p:txBody>
      </p:sp>
      <p:grpSp>
        <p:nvGrpSpPr>
          <p:cNvPr id="2" name="Group 1"/>
          <p:cNvGrpSpPr/>
          <p:nvPr/>
        </p:nvGrpSpPr>
        <p:grpSpPr>
          <a:xfrm>
            <a:off x="10174305" y="2092454"/>
            <a:ext cx="1393522" cy="422031"/>
            <a:chOff x="7763290" y="1981074"/>
            <a:chExt cx="1509649" cy="457200"/>
          </a:xfrm>
        </p:grpSpPr>
        <p:sp>
          <p:nvSpPr>
            <p:cNvPr id="24" name="Rectangle 23"/>
            <p:cNvSpPr/>
            <p:nvPr/>
          </p:nvSpPr>
          <p:spPr>
            <a:xfrm>
              <a:off x="7764179" y="1981074"/>
              <a:ext cx="1508760" cy="457200"/>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76" name="Rectangle 75"/>
            <p:cNvSpPr/>
            <p:nvPr/>
          </p:nvSpPr>
          <p:spPr>
            <a:xfrm>
              <a:off x="7773552" y="1990798"/>
              <a:ext cx="728463" cy="437752"/>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74" name="Rectangle 73"/>
            <p:cNvSpPr/>
            <p:nvPr/>
          </p:nvSpPr>
          <p:spPr>
            <a:xfrm>
              <a:off x="7763290" y="1981074"/>
              <a:ext cx="1508760" cy="457200"/>
            </a:xfrm>
            <a:prstGeom prst="rect">
              <a:avLst/>
            </a:prstGeom>
            <a:no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Manager of activities requiring TTM</a:t>
              </a:r>
              <a:endParaRPr lang="en-NZ" sz="1108" kern="0" dirty="0">
                <a:solidFill>
                  <a:sysClr val="window" lastClr="FFFFFF"/>
                </a:solidFill>
                <a:latin typeface="Times New Roman"/>
                <a:ea typeface="Times New Roman"/>
              </a:endParaRPr>
            </a:p>
          </p:txBody>
        </p:sp>
      </p:grpSp>
      <p:sp>
        <p:nvSpPr>
          <p:cNvPr id="75" name="Rectangle 74">
            <a:extLst>
              <a:ext uri="{FF2B5EF4-FFF2-40B4-BE49-F238E27FC236}">
                <a16:creationId xmlns:a16="http://schemas.microsoft.com/office/drawing/2014/main" id="{64BA1FD3-4532-4F7B-8C0C-43B80129F871}"/>
              </a:ext>
            </a:extLst>
          </p:cNvPr>
          <p:cNvSpPr/>
          <p:nvPr/>
        </p:nvSpPr>
        <p:spPr>
          <a:xfrm>
            <a:off x="6134737"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77" name="Rectangle 76">
            <a:extLst>
              <a:ext uri="{FF2B5EF4-FFF2-40B4-BE49-F238E27FC236}">
                <a16:creationId xmlns:a16="http://schemas.microsoft.com/office/drawing/2014/main" id="{A3AE58C5-F56F-44B1-8D89-B792DB0009DC}"/>
              </a:ext>
            </a:extLst>
          </p:cNvPr>
          <p:cNvSpPr/>
          <p:nvPr/>
        </p:nvSpPr>
        <p:spPr>
          <a:xfrm>
            <a:off x="4597842"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cxnSp>
        <p:nvCxnSpPr>
          <p:cNvPr id="78" name="Straight Arrow Connector 77">
            <a:extLst>
              <a:ext uri="{FF2B5EF4-FFF2-40B4-BE49-F238E27FC236}">
                <a16:creationId xmlns:a16="http://schemas.microsoft.com/office/drawing/2014/main" id="{7180930D-EBBE-496A-95FC-774DA3F18A34}"/>
              </a:ext>
            </a:extLst>
          </p:cNvPr>
          <p:cNvCxnSpPr/>
          <p:nvPr/>
        </p:nvCxnSpPr>
        <p:spPr>
          <a:xfrm>
            <a:off x="8331077" y="1411707"/>
            <a:ext cx="436098" cy="0"/>
          </a:xfrm>
          <a:prstGeom prst="straightConnector1">
            <a:avLst/>
          </a:prstGeom>
          <a:noFill/>
          <a:ln w="19050" cap="flat" cmpd="sng" algn="ctr">
            <a:solidFill>
              <a:srgbClr val="544A4F"/>
            </a:solidFill>
            <a:prstDash val="sysDot"/>
            <a:miter lim="800000"/>
            <a:tailEnd type="triangle"/>
          </a:ln>
          <a:effectLst/>
        </p:spPr>
      </p:cxnSp>
      <p:sp>
        <p:nvSpPr>
          <p:cNvPr id="79" name="Text Box 2">
            <a:extLst>
              <a:ext uri="{FF2B5EF4-FFF2-40B4-BE49-F238E27FC236}">
                <a16:creationId xmlns:a16="http://schemas.microsoft.com/office/drawing/2014/main" id="{40AF357A-7CC6-4CFA-912E-2267AFBB1DEC}"/>
              </a:ext>
            </a:extLst>
          </p:cNvPr>
          <p:cNvSpPr txBox="1"/>
          <p:nvPr/>
        </p:nvSpPr>
        <p:spPr>
          <a:xfrm>
            <a:off x="8739040" y="1304792"/>
            <a:ext cx="2916332" cy="256850"/>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spcBef>
                <a:spcPts val="554"/>
              </a:spcBef>
              <a:spcAft>
                <a:spcPts val="554"/>
              </a:spcAft>
            </a:pPr>
            <a:r>
              <a:rPr lang="en-NZ" sz="1000" dirty="0">
                <a:solidFill>
                  <a:prstClr val="black"/>
                </a:solidFill>
                <a:latin typeface="Arial Narrow" panose="020B0606020202030204" pitchFamily="34" charset="0"/>
                <a:ea typeface="Calibri"/>
                <a:cs typeface="Times New Roman"/>
              </a:rPr>
              <a:t>Learning block can be combined with next learning block</a:t>
            </a:r>
          </a:p>
        </p:txBody>
      </p:sp>
      <p:sp>
        <p:nvSpPr>
          <p:cNvPr id="80" name="Title 1">
            <a:extLst>
              <a:ext uri="{FF2B5EF4-FFF2-40B4-BE49-F238E27FC236}">
                <a16:creationId xmlns:a16="http://schemas.microsoft.com/office/drawing/2014/main" id="{93B48963-56C4-44CF-A9D1-D3327C7CEC2C}"/>
              </a:ext>
            </a:extLst>
          </p:cNvPr>
          <p:cNvSpPr txBox="1">
            <a:spLocks/>
          </p:cNvSpPr>
          <p:nvPr/>
        </p:nvSpPr>
        <p:spPr bwMode="auto">
          <a:xfrm>
            <a:off x="68095" y="335280"/>
            <a:ext cx="2889114" cy="577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456B"/>
                </a:solidFill>
                <a:latin typeface="Arial" pitchFamily="34" charset="0"/>
                <a:cs typeface="Arial" pitchFamily="34" charset="0"/>
              </a:defRPr>
            </a:lvl2pPr>
            <a:lvl3pPr algn="l" rtl="0" eaLnBrk="0" fontAlgn="base" hangingPunct="0">
              <a:spcBef>
                <a:spcPct val="0"/>
              </a:spcBef>
              <a:spcAft>
                <a:spcPct val="0"/>
              </a:spcAft>
              <a:defRPr sz="3200" b="1">
                <a:solidFill>
                  <a:srgbClr val="00456B"/>
                </a:solidFill>
                <a:latin typeface="Arial" pitchFamily="34" charset="0"/>
                <a:cs typeface="Arial" pitchFamily="34" charset="0"/>
              </a:defRPr>
            </a:lvl3pPr>
            <a:lvl4pPr algn="l" rtl="0" eaLnBrk="0" fontAlgn="base" hangingPunct="0">
              <a:spcBef>
                <a:spcPct val="0"/>
              </a:spcBef>
              <a:spcAft>
                <a:spcPct val="0"/>
              </a:spcAft>
              <a:defRPr sz="3200" b="1">
                <a:solidFill>
                  <a:srgbClr val="00456B"/>
                </a:solidFill>
                <a:latin typeface="Arial" pitchFamily="34" charset="0"/>
                <a:cs typeface="Arial" pitchFamily="34" charset="0"/>
              </a:defRPr>
            </a:lvl4pPr>
            <a:lvl5pPr algn="l" rtl="0" eaLnBrk="0" fontAlgn="base" hangingPunct="0">
              <a:spcBef>
                <a:spcPct val="0"/>
              </a:spcBef>
              <a:spcAft>
                <a:spcPct val="0"/>
              </a:spcAft>
              <a:defRPr sz="3200" b="1">
                <a:solidFill>
                  <a:srgbClr val="00456B"/>
                </a:solidFill>
                <a:latin typeface="Arial" pitchFamily="34" charset="0"/>
                <a:cs typeface="Arial" pitchFamily="34" charset="0"/>
              </a:defRPr>
            </a:lvl5pPr>
            <a:lvl6pPr marL="457200" algn="l" rtl="0" fontAlgn="base">
              <a:spcBef>
                <a:spcPct val="0"/>
              </a:spcBef>
              <a:spcAft>
                <a:spcPct val="0"/>
              </a:spcAft>
              <a:defRPr sz="3200" b="1">
                <a:solidFill>
                  <a:srgbClr val="00456B"/>
                </a:solidFill>
                <a:latin typeface="Arial" pitchFamily="34" charset="0"/>
                <a:cs typeface="Arial" pitchFamily="34" charset="0"/>
              </a:defRPr>
            </a:lvl6pPr>
            <a:lvl7pPr marL="914400" algn="l" rtl="0" fontAlgn="base">
              <a:spcBef>
                <a:spcPct val="0"/>
              </a:spcBef>
              <a:spcAft>
                <a:spcPct val="0"/>
              </a:spcAft>
              <a:defRPr sz="3200" b="1">
                <a:solidFill>
                  <a:srgbClr val="00456B"/>
                </a:solidFill>
                <a:latin typeface="Arial" pitchFamily="34" charset="0"/>
                <a:cs typeface="Arial" pitchFamily="34" charset="0"/>
              </a:defRPr>
            </a:lvl7pPr>
            <a:lvl8pPr marL="1371600" algn="l" rtl="0" fontAlgn="base">
              <a:spcBef>
                <a:spcPct val="0"/>
              </a:spcBef>
              <a:spcAft>
                <a:spcPct val="0"/>
              </a:spcAft>
              <a:defRPr sz="3200" b="1">
                <a:solidFill>
                  <a:srgbClr val="00456B"/>
                </a:solidFill>
                <a:latin typeface="Arial" pitchFamily="34" charset="0"/>
                <a:cs typeface="Arial" pitchFamily="34" charset="0"/>
              </a:defRPr>
            </a:lvl8pPr>
            <a:lvl9pPr marL="1828800" algn="l" rtl="0" fontAlgn="base">
              <a:spcBef>
                <a:spcPct val="0"/>
              </a:spcBef>
              <a:spcAft>
                <a:spcPct val="0"/>
              </a:spcAft>
              <a:defRPr sz="3200" b="1">
                <a:solidFill>
                  <a:srgbClr val="00456B"/>
                </a:solidFill>
                <a:latin typeface="Arial" pitchFamily="34" charset="0"/>
                <a:cs typeface="Arial" pitchFamily="34" charset="0"/>
              </a:defRPr>
            </a:lvl9pPr>
          </a:lstStyle>
          <a:p>
            <a:r>
              <a:rPr lang="en-NZ"/>
              <a:t>Map of learning blocks</a:t>
            </a:r>
            <a:endParaRPr lang="en-NZ" dirty="0"/>
          </a:p>
        </p:txBody>
      </p:sp>
      <p:pic>
        <p:nvPicPr>
          <p:cNvPr id="81" name="Picture 80">
            <a:extLst>
              <a:ext uri="{FF2B5EF4-FFF2-40B4-BE49-F238E27FC236}">
                <a16:creationId xmlns:a16="http://schemas.microsoft.com/office/drawing/2014/main" id="{B57BC8B2-CEB3-4293-B8D5-608FFEB697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160694" y="2060917"/>
            <a:ext cx="1305560" cy="279400"/>
          </a:xfrm>
          <a:prstGeom prst="rect">
            <a:avLst/>
          </a:prstGeom>
        </p:spPr>
      </p:pic>
      <p:sp>
        <p:nvSpPr>
          <p:cNvPr id="83" name="Rectangle 82">
            <a:extLst>
              <a:ext uri="{FF2B5EF4-FFF2-40B4-BE49-F238E27FC236}">
                <a16:creationId xmlns:a16="http://schemas.microsoft.com/office/drawing/2014/main" id="{0F493BE9-FE06-4766-856F-49015C574EFD}"/>
              </a:ext>
            </a:extLst>
          </p:cNvPr>
          <p:cNvSpPr/>
          <p:nvPr/>
        </p:nvSpPr>
        <p:spPr>
          <a:xfrm>
            <a:off x="2607262" y="1652953"/>
            <a:ext cx="8716058" cy="4930727"/>
          </a:xfrm>
          <a:prstGeom prst="rect">
            <a:avLst/>
          </a:prstGeom>
          <a:solidFill>
            <a:srgbClr val="DDD9C3">
              <a:alpha val="94000"/>
            </a:srgbClr>
          </a:solidFill>
          <a:ln>
            <a:solidFill>
              <a:schemeClr val="tx1">
                <a:lumMod val="50000"/>
                <a:lumOff val="50000"/>
              </a:schemeClr>
            </a:solidFill>
          </a:ln>
        </p:spPr>
      </p:sp>
      <p:sp>
        <p:nvSpPr>
          <p:cNvPr id="8" name="TextBox 7">
            <a:extLst>
              <a:ext uri="{FF2B5EF4-FFF2-40B4-BE49-F238E27FC236}">
                <a16:creationId xmlns:a16="http://schemas.microsoft.com/office/drawing/2014/main" id="{D3A1AEAC-AE00-4E50-9E6E-E5B1646850E2}"/>
              </a:ext>
            </a:extLst>
          </p:cNvPr>
          <p:cNvSpPr txBox="1"/>
          <p:nvPr/>
        </p:nvSpPr>
        <p:spPr>
          <a:xfrm>
            <a:off x="2708031" y="2743200"/>
            <a:ext cx="8317523" cy="2985433"/>
          </a:xfrm>
          <a:prstGeom prst="rect">
            <a:avLst/>
          </a:prstGeom>
          <a:noFill/>
        </p:spPr>
        <p:txBody>
          <a:bodyPr wrap="square" rtlCol="0">
            <a:spAutoFit/>
          </a:bodyPr>
          <a:lstStyle/>
          <a:p>
            <a:pPr marL="274638" indent="-274638">
              <a:spcAft>
                <a:spcPts val="800"/>
              </a:spcAft>
              <a:buFont typeface="Arial" panose="020B0604020202020204" pitchFamily="34" charset="0"/>
              <a:buChar char="•"/>
            </a:pPr>
            <a:r>
              <a:rPr lang="en-NZ" sz="2400" dirty="0">
                <a:latin typeface="Arial" panose="020B0604020202020204" pitchFamily="34" charset="0"/>
                <a:cs typeface="Arial" panose="020B0604020202020204" pitchFamily="34" charset="0"/>
              </a:rPr>
              <a:t>2 days training</a:t>
            </a:r>
          </a:p>
          <a:p>
            <a:pPr marL="274638" indent="-274638">
              <a:spcAft>
                <a:spcPts val="800"/>
              </a:spcAft>
              <a:buFont typeface="Arial" panose="020B0604020202020204" pitchFamily="34" charset="0"/>
              <a:buChar char="•"/>
            </a:pPr>
            <a:r>
              <a:rPr lang="en-NZ" sz="2400" dirty="0">
                <a:latin typeface="Arial" panose="020B0604020202020204" pitchFamily="34" charset="0"/>
                <a:cs typeface="Arial" panose="020B0604020202020204" pitchFamily="34" charset="0"/>
              </a:rPr>
              <a:t>Delivered by CoPTTM Level 1 Trainer </a:t>
            </a:r>
          </a:p>
          <a:p>
            <a:pPr marL="274638" indent="-274638">
              <a:spcAft>
                <a:spcPts val="800"/>
              </a:spcAft>
              <a:buFont typeface="Arial" panose="020B0604020202020204" pitchFamily="34" charset="0"/>
              <a:buChar char="•"/>
            </a:pPr>
            <a:r>
              <a:rPr lang="en-NZ" sz="2400" dirty="0">
                <a:latin typeface="Arial" panose="020B0604020202020204" pitchFamily="34" charset="0"/>
                <a:cs typeface="Arial" panose="020B0604020202020204" pitchFamily="34" charset="0"/>
              </a:rPr>
              <a:t>Covers </a:t>
            </a:r>
            <a:r>
              <a:rPr lang="en-GB" sz="2400" dirty="0">
                <a:latin typeface="Arial" panose="020B0604020202020204" pitchFamily="34" charset="0"/>
                <a:cs typeface="Arial" panose="020B0604020202020204" pitchFamily="34" charset="0"/>
              </a:rPr>
              <a:t>reading TMP, site safety briefing/induction, on-site paperwork, risk assessment and mitigation, knowledge of CoPTTM, contingency scenarios, plan a deployment/site setup and calculate resources, self audit of worksite</a:t>
            </a:r>
          </a:p>
          <a:p>
            <a:pPr marL="274638" indent="-274638">
              <a:spcAft>
                <a:spcPts val="800"/>
              </a:spcAft>
              <a:buFont typeface="Arial" panose="020B0604020202020204" pitchFamily="34" charset="0"/>
              <a:buChar char="•"/>
            </a:pPr>
            <a:r>
              <a:rPr lang="en-GB" sz="2400" dirty="0">
                <a:latin typeface="Arial" panose="020B0604020202020204" pitchFamily="34" charset="0"/>
                <a:cs typeface="Arial" panose="020B0604020202020204" pitchFamily="34" charset="0"/>
              </a:rPr>
              <a:t>Unit Standard</a:t>
            </a:r>
          </a:p>
        </p:txBody>
      </p:sp>
      <p:pic>
        <p:nvPicPr>
          <p:cNvPr id="84" name="Picture 83">
            <a:extLst>
              <a:ext uri="{FF2B5EF4-FFF2-40B4-BE49-F238E27FC236}">
                <a16:creationId xmlns:a16="http://schemas.microsoft.com/office/drawing/2014/main" id="{CA183E64-53CB-4667-88DC-B3AE8493302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621475" y="1656274"/>
            <a:ext cx="3719916" cy="949765"/>
          </a:xfrm>
          <a:prstGeom prst="rect">
            <a:avLst/>
          </a:prstGeom>
        </p:spPr>
      </p:pic>
    </p:spTree>
    <p:custDataLst>
      <p:tags r:id="rId1"/>
    </p:custDataLst>
    <p:extLst>
      <p:ext uri="{BB962C8B-B14F-4D97-AF65-F5344CB8AC3E}">
        <p14:creationId xmlns:p14="http://schemas.microsoft.com/office/powerpoint/2010/main" val="327673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500" fill="hold"/>
                                        <p:tgtEl>
                                          <p:spTgt spid="84"/>
                                        </p:tgtEl>
                                        <p:attrNameLst>
                                          <p:attrName>ppt_w</p:attrName>
                                        </p:attrNameLst>
                                      </p:cBhvr>
                                      <p:tavLst>
                                        <p:tav tm="0">
                                          <p:val>
                                            <p:fltVal val="0"/>
                                          </p:val>
                                        </p:tav>
                                        <p:tav tm="100000">
                                          <p:val>
                                            <p:strVal val="#ppt_w"/>
                                          </p:val>
                                        </p:tav>
                                      </p:tavLst>
                                    </p:anim>
                                    <p:anim calcmode="lin" valueType="num">
                                      <p:cBhvr>
                                        <p:cTn id="8" dur="500" fill="hold"/>
                                        <p:tgtEl>
                                          <p:spTgt spid="84"/>
                                        </p:tgtEl>
                                        <p:attrNameLst>
                                          <p:attrName>ppt_h</p:attrName>
                                        </p:attrNameLst>
                                      </p:cBhvr>
                                      <p:tavLst>
                                        <p:tav tm="0">
                                          <p:val>
                                            <p:fltVal val="0"/>
                                          </p:val>
                                        </p:tav>
                                        <p:tav tm="100000">
                                          <p:val>
                                            <p:strVal val="#ppt_h"/>
                                          </p:val>
                                        </p:tav>
                                      </p:tavLst>
                                    </p:anim>
                                    <p:animEffect transition="in" filter="fade">
                                      <p:cBhvr>
                                        <p:cTn id="9" dur="500"/>
                                        <p:tgtEl>
                                          <p:spTgt spid="84"/>
                                        </p:tgtEl>
                                      </p:cBhvr>
                                    </p:animEffect>
                                    <p:anim calcmode="lin" valueType="num">
                                      <p:cBhvr>
                                        <p:cTn id="10" dur="500" fill="hold"/>
                                        <p:tgtEl>
                                          <p:spTgt spid="84"/>
                                        </p:tgtEl>
                                        <p:attrNameLst>
                                          <p:attrName>ppt_x</p:attrName>
                                        </p:attrNameLst>
                                      </p:cBhvr>
                                      <p:tavLst>
                                        <p:tav tm="0">
                                          <p:val>
                                            <p:fltVal val="0.5"/>
                                          </p:val>
                                        </p:tav>
                                        <p:tav tm="100000">
                                          <p:val>
                                            <p:strVal val="#ppt_x"/>
                                          </p:val>
                                        </p:tav>
                                      </p:tavLst>
                                    </p:anim>
                                    <p:anim calcmode="lin" valueType="num">
                                      <p:cBhvr>
                                        <p:cTn id="11" dur="500" fill="hold"/>
                                        <p:tgtEl>
                                          <p:spTgt spid="84"/>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500"/>
                                        <p:tgtEl>
                                          <p:spTgt spid="8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94122" y="0"/>
            <a:ext cx="9197877" cy="6858000"/>
          </a:xfrm>
          <a:prstGeom prst="rect">
            <a:avLst/>
          </a:prstGeom>
          <a:solidFill>
            <a:srgbClr val="DDD9C3"/>
          </a:solidFill>
          <a:ln>
            <a:noFill/>
          </a:ln>
        </p:spPr>
      </p:sp>
      <p:sp>
        <p:nvSpPr>
          <p:cNvPr id="67" name="Rectangle 66"/>
          <p:cNvSpPr/>
          <p:nvPr/>
        </p:nvSpPr>
        <p:spPr>
          <a:xfrm>
            <a:off x="3402087" y="975292"/>
            <a:ext cx="8366174" cy="55409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en-NZ" sz="1662">
              <a:solidFill>
                <a:prstClr val="white"/>
              </a:solidFill>
              <a:latin typeface="Calibri"/>
            </a:endParaRPr>
          </a:p>
        </p:txBody>
      </p:sp>
      <p:sp>
        <p:nvSpPr>
          <p:cNvPr id="6" name="Text Box 3"/>
          <p:cNvSpPr txBox="1"/>
          <p:nvPr/>
        </p:nvSpPr>
        <p:spPr>
          <a:xfrm>
            <a:off x="7289974" y="4178636"/>
            <a:ext cx="4478286" cy="2290553"/>
          </a:xfrm>
          <a:prstGeom prst="rect">
            <a:avLst/>
          </a:prstGeom>
          <a:solidFill>
            <a:srgbClr val="4F81BD"/>
          </a:solidFill>
          <a:ln w="12700">
            <a:solidFill>
              <a:srgbClr val="4F81BD"/>
            </a:solidFill>
          </a:ln>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292" kern="0">
                <a:solidFill>
                  <a:sysClr val="windowText" lastClr="000000"/>
                </a:solidFill>
                <a:latin typeface="Times New Roman"/>
                <a:ea typeface="Times New Roman"/>
              </a:rPr>
              <a:t> </a:t>
            </a:r>
            <a:endParaRPr lang="en-NZ" sz="1108" kern="0">
              <a:solidFill>
                <a:sysClr val="windowText" lastClr="000000"/>
              </a:solidFill>
              <a:latin typeface="Times New Roman"/>
              <a:ea typeface="Times New Roman"/>
            </a:endParaRPr>
          </a:p>
        </p:txBody>
      </p:sp>
      <p:sp>
        <p:nvSpPr>
          <p:cNvPr id="7" name="Rectangle: Rounded Corners 255"/>
          <p:cNvSpPr/>
          <p:nvPr/>
        </p:nvSpPr>
        <p:spPr>
          <a:xfrm>
            <a:off x="3409707" y="1764833"/>
            <a:ext cx="4662854" cy="2287913"/>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9" name="Rectangle 8"/>
          <p:cNvSpPr/>
          <p:nvPr/>
        </p:nvSpPr>
        <p:spPr>
          <a:xfrm>
            <a:off x="5151646" y="2504366"/>
            <a:ext cx="1301262"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a:solidFill>
                  <a:sysClr val="window" lastClr="FFFFFF"/>
                </a:solidFill>
                <a:latin typeface="Arial Narrow"/>
                <a:ea typeface="Calibri"/>
              </a:rPr>
              <a:t>TC  </a:t>
            </a:r>
            <a:endParaRPr lang="en-NZ" sz="1108" kern="0">
              <a:solidFill>
                <a:sysClr val="window" lastClr="FFFFFF"/>
              </a:solidFill>
              <a:latin typeface="Times New Roman"/>
              <a:ea typeface="Times New Roman"/>
            </a:endParaRPr>
          </a:p>
        </p:txBody>
      </p:sp>
      <p:sp>
        <p:nvSpPr>
          <p:cNvPr id="10" name="Rectangle 9"/>
          <p:cNvSpPr/>
          <p:nvPr/>
        </p:nvSpPr>
        <p:spPr>
          <a:xfrm>
            <a:off x="6735623" y="2047217"/>
            <a:ext cx="969469" cy="303862"/>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a:solidFill>
                  <a:sysClr val="window" lastClr="FFFFFF"/>
                </a:solidFill>
                <a:latin typeface="Arial Narrow"/>
                <a:ea typeface="Calibri"/>
              </a:rPr>
              <a:t>Mobile Driver </a:t>
            </a:r>
            <a:endParaRPr lang="en-NZ" sz="1108" kern="0">
              <a:solidFill>
                <a:sysClr val="window" lastClr="FFFFFF"/>
              </a:solidFill>
              <a:latin typeface="Times New Roman"/>
              <a:ea typeface="Times New Roman"/>
            </a:endParaRPr>
          </a:p>
        </p:txBody>
      </p:sp>
      <p:sp>
        <p:nvSpPr>
          <p:cNvPr id="11" name="Rectangle 10"/>
          <p:cNvSpPr/>
          <p:nvPr/>
        </p:nvSpPr>
        <p:spPr>
          <a:xfrm>
            <a:off x="5149634" y="2961515"/>
            <a:ext cx="1301262" cy="303862"/>
          </a:xfrm>
          <a:prstGeom prst="rect">
            <a:avLst/>
          </a:prstGeom>
          <a:solidFill>
            <a:srgbClr val="9BBB59"/>
          </a:solidFill>
          <a:ln w="19050">
            <a:solidFill>
              <a:schemeClr val="tx1"/>
            </a:solidFill>
            <a:prstDash val="sysDot"/>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Universal STMS</a:t>
            </a:r>
            <a:endParaRPr lang="en-NZ" sz="1108" kern="0" dirty="0">
              <a:solidFill>
                <a:sysClr val="window" lastClr="FFFFFF"/>
              </a:solidFill>
              <a:latin typeface="Times New Roman"/>
              <a:ea typeface="Times New Roman"/>
            </a:endParaRPr>
          </a:p>
        </p:txBody>
      </p:sp>
      <p:sp>
        <p:nvSpPr>
          <p:cNvPr id="12" name="Rectangle 11"/>
          <p:cNvSpPr/>
          <p:nvPr/>
        </p:nvSpPr>
        <p:spPr>
          <a:xfrm>
            <a:off x="3704111" y="3590690"/>
            <a:ext cx="1129846"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L1</a:t>
            </a:r>
            <a:endParaRPr lang="en-NZ" sz="1108" kern="0" dirty="0">
              <a:solidFill>
                <a:sysClr val="window" lastClr="FFFFFF"/>
              </a:solidFill>
              <a:latin typeface="Times New Roman"/>
              <a:ea typeface="Times New Roman"/>
            </a:endParaRPr>
          </a:p>
        </p:txBody>
      </p:sp>
      <p:sp>
        <p:nvSpPr>
          <p:cNvPr id="13" name="Rectangle 12"/>
          <p:cNvSpPr/>
          <p:nvPr/>
        </p:nvSpPr>
        <p:spPr>
          <a:xfrm>
            <a:off x="5235689" y="3590691"/>
            <a:ext cx="1129846" cy="303659"/>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L2</a:t>
            </a:r>
            <a:endParaRPr lang="en-NZ" sz="1108" kern="0" dirty="0">
              <a:solidFill>
                <a:sysClr val="window" lastClr="FFFFFF"/>
              </a:solidFill>
              <a:latin typeface="Times New Roman"/>
              <a:ea typeface="Times New Roman"/>
            </a:endParaRPr>
          </a:p>
        </p:txBody>
      </p:sp>
      <p:sp>
        <p:nvSpPr>
          <p:cNvPr id="14" name="Rectangle 13"/>
          <p:cNvSpPr/>
          <p:nvPr/>
        </p:nvSpPr>
        <p:spPr>
          <a:xfrm>
            <a:off x="6731828" y="3590690"/>
            <a:ext cx="1129846"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L3</a:t>
            </a:r>
            <a:endParaRPr lang="en-NZ" sz="1108" kern="0" dirty="0">
              <a:solidFill>
                <a:sysClr val="window" lastClr="FFFFFF"/>
              </a:solidFill>
              <a:latin typeface="Times New Roman"/>
              <a:ea typeface="Times New Roman"/>
            </a:endParaRPr>
          </a:p>
        </p:txBody>
      </p:sp>
      <p:cxnSp>
        <p:nvCxnSpPr>
          <p:cNvPr id="15" name="Straight Arrow Connector 14"/>
          <p:cNvCxnSpPr/>
          <p:nvPr/>
        </p:nvCxnSpPr>
        <p:spPr>
          <a:xfrm>
            <a:off x="5797588" y="2351080"/>
            <a:ext cx="0" cy="153287"/>
          </a:xfrm>
          <a:prstGeom prst="straightConnector1">
            <a:avLst/>
          </a:prstGeom>
          <a:noFill/>
          <a:ln w="19050" cap="flat" cmpd="sng" algn="ctr">
            <a:solidFill>
              <a:srgbClr val="544A4F"/>
            </a:solidFill>
            <a:prstDash val="solid"/>
            <a:miter lim="800000"/>
            <a:tailEnd type="triangle"/>
          </a:ln>
          <a:effectLst/>
        </p:spPr>
      </p:cxnSp>
      <p:cxnSp>
        <p:nvCxnSpPr>
          <p:cNvPr id="16" name="Straight Arrow Connector 15"/>
          <p:cNvCxnSpPr/>
          <p:nvPr/>
        </p:nvCxnSpPr>
        <p:spPr>
          <a:xfrm flipH="1">
            <a:off x="5795576" y="2808230"/>
            <a:ext cx="2012" cy="153287"/>
          </a:xfrm>
          <a:prstGeom prst="straightConnector1">
            <a:avLst/>
          </a:prstGeom>
          <a:noFill/>
          <a:ln w="19050" cap="flat" cmpd="sng" algn="ctr">
            <a:solidFill>
              <a:srgbClr val="544A4F"/>
            </a:solidFill>
            <a:prstDash val="solid"/>
            <a:miter lim="800000"/>
            <a:tailEnd type="triangle"/>
          </a:ln>
          <a:effectLst/>
        </p:spPr>
      </p:cxnSp>
      <p:sp>
        <p:nvSpPr>
          <p:cNvPr id="17" name="Text Box 264"/>
          <p:cNvSpPr txBox="1"/>
          <p:nvPr/>
        </p:nvSpPr>
        <p:spPr>
          <a:xfrm>
            <a:off x="3405894" y="1641871"/>
            <a:ext cx="4667421"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TTM crew</a:t>
            </a:r>
            <a:endParaRPr lang="en-NZ" sz="1108" kern="0" spc="185" dirty="0">
              <a:solidFill>
                <a:sysClr val="windowText" lastClr="000000"/>
              </a:solidFill>
              <a:latin typeface="Arial"/>
              <a:ea typeface="Calibri"/>
              <a:cs typeface="Times New Roman"/>
            </a:endParaRPr>
          </a:p>
        </p:txBody>
      </p:sp>
      <p:cxnSp>
        <p:nvCxnSpPr>
          <p:cNvPr id="18" name="Straight Arrow Connector 17"/>
          <p:cNvCxnSpPr>
            <a:endCxn id="10" idx="1"/>
          </p:cNvCxnSpPr>
          <p:nvPr/>
        </p:nvCxnSpPr>
        <p:spPr>
          <a:xfrm>
            <a:off x="6452908" y="2199148"/>
            <a:ext cx="282714" cy="0"/>
          </a:xfrm>
          <a:prstGeom prst="straightConnector1">
            <a:avLst/>
          </a:prstGeom>
          <a:noFill/>
          <a:ln w="19050" cap="flat" cmpd="sng" algn="ctr">
            <a:solidFill>
              <a:srgbClr val="544A4F"/>
            </a:solidFill>
            <a:prstDash val="solid"/>
            <a:miter lim="800000"/>
            <a:tailEnd type="triangle"/>
          </a:ln>
          <a:effectLst/>
        </p:spPr>
      </p:cxnSp>
      <p:sp>
        <p:nvSpPr>
          <p:cNvPr id="19" name="Rectangle: Rounded Corners 267"/>
          <p:cNvSpPr/>
          <p:nvPr/>
        </p:nvSpPr>
        <p:spPr>
          <a:xfrm>
            <a:off x="8204265" y="1755888"/>
            <a:ext cx="3549738" cy="95566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20" name="Rectangle: Rounded Corners 268"/>
          <p:cNvSpPr/>
          <p:nvPr/>
        </p:nvSpPr>
        <p:spPr>
          <a:xfrm>
            <a:off x="8204028" y="2951650"/>
            <a:ext cx="3549737" cy="1103070"/>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21" name="Rectangle 20"/>
          <p:cNvSpPr/>
          <p:nvPr/>
        </p:nvSpPr>
        <p:spPr>
          <a:xfrm>
            <a:off x="8389063" y="2092454"/>
            <a:ext cx="1625781" cy="422031"/>
          </a:xfrm>
          <a:prstGeom prst="rect">
            <a:avLst/>
          </a:prstGeom>
          <a:solidFill>
            <a:srgbClr val="544A4F"/>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spcAft>
                <a:spcPts val="554"/>
              </a:spcAft>
              <a:defRPr/>
            </a:pPr>
            <a:r>
              <a:rPr lang="en-NZ" sz="1108" b="1" kern="0" dirty="0">
                <a:solidFill>
                  <a:sysClr val="window" lastClr="FFFFFF"/>
                </a:solidFill>
                <a:latin typeface="Arial Narrow"/>
                <a:ea typeface="Calibri"/>
              </a:rPr>
              <a:t>General Worker</a:t>
            </a:r>
            <a:br>
              <a:rPr lang="en-NZ" sz="1108" b="1" kern="0" dirty="0">
                <a:solidFill>
                  <a:sysClr val="window" lastClr="FFFFFF"/>
                </a:solidFill>
                <a:latin typeface="Arial Narrow"/>
                <a:ea typeface="Calibri"/>
              </a:rPr>
            </a:br>
            <a:r>
              <a:rPr lang="en-NZ" sz="923" b="1" kern="0" dirty="0">
                <a:solidFill>
                  <a:sysClr val="window" lastClr="FFFFFF"/>
                </a:solidFill>
                <a:latin typeface="Arial Narrow"/>
                <a:ea typeface="Calibri"/>
              </a:rPr>
              <a:t>(Introduction to TTM)</a:t>
            </a:r>
            <a:endParaRPr lang="en-NZ" sz="923" kern="0" dirty="0">
              <a:solidFill>
                <a:sysClr val="window" lastClr="FFFFFF"/>
              </a:solidFill>
              <a:latin typeface="Times New Roman"/>
              <a:ea typeface="Times New Roman"/>
            </a:endParaRPr>
          </a:p>
        </p:txBody>
      </p:sp>
      <p:sp>
        <p:nvSpPr>
          <p:cNvPr id="22" name="Rectangle 21"/>
          <p:cNvSpPr/>
          <p:nvPr/>
        </p:nvSpPr>
        <p:spPr>
          <a:xfrm>
            <a:off x="9933325" y="3301559"/>
            <a:ext cx="1629335" cy="594519"/>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panose="020B0606020202030204" pitchFamily="34" charset="0"/>
                <a:ea typeface="Calibri"/>
              </a:rPr>
              <a:t>Specialist TTM Equipment</a:t>
            </a:r>
            <a:endParaRPr lang="en-NZ" sz="1108" kern="0" dirty="0">
              <a:solidFill>
                <a:sysClr val="window" lastClr="FFFFFF"/>
              </a:solidFill>
              <a:latin typeface="Arial Narrow" panose="020B0606020202030204" pitchFamily="34" charset="0"/>
              <a:ea typeface="Times New Roman"/>
            </a:endParaRPr>
          </a:p>
          <a:p>
            <a:pPr algn="ctr" defTabSz="844083">
              <a:defRPr/>
            </a:pPr>
            <a:r>
              <a:rPr lang="en-NZ" sz="923" b="1" kern="0" dirty="0">
                <a:solidFill>
                  <a:sysClr val="window" lastClr="FFFFFF"/>
                </a:solidFill>
                <a:latin typeface="Arial Narrow" panose="020B0606020202030204" pitchFamily="34" charset="0"/>
                <a:ea typeface="Calibri"/>
                <a:cs typeface="Times New Roman"/>
              </a:rPr>
              <a:t>(eg </a:t>
            </a:r>
            <a:r>
              <a:rPr lang="en-NZ" sz="923" b="1" kern="0" dirty="0">
                <a:solidFill>
                  <a:sysClr val="window" lastClr="FFFFFF"/>
                </a:solidFill>
                <a:latin typeface="Arial Narrow" panose="020B0606020202030204" pitchFamily="34" charset="0"/>
                <a:ea typeface="Calibri"/>
              </a:rPr>
              <a:t>portable</a:t>
            </a:r>
            <a:r>
              <a:rPr lang="en-NZ" sz="923" b="1" kern="0" dirty="0">
                <a:solidFill>
                  <a:sysClr val="window" lastClr="FFFFFF"/>
                </a:solidFill>
                <a:latin typeface="Arial Narrow" panose="020B0606020202030204" pitchFamily="34" charset="0"/>
                <a:ea typeface="Calibri"/>
                <a:cs typeface="Times New Roman"/>
              </a:rPr>
              <a:t> traffic signals, barriers, VMS)</a:t>
            </a:r>
            <a:endParaRPr lang="en-NZ" sz="923" kern="0" dirty="0">
              <a:solidFill>
                <a:sysClr val="window" lastClr="FFFFFF"/>
              </a:solidFill>
              <a:latin typeface="Arial Narrow" panose="020B0606020202030204" pitchFamily="34" charset="0"/>
              <a:ea typeface="Times New Roman"/>
            </a:endParaRPr>
          </a:p>
        </p:txBody>
      </p:sp>
      <p:sp>
        <p:nvSpPr>
          <p:cNvPr id="23" name="Rectangle 22"/>
          <p:cNvSpPr/>
          <p:nvPr/>
        </p:nvSpPr>
        <p:spPr>
          <a:xfrm>
            <a:off x="8378681" y="3292180"/>
            <a:ext cx="1389186" cy="354864"/>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Inspector</a:t>
            </a:r>
            <a:endParaRPr lang="en-NZ" sz="1108" kern="0" dirty="0">
              <a:solidFill>
                <a:sysClr val="window" lastClr="FFFFFF"/>
              </a:solidFill>
              <a:latin typeface="Times New Roman"/>
              <a:ea typeface="Times New Roman"/>
            </a:endParaRPr>
          </a:p>
        </p:txBody>
      </p:sp>
      <p:sp>
        <p:nvSpPr>
          <p:cNvPr id="25" name="Text Box 273"/>
          <p:cNvSpPr txBox="1"/>
          <p:nvPr/>
        </p:nvSpPr>
        <p:spPr>
          <a:xfrm>
            <a:off x="8202791" y="2834936"/>
            <a:ext cx="3555609" cy="27925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Specialist TTM activities</a:t>
            </a:r>
            <a:endParaRPr lang="en-NZ" sz="1108" kern="0" spc="185" dirty="0">
              <a:solidFill>
                <a:sysClr val="windowText" lastClr="000000"/>
              </a:solidFill>
              <a:latin typeface="Arial"/>
              <a:ea typeface="Calibri"/>
              <a:cs typeface="Times New Roman"/>
            </a:endParaRPr>
          </a:p>
        </p:txBody>
      </p:sp>
      <p:sp>
        <p:nvSpPr>
          <p:cNvPr id="26" name="Text Box 274"/>
          <p:cNvSpPr txBox="1"/>
          <p:nvPr/>
        </p:nvSpPr>
        <p:spPr>
          <a:xfrm>
            <a:off x="8209825" y="1639134"/>
            <a:ext cx="3541247" cy="27925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Roles which interact with TTM crews</a:t>
            </a:r>
            <a:endParaRPr lang="en-NZ" sz="1108" kern="0" spc="185" dirty="0">
              <a:solidFill>
                <a:sysClr val="windowText" lastClr="000000"/>
              </a:solidFill>
              <a:latin typeface="Arial"/>
              <a:ea typeface="Calibri"/>
              <a:cs typeface="Times New Roman"/>
            </a:endParaRPr>
          </a:p>
        </p:txBody>
      </p:sp>
      <p:cxnSp>
        <p:nvCxnSpPr>
          <p:cNvPr id="27" name="Connector: Elbow 276"/>
          <p:cNvCxnSpPr>
            <a:stCxn id="11" idx="2"/>
            <a:endCxn id="14" idx="0"/>
          </p:cNvCxnSpPr>
          <p:nvPr/>
        </p:nvCxnSpPr>
        <p:spPr>
          <a:xfrm>
            <a:off x="5800266" y="3265378"/>
            <a:ext cx="1496486" cy="325313"/>
          </a:xfrm>
          <a:prstGeom prst="straightConnector1">
            <a:avLst/>
          </a:prstGeom>
          <a:noFill/>
          <a:ln w="19050" cap="flat" cmpd="sng" algn="ctr">
            <a:solidFill>
              <a:srgbClr val="544A4F"/>
            </a:solidFill>
            <a:prstDash val="sysDot"/>
            <a:miter lim="800000"/>
            <a:tailEnd type="triangle"/>
          </a:ln>
          <a:effectLst/>
        </p:spPr>
      </p:cxnSp>
      <p:cxnSp>
        <p:nvCxnSpPr>
          <p:cNvPr id="28" name="Connector: Elbow 277"/>
          <p:cNvCxnSpPr>
            <a:cxnSpLocks/>
            <a:stCxn id="11" idx="2"/>
            <a:endCxn id="13" idx="0"/>
          </p:cNvCxnSpPr>
          <p:nvPr/>
        </p:nvCxnSpPr>
        <p:spPr>
          <a:xfrm rot="16200000" flipH="1">
            <a:off x="5637783" y="3427861"/>
            <a:ext cx="325313" cy="347"/>
          </a:xfrm>
          <a:prstGeom prst="bentConnector3">
            <a:avLst>
              <a:gd name="adj1" fmla="val 50000"/>
            </a:avLst>
          </a:prstGeom>
          <a:noFill/>
          <a:ln w="19050" cap="flat" cmpd="sng" algn="ctr">
            <a:solidFill>
              <a:srgbClr val="544A4F"/>
            </a:solidFill>
            <a:prstDash val="sysDot"/>
            <a:miter lim="800000"/>
            <a:tailEnd type="triangle"/>
          </a:ln>
          <a:effectLst/>
        </p:spPr>
      </p:cxnSp>
      <p:cxnSp>
        <p:nvCxnSpPr>
          <p:cNvPr id="29" name="Connector: Elbow 278"/>
          <p:cNvCxnSpPr>
            <a:stCxn id="11" idx="2"/>
            <a:endCxn id="12" idx="0"/>
          </p:cNvCxnSpPr>
          <p:nvPr/>
        </p:nvCxnSpPr>
        <p:spPr>
          <a:xfrm flipH="1">
            <a:off x="4269035" y="3265378"/>
            <a:ext cx="1531231" cy="325313"/>
          </a:xfrm>
          <a:prstGeom prst="straightConnector1">
            <a:avLst/>
          </a:prstGeom>
          <a:noFill/>
          <a:ln w="19050" cap="flat" cmpd="sng" algn="ctr">
            <a:solidFill>
              <a:srgbClr val="544A4F"/>
            </a:solidFill>
            <a:prstDash val="sysDot"/>
            <a:miter lim="800000"/>
            <a:tailEnd type="triangle"/>
          </a:ln>
          <a:effectLst/>
        </p:spPr>
      </p:cxnSp>
      <p:sp>
        <p:nvSpPr>
          <p:cNvPr id="30" name="Rectangle: Rounded Corners 143"/>
          <p:cNvSpPr/>
          <p:nvPr/>
        </p:nvSpPr>
        <p:spPr>
          <a:xfrm>
            <a:off x="9233394" y="4698203"/>
            <a:ext cx="2382777" cy="163163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31" name="Rectangle: Rounded Corners 147"/>
          <p:cNvSpPr/>
          <p:nvPr/>
        </p:nvSpPr>
        <p:spPr>
          <a:xfrm>
            <a:off x="7410804" y="4698203"/>
            <a:ext cx="1704032" cy="163163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32" name="Rectangle 31"/>
          <p:cNvSpPr/>
          <p:nvPr/>
        </p:nvSpPr>
        <p:spPr>
          <a:xfrm>
            <a:off x="7569412" y="4989783"/>
            <a:ext cx="1392702" cy="804510"/>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Specialist Activities</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Traffic signals</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Sealing</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Road marking</a:t>
            </a:r>
            <a:r>
              <a:rPr lang="en-NZ" sz="1108" b="1" kern="0" dirty="0">
                <a:solidFill>
                  <a:sysClr val="window" lastClr="FFFFFF"/>
                </a:solidFill>
                <a:latin typeface="Arial Narrow"/>
                <a:ea typeface="Calibri"/>
              </a:rPr>
              <a:t> </a:t>
            </a:r>
            <a:endParaRPr lang="en-NZ" sz="1108" kern="0" dirty="0">
              <a:solidFill>
                <a:sysClr val="window" lastClr="FFFFFF"/>
              </a:solidFill>
              <a:latin typeface="Times New Roman"/>
              <a:ea typeface="Times New Roman"/>
            </a:endParaRPr>
          </a:p>
        </p:txBody>
      </p:sp>
      <p:sp>
        <p:nvSpPr>
          <p:cNvPr id="33" name="Rectangle 32"/>
          <p:cNvSpPr/>
          <p:nvPr/>
        </p:nvSpPr>
        <p:spPr>
          <a:xfrm>
            <a:off x="9369468" y="5039913"/>
            <a:ext cx="1012874"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TTM Mentor</a:t>
            </a:r>
            <a:endParaRPr lang="en-NZ" sz="1108" kern="0" dirty="0">
              <a:solidFill>
                <a:sysClr val="window" lastClr="FFFFFF"/>
              </a:solidFill>
              <a:latin typeface="Times New Roman"/>
              <a:ea typeface="Times New Roman"/>
            </a:endParaRPr>
          </a:p>
        </p:txBody>
      </p:sp>
      <p:sp>
        <p:nvSpPr>
          <p:cNvPr id="34" name="Rectangle 33"/>
          <p:cNvSpPr/>
          <p:nvPr/>
        </p:nvSpPr>
        <p:spPr>
          <a:xfrm>
            <a:off x="10493455" y="5733690"/>
            <a:ext cx="1012874"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CoPTTM Assessor</a:t>
            </a:r>
            <a:endParaRPr lang="en-NZ" sz="1108" kern="0" dirty="0">
              <a:solidFill>
                <a:sysClr val="window" lastClr="FFFFFF"/>
              </a:solidFill>
              <a:latin typeface="Times New Roman"/>
              <a:ea typeface="Times New Roman"/>
            </a:endParaRPr>
          </a:p>
        </p:txBody>
      </p:sp>
      <p:sp>
        <p:nvSpPr>
          <p:cNvPr id="35" name="Rectangle 34"/>
          <p:cNvSpPr/>
          <p:nvPr/>
        </p:nvSpPr>
        <p:spPr>
          <a:xfrm>
            <a:off x="10493456" y="5039913"/>
            <a:ext cx="1012623"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TTM Verifier</a:t>
            </a:r>
            <a:endParaRPr lang="en-NZ" sz="1108" kern="0" dirty="0">
              <a:solidFill>
                <a:sysClr val="window" lastClr="FFFFFF"/>
              </a:solidFill>
              <a:latin typeface="Times New Roman"/>
              <a:ea typeface="Times New Roman"/>
            </a:endParaRPr>
          </a:p>
        </p:txBody>
      </p:sp>
      <p:sp>
        <p:nvSpPr>
          <p:cNvPr id="36" name="Rectangle 35"/>
          <p:cNvSpPr/>
          <p:nvPr/>
        </p:nvSpPr>
        <p:spPr>
          <a:xfrm>
            <a:off x="9369468" y="5733690"/>
            <a:ext cx="1012874"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CoPTTM Trainer</a:t>
            </a:r>
            <a:endParaRPr lang="en-NZ" sz="1108" kern="0" dirty="0">
              <a:solidFill>
                <a:sysClr val="window" lastClr="FFFFFF"/>
              </a:solidFill>
              <a:latin typeface="Times New Roman"/>
              <a:ea typeface="Times New Roman"/>
            </a:endParaRPr>
          </a:p>
        </p:txBody>
      </p:sp>
      <p:sp>
        <p:nvSpPr>
          <p:cNvPr id="37" name="Text Box 181"/>
          <p:cNvSpPr txBox="1"/>
          <p:nvPr/>
        </p:nvSpPr>
        <p:spPr>
          <a:xfrm>
            <a:off x="7408316" y="4594535"/>
            <a:ext cx="1706173"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Specialist STMS</a:t>
            </a:r>
            <a:endParaRPr lang="en-NZ" sz="1108" kern="0" spc="185" dirty="0">
              <a:solidFill>
                <a:sysClr val="windowText" lastClr="000000"/>
              </a:solidFill>
              <a:latin typeface="Arial"/>
              <a:ea typeface="Calibri"/>
              <a:cs typeface="Times New Roman"/>
            </a:endParaRPr>
          </a:p>
        </p:txBody>
      </p:sp>
      <p:sp>
        <p:nvSpPr>
          <p:cNvPr id="38" name="Text Box 182"/>
          <p:cNvSpPr txBox="1"/>
          <p:nvPr/>
        </p:nvSpPr>
        <p:spPr>
          <a:xfrm>
            <a:off x="9233393" y="4594535"/>
            <a:ext cx="2382646"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Training and assessment</a:t>
            </a:r>
            <a:endParaRPr lang="en-NZ" sz="1108" kern="0" spc="185" dirty="0">
              <a:solidFill>
                <a:sysClr val="windowText" lastClr="000000"/>
              </a:solidFill>
              <a:latin typeface="Arial"/>
              <a:ea typeface="Calibri"/>
              <a:cs typeface="Times New Roman"/>
            </a:endParaRPr>
          </a:p>
        </p:txBody>
      </p:sp>
      <p:sp>
        <p:nvSpPr>
          <p:cNvPr id="39" name="Rectangle 38"/>
          <p:cNvSpPr/>
          <p:nvPr/>
        </p:nvSpPr>
        <p:spPr>
          <a:xfrm>
            <a:off x="3409708" y="4173009"/>
            <a:ext cx="3727773" cy="2290553"/>
          </a:xfrm>
          <a:prstGeom prst="rect">
            <a:avLst/>
          </a:prstGeom>
          <a:solidFill>
            <a:srgbClr val="4F81BD"/>
          </a:solidFill>
          <a:ln w="12700" cap="flat" cmpd="sng" algn="ctr">
            <a:solidFill>
              <a:srgbClr val="4F81B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40" name="Rectangle: Rounded Corners 49"/>
          <p:cNvSpPr/>
          <p:nvPr/>
        </p:nvSpPr>
        <p:spPr>
          <a:xfrm>
            <a:off x="3573941" y="4698203"/>
            <a:ext cx="3429896" cy="163060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41" name="Rectangle 40"/>
          <p:cNvSpPr/>
          <p:nvPr/>
        </p:nvSpPr>
        <p:spPr>
          <a:xfrm>
            <a:off x="3750917" y="5039914"/>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TMP Designer</a:t>
            </a:r>
            <a:endParaRPr lang="en-NZ" sz="1108" kern="0" dirty="0">
              <a:solidFill>
                <a:sysClr val="window" lastClr="FFFFFF"/>
              </a:solidFill>
              <a:latin typeface="Times New Roman"/>
              <a:ea typeface="Times New Roman"/>
            </a:endParaRPr>
          </a:p>
        </p:txBody>
      </p:sp>
      <p:sp>
        <p:nvSpPr>
          <p:cNvPr id="42" name="Rectangle 41"/>
          <p:cNvSpPr/>
          <p:nvPr/>
        </p:nvSpPr>
        <p:spPr>
          <a:xfrm>
            <a:off x="3750917" y="5734276"/>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TMP Approver</a:t>
            </a:r>
            <a:endParaRPr lang="en-NZ" sz="1108" kern="0" dirty="0">
              <a:solidFill>
                <a:sysClr val="window" lastClr="FFFFFF"/>
              </a:solidFill>
              <a:latin typeface="Times New Roman"/>
              <a:ea typeface="Times New Roman"/>
            </a:endParaRPr>
          </a:p>
        </p:txBody>
      </p:sp>
      <p:sp>
        <p:nvSpPr>
          <p:cNvPr id="43" name="Rectangle 42"/>
          <p:cNvSpPr/>
          <p:nvPr/>
        </p:nvSpPr>
        <p:spPr>
          <a:xfrm>
            <a:off x="5431040" y="5734276"/>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Corridor Manager and TMC</a:t>
            </a:r>
            <a:endParaRPr lang="en-NZ" sz="1108" kern="0" dirty="0">
              <a:solidFill>
                <a:sysClr val="window" lastClr="FFFFFF"/>
              </a:solidFill>
              <a:latin typeface="Times New Roman"/>
              <a:ea typeface="Times New Roman"/>
            </a:endParaRPr>
          </a:p>
        </p:txBody>
      </p:sp>
      <p:sp>
        <p:nvSpPr>
          <p:cNvPr id="44" name="Text Box 258"/>
          <p:cNvSpPr txBox="1"/>
          <p:nvPr/>
        </p:nvSpPr>
        <p:spPr>
          <a:xfrm>
            <a:off x="3574104" y="4594537"/>
            <a:ext cx="3428759" cy="27842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Audit, planning and network management</a:t>
            </a:r>
            <a:endParaRPr lang="en-NZ" sz="1108" kern="0" spc="185" dirty="0">
              <a:solidFill>
                <a:sysClr val="windowText" lastClr="000000"/>
              </a:solidFill>
              <a:latin typeface="Arial"/>
              <a:ea typeface="Calibri"/>
              <a:cs typeface="Times New Roman"/>
            </a:endParaRPr>
          </a:p>
        </p:txBody>
      </p:sp>
      <p:cxnSp>
        <p:nvCxnSpPr>
          <p:cNvPr id="45" name="Connector: Elbow 54"/>
          <p:cNvCxnSpPr>
            <a:stCxn id="41" idx="2"/>
            <a:endCxn id="43" idx="0"/>
          </p:cNvCxnSpPr>
          <p:nvPr/>
        </p:nvCxnSpPr>
        <p:spPr>
          <a:xfrm rot="16200000" flipH="1">
            <a:off x="5150871" y="4757755"/>
            <a:ext cx="272918" cy="1680123"/>
          </a:xfrm>
          <a:prstGeom prst="bentConnector3">
            <a:avLst>
              <a:gd name="adj1" fmla="val 50000"/>
            </a:avLst>
          </a:prstGeom>
          <a:noFill/>
          <a:ln w="19050" cap="flat" cmpd="sng" algn="ctr">
            <a:solidFill>
              <a:srgbClr val="544A4F"/>
            </a:solidFill>
            <a:prstDash val="solid"/>
            <a:miter lim="800000"/>
            <a:tailEnd type="triangle"/>
          </a:ln>
          <a:effectLst/>
        </p:spPr>
      </p:cxnSp>
      <p:sp>
        <p:nvSpPr>
          <p:cNvPr id="47" name="Rectangle 46"/>
          <p:cNvSpPr/>
          <p:nvPr/>
        </p:nvSpPr>
        <p:spPr>
          <a:xfrm>
            <a:off x="5431040" y="5039914"/>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TTM Audit</a:t>
            </a:r>
            <a:endParaRPr lang="en-NZ" sz="1108" kern="0" dirty="0">
              <a:solidFill>
                <a:sysClr val="window" lastClr="FFFFFF"/>
              </a:solidFill>
              <a:latin typeface="Times New Roman"/>
              <a:ea typeface="Times New Roman"/>
            </a:endParaRPr>
          </a:p>
        </p:txBody>
      </p:sp>
      <p:sp>
        <p:nvSpPr>
          <p:cNvPr id="48" name="Rectangle 47"/>
          <p:cNvSpPr/>
          <p:nvPr/>
        </p:nvSpPr>
        <p:spPr>
          <a:xfrm>
            <a:off x="3676827" y="4131136"/>
            <a:ext cx="3184926" cy="505367"/>
          </a:xfrm>
          <a:prstGeom prst="rect">
            <a:avLst/>
          </a:prstGeom>
          <a:noFill/>
          <a:ln w="1270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00" kern="0" dirty="0">
                <a:solidFill>
                  <a:srgbClr val="FFFFFF"/>
                </a:solidFill>
                <a:latin typeface="Arial"/>
                <a:ea typeface="Calibri"/>
                <a:cs typeface="Times New Roman"/>
              </a:rPr>
              <a:t>For these learning blocks the person must be at least </a:t>
            </a:r>
            <a:br>
              <a:rPr lang="en-NZ" sz="900" kern="0" dirty="0">
                <a:solidFill>
                  <a:srgbClr val="FFFFFF"/>
                </a:solidFill>
                <a:latin typeface="Arial"/>
                <a:ea typeface="Calibri"/>
                <a:cs typeface="Times New Roman"/>
              </a:rPr>
            </a:br>
            <a:r>
              <a:rPr lang="en-NZ" sz="900" b="1" kern="0" dirty="0">
                <a:solidFill>
                  <a:srgbClr val="FFC000"/>
                </a:solidFill>
                <a:latin typeface="Arial"/>
                <a:ea typeface="Calibri"/>
                <a:cs typeface="Times New Roman"/>
              </a:rPr>
              <a:t>STMS Non-practising</a:t>
            </a:r>
            <a:r>
              <a:rPr lang="en-NZ" sz="900" kern="0" dirty="0">
                <a:solidFill>
                  <a:srgbClr val="FFC000"/>
                </a:solidFill>
                <a:latin typeface="Arial"/>
                <a:ea typeface="Calibri"/>
                <a:cs typeface="Times New Roman"/>
              </a:rPr>
              <a:t> </a:t>
            </a:r>
            <a:r>
              <a:rPr lang="en-NZ" sz="900" kern="0" dirty="0">
                <a:solidFill>
                  <a:srgbClr val="FFFFFF"/>
                </a:solidFill>
                <a:latin typeface="Arial"/>
                <a:ea typeface="Calibri"/>
                <a:cs typeface="Times New Roman"/>
              </a:rPr>
              <a:t>qualified for the level of road</a:t>
            </a:r>
            <a:endParaRPr lang="en-NZ" sz="900" kern="0" dirty="0">
              <a:solidFill>
                <a:sysClr val="windowText" lastClr="000000"/>
              </a:solidFill>
              <a:latin typeface="Times New Roman"/>
              <a:ea typeface="Times New Roman"/>
            </a:endParaRPr>
          </a:p>
        </p:txBody>
      </p:sp>
      <p:sp>
        <p:nvSpPr>
          <p:cNvPr id="49" name="Rectangle 48"/>
          <p:cNvSpPr/>
          <p:nvPr/>
        </p:nvSpPr>
        <p:spPr>
          <a:xfrm>
            <a:off x="8268522" y="4198342"/>
            <a:ext cx="2599710" cy="377940"/>
          </a:xfrm>
          <a:prstGeom prst="rect">
            <a:avLst/>
          </a:prstGeom>
          <a:noFill/>
          <a:ln w="1270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00" kern="0" dirty="0">
                <a:solidFill>
                  <a:srgbClr val="FFFFFF"/>
                </a:solidFill>
                <a:latin typeface="Arial"/>
                <a:ea typeface="Calibri"/>
                <a:cs typeface="Times New Roman"/>
              </a:rPr>
              <a:t>For these learning blocks the person must be </a:t>
            </a:r>
            <a:br>
              <a:rPr lang="en-NZ" sz="900" kern="0" dirty="0">
                <a:solidFill>
                  <a:srgbClr val="FFFFFF"/>
                </a:solidFill>
                <a:latin typeface="Arial"/>
                <a:ea typeface="Calibri"/>
                <a:cs typeface="Times New Roman"/>
              </a:rPr>
            </a:br>
            <a:r>
              <a:rPr lang="en-NZ" sz="900" b="1" kern="0" dirty="0">
                <a:solidFill>
                  <a:srgbClr val="FFC000"/>
                </a:solidFill>
                <a:latin typeface="Arial"/>
                <a:ea typeface="Calibri"/>
                <a:cs typeface="Times New Roman"/>
              </a:rPr>
              <a:t>STMS Practising </a:t>
            </a:r>
            <a:r>
              <a:rPr lang="en-NZ" sz="900" kern="0" dirty="0">
                <a:solidFill>
                  <a:srgbClr val="FFFFFF"/>
                </a:solidFill>
                <a:latin typeface="Arial"/>
                <a:ea typeface="Calibri"/>
                <a:cs typeface="Times New Roman"/>
              </a:rPr>
              <a:t>qualified for the level of road</a:t>
            </a:r>
            <a:endParaRPr lang="en-NZ" sz="900" kern="0" dirty="0">
              <a:solidFill>
                <a:sysClr val="windowText" lastClr="000000"/>
              </a:solidFill>
              <a:latin typeface="Times New Roman"/>
              <a:ea typeface="Times New Roman"/>
            </a:endParaRPr>
          </a:p>
        </p:txBody>
      </p:sp>
      <p:cxnSp>
        <p:nvCxnSpPr>
          <p:cNvPr id="56" name="Straight Arrow Connector 55"/>
          <p:cNvCxnSpPr>
            <a:stCxn id="41" idx="2"/>
            <a:endCxn id="42" idx="0"/>
          </p:cNvCxnSpPr>
          <p:nvPr/>
        </p:nvCxnSpPr>
        <p:spPr>
          <a:xfrm>
            <a:off x="4447268" y="5461357"/>
            <a:ext cx="0" cy="272918"/>
          </a:xfrm>
          <a:prstGeom prst="straightConnector1">
            <a:avLst/>
          </a:prstGeom>
          <a:noFill/>
          <a:ln w="19050" cap="flat" cmpd="sng" algn="ctr">
            <a:solidFill>
              <a:srgbClr val="544A4F"/>
            </a:solidFill>
            <a:prstDash val="solid"/>
            <a:miter lim="800000"/>
            <a:tailEnd type="triangle"/>
          </a:ln>
          <a:effectLst/>
        </p:spPr>
      </p:cxnSp>
      <p:sp>
        <p:nvSpPr>
          <p:cNvPr id="50" name="Rectangle 49"/>
          <p:cNvSpPr/>
          <p:nvPr/>
        </p:nvSpPr>
        <p:spPr>
          <a:xfrm>
            <a:off x="4037275" y="1224183"/>
            <a:ext cx="825642" cy="210726"/>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TTM Mentor</a:t>
            </a:r>
            <a:endParaRPr lang="en-NZ" sz="923" kern="0" dirty="0">
              <a:solidFill>
                <a:sysClr val="window" lastClr="FFFFFF"/>
              </a:solidFill>
              <a:latin typeface="Times New Roman"/>
              <a:ea typeface="Times New Roman"/>
            </a:endParaRPr>
          </a:p>
        </p:txBody>
      </p:sp>
      <p:sp>
        <p:nvSpPr>
          <p:cNvPr id="53" name="Rectangle 52"/>
          <p:cNvSpPr/>
          <p:nvPr/>
        </p:nvSpPr>
        <p:spPr>
          <a:xfrm>
            <a:off x="5955390" y="1224183"/>
            <a:ext cx="974217" cy="210726"/>
          </a:xfrm>
          <a:prstGeom prst="rect">
            <a:avLst/>
          </a:prstGeom>
          <a:solidFill>
            <a:srgbClr val="9BBB59"/>
          </a:solidFill>
          <a:ln w="19050">
            <a:solidFill>
              <a:schemeClr val="accent3"/>
            </a:solid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CoPTTM Trainer </a:t>
            </a:r>
            <a:endParaRPr lang="en-NZ" sz="923" kern="0" dirty="0">
              <a:solidFill>
                <a:sysClr val="window" lastClr="FFFFFF"/>
              </a:solidFill>
              <a:latin typeface="Times New Roman"/>
              <a:ea typeface="Times New Roman"/>
            </a:endParaRPr>
          </a:p>
        </p:txBody>
      </p:sp>
      <p:sp>
        <p:nvSpPr>
          <p:cNvPr id="54" name="Rectangle 53"/>
          <p:cNvSpPr/>
          <p:nvPr/>
        </p:nvSpPr>
        <p:spPr>
          <a:xfrm>
            <a:off x="7013034" y="1224183"/>
            <a:ext cx="1001620" cy="210726"/>
          </a:xfrm>
          <a:prstGeom prst="rect">
            <a:avLst/>
          </a:prstGeom>
          <a:solidFill>
            <a:srgbClr val="6FA8DB"/>
          </a:solidFill>
          <a:ln w="19050">
            <a:solidFill>
              <a:srgbClr val="6FA8DB"/>
            </a:solid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Specialist Trainer</a:t>
            </a:r>
            <a:endParaRPr lang="en-NZ" sz="923" kern="0" dirty="0">
              <a:solidFill>
                <a:sysClr val="window" lastClr="FFFFFF"/>
              </a:solidFill>
              <a:latin typeface="Times New Roman"/>
              <a:ea typeface="Times New Roman"/>
            </a:endParaRPr>
          </a:p>
        </p:txBody>
      </p:sp>
      <p:sp>
        <p:nvSpPr>
          <p:cNvPr id="55" name="Rectangle 54"/>
          <p:cNvSpPr/>
          <p:nvPr/>
        </p:nvSpPr>
        <p:spPr>
          <a:xfrm>
            <a:off x="4946344" y="1224183"/>
            <a:ext cx="925619" cy="210726"/>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spcAft>
                <a:spcPts val="554"/>
              </a:spcAft>
              <a:defRPr/>
            </a:pPr>
            <a:r>
              <a:rPr lang="en-NZ" sz="923" b="1" kern="0" dirty="0">
                <a:solidFill>
                  <a:sysClr val="window" lastClr="FFFFFF"/>
                </a:solidFill>
                <a:latin typeface="Arial Narrow"/>
                <a:ea typeface="Calibri"/>
              </a:rPr>
              <a:t>eLearning pack</a:t>
            </a:r>
            <a:endParaRPr lang="en-NZ" sz="923" kern="0" dirty="0">
              <a:solidFill>
                <a:sysClr val="window" lastClr="FFFFFF"/>
              </a:solidFill>
              <a:latin typeface="Times New Roman"/>
              <a:ea typeface="Times New Roman"/>
            </a:endParaRPr>
          </a:p>
        </p:txBody>
      </p:sp>
      <p:sp>
        <p:nvSpPr>
          <p:cNvPr id="57" name="Rectangle 56"/>
          <p:cNvSpPr/>
          <p:nvPr/>
        </p:nvSpPr>
        <p:spPr>
          <a:xfrm>
            <a:off x="7569412" y="5794294"/>
            <a:ext cx="1392702" cy="377246"/>
          </a:xfrm>
          <a:prstGeom prst="rect">
            <a:avLst/>
          </a:prstGeom>
          <a:solidFill>
            <a:srgbClr val="6FA8DB"/>
          </a:solidFill>
          <a:ln w="19050" cap="flat" cmpd="sng" algn="ctr">
            <a:solidFill>
              <a:srgbClr val="6FA8DB"/>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Events</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Barriers</a:t>
            </a:r>
            <a:r>
              <a:rPr lang="en-NZ" sz="1108" b="1" kern="0" dirty="0">
                <a:solidFill>
                  <a:sysClr val="window" lastClr="FFFFFF"/>
                </a:solidFill>
                <a:latin typeface="Arial Narrow"/>
                <a:ea typeface="Calibri"/>
              </a:rPr>
              <a:t> </a:t>
            </a:r>
            <a:endParaRPr lang="en-NZ" sz="1108" kern="0" dirty="0">
              <a:solidFill>
                <a:sysClr val="window" lastClr="FFFFFF"/>
              </a:solidFill>
              <a:latin typeface="Times New Roman"/>
              <a:ea typeface="Times New Roman"/>
            </a:endParaRPr>
          </a:p>
        </p:txBody>
      </p:sp>
      <p:sp>
        <p:nvSpPr>
          <p:cNvPr id="59" name="Rectangle 58"/>
          <p:cNvSpPr/>
          <p:nvPr/>
        </p:nvSpPr>
        <p:spPr>
          <a:xfrm>
            <a:off x="6159355" y="2504126"/>
            <a:ext cx="296697" cy="301628"/>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64" name="Rectangle 63"/>
          <p:cNvSpPr/>
          <p:nvPr/>
        </p:nvSpPr>
        <p:spPr>
          <a:xfrm>
            <a:off x="7632947"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66" name="Rectangle 65"/>
          <p:cNvSpPr/>
          <p:nvPr/>
        </p:nvSpPr>
        <p:spPr>
          <a:xfrm>
            <a:off x="3964124" y="970087"/>
            <a:ext cx="1121361"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r>
              <a:rPr lang="en-NZ" sz="923" i="1" kern="0" dirty="0">
                <a:solidFill>
                  <a:prstClr val="black"/>
                </a:solidFill>
                <a:latin typeface="Arial Narrow"/>
                <a:ea typeface="Calibri"/>
              </a:rPr>
              <a:t>Delivery</a:t>
            </a:r>
            <a:r>
              <a:rPr lang="en-NZ" sz="923" i="1" kern="0" dirty="0">
                <a:solidFill>
                  <a:sysClr val="window" lastClr="FFFFFF"/>
                </a:solidFill>
                <a:latin typeface="Arial Narrow"/>
                <a:ea typeface="Calibri"/>
              </a:rPr>
              <a:t> </a:t>
            </a:r>
            <a:r>
              <a:rPr lang="en-NZ" sz="923" i="1" kern="0" dirty="0">
                <a:solidFill>
                  <a:prstClr val="black"/>
                </a:solidFill>
                <a:latin typeface="Arial Narrow"/>
                <a:ea typeface="Calibri"/>
              </a:rPr>
              <a:t>options</a:t>
            </a:r>
          </a:p>
        </p:txBody>
      </p:sp>
      <p:sp>
        <p:nvSpPr>
          <p:cNvPr id="60" name="Rectangle 59"/>
          <p:cNvSpPr/>
          <p:nvPr/>
        </p:nvSpPr>
        <p:spPr>
          <a:xfrm>
            <a:off x="5798446" y="2042527"/>
            <a:ext cx="654462" cy="303862"/>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108" kern="0" dirty="0">
              <a:solidFill>
                <a:sysClr val="window" lastClr="FFFFFF"/>
              </a:solidFill>
              <a:latin typeface="Times New Roman"/>
              <a:ea typeface="Times New Roman"/>
            </a:endParaRPr>
          </a:p>
        </p:txBody>
      </p:sp>
      <p:sp>
        <p:nvSpPr>
          <p:cNvPr id="61" name="Rectangle 60"/>
          <p:cNvSpPr/>
          <p:nvPr/>
        </p:nvSpPr>
        <p:spPr>
          <a:xfrm>
            <a:off x="5151647" y="2042527"/>
            <a:ext cx="654462" cy="303862"/>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65" name="Rectangle 64"/>
          <p:cNvSpPr/>
          <p:nvPr/>
        </p:nvSpPr>
        <p:spPr>
          <a:xfrm>
            <a:off x="5358289" y="2037838"/>
            <a:ext cx="909711" cy="303862"/>
          </a:xfrm>
          <a:prstGeom prst="rect">
            <a:avLst/>
          </a:prstGeom>
          <a:no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r>
              <a:rPr lang="en-NZ" sz="1108" b="1" kern="0" dirty="0">
                <a:solidFill>
                  <a:sysClr val="window" lastClr="FFFFFF"/>
                </a:solidFill>
                <a:latin typeface="Arial Narrow"/>
                <a:ea typeface="Calibri"/>
              </a:rPr>
              <a:t>TTM Worker</a:t>
            </a:r>
            <a:endParaRPr lang="en-NZ" sz="1108" kern="0" dirty="0">
              <a:solidFill>
                <a:sysClr val="window" lastClr="FFFFFF"/>
              </a:solidFill>
              <a:latin typeface="Times New Roman"/>
              <a:ea typeface="Times New Roman"/>
            </a:endParaRPr>
          </a:p>
        </p:txBody>
      </p:sp>
      <p:cxnSp>
        <p:nvCxnSpPr>
          <p:cNvPr id="68" name="Straight Arrow Connector 67"/>
          <p:cNvCxnSpPr/>
          <p:nvPr/>
        </p:nvCxnSpPr>
        <p:spPr>
          <a:xfrm>
            <a:off x="8331077" y="1256962"/>
            <a:ext cx="436098" cy="0"/>
          </a:xfrm>
          <a:prstGeom prst="straightConnector1">
            <a:avLst/>
          </a:prstGeom>
          <a:noFill/>
          <a:ln w="19050" cap="flat" cmpd="sng" algn="ctr">
            <a:solidFill>
              <a:srgbClr val="544A4F"/>
            </a:solidFill>
            <a:prstDash val="solid"/>
            <a:miter lim="800000"/>
            <a:tailEnd type="triangle"/>
          </a:ln>
          <a:effectLst/>
        </p:spPr>
      </p:cxnSp>
      <p:sp>
        <p:nvSpPr>
          <p:cNvPr id="69" name="Text Box 2"/>
          <p:cNvSpPr txBox="1"/>
          <p:nvPr/>
        </p:nvSpPr>
        <p:spPr>
          <a:xfrm>
            <a:off x="8739040" y="1143014"/>
            <a:ext cx="2916332" cy="256850"/>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spcBef>
                <a:spcPts val="554"/>
              </a:spcBef>
              <a:spcAft>
                <a:spcPts val="554"/>
              </a:spcAft>
            </a:pPr>
            <a:r>
              <a:rPr lang="en-NZ" sz="1000" dirty="0">
                <a:solidFill>
                  <a:prstClr val="black"/>
                </a:solidFill>
                <a:latin typeface="Arial Narrow" panose="020B0606020202030204" pitchFamily="34" charset="0"/>
                <a:ea typeface="Calibri"/>
                <a:cs typeface="Times New Roman"/>
              </a:rPr>
              <a:t>Requires completion before starting next learning block</a:t>
            </a:r>
          </a:p>
        </p:txBody>
      </p:sp>
      <p:sp>
        <p:nvSpPr>
          <p:cNvPr id="71" name="Rectangle 70"/>
          <p:cNvSpPr/>
          <p:nvPr/>
        </p:nvSpPr>
        <p:spPr>
          <a:xfrm>
            <a:off x="3403419" y="974155"/>
            <a:ext cx="397024" cy="554467"/>
          </a:xfrm>
          <a:prstGeom prst="rect">
            <a:avLst/>
          </a:prstGeom>
          <a:solidFill>
            <a:schemeClr val="bg2">
              <a:lumMod val="50000"/>
            </a:schemeClr>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70" name="Rectangle 69"/>
          <p:cNvSpPr/>
          <p:nvPr/>
        </p:nvSpPr>
        <p:spPr>
          <a:xfrm>
            <a:off x="3410134" y="1097258"/>
            <a:ext cx="417977"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r>
              <a:rPr lang="en-NZ" sz="1108" b="1" kern="0" dirty="0">
                <a:solidFill>
                  <a:prstClr val="white"/>
                </a:solidFill>
                <a:latin typeface="Arial Narrow"/>
                <a:ea typeface="Calibri"/>
              </a:rPr>
              <a:t>KEY</a:t>
            </a:r>
          </a:p>
        </p:txBody>
      </p:sp>
      <p:sp>
        <p:nvSpPr>
          <p:cNvPr id="72" name="Rectangle 71"/>
          <p:cNvSpPr/>
          <p:nvPr/>
        </p:nvSpPr>
        <p:spPr>
          <a:xfrm>
            <a:off x="8041218" y="981341"/>
            <a:ext cx="1121361"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r>
              <a:rPr lang="en-NZ" sz="923" i="1" kern="0" dirty="0">
                <a:solidFill>
                  <a:prstClr val="black"/>
                </a:solidFill>
                <a:latin typeface="Arial Narrow"/>
                <a:ea typeface="Calibri"/>
              </a:rPr>
              <a:t>Prerequisites</a:t>
            </a:r>
          </a:p>
        </p:txBody>
      </p:sp>
      <p:sp>
        <p:nvSpPr>
          <p:cNvPr id="73" name="Title 60">
            <a:extLst>
              <a:ext uri="{FF2B5EF4-FFF2-40B4-BE49-F238E27FC236}">
                <a16:creationId xmlns:a16="http://schemas.microsoft.com/office/drawing/2014/main" id="{8D7A933C-8F7A-4EDC-9A90-AD93DC9FD142}"/>
              </a:ext>
            </a:extLst>
          </p:cNvPr>
          <p:cNvSpPr>
            <a:spLocks noGrp="1"/>
          </p:cNvSpPr>
          <p:nvPr>
            <p:ph type="title"/>
          </p:nvPr>
        </p:nvSpPr>
        <p:spPr>
          <a:xfrm>
            <a:off x="3411466" y="378519"/>
            <a:ext cx="8346831" cy="495954"/>
          </a:xfrm>
          <a:prstGeom prst="rect">
            <a:avLst/>
          </a:prstGeom>
          <a:solidFill>
            <a:schemeClr val="bg2">
              <a:lumMod val="50000"/>
            </a:schemeClr>
          </a:solidFill>
          <a:ln>
            <a:noFill/>
          </a:ln>
          <a:effectLst/>
        </p:spPr>
        <p:style>
          <a:lnRef idx="2">
            <a:schemeClr val="accent2"/>
          </a:lnRef>
          <a:fillRef idx="1">
            <a:schemeClr val="lt1"/>
          </a:fillRef>
          <a:effectRef idx="0">
            <a:schemeClr val="accent2"/>
          </a:effectRef>
          <a:fontRef idx="minor">
            <a:schemeClr val="dk1"/>
          </a:fontRef>
        </p:style>
        <p:txBody>
          <a:bodyPr>
            <a:noAutofit/>
          </a:bodyPr>
          <a:lstStyle/>
          <a:p>
            <a:pPr algn="ctr"/>
            <a:r>
              <a:rPr lang="en-NZ" kern="0" spc="185" dirty="0">
                <a:solidFill>
                  <a:schemeClr val="bg1"/>
                </a:solidFill>
                <a:latin typeface="Arial Narrow"/>
                <a:ea typeface="Calibri"/>
                <a:cs typeface="Times New Roman"/>
              </a:rPr>
              <a:t>Map of CoPTTM learning blocks</a:t>
            </a:r>
          </a:p>
        </p:txBody>
      </p:sp>
      <p:grpSp>
        <p:nvGrpSpPr>
          <p:cNvPr id="2" name="Group 1"/>
          <p:cNvGrpSpPr/>
          <p:nvPr/>
        </p:nvGrpSpPr>
        <p:grpSpPr>
          <a:xfrm>
            <a:off x="10174305" y="2092454"/>
            <a:ext cx="1393522" cy="422031"/>
            <a:chOff x="7763290" y="1981074"/>
            <a:chExt cx="1509649" cy="457200"/>
          </a:xfrm>
        </p:grpSpPr>
        <p:sp>
          <p:nvSpPr>
            <p:cNvPr id="24" name="Rectangle 23"/>
            <p:cNvSpPr/>
            <p:nvPr/>
          </p:nvSpPr>
          <p:spPr>
            <a:xfrm>
              <a:off x="7764179" y="1981074"/>
              <a:ext cx="1508760" cy="457200"/>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76" name="Rectangle 75"/>
            <p:cNvSpPr/>
            <p:nvPr/>
          </p:nvSpPr>
          <p:spPr>
            <a:xfrm>
              <a:off x="7773552" y="1990798"/>
              <a:ext cx="728463" cy="437752"/>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74" name="Rectangle 73"/>
            <p:cNvSpPr/>
            <p:nvPr/>
          </p:nvSpPr>
          <p:spPr>
            <a:xfrm>
              <a:off x="7763290" y="1981074"/>
              <a:ext cx="1508760" cy="457200"/>
            </a:xfrm>
            <a:prstGeom prst="rect">
              <a:avLst/>
            </a:prstGeom>
            <a:no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Manager of activities requiring TTM</a:t>
              </a:r>
              <a:endParaRPr lang="en-NZ" sz="1108" kern="0" dirty="0">
                <a:solidFill>
                  <a:sysClr val="window" lastClr="FFFFFF"/>
                </a:solidFill>
                <a:latin typeface="Times New Roman"/>
                <a:ea typeface="Times New Roman"/>
              </a:endParaRPr>
            </a:p>
          </p:txBody>
        </p:sp>
      </p:grpSp>
      <p:sp>
        <p:nvSpPr>
          <p:cNvPr id="75" name="Rectangle 74">
            <a:extLst>
              <a:ext uri="{FF2B5EF4-FFF2-40B4-BE49-F238E27FC236}">
                <a16:creationId xmlns:a16="http://schemas.microsoft.com/office/drawing/2014/main" id="{64BA1FD3-4532-4F7B-8C0C-43B80129F871}"/>
              </a:ext>
            </a:extLst>
          </p:cNvPr>
          <p:cNvSpPr/>
          <p:nvPr/>
        </p:nvSpPr>
        <p:spPr>
          <a:xfrm>
            <a:off x="6134737"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77" name="Rectangle 76">
            <a:extLst>
              <a:ext uri="{FF2B5EF4-FFF2-40B4-BE49-F238E27FC236}">
                <a16:creationId xmlns:a16="http://schemas.microsoft.com/office/drawing/2014/main" id="{A3AE58C5-F56F-44B1-8D89-B792DB0009DC}"/>
              </a:ext>
            </a:extLst>
          </p:cNvPr>
          <p:cNvSpPr/>
          <p:nvPr/>
        </p:nvSpPr>
        <p:spPr>
          <a:xfrm>
            <a:off x="4597842"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cxnSp>
        <p:nvCxnSpPr>
          <p:cNvPr id="78" name="Straight Arrow Connector 77">
            <a:extLst>
              <a:ext uri="{FF2B5EF4-FFF2-40B4-BE49-F238E27FC236}">
                <a16:creationId xmlns:a16="http://schemas.microsoft.com/office/drawing/2014/main" id="{7180930D-EBBE-496A-95FC-774DA3F18A34}"/>
              </a:ext>
            </a:extLst>
          </p:cNvPr>
          <p:cNvCxnSpPr/>
          <p:nvPr/>
        </p:nvCxnSpPr>
        <p:spPr>
          <a:xfrm>
            <a:off x="8331077" y="1411707"/>
            <a:ext cx="436098" cy="0"/>
          </a:xfrm>
          <a:prstGeom prst="straightConnector1">
            <a:avLst/>
          </a:prstGeom>
          <a:noFill/>
          <a:ln w="19050" cap="flat" cmpd="sng" algn="ctr">
            <a:solidFill>
              <a:srgbClr val="544A4F"/>
            </a:solidFill>
            <a:prstDash val="sysDot"/>
            <a:miter lim="800000"/>
            <a:tailEnd type="triangle"/>
          </a:ln>
          <a:effectLst/>
        </p:spPr>
      </p:cxnSp>
      <p:sp>
        <p:nvSpPr>
          <p:cNvPr id="79" name="Text Box 2">
            <a:extLst>
              <a:ext uri="{FF2B5EF4-FFF2-40B4-BE49-F238E27FC236}">
                <a16:creationId xmlns:a16="http://schemas.microsoft.com/office/drawing/2014/main" id="{40AF357A-7CC6-4CFA-912E-2267AFBB1DEC}"/>
              </a:ext>
            </a:extLst>
          </p:cNvPr>
          <p:cNvSpPr txBox="1"/>
          <p:nvPr/>
        </p:nvSpPr>
        <p:spPr>
          <a:xfrm>
            <a:off x="8739040" y="1304792"/>
            <a:ext cx="2916332" cy="256850"/>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spcBef>
                <a:spcPts val="554"/>
              </a:spcBef>
              <a:spcAft>
                <a:spcPts val="554"/>
              </a:spcAft>
            </a:pPr>
            <a:r>
              <a:rPr lang="en-NZ" sz="1000" dirty="0">
                <a:solidFill>
                  <a:prstClr val="black"/>
                </a:solidFill>
                <a:latin typeface="Arial Narrow" panose="020B0606020202030204" pitchFamily="34" charset="0"/>
                <a:ea typeface="Calibri"/>
                <a:cs typeface="Times New Roman"/>
              </a:rPr>
              <a:t>Learning block can be combined with next learning block</a:t>
            </a:r>
          </a:p>
        </p:txBody>
      </p:sp>
      <p:sp>
        <p:nvSpPr>
          <p:cNvPr id="80" name="Title 1">
            <a:extLst>
              <a:ext uri="{FF2B5EF4-FFF2-40B4-BE49-F238E27FC236}">
                <a16:creationId xmlns:a16="http://schemas.microsoft.com/office/drawing/2014/main" id="{93B48963-56C4-44CF-A9D1-D3327C7CEC2C}"/>
              </a:ext>
            </a:extLst>
          </p:cNvPr>
          <p:cNvSpPr txBox="1">
            <a:spLocks/>
          </p:cNvSpPr>
          <p:nvPr/>
        </p:nvSpPr>
        <p:spPr bwMode="auto">
          <a:xfrm>
            <a:off x="68095" y="335280"/>
            <a:ext cx="2889114" cy="131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456B"/>
                </a:solidFill>
                <a:latin typeface="Arial" pitchFamily="34" charset="0"/>
                <a:cs typeface="Arial" pitchFamily="34" charset="0"/>
              </a:defRPr>
            </a:lvl2pPr>
            <a:lvl3pPr algn="l" rtl="0" eaLnBrk="0" fontAlgn="base" hangingPunct="0">
              <a:spcBef>
                <a:spcPct val="0"/>
              </a:spcBef>
              <a:spcAft>
                <a:spcPct val="0"/>
              </a:spcAft>
              <a:defRPr sz="3200" b="1">
                <a:solidFill>
                  <a:srgbClr val="00456B"/>
                </a:solidFill>
                <a:latin typeface="Arial" pitchFamily="34" charset="0"/>
                <a:cs typeface="Arial" pitchFamily="34" charset="0"/>
              </a:defRPr>
            </a:lvl3pPr>
            <a:lvl4pPr algn="l" rtl="0" eaLnBrk="0" fontAlgn="base" hangingPunct="0">
              <a:spcBef>
                <a:spcPct val="0"/>
              </a:spcBef>
              <a:spcAft>
                <a:spcPct val="0"/>
              </a:spcAft>
              <a:defRPr sz="3200" b="1">
                <a:solidFill>
                  <a:srgbClr val="00456B"/>
                </a:solidFill>
                <a:latin typeface="Arial" pitchFamily="34" charset="0"/>
                <a:cs typeface="Arial" pitchFamily="34" charset="0"/>
              </a:defRPr>
            </a:lvl4pPr>
            <a:lvl5pPr algn="l" rtl="0" eaLnBrk="0" fontAlgn="base" hangingPunct="0">
              <a:spcBef>
                <a:spcPct val="0"/>
              </a:spcBef>
              <a:spcAft>
                <a:spcPct val="0"/>
              </a:spcAft>
              <a:defRPr sz="3200" b="1">
                <a:solidFill>
                  <a:srgbClr val="00456B"/>
                </a:solidFill>
                <a:latin typeface="Arial" pitchFamily="34" charset="0"/>
                <a:cs typeface="Arial" pitchFamily="34" charset="0"/>
              </a:defRPr>
            </a:lvl5pPr>
            <a:lvl6pPr marL="457200" algn="l" rtl="0" fontAlgn="base">
              <a:spcBef>
                <a:spcPct val="0"/>
              </a:spcBef>
              <a:spcAft>
                <a:spcPct val="0"/>
              </a:spcAft>
              <a:defRPr sz="3200" b="1">
                <a:solidFill>
                  <a:srgbClr val="00456B"/>
                </a:solidFill>
                <a:latin typeface="Arial" pitchFamily="34" charset="0"/>
                <a:cs typeface="Arial" pitchFamily="34" charset="0"/>
              </a:defRPr>
            </a:lvl6pPr>
            <a:lvl7pPr marL="914400" algn="l" rtl="0" fontAlgn="base">
              <a:spcBef>
                <a:spcPct val="0"/>
              </a:spcBef>
              <a:spcAft>
                <a:spcPct val="0"/>
              </a:spcAft>
              <a:defRPr sz="3200" b="1">
                <a:solidFill>
                  <a:srgbClr val="00456B"/>
                </a:solidFill>
                <a:latin typeface="Arial" pitchFamily="34" charset="0"/>
                <a:cs typeface="Arial" pitchFamily="34" charset="0"/>
              </a:defRPr>
            </a:lvl7pPr>
            <a:lvl8pPr marL="1371600" algn="l" rtl="0" fontAlgn="base">
              <a:spcBef>
                <a:spcPct val="0"/>
              </a:spcBef>
              <a:spcAft>
                <a:spcPct val="0"/>
              </a:spcAft>
              <a:defRPr sz="3200" b="1">
                <a:solidFill>
                  <a:srgbClr val="00456B"/>
                </a:solidFill>
                <a:latin typeface="Arial" pitchFamily="34" charset="0"/>
                <a:cs typeface="Arial" pitchFamily="34" charset="0"/>
              </a:defRPr>
            </a:lvl8pPr>
            <a:lvl9pPr marL="1828800" algn="l" rtl="0" fontAlgn="base">
              <a:spcBef>
                <a:spcPct val="0"/>
              </a:spcBef>
              <a:spcAft>
                <a:spcPct val="0"/>
              </a:spcAft>
              <a:defRPr sz="3200" b="1">
                <a:solidFill>
                  <a:srgbClr val="00456B"/>
                </a:solidFill>
                <a:latin typeface="Arial" pitchFamily="34" charset="0"/>
                <a:cs typeface="Arial" pitchFamily="34" charset="0"/>
              </a:defRPr>
            </a:lvl9pPr>
          </a:lstStyle>
          <a:p>
            <a:r>
              <a:rPr lang="en-NZ"/>
              <a:t>Map of learning blocks</a:t>
            </a:r>
            <a:endParaRPr lang="en-NZ" dirty="0"/>
          </a:p>
        </p:txBody>
      </p:sp>
      <p:pic>
        <p:nvPicPr>
          <p:cNvPr id="81" name="Picture 80">
            <a:extLst>
              <a:ext uri="{FF2B5EF4-FFF2-40B4-BE49-F238E27FC236}">
                <a16:creationId xmlns:a16="http://schemas.microsoft.com/office/drawing/2014/main" id="{B57BC8B2-CEB3-4293-B8D5-608FFEB697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160694" y="2060917"/>
            <a:ext cx="1305560" cy="279400"/>
          </a:xfrm>
          <a:prstGeom prst="rect">
            <a:avLst/>
          </a:prstGeom>
        </p:spPr>
      </p:pic>
      <p:sp>
        <p:nvSpPr>
          <p:cNvPr id="83" name="Rectangle 82">
            <a:extLst>
              <a:ext uri="{FF2B5EF4-FFF2-40B4-BE49-F238E27FC236}">
                <a16:creationId xmlns:a16="http://schemas.microsoft.com/office/drawing/2014/main" id="{0F493BE9-FE06-4766-856F-49015C574EFD}"/>
              </a:ext>
            </a:extLst>
          </p:cNvPr>
          <p:cNvSpPr/>
          <p:nvPr/>
        </p:nvSpPr>
        <p:spPr>
          <a:xfrm>
            <a:off x="2607262" y="1652953"/>
            <a:ext cx="8716058" cy="5205047"/>
          </a:xfrm>
          <a:prstGeom prst="rect">
            <a:avLst/>
          </a:prstGeom>
          <a:solidFill>
            <a:srgbClr val="DDD9C3">
              <a:alpha val="94000"/>
            </a:srgbClr>
          </a:solidFill>
          <a:ln>
            <a:solidFill>
              <a:schemeClr val="tx1">
                <a:lumMod val="50000"/>
                <a:lumOff val="50000"/>
              </a:schemeClr>
            </a:solidFill>
          </a:ln>
        </p:spPr>
      </p:sp>
      <p:sp>
        <p:nvSpPr>
          <p:cNvPr id="8" name="TextBox 7">
            <a:extLst>
              <a:ext uri="{FF2B5EF4-FFF2-40B4-BE49-F238E27FC236}">
                <a16:creationId xmlns:a16="http://schemas.microsoft.com/office/drawing/2014/main" id="{D3A1AEAC-AE00-4E50-9E6E-E5B1646850E2}"/>
              </a:ext>
            </a:extLst>
          </p:cNvPr>
          <p:cNvSpPr txBox="1"/>
          <p:nvPr/>
        </p:nvSpPr>
        <p:spPr>
          <a:xfrm>
            <a:off x="2708031" y="2677884"/>
            <a:ext cx="8317523" cy="4196020"/>
          </a:xfrm>
          <a:prstGeom prst="rect">
            <a:avLst/>
          </a:prstGeom>
          <a:noFill/>
        </p:spPr>
        <p:txBody>
          <a:bodyPr wrap="square" rtlCol="0">
            <a:spAutoFit/>
          </a:bodyPr>
          <a:lstStyle/>
          <a:p>
            <a:pPr marL="274638" indent="-274638">
              <a:spcAft>
                <a:spcPts val="800"/>
              </a:spcAft>
              <a:buFont typeface="Arial" panose="020B0604020202020204" pitchFamily="34" charset="0"/>
              <a:buChar char="•"/>
            </a:pPr>
            <a:r>
              <a:rPr lang="en-NZ" sz="2400" dirty="0">
                <a:latin typeface="Arial" panose="020B0604020202020204" pitchFamily="34" charset="0"/>
                <a:cs typeface="Arial" panose="020B0604020202020204" pitchFamily="34" charset="0"/>
              </a:rPr>
              <a:t>1 day training plus on site practice</a:t>
            </a:r>
          </a:p>
          <a:p>
            <a:pPr marL="274638" indent="-274638">
              <a:spcAft>
                <a:spcPts val="800"/>
              </a:spcAft>
              <a:buFont typeface="Arial" panose="020B0604020202020204" pitchFamily="34" charset="0"/>
              <a:buChar char="•"/>
            </a:pPr>
            <a:r>
              <a:rPr lang="en-NZ" sz="2400" dirty="0">
                <a:latin typeface="Arial" panose="020B0604020202020204" pitchFamily="34" charset="0"/>
                <a:cs typeface="Arial" panose="020B0604020202020204" pitchFamily="34" charset="0"/>
              </a:rPr>
              <a:t>Delivered by CoPTTM Level 1 Trainer </a:t>
            </a:r>
          </a:p>
          <a:p>
            <a:pPr marL="274638" indent="-274638">
              <a:spcAft>
                <a:spcPts val="800"/>
              </a:spcAft>
              <a:buFont typeface="Arial" panose="020B0604020202020204" pitchFamily="34" charset="0"/>
              <a:buChar char="•"/>
            </a:pPr>
            <a:r>
              <a:rPr lang="en-NZ" sz="2400" dirty="0">
                <a:latin typeface="Arial" panose="020B0604020202020204" pitchFamily="34" charset="0"/>
                <a:cs typeface="Arial" panose="020B0604020202020204" pitchFamily="34" charset="0"/>
              </a:rPr>
              <a:t>Covers risks and mitigation L1 roads,</a:t>
            </a:r>
            <a:r>
              <a:rPr lang="en-GB" sz="2400" dirty="0">
                <a:latin typeface="Arial" panose="020B0604020202020204" pitchFamily="34" charset="0"/>
                <a:cs typeface="Arial" panose="020B0604020202020204" pitchFamily="34" charset="0"/>
              </a:rPr>
              <a:t> L1 static layout distances, closure types, installation procedures, pedestrian and cyclists, site access, mobile operations, semi static operations and inspections, emergency response </a:t>
            </a:r>
            <a:endParaRPr lang="en-NZ" sz="2400" dirty="0">
              <a:latin typeface="Arial" panose="020B0604020202020204" pitchFamily="34" charset="0"/>
              <a:cs typeface="Arial" panose="020B0604020202020204" pitchFamily="34" charset="0"/>
            </a:endParaRPr>
          </a:p>
          <a:p>
            <a:pPr marL="274638" indent="-274638">
              <a:spcAft>
                <a:spcPts val="800"/>
              </a:spcAft>
              <a:buFont typeface="Arial" panose="020B0604020202020204" pitchFamily="34" charset="0"/>
              <a:buChar char="•"/>
            </a:pPr>
            <a:r>
              <a:rPr lang="en-NZ" sz="2400" dirty="0">
                <a:latin typeface="Arial" panose="020B0604020202020204" pitchFamily="34" charset="0"/>
                <a:cs typeface="Arial" panose="020B0604020202020204" pitchFamily="34" charset="0"/>
              </a:rPr>
              <a:t>3 sites verified by TTM Verifier, 1 site assessed by CoPTTM Assessor </a:t>
            </a:r>
          </a:p>
          <a:p>
            <a:pPr marL="274638" indent="-274638">
              <a:spcAft>
                <a:spcPts val="800"/>
              </a:spcAft>
              <a:buFont typeface="Arial" panose="020B0604020202020204" pitchFamily="34" charset="0"/>
              <a:buChar char="•"/>
            </a:pPr>
            <a:r>
              <a:rPr lang="en-NZ" sz="2400" dirty="0">
                <a:latin typeface="Arial" panose="020B0604020202020204" pitchFamily="34" charset="0"/>
                <a:cs typeface="Arial" panose="020B0604020202020204" pitchFamily="34" charset="0"/>
              </a:rPr>
              <a:t>Warrant and Unit Standard</a:t>
            </a:r>
            <a:endParaRPr lang="en-GB" sz="2400" dirty="0">
              <a:latin typeface="Arial" panose="020B0604020202020204" pitchFamily="34" charset="0"/>
              <a:cs typeface="Arial" panose="020B0604020202020204" pitchFamily="34" charset="0"/>
            </a:endParaRPr>
          </a:p>
        </p:txBody>
      </p:sp>
      <p:pic>
        <p:nvPicPr>
          <p:cNvPr id="82" name="Picture 81">
            <a:extLst>
              <a:ext uri="{FF2B5EF4-FFF2-40B4-BE49-F238E27FC236}">
                <a16:creationId xmlns:a16="http://schemas.microsoft.com/office/drawing/2014/main" id="{AA088D81-D342-4CEE-B0CD-50AD95E0E0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625090" y="1636394"/>
            <a:ext cx="3913472" cy="923926"/>
          </a:xfrm>
          <a:prstGeom prst="rect">
            <a:avLst/>
          </a:prstGeom>
        </p:spPr>
      </p:pic>
      <p:sp>
        <p:nvSpPr>
          <p:cNvPr id="3" name="Rectangle: Rounded Corners 2">
            <a:extLst>
              <a:ext uri="{FF2B5EF4-FFF2-40B4-BE49-F238E27FC236}">
                <a16:creationId xmlns:a16="http://schemas.microsoft.com/office/drawing/2014/main" id="{33C58061-CF98-4BA4-893B-E74E18E09D06}"/>
              </a:ext>
            </a:extLst>
          </p:cNvPr>
          <p:cNvSpPr/>
          <p:nvPr/>
        </p:nvSpPr>
        <p:spPr>
          <a:xfrm>
            <a:off x="7666892" y="1743688"/>
            <a:ext cx="3540369" cy="905727"/>
          </a:xfrm>
          <a:prstGeom prst="round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342900" lvl="0" indent="-342900">
              <a:spcBef>
                <a:spcPts val="600"/>
              </a:spcBef>
              <a:spcAft>
                <a:spcPts val="600"/>
              </a:spcAft>
              <a:buFont typeface="Symbol" panose="05050102010706020507" pitchFamily="18" charset="2"/>
              <a:buChar char=""/>
            </a:pP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L1 STMS P (under 65km/h)</a:t>
            </a:r>
            <a:endParaRPr lang="en-NZ"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600"/>
              </a:spcBef>
              <a:spcAft>
                <a:spcPts val="600"/>
              </a:spcAft>
              <a:buFont typeface="Symbol" panose="05050102010706020507" pitchFamily="18" charset="2"/>
              <a:buChar char=""/>
            </a:pP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L1 STMS P (over 65km/h)</a:t>
            </a:r>
            <a:endParaRPr lang="en-NZ"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607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500" fill="hold"/>
                                        <p:tgtEl>
                                          <p:spTgt spid="82"/>
                                        </p:tgtEl>
                                        <p:attrNameLst>
                                          <p:attrName>ppt_w</p:attrName>
                                        </p:attrNameLst>
                                      </p:cBhvr>
                                      <p:tavLst>
                                        <p:tav tm="0">
                                          <p:val>
                                            <p:fltVal val="0"/>
                                          </p:val>
                                        </p:tav>
                                        <p:tav tm="100000">
                                          <p:val>
                                            <p:strVal val="#ppt_w"/>
                                          </p:val>
                                        </p:tav>
                                      </p:tavLst>
                                    </p:anim>
                                    <p:anim calcmode="lin" valueType="num">
                                      <p:cBhvr>
                                        <p:cTn id="8" dur="500" fill="hold"/>
                                        <p:tgtEl>
                                          <p:spTgt spid="82"/>
                                        </p:tgtEl>
                                        <p:attrNameLst>
                                          <p:attrName>ppt_h</p:attrName>
                                        </p:attrNameLst>
                                      </p:cBhvr>
                                      <p:tavLst>
                                        <p:tav tm="0">
                                          <p:val>
                                            <p:fltVal val="0"/>
                                          </p:val>
                                        </p:tav>
                                        <p:tav tm="100000">
                                          <p:val>
                                            <p:strVal val="#ppt_h"/>
                                          </p:val>
                                        </p:tav>
                                      </p:tavLst>
                                    </p:anim>
                                    <p:animEffect transition="in" filter="fade">
                                      <p:cBhvr>
                                        <p:cTn id="9" dur="500"/>
                                        <p:tgtEl>
                                          <p:spTgt spid="82"/>
                                        </p:tgtEl>
                                      </p:cBhvr>
                                    </p:animEffect>
                                    <p:anim calcmode="lin" valueType="num">
                                      <p:cBhvr>
                                        <p:cTn id="10" dur="500" fill="hold"/>
                                        <p:tgtEl>
                                          <p:spTgt spid="82"/>
                                        </p:tgtEl>
                                        <p:attrNameLst>
                                          <p:attrName>ppt_x</p:attrName>
                                        </p:attrNameLst>
                                      </p:cBhvr>
                                      <p:tavLst>
                                        <p:tav tm="0">
                                          <p:val>
                                            <p:fltVal val="0.5"/>
                                          </p:val>
                                        </p:tav>
                                        <p:tav tm="100000">
                                          <p:val>
                                            <p:strVal val="#ppt_x"/>
                                          </p:val>
                                        </p:tav>
                                      </p:tavLst>
                                    </p:anim>
                                    <p:anim calcmode="lin" valueType="num">
                                      <p:cBhvr>
                                        <p:cTn id="11" dur="500" fill="hold"/>
                                        <p:tgtEl>
                                          <p:spTgt spid="82"/>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500"/>
                                        <p:tgtEl>
                                          <p:spTgt spid="8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94122" y="0"/>
            <a:ext cx="9197877" cy="6858000"/>
          </a:xfrm>
          <a:prstGeom prst="rect">
            <a:avLst/>
          </a:prstGeom>
          <a:solidFill>
            <a:srgbClr val="DDD9C3"/>
          </a:solidFill>
          <a:ln>
            <a:noFill/>
          </a:ln>
        </p:spPr>
      </p:sp>
      <p:sp>
        <p:nvSpPr>
          <p:cNvPr id="67" name="Rectangle 66"/>
          <p:cNvSpPr/>
          <p:nvPr/>
        </p:nvSpPr>
        <p:spPr>
          <a:xfrm>
            <a:off x="3402087" y="975292"/>
            <a:ext cx="8366174" cy="55409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en-NZ" sz="1662">
              <a:solidFill>
                <a:prstClr val="white"/>
              </a:solidFill>
              <a:latin typeface="Calibri"/>
            </a:endParaRPr>
          </a:p>
        </p:txBody>
      </p:sp>
      <p:sp>
        <p:nvSpPr>
          <p:cNvPr id="6" name="Text Box 3"/>
          <p:cNvSpPr txBox="1"/>
          <p:nvPr/>
        </p:nvSpPr>
        <p:spPr>
          <a:xfrm>
            <a:off x="7289974" y="4178636"/>
            <a:ext cx="4478286" cy="2290553"/>
          </a:xfrm>
          <a:prstGeom prst="rect">
            <a:avLst/>
          </a:prstGeom>
          <a:solidFill>
            <a:srgbClr val="4F81BD"/>
          </a:solidFill>
          <a:ln w="12700">
            <a:solidFill>
              <a:srgbClr val="4F81BD"/>
            </a:solidFill>
          </a:ln>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292" kern="0">
                <a:solidFill>
                  <a:sysClr val="windowText" lastClr="000000"/>
                </a:solidFill>
                <a:latin typeface="Times New Roman"/>
                <a:ea typeface="Times New Roman"/>
              </a:rPr>
              <a:t> </a:t>
            </a:r>
            <a:endParaRPr lang="en-NZ" sz="1108" kern="0">
              <a:solidFill>
                <a:sysClr val="windowText" lastClr="000000"/>
              </a:solidFill>
              <a:latin typeface="Times New Roman"/>
              <a:ea typeface="Times New Roman"/>
            </a:endParaRPr>
          </a:p>
        </p:txBody>
      </p:sp>
      <p:sp>
        <p:nvSpPr>
          <p:cNvPr id="7" name="Rectangle: Rounded Corners 255"/>
          <p:cNvSpPr/>
          <p:nvPr/>
        </p:nvSpPr>
        <p:spPr>
          <a:xfrm>
            <a:off x="3409707" y="1764833"/>
            <a:ext cx="4662854" cy="2287913"/>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9" name="Rectangle 8"/>
          <p:cNvSpPr/>
          <p:nvPr/>
        </p:nvSpPr>
        <p:spPr>
          <a:xfrm>
            <a:off x="5151646" y="2504366"/>
            <a:ext cx="1301262"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a:solidFill>
                  <a:sysClr val="window" lastClr="FFFFFF"/>
                </a:solidFill>
                <a:latin typeface="Arial Narrow"/>
                <a:ea typeface="Calibri"/>
              </a:rPr>
              <a:t>TC  </a:t>
            </a:r>
            <a:endParaRPr lang="en-NZ" sz="1108" kern="0">
              <a:solidFill>
                <a:sysClr val="window" lastClr="FFFFFF"/>
              </a:solidFill>
              <a:latin typeface="Times New Roman"/>
              <a:ea typeface="Times New Roman"/>
            </a:endParaRPr>
          </a:p>
        </p:txBody>
      </p:sp>
      <p:sp>
        <p:nvSpPr>
          <p:cNvPr id="10" name="Rectangle 9"/>
          <p:cNvSpPr/>
          <p:nvPr/>
        </p:nvSpPr>
        <p:spPr>
          <a:xfrm>
            <a:off x="6735623" y="2047217"/>
            <a:ext cx="969469" cy="303862"/>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a:solidFill>
                  <a:sysClr val="window" lastClr="FFFFFF"/>
                </a:solidFill>
                <a:latin typeface="Arial Narrow"/>
                <a:ea typeface="Calibri"/>
              </a:rPr>
              <a:t>Mobile Driver </a:t>
            </a:r>
            <a:endParaRPr lang="en-NZ" sz="1108" kern="0">
              <a:solidFill>
                <a:sysClr val="window" lastClr="FFFFFF"/>
              </a:solidFill>
              <a:latin typeface="Times New Roman"/>
              <a:ea typeface="Times New Roman"/>
            </a:endParaRPr>
          </a:p>
        </p:txBody>
      </p:sp>
      <p:sp>
        <p:nvSpPr>
          <p:cNvPr id="11" name="Rectangle 10"/>
          <p:cNvSpPr/>
          <p:nvPr/>
        </p:nvSpPr>
        <p:spPr>
          <a:xfrm>
            <a:off x="5149634" y="2961515"/>
            <a:ext cx="1301262" cy="303862"/>
          </a:xfrm>
          <a:prstGeom prst="rect">
            <a:avLst/>
          </a:prstGeom>
          <a:solidFill>
            <a:srgbClr val="9BBB59"/>
          </a:solidFill>
          <a:ln w="19050">
            <a:solidFill>
              <a:schemeClr val="tx1"/>
            </a:solidFill>
            <a:prstDash val="sysDot"/>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Universal STMS</a:t>
            </a:r>
            <a:endParaRPr lang="en-NZ" sz="1108" kern="0" dirty="0">
              <a:solidFill>
                <a:sysClr val="window" lastClr="FFFFFF"/>
              </a:solidFill>
              <a:latin typeface="Times New Roman"/>
              <a:ea typeface="Times New Roman"/>
            </a:endParaRPr>
          </a:p>
        </p:txBody>
      </p:sp>
      <p:sp>
        <p:nvSpPr>
          <p:cNvPr id="12" name="Rectangle 11"/>
          <p:cNvSpPr/>
          <p:nvPr/>
        </p:nvSpPr>
        <p:spPr>
          <a:xfrm>
            <a:off x="3704111" y="3590690"/>
            <a:ext cx="1129846"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L1</a:t>
            </a:r>
            <a:endParaRPr lang="en-NZ" sz="1108" kern="0" dirty="0">
              <a:solidFill>
                <a:sysClr val="window" lastClr="FFFFFF"/>
              </a:solidFill>
              <a:latin typeface="Times New Roman"/>
              <a:ea typeface="Times New Roman"/>
            </a:endParaRPr>
          </a:p>
        </p:txBody>
      </p:sp>
      <p:sp>
        <p:nvSpPr>
          <p:cNvPr id="13" name="Rectangle 12"/>
          <p:cNvSpPr/>
          <p:nvPr/>
        </p:nvSpPr>
        <p:spPr>
          <a:xfrm>
            <a:off x="5235689" y="3590691"/>
            <a:ext cx="1129846" cy="303659"/>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L2</a:t>
            </a:r>
            <a:endParaRPr lang="en-NZ" sz="1108" kern="0" dirty="0">
              <a:solidFill>
                <a:sysClr val="window" lastClr="FFFFFF"/>
              </a:solidFill>
              <a:latin typeface="Times New Roman"/>
              <a:ea typeface="Times New Roman"/>
            </a:endParaRPr>
          </a:p>
        </p:txBody>
      </p:sp>
      <p:sp>
        <p:nvSpPr>
          <p:cNvPr id="14" name="Rectangle 13"/>
          <p:cNvSpPr/>
          <p:nvPr/>
        </p:nvSpPr>
        <p:spPr>
          <a:xfrm>
            <a:off x="6731828" y="3590690"/>
            <a:ext cx="1129846"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L3</a:t>
            </a:r>
            <a:endParaRPr lang="en-NZ" sz="1108" kern="0" dirty="0">
              <a:solidFill>
                <a:sysClr val="window" lastClr="FFFFFF"/>
              </a:solidFill>
              <a:latin typeface="Times New Roman"/>
              <a:ea typeface="Times New Roman"/>
            </a:endParaRPr>
          </a:p>
        </p:txBody>
      </p:sp>
      <p:cxnSp>
        <p:nvCxnSpPr>
          <p:cNvPr id="15" name="Straight Arrow Connector 14"/>
          <p:cNvCxnSpPr/>
          <p:nvPr/>
        </p:nvCxnSpPr>
        <p:spPr>
          <a:xfrm>
            <a:off x="5797588" y="2351080"/>
            <a:ext cx="0" cy="153287"/>
          </a:xfrm>
          <a:prstGeom prst="straightConnector1">
            <a:avLst/>
          </a:prstGeom>
          <a:noFill/>
          <a:ln w="19050" cap="flat" cmpd="sng" algn="ctr">
            <a:solidFill>
              <a:srgbClr val="544A4F"/>
            </a:solidFill>
            <a:prstDash val="solid"/>
            <a:miter lim="800000"/>
            <a:tailEnd type="triangle"/>
          </a:ln>
          <a:effectLst/>
        </p:spPr>
      </p:cxnSp>
      <p:cxnSp>
        <p:nvCxnSpPr>
          <p:cNvPr id="16" name="Straight Arrow Connector 15"/>
          <p:cNvCxnSpPr/>
          <p:nvPr/>
        </p:nvCxnSpPr>
        <p:spPr>
          <a:xfrm flipH="1">
            <a:off x="5795576" y="2808230"/>
            <a:ext cx="2012" cy="153287"/>
          </a:xfrm>
          <a:prstGeom prst="straightConnector1">
            <a:avLst/>
          </a:prstGeom>
          <a:noFill/>
          <a:ln w="19050" cap="flat" cmpd="sng" algn="ctr">
            <a:solidFill>
              <a:srgbClr val="544A4F"/>
            </a:solidFill>
            <a:prstDash val="solid"/>
            <a:miter lim="800000"/>
            <a:tailEnd type="triangle"/>
          </a:ln>
          <a:effectLst/>
        </p:spPr>
      </p:cxnSp>
      <p:sp>
        <p:nvSpPr>
          <p:cNvPr id="17" name="Text Box 264"/>
          <p:cNvSpPr txBox="1"/>
          <p:nvPr/>
        </p:nvSpPr>
        <p:spPr>
          <a:xfrm>
            <a:off x="3405894" y="1641871"/>
            <a:ext cx="4667421"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TTM crew</a:t>
            </a:r>
            <a:endParaRPr lang="en-NZ" sz="1108" kern="0" spc="185" dirty="0">
              <a:solidFill>
                <a:sysClr val="windowText" lastClr="000000"/>
              </a:solidFill>
              <a:latin typeface="Arial"/>
              <a:ea typeface="Calibri"/>
              <a:cs typeface="Times New Roman"/>
            </a:endParaRPr>
          </a:p>
        </p:txBody>
      </p:sp>
      <p:cxnSp>
        <p:nvCxnSpPr>
          <p:cNvPr id="18" name="Straight Arrow Connector 17"/>
          <p:cNvCxnSpPr>
            <a:endCxn id="10" idx="1"/>
          </p:cNvCxnSpPr>
          <p:nvPr/>
        </p:nvCxnSpPr>
        <p:spPr>
          <a:xfrm>
            <a:off x="6452908" y="2199148"/>
            <a:ext cx="282714" cy="0"/>
          </a:xfrm>
          <a:prstGeom prst="straightConnector1">
            <a:avLst/>
          </a:prstGeom>
          <a:noFill/>
          <a:ln w="19050" cap="flat" cmpd="sng" algn="ctr">
            <a:solidFill>
              <a:srgbClr val="544A4F"/>
            </a:solidFill>
            <a:prstDash val="solid"/>
            <a:miter lim="800000"/>
            <a:tailEnd type="triangle"/>
          </a:ln>
          <a:effectLst/>
        </p:spPr>
      </p:cxnSp>
      <p:sp>
        <p:nvSpPr>
          <p:cNvPr id="19" name="Rectangle: Rounded Corners 267"/>
          <p:cNvSpPr/>
          <p:nvPr/>
        </p:nvSpPr>
        <p:spPr>
          <a:xfrm>
            <a:off x="8204265" y="1755888"/>
            <a:ext cx="3549738" cy="95566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20" name="Rectangle: Rounded Corners 268"/>
          <p:cNvSpPr/>
          <p:nvPr/>
        </p:nvSpPr>
        <p:spPr>
          <a:xfrm>
            <a:off x="8204028" y="2951650"/>
            <a:ext cx="3549737" cy="1103070"/>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21" name="Rectangle 20"/>
          <p:cNvSpPr/>
          <p:nvPr/>
        </p:nvSpPr>
        <p:spPr>
          <a:xfrm>
            <a:off x="8389063" y="2092454"/>
            <a:ext cx="1625781" cy="422031"/>
          </a:xfrm>
          <a:prstGeom prst="rect">
            <a:avLst/>
          </a:prstGeom>
          <a:solidFill>
            <a:srgbClr val="544A4F"/>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spcAft>
                <a:spcPts val="554"/>
              </a:spcAft>
              <a:defRPr/>
            </a:pPr>
            <a:r>
              <a:rPr lang="en-NZ" sz="1108" b="1" kern="0" dirty="0">
                <a:solidFill>
                  <a:sysClr val="window" lastClr="FFFFFF"/>
                </a:solidFill>
                <a:latin typeface="Arial Narrow"/>
                <a:ea typeface="Calibri"/>
              </a:rPr>
              <a:t>General Worker</a:t>
            </a:r>
            <a:br>
              <a:rPr lang="en-NZ" sz="1108" b="1" kern="0" dirty="0">
                <a:solidFill>
                  <a:sysClr val="window" lastClr="FFFFFF"/>
                </a:solidFill>
                <a:latin typeface="Arial Narrow"/>
                <a:ea typeface="Calibri"/>
              </a:rPr>
            </a:br>
            <a:r>
              <a:rPr lang="en-NZ" sz="923" b="1" kern="0" dirty="0">
                <a:solidFill>
                  <a:sysClr val="window" lastClr="FFFFFF"/>
                </a:solidFill>
                <a:latin typeface="Arial Narrow"/>
                <a:ea typeface="Calibri"/>
              </a:rPr>
              <a:t>(Introduction to TTM)</a:t>
            </a:r>
            <a:endParaRPr lang="en-NZ" sz="923" kern="0" dirty="0">
              <a:solidFill>
                <a:sysClr val="window" lastClr="FFFFFF"/>
              </a:solidFill>
              <a:latin typeface="Times New Roman"/>
              <a:ea typeface="Times New Roman"/>
            </a:endParaRPr>
          </a:p>
        </p:txBody>
      </p:sp>
      <p:sp>
        <p:nvSpPr>
          <p:cNvPr id="22" name="Rectangle 21"/>
          <p:cNvSpPr/>
          <p:nvPr/>
        </p:nvSpPr>
        <p:spPr>
          <a:xfrm>
            <a:off x="9933325" y="3301559"/>
            <a:ext cx="1629335" cy="594519"/>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panose="020B0606020202030204" pitchFamily="34" charset="0"/>
                <a:ea typeface="Calibri"/>
              </a:rPr>
              <a:t>Specialist TTM Equipment</a:t>
            </a:r>
            <a:endParaRPr lang="en-NZ" sz="1108" kern="0" dirty="0">
              <a:solidFill>
                <a:sysClr val="window" lastClr="FFFFFF"/>
              </a:solidFill>
              <a:latin typeface="Arial Narrow" panose="020B0606020202030204" pitchFamily="34" charset="0"/>
              <a:ea typeface="Times New Roman"/>
            </a:endParaRPr>
          </a:p>
          <a:p>
            <a:pPr algn="ctr" defTabSz="844083">
              <a:defRPr/>
            </a:pPr>
            <a:r>
              <a:rPr lang="en-NZ" sz="923" b="1" kern="0" dirty="0">
                <a:solidFill>
                  <a:sysClr val="window" lastClr="FFFFFF"/>
                </a:solidFill>
                <a:latin typeface="Arial Narrow" panose="020B0606020202030204" pitchFamily="34" charset="0"/>
                <a:ea typeface="Calibri"/>
                <a:cs typeface="Times New Roman"/>
              </a:rPr>
              <a:t>(eg </a:t>
            </a:r>
            <a:r>
              <a:rPr lang="en-NZ" sz="923" b="1" kern="0" dirty="0">
                <a:solidFill>
                  <a:sysClr val="window" lastClr="FFFFFF"/>
                </a:solidFill>
                <a:latin typeface="Arial Narrow" panose="020B0606020202030204" pitchFamily="34" charset="0"/>
                <a:ea typeface="Calibri"/>
              </a:rPr>
              <a:t>portable</a:t>
            </a:r>
            <a:r>
              <a:rPr lang="en-NZ" sz="923" b="1" kern="0" dirty="0">
                <a:solidFill>
                  <a:sysClr val="window" lastClr="FFFFFF"/>
                </a:solidFill>
                <a:latin typeface="Arial Narrow" panose="020B0606020202030204" pitchFamily="34" charset="0"/>
                <a:ea typeface="Calibri"/>
                <a:cs typeface="Times New Roman"/>
              </a:rPr>
              <a:t> traffic signals, barriers, VMS)</a:t>
            </a:r>
            <a:endParaRPr lang="en-NZ" sz="923" kern="0" dirty="0">
              <a:solidFill>
                <a:sysClr val="window" lastClr="FFFFFF"/>
              </a:solidFill>
              <a:latin typeface="Arial Narrow" panose="020B0606020202030204" pitchFamily="34" charset="0"/>
              <a:ea typeface="Times New Roman"/>
            </a:endParaRPr>
          </a:p>
        </p:txBody>
      </p:sp>
      <p:sp>
        <p:nvSpPr>
          <p:cNvPr id="23" name="Rectangle 22"/>
          <p:cNvSpPr/>
          <p:nvPr/>
        </p:nvSpPr>
        <p:spPr>
          <a:xfrm>
            <a:off x="8378681" y="3292180"/>
            <a:ext cx="1389186" cy="354864"/>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Inspector</a:t>
            </a:r>
            <a:endParaRPr lang="en-NZ" sz="1108" kern="0" dirty="0">
              <a:solidFill>
                <a:sysClr val="window" lastClr="FFFFFF"/>
              </a:solidFill>
              <a:latin typeface="Times New Roman"/>
              <a:ea typeface="Times New Roman"/>
            </a:endParaRPr>
          </a:p>
        </p:txBody>
      </p:sp>
      <p:sp>
        <p:nvSpPr>
          <p:cNvPr id="25" name="Text Box 273"/>
          <p:cNvSpPr txBox="1"/>
          <p:nvPr/>
        </p:nvSpPr>
        <p:spPr>
          <a:xfrm>
            <a:off x="8202791" y="2834936"/>
            <a:ext cx="3555609" cy="27925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Specialist TTM activities</a:t>
            </a:r>
            <a:endParaRPr lang="en-NZ" sz="1108" kern="0" spc="185" dirty="0">
              <a:solidFill>
                <a:sysClr val="windowText" lastClr="000000"/>
              </a:solidFill>
              <a:latin typeface="Arial"/>
              <a:ea typeface="Calibri"/>
              <a:cs typeface="Times New Roman"/>
            </a:endParaRPr>
          </a:p>
        </p:txBody>
      </p:sp>
      <p:sp>
        <p:nvSpPr>
          <p:cNvPr id="26" name="Text Box 274"/>
          <p:cNvSpPr txBox="1"/>
          <p:nvPr/>
        </p:nvSpPr>
        <p:spPr>
          <a:xfrm>
            <a:off x="8209825" y="1639134"/>
            <a:ext cx="3541247" cy="27925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Roles which interact with TTM crews</a:t>
            </a:r>
            <a:endParaRPr lang="en-NZ" sz="1108" kern="0" spc="185" dirty="0">
              <a:solidFill>
                <a:sysClr val="windowText" lastClr="000000"/>
              </a:solidFill>
              <a:latin typeface="Arial"/>
              <a:ea typeface="Calibri"/>
              <a:cs typeface="Times New Roman"/>
            </a:endParaRPr>
          </a:p>
        </p:txBody>
      </p:sp>
      <p:cxnSp>
        <p:nvCxnSpPr>
          <p:cNvPr id="27" name="Connector: Elbow 276"/>
          <p:cNvCxnSpPr>
            <a:stCxn id="11" idx="2"/>
            <a:endCxn id="14" idx="0"/>
          </p:cNvCxnSpPr>
          <p:nvPr/>
        </p:nvCxnSpPr>
        <p:spPr>
          <a:xfrm>
            <a:off x="5800266" y="3265378"/>
            <a:ext cx="1496486" cy="325313"/>
          </a:xfrm>
          <a:prstGeom prst="straightConnector1">
            <a:avLst/>
          </a:prstGeom>
          <a:noFill/>
          <a:ln w="19050" cap="flat" cmpd="sng" algn="ctr">
            <a:solidFill>
              <a:srgbClr val="544A4F"/>
            </a:solidFill>
            <a:prstDash val="sysDot"/>
            <a:miter lim="800000"/>
            <a:tailEnd type="triangle"/>
          </a:ln>
          <a:effectLst/>
        </p:spPr>
      </p:cxnSp>
      <p:cxnSp>
        <p:nvCxnSpPr>
          <p:cNvPr id="28" name="Connector: Elbow 277"/>
          <p:cNvCxnSpPr>
            <a:cxnSpLocks/>
            <a:stCxn id="11" idx="2"/>
            <a:endCxn id="13" idx="0"/>
          </p:cNvCxnSpPr>
          <p:nvPr/>
        </p:nvCxnSpPr>
        <p:spPr>
          <a:xfrm rot="16200000" flipH="1">
            <a:off x="5637783" y="3427861"/>
            <a:ext cx="325313" cy="347"/>
          </a:xfrm>
          <a:prstGeom prst="bentConnector3">
            <a:avLst>
              <a:gd name="adj1" fmla="val 50000"/>
            </a:avLst>
          </a:prstGeom>
          <a:noFill/>
          <a:ln w="19050" cap="flat" cmpd="sng" algn="ctr">
            <a:solidFill>
              <a:srgbClr val="544A4F"/>
            </a:solidFill>
            <a:prstDash val="sysDot"/>
            <a:miter lim="800000"/>
            <a:tailEnd type="triangle"/>
          </a:ln>
          <a:effectLst/>
        </p:spPr>
      </p:cxnSp>
      <p:cxnSp>
        <p:nvCxnSpPr>
          <p:cNvPr id="29" name="Connector: Elbow 278"/>
          <p:cNvCxnSpPr>
            <a:stCxn id="11" idx="2"/>
            <a:endCxn id="12" idx="0"/>
          </p:cNvCxnSpPr>
          <p:nvPr/>
        </p:nvCxnSpPr>
        <p:spPr>
          <a:xfrm flipH="1">
            <a:off x="4269035" y="3265378"/>
            <a:ext cx="1531231" cy="325313"/>
          </a:xfrm>
          <a:prstGeom prst="straightConnector1">
            <a:avLst/>
          </a:prstGeom>
          <a:noFill/>
          <a:ln w="19050" cap="flat" cmpd="sng" algn="ctr">
            <a:solidFill>
              <a:srgbClr val="544A4F"/>
            </a:solidFill>
            <a:prstDash val="sysDot"/>
            <a:miter lim="800000"/>
            <a:tailEnd type="triangle"/>
          </a:ln>
          <a:effectLst/>
        </p:spPr>
      </p:cxnSp>
      <p:sp>
        <p:nvSpPr>
          <p:cNvPr id="30" name="Rectangle: Rounded Corners 143"/>
          <p:cNvSpPr/>
          <p:nvPr/>
        </p:nvSpPr>
        <p:spPr>
          <a:xfrm>
            <a:off x="9233394" y="4698203"/>
            <a:ext cx="2382777" cy="163163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31" name="Rectangle: Rounded Corners 147"/>
          <p:cNvSpPr/>
          <p:nvPr/>
        </p:nvSpPr>
        <p:spPr>
          <a:xfrm>
            <a:off x="7410804" y="4698203"/>
            <a:ext cx="1704032" cy="163163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32" name="Rectangle 31"/>
          <p:cNvSpPr/>
          <p:nvPr/>
        </p:nvSpPr>
        <p:spPr>
          <a:xfrm>
            <a:off x="7569412" y="4989783"/>
            <a:ext cx="1392702" cy="804510"/>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Specialist Activities</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Traffic signals</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Sealing</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Road marking</a:t>
            </a:r>
            <a:r>
              <a:rPr lang="en-NZ" sz="1108" b="1" kern="0" dirty="0">
                <a:solidFill>
                  <a:sysClr val="window" lastClr="FFFFFF"/>
                </a:solidFill>
                <a:latin typeface="Arial Narrow"/>
                <a:ea typeface="Calibri"/>
              </a:rPr>
              <a:t> </a:t>
            </a:r>
            <a:endParaRPr lang="en-NZ" sz="1108" kern="0" dirty="0">
              <a:solidFill>
                <a:sysClr val="window" lastClr="FFFFFF"/>
              </a:solidFill>
              <a:latin typeface="Times New Roman"/>
              <a:ea typeface="Times New Roman"/>
            </a:endParaRPr>
          </a:p>
        </p:txBody>
      </p:sp>
      <p:sp>
        <p:nvSpPr>
          <p:cNvPr id="33" name="Rectangle 32"/>
          <p:cNvSpPr/>
          <p:nvPr/>
        </p:nvSpPr>
        <p:spPr>
          <a:xfrm>
            <a:off x="9369468" y="5039913"/>
            <a:ext cx="1012874"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TTM Mentor</a:t>
            </a:r>
            <a:endParaRPr lang="en-NZ" sz="1108" kern="0" dirty="0">
              <a:solidFill>
                <a:sysClr val="window" lastClr="FFFFFF"/>
              </a:solidFill>
              <a:latin typeface="Times New Roman"/>
              <a:ea typeface="Times New Roman"/>
            </a:endParaRPr>
          </a:p>
        </p:txBody>
      </p:sp>
      <p:sp>
        <p:nvSpPr>
          <p:cNvPr id="34" name="Rectangle 33"/>
          <p:cNvSpPr/>
          <p:nvPr/>
        </p:nvSpPr>
        <p:spPr>
          <a:xfrm>
            <a:off x="10493455" y="5733690"/>
            <a:ext cx="1012874"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CoPTTM Assessor</a:t>
            </a:r>
            <a:endParaRPr lang="en-NZ" sz="1108" kern="0" dirty="0">
              <a:solidFill>
                <a:sysClr val="window" lastClr="FFFFFF"/>
              </a:solidFill>
              <a:latin typeface="Times New Roman"/>
              <a:ea typeface="Times New Roman"/>
            </a:endParaRPr>
          </a:p>
        </p:txBody>
      </p:sp>
      <p:sp>
        <p:nvSpPr>
          <p:cNvPr id="35" name="Rectangle 34"/>
          <p:cNvSpPr/>
          <p:nvPr/>
        </p:nvSpPr>
        <p:spPr>
          <a:xfrm>
            <a:off x="10493456" y="5039913"/>
            <a:ext cx="1012623"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TTM Verifier</a:t>
            </a:r>
            <a:endParaRPr lang="en-NZ" sz="1108" kern="0" dirty="0">
              <a:solidFill>
                <a:sysClr val="window" lastClr="FFFFFF"/>
              </a:solidFill>
              <a:latin typeface="Times New Roman"/>
              <a:ea typeface="Times New Roman"/>
            </a:endParaRPr>
          </a:p>
        </p:txBody>
      </p:sp>
      <p:sp>
        <p:nvSpPr>
          <p:cNvPr id="36" name="Rectangle 35"/>
          <p:cNvSpPr/>
          <p:nvPr/>
        </p:nvSpPr>
        <p:spPr>
          <a:xfrm>
            <a:off x="9369468" y="5733690"/>
            <a:ext cx="1012874"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CoPTTM Trainer</a:t>
            </a:r>
            <a:endParaRPr lang="en-NZ" sz="1108" kern="0" dirty="0">
              <a:solidFill>
                <a:sysClr val="window" lastClr="FFFFFF"/>
              </a:solidFill>
              <a:latin typeface="Times New Roman"/>
              <a:ea typeface="Times New Roman"/>
            </a:endParaRPr>
          </a:p>
        </p:txBody>
      </p:sp>
      <p:sp>
        <p:nvSpPr>
          <p:cNvPr id="37" name="Text Box 181"/>
          <p:cNvSpPr txBox="1"/>
          <p:nvPr/>
        </p:nvSpPr>
        <p:spPr>
          <a:xfrm>
            <a:off x="7408316" y="4594535"/>
            <a:ext cx="1706173"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Specialist STMS</a:t>
            </a:r>
            <a:endParaRPr lang="en-NZ" sz="1108" kern="0" spc="185" dirty="0">
              <a:solidFill>
                <a:sysClr val="windowText" lastClr="000000"/>
              </a:solidFill>
              <a:latin typeface="Arial"/>
              <a:ea typeface="Calibri"/>
              <a:cs typeface="Times New Roman"/>
            </a:endParaRPr>
          </a:p>
        </p:txBody>
      </p:sp>
      <p:sp>
        <p:nvSpPr>
          <p:cNvPr id="38" name="Text Box 182"/>
          <p:cNvSpPr txBox="1"/>
          <p:nvPr/>
        </p:nvSpPr>
        <p:spPr>
          <a:xfrm>
            <a:off x="9233393" y="4594535"/>
            <a:ext cx="2382646"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Training and assessment</a:t>
            </a:r>
            <a:endParaRPr lang="en-NZ" sz="1108" kern="0" spc="185" dirty="0">
              <a:solidFill>
                <a:sysClr val="windowText" lastClr="000000"/>
              </a:solidFill>
              <a:latin typeface="Arial"/>
              <a:ea typeface="Calibri"/>
              <a:cs typeface="Times New Roman"/>
            </a:endParaRPr>
          </a:p>
        </p:txBody>
      </p:sp>
      <p:sp>
        <p:nvSpPr>
          <p:cNvPr id="39" name="Rectangle 38"/>
          <p:cNvSpPr/>
          <p:nvPr/>
        </p:nvSpPr>
        <p:spPr>
          <a:xfrm>
            <a:off x="3409708" y="4173009"/>
            <a:ext cx="3727773" cy="2290553"/>
          </a:xfrm>
          <a:prstGeom prst="rect">
            <a:avLst/>
          </a:prstGeom>
          <a:solidFill>
            <a:srgbClr val="4F81BD"/>
          </a:solidFill>
          <a:ln w="12700" cap="flat" cmpd="sng" algn="ctr">
            <a:solidFill>
              <a:srgbClr val="4F81B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40" name="Rectangle: Rounded Corners 49"/>
          <p:cNvSpPr/>
          <p:nvPr/>
        </p:nvSpPr>
        <p:spPr>
          <a:xfrm>
            <a:off x="3573941" y="4698203"/>
            <a:ext cx="3429896" cy="163060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41" name="Rectangle 40"/>
          <p:cNvSpPr/>
          <p:nvPr/>
        </p:nvSpPr>
        <p:spPr>
          <a:xfrm>
            <a:off x="3750917" y="5039914"/>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TMP Designer</a:t>
            </a:r>
            <a:endParaRPr lang="en-NZ" sz="1108" kern="0" dirty="0">
              <a:solidFill>
                <a:sysClr val="window" lastClr="FFFFFF"/>
              </a:solidFill>
              <a:latin typeface="Times New Roman"/>
              <a:ea typeface="Times New Roman"/>
            </a:endParaRPr>
          </a:p>
        </p:txBody>
      </p:sp>
      <p:sp>
        <p:nvSpPr>
          <p:cNvPr id="42" name="Rectangle 41"/>
          <p:cNvSpPr/>
          <p:nvPr/>
        </p:nvSpPr>
        <p:spPr>
          <a:xfrm>
            <a:off x="3750917" y="5734276"/>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TMP Approver</a:t>
            </a:r>
            <a:endParaRPr lang="en-NZ" sz="1108" kern="0" dirty="0">
              <a:solidFill>
                <a:sysClr val="window" lastClr="FFFFFF"/>
              </a:solidFill>
              <a:latin typeface="Times New Roman"/>
              <a:ea typeface="Times New Roman"/>
            </a:endParaRPr>
          </a:p>
        </p:txBody>
      </p:sp>
      <p:sp>
        <p:nvSpPr>
          <p:cNvPr id="43" name="Rectangle 42"/>
          <p:cNvSpPr/>
          <p:nvPr/>
        </p:nvSpPr>
        <p:spPr>
          <a:xfrm>
            <a:off x="5431040" y="5734276"/>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Corridor Manager and TMC</a:t>
            </a:r>
            <a:endParaRPr lang="en-NZ" sz="1108" kern="0" dirty="0">
              <a:solidFill>
                <a:sysClr val="window" lastClr="FFFFFF"/>
              </a:solidFill>
              <a:latin typeface="Times New Roman"/>
              <a:ea typeface="Times New Roman"/>
            </a:endParaRPr>
          </a:p>
        </p:txBody>
      </p:sp>
      <p:sp>
        <p:nvSpPr>
          <p:cNvPr id="44" name="Text Box 258"/>
          <p:cNvSpPr txBox="1"/>
          <p:nvPr/>
        </p:nvSpPr>
        <p:spPr>
          <a:xfrm>
            <a:off x="3574104" y="4594537"/>
            <a:ext cx="3428759" cy="27842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Audit, planning and network management</a:t>
            </a:r>
            <a:endParaRPr lang="en-NZ" sz="1108" kern="0" spc="185" dirty="0">
              <a:solidFill>
                <a:sysClr val="windowText" lastClr="000000"/>
              </a:solidFill>
              <a:latin typeface="Arial"/>
              <a:ea typeface="Calibri"/>
              <a:cs typeface="Times New Roman"/>
            </a:endParaRPr>
          </a:p>
        </p:txBody>
      </p:sp>
      <p:cxnSp>
        <p:nvCxnSpPr>
          <p:cNvPr id="45" name="Connector: Elbow 54"/>
          <p:cNvCxnSpPr>
            <a:stCxn id="41" idx="2"/>
            <a:endCxn id="43" idx="0"/>
          </p:cNvCxnSpPr>
          <p:nvPr/>
        </p:nvCxnSpPr>
        <p:spPr>
          <a:xfrm rot="16200000" flipH="1">
            <a:off x="5150871" y="4757755"/>
            <a:ext cx="272918" cy="1680123"/>
          </a:xfrm>
          <a:prstGeom prst="bentConnector3">
            <a:avLst>
              <a:gd name="adj1" fmla="val 50000"/>
            </a:avLst>
          </a:prstGeom>
          <a:noFill/>
          <a:ln w="19050" cap="flat" cmpd="sng" algn="ctr">
            <a:solidFill>
              <a:srgbClr val="544A4F"/>
            </a:solidFill>
            <a:prstDash val="solid"/>
            <a:miter lim="800000"/>
            <a:tailEnd type="triangle"/>
          </a:ln>
          <a:effectLst/>
        </p:spPr>
      </p:cxnSp>
      <p:sp>
        <p:nvSpPr>
          <p:cNvPr id="47" name="Rectangle 46"/>
          <p:cNvSpPr/>
          <p:nvPr/>
        </p:nvSpPr>
        <p:spPr>
          <a:xfrm>
            <a:off x="5431040" y="5039914"/>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TTM Audit</a:t>
            </a:r>
            <a:endParaRPr lang="en-NZ" sz="1108" kern="0" dirty="0">
              <a:solidFill>
                <a:sysClr val="window" lastClr="FFFFFF"/>
              </a:solidFill>
              <a:latin typeface="Times New Roman"/>
              <a:ea typeface="Times New Roman"/>
            </a:endParaRPr>
          </a:p>
        </p:txBody>
      </p:sp>
      <p:sp>
        <p:nvSpPr>
          <p:cNvPr id="48" name="Rectangle 47"/>
          <p:cNvSpPr/>
          <p:nvPr/>
        </p:nvSpPr>
        <p:spPr>
          <a:xfrm>
            <a:off x="3676827" y="4131136"/>
            <a:ext cx="3184926" cy="505367"/>
          </a:xfrm>
          <a:prstGeom prst="rect">
            <a:avLst/>
          </a:prstGeom>
          <a:noFill/>
          <a:ln w="1270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00" kern="0" dirty="0">
                <a:solidFill>
                  <a:srgbClr val="FFFFFF"/>
                </a:solidFill>
                <a:latin typeface="Arial"/>
                <a:ea typeface="Calibri"/>
                <a:cs typeface="Times New Roman"/>
              </a:rPr>
              <a:t>For these learning blocks the person must be at least </a:t>
            </a:r>
            <a:br>
              <a:rPr lang="en-NZ" sz="900" kern="0" dirty="0">
                <a:solidFill>
                  <a:srgbClr val="FFFFFF"/>
                </a:solidFill>
                <a:latin typeface="Arial"/>
                <a:ea typeface="Calibri"/>
                <a:cs typeface="Times New Roman"/>
              </a:rPr>
            </a:br>
            <a:r>
              <a:rPr lang="en-NZ" sz="900" b="1" kern="0" dirty="0">
                <a:solidFill>
                  <a:srgbClr val="FFC000"/>
                </a:solidFill>
                <a:latin typeface="Arial"/>
                <a:ea typeface="Calibri"/>
                <a:cs typeface="Times New Roman"/>
              </a:rPr>
              <a:t>STMS Non-practising</a:t>
            </a:r>
            <a:r>
              <a:rPr lang="en-NZ" sz="900" kern="0" dirty="0">
                <a:solidFill>
                  <a:srgbClr val="FFC000"/>
                </a:solidFill>
                <a:latin typeface="Arial"/>
                <a:ea typeface="Calibri"/>
                <a:cs typeface="Times New Roman"/>
              </a:rPr>
              <a:t> </a:t>
            </a:r>
            <a:r>
              <a:rPr lang="en-NZ" sz="900" kern="0" dirty="0">
                <a:solidFill>
                  <a:srgbClr val="FFFFFF"/>
                </a:solidFill>
                <a:latin typeface="Arial"/>
                <a:ea typeface="Calibri"/>
                <a:cs typeface="Times New Roman"/>
              </a:rPr>
              <a:t>qualified for the level of road</a:t>
            </a:r>
            <a:endParaRPr lang="en-NZ" sz="900" kern="0" dirty="0">
              <a:solidFill>
                <a:sysClr val="windowText" lastClr="000000"/>
              </a:solidFill>
              <a:latin typeface="Times New Roman"/>
              <a:ea typeface="Times New Roman"/>
            </a:endParaRPr>
          </a:p>
        </p:txBody>
      </p:sp>
      <p:sp>
        <p:nvSpPr>
          <p:cNvPr id="49" name="Rectangle 48"/>
          <p:cNvSpPr/>
          <p:nvPr/>
        </p:nvSpPr>
        <p:spPr>
          <a:xfrm>
            <a:off x="8268522" y="4198342"/>
            <a:ext cx="2599710" cy="377940"/>
          </a:xfrm>
          <a:prstGeom prst="rect">
            <a:avLst/>
          </a:prstGeom>
          <a:noFill/>
          <a:ln w="1270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00" kern="0" dirty="0">
                <a:solidFill>
                  <a:srgbClr val="FFFFFF"/>
                </a:solidFill>
                <a:latin typeface="Arial"/>
                <a:ea typeface="Calibri"/>
                <a:cs typeface="Times New Roman"/>
              </a:rPr>
              <a:t>For these learning blocks the person must be </a:t>
            </a:r>
            <a:br>
              <a:rPr lang="en-NZ" sz="900" kern="0" dirty="0">
                <a:solidFill>
                  <a:srgbClr val="FFFFFF"/>
                </a:solidFill>
                <a:latin typeface="Arial"/>
                <a:ea typeface="Calibri"/>
                <a:cs typeface="Times New Roman"/>
              </a:rPr>
            </a:br>
            <a:r>
              <a:rPr lang="en-NZ" sz="900" b="1" kern="0" dirty="0">
                <a:solidFill>
                  <a:srgbClr val="FFC000"/>
                </a:solidFill>
                <a:latin typeface="Arial"/>
                <a:ea typeface="Calibri"/>
                <a:cs typeface="Times New Roman"/>
              </a:rPr>
              <a:t>STMS Practising </a:t>
            </a:r>
            <a:r>
              <a:rPr lang="en-NZ" sz="900" kern="0" dirty="0">
                <a:solidFill>
                  <a:srgbClr val="FFFFFF"/>
                </a:solidFill>
                <a:latin typeface="Arial"/>
                <a:ea typeface="Calibri"/>
                <a:cs typeface="Times New Roman"/>
              </a:rPr>
              <a:t>qualified for the level of road</a:t>
            </a:r>
            <a:endParaRPr lang="en-NZ" sz="900" kern="0" dirty="0">
              <a:solidFill>
                <a:sysClr val="windowText" lastClr="000000"/>
              </a:solidFill>
              <a:latin typeface="Times New Roman"/>
              <a:ea typeface="Times New Roman"/>
            </a:endParaRPr>
          </a:p>
        </p:txBody>
      </p:sp>
      <p:cxnSp>
        <p:nvCxnSpPr>
          <p:cNvPr id="56" name="Straight Arrow Connector 55"/>
          <p:cNvCxnSpPr>
            <a:stCxn id="41" idx="2"/>
            <a:endCxn id="42" idx="0"/>
          </p:cNvCxnSpPr>
          <p:nvPr/>
        </p:nvCxnSpPr>
        <p:spPr>
          <a:xfrm>
            <a:off x="4447268" y="5461357"/>
            <a:ext cx="0" cy="272918"/>
          </a:xfrm>
          <a:prstGeom prst="straightConnector1">
            <a:avLst/>
          </a:prstGeom>
          <a:noFill/>
          <a:ln w="19050" cap="flat" cmpd="sng" algn="ctr">
            <a:solidFill>
              <a:srgbClr val="544A4F"/>
            </a:solidFill>
            <a:prstDash val="solid"/>
            <a:miter lim="800000"/>
            <a:tailEnd type="triangle"/>
          </a:ln>
          <a:effectLst/>
        </p:spPr>
      </p:cxnSp>
      <p:sp>
        <p:nvSpPr>
          <p:cNvPr id="50" name="Rectangle 49"/>
          <p:cNvSpPr/>
          <p:nvPr/>
        </p:nvSpPr>
        <p:spPr>
          <a:xfrm>
            <a:off x="4037275" y="1224183"/>
            <a:ext cx="825642" cy="210726"/>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TTM Mentor</a:t>
            </a:r>
            <a:endParaRPr lang="en-NZ" sz="923" kern="0" dirty="0">
              <a:solidFill>
                <a:sysClr val="window" lastClr="FFFFFF"/>
              </a:solidFill>
              <a:latin typeface="Times New Roman"/>
              <a:ea typeface="Times New Roman"/>
            </a:endParaRPr>
          </a:p>
        </p:txBody>
      </p:sp>
      <p:sp>
        <p:nvSpPr>
          <p:cNvPr id="53" name="Rectangle 52"/>
          <p:cNvSpPr/>
          <p:nvPr/>
        </p:nvSpPr>
        <p:spPr>
          <a:xfrm>
            <a:off x="5955390" y="1224183"/>
            <a:ext cx="974217" cy="210726"/>
          </a:xfrm>
          <a:prstGeom prst="rect">
            <a:avLst/>
          </a:prstGeom>
          <a:solidFill>
            <a:srgbClr val="9BBB59"/>
          </a:solidFill>
          <a:ln w="19050">
            <a:solidFill>
              <a:schemeClr val="accent3"/>
            </a:solid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CoPTTM Trainer </a:t>
            </a:r>
            <a:endParaRPr lang="en-NZ" sz="923" kern="0" dirty="0">
              <a:solidFill>
                <a:sysClr val="window" lastClr="FFFFFF"/>
              </a:solidFill>
              <a:latin typeface="Times New Roman"/>
              <a:ea typeface="Times New Roman"/>
            </a:endParaRPr>
          </a:p>
        </p:txBody>
      </p:sp>
      <p:sp>
        <p:nvSpPr>
          <p:cNvPr id="54" name="Rectangle 53"/>
          <p:cNvSpPr/>
          <p:nvPr/>
        </p:nvSpPr>
        <p:spPr>
          <a:xfrm>
            <a:off x="7013034" y="1224183"/>
            <a:ext cx="1001620" cy="210726"/>
          </a:xfrm>
          <a:prstGeom prst="rect">
            <a:avLst/>
          </a:prstGeom>
          <a:solidFill>
            <a:srgbClr val="6FA8DB"/>
          </a:solidFill>
          <a:ln w="19050">
            <a:solidFill>
              <a:srgbClr val="6FA8DB"/>
            </a:solid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Specialist Trainer</a:t>
            </a:r>
            <a:endParaRPr lang="en-NZ" sz="923" kern="0" dirty="0">
              <a:solidFill>
                <a:sysClr val="window" lastClr="FFFFFF"/>
              </a:solidFill>
              <a:latin typeface="Times New Roman"/>
              <a:ea typeface="Times New Roman"/>
            </a:endParaRPr>
          </a:p>
        </p:txBody>
      </p:sp>
      <p:sp>
        <p:nvSpPr>
          <p:cNvPr id="55" name="Rectangle 54"/>
          <p:cNvSpPr/>
          <p:nvPr/>
        </p:nvSpPr>
        <p:spPr>
          <a:xfrm>
            <a:off x="4946344" y="1224183"/>
            <a:ext cx="925619" cy="210726"/>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spcAft>
                <a:spcPts val="554"/>
              </a:spcAft>
              <a:defRPr/>
            </a:pPr>
            <a:r>
              <a:rPr lang="en-NZ" sz="923" b="1" kern="0" dirty="0">
                <a:solidFill>
                  <a:sysClr val="window" lastClr="FFFFFF"/>
                </a:solidFill>
                <a:latin typeface="Arial Narrow"/>
                <a:ea typeface="Calibri"/>
              </a:rPr>
              <a:t>eLearning pack</a:t>
            </a:r>
            <a:endParaRPr lang="en-NZ" sz="923" kern="0" dirty="0">
              <a:solidFill>
                <a:sysClr val="window" lastClr="FFFFFF"/>
              </a:solidFill>
              <a:latin typeface="Times New Roman"/>
              <a:ea typeface="Times New Roman"/>
            </a:endParaRPr>
          </a:p>
        </p:txBody>
      </p:sp>
      <p:sp>
        <p:nvSpPr>
          <p:cNvPr id="57" name="Rectangle 56"/>
          <p:cNvSpPr/>
          <p:nvPr/>
        </p:nvSpPr>
        <p:spPr>
          <a:xfrm>
            <a:off x="7569412" y="5794294"/>
            <a:ext cx="1392702" cy="377246"/>
          </a:xfrm>
          <a:prstGeom prst="rect">
            <a:avLst/>
          </a:prstGeom>
          <a:solidFill>
            <a:srgbClr val="6FA8DB"/>
          </a:solidFill>
          <a:ln w="19050" cap="flat" cmpd="sng" algn="ctr">
            <a:solidFill>
              <a:srgbClr val="6FA8DB"/>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Events</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Barriers</a:t>
            </a:r>
            <a:r>
              <a:rPr lang="en-NZ" sz="1108" b="1" kern="0" dirty="0">
                <a:solidFill>
                  <a:sysClr val="window" lastClr="FFFFFF"/>
                </a:solidFill>
                <a:latin typeface="Arial Narrow"/>
                <a:ea typeface="Calibri"/>
              </a:rPr>
              <a:t> </a:t>
            </a:r>
            <a:endParaRPr lang="en-NZ" sz="1108" kern="0" dirty="0">
              <a:solidFill>
                <a:sysClr val="window" lastClr="FFFFFF"/>
              </a:solidFill>
              <a:latin typeface="Times New Roman"/>
              <a:ea typeface="Times New Roman"/>
            </a:endParaRPr>
          </a:p>
        </p:txBody>
      </p:sp>
      <p:sp>
        <p:nvSpPr>
          <p:cNvPr id="59" name="Rectangle 58"/>
          <p:cNvSpPr/>
          <p:nvPr/>
        </p:nvSpPr>
        <p:spPr>
          <a:xfrm>
            <a:off x="6159355" y="2504126"/>
            <a:ext cx="296697" cy="301628"/>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64" name="Rectangle 63"/>
          <p:cNvSpPr/>
          <p:nvPr/>
        </p:nvSpPr>
        <p:spPr>
          <a:xfrm>
            <a:off x="7632947"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66" name="Rectangle 65"/>
          <p:cNvSpPr/>
          <p:nvPr/>
        </p:nvSpPr>
        <p:spPr>
          <a:xfrm>
            <a:off x="3964124" y="970087"/>
            <a:ext cx="1121361"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r>
              <a:rPr lang="en-NZ" sz="923" i="1" kern="0" dirty="0">
                <a:solidFill>
                  <a:prstClr val="black"/>
                </a:solidFill>
                <a:latin typeface="Arial Narrow"/>
                <a:ea typeface="Calibri"/>
              </a:rPr>
              <a:t>Delivery</a:t>
            </a:r>
            <a:r>
              <a:rPr lang="en-NZ" sz="923" i="1" kern="0" dirty="0">
                <a:solidFill>
                  <a:sysClr val="window" lastClr="FFFFFF"/>
                </a:solidFill>
                <a:latin typeface="Arial Narrow"/>
                <a:ea typeface="Calibri"/>
              </a:rPr>
              <a:t> </a:t>
            </a:r>
            <a:r>
              <a:rPr lang="en-NZ" sz="923" i="1" kern="0" dirty="0">
                <a:solidFill>
                  <a:prstClr val="black"/>
                </a:solidFill>
                <a:latin typeface="Arial Narrow"/>
                <a:ea typeface="Calibri"/>
              </a:rPr>
              <a:t>options</a:t>
            </a:r>
          </a:p>
        </p:txBody>
      </p:sp>
      <p:sp>
        <p:nvSpPr>
          <p:cNvPr id="60" name="Rectangle 59"/>
          <p:cNvSpPr/>
          <p:nvPr/>
        </p:nvSpPr>
        <p:spPr>
          <a:xfrm>
            <a:off x="5798446" y="2042527"/>
            <a:ext cx="654462" cy="303862"/>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108" kern="0" dirty="0">
              <a:solidFill>
                <a:sysClr val="window" lastClr="FFFFFF"/>
              </a:solidFill>
              <a:latin typeface="Times New Roman"/>
              <a:ea typeface="Times New Roman"/>
            </a:endParaRPr>
          </a:p>
        </p:txBody>
      </p:sp>
      <p:sp>
        <p:nvSpPr>
          <p:cNvPr id="61" name="Rectangle 60"/>
          <p:cNvSpPr/>
          <p:nvPr/>
        </p:nvSpPr>
        <p:spPr>
          <a:xfrm>
            <a:off x="5151647" y="2042527"/>
            <a:ext cx="654462" cy="303862"/>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65" name="Rectangle 64"/>
          <p:cNvSpPr/>
          <p:nvPr/>
        </p:nvSpPr>
        <p:spPr>
          <a:xfrm>
            <a:off x="5358289" y="2037838"/>
            <a:ext cx="909711" cy="303862"/>
          </a:xfrm>
          <a:prstGeom prst="rect">
            <a:avLst/>
          </a:prstGeom>
          <a:no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r>
              <a:rPr lang="en-NZ" sz="1108" b="1" kern="0" dirty="0">
                <a:solidFill>
                  <a:sysClr val="window" lastClr="FFFFFF"/>
                </a:solidFill>
                <a:latin typeface="Arial Narrow"/>
                <a:ea typeface="Calibri"/>
              </a:rPr>
              <a:t>TTM Worker</a:t>
            </a:r>
            <a:endParaRPr lang="en-NZ" sz="1108" kern="0" dirty="0">
              <a:solidFill>
                <a:sysClr val="window" lastClr="FFFFFF"/>
              </a:solidFill>
              <a:latin typeface="Times New Roman"/>
              <a:ea typeface="Times New Roman"/>
            </a:endParaRPr>
          </a:p>
        </p:txBody>
      </p:sp>
      <p:cxnSp>
        <p:nvCxnSpPr>
          <p:cNvPr id="68" name="Straight Arrow Connector 67"/>
          <p:cNvCxnSpPr/>
          <p:nvPr/>
        </p:nvCxnSpPr>
        <p:spPr>
          <a:xfrm>
            <a:off x="8331077" y="1256962"/>
            <a:ext cx="436098" cy="0"/>
          </a:xfrm>
          <a:prstGeom prst="straightConnector1">
            <a:avLst/>
          </a:prstGeom>
          <a:noFill/>
          <a:ln w="19050" cap="flat" cmpd="sng" algn="ctr">
            <a:solidFill>
              <a:srgbClr val="544A4F"/>
            </a:solidFill>
            <a:prstDash val="solid"/>
            <a:miter lim="800000"/>
            <a:tailEnd type="triangle"/>
          </a:ln>
          <a:effectLst/>
        </p:spPr>
      </p:cxnSp>
      <p:sp>
        <p:nvSpPr>
          <p:cNvPr id="69" name="Text Box 2"/>
          <p:cNvSpPr txBox="1"/>
          <p:nvPr/>
        </p:nvSpPr>
        <p:spPr>
          <a:xfrm>
            <a:off x="8739040" y="1143014"/>
            <a:ext cx="2916332" cy="256850"/>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spcBef>
                <a:spcPts val="554"/>
              </a:spcBef>
              <a:spcAft>
                <a:spcPts val="554"/>
              </a:spcAft>
            </a:pPr>
            <a:r>
              <a:rPr lang="en-NZ" sz="1000" dirty="0">
                <a:solidFill>
                  <a:prstClr val="black"/>
                </a:solidFill>
                <a:latin typeface="Arial Narrow" panose="020B0606020202030204" pitchFamily="34" charset="0"/>
                <a:ea typeface="Calibri"/>
                <a:cs typeface="Times New Roman"/>
              </a:rPr>
              <a:t>Requires completion before starting next learning block</a:t>
            </a:r>
          </a:p>
        </p:txBody>
      </p:sp>
      <p:sp>
        <p:nvSpPr>
          <p:cNvPr id="71" name="Rectangle 70"/>
          <p:cNvSpPr/>
          <p:nvPr/>
        </p:nvSpPr>
        <p:spPr>
          <a:xfrm>
            <a:off x="3403419" y="974155"/>
            <a:ext cx="397024" cy="554467"/>
          </a:xfrm>
          <a:prstGeom prst="rect">
            <a:avLst/>
          </a:prstGeom>
          <a:solidFill>
            <a:schemeClr val="bg2">
              <a:lumMod val="50000"/>
            </a:schemeClr>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70" name="Rectangle 69"/>
          <p:cNvSpPr/>
          <p:nvPr/>
        </p:nvSpPr>
        <p:spPr>
          <a:xfrm>
            <a:off x="3410134" y="1097258"/>
            <a:ext cx="417977"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r>
              <a:rPr lang="en-NZ" sz="1108" b="1" kern="0" dirty="0">
                <a:solidFill>
                  <a:prstClr val="white"/>
                </a:solidFill>
                <a:latin typeface="Arial Narrow"/>
                <a:ea typeface="Calibri"/>
              </a:rPr>
              <a:t>KEY</a:t>
            </a:r>
          </a:p>
        </p:txBody>
      </p:sp>
      <p:sp>
        <p:nvSpPr>
          <p:cNvPr id="72" name="Rectangle 71"/>
          <p:cNvSpPr/>
          <p:nvPr/>
        </p:nvSpPr>
        <p:spPr>
          <a:xfrm>
            <a:off x="8041218" y="981341"/>
            <a:ext cx="1121361"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r>
              <a:rPr lang="en-NZ" sz="923" i="1" kern="0" dirty="0">
                <a:solidFill>
                  <a:prstClr val="black"/>
                </a:solidFill>
                <a:latin typeface="Arial Narrow"/>
                <a:ea typeface="Calibri"/>
              </a:rPr>
              <a:t>Prerequisites</a:t>
            </a:r>
          </a:p>
        </p:txBody>
      </p:sp>
      <p:sp>
        <p:nvSpPr>
          <p:cNvPr id="73" name="Title 60">
            <a:extLst>
              <a:ext uri="{FF2B5EF4-FFF2-40B4-BE49-F238E27FC236}">
                <a16:creationId xmlns:a16="http://schemas.microsoft.com/office/drawing/2014/main" id="{8D7A933C-8F7A-4EDC-9A90-AD93DC9FD142}"/>
              </a:ext>
            </a:extLst>
          </p:cNvPr>
          <p:cNvSpPr>
            <a:spLocks noGrp="1"/>
          </p:cNvSpPr>
          <p:nvPr>
            <p:ph type="title"/>
          </p:nvPr>
        </p:nvSpPr>
        <p:spPr>
          <a:xfrm>
            <a:off x="3411466" y="378519"/>
            <a:ext cx="8346831" cy="495954"/>
          </a:xfrm>
          <a:prstGeom prst="rect">
            <a:avLst/>
          </a:prstGeom>
          <a:solidFill>
            <a:schemeClr val="bg2">
              <a:lumMod val="50000"/>
            </a:schemeClr>
          </a:solidFill>
          <a:ln>
            <a:noFill/>
          </a:ln>
          <a:effectLst/>
        </p:spPr>
        <p:style>
          <a:lnRef idx="2">
            <a:schemeClr val="accent2"/>
          </a:lnRef>
          <a:fillRef idx="1">
            <a:schemeClr val="lt1"/>
          </a:fillRef>
          <a:effectRef idx="0">
            <a:schemeClr val="accent2"/>
          </a:effectRef>
          <a:fontRef idx="minor">
            <a:schemeClr val="dk1"/>
          </a:fontRef>
        </p:style>
        <p:txBody>
          <a:bodyPr>
            <a:noAutofit/>
          </a:bodyPr>
          <a:lstStyle/>
          <a:p>
            <a:pPr algn="ctr"/>
            <a:r>
              <a:rPr lang="en-NZ" kern="0" spc="185" dirty="0">
                <a:solidFill>
                  <a:schemeClr val="bg1"/>
                </a:solidFill>
                <a:latin typeface="Arial Narrow"/>
                <a:ea typeface="Calibri"/>
                <a:cs typeface="Times New Roman"/>
              </a:rPr>
              <a:t>Map of CoPTTM learning blocks</a:t>
            </a:r>
          </a:p>
        </p:txBody>
      </p:sp>
      <p:grpSp>
        <p:nvGrpSpPr>
          <p:cNvPr id="2" name="Group 1"/>
          <p:cNvGrpSpPr/>
          <p:nvPr/>
        </p:nvGrpSpPr>
        <p:grpSpPr>
          <a:xfrm>
            <a:off x="10174305" y="2092454"/>
            <a:ext cx="1393522" cy="422031"/>
            <a:chOff x="7763290" y="1981074"/>
            <a:chExt cx="1509649" cy="457200"/>
          </a:xfrm>
        </p:grpSpPr>
        <p:sp>
          <p:nvSpPr>
            <p:cNvPr id="24" name="Rectangle 23"/>
            <p:cNvSpPr/>
            <p:nvPr/>
          </p:nvSpPr>
          <p:spPr>
            <a:xfrm>
              <a:off x="7764179" y="1981074"/>
              <a:ext cx="1508760" cy="457200"/>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76" name="Rectangle 75"/>
            <p:cNvSpPr/>
            <p:nvPr/>
          </p:nvSpPr>
          <p:spPr>
            <a:xfrm>
              <a:off x="7773552" y="1990798"/>
              <a:ext cx="728463" cy="437752"/>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74" name="Rectangle 73"/>
            <p:cNvSpPr/>
            <p:nvPr/>
          </p:nvSpPr>
          <p:spPr>
            <a:xfrm>
              <a:off x="7763290" y="1981074"/>
              <a:ext cx="1508760" cy="457200"/>
            </a:xfrm>
            <a:prstGeom prst="rect">
              <a:avLst/>
            </a:prstGeom>
            <a:no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Manager of activities requiring TTM</a:t>
              </a:r>
              <a:endParaRPr lang="en-NZ" sz="1108" kern="0" dirty="0">
                <a:solidFill>
                  <a:sysClr val="window" lastClr="FFFFFF"/>
                </a:solidFill>
                <a:latin typeface="Times New Roman"/>
                <a:ea typeface="Times New Roman"/>
              </a:endParaRPr>
            </a:p>
          </p:txBody>
        </p:sp>
      </p:grpSp>
      <p:sp>
        <p:nvSpPr>
          <p:cNvPr id="75" name="Rectangle 74">
            <a:extLst>
              <a:ext uri="{FF2B5EF4-FFF2-40B4-BE49-F238E27FC236}">
                <a16:creationId xmlns:a16="http://schemas.microsoft.com/office/drawing/2014/main" id="{64BA1FD3-4532-4F7B-8C0C-43B80129F871}"/>
              </a:ext>
            </a:extLst>
          </p:cNvPr>
          <p:cNvSpPr/>
          <p:nvPr/>
        </p:nvSpPr>
        <p:spPr>
          <a:xfrm>
            <a:off x="6134737"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77" name="Rectangle 76">
            <a:extLst>
              <a:ext uri="{FF2B5EF4-FFF2-40B4-BE49-F238E27FC236}">
                <a16:creationId xmlns:a16="http://schemas.microsoft.com/office/drawing/2014/main" id="{A3AE58C5-F56F-44B1-8D89-B792DB0009DC}"/>
              </a:ext>
            </a:extLst>
          </p:cNvPr>
          <p:cNvSpPr/>
          <p:nvPr/>
        </p:nvSpPr>
        <p:spPr>
          <a:xfrm>
            <a:off x="4597842"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cxnSp>
        <p:nvCxnSpPr>
          <p:cNvPr id="78" name="Straight Arrow Connector 77">
            <a:extLst>
              <a:ext uri="{FF2B5EF4-FFF2-40B4-BE49-F238E27FC236}">
                <a16:creationId xmlns:a16="http://schemas.microsoft.com/office/drawing/2014/main" id="{7180930D-EBBE-496A-95FC-774DA3F18A34}"/>
              </a:ext>
            </a:extLst>
          </p:cNvPr>
          <p:cNvCxnSpPr/>
          <p:nvPr/>
        </p:nvCxnSpPr>
        <p:spPr>
          <a:xfrm>
            <a:off x="8331077" y="1411707"/>
            <a:ext cx="436098" cy="0"/>
          </a:xfrm>
          <a:prstGeom prst="straightConnector1">
            <a:avLst/>
          </a:prstGeom>
          <a:noFill/>
          <a:ln w="19050" cap="flat" cmpd="sng" algn="ctr">
            <a:solidFill>
              <a:srgbClr val="544A4F"/>
            </a:solidFill>
            <a:prstDash val="sysDot"/>
            <a:miter lim="800000"/>
            <a:tailEnd type="triangle"/>
          </a:ln>
          <a:effectLst/>
        </p:spPr>
      </p:cxnSp>
      <p:sp>
        <p:nvSpPr>
          <p:cNvPr id="79" name="Text Box 2">
            <a:extLst>
              <a:ext uri="{FF2B5EF4-FFF2-40B4-BE49-F238E27FC236}">
                <a16:creationId xmlns:a16="http://schemas.microsoft.com/office/drawing/2014/main" id="{40AF357A-7CC6-4CFA-912E-2267AFBB1DEC}"/>
              </a:ext>
            </a:extLst>
          </p:cNvPr>
          <p:cNvSpPr txBox="1"/>
          <p:nvPr/>
        </p:nvSpPr>
        <p:spPr>
          <a:xfrm>
            <a:off x="8739040" y="1304792"/>
            <a:ext cx="2916332" cy="256850"/>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spcBef>
                <a:spcPts val="554"/>
              </a:spcBef>
              <a:spcAft>
                <a:spcPts val="554"/>
              </a:spcAft>
            </a:pPr>
            <a:r>
              <a:rPr lang="en-NZ" sz="1000" dirty="0">
                <a:solidFill>
                  <a:prstClr val="black"/>
                </a:solidFill>
                <a:latin typeface="Arial Narrow" panose="020B0606020202030204" pitchFamily="34" charset="0"/>
                <a:ea typeface="Calibri"/>
                <a:cs typeface="Times New Roman"/>
              </a:rPr>
              <a:t>Learning block can be combined with next learning block</a:t>
            </a:r>
          </a:p>
        </p:txBody>
      </p:sp>
      <p:sp>
        <p:nvSpPr>
          <p:cNvPr id="80" name="Title 1">
            <a:extLst>
              <a:ext uri="{FF2B5EF4-FFF2-40B4-BE49-F238E27FC236}">
                <a16:creationId xmlns:a16="http://schemas.microsoft.com/office/drawing/2014/main" id="{93B48963-56C4-44CF-A9D1-D3327C7CEC2C}"/>
              </a:ext>
            </a:extLst>
          </p:cNvPr>
          <p:cNvSpPr txBox="1">
            <a:spLocks/>
          </p:cNvSpPr>
          <p:nvPr/>
        </p:nvSpPr>
        <p:spPr bwMode="auto">
          <a:xfrm>
            <a:off x="68095" y="335280"/>
            <a:ext cx="2889114" cy="577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456B"/>
                </a:solidFill>
                <a:latin typeface="Arial" pitchFamily="34" charset="0"/>
                <a:cs typeface="Arial" pitchFamily="34" charset="0"/>
              </a:defRPr>
            </a:lvl2pPr>
            <a:lvl3pPr algn="l" rtl="0" eaLnBrk="0" fontAlgn="base" hangingPunct="0">
              <a:spcBef>
                <a:spcPct val="0"/>
              </a:spcBef>
              <a:spcAft>
                <a:spcPct val="0"/>
              </a:spcAft>
              <a:defRPr sz="3200" b="1">
                <a:solidFill>
                  <a:srgbClr val="00456B"/>
                </a:solidFill>
                <a:latin typeface="Arial" pitchFamily="34" charset="0"/>
                <a:cs typeface="Arial" pitchFamily="34" charset="0"/>
              </a:defRPr>
            </a:lvl3pPr>
            <a:lvl4pPr algn="l" rtl="0" eaLnBrk="0" fontAlgn="base" hangingPunct="0">
              <a:spcBef>
                <a:spcPct val="0"/>
              </a:spcBef>
              <a:spcAft>
                <a:spcPct val="0"/>
              </a:spcAft>
              <a:defRPr sz="3200" b="1">
                <a:solidFill>
                  <a:srgbClr val="00456B"/>
                </a:solidFill>
                <a:latin typeface="Arial" pitchFamily="34" charset="0"/>
                <a:cs typeface="Arial" pitchFamily="34" charset="0"/>
              </a:defRPr>
            </a:lvl4pPr>
            <a:lvl5pPr algn="l" rtl="0" eaLnBrk="0" fontAlgn="base" hangingPunct="0">
              <a:spcBef>
                <a:spcPct val="0"/>
              </a:spcBef>
              <a:spcAft>
                <a:spcPct val="0"/>
              </a:spcAft>
              <a:defRPr sz="3200" b="1">
                <a:solidFill>
                  <a:srgbClr val="00456B"/>
                </a:solidFill>
                <a:latin typeface="Arial" pitchFamily="34" charset="0"/>
                <a:cs typeface="Arial" pitchFamily="34" charset="0"/>
              </a:defRPr>
            </a:lvl5pPr>
            <a:lvl6pPr marL="457200" algn="l" rtl="0" fontAlgn="base">
              <a:spcBef>
                <a:spcPct val="0"/>
              </a:spcBef>
              <a:spcAft>
                <a:spcPct val="0"/>
              </a:spcAft>
              <a:defRPr sz="3200" b="1">
                <a:solidFill>
                  <a:srgbClr val="00456B"/>
                </a:solidFill>
                <a:latin typeface="Arial" pitchFamily="34" charset="0"/>
                <a:cs typeface="Arial" pitchFamily="34" charset="0"/>
              </a:defRPr>
            </a:lvl6pPr>
            <a:lvl7pPr marL="914400" algn="l" rtl="0" fontAlgn="base">
              <a:spcBef>
                <a:spcPct val="0"/>
              </a:spcBef>
              <a:spcAft>
                <a:spcPct val="0"/>
              </a:spcAft>
              <a:defRPr sz="3200" b="1">
                <a:solidFill>
                  <a:srgbClr val="00456B"/>
                </a:solidFill>
                <a:latin typeface="Arial" pitchFamily="34" charset="0"/>
                <a:cs typeface="Arial" pitchFamily="34" charset="0"/>
              </a:defRPr>
            </a:lvl7pPr>
            <a:lvl8pPr marL="1371600" algn="l" rtl="0" fontAlgn="base">
              <a:spcBef>
                <a:spcPct val="0"/>
              </a:spcBef>
              <a:spcAft>
                <a:spcPct val="0"/>
              </a:spcAft>
              <a:defRPr sz="3200" b="1">
                <a:solidFill>
                  <a:srgbClr val="00456B"/>
                </a:solidFill>
                <a:latin typeface="Arial" pitchFamily="34" charset="0"/>
                <a:cs typeface="Arial" pitchFamily="34" charset="0"/>
              </a:defRPr>
            </a:lvl8pPr>
            <a:lvl9pPr marL="1828800" algn="l" rtl="0" fontAlgn="base">
              <a:spcBef>
                <a:spcPct val="0"/>
              </a:spcBef>
              <a:spcAft>
                <a:spcPct val="0"/>
              </a:spcAft>
              <a:defRPr sz="3200" b="1">
                <a:solidFill>
                  <a:srgbClr val="00456B"/>
                </a:solidFill>
                <a:latin typeface="Arial" pitchFamily="34" charset="0"/>
                <a:cs typeface="Arial" pitchFamily="34" charset="0"/>
              </a:defRPr>
            </a:lvl9pPr>
          </a:lstStyle>
          <a:p>
            <a:r>
              <a:rPr lang="en-NZ"/>
              <a:t>Map of learning blocks</a:t>
            </a:r>
            <a:endParaRPr lang="en-NZ" dirty="0"/>
          </a:p>
        </p:txBody>
      </p:sp>
      <p:pic>
        <p:nvPicPr>
          <p:cNvPr id="81" name="Picture 80">
            <a:extLst>
              <a:ext uri="{FF2B5EF4-FFF2-40B4-BE49-F238E27FC236}">
                <a16:creationId xmlns:a16="http://schemas.microsoft.com/office/drawing/2014/main" id="{B57BC8B2-CEB3-4293-B8D5-608FFEB697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160694" y="2060917"/>
            <a:ext cx="1305560" cy="279400"/>
          </a:xfrm>
          <a:prstGeom prst="rect">
            <a:avLst/>
          </a:prstGeom>
        </p:spPr>
      </p:pic>
      <p:sp>
        <p:nvSpPr>
          <p:cNvPr id="83" name="Rectangle 82">
            <a:extLst>
              <a:ext uri="{FF2B5EF4-FFF2-40B4-BE49-F238E27FC236}">
                <a16:creationId xmlns:a16="http://schemas.microsoft.com/office/drawing/2014/main" id="{0F493BE9-FE06-4766-856F-49015C574EFD}"/>
              </a:ext>
            </a:extLst>
          </p:cNvPr>
          <p:cNvSpPr/>
          <p:nvPr/>
        </p:nvSpPr>
        <p:spPr>
          <a:xfrm>
            <a:off x="2607262" y="1652953"/>
            <a:ext cx="8716058" cy="5205047"/>
          </a:xfrm>
          <a:prstGeom prst="rect">
            <a:avLst/>
          </a:prstGeom>
          <a:solidFill>
            <a:srgbClr val="DDD9C3">
              <a:alpha val="94000"/>
            </a:srgbClr>
          </a:solidFill>
          <a:ln>
            <a:solidFill>
              <a:schemeClr val="tx1">
                <a:lumMod val="50000"/>
                <a:lumOff val="50000"/>
              </a:schemeClr>
            </a:solidFill>
          </a:ln>
        </p:spPr>
      </p:sp>
      <p:sp>
        <p:nvSpPr>
          <p:cNvPr id="8" name="TextBox 7">
            <a:extLst>
              <a:ext uri="{FF2B5EF4-FFF2-40B4-BE49-F238E27FC236}">
                <a16:creationId xmlns:a16="http://schemas.microsoft.com/office/drawing/2014/main" id="{D3A1AEAC-AE00-4E50-9E6E-E5B1646850E2}"/>
              </a:ext>
            </a:extLst>
          </p:cNvPr>
          <p:cNvSpPr txBox="1"/>
          <p:nvPr/>
        </p:nvSpPr>
        <p:spPr>
          <a:xfrm>
            <a:off x="2708031" y="2645226"/>
            <a:ext cx="8317523" cy="4667945"/>
          </a:xfrm>
          <a:prstGeom prst="rect">
            <a:avLst/>
          </a:prstGeom>
          <a:noFill/>
        </p:spPr>
        <p:txBody>
          <a:bodyPr wrap="square" rtlCol="0">
            <a:spAutoFit/>
          </a:bodyPr>
          <a:lstStyle/>
          <a:p>
            <a:pPr marL="274638" indent="-274638">
              <a:spcAft>
                <a:spcPts val="800"/>
              </a:spcAft>
              <a:buFont typeface="Arial" panose="020B0604020202020204" pitchFamily="34" charset="0"/>
              <a:buChar char="•"/>
            </a:pPr>
            <a:r>
              <a:rPr lang="en-NZ" sz="2400" dirty="0">
                <a:latin typeface="Arial" panose="020B0604020202020204" pitchFamily="34" charset="0"/>
                <a:cs typeface="Arial" panose="020B0604020202020204" pitchFamily="34" charset="0"/>
              </a:rPr>
              <a:t>1 day training plus on site practice</a:t>
            </a:r>
          </a:p>
          <a:p>
            <a:pPr marL="274638" indent="-274638">
              <a:spcAft>
                <a:spcPts val="800"/>
              </a:spcAft>
              <a:buFont typeface="Arial" panose="020B0604020202020204" pitchFamily="34" charset="0"/>
              <a:buChar char="•"/>
            </a:pPr>
            <a:r>
              <a:rPr lang="en-NZ" sz="2400" dirty="0">
                <a:latin typeface="Arial" panose="020B0604020202020204" pitchFamily="34" charset="0"/>
                <a:cs typeface="Arial" panose="020B0604020202020204" pitchFamily="34" charset="0"/>
              </a:rPr>
              <a:t>Delivered by CoPTTM Level 2/3 Trainer </a:t>
            </a:r>
          </a:p>
          <a:p>
            <a:pPr marL="274638" indent="-274638">
              <a:spcAft>
                <a:spcPts val="800"/>
              </a:spcAft>
              <a:buFont typeface="Arial" panose="020B0604020202020204" pitchFamily="34" charset="0"/>
              <a:buChar char="•"/>
            </a:pPr>
            <a:r>
              <a:rPr lang="en-NZ" sz="2400" dirty="0">
                <a:latin typeface="Arial" panose="020B0604020202020204" pitchFamily="34" charset="0"/>
                <a:cs typeface="Arial" panose="020B0604020202020204" pitchFamily="34" charset="0"/>
              </a:rPr>
              <a:t>Covers risks and mitigation L2 roads, </a:t>
            </a:r>
            <a:r>
              <a:rPr lang="en-GB" sz="2400" dirty="0">
                <a:latin typeface="Arial" panose="020B0604020202020204" pitchFamily="34" charset="0"/>
                <a:cs typeface="Arial" panose="020B0604020202020204" pitchFamily="34" charset="0"/>
              </a:rPr>
              <a:t>L2 static layout distances, closure types, installation procedures, pedestrian and cyclists, site access, mobile operations, semi static operations and inspections, interchanges and detours, chicanes, emergency response</a:t>
            </a:r>
            <a:endParaRPr lang="en-NZ" sz="2400" dirty="0">
              <a:latin typeface="Arial" panose="020B0604020202020204" pitchFamily="34" charset="0"/>
              <a:cs typeface="Arial" panose="020B0604020202020204" pitchFamily="34" charset="0"/>
            </a:endParaRPr>
          </a:p>
          <a:p>
            <a:pPr marL="274638" indent="-274638">
              <a:spcAft>
                <a:spcPts val="800"/>
              </a:spcAft>
              <a:buFont typeface="Arial" panose="020B0604020202020204" pitchFamily="34" charset="0"/>
              <a:buChar char="•"/>
            </a:pPr>
            <a:r>
              <a:rPr lang="en-NZ" sz="2400" dirty="0">
                <a:latin typeface="Arial" panose="020B0604020202020204" pitchFamily="34" charset="0"/>
                <a:cs typeface="Arial" panose="020B0604020202020204" pitchFamily="34" charset="0"/>
              </a:rPr>
              <a:t>3 sites verified by TTM Verifier, 1 site assessed by CoPTTM Assessor </a:t>
            </a:r>
          </a:p>
          <a:p>
            <a:pPr marL="274638" indent="-274638">
              <a:spcAft>
                <a:spcPts val="800"/>
              </a:spcAft>
              <a:buFont typeface="Arial" panose="020B0604020202020204" pitchFamily="34" charset="0"/>
              <a:buChar char="•"/>
            </a:pPr>
            <a:r>
              <a:rPr lang="en-NZ" sz="2400" dirty="0">
                <a:latin typeface="Arial" panose="020B0604020202020204" pitchFamily="34" charset="0"/>
                <a:cs typeface="Arial" panose="020B0604020202020204" pitchFamily="34" charset="0"/>
              </a:rPr>
              <a:t>Warrant and Unit Standard</a:t>
            </a:r>
            <a:endParaRPr lang="en-GB" sz="2400" dirty="0">
              <a:latin typeface="Arial" panose="020B0604020202020204" pitchFamily="34" charset="0"/>
              <a:cs typeface="Arial" panose="020B0604020202020204" pitchFamily="34" charset="0"/>
            </a:endParaRPr>
          </a:p>
          <a:p>
            <a:pPr marL="274638" indent="-274638">
              <a:spcAft>
                <a:spcPts val="800"/>
              </a:spcAft>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pic>
        <p:nvPicPr>
          <p:cNvPr id="84" name="Picture 83">
            <a:extLst>
              <a:ext uri="{FF2B5EF4-FFF2-40B4-BE49-F238E27FC236}">
                <a16:creationId xmlns:a16="http://schemas.microsoft.com/office/drawing/2014/main" id="{6B88A604-BE4B-468F-B50B-CE8D4417610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620547" y="1662332"/>
            <a:ext cx="3665817" cy="922605"/>
          </a:xfrm>
          <a:prstGeom prst="rect">
            <a:avLst/>
          </a:prstGeom>
        </p:spPr>
      </p:pic>
      <p:sp>
        <p:nvSpPr>
          <p:cNvPr id="82" name="Rectangle: Rounded Corners 81">
            <a:extLst>
              <a:ext uri="{FF2B5EF4-FFF2-40B4-BE49-F238E27FC236}">
                <a16:creationId xmlns:a16="http://schemas.microsoft.com/office/drawing/2014/main" id="{156E527A-186C-4E1C-A3F2-226BDAFB115C}"/>
              </a:ext>
            </a:extLst>
          </p:cNvPr>
          <p:cNvSpPr/>
          <p:nvPr/>
        </p:nvSpPr>
        <p:spPr>
          <a:xfrm>
            <a:off x="7643441" y="1767134"/>
            <a:ext cx="3538800" cy="905727"/>
          </a:xfrm>
          <a:prstGeom prst="round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342900" lvl="0" indent="-342900">
              <a:spcBef>
                <a:spcPts val="600"/>
              </a:spcBef>
              <a:spcAft>
                <a:spcPts val="600"/>
              </a:spcAft>
              <a:buFont typeface="Symbol" panose="05050102010706020507" pitchFamily="18" charset="2"/>
              <a:buChar char=""/>
            </a:pP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L2 STMS P (under 65km/h)</a:t>
            </a:r>
            <a:endParaRPr lang="en-NZ"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600"/>
              </a:spcBef>
              <a:spcAft>
                <a:spcPts val="600"/>
              </a:spcAft>
              <a:buFont typeface="Symbol" panose="05050102010706020507" pitchFamily="18" charset="2"/>
              <a:buChar char=""/>
            </a:pP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L2 STMS P (over 65km/h)</a:t>
            </a:r>
            <a:endParaRPr lang="en-NZ"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1544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500" fill="hold"/>
                                        <p:tgtEl>
                                          <p:spTgt spid="84"/>
                                        </p:tgtEl>
                                        <p:attrNameLst>
                                          <p:attrName>ppt_w</p:attrName>
                                        </p:attrNameLst>
                                      </p:cBhvr>
                                      <p:tavLst>
                                        <p:tav tm="0">
                                          <p:val>
                                            <p:fltVal val="0"/>
                                          </p:val>
                                        </p:tav>
                                        <p:tav tm="100000">
                                          <p:val>
                                            <p:strVal val="#ppt_w"/>
                                          </p:val>
                                        </p:tav>
                                      </p:tavLst>
                                    </p:anim>
                                    <p:anim calcmode="lin" valueType="num">
                                      <p:cBhvr>
                                        <p:cTn id="8" dur="500" fill="hold"/>
                                        <p:tgtEl>
                                          <p:spTgt spid="84"/>
                                        </p:tgtEl>
                                        <p:attrNameLst>
                                          <p:attrName>ppt_h</p:attrName>
                                        </p:attrNameLst>
                                      </p:cBhvr>
                                      <p:tavLst>
                                        <p:tav tm="0">
                                          <p:val>
                                            <p:fltVal val="0"/>
                                          </p:val>
                                        </p:tav>
                                        <p:tav tm="100000">
                                          <p:val>
                                            <p:strVal val="#ppt_h"/>
                                          </p:val>
                                        </p:tav>
                                      </p:tavLst>
                                    </p:anim>
                                    <p:animEffect transition="in" filter="fade">
                                      <p:cBhvr>
                                        <p:cTn id="9" dur="500"/>
                                        <p:tgtEl>
                                          <p:spTgt spid="84"/>
                                        </p:tgtEl>
                                      </p:cBhvr>
                                    </p:animEffect>
                                    <p:anim calcmode="lin" valueType="num">
                                      <p:cBhvr>
                                        <p:cTn id="10" dur="500" fill="hold"/>
                                        <p:tgtEl>
                                          <p:spTgt spid="84"/>
                                        </p:tgtEl>
                                        <p:attrNameLst>
                                          <p:attrName>ppt_x</p:attrName>
                                        </p:attrNameLst>
                                      </p:cBhvr>
                                      <p:tavLst>
                                        <p:tav tm="0">
                                          <p:val>
                                            <p:fltVal val="0.5"/>
                                          </p:val>
                                        </p:tav>
                                        <p:tav tm="100000">
                                          <p:val>
                                            <p:strVal val="#ppt_x"/>
                                          </p:val>
                                        </p:tav>
                                      </p:tavLst>
                                    </p:anim>
                                    <p:anim calcmode="lin" valueType="num">
                                      <p:cBhvr>
                                        <p:cTn id="11" dur="500" fill="hold"/>
                                        <p:tgtEl>
                                          <p:spTgt spid="84"/>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500"/>
                                        <p:tgtEl>
                                          <p:spTgt spid="8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94122" y="0"/>
            <a:ext cx="9197877" cy="6858000"/>
          </a:xfrm>
          <a:prstGeom prst="rect">
            <a:avLst/>
          </a:prstGeom>
          <a:solidFill>
            <a:srgbClr val="DDD9C3"/>
          </a:solidFill>
          <a:ln>
            <a:noFill/>
          </a:ln>
        </p:spPr>
      </p:sp>
      <p:sp>
        <p:nvSpPr>
          <p:cNvPr id="67" name="Rectangle 66"/>
          <p:cNvSpPr/>
          <p:nvPr/>
        </p:nvSpPr>
        <p:spPr>
          <a:xfrm>
            <a:off x="3402087" y="975292"/>
            <a:ext cx="8366174" cy="55409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en-NZ" sz="1662">
              <a:solidFill>
                <a:prstClr val="white"/>
              </a:solidFill>
              <a:latin typeface="Calibri"/>
            </a:endParaRPr>
          </a:p>
        </p:txBody>
      </p:sp>
      <p:sp>
        <p:nvSpPr>
          <p:cNvPr id="6" name="Text Box 3"/>
          <p:cNvSpPr txBox="1"/>
          <p:nvPr/>
        </p:nvSpPr>
        <p:spPr>
          <a:xfrm>
            <a:off x="7289974" y="4178636"/>
            <a:ext cx="4478286" cy="2290553"/>
          </a:xfrm>
          <a:prstGeom prst="rect">
            <a:avLst/>
          </a:prstGeom>
          <a:solidFill>
            <a:srgbClr val="4F81BD"/>
          </a:solidFill>
          <a:ln w="12700">
            <a:solidFill>
              <a:srgbClr val="4F81BD"/>
            </a:solidFill>
          </a:ln>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292" kern="0">
                <a:solidFill>
                  <a:sysClr val="windowText" lastClr="000000"/>
                </a:solidFill>
                <a:latin typeface="Times New Roman"/>
                <a:ea typeface="Times New Roman"/>
              </a:rPr>
              <a:t> </a:t>
            </a:r>
            <a:endParaRPr lang="en-NZ" sz="1108" kern="0">
              <a:solidFill>
                <a:sysClr val="windowText" lastClr="000000"/>
              </a:solidFill>
              <a:latin typeface="Times New Roman"/>
              <a:ea typeface="Times New Roman"/>
            </a:endParaRPr>
          </a:p>
        </p:txBody>
      </p:sp>
      <p:sp>
        <p:nvSpPr>
          <p:cNvPr id="7" name="Rectangle: Rounded Corners 255"/>
          <p:cNvSpPr/>
          <p:nvPr/>
        </p:nvSpPr>
        <p:spPr>
          <a:xfrm>
            <a:off x="3409707" y="1764833"/>
            <a:ext cx="4662854" cy="2287913"/>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9" name="Rectangle 8"/>
          <p:cNvSpPr/>
          <p:nvPr/>
        </p:nvSpPr>
        <p:spPr>
          <a:xfrm>
            <a:off x="5151646" y="2504366"/>
            <a:ext cx="1301262"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a:solidFill>
                  <a:sysClr val="window" lastClr="FFFFFF"/>
                </a:solidFill>
                <a:latin typeface="Arial Narrow"/>
                <a:ea typeface="Calibri"/>
              </a:rPr>
              <a:t>TC  </a:t>
            </a:r>
            <a:endParaRPr lang="en-NZ" sz="1108" kern="0">
              <a:solidFill>
                <a:sysClr val="window" lastClr="FFFFFF"/>
              </a:solidFill>
              <a:latin typeface="Times New Roman"/>
              <a:ea typeface="Times New Roman"/>
            </a:endParaRPr>
          </a:p>
        </p:txBody>
      </p:sp>
      <p:sp>
        <p:nvSpPr>
          <p:cNvPr id="10" name="Rectangle 9"/>
          <p:cNvSpPr/>
          <p:nvPr/>
        </p:nvSpPr>
        <p:spPr>
          <a:xfrm>
            <a:off x="6735623" y="2047217"/>
            <a:ext cx="969469" cy="303862"/>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a:solidFill>
                  <a:sysClr val="window" lastClr="FFFFFF"/>
                </a:solidFill>
                <a:latin typeface="Arial Narrow"/>
                <a:ea typeface="Calibri"/>
              </a:rPr>
              <a:t>Mobile Driver </a:t>
            </a:r>
            <a:endParaRPr lang="en-NZ" sz="1108" kern="0">
              <a:solidFill>
                <a:sysClr val="window" lastClr="FFFFFF"/>
              </a:solidFill>
              <a:latin typeface="Times New Roman"/>
              <a:ea typeface="Times New Roman"/>
            </a:endParaRPr>
          </a:p>
        </p:txBody>
      </p:sp>
      <p:sp>
        <p:nvSpPr>
          <p:cNvPr id="11" name="Rectangle 10"/>
          <p:cNvSpPr/>
          <p:nvPr/>
        </p:nvSpPr>
        <p:spPr>
          <a:xfrm>
            <a:off x="5149634" y="2961515"/>
            <a:ext cx="1301262" cy="303862"/>
          </a:xfrm>
          <a:prstGeom prst="rect">
            <a:avLst/>
          </a:prstGeom>
          <a:solidFill>
            <a:srgbClr val="9BBB59"/>
          </a:solidFill>
          <a:ln w="19050">
            <a:solidFill>
              <a:schemeClr val="tx1"/>
            </a:solidFill>
            <a:prstDash val="sysDot"/>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Universal STMS</a:t>
            </a:r>
            <a:endParaRPr lang="en-NZ" sz="1108" kern="0" dirty="0">
              <a:solidFill>
                <a:sysClr val="window" lastClr="FFFFFF"/>
              </a:solidFill>
              <a:latin typeface="Times New Roman"/>
              <a:ea typeface="Times New Roman"/>
            </a:endParaRPr>
          </a:p>
        </p:txBody>
      </p:sp>
      <p:sp>
        <p:nvSpPr>
          <p:cNvPr id="12" name="Rectangle 11"/>
          <p:cNvSpPr/>
          <p:nvPr/>
        </p:nvSpPr>
        <p:spPr>
          <a:xfrm>
            <a:off x="3704111" y="3590690"/>
            <a:ext cx="1129846"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L1</a:t>
            </a:r>
            <a:endParaRPr lang="en-NZ" sz="1108" kern="0" dirty="0">
              <a:solidFill>
                <a:sysClr val="window" lastClr="FFFFFF"/>
              </a:solidFill>
              <a:latin typeface="Times New Roman"/>
              <a:ea typeface="Times New Roman"/>
            </a:endParaRPr>
          </a:p>
        </p:txBody>
      </p:sp>
      <p:sp>
        <p:nvSpPr>
          <p:cNvPr id="13" name="Rectangle 12"/>
          <p:cNvSpPr/>
          <p:nvPr/>
        </p:nvSpPr>
        <p:spPr>
          <a:xfrm>
            <a:off x="5235689" y="3590691"/>
            <a:ext cx="1129846" cy="303659"/>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L2</a:t>
            </a:r>
            <a:endParaRPr lang="en-NZ" sz="1108" kern="0" dirty="0">
              <a:solidFill>
                <a:sysClr val="window" lastClr="FFFFFF"/>
              </a:solidFill>
              <a:latin typeface="Times New Roman"/>
              <a:ea typeface="Times New Roman"/>
            </a:endParaRPr>
          </a:p>
        </p:txBody>
      </p:sp>
      <p:sp>
        <p:nvSpPr>
          <p:cNvPr id="14" name="Rectangle 13"/>
          <p:cNvSpPr/>
          <p:nvPr/>
        </p:nvSpPr>
        <p:spPr>
          <a:xfrm>
            <a:off x="6731828" y="3590690"/>
            <a:ext cx="1129846"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L3</a:t>
            </a:r>
            <a:endParaRPr lang="en-NZ" sz="1108" kern="0" dirty="0">
              <a:solidFill>
                <a:sysClr val="window" lastClr="FFFFFF"/>
              </a:solidFill>
              <a:latin typeface="Times New Roman"/>
              <a:ea typeface="Times New Roman"/>
            </a:endParaRPr>
          </a:p>
        </p:txBody>
      </p:sp>
      <p:cxnSp>
        <p:nvCxnSpPr>
          <p:cNvPr id="15" name="Straight Arrow Connector 14"/>
          <p:cNvCxnSpPr/>
          <p:nvPr/>
        </p:nvCxnSpPr>
        <p:spPr>
          <a:xfrm>
            <a:off x="5797588" y="2351080"/>
            <a:ext cx="0" cy="153287"/>
          </a:xfrm>
          <a:prstGeom prst="straightConnector1">
            <a:avLst/>
          </a:prstGeom>
          <a:noFill/>
          <a:ln w="19050" cap="flat" cmpd="sng" algn="ctr">
            <a:solidFill>
              <a:srgbClr val="544A4F"/>
            </a:solidFill>
            <a:prstDash val="solid"/>
            <a:miter lim="800000"/>
            <a:tailEnd type="triangle"/>
          </a:ln>
          <a:effectLst/>
        </p:spPr>
      </p:cxnSp>
      <p:cxnSp>
        <p:nvCxnSpPr>
          <p:cNvPr id="16" name="Straight Arrow Connector 15"/>
          <p:cNvCxnSpPr/>
          <p:nvPr/>
        </p:nvCxnSpPr>
        <p:spPr>
          <a:xfrm flipH="1">
            <a:off x="5795576" y="2808230"/>
            <a:ext cx="2012" cy="153287"/>
          </a:xfrm>
          <a:prstGeom prst="straightConnector1">
            <a:avLst/>
          </a:prstGeom>
          <a:noFill/>
          <a:ln w="19050" cap="flat" cmpd="sng" algn="ctr">
            <a:solidFill>
              <a:srgbClr val="544A4F"/>
            </a:solidFill>
            <a:prstDash val="solid"/>
            <a:miter lim="800000"/>
            <a:tailEnd type="triangle"/>
          </a:ln>
          <a:effectLst/>
        </p:spPr>
      </p:cxnSp>
      <p:sp>
        <p:nvSpPr>
          <p:cNvPr id="17" name="Text Box 264"/>
          <p:cNvSpPr txBox="1"/>
          <p:nvPr/>
        </p:nvSpPr>
        <p:spPr>
          <a:xfrm>
            <a:off x="3405894" y="1641871"/>
            <a:ext cx="4667421"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TTM crew</a:t>
            </a:r>
            <a:endParaRPr lang="en-NZ" sz="1108" kern="0" spc="185" dirty="0">
              <a:solidFill>
                <a:sysClr val="windowText" lastClr="000000"/>
              </a:solidFill>
              <a:latin typeface="Arial"/>
              <a:ea typeface="Calibri"/>
              <a:cs typeface="Times New Roman"/>
            </a:endParaRPr>
          </a:p>
        </p:txBody>
      </p:sp>
      <p:cxnSp>
        <p:nvCxnSpPr>
          <p:cNvPr id="18" name="Straight Arrow Connector 17"/>
          <p:cNvCxnSpPr>
            <a:endCxn id="10" idx="1"/>
          </p:cNvCxnSpPr>
          <p:nvPr/>
        </p:nvCxnSpPr>
        <p:spPr>
          <a:xfrm>
            <a:off x="6452908" y="2199148"/>
            <a:ext cx="282714" cy="0"/>
          </a:xfrm>
          <a:prstGeom prst="straightConnector1">
            <a:avLst/>
          </a:prstGeom>
          <a:noFill/>
          <a:ln w="19050" cap="flat" cmpd="sng" algn="ctr">
            <a:solidFill>
              <a:srgbClr val="544A4F"/>
            </a:solidFill>
            <a:prstDash val="solid"/>
            <a:miter lim="800000"/>
            <a:tailEnd type="triangle"/>
          </a:ln>
          <a:effectLst/>
        </p:spPr>
      </p:cxnSp>
      <p:sp>
        <p:nvSpPr>
          <p:cNvPr id="19" name="Rectangle: Rounded Corners 267"/>
          <p:cNvSpPr/>
          <p:nvPr/>
        </p:nvSpPr>
        <p:spPr>
          <a:xfrm>
            <a:off x="8204265" y="1755888"/>
            <a:ext cx="3549738" cy="95566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20" name="Rectangle: Rounded Corners 268"/>
          <p:cNvSpPr/>
          <p:nvPr/>
        </p:nvSpPr>
        <p:spPr>
          <a:xfrm>
            <a:off x="8204028" y="2951650"/>
            <a:ext cx="3549737" cy="1103070"/>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21" name="Rectangle 20"/>
          <p:cNvSpPr/>
          <p:nvPr/>
        </p:nvSpPr>
        <p:spPr>
          <a:xfrm>
            <a:off x="8389063" y="2092454"/>
            <a:ext cx="1625781" cy="422031"/>
          </a:xfrm>
          <a:prstGeom prst="rect">
            <a:avLst/>
          </a:prstGeom>
          <a:solidFill>
            <a:srgbClr val="544A4F"/>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spcAft>
                <a:spcPts val="554"/>
              </a:spcAft>
              <a:defRPr/>
            </a:pPr>
            <a:r>
              <a:rPr lang="en-NZ" sz="1108" b="1" kern="0" dirty="0">
                <a:solidFill>
                  <a:sysClr val="window" lastClr="FFFFFF"/>
                </a:solidFill>
                <a:latin typeface="Arial Narrow"/>
                <a:ea typeface="Calibri"/>
              </a:rPr>
              <a:t>General Worker</a:t>
            </a:r>
            <a:br>
              <a:rPr lang="en-NZ" sz="1108" b="1" kern="0" dirty="0">
                <a:solidFill>
                  <a:sysClr val="window" lastClr="FFFFFF"/>
                </a:solidFill>
                <a:latin typeface="Arial Narrow"/>
                <a:ea typeface="Calibri"/>
              </a:rPr>
            </a:br>
            <a:r>
              <a:rPr lang="en-NZ" sz="923" b="1" kern="0" dirty="0">
                <a:solidFill>
                  <a:sysClr val="window" lastClr="FFFFFF"/>
                </a:solidFill>
                <a:latin typeface="Arial Narrow"/>
                <a:ea typeface="Calibri"/>
              </a:rPr>
              <a:t>(Introduction to TTM)</a:t>
            </a:r>
            <a:endParaRPr lang="en-NZ" sz="923" kern="0" dirty="0">
              <a:solidFill>
                <a:sysClr val="window" lastClr="FFFFFF"/>
              </a:solidFill>
              <a:latin typeface="Times New Roman"/>
              <a:ea typeface="Times New Roman"/>
            </a:endParaRPr>
          </a:p>
        </p:txBody>
      </p:sp>
      <p:sp>
        <p:nvSpPr>
          <p:cNvPr id="22" name="Rectangle 21"/>
          <p:cNvSpPr/>
          <p:nvPr/>
        </p:nvSpPr>
        <p:spPr>
          <a:xfrm>
            <a:off x="9933325" y="3301559"/>
            <a:ext cx="1629335" cy="594519"/>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panose="020B0606020202030204" pitchFamily="34" charset="0"/>
                <a:ea typeface="Calibri"/>
              </a:rPr>
              <a:t>Specialist TTM Equipment</a:t>
            </a:r>
            <a:endParaRPr lang="en-NZ" sz="1108" kern="0" dirty="0">
              <a:solidFill>
                <a:sysClr val="window" lastClr="FFFFFF"/>
              </a:solidFill>
              <a:latin typeface="Arial Narrow" panose="020B0606020202030204" pitchFamily="34" charset="0"/>
              <a:ea typeface="Times New Roman"/>
            </a:endParaRPr>
          </a:p>
          <a:p>
            <a:pPr algn="ctr" defTabSz="844083">
              <a:defRPr/>
            </a:pPr>
            <a:r>
              <a:rPr lang="en-NZ" sz="923" b="1" kern="0" dirty="0">
                <a:solidFill>
                  <a:sysClr val="window" lastClr="FFFFFF"/>
                </a:solidFill>
                <a:latin typeface="Arial Narrow" panose="020B0606020202030204" pitchFamily="34" charset="0"/>
                <a:ea typeface="Calibri"/>
                <a:cs typeface="Times New Roman"/>
              </a:rPr>
              <a:t>(eg </a:t>
            </a:r>
            <a:r>
              <a:rPr lang="en-NZ" sz="923" b="1" kern="0" dirty="0">
                <a:solidFill>
                  <a:sysClr val="window" lastClr="FFFFFF"/>
                </a:solidFill>
                <a:latin typeface="Arial Narrow" panose="020B0606020202030204" pitchFamily="34" charset="0"/>
                <a:ea typeface="Calibri"/>
              </a:rPr>
              <a:t>portable</a:t>
            </a:r>
            <a:r>
              <a:rPr lang="en-NZ" sz="923" b="1" kern="0" dirty="0">
                <a:solidFill>
                  <a:sysClr val="window" lastClr="FFFFFF"/>
                </a:solidFill>
                <a:latin typeface="Arial Narrow" panose="020B0606020202030204" pitchFamily="34" charset="0"/>
                <a:ea typeface="Calibri"/>
                <a:cs typeface="Times New Roman"/>
              </a:rPr>
              <a:t> traffic signals, barriers, VMS)</a:t>
            </a:r>
            <a:endParaRPr lang="en-NZ" sz="923" kern="0" dirty="0">
              <a:solidFill>
                <a:sysClr val="window" lastClr="FFFFFF"/>
              </a:solidFill>
              <a:latin typeface="Arial Narrow" panose="020B0606020202030204" pitchFamily="34" charset="0"/>
              <a:ea typeface="Times New Roman"/>
            </a:endParaRPr>
          </a:p>
        </p:txBody>
      </p:sp>
      <p:sp>
        <p:nvSpPr>
          <p:cNvPr id="23" name="Rectangle 22"/>
          <p:cNvSpPr/>
          <p:nvPr/>
        </p:nvSpPr>
        <p:spPr>
          <a:xfrm>
            <a:off x="8378681" y="3292180"/>
            <a:ext cx="1389186" cy="354864"/>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Inspector</a:t>
            </a:r>
            <a:endParaRPr lang="en-NZ" sz="1108" kern="0" dirty="0">
              <a:solidFill>
                <a:sysClr val="window" lastClr="FFFFFF"/>
              </a:solidFill>
              <a:latin typeface="Times New Roman"/>
              <a:ea typeface="Times New Roman"/>
            </a:endParaRPr>
          </a:p>
        </p:txBody>
      </p:sp>
      <p:sp>
        <p:nvSpPr>
          <p:cNvPr id="25" name="Text Box 273"/>
          <p:cNvSpPr txBox="1"/>
          <p:nvPr/>
        </p:nvSpPr>
        <p:spPr>
          <a:xfrm>
            <a:off x="8202791" y="2834936"/>
            <a:ext cx="3555609" cy="27925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Specialist TTM activities</a:t>
            </a:r>
            <a:endParaRPr lang="en-NZ" sz="1108" kern="0" spc="185" dirty="0">
              <a:solidFill>
                <a:sysClr val="windowText" lastClr="000000"/>
              </a:solidFill>
              <a:latin typeface="Arial"/>
              <a:ea typeface="Calibri"/>
              <a:cs typeface="Times New Roman"/>
            </a:endParaRPr>
          </a:p>
        </p:txBody>
      </p:sp>
      <p:sp>
        <p:nvSpPr>
          <p:cNvPr id="26" name="Text Box 274"/>
          <p:cNvSpPr txBox="1"/>
          <p:nvPr/>
        </p:nvSpPr>
        <p:spPr>
          <a:xfrm>
            <a:off x="8209825" y="1639134"/>
            <a:ext cx="3541247" cy="27925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Roles which interact with TTM crews</a:t>
            </a:r>
            <a:endParaRPr lang="en-NZ" sz="1108" kern="0" spc="185" dirty="0">
              <a:solidFill>
                <a:sysClr val="windowText" lastClr="000000"/>
              </a:solidFill>
              <a:latin typeface="Arial"/>
              <a:ea typeface="Calibri"/>
              <a:cs typeface="Times New Roman"/>
            </a:endParaRPr>
          </a:p>
        </p:txBody>
      </p:sp>
      <p:cxnSp>
        <p:nvCxnSpPr>
          <p:cNvPr id="27" name="Connector: Elbow 276"/>
          <p:cNvCxnSpPr>
            <a:stCxn id="11" idx="2"/>
            <a:endCxn id="14" idx="0"/>
          </p:cNvCxnSpPr>
          <p:nvPr/>
        </p:nvCxnSpPr>
        <p:spPr>
          <a:xfrm>
            <a:off x="5800266" y="3265378"/>
            <a:ext cx="1496486" cy="325313"/>
          </a:xfrm>
          <a:prstGeom prst="straightConnector1">
            <a:avLst/>
          </a:prstGeom>
          <a:noFill/>
          <a:ln w="19050" cap="flat" cmpd="sng" algn="ctr">
            <a:solidFill>
              <a:srgbClr val="544A4F"/>
            </a:solidFill>
            <a:prstDash val="sysDot"/>
            <a:miter lim="800000"/>
            <a:tailEnd type="triangle"/>
          </a:ln>
          <a:effectLst/>
        </p:spPr>
      </p:cxnSp>
      <p:cxnSp>
        <p:nvCxnSpPr>
          <p:cNvPr id="28" name="Connector: Elbow 277"/>
          <p:cNvCxnSpPr>
            <a:cxnSpLocks/>
            <a:stCxn id="11" idx="2"/>
            <a:endCxn id="13" idx="0"/>
          </p:cNvCxnSpPr>
          <p:nvPr/>
        </p:nvCxnSpPr>
        <p:spPr>
          <a:xfrm rot="16200000" flipH="1">
            <a:off x="5637783" y="3427861"/>
            <a:ext cx="325313" cy="347"/>
          </a:xfrm>
          <a:prstGeom prst="bentConnector3">
            <a:avLst>
              <a:gd name="adj1" fmla="val 50000"/>
            </a:avLst>
          </a:prstGeom>
          <a:noFill/>
          <a:ln w="19050" cap="flat" cmpd="sng" algn="ctr">
            <a:solidFill>
              <a:srgbClr val="544A4F"/>
            </a:solidFill>
            <a:prstDash val="sysDot"/>
            <a:miter lim="800000"/>
            <a:tailEnd type="triangle"/>
          </a:ln>
          <a:effectLst/>
        </p:spPr>
      </p:cxnSp>
      <p:cxnSp>
        <p:nvCxnSpPr>
          <p:cNvPr id="29" name="Connector: Elbow 278"/>
          <p:cNvCxnSpPr>
            <a:stCxn id="11" idx="2"/>
            <a:endCxn id="12" idx="0"/>
          </p:cNvCxnSpPr>
          <p:nvPr/>
        </p:nvCxnSpPr>
        <p:spPr>
          <a:xfrm flipH="1">
            <a:off x="4269035" y="3265378"/>
            <a:ext cx="1531231" cy="325313"/>
          </a:xfrm>
          <a:prstGeom prst="straightConnector1">
            <a:avLst/>
          </a:prstGeom>
          <a:noFill/>
          <a:ln w="19050" cap="flat" cmpd="sng" algn="ctr">
            <a:solidFill>
              <a:srgbClr val="544A4F"/>
            </a:solidFill>
            <a:prstDash val="sysDot"/>
            <a:miter lim="800000"/>
            <a:tailEnd type="triangle"/>
          </a:ln>
          <a:effectLst/>
        </p:spPr>
      </p:cxnSp>
      <p:sp>
        <p:nvSpPr>
          <p:cNvPr id="30" name="Rectangle: Rounded Corners 143"/>
          <p:cNvSpPr/>
          <p:nvPr/>
        </p:nvSpPr>
        <p:spPr>
          <a:xfrm>
            <a:off x="9233394" y="4698203"/>
            <a:ext cx="2382777" cy="163163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31" name="Rectangle: Rounded Corners 147"/>
          <p:cNvSpPr/>
          <p:nvPr/>
        </p:nvSpPr>
        <p:spPr>
          <a:xfrm>
            <a:off x="7410804" y="4698203"/>
            <a:ext cx="1704032" cy="163163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32" name="Rectangle 31"/>
          <p:cNvSpPr/>
          <p:nvPr/>
        </p:nvSpPr>
        <p:spPr>
          <a:xfrm>
            <a:off x="7569412" y="4989783"/>
            <a:ext cx="1392702" cy="804510"/>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Specialist Activities</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Traffic signals</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Sealing</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Road marking</a:t>
            </a:r>
            <a:r>
              <a:rPr lang="en-NZ" sz="1108" b="1" kern="0" dirty="0">
                <a:solidFill>
                  <a:sysClr val="window" lastClr="FFFFFF"/>
                </a:solidFill>
                <a:latin typeface="Arial Narrow"/>
                <a:ea typeface="Calibri"/>
              </a:rPr>
              <a:t> </a:t>
            </a:r>
            <a:endParaRPr lang="en-NZ" sz="1108" kern="0" dirty="0">
              <a:solidFill>
                <a:sysClr val="window" lastClr="FFFFFF"/>
              </a:solidFill>
              <a:latin typeface="Times New Roman"/>
              <a:ea typeface="Times New Roman"/>
            </a:endParaRPr>
          </a:p>
        </p:txBody>
      </p:sp>
      <p:sp>
        <p:nvSpPr>
          <p:cNvPr id="33" name="Rectangle 32"/>
          <p:cNvSpPr/>
          <p:nvPr/>
        </p:nvSpPr>
        <p:spPr>
          <a:xfrm>
            <a:off x="9369468" y="5039913"/>
            <a:ext cx="1012874"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TTM Mentor</a:t>
            </a:r>
            <a:endParaRPr lang="en-NZ" sz="1108" kern="0" dirty="0">
              <a:solidFill>
                <a:sysClr val="window" lastClr="FFFFFF"/>
              </a:solidFill>
              <a:latin typeface="Times New Roman"/>
              <a:ea typeface="Times New Roman"/>
            </a:endParaRPr>
          </a:p>
        </p:txBody>
      </p:sp>
      <p:sp>
        <p:nvSpPr>
          <p:cNvPr id="34" name="Rectangle 33"/>
          <p:cNvSpPr/>
          <p:nvPr/>
        </p:nvSpPr>
        <p:spPr>
          <a:xfrm>
            <a:off x="10493455" y="5733690"/>
            <a:ext cx="1012874"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CoPTTM Assessor</a:t>
            </a:r>
            <a:endParaRPr lang="en-NZ" sz="1108" kern="0" dirty="0">
              <a:solidFill>
                <a:sysClr val="window" lastClr="FFFFFF"/>
              </a:solidFill>
              <a:latin typeface="Times New Roman"/>
              <a:ea typeface="Times New Roman"/>
            </a:endParaRPr>
          </a:p>
        </p:txBody>
      </p:sp>
      <p:sp>
        <p:nvSpPr>
          <p:cNvPr id="35" name="Rectangle 34"/>
          <p:cNvSpPr/>
          <p:nvPr/>
        </p:nvSpPr>
        <p:spPr>
          <a:xfrm>
            <a:off x="10493456" y="5039913"/>
            <a:ext cx="1012623"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TTM Verifier</a:t>
            </a:r>
            <a:endParaRPr lang="en-NZ" sz="1108" kern="0" dirty="0">
              <a:solidFill>
                <a:sysClr val="window" lastClr="FFFFFF"/>
              </a:solidFill>
              <a:latin typeface="Times New Roman"/>
              <a:ea typeface="Times New Roman"/>
            </a:endParaRPr>
          </a:p>
        </p:txBody>
      </p:sp>
      <p:sp>
        <p:nvSpPr>
          <p:cNvPr id="36" name="Rectangle 35"/>
          <p:cNvSpPr/>
          <p:nvPr/>
        </p:nvSpPr>
        <p:spPr>
          <a:xfrm>
            <a:off x="9369468" y="5733690"/>
            <a:ext cx="1012874"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CoPTTM Trainer</a:t>
            </a:r>
            <a:endParaRPr lang="en-NZ" sz="1108" kern="0" dirty="0">
              <a:solidFill>
                <a:sysClr val="window" lastClr="FFFFFF"/>
              </a:solidFill>
              <a:latin typeface="Times New Roman"/>
              <a:ea typeface="Times New Roman"/>
            </a:endParaRPr>
          </a:p>
        </p:txBody>
      </p:sp>
      <p:sp>
        <p:nvSpPr>
          <p:cNvPr id="37" name="Text Box 181"/>
          <p:cNvSpPr txBox="1"/>
          <p:nvPr/>
        </p:nvSpPr>
        <p:spPr>
          <a:xfrm>
            <a:off x="7408316" y="4594535"/>
            <a:ext cx="1706173"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Specialist STMS</a:t>
            </a:r>
            <a:endParaRPr lang="en-NZ" sz="1108" kern="0" spc="185" dirty="0">
              <a:solidFill>
                <a:sysClr val="windowText" lastClr="000000"/>
              </a:solidFill>
              <a:latin typeface="Arial"/>
              <a:ea typeface="Calibri"/>
              <a:cs typeface="Times New Roman"/>
            </a:endParaRPr>
          </a:p>
        </p:txBody>
      </p:sp>
      <p:sp>
        <p:nvSpPr>
          <p:cNvPr id="38" name="Text Box 182"/>
          <p:cNvSpPr txBox="1"/>
          <p:nvPr/>
        </p:nvSpPr>
        <p:spPr>
          <a:xfrm>
            <a:off x="9233393" y="4594535"/>
            <a:ext cx="2382646"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Training and assessment</a:t>
            </a:r>
            <a:endParaRPr lang="en-NZ" sz="1108" kern="0" spc="185" dirty="0">
              <a:solidFill>
                <a:sysClr val="windowText" lastClr="000000"/>
              </a:solidFill>
              <a:latin typeface="Arial"/>
              <a:ea typeface="Calibri"/>
              <a:cs typeface="Times New Roman"/>
            </a:endParaRPr>
          </a:p>
        </p:txBody>
      </p:sp>
      <p:sp>
        <p:nvSpPr>
          <p:cNvPr id="39" name="Rectangle 38"/>
          <p:cNvSpPr/>
          <p:nvPr/>
        </p:nvSpPr>
        <p:spPr>
          <a:xfrm>
            <a:off x="3409708" y="4173009"/>
            <a:ext cx="3727773" cy="2290553"/>
          </a:xfrm>
          <a:prstGeom prst="rect">
            <a:avLst/>
          </a:prstGeom>
          <a:solidFill>
            <a:srgbClr val="4F81BD"/>
          </a:solidFill>
          <a:ln w="12700" cap="flat" cmpd="sng" algn="ctr">
            <a:solidFill>
              <a:srgbClr val="4F81B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40" name="Rectangle: Rounded Corners 49"/>
          <p:cNvSpPr/>
          <p:nvPr/>
        </p:nvSpPr>
        <p:spPr>
          <a:xfrm>
            <a:off x="3573941" y="4698203"/>
            <a:ext cx="3429896" cy="163060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41" name="Rectangle 40"/>
          <p:cNvSpPr/>
          <p:nvPr/>
        </p:nvSpPr>
        <p:spPr>
          <a:xfrm>
            <a:off x="3750917" y="5039914"/>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TMP Designer</a:t>
            </a:r>
            <a:endParaRPr lang="en-NZ" sz="1108" kern="0" dirty="0">
              <a:solidFill>
                <a:sysClr val="window" lastClr="FFFFFF"/>
              </a:solidFill>
              <a:latin typeface="Times New Roman"/>
              <a:ea typeface="Times New Roman"/>
            </a:endParaRPr>
          </a:p>
        </p:txBody>
      </p:sp>
      <p:sp>
        <p:nvSpPr>
          <p:cNvPr id="42" name="Rectangle 41"/>
          <p:cNvSpPr/>
          <p:nvPr/>
        </p:nvSpPr>
        <p:spPr>
          <a:xfrm>
            <a:off x="3750917" y="5734276"/>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TMP Approver</a:t>
            </a:r>
            <a:endParaRPr lang="en-NZ" sz="1108" kern="0" dirty="0">
              <a:solidFill>
                <a:sysClr val="window" lastClr="FFFFFF"/>
              </a:solidFill>
              <a:latin typeface="Times New Roman"/>
              <a:ea typeface="Times New Roman"/>
            </a:endParaRPr>
          </a:p>
        </p:txBody>
      </p:sp>
      <p:sp>
        <p:nvSpPr>
          <p:cNvPr id="43" name="Rectangle 42"/>
          <p:cNvSpPr/>
          <p:nvPr/>
        </p:nvSpPr>
        <p:spPr>
          <a:xfrm>
            <a:off x="5431040" y="5734276"/>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Corridor Manager and TMC</a:t>
            </a:r>
            <a:endParaRPr lang="en-NZ" sz="1108" kern="0" dirty="0">
              <a:solidFill>
                <a:sysClr val="window" lastClr="FFFFFF"/>
              </a:solidFill>
              <a:latin typeface="Times New Roman"/>
              <a:ea typeface="Times New Roman"/>
            </a:endParaRPr>
          </a:p>
        </p:txBody>
      </p:sp>
      <p:sp>
        <p:nvSpPr>
          <p:cNvPr id="44" name="Text Box 258"/>
          <p:cNvSpPr txBox="1"/>
          <p:nvPr/>
        </p:nvSpPr>
        <p:spPr>
          <a:xfrm>
            <a:off x="3574104" y="4594537"/>
            <a:ext cx="3428759" cy="27842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Audit, planning and network management</a:t>
            </a:r>
            <a:endParaRPr lang="en-NZ" sz="1108" kern="0" spc="185" dirty="0">
              <a:solidFill>
                <a:sysClr val="windowText" lastClr="000000"/>
              </a:solidFill>
              <a:latin typeface="Arial"/>
              <a:ea typeface="Calibri"/>
              <a:cs typeface="Times New Roman"/>
            </a:endParaRPr>
          </a:p>
        </p:txBody>
      </p:sp>
      <p:cxnSp>
        <p:nvCxnSpPr>
          <p:cNvPr id="45" name="Connector: Elbow 54"/>
          <p:cNvCxnSpPr>
            <a:stCxn id="41" idx="2"/>
            <a:endCxn id="43" idx="0"/>
          </p:cNvCxnSpPr>
          <p:nvPr/>
        </p:nvCxnSpPr>
        <p:spPr>
          <a:xfrm rot="16200000" flipH="1">
            <a:off x="5150871" y="4757755"/>
            <a:ext cx="272918" cy="1680123"/>
          </a:xfrm>
          <a:prstGeom prst="bentConnector3">
            <a:avLst>
              <a:gd name="adj1" fmla="val 50000"/>
            </a:avLst>
          </a:prstGeom>
          <a:noFill/>
          <a:ln w="19050" cap="flat" cmpd="sng" algn="ctr">
            <a:solidFill>
              <a:srgbClr val="544A4F"/>
            </a:solidFill>
            <a:prstDash val="solid"/>
            <a:miter lim="800000"/>
            <a:tailEnd type="triangle"/>
          </a:ln>
          <a:effectLst/>
        </p:spPr>
      </p:cxnSp>
      <p:sp>
        <p:nvSpPr>
          <p:cNvPr id="47" name="Rectangle 46"/>
          <p:cNvSpPr/>
          <p:nvPr/>
        </p:nvSpPr>
        <p:spPr>
          <a:xfrm>
            <a:off x="5431040" y="5039914"/>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TTM Audit</a:t>
            </a:r>
            <a:endParaRPr lang="en-NZ" sz="1108" kern="0" dirty="0">
              <a:solidFill>
                <a:sysClr val="window" lastClr="FFFFFF"/>
              </a:solidFill>
              <a:latin typeface="Times New Roman"/>
              <a:ea typeface="Times New Roman"/>
            </a:endParaRPr>
          </a:p>
        </p:txBody>
      </p:sp>
      <p:sp>
        <p:nvSpPr>
          <p:cNvPr id="48" name="Rectangle 47"/>
          <p:cNvSpPr/>
          <p:nvPr/>
        </p:nvSpPr>
        <p:spPr>
          <a:xfrm>
            <a:off x="3676827" y="4131136"/>
            <a:ext cx="3184926" cy="505367"/>
          </a:xfrm>
          <a:prstGeom prst="rect">
            <a:avLst/>
          </a:prstGeom>
          <a:noFill/>
          <a:ln w="1270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00" kern="0" dirty="0">
                <a:solidFill>
                  <a:srgbClr val="FFFFFF"/>
                </a:solidFill>
                <a:latin typeface="Arial"/>
                <a:ea typeface="Calibri"/>
                <a:cs typeface="Times New Roman"/>
              </a:rPr>
              <a:t>For these learning blocks the person must be at least </a:t>
            </a:r>
            <a:br>
              <a:rPr lang="en-NZ" sz="900" kern="0" dirty="0">
                <a:solidFill>
                  <a:srgbClr val="FFFFFF"/>
                </a:solidFill>
                <a:latin typeface="Arial"/>
                <a:ea typeface="Calibri"/>
                <a:cs typeface="Times New Roman"/>
              </a:rPr>
            </a:br>
            <a:r>
              <a:rPr lang="en-NZ" sz="900" b="1" kern="0" dirty="0">
                <a:solidFill>
                  <a:srgbClr val="FFC000"/>
                </a:solidFill>
                <a:latin typeface="Arial"/>
                <a:ea typeface="Calibri"/>
                <a:cs typeface="Times New Roman"/>
              </a:rPr>
              <a:t>STMS Non-practising</a:t>
            </a:r>
            <a:r>
              <a:rPr lang="en-NZ" sz="900" kern="0" dirty="0">
                <a:solidFill>
                  <a:srgbClr val="FFC000"/>
                </a:solidFill>
                <a:latin typeface="Arial"/>
                <a:ea typeface="Calibri"/>
                <a:cs typeface="Times New Roman"/>
              </a:rPr>
              <a:t> </a:t>
            </a:r>
            <a:r>
              <a:rPr lang="en-NZ" sz="900" kern="0" dirty="0">
                <a:solidFill>
                  <a:srgbClr val="FFFFFF"/>
                </a:solidFill>
                <a:latin typeface="Arial"/>
                <a:ea typeface="Calibri"/>
                <a:cs typeface="Times New Roman"/>
              </a:rPr>
              <a:t>qualified for the level of road</a:t>
            </a:r>
            <a:endParaRPr lang="en-NZ" sz="900" kern="0" dirty="0">
              <a:solidFill>
                <a:sysClr val="windowText" lastClr="000000"/>
              </a:solidFill>
              <a:latin typeface="Times New Roman"/>
              <a:ea typeface="Times New Roman"/>
            </a:endParaRPr>
          </a:p>
        </p:txBody>
      </p:sp>
      <p:sp>
        <p:nvSpPr>
          <p:cNvPr id="49" name="Rectangle 48"/>
          <p:cNvSpPr/>
          <p:nvPr/>
        </p:nvSpPr>
        <p:spPr>
          <a:xfrm>
            <a:off x="8268522" y="4198342"/>
            <a:ext cx="2599710" cy="377940"/>
          </a:xfrm>
          <a:prstGeom prst="rect">
            <a:avLst/>
          </a:prstGeom>
          <a:noFill/>
          <a:ln w="1270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00" kern="0" dirty="0">
                <a:solidFill>
                  <a:srgbClr val="FFFFFF"/>
                </a:solidFill>
                <a:latin typeface="Arial"/>
                <a:ea typeface="Calibri"/>
                <a:cs typeface="Times New Roman"/>
              </a:rPr>
              <a:t>For these learning blocks the person must be </a:t>
            </a:r>
            <a:br>
              <a:rPr lang="en-NZ" sz="900" kern="0" dirty="0">
                <a:solidFill>
                  <a:srgbClr val="FFFFFF"/>
                </a:solidFill>
                <a:latin typeface="Arial"/>
                <a:ea typeface="Calibri"/>
                <a:cs typeface="Times New Roman"/>
              </a:rPr>
            </a:br>
            <a:r>
              <a:rPr lang="en-NZ" sz="900" b="1" kern="0" dirty="0">
                <a:solidFill>
                  <a:srgbClr val="FFC000"/>
                </a:solidFill>
                <a:latin typeface="Arial"/>
                <a:ea typeface="Calibri"/>
                <a:cs typeface="Times New Roman"/>
              </a:rPr>
              <a:t>STMS Practising </a:t>
            </a:r>
            <a:r>
              <a:rPr lang="en-NZ" sz="900" kern="0" dirty="0">
                <a:solidFill>
                  <a:srgbClr val="FFFFFF"/>
                </a:solidFill>
                <a:latin typeface="Arial"/>
                <a:ea typeface="Calibri"/>
                <a:cs typeface="Times New Roman"/>
              </a:rPr>
              <a:t>qualified for the level of road</a:t>
            </a:r>
            <a:endParaRPr lang="en-NZ" sz="900" kern="0" dirty="0">
              <a:solidFill>
                <a:sysClr val="windowText" lastClr="000000"/>
              </a:solidFill>
              <a:latin typeface="Times New Roman"/>
              <a:ea typeface="Times New Roman"/>
            </a:endParaRPr>
          </a:p>
        </p:txBody>
      </p:sp>
      <p:cxnSp>
        <p:nvCxnSpPr>
          <p:cNvPr id="56" name="Straight Arrow Connector 55"/>
          <p:cNvCxnSpPr>
            <a:stCxn id="41" idx="2"/>
            <a:endCxn id="42" idx="0"/>
          </p:cNvCxnSpPr>
          <p:nvPr/>
        </p:nvCxnSpPr>
        <p:spPr>
          <a:xfrm>
            <a:off x="4447268" y="5461357"/>
            <a:ext cx="0" cy="272918"/>
          </a:xfrm>
          <a:prstGeom prst="straightConnector1">
            <a:avLst/>
          </a:prstGeom>
          <a:noFill/>
          <a:ln w="19050" cap="flat" cmpd="sng" algn="ctr">
            <a:solidFill>
              <a:srgbClr val="544A4F"/>
            </a:solidFill>
            <a:prstDash val="solid"/>
            <a:miter lim="800000"/>
            <a:tailEnd type="triangle"/>
          </a:ln>
          <a:effectLst/>
        </p:spPr>
      </p:cxnSp>
      <p:sp>
        <p:nvSpPr>
          <p:cNvPr id="50" name="Rectangle 49"/>
          <p:cNvSpPr/>
          <p:nvPr/>
        </p:nvSpPr>
        <p:spPr>
          <a:xfrm>
            <a:off x="4037275" y="1224183"/>
            <a:ext cx="825642" cy="210726"/>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TTM Mentor</a:t>
            </a:r>
            <a:endParaRPr lang="en-NZ" sz="923" kern="0" dirty="0">
              <a:solidFill>
                <a:sysClr val="window" lastClr="FFFFFF"/>
              </a:solidFill>
              <a:latin typeface="Times New Roman"/>
              <a:ea typeface="Times New Roman"/>
            </a:endParaRPr>
          </a:p>
        </p:txBody>
      </p:sp>
      <p:sp>
        <p:nvSpPr>
          <p:cNvPr id="53" name="Rectangle 52"/>
          <p:cNvSpPr/>
          <p:nvPr/>
        </p:nvSpPr>
        <p:spPr>
          <a:xfrm>
            <a:off x="5955390" y="1224183"/>
            <a:ext cx="974217" cy="210726"/>
          </a:xfrm>
          <a:prstGeom prst="rect">
            <a:avLst/>
          </a:prstGeom>
          <a:solidFill>
            <a:srgbClr val="9BBB59"/>
          </a:solidFill>
          <a:ln w="19050">
            <a:solidFill>
              <a:schemeClr val="accent3"/>
            </a:solid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CoPTTM Trainer </a:t>
            </a:r>
            <a:endParaRPr lang="en-NZ" sz="923" kern="0" dirty="0">
              <a:solidFill>
                <a:sysClr val="window" lastClr="FFFFFF"/>
              </a:solidFill>
              <a:latin typeface="Times New Roman"/>
              <a:ea typeface="Times New Roman"/>
            </a:endParaRPr>
          </a:p>
        </p:txBody>
      </p:sp>
      <p:sp>
        <p:nvSpPr>
          <p:cNvPr id="54" name="Rectangle 53"/>
          <p:cNvSpPr/>
          <p:nvPr/>
        </p:nvSpPr>
        <p:spPr>
          <a:xfrm>
            <a:off x="7013034" y="1224183"/>
            <a:ext cx="1001620" cy="210726"/>
          </a:xfrm>
          <a:prstGeom prst="rect">
            <a:avLst/>
          </a:prstGeom>
          <a:solidFill>
            <a:srgbClr val="6FA8DB"/>
          </a:solidFill>
          <a:ln w="19050">
            <a:solidFill>
              <a:srgbClr val="6FA8DB"/>
            </a:solid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Specialist Trainer</a:t>
            </a:r>
            <a:endParaRPr lang="en-NZ" sz="923" kern="0" dirty="0">
              <a:solidFill>
                <a:sysClr val="window" lastClr="FFFFFF"/>
              </a:solidFill>
              <a:latin typeface="Times New Roman"/>
              <a:ea typeface="Times New Roman"/>
            </a:endParaRPr>
          </a:p>
        </p:txBody>
      </p:sp>
      <p:sp>
        <p:nvSpPr>
          <p:cNvPr id="55" name="Rectangle 54"/>
          <p:cNvSpPr/>
          <p:nvPr/>
        </p:nvSpPr>
        <p:spPr>
          <a:xfrm>
            <a:off x="4946344" y="1224183"/>
            <a:ext cx="925619" cy="210726"/>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spcAft>
                <a:spcPts val="554"/>
              </a:spcAft>
              <a:defRPr/>
            </a:pPr>
            <a:r>
              <a:rPr lang="en-NZ" sz="923" b="1" kern="0" dirty="0">
                <a:solidFill>
                  <a:sysClr val="window" lastClr="FFFFFF"/>
                </a:solidFill>
                <a:latin typeface="Arial Narrow"/>
                <a:ea typeface="Calibri"/>
              </a:rPr>
              <a:t>eLearning pack</a:t>
            </a:r>
            <a:endParaRPr lang="en-NZ" sz="923" kern="0" dirty="0">
              <a:solidFill>
                <a:sysClr val="window" lastClr="FFFFFF"/>
              </a:solidFill>
              <a:latin typeface="Times New Roman"/>
              <a:ea typeface="Times New Roman"/>
            </a:endParaRPr>
          </a:p>
        </p:txBody>
      </p:sp>
      <p:sp>
        <p:nvSpPr>
          <p:cNvPr id="57" name="Rectangle 56"/>
          <p:cNvSpPr/>
          <p:nvPr/>
        </p:nvSpPr>
        <p:spPr>
          <a:xfrm>
            <a:off x="7569412" y="5794294"/>
            <a:ext cx="1392702" cy="377246"/>
          </a:xfrm>
          <a:prstGeom prst="rect">
            <a:avLst/>
          </a:prstGeom>
          <a:solidFill>
            <a:srgbClr val="6FA8DB"/>
          </a:solidFill>
          <a:ln w="19050" cap="flat" cmpd="sng" algn="ctr">
            <a:solidFill>
              <a:srgbClr val="6FA8DB"/>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Events</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Barriers</a:t>
            </a:r>
            <a:r>
              <a:rPr lang="en-NZ" sz="1108" b="1" kern="0" dirty="0">
                <a:solidFill>
                  <a:sysClr val="window" lastClr="FFFFFF"/>
                </a:solidFill>
                <a:latin typeface="Arial Narrow"/>
                <a:ea typeface="Calibri"/>
              </a:rPr>
              <a:t> </a:t>
            </a:r>
            <a:endParaRPr lang="en-NZ" sz="1108" kern="0" dirty="0">
              <a:solidFill>
                <a:sysClr val="window" lastClr="FFFFFF"/>
              </a:solidFill>
              <a:latin typeface="Times New Roman"/>
              <a:ea typeface="Times New Roman"/>
            </a:endParaRPr>
          </a:p>
        </p:txBody>
      </p:sp>
      <p:sp>
        <p:nvSpPr>
          <p:cNvPr id="59" name="Rectangle 58"/>
          <p:cNvSpPr/>
          <p:nvPr/>
        </p:nvSpPr>
        <p:spPr>
          <a:xfrm>
            <a:off x="6159355" y="2504126"/>
            <a:ext cx="296697" cy="301628"/>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64" name="Rectangle 63"/>
          <p:cNvSpPr/>
          <p:nvPr/>
        </p:nvSpPr>
        <p:spPr>
          <a:xfrm>
            <a:off x="7632947"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66" name="Rectangle 65"/>
          <p:cNvSpPr/>
          <p:nvPr/>
        </p:nvSpPr>
        <p:spPr>
          <a:xfrm>
            <a:off x="3964124" y="970087"/>
            <a:ext cx="1121361"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r>
              <a:rPr lang="en-NZ" sz="923" i="1" kern="0" dirty="0">
                <a:solidFill>
                  <a:prstClr val="black"/>
                </a:solidFill>
                <a:latin typeface="Arial Narrow"/>
                <a:ea typeface="Calibri"/>
              </a:rPr>
              <a:t>Delivery</a:t>
            </a:r>
            <a:r>
              <a:rPr lang="en-NZ" sz="923" i="1" kern="0" dirty="0">
                <a:solidFill>
                  <a:sysClr val="window" lastClr="FFFFFF"/>
                </a:solidFill>
                <a:latin typeface="Arial Narrow"/>
                <a:ea typeface="Calibri"/>
              </a:rPr>
              <a:t> </a:t>
            </a:r>
            <a:r>
              <a:rPr lang="en-NZ" sz="923" i="1" kern="0" dirty="0">
                <a:solidFill>
                  <a:prstClr val="black"/>
                </a:solidFill>
                <a:latin typeface="Arial Narrow"/>
                <a:ea typeface="Calibri"/>
              </a:rPr>
              <a:t>options</a:t>
            </a:r>
          </a:p>
        </p:txBody>
      </p:sp>
      <p:sp>
        <p:nvSpPr>
          <p:cNvPr id="60" name="Rectangle 59"/>
          <p:cNvSpPr/>
          <p:nvPr/>
        </p:nvSpPr>
        <p:spPr>
          <a:xfrm>
            <a:off x="5798446" y="2042527"/>
            <a:ext cx="654462" cy="303862"/>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108" kern="0" dirty="0">
              <a:solidFill>
                <a:sysClr val="window" lastClr="FFFFFF"/>
              </a:solidFill>
              <a:latin typeface="Times New Roman"/>
              <a:ea typeface="Times New Roman"/>
            </a:endParaRPr>
          </a:p>
        </p:txBody>
      </p:sp>
      <p:sp>
        <p:nvSpPr>
          <p:cNvPr id="61" name="Rectangle 60"/>
          <p:cNvSpPr/>
          <p:nvPr/>
        </p:nvSpPr>
        <p:spPr>
          <a:xfrm>
            <a:off x="5151647" y="2042527"/>
            <a:ext cx="654462" cy="303862"/>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65" name="Rectangle 64"/>
          <p:cNvSpPr/>
          <p:nvPr/>
        </p:nvSpPr>
        <p:spPr>
          <a:xfrm>
            <a:off x="5358289" y="2037838"/>
            <a:ext cx="909711" cy="303862"/>
          </a:xfrm>
          <a:prstGeom prst="rect">
            <a:avLst/>
          </a:prstGeom>
          <a:no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r>
              <a:rPr lang="en-NZ" sz="1108" b="1" kern="0" dirty="0">
                <a:solidFill>
                  <a:sysClr val="window" lastClr="FFFFFF"/>
                </a:solidFill>
                <a:latin typeface="Arial Narrow"/>
                <a:ea typeface="Calibri"/>
              </a:rPr>
              <a:t>TTM Worker</a:t>
            </a:r>
            <a:endParaRPr lang="en-NZ" sz="1108" kern="0" dirty="0">
              <a:solidFill>
                <a:sysClr val="window" lastClr="FFFFFF"/>
              </a:solidFill>
              <a:latin typeface="Times New Roman"/>
              <a:ea typeface="Times New Roman"/>
            </a:endParaRPr>
          </a:p>
        </p:txBody>
      </p:sp>
      <p:cxnSp>
        <p:nvCxnSpPr>
          <p:cNvPr id="68" name="Straight Arrow Connector 67"/>
          <p:cNvCxnSpPr/>
          <p:nvPr/>
        </p:nvCxnSpPr>
        <p:spPr>
          <a:xfrm>
            <a:off x="8331077" y="1256962"/>
            <a:ext cx="436098" cy="0"/>
          </a:xfrm>
          <a:prstGeom prst="straightConnector1">
            <a:avLst/>
          </a:prstGeom>
          <a:noFill/>
          <a:ln w="19050" cap="flat" cmpd="sng" algn="ctr">
            <a:solidFill>
              <a:srgbClr val="544A4F"/>
            </a:solidFill>
            <a:prstDash val="solid"/>
            <a:miter lim="800000"/>
            <a:tailEnd type="triangle"/>
          </a:ln>
          <a:effectLst/>
        </p:spPr>
      </p:cxnSp>
      <p:sp>
        <p:nvSpPr>
          <p:cNvPr id="69" name="Text Box 2"/>
          <p:cNvSpPr txBox="1"/>
          <p:nvPr/>
        </p:nvSpPr>
        <p:spPr>
          <a:xfrm>
            <a:off x="8739040" y="1143014"/>
            <a:ext cx="2916332" cy="256850"/>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spcBef>
                <a:spcPts val="554"/>
              </a:spcBef>
              <a:spcAft>
                <a:spcPts val="554"/>
              </a:spcAft>
            </a:pPr>
            <a:r>
              <a:rPr lang="en-NZ" sz="1000" dirty="0">
                <a:solidFill>
                  <a:prstClr val="black"/>
                </a:solidFill>
                <a:latin typeface="Arial Narrow" panose="020B0606020202030204" pitchFamily="34" charset="0"/>
                <a:ea typeface="Calibri"/>
                <a:cs typeface="Times New Roman"/>
              </a:rPr>
              <a:t>Requires completion before starting next learning block</a:t>
            </a:r>
          </a:p>
        </p:txBody>
      </p:sp>
      <p:sp>
        <p:nvSpPr>
          <p:cNvPr id="71" name="Rectangle 70"/>
          <p:cNvSpPr/>
          <p:nvPr/>
        </p:nvSpPr>
        <p:spPr>
          <a:xfrm>
            <a:off x="3403419" y="974155"/>
            <a:ext cx="397024" cy="554467"/>
          </a:xfrm>
          <a:prstGeom prst="rect">
            <a:avLst/>
          </a:prstGeom>
          <a:solidFill>
            <a:schemeClr val="bg2">
              <a:lumMod val="50000"/>
            </a:schemeClr>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70" name="Rectangle 69"/>
          <p:cNvSpPr/>
          <p:nvPr/>
        </p:nvSpPr>
        <p:spPr>
          <a:xfrm>
            <a:off x="3410134" y="1097258"/>
            <a:ext cx="417977"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r>
              <a:rPr lang="en-NZ" sz="1108" b="1" kern="0" dirty="0">
                <a:solidFill>
                  <a:prstClr val="white"/>
                </a:solidFill>
                <a:latin typeface="Arial Narrow"/>
                <a:ea typeface="Calibri"/>
              </a:rPr>
              <a:t>KEY</a:t>
            </a:r>
          </a:p>
        </p:txBody>
      </p:sp>
      <p:sp>
        <p:nvSpPr>
          <p:cNvPr id="72" name="Rectangle 71"/>
          <p:cNvSpPr/>
          <p:nvPr/>
        </p:nvSpPr>
        <p:spPr>
          <a:xfrm>
            <a:off x="8041218" y="981341"/>
            <a:ext cx="1121361"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r>
              <a:rPr lang="en-NZ" sz="923" i="1" kern="0" dirty="0">
                <a:solidFill>
                  <a:prstClr val="black"/>
                </a:solidFill>
                <a:latin typeface="Arial Narrow"/>
                <a:ea typeface="Calibri"/>
              </a:rPr>
              <a:t>Prerequisites</a:t>
            </a:r>
          </a:p>
        </p:txBody>
      </p:sp>
      <p:sp>
        <p:nvSpPr>
          <p:cNvPr id="73" name="Title 60">
            <a:extLst>
              <a:ext uri="{FF2B5EF4-FFF2-40B4-BE49-F238E27FC236}">
                <a16:creationId xmlns:a16="http://schemas.microsoft.com/office/drawing/2014/main" id="{8D7A933C-8F7A-4EDC-9A90-AD93DC9FD142}"/>
              </a:ext>
            </a:extLst>
          </p:cNvPr>
          <p:cNvSpPr>
            <a:spLocks noGrp="1"/>
          </p:cNvSpPr>
          <p:nvPr>
            <p:ph type="title"/>
          </p:nvPr>
        </p:nvSpPr>
        <p:spPr>
          <a:xfrm>
            <a:off x="3411466" y="378519"/>
            <a:ext cx="8346831" cy="495954"/>
          </a:xfrm>
          <a:prstGeom prst="rect">
            <a:avLst/>
          </a:prstGeom>
          <a:solidFill>
            <a:schemeClr val="bg2">
              <a:lumMod val="50000"/>
            </a:schemeClr>
          </a:solidFill>
          <a:ln>
            <a:noFill/>
          </a:ln>
          <a:effectLst/>
        </p:spPr>
        <p:style>
          <a:lnRef idx="2">
            <a:schemeClr val="accent2"/>
          </a:lnRef>
          <a:fillRef idx="1">
            <a:schemeClr val="lt1"/>
          </a:fillRef>
          <a:effectRef idx="0">
            <a:schemeClr val="accent2"/>
          </a:effectRef>
          <a:fontRef idx="minor">
            <a:schemeClr val="dk1"/>
          </a:fontRef>
        </p:style>
        <p:txBody>
          <a:bodyPr>
            <a:noAutofit/>
          </a:bodyPr>
          <a:lstStyle/>
          <a:p>
            <a:pPr algn="ctr"/>
            <a:r>
              <a:rPr lang="en-NZ" kern="0" spc="185" dirty="0">
                <a:solidFill>
                  <a:schemeClr val="bg1"/>
                </a:solidFill>
                <a:latin typeface="Arial Narrow"/>
                <a:ea typeface="Calibri"/>
                <a:cs typeface="Times New Roman"/>
              </a:rPr>
              <a:t>Map of CoPTTM learning blocks</a:t>
            </a:r>
          </a:p>
        </p:txBody>
      </p:sp>
      <p:grpSp>
        <p:nvGrpSpPr>
          <p:cNvPr id="2" name="Group 1"/>
          <p:cNvGrpSpPr/>
          <p:nvPr/>
        </p:nvGrpSpPr>
        <p:grpSpPr>
          <a:xfrm>
            <a:off x="10174305" y="2092454"/>
            <a:ext cx="1393522" cy="422031"/>
            <a:chOff x="7763290" y="1981074"/>
            <a:chExt cx="1509649" cy="457200"/>
          </a:xfrm>
        </p:grpSpPr>
        <p:sp>
          <p:nvSpPr>
            <p:cNvPr id="24" name="Rectangle 23"/>
            <p:cNvSpPr/>
            <p:nvPr/>
          </p:nvSpPr>
          <p:spPr>
            <a:xfrm>
              <a:off x="7764179" y="1981074"/>
              <a:ext cx="1508760" cy="457200"/>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76" name="Rectangle 75"/>
            <p:cNvSpPr/>
            <p:nvPr/>
          </p:nvSpPr>
          <p:spPr>
            <a:xfrm>
              <a:off x="7773552" y="1990798"/>
              <a:ext cx="728463" cy="437752"/>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74" name="Rectangle 73"/>
            <p:cNvSpPr/>
            <p:nvPr/>
          </p:nvSpPr>
          <p:spPr>
            <a:xfrm>
              <a:off x="7763290" y="1981074"/>
              <a:ext cx="1508760" cy="457200"/>
            </a:xfrm>
            <a:prstGeom prst="rect">
              <a:avLst/>
            </a:prstGeom>
            <a:no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Manager of activities requiring TTM</a:t>
              </a:r>
              <a:endParaRPr lang="en-NZ" sz="1108" kern="0" dirty="0">
                <a:solidFill>
                  <a:sysClr val="window" lastClr="FFFFFF"/>
                </a:solidFill>
                <a:latin typeface="Times New Roman"/>
                <a:ea typeface="Times New Roman"/>
              </a:endParaRPr>
            </a:p>
          </p:txBody>
        </p:sp>
      </p:grpSp>
      <p:sp>
        <p:nvSpPr>
          <p:cNvPr id="75" name="Rectangle 74">
            <a:extLst>
              <a:ext uri="{FF2B5EF4-FFF2-40B4-BE49-F238E27FC236}">
                <a16:creationId xmlns:a16="http://schemas.microsoft.com/office/drawing/2014/main" id="{64BA1FD3-4532-4F7B-8C0C-43B80129F871}"/>
              </a:ext>
            </a:extLst>
          </p:cNvPr>
          <p:cNvSpPr/>
          <p:nvPr/>
        </p:nvSpPr>
        <p:spPr>
          <a:xfrm>
            <a:off x="6134737"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77" name="Rectangle 76">
            <a:extLst>
              <a:ext uri="{FF2B5EF4-FFF2-40B4-BE49-F238E27FC236}">
                <a16:creationId xmlns:a16="http://schemas.microsoft.com/office/drawing/2014/main" id="{A3AE58C5-F56F-44B1-8D89-B792DB0009DC}"/>
              </a:ext>
            </a:extLst>
          </p:cNvPr>
          <p:cNvSpPr/>
          <p:nvPr/>
        </p:nvSpPr>
        <p:spPr>
          <a:xfrm>
            <a:off x="4597842"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cxnSp>
        <p:nvCxnSpPr>
          <p:cNvPr id="78" name="Straight Arrow Connector 77">
            <a:extLst>
              <a:ext uri="{FF2B5EF4-FFF2-40B4-BE49-F238E27FC236}">
                <a16:creationId xmlns:a16="http://schemas.microsoft.com/office/drawing/2014/main" id="{7180930D-EBBE-496A-95FC-774DA3F18A34}"/>
              </a:ext>
            </a:extLst>
          </p:cNvPr>
          <p:cNvCxnSpPr/>
          <p:nvPr/>
        </p:nvCxnSpPr>
        <p:spPr>
          <a:xfrm>
            <a:off x="8331077" y="1411707"/>
            <a:ext cx="436098" cy="0"/>
          </a:xfrm>
          <a:prstGeom prst="straightConnector1">
            <a:avLst/>
          </a:prstGeom>
          <a:noFill/>
          <a:ln w="19050" cap="flat" cmpd="sng" algn="ctr">
            <a:solidFill>
              <a:srgbClr val="544A4F"/>
            </a:solidFill>
            <a:prstDash val="sysDot"/>
            <a:miter lim="800000"/>
            <a:tailEnd type="triangle"/>
          </a:ln>
          <a:effectLst/>
        </p:spPr>
      </p:cxnSp>
      <p:sp>
        <p:nvSpPr>
          <p:cNvPr id="79" name="Text Box 2">
            <a:extLst>
              <a:ext uri="{FF2B5EF4-FFF2-40B4-BE49-F238E27FC236}">
                <a16:creationId xmlns:a16="http://schemas.microsoft.com/office/drawing/2014/main" id="{40AF357A-7CC6-4CFA-912E-2267AFBB1DEC}"/>
              </a:ext>
            </a:extLst>
          </p:cNvPr>
          <p:cNvSpPr txBox="1"/>
          <p:nvPr/>
        </p:nvSpPr>
        <p:spPr>
          <a:xfrm>
            <a:off x="8739040" y="1304792"/>
            <a:ext cx="2916332" cy="256850"/>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spcBef>
                <a:spcPts val="554"/>
              </a:spcBef>
              <a:spcAft>
                <a:spcPts val="554"/>
              </a:spcAft>
            </a:pPr>
            <a:r>
              <a:rPr lang="en-NZ" sz="1000" dirty="0">
                <a:solidFill>
                  <a:prstClr val="black"/>
                </a:solidFill>
                <a:latin typeface="Arial Narrow" panose="020B0606020202030204" pitchFamily="34" charset="0"/>
                <a:ea typeface="Calibri"/>
                <a:cs typeface="Times New Roman"/>
              </a:rPr>
              <a:t>Learning block can be combined with next learning block</a:t>
            </a:r>
          </a:p>
        </p:txBody>
      </p:sp>
      <p:sp>
        <p:nvSpPr>
          <p:cNvPr id="80" name="Title 1">
            <a:extLst>
              <a:ext uri="{FF2B5EF4-FFF2-40B4-BE49-F238E27FC236}">
                <a16:creationId xmlns:a16="http://schemas.microsoft.com/office/drawing/2014/main" id="{93B48963-56C4-44CF-A9D1-D3327C7CEC2C}"/>
              </a:ext>
            </a:extLst>
          </p:cNvPr>
          <p:cNvSpPr txBox="1">
            <a:spLocks/>
          </p:cNvSpPr>
          <p:nvPr/>
        </p:nvSpPr>
        <p:spPr bwMode="auto">
          <a:xfrm>
            <a:off x="68095" y="335280"/>
            <a:ext cx="2889114" cy="577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456B"/>
                </a:solidFill>
                <a:latin typeface="Arial" pitchFamily="34" charset="0"/>
                <a:cs typeface="Arial" pitchFamily="34" charset="0"/>
              </a:defRPr>
            </a:lvl2pPr>
            <a:lvl3pPr algn="l" rtl="0" eaLnBrk="0" fontAlgn="base" hangingPunct="0">
              <a:spcBef>
                <a:spcPct val="0"/>
              </a:spcBef>
              <a:spcAft>
                <a:spcPct val="0"/>
              </a:spcAft>
              <a:defRPr sz="3200" b="1">
                <a:solidFill>
                  <a:srgbClr val="00456B"/>
                </a:solidFill>
                <a:latin typeface="Arial" pitchFamily="34" charset="0"/>
                <a:cs typeface="Arial" pitchFamily="34" charset="0"/>
              </a:defRPr>
            </a:lvl3pPr>
            <a:lvl4pPr algn="l" rtl="0" eaLnBrk="0" fontAlgn="base" hangingPunct="0">
              <a:spcBef>
                <a:spcPct val="0"/>
              </a:spcBef>
              <a:spcAft>
                <a:spcPct val="0"/>
              </a:spcAft>
              <a:defRPr sz="3200" b="1">
                <a:solidFill>
                  <a:srgbClr val="00456B"/>
                </a:solidFill>
                <a:latin typeface="Arial" pitchFamily="34" charset="0"/>
                <a:cs typeface="Arial" pitchFamily="34" charset="0"/>
              </a:defRPr>
            </a:lvl4pPr>
            <a:lvl5pPr algn="l" rtl="0" eaLnBrk="0" fontAlgn="base" hangingPunct="0">
              <a:spcBef>
                <a:spcPct val="0"/>
              </a:spcBef>
              <a:spcAft>
                <a:spcPct val="0"/>
              </a:spcAft>
              <a:defRPr sz="3200" b="1">
                <a:solidFill>
                  <a:srgbClr val="00456B"/>
                </a:solidFill>
                <a:latin typeface="Arial" pitchFamily="34" charset="0"/>
                <a:cs typeface="Arial" pitchFamily="34" charset="0"/>
              </a:defRPr>
            </a:lvl5pPr>
            <a:lvl6pPr marL="457200" algn="l" rtl="0" fontAlgn="base">
              <a:spcBef>
                <a:spcPct val="0"/>
              </a:spcBef>
              <a:spcAft>
                <a:spcPct val="0"/>
              </a:spcAft>
              <a:defRPr sz="3200" b="1">
                <a:solidFill>
                  <a:srgbClr val="00456B"/>
                </a:solidFill>
                <a:latin typeface="Arial" pitchFamily="34" charset="0"/>
                <a:cs typeface="Arial" pitchFamily="34" charset="0"/>
              </a:defRPr>
            </a:lvl6pPr>
            <a:lvl7pPr marL="914400" algn="l" rtl="0" fontAlgn="base">
              <a:spcBef>
                <a:spcPct val="0"/>
              </a:spcBef>
              <a:spcAft>
                <a:spcPct val="0"/>
              </a:spcAft>
              <a:defRPr sz="3200" b="1">
                <a:solidFill>
                  <a:srgbClr val="00456B"/>
                </a:solidFill>
                <a:latin typeface="Arial" pitchFamily="34" charset="0"/>
                <a:cs typeface="Arial" pitchFamily="34" charset="0"/>
              </a:defRPr>
            </a:lvl7pPr>
            <a:lvl8pPr marL="1371600" algn="l" rtl="0" fontAlgn="base">
              <a:spcBef>
                <a:spcPct val="0"/>
              </a:spcBef>
              <a:spcAft>
                <a:spcPct val="0"/>
              </a:spcAft>
              <a:defRPr sz="3200" b="1">
                <a:solidFill>
                  <a:srgbClr val="00456B"/>
                </a:solidFill>
                <a:latin typeface="Arial" pitchFamily="34" charset="0"/>
                <a:cs typeface="Arial" pitchFamily="34" charset="0"/>
              </a:defRPr>
            </a:lvl8pPr>
            <a:lvl9pPr marL="1828800" algn="l" rtl="0" fontAlgn="base">
              <a:spcBef>
                <a:spcPct val="0"/>
              </a:spcBef>
              <a:spcAft>
                <a:spcPct val="0"/>
              </a:spcAft>
              <a:defRPr sz="3200" b="1">
                <a:solidFill>
                  <a:srgbClr val="00456B"/>
                </a:solidFill>
                <a:latin typeface="Arial" pitchFamily="34" charset="0"/>
                <a:cs typeface="Arial" pitchFamily="34" charset="0"/>
              </a:defRPr>
            </a:lvl9pPr>
          </a:lstStyle>
          <a:p>
            <a:r>
              <a:rPr lang="en-NZ"/>
              <a:t>Map of learning blocks</a:t>
            </a:r>
            <a:endParaRPr lang="en-NZ" dirty="0"/>
          </a:p>
        </p:txBody>
      </p:sp>
      <p:pic>
        <p:nvPicPr>
          <p:cNvPr id="81" name="Picture 80">
            <a:extLst>
              <a:ext uri="{FF2B5EF4-FFF2-40B4-BE49-F238E27FC236}">
                <a16:creationId xmlns:a16="http://schemas.microsoft.com/office/drawing/2014/main" id="{B57BC8B2-CEB3-4293-B8D5-608FFEB697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160694" y="2060917"/>
            <a:ext cx="1305560" cy="279400"/>
          </a:xfrm>
          <a:prstGeom prst="rect">
            <a:avLst/>
          </a:prstGeom>
        </p:spPr>
      </p:pic>
      <p:sp>
        <p:nvSpPr>
          <p:cNvPr id="83" name="Rectangle 82">
            <a:extLst>
              <a:ext uri="{FF2B5EF4-FFF2-40B4-BE49-F238E27FC236}">
                <a16:creationId xmlns:a16="http://schemas.microsoft.com/office/drawing/2014/main" id="{0F493BE9-FE06-4766-856F-49015C574EFD}"/>
              </a:ext>
            </a:extLst>
          </p:cNvPr>
          <p:cNvSpPr/>
          <p:nvPr/>
        </p:nvSpPr>
        <p:spPr>
          <a:xfrm>
            <a:off x="2607262" y="1652953"/>
            <a:ext cx="8716058" cy="5205047"/>
          </a:xfrm>
          <a:prstGeom prst="rect">
            <a:avLst/>
          </a:prstGeom>
          <a:solidFill>
            <a:srgbClr val="DDD9C3">
              <a:alpha val="94000"/>
            </a:srgbClr>
          </a:solidFill>
          <a:ln>
            <a:solidFill>
              <a:schemeClr val="tx1">
                <a:lumMod val="50000"/>
                <a:lumOff val="50000"/>
              </a:schemeClr>
            </a:solidFill>
          </a:ln>
        </p:spPr>
      </p:sp>
      <p:sp>
        <p:nvSpPr>
          <p:cNvPr id="8" name="TextBox 7">
            <a:extLst>
              <a:ext uri="{FF2B5EF4-FFF2-40B4-BE49-F238E27FC236}">
                <a16:creationId xmlns:a16="http://schemas.microsoft.com/office/drawing/2014/main" id="{D3A1AEAC-AE00-4E50-9E6E-E5B1646850E2}"/>
              </a:ext>
            </a:extLst>
          </p:cNvPr>
          <p:cNvSpPr txBox="1"/>
          <p:nvPr/>
        </p:nvSpPr>
        <p:spPr>
          <a:xfrm>
            <a:off x="2708031" y="2601682"/>
            <a:ext cx="8317523" cy="4667945"/>
          </a:xfrm>
          <a:prstGeom prst="rect">
            <a:avLst/>
          </a:prstGeom>
          <a:noFill/>
        </p:spPr>
        <p:txBody>
          <a:bodyPr wrap="square" rtlCol="0">
            <a:spAutoFit/>
          </a:bodyPr>
          <a:lstStyle/>
          <a:p>
            <a:pPr marL="274638" indent="-274638">
              <a:spcAft>
                <a:spcPts val="800"/>
              </a:spcAft>
              <a:buFont typeface="Arial" panose="020B0604020202020204" pitchFamily="34" charset="0"/>
              <a:buChar char="•"/>
            </a:pPr>
            <a:r>
              <a:rPr lang="en-NZ" sz="2400" dirty="0">
                <a:latin typeface="Arial" panose="020B0604020202020204" pitchFamily="34" charset="0"/>
                <a:cs typeface="Arial" panose="020B0604020202020204" pitchFamily="34" charset="0"/>
              </a:rPr>
              <a:t>1 day training plus on site practice</a:t>
            </a:r>
          </a:p>
          <a:p>
            <a:pPr marL="274638" indent="-274638">
              <a:spcAft>
                <a:spcPts val="800"/>
              </a:spcAft>
              <a:buFont typeface="Arial" panose="020B0604020202020204" pitchFamily="34" charset="0"/>
              <a:buChar char="•"/>
            </a:pPr>
            <a:r>
              <a:rPr lang="en-NZ" sz="2400" dirty="0">
                <a:latin typeface="Arial" panose="020B0604020202020204" pitchFamily="34" charset="0"/>
                <a:cs typeface="Arial" panose="020B0604020202020204" pitchFamily="34" charset="0"/>
              </a:rPr>
              <a:t>Delivered by CoPTTM Level 2/3 Trainer </a:t>
            </a:r>
          </a:p>
          <a:p>
            <a:pPr marL="274638" indent="-274638">
              <a:spcAft>
                <a:spcPts val="800"/>
              </a:spcAft>
              <a:buFont typeface="Arial" panose="020B0604020202020204" pitchFamily="34" charset="0"/>
              <a:buChar char="•"/>
            </a:pPr>
            <a:r>
              <a:rPr lang="en-NZ" sz="2400" dirty="0">
                <a:latin typeface="Arial" panose="020B0604020202020204" pitchFamily="34" charset="0"/>
                <a:cs typeface="Arial" panose="020B0604020202020204" pitchFamily="34" charset="0"/>
              </a:rPr>
              <a:t>Covers risks and mitigation L3 roads,</a:t>
            </a:r>
            <a:r>
              <a:rPr lang="en-GB" sz="2400" dirty="0">
                <a:latin typeface="Arial" panose="020B0604020202020204" pitchFamily="34" charset="0"/>
                <a:cs typeface="Arial" panose="020B0604020202020204" pitchFamily="34" charset="0"/>
              </a:rPr>
              <a:t> L3 static layout distances, closure types, installation procedures, site access, mobile operations, semi static operations and inspections, interchanges and detours, chicanes, emergency response</a:t>
            </a:r>
            <a:endParaRPr lang="en-NZ" sz="2400" dirty="0">
              <a:latin typeface="Arial" panose="020B0604020202020204" pitchFamily="34" charset="0"/>
              <a:cs typeface="Arial" panose="020B0604020202020204" pitchFamily="34" charset="0"/>
            </a:endParaRPr>
          </a:p>
          <a:p>
            <a:pPr marL="274638" indent="-274638">
              <a:spcAft>
                <a:spcPts val="800"/>
              </a:spcAft>
              <a:buFont typeface="Arial" panose="020B0604020202020204" pitchFamily="34" charset="0"/>
              <a:buChar char="•"/>
            </a:pPr>
            <a:r>
              <a:rPr lang="en-NZ" sz="2400" dirty="0">
                <a:latin typeface="Arial" panose="020B0604020202020204" pitchFamily="34" charset="0"/>
                <a:cs typeface="Arial" panose="020B0604020202020204" pitchFamily="34" charset="0"/>
              </a:rPr>
              <a:t>3 sites verified by TTM Verifier, 1 site assessed by CoPTTM Assessor </a:t>
            </a:r>
          </a:p>
          <a:p>
            <a:pPr marL="274638" indent="-274638">
              <a:spcAft>
                <a:spcPts val="800"/>
              </a:spcAft>
              <a:buFont typeface="Arial" panose="020B0604020202020204" pitchFamily="34" charset="0"/>
              <a:buChar char="•"/>
            </a:pPr>
            <a:r>
              <a:rPr lang="en-NZ" sz="2400" dirty="0">
                <a:latin typeface="Arial" panose="020B0604020202020204" pitchFamily="34" charset="0"/>
                <a:cs typeface="Arial" panose="020B0604020202020204" pitchFamily="34" charset="0"/>
              </a:rPr>
              <a:t>Warrant and Unit Standard</a:t>
            </a:r>
            <a:endParaRPr lang="en-GB" sz="2400" dirty="0">
              <a:latin typeface="Arial" panose="020B0604020202020204" pitchFamily="34" charset="0"/>
              <a:cs typeface="Arial" panose="020B0604020202020204" pitchFamily="34" charset="0"/>
            </a:endParaRPr>
          </a:p>
          <a:p>
            <a:pPr marL="274638" indent="-274638">
              <a:spcAft>
                <a:spcPts val="800"/>
              </a:spcAft>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pic>
        <p:nvPicPr>
          <p:cNvPr id="85" name="Picture 84">
            <a:extLst>
              <a:ext uri="{FF2B5EF4-FFF2-40B4-BE49-F238E27FC236}">
                <a16:creationId xmlns:a16="http://schemas.microsoft.com/office/drawing/2014/main" id="{7E71F3DD-501B-44A7-9E57-7AC702B3ABD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270261" y="1626577"/>
            <a:ext cx="4077677" cy="941706"/>
          </a:xfrm>
          <a:prstGeom prst="rect">
            <a:avLst/>
          </a:prstGeom>
        </p:spPr>
      </p:pic>
    </p:spTree>
    <p:custDataLst>
      <p:tags r:id="rId1"/>
    </p:custDataLst>
    <p:extLst>
      <p:ext uri="{BB962C8B-B14F-4D97-AF65-F5344CB8AC3E}">
        <p14:creationId xmlns:p14="http://schemas.microsoft.com/office/powerpoint/2010/main" val="251618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500" fill="hold"/>
                                        <p:tgtEl>
                                          <p:spTgt spid="85"/>
                                        </p:tgtEl>
                                        <p:attrNameLst>
                                          <p:attrName>ppt_w</p:attrName>
                                        </p:attrNameLst>
                                      </p:cBhvr>
                                      <p:tavLst>
                                        <p:tav tm="0">
                                          <p:val>
                                            <p:fltVal val="0"/>
                                          </p:val>
                                        </p:tav>
                                        <p:tav tm="100000">
                                          <p:val>
                                            <p:strVal val="#ppt_w"/>
                                          </p:val>
                                        </p:tav>
                                      </p:tavLst>
                                    </p:anim>
                                    <p:anim calcmode="lin" valueType="num">
                                      <p:cBhvr>
                                        <p:cTn id="8" dur="500" fill="hold"/>
                                        <p:tgtEl>
                                          <p:spTgt spid="85"/>
                                        </p:tgtEl>
                                        <p:attrNameLst>
                                          <p:attrName>ppt_h</p:attrName>
                                        </p:attrNameLst>
                                      </p:cBhvr>
                                      <p:tavLst>
                                        <p:tav tm="0">
                                          <p:val>
                                            <p:fltVal val="0"/>
                                          </p:val>
                                        </p:tav>
                                        <p:tav tm="100000">
                                          <p:val>
                                            <p:strVal val="#ppt_h"/>
                                          </p:val>
                                        </p:tav>
                                      </p:tavLst>
                                    </p:anim>
                                    <p:animEffect transition="in" filter="fade">
                                      <p:cBhvr>
                                        <p:cTn id="9" dur="500"/>
                                        <p:tgtEl>
                                          <p:spTgt spid="85"/>
                                        </p:tgtEl>
                                      </p:cBhvr>
                                    </p:animEffect>
                                    <p:anim calcmode="lin" valueType="num">
                                      <p:cBhvr>
                                        <p:cTn id="10" dur="500" fill="hold"/>
                                        <p:tgtEl>
                                          <p:spTgt spid="85"/>
                                        </p:tgtEl>
                                        <p:attrNameLst>
                                          <p:attrName>ppt_x</p:attrName>
                                        </p:attrNameLst>
                                      </p:cBhvr>
                                      <p:tavLst>
                                        <p:tav tm="0">
                                          <p:val>
                                            <p:fltVal val="0.5"/>
                                          </p:val>
                                        </p:tav>
                                        <p:tav tm="100000">
                                          <p:val>
                                            <p:strVal val="#ppt_x"/>
                                          </p:val>
                                        </p:tav>
                                      </p:tavLst>
                                    </p:anim>
                                    <p:anim calcmode="lin" valueType="num">
                                      <p:cBhvr>
                                        <p:cTn id="11" dur="500" fill="hold"/>
                                        <p:tgtEl>
                                          <p:spTgt spid="85"/>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500"/>
                                        <p:tgtEl>
                                          <p:spTgt spid="8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97249" y="0"/>
            <a:ext cx="9194751" cy="6858000"/>
          </a:xfrm>
          <a:prstGeom prst="rect">
            <a:avLst/>
          </a:prstGeom>
          <a:solidFill>
            <a:srgbClr val="DDD9C3"/>
          </a:solidFill>
          <a:ln>
            <a:noFill/>
          </a:ln>
        </p:spPr>
      </p:sp>
      <p:sp>
        <p:nvSpPr>
          <p:cNvPr id="67" name="Rectangle 66"/>
          <p:cNvSpPr/>
          <p:nvPr/>
        </p:nvSpPr>
        <p:spPr>
          <a:xfrm>
            <a:off x="3405214" y="975292"/>
            <a:ext cx="8366174" cy="55409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en-NZ" sz="1662">
              <a:solidFill>
                <a:prstClr val="white"/>
              </a:solidFill>
              <a:latin typeface="Calibri"/>
            </a:endParaRPr>
          </a:p>
        </p:txBody>
      </p:sp>
      <p:sp>
        <p:nvSpPr>
          <p:cNvPr id="6" name="Text Box 3"/>
          <p:cNvSpPr txBox="1"/>
          <p:nvPr/>
        </p:nvSpPr>
        <p:spPr>
          <a:xfrm>
            <a:off x="7293101" y="4178636"/>
            <a:ext cx="4478286" cy="2290553"/>
          </a:xfrm>
          <a:prstGeom prst="rect">
            <a:avLst/>
          </a:prstGeom>
          <a:solidFill>
            <a:srgbClr val="4F81BD"/>
          </a:solidFill>
          <a:ln w="12700">
            <a:solidFill>
              <a:srgbClr val="4F81BD"/>
            </a:solidFill>
          </a:ln>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292" kern="0">
                <a:solidFill>
                  <a:sysClr val="windowText" lastClr="000000"/>
                </a:solidFill>
                <a:latin typeface="Times New Roman"/>
                <a:ea typeface="Times New Roman"/>
              </a:rPr>
              <a:t> </a:t>
            </a:r>
            <a:endParaRPr lang="en-NZ" sz="1108" kern="0">
              <a:solidFill>
                <a:sysClr val="windowText" lastClr="000000"/>
              </a:solidFill>
              <a:latin typeface="Times New Roman"/>
              <a:ea typeface="Times New Roman"/>
            </a:endParaRPr>
          </a:p>
        </p:txBody>
      </p:sp>
      <p:sp>
        <p:nvSpPr>
          <p:cNvPr id="7" name="Rectangle: Rounded Corners 255"/>
          <p:cNvSpPr/>
          <p:nvPr/>
        </p:nvSpPr>
        <p:spPr>
          <a:xfrm>
            <a:off x="3412834" y="1764833"/>
            <a:ext cx="4662854" cy="2287913"/>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9" name="Rectangle 8"/>
          <p:cNvSpPr/>
          <p:nvPr/>
        </p:nvSpPr>
        <p:spPr>
          <a:xfrm>
            <a:off x="5154773" y="2504366"/>
            <a:ext cx="1301262"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a:solidFill>
                  <a:sysClr val="window" lastClr="FFFFFF"/>
                </a:solidFill>
                <a:latin typeface="Arial Narrow"/>
                <a:ea typeface="Calibri"/>
              </a:rPr>
              <a:t>TC  </a:t>
            </a:r>
            <a:endParaRPr lang="en-NZ" sz="1108" kern="0">
              <a:solidFill>
                <a:sysClr val="window" lastClr="FFFFFF"/>
              </a:solidFill>
              <a:latin typeface="Times New Roman"/>
              <a:ea typeface="Times New Roman"/>
            </a:endParaRPr>
          </a:p>
        </p:txBody>
      </p:sp>
      <p:sp>
        <p:nvSpPr>
          <p:cNvPr id="10" name="Rectangle 9"/>
          <p:cNvSpPr/>
          <p:nvPr/>
        </p:nvSpPr>
        <p:spPr>
          <a:xfrm>
            <a:off x="6738750" y="2047217"/>
            <a:ext cx="969469" cy="303862"/>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a:solidFill>
                  <a:sysClr val="window" lastClr="FFFFFF"/>
                </a:solidFill>
                <a:latin typeface="Arial Narrow"/>
                <a:ea typeface="Calibri"/>
              </a:rPr>
              <a:t>Mobile Driver </a:t>
            </a:r>
            <a:endParaRPr lang="en-NZ" sz="1108" kern="0">
              <a:solidFill>
                <a:sysClr val="window" lastClr="FFFFFF"/>
              </a:solidFill>
              <a:latin typeface="Times New Roman"/>
              <a:ea typeface="Times New Roman"/>
            </a:endParaRPr>
          </a:p>
        </p:txBody>
      </p:sp>
      <p:sp>
        <p:nvSpPr>
          <p:cNvPr id="11" name="Rectangle 10"/>
          <p:cNvSpPr/>
          <p:nvPr/>
        </p:nvSpPr>
        <p:spPr>
          <a:xfrm>
            <a:off x="5152761" y="2961515"/>
            <a:ext cx="1301262" cy="303862"/>
          </a:xfrm>
          <a:prstGeom prst="rect">
            <a:avLst/>
          </a:prstGeom>
          <a:solidFill>
            <a:srgbClr val="9BBB59"/>
          </a:solidFill>
          <a:ln w="19050">
            <a:solidFill>
              <a:schemeClr val="tx1"/>
            </a:solidFill>
            <a:prstDash val="sysDot"/>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Universal STMS</a:t>
            </a:r>
            <a:endParaRPr lang="en-NZ" sz="1108" kern="0" dirty="0">
              <a:solidFill>
                <a:sysClr val="window" lastClr="FFFFFF"/>
              </a:solidFill>
              <a:latin typeface="Times New Roman"/>
              <a:ea typeface="Times New Roman"/>
            </a:endParaRPr>
          </a:p>
        </p:txBody>
      </p:sp>
      <p:sp>
        <p:nvSpPr>
          <p:cNvPr id="12" name="Rectangle 11"/>
          <p:cNvSpPr/>
          <p:nvPr/>
        </p:nvSpPr>
        <p:spPr>
          <a:xfrm>
            <a:off x="3707238" y="3590690"/>
            <a:ext cx="1129846"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L1</a:t>
            </a:r>
            <a:endParaRPr lang="en-NZ" sz="1108" kern="0" dirty="0">
              <a:solidFill>
                <a:sysClr val="window" lastClr="FFFFFF"/>
              </a:solidFill>
              <a:latin typeface="Times New Roman"/>
              <a:ea typeface="Times New Roman"/>
            </a:endParaRPr>
          </a:p>
        </p:txBody>
      </p:sp>
      <p:sp>
        <p:nvSpPr>
          <p:cNvPr id="13" name="Rectangle 12"/>
          <p:cNvSpPr/>
          <p:nvPr/>
        </p:nvSpPr>
        <p:spPr>
          <a:xfrm>
            <a:off x="5238816" y="3590691"/>
            <a:ext cx="1129846" cy="303659"/>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L2</a:t>
            </a:r>
            <a:endParaRPr lang="en-NZ" sz="1108" kern="0" dirty="0">
              <a:solidFill>
                <a:sysClr val="window" lastClr="FFFFFF"/>
              </a:solidFill>
              <a:latin typeface="Times New Roman"/>
              <a:ea typeface="Times New Roman"/>
            </a:endParaRPr>
          </a:p>
        </p:txBody>
      </p:sp>
      <p:sp>
        <p:nvSpPr>
          <p:cNvPr id="14" name="Rectangle 13"/>
          <p:cNvSpPr/>
          <p:nvPr/>
        </p:nvSpPr>
        <p:spPr>
          <a:xfrm>
            <a:off x="6734955" y="3590690"/>
            <a:ext cx="1129846"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L3</a:t>
            </a:r>
            <a:endParaRPr lang="en-NZ" sz="1108" kern="0" dirty="0">
              <a:solidFill>
                <a:sysClr val="window" lastClr="FFFFFF"/>
              </a:solidFill>
              <a:latin typeface="Times New Roman"/>
              <a:ea typeface="Times New Roman"/>
            </a:endParaRPr>
          </a:p>
        </p:txBody>
      </p:sp>
      <p:cxnSp>
        <p:nvCxnSpPr>
          <p:cNvPr id="15" name="Straight Arrow Connector 14"/>
          <p:cNvCxnSpPr/>
          <p:nvPr/>
        </p:nvCxnSpPr>
        <p:spPr>
          <a:xfrm>
            <a:off x="5800715" y="2351080"/>
            <a:ext cx="0" cy="153287"/>
          </a:xfrm>
          <a:prstGeom prst="straightConnector1">
            <a:avLst/>
          </a:prstGeom>
          <a:noFill/>
          <a:ln w="19050" cap="flat" cmpd="sng" algn="ctr">
            <a:solidFill>
              <a:srgbClr val="544A4F"/>
            </a:solidFill>
            <a:prstDash val="solid"/>
            <a:miter lim="800000"/>
            <a:tailEnd type="triangle"/>
          </a:ln>
          <a:effectLst/>
        </p:spPr>
      </p:cxnSp>
      <p:cxnSp>
        <p:nvCxnSpPr>
          <p:cNvPr id="16" name="Straight Arrow Connector 15"/>
          <p:cNvCxnSpPr/>
          <p:nvPr/>
        </p:nvCxnSpPr>
        <p:spPr>
          <a:xfrm flipH="1">
            <a:off x="5798703" y="2808230"/>
            <a:ext cx="2012" cy="153287"/>
          </a:xfrm>
          <a:prstGeom prst="straightConnector1">
            <a:avLst/>
          </a:prstGeom>
          <a:noFill/>
          <a:ln w="19050" cap="flat" cmpd="sng" algn="ctr">
            <a:solidFill>
              <a:srgbClr val="544A4F"/>
            </a:solidFill>
            <a:prstDash val="solid"/>
            <a:miter lim="800000"/>
            <a:tailEnd type="triangle"/>
          </a:ln>
          <a:effectLst/>
        </p:spPr>
      </p:cxnSp>
      <p:sp>
        <p:nvSpPr>
          <p:cNvPr id="17" name="Text Box 264"/>
          <p:cNvSpPr txBox="1"/>
          <p:nvPr/>
        </p:nvSpPr>
        <p:spPr>
          <a:xfrm>
            <a:off x="3409021" y="1641871"/>
            <a:ext cx="4667421"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TTM crew</a:t>
            </a:r>
            <a:endParaRPr lang="en-NZ" sz="1108" kern="0" spc="185" dirty="0">
              <a:solidFill>
                <a:sysClr val="windowText" lastClr="000000"/>
              </a:solidFill>
              <a:latin typeface="Arial"/>
              <a:ea typeface="Calibri"/>
              <a:cs typeface="Times New Roman"/>
            </a:endParaRPr>
          </a:p>
        </p:txBody>
      </p:sp>
      <p:cxnSp>
        <p:nvCxnSpPr>
          <p:cNvPr id="18" name="Straight Arrow Connector 17"/>
          <p:cNvCxnSpPr>
            <a:endCxn id="10" idx="1"/>
          </p:cNvCxnSpPr>
          <p:nvPr/>
        </p:nvCxnSpPr>
        <p:spPr>
          <a:xfrm>
            <a:off x="6456035" y="2199148"/>
            <a:ext cx="282714" cy="0"/>
          </a:xfrm>
          <a:prstGeom prst="straightConnector1">
            <a:avLst/>
          </a:prstGeom>
          <a:noFill/>
          <a:ln w="19050" cap="flat" cmpd="sng" algn="ctr">
            <a:solidFill>
              <a:srgbClr val="544A4F"/>
            </a:solidFill>
            <a:prstDash val="solid"/>
            <a:miter lim="800000"/>
            <a:tailEnd type="triangle"/>
          </a:ln>
          <a:effectLst/>
        </p:spPr>
      </p:cxnSp>
      <p:sp>
        <p:nvSpPr>
          <p:cNvPr id="19" name="Rectangle: Rounded Corners 267"/>
          <p:cNvSpPr/>
          <p:nvPr/>
        </p:nvSpPr>
        <p:spPr>
          <a:xfrm>
            <a:off x="8207392" y="1755888"/>
            <a:ext cx="3549738" cy="95566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20" name="Rectangle: Rounded Corners 268"/>
          <p:cNvSpPr/>
          <p:nvPr/>
        </p:nvSpPr>
        <p:spPr>
          <a:xfrm>
            <a:off x="8207155" y="2951650"/>
            <a:ext cx="3549737" cy="1103070"/>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21" name="Rectangle 20"/>
          <p:cNvSpPr/>
          <p:nvPr/>
        </p:nvSpPr>
        <p:spPr>
          <a:xfrm>
            <a:off x="8392190" y="2092454"/>
            <a:ext cx="1625781" cy="422031"/>
          </a:xfrm>
          <a:prstGeom prst="rect">
            <a:avLst/>
          </a:prstGeom>
          <a:solidFill>
            <a:srgbClr val="544A4F"/>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spcAft>
                <a:spcPts val="554"/>
              </a:spcAft>
              <a:defRPr/>
            </a:pPr>
            <a:r>
              <a:rPr lang="en-NZ" sz="1108" b="1" kern="0" dirty="0">
                <a:solidFill>
                  <a:sysClr val="window" lastClr="FFFFFF"/>
                </a:solidFill>
                <a:latin typeface="Arial Narrow"/>
                <a:ea typeface="Calibri"/>
              </a:rPr>
              <a:t>General Worker</a:t>
            </a:r>
            <a:br>
              <a:rPr lang="en-NZ" sz="1108" b="1" kern="0" dirty="0">
                <a:solidFill>
                  <a:sysClr val="window" lastClr="FFFFFF"/>
                </a:solidFill>
                <a:latin typeface="Arial Narrow"/>
                <a:ea typeface="Calibri"/>
              </a:rPr>
            </a:br>
            <a:r>
              <a:rPr lang="en-NZ" sz="923" b="1" kern="0" dirty="0">
                <a:solidFill>
                  <a:sysClr val="window" lastClr="FFFFFF"/>
                </a:solidFill>
                <a:latin typeface="Arial Narrow"/>
                <a:ea typeface="Calibri"/>
              </a:rPr>
              <a:t>(Introduction to TTM)</a:t>
            </a:r>
            <a:endParaRPr lang="en-NZ" sz="923" kern="0" dirty="0">
              <a:solidFill>
                <a:sysClr val="window" lastClr="FFFFFF"/>
              </a:solidFill>
              <a:latin typeface="Times New Roman"/>
              <a:ea typeface="Times New Roman"/>
            </a:endParaRPr>
          </a:p>
        </p:txBody>
      </p:sp>
      <p:sp>
        <p:nvSpPr>
          <p:cNvPr id="22" name="Rectangle 21"/>
          <p:cNvSpPr/>
          <p:nvPr/>
        </p:nvSpPr>
        <p:spPr>
          <a:xfrm>
            <a:off x="9936452" y="3301559"/>
            <a:ext cx="1629335" cy="594519"/>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panose="020B0606020202030204" pitchFamily="34" charset="0"/>
                <a:ea typeface="Calibri"/>
              </a:rPr>
              <a:t>Specialist TTM Equipment</a:t>
            </a:r>
            <a:endParaRPr lang="en-NZ" sz="1108" kern="0" dirty="0">
              <a:solidFill>
                <a:sysClr val="window" lastClr="FFFFFF"/>
              </a:solidFill>
              <a:latin typeface="Arial Narrow" panose="020B0606020202030204" pitchFamily="34" charset="0"/>
              <a:ea typeface="Times New Roman"/>
            </a:endParaRPr>
          </a:p>
          <a:p>
            <a:pPr algn="ctr" defTabSz="844083">
              <a:defRPr/>
            </a:pPr>
            <a:r>
              <a:rPr lang="en-NZ" sz="923" b="1" kern="0" dirty="0">
                <a:solidFill>
                  <a:sysClr val="window" lastClr="FFFFFF"/>
                </a:solidFill>
                <a:latin typeface="Arial Narrow" panose="020B0606020202030204" pitchFamily="34" charset="0"/>
                <a:ea typeface="Calibri"/>
                <a:cs typeface="Times New Roman"/>
              </a:rPr>
              <a:t>(eg </a:t>
            </a:r>
            <a:r>
              <a:rPr lang="en-NZ" sz="923" b="1" kern="0" dirty="0">
                <a:solidFill>
                  <a:sysClr val="window" lastClr="FFFFFF"/>
                </a:solidFill>
                <a:latin typeface="Arial Narrow" panose="020B0606020202030204" pitchFamily="34" charset="0"/>
                <a:ea typeface="Calibri"/>
              </a:rPr>
              <a:t>portable</a:t>
            </a:r>
            <a:r>
              <a:rPr lang="en-NZ" sz="923" b="1" kern="0" dirty="0">
                <a:solidFill>
                  <a:sysClr val="window" lastClr="FFFFFF"/>
                </a:solidFill>
                <a:latin typeface="Arial Narrow" panose="020B0606020202030204" pitchFamily="34" charset="0"/>
                <a:ea typeface="Calibri"/>
                <a:cs typeface="Times New Roman"/>
              </a:rPr>
              <a:t> traffic signals, barriers, VMS)</a:t>
            </a:r>
            <a:endParaRPr lang="en-NZ" sz="923" kern="0" dirty="0">
              <a:solidFill>
                <a:sysClr val="window" lastClr="FFFFFF"/>
              </a:solidFill>
              <a:latin typeface="Arial Narrow" panose="020B0606020202030204" pitchFamily="34" charset="0"/>
              <a:ea typeface="Times New Roman"/>
            </a:endParaRPr>
          </a:p>
        </p:txBody>
      </p:sp>
      <p:sp>
        <p:nvSpPr>
          <p:cNvPr id="23" name="Rectangle 22"/>
          <p:cNvSpPr/>
          <p:nvPr/>
        </p:nvSpPr>
        <p:spPr>
          <a:xfrm>
            <a:off x="8381808" y="3292180"/>
            <a:ext cx="1389186" cy="354864"/>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Inspector</a:t>
            </a:r>
            <a:endParaRPr lang="en-NZ" sz="1108" kern="0" dirty="0">
              <a:solidFill>
                <a:sysClr val="window" lastClr="FFFFFF"/>
              </a:solidFill>
              <a:latin typeface="Times New Roman"/>
              <a:ea typeface="Times New Roman"/>
            </a:endParaRPr>
          </a:p>
        </p:txBody>
      </p:sp>
      <p:sp>
        <p:nvSpPr>
          <p:cNvPr id="25" name="Text Box 273"/>
          <p:cNvSpPr txBox="1"/>
          <p:nvPr/>
        </p:nvSpPr>
        <p:spPr>
          <a:xfrm>
            <a:off x="8205918" y="2834936"/>
            <a:ext cx="3555609" cy="27925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Specialist TTM activities</a:t>
            </a:r>
            <a:endParaRPr lang="en-NZ" sz="1108" kern="0" spc="185" dirty="0">
              <a:solidFill>
                <a:sysClr val="windowText" lastClr="000000"/>
              </a:solidFill>
              <a:latin typeface="Arial"/>
              <a:ea typeface="Calibri"/>
              <a:cs typeface="Times New Roman"/>
            </a:endParaRPr>
          </a:p>
        </p:txBody>
      </p:sp>
      <p:sp>
        <p:nvSpPr>
          <p:cNvPr id="26" name="Text Box 274"/>
          <p:cNvSpPr txBox="1"/>
          <p:nvPr/>
        </p:nvSpPr>
        <p:spPr>
          <a:xfrm>
            <a:off x="8212952" y="1639134"/>
            <a:ext cx="3541247" cy="27925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Roles which interact with TTM crews</a:t>
            </a:r>
            <a:endParaRPr lang="en-NZ" sz="1108" kern="0" spc="185" dirty="0">
              <a:solidFill>
                <a:sysClr val="windowText" lastClr="000000"/>
              </a:solidFill>
              <a:latin typeface="Arial"/>
              <a:ea typeface="Calibri"/>
              <a:cs typeface="Times New Roman"/>
            </a:endParaRPr>
          </a:p>
        </p:txBody>
      </p:sp>
      <p:cxnSp>
        <p:nvCxnSpPr>
          <p:cNvPr id="27" name="Connector: Elbow 276"/>
          <p:cNvCxnSpPr>
            <a:stCxn id="11" idx="2"/>
            <a:endCxn id="14" idx="0"/>
          </p:cNvCxnSpPr>
          <p:nvPr/>
        </p:nvCxnSpPr>
        <p:spPr>
          <a:xfrm>
            <a:off x="5803393" y="3265378"/>
            <a:ext cx="1496486" cy="325313"/>
          </a:xfrm>
          <a:prstGeom prst="straightConnector1">
            <a:avLst/>
          </a:prstGeom>
          <a:noFill/>
          <a:ln w="19050" cap="flat" cmpd="sng" algn="ctr">
            <a:solidFill>
              <a:srgbClr val="544A4F"/>
            </a:solidFill>
            <a:prstDash val="sysDot"/>
            <a:miter lim="800000"/>
            <a:tailEnd type="triangle"/>
          </a:ln>
          <a:effectLst/>
        </p:spPr>
      </p:cxnSp>
      <p:cxnSp>
        <p:nvCxnSpPr>
          <p:cNvPr id="28" name="Connector: Elbow 277"/>
          <p:cNvCxnSpPr>
            <a:cxnSpLocks/>
            <a:stCxn id="11" idx="2"/>
            <a:endCxn id="13" idx="0"/>
          </p:cNvCxnSpPr>
          <p:nvPr/>
        </p:nvCxnSpPr>
        <p:spPr>
          <a:xfrm rot="16200000" flipH="1">
            <a:off x="5640910" y="3427861"/>
            <a:ext cx="325313" cy="347"/>
          </a:xfrm>
          <a:prstGeom prst="bentConnector3">
            <a:avLst>
              <a:gd name="adj1" fmla="val 50000"/>
            </a:avLst>
          </a:prstGeom>
          <a:noFill/>
          <a:ln w="19050" cap="flat" cmpd="sng" algn="ctr">
            <a:solidFill>
              <a:srgbClr val="544A4F"/>
            </a:solidFill>
            <a:prstDash val="sysDot"/>
            <a:miter lim="800000"/>
            <a:tailEnd type="triangle"/>
          </a:ln>
          <a:effectLst/>
        </p:spPr>
      </p:cxnSp>
      <p:cxnSp>
        <p:nvCxnSpPr>
          <p:cNvPr id="29" name="Connector: Elbow 278"/>
          <p:cNvCxnSpPr>
            <a:stCxn id="11" idx="2"/>
            <a:endCxn id="12" idx="0"/>
          </p:cNvCxnSpPr>
          <p:nvPr/>
        </p:nvCxnSpPr>
        <p:spPr>
          <a:xfrm flipH="1">
            <a:off x="4272162" y="3265378"/>
            <a:ext cx="1531231" cy="325313"/>
          </a:xfrm>
          <a:prstGeom prst="straightConnector1">
            <a:avLst/>
          </a:prstGeom>
          <a:noFill/>
          <a:ln w="19050" cap="flat" cmpd="sng" algn="ctr">
            <a:solidFill>
              <a:srgbClr val="544A4F"/>
            </a:solidFill>
            <a:prstDash val="sysDot"/>
            <a:miter lim="800000"/>
            <a:tailEnd type="triangle"/>
          </a:ln>
          <a:effectLst/>
        </p:spPr>
      </p:cxnSp>
      <p:sp>
        <p:nvSpPr>
          <p:cNvPr id="30" name="Rectangle: Rounded Corners 143"/>
          <p:cNvSpPr/>
          <p:nvPr/>
        </p:nvSpPr>
        <p:spPr>
          <a:xfrm>
            <a:off x="9236521" y="4698203"/>
            <a:ext cx="2382777" cy="163163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31" name="Rectangle: Rounded Corners 147"/>
          <p:cNvSpPr/>
          <p:nvPr/>
        </p:nvSpPr>
        <p:spPr>
          <a:xfrm>
            <a:off x="7413931" y="4698203"/>
            <a:ext cx="1704032" cy="163163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32" name="Rectangle 31"/>
          <p:cNvSpPr/>
          <p:nvPr/>
        </p:nvSpPr>
        <p:spPr>
          <a:xfrm>
            <a:off x="7572539" y="4989783"/>
            <a:ext cx="1392702" cy="804510"/>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Specialist Activities</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Traffic signals</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Sealing</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Road marking</a:t>
            </a:r>
            <a:r>
              <a:rPr lang="en-NZ" sz="1108" b="1" kern="0" dirty="0">
                <a:solidFill>
                  <a:sysClr val="window" lastClr="FFFFFF"/>
                </a:solidFill>
                <a:latin typeface="Arial Narrow"/>
                <a:ea typeface="Calibri"/>
              </a:rPr>
              <a:t> </a:t>
            </a:r>
            <a:endParaRPr lang="en-NZ" sz="1108" kern="0" dirty="0">
              <a:solidFill>
                <a:sysClr val="window" lastClr="FFFFFF"/>
              </a:solidFill>
              <a:latin typeface="Times New Roman"/>
              <a:ea typeface="Times New Roman"/>
            </a:endParaRPr>
          </a:p>
        </p:txBody>
      </p:sp>
      <p:sp>
        <p:nvSpPr>
          <p:cNvPr id="33" name="Rectangle 32"/>
          <p:cNvSpPr/>
          <p:nvPr/>
        </p:nvSpPr>
        <p:spPr>
          <a:xfrm>
            <a:off x="9372595" y="5039913"/>
            <a:ext cx="1012874"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TTM Mentor</a:t>
            </a:r>
            <a:endParaRPr lang="en-NZ" sz="1108" kern="0" dirty="0">
              <a:solidFill>
                <a:sysClr val="window" lastClr="FFFFFF"/>
              </a:solidFill>
              <a:latin typeface="Times New Roman"/>
              <a:ea typeface="Times New Roman"/>
            </a:endParaRPr>
          </a:p>
        </p:txBody>
      </p:sp>
      <p:sp>
        <p:nvSpPr>
          <p:cNvPr id="34" name="Rectangle 33"/>
          <p:cNvSpPr/>
          <p:nvPr/>
        </p:nvSpPr>
        <p:spPr>
          <a:xfrm>
            <a:off x="10496582" y="5733690"/>
            <a:ext cx="1012874"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CoPTTM Assessor</a:t>
            </a:r>
            <a:endParaRPr lang="en-NZ" sz="1108" kern="0" dirty="0">
              <a:solidFill>
                <a:sysClr val="window" lastClr="FFFFFF"/>
              </a:solidFill>
              <a:latin typeface="Times New Roman"/>
              <a:ea typeface="Times New Roman"/>
            </a:endParaRPr>
          </a:p>
        </p:txBody>
      </p:sp>
      <p:sp>
        <p:nvSpPr>
          <p:cNvPr id="35" name="Rectangle 34"/>
          <p:cNvSpPr/>
          <p:nvPr/>
        </p:nvSpPr>
        <p:spPr>
          <a:xfrm>
            <a:off x="10496583" y="5039913"/>
            <a:ext cx="1012623"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TTM Verifier</a:t>
            </a:r>
            <a:endParaRPr lang="en-NZ" sz="1108" kern="0" dirty="0">
              <a:solidFill>
                <a:sysClr val="window" lastClr="FFFFFF"/>
              </a:solidFill>
              <a:latin typeface="Times New Roman"/>
              <a:ea typeface="Times New Roman"/>
            </a:endParaRPr>
          </a:p>
        </p:txBody>
      </p:sp>
      <p:sp>
        <p:nvSpPr>
          <p:cNvPr id="36" name="Rectangle 35"/>
          <p:cNvSpPr/>
          <p:nvPr/>
        </p:nvSpPr>
        <p:spPr>
          <a:xfrm>
            <a:off x="9372595" y="5733690"/>
            <a:ext cx="1012874"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CoPTTM Trainer</a:t>
            </a:r>
            <a:endParaRPr lang="en-NZ" sz="1108" kern="0" dirty="0">
              <a:solidFill>
                <a:sysClr val="window" lastClr="FFFFFF"/>
              </a:solidFill>
              <a:latin typeface="Times New Roman"/>
              <a:ea typeface="Times New Roman"/>
            </a:endParaRPr>
          </a:p>
        </p:txBody>
      </p:sp>
      <p:sp>
        <p:nvSpPr>
          <p:cNvPr id="37" name="Text Box 181"/>
          <p:cNvSpPr txBox="1"/>
          <p:nvPr/>
        </p:nvSpPr>
        <p:spPr>
          <a:xfrm>
            <a:off x="7411443" y="4594535"/>
            <a:ext cx="1706173"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Specialist STMS</a:t>
            </a:r>
            <a:endParaRPr lang="en-NZ" sz="1108" kern="0" spc="185" dirty="0">
              <a:solidFill>
                <a:sysClr val="windowText" lastClr="000000"/>
              </a:solidFill>
              <a:latin typeface="Arial"/>
              <a:ea typeface="Calibri"/>
              <a:cs typeface="Times New Roman"/>
            </a:endParaRPr>
          </a:p>
        </p:txBody>
      </p:sp>
      <p:sp>
        <p:nvSpPr>
          <p:cNvPr id="38" name="Text Box 182"/>
          <p:cNvSpPr txBox="1"/>
          <p:nvPr/>
        </p:nvSpPr>
        <p:spPr>
          <a:xfrm>
            <a:off x="9236520" y="4594535"/>
            <a:ext cx="2382646"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Training and assessment</a:t>
            </a:r>
            <a:endParaRPr lang="en-NZ" sz="1108" kern="0" spc="185" dirty="0">
              <a:solidFill>
                <a:sysClr val="windowText" lastClr="000000"/>
              </a:solidFill>
              <a:latin typeface="Arial"/>
              <a:ea typeface="Calibri"/>
              <a:cs typeface="Times New Roman"/>
            </a:endParaRPr>
          </a:p>
        </p:txBody>
      </p:sp>
      <p:sp>
        <p:nvSpPr>
          <p:cNvPr id="39" name="Rectangle 38"/>
          <p:cNvSpPr/>
          <p:nvPr/>
        </p:nvSpPr>
        <p:spPr>
          <a:xfrm>
            <a:off x="3412835" y="4173009"/>
            <a:ext cx="3727773" cy="2290553"/>
          </a:xfrm>
          <a:prstGeom prst="rect">
            <a:avLst/>
          </a:prstGeom>
          <a:solidFill>
            <a:srgbClr val="4F81BD"/>
          </a:solidFill>
          <a:ln w="12700" cap="flat" cmpd="sng" algn="ctr">
            <a:solidFill>
              <a:srgbClr val="4F81B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40" name="Rectangle: Rounded Corners 49"/>
          <p:cNvSpPr/>
          <p:nvPr/>
        </p:nvSpPr>
        <p:spPr>
          <a:xfrm>
            <a:off x="3577068" y="4698203"/>
            <a:ext cx="3429896" cy="163060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41" name="Rectangle 40"/>
          <p:cNvSpPr/>
          <p:nvPr/>
        </p:nvSpPr>
        <p:spPr>
          <a:xfrm>
            <a:off x="3754044" y="5039914"/>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TMP Designer</a:t>
            </a:r>
            <a:endParaRPr lang="en-NZ" sz="1108" kern="0" dirty="0">
              <a:solidFill>
                <a:sysClr val="window" lastClr="FFFFFF"/>
              </a:solidFill>
              <a:latin typeface="Times New Roman"/>
              <a:ea typeface="Times New Roman"/>
            </a:endParaRPr>
          </a:p>
        </p:txBody>
      </p:sp>
      <p:sp>
        <p:nvSpPr>
          <p:cNvPr id="42" name="Rectangle 41"/>
          <p:cNvSpPr/>
          <p:nvPr/>
        </p:nvSpPr>
        <p:spPr>
          <a:xfrm>
            <a:off x="3754044" y="5734276"/>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TMP Approver</a:t>
            </a:r>
            <a:endParaRPr lang="en-NZ" sz="1108" kern="0" dirty="0">
              <a:solidFill>
                <a:sysClr val="window" lastClr="FFFFFF"/>
              </a:solidFill>
              <a:latin typeface="Times New Roman"/>
              <a:ea typeface="Times New Roman"/>
            </a:endParaRPr>
          </a:p>
        </p:txBody>
      </p:sp>
      <p:sp>
        <p:nvSpPr>
          <p:cNvPr id="43" name="Rectangle 42"/>
          <p:cNvSpPr/>
          <p:nvPr/>
        </p:nvSpPr>
        <p:spPr>
          <a:xfrm>
            <a:off x="5434167" y="5734276"/>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Corridor Manager and TMC</a:t>
            </a:r>
            <a:endParaRPr lang="en-NZ" sz="1108" kern="0" dirty="0">
              <a:solidFill>
                <a:sysClr val="window" lastClr="FFFFFF"/>
              </a:solidFill>
              <a:latin typeface="Times New Roman"/>
              <a:ea typeface="Times New Roman"/>
            </a:endParaRPr>
          </a:p>
        </p:txBody>
      </p:sp>
      <p:sp>
        <p:nvSpPr>
          <p:cNvPr id="44" name="Text Box 258"/>
          <p:cNvSpPr txBox="1"/>
          <p:nvPr/>
        </p:nvSpPr>
        <p:spPr>
          <a:xfrm>
            <a:off x="3577231" y="4594537"/>
            <a:ext cx="3428759" cy="27842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Audit, planning and network management</a:t>
            </a:r>
            <a:endParaRPr lang="en-NZ" sz="1108" kern="0" spc="185" dirty="0">
              <a:solidFill>
                <a:sysClr val="windowText" lastClr="000000"/>
              </a:solidFill>
              <a:latin typeface="Arial"/>
              <a:ea typeface="Calibri"/>
              <a:cs typeface="Times New Roman"/>
            </a:endParaRPr>
          </a:p>
        </p:txBody>
      </p:sp>
      <p:cxnSp>
        <p:nvCxnSpPr>
          <p:cNvPr id="45" name="Connector: Elbow 54"/>
          <p:cNvCxnSpPr>
            <a:stCxn id="41" idx="2"/>
            <a:endCxn id="43" idx="0"/>
          </p:cNvCxnSpPr>
          <p:nvPr/>
        </p:nvCxnSpPr>
        <p:spPr>
          <a:xfrm rot="16200000" flipH="1">
            <a:off x="5153998" y="4757755"/>
            <a:ext cx="272918" cy="1680123"/>
          </a:xfrm>
          <a:prstGeom prst="bentConnector3">
            <a:avLst>
              <a:gd name="adj1" fmla="val 50000"/>
            </a:avLst>
          </a:prstGeom>
          <a:noFill/>
          <a:ln w="19050" cap="flat" cmpd="sng" algn="ctr">
            <a:solidFill>
              <a:srgbClr val="544A4F"/>
            </a:solidFill>
            <a:prstDash val="solid"/>
            <a:miter lim="800000"/>
            <a:tailEnd type="triangle"/>
          </a:ln>
          <a:effectLst/>
        </p:spPr>
      </p:cxnSp>
      <p:sp>
        <p:nvSpPr>
          <p:cNvPr id="47" name="Rectangle 46"/>
          <p:cNvSpPr/>
          <p:nvPr/>
        </p:nvSpPr>
        <p:spPr>
          <a:xfrm>
            <a:off x="5434167" y="5039914"/>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TTM Audit</a:t>
            </a:r>
            <a:endParaRPr lang="en-NZ" sz="1108" kern="0" dirty="0">
              <a:solidFill>
                <a:sysClr val="window" lastClr="FFFFFF"/>
              </a:solidFill>
              <a:latin typeface="Times New Roman"/>
              <a:ea typeface="Times New Roman"/>
            </a:endParaRPr>
          </a:p>
        </p:txBody>
      </p:sp>
      <p:sp>
        <p:nvSpPr>
          <p:cNvPr id="48" name="Rectangle 47"/>
          <p:cNvSpPr/>
          <p:nvPr/>
        </p:nvSpPr>
        <p:spPr>
          <a:xfrm>
            <a:off x="3679954" y="4131136"/>
            <a:ext cx="3184926" cy="505367"/>
          </a:xfrm>
          <a:prstGeom prst="rect">
            <a:avLst/>
          </a:prstGeom>
          <a:noFill/>
          <a:ln w="1270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831" kern="0" dirty="0">
                <a:solidFill>
                  <a:srgbClr val="FFFFFF"/>
                </a:solidFill>
                <a:latin typeface="Arial"/>
                <a:ea typeface="Calibri"/>
                <a:cs typeface="Times New Roman"/>
              </a:rPr>
              <a:t>For these learning blocks the </a:t>
            </a:r>
            <a:r>
              <a:rPr lang="en-NZ" sz="900" kern="0" dirty="0">
                <a:solidFill>
                  <a:srgbClr val="FFFFFF"/>
                </a:solidFill>
                <a:latin typeface="Arial"/>
                <a:ea typeface="Calibri"/>
                <a:cs typeface="Times New Roman"/>
              </a:rPr>
              <a:t>person</a:t>
            </a:r>
            <a:r>
              <a:rPr lang="en-NZ" sz="831" kern="0" dirty="0">
                <a:solidFill>
                  <a:srgbClr val="FFFFFF"/>
                </a:solidFill>
                <a:latin typeface="Arial"/>
                <a:ea typeface="Calibri"/>
                <a:cs typeface="Times New Roman"/>
              </a:rPr>
              <a:t> must be at least </a:t>
            </a:r>
            <a:br>
              <a:rPr lang="en-NZ" sz="831" kern="0" dirty="0">
                <a:solidFill>
                  <a:srgbClr val="FFFFFF"/>
                </a:solidFill>
                <a:latin typeface="Arial"/>
                <a:ea typeface="Calibri"/>
                <a:cs typeface="Times New Roman"/>
              </a:rPr>
            </a:br>
            <a:r>
              <a:rPr lang="en-NZ" sz="831" b="1" kern="0" dirty="0">
                <a:solidFill>
                  <a:srgbClr val="FFC000"/>
                </a:solidFill>
                <a:latin typeface="Arial"/>
                <a:ea typeface="Calibri"/>
                <a:cs typeface="Times New Roman"/>
              </a:rPr>
              <a:t>STMS Non-practising</a:t>
            </a:r>
            <a:r>
              <a:rPr lang="en-NZ" sz="831" kern="0" dirty="0">
                <a:solidFill>
                  <a:srgbClr val="FFC000"/>
                </a:solidFill>
                <a:latin typeface="Arial"/>
                <a:ea typeface="Calibri"/>
                <a:cs typeface="Times New Roman"/>
              </a:rPr>
              <a:t> </a:t>
            </a:r>
            <a:r>
              <a:rPr lang="en-NZ" sz="831" kern="0" dirty="0">
                <a:solidFill>
                  <a:srgbClr val="FFFFFF"/>
                </a:solidFill>
                <a:latin typeface="Arial"/>
                <a:ea typeface="Calibri"/>
                <a:cs typeface="Times New Roman"/>
              </a:rPr>
              <a:t>qualified for the level of road</a:t>
            </a:r>
            <a:endParaRPr lang="en-NZ" sz="831" kern="0" dirty="0">
              <a:solidFill>
                <a:sysClr val="windowText" lastClr="000000"/>
              </a:solidFill>
              <a:latin typeface="Times New Roman"/>
              <a:ea typeface="Times New Roman"/>
            </a:endParaRPr>
          </a:p>
        </p:txBody>
      </p:sp>
      <p:sp>
        <p:nvSpPr>
          <p:cNvPr id="49" name="Rectangle 48"/>
          <p:cNvSpPr/>
          <p:nvPr/>
        </p:nvSpPr>
        <p:spPr>
          <a:xfrm>
            <a:off x="8271649" y="4198342"/>
            <a:ext cx="2599710" cy="377940"/>
          </a:xfrm>
          <a:prstGeom prst="rect">
            <a:avLst/>
          </a:prstGeom>
          <a:noFill/>
          <a:ln w="1270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00" kern="0" dirty="0">
                <a:solidFill>
                  <a:srgbClr val="FFFFFF"/>
                </a:solidFill>
                <a:latin typeface="Arial"/>
                <a:ea typeface="Calibri"/>
                <a:cs typeface="Times New Roman"/>
              </a:rPr>
              <a:t>For these learning blocks the person must be </a:t>
            </a:r>
            <a:br>
              <a:rPr lang="en-NZ" sz="900" kern="0" dirty="0">
                <a:solidFill>
                  <a:srgbClr val="FFFFFF"/>
                </a:solidFill>
                <a:latin typeface="Arial"/>
                <a:ea typeface="Calibri"/>
                <a:cs typeface="Times New Roman"/>
              </a:rPr>
            </a:br>
            <a:r>
              <a:rPr lang="en-NZ" sz="900" b="1" kern="0" dirty="0">
                <a:solidFill>
                  <a:srgbClr val="FFC000"/>
                </a:solidFill>
                <a:latin typeface="Arial"/>
                <a:ea typeface="Calibri"/>
                <a:cs typeface="Times New Roman"/>
              </a:rPr>
              <a:t>STMS Practising </a:t>
            </a:r>
            <a:r>
              <a:rPr lang="en-NZ" sz="900" kern="0" dirty="0">
                <a:solidFill>
                  <a:srgbClr val="FFFFFF"/>
                </a:solidFill>
                <a:latin typeface="Arial"/>
                <a:ea typeface="Calibri"/>
                <a:cs typeface="Times New Roman"/>
              </a:rPr>
              <a:t>qualified for the level of road</a:t>
            </a:r>
            <a:endParaRPr lang="en-NZ" sz="900" kern="0" dirty="0">
              <a:solidFill>
                <a:sysClr val="windowText" lastClr="000000"/>
              </a:solidFill>
              <a:latin typeface="Times New Roman"/>
              <a:ea typeface="Times New Roman"/>
            </a:endParaRPr>
          </a:p>
        </p:txBody>
      </p:sp>
      <p:cxnSp>
        <p:nvCxnSpPr>
          <p:cNvPr id="56" name="Straight Arrow Connector 55"/>
          <p:cNvCxnSpPr>
            <a:stCxn id="41" idx="2"/>
            <a:endCxn id="42" idx="0"/>
          </p:cNvCxnSpPr>
          <p:nvPr/>
        </p:nvCxnSpPr>
        <p:spPr>
          <a:xfrm>
            <a:off x="4450395" y="5461357"/>
            <a:ext cx="0" cy="272918"/>
          </a:xfrm>
          <a:prstGeom prst="straightConnector1">
            <a:avLst/>
          </a:prstGeom>
          <a:noFill/>
          <a:ln w="19050" cap="flat" cmpd="sng" algn="ctr">
            <a:solidFill>
              <a:srgbClr val="544A4F"/>
            </a:solidFill>
            <a:prstDash val="solid"/>
            <a:miter lim="800000"/>
            <a:tailEnd type="triangle"/>
          </a:ln>
          <a:effectLst/>
        </p:spPr>
      </p:cxnSp>
      <p:sp>
        <p:nvSpPr>
          <p:cNvPr id="50" name="Rectangle 49"/>
          <p:cNvSpPr/>
          <p:nvPr/>
        </p:nvSpPr>
        <p:spPr>
          <a:xfrm>
            <a:off x="4040402" y="1224183"/>
            <a:ext cx="825642" cy="210726"/>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TTM Mentor</a:t>
            </a:r>
            <a:endParaRPr lang="en-NZ" sz="923" kern="0" dirty="0">
              <a:solidFill>
                <a:sysClr val="window" lastClr="FFFFFF"/>
              </a:solidFill>
              <a:latin typeface="Times New Roman"/>
              <a:ea typeface="Times New Roman"/>
            </a:endParaRPr>
          </a:p>
        </p:txBody>
      </p:sp>
      <p:sp>
        <p:nvSpPr>
          <p:cNvPr id="53" name="Rectangle 52"/>
          <p:cNvSpPr/>
          <p:nvPr/>
        </p:nvSpPr>
        <p:spPr>
          <a:xfrm>
            <a:off x="5958517" y="1224183"/>
            <a:ext cx="974217" cy="210726"/>
          </a:xfrm>
          <a:prstGeom prst="rect">
            <a:avLst/>
          </a:prstGeom>
          <a:solidFill>
            <a:srgbClr val="9BBB59"/>
          </a:solidFill>
          <a:ln w="19050">
            <a:solidFill>
              <a:schemeClr val="accent3"/>
            </a:solid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CoPTTM Trainer </a:t>
            </a:r>
            <a:endParaRPr lang="en-NZ" sz="923" kern="0" dirty="0">
              <a:solidFill>
                <a:sysClr val="window" lastClr="FFFFFF"/>
              </a:solidFill>
              <a:latin typeface="Times New Roman"/>
              <a:ea typeface="Times New Roman"/>
            </a:endParaRPr>
          </a:p>
        </p:txBody>
      </p:sp>
      <p:sp>
        <p:nvSpPr>
          <p:cNvPr id="54" name="Rectangle 53"/>
          <p:cNvSpPr/>
          <p:nvPr/>
        </p:nvSpPr>
        <p:spPr>
          <a:xfrm>
            <a:off x="7016161" y="1224183"/>
            <a:ext cx="1001620" cy="210726"/>
          </a:xfrm>
          <a:prstGeom prst="rect">
            <a:avLst/>
          </a:prstGeom>
          <a:solidFill>
            <a:srgbClr val="6FA8DB"/>
          </a:solidFill>
          <a:ln w="19050">
            <a:solidFill>
              <a:srgbClr val="6FA8DB"/>
            </a:solid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Specialist Trainer</a:t>
            </a:r>
            <a:endParaRPr lang="en-NZ" sz="923" kern="0" dirty="0">
              <a:solidFill>
                <a:sysClr val="window" lastClr="FFFFFF"/>
              </a:solidFill>
              <a:latin typeface="Times New Roman"/>
              <a:ea typeface="Times New Roman"/>
            </a:endParaRPr>
          </a:p>
        </p:txBody>
      </p:sp>
      <p:sp>
        <p:nvSpPr>
          <p:cNvPr id="55" name="Rectangle 54"/>
          <p:cNvSpPr/>
          <p:nvPr/>
        </p:nvSpPr>
        <p:spPr>
          <a:xfrm>
            <a:off x="4949471" y="1224183"/>
            <a:ext cx="925619" cy="210726"/>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spcAft>
                <a:spcPts val="554"/>
              </a:spcAft>
              <a:defRPr/>
            </a:pPr>
            <a:r>
              <a:rPr lang="en-NZ" sz="923" b="1" kern="0" dirty="0">
                <a:solidFill>
                  <a:sysClr val="window" lastClr="FFFFFF"/>
                </a:solidFill>
                <a:latin typeface="Arial Narrow"/>
                <a:ea typeface="Calibri"/>
              </a:rPr>
              <a:t>eLearning pack</a:t>
            </a:r>
            <a:endParaRPr lang="en-NZ" sz="923" kern="0" dirty="0">
              <a:solidFill>
                <a:sysClr val="window" lastClr="FFFFFF"/>
              </a:solidFill>
              <a:latin typeface="Times New Roman"/>
              <a:ea typeface="Times New Roman"/>
            </a:endParaRPr>
          </a:p>
        </p:txBody>
      </p:sp>
      <p:sp>
        <p:nvSpPr>
          <p:cNvPr id="57" name="Rectangle 56"/>
          <p:cNvSpPr/>
          <p:nvPr/>
        </p:nvSpPr>
        <p:spPr>
          <a:xfrm>
            <a:off x="7572539" y="5794294"/>
            <a:ext cx="1392702" cy="377246"/>
          </a:xfrm>
          <a:prstGeom prst="rect">
            <a:avLst/>
          </a:prstGeom>
          <a:solidFill>
            <a:srgbClr val="6FA8DB"/>
          </a:solidFill>
          <a:ln w="19050" cap="flat" cmpd="sng" algn="ctr">
            <a:solidFill>
              <a:srgbClr val="6FA8DB"/>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Events</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Barriers</a:t>
            </a:r>
            <a:r>
              <a:rPr lang="en-NZ" sz="1108" b="1" kern="0" dirty="0">
                <a:solidFill>
                  <a:sysClr val="window" lastClr="FFFFFF"/>
                </a:solidFill>
                <a:latin typeface="Arial Narrow"/>
                <a:ea typeface="Calibri"/>
              </a:rPr>
              <a:t> </a:t>
            </a:r>
            <a:endParaRPr lang="en-NZ" sz="1108" kern="0" dirty="0">
              <a:solidFill>
                <a:sysClr val="window" lastClr="FFFFFF"/>
              </a:solidFill>
              <a:latin typeface="Times New Roman"/>
              <a:ea typeface="Times New Roman"/>
            </a:endParaRPr>
          </a:p>
        </p:txBody>
      </p:sp>
      <p:sp>
        <p:nvSpPr>
          <p:cNvPr id="59" name="Rectangle 58"/>
          <p:cNvSpPr/>
          <p:nvPr/>
        </p:nvSpPr>
        <p:spPr>
          <a:xfrm>
            <a:off x="6162482" y="2504126"/>
            <a:ext cx="296697" cy="301628"/>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64" name="Rectangle 63"/>
          <p:cNvSpPr/>
          <p:nvPr/>
        </p:nvSpPr>
        <p:spPr>
          <a:xfrm>
            <a:off x="7636074"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66" name="Rectangle 65"/>
          <p:cNvSpPr/>
          <p:nvPr/>
        </p:nvSpPr>
        <p:spPr>
          <a:xfrm>
            <a:off x="3967251" y="970087"/>
            <a:ext cx="1121361"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r>
              <a:rPr lang="en-NZ" sz="923" i="1" kern="0" dirty="0">
                <a:solidFill>
                  <a:prstClr val="black"/>
                </a:solidFill>
                <a:latin typeface="Arial Narrow"/>
                <a:ea typeface="Calibri"/>
              </a:rPr>
              <a:t>Delivery</a:t>
            </a:r>
            <a:r>
              <a:rPr lang="en-NZ" sz="923" i="1" kern="0" dirty="0">
                <a:solidFill>
                  <a:sysClr val="window" lastClr="FFFFFF"/>
                </a:solidFill>
                <a:latin typeface="Arial Narrow"/>
                <a:ea typeface="Calibri"/>
              </a:rPr>
              <a:t> </a:t>
            </a:r>
            <a:r>
              <a:rPr lang="en-NZ" sz="923" i="1" kern="0" dirty="0">
                <a:solidFill>
                  <a:prstClr val="black"/>
                </a:solidFill>
                <a:latin typeface="Arial Narrow"/>
                <a:ea typeface="Calibri"/>
              </a:rPr>
              <a:t>options</a:t>
            </a:r>
          </a:p>
        </p:txBody>
      </p:sp>
      <p:sp>
        <p:nvSpPr>
          <p:cNvPr id="60" name="Rectangle 59"/>
          <p:cNvSpPr/>
          <p:nvPr/>
        </p:nvSpPr>
        <p:spPr>
          <a:xfrm>
            <a:off x="5801573" y="2042527"/>
            <a:ext cx="654462" cy="303862"/>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108" kern="0" dirty="0">
              <a:solidFill>
                <a:sysClr val="window" lastClr="FFFFFF"/>
              </a:solidFill>
              <a:latin typeface="Times New Roman"/>
              <a:ea typeface="Times New Roman"/>
            </a:endParaRPr>
          </a:p>
        </p:txBody>
      </p:sp>
      <p:sp>
        <p:nvSpPr>
          <p:cNvPr id="61" name="Rectangle 60"/>
          <p:cNvSpPr/>
          <p:nvPr/>
        </p:nvSpPr>
        <p:spPr>
          <a:xfrm>
            <a:off x="5154774" y="2042527"/>
            <a:ext cx="654462" cy="303862"/>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65" name="Rectangle 64"/>
          <p:cNvSpPr/>
          <p:nvPr/>
        </p:nvSpPr>
        <p:spPr>
          <a:xfrm>
            <a:off x="5361416" y="2037838"/>
            <a:ext cx="909711" cy="303862"/>
          </a:xfrm>
          <a:prstGeom prst="rect">
            <a:avLst/>
          </a:prstGeom>
          <a:no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r>
              <a:rPr lang="en-NZ" sz="1108" b="1" kern="0" dirty="0">
                <a:solidFill>
                  <a:sysClr val="window" lastClr="FFFFFF"/>
                </a:solidFill>
                <a:latin typeface="Arial Narrow"/>
                <a:ea typeface="Calibri"/>
              </a:rPr>
              <a:t>TTM Worker</a:t>
            </a:r>
            <a:endParaRPr lang="en-NZ" sz="1108" kern="0" dirty="0">
              <a:solidFill>
                <a:sysClr val="window" lastClr="FFFFFF"/>
              </a:solidFill>
              <a:latin typeface="Times New Roman"/>
              <a:ea typeface="Times New Roman"/>
            </a:endParaRPr>
          </a:p>
        </p:txBody>
      </p:sp>
      <p:cxnSp>
        <p:nvCxnSpPr>
          <p:cNvPr id="68" name="Straight Arrow Connector 67"/>
          <p:cNvCxnSpPr/>
          <p:nvPr/>
        </p:nvCxnSpPr>
        <p:spPr>
          <a:xfrm>
            <a:off x="8334204" y="1256962"/>
            <a:ext cx="436098" cy="0"/>
          </a:xfrm>
          <a:prstGeom prst="straightConnector1">
            <a:avLst/>
          </a:prstGeom>
          <a:noFill/>
          <a:ln w="19050" cap="flat" cmpd="sng" algn="ctr">
            <a:solidFill>
              <a:srgbClr val="544A4F"/>
            </a:solidFill>
            <a:prstDash val="solid"/>
            <a:miter lim="800000"/>
            <a:tailEnd type="triangle"/>
          </a:ln>
          <a:effectLst/>
        </p:spPr>
      </p:cxnSp>
      <p:sp>
        <p:nvSpPr>
          <p:cNvPr id="69" name="Text Box 2"/>
          <p:cNvSpPr txBox="1"/>
          <p:nvPr/>
        </p:nvSpPr>
        <p:spPr>
          <a:xfrm>
            <a:off x="8742167" y="1143014"/>
            <a:ext cx="2916332" cy="256850"/>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spcBef>
                <a:spcPts val="554"/>
              </a:spcBef>
              <a:spcAft>
                <a:spcPts val="554"/>
              </a:spcAft>
            </a:pPr>
            <a:r>
              <a:rPr lang="en-NZ" sz="1000" dirty="0">
                <a:solidFill>
                  <a:prstClr val="black"/>
                </a:solidFill>
                <a:latin typeface="Arial Narrow" panose="020B0606020202030204" pitchFamily="34" charset="0"/>
                <a:ea typeface="Calibri"/>
                <a:cs typeface="Times New Roman"/>
              </a:rPr>
              <a:t>Requires completion before starting next learning block</a:t>
            </a:r>
          </a:p>
        </p:txBody>
      </p:sp>
      <p:sp>
        <p:nvSpPr>
          <p:cNvPr id="71" name="Rectangle 70"/>
          <p:cNvSpPr/>
          <p:nvPr/>
        </p:nvSpPr>
        <p:spPr>
          <a:xfrm>
            <a:off x="3406546" y="974155"/>
            <a:ext cx="397024" cy="554467"/>
          </a:xfrm>
          <a:prstGeom prst="rect">
            <a:avLst/>
          </a:prstGeom>
          <a:solidFill>
            <a:schemeClr val="bg2">
              <a:lumMod val="50000"/>
            </a:schemeClr>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70" name="Rectangle 69"/>
          <p:cNvSpPr/>
          <p:nvPr/>
        </p:nvSpPr>
        <p:spPr>
          <a:xfrm>
            <a:off x="3413261" y="1097258"/>
            <a:ext cx="417977"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r>
              <a:rPr lang="en-NZ" sz="1108" b="1" kern="0" dirty="0">
                <a:solidFill>
                  <a:prstClr val="white"/>
                </a:solidFill>
                <a:latin typeface="Arial Narrow"/>
                <a:ea typeface="Calibri"/>
              </a:rPr>
              <a:t>KEY</a:t>
            </a:r>
          </a:p>
        </p:txBody>
      </p:sp>
      <p:sp>
        <p:nvSpPr>
          <p:cNvPr id="72" name="Rectangle 71"/>
          <p:cNvSpPr/>
          <p:nvPr/>
        </p:nvSpPr>
        <p:spPr>
          <a:xfrm>
            <a:off x="8044345" y="981341"/>
            <a:ext cx="1121361"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r>
              <a:rPr lang="en-NZ" sz="923" i="1" kern="0" dirty="0">
                <a:solidFill>
                  <a:prstClr val="black"/>
                </a:solidFill>
                <a:latin typeface="Arial Narrow"/>
                <a:ea typeface="Calibri"/>
              </a:rPr>
              <a:t>Prerequisites</a:t>
            </a:r>
          </a:p>
        </p:txBody>
      </p:sp>
      <p:sp>
        <p:nvSpPr>
          <p:cNvPr id="73" name="Title 60">
            <a:extLst>
              <a:ext uri="{FF2B5EF4-FFF2-40B4-BE49-F238E27FC236}">
                <a16:creationId xmlns:a16="http://schemas.microsoft.com/office/drawing/2014/main" id="{8D7A933C-8F7A-4EDC-9A90-AD93DC9FD142}"/>
              </a:ext>
            </a:extLst>
          </p:cNvPr>
          <p:cNvSpPr>
            <a:spLocks noGrp="1"/>
          </p:cNvSpPr>
          <p:nvPr>
            <p:ph type="title"/>
          </p:nvPr>
        </p:nvSpPr>
        <p:spPr>
          <a:xfrm>
            <a:off x="3414593" y="378519"/>
            <a:ext cx="8346831" cy="495954"/>
          </a:xfrm>
          <a:prstGeom prst="rect">
            <a:avLst/>
          </a:prstGeom>
          <a:solidFill>
            <a:schemeClr val="bg2">
              <a:lumMod val="50000"/>
            </a:schemeClr>
          </a:solidFill>
          <a:ln>
            <a:noFill/>
          </a:ln>
          <a:effectLst/>
        </p:spPr>
        <p:style>
          <a:lnRef idx="2">
            <a:schemeClr val="accent2"/>
          </a:lnRef>
          <a:fillRef idx="1">
            <a:schemeClr val="lt1"/>
          </a:fillRef>
          <a:effectRef idx="0">
            <a:schemeClr val="accent2"/>
          </a:effectRef>
          <a:fontRef idx="minor">
            <a:schemeClr val="dk1"/>
          </a:fontRef>
        </p:style>
        <p:txBody>
          <a:bodyPr>
            <a:noAutofit/>
          </a:bodyPr>
          <a:lstStyle/>
          <a:p>
            <a:pPr algn="ctr"/>
            <a:r>
              <a:rPr lang="en-NZ" kern="0" spc="185" dirty="0">
                <a:solidFill>
                  <a:schemeClr val="bg1"/>
                </a:solidFill>
                <a:latin typeface="Arial Narrow"/>
                <a:ea typeface="Calibri"/>
                <a:cs typeface="Times New Roman"/>
              </a:rPr>
              <a:t>Map of CoPTTM learning blocks</a:t>
            </a:r>
          </a:p>
        </p:txBody>
      </p:sp>
      <p:grpSp>
        <p:nvGrpSpPr>
          <p:cNvPr id="2" name="Group 1"/>
          <p:cNvGrpSpPr/>
          <p:nvPr/>
        </p:nvGrpSpPr>
        <p:grpSpPr>
          <a:xfrm>
            <a:off x="10177432" y="2092454"/>
            <a:ext cx="1393522" cy="422031"/>
            <a:chOff x="7763290" y="1981074"/>
            <a:chExt cx="1509649" cy="457200"/>
          </a:xfrm>
        </p:grpSpPr>
        <p:sp>
          <p:nvSpPr>
            <p:cNvPr id="24" name="Rectangle 23"/>
            <p:cNvSpPr/>
            <p:nvPr/>
          </p:nvSpPr>
          <p:spPr>
            <a:xfrm>
              <a:off x="7764179" y="1981074"/>
              <a:ext cx="1508760" cy="457200"/>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76" name="Rectangle 75"/>
            <p:cNvSpPr/>
            <p:nvPr/>
          </p:nvSpPr>
          <p:spPr>
            <a:xfrm>
              <a:off x="7773552" y="1990798"/>
              <a:ext cx="728463" cy="437752"/>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74" name="Rectangle 73"/>
            <p:cNvSpPr/>
            <p:nvPr/>
          </p:nvSpPr>
          <p:spPr>
            <a:xfrm>
              <a:off x="7763290" y="1981074"/>
              <a:ext cx="1508760" cy="457200"/>
            </a:xfrm>
            <a:prstGeom prst="rect">
              <a:avLst/>
            </a:prstGeom>
            <a:no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Manager of activities requiring TTM</a:t>
              </a:r>
              <a:endParaRPr lang="en-NZ" sz="1108" kern="0" dirty="0">
                <a:solidFill>
                  <a:sysClr val="window" lastClr="FFFFFF"/>
                </a:solidFill>
                <a:latin typeface="Times New Roman"/>
                <a:ea typeface="Times New Roman"/>
              </a:endParaRPr>
            </a:p>
          </p:txBody>
        </p:sp>
      </p:grpSp>
      <p:sp>
        <p:nvSpPr>
          <p:cNvPr id="75" name="Rectangle 74">
            <a:extLst>
              <a:ext uri="{FF2B5EF4-FFF2-40B4-BE49-F238E27FC236}">
                <a16:creationId xmlns:a16="http://schemas.microsoft.com/office/drawing/2014/main" id="{64BA1FD3-4532-4F7B-8C0C-43B80129F871}"/>
              </a:ext>
            </a:extLst>
          </p:cNvPr>
          <p:cNvSpPr/>
          <p:nvPr/>
        </p:nvSpPr>
        <p:spPr>
          <a:xfrm>
            <a:off x="6137864"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77" name="Rectangle 76">
            <a:extLst>
              <a:ext uri="{FF2B5EF4-FFF2-40B4-BE49-F238E27FC236}">
                <a16:creationId xmlns:a16="http://schemas.microsoft.com/office/drawing/2014/main" id="{A3AE58C5-F56F-44B1-8D89-B792DB0009DC}"/>
              </a:ext>
            </a:extLst>
          </p:cNvPr>
          <p:cNvSpPr/>
          <p:nvPr/>
        </p:nvSpPr>
        <p:spPr>
          <a:xfrm>
            <a:off x="4600969"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cxnSp>
        <p:nvCxnSpPr>
          <p:cNvPr id="78" name="Straight Arrow Connector 77">
            <a:extLst>
              <a:ext uri="{FF2B5EF4-FFF2-40B4-BE49-F238E27FC236}">
                <a16:creationId xmlns:a16="http://schemas.microsoft.com/office/drawing/2014/main" id="{7180930D-EBBE-496A-95FC-774DA3F18A34}"/>
              </a:ext>
            </a:extLst>
          </p:cNvPr>
          <p:cNvCxnSpPr/>
          <p:nvPr/>
        </p:nvCxnSpPr>
        <p:spPr>
          <a:xfrm>
            <a:off x="8334204" y="1411707"/>
            <a:ext cx="436098" cy="0"/>
          </a:xfrm>
          <a:prstGeom prst="straightConnector1">
            <a:avLst/>
          </a:prstGeom>
          <a:noFill/>
          <a:ln w="19050" cap="flat" cmpd="sng" algn="ctr">
            <a:solidFill>
              <a:srgbClr val="544A4F"/>
            </a:solidFill>
            <a:prstDash val="sysDot"/>
            <a:miter lim="800000"/>
            <a:tailEnd type="triangle"/>
          </a:ln>
          <a:effectLst/>
        </p:spPr>
      </p:cxnSp>
      <p:sp>
        <p:nvSpPr>
          <p:cNvPr id="79" name="Text Box 2">
            <a:extLst>
              <a:ext uri="{FF2B5EF4-FFF2-40B4-BE49-F238E27FC236}">
                <a16:creationId xmlns:a16="http://schemas.microsoft.com/office/drawing/2014/main" id="{40AF357A-7CC6-4CFA-912E-2267AFBB1DEC}"/>
              </a:ext>
            </a:extLst>
          </p:cNvPr>
          <p:cNvSpPr txBox="1"/>
          <p:nvPr/>
        </p:nvSpPr>
        <p:spPr>
          <a:xfrm>
            <a:off x="8742167" y="1304792"/>
            <a:ext cx="2916332" cy="256850"/>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spcBef>
                <a:spcPts val="554"/>
              </a:spcBef>
              <a:spcAft>
                <a:spcPts val="554"/>
              </a:spcAft>
            </a:pPr>
            <a:r>
              <a:rPr lang="en-NZ" sz="923" dirty="0">
                <a:solidFill>
                  <a:prstClr val="black"/>
                </a:solidFill>
                <a:latin typeface="Arial Narrow" panose="020B0606020202030204" pitchFamily="34" charset="0"/>
                <a:ea typeface="Calibri"/>
                <a:cs typeface="Times New Roman"/>
              </a:rPr>
              <a:t>Learning </a:t>
            </a:r>
            <a:r>
              <a:rPr lang="en-NZ" sz="1000" dirty="0">
                <a:solidFill>
                  <a:prstClr val="black"/>
                </a:solidFill>
                <a:latin typeface="Arial Narrow" panose="020B0606020202030204" pitchFamily="34" charset="0"/>
                <a:ea typeface="Calibri"/>
                <a:cs typeface="Times New Roman"/>
              </a:rPr>
              <a:t>block</a:t>
            </a:r>
            <a:r>
              <a:rPr lang="en-NZ" sz="923" dirty="0">
                <a:solidFill>
                  <a:prstClr val="black"/>
                </a:solidFill>
                <a:latin typeface="Arial Narrow" panose="020B0606020202030204" pitchFamily="34" charset="0"/>
                <a:ea typeface="Calibri"/>
                <a:cs typeface="Times New Roman"/>
              </a:rPr>
              <a:t> can be combined with next learning block</a:t>
            </a:r>
          </a:p>
        </p:txBody>
      </p:sp>
      <p:sp>
        <p:nvSpPr>
          <p:cNvPr id="81" name="Title 1">
            <a:extLst>
              <a:ext uri="{FF2B5EF4-FFF2-40B4-BE49-F238E27FC236}">
                <a16:creationId xmlns:a16="http://schemas.microsoft.com/office/drawing/2014/main" id="{4DEC7178-1621-4CDB-B3F5-ABB9BC6A29C9}"/>
              </a:ext>
            </a:extLst>
          </p:cNvPr>
          <p:cNvSpPr txBox="1">
            <a:spLocks/>
          </p:cNvSpPr>
          <p:nvPr/>
        </p:nvSpPr>
        <p:spPr bwMode="auto">
          <a:xfrm>
            <a:off x="68095" y="335280"/>
            <a:ext cx="2889114" cy="577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456B"/>
                </a:solidFill>
                <a:latin typeface="Arial" pitchFamily="34" charset="0"/>
                <a:cs typeface="Arial" pitchFamily="34" charset="0"/>
              </a:defRPr>
            </a:lvl2pPr>
            <a:lvl3pPr algn="l" rtl="0" eaLnBrk="0" fontAlgn="base" hangingPunct="0">
              <a:spcBef>
                <a:spcPct val="0"/>
              </a:spcBef>
              <a:spcAft>
                <a:spcPct val="0"/>
              </a:spcAft>
              <a:defRPr sz="3200" b="1">
                <a:solidFill>
                  <a:srgbClr val="00456B"/>
                </a:solidFill>
                <a:latin typeface="Arial" pitchFamily="34" charset="0"/>
                <a:cs typeface="Arial" pitchFamily="34" charset="0"/>
              </a:defRPr>
            </a:lvl3pPr>
            <a:lvl4pPr algn="l" rtl="0" eaLnBrk="0" fontAlgn="base" hangingPunct="0">
              <a:spcBef>
                <a:spcPct val="0"/>
              </a:spcBef>
              <a:spcAft>
                <a:spcPct val="0"/>
              </a:spcAft>
              <a:defRPr sz="3200" b="1">
                <a:solidFill>
                  <a:srgbClr val="00456B"/>
                </a:solidFill>
                <a:latin typeface="Arial" pitchFamily="34" charset="0"/>
                <a:cs typeface="Arial" pitchFamily="34" charset="0"/>
              </a:defRPr>
            </a:lvl4pPr>
            <a:lvl5pPr algn="l" rtl="0" eaLnBrk="0" fontAlgn="base" hangingPunct="0">
              <a:spcBef>
                <a:spcPct val="0"/>
              </a:spcBef>
              <a:spcAft>
                <a:spcPct val="0"/>
              </a:spcAft>
              <a:defRPr sz="3200" b="1">
                <a:solidFill>
                  <a:srgbClr val="00456B"/>
                </a:solidFill>
                <a:latin typeface="Arial" pitchFamily="34" charset="0"/>
                <a:cs typeface="Arial" pitchFamily="34" charset="0"/>
              </a:defRPr>
            </a:lvl5pPr>
            <a:lvl6pPr marL="457200" algn="l" rtl="0" fontAlgn="base">
              <a:spcBef>
                <a:spcPct val="0"/>
              </a:spcBef>
              <a:spcAft>
                <a:spcPct val="0"/>
              </a:spcAft>
              <a:defRPr sz="3200" b="1">
                <a:solidFill>
                  <a:srgbClr val="00456B"/>
                </a:solidFill>
                <a:latin typeface="Arial" pitchFamily="34" charset="0"/>
                <a:cs typeface="Arial" pitchFamily="34" charset="0"/>
              </a:defRPr>
            </a:lvl6pPr>
            <a:lvl7pPr marL="914400" algn="l" rtl="0" fontAlgn="base">
              <a:spcBef>
                <a:spcPct val="0"/>
              </a:spcBef>
              <a:spcAft>
                <a:spcPct val="0"/>
              </a:spcAft>
              <a:defRPr sz="3200" b="1">
                <a:solidFill>
                  <a:srgbClr val="00456B"/>
                </a:solidFill>
                <a:latin typeface="Arial" pitchFamily="34" charset="0"/>
                <a:cs typeface="Arial" pitchFamily="34" charset="0"/>
              </a:defRPr>
            </a:lvl7pPr>
            <a:lvl8pPr marL="1371600" algn="l" rtl="0" fontAlgn="base">
              <a:spcBef>
                <a:spcPct val="0"/>
              </a:spcBef>
              <a:spcAft>
                <a:spcPct val="0"/>
              </a:spcAft>
              <a:defRPr sz="3200" b="1">
                <a:solidFill>
                  <a:srgbClr val="00456B"/>
                </a:solidFill>
                <a:latin typeface="Arial" pitchFamily="34" charset="0"/>
                <a:cs typeface="Arial" pitchFamily="34" charset="0"/>
              </a:defRPr>
            </a:lvl8pPr>
            <a:lvl9pPr marL="1828800" algn="l" rtl="0" fontAlgn="base">
              <a:spcBef>
                <a:spcPct val="0"/>
              </a:spcBef>
              <a:spcAft>
                <a:spcPct val="0"/>
              </a:spcAft>
              <a:defRPr sz="3200" b="1">
                <a:solidFill>
                  <a:srgbClr val="00456B"/>
                </a:solidFill>
                <a:latin typeface="Arial" pitchFamily="34" charset="0"/>
                <a:cs typeface="Arial" pitchFamily="34" charset="0"/>
              </a:defRPr>
            </a:lvl9pPr>
          </a:lstStyle>
          <a:p>
            <a:r>
              <a:rPr lang="en-NZ"/>
              <a:t>Map of learning blocks</a:t>
            </a:r>
            <a:endParaRPr lang="en-NZ" dirty="0"/>
          </a:p>
        </p:txBody>
      </p:sp>
    </p:spTree>
    <p:custDataLst>
      <p:tags r:id="rId1"/>
    </p:custDataLst>
    <p:extLst>
      <p:ext uri="{BB962C8B-B14F-4D97-AF65-F5344CB8AC3E}">
        <p14:creationId xmlns:p14="http://schemas.microsoft.com/office/powerpoint/2010/main" val="3711409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769360" y="2113280"/>
            <a:ext cx="8219440" cy="3525520"/>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D74A0A3B-C1F9-485E-A258-574BDA30D07A}"/>
              </a:ext>
            </a:extLst>
          </p:cNvPr>
          <p:cNvSpPr>
            <a:spLocks noGrp="1"/>
          </p:cNvSpPr>
          <p:nvPr>
            <p:ph type="title"/>
          </p:nvPr>
        </p:nvSpPr>
        <p:spPr/>
        <p:txBody>
          <a:bodyPr/>
          <a:lstStyle/>
          <a:p>
            <a:r>
              <a:rPr lang="en-NZ" dirty="0"/>
              <a:t>Priority for development</a:t>
            </a:r>
          </a:p>
        </p:txBody>
      </p:sp>
      <p:sp>
        <p:nvSpPr>
          <p:cNvPr id="3" name="Content Placeholder 2">
            <a:extLst>
              <a:ext uri="{FF2B5EF4-FFF2-40B4-BE49-F238E27FC236}">
                <a16:creationId xmlns:a16="http://schemas.microsoft.com/office/drawing/2014/main" id="{78918847-C399-4EF9-90F9-B9E3E90BF6D0}"/>
              </a:ext>
            </a:extLst>
          </p:cNvPr>
          <p:cNvSpPr>
            <a:spLocks noGrp="1"/>
          </p:cNvSpPr>
          <p:nvPr>
            <p:ph idx="1"/>
          </p:nvPr>
        </p:nvSpPr>
        <p:spPr/>
        <p:txBody>
          <a:bodyPr/>
          <a:lstStyle/>
          <a:p>
            <a:pPr lvl="1"/>
            <a:r>
              <a:rPr lang="en-NZ" dirty="0"/>
              <a:t>Development of learning and assessment packages will occur over multiple years</a:t>
            </a:r>
          </a:p>
          <a:p>
            <a:pPr lvl="1"/>
            <a:r>
              <a:rPr lang="en-NZ" dirty="0"/>
              <a:t>NZTA recommends following priority:</a:t>
            </a:r>
          </a:p>
        </p:txBody>
      </p:sp>
      <p:sp>
        <p:nvSpPr>
          <p:cNvPr id="5" name="Content Placeholder 2">
            <a:extLst>
              <a:ext uri="{FF2B5EF4-FFF2-40B4-BE49-F238E27FC236}">
                <a16:creationId xmlns:a16="http://schemas.microsoft.com/office/drawing/2014/main" id="{48E8A007-B864-4D94-9D25-1A7E8C8299E9}"/>
              </a:ext>
            </a:extLst>
          </p:cNvPr>
          <p:cNvSpPr txBox="1">
            <a:spLocks/>
          </p:cNvSpPr>
          <p:nvPr/>
        </p:nvSpPr>
        <p:spPr bwMode="auto">
          <a:xfrm>
            <a:off x="7115986" y="2293674"/>
            <a:ext cx="4791534" cy="3162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88900" algn="l" rtl="0" eaLnBrk="0" fontAlgn="base" hangingPunct="0">
              <a:spcBef>
                <a:spcPts val="600"/>
              </a:spcBef>
              <a:spcAft>
                <a:spcPts val="600"/>
              </a:spcAft>
              <a:buFont typeface="Arial" pitchFamily="34" charset="0"/>
              <a:defRPr sz="2400" kern="1200">
                <a:solidFill>
                  <a:srgbClr val="00456B"/>
                </a:solidFill>
                <a:latin typeface="Arial" pitchFamily="34" charset="0"/>
                <a:ea typeface="+mn-ea"/>
                <a:cs typeface="Arial" pitchFamily="34" charset="0"/>
              </a:defRPr>
            </a:lvl1pPr>
            <a:lvl2pPr marL="361950" indent="-273050" algn="l" rtl="0" eaLnBrk="0" fontAlgn="base" hangingPunct="0">
              <a:spcBef>
                <a:spcPts val="600"/>
              </a:spcBef>
              <a:spcAft>
                <a:spcPts val="600"/>
              </a:spcAft>
              <a:buClr>
                <a:srgbClr val="AFBD21"/>
              </a:buClr>
              <a:buFont typeface="Arial" pitchFamily="34" charset="0"/>
              <a:buChar char="•"/>
              <a:defRPr sz="2400" kern="1200">
                <a:solidFill>
                  <a:srgbClr val="00456B"/>
                </a:solidFill>
                <a:latin typeface="Arial" pitchFamily="34" charset="0"/>
                <a:ea typeface="+mn-ea"/>
                <a:cs typeface="Arial" pitchFamily="34" charset="0"/>
              </a:defRPr>
            </a:lvl2pPr>
            <a:lvl3pPr marL="625475" indent="-266700" algn="l" rtl="0" eaLnBrk="0" fontAlgn="base" hangingPunct="0">
              <a:spcBef>
                <a:spcPct val="20000"/>
              </a:spcBef>
              <a:spcAft>
                <a:spcPct val="0"/>
              </a:spcAft>
              <a:buClr>
                <a:srgbClr val="AFBD21"/>
              </a:buClr>
              <a:buFont typeface="Courier New" pitchFamily="49" charset="0"/>
              <a:buChar char="o"/>
              <a:defRPr sz="2000" kern="1200">
                <a:solidFill>
                  <a:srgbClr val="00456B"/>
                </a:solidFill>
                <a:latin typeface="Arial" pitchFamily="34" charset="0"/>
                <a:ea typeface="+mn-ea"/>
                <a:cs typeface="Arial" pitchFamily="34" charset="0"/>
              </a:defRPr>
            </a:lvl3pPr>
            <a:lvl4pPr marL="901700" indent="-279400" algn="l" rtl="0" eaLnBrk="0" fontAlgn="base" hangingPunct="0">
              <a:spcBef>
                <a:spcPct val="20000"/>
              </a:spcBef>
              <a:spcAft>
                <a:spcPct val="0"/>
              </a:spcAft>
              <a:buFont typeface="Arial" pitchFamily="34" charset="0"/>
              <a:buChar char="–"/>
              <a:defRPr kern="1200">
                <a:solidFill>
                  <a:srgbClr val="00456B"/>
                </a:solidFill>
                <a:latin typeface="Arial" pitchFamily="34" charset="0"/>
                <a:ea typeface="+mn-ea"/>
                <a:cs typeface="Arial" pitchFamily="34" charset="0"/>
              </a:defRPr>
            </a:lvl4pPr>
            <a:lvl5pPr marL="1168400" indent="-266700" algn="l" rtl="0" eaLnBrk="0" fontAlgn="base" hangingPunct="0">
              <a:spcBef>
                <a:spcPct val="20000"/>
              </a:spcBef>
              <a:spcAft>
                <a:spcPct val="0"/>
              </a:spcAft>
              <a:buFont typeface="Arial" pitchFamily="34" charset="0"/>
              <a:buChar char="»"/>
              <a:defRPr sz="1600" kern="1200">
                <a:solidFill>
                  <a:srgbClr val="0045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buClr>
                <a:schemeClr val="accent3">
                  <a:lumMod val="75000"/>
                </a:schemeClr>
              </a:buClr>
            </a:pPr>
            <a:r>
              <a:rPr lang="en-GB" sz="2400" dirty="0"/>
              <a:t>General Worker</a:t>
            </a:r>
            <a:endParaRPr lang="en-NZ" sz="2400" dirty="0"/>
          </a:p>
          <a:p>
            <a:pPr lvl="2">
              <a:buClr>
                <a:schemeClr val="accent3">
                  <a:lumMod val="75000"/>
                </a:schemeClr>
              </a:buClr>
            </a:pPr>
            <a:r>
              <a:rPr lang="en-GB" sz="2400" dirty="0"/>
              <a:t>TTM Worker</a:t>
            </a:r>
            <a:endParaRPr lang="en-NZ" sz="2400" dirty="0"/>
          </a:p>
          <a:p>
            <a:pPr lvl="2">
              <a:buClr>
                <a:schemeClr val="accent3">
                  <a:lumMod val="75000"/>
                </a:schemeClr>
              </a:buClr>
            </a:pPr>
            <a:r>
              <a:rPr lang="en-GB" sz="2400" dirty="0"/>
              <a:t>TC </a:t>
            </a:r>
            <a:endParaRPr lang="en-NZ" sz="2400" dirty="0"/>
          </a:p>
          <a:p>
            <a:pPr lvl="2">
              <a:buClr>
                <a:schemeClr val="accent3">
                  <a:lumMod val="75000"/>
                </a:schemeClr>
              </a:buClr>
            </a:pPr>
            <a:r>
              <a:rPr lang="en-GB" sz="2400" dirty="0"/>
              <a:t>Universal STMS</a:t>
            </a:r>
            <a:endParaRPr lang="en-NZ" sz="2400" dirty="0"/>
          </a:p>
          <a:p>
            <a:pPr lvl="2">
              <a:buClr>
                <a:schemeClr val="accent3">
                  <a:lumMod val="75000"/>
                </a:schemeClr>
              </a:buClr>
            </a:pPr>
            <a:r>
              <a:rPr lang="en-GB" sz="2400" dirty="0"/>
              <a:t>STMS L1 </a:t>
            </a:r>
            <a:endParaRPr lang="en-NZ" sz="2400" dirty="0"/>
          </a:p>
          <a:p>
            <a:pPr lvl="2">
              <a:buClr>
                <a:schemeClr val="accent3">
                  <a:lumMod val="75000"/>
                </a:schemeClr>
              </a:buClr>
            </a:pPr>
            <a:r>
              <a:rPr lang="en-GB" sz="2400" dirty="0"/>
              <a:t>STMS L2 </a:t>
            </a:r>
          </a:p>
          <a:p>
            <a:pPr lvl="2">
              <a:buClr>
                <a:schemeClr val="accent3">
                  <a:lumMod val="75000"/>
                </a:schemeClr>
              </a:buClr>
            </a:pPr>
            <a:r>
              <a:rPr lang="en-NZ" sz="2400" dirty="0"/>
              <a:t>STMS L3 </a:t>
            </a:r>
          </a:p>
        </p:txBody>
      </p:sp>
      <p:grpSp>
        <p:nvGrpSpPr>
          <p:cNvPr id="6" name="Group 5"/>
          <p:cNvGrpSpPr/>
          <p:nvPr/>
        </p:nvGrpSpPr>
        <p:grpSpPr>
          <a:xfrm>
            <a:off x="3167921" y="3264442"/>
            <a:ext cx="1223197" cy="1223197"/>
            <a:chOff x="76" y="2174463"/>
            <a:chExt cx="1223197" cy="1223197"/>
          </a:xfrm>
          <a:solidFill>
            <a:schemeClr val="accent3">
              <a:lumMod val="75000"/>
            </a:schemeClr>
          </a:solidFill>
        </p:grpSpPr>
        <p:sp>
          <p:nvSpPr>
            <p:cNvPr id="7" name="Oval 6"/>
            <p:cNvSpPr/>
            <p:nvPr/>
          </p:nvSpPr>
          <p:spPr>
            <a:xfrm>
              <a:off x="76" y="2174463"/>
              <a:ext cx="1223197" cy="1223197"/>
            </a:xfrm>
            <a:prstGeom prst="ellipse">
              <a:avLst/>
            </a:prstGeom>
            <a:grpFill/>
          </p:spPr>
          <p:style>
            <a:lnRef idx="0">
              <a:schemeClr val="accent6"/>
            </a:lnRef>
            <a:fillRef idx="3">
              <a:schemeClr val="accent6"/>
            </a:fillRef>
            <a:effectRef idx="3">
              <a:schemeClr val="accent6"/>
            </a:effectRef>
            <a:fontRef idx="minor">
              <a:schemeClr val="lt1"/>
            </a:fontRef>
          </p:style>
        </p:sp>
        <p:sp>
          <p:nvSpPr>
            <p:cNvPr id="8" name="Oval 4"/>
            <p:cNvSpPr/>
            <p:nvPr/>
          </p:nvSpPr>
          <p:spPr>
            <a:xfrm>
              <a:off x="179209" y="2353596"/>
              <a:ext cx="864931" cy="86493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NZ" sz="2100" b="1" kern="1200" dirty="0"/>
                <a:t>Priority 1</a:t>
              </a:r>
              <a:endParaRPr lang="en-US" sz="2100" kern="1200" dirty="0"/>
            </a:p>
          </p:txBody>
        </p:sp>
      </p:grpSp>
      <p:sp>
        <p:nvSpPr>
          <p:cNvPr id="9" name="Content Placeholder 2">
            <a:extLst>
              <a:ext uri="{FF2B5EF4-FFF2-40B4-BE49-F238E27FC236}">
                <a16:creationId xmlns:a16="http://schemas.microsoft.com/office/drawing/2014/main" id="{48E8A007-B864-4D94-9D25-1A7E8C8299E9}"/>
              </a:ext>
            </a:extLst>
          </p:cNvPr>
          <p:cNvSpPr txBox="1">
            <a:spLocks/>
          </p:cNvSpPr>
          <p:nvPr/>
        </p:nvSpPr>
        <p:spPr bwMode="auto">
          <a:xfrm>
            <a:off x="4067987" y="2293674"/>
            <a:ext cx="3389453" cy="1770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88900" algn="l" rtl="0" eaLnBrk="0" fontAlgn="base" hangingPunct="0">
              <a:spcBef>
                <a:spcPts val="600"/>
              </a:spcBef>
              <a:spcAft>
                <a:spcPts val="600"/>
              </a:spcAft>
              <a:buFont typeface="Arial" pitchFamily="34" charset="0"/>
              <a:defRPr sz="2400" kern="1200">
                <a:solidFill>
                  <a:srgbClr val="00456B"/>
                </a:solidFill>
                <a:latin typeface="Arial" pitchFamily="34" charset="0"/>
                <a:ea typeface="+mn-ea"/>
                <a:cs typeface="Arial" pitchFamily="34" charset="0"/>
              </a:defRPr>
            </a:lvl1pPr>
            <a:lvl2pPr marL="361950" indent="-273050" algn="l" rtl="0" eaLnBrk="0" fontAlgn="base" hangingPunct="0">
              <a:spcBef>
                <a:spcPts val="600"/>
              </a:spcBef>
              <a:spcAft>
                <a:spcPts val="600"/>
              </a:spcAft>
              <a:buClr>
                <a:srgbClr val="AFBD21"/>
              </a:buClr>
              <a:buFont typeface="Arial" pitchFamily="34" charset="0"/>
              <a:buChar char="•"/>
              <a:defRPr sz="2400" kern="1200">
                <a:solidFill>
                  <a:srgbClr val="00456B"/>
                </a:solidFill>
                <a:latin typeface="Arial" pitchFamily="34" charset="0"/>
                <a:ea typeface="+mn-ea"/>
                <a:cs typeface="Arial" pitchFamily="34" charset="0"/>
              </a:defRPr>
            </a:lvl2pPr>
            <a:lvl3pPr marL="625475" indent="-266700" algn="l" rtl="0" eaLnBrk="0" fontAlgn="base" hangingPunct="0">
              <a:spcBef>
                <a:spcPct val="20000"/>
              </a:spcBef>
              <a:spcAft>
                <a:spcPct val="0"/>
              </a:spcAft>
              <a:buClr>
                <a:srgbClr val="AFBD21"/>
              </a:buClr>
              <a:buFont typeface="Courier New" pitchFamily="49" charset="0"/>
              <a:buChar char="o"/>
              <a:defRPr sz="2000" kern="1200">
                <a:solidFill>
                  <a:srgbClr val="00456B"/>
                </a:solidFill>
                <a:latin typeface="Arial" pitchFamily="34" charset="0"/>
                <a:ea typeface="+mn-ea"/>
                <a:cs typeface="Arial" pitchFamily="34" charset="0"/>
              </a:defRPr>
            </a:lvl3pPr>
            <a:lvl4pPr marL="901700" indent="-279400" algn="l" rtl="0" eaLnBrk="0" fontAlgn="base" hangingPunct="0">
              <a:spcBef>
                <a:spcPct val="20000"/>
              </a:spcBef>
              <a:spcAft>
                <a:spcPct val="0"/>
              </a:spcAft>
              <a:buFont typeface="Arial" pitchFamily="34" charset="0"/>
              <a:buChar char="–"/>
              <a:defRPr kern="1200">
                <a:solidFill>
                  <a:srgbClr val="00456B"/>
                </a:solidFill>
                <a:latin typeface="Arial" pitchFamily="34" charset="0"/>
                <a:ea typeface="+mn-ea"/>
                <a:cs typeface="Arial" pitchFamily="34" charset="0"/>
              </a:defRPr>
            </a:lvl4pPr>
            <a:lvl5pPr marL="1168400" indent="-266700" algn="l" rtl="0" eaLnBrk="0" fontAlgn="base" hangingPunct="0">
              <a:spcBef>
                <a:spcPct val="20000"/>
              </a:spcBef>
              <a:spcAft>
                <a:spcPct val="0"/>
              </a:spcAft>
              <a:buFont typeface="Arial" pitchFamily="34" charset="0"/>
              <a:buChar char="»"/>
              <a:defRPr sz="1600" kern="1200">
                <a:solidFill>
                  <a:srgbClr val="0045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buClr>
                <a:schemeClr val="accent3">
                  <a:lumMod val="75000"/>
                </a:schemeClr>
              </a:buClr>
            </a:pPr>
            <a:r>
              <a:rPr lang="en-GB" sz="2400" dirty="0"/>
              <a:t>TTM Mentor</a:t>
            </a:r>
            <a:endParaRPr lang="en-NZ" sz="2400" dirty="0"/>
          </a:p>
          <a:p>
            <a:pPr lvl="2">
              <a:buClr>
                <a:schemeClr val="accent3">
                  <a:lumMod val="75000"/>
                </a:schemeClr>
              </a:buClr>
            </a:pPr>
            <a:r>
              <a:rPr lang="en-GB" sz="2400" dirty="0"/>
              <a:t>TTM Verifier</a:t>
            </a:r>
          </a:p>
          <a:p>
            <a:pPr lvl="2">
              <a:buClr>
                <a:schemeClr val="accent3">
                  <a:lumMod val="75000"/>
                </a:schemeClr>
              </a:buClr>
            </a:pPr>
            <a:r>
              <a:rPr lang="en-GB" sz="2400" dirty="0"/>
              <a:t>CoPTTM Assessor</a:t>
            </a:r>
          </a:p>
          <a:p>
            <a:pPr lvl="2">
              <a:buClr>
                <a:schemeClr val="accent3">
                  <a:lumMod val="75000"/>
                </a:schemeClr>
              </a:buClr>
            </a:pPr>
            <a:r>
              <a:rPr lang="en-GB" sz="2400" dirty="0"/>
              <a:t>CoPTTM Trainer</a:t>
            </a:r>
            <a:endParaRPr lang="en-NZ" sz="2400" dirty="0"/>
          </a:p>
        </p:txBody>
      </p:sp>
    </p:spTree>
    <p:custDataLst>
      <p:tags r:id="rId1"/>
    </p:custDataLst>
    <p:extLst>
      <p:ext uri="{BB962C8B-B14F-4D97-AF65-F5344CB8AC3E}">
        <p14:creationId xmlns:p14="http://schemas.microsoft.com/office/powerpoint/2010/main" val="22820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769360" y="497840"/>
            <a:ext cx="8219440" cy="265176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D74A0A3B-C1F9-485E-A258-574BDA30D07A}"/>
              </a:ext>
            </a:extLst>
          </p:cNvPr>
          <p:cNvSpPr>
            <a:spLocks noGrp="1"/>
          </p:cNvSpPr>
          <p:nvPr>
            <p:ph type="title"/>
          </p:nvPr>
        </p:nvSpPr>
        <p:spPr/>
        <p:txBody>
          <a:bodyPr/>
          <a:lstStyle/>
          <a:p>
            <a:r>
              <a:rPr lang="en-NZ" dirty="0"/>
              <a:t>Priority for development</a:t>
            </a:r>
          </a:p>
        </p:txBody>
      </p:sp>
      <p:grpSp>
        <p:nvGrpSpPr>
          <p:cNvPr id="6" name="Group 5"/>
          <p:cNvGrpSpPr/>
          <p:nvPr/>
        </p:nvGrpSpPr>
        <p:grpSpPr>
          <a:xfrm>
            <a:off x="3157761" y="1212122"/>
            <a:ext cx="1223197" cy="1223197"/>
            <a:chOff x="76" y="2174463"/>
            <a:chExt cx="1223197" cy="1223197"/>
          </a:xfrm>
        </p:grpSpPr>
        <p:sp>
          <p:nvSpPr>
            <p:cNvPr id="7" name="Oval 6"/>
            <p:cNvSpPr/>
            <p:nvPr/>
          </p:nvSpPr>
          <p:spPr>
            <a:xfrm>
              <a:off x="76" y="2174463"/>
              <a:ext cx="1223197" cy="1223197"/>
            </a:xfrm>
            <a:prstGeom prst="ellipse">
              <a:avLst/>
            </a:prstGeom>
          </p:spPr>
          <p:style>
            <a:lnRef idx="0">
              <a:schemeClr val="accent6"/>
            </a:lnRef>
            <a:fillRef idx="3">
              <a:schemeClr val="accent6"/>
            </a:fillRef>
            <a:effectRef idx="3">
              <a:schemeClr val="accent6"/>
            </a:effectRef>
            <a:fontRef idx="minor">
              <a:schemeClr val="lt1"/>
            </a:fontRef>
          </p:style>
        </p:sp>
        <p:sp>
          <p:nvSpPr>
            <p:cNvPr id="8" name="Oval 4"/>
            <p:cNvSpPr/>
            <p:nvPr/>
          </p:nvSpPr>
          <p:spPr>
            <a:xfrm>
              <a:off x="179209" y="2353596"/>
              <a:ext cx="864931" cy="8649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NZ" sz="2100" b="1" kern="1200" dirty="0"/>
                <a:t>Priority 2</a:t>
              </a:r>
              <a:endParaRPr lang="en-US" sz="2100" kern="1200" dirty="0"/>
            </a:p>
          </p:txBody>
        </p:sp>
      </p:grpSp>
      <p:sp>
        <p:nvSpPr>
          <p:cNvPr id="9" name="Content Placeholder 2">
            <a:extLst>
              <a:ext uri="{FF2B5EF4-FFF2-40B4-BE49-F238E27FC236}">
                <a16:creationId xmlns:a16="http://schemas.microsoft.com/office/drawing/2014/main" id="{48E8A007-B864-4D94-9D25-1A7E8C8299E9}"/>
              </a:ext>
            </a:extLst>
          </p:cNvPr>
          <p:cNvSpPr txBox="1">
            <a:spLocks/>
          </p:cNvSpPr>
          <p:nvPr/>
        </p:nvSpPr>
        <p:spPr bwMode="auto">
          <a:xfrm>
            <a:off x="4220387" y="613437"/>
            <a:ext cx="7097853" cy="242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88900" algn="l" rtl="0" eaLnBrk="0" fontAlgn="base" hangingPunct="0">
              <a:spcBef>
                <a:spcPts val="600"/>
              </a:spcBef>
              <a:spcAft>
                <a:spcPts val="600"/>
              </a:spcAft>
              <a:buFont typeface="Arial" pitchFamily="34" charset="0"/>
              <a:defRPr sz="2400" kern="1200">
                <a:solidFill>
                  <a:srgbClr val="00456B"/>
                </a:solidFill>
                <a:latin typeface="Arial" pitchFamily="34" charset="0"/>
                <a:ea typeface="+mn-ea"/>
                <a:cs typeface="Arial" pitchFamily="34" charset="0"/>
              </a:defRPr>
            </a:lvl1pPr>
            <a:lvl2pPr marL="361950" indent="-273050" algn="l" rtl="0" eaLnBrk="0" fontAlgn="base" hangingPunct="0">
              <a:spcBef>
                <a:spcPts val="600"/>
              </a:spcBef>
              <a:spcAft>
                <a:spcPts val="600"/>
              </a:spcAft>
              <a:buClr>
                <a:srgbClr val="AFBD21"/>
              </a:buClr>
              <a:buFont typeface="Arial" pitchFamily="34" charset="0"/>
              <a:buChar char="•"/>
              <a:defRPr sz="2400" kern="1200">
                <a:solidFill>
                  <a:srgbClr val="00456B"/>
                </a:solidFill>
                <a:latin typeface="Arial" pitchFamily="34" charset="0"/>
                <a:ea typeface="+mn-ea"/>
                <a:cs typeface="Arial" pitchFamily="34" charset="0"/>
              </a:defRPr>
            </a:lvl2pPr>
            <a:lvl3pPr marL="625475" indent="-266700" algn="l" rtl="0" eaLnBrk="0" fontAlgn="base" hangingPunct="0">
              <a:spcBef>
                <a:spcPct val="20000"/>
              </a:spcBef>
              <a:spcAft>
                <a:spcPct val="0"/>
              </a:spcAft>
              <a:buClr>
                <a:srgbClr val="AFBD21"/>
              </a:buClr>
              <a:buFont typeface="Courier New" pitchFamily="49" charset="0"/>
              <a:buChar char="o"/>
              <a:defRPr sz="2000" kern="1200">
                <a:solidFill>
                  <a:srgbClr val="00456B"/>
                </a:solidFill>
                <a:latin typeface="Arial" pitchFamily="34" charset="0"/>
                <a:ea typeface="+mn-ea"/>
                <a:cs typeface="Arial" pitchFamily="34" charset="0"/>
              </a:defRPr>
            </a:lvl3pPr>
            <a:lvl4pPr marL="901700" indent="-279400" algn="l" rtl="0" eaLnBrk="0" fontAlgn="base" hangingPunct="0">
              <a:spcBef>
                <a:spcPct val="20000"/>
              </a:spcBef>
              <a:spcAft>
                <a:spcPct val="0"/>
              </a:spcAft>
              <a:buFont typeface="Arial" pitchFamily="34" charset="0"/>
              <a:buChar char="–"/>
              <a:defRPr kern="1200">
                <a:solidFill>
                  <a:srgbClr val="00456B"/>
                </a:solidFill>
                <a:latin typeface="Arial" pitchFamily="34" charset="0"/>
                <a:ea typeface="+mn-ea"/>
                <a:cs typeface="Arial" pitchFamily="34" charset="0"/>
              </a:defRPr>
            </a:lvl4pPr>
            <a:lvl5pPr marL="1168400" indent="-266700" algn="l" rtl="0" eaLnBrk="0" fontAlgn="base" hangingPunct="0">
              <a:spcBef>
                <a:spcPct val="20000"/>
              </a:spcBef>
              <a:spcAft>
                <a:spcPct val="0"/>
              </a:spcAft>
              <a:buFont typeface="Arial" pitchFamily="34" charset="0"/>
              <a:buChar char="»"/>
              <a:defRPr sz="1600" kern="1200">
                <a:solidFill>
                  <a:srgbClr val="0045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buClr>
                <a:schemeClr val="accent6">
                  <a:lumMod val="75000"/>
                </a:schemeClr>
              </a:buClr>
            </a:pPr>
            <a:r>
              <a:rPr lang="en-GB" sz="2400" dirty="0"/>
              <a:t>TMP Designer</a:t>
            </a:r>
            <a:endParaRPr lang="en-NZ" sz="2400" dirty="0"/>
          </a:p>
          <a:p>
            <a:pPr lvl="2">
              <a:buClr>
                <a:schemeClr val="accent6">
                  <a:lumMod val="75000"/>
                </a:schemeClr>
              </a:buClr>
            </a:pPr>
            <a:r>
              <a:rPr lang="en-GB" sz="2400" dirty="0"/>
              <a:t>Mobile Driver</a:t>
            </a:r>
            <a:endParaRPr lang="en-NZ" sz="2400" dirty="0"/>
          </a:p>
          <a:p>
            <a:pPr lvl="2">
              <a:buClr>
                <a:schemeClr val="accent6">
                  <a:lumMod val="75000"/>
                </a:schemeClr>
              </a:buClr>
            </a:pPr>
            <a:r>
              <a:rPr lang="en-GB" sz="2400" dirty="0"/>
              <a:t>Inspector</a:t>
            </a:r>
            <a:endParaRPr lang="en-NZ" sz="2400" dirty="0"/>
          </a:p>
          <a:p>
            <a:pPr lvl="2">
              <a:buClr>
                <a:schemeClr val="accent6">
                  <a:lumMod val="75000"/>
                </a:schemeClr>
              </a:buClr>
            </a:pPr>
            <a:r>
              <a:rPr lang="en-GB" sz="2400" dirty="0"/>
              <a:t>Use of specialist TTM equipment on-site</a:t>
            </a:r>
            <a:endParaRPr lang="en-NZ" sz="2400" dirty="0"/>
          </a:p>
          <a:p>
            <a:pPr lvl="2">
              <a:buClr>
                <a:schemeClr val="accent6">
                  <a:lumMod val="75000"/>
                </a:schemeClr>
              </a:buClr>
            </a:pPr>
            <a:r>
              <a:rPr lang="en-NZ" sz="2400" dirty="0"/>
              <a:t>Other specialist activities</a:t>
            </a:r>
          </a:p>
        </p:txBody>
      </p:sp>
      <p:sp>
        <p:nvSpPr>
          <p:cNvPr id="11" name="Rounded Rectangle 10"/>
          <p:cNvSpPr/>
          <p:nvPr/>
        </p:nvSpPr>
        <p:spPr>
          <a:xfrm>
            <a:off x="3769360" y="3634739"/>
            <a:ext cx="8219440" cy="2133600"/>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2" name="Group 11"/>
          <p:cNvGrpSpPr/>
          <p:nvPr/>
        </p:nvGrpSpPr>
        <p:grpSpPr>
          <a:xfrm>
            <a:off x="3167921" y="4089941"/>
            <a:ext cx="1223197" cy="1223197"/>
            <a:chOff x="76" y="2174463"/>
            <a:chExt cx="1223197" cy="1223197"/>
          </a:xfrm>
        </p:grpSpPr>
        <p:sp>
          <p:nvSpPr>
            <p:cNvPr id="13" name="Oval 12"/>
            <p:cNvSpPr/>
            <p:nvPr/>
          </p:nvSpPr>
          <p:spPr>
            <a:xfrm>
              <a:off x="76" y="2174463"/>
              <a:ext cx="1223197" cy="1223197"/>
            </a:xfrm>
            <a:prstGeom prst="ellipse">
              <a:avLst/>
            </a:prstGeom>
          </p:spPr>
          <p:style>
            <a:lnRef idx="0">
              <a:schemeClr val="accent1"/>
            </a:lnRef>
            <a:fillRef idx="3">
              <a:schemeClr val="accent1"/>
            </a:fillRef>
            <a:effectRef idx="3">
              <a:schemeClr val="accent1"/>
            </a:effectRef>
            <a:fontRef idx="minor">
              <a:schemeClr val="lt1"/>
            </a:fontRef>
          </p:style>
        </p:sp>
        <p:sp>
          <p:nvSpPr>
            <p:cNvPr id="14" name="Oval 4"/>
            <p:cNvSpPr/>
            <p:nvPr/>
          </p:nvSpPr>
          <p:spPr>
            <a:xfrm>
              <a:off x="179209" y="2353596"/>
              <a:ext cx="864931" cy="8649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NZ" sz="2100" b="1" kern="1200" dirty="0"/>
                <a:t>Priority 3</a:t>
              </a:r>
              <a:endParaRPr lang="en-US" sz="2100" kern="1200" dirty="0"/>
            </a:p>
          </p:txBody>
        </p:sp>
      </p:grpSp>
      <p:sp>
        <p:nvSpPr>
          <p:cNvPr id="15" name="Content Placeholder 2">
            <a:extLst>
              <a:ext uri="{FF2B5EF4-FFF2-40B4-BE49-F238E27FC236}">
                <a16:creationId xmlns:a16="http://schemas.microsoft.com/office/drawing/2014/main" id="{48E8A007-B864-4D94-9D25-1A7E8C8299E9}"/>
              </a:ext>
            </a:extLst>
          </p:cNvPr>
          <p:cNvSpPr txBox="1">
            <a:spLocks/>
          </p:cNvSpPr>
          <p:nvPr/>
        </p:nvSpPr>
        <p:spPr bwMode="auto">
          <a:xfrm>
            <a:off x="4108627" y="3770318"/>
            <a:ext cx="7097853" cy="186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88900" algn="l" rtl="0" eaLnBrk="0" fontAlgn="base" hangingPunct="0">
              <a:spcBef>
                <a:spcPts val="600"/>
              </a:spcBef>
              <a:spcAft>
                <a:spcPts val="600"/>
              </a:spcAft>
              <a:buFont typeface="Arial" pitchFamily="34" charset="0"/>
              <a:defRPr sz="2400" kern="1200">
                <a:solidFill>
                  <a:srgbClr val="00456B"/>
                </a:solidFill>
                <a:latin typeface="Arial" pitchFamily="34" charset="0"/>
                <a:ea typeface="+mn-ea"/>
                <a:cs typeface="Arial" pitchFamily="34" charset="0"/>
              </a:defRPr>
            </a:lvl1pPr>
            <a:lvl2pPr marL="361950" indent="-273050" algn="l" rtl="0" eaLnBrk="0" fontAlgn="base" hangingPunct="0">
              <a:spcBef>
                <a:spcPts val="600"/>
              </a:spcBef>
              <a:spcAft>
                <a:spcPts val="600"/>
              </a:spcAft>
              <a:buClr>
                <a:srgbClr val="AFBD21"/>
              </a:buClr>
              <a:buFont typeface="Arial" pitchFamily="34" charset="0"/>
              <a:buChar char="•"/>
              <a:defRPr sz="2400" kern="1200">
                <a:solidFill>
                  <a:srgbClr val="00456B"/>
                </a:solidFill>
                <a:latin typeface="Arial" pitchFamily="34" charset="0"/>
                <a:ea typeface="+mn-ea"/>
                <a:cs typeface="Arial" pitchFamily="34" charset="0"/>
              </a:defRPr>
            </a:lvl2pPr>
            <a:lvl3pPr marL="625475" indent="-266700" algn="l" rtl="0" eaLnBrk="0" fontAlgn="base" hangingPunct="0">
              <a:spcBef>
                <a:spcPct val="20000"/>
              </a:spcBef>
              <a:spcAft>
                <a:spcPct val="0"/>
              </a:spcAft>
              <a:buClr>
                <a:srgbClr val="AFBD21"/>
              </a:buClr>
              <a:buFont typeface="Courier New" pitchFamily="49" charset="0"/>
              <a:buChar char="o"/>
              <a:defRPr sz="2000" kern="1200">
                <a:solidFill>
                  <a:srgbClr val="00456B"/>
                </a:solidFill>
                <a:latin typeface="Arial" pitchFamily="34" charset="0"/>
                <a:ea typeface="+mn-ea"/>
                <a:cs typeface="Arial" pitchFamily="34" charset="0"/>
              </a:defRPr>
            </a:lvl3pPr>
            <a:lvl4pPr marL="901700" indent="-279400" algn="l" rtl="0" eaLnBrk="0" fontAlgn="base" hangingPunct="0">
              <a:spcBef>
                <a:spcPct val="20000"/>
              </a:spcBef>
              <a:spcAft>
                <a:spcPct val="0"/>
              </a:spcAft>
              <a:buFont typeface="Arial" pitchFamily="34" charset="0"/>
              <a:buChar char="–"/>
              <a:defRPr kern="1200">
                <a:solidFill>
                  <a:srgbClr val="00456B"/>
                </a:solidFill>
                <a:latin typeface="Arial" pitchFamily="34" charset="0"/>
                <a:ea typeface="+mn-ea"/>
                <a:cs typeface="Arial" pitchFamily="34" charset="0"/>
              </a:defRPr>
            </a:lvl4pPr>
            <a:lvl5pPr marL="1168400" indent="-266700" algn="l" rtl="0" eaLnBrk="0" fontAlgn="base" hangingPunct="0">
              <a:spcBef>
                <a:spcPct val="20000"/>
              </a:spcBef>
              <a:spcAft>
                <a:spcPct val="0"/>
              </a:spcAft>
              <a:buFont typeface="Arial" pitchFamily="34" charset="0"/>
              <a:buChar char="»"/>
              <a:defRPr sz="1600" kern="1200">
                <a:solidFill>
                  <a:srgbClr val="0045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buClr>
                <a:schemeClr val="tx2">
                  <a:lumMod val="60000"/>
                  <a:lumOff val="40000"/>
                </a:schemeClr>
              </a:buClr>
            </a:pPr>
            <a:r>
              <a:rPr lang="en-GB" sz="2400" dirty="0"/>
              <a:t>Manager of activities requiring TTM</a:t>
            </a:r>
            <a:endParaRPr lang="en-NZ" sz="2400" dirty="0"/>
          </a:p>
          <a:p>
            <a:pPr lvl="2">
              <a:buClr>
                <a:schemeClr val="tx2">
                  <a:lumMod val="60000"/>
                  <a:lumOff val="40000"/>
                </a:schemeClr>
              </a:buClr>
            </a:pPr>
            <a:r>
              <a:rPr lang="en-GB" sz="2400" dirty="0"/>
              <a:t>TTM Audit</a:t>
            </a:r>
            <a:endParaRPr lang="en-NZ" sz="2400" dirty="0"/>
          </a:p>
          <a:p>
            <a:pPr lvl="2">
              <a:buClr>
                <a:schemeClr val="tx2">
                  <a:lumMod val="60000"/>
                  <a:lumOff val="40000"/>
                </a:schemeClr>
              </a:buClr>
            </a:pPr>
            <a:r>
              <a:rPr lang="en-GB" sz="2400" dirty="0"/>
              <a:t>TMP Approver</a:t>
            </a:r>
            <a:endParaRPr lang="en-NZ" sz="2400" dirty="0"/>
          </a:p>
          <a:p>
            <a:pPr lvl="2">
              <a:buClr>
                <a:schemeClr val="tx2">
                  <a:lumMod val="60000"/>
                  <a:lumOff val="40000"/>
                </a:schemeClr>
              </a:buClr>
            </a:pPr>
            <a:r>
              <a:rPr lang="en-GB" sz="2400" dirty="0"/>
              <a:t>Corridor Manager &amp; TMC</a:t>
            </a:r>
            <a:endParaRPr lang="en-NZ" sz="2400" dirty="0"/>
          </a:p>
        </p:txBody>
      </p:sp>
    </p:spTree>
    <p:custDataLst>
      <p:tags r:id="rId1"/>
    </p:custDataLst>
    <p:extLst>
      <p:ext uri="{BB962C8B-B14F-4D97-AF65-F5344CB8AC3E}">
        <p14:creationId xmlns:p14="http://schemas.microsoft.com/office/powerpoint/2010/main" val="344936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A0A3B-C1F9-485E-A258-574BDA30D07A}"/>
              </a:ext>
            </a:extLst>
          </p:cNvPr>
          <p:cNvSpPr>
            <a:spLocks noGrp="1"/>
          </p:cNvSpPr>
          <p:nvPr>
            <p:ph type="title"/>
          </p:nvPr>
        </p:nvSpPr>
        <p:spPr/>
        <p:txBody>
          <a:bodyPr/>
          <a:lstStyle/>
          <a:p>
            <a:r>
              <a:rPr lang="en-NZ" dirty="0"/>
              <a:t>Priority for development</a:t>
            </a:r>
          </a:p>
        </p:txBody>
      </p:sp>
      <p:grpSp>
        <p:nvGrpSpPr>
          <p:cNvPr id="6" name="Group 5"/>
          <p:cNvGrpSpPr/>
          <p:nvPr/>
        </p:nvGrpSpPr>
        <p:grpSpPr>
          <a:xfrm>
            <a:off x="703016" y="1978981"/>
            <a:ext cx="1223197" cy="1223197"/>
            <a:chOff x="76" y="2174463"/>
            <a:chExt cx="1223197" cy="1223197"/>
          </a:xfrm>
          <a:solidFill>
            <a:schemeClr val="accent3">
              <a:lumMod val="75000"/>
            </a:schemeClr>
          </a:solidFill>
        </p:grpSpPr>
        <p:sp>
          <p:nvSpPr>
            <p:cNvPr id="7" name="Oval 6"/>
            <p:cNvSpPr/>
            <p:nvPr/>
          </p:nvSpPr>
          <p:spPr>
            <a:xfrm>
              <a:off x="76" y="2174463"/>
              <a:ext cx="1223197" cy="1223197"/>
            </a:xfrm>
            <a:prstGeom prst="ellipse">
              <a:avLst/>
            </a:prstGeom>
            <a:grpFill/>
          </p:spPr>
          <p:style>
            <a:lnRef idx="0">
              <a:schemeClr val="accent6"/>
            </a:lnRef>
            <a:fillRef idx="3">
              <a:schemeClr val="accent6"/>
            </a:fillRef>
            <a:effectRef idx="3">
              <a:schemeClr val="accent6"/>
            </a:effectRef>
            <a:fontRef idx="minor">
              <a:schemeClr val="lt1"/>
            </a:fontRef>
          </p:style>
        </p:sp>
        <p:sp>
          <p:nvSpPr>
            <p:cNvPr id="8" name="Oval 4"/>
            <p:cNvSpPr/>
            <p:nvPr/>
          </p:nvSpPr>
          <p:spPr>
            <a:xfrm>
              <a:off x="179209" y="2353596"/>
              <a:ext cx="864931" cy="86493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NZ" sz="2100" b="1" kern="1200" dirty="0"/>
                <a:t>Priority 1</a:t>
              </a:r>
              <a:endParaRPr lang="en-US" sz="2100" kern="1200" dirty="0"/>
            </a:p>
          </p:txBody>
        </p:sp>
      </p:grpSp>
      <p:graphicFrame>
        <p:nvGraphicFramePr>
          <p:cNvPr id="3" name="Table 2">
            <a:extLst>
              <a:ext uri="{FF2B5EF4-FFF2-40B4-BE49-F238E27FC236}">
                <a16:creationId xmlns:a16="http://schemas.microsoft.com/office/drawing/2014/main" id="{AAD5CADD-1549-4415-912D-4A7096D3162E}"/>
              </a:ext>
            </a:extLst>
          </p:cNvPr>
          <p:cNvGraphicFramePr>
            <a:graphicFrameLocks noGrp="1"/>
          </p:cNvGraphicFramePr>
          <p:nvPr/>
        </p:nvGraphicFramePr>
        <p:xfrm>
          <a:off x="3675268" y="172279"/>
          <a:ext cx="7827618" cy="5757716"/>
        </p:xfrm>
        <a:graphic>
          <a:graphicData uri="http://schemas.openxmlformats.org/drawingml/2006/table">
            <a:tbl>
              <a:tblPr firstRow="1" bandRow="1">
                <a:tableStyleId>{F5AB1C69-6EDB-4FF4-983F-18BD219EF322}</a:tableStyleId>
              </a:tblPr>
              <a:tblGrid>
                <a:gridCol w="3407317">
                  <a:extLst>
                    <a:ext uri="{9D8B030D-6E8A-4147-A177-3AD203B41FA5}">
                      <a16:colId xmlns:a16="http://schemas.microsoft.com/office/drawing/2014/main" val="3802244461"/>
                    </a:ext>
                  </a:extLst>
                </a:gridCol>
                <a:gridCol w="4420301">
                  <a:extLst>
                    <a:ext uri="{9D8B030D-6E8A-4147-A177-3AD203B41FA5}">
                      <a16:colId xmlns:a16="http://schemas.microsoft.com/office/drawing/2014/main" val="926849105"/>
                    </a:ext>
                  </a:extLst>
                </a:gridCol>
              </a:tblGrid>
              <a:tr h="483593">
                <a:tc>
                  <a:txBody>
                    <a:bodyPr/>
                    <a:lstStyle/>
                    <a:p>
                      <a:r>
                        <a:rPr lang="en-NZ" sz="2000" dirty="0">
                          <a:latin typeface="Arial" panose="020B0604020202020204" pitchFamily="34" charset="0"/>
                          <a:cs typeface="Arial" panose="020B0604020202020204" pitchFamily="34" charset="0"/>
                        </a:rPr>
                        <a:t>Learning block</a:t>
                      </a:r>
                    </a:p>
                  </a:txBody>
                  <a:tcPr/>
                </a:tc>
                <a:tc>
                  <a:txBody>
                    <a:bodyPr/>
                    <a:lstStyle/>
                    <a:p>
                      <a:r>
                        <a:rPr lang="en-NZ" sz="2000" dirty="0">
                          <a:latin typeface="Arial" panose="020B0604020202020204" pitchFamily="34" charset="0"/>
                          <a:cs typeface="Arial" panose="020B0604020202020204" pitchFamily="34" charset="0"/>
                        </a:rPr>
                        <a:t>Estimated completion date</a:t>
                      </a:r>
                    </a:p>
                  </a:txBody>
                  <a:tcPr/>
                </a:tc>
                <a:extLst>
                  <a:ext uri="{0D108BD9-81ED-4DB2-BD59-A6C34878D82A}">
                    <a16:rowId xmlns:a16="http://schemas.microsoft.com/office/drawing/2014/main" val="3903387082"/>
                  </a:ext>
                </a:extLst>
              </a:tr>
              <a:tr h="1053659">
                <a:tc>
                  <a:txBody>
                    <a:bodyPr/>
                    <a:lstStyle/>
                    <a:p>
                      <a:pPr marL="216000" lvl="2">
                        <a:lnSpc>
                          <a:spcPct val="150000"/>
                        </a:lnSpc>
                        <a:buClr>
                          <a:schemeClr val="accent3">
                            <a:lumMod val="75000"/>
                          </a:schemeClr>
                        </a:buClr>
                      </a:pPr>
                      <a:r>
                        <a:rPr lang="en-GB" sz="2000" b="1" kern="1200" dirty="0">
                          <a:latin typeface="Arial" panose="020B0604020202020204" pitchFamily="34" charset="0"/>
                          <a:cs typeface="Arial" panose="020B0604020202020204" pitchFamily="34" charset="0"/>
                        </a:rPr>
                        <a:t>TTM Mentor</a:t>
                      </a:r>
                      <a:endParaRPr lang="en-NZ" sz="2000" b="1" kern="1200" dirty="0">
                        <a:latin typeface="Arial" panose="020B0604020202020204" pitchFamily="34" charset="0"/>
                        <a:cs typeface="Arial" panose="020B0604020202020204" pitchFamily="34" charset="0"/>
                      </a:endParaRPr>
                    </a:p>
                    <a:p>
                      <a:pPr marL="216000" lvl="2">
                        <a:lnSpc>
                          <a:spcPct val="150000"/>
                        </a:lnSpc>
                        <a:buClr>
                          <a:schemeClr val="accent3">
                            <a:lumMod val="75000"/>
                          </a:schemeClr>
                        </a:buClr>
                      </a:pPr>
                      <a:r>
                        <a:rPr lang="en-GB" sz="2000" b="1" kern="1200" dirty="0">
                          <a:latin typeface="Arial" panose="020B0604020202020204" pitchFamily="34" charset="0"/>
                          <a:cs typeface="Arial" panose="020B0604020202020204" pitchFamily="34" charset="0"/>
                        </a:rPr>
                        <a:t>TTM Verifier</a:t>
                      </a:r>
                    </a:p>
                    <a:p>
                      <a:pPr marL="216000" lvl="2">
                        <a:lnSpc>
                          <a:spcPct val="150000"/>
                        </a:lnSpc>
                        <a:buClr>
                          <a:schemeClr val="accent3">
                            <a:lumMod val="75000"/>
                          </a:schemeClr>
                        </a:buClr>
                      </a:pPr>
                      <a:r>
                        <a:rPr lang="en-GB" sz="2000" b="1" kern="1200" dirty="0">
                          <a:latin typeface="Arial" panose="020B0604020202020204" pitchFamily="34" charset="0"/>
                          <a:cs typeface="Arial" panose="020B0604020202020204" pitchFamily="34" charset="0"/>
                        </a:rPr>
                        <a:t>CoPTTM Assessor</a:t>
                      </a:r>
                    </a:p>
                  </a:txBody>
                  <a:tcPr/>
                </a:tc>
                <a:tc>
                  <a:txBody>
                    <a:bodyPr/>
                    <a:lstStyle/>
                    <a:p>
                      <a:pPr marL="216000" marR="0" lvl="0" indent="0" algn="l" defTabSz="914400" rtl="0" eaLnBrk="1" fontAlgn="auto" latinLnBrk="0" hangingPunct="1">
                        <a:lnSpc>
                          <a:spcPct val="150000"/>
                        </a:lnSpc>
                        <a:spcBef>
                          <a:spcPts val="0"/>
                        </a:spcBef>
                        <a:spcAft>
                          <a:spcPts val="0"/>
                        </a:spcAft>
                        <a:buClrTx/>
                        <a:buSzTx/>
                        <a:buFontTx/>
                        <a:buNone/>
                        <a:tabLst/>
                        <a:defRPr/>
                      </a:pPr>
                      <a:r>
                        <a:rPr lang="en-NZ" sz="2000" dirty="0">
                          <a:latin typeface="Arial" panose="020B0604020202020204" pitchFamily="34" charset="0"/>
                          <a:cs typeface="Arial" panose="020B0604020202020204" pitchFamily="34" charset="0"/>
                        </a:rPr>
                        <a:t>July 2019</a:t>
                      </a:r>
                    </a:p>
                    <a:p>
                      <a:pPr marL="216000">
                        <a:lnSpc>
                          <a:spcPct val="150000"/>
                        </a:lnSpc>
                      </a:pPr>
                      <a:endParaRPr lang="en-NZ"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52251829"/>
                  </a:ext>
                </a:extLst>
              </a:tr>
              <a:tr h="1015518">
                <a:tc>
                  <a:txBody>
                    <a:bodyPr/>
                    <a:lstStyle/>
                    <a:p>
                      <a:pPr marL="216000" marR="0" lvl="0" indent="0" algn="l" defTabSz="914400" rtl="0" eaLnBrk="1" fontAlgn="auto" latinLnBrk="0" hangingPunct="1">
                        <a:lnSpc>
                          <a:spcPct val="150000"/>
                        </a:lnSpc>
                        <a:spcBef>
                          <a:spcPts val="0"/>
                        </a:spcBef>
                        <a:spcAft>
                          <a:spcPts val="0"/>
                        </a:spcAft>
                        <a:buClrTx/>
                        <a:buSzTx/>
                        <a:buFontTx/>
                        <a:buNone/>
                        <a:tabLst/>
                        <a:defRPr/>
                      </a:pPr>
                      <a:r>
                        <a:rPr lang="en-GB" sz="2000" b="1" dirty="0">
                          <a:latin typeface="Arial" panose="020B0604020202020204" pitchFamily="34" charset="0"/>
                          <a:cs typeface="Arial" panose="020B0604020202020204" pitchFamily="34" charset="0"/>
                        </a:rPr>
                        <a:t>CoPTTM Trainer</a:t>
                      </a:r>
                    </a:p>
                    <a:p>
                      <a:pPr marL="216000" marR="0" lvl="0" indent="0" algn="l" defTabSz="914400" rtl="0" eaLnBrk="1" fontAlgn="auto" latinLnBrk="0" hangingPunct="1">
                        <a:lnSpc>
                          <a:spcPct val="150000"/>
                        </a:lnSpc>
                        <a:spcBef>
                          <a:spcPts val="0"/>
                        </a:spcBef>
                        <a:spcAft>
                          <a:spcPts val="0"/>
                        </a:spcAft>
                        <a:buClrTx/>
                        <a:buSzTx/>
                        <a:buFontTx/>
                        <a:buNone/>
                        <a:tabLst/>
                        <a:defRPr/>
                      </a:pPr>
                      <a:r>
                        <a:rPr lang="en-GB" sz="2000" b="1" kern="1200" dirty="0">
                          <a:latin typeface="Arial" panose="020B0604020202020204" pitchFamily="34" charset="0"/>
                          <a:cs typeface="Arial" panose="020B0604020202020204" pitchFamily="34" charset="0"/>
                        </a:rPr>
                        <a:t>General Worker</a:t>
                      </a:r>
                      <a:endParaRPr lang="en-NZ" sz="2000" b="1" kern="1200" dirty="0">
                        <a:latin typeface="Arial" panose="020B0604020202020204" pitchFamily="34" charset="0"/>
                        <a:cs typeface="Arial" panose="020B0604020202020204" pitchFamily="34" charset="0"/>
                      </a:endParaRPr>
                    </a:p>
                    <a:p>
                      <a:pPr marL="216000" marR="0" lvl="0" indent="0" algn="l" defTabSz="914400" rtl="0" eaLnBrk="1" fontAlgn="auto" latinLnBrk="0" hangingPunct="1">
                        <a:lnSpc>
                          <a:spcPct val="150000"/>
                        </a:lnSpc>
                        <a:spcBef>
                          <a:spcPts val="0"/>
                        </a:spcBef>
                        <a:spcAft>
                          <a:spcPts val="0"/>
                        </a:spcAft>
                        <a:buClrTx/>
                        <a:buSzTx/>
                        <a:buFontTx/>
                        <a:buNone/>
                        <a:tabLst/>
                        <a:defRPr/>
                      </a:pPr>
                      <a:r>
                        <a:rPr lang="en-GB" sz="2000" b="1" kern="1200" dirty="0">
                          <a:latin typeface="Arial" panose="020B0604020202020204" pitchFamily="34" charset="0"/>
                          <a:cs typeface="Arial" panose="020B0604020202020204" pitchFamily="34" charset="0"/>
                        </a:rPr>
                        <a:t>TTM Worker</a:t>
                      </a:r>
                    </a:p>
                  </a:txBody>
                  <a:tcPr/>
                </a:tc>
                <a:tc>
                  <a:txBody>
                    <a:bodyPr/>
                    <a:lstStyle/>
                    <a:p>
                      <a:pPr marL="216000" marR="0" lvl="0" indent="0" algn="l" defTabSz="914400" rtl="0" eaLnBrk="1" fontAlgn="auto" latinLnBrk="0" hangingPunct="1">
                        <a:lnSpc>
                          <a:spcPct val="150000"/>
                        </a:lnSpc>
                        <a:spcBef>
                          <a:spcPts val="0"/>
                        </a:spcBef>
                        <a:spcAft>
                          <a:spcPts val="0"/>
                        </a:spcAft>
                        <a:buClrTx/>
                        <a:buSzTx/>
                        <a:buFontTx/>
                        <a:buNone/>
                        <a:tabLst/>
                        <a:defRPr/>
                      </a:pPr>
                      <a:r>
                        <a:rPr lang="en-NZ" sz="2000" dirty="0">
                          <a:latin typeface="Arial" panose="020B0604020202020204" pitchFamily="34" charset="0"/>
                          <a:cs typeface="Arial" panose="020B0604020202020204" pitchFamily="34" charset="0"/>
                        </a:rPr>
                        <a:t>August 2019</a:t>
                      </a:r>
                    </a:p>
                  </a:txBody>
                  <a:tcPr/>
                </a:tc>
                <a:extLst>
                  <a:ext uri="{0D108BD9-81ED-4DB2-BD59-A6C34878D82A}">
                    <a16:rowId xmlns:a16="http://schemas.microsoft.com/office/drawing/2014/main" val="2289544150"/>
                  </a:ext>
                </a:extLst>
              </a:tr>
              <a:tr h="483593">
                <a:tc>
                  <a:txBody>
                    <a:bodyPr/>
                    <a:lstStyle/>
                    <a:p>
                      <a:pPr marL="216000">
                        <a:lnSpc>
                          <a:spcPct val="150000"/>
                        </a:lnSpc>
                      </a:pPr>
                      <a:r>
                        <a:rPr lang="en-GB" sz="2000" b="1" dirty="0">
                          <a:latin typeface="Arial" panose="020B0604020202020204" pitchFamily="34" charset="0"/>
                          <a:cs typeface="Arial" panose="020B0604020202020204" pitchFamily="34" charset="0"/>
                        </a:rPr>
                        <a:t>TC</a:t>
                      </a:r>
                      <a:endParaRPr lang="en-NZ" sz="2000" b="1" dirty="0">
                        <a:latin typeface="Arial" panose="020B0604020202020204" pitchFamily="34" charset="0"/>
                        <a:cs typeface="Arial" panose="020B0604020202020204" pitchFamily="34" charset="0"/>
                      </a:endParaRPr>
                    </a:p>
                  </a:txBody>
                  <a:tcPr/>
                </a:tc>
                <a:tc>
                  <a:txBody>
                    <a:bodyPr/>
                    <a:lstStyle/>
                    <a:p>
                      <a:pPr marL="216000" marR="0" lvl="0" indent="0" algn="l" defTabSz="914400" rtl="0" eaLnBrk="1" fontAlgn="auto" latinLnBrk="0" hangingPunct="1">
                        <a:lnSpc>
                          <a:spcPct val="150000"/>
                        </a:lnSpc>
                        <a:spcBef>
                          <a:spcPts val="0"/>
                        </a:spcBef>
                        <a:spcAft>
                          <a:spcPts val="0"/>
                        </a:spcAft>
                        <a:buClrTx/>
                        <a:buSzTx/>
                        <a:buFontTx/>
                        <a:buNone/>
                        <a:tabLst/>
                        <a:defRPr/>
                      </a:pPr>
                      <a:r>
                        <a:rPr lang="en-NZ" sz="2000" dirty="0">
                          <a:latin typeface="Arial" panose="020B0604020202020204" pitchFamily="34" charset="0"/>
                          <a:cs typeface="Arial" panose="020B0604020202020204" pitchFamily="34" charset="0"/>
                        </a:rPr>
                        <a:t>September 2019</a:t>
                      </a:r>
                    </a:p>
                  </a:txBody>
                  <a:tcPr/>
                </a:tc>
                <a:extLst>
                  <a:ext uri="{0D108BD9-81ED-4DB2-BD59-A6C34878D82A}">
                    <a16:rowId xmlns:a16="http://schemas.microsoft.com/office/drawing/2014/main" val="1177929559"/>
                  </a:ext>
                </a:extLst>
              </a:tr>
              <a:tr h="483593">
                <a:tc>
                  <a:txBody>
                    <a:bodyPr/>
                    <a:lstStyle/>
                    <a:p>
                      <a:pPr marL="216000" marR="0" lvl="0" indent="0" algn="l" defTabSz="914400" rtl="0" eaLnBrk="1" fontAlgn="auto" latinLnBrk="0" hangingPunct="1">
                        <a:lnSpc>
                          <a:spcPct val="150000"/>
                        </a:lnSpc>
                        <a:spcBef>
                          <a:spcPts val="0"/>
                        </a:spcBef>
                        <a:spcAft>
                          <a:spcPts val="0"/>
                        </a:spcAft>
                        <a:buClrTx/>
                        <a:buSzTx/>
                        <a:buFontTx/>
                        <a:buNone/>
                        <a:tabLst/>
                        <a:defRPr/>
                      </a:pPr>
                      <a:r>
                        <a:rPr lang="en-GB" sz="2000" b="1" dirty="0">
                          <a:latin typeface="Arial" panose="020B0604020202020204" pitchFamily="34" charset="0"/>
                          <a:cs typeface="Arial" panose="020B0604020202020204" pitchFamily="34" charset="0"/>
                        </a:rPr>
                        <a:t>Universal STMS</a:t>
                      </a:r>
                      <a:endParaRPr lang="en-NZ" sz="2000" b="1" dirty="0">
                        <a:latin typeface="Arial" panose="020B0604020202020204" pitchFamily="34" charset="0"/>
                        <a:cs typeface="Arial" panose="020B0604020202020204" pitchFamily="34" charset="0"/>
                      </a:endParaRPr>
                    </a:p>
                  </a:txBody>
                  <a:tcPr/>
                </a:tc>
                <a:tc>
                  <a:txBody>
                    <a:bodyPr/>
                    <a:lstStyle/>
                    <a:p>
                      <a:pPr marL="216000" marR="0" lvl="0" indent="0" algn="l" defTabSz="914400" rtl="0" eaLnBrk="1" fontAlgn="auto" latinLnBrk="0" hangingPunct="1">
                        <a:lnSpc>
                          <a:spcPct val="150000"/>
                        </a:lnSpc>
                        <a:spcBef>
                          <a:spcPts val="0"/>
                        </a:spcBef>
                        <a:spcAft>
                          <a:spcPts val="0"/>
                        </a:spcAft>
                        <a:buClrTx/>
                        <a:buSzTx/>
                        <a:buFontTx/>
                        <a:buNone/>
                        <a:tabLst/>
                        <a:defRPr/>
                      </a:pPr>
                      <a:r>
                        <a:rPr lang="en-NZ" sz="2000" dirty="0">
                          <a:latin typeface="Arial" panose="020B0604020202020204" pitchFamily="34" charset="0"/>
                          <a:cs typeface="Arial" panose="020B0604020202020204" pitchFamily="34" charset="0"/>
                        </a:rPr>
                        <a:t>November 2019</a:t>
                      </a:r>
                    </a:p>
                  </a:txBody>
                  <a:tcPr/>
                </a:tc>
                <a:extLst>
                  <a:ext uri="{0D108BD9-81ED-4DB2-BD59-A6C34878D82A}">
                    <a16:rowId xmlns:a16="http://schemas.microsoft.com/office/drawing/2014/main" val="3947830532"/>
                  </a:ext>
                </a:extLst>
              </a:tr>
              <a:tr h="483593">
                <a:tc>
                  <a:txBody>
                    <a:bodyPr/>
                    <a:lstStyle/>
                    <a:p>
                      <a:pPr marL="216000" marR="0" lvl="0" indent="0" algn="l" defTabSz="914400" rtl="0" eaLnBrk="1" fontAlgn="auto" latinLnBrk="0" hangingPunct="1">
                        <a:lnSpc>
                          <a:spcPct val="150000"/>
                        </a:lnSpc>
                        <a:spcBef>
                          <a:spcPts val="0"/>
                        </a:spcBef>
                        <a:spcAft>
                          <a:spcPts val="0"/>
                        </a:spcAft>
                        <a:buClrTx/>
                        <a:buSzTx/>
                        <a:buFontTx/>
                        <a:buNone/>
                        <a:tabLst/>
                        <a:defRPr/>
                      </a:pPr>
                      <a:r>
                        <a:rPr lang="en-GB" sz="2000" b="1" dirty="0">
                          <a:latin typeface="Arial" panose="020B0604020202020204" pitchFamily="34" charset="0"/>
                          <a:cs typeface="Arial" panose="020B0604020202020204" pitchFamily="34" charset="0"/>
                        </a:rPr>
                        <a:t>STMS L1 </a:t>
                      </a:r>
                      <a:endParaRPr lang="en-NZ" sz="2000" b="1" dirty="0">
                        <a:latin typeface="Arial" panose="020B0604020202020204" pitchFamily="34" charset="0"/>
                        <a:cs typeface="Arial" panose="020B0604020202020204" pitchFamily="34" charset="0"/>
                      </a:endParaRPr>
                    </a:p>
                  </a:txBody>
                  <a:tcPr/>
                </a:tc>
                <a:tc>
                  <a:txBody>
                    <a:bodyPr/>
                    <a:lstStyle/>
                    <a:p>
                      <a:pPr marL="216000">
                        <a:lnSpc>
                          <a:spcPct val="150000"/>
                        </a:lnSpc>
                      </a:pPr>
                      <a:r>
                        <a:rPr lang="en-NZ" sz="2000" dirty="0">
                          <a:latin typeface="Arial" panose="020B0604020202020204" pitchFamily="34" charset="0"/>
                          <a:cs typeface="Arial" panose="020B0604020202020204" pitchFamily="34" charset="0"/>
                        </a:rPr>
                        <a:t>December 2019</a:t>
                      </a:r>
                    </a:p>
                  </a:txBody>
                  <a:tcPr/>
                </a:tc>
                <a:extLst>
                  <a:ext uri="{0D108BD9-81ED-4DB2-BD59-A6C34878D82A}">
                    <a16:rowId xmlns:a16="http://schemas.microsoft.com/office/drawing/2014/main" val="4028086361"/>
                  </a:ext>
                </a:extLst>
              </a:tr>
              <a:tr h="483593">
                <a:tc>
                  <a:txBody>
                    <a:bodyPr/>
                    <a:lstStyle/>
                    <a:p>
                      <a:pPr marL="216000" marR="0" lvl="0" indent="0" algn="l" defTabSz="914400" rtl="0" eaLnBrk="1" fontAlgn="auto" latinLnBrk="0" hangingPunct="1">
                        <a:lnSpc>
                          <a:spcPct val="150000"/>
                        </a:lnSpc>
                        <a:spcBef>
                          <a:spcPts val="0"/>
                        </a:spcBef>
                        <a:spcAft>
                          <a:spcPts val="0"/>
                        </a:spcAft>
                        <a:buClrTx/>
                        <a:buSzTx/>
                        <a:buFontTx/>
                        <a:buNone/>
                        <a:tabLst/>
                        <a:defRPr/>
                      </a:pPr>
                      <a:r>
                        <a:rPr lang="en-GB" sz="2000" b="1" dirty="0">
                          <a:latin typeface="Arial" panose="020B0604020202020204" pitchFamily="34" charset="0"/>
                          <a:cs typeface="Arial" panose="020B0604020202020204" pitchFamily="34" charset="0"/>
                        </a:rPr>
                        <a:t>STMS L2 </a:t>
                      </a:r>
                    </a:p>
                  </a:txBody>
                  <a:tcPr/>
                </a:tc>
                <a:tc>
                  <a:txBody>
                    <a:bodyPr/>
                    <a:lstStyle/>
                    <a:p>
                      <a:pPr marL="216000">
                        <a:lnSpc>
                          <a:spcPct val="150000"/>
                        </a:lnSpc>
                      </a:pPr>
                      <a:r>
                        <a:rPr lang="en-NZ" sz="2000" dirty="0">
                          <a:latin typeface="Arial" panose="020B0604020202020204" pitchFamily="34" charset="0"/>
                          <a:cs typeface="Arial" panose="020B0604020202020204" pitchFamily="34" charset="0"/>
                        </a:rPr>
                        <a:t>January 2020</a:t>
                      </a:r>
                    </a:p>
                  </a:txBody>
                  <a:tcPr/>
                </a:tc>
                <a:extLst>
                  <a:ext uri="{0D108BD9-81ED-4DB2-BD59-A6C34878D82A}">
                    <a16:rowId xmlns:a16="http://schemas.microsoft.com/office/drawing/2014/main" val="2262761250"/>
                  </a:ext>
                </a:extLst>
              </a:tr>
              <a:tr h="483593">
                <a:tc>
                  <a:txBody>
                    <a:bodyPr/>
                    <a:lstStyle/>
                    <a:p>
                      <a:pPr marL="216000" marR="0" lvl="0" indent="0" algn="l" defTabSz="914400" rtl="0" eaLnBrk="1" fontAlgn="auto" latinLnBrk="0" hangingPunct="1">
                        <a:lnSpc>
                          <a:spcPct val="150000"/>
                        </a:lnSpc>
                        <a:spcBef>
                          <a:spcPts val="0"/>
                        </a:spcBef>
                        <a:spcAft>
                          <a:spcPts val="0"/>
                        </a:spcAft>
                        <a:buClrTx/>
                        <a:buSzTx/>
                        <a:buFontTx/>
                        <a:buNone/>
                        <a:tabLst/>
                        <a:defRPr/>
                      </a:pPr>
                      <a:r>
                        <a:rPr lang="en-NZ" sz="2000" b="1" dirty="0">
                          <a:latin typeface="Arial" panose="020B0604020202020204" pitchFamily="34" charset="0"/>
                          <a:cs typeface="Arial" panose="020B0604020202020204" pitchFamily="34" charset="0"/>
                        </a:rPr>
                        <a:t>STMS L3 </a:t>
                      </a:r>
                    </a:p>
                  </a:txBody>
                  <a:tcPr/>
                </a:tc>
                <a:tc>
                  <a:txBody>
                    <a:bodyPr/>
                    <a:lstStyle/>
                    <a:p>
                      <a:pPr marL="216000">
                        <a:lnSpc>
                          <a:spcPct val="150000"/>
                        </a:lnSpc>
                      </a:pPr>
                      <a:r>
                        <a:rPr lang="en-NZ" sz="2000" dirty="0">
                          <a:latin typeface="Arial" panose="020B0604020202020204" pitchFamily="34" charset="0"/>
                          <a:cs typeface="Arial" panose="020B0604020202020204" pitchFamily="34" charset="0"/>
                        </a:rPr>
                        <a:t>March 2020</a:t>
                      </a:r>
                    </a:p>
                  </a:txBody>
                  <a:tcPr/>
                </a:tc>
                <a:extLst>
                  <a:ext uri="{0D108BD9-81ED-4DB2-BD59-A6C34878D82A}">
                    <a16:rowId xmlns:a16="http://schemas.microsoft.com/office/drawing/2014/main" val="1699510311"/>
                  </a:ext>
                </a:extLst>
              </a:tr>
            </a:tbl>
          </a:graphicData>
        </a:graphic>
      </p:graphicFrame>
    </p:spTree>
    <p:custDataLst>
      <p:tags r:id="rId1"/>
    </p:custDataLst>
    <p:extLst>
      <p:ext uri="{BB962C8B-B14F-4D97-AF65-F5344CB8AC3E}">
        <p14:creationId xmlns:p14="http://schemas.microsoft.com/office/powerpoint/2010/main" val="1650254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7E0FD9-E571-488A-922B-0A3D83801B7E}"/>
              </a:ext>
            </a:extLst>
          </p:cNvPr>
          <p:cNvSpPr>
            <a:spLocks noGrp="1"/>
          </p:cNvSpPr>
          <p:nvPr>
            <p:ph type="title"/>
          </p:nvPr>
        </p:nvSpPr>
        <p:spPr>
          <a:xfrm>
            <a:off x="68095" y="335280"/>
            <a:ext cx="2889114" cy="5773690"/>
          </a:xfrm>
        </p:spPr>
        <p:txBody>
          <a:bodyPr/>
          <a:lstStyle/>
          <a:p>
            <a:r>
              <a:rPr lang="en-NZ"/>
              <a:t>Industry concerns</a:t>
            </a:r>
            <a:endParaRPr lang="en-NZ" dirty="0"/>
          </a:p>
        </p:txBody>
      </p:sp>
      <p:grpSp>
        <p:nvGrpSpPr>
          <p:cNvPr id="6" name="Group 5"/>
          <p:cNvGrpSpPr/>
          <p:nvPr/>
        </p:nvGrpSpPr>
        <p:grpSpPr>
          <a:xfrm>
            <a:off x="6608832" y="192925"/>
            <a:ext cx="2145798" cy="2145798"/>
            <a:chOff x="2061619" y="1399"/>
            <a:chExt cx="2145798" cy="2145798"/>
          </a:xfrm>
          <a:solidFill>
            <a:srgbClr val="EE0000"/>
          </a:solidFill>
          <a:scene3d>
            <a:camera prst="orthographicFront"/>
            <a:lightRig rig="flat" dir="t"/>
          </a:scene3d>
        </p:grpSpPr>
        <p:sp>
          <p:nvSpPr>
            <p:cNvPr id="8" name="Down Arrow 7"/>
            <p:cNvSpPr/>
            <p:nvPr/>
          </p:nvSpPr>
          <p:spPr>
            <a:xfrm>
              <a:off x="2061619" y="1399"/>
              <a:ext cx="2145798" cy="2145798"/>
            </a:xfrm>
            <a:prstGeom prst="downArrow">
              <a:avLst>
                <a:gd name="adj1" fmla="val 70241"/>
                <a:gd name="adj2" fmla="val 35000"/>
              </a:avLst>
            </a:prstGeom>
            <a:grpFill/>
            <a:ln w="28575">
              <a:noFill/>
            </a:ln>
            <a:sp3d prstMaterial="dkEdge">
              <a:bevelT w="8200" h="38100"/>
            </a:sp3d>
          </p:spPr>
          <p:style>
            <a:lnRef idx="0">
              <a:schemeClr val="dk2">
                <a:shade val="80000"/>
                <a:hueOff val="0"/>
                <a:satOff val="0"/>
                <a:lumOff val="0"/>
                <a:alphaOff val="0"/>
              </a:schemeClr>
            </a:lnRef>
            <a:fillRef idx="2">
              <a:scrgbClr r="0" g="0" b="0"/>
            </a:fillRef>
            <a:effectRef idx="1">
              <a:schemeClr val="lt1">
                <a:hueOff val="0"/>
                <a:satOff val="0"/>
                <a:lumOff val="0"/>
                <a:alphaOff val="0"/>
              </a:schemeClr>
            </a:effectRef>
            <a:fontRef idx="minor">
              <a:schemeClr val="dk2">
                <a:hueOff val="0"/>
                <a:satOff val="0"/>
                <a:lumOff val="0"/>
                <a:alphaOff val="0"/>
              </a:schemeClr>
            </a:fontRef>
          </p:style>
        </p:sp>
        <p:sp>
          <p:nvSpPr>
            <p:cNvPr id="9" name="Down Arrow 4"/>
            <p:cNvSpPr/>
            <p:nvPr/>
          </p:nvSpPr>
          <p:spPr>
            <a:xfrm>
              <a:off x="2598069" y="1399"/>
              <a:ext cx="1072899" cy="1770283"/>
            </a:xfrm>
            <a:prstGeom prst="rect">
              <a:avLst/>
            </a:prstGeom>
            <a:noFill/>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NZ" b="1" kern="1200" dirty="0">
                  <a:solidFill>
                    <a:schemeClr val="bg1"/>
                  </a:solidFill>
                  <a:latin typeface="Arial" panose="020B0604020202020204" pitchFamily="34" charset="0"/>
                  <a:cs typeface="Arial" panose="020B0604020202020204" pitchFamily="34" charset="0"/>
                </a:rPr>
                <a:t>No career path</a:t>
              </a:r>
              <a:endParaRPr lang="en-US" b="1" kern="1200" dirty="0">
                <a:solidFill>
                  <a:schemeClr val="bg1"/>
                </a:solidFill>
                <a:latin typeface="Arial" panose="020B0604020202020204" pitchFamily="34" charset="0"/>
                <a:cs typeface="Arial" panose="020B0604020202020204" pitchFamily="34" charset="0"/>
              </a:endParaRPr>
            </a:p>
          </p:txBody>
        </p:sp>
      </p:grpSp>
      <p:grpSp>
        <p:nvGrpSpPr>
          <p:cNvPr id="10" name="Group 9"/>
          <p:cNvGrpSpPr/>
          <p:nvPr/>
        </p:nvGrpSpPr>
        <p:grpSpPr>
          <a:xfrm>
            <a:off x="8408687" y="1500596"/>
            <a:ext cx="2145798" cy="2145798"/>
            <a:chOff x="3861474" y="1309070"/>
            <a:chExt cx="2145798" cy="2145798"/>
          </a:xfrm>
          <a:solidFill>
            <a:srgbClr val="EE0000"/>
          </a:solidFill>
          <a:scene3d>
            <a:camera prst="orthographicFront"/>
            <a:lightRig rig="flat" dir="t"/>
          </a:scene3d>
        </p:grpSpPr>
        <p:sp>
          <p:nvSpPr>
            <p:cNvPr id="11" name="Down Arrow 10"/>
            <p:cNvSpPr/>
            <p:nvPr/>
          </p:nvSpPr>
          <p:spPr>
            <a:xfrm rot="4320000">
              <a:off x="3861474" y="1309070"/>
              <a:ext cx="2145798" cy="2145798"/>
            </a:xfrm>
            <a:prstGeom prst="downArrow">
              <a:avLst>
                <a:gd name="adj1" fmla="val 70002"/>
                <a:gd name="adj2" fmla="val 35000"/>
              </a:avLst>
            </a:prstGeom>
            <a:grpFill/>
            <a:ln w="28575">
              <a:noFill/>
            </a:ln>
            <a:sp3d prstMaterial="dkEdge">
              <a:bevelT w="8200" h="38100"/>
            </a:sp3d>
          </p:spPr>
          <p:style>
            <a:lnRef idx="0">
              <a:schemeClr val="dk2">
                <a:shade val="80000"/>
                <a:hueOff val="0"/>
                <a:satOff val="0"/>
                <a:lumOff val="0"/>
                <a:alphaOff val="0"/>
              </a:schemeClr>
            </a:lnRef>
            <a:fillRef idx="2">
              <a:scrgbClr r="0" g="0" b="0"/>
            </a:fillRef>
            <a:effectRef idx="1">
              <a:schemeClr val="lt1">
                <a:hueOff val="0"/>
                <a:satOff val="0"/>
                <a:lumOff val="0"/>
                <a:alphaOff val="0"/>
              </a:schemeClr>
            </a:effectRef>
            <a:fontRef idx="minor">
              <a:schemeClr val="dk2">
                <a:hueOff val="0"/>
                <a:satOff val="0"/>
                <a:lumOff val="0"/>
                <a:alphaOff val="0"/>
              </a:schemeClr>
            </a:fontRef>
          </p:style>
          <p:txBody>
            <a:bodyPr/>
            <a:lstStyle/>
            <a:p>
              <a:endParaRPr lang="en-NZ" dirty="0"/>
            </a:p>
          </p:txBody>
        </p:sp>
        <p:sp>
          <p:nvSpPr>
            <p:cNvPr id="12" name="Down Arrow 6"/>
            <p:cNvSpPr/>
            <p:nvPr/>
          </p:nvSpPr>
          <p:spPr>
            <a:xfrm rot="-1080000">
              <a:off x="4227800" y="1787500"/>
              <a:ext cx="1770283" cy="1072899"/>
            </a:xfrm>
            <a:prstGeom prst="rect">
              <a:avLst/>
            </a:prstGeom>
            <a:noFill/>
            <a:ln>
              <a:noFill/>
            </a:ln>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NZ" b="1" dirty="0">
                  <a:solidFill>
                    <a:schemeClr val="bg1"/>
                  </a:solidFill>
                  <a:latin typeface="Arial" panose="020B0604020202020204" pitchFamily="34" charset="0"/>
                  <a:cs typeface="Arial" panose="020B0604020202020204" pitchFamily="34" charset="0"/>
                </a:rPr>
                <a:t>Practical experience of trainers</a:t>
              </a:r>
              <a:endParaRPr lang="en-US" b="1" dirty="0">
                <a:solidFill>
                  <a:schemeClr val="bg1"/>
                </a:solidFill>
                <a:latin typeface="Arial" panose="020B0604020202020204" pitchFamily="34" charset="0"/>
                <a:cs typeface="Arial" panose="020B0604020202020204" pitchFamily="34" charset="0"/>
              </a:endParaRPr>
            </a:p>
          </p:txBody>
        </p:sp>
      </p:grpSp>
      <p:grpSp>
        <p:nvGrpSpPr>
          <p:cNvPr id="13" name="Group 12"/>
          <p:cNvGrpSpPr/>
          <p:nvPr/>
        </p:nvGrpSpPr>
        <p:grpSpPr>
          <a:xfrm>
            <a:off x="7721204" y="3616452"/>
            <a:ext cx="2145798" cy="2145798"/>
            <a:chOff x="3173991" y="3424926"/>
            <a:chExt cx="2145798" cy="2145798"/>
          </a:xfrm>
          <a:solidFill>
            <a:srgbClr val="EE0000"/>
          </a:solidFill>
          <a:scene3d>
            <a:camera prst="orthographicFront"/>
            <a:lightRig rig="flat" dir="t"/>
          </a:scene3d>
        </p:grpSpPr>
        <p:sp>
          <p:nvSpPr>
            <p:cNvPr id="14" name="Down Arrow 13"/>
            <p:cNvSpPr/>
            <p:nvPr/>
          </p:nvSpPr>
          <p:spPr>
            <a:xfrm rot="8640000">
              <a:off x="3173991" y="3424926"/>
              <a:ext cx="2145798" cy="2145798"/>
            </a:xfrm>
            <a:prstGeom prst="downArrow">
              <a:avLst>
                <a:gd name="adj1" fmla="val 66631"/>
                <a:gd name="adj2" fmla="val 35000"/>
              </a:avLst>
            </a:prstGeom>
            <a:grpFill/>
            <a:ln w="28575">
              <a:noFill/>
            </a:ln>
            <a:sp3d prstMaterial="dkEdge">
              <a:bevelT w="8200" h="38100"/>
            </a:sp3d>
          </p:spPr>
          <p:style>
            <a:lnRef idx="0">
              <a:schemeClr val="dk2">
                <a:shade val="80000"/>
                <a:hueOff val="0"/>
                <a:satOff val="0"/>
                <a:lumOff val="0"/>
                <a:alphaOff val="0"/>
              </a:schemeClr>
            </a:lnRef>
            <a:fillRef idx="2">
              <a:scrgbClr r="0" g="0" b="0"/>
            </a:fillRef>
            <a:effectRef idx="1">
              <a:schemeClr val="lt1">
                <a:hueOff val="0"/>
                <a:satOff val="0"/>
                <a:lumOff val="0"/>
                <a:alphaOff val="0"/>
              </a:schemeClr>
            </a:effectRef>
            <a:fontRef idx="minor">
              <a:schemeClr val="dk2">
                <a:hueOff val="0"/>
                <a:satOff val="0"/>
                <a:lumOff val="0"/>
                <a:alphaOff val="0"/>
              </a:schemeClr>
            </a:fontRef>
          </p:style>
        </p:sp>
        <p:sp>
          <p:nvSpPr>
            <p:cNvPr id="15" name="Down Arrow 8"/>
            <p:cNvSpPr/>
            <p:nvPr/>
          </p:nvSpPr>
          <p:spPr>
            <a:xfrm rot="19440000">
              <a:off x="3668303" y="3768458"/>
              <a:ext cx="1367228" cy="1770283"/>
            </a:xfrm>
            <a:prstGeom prst="rect">
              <a:avLst/>
            </a:prstGeom>
            <a:noFill/>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NZ" b="1" dirty="0" err="1">
                  <a:solidFill>
                    <a:schemeClr val="bg1"/>
                  </a:solidFill>
                  <a:latin typeface="Arial" panose="020B0604020202020204" pitchFamily="34" charset="0"/>
                  <a:cs typeface="Arial" panose="020B0604020202020204" pitchFamily="34" charset="0"/>
                </a:rPr>
                <a:t>TCs</a:t>
              </a:r>
              <a:r>
                <a:rPr lang="en-NZ" b="1" dirty="0">
                  <a:solidFill>
                    <a:schemeClr val="bg1"/>
                  </a:solidFill>
                  <a:latin typeface="Arial" panose="020B0604020202020204" pitchFamily="34" charset="0"/>
                  <a:cs typeface="Arial" panose="020B0604020202020204" pitchFamily="34" charset="0"/>
                </a:rPr>
                <a:t> with no practical experience</a:t>
              </a:r>
              <a:endParaRPr lang="en-US" b="1" dirty="0">
                <a:solidFill>
                  <a:schemeClr val="bg1"/>
                </a:solidFill>
                <a:latin typeface="Arial" panose="020B0604020202020204" pitchFamily="34" charset="0"/>
                <a:cs typeface="Arial" panose="020B0604020202020204" pitchFamily="34" charset="0"/>
              </a:endParaRPr>
            </a:p>
          </p:txBody>
        </p:sp>
      </p:grpSp>
      <p:grpSp>
        <p:nvGrpSpPr>
          <p:cNvPr id="16" name="Group 15"/>
          <p:cNvGrpSpPr/>
          <p:nvPr/>
        </p:nvGrpSpPr>
        <p:grpSpPr>
          <a:xfrm>
            <a:off x="5496461" y="3616452"/>
            <a:ext cx="2145798" cy="2145798"/>
            <a:chOff x="949248" y="3424926"/>
            <a:chExt cx="2145798" cy="2145798"/>
          </a:xfrm>
          <a:solidFill>
            <a:srgbClr val="EE0000"/>
          </a:solidFill>
          <a:scene3d>
            <a:camera prst="orthographicFront"/>
            <a:lightRig rig="flat" dir="t"/>
          </a:scene3d>
        </p:grpSpPr>
        <p:sp>
          <p:nvSpPr>
            <p:cNvPr id="17" name="Down Arrow 16"/>
            <p:cNvSpPr/>
            <p:nvPr/>
          </p:nvSpPr>
          <p:spPr>
            <a:xfrm rot="12960000">
              <a:off x="949248" y="3424926"/>
              <a:ext cx="2145798" cy="2145798"/>
            </a:xfrm>
            <a:prstGeom prst="downArrow">
              <a:avLst>
                <a:gd name="adj1" fmla="val 66762"/>
                <a:gd name="adj2" fmla="val 35000"/>
              </a:avLst>
            </a:prstGeom>
            <a:grpFill/>
            <a:ln w="28575">
              <a:noFill/>
            </a:ln>
            <a:sp3d prstMaterial="dkEdge">
              <a:bevelT w="8200" h="38100"/>
            </a:sp3d>
          </p:spPr>
          <p:style>
            <a:lnRef idx="0">
              <a:schemeClr val="dk2">
                <a:shade val="80000"/>
                <a:hueOff val="0"/>
                <a:satOff val="0"/>
                <a:lumOff val="0"/>
                <a:alphaOff val="0"/>
              </a:schemeClr>
            </a:lnRef>
            <a:fillRef idx="2">
              <a:scrgbClr r="0" g="0" b="0"/>
            </a:fillRef>
            <a:effectRef idx="1">
              <a:schemeClr val="lt1">
                <a:hueOff val="0"/>
                <a:satOff val="0"/>
                <a:lumOff val="0"/>
                <a:alphaOff val="0"/>
              </a:schemeClr>
            </a:effectRef>
            <a:fontRef idx="minor">
              <a:schemeClr val="dk2">
                <a:hueOff val="0"/>
                <a:satOff val="0"/>
                <a:lumOff val="0"/>
                <a:alphaOff val="0"/>
              </a:schemeClr>
            </a:fontRef>
          </p:style>
        </p:sp>
        <p:sp>
          <p:nvSpPr>
            <p:cNvPr id="18" name="Down Arrow 10"/>
            <p:cNvSpPr/>
            <p:nvPr/>
          </p:nvSpPr>
          <p:spPr>
            <a:xfrm rot="2160000">
              <a:off x="1151351" y="3763110"/>
              <a:ext cx="1516817" cy="1770283"/>
            </a:xfrm>
            <a:prstGeom prst="rect">
              <a:avLst/>
            </a:prstGeom>
            <a:noFill/>
            <a:ln>
              <a:noFill/>
            </a:ln>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NZ" b="1" dirty="0">
                  <a:solidFill>
                    <a:schemeClr val="bg1"/>
                  </a:solidFill>
                  <a:latin typeface="Arial" panose="020B0604020202020204" pitchFamily="34" charset="0"/>
                  <a:cs typeface="Arial" panose="020B0604020202020204" pitchFamily="34" charset="0"/>
                </a:rPr>
                <a:t>Training</a:t>
              </a:r>
              <a:r>
                <a:rPr lang="en-NZ" sz="1200" b="1" kern="1200" dirty="0">
                  <a:solidFill>
                    <a:schemeClr val="bg1"/>
                  </a:solidFill>
                  <a:latin typeface="Arial" panose="020B0604020202020204" pitchFamily="34" charset="0"/>
                  <a:cs typeface="Arial" panose="020B0604020202020204" pitchFamily="34" charset="0"/>
                </a:rPr>
                <a:t> </a:t>
              </a:r>
              <a:r>
                <a:rPr lang="en-NZ" b="1" dirty="0">
                  <a:solidFill>
                    <a:schemeClr val="bg1"/>
                  </a:solidFill>
                  <a:latin typeface="Arial" panose="020B0604020202020204" pitchFamily="34" charset="0"/>
                  <a:cs typeface="Arial" panose="020B0604020202020204" pitchFamily="34" charset="0"/>
                </a:rPr>
                <a:t>considered</a:t>
              </a:r>
              <a:r>
                <a:rPr lang="en-NZ" sz="1200" b="1" kern="1200" dirty="0">
                  <a:solidFill>
                    <a:schemeClr val="bg1"/>
                  </a:solidFill>
                  <a:latin typeface="Arial" panose="020B0604020202020204" pitchFamily="34" charset="0"/>
                  <a:cs typeface="Arial" panose="020B0604020202020204" pitchFamily="34" charset="0"/>
                </a:rPr>
                <a:t> </a:t>
              </a:r>
              <a:r>
                <a:rPr lang="en-NZ" b="1" dirty="0">
                  <a:solidFill>
                    <a:schemeClr val="bg1"/>
                  </a:solidFill>
                  <a:latin typeface="Arial" panose="020B0604020202020204" pitchFamily="34" charset="0"/>
                  <a:cs typeface="Arial" panose="020B0604020202020204" pitchFamily="34" charset="0"/>
                </a:rPr>
                <a:t>theoretical</a:t>
              </a:r>
              <a:endParaRPr lang="en-US" b="1" dirty="0">
                <a:solidFill>
                  <a:schemeClr val="bg1"/>
                </a:solidFill>
                <a:latin typeface="Arial" panose="020B0604020202020204" pitchFamily="34" charset="0"/>
                <a:cs typeface="Arial" panose="020B0604020202020204" pitchFamily="34" charset="0"/>
              </a:endParaRPr>
            </a:p>
          </p:txBody>
        </p:sp>
      </p:grpSp>
      <p:grpSp>
        <p:nvGrpSpPr>
          <p:cNvPr id="19" name="Group 18"/>
          <p:cNvGrpSpPr/>
          <p:nvPr/>
        </p:nvGrpSpPr>
        <p:grpSpPr>
          <a:xfrm>
            <a:off x="4801357" y="1531076"/>
            <a:ext cx="2145798" cy="2145798"/>
            <a:chOff x="261764" y="1309070"/>
            <a:chExt cx="2145798" cy="2145798"/>
          </a:xfrm>
          <a:solidFill>
            <a:srgbClr val="EE0000"/>
          </a:solidFill>
          <a:scene3d>
            <a:camera prst="orthographicFront"/>
            <a:lightRig rig="flat" dir="t"/>
          </a:scene3d>
        </p:grpSpPr>
        <p:sp>
          <p:nvSpPr>
            <p:cNvPr id="20" name="Down Arrow 19"/>
            <p:cNvSpPr/>
            <p:nvPr/>
          </p:nvSpPr>
          <p:spPr>
            <a:xfrm rot="17280000">
              <a:off x="261764" y="1309070"/>
              <a:ext cx="2145798" cy="2145798"/>
            </a:xfrm>
            <a:prstGeom prst="downArrow">
              <a:avLst>
                <a:gd name="adj1" fmla="val 65848"/>
                <a:gd name="adj2" fmla="val 35000"/>
              </a:avLst>
            </a:prstGeom>
            <a:grpFill/>
            <a:ln w="28575">
              <a:noFill/>
            </a:ln>
            <a:sp3d prstMaterial="dkEdge">
              <a:bevelT w="8200" h="38100"/>
            </a:sp3d>
          </p:spPr>
          <p:style>
            <a:lnRef idx="0">
              <a:schemeClr val="dk2">
                <a:shade val="80000"/>
                <a:hueOff val="0"/>
                <a:satOff val="0"/>
                <a:lumOff val="0"/>
                <a:alphaOff val="0"/>
              </a:schemeClr>
            </a:lnRef>
            <a:fillRef idx="2">
              <a:scrgbClr r="0" g="0" b="0"/>
            </a:fillRef>
            <a:effectRef idx="1">
              <a:schemeClr val="lt1">
                <a:hueOff val="0"/>
                <a:satOff val="0"/>
                <a:lumOff val="0"/>
                <a:alphaOff val="0"/>
              </a:schemeClr>
            </a:effectRef>
            <a:fontRef idx="minor">
              <a:schemeClr val="dk2">
                <a:hueOff val="0"/>
                <a:satOff val="0"/>
                <a:lumOff val="0"/>
                <a:alphaOff val="0"/>
              </a:schemeClr>
            </a:fontRef>
          </p:style>
        </p:sp>
        <p:sp>
          <p:nvSpPr>
            <p:cNvPr id="21" name="Down Arrow 12"/>
            <p:cNvSpPr/>
            <p:nvPr/>
          </p:nvSpPr>
          <p:spPr>
            <a:xfrm rot="22680000">
              <a:off x="270954" y="1787499"/>
              <a:ext cx="1770283" cy="1072899"/>
            </a:xfrm>
            <a:prstGeom prst="rect">
              <a:avLst/>
            </a:prstGeom>
            <a:noFill/>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NZ" b="1" dirty="0">
                  <a:solidFill>
                    <a:schemeClr val="bg1"/>
                  </a:solidFill>
                  <a:latin typeface="Arial" panose="020B0604020202020204" pitchFamily="34" charset="0"/>
                  <a:cs typeface="Arial" panose="020B0604020202020204" pitchFamily="34" charset="0"/>
                </a:rPr>
                <a:t>Lack</a:t>
              </a:r>
              <a:r>
                <a:rPr lang="en-NZ" sz="1200" b="1" kern="1200" dirty="0">
                  <a:solidFill>
                    <a:schemeClr val="bg1"/>
                  </a:solidFill>
                  <a:latin typeface="Arial" panose="020B0604020202020204" pitchFamily="34" charset="0"/>
                  <a:cs typeface="Arial" panose="020B0604020202020204" pitchFamily="34" charset="0"/>
                </a:rPr>
                <a:t> </a:t>
              </a:r>
              <a:r>
                <a:rPr lang="en-NZ" b="1" dirty="0">
                  <a:solidFill>
                    <a:schemeClr val="bg1"/>
                  </a:solidFill>
                  <a:latin typeface="Arial" panose="020B0604020202020204" pitchFamily="34" charset="0"/>
                  <a:cs typeface="Arial" panose="020B0604020202020204" pitchFamily="34" charset="0"/>
                </a:rPr>
                <a:t>of</a:t>
              </a:r>
              <a:r>
                <a:rPr lang="en-NZ" sz="1200" b="1" kern="1200" dirty="0">
                  <a:solidFill>
                    <a:schemeClr val="bg1"/>
                  </a:solidFill>
                  <a:latin typeface="Arial" panose="020B0604020202020204" pitchFamily="34" charset="0"/>
                  <a:cs typeface="Arial" panose="020B0604020202020204" pitchFamily="34" charset="0"/>
                </a:rPr>
                <a:t> </a:t>
              </a:r>
              <a:r>
                <a:rPr lang="en-NZ" b="1" dirty="0">
                  <a:solidFill>
                    <a:schemeClr val="bg1"/>
                  </a:solidFill>
                  <a:latin typeface="Arial" panose="020B0604020202020204" pitchFamily="34" charset="0"/>
                  <a:cs typeface="Arial" panose="020B0604020202020204" pitchFamily="34" charset="0"/>
                </a:rPr>
                <a:t>experienced</a:t>
              </a:r>
              <a:r>
                <a:rPr lang="en-NZ" sz="1200" b="1" kern="1200" dirty="0">
                  <a:solidFill>
                    <a:schemeClr val="bg1"/>
                  </a:solidFill>
                  <a:latin typeface="Arial" panose="020B0604020202020204" pitchFamily="34" charset="0"/>
                  <a:cs typeface="Arial" panose="020B0604020202020204" pitchFamily="34" charset="0"/>
                </a:rPr>
                <a:t> </a:t>
              </a:r>
              <a:r>
                <a:rPr lang="en-NZ" b="1" dirty="0">
                  <a:solidFill>
                    <a:schemeClr val="bg1"/>
                  </a:solidFill>
                  <a:latin typeface="Arial" panose="020B0604020202020204" pitchFamily="34" charset="0"/>
                  <a:cs typeface="Arial" panose="020B0604020202020204" pitchFamily="34" charset="0"/>
                </a:rPr>
                <a:t>staff</a:t>
              </a:r>
              <a:r>
                <a:rPr lang="en-NZ" sz="1200" b="1" kern="1200" dirty="0">
                  <a:solidFill>
                    <a:schemeClr val="bg1"/>
                  </a:solidFill>
                  <a:latin typeface="Arial" panose="020B0604020202020204" pitchFamily="34" charset="0"/>
                  <a:cs typeface="Arial" panose="020B0604020202020204" pitchFamily="34" charset="0"/>
                </a:rPr>
                <a:t> </a:t>
              </a:r>
              <a:r>
                <a:rPr lang="en-NZ" b="1" dirty="0">
                  <a:solidFill>
                    <a:schemeClr val="bg1"/>
                  </a:solidFill>
                  <a:latin typeface="Arial" panose="020B0604020202020204" pitchFamily="34" charset="0"/>
                  <a:cs typeface="Arial" panose="020B0604020202020204" pitchFamily="34" charset="0"/>
                </a:rPr>
                <a:t>on-site</a:t>
              </a:r>
              <a:endParaRPr lang="en-US" b="1" dirty="0">
                <a:solidFill>
                  <a:schemeClr val="bg1"/>
                </a:solidFill>
                <a:latin typeface="Arial" panose="020B0604020202020204" pitchFamily="34" charset="0"/>
                <a:cs typeface="Arial" panose="020B0604020202020204" pitchFamily="34" charset="0"/>
              </a:endParaRPr>
            </a:p>
          </p:txBody>
        </p:sp>
      </p:grpSp>
      <p:sp>
        <p:nvSpPr>
          <p:cNvPr id="3" name="Oval 2"/>
          <p:cNvSpPr/>
          <p:nvPr/>
        </p:nvSpPr>
        <p:spPr>
          <a:xfrm>
            <a:off x="6412375" y="1817225"/>
            <a:ext cx="2511706" cy="2523281"/>
          </a:xfrm>
          <a:prstGeom prst="ellipse">
            <a:avLst/>
          </a:prstGeom>
          <a:solidFill>
            <a:srgbClr val="8AAC46"/>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NZ" sz="2800" b="1" dirty="0">
                <a:solidFill>
                  <a:schemeClr val="bg1"/>
                </a:solidFill>
                <a:latin typeface="Arial" panose="020B0604020202020204" pitchFamily="34" charset="0"/>
                <a:cs typeface="Arial" panose="020B0604020202020204" pitchFamily="34" charset="0"/>
              </a:rPr>
              <a:t>Need to change</a:t>
            </a:r>
          </a:p>
        </p:txBody>
      </p:sp>
    </p:spTree>
    <p:custDataLst>
      <p:tags r:id="rId1"/>
    </p:custDataLst>
    <p:extLst>
      <p:ext uri="{BB962C8B-B14F-4D97-AF65-F5344CB8AC3E}">
        <p14:creationId xmlns:p14="http://schemas.microsoft.com/office/powerpoint/2010/main" val="348332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1.40065E-6 -7.40741E-7 L -0.00378 -0.65995 " pathEditMode="relative" rAng="0" ptsTypes="AA">
                                      <p:cBhvr>
                                        <p:cTn id="8" dur="1000" spd="-100000" fill="hold"/>
                                        <p:tgtEl>
                                          <p:spTgt spid="6"/>
                                        </p:tgtEl>
                                        <p:attrNameLst>
                                          <p:attrName>ppt_x</p:attrName>
                                          <p:attrName>ppt_y</p:attrName>
                                        </p:attrNameLst>
                                      </p:cBhvr>
                                      <p:rCtr x="-195" y="-32986"/>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42" presetClass="path" presetSubtype="0" accel="50000" decel="50000" fill="hold" nodeType="withEffect">
                                  <p:stCondLst>
                                    <p:cond delay="0"/>
                                  </p:stCondLst>
                                  <p:childTnLst>
                                    <p:animMotion origin="layout" path="M -7.49186E-7 -1.48148E-6 L 0.50293 -0.29329 " pathEditMode="relative" rAng="0" ptsTypes="AA">
                                      <p:cBhvr>
                                        <p:cTn id="14" dur="1000" spd="-100000" fill="hold"/>
                                        <p:tgtEl>
                                          <p:spTgt spid="10"/>
                                        </p:tgtEl>
                                        <p:attrNameLst>
                                          <p:attrName>ppt_x</p:attrName>
                                          <p:attrName>ppt_y</p:attrName>
                                        </p:attrNameLst>
                                      </p:cBhvr>
                                      <p:rCtr x="25147" y="-14676"/>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64" presetClass="path" presetSubtype="0" accel="50000" decel="50000" fill="hold" nodeType="withEffect">
                                  <p:stCondLst>
                                    <p:cond delay="0"/>
                                  </p:stCondLst>
                                  <p:childTnLst>
                                    <p:animMotion origin="layout" path="M 0.21238 0.56296 L -3.81107E-6 3.7037E-6 " pathEditMode="relative" rAng="0" ptsTypes="AA">
                                      <p:cBhvr>
                                        <p:cTn id="20" dur="1000" fill="hold"/>
                                        <p:tgtEl>
                                          <p:spTgt spid="13"/>
                                        </p:tgtEl>
                                        <p:attrNameLst>
                                          <p:attrName>ppt_x</p:attrName>
                                          <p:attrName>ppt_y</p:attrName>
                                        </p:attrNameLst>
                                      </p:cBhvr>
                                      <p:rCtr x="-10619" y="-28148"/>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42" presetClass="path" presetSubtype="0" accel="50000" decel="50000" fill="hold" nodeType="withEffect">
                                  <p:stCondLst>
                                    <p:cond delay="0"/>
                                  </p:stCondLst>
                                  <p:childTnLst>
                                    <p:animMotion origin="layout" path="M -3.09446E-6 3.7037E-6 L -0.26267 0.60694 " pathEditMode="relative" rAng="0" ptsTypes="AA">
                                      <p:cBhvr>
                                        <p:cTn id="26" dur="1000" spd="-100000" fill="hold"/>
                                        <p:tgtEl>
                                          <p:spTgt spid="16"/>
                                        </p:tgtEl>
                                        <p:attrNameLst>
                                          <p:attrName>ppt_x</p:attrName>
                                          <p:attrName>ppt_y</p:attrName>
                                        </p:attrNameLst>
                                      </p:cBhvr>
                                      <p:rCtr x="-13134" y="30347"/>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42" presetClass="path" presetSubtype="0" accel="50000" decel="50000" fill="hold" nodeType="withEffect">
                                  <p:stCondLst>
                                    <p:cond delay="0"/>
                                  </p:stCondLst>
                                  <p:childTnLst>
                                    <p:animMotion origin="layout" path="M 3.84365E-6 -1.48148E-6 L -0.60978 -0.37523 " pathEditMode="relative" rAng="0" ptsTypes="AA">
                                      <p:cBhvr>
                                        <p:cTn id="32" dur="1000" spd="-100000" fill="hold"/>
                                        <p:tgtEl>
                                          <p:spTgt spid="19"/>
                                        </p:tgtEl>
                                        <p:attrNameLst>
                                          <p:attrName>ppt_x</p:attrName>
                                          <p:attrName>ppt_y</p:attrName>
                                        </p:attrNameLst>
                                      </p:cBhvr>
                                      <p:rCtr x="-30489" y="-18773"/>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A0A3B-C1F9-485E-A258-574BDA30D07A}"/>
              </a:ext>
            </a:extLst>
          </p:cNvPr>
          <p:cNvSpPr>
            <a:spLocks noGrp="1"/>
          </p:cNvSpPr>
          <p:nvPr>
            <p:ph type="title"/>
          </p:nvPr>
        </p:nvSpPr>
        <p:spPr/>
        <p:txBody>
          <a:bodyPr/>
          <a:lstStyle/>
          <a:p>
            <a:r>
              <a:rPr lang="en-NZ" dirty="0"/>
              <a:t>Priority for development</a:t>
            </a:r>
          </a:p>
        </p:txBody>
      </p:sp>
      <p:graphicFrame>
        <p:nvGraphicFramePr>
          <p:cNvPr id="3" name="Table 2">
            <a:extLst>
              <a:ext uri="{FF2B5EF4-FFF2-40B4-BE49-F238E27FC236}">
                <a16:creationId xmlns:a16="http://schemas.microsoft.com/office/drawing/2014/main" id="{AAD5CADD-1549-4415-912D-4A7096D3162E}"/>
              </a:ext>
            </a:extLst>
          </p:cNvPr>
          <p:cNvGraphicFramePr>
            <a:graphicFrameLocks noGrp="1"/>
          </p:cNvGraphicFramePr>
          <p:nvPr/>
        </p:nvGraphicFramePr>
        <p:xfrm>
          <a:off x="3675268" y="172279"/>
          <a:ext cx="7827618" cy="3836531"/>
        </p:xfrm>
        <a:graphic>
          <a:graphicData uri="http://schemas.openxmlformats.org/drawingml/2006/table">
            <a:tbl>
              <a:tblPr firstRow="1" bandRow="1">
                <a:tableStyleId>{93296810-A885-4BE3-A3E7-6D5BEEA58F35}</a:tableStyleId>
              </a:tblPr>
              <a:tblGrid>
                <a:gridCol w="3407317">
                  <a:extLst>
                    <a:ext uri="{9D8B030D-6E8A-4147-A177-3AD203B41FA5}">
                      <a16:colId xmlns:a16="http://schemas.microsoft.com/office/drawing/2014/main" val="3802244461"/>
                    </a:ext>
                  </a:extLst>
                </a:gridCol>
                <a:gridCol w="4420301">
                  <a:extLst>
                    <a:ext uri="{9D8B030D-6E8A-4147-A177-3AD203B41FA5}">
                      <a16:colId xmlns:a16="http://schemas.microsoft.com/office/drawing/2014/main" val="926849105"/>
                    </a:ext>
                  </a:extLst>
                </a:gridCol>
              </a:tblGrid>
              <a:tr h="483593">
                <a:tc>
                  <a:txBody>
                    <a:bodyPr/>
                    <a:lstStyle/>
                    <a:p>
                      <a:r>
                        <a:rPr lang="en-NZ" sz="2000" dirty="0">
                          <a:latin typeface="Arial" panose="020B0604020202020204" pitchFamily="34" charset="0"/>
                          <a:cs typeface="Arial" panose="020B0604020202020204" pitchFamily="34" charset="0"/>
                        </a:rPr>
                        <a:t>Learning block</a:t>
                      </a:r>
                    </a:p>
                  </a:txBody>
                  <a:tcPr/>
                </a:tc>
                <a:tc>
                  <a:txBody>
                    <a:bodyPr/>
                    <a:lstStyle/>
                    <a:p>
                      <a:r>
                        <a:rPr lang="en-NZ" sz="2000" dirty="0">
                          <a:latin typeface="Arial" panose="020B0604020202020204" pitchFamily="34" charset="0"/>
                          <a:cs typeface="Arial" panose="020B0604020202020204" pitchFamily="34" charset="0"/>
                        </a:rPr>
                        <a:t>Estimated completion date</a:t>
                      </a:r>
                    </a:p>
                  </a:txBody>
                  <a:tcPr/>
                </a:tc>
                <a:extLst>
                  <a:ext uri="{0D108BD9-81ED-4DB2-BD59-A6C34878D82A}">
                    <a16:rowId xmlns:a16="http://schemas.microsoft.com/office/drawing/2014/main" val="3903387082"/>
                  </a:ext>
                </a:extLst>
              </a:tr>
              <a:tr h="589832">
                <a:tc>
                  <a:txBody>
                    <a:bodyPr/>
                    <a:lstStyle/>
                    <a:p>
                      <a:pPr marL="216000" lvl="2">
                        <a:lnSpc>
                          <a:spcPct val="150000"/>
                        </a:lnSpc>
                        <a:buClr>
                          <a:schemeClr val="accent6">
                            <a:lumMod val="75000"/>
                          </a:schemeClr>
                        </a:buClr>
                      </a:pPr>
                      <a:r>
                        <a:rPr lang="en-GB" sz="2000" b="1" kern="1200" dirty="0">
                          <a:solidFill>
                            <a:schemeClr val="dk1"/>
                          </a:solidFill>
                          <a:latin typeface="Arial" panose="020B0604020202020204" pitchFamily="34" charset="0"/>
                          <a:ea typeface="+mn-ea"/>
                          <a:cs typeface="Arial" panose="020B0604020202020204" pitchFamily="34" charset="0"/>
                        </a:rPr>
                        <a:t>TMP Designer</a:t>
                      </a:r>
                      <a:endParaRPr lang="en-NZ" sz="2000" b="1"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216000" marR="0" lvl="0" indent="0" algn="l" defTabSz="914400" rtl="0" eaLnBrk="1" fontAlgn="auto" latinLnBrk="0" hangingPunct="1">
                        <a:lnSpc>
                          <a:spcPct val="150000"/>
                        </a:lnSpc>
                        <a:spcBef>
                          <a:spcPts val="0"/>
                        </a:spcBef>
                        <a:spcAft>
                          <a:spcPts val="0"/>
                        </a:spcAft>
                        <a:buClrTx/>
                        <a:buSzTx/>
                        <a:buFontTx/>
                        <a:buNone/>
                        <a:tabLst/>
                        <a:defRPr/>
                      </a:pPr>
                      <a:r>
                        <a:rPr lang="en-NZ" sz="2000" dirty="0">
                          <a:latin typeface="Arial" panose="020B0604020202020204" pitchFamily="34" charset="0"/>
                          <a:cs typeface="Arial" panose="020B0604020202020204" pitchFamily="34" charset="0"/>
                        </a:rPr>
                        <a:t>June 2020</a:t>
                      </a:r>
                    </a:p>
                  </a:txBody>
                  <a:tcPr/>
                </a:tc>
                <a:extLst>
                  <a:ext uri="{0D108BD9-81ED-4DB2-BD59-A6C34878D82A}">
                    <a16:rowId xmlns:a16="http://schemas.microsoft.com/office/drawing/2014/main" val="652251829"/>
                  </a:ext>
                </a:extLst>
              </a:tr>
              <a:tr h="384313">
                <a:tc>
                  <a:txBody>
                    <a:bodyPr/>
                    <a:lstStyle/>
                    <a:p>
                      <a:pPr marL="216000" marR="0" lvl="0" indent="0" algn="l" defTabSz="914400" rtl="0" eaLnBrk="1" fontAlgn="auto" latinLnBrk="0" hangingPunct="1">
                        <a:lnSpc>
                          <a:spcPct val="150000"/>
                        </a:lnSpc>
                        <a:spcBef>
                          <a:spcPts val="0"/>
                        </a:spcBef>
                        <a:spcAft>
                          <a:spcPts val="0"/>
                        </a:spcAft>
                        <a:buClrTx/>
                        <a:buSzTx/>
                        <a:buFontTx/>
                        <a:buNone/>
                        <a:tabLst/>
                        <a:defRPr/>
                      </a:pPr>
                      <a:r>
                        <a:rPr lang="en-GB" sz="2000" b="1" kern="1200" dirty="0">
                          <a:solidFill>
                            <a:schemeClr val="dk1"/>
                          </a:solidFill>
                          <a:latin typeface="Arial" panose="020B0604020202020204" pitchFamily="34" charset="0"/>
                          <a:ea typeface="+mn-ea"/>
                          <a:cs typeface="Arial" panose="020B0604020202020204" pitchFamily="34" charset="0"/>
                        </a:rPr>
                        <a:t>Mobile Driver</a:t>
                      </a:r>
                      <a:endParaRPr lang="en-NZ" sz="2000" b="1"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216000" marR="0" lvl="0" indent="0" algn="l" defTabSz="914400" rtl="0" eaLnBrk="1" fontAlgn="auto" latinLnBrk="0" hangingPunct="1">
                        <a:lnSpc>
                          <a:spcPct val="150000"/>
                        </a:lnSpc>
                        <a:spcBef>
                          <a:spcPts val="0"/>
                        </a:spcBef>
                        <a:spcAft>
                          <a:spcPts val="0"/>
                        </a:spcAft>
                        <a:buClrTx/>
                        <a:buSzTx/>
                        <a:buFontTx/>
                        <a:buNone/>
                        <a:tabLst/>
                        <a:defRPr/>
                      </a:pPr>
                      <a:r>
                        <a:rPr lang="en-NZ" sz="2000" dirty="0">
                          <a:latin typeface="Arial" panose="020B0604020202020204" pitchFamily="34" charset="0"/>
                          <a:cs typeface="Arial" panose="020B0604020202020204" pitchFamily="34" charset="0"/>
                        </a:rPr>
                        <a:t>July 2020</a:t>
                      </a:r>
                    </a:p>
                  </a:txBody>
                  <a:tcPr/>
                </a:tc>
                <a:extLst>
                  <a:ext uri="{0D108BD9-81ED-4DB2-BD59-A6C34878D82A}">
                    <a16:rowId xmlns:a16="http://schemas.microsoft.com/office/drawing/2014/main" val="2289544150"/>
                  </a:ext>
                </a:extLst>
              </a:tr>
              <a:tr h="620488">
                <a:tc>
                  <a:txBody>
                    <a:bodyPr/>
                    <a:lstStyle/>
                    <a:p>
                      <a:pPr marL="216000" marR="0" lvl="0" indent="0" algn="l" defTabSz="914400" rtl="0" eaLnBrk="1" fontAlgn="auto" latinLnBrk="0" hangingPunct="1">
                        <a:lnSpc>
                          <a:spcPct val="150000"/>
                        </a:lnSpc>
                        <a:spcBef>
                          <a:spcPts val="0"/>
                        </a:spcBef>
                        <a:spcAft>
                          <a:spcPts val="0"/>
                        </a:spcAft>
                        <a:buClrTx/>
                        <a:buSzTx/>
                        <a:buFontTx/>
                        <a:buNone/>
                        <a:tabLst/>
                        <a:defRPr/>
                      </a:pPr>
                      <a:r>
                        <a:rPr lang="en-GB" sz="2000" b="1" kern="1200" dirty="0">
                          <a:solidFill>
                            <a:schemeClr val="dk1"/>
                          </a:solidFill>
                          <a:latin typeface="Arial" panose="020B0604020202020204" pitchFamily="34" charset="0"/>
                          <a:ea typeface="+mn-ea"/>
                          <a:cs typeface="Arial" panose="020B0604020202020204" pitchFamily="34" charset="0"/>
                        </a:rPr>
                        <a:t>Inspector</a:t>
                      </a:r>
                      <a:endParaRPr lang="en-NZ" sz="2000" b="1"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216000" marR="0" lvl="0" indent="0" algn="l" defTabSz="914400" rtl="0" eaLnBrk="1" fontAlgn="auto" latinLnBrk="0" hangingPunct="1">
                        <a:lnSpc>
                          <a:spcPct val="150000"/>
                        </a:lnSpc>
                        <a:spcBef>
                          <a:spcPts val="0"/>
                        </a:spcBef>
                        <a:spcAft>
                          <a:spcPts val="0"/>
                        </a:spcAft>
                        <a:buClrTx/>
                        <a:buSzTx/>
                        <a:buFontTx/>
                        <a:buNone/>
                        <a:tabLst/>
                        <a:defRPr/>
                      </a:pPr>
                      <a:r>
                        <a:rPr lang="en-NZ" sz="2000" dirty="0">
                          <a:latin typeface="Arial" panose="020B0604020202020204" pitchFamily="34" charset="0"/>
                          <a:cs typeface="Arial" panose="020B0604020202020204" pitchFamily="34" charset="0"/>
                        </a:rPr>
                        <a:t>August 2020</a:t>
                      </a:r>
                    </a:p>
                  </a:txBody>
                  <a:tcPr/>
                </a:tc>
                <a:extLst>
                  <a:ext uri="{0D108BD9-81ED-4DB2-BD59-A6C34878D82A}">
                    <a16:rowId xmlns:a16="http://schemas.microsoft.com/office/drawing/2014/main" val="1177929559"/>
                  </a:ext>
                </a:extLst>
              </a:tr>
              <a:tr h="483593">
                <a:tc>
                  <a:txBody>
                    <a:bodyPr/>
                    <a:lstStyle/>
                    <a:p>
                      <a:pPr marL="216000" marR="0" lvl="0" indent="0" algn="l" defTabSz="914400" rtl="0" eaLnBrk="1" fontAlgn="auto" latinLnBrk="0" hangingPunct="1">
                        <a:lnSpc>
                          <a:spcPct val="100000"/>
                        </a:lnSpc>
                        <a:spcBef>
                          <a:spcPts val="0"/>
                        </a:spcBef>
                        <a:spcAft>
                          <a:spcPts val="0"/>
                        </a:spcAft>
                        <a:buClrTx/>
                        <a:buSzTx/>
                        <a:buFontTx/>
                        <a:buNone/>
                        <a:tabLst/>
                        <a:defRPr/>
                      </a:pPr>
                      <a:r>
                        <a:rPr lang="en-GB" sz="2000" b="1" kern="1200" dirty="0">
                          <a:solidFill>
                            <a:schemeClr val="dk1"/>
                          </a:solidFill>
                          <a:latin typeface="Arial" panose="020B0604020202020204" pitchFamily="34" charset="0"/>
                          <a:ea typeface="+mn-ea"/>
                          <a:cs typeface="Arial" panose="020B0604020202020204" pitchFamily="34" charset="0"/>
                        </a:rPr>
                        <a:t>Use of specialist TTM equipment on-site</a:t>
                      </a:r>
                      <a:endParaRPr lang="en-NZ" sz="2000" b="1"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216000" marR="0" lvl="0" indent="0" algn="l" defTabSz="914400" rtl="0" eaLnBrk="1" fontAlgn="auto" latinLnBrk="0" hangingPunct="1">
                        <a:lnSpc>
                          <a:spcPct val="150000"/>
                        </a:lnSpc>
                        <a:spcBef>
                          <a:spcPts val="0"/>
                        </a:spcBef>
                        <a:spcAft>
                          <a:spcPts val="0"/>
                        </a:spcAft>
                        <a:buClrTx/>
                        <a:buSzTx/>
                        <a:buFontTx/>
                        <a:buNone/>
                        <a:tabLst/>
                        <a:defRPr/>
                      </a:pPr>
                      <a:r>
                        <a:rPr lang="en-NZ" sz="2000" dirty="0">
                          <a:latin typeface="Arial" panose="020B0604020202020204" pitchFamily="34" charset="0"/>
                          <a:cs typeface="Arial" panose="020B0604020202020204" pitchFamily="34" charset="0"/>
                        </a:rPr>
                        <a:t>November 2020</a:t>
                      </a:r>
                    </a:p>
                  </a:txBody>
                  <a:tcPr/>
                </a:tc>
                <a:extLst>
                  <a:ext uri="{0D108BD9-81ED-4DB2-BD59-A6C34878D82A}">
                    <a16:rowId xmlns:a16="http://schemas.microsoft.com/office/drawing/2014/main" val="3947830532"/>
                  </a:ext>
                </a:extLst>
              </a:tr>
              <a:tr h="589583">
                <a:tc>
                  <a:txBody>
                    <a:bodyPr/>
                    <a:lstStyle/>
                    <a:p>
                      <a:pPr marL="216000" marR="0" lvl="0" indent="0" algn="l" defTabSz="914400" rtl="0" eaLnBrk="1" fontAlgn="auto" latinLnBrk="0" hangingPunct="1">
                        <a:lnSpc>
                          <a:spcPct val="150000"/>
                        </a:lnSpc>
                        <a:spcBef>
                          <a:spcPts val="0"/>
                        </a:spcBef>
                        <a:spcAft>
                          <a:spcPts val="0"/>
                        </a:spcAft>
                        <a:buClrTx/>
                        <a:buSzTx/>
                        <a:buFontTx/>
                        <a:buNone/>
                        <a:tabLst/>
                        <a:defRPr/>
                      </a:pPr>
                      <a:r>
                        <a:rPr lang="en-NZ" sz="2000" b="1" kern="1200" dirty="0">
                          <a:solidFill>
                            <a:schemeClr val="dk1"/>
                          </a:solidFill>
                          <a:latin typeface="Arial" panose="020B0604020202020204" pitchFamily="34" charset="0"/>
                          <a:ea typeface="+mn-ea"/>
                          <a:cs typeface="Arial" panose="020B0604020202020204" pitchFamily="34" charset="0"/>
                        </a:rPr>
                        <a:t>Other specialist activities</a:t>
                      </a:r>
                    </a:p>
                  </a:txBody>
                  <a:tcPr/>
                </a:tc>
                <a:tc>
                  <a:txBody>
                    <a:bodyPr/>
                    <a:lstStyle/>
                    <a:p>
                      <a:pPr marL="216000">
                        <a:lnSpc>
                          <a:spcPct val="150000"/>
                        </a:lnSpc>
                      </a:pPr>
                      <a:r>
                        <a:rPr lang="en-NZ" sz="2000" dirty="0">
                          <a:latin typeface="Arial" panose="020B0604020202020204" pitchFamily="34" charset="0"/>
                          <a:cs typeface="Arial" panose="020B0604020202020204" pitchFamily="34" charset="0"/>
                        </a:rPr>
                        <a:t>November 2020</a:t>
                      </a:r>
                    </a:p>
                  </a:txBody>
                  <a:tcPr/>
                </a:tc>
                <a:extLst>
                  <a:ext uri="{0D108BD9-81ED-4DB2-BD59-A6C34878D82A}">
                    <a16:rowId xmlns:a16="http://schemas.microsoft.com/office/drawing/2014/main" val="4028086361"/>
                  </a:ext>
                </a:extLst>
              </a:tr>
            </a:tbl>
          </a:graphicData>
        </a:graphic>
      </p:graphicFrame>
      <p:grpSp>
        <p:nvGrpSpPr>
          <p:cNvPr id="9" name="Group 8">
            <a:extLst>
              <a:ext uri="{FF2B5EF4-FFF2-40B4-BE49-F238E27FC236}">
                <a16:creationId xmlns:a16="http://schemas.microsoft.com/office/drawing/2014/main" id="{6E839BB0-0ECE-4ABC-8D81-210447A1D45B}"/>
              </a:ext>
            </a:extLst>
          </p:cNvPr>
          <p:cNvGrpSpPr/>
          <p:nvPr/>
        </p:nvGrpSpPr>
        <p:grpSpPr>
          <a:xfrm>
            <a:off x="712818" y="1984082"/>
            <a:ext cx="1223197" cy="1223197"/>
            <a:chOff x="76" y="2174463"/>
            <a:chExt cx="1223197" cy="1223197"/>
          </a:xfrm>
        </p:grpSpPr>
        <p:sp>
          <p:nvSpPr>
            <p:cNvPr id="10" name="Oval 9">
              <a:extLst>
                <a:ext uri="{FF2B5EF4-FFF2-40B4-BE49-F238E27FC236}">
                  <a16:creationId xmlns:a16="http://schemas.microsoft.com/office/drawing/2014/main" id="{28FBD51B-0290-43CC-A1F6-FF5EC05F7555}"/>
                </a:ext>
              </a:extLst>
            </p:cNvPr>
            <p:cNvSpPr/>
            <p:nvPr/>
          </p:nvSpPr>
          <p:spPr>
            <a:xfrm>
              <a:off x="76" y="2174463"/>
              <a:ext cx="1223197" cy="1223197"/>
            </a:xfrm>
            <a:prstGeom prst="ellipse">
              <a:avLst/>
            </a:prstGeom>
          </p:spPr>
          <p:style>
            <a:lnRef idx="0">
              <a:schemeClr val="accent6"/>
            </a:lnRef>
            <a:fillRef idx="3">
              <a:schemeClr val="accent6"/>
            </a:fillRef>
            <a:effectRef idx="3">
              <a:schemeClr val="accent6"/>
            </a:effectRef>
            <a:fontRef idx="minor">
              <a:schemeClr val="lt1"/>
            </a:fontRef>
          </p:style>
        </p:sp>
        <p:sp>
          <p:nvSpPr>
            <p:cNvPr id="11" name="Oval 4">
              <a:extLst>
                <a:ext uri="{FF2B5EF4-FFF2-40B4-BE49-F238E27FC236}">
                  <a16:creationId xmlns:a16="http://schemas.microsoft.com/office/drawing/2014/main" id="{7048C387-2036-4EA2-B0AF-A31414679F3A}"/>
                </a:ext>
              </a:extLst>
            </p:cNvPr>
            <p:cNvSpPr/>
            <p:nvPr/>
          </p:nvSpPr>
          <p:spPr>
            <a:xfrm>
              <a:off x="179209" y="2353596"/>
              <a:ext cx="864931" cy="8649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NZ" sz="2100" b="1" kern="1200" dirty="0"/>
                <a:t>Priority 2</a:t>
              </a:r>
              <a:endParaRPr lang="en-US" sz="2100" kern="1200" dirty="0"/>
            </a:p>
          </p:txBody>
        </p:sp>
      </p:grpSp>
    </p:spTree>
    <p:custDataLst>
      <p:tags r:id="rId1"/>
    </p:custDataLst>
    <p:extLst>
      <p:ext uri="{BB962C8B-B14F-4D97-AF65-F5344CB8AC3E}">
        <p14:creationId xmlns:p14="http://schemas.microsoft.com/office/powerpoint/2010/main" val="3334058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A0A3B-C1F9-485E-A258-574BDA30D07A}"/>
              </a:ext>
            </a:extLst>
          </p:cNvPr>
          <p:cNvSpPr>
            <a:spLocks noGrp="1"/>
          </p:cNvSpPr>
          <p:nvPr>
            <p:ph type="title"/>
          </p:nvPr>
        </p:nvSpPr>
        <p:spPr/>
        <p:txBody>
          <a:bodyPr/>
          <a:lstStyle/>
          <a:p>
            <a:r>
              <a:rPr lang="en-NZ" dirty="0"/>
              <a:t>Priority for development</a:t>
            </a:r>
          </a:p>
        </p:txBody>
      </p:sp>
      <p:graphicFrame>
        <p:nvGraphicFramePr>
          <p:cNvPr id="3" name="Table 2">
            <a:extLst>
              <a:ext uri="{FF2B5EF4-FFF2-40B4-BE49-F238E27FC236}">
                <a16:creationId xmlns:a16="http://schemas.microsoft.com/office/drawing/2014/main" id="{AAD5CADD-1549-4415-912D-4A7096D3162E}"/>
              </a:ext>
            </a:extLst>
          </p:cNvPr>
          <p:cNvGraphicFramePr>
            <a:graphicFrameLocks noGrp="1"/>
          </p:cNvGraphicFramePr>
          <p:nvPr>
            <p:extLst>
              <p:ext uri="{D42A27DB-BD31-4B8C-83A1-F6EECF244321}">
                <p14:modId xmlns:p14="http://schemas.microsoft.com/office/powerpoint/2010/main" val="4281583922"/>
              </p:ext>
            </p:extLst>
          </p:nvPr>
        </p:nvGraphicFramePr>
        <p:xfrm>
          <a:off x="3675268" y="172279"/>
          <a:ext cx="7827618" cy="3131379"/>
        </p:xfrm>
        <a:graphic>
          <a:graphicData uri="http://schemas.openxmlformats.org/drawingml/2006/table">
            <a:tbl>
              <a:tblPr firstRow="1" bandRow="1">
                <a:tableStyleId>{5C22544A-7EE6-4342-B048-85BDC9FD1C3A}</a:tableStyleId>
              </a:tblPr>
              <a:tblGrid>
                <a:gridCol w="3407317">
                  <a:extLst>
                    <a:ext uri="{9D8B030D-6E8A-4147-A177-3AD203B41FA5}">
                      <a16:colId xmlns:a16="http://schemas.microsoft.com/office/drawing/2014/main" val="3802244461"/>
                    </a:ext>
                  </a:extLst>
                </a:gridCol>
                <a:gridCol w="4420301">
                  <a:extLst>
                    <a:ext uri="{9D8B030D-6E8A-4147-A177-3AD203B41FA5}">
                      <a16:colId xmlns:a16="http://schemas.microsoft.com/office/drawing/2014/main" val="926849105"/>
                    </a:ext>
                  </a:extLst>
                </a:gridCol>
              </a:tblGrid>
              <a:tr h="437321">
                <a:tc>
                  <a:txBody>
                    <a:bodyPr/>
                    <a:lstStyle/>
                    <a:p>
                      <a:pPr>
                        <a:lnSpc>
                          <a:spcPct val="150000"/>
                        </a:lnSpc>
                      </a:pPr>
                      <a:r>
                        <a:rPr lang="en-NZ" sz="2000" dirty="0">
                          <a:latin typeface="Arial" panose="020B0604020202020204" pitchFamily="34" charset="0"/>
                          <a:cs typeface="Arial" panose="020B0604020202020204" pitchFamily="34" charset="0"/>
                        </a:rPr>
                        <a:t>Learning block</a:t>
                      </a:r>
                    </a:p>
                  </a:txBody>
                  <a:tcPr anchor="ctr"/>
                </a:tc>
                <a:tc>
                  <a:txBody>
                    <a:bodyPr/>
                    <a:lstStyle/>
                    <a:p>
                      <a:pPr>
                        <a:lnSpc>
                          <a:spcPct val="150000"/>
                        </a:lnSpc>
                      </a:pPr>
                      <a:r>
                        <a:rPr lang="en-NZ" sz="2000" dirty="0">
                          <a:latin typeface="Arial" panose="020B0604020202020204" pitchFamily="34" charset="0"/>
                          <a:cs typeface="Arial" panose="020B0604020202020204" pitchFamily="34" charset="0"/>
                        </a:rPr>
                        <a:t>Estimated completion date</a:t>
                      </a:r>
                    </a:p>
                  </a:txBody>
                  <a:tcPr anchor="ctr"/>
                </a:tc>
                <a:extLst>
                  <a:ext uri="{0D108BD9-81ED-4DB2-BD59-A6C34878D82A}">
                    <a16:rowId xmlns:a16="http://schemas.microsoft.com/office/drawing/2014/main" val="3903387082"/>
                  </a:ext>
                </a:extLst>
              </a:tr>
              <a:tr h="844495">
                <a:tc>
                  <a:txBody>
                    <a:bodyPr/>
                    <a:lstStyle/>
                    <a:p>
                      <a:pPr marL="216000" lvl="2">
                        <a:lnSpc>
                          <a:spcPct val="100000"/>
                        </a:lnSpc>
                        <a:buClr>
                          <a:schemeClr val="tx2">
                            <a:lumMod val="60000"/>
                            <a:lumOff val="40000"/>
                          </a:schemeClr>
                        </a:buClr>
                      </a:pPr>
                      <a:r>
                        <a:rPr lang="en-GB" sz="2000" b="1" dirty="0">
                          <a:latin typeface="Arial" panose="020B0604020202020204" pitchFamily="34" charset="0"/>
                          <a:cs typeface="Arial" panose="020B0604020202020204" pitchFamily="34" charset="0"/>
                        </a:rPr>
                        <a:t>Manager of activities requiring TTM</a:t>
                      </a:r>
                      <a:endParaRPr lang="en-NZ" sz="2000" b="1" dirty="0">
                        <a:latin typeface="Arial" panose="020B0604020202020204" pitchFamily="34" charset="0"/>
                        <a:cs typeface="Arial" panose="020B0604020202020204" pitchFamily="34" charset="0"/>
                      </a:endParaRPr>
                    </a:p>
                  </a:txBody>
                  <a:tcPr/>
                </a:tc>
                <a:tc>
                  <a:txBody>
                    <a:bodyPr/>
                    <a:lstStyle/>
                    <a:p>
                      <a:pPr marL="216000" marR="0" lvl="0" indent="0" algn="l" defTabSz="914400" rtl="0" eaLnBrk="1" fontAlgn="auto" latinLnBrk="0" hangingPunct="1">
                        <a:lnSpc>
                          <a:spcPct val="150000"/>
                        </a:lnSpc>
                        <a:spcBef>
                          <a:spcPts val="0"/>
                        </a:spcBef>
                        <a:spcAft>
                          <a:spcPts val="0"/>
                        </a:spcAft>
                        <a:buClrTx/>
                        <a:buSzTx/>
                        <a:buFontTx/>
                        <a:buNone/>
                        <a:tabLst/>
                        <a:defRPr/>
                      </a:pPr>
                      <a:r>
                        <a:rPr lang="en-NZ" sz="2000" dirty="0">
                          <a:latin typeface="Arial" panose="020B0604020202020204" pitchFamily="34" charset="0"/>
                          <a:cs typeface="Arial" panose="020B0604020202020204" pitchFamily="34" charset="0"/>
                        </a:rPr>
                        <a:t>November 2020</a:t>
                      </a:r>
                    </a:p>
                  </a:txBody>
                  <a:tcPr/>
                </a:tc>
                <a:extLst>
                  <a:ext uri="{0D108BD9-81ED-4DB2-BD59-A6C34878D82A}">
                    <a16:rowId xmlns:a16="http://schemas.microsoft.com/office/drawing/2014/main" val="652251829"/>
                  </a:ext>
                </a:extLst>
              </a:tr>
              <a:tr h="580225">
                <a:tc>
                  <a:txBody>
                    <a:bodyPr/>
                    <a:lstStyle/>
                    <a:p>
                      <a:pPr marL="216000" marR="0" lvl="0" indent="0" algn="l" defTabSz="914400" rtl="0" eaLnBrk="1" fontAlgn="auto" latinLnBrk="0" hangingPunct="1">
                        <a:lnSpc>
                          <a:spcPct val="150000"/>
                        </a:lnSpc>
                        <a:spcBef>
                          <a:spcPts val="0"/>
                        </a:spcBef>
                        <a:spcAft>
                          <a:spcPts val="0"/>
                        </a:spcAft>
                        <a:buClrTx/>
                        <a:buSzTx/>
                        <a:buFontTx/>
                        <a:buNone/>
                        <a:tabLst/>
                        <a:defRPr/>
                      </a:pPr>
                      <a:r>
                        <a:rPr lang="en-GB" sz="2000" b="1" dirty="0">
                          <a:latin typeface="Arial" panose="020B0604020202020204" pitchFamily="34" charset="0"/>
                          <a:cs typeface="Arial" panose="020B0604020202020204" pitchFamily="34" charset="0"/>
                        </a:rPr>
                        <a:t>TTM Audit</a:t>
                      </a:r>
                      <a:endParaRPr lang="en-NZ" sz="2000" b="1" dirty="0">
                        <a:latin typeface="Arial" panose="020B0604020202020204" pitchFamily="34" charset="0"/>
                        <a:cs typeface="Arial" panose="020B0604020202020204" pitchFamily="34" charset="0"/>
                      </a:endParaRPr>
                    </a:p>
                  </a:txBody>
                  <a:tcPr/>
                </a:tc>
                <a:tc>
                  <a:txBody>
                    <a:bodyPr/>
                    <a:lstStyle/>
                    <a:p>
                      <a:pPr marL="216000" marR="0" lvl="0" indent="0" algn="l" defTabSz="914400" rtl="0" eaLnBrk="1" fontAlgn="auto" latinLnBrk="0" hangingPunct="1">
                        <a:lnSpc>
                          <a:spcPct val="150000"/>
                        </a:lnSpc>
                        <a:spcBef>
                          <a:spcPts val="0"/>
                        </a:spcBef>
                        <a:spcAft>
                          <a:spcPts val="0"/>
                        </a:spcAft>
                        <a:buClrTx/>
                        <a:buSzTx/>
                        <a:buFontTx/>
                        <a:buNone/>
                        <a:tabLst/>
                        <a:defRPr/>
                      </a:pPr>
                      <a:r>
                        <a:rPr lang="en-NZ" sz="2000" dirty="0">
                          <a:latin typeface="Arial" panose="020B0604020202020204" pitchFamily="34" charset="0"/>
                          <a:cs typeface="Arial" panose="020B0604020202020204" pitchFamily="34" charset="0"/>
                        </a:rPr>
                        <a:t>January 2021</a:t>
                      </a:r>
                    </a:p>
                  </a:txBody>
                  <a:tcPr/>
                </a:tc>
                <a:extLst>
                  <a:ext uri="{0D108BD9-81ED-4DB2-BD59-A6C34878D82A}">
                    <a16:rowId xmlns:a16="http://schemas.microsoft.com/office/drawing/2014/main" val="2289544150"/>
                  </a:ext>
                </a:extLst>
              </a:tr>
              <a:tr h="620488">
                <a:tc>
                  <a:txBody>
                    <a:bodyPr/>
                    <a:lstStyle/>
                    <a:p>
                      <a:pPr marL="216000" marR="0" lvl="0" indent="0" algn="l" defTabSz="914400" rtl="0" eaLnBrk="1" fontAlgn="auto" latinLnBrk="0" hangingPunct="1">
                        <a:lnSpc>
                          <a:spcPct val="150000"/>
                        </a:lnSpc>
                        <a:spcBef>
                          <a:spcPts val="0"/>
                        </a:spcBef>
                        <a:spcAft>
                          <a:spcPts val="0"/>
                        </a:spcAft>
                        <a:buClrTx/>
                        <a:buSzTx/>
                        <a:buFontTx/>
                        <a:buNone/>
                        <a:tabLst/>
                        <a:defRPr/>
                      </a:pPr>
                      <a:r>
                        <a:rPr lang="en-GB" sz="2000" b="1" dirty="0">
                          <a:latin typeface="Arial" panose="020B0604020202020204" pitchFamily="34" charset="0"/>
                          <a:cs typeface="Arial" panose="020B0604020202020204" pitchFamily="34" charset="0"/>
                        </a:rPr>
                        <a:t>TMP Approver</a:t>
                      </a:r>
                      <a:endParaRPr lang="en-NZ" sz="2000" b="1" dirty="0">
                        <a:latin typeface="Arial" panose="020B0604020202020204" pitchFamily="34" charset="0"/>
                        <a:cs typeface="Arial" panose="020B0604020202020204" pitchFamily="34" charset="0"/>
                      </a:endParaRPr>
                    </a:p>
                  </a:txBody>
                  <a:tcPr/>
                </a:tc>
                <a:tc>
                  <a:txBody>
                    <a:bodyPr/>
                    <a:lstStyle/>
                    <a:p>
                      <a:pPr marL="216000" marR="0" lvl="0" indent="0" algn="l" defTabSz="914400" rtl="0" eaLnBrk="1" fontAlgn="auto" latinLnBrk="0" hangingPunct="1">
                        <a:lnSpc>
                          <a:spcPct val="150000"/>
                        </a:lnSpc>
                        <a:spcBef>
                          <a:spcPts val="0"/>
                        </a:spcBef>
                        <a:spcAft>
                          <a:spcPts val="0"/>
                        </a:spcAft>
                        <a:buClrTx/>
                        <a:buSzTx/>
                        <a:buFontTx/>
                        <a:buNone/>
                        <a:tabLst/>
                        <a:defRPr/>
                      </a:pPr>
                      <a:r>
                        <a:rPr lang="en-NZ" sz="2000" dirty="0">
                          <a:latin typeface="Arial" panose="020B0604020202020204" pitchFamily="34" charset="0"/>
                          <a:cs typeface="Arial" panose="020B0604020202020204" pitchFamily="34" charset="0"/>
                        </a:rPr>
                        <a:t>May 2021</a:t>
                      </a:r>
                    </a:p>
                  </a:txBody>
                  <a:tcPr/>
                </a:tc>
                <a:extLst>
                  <a:ext uri="{0D108BD9-81ED-4DB2-BD59-A6C34878D82A}">
                    <a16:rowId xmlns:a16="http://schemas.microsoft.com/office/drawing/2014/main" val="1177929559"/>
                  </a:ext>
                </a:extLst>
              </a:tr>
              <a:tr h="593982">
                <a:tc>
                  <a:txBody>
                    <a:bodyPr/>
                    <a:lstStyle/>
                    <a:p>
                      <a:pPr marL="216000" marR="0" lvl="0" indent="0" algn="l" defTabSz="914400" rtl="0" eaLnBrk="1" fontAlgn="auto" latinLnBrk="0" hangingPunct="1">
                        <a:lnSpc>
                          <a:spcPct val="100000"/>
                        </a:lnSpc>
                        <a:spcBef>
                          <a:spcPts val="0"/>
                        </a:spcBef>
                        <a:spcAft>
                          <a:spcPts val="0"/>
                        </a:spcAft>
                        <a:buClrTx/>
                        <a:buSzTx/>
                        <a:buFontTx/>
                        <a:buNone/>
                        <a:tabLst/>
                        <a:defRPr/>
                      </a:pPr>
                      <a:r>
                        <a:rPr lang="en-GB" sz="2000" b="1" dirty="0">
                          <a:latin typeface="Arial" panose="020B0604020202020204" pitchFamily="34" charset="0"/>
                          <a:cs typeface="Arial" panose="020B0604020202020204" pitchFamily="34" charset="0"/>
                        </a:rPr>
                        <a:t>Corridor Manager &amp; TMC</a:t>
                      </a:r>
                      <a:endParaRPr lang="en-NZ" sz="2000" b="1" dirty="0">
                        <a:latin typeface="Arial" panose="020B0604020202020204" pitchFamily="34" charset="0"/>
                        <a:cs typeface="Arial" panose="020B0604020202020204" pitchFamily="34" charset="0"/>
                      </a:endParaRPr>
                    </a:p>
                  </a:txBody>
                  <a:tcPr/>
                </a:tc>
                <a:tc>
                  <a:txBody>
                    <a:bodyPr/>
                    <a:lstStyle/>
                    <a:p>
                      <a:pPr marL="216000" marR="0" lvl="0" indent="0" algn="l" defTabSz="914400" rtl="0" eaLnBrk="1" fontAlgn="auto" latinLnBrk="0" hangingPunct="1">
                        <a:lnSpc>
                          <a:spcPct val="150000"/>
                        </a:lnSpc>
                        <a:spcBef>
                          <a:spcPts val="0"/>
                        </a:spcBef>
                        <a:spcAft>
                          <a:spcPts val="0"/>
                        </a:spcAft>
                        <a:buClrTx/>
                        <a:buSzTx/>
                        <a:buFontTx/>
                        <a:buNone/>
                        <a:tabLst/>
                        <a:defRPr/>
                      </a:pPr>
                      <a:r>
                        <a:rPr lang="en-NZ" sz="2000" dirty="0">
                          <a:latin typeface="Arial" panose="020B0604020202020204" pitchFamily="34" charset="0"/>
                          <a:cs typeface="Arial" panose="020B0604020202020204" pitchFamily="34" charset="0"/>
                        </a:rPr>
                        <a:t>July 2021</a:t>
                      </a:r>
                    </a:p>
                  </a:txBody>
                  <a:tcPr/>
                </a:tc>
                <a:extLst>
                  <a:ext uri="{0D108BD9-81ED-4DB2-BD59-A6C34878D82A}">
                    <a16:rowId xmlns:a16="http://schemas.microsoft.com/office/drawing/2014/main" val="3947830532"/>
                  </a:ext>
                </a:extLst>
              </a:tr>
            </a:tbl>
          </a:graphicData>
        </a:graphic>
      </p:graphicFrame>
      <p:grpSp>
        <p:nvGrpSpPr>
          <p:cNvPr id="12" name="Group 11">
            <a:extLst>
              <a:ext uri="{FF2B5EF4-FFF2-40B4-BE49-F238E27FC236}">
                <a16:creationId xmlns:a16="http://schemas.microsoft.com/office/drawing/2014/main" id="{385DF87E-B284-450F-B23D-59D234D4B3F3}"/>
              </a:ext>
            </a:extLst>
          </p:cNvPr>
          <p:cNvGrpSpPr/>
          <p:nvPr/>
        </p:nvGrpSpPr>
        <p:grpSpPr>
          <a:xfrm>
            <a:off x="709891" y="1978455"/>
            <a:ext cx="1223197" cy="1223197"/>
            <a:chOff x="76" y="2174463"/>
            <a:chExt cx="1223197" cy="1223197"/>
          </a:xfrm>
        </p:grpSpPr>
        <p:sp>
          <p:nvSpPr>
            <p:cNvPr id="13" name="Oval 12">
              <a:extLst>
                <a:ext uri="{FF2B5EF4-FFF2-40B4-BE49-F238E27FC236}">
                  <a16:creationId xmlns:a16="http://schemas.microsoft.com/office/drawing/2014/main" id="{59D931AB-9B4A-4802-B6E3-026956254BE8}"/>
                </a:ext>
              </a:extLst>
            </p:cNvPr>
            <p:cNvSpPr/>
            <p:nvPr/>
          </p:nvSpPr>
          <p:spPr>
            <a:xfrm>
              <a:off x="76" y="2174463"/>
              <a:ext cx="1223197" cy="1223197"/>
            </a:xfrm>
            <a:prstGeom prst="ellipse">
              <a:avLst/>
            </a:prstGeom>
          </p:spPr>
          <p:style>
            <a:lnRef idx="0">
              <a:schemeClr val="accent1"/>
            </a:lnRef>
            <a:fillRef idx="3">
              <a:schemeClr val="accent1"/>
            </a:fillRef>
            <a:effectRef idx="3">
              <a:schemeClr val="accent1"/>
            </a:effectRef>
            <a:fontRef idx="minor">
              <a:schemeClr val="lt1"/>
            </a:fontRef>
          </p:style>
        </p:sp>
        <p:sp>
          <p:nvSpPr>
            <p:cNvPr id="14" name="Oval 4">
              <a:extLst>
                <a:ext uri="{FF2B5EF4-FFF2-40B4-BE49-F238E27FC236}">
                  <a16:creationId xmlns:a16="http://schemas.microsoft.com/office/drawing/2014/main" id="{3D2A98C2-4187-427A-B38D-5B2597826563}"/>
                </a:ext>
              </a:extLst>
            </p:cNvPr>
            <p:cNvSpPr/>
            <p:nvPr/>
          </p:nvSpPr>
          <p:spPr>
            <a:xfrm>
              <a:off x="179209" y="2353596"/>
              <a:ext cx="864931" cy="8649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NZ" sz="2100" b="1" kern="1200" dirty="0"/>
                <a:t>Priority 3</a:t>
              </a:r>
              <a:endParaRPr lang="en-US" sz="2100" kern="1200" dirty="0"/>
            </a:p>
          </p:txBody>
        </p:sp>
      </p:grpSp>
    </p:spTree>
    <p:custDataLst>
      <p:tags r:id="rId1"/>
    </p:custDataLst>
    <p:extLst>
      <p:ext uri="{BB962C8B-B14F-4D97-AF65-F5344CB8AC3E}">
        <p14:creationId xmlns:p14="http://schemas.microsoft.com/office/powerpoint/2010/main" val="53647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6E9BC-9242-4C31-B37F-97A6C256E7A2}"/>
              </a:ext>
            </a:extLst>
          </p:cNvPr>
          <p:cNvSpPr>
            <a:spLocks noGrp="1"/>
          </p:cNvSpPr>
          <p:nvPr>
            <p:ph type="title"/>
          </p:nvPr>
        </p:nvSpPr>
        <p:spPr>
          <a:xfrm>
            <a:off x="0" y="573932"/>
            <a:ext cx="2898843" cy="5535038"/>
          </a:xfrm>
        </p:spPr>
        <p:txBody>
          <a:bodyPr/>
          <a:lstStyle/>
          <a:p>
            <a:r>
              <a:rPr lang="en-NZ" dirty="0"/>
              <a:t>What will happen to existing warrants?</a:t>
            </a:r>
          </a:p>
        </p:txBody>
      </p:sp>
      <p:cxnSp>
        <p:nvCxnSpPr>
          <p:cNvPr id="5" name="Straight Connector 4"/>
          <p:cNvCxnSpPr/>
          <p:nvPr/>
        </p:nvCxnSpPr>
        <p:spPr>
          <a:xfrm>
            <a:off x="3006090" y="1297601"/>
            <a:ext cx="84571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11246177" y="1023281"/>
            <a:ext cx="548640" cy="5486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lumMod val="65000"/>
                  <a:lumOff val="35000"/>
                </a:schemeClr>
              </a:solidFill>
            </a:endParaRPr>
          </a:p>
        </p:txBody>
      </p:sp>
      <p:sp>
        <p:nvSpPr>
          <p:cNvPr id="10" name="Rounded Rectangle 9"/>
          <p:cNvSpPr/>
          <p:nvPr/>
        </p:nvSpPr>
        <p:spPr>
          <a:xfrm>
            <a:off x="3242821" y="1600200"/>
            <a:ext cx="6465059" cy="4396739"/>
          </a:xfrm>
          <a:prstGeom prst="roundRect">
            <a:avLst>
              <a:gd name="adj" fmla="val 550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Content Placeholder 2">
            <a:extLst>
              <a:ext uri="{FF2B5EF4-FFF2-40B4-BE49-F238E27FC236}">
                <a16:creationId xmlns:a16="http://schemas.microsoft.com/office/drawing/2014/main" id="{CACBA30C-8E4D-49C3-9D9E-6D1A8ACABD7D}"/>
              </a:ext>
            </a:extLst>
          </p:cNvPr>
          <p:cNvSpPr>
            <a:spLocks noGrp="1"/>
          </p:cNvSpPr>
          <p:nvPr>
            <p:ph idx="1"/>
          </p:nvPr>
        </p:nvSpPr>
        <p:spPr>
          <a:xfrm>
            <a:off x="3223567" y="1630680"/>
            <a:ext cx="6385254" cy="4274820"/>
          </a:xfrm>
        </p:spPr>
        <p:txBody>
          <a:bodyPr/>
          <a:lstStyle/>
          <a:p>
            <a:pPr lvl="1"/>
            <a:r>
              <a:rPr lang="en-NZ" dirty="0"/>
              <a:t>Existing warrant continues to apply until expiry date</a:t>
            </a:r>
          </a:p>
          <a:p>
            <a:pPr lvl="1"/>
            <a:r>
              <a:rPr lang="en-NZ" dirty="0"/>
              <a:t>Before expiry, candidate completes the competence assessment for current warrant </a:t>
            </a:r>
            <a:r>
              <a:rPr lang="en-NZ" sz="2000" dirty="0"/>
              <a:t>(verified by TTM Verifier/CoPTTM Assessor)</a:t>
            </a:r>
          </a:p>
          <a:p>
            <a:pPr lvl="1"/>
            <a:r>
              <a:rPr lang="en-NZ" dirty="0"/>
              <a:t>Candidate attends refresher workshop </a:t>
            </a:r>
            <a:r>
              <a:rPr lang="en-NZ" sz="1800" dirty="0"/>
              <a:t>(Trainer processes renewal of warrant once competence assessment completed)</a:t>
            </a:r>
          </a:p>
          <a:p>
            <a:pPr lvl="1"/>
            <a:r>
              <a:rPr lang="en-NZ" dirty="0"/>
              <a:t>6-month phase in period </a:t>
            </a:r>
            <a:r>
              <a:rPr lang="en-NZ" sz="1800" dirty="0"/>
              <a:t>(allows time for training of TTM Verifier)</a:t>
            </a:r>
            <a:endParaRPr lang="en-NZ" dirty="0"/>
          </a:p>
        </p:txBody>
      </p:sp>
      <p:cxnSp>
        <p:nvCxnSpPr>
          <p:cNvPr id="9" name="Straight Connector 8"/>
          <p:cNvCxnSpPr/>
          <p:nvPr/>
        </p:nvCxnSpPr>
        <p:spPr>
          <a:xfrm flipV="1">
            <a:off x="10558020" y="1021082"/>
            <a:ext cx="0" cy="73152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820400" y="144780"/>
            <a:ext cx="1371600" cy="830997"/>
          </a:xfrm>
          <a:prstGeom prst="rect">
            <a:avLst/>
          </a:prstGeom>
          <a:noFill/>
        </p:spPr>
        <p:txBody>
          <a:bodyPr wrap="square" rtlCol="0">
            <a:spAutoFit/>
          </a:bodyPr>
          <a:lstStyle/>
          <a:p>
            <a:pPr algn="ctr"/>
            <a:r>
              <a:rPr lang="en-NZ" sz="2400" dirty="0">
                <a:latin typeface="Arial" panose="020B0604020202020204" pitchFamily="34" charset="0"/>
                <a:cs typeface="Arial" panose="020B0604020202020204" pitchFamily="34" charset="0"/>
              </a:rPr>
              <a:t>Expiry date</a:t>
            </a:r>
          </a:p>
        </p:txBody>
      </p:sp>
      <p:sp>
        <p:nvSpPr>
          <p:cNvPr id="14" name="Content Placeholder 2">
            <a:extLst>
              <a:ext uri="{FF2B5EF4-FFF2-40B4-BE49-F238E27FC236}">
                <a16:creationId xmlns:a16="http://schemas.microsoft.com/office/drawing/2014/main" id="{CACBA30C-8E4D-49C3-9D9E-6D1A8ACABD7D}"/>
              </a:ext>
            </a:extLst>
          </p:cNvPr>
          <p:cNvSpPr txBox="1">
            <a:spLocks/>
          </p:cNvSpPr>
          <p:nvPr/>
        </p:nvSpPr>
        <p:spPr bwMode="auto">
          <a:xfrm>
            <a:off x="-7787333" y="-855980"/>
            <a:ext cx="3939234" cy="393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88900" algn="l" rtl="0" eaLnBrk="0" fontAlgn="base" hangingPunct="0">
              <a:spcBef>
                <a:spcPts val="600"/>
              </a:spcBef>
              <a:spcAft>
                <a:spcPts val="600"/>
              </a:spcAft>
              <a:buFont typeface="Arial" pitchFamily="34" charset="0"/>
              <a:defRPr sz="2400" kern="1200">
                <a:solidFill>
                  <a:srgbClr val="00456B"/>
                </a:solidFill>
                <a:latin typeface="Arial" pitchFamily="34" charset="0"/>
                <a:ea typeface="+mn-ea"/>
                <a:cs typeface="Arial" pitchFamily="34" charset="0"/>
              </a:defRPr>
            </a:lvl1pPr>
            <a:lvl2pPr marL="361950" indent="-273050" algn="l" rtl="0" eaLnBrk="0" fontAlgn="base" hangingPunct="0">
              <a:spcBef>
                <a:spcPts val="600"/>
              </a:spcBef>
              <a:spcAft>
                <a:spcPts val="600"/>
              </a:spcAft>
              <a:buClr>
                <a:schemeClr val="accent6">
                  <a:lumMod val="75000"/>
                </a:schemeClr>
              </a:buClr>
              <a:buFont typeface="Wingdings" panose="05000000000000000000" pitchFamily="2" charset="2"/>
              <a:buChar char="§"/>
              <a:defRPr sz="2400" kern="1200">
                <a:solidFill>
                  <a:srgbClr val="00456B"/>
                </a:solidFill>
                <a:latin typeface="Arial" pitchFamily="34" charset="0"/>
                <a:ea typeface="+mn-ea"/>
                <a:cs typeface="Arial" pitchFamily="34" charset="0"/>
              </a:defRPr>
            </a:lvl2pPr>
            <a:lvl3pPr marL="625475" indent="-266700" algn="l" rtl="0" eaLnBrk="0" fontAlgn="base" hangingPunct="0">
              <a:spcBef>
                <a:spcPct val="20000"/>
              </a:spcBef>
              <a:spcAft>
                <a:spcPct val="0"/>
              </a:spcAft>
              <a:buClr>
                <a:schemeClr val="accent6">
                  <a:lumMod val="75000"/>
                </a:schemeClr>
              </a:buClr>
              <a:buFont typeface="Courier New" panose="02070309020205020404" pitchFamily="49" charset="0"/>
              <a:buChar char="o"/>
              <a:defRPr sz="2000" kern="1200">
                <a:solidFill>
                  <a:srgbClr val="00456B"/>
                </a:solidFill>
                <a:latin typeface="Arial" pitchFamily="34" charset="0"/>
                <a:ea typeface="+mn-ea"/>
                <a:cs typeface="Arial" pitchFamily="34" charset="0"/>
              </a:defRPr>
            </a:lvl3pPr>
            <a:lvl4pPr marL="901700" indent="-279400" algn="l" rtl="0" eaLnBrk="0" fontAlgn="base" hangingPunct="0">
              <a:spcBef>
                <a:spcPct val="20000"/>
              </a:spcBef>
              <a:spcAft>
                <a:spcPct val="0"/>
              </a:spcAft>
              <a:buClr>
                <a:schemeClr val="accent6">
                  <a:lumMod val="75000"/>
                </a:schemeClr>
              </a:buClr>
              <a:buFont typeface="Arial" panose="020B0604020202020204" pitchFamily="34" charset="0"/>
              <a:buChar char="‒"/>
              <a:defRPr kern="1200">
                <a:solidFill>
                  <a:srgbClr val="00456B"/>
                </a:solidFill>
                <a:latin typeface="Arial" pitchFamily="34" charset="0"/>
                <a:ea typeface="+mn-ea"/>
                <a:cs typeface="Arial" pitchFamily="34" charset="0"/>
              </a:defRPr>
            </a:lvl4pPr>
            <a:lvl5pPr marL="1168400" indent="-266700" algn="l" rtl="0" eaLnBrk="0" fontAlgn="base" hangingPunct="0">
              <a:spcBef>
                <a:spcPct val="20000"/>
              </a:spcBef>
              <a:spcAft>
                <a:spcPct val="0"/>
              </a:spcAft>
              <a:buClr>
                <a:schemeClr val="accent6">
                  <a:lumMod val="75000"/>
                </a:schemeClr>
              </a:buClr>
              <a:buFont typeface="Arial" panose="020B0604020202020204" pitchFamily="34" charset="0"/>
              <a:buChar char="•"/>
              <a:defRPr sz="1600" kern="1200">
                <a:solidFill>
                  <a:srgbClr val="0045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NZ" dirty="0"/>
              <a:t>Trainer processes renewal of warrant once competence assessment completed</a:t>
            </a:r>
          </a:p>
          <a:p>
            <a:pPr lvl="1"/>
            <a:r>
              <a:rPr lang="en-NZ" dirty="0"/>
              <a:t>6-month phase in period </a:t>
            </a:r>
            <a:br>
              <a:rPr lang="en-NZ" dirty="0"/>
            </a:br>
            <a:r>
              <a:rPr lang="en-NZ" sz="2000" dirty="0"/>
              <a:t>(allows time for training of TTM Verifier)</a:t>
            </a:r>
          </a:p>
          <a:p>
            <a:endParaRPr lang="en-NZ" dirty="0"/>
          </a:p>
        </p:txBody>
      </p:sp>
      <p:sp>
        <p:nvSpPr>
          <p:cNvPr id="15" name="TextBox 14"/>
          <p:cNvSpPr txBox="1"/>
          <p:nvPr/>
        </p:nvSpPr>
        <p:spPr>
          <a:xfrm>
            <a:off x="8907780" y="144780"/>
            <a:ext cx="2080260" cy="830997"/>
          </a:xfrm>
          <a:prstGeom prst="rect">
            <a:avLst/>
          </a:prstGeom>
          <a:noFill/>
        </p:spPr>
        <p:txBody>
          <a:bodyPr wrap="square" rtlCol="0">
            <a:spAutoFit/>
          </a:bodyPr>
          <a:lstStyle/>
          <a:p>
            <a:pPr algn="ctr"/>
            <a:r>
              <a:rPr lang="en-NZ" sz="2400" dirty="0">
                <a:solidFill>
                  <a:schemeClr val="tx2"/>
                </a:solidFill>
                <a:latin typeface="Arial" panose="020B0604020202020204" pitchFamily="34" charset="0"/>
                <a:cs typeface="Arial" panose="020B0604020202020204" pitchFamily="34" charset="0"/>
              </a:rPr>
              <a:t>Competence assessment</a:t>
            </a:r>
          </a:p>
        </p:txBody>
      </p:sp>
      <p:cxnSp>
        <p:nvCxnSpPr>
          <p:cNvPr id="18" name="Straight Connector 17"/>
          <p:cNvCxnSpPr/>
          <p:nvPr/>
        </p:nvCxnSpPr>
        <p:spPr>
          <a:xfrm flipV="1">
            <a:off x="11015220" y="1021082"/>
            <a:ext cx="0" cy="73152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951720" y="1889760"/>
            <a:ext cx="2080260" cy="1384995"/>
          </a:xfrm>
          <a:prstGeom prst="rect">
            <a:avLst/>
          </a:prstGeom>
          <a:noFill/>
        </p:spPr>
        <p:txBody>
          <a:bodyPr wrap="square" rtlCol="0">
            <a:spAutoFit/>
          </a:bodyPr>
          <a:lstStyle/>
          <a:p>
            <a:pPr algn="ctr"/>
            <a:r>
              <a:rPr lang="en-NZ" sz="2400" dirty="0">
                <a:solidFill>
                  <a:schemeClr val="tx2"/>
                </a:solidFill>
                <a:latin typeface="Arial" panose="020B0604020202020204" pitchFamily="34" charset="0"/>
                <a:cs typeface="Arial" panose="020B0604020202020204" pitchFamily="34" charset="0"/>
              </a:rPr>
              <a:t>Refresher workshop</a:t>
            </a:r>
            <a:br>
              <a:rPr lang="en-NZ" sz="2400" dirty="0">
                <a:solidFill>
                  <a:schemeClr val="tx2"/>
                </a:solidFill>
                <a:latin typeface="Arial" panose="020B0604020202020204" pitchFamily="34" charset="0"/>
                <a:cs typeface="Arial" panose="020B0604020202020204" pitchFamily="34" charset="0"/>
              </a:rPr>
            </a:br>
            <a:r>
              <a:rPr lang="en-NZ" dirty="0">
                <a:solidFill>
                  <a:schemeClr val="accent6">
                    <a:lumMod val="75000"/>
                  </a:schemeClr>
                </a:solidFill>
                <a:latin typeface="Arial" panose="020B0604020202020204" pitchFamily="34" charset="0"/>
                <a:cs typeface="Arial" panose="020B0604020202020204" pitchFamily="34" charset="0"/>
              </a:rPr>
              <a:t>Trainer processes renewal</a:t>
            </a:r>
          </a:p>
        </p:txBody>
      </p:sp>
      <p:sp>
        <p:nvSpPr>
          <p:cNvPr id="28" name="TextBox 27"/>
          <p:cNvSpPr txBox="1"/>
          <p:nvPr/>
        </p:nvSpPr>
        <p:spPr>
          <a:xfrm>
            <a:off x="3154680" y="144780"/>
            <a:ext cx="1371600" cy="830997"/>
          </a:xfrm>
          <a:prstGeom prst="rect">
            <a:avLst/>
          </a:prstGeom>
          <a:solidFill>
            <a:schemeClr val="bg1"/>
          </a:solidFill>
          <a:ln>
            <a:solidFill>
              <a:schemeClr val="tx1"/>
            </a:solidFill>
          </a:ln>
        </p:spPr>
        <p:txBody>
          <a:bodyPr wrap="square" rtlCol="0">
            <a:spAutoFit/>
          </a:bodyPr>
          <a:lstStyle/>
          <a:p>
            <a:pPr algn="ctr"/>
            <a:r>
              <a:rPr lang="en-NZ" sz="2400" dirty="0">
                <a:latin typeface="Arial" panose="020B0604020202020204" pitchFamily="34" charset="0"/>
                <a:cs typeface="Arial" panose="020B0604020202020204" pitchFamily="34" charset="0"/>
              </a:rPr>
              <a:t>Existing warrant</a:t>
            </a:r>
          </a:p>
        </p:txBody>
      </p:sp>
    </p:spTree>
    <p:custDataLst>
      <p:tags r:id="rId1"/>
    </p:custDataLst>
    <p:extLst>
      <p:ext uri="{BB962C8B-B14F-4D97-AF65-F5344CB8AC3E}">
        <p14:creationId xmlns:p14="http://schemas.microsoft.com/office/powerpoint/2010/main" val="234472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uiExpand="1" build="p"/>
      <p:bldP spid="11" grpId="0"/>
      <p:bldP spid="15" grpId="0"/>
      <p:bldP spid="21" grpId="0"/>
      <p:bldP spid="2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85F8E-3BD8-4646-B0F2-A10683577892}"/>
              </a:ext>
            </a:extLst>
          </p:cNvPr>
          <p:cNvSpPr>
            <a:spLocks noGrp="1"/>
          </p:cNvSpPr>
          <p:nvPr>
            <p:ph type="title"/>
          </p:nvPr>
        </p:nvSpPr>
        <p:spPr/>
        <p:txBody>
          <a:bodyPr/>
          <a:lstStyle/>
          <a:p>
            <a:r>
              <a:rPr lang="en-NZ" sz="2400" dirty="0"/>
              <a:t>What about warrants for key roles</a:t>
            </a:r>
          </a:p>
        </p:txBody>
      </p:sp>
      <p:grpSp>
        <p:nvGrpSpPr>
          <p:cNvPr id="7" name="Group 6"/>
          <p:cNvGrpSpPr/>
          <p:nvPr/>
        </p:nvGrpSpPr>
        <p:grpSpPr>
          <a:xfrm>
            <a:off x="6690226" y="4351897"/>
            <a:ext cx="5176202" cy="1417528"/>
            <a:chOff x="0" y="3240725"/>
            <a:chExt cx="5176202" cy="1671637"/>
          </a:xfrm>
        </p:grpSpPr>
        <p:sp>
          <p:nvSpPr>
            <p:cNvPr id="14" name="Rounded Rectangle 13"/>
            <p:cNvSpPr/>
            <p:nvPr/>
          </p:nvSpPr>
          <p:spPr>
            <a:xfrm>
              <a:off x="0" y="3240725"/>
              <a:ext cx="5176202" cy="1671637"/>
            </a:xfrm>
            <a:prstGeom prst="roundRect">
              <a:avLst>
                <a:gd name="adj" fmla="val 10000"/>
              </a:avLst>
            </a:prstGeom>
            <a:solidFill>
              <a:schemeClr val="accent3"/>
            </a:solidFill>
          </p:spPr>
          <p:style>
            <a:lnRef idx="0">
              <a:schemeClr val="lt1">
                <a:hueOff val="0"/>
                <a:satOff val="0"/>
                <a:lumOff val="0"/>
                <a:alphaOff val="0"/>
              </a:schemeClr>
            </a:lnRef>
            <a:fillRef idx="3">
              <a:schemeClr val="accent1">
                <a:shade val="50000"/>
                <a:hueOff val="240958"/>
                <a:satOff val="-5040"/>
                <a:lumOff val="28042"/>
                <a:alphaOff val="0"/>
              </a:schemeClr>
            </a:fillRef>
            <a:effectRef idx="3">
              <a:schemeClr val="accent1">
                <a:shade val="50000"/>
                <a:hueOff val="240958"/>
                <a:satOff val="-5040"/>
                <a:lumOff val="28042"/>
                <a:alphaOff val="0"/>
              </a:schemeClr>
            </a:effectRef>
            <a:fontRef idx="minor">
              <a:schemeClr val="lt1"/>
            </a:fontRef>
          </p:style>
        </p:sp>
        <p:sp>
          <p:nvSpPr>
            <p:cNvPr id="15" name="Rounded Rectangle 8"/>
            <p:cNvSpPr/>
            <p:nvPr/>
          </p:nvSpPr>
          <p:spPr>
            <a:xfrm>
              <a:off x="48960" y="3289686"/>
              <a:ext cx="5117534" cy="15737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NZ" sz="2400" kern="1200" dirty="0">
                  <a:latin typeface="Arial" panose="020B0604020202020204" pitchFamily="34" charset="0"/>
                  <a:cs typeface="Arial" panose="020B0604020202020204" pitchFamily="34" charset="0"/>
                </a:rPr>
                <a:t>Competency verification / proof / training etc being completed within a certain timeframe</a:t>
              </a:r>
              <a:endParaRPr lang="en-US" sz="2400" kern="1200" dirty="0">
                <a:latin typeface="Arial" panose="020B0604020202020204" pitchFamily="34" charset="0"/>
                <a:cs typeface="Arial" panose="020B0604020202020204" pitchFamily="34" charset="0"/>
              </a:endParaRPr>
            </a:p>
          </p:txBody>
        </p:sp>
      </p:grpSp>
      <p:grpSp>
        <p:nvGrpSpPr>
          <p:cNvPr id="9" name="Group 8"/>
          <p:cNvGrpSpPr/>
          <p:nvPr/>
        </p:nvGrpSpPr>
        <p:grpSpPr>
          <a:xfrm>
            <a:off x="8318345" y="3547979"/>
            <a:ext cx="1086564" cy="988935"/>
            <a:chOff x="4546361" y="3206757"/>
            <a:chExt cx="1086564" cy="1086564"/>
          </a:xfrm>
        </p:grpSpPr>
        <p:sp>
          <p:nvSpPr>
            <p:cNvPr id="10" name="Down Arrow 9"/>
            <p:cNvSpPr/>
            <p:nvPr/>
          </p:nvSpPr>
          <p:spPr>
            <a:xfrm>
              <a:off x="4546361" y="3206757"/>
              <a:ext cx="1086564" cy="1086564"/>
            </a:xfrm>
            <a:prstGeom prst="downArrow">
              <a:avLst>
                <a:gd name="adj1" fmla="val 55000"/>
                <a:gd name="adj2" fmla="val 45000"/>
              </a:avLst>
            </a:prstGeom>
          </p:spPr>
          <p:style>
            <a:lnRef idx="1">
              <a:schemeClr val="accent1">
                <a:alpha val="90000"/>
                <a:tint val="55000"/>
                <a:hueOff val="0"/>
                <a:satOff val="0"/>
                <a:lumOff val="0"/>
                <a:alphaOff val="0"/>
              </a:schemeClr>
            </a:lnRef>
            <a:fillRef idx="1">
              <a:schemeClr val="accent1">
                <a:alpha val="90000"/>
                <a:tint val="55000"/>
                <a:hueOff val="0"/>
                <a:satOff val="0"/>
                <a:lumOff val="0"/>
                <a:alphaOff val="0"/>
              </a:schemeClr>
            </a:fillRef>
            <a:effectRef idx="2">
              <a:schemeClr val="accent1">
                <a:alpha val="90000"/>
                <a:tint val="55000"/>
                <a:hueOff val="0"/>
                <a:satOff val="0"/>
                <a:lumOff val="0"/>
                <a:alphaOff val="0"/>
              </a:schemeClr>
            </a:effectRef>
            <a:fontRef idx="minor">
              <a:schemeClr val="dk1">
                <a:hueOff val="0"/>
                <a:satOff val="0"/>
                <a:lumOff val="0"/>
                <a:alphaOff val="0"/>
              </a:schemeClr>
            </a:fontRef>
          </p:style>
        </p:sp>
        <p:sp>
          <p:nvSpPr>
            <p:cNvPr id="11" name="Down Arrow 12"/>
            <p:cNvSpPr/>
            <p:nvPr/>
          </p:nvSpPr>
          <p:spPr>
            <a:xfrm>
              <a:off x="4790838" y="3206757"/>
              <a:ext cx="597610" cy="8176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p:txBody>
        </p:sp>
      </p:grpSp>
      <p:grpSp>
        <p:nvGrpSpPr>
          <p:cNvPr id="6" name="Group 5"/>
          <p:cNvGrpSpPr/>
          <p:nvPr/>
        </p:nvGrpSpPr>
        <p:grpSpPr>
          <a:xfrm>
            <a:off x="5112217" y="2401651"/>
            <a:ext cx="5176202" cy="1417528"/>
            <a:chOff x="456723" y="1950243"/>
            <a:chExt cx="5176202" cy="1671637"/>
          </a:xfrm>
        </p:grpSpPr>
        <p:sp>
          <p:nvSpPr>
            <p:cNvPr id="16" name="Rounded Rectangle 15"/>
            <p:cNvSpPr/>
            <p:nvPr/>
          </p:nvSpPr>
          <p:spPr>
            <a:xfrm>
              <a:off x="456723" y="1950243"/>
              <a:ext cx="5176202" cy="1671637"/>
            </a:xfrm>
            <a:prstGeom prst="roundRect">
              <a:avLst>
                <a:gd name="adj" fmla="val 10000"/>
              </a:avLst>
            </a:prstGeom>
            <a:solidFill>
              <a:schemeClr val="accent2"/>
            </a:solidFill>
          </p:spPr>
          <p:style>
            <a:lnRef idx="0">
              <a:schemeClr val="lt1">
                <a:hueOff val="0"/>
                <a:satOff val="0"/>
                <a:lumOff val="0"/>
                <a:alphaOff val="0"/>
              </a:schemeClr>
            </a:lnRef>
            <a:fillRef idx="3">
              <a:schemeClr val="accent1">
                <a:shade val="50000"/>
                <a:hueOff val="240958"/>
                <a:satOff val="-5040"/>
                <a:lumOff val="28042"/>
                <a:alphaOff val="0"/>
              </a:schemeClr>
            </a:fillRef>
            <a:effectRef idx="3">
              <a:schemeClr val="accent1">
                <a:shade val="50000"/>
                <a:hueOff val="240958"/>
                <a:satOff val="-5040"/>
                <a:lumOff val="28042"/>
                <a:alphaOff val="0"/>
              </a:schemeClr>
            </a:effectRef>
            <a:fontRef idx="minor">
              <a:schemeClr val="lt1"/>
            </a:fontRef>
          </p:style>
        </p:sp>
        <p:sp>
          <p:nvSpPr>
            <p:cNvPr id="17" name="Rounded Rectangle 6"/>
            <p:cNvSpPr/>
            <p:nvPr/>
          </p:nvSpPr>
          <p:spPr>
            <a:xfrm>
              <a:off x="505683" y="1999204"/>
              <a:ext cx="5100423" cy="15737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NZ" sz="2400" kern="1200" dirty="0">
                  <a:latin typeface="Arial" panose="020B0604020202020204" pitchFamily="34" charset="0"/>
                  <a:cs typeface="Arial" panose="020B0604020202020204" pitchFamily="34" charset="0"/>
                </a:rPr>
                <a:t>Consider an acting role during the transition period </a:t>
              </a:r>
              <a:endParaRPr lang="en-US" sz="2400" kern="1200" dirty="0">
                <a:latin typeface="Arial" panose="020B0604020202020204" pitchFamily="34" charset="0"/>
                <a:cs typeface="Arial" panose="020B0604020202020204" pitchFamily="34" charset="0"/>
              </a:endParaRPr>
            </a:p>
          </p:txBody>
        </p:sp>
      </p:grpSp>
      <p:grpSp>
        <p:nvGrpSpPr>
          <p:cNvPr id="8" name="Group 7"/>
          <p:cNvGrpSpPr/>
          <p:nvPr/>
        </p:nvGrpSpPr>
        <p:grpSpPr>
          <a:xfrm>
            <a:off x="6956451" y="1585731"/>
            <a:ext cx="1086564" cy="988935"/>
            <a:chOff x="4089638" y="1267658"/>
            <a:chExt cx="1086564" cy="1086564"/>
          </a:xfrm>
        </p:grpSpPr>
        <p:sp>
          <p:nvSpPr>
            <p:cNvPr id="12" name="Down Arrow 11"/>
            <p:cNvSpPr/>
            <p:nvPr/>
          </p:nvSpPr>
          <p:spPr>
            <a:xfrm>
              <a:off x="4089638" y="1267658"/>
              <a:ext cx="1086564" cy="1086564"/>
            </a:xfrm>
            <a:prstGeom prst="downArrow">
              <a:avLst>
                <a:gd name="adj1" fmla="val 55000"/>
                <a:gd name="adj2" fmla="val 45000"/>
              </a:avLst>
            </a:prstGeom>
          </p:spPr>
          <p:style>
            <a:lnRef idx="1">
              <a:schemeClr val="accent1">
                <a:alpha val="90000"/>
                <a:tint val="55000"/>
                <a:hueOff val="0"/>
                <a:satOff val="0"/>
                <a:lumOff val="0"/>
                <a:alphaOff val="0"/>
              </a:schemeClr>
            </a:lnRef>
            <a:fillRef idx="1">
              <a:schemeClr val="accent1">
                <a:alpha val="90000"/>
                <a:tint val="55000"/>
                <a:hueOff val="0"/>
                <a:satOff val="0"/>
                <a:lumOff val="0"/>
                <a:alphaOff val="0"/>
              </a:schemeClr>
            </a:fillRef>
            <a:effectRef idx="2">
              <a:schemeClr val="accent1">
                <a:alpha val="90000"/>
                <a:tint val="55000"/>
                <a:hueOff val="0"/>
                <a:satOff val="0"/>
                <a:lumOff val="0"/>
                <a:alphaOff val="0"/>
              </a:schemeClr>
            </a:effectRef>
            <a:fontRef idx="minor">
              <a:schemeClr val="dk1">
                <a:hueOff val="0"/>
                <a:satOff val="0"/>
                <a:lumOff val="0"/>
                <a:alphaOff val="0"/>
              </a:schemeClr>
            </a:fontRef>
          </p:style>
        </p:sp>
        <p:sp>
          <p:nvSpPr>
            <p:cNvPr id="13" name="Down Arrow 10"/>
            <p:cNvSpPr/>
            <p:nvPr/>
          </p:nvSpPr>
          <p:spPr>
            <a:xfrm>
              <a:off x="4334115" y="1267658"/>
              <a:ext cx="597610" cy="8176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p:txBody>
        </p:sp>
      </p:grpSp>
      <p:grpSp>
        <p:nvGrpSpPr>
          <p:cNvPr id="5" name="Group 4"/>
          <p:cNvGrpSpPr/>
          <p:nvPr/>
        </p:nvGrpSpPr>
        <p:grpSpPr>
          <a:xfrm>
            <a:off x="3534207" y="451404"/>
            <a:ext cx="5176202" cy="1417528"/>
            <a:chOff x="0" y="0"/>
            <a:chExt cx="5176202" cy="1671637"/>
          </a:xfrm>
        </p:grpSpPr>
        <p:sp>
          <p:nvSpPr>
            <p:cNvPr id="18" name="Rounded Rectangle 17"/>
            <p:cNvSpPr/>
            <p:nvPr/>
          </p:nvSpPr>
          <p:spPr>
            <a:xfrm>
              <a:off x="0" y="0"/>
              <a:ext cx="5176202" cy="1671637"/>
            </a:xfrm>
            <a:prstGeom prst="roundRect">
              <a:avLst>
                <a:gd name="adj" fmla="val 10000"/>
              </a:avLst>
            </a:prstGeom>
            <a:solidFill>
              <a:schemeClr val="accent1"/>
            </a:solidFill>
          </p:spPr>
          <p:style>
            <a:lnRef idx="0">
              <a:schemeClr val="lt1">
                <a:hueOff val="0"/>
                <a:satOff val="0"/>
                <a:lumOff val="0"/>
                <a:alphaOff val="0"/>
              </a:schemeClr>
            </a:lnRef>
            <a:fillRef idx="3">
              <a:schemeClr val="accent1">
                <a:shade val="50000"/>
                <a:hueOff val="0"/>
                <a:satOff val="0"/>
                <a:lumOff val="0"/>
                <a:alphaOff val="0"/>
              </a:schemeClr>
            </a:fillRef>
            <a:effectRef idx="3">
              <a:schemeClr val="accent1">
                <a:shade val="50000"/>
                <a:hueOff val="0"/>
                <a:satOff val="0"/>
                <a:lumOff val="0"/>
                <a:alphaOff val="0"/>
              </a:schemeClr>
            </a:effectRef>
            <a:fontRef idx="minor">
              <a:schemeClr val="lt1"/>
            </a:fontRef>
          </p:style>
        </p:sp>
        <p:sp>
          <p:nvSpPr>
            <p:cNvPr id="19" name="Rounded Rectangle 4"/>
            <p:cNvSpPr/>
            <p:nvPr/>
          </p:nvSpPr>
          <p:spPr>
            <a:xfrm>
              <a:off x="48960" y="48961"/>
              <a:ext cx="5042673" cy="15737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NZ" sz="2400" kern="1200" dirty="0">
                  <a:latin typeface="Arial" panose="020B0604020202020204" pitchFamily="34" charset="0"/>
                  <a:cs typeface="Arial" panose="020B0604020202020204" pitchFamily="34" charset="0"/>
                </a:rPr>
                <a:t>More discussion required </a:t>
              </a:r>
              <a:endParaRPr lang="en-US" sz="2400" kern="1200" dirty="0">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4665764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Comparison of training time</a:t>
            </a:r>
            <a:br>
              <a:rPr lang="en-NZ" dirty="0"/>
            </a:br>
            <a:r>
              <a:rPr lang="en-NZ" dirty="0"/>
              <a:t>old vs new</a:t>
            </a:r>
            <a:br>
              <a:rPr lang="en-NZ" dirty="0"/>
            </a:br>
            <a:br>
              <a:rPr lang="en-NZ" dirty="0"/>
            </a:br>
            <a:r>
              <a:rPr lang="en-NZ" dirty="0">
                <a:solidFill>
                  <a:srgbClr val="F57E1B"/>
                </a:solidFill>
              </a:rPr>
              <a:t>TTM Worker</a:t>
            </a:r>
            <a:br>
              <a:rPr lang="en-NZ" dirty="0"/>
            </a:br>
            <a:endParaRPr lang="en-NZ" dirty="0"/>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graphicFrame>
        <p:nvGraphicFramePr>
          <p:cNvPr id="6" name="Object 5"/>
          <p:cNvGraphicFramePr>
            <a:graphicFrameLocks noChangeAspect="1"/>
          </p:cNvGraphicFramePr>
          <p:nvPr>
            <p:extLst>
              <p:ext uri="{D42A27DB-BD31-4B8C-83A1-F6EECF244321}">
                <p14:modId xmlns:p14="http://schemas.microsoft.com/office/powerpoint/2010/main" val="210189040"/>
              </p:ext>
            </p:extLst>
          </p:nvPr>
        </p:nvGraphicFramePr>
        <p:xfrm>
          <a:off x="3168650" y="488950"/>
          <a:ext cx="8551863" cy="2949575"/>
        </p:xfrm>
        <a:graphic>
          <a:graphicData uri="http://schemas.openxmlformats.org/presentationml/2006/ole">
            <mc:AlternateContent xmlns:mc="http://schemas.openxmlformats.org/markup-compatibility/2006">
              <mc:Choice xmlns:v="urn:schemas-microsoft-com:vml" Requires="v">
                <p:oleObj spid="_x0000_s6243" name="Document" r:id="rId5" imgW="9198447" imgH="3167086" progId="Word.Document.12">
                  <p:embed/>
                </p:oleObj>
              </mc:Choice>
              <mc:Fallback>
                <p:oleObj name="Document" r:id="rId5" imgW="9198447" imgH="3167086" progId="Word.Document.12">
                  <p:embed/>
                  <p:pic>
                    <p:nvPicPr>
                      <p:cNvPr id="0" name="Object 1"/>
                      <p:cNvPicPr>
                        <a:picLocks noChangeAspect="1" noChangeArrowheads="1"/>
                      </p:cNvPicPr>
                      <p:nvPr/>
                    </p:nvPicPr>
                    <p:blipFill>
                      <a:blip r:embed="rId6"/>
                      <a:srcRect/>
                      <a:stretch>
                        <a:fillRect/>
                      </a:stretch>
                    </p:blipFill>
                    <p:spPr bwMode="auto">
                      <a:xfrm>
                        <a:off x="3168650" y="488950"/>
                        <a:ext cx="8551863" cy="2949575"/>
                      </a:xfrm>
                      <a:prstGeom prst="rect">
                        <a:avLst/>
                      </a:prstGeom>
                      <a:noFill/>
                      <a:extLst/>
                    </p:spPr>
                  </p:pic>
                </p:oleObj>
              </mc:Fallback>
            </mc:AlternateContent>
          </a:graphicData>
        </a:graphic>
      </p:graphicFrame>
    </p:spTree>
    <p:custDataLst>
      <p:tags r:id="rId2"/>
    </p:custDataLst>
    <p:extLst>
      <p:ext uri="{BB962C8B-B14F-4D97-AF65-F5344CB8AC3E}">
        <p14:creationId xmlns:p14="http://schemas.microsoft.com/office/powerpoint/2010/main" val="1997171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Comparison of training time</a:t>
            </a:r>
            <a:br>
              <a:rPr lang="en-NZ" dirty="0"/>
            </a:br>
            <a:r>
              <a:rPr lang="en-NZ" dirty="0"/>
              <a:t>old vs new</a:t>
            </a:r>
            <a:br>
              <a:rPr lang="en-NZ" dirty="0"/>
            </a:br>
            <a:br>
              <a:rPr lang="en-NZ" dirty="0"/>
            </a:br>
            <a:r>
              <a:rPr lang="en-NZ" dirty="0">
                <a:solidFill>
                  <a:srgbClr val="F57E1B"/>
                </a:solidFill>
              </a:rPr>
              <a:t>Traffic Controller</a:t>
            </a:r>
            <a:br>
              <a:rPr lang="en-NZ" dirty="0">
                <a:solidFill>
                  <a:srgbClr val="F57E1B"/>
                </a:solidFill>
              </a:rPr>
            </a:br>
            <a:br>
              <a:rPr lang="en-NZ" dirty="0"/>
            </a:br>
            <a:endParaRPr lang="en-NZ" dirty="0"/>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graphicFrame>
        <p:nvGraphicFramePr>
          <p:cNvPr id="6" name="Object 5"/>
          <p:cNvGraphicFramePr>
            <a:graphicFrameLocks noChangeAspect="1"/>
          </p:cNvGraphicFramePr>
          <p:nvPr>
            <p:extLst>
              <p:ext uri="{D42A27DB-BD31-4B8C-83A1-F6EECF244321}">
                <p14:modId xmlns:p14="http://schemas.microsoft.com/office/powerpoint/2010/main" val="798602865"/>
              </p:ext>
            </p:extLst>
          </p:nvPr>
        </p:nvGraphicFramePr>
        <p:xfrm>
          <a:off x="3163888" y="493713"/>
          <a:ext cx="8594725" cy="2962275"/>
        </p:xfrm>
        <a:graphic>
          <a:graphicData uri="http://schemas.openxmlformats.org/presentationml/2006/ole">
            <mc:AlternateContent xmlns:mc="http://schemas.openxmlformats.org/markup-compatibility/2006">
              <mc:Choice xmlns:v="urn:schemas-microsoft-com:vml" Requires="v">
                <p:oleObj spid="_x0000_s8231" name="Document" r:id="rId5" imgW="9215194" imgH="3159186" progId="Word.Document.12">
                  <p:embed/>
                </p:oleObj>
              </mc:Choice>
              <mc:Fallback>
                <p:oleObj name="Document" r:id="rId5" imgW="9215194" imgH="3159186" progId="Word.Document.12">
                  <p:embed/>
                  <p:pic>
                    <p:nvPicPr>
                      <p:cNvPr id="0" name=""/>
                      <p:cNvPicPr>
                        <a:picLocks noChangeAspect="1" noChangeArrowheads="1"/>
                      </p:cNvPicPr>
                      <p:nvPr/>
                    </p:nvPicPr>
                    <p:blipFill>
                      <a:blip r:embed="rId6"/>
                      <a:srcRect/>
                      <a:stretch>
                        <a:fillRect/>
                      </a:stretch>
                    </p:blipFill>
                    <p:spPr bwMode="auto">
                      <a:xfrm>
                        <a:off x="3163888" y="493713"/>
                        <a:ext cx="8594725" cy="2962275"/>
                      </a:xfrm>
                      <a:prstGeom prst="rect">
                        <a:avLst/>
                      </a:prstGeom>
                      <a:noFill/>
                      <a:extLst/>
                    </p:spPr>
                  </p:pic>
                </p:oleObj>
              </mc:Fallback>
            </mc:AlternateContent>
          </a:graphicData>
        </a:graphic>
      </p:graphicFrame>
    </p:spTree>
    <p:custDataLst>
      <p:tags r:id="rId2"/>
    </p:custDataLst>
    <p:extLst>
      <p:ext uri="{BB962C8B-B14F-4D97-AF65-F5344CB8AC3E}">
        <p14:creationId xmlns:p14="http://schemas.microsoft.com/office/powerpoint/2010/main" val="2441103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Comparison of training time</a:t>
            </a:r>
            <a:br>
              <a:rPr lang="en-NZ" dirty="0"/>
            </a:br>
            <a:r>
              <a:rPr lang="en-NZ" dirty="0"/>
              <a:t>old vs new</a:t>
            </a:r>
            <a:br>
              <a:rPr lang="en-NZ" dirty="0"/>
            </a:br>
            <a:br>
              <a:rPr lang="en-NZ" dirty="0"/>
            </a:br>
            <a:r>
              <a:rPr lang="en-NZ" dirty="0">
                <a:solidFill>
                  <a:srgbClr val="F57E1B"/>
                </a:solidFill>
              </a:rPr>
              <a:t>STMS Level 1</a:t>
            </a:r>
            <a:br>
              <a:rPr lang="en-NZ" dirty="0"/>
            </a:br>
            <a:br>
              <a:rPr lang="en-NZ" dirty="0"/>
            </a:br>
            <a:endParaRPr lang="en-NZ" dirty="0"/>
          </a:p>
        </p:txBody>
      </p:sp>
      <p:graphicFrame>
        <p:nvGraphicFramePr>
          <p:cNvPr id="6" name="Object 5"/>
          <p:cNvGraphicFramePr>
            <a:graphicFrameLocks noChangeAspect="1"/>
          </p:cNvGraphicFramePr>
          <p:nvPr>
            <p:extLst>
              <p:ext uri="{D42A27DB-BD31-4B8C-83A1-F6EECF244321}">
                <p14:modId xmlns:p14="http://schemas.microsoft.com/office/powerpoint/2010/main" val="3500520919"/>
              </p:ext>
            </p:extLst>
          </p:nvPr>
        </p:nvGraphicFramePr>
        <p:xfrm>
          <a:off x="3159125" y="498475"/>
          <a:ext cx="8494713" cy="4286250"/>
        </p:xfrm>
        <a:graphic>
          <a:graphicData uri="http://schemas.openxmlformats.org/presentationml/2006/ole">
            <mc:AlternateContent xmlns:mc="http://schemas.openxmlformats.org/markup-compatibility/2006">
              <mc:Choice xmlns:v="urn:schemas-microsoft-com:vml" Requires="v">
                <p:oleObj spid="_x0000_s1121" name="Document" r:id="rId5" imgW="9098055" imgH="4594141" progId="Word.Document.12">
                  <p:embed/>
                </p:oleObj>
              </mc:Choice>
              <mc:Fallback>
                <p:oleObj name="Document" r:id="rId5" imgW="9098055" imgH="4594141" progId="Word.Document.12">
                  <p:embed/>
                  <p:pic>
                    <p:nvPicPr>
                      <p:cNvPr id="0" name="Object 4"/>
                      <p:cNvPicPr>
                        <a:picLocks noChangeAspect="1" noChangeArrowheads="1"/>
                      </p:cNvPicPr>
                      <p:nvPr/>
                    </p:nvPicPr>
                    <p:blipFill>
                      <a:blip r:embed="rId6"/>
                      <a:srcRect/>
                      <a:stretch>
                        <a:fillRect/>
                      </a:stretch>
                    </p:blipFill>
                    <p:spPr bwMode="auto">
                      <a:xfrm>
                        <a:off x="3159125" y="498475"/>
                        <a:ext cx="8494713" cy="4286250"/>
                      </a:xfrm>
                      <a:prstGeom prst="rect">
                        <a:avLst/>
                      </a:prstGeom>
                      <a:noFill/>
                      <a:ln>
                        <a:noFill/>
                      </a:ln>
                    </p:spPr>
                  </p:pic>
                </p:oleObj>
              </mc:Fallback>
            </mc:AlternateContent>
          </a:graphicData>
        </a:graphic>
      </p:graphicFrame>
    </p:spTree>
    <p:custDataLst>
      <p:tags r:id="rId2"/>
    </p:custDataLst>
    <p:extLst>
      <p:ext uri="{BB962C8B-B14F-4D97-AF65-F5344CB8AC3E}">
        <p14:creationId xmlns:p14="http://schemas.microsoft.com/office/powerpoint/2010/main" val="1058909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Comparison of training time</a:t>
            </a:r>
            <a:br>
              <a:rPr lang="en-NZ" dirty="0"/>
            </a:br>
            <a:r>
              <a:rPr lang="en-NZ" dirty="0"/>
              <a:t>old vs new</a:t>
            </a:r>
            <a:br>
              <a:rPr lang="en-NZ" dirty="0"/>
            </a:br>
            <a:br>
              <a:rPr lang="en-NZ" dirty="0"/>
            </a:br>
            <a:r>
              <a:rPr lang="en-NZ" dirty="0">
                <a:solidFill>
                  <a:srgbClr val="F57E1B"/>
                </a:solidFill>
              </a:rPr>
              <a:t>STMS Level 2</a:t>
            </a:r>
            <a:br>
              <a:rPr lang="en-NZ" dirty="0"/>
            </a:br>
            <a:br>
              <a:rPr lang="en-NZ" dirty="0"/>
            </a:br>
            <a:endParaRPr lang="en-NZ" dirty="0"/>
          </a:p>
        </p:txBody>
      </p:sp>
      <p:graphicFrame>
        <p:nvGraphicFramePr>
          <p:cNvPr id="4" name="Object 3"/>
          <p:cNvGraphicFramePr>
            <a:graphicFrameLocks noChangeAspect="1"/>
          </p:cNvGraphicFramePr>
          <p:nvPr>
            <p:extLst>
              <p:ext uri="{D42A27DB-BD31-4B8C-83A1-F6EECF244321}">
                <p14:modId xmlns:p14="http://schemas.microsoft.com/office/powerpoint/2010/main" val="1225981885"/>
              </p:ext>
            </p:extLst>
          </p:nvPr>
        </p:nvGraphicFramePr>
        <p:xfrm>
          <a:off x="3170238" y="508000"/>
          <a:ext cx="8585200" cy="5070475"/>
        </p:xfrm>
        <a:graphic>
          <a:graphicData uri="http://schemas.openxmlformats.org/presentationml/2006/ole">
            <mc:AlternateContent xmlns:mc="http://schemas.openxmlformats.org/markup-compatibility/2006">
              <mc:Choice xmlns:v="urn:schemas-microsoft-com:vml" Requires="v">
                <p:oleObj spid="_x0000_s2141" name="Document" r:id="rId5" imgW="9215194" imgH="5427033" progId="Word.Document.12">
                  <p:embed/>
                </p:oleObj>
              </mc:Choice>
              <mc:Fallback>
                <p:oleObj name="Document" r:id="rId5" imgW="9215194" imgH="5427033" progId="Word.Document.12">
                  <p:embed/>
                  <p:pic>
                    <p:nvPicPr>
                      <p:cNvPr id="0" name="Object 2"/>
                      <p:cNvPicPr>
                        <a:picLocks noChangeAspect="1" noChangeArrowheads="1"/>
                      </p:cNvPicPr>
                      <p:nvPr/>
                    </p:nvPicPr>
                    <p:blipFill>
                      <a:blip r:embed="rId6"/>
                      <a:srcRect/>
                      <a:stretch>
                        <a:fillRect/>
                      </a:stretch>
                    </p:blipFill>
                    <p:spPr bwMode="auto">
                      <a:xfrm>
                        <a:off x="3170238" y="508000"/>
                        <a:ext cx="8585200" cy="5070475"/>
                      </a:xfrm>
                      <a:prstGeom prst="rect">
                        <a:avLst/>
                      </a:prstGeom>
                      <a:noFill/>
                      <a:ln>
                        <a:noFill/>
                      </a:ln>
                    </p:spPr>
                  </p:pic>
                </p:oleObj>
              </mc:Fallback>
            </mc:AlternateContent>
          </a:graphicData>
        </a:graphic>
      </p:graphicFrame>
    </p:spTree>
    <p:custDataLst>
      <p:tags r:id="rId2"/>
    </p:custDataLst>
    <p:extLst>
      <p:ext uri="{BB962C8B-B14F-4D97-AF65-F5344CB8AC3E}">
        <p14:creationId xmlns:p14="http://schemas.microsoft.com/office/powerpoint/2010/main" val="1058909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Comparison of training time</a:t>
            </a:r>
            <a:br>
              <a:rPr lang="en-NZ" dirty="0"/>
            </a:br>
            <a:r>
              <a:rPr lang="en-NZ" dirty="0"/>
              <a:t>old vs new</a:t>
            </a:r>
            <a:br>
              <a:rPr lang="en-NZ" dirty="0"/>
            </a:br>
            <a:br>
              <a:rPr lang="en-NZ" dirty="0"/>
            </a:br>
            <a:r>
              <a:rPr lang="en-NZ" dirty="0">
                <a:solidFill>
                  <a:srgbClr val="F57E1B"/>
                </a:solidFill>
              </a:rPr>
              <a:t>STMS Level 3</a:t>
            </a:r>
            <a:br>
              <a:rPr lang="en-NZ" dirty="0">
                <a:solidFill>
                  <a:srgbClr val="F57E1B"/>
                </a:solidFill>
              </a:rPr>
            </a:br>
            <a:endParaRPr lang="en-NZ" dirty="0">
              <a:solidFill>
                <a:srgbClr val="F57E1B"/>
              </a:solidFill>
            </a:endParaRP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graphicFrame>
        <p:nvGraphicFramePr>
          <p:cNvPr id="7" name="Object 6"/>
          <p:cNvGraphicFramePr>
            <a:graphicFrameLocks noChangeAspect="1"/>
          </p:cNvGraphicFramePr>
          <p:nvPr>
            <p:extLst>
              <p:ext uri="{D42A27DB-BD31-4B8C-83A1-F6EECF244321}">
                <p14:modId xmlns:p14="http://schemas.microsoft.com/office/powerpoint/2010/main" val="2421871476"/>
              </p:ext>
            </p:extLst>
          </p:nvPr>
        </p:nvGraphicFramePr>
        <p:xfrm>
          <a:off x="3179763" y="498475"/>
          <a:ext cx="8707437" cy="5140325"/>
        </p:xfrm>
        <a:graphic>
          <a:graphicData uri="http://schemas.openxmlformats.org/presentationml/2006/ole">
            <mc:AlternateContent xmlns:mc="http://schemas.openxmlformats.org/markup-compatibility/2006">
              <mc:Choice xmlns:v="urn:schemas-microsoft-com:vml" Requires="v">
                <p:oleObj spid="_x0000_s4192" name="Document" r:id="rId5" imgW="9215194" imgH="5427033" progId="Word.Document.12">
                  <p:embed/>
                </p:oleObj>
              </mc:Choice>
              <mc:Fallback>
                <p:oleObj name="Document" r:id="rId5" imgW="9215194" imgH="5427033" progId="Word.Document.12">
                  <p:embed/>
                  <p:pic>
                    <p:nvPicPr>
                      <p:cNvPr id="0" name="Object 4"/>
                      <p:cNvPicPr>
                        <a:picLocks noChangeAspect="1" noChangeArrowheads="1"/>
                      </p:cNvPicPr>
                      <p:nvPr/>
                    </p:nvPicPr>
                    <p:blipFill>
                      <a:blip r:embed="rId6"/>
                      <a:srcRect/>
                      <a:stretch>
                        <a:fillRect/>
                      </a:stretch>
                    </p:blipFill>
                    <p:spPr bwMode="auto">
                      <a:xfrm>
                        <a:off x="3179763" y="498475"/>
                        <a:ext cx="8707437" cy="5140325"/>
                      </a:xfrm>
                      <a:prstGeom prst="rect">
                        <a:avLst/>
                      </a:prstGeom>
                      <a:noFill/>
                    </p:spPr>
                  </p:pic>
                </p:oleObj>
              </mc:Fallback>
            </mc:AlternateContent>
          </a:graphicData>
        </a:graphic>
      </p:graphicFrame>
    </p:spTree>
    <p:custDataLst>
      <p:tags r:id="rId2"/>
    </p:custDataLst>
    <p:extLst>
      <p:ext uri="{BB962C8B-B14F-4D97-AF65-F5344CB8AC3E}">
        <p14:creationId xmlns:p14="http://schemas.microsoft.com/office/powerpoint/2010/main" val="10589093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Comparison of training time</a:t>
            </a:r>
            <a:br>
              <a:rPr lang="en-NZ" dirty="0"/>
            </a:br>
            <a:r>
              <a:rPr lang="en-NZ" dirty="0"/>
              <a:t>old vs new</a:t>
            </a:r>
            <a:br>
              <a:rPr lang="en-NZ" dirty="0"/>
            </a:br>
            <a:br>
              <a:rPr lang="en-NZ" dirty="0"/>
            </a:br>
            <a:r>
              <a:rPr lang="en-NZ" dirty="0">
                <a:solidFill>
                  <a:srgbClr val="F57E1B"/>
                </a:solidFill>
              </a:rPr>
              <a:t>TMP Designer</a:t>
            </a:r>
            <a:br>
              <a:rPr lang="en-NZ" dirty="0">
                <a:solidFill>
                  <a:srgbClr val="F57E1B"/>
                </a:solidFill>
              </a:rPr>
            </a:br>
            <a:r>
              <a:rPr lang="en-NZ" dirty="0">
                <a:solidFill>
                  <a:srgbClr val="F57E1B"/>
                </a:solidFill>
              </a:rPr>
              <a:t>Level 1</a:t>
            </a:r>
            <a:br>
              <a:rPr lang="en-NZ" dirty="0">
                <a:solidFill>
                  <a:srgbClr val="F57E1B"/>
                </a:solidFill>
              </a:rPr>
            </a:br>
            <a:br>
              <a:rPr lang="en-NZ" dirty="0"/>
            </a:br>
            <a:endParaRPr lang="en-NZ" dirty="0"/>
          </a:p>
        </p:txBody>
      </p:sp>
      <p:sp>
        <p:nvSpPr>
          <p:cNvPr id="9"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sp>
        <p:nvSpPr>
          <p:cNvPr id="12" name="Rectangle 1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graphicFrame>
        <p:nvGraphicFramePr>
          <p:cNvPr id="13" name="Object 12"/>
          <p:cNvGraphicFramePr>
            <a:graphicFrameLocks noChangeAspect="1"/>
          </p:cNvGraphicFramePr>
          <p:nvPr>
            <p:extLst>
              <p:ext uri="{D42A27DB-BD31-4B8C-83A1-F6EECF244321}">
                <p14:modId xmlns:p14="http://schemas.microsoft.com/office/powerpoint/2010/main" val="2634341254"/>
              </p:ext>
            </p:extLst>
          </p:nvPr>
        </p:nvGraphicFramePr>
        <p:xfrm>
          <a:off x="3168650" y="495300"/>
          <a:ext cx="8799513" cy="3600906"/>
        </p:xfrm>
        <a:graphic>
          <a:graphicData uri="http://schemas.openxmlformats.org/presentationml/2006/ole">
            <mc:AlternateContent xmlns:mc="http://schemas.openxmlformats.org/markup-compatibility/2006">
              <mc:Choice xmlns:v="urn:schemas-microsoft-com:vml" Requires="v">
                <p:oleObj spid="_x0000_s5223" name="Document" r:id="rId5" imgW="9198447" imgH="3753531" progId="Word.Document.12">
                  <p:embed/>
                </p:oleObj>
              </mc:Choice>
              <mc:Fallback>
                <p:oleObj name="Document" r:id="rId5" imgW="9198447" imgH="3753531" progId="Word.Document.12">
                  <p:embed/>
                  <p:pic>
                    <p:nvPicPr>
                      <p:cNvPr id="0" name="Object 11"/>
                      <p:cNvPicPr>
                        <a:picLocks noChangeAspect="1" noChangeArrowheads="1"/>
                      </p:cNvPicPr>
                      <p:nvPr/>
                    </p:nvPicPr>
                    <p:blipFill>
                      <a:blip r:embed="rId6"/>
                      <a:srcRect/>
                      <a:stretch>
                        <a:fillRect/>
                      </a:stretch>
                    </p:blipFill>
                    <p:spPr bwMode="auto">
                      <a:xfrm>
                        <a:off x="3168650" y="495300"/>
                        <a:ext cx="8799513" cy="3600906"/>
                      </a:xfrm>
                      <a:prstGeom prst="rect">
                        <a:avLst/>
                      </a:prstGeom>
                      <a:noFill/>
                    </p:spPr>
                  </p:pic>
                </p:oleObj>
              </mc:Fallback>
            </mc:AlternateContent>
          </a:graphicData>
        </a:graphic>
      </p:graphicFrame>
    </p:spTree>
    <p:custDataLst>
      <p:tags r:id="rId2"/>
    </p:custDataLst>
    <p:extLst>
      <p:ext uri="{BB962C8B-B14F-4D97-AF65-F5344CB8AC3E}">
        <p14:creationId xmlns:p14="http://schemas.microsoft.com/office/powerpoint/2010/main" val="1437287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3547755" y="284143"/>
            <a:ext cx="2844000" cy="575036"/>
            <a:chOff x="3547755" y="284143"/>
            <a:chExt cx="2844000" cy="575036"/>
          </a:xfrm>
        </p:grpSpPr>
        <p:sp>
          <p:nvSpPr>
            <p:cNvPr id="9" name="Rounded Rectangle 8"/>
            <p:cNvSpPr/>
            <p:nvPr/>
          </p:nvSpPr>
          <p:spPr>
            <a:xfrm>
              <a:off x="3547755" y="284143"/>
              <a:ext cx="2844000" cy="575036"/>
            </a:xfrm>
            <a:prstGeom prst="roundRect">
              <a:avLst>
                <a:gd name="adj" fmla="val 50000"/>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p:cNvSpPr/>
            <p:nvPr/>
          </p:nvSpPr>
          <p:spPr>
            <a:xfrm>
              <a:off x="3798658" y="371606"/>
              <a:ext cx="2342195" cy="400110"/>
            </a:xfrm>
            <a:prstGeom prst="rect">
              <a:avLst/>
            </a:prstGeom>
          </p:spPr>
          <p:txBody>
            <a:bodyPr wrap="square">
              <a:spAutoFit/>
            </a:bodyPr>
            <a:lstStyle/>
            <a:p>
              <a:pPr algn="ctr"/>
              <a:r>
                <a:rPr lang="en-NZ" sz="2000" dirty="0">
                  <a:solidFill>
                    <a:srgbClr val="002060"/>
                  </a:solidFill>
                  <a:latin typeface="Arial" panose="020B0604020202020204" pitchFamily="34" charset="0"/>
                  <a:cs typeface="Arial" panose="020B0604020202020204" pitchFamily="34" charset="0"/>
                </a:rPr>
                <a:t>Traffic Controller</a:t>
              </a:r>
            </a:p>
          </p:txBody>
        </p:sp>
      </p:grpSp>
      <p:grpSp>
        <p:nvGrpSpPr>
          <p:cNvPr id="38" name="Group 37"/>
          <p:cNvGrpSpPr/>
          <p:nvPr/>
        </p:nvGrpSpPr>
        <p:grpSpPr>
          <a:xfrm>
            <a:off x="3443710" y="1547149"/>
            <a:ext cx="2873963" cy="575036"/>
            <a:chOff x="3443710" y="1802781"/>
            <a:chExt cx="2873963" cy="575036"/>
          </a:xfrm>
        </p:grpSpPr>
        <p:sp>
          <p:nvSpPr>
            <p:cNvPr id="10" name="Rounded Rectangle 9"/>
            <p:cNvSpPr/>
            <p:nvPr/>
          </p:nvSpPr>
          <p:spPr>
            <a:xfrm>
              <a:off x="3443710" y="1802781"/>
              <a:ext cx="2873963" cy="575036"/>
            </a:xfrm>
            <a:prstGeom prst="roundRect">
              <a:avLst>
                <a:gd name="adj" fmla="val 50000"/>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4214624" y="1890244"/>
              <a:ext cx="1332135" cy="400110"/>
            </a:xfrm>
            <a:prstGeom prst="rect">
              <a:avLst/>
            </a:prstGeom>
          </p:spPr>
          <p:txBody>
            <a:bodyPr wrap="square">
              <a:spAutoFit/>
            </a:bodyPr>
            <a:lstStyle/>
            <a:p>
              <a:pPr algn="ctr"/>
              <a:r>
                <a:rPr lang="en-NZ" sz="2000" dirty="0">
                  <a:solidFill>
                    <a:srgbClr val="002060"/>
                  </a:solidFill>
                  <a:latin typeface="Arial" panose="020B0604020202020204" pitchFamily="34" charset="0"/>
                  <a:cs typeface="Arial" panose="020B0604020202020204" pitchFamily="34" charset="0"/>
                </a:rPr>
                <a:t>L1 STMS</a:t>
              </a:r>
            </a:p>
          </p:txBody>
        </p:sp>
      </p:grpSp>
      <p:grpSp>
        <p:nvGrpSpPr>
          <p:cNvPr id="37" name="Group 36"/>
          <p:cNvGrpSpPr/>
          <p:nvPr/>
        </p:nvGrpSpPr>
        <p:grpSpPr>
          <a:xfrm>
            <a:off x="3443710" y="3518954"/>
            <a:ext cx="2873963" cy="575036"/>
            <a:chOff x="3443710" y="3951572"/>
            <a:chExt cx="2873963" cy="575036"/>
          </a:xfrm>
        </p:grpSpPr>
        <p:sp>
          <p:nvSpPr>
            <p:cNvPr id="19" name="Rounded Rectangle 18"/>
            <p:cNvSpPr/>
            <p:nvPr/>
          </p:nvSpPr>
          <p:spPr>
            <a:xfrm>
              <a:off x="3443710" y="3951572"/>
              <a:ext cx="2873963" cy="575036"/>
            </a:xfrm>
            <a:prstGeom prst="roundRect">
              <a:avLst>
                <a:gd name="adj" fmla="val 50000"/>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le 19"/>
            <p:cNvSpPr/>
            <p:nvPr/>
          </p:nvSpPr>
          <p:spPr>
            <a:xfrm>
              <a:off x="4153345" y="4039035"/>
              <a:ext cx="1454692" cy="400110"/>
            </a:xfrm>
            <a:prstGeom prst="rect">
              <a:avLst/>
            </a:prstGeom>
          </p:spPr>
          <p:txBody>
            <a:bodyPr wrap="square">
              <a:spAutoFit/>
            </a:bodyPr>
            <a:lstStyle/>
            <a:p>
              <a:pPr algn="ctr"/>
              <a:r>
                <a:rPr lang="en-NZ" sz="2000" dirty="0">
                  <a:solidFill>
                    <a:srgbClr val="002060"/>
                  </a:solidFill>
                  <a:latin typeface="Arial" panose="020B0604020202020204" pitchFamily="34" charset="0"/>
                  <a:cs typeface="Arial" panose="020B0604020202020204" pitchFamily="34" charset="0"/>
                </a:rPr>
                <a:t>L2/3 STMS</a:t>
              </a:r>
            </a:p>
          </p:txBody>
        </p:sp>
      </p:grpSp>
      <p:sp>
        <p:nvSpPr>
          <p:cNvPr id="24" name="Rectangle 23"/>
          <p:cNvSpPr/>
          <p:nvPr/>
        </p:nvSpPr>
        <p:spPr>
          <a:xfrm>
            <a:off x="6617532" y="1084668"/>
            <a:ext cx="1537600" cy="400110"/>
          </a:xfrm>
          <a:prstGeom prst="rect">
            <a:avLst/>
          </a:prstGeom>
        </p:spPr>
        <p:txBody>
          <a:bodyPr wrap="none">
            <a:spAutoFit/>
          </a:bodyPr>
          <a:lstStyle/>
          <a:p>
            <a:r>
              <a:rPr lang="en-NZ" sz="2000" dirty="0">
                <a:solidFill>
                  <a:srgbClr val="002060"/>
                </a:solidFill>
                <a:latin typeface="Arial" panose="020B0604020202020204" pitchFamily="34" charset="0"/>
                <a:cs typeface="Arial" panose="020B0604020202020204" pitchFamily="34" charset="0"/>
              </a:rPr>
              <a:t>Any worker </a:t>
            </a:r>
          </a:p>
        </p:txBody>
      </p:sp>
      <p:sp>
        <p:nvSpPr>
          <p:cNvPr id="25" name="Rectangle 24"/>
          <p:cNvSpPr/>
          <p:nvPr/>
        </p:nvSpPr>
        <p:spPr>
          <a:xfrm>
            <a:off x="6617532" y="730345"/>
            <a:ext cx="1324402" cy="400110"/>
          </a:xfrm>
          <a:prstGeom prst="rect">
            <a:avLst/>
          </a:prstGeom>
        </p:spPr>
        <p:txBody>
          <a:bodyPr wrap="none">
            <a:spAutoFit/>
          </a:bodyPr>
          <a:lstStyle/>
          <a:p>
            <a:r>
              <a:rPr lang="en-NZ" sz="2000" dirty="0">
                <a:solidFill>
                  <a:srgbClr val="002060"/>
                </a:solidFill>
                <a:latin typeface="Arial" panose="020B0604020202020204" pitchFamily="34" charset="0"/>
                <a:cs typeface="Arial" panose="020B0604020202020204" pitchFamily="34" charset="0"/>
              </a:rPr>
              <a:t>TTM crew</a:t>
            </a:r>
          </a:p>
        </p:txBody>
      </p:sp>
      <p:sp>
        <p:nvSpPr>
          <p:cNvPr id="26" name="Rectangle 25"/>
          <p:cNvSpPr/>
          <p:nvPr/>
        </p:nvSpPr>
        <p:spPr>
          <a:xfrm>
            <a:off x="6617532" y="315063"/>
            <a:ext cx="2065309" cy="400110"/>
          </a:xfrm>
          <a:prstGeom prst="rect">
            <a:avLst/>
          </a:prstGeom>
        </p:spPr>
        <p:txBody>
          <a:bodyPr wrap="none">
            <a:spAutoFit/>
          </a:bodyPr>
          <a:lstStyle/>
          <a:p>
            <a:r>
              <a:rPr lang="en-NZ" sz="2000" dirty="0">
                <a:solidFill>
                  <a:srgbClr val="002060"/>
                </a:solidFill>
                <a:latin typeface="Arial" panose="020B0604020202020204" pitchFamily="34" charset="0"/>
                <a:cs typeface="Arial" panose="020B0604020202020204" pitchFamily="34" charset="0"/>
              </a:rPr>
              <a:t>Traffic Controller</a:t>
            </a:r>
          </a:p>
        </p:txBody>
      </p:sp>
      <p:sp>
        <p:nvSpPr>
          <p:cNvPr id="27" name="Rectangle 26"/>
          <p:cNvSpPr/>
          <p:nvPr/>
        </p:nvSpPr>
        <p:spPr>
          <a:xfrm>
            <a:off x="6617532" y="1571812"/>
            <a:ext cx="2321469" cy="400110"/>
          </a:xfrm>
          <a:prstGeom prst="rect">
            <a:avLst/>
          </a:prstGeom>
        </p:spPr>
        <p:txBody>
          <a:bodyPr wrap="none">
            <a:spAutoFit/>
          </a:bodyPr>
          <a:lstStyle/>
          <a:p>
            <a:r>
              <a:rPr lang="en-NZ" sz="2000" dirty="0">
                <a:solidFill>
                  <a:srgbClr val="002060"/>
                </a:solidFill>
                <a:latin typeface="Arial" panose="020B0604020202020204" pitchFamily="34" charset="0"/>
                <a:cs typeface="Arial" panose="020B0604020202020204" pitchFamily="34" charset="0"/>
              </a:rPr>
              <a:t>L1 and L2/3 STMS</a:t>
            </a:r>
          </a:p>
        </p:txBody>
      </p:sp>
      <p:sp>
        <p:nvSpPr>
          <p:cNvPr id="28" name="Rectangle 27"/>
          <p:cNvSpPr/>
          <p:nvPr/>
        </p:nvSpPr>
        <p:spPr>
          <a:xfrm>
            <a:off x="6617532" y="1972728"/>
            <a:ext cx="1890454" cy="400110"/>
          </a:xfrm>
          <a:prstGeom prst="rect">
            <a:avLst/>
          </a:prstGeom>
        </p:spPr>
        <p:txBody>
          <a:bodyPr wrap="none">
            <a:spAutoFit/>
          </a:bodyPr>
          <a:lstStyle/>
          <a:p>
            <a:r>
              <a:rPr lang="en-NZ" sz="2000" dirty="0">
                <a:solidFill>
                  <a:srgbClr val="002060"/>
                </a:solidFill>
                <a:latin typeface="Arial" panose="020B0604020202020204" pitchFamily="34" charset="0"/>
                <a:cs typeface="Arial" panose="020B0604020202020204" pitchFamily="34" charset="0"/>
              </a:rPr>
              <a:t>TMP Designer</a:t>
            </a:r>
          </a:p>
        </p:txBody>
      </p:sp>
      <p:sp>
        <p:nvSpPr>
          <p:cNvPr id="29" name="Rectangle 28"/>
          <p:cNvSpPr/>
          <p:nvPr/>
        </p:nvSpPr>
        <p:spPr>
          <a:xfrm>
            <a:off x="6617532" y="2774560"/>
            <a:ext cx="2348720" cy="400110"/>
          </a:xfrm>
          <a:prstGeom prst="rect">
            <a:avLst/>
          </a:prstGeom>
        </p:spPr>
        <p:txBody>
          <a:bodyPr wrap="none">
            <a:spAutoFit/>
          </a:bodyPr>
          <a:lstStyle/>
          <a:p>
            <a:pPr>
              <a:defRPr/>
            </a:pPr>
            <a:r>
              <a:rPr lang="en-NZ" sz="2000" dirty="0">
                <a:solidFill>
                  <a:srgbClr val="002060"/>
                </a:solidFill>
                <a:latin typeface="Arial" panose="020B0604020202020204" pitchFamily="34" charset="0"/>
                <a:cs typeface="Arial" panose="020B0604020202020204" pitchFamily="34" charset="0"/>
              </a:rPr>
              <a:t>Corridor Manager </a:t>
            </a:r>
          </a:p>
        </p:txBody>
      </p:sp>
      <p:sp>
        <p:nvSpPr>
          <p:cNvPr id="30" name="Rectangle 29"/>
          <p:cNvSpPr/>
          <p:nvPr/>
        </p:nvSpPr>
        <p:spPr>
          <a:xfrm>
            <a:off x="6617532" y="2373644"/>
            <a:ext cx="997389" cy="400110"/>
          </a:xfrm>
          <a:prstGeom prst="rect">
            <a:avLst/>
          </a:prstGeom>
        </p:spPr>
        <p:txBody>
          <a:bodyPr wrap="none">
            <a:spAutoFit/>
          </a:bodyPr>
          <a:lstStyle/>
          <a:p>
            <a:r>
              <a:rPr lang="en-NZ" sz="2000" dirty="0">
                <a:solidFill>
                  <a:srgbClr val="002060"/>
                </a:solidFill>
                <a:latin typeface="Arial" panose="020B0604020202020204" pitchFamily="34" charset="0"/>
                <a:cs typeface="Arial" panose="020B0604020202020204" pitchFamily="34" charset="0"/>
              </a:rPr>
              <a:t>Auditor</a:t>
            </a:r>
          </a:p>
        </p:txBody>
      </p:sp>
      <p:sp>
        <p:nvSpPr>
          <p:cNvPr id="31" name="Rectangle 30"/>
          <p:cNvSpPr/>
          <p:nvPr/>
        </p:nvSpPr>
        <p:spPr>
          <a:xfrm>
            <a:off x="6617532" y="3150761"/>
            <a:ext cx="740908" cy="400110"/>
          </a:xfrm>
          <a:prstGeom prst="rect">
            <a:avLst/>
          </a:prstGeom>
        </p:spPr>
        <p:txBody>
          <a:bodyPr wrap="none">
            <a:spAutoFit/>
          </a:bodyPr>
          <a:lstStyle/>
          <a:p>
            <a:pPr>
              <a:defRPr/>
            </a:pPr>
            <a:r>
              <a:rPr lang="en-NZ" sz="2000" dirty="0">
                <a:solidFill>
                  <a:srgbClr val="002060"/>
                </a:solidFill>
                <a:latin typeface="Arial" panose="020B0604020202020204" pitchFamily="34" charset="0"/>
                <a:cs typeface="Arial" panose="020B0604020202020204" pitchFamily="34" charset="0"/>
              </a:rPr>
              <a:t>TMC</a:t>
            </a:r>
          </a:p>
        </p:txBody>
      </p:sp>
      <p:sp>
        <p:nvSpPr>
          <p:cNvPr id="32" name="Rectangle 31"/>
          <p:cNvSpPr/>
          <p:nvPr/>
        </p:nvSpPr>
        <p:spPr>
          <a:xfrm>
            <a:off x="6617532" y="3544902"/>
            <a:ext cx="1467068" cy="400110"/>
          </a:xfrm>
          <a:prstGeom prst="rect">
            <a:avLst/>
          </a:prstGeom>
        </p:spPr>
        <p:txBody>
          <a:bodyPr wrap="none">
            <a:spAutoFit/>
          </a:bodyPr>
          <a:lstStyle/>
          <a:p>
            <a:r>
              <a:rPr lang="en-NZ" sz="2000" dirty="0">
                <a:solidFill>
                  <a:srgbClr val="002060"/>
                </a:solidFill>
                <a:latin typeface="Arial" panose="020B0604020202020204" pitchFamily="34" charset="0"/>
                <a:cs typeface="Arial" panose="020B0604020202020204" pitchFamily="34" charset="0"/>
              </a:rPr>
              <a:t>L2/3 STMS</a:t>
            </a:r>
          </a:p>
        </p:txBody>
      </p:sp>
      <p:sp>
        <p:nvSpPr>
          <p:cNvPr id="33" name="Rectangle 32"/>
          <p:cNvSpPr/>
          <p:nvPr/>
        </p:nvSpPr>
        <p:spPr>
          <a:xfrm>
            <a:off x="6617532" y="3990116"/>
            <a:ext cx="1890454" cy="400110"/>
          </a:xfrm>
          <a:prstGeom prst="rect">
            <a:avLst/>
          </a:prstGeom>
        </p:spPr>
        <p:txBody>
          <a:bodyPr wrap="none">
            <a:spAutoFit/>
          </a:bodyPr>
          <a:lstStyle/>
          <a:p>
            <a:r>
              <a:rPr lang="en-NZ" sz="2000" dirty="0">
                <a:solidFill>
                  <a:srgbClr val="002060"/>
                </a:solidFill>
                <a:latin typeface="Arial" panose="020B0604020202020204" pitchFamily="34" charset="0"/>
                <a:cs typeface="Arial" panose="020B0604020202020204" pitchFamily="34" charset="0"/>
              </a:rPr>
              <a:t>TMP Designer</a:t>
            </a:r>
          </a:p>
        </p:txBody>
      </p:sp>
      <p:sp>
        <p:nvSpPr>
          <p:cNvPr id="34" name="Rectangle 33"/>
          <p:cNvSpPr/>
          <p:nvPr/>
        </p:nvSpPr>
        <p:spPr>
          <a:xfrm>
            <a:off x="6617532" y="4364192"/>
            <a:ext cx="997389" cy="400110"/>
          </a:xfrm>
          <a:prstGeom prst="rect">
            <a:avLst/>
          </a:prstGeom>
        </p:spPr>
        <p:txBody>
          <a:bodyPr wrap="none">
            <a:spAutoFit/>
          </a:bodyPr>
          <a:lstStyle/>
          <a:p>
            <a:r>
              <a:rPr lang="en-NZ" sz="2000" dirty="0">
                <a:solidFill>
                  <a:srgbClr val="002060"/>
                </a:solidFill>
                <a:latin typeface="Arial" panose="020B0604020202020204" pitchFamily="34" charset="0"/>
                <a:cs typeface="Arial" panose="020B0604020202020204" pitchFamily="34" charset="0"/>
              </a:rPr>
              <a:t>Auditor</a:t>
            </a:r>
          </a:p>
        </p:txBody>
      </p:sp>
      <p:sp>
        <p:nvSpPr>
          <p:cNvPr id="35" name="Rectangle 34"/>
          <p:cNvSpPr/>
          <p:nvPr/>
        </p:nvSpPr>
        <p:spPr>
          <a:xfrm>
            <a:off x="6617532" y="4735294"/>
            <a:ext cx="2348720" cy="400110"/>
          </a:xfrm>
          <a:prstGeom prst="rect">
            <a:avLst/>
          </a:prstGeom>
        </p:spPr>
        <p:txBody>
          <a:bodyPr wrap="none">
            <a:spAutoFit/>
          </a:bodyPr>
          <a:lstStyle/>
          <a:p>
            <a:pPr>
              <a:defRPr/>
            </a:pPr>
            <a:r>
              <a:rPr lang="en-NZ" sz="2000" dirty="0">
                <a:solidFill>
                  <a:srgbClr val="002060"/>
                </a:solidFill>
                <a:latin typeface="Arial" panose="020B0604020202020204" pitchFamily="34" charset="0"/>
                <a:cs typeface="Arial" panose="020B0604020202020204" pitchFamily="34" charset="0"/>
              </a:rPr>
              <a:t>Corridor Manager </a:t>
            </a:r>
          </a:p>
        </p:txBody>
      </p:sp>
      <p:sp>
        <p:nvSpPr>
          <p:cNvPr id="36" name="Rectangle 35"/>
          <p:cNvSpPr/>
          <p:nvPr/>
        </p:nvSpPr>
        <p:spPr>
          <a:xfrm>
            <a:off x="6617532" y="5136209"/>
            <a:ext cx="740908" cy="400110"/>
          </a:xfrm>
          <a:prstGeom prst="rect">
            <a:avLst/>
          </a:prstGeom>
        </p:spPr>
        <p:txBody>
          <a:bodyPr wrap="none">
            <a:spAutoFit/>
          </a:bodyPr>
          <a:lstStyle/>
          <a:p>
            <a:pPr>
              <a:defRPr/>
            </a:pPr>
            <a:r>
              <a:rPr lang="en-NZ" sz="2000" dirty="0">
                <a:solidFill>
                  <a:srgbClr val="002060"/>
                </a:solidFill>
                <a:latin typeface="Arial" panose="020B0604020202020204" pitchFamily="34" charset="0"/>
                <a:cs typeface="Arial" panose="020B0604020202020204" pitchFamily="34" charset="0"/>
              </a:rPr>
              <a:t>TMC</a:t>
            </a:r>
          </a:p>
        </p:txBody>
      </p:sp>
      <p:grpSp>
        <p:nvGrpSpPr>
          <p:cNvPr id="51" name="Group 50"/>
          <p:cNvGrpSpPr/>
          <p:nvPr/>
        </p:nvGrpSpPr>
        <p:grpSpPr>
          <a:xfrm>
            <a:off x="9241176" y="445955"/>
            <a:ext cx="2520000" cy="575036"/>
            <a:chOff x="8989006" y="379747"/>
            <a:chExt cx="2520000" cy="575036"/>
          </a:xfrm>
        </p:grpSpPr>
        <p:sp>
          <p:nvSpPr>
            <p:cNvPr id="40" name="Rounded Rectangle 39"/>
            <p:cNvSpPr/>
            <p:nvPr/>
          </p:nvSpPr>
          <p:spPr>
            <a:xfrm>
              <a:off x="8989006" y="379747"/>
              <a:ext cx="2520000" cy="575036"/>
            </a:xfrm>
            <a:prstGeom prst="roundRect">
              <a:avLst>
                <a:gd name="adj" fmla="val 50000"/>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1" name="Rectangle 40"/>
            <p:cNvSpPr/>
            <p:nvPr/>
          </p:nvSpPr>
          <p:spPr>
            <a:xfrm>
              <a:off x="9423300" y="467210"/>
              <a:ext cx="1651414" cy="400110"/>
            </a:xfrm>
            <a:prstGeom prst="rect">
              <a:avLst/>
            </a:prstGeom>
          </p:spPr>
          <p:txBody>
            <a:bodyPr wrap="none">
              <a:spAutoFit/>
            </a:bodyPr>
            <a:lstStyle/>
            <a:p>
              <a:pPr algn="ctr"/>
              <a:r>
                <a:rPr lang="en-NZ" sz="2000" dirty="0">
                  <a:solidFill>
                    <a:srgbClr val="002060"/>
                  </a:solidFill>
                  <a:latin typeface="Arial" panose="020B0604020202020204" pitchFamily="34" charset="0"/>
                  <a:cs typeface="Arial" panose="020B0604020202020204" pitchFamily="34" charset="0"/>
                </a:rPr>
                <a:t>TC Inspector</a:t>
              </a:r>
            </a:p>
          </p:txBody>
        </p:sp>
      </p:grpSp>
      <p:grpSp>
        <p:nvGrpSpPr>
          <p:cNvPr id="49" name="Group 48"/>
          <p:cNvGrpSpPr/>
          <p:nvPr/>
        </p:nvGrpSpPr>
        <p:grpSpPr>
          <a:xfrm>
            <a:off x="9241176" y="1612693"/>
            <a:ext cx="2520000" cy="575036"/>
            <a:chOff x="8834626" y="3564818"/>
            <a:chExt cx="2520000" cy="575036"/>
          </a:xfrm>
        </p:grpSpPr>
        <p:sp>
          <p:nvSpPr>
            <p:cNvPr id="44" name="Rounded Rectangle 43"/>
            <p:cNvSpPr/>
            <p:nvPr/>
          </p:nvSpPr>
          <p:spPr>
            <a:xfrm>
              <a:off x="8834626" y="3564818"/>
              <a:ext cx="2520000" cy="575036"/>
            </a:xfrm>
            <a:prstGeom prst="roundRect">
              <a:avLst>
                <a:gd name="adj" fmla="val 50000"/>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5" name="Rectangle 44"/>
            <p:cNvSpPr/>
            <p:nvPr/>
          </p:nvSpPr>
          <p:spPr>
            <a:xfrm>
              <a:off x="9149399" y="3652281"/>
              <a:ext cx="1890454" cy="400110"/>
            </a:xfrm>
            <a:prstGeom prst="rect">
              <a:avLst/>
            </a:prstGeom>
          </p:spPr>
          <p:txBody>
            <a:bodyPr wrap="none">
              <a:spAutoFit/>
            </a:bodyPr>
            <a:lstStyle/>
            <a:p>
              <a:pPr algn="ctr"/>
              <a:r>
                <a:rPr lang="en-NZ" sz="2000" dirty="0">
                  <a:solidFill>
                    <a:srgbClr val="002060"/>
                  </a:solidFill>
                  <a:latin typeface="Arial" panose="020B0604020202020204" pitchFamily="34" charset="0"/>
                  <a:cs typeface="Arial" panose="020B0604020202020204" pitchFamily="34" charset="0"/>
                </a:rPr>
                <a:t>TMP Designer</a:t>
              </a:r>
            </a:p>
          </p:txBody>
        </p:sp>
      </p:grpSp>
      <p:grpSp>
        <p:nvGrpSpPr>
          <p:cNvPr id="48" name="Group 47"/>
          <p:cNvGrpSpPr/>
          <p:nvPr/>
        </p:nvGrpSpPr>
        <p:grpSpPr>
          <a:xfrm>
            <a:off x="9241176" y="2779431"/>
            <a:ext cx="2520000" cy="575036"/>
            <a:chOff x="9107759" y="4714914"/>
            <a:chExt cx="2520000" cy="575036"/>
          </a:xfrm>
        </p:grpSpPr>
        <p:sp>
          <p:nvSpPr>
            <p:cNvPr id="46" name="Rounded Rectangle 45"/>
            <p:cNvSpPr/>
            <p:nvPr/>
          </p:nvSpPr>
          <p:spPr>
            <a:xfrm>
              <a:off x="9107759" y="4714914"/>
              <a:ext cx="2520000" cy="575036"/>
            </a:xfrm>
            <a:prstGeom prst="roundRect">
              <a:avLst>
                <a:gd name="adj" fmla="val 50000"/>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7" name="Rectangle 46"/>
            <p:cNvSpPr/>
            <p:nvPr/>
          </p:nvSpPr>
          <p:spPr>
            <a:xfrm>
              <a:off x="9817022" y="4802377"/>
              <a:ext cx="1101475" cy="400110"/>
            </a:xfrm>
            <a:prstGeom prst="rect">
              <a:avLst/>
            </a:prstGeom>
          </p:spPr>
          <p:txBody>
            <a:bodyPr wrap="square">
              <a:spAutoFit/>
            </a:bodyPr>
            <a:lstStyle/>
            <a:p>
              <a:pPr algn="ctr">
                <a:defRPr/>
              </a:pPr>
              <a:r>
                <a:rPr lang="en-NZ" sz="2000" dirty="0">
                  <a:solidFill>
                    <a:srgbClr val="002060"/>
                  </a:solidFill>
                  <a:latin typeface="Arial" panose="020B0604020202020204" pitchFamily="34" charset="0"/>
                  <a:cs typeface="Arial" panose="020B0604020202020204" pitchFamily="34" charset="0"/>
                </a:rPr>
                <a:t>TMC</a:t>
              </a:r>
              <a:endParaRPr lang="en-NZ" sz="1400" dirty="0">
                <a:solidFill>
                  <a:srgbClr val="002060"/>
                </a:solidFill>
                <a:latin typeface="Arial" panose="020B0604020202020204" pitchFamily="34" charset="0"/>
                <a:cs typeface="Arial" panose="020B0604020202020204" pitchFamily="34" charset="0"/>
              </a:endParaRPr>
            </a:p>
          </p:txBody>
        </p:sp>
      </p:grpSp>
      <p:sp>
        <p:nvSpPr>
          <p:cNvPr id="52" name="Title 51"/>
          <p:cNvSpPr>
            <a:spLocks noGrp="1"/>
          </p:cNvSpPr>
          <p:nvPr>
            <p:ph type="title"/>
          </p:nvPr>
        </p:nvSpPr>
        <p:spPr/>
        <p:txBody>
          <a:bodyPr/>
          <a:lstStyle/>
          <a:p>
            <a:r>
              <a:rPr lang="en-NZ" dirty="0"/>
              <a:t>Existing workshops</a:t>
            </a:r>
          </a:p>
        </p:txBody>
      </p:sp>
      <p:grpSp>
        <p:nvGrpSpPr>
          <p:cNvPr id="54" name="Group 53"/>
          <p:cNvGrpSpPr/>
          <p:nvPr/>
        </p:nvGrpSpPr>
        <p:grpSpPr>
          <a:xfrm>
            <a:off x="9241176" y="3946169"/>
            <a:ext cx="2520000" cy="575036"/>
            <a:chOff x="9107759" y="4714914"/>
            <a:chExt cx="2520000" cy="575036"/>
          </a:xfrm>
        </p:grpSpPr>
        <p:sp>
          <p:nvSpPr>
            <p:cNvPr id="55" name="Rounded Rectangle 54"/>
            <p:cNvSpPr/>
            <p:nvPr/>
          </p:nvSpPr>
          <p:spPr>
            <a:xfrm>
              <a:off x="9107759" y="4714914"/>
              <a:ext cx="2520000" cy="575036"/>
            </a:xfrm>
            <a:prstGeom prst="roundRect">
              <a:avLst>
                <a:gd name="adj" fmla="val 50000"/>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6" name="Rectangle 55"/>
            <p:cNvSpPr/>
            <p:nvPr/>
          </p:nvSpPr>
          <p:spPr>
            <a:xfrm>
              <a:off x="9518583" y="4802377"/>
              <a:ext cx="1701801" cy="400110"/>
            </a:xfrm>
            <a:prstGeom prst="rect">
              <a:avLst/>
            </a:prstGeom>
          </p:spPr>
          <p:txBody>
            <a:bodyPr wrap="square">
              <a:spAutoFit/>
            </a:bodyPr>
            <a:lstStyle/>
            <a:p>
              <a:pPr algn="ctr">
                <a:defRPr/>
              </a:pPr>
              <a:r>
                <a:rPr lang="en-NZ" sz="2000" dirty="0">
                  <a:solidFill>
                    <a:srgbClr val="002060"/>
                  </a:solidFill>
                  <a:latin typeface="Arial" panose="020B0604020202020204" pitchFamily="34" charset="0"/>
                  <a:cs typeface="Arial" panose="020B0604020202020204" pitchFamily="34" charset="0"/>
                </a:rPr>
                <a:t>TC Events</a:t>
              </a:r>
              <a:endParaRPr lang="en-NZ" sz="1400" dirty="0">
                <a:solidFill>
                  <a:srgbClr val="002060"/>
                </a:solidFill>
                <a:latin typeface="Arial" panose="020B0604020202020204" pitchFamily="34" charset="0"/>
                <a:cs typeface="Arial" panose="020B0604020202020204" pitchFamily="34" charset="0"/>
              </a:endParaRPr>
            </a:p>
          </p:txBody>
        </p:sp>
      </p:grpSp>
      <p:grpSp>
        <p:nvGrpSpPr>
          <p:cNvPr id="57" name="Group 56"/>
          <p:cNvGrpSpPr/>
          <p:nvPr/>
        </p:nvGrpSpPr>
        <p:grpSpPr>
          <a:xfrm>
            <a:off x="3479472" y="5394871"/>
            <a:ext cx="2881999" cy="575036"/>
            <a:chOff x="9107759" y="4714914"/>
            <a:chExt cx="2544424" cy="575036"/>
          </a:xfrm>
        </p:grpSpPr>
        <p:sp>
          <p:nvSpPr>
            <p:cNvPr id="58" name="Rounded Rectangle 57"/>
            <p:cNvSpPr/>
            <p:nvPr/>
          </p:nvSpPr>
          <p:spPr>
            <a:xfrm>
              <a:off x="9107759" y="4714914"/>
              <a:ext cx="2520000" cy="575036"/>
            </a:xfrm>
            <a:prstGeom prst="roundRect">
              <a:avLst>
                <a:gd name="adj" fmla="val 50000"/>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9" name="Rectangle 58"/>
            <p:cNvSpPr/>
            <p:nvPr/>
          </p:nvSpPr>
          <p:spPr>
            <a:xfrm>
              <a:off x="9124883" y="4802377"/>
              <a:ext cx="2527300" cy="400110"/>
            </a:xfrm>
            <a:prstGeom prst="rect">
              <a:avLst/>
            </a:prstGeom>
          </p:spPr>
          <p:txBody>
            <a:bodyPr wrap="square">
              <a:spAutoFit/>
            </a:bodyPr>
            <a:lstStyle/>
            <a:p>
              <a:pPr algn="ctr">
                <a:defRPr/>
              </a:pPr>
              <a:r>
                <a:rPr lang="en-NZ" sz="2000" dirty="0">
                  <a:solidFill>
                    <a:srgbClr val="002060"/>
                  </a:solidFill>
                  <a:latin typeface="Arial" panose="020B0604020202020204" pitchFamily="34" charset="0"/>
                  <a:cs typeface="Arial" panose="020B0604020202020204" pitchFamily="34" charset="0"/>
                </a:rPr>
                <a:t>CoPTTM Trainer</a:t>
              </a:r>
              <a:endParaRPr lang="en-NZ" sz="1400" dirty="0">
                <a:solidFill>
                  <a:srgbClr val="002060"/>
                </a:solidFill>
                <a:latin typeface="Arial" panose="020B0604020202020204" pitchFamily="34" charset="0"/>
                <a:cs typeface="Arial" panose="020B0604020202020204" pitchFamily="34" charset="0"/>
              </a:endParaRPr>
            </a:p>
          </p:txBody>
        </p:sp>
      </p:grpSp>
      <p:grpSp>
        <p:nvGrpSpPr>
          <p:cNvPr id="42" name="Group 41">
            <a:extLst>
              <a:ext uri="{FF2B5EF4-FFF2-40B4-BE49-F238E27FC236}">
                <a16:creationId xmlns:a16="http://schemas.microsoft.com/office/drawing/2014/main" id="{744BCCCC-0E64-439A-BE8C-DB9E80634101}"/>
              </a:ext>
            </a:extLst>
          </p:cNvPr>
          <p:cNvGrpSpPr/>
          <p:nvPr/>
        </p:nvGrpSpPr>
        <p:grpSpPr>
          <a:xfrm>
            <a:off x="9241176" y="5112905"/>
            <a:ext cx="2520000" cy="575036"/>
            <a:chOff x="9107759" y="4714914"/>
            <a:chExt cx="2520000" cy="575036"/>
          </a:xfrm>
        </p:grpSpPr>
        <p:sp>
          <p:nvSpPr>
            <p:cNvPr id="43" name="Rounded Rectangle 54">
              <a:extLst>
                <a:ext uri="{FF2B5EF4-FFF2-40B4-BE49-F238E27FC236}">
                  <a16:creationId xmlns:a16="http://schemas.microsoft.com/office/drawing/2014/main" id="{BC18546B-02D2-498C-8EC1-FBD22DD17867}"/>
                </a:ext>
              </a:extLst>
            </p:cNvPr>
            <p:cNvSpPr/>
            <p:nvPr/>
          </p:nvSpPr>
          <p:spPr>
            <a:xfrm>
              <a:off x="9107759" y="4714914"/>
              <a:ext cx="2520000" cy="575036"/>
            </a:xfrm>
            <a:prstGeom prst="roundRect">
              <a:avLst>
                <a:gd name="adj" fmla="val 50000"/>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0" name="Rectangle 49">
              <a:extLst>
                <a:ext uri="{FF2B5EF4-FFF2-40B4-BE49-F238E27FC236}">
                  <a16:creationId xmlns:a16="http://schemas.microsoft.com/office/drawing/2014/main" id="{7C9A4DE0-EEC1-4B0B-8619-F2AB454B6FFC}"/>
                </a:ext>
              </a:extLst>
            </p:cNvPr>
            <p:cNvSpPr/>
            <p:nvPr/>
          </p:nvSpPr>
          <p:spPr>
            <a:xfrm>
              <a:off x="9518583" y="4802377"/>
              <a:ext cx="1701801" cy="400110"/>
            </a:xfrm>
            <a:prstGeom prst="rect">
              <a:avLst/>
            </a:prstGeom>
          </p:spPr>
          <p:txBody>
            <a:bodyPr wrap="square">
              <a:spAutoFit/>
            </a:bodyPr>
            <a:lstStyle/>
            <a:p>
              <a:pPr algn="ctr">
                <a:defRPr/>
              </a:pPr>
              <a:r>
                <a:rPr lang="en-NZ" sz="2000" dirty="0">
                  <a:solidFill>
                    <a:srgbClr val="002060"/>
                  </a:solidFill>
                  <a:latin typeface="Arial" panose="020B0604020202020204" pitchFamily="34" charset="0"/>
                  <a:cs typeface="Arial" panose="020B0604020202020204" pitchFamily="34" charset="0"/>
                </a:rPr>
                <a:t>Others</a:t>
              </a:r>
              <a:endParaRPr lang="en-NZ" sz="1400" dirty="0">
                <a:solidFill>
                  <a:srgbClr val="002060"/>
                </a:solidFill>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154477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P spid="33" grpId="0"/>
      <p:bldP spid="34" grpId="0"/>
      <p:bldP spid="35"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45EFB-171B-447D-9EE1-C9114F80F7FA}"/>
              </a:ext>
            </a:extLst>
          </p:cNvPr>
          <p:cNvSpPr>
            <a:spLocks noGrp="1"/>
          </p:cNvSpPr>
          <p:nvPr>
            <p:ph type="title"/>
          </p:nvPr>
        </p:nvSpPr>
        <p:spPr/>
        <p:txBody>
          <a:bodyPr/>
          <a:lstStyle/>
          <a:p>
            <a:r>
              <a:rPr lang="en-NZ" dirty="0"/>
              <a:t>Companies will need TTM Mentors</a:t>
            </a:r>
            <a:br>
              <a:rPr lang="en-NZ" dirty="0"/>
            </a:br>
            <a:endParaRPr lang="en-NZ" dirty="0"/>
          </a:p>
        </p:txBody>
      </p:sp>
      <p:cxnSp>
        <p:nvCxnSpPr>
          <p:cNvPr id="10" name="Straight Connector 9"/>
          <p:cNvCxnSpPr/>
          <p:nvPr/>
        </p:nvCxnSpPr>
        <p:spPr>
          <a:xfrm flipV="1">
            <a:off x="3860800" y="2204720"/>
            <a:ext cx="1422400" cy="579120"/>
          </a:xfrm>
          <a:prstGeom prst="line">
            <a:avLst/>
          </a:prstGeom>
          <a:ln w="19050">
            <a:solidFill>
              <a:srgbClr val="F57E1B"/>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70960" y="3495040"/>
            <a:ext cx="1422400" cy="579120"/>
          </a:xfrm>
          <a:prstGeom prst="line">
            <a:avLst/>
          </a:prstGeom>
          <a:ln w="19050">
            <a:solidFill>
              <a:srgbClr val="F57E1B"/>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971039" y="2062481"/>
            <a:ext cx="2011680" cy="2011680"/>
            <a:chOff x="76" y="2174463"/>
            <a:chExt cx="1223197" cy="1223197"/>
          </a:xfrm>
        </p:grpSpPr>
        <p:sp>
          <p:nvSpPr>
            <p:cNvPr id="7" name="Oval 6"/>
            <p:cNvSpPr/>
            <p:nvPr/>
          </p:nvSpPr>
          <p:spPr>
            <a:xfrm>
              <a:off x="76" y="2174463"/>
              <a:ext cx="1223197" cy="1223197"/>
            </a:xfrm>
            <a:prstGeom prst="ellipse">
              <a:avLst/>
            </a:prstGeom>
          </p:spPr>
          <p:style>
            <a:lnRef idx="0">
              <a:schemeClr val="accent6"/>
            </a:lnRef>
            <a:fillRef idx="3">
              <a:schemeClr val="accent6"/>
            </a:fillRef>
            <a:effectRef idx="3">
              <a:schemeClr val="accent6"/>
            </a:effectRef>
            <a:fontRef idx="minor">
              <a:schemeClr val="lt1"/>
            </a:fontRef>
          </p:style>
        </p:sp>
        <p:sp>
          <p:nvSpPr>
            <p:cNvPr id="8" name="Oval 4"/>
            <p:cNvSpPr/>
            <p:nvPr/>
          </p:nvSpPr>
          <p:spPr>
            <a:xfrm>
              <a:off x="179209" y="2353596"/>
              <a:ext cx="864931" cy="8649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NZ" sz="2800" b="1" kern="1200" dirty="0"/>
                <a:t>TTM Mentor</a:t>
              </a:r>
              <a:endParaRPr lang="en-US" sz="2800" kern="1200" dirty="0"/>
            </a:p>
          </p:txBody>
        </p:sp>
      </p:grpSp>
      <p:sp>
        <p:nvSpPr>
          <p:cNvPr id="4" name="Rounded Rectangle 3"/>
          <p:cNvSpPr/>
          <p:nvPr/>
        </p:nvSpPr>
        <p:spPr>
          <a:xfrm>
            <a:off x="5283199" y="3149599"/>
            <a:ext cx="6727825" cy="2570163"/>
          </a:xfrm>
          <a:prstGeom prst="roundRect">
            <a:avLst>
              <a:gd name="adj" fmla="val 8455"/>
            </a:avLst>
          </a:prstGeom>
          <a:solidFill>
            <a:schemeClr val="bg1"/>
          </a:solidFill>
          <a:ln>
            <a:solidFill>
              <a:srgbClr val="F57E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NZ" sz="2400" dirty="0">
                <a:solidFill>
                  <a:schemeClr val="tx2"/>
                </a:solidFill>
                <a:latin typeface="Arial" panose="020B0604020202020204" pitchFamily="34" charset="0"/>
                <a:cs typeface="Arial" panose="020B0604020202020204" pitchFamily="34" charset="0"/>
              </a:rPr>
              <a:t>They also provide mentoring on other learning blocks</a:t>
            </a:r>
          </a:p>
          <a:p>
            <a:pPr algn="ctr"/>
            <a:endParaRPr lang="en-NZ" sz="2400" dirty="0">
              <a:latin typeface="Arial" panose="020B0604020202020204" pitchFamily="34" charset="0"/>
              <a:cs typeface="Arial" panose="020B0604020202020204" pitchFamily="34" charset="0"/>
            </a:endParaRPr>
          </a:p>
        </p:txBody>
      </p:sp>
      <p:sp>
        <p:nvSpPr>
          <p:cNvPr id="5" name="Rounded Rectangle 4"/>
          <p:cNvSpPr/>
          <p:nvPr/>
        </p:nvSpPr>
        <p:spPr>
          <a:xfrm>
            <a:off x="5283199" y="363538"/>
            <a:ext cx="6727825" cy="2457450"/>
          </a:xfrm>
          <a:prstGeom prst="roundRect">
            <a:avLst>
              <a:gd name="adj" fmla="val 8455"/>
            </a:avLst>
          </a:prstGeom>
          <a:solidFill>
            <a:schemeClr val="bg1"/>
          </a:solidFill>
          <a:ln>
            <a:solidFill>
              <a:srgbClr val="F57E1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NZ" sz="2400" dirty="0">
                <a:solidFill>
                  <a:schemeClr val="tx2"/>
                </a:solidFill>
                <a:latin typeface="Arial" panose="020B0604020202020204" pitchFamily="34" charset="0"/>
                <a:cs typeface="Arial" panose="020B0604020202020204" pitchFamily="34" charset="0"/>
              </a:rPr>
              <a:t>They may </a:t>
            </a:r>
            <a:r>
              <a:rPr lang="en-NZ" sz="2400" b="1" dirty="0">
                <a:solidFill>
                  <a:schemeClr val="tx2"/>
                </a:solidFill>
                <a:latin typeface="Arial" panose="020B0604020202020204" pitchFamily="34" charset="0"/>
                <a:cs typeface="Arial" panose="020B0604020202020204" pitchFamily="34" charset="0"/>
              </a:rPr>
              <a:t>deliver training </a:t>
            </a:r>
            <a:r>
              <a:rPr lang="en-NZ" sz="2400" dirty="0">
                <a:solidFill>
                  <a:schemeClr val="tx2"/>
                </a:solidFill>
                <a:latin typeface="Arial" panose="020B0604020202020204" pitchFamily="34" charset="0"/>
                <a:cs typeface="Arial" panose="020B0604020202020204" pitchFamily="34" charset="0"/>
              </a:rPr>
              <a:t>in the following learning blocks:</a:t>
            </a:r>
          </a:p>
          <a:p>
            <a:pPr marL="346075" lvl="1" indent="-346075">
              <a:buClr>
                <a:srgbClr val="F57E1B"/>
              </a:buClr>
              <a:buFont typeface="Wingdings" panose="05000000000000000000" pitchFamily="2" charset="2"/>
              <a:buChar char="§"/>
            </a:pPr>
            <a:r>
              <a:rPr lang="en-NZ" sz="2400" dirty="0">
                <a:solidFill>
                  <a:srgbClr val="00456B"/>
                </a:solidFill>
                <a:latin typeface="Arial" pitchFamily="34" charset="0"/>
                <a:cs typeface="Arial" pitchFamily="34" charset="0"/>
              </a:rPr>
              <a:t>General Worker</a:t>
            </a:r>
          </a:p>
          <a:p>
            <a:pPr marL="346075" lvl="1" indent="-346075">
              <a:buClr>
                <a:srgbClr val="F57E1B"/>
              </a:buClr>
              <a:buFont typeface="Wingdings" panose="05000000000000000000" pitchFamily="2" charset="2"/>
              <a:buChar char="§"/>
            </a:pPr>
            <a:r>
              <a:rPr lang="en-NZ" sz="2400" dirty="0">
                <a:solidFill>
                  <a:srgbClr val="00456B"/>
                </a:solidFill>
                <a:latin typeface="Arial" pitchFamily="34" charset="0"/>
                <a:cs typeface="Arial" pitchFamily="34" charset="0"/>
              </a:rPr>
              <a:t>TTM Worker</a:t>
            </a:r>
          </a:p>
          <a:p>
            <a:pPr marL="346075" lvl="1" indent="-346075">
              <a:buClr>
                <a:srgbClr val="F57E1B"/>
              </a:buClr>
              <a:buFont typeface="Wingdings" panose="05000000000000000000" pitchFamily="2" charset="2"/>
              <a:buChar char="§"/>
            </a:pPr>
            <a:r>
              <a:rPr lang="en-NZ" sz="2400" dirty="0">
                <a:solidFill>
                  <a:srgbClr val="00456B"/>
                </a:solidFill>
                <a:latin typeface="Arial" pitchFamily="34" charset="0"/>
                <a:cs typeface="Arial" pitchFamily="34" charset="0"/>
              </a:rPr>
              <a:t>Mobile Operation Driver</a:t>
            </a:r>
          </a:p>
        </p:txBody>
      </p:sp>
    </p:spTree>
    <p:custDataLst>
      <p:tags r:id="rId1"/>
    </p:custDataLst>
    <p:extLst>
      <p:ext uri="{BB962C8B-B14F-4D97-AF65-F5344CB8AC3E}">
        <p14:creationId xmlns:p14="http://schemas.microsoft.com/office/powerpoint/2010/main" val="21297212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45EFB-171B-447D-9EE1-C9114F80F7FA}"/>
              </a:ext>
            </a:extLst>
          </p:cNvPr>
          <p:cNvSpPr>
            <a:spLocks noGrp="1"/>
          </p:cNvSpPr>
          <p:nvPr>
            <p:ph type="title"/>
          </p:nvPr>
        </p:nvSpPr>
        <p:spPr/>
        <p:txBody>
          <a:bodyPr/>
          <a:lstStyle/>
          <a:p>
            <a:r>
              <a:rPr lang="en-NZ" dirty="0"/>
              <a:t>Companies will need TTM Verifiers</a:t>
            </a:r>
          </a:p>
        </p:txBody>
      </p:sp>
      <p:cxnSp>
        <p:nvCxnSpPr>
          <p:cNvPr id="10" name="Straight Connector 9"/>
          <p:cNvCxnSpPr/>
          <p:nvPr/>
        </p:nvCxnSpPr>
        <p:spPr>
          <a:xfrm flipV="1">
            <a:off x="3860800" y="2204720"/>
            <a:ext cx="1422400" cy="579120"/>
          </a:xfrm>
          <a:prstGeom prst="line">
            <a:avLst/>
          </a:prstGeom>
          <a:ln w="19050">
            <a:solidFill>
              <a:srgbClr val="F57E1B"/>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70960" y="3495040"/>
            <a:ext cx="1422400" cy="579120"/>
          </a:xfrm>
          <a:prstGeom prst="line">
            <a:avLst/>
          </a:prstGeom>
          <a:ln w="19050">
            <a:solidFill>
              <a:srgbClr val="F57E1B"/>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971039" y="2062481"/>
            <a:ext cx="2011680" cy="2011680"/>
            <a:chOff x="76" y="2174463"/>
            <a:chExt cx="1223197" cy="1223197"/>
          </a:xfrm>
        </p:grpSpPr>
        <p:sp>
          <p:nvSpPr>
            <p:cNvPr id="7" name="Oval 6"/>
            <p:cNvSpPr/>
            <p:nvPr/>
          </p:nvSpPr>
          <p:spPr>
            <a:xfrm>
              <a:off x="76" y="2174463"/>
              <a:ext cx="1223197" cy="1223197"/>
            </a:xfrm>
            <a:prstGeom prst="ellipse">
              <a:avLst/>
            </a:prstGeom>
          </p:spPr>
          <p:style>
            <a:lnRef idx="0">
              <a:schemeClr val="accent6"/>
            </a:lnRef>
            <a:fillRef idx="3">
              <a:schemeClr val="accent6"/>
            </a:fillRef>
            <a:effectRef idx="3">
              <a:schemeClr val="accent6"/>
            </a:effectRef>
            <a:fontRef idx="minor">
              <a:schemeClr val="lt1"/>
            </a:fontRef>
          </p:style>
        </p:sp>
        <p:sp>
          <p:nvSpPr>
            <p:cNvPr id="8" name="Oval 4"/>
            <p:cNvSpPr/>
            <p:nvPr/>
          </p:nvSpPr>
          <p:spPr>
            <a:xfrm>
              <a:off x="179209" y="2353596"/>
              <a:ext cx="864931" cy="8649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NZ" sz="2800" b="1" dirty="0"/>
                <a:t>TTM Verifier</a:t>
              </a:r>
              <a:endParaRPr lang="en-US" sz="2800" kern="1200" dirty="0"/>
            </a:p>
          </p:txBody>
        </p:sp>
      </p:grpSp>
      <p:sp>
        <p:nvSpPr>
          <p:cNvPr id="4" name="Rounded Rectangle 3"/>
          <p:cNvSpPr/>
          <p:nvPr/>
        </p:nvSpPr>
        <p:spPr>
          <a:xfrm>
            <a:off x="5283199" y="3139440"/>
            <a:ext cx="6727825" cy="2560320"/>
          </a:xfrm>
          <a:prstGeom prst="roundRect">
            <a:avLst>
              <a:gd name="adj" fmla="val 8455"/>
            </a:avLst>
          </a:prstGeom>
          <a:solidFill>
            <a:schemeClr val="bg1"/>
          </a:solidFill>
          <a:ln>
            <a:solidFill>
              <a:srgbClr val="F57E1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r>
              <a:rPr lang="en-NZ" sz="2400" dirty="0">
                <a:solidFill>
                  <a:schemeClr val="tx2"/>
                </a:solidFill>
                <a:latin typeface="Arial" panose="020B0604020202020204" pitchFamily="34" charset="0"/>
                <a:cs typeface="Arial" panose="020B0604020202020204" pitchFamily="34" charset="0"/>
              </a:rPr>
              <a:t>They </a:t>
            </a:r>
            <a:r>
              <a:rPr lang="en-NZ" sz="2400" b="1" dirty="0">
                <a:solidFill>
                  <a:schemeClr val="tx2"/>
                </a:solidFill>
                <a:latin typeface="Arial" panose="020B0604020202020204" pitchFamily="34" charset="0"/>
                <a:cs typeface="Arial" panose="020B0604020202020204" pitchFamily="34" charset="0"/>
              </a:rPr>
              <a:t>determine standards met </a:t>
            </a:r>
            <a:r>
              <a:rPr lang="en-NZ" sz="2400" dirty="0">
                <a:solidFill>
                  <a:schemeClr val="tx2"/>
                </a:solidFill>
                <a:latin typeface="Arial" panose="020B0604020202020204" pitchFamily="34" charset="0"/>
                <a:cs typeface="Arial" panose="020B0604020202020204" pitchFamily="34" charset="0"/>
              </a:rPr>
              <a:t>in the following </a:t>
            </a:r>
            <a:r>
              <a:rPr lang="en-NZ" sz="2400" b="1" dirty="0">
                <a:solidFill>
                  <a:schemeClr val="tx2"/>
                </a:solidFill>
                <a:latin typeface="Arial" panose="020B0604020202020204" pitchFamily="34" charset="0"/>
                <a:cs typeface="Arial" panose="020B0604020202020204" pitchFamily="34" charset="0"/>
              </a:rPr>
              <a:t>level 1 </a:t>
            </a:r>
            <a:r>
              <a:rPr lang="en-NZ" sz="2400" dirty="0">
                <a:solidFill>
                  <a:schemeClr val="tx2"/>
                </a:solidFill>
                <a:latin typeface="Arial" panose="020B0604020202020204" pitchFamily="34" charset="0"/>
                <a:cs typeface="Arial" panose="020B0604020202020204" pitchFamily="34" charset="0"/>
              </a:rPr>
              <a:t>learning blocks:</a:t>
            </a:r>
          </a:p>
          <a:p>
            <a:pPr marL="342900" lvl="1" indent="-342900">
              <a:buClr>
                <a:srgbClr val="F57E1B"/>
              </a:buClr>
              <a:buFont typeface="Wingdings" panose="05000000000000000000" pitchFamily="2" charset="2"/>
              <a:buChar char="§"/>
            </a:pPr>
            <a:r>
              <a:rPr lang="en-NZ" sz="2400" dirty="0">
                <a:solidFill>
                  <a:schemeClr val="tx2"/>
                </a:solidFill>
                <a:latin typeface="Arial" panose="020B0604020202020204" pitchFamily="34" charset="0"/>
                <a:cs typeface="Arial" panose="020B0604020202020204" pitchFamily="34" charset="0"/>
              </a:rPr>
              <a:t>Traffic Controller (TC)</a:t>
            </a:r>
          </a:p>
          <a:p>
            <a:pPr marL="342900" lvl="1" indent="-342900">
              <a:buClr>
                <a:srgbClr val="F57E1B"/>
              </a:buClr>
              <a:buFont typeface="Wingdings" panose="05000000000000000000" pitchFamily="2" charset="2"/>
              <a:buChar char="§"/>
            </a:pPr>
            <a:r>
              <a:rPr lang="en-NZ" sz="2400" dirty="0">
                <a:solidFill>
                  <a:schemeClr val="tx2"/>
                </a:solidFill>
                <a:latin typeface="Arial" panose="020B0604020202020204" pitchFamily="34" charset="0"/>
                <a:cs typeface="Arial" panose="020B0604020202020204" pitchFamily="34" charset="0"/>
              </a:rPr>
              <a:t>STMS level LV and level 1</a:t>
            </a:r>
          </a:p>
          <a:p>
            <a:pPr marL="342900" lvl="1" indent="-342900">
              <a:buClr>
                <a:srgbClr val="F57E1B"/>
              </a:buClr>
              <a:buFont typeface="Wingdings" panose="05000000000000000000" pitchFamily="2" charset="2"/>
              <a:buChar char="§"/>
            </a:pPr>
            <a:r>
              <a:rPr lang="en-NZ" sz="2400" dirty="0">
                <a:solidFill>
                  <a:schemeClr val="tx2"/>
                </a:solidFill>
                <a:latin typeface="Arial" panose="020B0604020202020204" pitchFamily="34" charset="0"/>
                <a:cs typeface="Arial" panose="020B0604020202020204" pitchFamily="34" charset="0"/>
              </a:rPr>
              <a:t>Use of specialist TTM equipment on-site</a:t>
            </a:r>
          </a:p>
          <a:p>
            <a:pPr marL="342900" lvl="1" indent="-342900">
              <a:buClr>
                <a:srgbClr val="F57E1B"/>
              </a:buClr>
              <a:buFont typeface="Wingdings" panose="05000000000000000000" pitchFamily="2" charset="2"/>
              <a:buChar char="§"/>
            </a:pPr>
            <a:r>
              <a:rPr lang="en-NZ" sz="2400" dirty="0">
                <a:solidFill>
                  <a:schemeClr val="tx2"/>
                </a:solidFill>
                <a:latin typeface="Arial" panose="020B0604020202020204" pitchFamily="34" charset="0"/>
                <a:cs typeface="Arial" panose="020B0604020202020204" pitchFamily="34" charset="0"/>
              </a:rPr>
              <a:t>Other specialist activities </a:t>
            </a:r>
          </a:p>
        </p:txBody>
      </p:sp>
      <p:sp>
        <p:nvSpPr>
          <p:cNvPr id="5" name="Rounded Rectangle 4"/>
          <p:cNvSpPr/>
          <p:nvPr/>
        </p:nvSpPr>
        <p:spPr>
          <a:xfrm>
            <a:off x="5283199" y="365760"/>
            <a:ext cx="6727825" cy="2455228"/>
          </a:xfrm>
          <a:prstGeom prst="roundRect">
            <a:avLst>
              <a:gd name="adj" fmla="val 8455"/>
            </a:avLst>
          </a:prstGeom>
          <a:solidFill>
            <a:schemeClr val="bg1"/>
          </a:solidFill>
          <a:ln>
            <a:solidFill>
              <a:srgbClr val="F57E1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NZ" sz="2400" dirty="0">
                <a:solidFill>
                  <a:schemeClr val="tx2"/>
                </a:solidFill>
                <a:latin typeface="Arial" panose="020B0604020202020204" pitchFamily="34" charset="0"/>
                <a:cs typeface="Arial" panose="020B0604020202020204" pitchFamily="34" charset="0"/>
              </a:rPr>
              <a:t>They </a:t>
            </a:r>
            <a:r>
              <a:rPr lang="en-NZ" sz="2400" b="1" dirty="0">
                <a:solidFill>
                  <a:schemeClr val="tx2"/>
                </a:solidFill>
                <a:latin typeface="Arial" panose="020B0604020202020204" pitchFamily="34" charset="0"/>
                <a:cs typeface="Arial" panose="020B0604020202020204" pitchFamily="34" charset="0"/>
              </a:rPr>
              <a:t>determine competence </a:t>
            </a:r>
            <a:r>
              <a:rPr lang="en-NZ" sz="2400" dirty="0">
                <a:solidFill>
                  <a:schemeClr val="tx2"/>
                </a:solidFill>
                <a:latin typeface="Arial" panose="020B0604020202020204" pitchFamily="34" charset="0"/>
                <a:cs typeface="Arial" panose="020B0604020202020204" pitchFamily="34" charset="0"/>
              </a:rPr>
              <a:t>in the following learning blocks:</a:t>
            </a:r>
          </a:p>
          <a:p>
            <a:pPr marL="342900" indent="-342900">
              <a:buClr>
                <a:srgbClr val="F57E1B"/>
              </a:buClr>
              <a:buFont typeface="Wingdings" panose="05000000000000000000" pitchFamily="2" charset="2"/>
              <a:buChar char="§"/>
            </a:pPr>
            <a:r>
              <a:rPr lang="en-NZ" sz="2400" dirty="0">
                <a:solidFill>
                  <a:schemeClr val="tx2"/>
                </a:solidFill>
                <a:latin typeface="Arial" panose="020B0604020202020204" pitchFamily="34" charset="0"/>
                <a:cs typeface="Arial" panose="020B0604020202020204" pitchFamily="34" charset="0"/>
              </a:rPr>
              <a:t>General Worker</a:t>
            </a:r>
          </a:p>
          <a:p>
            <a:pPr marL="342900" indent="-342900">
              <a:buClr>
                <a:srgbClr val="F57E1B"/>
              </a:buClr>
              <a:buFont typeface="Wingdings" panose="05000000000000000000" pitchFamily="2" charset="2"/>
              <a:buChar char="§"/>
            </a:pPr>
            <a:r>
              <a:rPr lang="en-NZ" sz="2400" dirty="0">
                <a:solidFill>
                  <a:schemeClr val="tx2"/>
                </a:solidFill>
                <a:latin typeface="Arial" panose="020B0604020202020204" pitchFamily="34" charset="0"/>
                <a:cs typeface="Arial" panose="020B0604020202020204" pitchFamily="34" charset="0"/>
              </a:rPr>
              <a:t>TTM Worker</a:t>
            </a:r>
          </a:p>
          <a:p>
            <a:pPr marL="342900" indent="-342900">
              <a:buClr>
                <a:srgbClr val="F57E1B"/>
              </a:buClr>
              <a:buFont typeface="Wingdings" panose="05000000000000000000" pitchFamily="2" charset="2"/>
              <a:buChar char="§"/>
            </a:pPr>
            <a:r>
              <a:rPr lang="en-NZ" sz="2400" dirty="0">
                <a:solidFill>
                  <a:schemeClr val="tx2"/>
                </a:solidFill>
                <a:latin typeface="Arial" panose="020B0604020202020204" pitchFamily="34" charset="0"/>
                <a:cs typeface="Arial" panose="020B0604020202020204" pitchFamily="34" charset="0"/>
              </a:rPr>
              <a:t>Mobile Operation Driver</a:t>
            </a:r>
          </a:p>
        </p:txBody>
      </p:sp>
    </p:spTree>
    <p:custDataLst>
      <p:tags r:id="rId1"/>
    </p:custDataLst>
    <p:extLst>
      <p:ext uri="{BB962C8B-B14F-4D97-AF65-F5344CB8AC3E}">
        <p14:creationId xmlns:p14="http://schemas.microsoft.com/office/powerpoint/2010/main" val="978571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45EFB-171B-447D-9EE1-C9114F80F7FA}"/>
              </a:ext>
            </a:extLst>
          </p:cNvPr>
          <p:cNvSpPr>
            <a:spLocks noGrp="1"/>
          </p:cNvSpPr>
          <p:nvPr>
            <p:ph type="title"/>
          </p:nvPr>
        </p:nvSpPr>
        <p:spPr/>
        <p:txBody>
          <a:bodyPr/>
          <a:lstStyle/>
          <a:p>
            <a:r>
              <a:rPr lang="en-NZ" dirty="0"/>
              <a:t>The TTM industry will need CoPTTM Assessors</a:t>
            </a:r>
          </a:p>
        </p:txBody>
      </p:sp>
      <p:cxnSp>
        <p:nvCxnSpPr>
          <p:cNvPr id="10" name="Straight Connector 9"/>
          <p:cNvCxnSpPr>
            <a:cxnSpLocks/>
            <a:endCxn id="5" idx="1"/>
          </p:cNvCxnSpPr>
          <p:nvPr/>
        </p:nvCxnSpPr>
        <p:spPr>
          <a:xfrm flipV="1">
            <a:off x="3860800" y="1844040"/>
            <a:ext cx="1422399" cy="939800"/>
          </a:xfrm>
          <a:prstGeom prst="line">
            <a:avLst/>
          </a:prstGeom>
          <a:ln w="19050">
            <a:solidFill>
              <a:srgbClr val="F57E1B"/>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a:endCxn id="4" idx="1"/>
          </p:cNvCxnSpPr>
          <p:nvPr/>
        </p:nvCxnSpPr>
        <p:spPr>
          <a:xfrm>
            <a:off x="3870960" y="3495040"/>
            <a:ext cx="1412239" cy="1285240"/>
          </a:xfrm>
          <a:prstGeom prst="line">
            <a:avLst/>
          </a:prstGeom>
          <a:ln w="19050">
            <a:solidFill>
              <a:srgbClr val="F57E1B"/>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971039" y="2062481"/>
            <a:ext cx="2011680" cy="2011680"/>
            <a:chOff x="76" y="2174463"/>
            <a:chExt cx="1223197" cy="1223197"/>
          </a:xfrm>
        </p:grpSpPr>
        <p:sp>
          <p:nvSpPr>
            <p:cNvPr id="7" name="Oval 6"/>
            <p:cNvSpPr/>
            <p:nvPr/>
          </p:nvSpPr>
          <p:spPr>
            <a:xfrm>
              <a:off x="76" y="2174463"/>
              <a:ext cx="1223197" cy="1223197"/>
            </a:xfrm>
            <a:prstGeom prst="ellipse">
              <a:avLst/>
            </a:prstGeom>
          </p:spPr>
          <p:style>
            <a:lnRef idx="0">
              <a:schemeClr val="accent6"/>
            </a:lnRef>
            <a:fillRef idx="3">
              <a:schemeClr val="accent6"/>
            </a:fillRef>
            <a:effectRef idx="3">
              <a:schemeClr val="accent6"/>
            </a:effectRef>
            <a:fontRef idx="minor">
              <a:schemeClr val="lt1"/>
            </a:fontRef>
          </p:style>
        </p:sp>
        <p:sp>
          <p:nvSpPr>
            <p:cNvPr id="8" name="Oval 4"/>
            <p:cNvSpPr/>
            <p:nvPr/>
          </p:nvSpPr>
          <p:spPr>
            <a:xfrm>
              <a:off x="179209" y="2353596"/>
              <a:ext cx="864931" cy="8649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NZ" sz="2800" b="1" dirty="0"/>
                <a:t>CoPTTM Assessor</a:t>
              </a:r>
              <a:endParaRPr lang="en-US" sz="2800" kern="1200" dirty="0"/>
            </a:p>
          </p:txBody>
        </p:sp>
      </p:grpSp>
      <p:sp>
        <p:nvSpPr>
          <p:cNvPr id="4" name="Rounded Rectangle 3"/>
          <p:cNvSpPr/>
          <p:nvPr/>
        </p:nvSpPr>
        <p:spPr>
          <a:xfrm>
            <a:off x="5283199" y="3718560"/>
            <a:ext cx="6727825" cy="2123440"/>
          </a:xfrm>
          <a:prstGeom prst="roundRect">
            <a:avLst>
              <a:gd name="adj" fmla="val 8455"/>
            </a:avLst>
          </a:prstGeom>
          <a:solidFill>
            <a:schemeClr val="bg1"/>
          </a:solidFill>
          <a:ln>
            <a:solidFill>
              <a:srgbClr val="F57E1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r>
              <a:rPr lang="en-NZ" sz="2400" dirty="0">
                <a:solidFill>
                  <a:schemeClr val="tx2"/>
                </a:solidFill>
                <a:latin typeface="Arial" panose="020B0604020202020204" pitchFamily="34" charset="0"/>
                <a:cs typeface="Arial" panose="020B0604020202020204" pitchFamily="34" charset="0"/>
              </a:rPr>
              <a:t>Specialist assessors will be selected by NZTA to assess learning blocks in the following categories:</a:t>
            </a:r>
          </a:p>
          <a:p>
            <a:pPr marL="342900" lvl="1" indent="-342900">
              <a:buClr>
                <a:schemeClr val="accent6"/>
              </a:buClr>
              <a:buFont typeface="Wingdings" panose="05000000000000000000" pitchFamily="2" charset="2"/>
              <a:buChar char="§"/>
            </a:pPr>
            <a:r>
              <a:rPr lang="en-NZ" sz="2400" dirty="0">
                <a:solidFill>
                  <a:schemeClr val="tx2"/>
                </a:solidFill>
                <a:latin typeface="Arial" panose="020B0604020202020204" pitchFamily="34" charset="0"/>
                <a:cs typeface="Arial" panose="020B0604020202020204" pitchFamily="34" charset="0"/>
              </a:rPr>
              <a:t>Audit, planning and network management</a:t>
            </a:r>
          </a:p>
          <a:p>
            <a:pPr marL="342900" lvl="1" indent="-342900">
              <a:buClr>
                <a:schemeClr val="accent6"/>
              </a:buClr>
              <a:buFont typeface="Wingdings" panose="05000000000000000000" pitchFamily="2" charset="2"/>
              <a:buChar char="§"/>
            </a:pPr>
            <a:r>
              <a:rPr lang="en-NZ" sz="2400" dirty="0">
                <a:solidFill>
                  <a:schemeClr val="tx2"/>
                </a:solidFill>
                <a:latin typeface="Arial" panose="020B0604020202020204" pitchFamily="34" charset="0"/>
                <a:cs typeface="Arial" panose="020B0604020202020204" pitchFamily="34" charset="0"/>
              </a:rPr>
              <a:t>Training and assessment</a:t>
            </a:r>
          </a:p>
        </p:txBody>
      </p:sp>
      <p:sp>
        <p:nvSpPr>
          <p:cNvPr id="5" name="Rounded Rectangle 4"/>
          <p:cNvSpPr/>
          <p:nvPr/>
        </p:nvSpPr>
        <p:spPr>
          <a:xfrm>
            <a:off x="5283199" y="243840"/>
            <a:ext cx="6727825" cy="3200400"/>
          </a:xfrm>
          <a:prstGeom prst="roundRect">
            <a:avLst>
              <a:gd name="adj" fmla="val 8455"/>
            </a:avLst>
          </a:prstGeom>
          <a:solidFill>
            <a:schemeClr val="bg1"/>
          </a:solidFill>
          <a:ln>
            <a:solidFill>
              <a:srgbClr val="F57E1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r>
              <a:rPr lang="en-NZ" sz="2400" dirty="0">
                <a:solidFill>
                  <a:schemeClr val="tx2"/>
                </a:solidFill>
                <a:latin typeface="Arial" panose="020B0604020202020204" pitchFamily="34" charset="0"/>
                <a:cs typeface="Arial" panose="020B0604020202020204" pitchFamily="34" charset="0"/>
              </a:rPr>
              <a:t>L1 CoPTTM assessors will </a:t>
            </a:r>
            <a:r>
              <a:rPr lang="en-NZ" sz="2400" b="1" dirty="0">
                <a:solidFill>
                  <a:schemeClr val="tx2"/>
                </a:solidFill>
                <a:latin typeface="Arial" panose="020B0604020202020204" pitchFamily="34" charset="0"/>
                <a:cs typeface="Arial" panose="020B0604020202020204" pitchFamily="34" charset="0"/>
              </a:rPr>
              <a:t>determine competence </a:t>
            </a:r>
            <a:r>
              <a:rPr lang="en-NZ" sz="2400" dirty="0">
                <a:solidFill>
                  <a:schemeClr val="tx2"/>
                </a:solidFill>
                <a:latin typeface="Arial" panose="020B0604020202020204" pitchFamily="34" charset="0"/>
                <a:cs typeface="Arial" panose="020B0604020202020204" pitchFamily="34" charset="0"/>
              </a:rPr>
              <a:t>in the following </a:t>
            </a:r>
            <a:r>
              <a:rPr lang="en-NZ" sz="2400" b="1" dirty="0">
                <a:solidFill>
                  <a:schemeClr val="tx2"/>
                </a:solidFill>
                <a:latin typeface="Arial" panose="020B0604020202020204" pitchFamily="34" charset="0"/>
                <a:cs typeface="Arial" panose="020B0604020202020204" pitchFamily="34" charset="0"/>
              </a:rPr>
              <a:t>level 1 </a:t>
            </a:r>
            <a:r>
              <a:rPr lang="en-NZ" sz="2400" dirty="0">
                <a:solidFill>
                  <a:schemeClr val="tx2"/>
                </a:solidFill>
                <a:latin typeface="Arial" panose="020B0604020202020204" pitchFamily="34" charset="0"/>
                <a:cs typeface="Arial" panose="020B0604020202020204" pitchFamily="34" charset="0"/>
              </a:rPr>
              <a:t>learning blocks:</a:t>
            </a:r>
          </a:p>
          <a:p>
            <a:pPr marL="342900" lvl="1" indent="-342900">
              <a:buClr>
                <a:srgbClr val="F57E1B"/>
              </a:buClr>
              <a:buFont typeface="Wingdings" panose="05000000000000000000" pitchFamily="2" charset="2"/>
              <a:buChar char="§"/>
            </a:pPr>
            <a:r>
              <a:rPr lang="en-NZ" sz="2400" dirty="0">
                <a:solidFill>
                  <a:schemeClr val="tx2"/>
                </a:solidFill>
                <a:latin typeface="Arial" panose="020B0604020202020204" pitchFamily="34" charset="0"/>
                <a:cs typeface="Arial" panose="020B0604020202020204" pitchFamily="34" charset="0"/>
              </a:rPr>
              <a:t>Traffic Controller (TC)</a:t>
            </a:r>
          </a:p>
          <a:p>
            <a:pPr marL="342900" lvl="1" indent="-342900">
              <a:buClr>
                <a:srgbClr val="F57E1B"/>
              </a:buClr>
              <a:buFont typeface="Wingdings" panose="05000000000000000000" pitchFamily="2" charset="2"/>
              <a:buChar char="§"/>
            </a:pPr>
            <a:r>
              <a:rPr lang="en-NZ" sz="2400" dirty="0">
                <a:solidFill>
                  <a:schemeClr val="tx2"/>
                </a:solidFill>
                <a:latin typeface="Arial" panose="020B0604020202020204" pitchFamily="34" charset="0"/>
                <a:cs typeface="Arial" panose="020B0604020202020204" pitchFamily="34" charset="0"/>
              </a:rPr>
              <a:t>STMS level LV and level 1</a:t>
            </a:r>
          </a:p>
          <a:p>
            <a:pPr marL="342900" lvl="1" indent="-342900">
              <a:buClr>
                <a:srgbClr val="F57E1B"/>
              </a:buClr>
              <a:buFont typeface="Wingdings" panose="05000000000000000000" pitchFamily="2" charset="2"/>
              <a:buChar char="§"/>
            </a:pPr>
            <a:r>
              <a:rPr lang="en-NZ" sz="2400" dirty="0">
                <a:solidFill>
                  <a:schemeClr val="tx2"/>
                </a:solidFill>
                <a:latin typeface="Arial" panose="020B0604020202020204" pitchFamily="34" charset="0"/>
                <a:cs typeface="Arial" panose="020B0604020202020204" pitchFamily="34" charset="0"/>
              </a:rPr>
              <a:t>Inspector</a:t>
            </a:r>
          </a:p>
          <a:p>
            <a:pPr marL="342900" lvl="1" indent="-342900">
              <a:buClr>
                <a:srgbClr val="F57E1B"/>
              </a:buClr>
              <a:buFont typeface="Wingdings" panose="05000000000000000000" pitchFamily="2" charset="2"/>
              <a:buChar char="§"/>
            </a:pPr>
            <a:r>
              <a:rPr lang="en-NZ" sz="2400" dirty="0">
                <a:solidFill>
                  <a:schemeClr val="tx2"/>
                </a:solidFill>
                <a:latin typeface="Arial" panose="020B0604020202020204" pitchFamily="34" charset="0"/>
                <a:cs typeface="Arial" panose="020B0604020202020204" pitchFamily="34" charset="0"/>
              </a:rPr>
              <a:t>Use of specialist TTM equipment on-site</a:t>
            </a:r>
          </a:p>
          <a:p>
            <a:pPr marL="342900" lvl="1" indent="-342900">
              <a:buClr>
                <a:srgbClr val="F57E1B"/>
              </a:buClr>
              <a:buFont typeface="Wingdings" panose="05000000000000000000" pitchFamily="2" charset="2"/>
              <a:buChar char="§"/>
            </a:pPr>
            <a:r>
              <a:rPr lang="en-NZ" sz="2400" dirty="0">
                <a:solidFill>
                  <a:schemeClr val="tx2"/>
                </a:solidFill>
                <a:latin typeface="Arial" panose="020B0604020202020204" pitchFamily="34" charset="0"/>
                <a:cs typeface="Arial" panose="020B0604020202020204" pitchFamily="34" charset="0"/>
              </a:rPr>
              <a:t>Other specialist activities </a:t>
            </a:r>
          </a:p>
        </p:txBody>
      </p:sp>
    </p:spTree>
    <p:custDataLst>
      <p:tags r:id="rId1"/>
    </p:custDataLst>
    <p:extLst>
      <p:ext uri="{BB962C8B-B14F-4D97-AF65-F5344CB8AC3E}">
        <p14:creationId xmlns:p14="http://schemas.microsoft.com/office/powerpoint/2010/main" val="2397119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45EFB-171B-447D-9EE1-C9114F80F7FA}"/>
              </a:ext>
            </a:extLst>
          </p:cNvPr>
          <p:cNvSpPr>
            <a:spLocks noGrp="1"/>
          </p:cNvSpPr>
          <p:nvPr>
            <p:ph type="title"/>
          </p:nvPr>
        </p:nvSpPr>
        <p:spPr/>
        <p:txBody>
          <a:bodyPr/>
          <a:lstStyle/>
          <a:p>
            <a:r>
              <a:rPr lang="en-NZ" dirty="0"/>
              <a:t>Impacts for CoPTTM level 1 trainers</a:t>
            </a:r>
          </a:p>
        </p:txBody>
      </p:sp>
      <p:cxnSp>
        <p:nvCxnSpPr>
          <p:cNvPr id="10" name="Straight Connector 9"/>
          <p:cNvCxnSpPr/>
          <p:nvPr/>
        </p:nvCxnSpPr>
        <p:spPr>
          <a:xfrm flipV="1">
            <a:off x="3860800" y="2204720"/>
            <a:ext cx="1422400" cy="579120"/>
          </a:xfrm>
          <a:prstGeom prst="line">
            <a:avLst/>
          </a:prstGeom>
          <a:ln w="19050">
            <a:solidFill>
              <a:srgbClr val="F57E1B"/>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70960" y="3495040"/>
            <a:ext cx="1422400" cy="579120"/>
          </a:xfrm>
          <a:prstGeom prst="line">
            <a:avLst/>
          </a:prstGeom>
          <a:ln w="19050">
            <a:solidFill>
              <a:srgbClr val="F57E1B"/>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971039" y="2062481"/>
            <a:ext cx="2011680" cy="2011680"/>
            <a:chOff x="76" y="2174463"/>
            <a:chExt cx="1223197" cy="1223197"/>
          </a:xfrm>
        </p:grpSpPr>
        <p:sp>
          <p:nvSpPr>
            <p:cNvPr id="7" name="Oval 6"/>
            <p:cNvSpPr/>
            <p:nvPr/>
          </p:nvSpPr>
          <p:spPr>
            <a:xfrm>
              <a:off x="76" y="2174463"/>
              <a:ext cx="1223197" cy="1223197"/>
            </a:xfrm>
            <a:prstGeom prst="ellipse">
              <a:avLst/>
            </a:prstGeom>
          </p:spPr>
          <p:style>
            <a:lnRef idx="0">
              <a:schemeClr val="accent6"/>
            </a:lnRef>
            <a:fillRef idx="3">
              <a:schemeClr val="accent6"/>
            </a:fillRef>
            <a:effectRef idx="3">
              <a:schemeClr val="accent6"/>
            </a:effectRef>
            <a:fontRef idx="minor">
              <a:schemeClr val="lt1"/>
            </a:fontRef>
          </p:style>
        </p:sp>
        <p:sp>
          <p:nvSpPr>
            <p:cNvPr id="8" name="Oval 4"/>
            <p:cNvSpPr/>
            <p:nvPr/>
          </p:nvSpPr>
          <p:spPr>
            <a:xfrm>
              <a:off x="129810" y="2353596"/>
              <a:ext cx="988441" cy="8649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NZ" sz="2800" b="1" dirty="0">
                  <a:latin typeface="Arial" panose="020B0604020202020204" pitchFamily="34" charset="0"/>
                  <a:cs typeface="Arial" panose="020B0604020202020204" pitchFamily="34" charset="0"/>
                </a:rPr>
                <a:t>CoPTTM L1 Trainer</a:t>
              </a:r>
              <a:endParaRPr lang="en-US" sz="2800" kern="1200" dirty="0">
                <a:latin typeface="Arial" panose="020B0604020202020204" pitchFamily="34" charset="0"/>
                <a:cs typeface="Arial" panose="020B0604020202020204" pitchFamily="34" charset="0"/>
              </a:endParaRPr>
            </a:p>
          </p:txBody>
        </p:sp>
      </p:grpSp>
      <p:sp>
        <p:nvSpPr>
          <p:cNvPr id="4" name="Rounded Rectangle 3"/>
          <p:cNvSpPr/>
          <p:nvPr/>
        </p:nvSpPr>
        <p:spPr>
          <a:xfrm>
            <a:off x="5283200" y="3149600"/>
            <a:ext cx="6685280" cy="2560320"/>
          </a:xfrm>
          <a:prstGeom prst="roundRect">
            <a:avLst>
              <a:gd name="adj" fmla="val 8455"/>
            </a:avLst>
          </a:prstGeom>
          <a:solidFill>
            <a:schemeClr val="bg1"/>
          </a:solidFill>
          <a:ln>
            <a:solidFill>
              <a:srgbClr val="F57E1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r>
              <a:rPr lang="en-NZ" sz="2400" dirty="0">
                <a:solidFill>
                  <a:schemeClr val="tx2"/>
                </a:solidFill>
                <a:latin typeface="Arial" panose="020B0604020202020204" pitchFamily="34" charset="0"/>
                <a:cs typeface="Arial" panose="020B0604020202020204" pitchFamily="34" charset="0"/>
              </a:rPr>
              <a:t>Will need to hold the same practising warrants as a STMS L1 </a:t>
            </a:r>
          </a:p>
          <a:p>
            <a:pPr marL="0" lvl="1"/>
            <a:endParaRPr lang="en-NZ" sz="2000" dirty="0">
              <a:solidFill>
                <a:schemeClr val="tx2"/>
              </a:solidFill>
              <a:latin typeface="Arial" panose="020B0604020202020204" pitchFamily="34" charset="0"/>
              <a:cs typeface="Arial" panose="020B0604020202020204" pitchFamily="34" charset="0"/>
            </a:endParaRPr>
          </a:p>
          <a:p>
            <a:pPr marL="0" lvl="1"/>
            <a:r>
              <a:rPr lang="en-NZ" sz="2400" dirty="0">
                <a:solidFill>
                  <a:schemeClr val="tx2"/>
                </a:solidFill>
                <a:latin typeface="Arial" panose="020B0604020202020204" pitchFamily="34" charset="0"/>
                <a:cs typeface="Arial" panose="020B0604020202020204" pitchFamily="34" charset="0"/>
              </a:rPr>
              <a:t>By </a:t>
            </a:r>
            <a:r>
              <a:rPr lang="en-NZ" sz="2400" b="1" dirty="0">
                <a:solidFill>
                  <a:srgbClr val="FF0000"/>
                </a:solidFill>
                <a:latin typeface="Arial" panose="020B0604020202020204" pitchFamily="34" charset="0"/>
                <a:cs typeface="Arial" panose="020B0604020202020204" pitchFamily="34" charset="0"/>
              </a:rPr>
              <a:t>1 January 2020</a:t>
            </a:r>
            <a:r>
              <a:rPr lang="en-NZ" sz="2400" dirty="0">
                <a:solidFill>
                  <a:schemeClr val="tx2"/>
                </a:solidFill>
                <a:latin typeface="Arial" panose="020B0604020202020204" pitchFamily="34" charset="0"/>
                <a:cs typeface="Arial" panose="020B0604020202020204" pitchFamily="34" charset="0"/>
              </a:rPr>
              <a:t> will need to hold </a:t>
            </a:r>
            <a:r>
              <a:rPr lang="en-NZ" dirty="0">
                <a:solidFill>
                  <a:schemeClr val="tx2"/>
                </a:solidFill>
                <a:latin typeface="Arial" panose="020B0604020202020204" pitchFamily="34" charset="0"/>
                <a:cs typeface="Arial" panose="020B0604020202020204" pitchFamily="34" charset="0"/>
              </a:rPr>
              <a:t>(or be working towards)</a:t>
            </a:r>
            <a:r>
              <a:rPr lang="en-NZ" sz="2400" dirty="0">
                <a:solidFill>
                  <a:schemeClr val="tx2"/>
                </a:solidFill>
                <a:latin typeface="Arial" panose="020B0604020202020204" pitchFamily="34" charset="0"/>
                <a:cs typeface="Arial" panose="020B0604020202020204" pitchFamily="34" charset="0"/>
              </a:rPr>
              <a:t> New Zealand Certificate in Adult and Tertiary Teaching </a:t>
            </a:r>
            <a:r>
              <a:rPr lang="en-NZ" sz="1600" dirty="0">
                <a:solidFill>
                  <a:schemeClr val="tx2"/>
                </a:solidFill>
                <a:latin typeface="Arial" panose="020B0604020202020204" pitchFamily="34" charset="0"/>
                <a:cs typeface="Arial" panose="020B0604020202020204" pitchFamily="34" charset="0"/>
              </a:rPr>
              <a:t>(or equivalent qualification)</a:t>
            </a:r>
            <a:br>
              <a:rPr lang="en-NZ" dirty="0">
                <a:solidFill>
                  <a:schemeClr val="tx2"/>
                </a:solidFill>
                <a:latin typeface="Arial" panose="020B0604020202020204" pitchFamily="34" charset="0"/>
                <a:cs typeface="Arial" panose="020B0604020202020204" pitchFamily="34" charset="0"/>
              </a:rPr>
            </a:br>
            <a:r>
              <a:rPr lang="en-NZ" sz="1600" dirty="0">
                <a:solidFill>
                  <a:schemeClr val="tx2"/>
                </a:solidFill>
                <a:latin typeface="Arial" panose="020B0604020202020204" pitchFamily="34" charset="0"/>
                <a:cs typeface="Arial" panose="020B0604020202020204" pitchFamily="34" charset="0"/>
              </a:rPr>
              <a:t>(previously National Certificate in Adult Education and Training)</a:t>
            </a:r>
          </a:p>
        </p:txBody>
      </p:sp>
      <p:sp>
        <p:nvSpPr>
          <p:cNvPr id="5" name="Rounded Rectangle 4"/>
          <p:cNvSpPr/>
          <p:nvPr/>
        </p:nvSpPr>
        <p:spPr>
          <a:xfrm>
            <a:off x="5283200" y="375920"/>
            <a:ext cx="6685280" cy="2448560"/>
          </a:xfrm>
          <a:prstGeom prst="roundRect">
            <a:avLst>
              <a:gd name="adj" fmla="val 8455"/>
            </a:avLst>
          </a:prstGeom>
          <a:solidFill>
            <a:schemeClr val="bg1"/>
          </a:solidFill>
          <a:ln>
            <a:solidFill>
              <a:srgbClr val="F57E1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NZ" sz="2400" dirty="0">
                <a:solidFill>
                  <a:schemeClr val="tx2"/>
                </a:solidFill>
                <a:latin typeface="Arial" panose="020B0604020202020204" pitchFamily="34" charset="0"/>
                <a:cs typeface="Arial" panose="020B0604020202020204" pitchFamily="34" charset="0"/>
              </a:rPr>
              <a:t>They </a:t>
            </a:r>
            <a:r>
              <a:rPr lang="en-NZ" sz="2400" b="1" dirty="0">
                <a:solidFill>
                  <a:schemeClr val="tx2"/>
                </a:solidFill>
                <a:latin typeface="Arial" panose="020B0604020202020204" pitchFamily="34" charset="0"/>
                <a:cs typeface="Arial" panose="020B0604020202020204" pitchFamily="34" charset="0"/>
              </a:rPr>
              <a:t>deliver training </a:t>
            </a:r>
            <a:r>
              <a:rPr lang="en-NZ" sz="2400" dirty="0">
                <a:solidFill>
                  <a:schemeClr val="tx2"/>
                </a:solidFill>
                <a:latin typeface="Arial" panose="020B0604020202020204" pitchFamily="34" charset="0"/>
                <a:cs typeface="Arial" panose="020B0604020202020204" pitchFamily="34" charset="0"/>
              </a:rPr>
              <a:t>for the following CoPTTM learning blocks: </a:t>
            </a:r>
          </a:p>
          <a:p>
            <a:pPr marL="342900" indent="-342900">
              <a:buClr>
                <a:srgbClr val="F57E1B"/>
              </a:buClr>
              <a:buFont typeface="Wingdings" panose="05000000000000000000" pitchFamily="2" charset="2"/>
              <a:buChar char="§"/>
            </a:pPr>
            <a:r>
              <a:rPr lang="en-NZ" sz="2400" dirty="0">
                <a:solidFill>
                  <a:schemeClr val="tx2"/>
                </a:solidFill>
                <a:latin typeface="Arial" panose="020B0604020202020204" pitchFamily="34" charset="0"/>
                <a:cs typeface="Arial" panose="020B0604020202020204" pitchFamily="34" charset="0"/>
              </a:rPr>
              <a:t>TC </a:t>
            </a:r>
          </a:p>
          <a:p>
            <a:pPr marL="342900" indent="-342900">
              <a:buClr>
                <a:srgbClr val="F57E1B"/>
              </a:buClr>
              <a:buFont typeface="Wingdings" panose="05000000000000000000" pitchFamily="2" charset="2"/>
              <a:buChar char="§"/>
            </a:pPr>
            <a:r>
              <a:rPr lang="en-NZ" sz="2400" dirty="0">
                <a:solidFill>
                  <a:schemeClr val="tx2"/>
                </a:solidFill>
                <a:latin typeface="Arial" panose="020B0604020202020204" pitchFamily="34" charset="0"/>
                <a:cs typeface="Arial" panose="020B0604020202020204" pitchFamily="34" charset="0"/>
              </a:rPr>
              <a:t>Universal STMS</a:t>
            </a:r>
          </a:p>
          <a:p>
            <a:pPr marL="342900" indent="-342900">
              <a:buClr>
                <a:srgbClr val="F57E1B"/>
              </a:buClr>
              <a:buFont typeface="Wingdings" panose="05000000000000000000" pitchFamily="2" charset="2"/>
              <a:buChar char="§"/>
            </a:pPr>
            <a:r>
              <a:rPr lang="en-NZ" sz="2400" dirty="0">
                <a:solidFill>
                  <a:schemeClr val="tx2"/>
                </a:solidFill>
                <a:latin typeface="Arial" panose="020B0604020202020204" pitchFamily="34" charset="0"/>
                <a:cs typeface="Arial" panose="020B0604020202020204" pitchFamily="34" charset="0"/>
              </a:rPr>
              <a:t>STMS level LV and level 1</a:t>
            </a:r>
          </a:p>
          <a:p>
            <a:pPr marL="342900" indent="-342900">
              <a:buClr>
                <a:srgbClr val="F57E1B"/>
              </a:buClr>
              <a:buFont typeface="Wingdings" panose="05000000000000000000" pitchFamily="2" charset="2"/>
              <a:buChar char="§"/>
            </a:pPr>
            <a:r>
              <a:rPr lang="en-NZ" sz="2400" dirty="0">
                <a:solidFill>
                  <a:schemeClr val="tx2"/>
                </a:solidFill>
                <a:latin typeface="Arial" panose="020B0604020202020204" pitchFamily="34" charset="0"/>
                <a:cs typeface="Arial" panose="020B0604020202020204" pitchFamily="34" charset="0"/>
              </a:rPr>
              <a:t>Manager of activities requiring TTM</a:t>
            </a:r>
          </a:p>
        </p:txBody>
      </p:sp>
    </p:spTree>
    <p:custDataLst>
      <p:tags r:id="rId1"/>
    </p:custDataLst>
    <p:extLst>
      <p:ext uri="{BB962C8B-B14F-4D97-AF65-F5344CB8AC3E}">
        <p14:creationId xmlns:p14="http://schemas.microsoft.com/office/powerpoint/2010/main" val="31337707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DB34-4629-4725-89BD-AF565A371A4E}"/>
              </a:ext>
            </a:extLst>
          </p:cNvPr>
          <p:cNvSpPr>
            <a:spLocks noGrp="1"/>
          </p:cNvSpPr>
          <p:nvPr>
            <p:ph type="title"/>
          </p:nvPr>
        </p:nvSpPr>
        <p:spPr/>
        <p:txBody>
          <a:bodyPr/>
          <a:lstStyle/>
          <a:p>
            <a:r>
              <a:rPr lang="en-NZ" dirty="0"/>
              <a:t>Some significant changes</a:t>
            </a:r>
          </a:p>
        </p:txBody>
      </p:sp>
      <p:sp>
        <p:nvSpPr>
          <p:cNvPr id="5" name="Rounded Rectangle 14">
            <a:extLst>
              <a:ext uri="{FF2B5EF4-FFF2-40B4-BE49-F238E27FC236}">
                <a16:creationId xmlns:a16="http://schemas.microsoft.com/office/drawing/2014/main" id="{822F5D9C-7F1C-44A0-8672-4BC0E6C74A6E}"/>
              </a:ext>
            </a:extLst>
          </p:cNvPr>
          <p:cNvSpPr/>
          <p:nvPr/>
        </p:nvSpPr>
        <p:spPr>
          <a:xfrm>
            <a:off x="3399333" y="574260"/>
            <a:ext cx="3900627" cy="1513620"/>
          </a:xfrm>
          <a:prstGeom prst="roundRect">
            <a:avLst/>
          </a:prstGeom>
          <a:solidFill>
            <a:schemeClr val="accent6">
              <a:lumMod val="75000"/>
            </a:schemeClr>
          </a:solidFill>
          <a:ln>
            <a:solidFill>
              <a:schemeClr val="accent6">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NZ" sz="2000" b="1" dirty="0">
                <a:latin typeface="Arial" panose="020B0604020202020204" pitchFamily="34" charset="0"/>
                <a:cs typeface="Arial" panose="020B0604020202020204" pitchFamily="34" charset="0"/>
              </a:rPr>
              <a:t>Need to align to a new national system for assessing competence</a:t>
            </a:r>
          </a:p>
        </p:txBody>
      </p:sp>
      <p:sp>
        <p:nvSpPr>
          <p:cNvPr id="6" name="Rounded Rectangle 14">
            <a:extLst>
              <a:ext uri="{FF2B5EF4-FFF2-40B4-BE49-F238E27FC236}">
                <a16:creationId xmlns:a16="http://schemas.microsoft.com/office/drawing/2014/main" id="{5D9968AE-7F58-4669-997C-0A5163F28194}"/>
              </a:ext>
            </a:extLst>
          </p:cNvPr>
          <p:cNvSpPr/>
          <p:nvPr/>
        </p:nvSpPr>
        <p:spPr>
          <a:xfrm>
            <a:off x="6502328" y="4245775"/>
            <a:ext cx="4795592" cy="1513620"/>
          </a:xfrm>
          <a:prstGeom prst="roundRect">
            <a:avLst/>
          </a:prstGeom>
          <a:solidFill>
            <a:schemeClr val="accent3">
              <a:lumMod val="75000"/>
            </a:schemeClr>
          </a:solidFill>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NZ" sz="2000" b="1" dirty="0">
                <a:latin typeface="Arial" panose="020B0604020202020204" pitchFamily="34" charset="0"/>
                <a:cs typeface="Arial" panose="020B0604020202020204" pitchFamily="34" charset="0"/>
              </a:rPr>
              <a:t>The industry will need TTM Mentors, TTM Verifiers and CoPTTM Assessors (employ or contract)</a:t>
            </a:r>
          </a:p>
        </p:txBody>
      </p:sp>
      <p:sp>
        <p:nvSpPr>
          <p:cNvPr id="7" name="Rounded Rectangle 14">
            <a:extLst>
              <a:ext uri="{FF2B5EF4-FFF2-40B4-BE49-F238E27FC236}">
                <a16:creationId xmlns:a16="http://schemas.microsoft.com/office/drawing/2014/main" id="{C055BC68-E980-4E16-84AA-E7419876FBB2}"/>
              </a:ext>
            </a:extLst>
          </p:cNvPr>
          <p:cNvSpPr/>
          <p:nvPr/>
        </p:nvSpPr>
        <p:spPr>
          <a:xfrm>
            <a:off x="4950830" y="2410018"/>
            <a:ext cx="3900627" cy="1513620"/>
          </a:xfrm>
          <a:prstGeom prst="roundRect">
            <a:avLst/>
          </a:prstGeom>
          <a:solidFill>
            <a:schemeClr val="accent1"/>
          </a:solidFill>
          <a:ln>
            <a:solidFill>
              <a:schemeClr val="accent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NZ" sz="2000" b="1" dirty="0">
                <a:latin typeface="Arial" panose="020B0604020202020204" pitchFamily="34" charset="0"/>
                <a:cs typeface="Arial" panose="020B0604020202020204" pitchFamily="34" charset="0"/>
              </a:rPr>
              <a:t>It will take longer to get staff qualified (competent) in a role</a:t>
            </a:r>
          </a:p>
        </p:txBody>
      </p:sp>
    </p:spTree>
    <p:custDataLst>
      <p:tags r:id="rId1"/>
    </p:custDataLst>
    <p:extLst>
      <p:ext uri="{BB962C8B-B14F-4D97-AF65-F5344CB8AC3E}">
        <p14:creationId xmlns:p14="http://schemas.microsoft.com/office/powerpoint/2010/main" val="913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6007C009-4ED9-468F-971F-085C9AB38464}"/>
              </a:ext>
            </a:extLst>
          </p:cNvPr>
          <p:cNvSpPr/>
          <p:nvPr/>
        </p:nvSpPr>
        <p:spPr>
          <a:xfrm>
            <a:off x="1949273" y="1653838"/>
            <a:ext cx="3995275" cy="2879765"/>
          </a:xfrm>
          <a:prstGeom prst="hexagon">
            <a:avLst/>
          </a:prstGeom>
          <a:solidFill>
            <a:srgbClr val="8AAC46"/>
          </a:solidFill>
          <a:effectLst>
            <a:outerShdw blurRad="50800" dist="38100" dir="2700000" algn="tl" rotWithShape="0">
              <a:prstClr val="black">
                <a:alpha val="40000"/>
              </a:prstClr>
            </a:outerShdw>
          </a:effectLst>
        </p:spPr>
        <p:txBody>
          <a:bodyPr wrap="square">
            <a:spAutoFit/>
          </a:bodyPr>
          <a:lstStyle/>
          <a:p>
            <a:pPr algn="ctr"/>
            <a:r>
              <a:rPr lang="en-NZ" sz="3200" b="1" dirty="0">
                <a:solidFill>
                  <a:schemeClr val="bg1"/>
                </a:solidFill>
                <a:latin typeface="Arial" pitchFamily="34" charset="0"/>
                <a:ea typeface="+mj-ea"/>
                <a:cs typeface="Arial" pitchFamily="34" charset="0"/>
              </a:rPr>
              <a:t>Benefits of Training and Competency Model</a:t>
            </a:r>
            <a:endParaRPr lang="en-NZ" sz="3200" b="1" dirty="0">
              <a:solidFill>
                <a:srgbClr val="00456B"/>
              </a:solidFill>
              <a:latin typeface="Arial" pitchFamily="34" charset="0"/>
              <a:ea typeface="+mj-ea"/>
              <a:cs typeface="Arial" pitchFamily="34" charset="0"/>
            </a:endParaRPr>
          </a:p>
        </p:txBody>
      </p:sp>
      <p:cxnSp>
        <p:nvCxnSpPr>
          <p:cNvPr id="9" name="Straight Connector 8"/>
          <p:cNvCxnSpPr/>
          <p:nvPr/>
        </p:nvCxnSpPr>
        <p:spPr>
          <a:xfrm flipV="1">
            <a:off x="5297488" y="1371600"/>
            <a:ext cx="1641792" cy="812800"/>
          </a:xfrm>
          <a:prstGeom prst="line">
            <a:avLst/>
          </a:prstGeom>
          <a:ln w="19050">
            <a:solidFill>
              <a:srgbClr val="8AAC46"/>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409248" y="4145280"/>
            <a:ext cx="1560512" cy="660400"/>
          </a:xfrm>
          <a:prstGeom prst="line">
            <a:avLst/>
          </a:prstGeom>
          <a:ln w="19050">
            <a:solidFill>
              <a:srgbClr val="8AAC4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632768" y="2529840"/>
            <a:ext cx="1590992" cy="291148"/>
          </a:xfrm>
          <a:prstGeom prst="line">
            <a:avLst/>
          </a:prstGeom>
          <a:ln w="19050">
            <a:solidFill>
              <a:srgbClr val="8AAC4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714048" y="3362960"/>
            <a:ext cx="1590992" cy="291148"/>
          </a:xfrm>
          <a:prstGeom prst="line">
            <a:avLst/>
          </a:prstGeom>
          <a:ln w="19050">
            <a:solidFill>
              <a:srgbClr val="8AAC46"/>
            </a:solidFill>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B11F4C91-3414-415A-8A87-B08E0F393A50}"/>
              </a:ext>
            </a:extLst>
          </p:cNvPr>
          <p:cNvSpPr/>
          <p:nvPr/>
        </p:nvSpPr>
        <p:spPr>
          <a:xfrm>
            <a:off x="6765290" y="827365"/>
            <a:ext cx="3868541" cy="646986"/>
          </a:xfrm>
          <a:prstGeom prst="roundRect">
            <a:avLst/>
          </a:prstGeom>
          <a:solidFill>
            <a:schemeClr val="bg1"/>
          </a:solidFill>
          <a:ln>
            <a:solidFill>
              <a:srgbClr val="8AAC46"/>
            </a:solidFill>
          </a:ln>
        </p:spPr>
        <p:txBody>
          <a:bodyPr wrap="square">
            <a:spAutoFit/>
          </a:bodyPr>
          <a:lstStyle/>
          <a:p>
            <a:r>
              <a:rPr lang="en-NZ" sz="3200" b="1" dirty="0">
                <a:solidFill>
                  <a:srgbClr val="00456B"/>
                </a:solidFill>
                <a:latin typeface="Arial" pitchFamily="34" charset="0"/>
                <a:ea typeface="+mj-ea"/>
                <a:cs typeface="Arial" pitchFamily="34" charset="0"/>
              </a:rPr>
              <a:t>Competent staff</a:t>
            </a:r>
          </a:p>
        </p:txBody>
      </p:sp>
      <p:sp>
        <p:nvSpPr>
          <p:cNvPr id="6" name="Rounded Rectangle 5">
            <a:extLst>
              <a:ext uri="{FF2B5EF4-FFF2-40B4-BE49-F238E27FC236}">
                <a16:creationId xmlns:a16="http://schemas.microsoft.com/office/drawing/2014/main" id="{84E91F7F-DBF1-4C76-AAC7-683804DE6462}"/>
              </a:ext>
            </a:extLst>
          </p:cNvPr>
          <p:cNvSpPr/>
          <p:nvPr/>
        </p:nvSpPr>
        <p:spPr>
          <a:xfrm>
            <a:off x="7220898" y="2150052"/>
            <a:ext cx="4168461" cy="646986"/>
          </a:xfrm>
          <a:prstGeom prst="roundRect">
            <a:avLst/>
          </a:prstGeom>
          <a:solidFill>
            <a:schemeClr val="bg1"/>
          </a:solidFill>
          <a:ln>
            <a:solidFill>
              <a:srgbClr val="8AAC46"/>
            </a:solidFill>
          </a:ln>
        </p:spPr>
        <p:txBody>
          <a:bodyPr wrap="square">
            <a:spAutoFit/>
          </a:bodyPr>
          <a:lstStyle/>
          <a:p>
            <a:r>
              <a:rPr lang="en-NZ" sz="3200" b="1" dirty="0">
                <a:solidFill>
                  <a:srgbClr val="00456B"/>
                </a:solidFill>
                <a:latin typeface="Arial" pitchFamily="34" charset="0"/>
                <a:ea typeface="+mj-ea"/>
                <a:cs typeface="Arial" pitchFamily="34" charset="0"/>
              </a:rPr>
              <a:t>Lower risk</a:t>
            </a:r>
          </a:p>
        </p:txBody>
      </p:sp>
      <p:sp>
        <p:nvSpPr>
          <p:cNvPr id="7" name="Rounded Rectangle 6">
            <a:extLst>
              <a:ext uri="{FF2B5EF4-FFF2-40B4-BE49-F238E27FC236}">
                <a16:creationId xmlns:a16="http://schemas.microsoft.com/office/drawing/2014/main" id="{40ED0094-08CD-435A-B4DE-138B62348F93}"/>
              </a:ext>
            </a:extLst>
          </p:cNvPr>
          <p:cNvSpPr/>
          <p:nvPr/>
        </p:nvSpPr>
        <p:spPr>
          <a:xfrm>
            <a:off x="7220898" y="3198419"/>
            <a:ext cx="4341182" cy="1191816"/>
          </a:xfrm>
          <a:prstGeom prst="roundRect">
            <a:avLst/>
          </a:prstGeom>
          <a:solidFill>
            <a:schemeClr val="bg1"/>
          </a:solidFill>
          <a:ln>
            <a:solidFill>
              <a:srgbClr val="8AAC46"/>
            </a:solidFill>
          </a:ln>
        </p:spPr>
        <p:txBody>
          <a:bodyPr wrap="square">
            <a:spAutoFit/>
          </a:bodyPr>
          <a:lstStyle/>
          <a:p>
            <a:r>
              <a:rPr lang="en-NZ" sz="3200" b="1" dirty="0">
                <a:solidFill>
                  <a:srgbClr val="00456B"/>
                </a:solidFill>
                <a:latin typeface="Arial" pitchFamily="34" charset="0"/>
                <a:ea typeface="+mj-ea"/>
                <a:cs typeface="Arial" pitchFamily="34" charset="0"/>
              </a:rPr>
              <a:t>Confidence of using a national system</a:t>
            </a:r>
          </a:p>
        </p:txBody>
      </p:sp>
      <p:sp>
        <p:nvSpPr>
          <p:cNvPr id="8" name="Rounded Rectangle 7">
            <a:extLst>
              <a:ext uri="{FF2B5EF4-FFF2-40B4-BE49-F238E27FC236}">
                <a16:creationId xmlns:a16="http://schemas.microsoft.com/office/drawing/2014/main" id="{C5BFCF89-980E-415A-BF8B-E9D38B80035F}"/>
              </a:ext>
            </a:extLst>
          </p:cNvPr>
          <p:cNvSpPr/>
          <p:nvPr/>
        </p:nvSpPr>
        <p:spPr>
          <a:xfrm>
            <a:off x="6816090" y="4718909"/>
            <a:ext cx="2901499" cy="646986"/>
          </a:xfrm>
          <a:prstGeom prst="roundRect">
            <a:avLst/>
          </a:prstGeom>
          <a:solidFill>
            <a:schemeClr val="bg1"/>
          </a:solidFill>
          <a:ln>
            <a:solidFill>
              <a:srgbClr val="8AAC46"/>
            </a:solidFill>
          </a:ln>
        </p:spPr>
        <p:txBody>
          <a:bodyPr wrap="square">
            <a:spAutoFit/>
          </a:bodyPr>
          <a:lstStyle/>
          <a:p>
            <a:r>
              <a:rPr lang="en-NZ" sz="3200" b="1" dirty="0">
                <a:solidFill>
                  <a:srgbClr val="00456B"/>
                </a:solidFill>
                <a:latin typeface="Arial" pitchFamily="34" charset="0"/>
                <a:ea typeface="+mj-ea"/>
                <a:cs typeface="Arial" pitchFamily="34" charset="0"/>
              </a:rPr>
              <a:t>Career path</a:t>
            </a:r>
          </a:p>
        </p:txBody>
      </p:sp>
    </p:spTree>
    <p:custDataLst>
      <p:tags r:id="rId1"/>
    </p:custDataLst>
    <p:extLst>
      <p:ext uri="{BB962C8B-B14F-4D97-AF65-F5344CB8AC3E}">
        <p14:creationId xmlns:p14="http://schemas.microsoft.com/office/powerpoint/2010/main" val="17543728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D798FB-FD58-46CF-A2E4-BDD1D9A65E75}"/>
              </a:ext>
            </a:extLst>
          </p:cNvPr>
          <p:cNvSpPr>
            <a:spLocks noGrp="1"/>
          </p:cNvSpPr>
          <p:nvPr>
            <p:ph idx="1"/>
          </p:nvPr>
        </p:nvSpPr>
        <p:spPr/>
        <p:txBody>
          <a:bodyPr/>
          <a:lstStyle/>
          <a:p>
            <a:endParaRPr lang="en-NZ" dirty="0"/>
          </a:p>
        </p:txBody>
      </p:sp>
      <p:sp>
        <p:nvSpPr>
          <p:cNvPr id="6" name="Rectangle: Rounded Corners 5">
            <a:extLst>
              <a:ext uri="{FF2B5EF4-FFF2-40B4-BE49-F238E27FC236}">
                <a16:creationId xmlns:a16="http://schemas.microsoft.com/office/drawing/2014/main" id="{FB3C490E-DCE3-4457-93E2-80CA8CC28DCF}"/>
              </a:ext>
            </a:extLst>
          </p:cNvPr>
          <p:cNvSpPr/>
          <p:nvPr/>
        </p:nvSpPr>
        <p:spPr>
          <a:xfrm>
            <a:off x="4531360" y="833120"/>
            <a:ext cx="4450080" cy="493776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EE6A412A-2311-48C8-99A5-53D2C10FBD6D}"/>
              </a:ext>
            </a:extLst>
          </p:cNvPr>
          <p:cNvSpPr>
            <a:spLocks noGrp="1"/>
          </p:cNvSpPr>
          <p:nvPr>
            <p:ph type="title"/>
          </p:nvPr>
        </p:nvSpPr>
        <p:spPr/>
        <p:txBody>
          <a:bodyPr/>
          <a:lstStyle/>
          <a:p>
            <a:r>
              <a:rPr lang="en-NZ" dirty="0"/>
              <a:t>Questions</a:t>
            </a:r>
          </a:p>
        </p:txBody>
      </p:sp>
      <p:pic>
        <p:nvPicPr>
          <p:cNvPr id="4" name="Picture 2" descr="http://cliparts.co/cliparts/kiK/B8E/kiKB8E5qT.jpg">
            <a:hlinkClick r:id="rId4"/>
            <a:extLst>
              <a:ext uri="{FF2B5EF4-FFF2-40B4-BE49-F238E27FC236}">
                <a16:creationId xmlns:a16="http://schemas.microsoft.com/office/drawing/2014/main" id="{EB24563F-DDC7-4E2A-A9FF-26503ACBA23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09285" y="1321118"/>
            <a:ext cx="21796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379142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94122" y="0"/>
            <a:ext cx="9197877" cy="6858000"/>
          </a:xfrm>
          <a:prstGeom prst="rect">
            <a:avLst/>
          </a:prstGeom>
          <a:solidFill>
            <a:srgbClr val="DDD9C3"/>
          </a:solidFill>
          <a:ln>
            <a:noFill/>
          </a:ln>
        </p:spPr>
      </p:sp>
      <p:sp>
        <p:nvSpPr>
          <p:cNvPr id="67" name="Rectangle 66"/>
          <p:cNvSpPr/>
          <p:nvPr/>
        </p:nvSpPr>
        <p:spPr>
          <a:xfrm>
            <a:off x="3402087" y="975292"/>
            <a:ext cx="8366174" cy="55409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en-NZ" sz="1662">
              <a:solidFill>
                <a:prstClr val="white"/>
              </a:solidFill>
              <a:latin typeface="Calibri"/>
            </a:endParaRPr>
          </a:p>
        </p:txBody>
      </p:sp>
      <p:sp>
        <p:nvSpPr>
          <p:cNvPr id="6" name="Text Box 3"/>
          <p:cNvSpPr txBox="1"/>
          <p:nvPr/>
        </p:nvSpPr>
        <p:spPr>
          <a:xfrm>
            <a:off x="7289974" y="4178636"/>
            <a:ext cx="4478286" cy="2290553"/>
          </a:xfrm>
          <a:prstGeom prst="rect">
            <a:avLst/>
          </a:prstGeom>
          <a:solidFill>
            <a:srgbClr val="4F81BD"/>
          </a:solidFill>
          <a:ln w="12700">
            <a:solidFill>
              <a:srgbClr val="4F81BD"/>
            </a:solidFill>
          </a:ln>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292" kern="0">
                <a:solidFill>
                  <a:sysClr val="windowText" lastClr="000000"/>
                </a:solidFill>
                <a:latin typeface="Times New Roman"/>
                <a:ea typeface="Times New Roman"/>
              </a:rPr>
              <a:t> </a:t>
            </a:r>
            <a:endParaRPr lang="en-NZ" sz="1108" kern="0">
              <a:solidFill>
                <a:sysClr val="windowText" lastClr="000000"/>
              </a:solidFill>
              <a:latin typeface="Times New Roman"/>
              <a:ea typeface="Times New Roman"/>
            </a:endParaRPr>
          </a:p>
        </p:txBody>
      </p:sp>
      <p:sp>
        <p:nvSpPr>
          <p:cNvPr id="7" name="Rectangle: Rounded Corners 255"/>
          <p:cNvSpPr/>
          <p:nvPr/>
        </p:nvSpPr>
        <p:spPr>
          <a:xfrm>
            <a:off x="3409707" y="1764833"/>
            <a:ext cx="4662854" cy="2287913"/>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9" name="Rectangle 8"/>
          <p:cNvSpPr/>
          <p:nvPr/>
        </p:nvSpPr>
        <p:spPr>
          <a:xfrm>
            <a:off x="5151646" y="2504366"/>
            <a:ext cx="1301262"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a:solidFill>
                  <a:sysClr val="window" lastClr="FFFFFF"/>
                </a:solidFill>
                <a:latin typeface="Arial Narrow"/>
                <a:ea typeface="Calibri"/>
              </a:rPr>
              <a:t>TC  </a:t>
            </a:r>
            <a:endParaRPr lang="en-NZ" sz="1108" kern="0">
              <a:solidFill>
                <a:sysClr val="window" lastClr="FFFFFF"/>
              </a:solidFill>
              <a:latin typeface="Times New Roman"/>
              <a:ea typeface="Times New Roman"/>
            </a:endParaRPr>
          </a:p>
        </p:txBody>
      </p:sp>
      <p:sp>
        <p:nvSpPr>
          <p:cNvPr id="10" name="Rectangle 9"/>
          <p:cNvSpPr/>
          <p:nvPr/>
        </p:nvSpPr>
        <p:spPr>
          <a:xfrm>
            <a:off x="6735623" y="2047217"/>
            <a:ext cx="969469" cy="303862"/>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a:solidFill>
                  <a:sysClr val="window" lastClr="FFFFFF"/>
                </a:solidFill>
                <a:latin typeface="Arial Narrow"/>
                <a:ea typeface="Calibri"/>
              </a:rPr>
              <a:t>Mobile Driver </a:t>
            </a:r>
            <a:endParaRPr lang="en-NZ" sz="1108" kern="0">
              <a:solidFill>
                <a:sysClr val="window" lastClr="FFFFFF"/>
              </a:solidFill>
              <a:latin typeface="Times New Roman"/>
              <a:ea typeface="Times New Roman"/>
            </a:endParaRPr>
          </a:p>
        </p:txBody>
      </p:sp>
      <p:sp>
        <p:nvSpPr>
          <p:cNvPr id="11" name="Rectangle 10"/>
          <p:cNvSpPr/>
          <p:nvPr/>
        </p:nvSpPr>
        <p:spPr>
          <a:xfrm>
            <a:off x="5149634" y="2961515"/>
            <a:ext cx="1301262" cy="303862"/>
          </a:xfrm>
          <a:prstGeom prst="rect">
            <a:avLst/>
          </a:prstGeom>
          <a:solidFill>
            <a:srgbClr val="9BBB59"/>
          </a:solidFill>
          <a:ln w="19050">
            <a:solidFill>
              <a:schemeClr val="tx1"/>
            </a:solidFill>
            <a:prstDash val="sysDot"/>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Universal STMS</a:t>
            </a:r>
            <a:endParaRPr lang="en-NZ" sz="1108" kern="0" dirty="0">
              <a:solidFill>
                <a:sysClr val="window" lastClr="FFFFFF"/>
              </a:solidFill>
              <a:latin typeface="Times New Roman"/>
              <a:ea typeface="Times New Roman"/>
            </a:endParaRPr>
          </a:p>
        </p:txBody>
      </p:sp>
      <p:sp>
        <p:nvSpPr>
          <p:cNvPr id="12" name="Rectangle 11"/>
          <p:cNvSpPr/>
          <p:nvPr/>
        </p:nvSpPr>
        <p:spPr>
          <a:xfrm>
            <a:off x="3704111" y="3590690"/>
            <a:ext cx="1129846"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L1</a:t>
            </a:r>
            <a:endParaRPr lang="en-NZ" sz="1108" kern="0" dirty="0">
              <a:solidFill>
                <a:sysClr val="window" lastClr="FFFFFF"/>
              </a:solidFill>
              <a:latin typeface="Times New Roman"/>
              <a:ea typeface="Times New Roman"/>
            </a:endParaRPr>
          </a:p>
        </p:txBody>
      </p:sp>
      <p:sp>
        <p:nvSpPr>
          <p:cNvPr id="13" name="Rectangle 12"/>
          <p:cNvSpPr/>
          <p:nvPr/>
        </p:nvSpPr>
        <p:spPr>
          <a:xfrm>
            <a:off x="5235689" y="3590691"/>
            <a:ext cx="1129846" cy="303659"/>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L2</a:t>
            </a:r>
            <a:endParaRPr lang="en-NZ" sz="1108" kern="0" dirty="0">
              <a:solidFill>
                <a:sysClr val="window" lastClr="FFFFFF"/>
              </a:solidFill>
              <a:latin typeface="Times New Roman"/>
              <a:ea typeface="Times New Roman"/>
            </a:endParaRPr>
          </a:p>
        </p:txBody>
      </p:sp>
      <p:sp>
        <p:nvSpPr>
          <p:cNvPr id="14" name="Rectangle 13"/>
          <p:cNvSpPr/>
          <p:nvPr/>
        </p:nvSpPr>
        <p:spPr>
          <a:xfrm>
            <a:off x="6731828" y="3590690"/>
            <a:ext cx="1129846" cy="303862"/>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STMS L3</a:t>
            </a:r>
            <a:endParaRPr lang="en-NZ" sz="1108" kern="0" dirty="0">
              <a:solidFill>
                <a:sysClr val="window" lastClr="FFFFFF"/>
              </a:solidFill>
              <a:latin typeface="Times New Roman"/>
              <a:ea typeface="Times New Roman"/>
            </a:endParaRPr>
          </a:p>
        </p:txBody>
      </p:sp>
      <p:cxnSp>
        <p:nvCxnSpPr>
          <p:cNvPr id="15" name="Straight Arrow Connector 14"/>
          <p:cNvCxnSpPr/>
          <p:nvPr/>
        </p:nvCxnSpPr>
        <p:spPr>
          <a:xfrm>
            <a:off x="5797588" y="2351080"/>
            <a:ext cx="0" cy="153287"/>
          </a:xfrm>
          <a:prstGeom prst="straightConnector1">
            <a:avLst/>
          </a:prstGeom>
          <a:noFill/>
          <a:ln w="19050" cap="flat" cmpd="sng" algn="ctr">
            <a:solidFill>
              <a:srgbClr val="544A4F"/>
            </a:solidFill>
            <a:prstDash val="solid"/>
            <a:miter lim="800000"/>
            <a:tailEnd type="triangle"/>
          </a:ln>
          <a:effectLst/>
        </p:spPr>
      </p:cxnSp>
      <p:cxnSp>
        <p:nvCxnSpPr>
          <p:cNvPr id="16" name="Straight Arrow Connector 15"/>
          <p:cNvCxnSpPr/>
          <p:nvPr/>
        </p:nvCxnSpPr>
        <p:spPr>
          <a:xfrm flipH="1">
            <a:off x="5795576" y="2808230"/>
            <a:ext cx="2012" cy="153287"/>
          </a:xfrm>
          <a:prstGeom prst="straightConnector1">
            <a:avLst/>
          </a:prstGeom>
          <a:noFill/>
          <a:ln w="19050" cap="flat" cmpd="sng" algn="ctr">
            <a:solidFill>
              <a:srgbClr val="544A4F"/>
            </a:solidFill>
            <a:prstDash val="solid"/>
            <a:miter lim="800000"/>
            <a:tailEnd type="triangle"/>
          </a:ln>
          <a:effectLst/>
        </p:spPr>
      </p:cxnSp>
      <p:sp>
        <p:nvSpPr>
          <p:cNvPr id="17" name="Text Box 264"/>
          <p:cNvSpPr txBox="1"/>
          <p:nvPr/>
        </p:nvSpPr>
        <p:spPr>
          <a:xfrm>
            <a:off x="3405894" y="1641871"/>
            <a:ext cx="4667421"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TTM crew</a:t>
            </a:r>
            <a:endParaRPr lang="en-NZ" sz="1108" kern="0" spc="185" dirty="0">
              <a:solidFill>
                <a:sysClr val="windowText" lastClr="000000"/>
              </a:solidFill>
              <a:latin typeface="Arial"/>
              <a:ea typeface="Calibri"/>
              <a:cs typeface="Times New Roman"/>
            </a:endParaRPr>
          </a:p>
        </p:txBody>
      </p:sp>
      <p:cxnSp>
        <p:nvCxnSpPr>
          <p:cNvPr id="18" name="Straight Arrow Connector 17"/>
          <p:cNvCxnSpPr>
            <a:endCxn id="10" idx="1"/>
          </p:cNvCxnSpPr>
          <p:nvPr/>
        </p:nvCxnSpPr>
        <p:spPr>
          <a:xfrm>
            <a:off x="6452908" y="2199148"/>
            <a:ext cx="282714" cy="0"/>
          </a:xfrm>
          <a:prstGeom prst="straightConnector1">
            <a:avLst/>
          </a:prstGeom>
          <a:noFill/>
          <a:ln w="19050" cap="flat" cmpd="sng" algn="ctr">
            <a:solidFill>
              <a:srgbClr val="544A4F"/>
            </a:solidFill>
            <a:prstDash val="solid"/>
            <a:miter lim="800000"/>
            <a:tailEnd type="triangle"/>
          </a:ln>
          <a:effectLst/>
        </p:spPr>
      </p:cxnSp>
      <p:sp>
        <p:nvSpPr>
          <p:cNvPr id="19" name="Rectangle: Rounded Corners 267"/>
          <p:cNvSpPr/>
          <p:nvPr/>
        </p:nvSpPr>
        <p:spPr>
          <a:xfrm>
            <a:off x="8204265" y="1755888"/>
            <a:ext cx="3549738" cy="95566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20" name="Rectangle: Rounded Corners 268"/>
          <p:cNvSpPr/>
          <p:nvPr/>
        </p:nvSpPr>
        <p:spPr>
          <a:xfrm>
            <a:off x="8204028" y="2951650"/>
            <a:ext cx="3549737" cy="1103070"/>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21" name="Rectangle 20"/>
          <p:cNvSpPr/>
          <p:nvPr/>
        </p:nvSpPr>
        <p:spPr>
          <a:xfrm>
            <a:off x="8389063" y="2092454"/>
            <a:ext cx="1625781" cy="422031"/>
          </a:xfrm>
          <a:prstGeom prst="rect">
            <a:avLst/>
          </a:prstGeom>
          <a:solidFill>
            <a:srgbClr val="544A4F"/>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spcAft>
                <a:spcPts val="554"/>
              </a:spcAft>
              <a:defRPr/>
            </a:pPr>
            <a:r>
              <a:rPr lang="en-NZ" sz="1108" b="1" kern="0" dirty="0">
                <a:solidFill>
                  <a:sysClr val="window" lastClr="FFFFFF"/>
                </a:solidFill>
                <a:latin typeface="Arial Narrow"/>
                <a:ea typeface="Calibri"/>
              </a:rPr>
              <a:t>General Worker</a:t>
            </a:r>
            <a:br>
              <a:rPr lang="en-NZ" sz="1108" b="1" kern="0" dirty="0">
                <a:solidFill>
                  <a:sysClr val="window" lastClr="FFFFFF"/>
                </a:solidFill>
                <a:latin typeface="Arial Narrow"/>
                <a:ea typeface="Calibri"/>
              </a:rPr>
            </a:br>
            <a:r>
              <a:rPr lang="en-NZ" sz="923" b="1" kern="0" dirty="0">
                <a:solidFill>
                  <a:sysClr val="window" lastClr="FFFFFF"/>
                </a:solidFill>
                <a:latin typeface="Arial Narrow"/>
                <a:ea typeface="Calibri"/>
              </a:rPr>
              <a:t>(Introduction to TTM)</a:t>
            </a:r>
            <a:endParaRPr lang="en-NZ" sz="923" kern="0" dirty="0">
              <a:solidFill>
                <a:sysClr val="window" lastClr="FFFFFF"/>
              </a:solidFill>
              <a:latin typeface="Times New Roman"/>
              <a:ea typeface="Times New Roman"/>
            </a:endParaRPr>
          </a:p>
        </p:txBody>
      </p:sp>
      <p:sp>
        <p:nvSpPr>
          <p:cNvPr id="22" name="Rectangle 21"/>
          <p:cNvSpPr/>
          <p:nvPr/>
        </p:nvSpPr>
        <p:spPr>
          <a:xfrm>
            <a:off x="9933325" y="3301559"/>
            <a:ext cx="1629335" cy="594519"/>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panose="020B0606020202030204" pitchFamily="34" charset="0"/>
                <a:ea typeface="Calibri"/>
              </a:rPr>
              <a:t>Specialist TTM Equipment</a:t>
            </a:r>
            <a:endParaRPr lang="en-NZ" sz="1108" kern="0" dirty="0">
              <a:solidFill>
                <a:sysClr val="window" lastClr="FFFFFF"/>
              </a:solidFill>
              <a:latin typeface="Arial Narrow" panose="020B0606020202030204" pitchFamily="34" charset="0"/>
              <a:ea typeface="Times New Roman"/>
            </a:endParaRPr>
          </a:p>
          <a:p>
            <a:pPr algn="ctr" defTabSz="844083">
              <a:defRPr/>
            </a:pPr>
            <a:r>
              <a:rPr lang="en-NZ" sz="923" b="1" kern="0" dirty="0">
                <a:solidFill>
                  <a:sysClr val="window" lastClr="FFFFFF"/>
                </a:solidFill>
                <a:latin typeface="Arial Narrow" panose="020B0606020202030204" pitchFamily="34" charset="0"/>
                <a:ea typeface="Calibri"/>
                <a:cs typeface="Times New Roman"/>
              </a:rPr>
              <a:t>(eg </a:t>
            </a:r>
            <a:r>
              <a:rPr lang="en-NZ" sz="923" b="1" kern="0" dirty="0">
                <a:solidFill>
                  <a:sysClr val="window" lastClr="FFFFFF"/>
                </a:solidFill>
                <a:latin typeface="Arial Narrow" panose="020B0606020202030204" pitchFamily="34" charset="0"/>
                <a:ea typeface="Calibri"/>
              </a:rPr>
              <a:t>portable</a:t>
            </a:r>
            <a:r>
              <a:rPr lang="en-NZ" sz="923" b="1" kern="0" dirty="0">
                <a:solidFill>
                  <a:sysClr val="window" lastClr="FFFFFF"/>
                </a:solidFill>
                <a:latin typeface="Arial Narrow" panose="020B0606020202030204" pitchFamily="34" charset="0"/>
                <a:ea typeface="Calibri"/>
                <a:cs typeface="Times New Roman"/>
              </a:rPr>
              <a:t> traffic signals, barriers, VMS)</a:t>
            </a:r>
            <a:endParaRPr lang="en-NZ" sz="923" kern="0" dirty="0">
              <a:solidFill>
                <a:sysClr val="window" lastClr="FFFFFF"/>
              </a:solidFill>
              <a:latin typeface="Arial Narrow" panose="020B0606020202030204" pitchFamily="34" charset="0"/>
              <a:ea typeface="Times New Roman"/>
            </a:endParaRPr>
          </a:p>
        </p:txBody>
      </p:sp>
      <p:sp>
        <p:nvSpPr>
          <p:cNvPr id="23" name="Rectangle 22"/>
          <p:cNvSpPr/>
          <p:nvPr/>
        </p:nvSpPr>
        <p:spPr>
          <a:xfrm>
            <a:off x="8378681" y="3292180"/>
            <a:ext cx="1389186" cy="354864"/>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Inspector</a:t>
            </a:r>
            <a:endParaRPr lang="en-NZ" sz="1108" kern="0" dirty="0">
              <a:solidFill>
                <a:sysClr val="window" lastClr="FFFFFF"/>
              </a:solidFill>
              <a:latin typeface="Times New Roman"/>
              <a:ea typeface="Times New Roman"/>
            </a:endParaRPr>
          </a:p>
        </p:txBody>
      </p:sp>
      <p:sp>
        <p:nvSpPr>
          <p:cNvPr id="25" name="Text Box 273"/>
          <p:cNvSpPr txBox="1"/>
          <p:nvPr/>
        </p:nvSpPr>
        <p:spPr>
          <a:xfrm>
            <a:off x="8202791" y="2834936"/>
            <a:ext cx="3555609" cy="27925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Specialist TTM activities</a:t>
            </a:r>
            <a:endParaRPr lang="en-NZ" sz="1108" kern="0" spc="185" dirty="0">
              <a:solidFill>
                <a:sysClr val="windowText" lastClr="000000"/>
              </a:solidFill>
              <a:latin typeface="Arial"/>
              <a:ea typeface="Calibri"/>
              <a:cs typeface="Times New Roman"/>
            </a:endParaRPr>
          </a:p>
        </p:txBody>
      </p:sp>
      <p:sp>
        <p:nvSpPr>
          <p:cNvPr id="26" name="Text Box 274"/>
          <p:cNvSpPr txBox="1"/>
          <p:nvPr/>
        </p:nvSpPr>
        <p:spPr>
          <a:xfrm>
            <a:off x="8209825" y="1639134"/>
            <a:ext cx="3541247" cy="27925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Roles which interact with TTM crews</a:t>
            </a:r>
            <a:endParaRPr lang="en-NZ" sz="1108" kern="0" spc="185" dirty="0">
              <a:solidFill>
                <a:sysClr val="windowText" lastClr="000000"/>
              </a:solidFill>
              <a:latin typeface="Arial"/>
              <a:ea typeface="Calibri"/>
              <a:cs typeface="Times New Roman"/>
            </a:endParaRPr>
          </a:p>
        </p:txBody>
      </p:sp>
      <p:cxnSp>
        <p:nvCxnSpPr>
          <p:cNvPr id="27" name="Connector: Elbow 276"/>
          <p:cNvCxnSpPr>
            <a:stCxn id="11" idx="2"/>
            <a:endCxn id="14" idx="0"/>
          </p:cNvCxnSpPr>
          <p:nvPr/>
        </p:nvCxnSpPr>
        <p:spPr>
          <a:xfrm>
            <a:off x="5800266" y="3265378"/>
            <a:ext cx="1496486" cy="325313"/>
          </a:xfrm>
          <a:prstGeom prst="straightConnector1">
            <a:avLst/>
          </a:prstGeom>
          <a:noFill/>
          <a:ln w="19050" cap="flat" cmpd="sng" algn="ctr">
            <a:solidFill>
              <a:srgbClr val="544A4F"/>
            </a:solidFill>
            <a:prstDash val="sysDot"/>
            <a:miter lim="800000"/>
            <a:tailEnd type="triangle"/>
          </a:ln>
          <a:effectLst/>
        </p:spPr>
      </p:cxnSp>
      <p:cxnSp>
        <p:nvCxnSpPr>
          <p:cNvPr id="28" name="Connector: Elbow 277"/>
          <p:cNvCxnSpPr>
            <a:cxnSpLocks/>
            <a:stCxn id="11" idx="2"/>
            <a:endCxn id="13" idx="0"/>
          </p:cNvCxnSpPr>
          <p:nvPr/>
        </p:nvCxnSpPr>
        <p:spPr>
          <a:xfrm rot="16200000" flipH="1">
            <a:off x="5637783" y="3427861"/>
            <a:ext cx="325313" cy="347"/>
          </a:xfrm>
          <a:prstGeom prst="bentConnector3">
            <a:avLst>
              <a:gd name="adj1" fmla="val 50000"/>
            </a:avLst>
          </a:prstGeom>
          <a:noFill/>
          <a:ln w="19050" cap="flat" cmpd="sng" algn="ctr">
            <a:solidFill>
              <a:srgbClr val="544A4F"/>
            </a:solidFill>
            <a:prstDash val="sysDot"/>
            <a:miter lim="800000"/>
            <a:tailEnd type="triangle"/>
          </a:ln>
          <a:effectLst/>
        </p:spPr>
      </p:cxnSp>
      <p:cxnSp>
        <p:nvCxnSpPr>
          <p:cNvPr id="29" name="Connector: Elbow 278"/>
          <p:cNvCxnSpPr>
            <a:stCxn id="11" idx="2"/>
            <a:endCxn id="12" idx="0"/>
          </p:cNvCxnSpPr>
          <p:nvPr/>
        </p:nvCxnSpPr>
        <p:spPr>
          <a:xfrm flipH="1">
            <a:off x="4269035" y="3265378"/>
            <a:ext cx="1531231" cy="325313"/>
          </a:xfrm>
          <a:prstGeom prst="straightConnector1">
            <a:avLst/>
          </a:prstGeom>
          <a:noFill/>
          <a:ln w="19050" cap="flat" cmpd="sng" algn="ctr">
            <a:solidFill>
              <a:srgbClr val="544A4F"/>
            </a:solidFill>
            <a:prstDash val="sysDot"/>
            <a:miter lim="800000"/>
            <a:tailEnd type="triangle"/>
          </a:ln>
          <a:effectLst/>
        </p:spPr>
      </p:cxnSp>
      <p:sp>
        <p:nvSpPr>
          <p:cNvPr id="30" name="Rectangle: Rounded Corners 143"/>
          <p:cNvSpPr/>
          <p:nvPr/>
        </p:nvSpPr>
        <p:spPr>
          <a:xfrm>
            <a:off x="9233394" y="4698203"/>
            <a:ext cx="2382777" cy="163163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31" name="Rectangle: Rounded Corners 147"/>
          <p:cNvSpPr/>
          <p:nvPr/>
        </p:nvSpPr>
        <p:spPr>
          <a:xfrm>
            <a:off x="7410804" y="4698203"/>
            <a:ext cx="1704032" cy="163163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32" name="Rectangle 31"/>
          <p:cNvSpPr/>
          <p:nvPr/>
        </p:nvSpPr>
        <p:spPr>
          <a:xfrm>
            <a:off x="7569412" y="4989783"/>
            <a:ext cx="1392702" cy="804510"/>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Specialist Activities</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Traffic signals</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Sealing</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Road marking</a:t>
            </a:r>
            <a:r>
              <a:rPr lang="en-NZ" sz="1108" b="1" kern="0" dirty="0">
                <a:solidFill>
                  <a:sysClr val="window" lastClr="FFFFFF"/>
                </a:solidFill>
                <a:latin typeface="Arial Narrow"/>
                <a:ea typeface="Calibri"/>
              </a:rPr>
              <a:t> </a:t>
            </a:r>
            <a:endParaRPr lang="en-NZ" sz="1108" kern="0" dirty="0">
              <a:solidFill>
                <a:sysClr val="window" lastClr="FFFFFF"/>
              </a:solidFill>
              <a:latin typeface="Times New Roman"/>
              <a:ea typeface="Times New Roman"/>
            </a:endParaRPr>
          </a:p>
        </p:txBody>
      </p:sp>
      <p:sp>
        <p:nvSpPr>
          <p:cNvPr id="33" name="Rectangle 32"/>
          <p:cNvSpPr/>
          <p:nvPr/>
        </p:nvSpPr>
        <p:spPr>
          <a:xfrm>
            <a:off x="9369468" y="5039913"/>
            <a:ext cx="1012874"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TTM Mentor</a:t>
            </a:r>
            <a:endParaRPr lang="en-NZ" sz="1108" kern="0" dirty="0">
              <a:solidFill>
                <a:sysClr val="window" lastClr="FFFFFF"/>
              </a:solidFill>
              <a:latin typeface="Times New Roman"/>
              <a:ea typeface="Times New Roman"/>
            </a:endParaRPr>
          </a:p>
        </p:txBody>
      </p:sp>
      <p:sp>
        <p:nvSpPr>
          <p:cNvPr id="34" name="Rectangle 33"/>
          <p:cNvSpPr/>
          <p:nvPr/>
        </p:nvSpPr>
        <p:spPr>
          <a:xfrm>
            <a:off x="10493455" y="5733690"/>
            <a:ext cx="1012874"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CoPTTM Assessor</a:t>
            </a:r>
            <a:endParaRPr lang="en-NZ" sz="1108" kern="0" dirty="0">
              <a:solidFill>
                <a:sysClr val="window" lastClr="FFFFFF"/>
              </a:solidFill>
              <a:latin typeface="Times New Roman"/>
              <a:ea typeface="Times New Roman"/>
            </a:endParaRPr>
          </a:p>
        </p:txBody>
      </p:sp>
      <p:sp>
        <p:nvSpPr>
          <p:cNvPr id="35" name="Rectangle 34"/>
          <p:cNvSpPr/>
          <p:nvPr/>
        </p:nvSpPr>
        <p:spPr>
          <a:xfrm>
            <a:off x="10493456" y="5039913"/>
            <a:ext cx="1012623"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TTM Verifier</a:t>
            </a:r>
            <a:endParaRPr lang="en-NZ" sz="1108" kern="0" dirty="0">
              <a:solidFill>
                <a:sysClr val="window" lastClr="FFFFFF"/>
              </a:solidFill>
              <a:latin typeface="Times New Roman"/>
              <a:ea typeface="Times New Roman"/>
            </a:endParaRPr>
          </a:p>
        </p:txBody>
      </p:sp>
      <p:sp>
        <p:nvSpPr>
          <p:cNvPr id="36" name="Rectangle 35"/>
          <p:cNvSpPr/>
          <p:nvPr/>
        </p:nvSpPr>
        <p:spPr>
          <a:xfrm>
            <a:off x="9369468" y="5733690"/>
            <a:ext cx="1012874" cy="422031"/>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CoPTTM Trainer</a:t>
            </a:r>
            <a:endParaRPr lang="en-NZ" sz="1108" kern="0" dirty="0">
              <a:solidFill>
                <a:sysClr val="window" lastClr="FFFFFF"/>
              </a:solidFill>
              <a:latin typeface="Times New Roman"/>
              <a:ea typeface="Times New Roman"/>
            </a:endParaRPr>
          </a:p>
        </p:txBody>
      </p:sp>
      <p:sp>
        <p:nvSpPr>
          <p:cNvPr id="37" name="Text Box 181"/>
          <p:cNvSpPr txBox="1"/>
          <p:nvPr/>
        </p:nvSpPr>
        <p:spPr>
          <a:xfrm>
            <a:off x="7408316" y="4594535"/>
            <a:ext cx="1706173"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Specialist STMS</a:t>
            </a:r>
            <a:endParaRPr lang="en-NZ" sz="1108" kern="0" spc="185" dirty="0">
              <a:solidFill>
                <a:sysClr val="windowText" lastClr="000000"/>
              </a:solidFill>
              <a:latin typeface="Arial"/>
              <a:ea typeface="Calibri"/>
              <a:cs typeface="Times New Roman"/>
            </a:endParaRPr>
          </a:p>
        </p:txBody>
      </p:sp>
      <p:sp>
        <p:nvSpPr>
          <p:cNvPr id="38" name="Text Box 182"/>
          <p:cNvSpPr txBox="1"/>
          <p:nvPr/>
        </p:nvSpPr>
        <p:spPr>
          <a:xfrm>
            <a:off x="9233393" y="4594535"/>
            <a:ext cx="2382646" cy="278540"/>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Training and assessment</a:t>
            </a:r>
            <a:endParaRPr lang="en-NZ" sz="1108" kern="0" spc="185" dirty="0">
              <a:solidFill>
                <a:sysClr val="windowText" lastClr="000000"/>
              </a:solidFill>
              <a:latin typeface="Arial"/>
              <a:ea typeface="Calibri"/>
              <a:cs typeface="Times New Roman"/>
            </a:endParaRPr>
          </a:p>
        </p:txBody>
      </p:sp>
      <p:sp>
        <p:nvSpPr>
          <p:cNvPr id="39" name="Rectangle 38"/>
          <p:cNvSpPr/>
          <p:nvPr/>
        </p:nvSpPr>
        <p:spPr>
          <a:xfrm>
            <a:off x="3409708" y="4173009"/>
            <a:ext cx="3727773" cy="2290553"/>
          </a:xfrm>
          <a:prstGeom prst="rect">
            <a:avLst/>
          </a:prstGeom>
          <a:solidFill>
            <a:srgbClr val="4F81BD"/>
          </a:solidFill>
          <a:ln w="12700" cap="flat" cmpd="sng" algn="ctr">
            <a:solidFill>
              <a:srgbClr val="4F81B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40" name="Rectangle: Rounded Corners 49"/>
          <p:cNvSpPr/>
          <p:nvPr/>
        </p:nvSpPr>
        <p:spPr>
          <a:xfrm>
            <a:off x="3573941" y="4698203"/>
            <a:ext cx="3429896" cy="1630601"/>
          </a:xfrm>
          <a:prstGeom prst="rect">
            <a:avLst/>
          </a:prstGeom>
          <a:solidFill>
            <a:sysClr val="window" lastClr="FFFFFF"/>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662" kern="0">
              <a:solidFill>
                <a:sysClr val="window" lastClr="FFFFFF"/>
              </a:solidFill>
              <a:latin typeface="Calibri" panose="020F0502020204030204"/>
            </a:endParaRPr>
          </a:p>
        </p:txBody>
      </p:sp>
      <p:sp>
        <p:nvSpPr>
          <p:cNvPr id="41" name="Rectangle 40"/>
          <p:cNvSpPr/>
          <p:nvPr/>
        </p:nvSpPr>
        <p:spPr>
          <a:xfrm>
            <a:off x="3750917" y="5039914"/>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TMP Designer</a:t>
            </a:r>
            <a:endParaRPr lang="en-NZ" sz="1108" kern="0" dirty="0">
              <a:solidFill>
                <a:sysClr val="window" lastClr="FFFFFF"/>
              </a:solidFill>
              <a:latin typeface="Times New Roman"/>
              <a:ea typeface="Times New Roman"/>
            </a:endParaRPr>
          </a:p>
        </p:txBody>
      </p:sp>
      <p:sp>
        <p:nvSpPr>
          <p:cNvPr id="42" name="Rectangle 41"/>
          <p:cNvSpPr/>
          <p:nvPr/>
        </p:nvSpPr>
        <p:spPr>
          <a:xfrm>
            <a:off x="3750917" y="5734276"/>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TMP Approver</a:t>
            </a:r>
            <a:endParaRPr lang="en-NZ" sz="1108" kern="0" dirty="0">
              <a:solidFill>
                <a:sysClr val="window" lastClr="FFFFFF"/>
              </a:solidFill>
              <a:latin typeface="Times New Roman"/>
              <a:ea typeface="Times New Roman"/>
            </a:endParaRPr>
          </a:p>
        </p:txBody>
      </p:sp>
      <p:sp>
        <p:nvSpPr>
          <p:cNvPr id="43" name="Rectangle 42"/>
          <p:cNvSpPr/>
          <p:nvPr/>
        </p:nvSpPr>
        <p:spPr>
          <a:xfrm>
            <a:off x="5431040" y="5734276"/>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Corridor Manager and TMC</a:t>
            </a:r>
            <a:endParaRPr lang="en-NZ" sz="1108" kern="0" dirty="0">
              <a:solidFill>
                <a:sysClr val="window" lastClr="FFFFFF"/>
              </a:solidFill>
              <a:latin typeface="Times New Roman"/>
              <a:ea typeface="Times New Roman"/>
            </a:endParaRPr>
          </a:p>
        </p:txBody>
      </p:sp>
      <p:sp>
        <p:nvSpPr>
          <p:cNvPr id="44" name="Text Box 258"/>
          <p:cNvSpPr txBox="1"/>
          <p:nvPr/>
        </p:nvSpPr>
        <p:spPr>
          <a:xfrm>
            <a:off x="3574104" y="4594537"/>
            <a:ext cx="3428759" cy="278423"/>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844083">
              <a:defRPr/>
            </a:pPr>
            <a:r>
              <a:rPr lang="en-NZ" sz="1108" b="1" kern="0" spc="185" dirty="0">
                <a:solidFill>
                  <a:sysClr val="windowText" lastClr="000000"/>
                </a:solidFill>
                <a:latin typeface="Arial Narrow"/>
                <a:ea typeface="Calibri"/>
                <a:cs typeface="Times New Roman"/>
              </a:rPr>
              <a:t>Audit, planning and network management</a:t>
            </a:r>
            <a:endParaRPr lang="en-NZ" sz="1108" kern="0" spc="185" dirty="0">
              <a:solidFill>
                <a:sysClr val="windowText" lastClr="000000"/>
              </a:solidFill>
              <a:latin typeface="Arial"/>
              <a:ea typeface="Calibri"/>
              <a:cs typeface="Times New Roman"/>
            </a:endParaRPr>
          </a:p>
        </p:txBody>
      </p:sp>
      <p:cxnSp>
        <p:nvCxnSpPr>
          <p:cNvPr id="45" name="Connector: Elbow 54"/>
          <p:cNvCxnSpPr>
            <a:stCxn id="41" idx="2"/>
            <a:endCxn id="43" idx="0"/>
          </p:cNvCxnSpPr>
          <p:nvPr/>
        </p:nvCxnSpPr>
        <p:spPr>
          <a:xfrm rot="16200000" flipH="1">
            <a:off x="5150871" y="4757755"/>
            <a:ext cx="272918" cy="1680123"/>
          </a:xfrm>
          <a:prstGeom prst="bentConnector3">
            <a:avLst>
              <a:gd name="adj1" fmla="val 50000"/>
            </a:avLst>
          </a:prstGeom>
          <a:noFill/>
          <a:ln w="19050" cap="flat" cmpd="sng" algn="ctr">
            <a:solidFill>
              <a:srgbClr val="544A4F"/>
            </a:solidFill>
            <a:prstDash val="solid"/>
            <a:miter lim="800000"/>
            <a:tailEnd type="triangle"/>
          </a:ln>
          <a:effectLst/>
        </p:spPr>
      </p:cxnSp>
      <p:sp>
        <p:nvSpPr>
          <p:cNvPr id="47" name="Rectangle 46"/>
          <p:cNvSpPr/>
          <p:nvPr/>
        </p:nvSpPr>
        <p:spPr>
          <a:xfrm>
            <a:off x="5431040" y="5039914"/>
            <a:ext cx="1392702" cy="421445"/>
          </a:xfrm>
          <a:prstGeom prst="rect">
            <a:avLst/>
          </a:prstGeom>
          <a:solidFill>
            <a:srgbClr val="6FA8DB"/>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TTM Audit</a:t>
            </a:r>
            <a:endParaRPr lang="en-NZ" sz="1108" kern="0" dirty="0">
              <a:solidFill>
                <a:sysClr val="window" lastClr="FFFFFF"/>
              </a:solidFill>
              <a:latin typeface="Times New Roman"/>
              <a:ea typeface="Times New Roman"/>
            </a:endParaRPr>
          </a:p>
        </p:txBody>
      </p:sp>
      <p:sp>
        <p:nvSpPr>
          <p:cNvPr id="48" name="Rectangle 47"/>
          <p:cNvSpPr/>
          <p:nvPr/>
        </p:nvSpPr>
        <p:spPr>
          <a:xfrm>
            <a:off x="3676827" y="4131136"/>
            <a:ext cx="3184926" cy="505367"/>
          </a:xfrm>
          <a:prstGeom prst="rect">
            <a:avLst/>
          </a:prstGeom>
          <a:noFill/>
          <a:ln w="1270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00" kern="0" dirty="0">
                <a:solidFill>
                  <a:srgbClr val="FFFFFF"/>
                </a:solidFill>
                <a:latin typeface="Arial"/>
                <a:ea typeface="Calibri"/>
                <a:cs typeface="Times New Roman"/>
              </a:rPr>
              <a:t>For these learning blocks the person must be at least </a:t>
            </a:r>
            <a:br>
              <a:rPr lang="en-NZ" sz="900" kern="0" dirty="0">
                <a:solidFill>
                  <a:srgbClr val="FFFFFF"/>
                </a:solidFill>
                <a:latin typeface="Arial"/>
                <a:ea typeface="Calibri"/>
                <a:cs typeface="Times New Roman"/>
              </a:rPr>
            </a:br>
            <a:r>
              <a:rPr lang="en-NZ" sz="900" b="1" kern="0" dirty="0">
                <a:solidFill>
                  <a:srgbClr val="FFC000"/>
                </a:solidFill>
                <a:latin typeface="Arial"/>
                <a:ea typeface="Calibri"/>
                <a:cs typeface="Times New Roman"/>
              </a:rPr>
              <a:t>STMS Non-practising</a:t>
            </a:r>
            <a:r>
              <a:rPr lang="en-NZ" sz="900" kern="0" dirty="0">
                <a:solidFill>
                  <a:srgbClr val="FFC000"/>
                </a:solidFill>
                <a:latin typeface="Arial"/>
                <a:ea typeface="Calibri"/>
                <a:cs typeface="Times New Roman"/>
              </a:rPr>
              <a:t> </a:t>
            </a:r>
            <a:r>
              <a:rPr lang="en-NZ" sz="900" kern="0" dirty="0">
                <a:solidFill>
                  <a:srgbClr val="FFFFFF"/>
                </a:solidFill>
                <a:latin typeface="Arial"/>
                <a:ea typeface="Calibri"/>
                <a:cs typeface="Times New Roman"/>
              </a:rPr>
              <a:t>qualified for the level of road</a:t>
            </a:r>
            <a:endParaRPr lang="en-NZ" sz="900" kern="0" dirty="0">
              <a:solidFill>
                <a:sysClr val="windowText" lastClr="000000"/>
              </a:solidFill>
              <a:latin typeface="Times New Roman"/>
              <a:ea typeface="Times New Roman"/>
            </a:endParaRPr>
          </a:p>
        </p:txBody>
      </p:sp>
      <p:sp>
        <p:nvSpPr>
          <p:cNvPr id="49" name="Rectangle 48"/>
          <p:cNvSpPr/>
          <p:nvPr/>
        </p:nvSpPr>
        <p:spPr>
          <a:xfrm>
            <a:off x="8268522" y="4198342"/>
            <a:ext cx="2599710" cy="377940"/>
          </a:xfrm>
          <a:prstGeom prst="rect">
            <a:avLst/>
          </a:prstGeom>
          <a:noFill/>
          <a:ln w="1270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00" kern="0" dirty="0">
                <a:solidFill>
                  <a:srgbClr val="FFFFFF"/>
                </a:solidFill>
                <a:latin typeface="Arial"/>
                <a:ea typeface="Calibri"/>
                <a:cs typeface="Times New Roman"/>
              </a:rPr>
              <a:t>For these learning blocks the person must be </a:t>
            </a:r>
            <a:br>
              <a:rPr lang="en-NZ" sz="900" kern="0" dirty="0">
                <a:solidFill>
                  <a:srgbClr val="FFFFFF"/>
                </a:solidFill>
                <a:latin typeface="Arial"/>
                <a:ea typeface="Calibri"/>
                <a:cs typeface="Times New Roman"/>
              </a:rPr>
            </a:br>
            <a:r>
              <a:rPr lang="en-NZ" sz="900" b="1" kern="0" dirty="0">
                <a:solidFill>
                  <a:srgbClr val="FFC000"/>
                </a:solidFill>
                <a:latin typeface="Arial"/>
                <a:ea typeface="Calibri"/>
                <a:cs typeface="Times New Roman"/>
              </a:rPr>
              <a:t>STMS Practising </a:t>
            </a:r>
            <a:r>
              <a:rPr lang="en-NZ" sz="900" kern="0" dirty="0">
                <a:solidFill>
                  <a:srgbClr val="FFFFFF"/>
                </a:solidFill>
                <a:latin typeface="Arial"/>
                <a:ea typeface="Calibri"/>
                <a:cs typeface="Times New Roman"/>
              </a:rPr>
              <a:t>qualified for the level of road</a:t>
            </a:r>
            <a:endParaRPr lang="en-NZ" sz="900" kern="0" dirty="0">
              <a:solidFill>
                <a:sysClr val="windowText" lastClr="000000"/>
              </a:solidFill>
              <a:latin typeface="Times New Roman"/>
              <a:ea typeface="Times New Roman"/>
            </a:endParaRPr>
          </a:p>
        </p:txBody>
      </p:sp>
      <p:cxnSp>
        <p:nvCxnSpPr>
          <p:cNvPr id="56" name="Straight Arrow Connector 55"/>
          <p:cNvCxnSpPr>
            <a:stCxn id="41" idx="2"/>
            <a:endCxn id="42" idx="0"/>
          </p:cNvCxnSpPr>
          <p:nvPr/>
        </p:nvCxnSpPr>
        <p:spPr>
          <a:xfrm>
            <a:off x="4447268" y="5461357"/>
            <a:ext cx="0" cy="272918"/>
          </a:xfrm>
          <a:prstGeom prst="straightConnector1">
            <a:avLst/>
          </a:prstGeom>
          <a:noFill/>
          <a:ln w="19050" cap="flat" cmpd="sng" algn="ctr">
            <a:solidFill>
              <a:srgbClr val="544A4F"/>
            </a:solidFill>
            <a:prstDash val="solid"/>
            <a:miter lim="800000"/>
            <a:tailEnd type="triangle"/>
          </a:ln>
          <a:effectLst/>
        </p:spPr>
      </p:cxnSp>
      <p:sp>
        <p:nvSpPr>
          <p:cNvPr id="50" name="Rectangle 49"/>
          <p:cNvSpPr/>
          <p:nvPr/>
        </p:nvSpPr>
        <p:spPr>
          <a:xfrm>
            <a:off x="4037275" y="1224183"/>
            <a:ext cx="825642" cy="210726"/>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TTM Mentor</a:t>
            </a:r>
            <a:endParaRPr lang="en-NZ" sz="923" kern="0" dirty="0">
              <a:solidFill>
                <a:sysClr val="window" lastClr="FFFFFF"/>
              </a:solidFill>
              <a:latin typeface="Times New Roman"/>
              <a:ea typeface="Times New Roman"/>
            </a:endParaRPr>
          </a:p>
        </p:txBody>
      </p:sp>
      <p:sp>
        <p:nvSpPr>
          <p:cNvPr id="53" name="Rectangle 52"/>
          <p:cNvSpPr/>
          <p:nvPr/>
        </p:nvSpPr>
        <p:spPr>
          <a:xfrm>
            <a:off x="5955390" y="1224183"/>
            <a:ext cx="974217" cy="210726"/>
          </a:xfrm>
          <a:prstGeom prst="rect">
            <a:avLst/>
          </a:prstGeom>
          <a:solidFill>
            <a:srgbClr val="9BBB59"/>
          </a:solidFill>
          <a:ln w="19050">
            <a:solidFill>
              <a:schemeClr val="accent3"/>
            </a:solid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CoPTTM Trainer </a:t>
            </a:r>
            <a:endParaRPr lang="en-NZ" sz="923" kern="0" dirty="0">
              <a:solidFill>
                <a:sysClr val="window" lastClr="FFFFFF"/>
              </a:solidFill>
              <a:latin typeface="Times New Roman"/>
              <a:ea typeface="Times New Roman"/>
            </a:endParaRPr>
          </a:p>
        </p:txBody>
      </p:sp>
      <p:sp>
        <p:nvSpPr>
          <p:cNvPr id="54" name="Rectangle 53"/>
          <p:cNvSpPr/>
          <p:nvPr/>
        </p:nvSpPr>
        <p:spPr>
          <a:xfrm>
            <a:off x="7013034" y="1224183"/>
            <a:ext cx="1001620" cy="210726"/>
          </a:xfrm>
          <a:prstGeom prst="rect">
            <a:avLst/>
          </a:prstGeom>
          <a:solidFill>
            <a:srgbClr val="6FA8DB"/>
          </a:solidFill>
          <a:ln w="19050">
            <a:solidFill>
              <a:srgbClr val="6FA8DB"/>
            </a:solid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923" b="1" kern="0" dirty="0">
                <a:solidFill>
                  <a:sysClr val="window" lastClr="FFFFFF"/>
                </a:solidFill>
                <a:latin typeface="Arial Narrow"/>
                <a:ea typeface="Calibri"/>
              </a:rPr>
              <a:t>Specialist Trainer</a:t>
            </a:r>
            <a:endParaRPr lang="en-NZ" sz="923" kern="0" dirty="0">
              <a:solidFill>
                <a:sysClr val="window" lastClr="FFFFFF"/>
              </a:solidFill>
              <a:latin typeface="Times New Roman"/>
              <a:ea typeface="Times New Roman"/>
            </a:endParaRPr>
          </a:p>
        </p:txBody>
      </p:sp>
      <p:sp>
        <p:nvSpPr>
          <p:cNvPr id="55" name="Rectangle 54"/>
          <p:cNvSpPr/>
          <p:nvPr/>
        </p:nvSpPr>
        <p:spPr>
          <a:xfrm>
            <a:off x="4946344" y="1224183"/>
            <a:ext cx="925619" cy="210726"/>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spcAft>
                <a:spcPts val="554"/>
              </a:spcAft>
              <a:defRPr/>
            </a:pPr>
            <a:r>
              <a:rPr lang="en-NZ" sz="923" b="1" kern="0" dirty="0">
                <a:solidFill>
                  <a:sysClr val="window" lastClr="FFFFFF"/>
                </a:solidFill>
                <a:latin typeface="Arial Narrow"/>
                <a:ea typeface="Calibri"/>
              </a:rPr>
              <a:t>eLearning pack</a:t>
            </a:r>
            <a:endParaRPr lang="en-NZ" sz="923" kern="0" dirty="0">
              <a:solidFill>
                <a:sysClr val="window" lastClr="FFFFFF"/>
              </a:solidFill>
              <a:latin typeface="Times New Roman"/>
              <a:ea typeface="Times New Roman"/>
            </a:endParaRPr>
          </a:p>
        </p:txBody>
      </p:sp>
      <p:sp>
        <p:nvSpPr>
          <p:cNvPr id="57" name="Rectangle 56"/>
          <p:cNvSpPr/>
          <p:nvPr/>
        </p:nvSpPr>
        <p:spPr>
          <a:xfrm>
            <a:off x="7569412" y="5794294"/>
            <a:ext cx="1392702" cy="377246"/>
          </a:xfrm>
          <a:prstGeom prst="rect">
            <a:avLst/>
          </a:prstGeom>
          <a:solidFill>
            <a:srgbClr val="6FA8DB"/>
          </a:solidFill>
          <a:ln w="19050" cap="flat" cmpd="sng" algn="ctr">
            <a:solidFill>
              <a:srgbClr val="6FA8DB"/>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Events</a:t>
            </a:r>
            <a:endParaRPr lang="en-NZ" sz="1108" kern="0" dirty="0">
              <a:solidFill>
                <a:sysClr val="window" lastClr="FFFFFF"/>
              </a:solidFill>
              <a:latin typeface="Times New Roman"/>
              <a:ea typeface="Times New Roman"/>
            </a:endParaRPr>
          </a:p>
          <a:p>
            <a:pPr marL="168524" indent="-83529" defTabSz="844083">
              <a:spcBef>
                <a:spcPts val="185"/>
              </a:spcBef>
              <a:spcAft>
                <a:spcPts val="185"/>
              </a:spcAft>
              <a:buFont typeface="Symbol"/>
              <a:buChar char=""/>
              <a:defRPr/>
            </a:pPr>
            <a:r>
              <a:rPr lang="en-NZ" sz="923" b="1" kern="0" dirty="0">
                <a:solidFill>
                  <a:sysClr val="window" lastClr="FFFFFF"/>
                </a:solidFill>
                <a:latin typeface="Arial"/>
                <a:ea typeface="Calibri"/>
                <a:cs typeface="Times New Roman"/>
              </a:rPr>
              <a:t>Barriers</a:t>
            </a:r>
            <a:r>
              <a:rPr lang="en-NZ" sz="1108" b="1" kern="0" dirty="0">
                <a:solidFill>
                  <a:sysClr val="window" lastClr="FFFFFF"/>
                </a:solidFill>
                <a:latin typeface="Arial Narrow"/>
                <a:ea typeface="Calibri"/>
              </a:rPr>
              <a:t> </a:t>
            </a:r>
            <a:endParaRPr lang="en-NZ" sz="1108" kern="0" dirty="0">
              <a:solidFill>
                <a:sysClr val="window" lastClr="FFFFFF"/>
              </a:solidFill>
              <a:latin typeface="Times New Roman"/>
              <a:ea typeface="Times New Roman"/>
            </a:endParaRPr>
          </a:p>
        </p:txBody>
      </p:sp>
      <p:sp>
        <p:nvSpPr>
          <p:cNvPr id="59" name="Rectangle 58"/>
          <p:cNvSpPr/>
          <p:nvPr/>
        </p:nvSpPr>
        <p:spPr>
          <a:xfrm>
            <a:off x="6159355" y="2504126"/>
            <a:ext cx="296697" cy="301628"/>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64" name="Rectangle 63"/>
          <p:cNvSpPr/>
          <p:nvPr/>
        </p:nvSpPr>
        <p:spPr>
          <a:xfrm>
            <a:off x="7632947"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66" name="Rectangle 65"/>
          <p:cNvSpPr/>
          <p:nvPr/>
        </p:nvSpPr>
        <p:spPr>
          <a:xfrm>
            <a:off x="3964124" y="970087"/>
            <a:ext cx="1121361"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r>
              <a:rPr lang="en-NZ" sz="923" i="1" kern="0" dirty="0">
                <a:solidFill>
                  <a:prstClr val="black"/>
                </a:solidFill>
                <a:latin typeface="Arial Narrow"/>
                <a:ea typeface="Calibri"/>
              </a:rPr>
              <a:t>Delivery</a:t>
            </a:r>
            <a:r>
              <a:rPr lang="en-NZ" sz="923" i="1" kern="0" dirty="0">
                <a:solidFill>
                  <a:sysClr val="window" lastClr="FFFFFF"/>
                </a:solidFill>
                <a:latin typeface="Arial Narrow"/>
                <a:ea typeface="Calibri"/>
              </a:rPr>
              <a:t> </a:t>
            </a:r>
            <a:r>
              <a:rPr lang="en-NZ" sz="923" i="1" kern="0" dirty="0">
                <a:solidFill>
                  <a:prstClr val="black"/>
                </a:solidFill>
                <a:latin typeface="Arial Narrow"/>
                <a:ea typeface="Calibri"/>
              </a:rPr>
              <a:t>options</a:t>
            </a:r>
          </a:p>
        </p:txBody>
      </p:sp>
      <p:sp>
        <p:nvSpPr>
          <p:cNvPr id="60" name="Rectangle 59"/>
          <p:cNvSpPr/>
          <p:nvPr/>
        </p:nvSpPr>
        <p:spPr>
          <a:xfrm>
            <a:off x="5798446" y="2042527"/>
            <a:ext cx="654462" cy="303862"/>
          </a:xfrm>
          <a:prstGeom prst="rect">
            <a:avLst/>
          </a:prstGeom>
          <a:solidFill>
            <a:srgbClr val="C0504D"/>
          </a:solidFill>
          <a:ln w="19050" cap="flat" cmpd="sng" algn="ctr">
            <a:solidFill>
              <a:srgbClr val="C0504D"/>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endParaRPr lang="en-NZ" sz="1108" kern="0" dirty="0">
              <a:solidFill>
                <a:sysClr val="window" lastClr="FFFFFF"/>
              </a:solidFill>
              <a:latin typeface="Times New Roman"/>
              <a:ea typeface="Times New Roman"/>
            </a:endParaRPr>
          </a:p>
        </p:txBody>
      </p:sp>
      <p:sp>
        <p:nvSpPr>
          <p:cNvPr id="61" name="Rectangle 60"/>
          <p:cNvSpPr/>
          <p:nvPr/>
        </p:nvSpPr>
        <p:spPr>
          <a:xfrm>
            <a:off x="5151647" y="2042527"/>
            <a:ext cx="654462" cy="303862"/>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65" name="Rectangle 64"/>
          <p:cNvSpPr/>
          <p:nvPr/>
        </p:nvSpPr>
        <p:spPr>
          <a:xfrm>
            <a:off x="5358289" y="2037838"/>
            <a:ext cx="909711" cy="303862"/>
          </a:xfrm>
          <a:prstGeom prst="rect">
            <a:avLst/>
          </a:prstGeom>
          <a:no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defRPr/>
            </a:pPr>
            <a:r>
              <a:rPr lang="en-NZ" sz="1108" b="1" kern="0" dirty="0">
                <a:solidFill>
                  <a:sysClr val="window" lastClr="FFFFFF"/>
                </a:solidFill>
                <a:latin typeface="Arial Narrow"/>
                <a:ea typeface="Calibri"/>
              </a:rPr>
              <a:t>TTM Worker</a:t>
            </a:r>
            <a:endParaRPr lang="en-NZ" sz="1108" kern="0" dirty="0">
              <a:solidFill>
                <a:sysClr val="window" lastClr="FFFFFF"/>
              </a:solidFill>
              <a:latin typeface="Times New Roman"/>
              <a:ea typeface="Times New Roman"/>
            </a:endParaRPr>
          </a:p>
        </p:txBody>
      </p:sp>
      <p:cxnSp>
        <p:nvCxnSpPr>
          <p:cNvPr id="68" name="Straight Arrow Connector 67"/>
          <p:cNvCxnSpPr/>
          <p:nvPr/>
        </p:nvCxnSpPr>
        <p:spPr>
          <a:xfrm>
            <a:off x="8331077" y="1256962"/>
            <a:ext cx="436098" cy="0"/>
          </a:xfrm>
          <a:prstGeom prst="straightConnector1">
            <a:avLst/>
          </a:prstGeom>
          <a:noFill/>
          <a:ln w="19050" cap="flat" cmpd="sng" algn="ctr">
            <a:solidFill>
              <a:srgbClr val="544A4F"/>
            </a:solidFill>
            <a:prstDash val="solid"/>
            <a:miter lim="800000"/>
            <a:tailEnd type="triangle"/>
          </a:ln>
          <a:effectLst/>
        </p:spPr>
      </p:cxnSp>
      <p:sp>
        <p:nvSpPr>
          <p:cNvPr id="69" name="Text Box 2"/>
          <p:cNvSpPr txBox="1"/>
          <p:nvPr/>
        </p:nvSpPr>
        <p:spPr>
          <a:xfrm>
            <a:off x="8739040" y="1143014"/>
            <a:ext cx="2916332" cy="256850"/>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spcBef>
                <a:spcPts val="554"/>
              </a:spcBef>
              <a:spcAft>
                <a:spcPts val="554"/>
              </a:spcAft>
            </a:pPr>
            <a:r>
              <a:rPr lang="en-NZ" sz="1000" dirty="0">
                <a:solidFill>
                  <a:prstClr val="black"/>
                </a:solidFill>
                <a:latin typeface="Arial Narrow" panose="020B0606020202030204" pitchFamily="34" charset="0"/>
                <a:ea typeface="Calibri"/>
                <a:cs typeface="Times New Roman"/>
              </a:rPr>
              <a:t>Requires completion before starting next learning block</a:t>
            </a:r>
          </a:p>
        </p:txBody>
      </p:sp>
      <p:sp>
        <p:nvSpPr>
          <p:cNvPr id="71" name="Rectangle 70"/>
          <p:cNvSpPr/>
          <p:nvPr/>
        </p:nvSpPr>
        <p:spPr>
          <a:xfrm>
            <a:off x="3403419" y="974155"/>
            <a:ext cx="397024" cy="554467"/>
          </a:xfrm>
          <a:prstGeom prst="rect">
            <a:avLst/>
          </a:prstGeom>
          <a:solidFill>
            <a:schemeClr val="bg2">
              <a:lumMod val="50000"/>
            </a:schemeClr>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70" name="Rectangle 69"/>
          <p:cNvSpPr/>
          <p:nvPr/>
        </p:nvSpPr>
        <p:spPr>
          <a:xfrm>
            <a:off x="3410134" y="1097258"/>
            <a:ext cx="417977"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r>
              <a:rPr lang="en-NZ" sz="1108" b="1" kern="0" dirty="0">
                <a:solidFill>
                  <a:prstClr val="white"/>
                </a:solidFill>
                <a:latin typeface="Arial Narrow"/>
                <a:ea typeface="Calibri"/>
              </a:rPr>
              <a:t>KEY</a:t>
            </a:r>
          </a:p>
        </p:txBody>
      </p:sp>
      <p:sp>
        <p:nvSpPr>
          <p:cNvPr id="72" name="Rectangle 71"/>
          <p:cNvSpPr/>
          <p:nvPr/>
        </p:nvSpPr>
        <p:spPr>
          <a:xfrm>
            <a:off x="8041218" y="981341"/>
            <a:ext cx="1121361" cy="29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r>
              <a:rPr lang="en-NZ" sz="923" i="1" kern="0" dirty="0">
                <a:solidFill>
                  <a:prstClr val="black"/>
                </a:solidFill>
                <a:latin typeface="Arial Narrow"/>
                <a:ea typeface="Calibri"/>
              </a:rPr>
              <a:t>Prerequisites</a:t>
            </a:r>
          </a:p>
        </p:txBody>
      </p:sp>
      <p:sp>
        <p:nvSpPr>
          <p:cNvPr id="73" name="Title 60">
            <a:extLst>
              <a:ext uri="{FF2B5EF4-FFF2-40B4-BE49-F238E27FC236}">
                <a16:creationId xmlns:a16="http://schemas.microsoft.com/office/drawing/2014/main" id="{8D7A933C-8F7A-4EDC-9A90-AD93DC9FD142}"/>
              </a:ext>
            </a:extLst>
          </p:cNvPr>
          <p:cNvSpPr>
            <a:spLocks noGrp="1"/>
          </p:cNvSpPr>
          <p:nvPr>
            <p:ph type="title"/>
          </p:nvPr>
        </p:nvSpPr>
        <p:spPr>
          <a:xfrm>
            <a:off x="3411466" y="378519"/>
            <a:ext cx="8346831" cy="495954"/>
          </a:xfrm>
          <a:prstGeom prst="rect">
            <a:avLst/>
          </a:prstGeom>
          <a:solidFill>
            <a:schemeClr val="bg2">
              <a:lumMod val="50000"/>
            </a:schemeClr>
          </a:solidFill>
          <a:ln>
            <a:noFill/>
          </a:ln>
          <a:effectLst/>
        </p:spPr>
        <p:style>
          <a:lnRef idx="2">
            <a:schemeClr val="accent2"/>
          </a:lnRef>
          <a:fillRef idx="1">
            <a:schemeClr val="lt1"/>
          </a:fillRef>
          <a:effectRef idx="0">
            <a:schemeClr val="accent2"/>
          </a:effectRef>
          <a:fontRef idx="minor">
            <a:schemeClr val="dk1"/>
          </a:fontRef>
        </p:style>
        <p:txBody>
          <a:bodyPr>
            <a:noAutofit/>
          </a:bodyPr>
          <a:lstStyle/>
          <a:p>
            <a:pPr algn="ctr"/>
            <a:r>
              <a:rPr lang="en-NZ" kern="0" spc="185" dirty="0">
                <a:solidFill>
                  <a:schemeClr val="bg1"/>
                </a:solidFill>
                <a:latin typeface="Arial Narrow"/>
                <a:ea typeface="Calibri"/>
                <a:cs typeface="Times New Roman"/>
              </a:rPr>
              <a:t>Map of CoPTTM learning blocks</a:t>
            </a:r>
          </a:p>
        </p:txBody>
      </p:sp>
      <p:grpSp>
        <p:nvGrpSpPr>
          <p:cNvPr id="2" name="Group 1"/>
          <p:cNvGrpSpPr/>
          <p:nvPr/>
        </p:nvGrpSpPr>
        <p:grpSpPr>
          <a:xfrm>
            <a:off x="10174305" y="2092454"/>
            <a:ext cx="1393522" cy="422031"/>
            <a:chOff x="7763290" y="1981074"/>
            <a:chExt cx="1509649" cy="457200"/>
          </a:xfrm>
        </p:grpSpPr>
        <p:sp>
          <p:nvSpPr>
            <p:cNvPr id="24" name="Rectangle 23"/>
            <p:cNvSpPr/>
            <p:nvPr/>
          </p:nvSpPr>
          <p:spPr>
            <a:xfrm>
              <a:off x="7764179" y="1981074"/>
              <a:ext cx="1508760" cy="457200"/>
            </a:xfrm>
            <a:prstGeom prst="rect">
              <a:avLst/>
            </a:prstGeom>
            <a:solidFill>
              <a:srgbClr val="9BBB59"/>
            </a:solid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76" name="Rectangle 75"/>
            <p:cNvSpPr/>
            <p:nvPr/>
          </p:nvSpPr>
          <p:spPr>
            <a:xfrm>
              <a:off x="7773552" y="1990798"/>
              <a:ext cx="728463" cy="437752"/>
            </a:xfrm>
            <a:prstGeom prst="rect">
              <a:avLst/>
            </a:prstGeom>
            <a:solidFill>
              <a:srgbClr val="544A4F"/>
            </a:solidFill>
            <a:ln w="19050" cap="flat" cmpd="sng" algn="ctr">
              <a:solidFill>
                <a:srgbClr val="544A4F"/>
              </a:solid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r" defTabSz="844083">
                <a:defRPr/>
              </a:pPr>
              <a:endParaRPr lang="en-NZ" sz="1108" kern="0" dirty="0">
                <a:solidFill>
                  <a:sysClr val="window" lastClr="FFFFFF"/>
                </a:solidFill>
                <a:latin typeface="Times New Roman"/>
                <a:ea typeface="Times New Roman"/>
              </a:endParaRPr>
            </a:p>
          </p:txBody>
        </p:sp>
        <p:sp>
          <p:nvSpPr>
            <p:cNvPr id="74" name="Rectangle 73"/>
            <p:cNvSpPr/>
            <p:nvPr/>
          </p:nvSpPr>
          <p:spPr>
            <a:xfrm>
              <a:off x="7763290" y="1981074"/>
              <a:ext cx="1508760" cy="457200"/>
            </a:xfrm>
            <a:prstGeom prst="rect">
              <a:avLst/>
            </a:prstGeom>
            <a:noFill/>
            <a:ln>
              <a:noFill/>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r>
                <a:rPr lang="en-NZ" sz="1108" b="1" kern="0" dirty="0">
                  <a:solidFill>
                    <a:sysClr val="window" lastClr="FFFFFF"/>
                  </a:solidFill>
                  <a:latin typeface="Arial Narrow"/>
                  <a:ea typeface="Calibri"/>
                </a:rPr>
                <a:t>Manager of activities requiring TTM</a:t>
              </a:r>
              <a:endParaRPr lang="en-NZ" sz="1108" kern="0" dirty="0">
                <a:solidFill>
                  <a:sysClr val="window" lastClr="FFFFFF"/>
                </a:solidFill>
                <a:latin typeface="Times New Roman"/>
                <a:ea typeface="Times New Roman"/>
              </a:endParaRPr>
            </a:p>
          </p:txBody>
        </p:sp>
      </p:grpSp>
      <p:sp>
        <p:nvSpPr>
          <p:cNvPr id="75" name="Rectangle 74">
            <a:extLst>
              <a:ext uri="{FF2B5EF4-FFF2-40B4-BE49-F238E27FC236}">
                <a16:creationId xmlns:a16="http://schemas.microsoft.com/office/drawing/2014/main" id="{64BA1FD3-4532-4F7B-8C0C-43B80129F871}"/>
              </a:ext>
            </a:extLst>
          </p:cNvPr>
          <p:cNvSpPr/>
          <p:nvPr/>
        </p:nvSpPr>
        <p:spPr>
          <a:xfrm>
            <a:off x="6134737"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sp>
        <p:nvSpPr>
          <p:cNvPr id="77" name="Rectangle 76">
            <a:extLst>
              <a:ext uri="{FF2B5EF4-FFF2-40B4-BE49-F238E27FC236}">
                <a16:creationId xmlns:a16="http://schemas.microsoft.com/office/drawing/2014/main" id="{A3AE58C5-F56F-44B1-8D89-B792DB0009DC}"/>
              </a:ext>
            </a:extLst>
          </p:cNvPr>
          <p:cNvSpPr/>
          <p:nvPr/>
        </p:nvSpPr>
        <p:spPr>
          <a:xfrm>
            <a:off x="4597842" y="3590691"/>
            <a:ext cx="240883" cy="305723"/>
          </a:xfrm>
          <a:prstGeom prst="rect">
            <a:avLst/>
          </a:prstGeom>
          <a:solidFill>
            <a:srgbClr val="C0504D"/>
          </a:solidFill>
          <a:ln w="1905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defRPr/>
            </a:pPr>
            <a:endParaRPr lang="en-NZ" sz="1108" kern="0" dirty="0">
              <a:solidFill>
                <a:sysClr val="window" lastClr="FFFFFF"/>
              </a:solidFill>
              <a:latin typeface="Times New Roman"/>
              <a:ea typeface="Times New Roman"/>
            </a:endParaRPr>
          </a:p>
        </p:txBody>
      </p:sp>
      <p:cxnSp>
        <p:nvCxnSpPr>
          <p:cNvPr id="78" name="Straight Arrow Connector 77">
            <a:extLst>
              <a:ext uri="{FF2B5EF4-FFF2-40B4-BE49-F238E27FC236}">
                <a16:creationId xmlns:a16="http://schemas.microsoft.com/office/drawing/2014/main" id="{7180930D-EBBE-496A-95FC-774DA3F18A34}"/>
              </a:ext>
            </a:extLst>
          </p:cNvPr>
          <p:cNvCxnSpPr/>
          <p:nvPr/>
        </p:nvCxnSpPr>
        <p:spPr>
          <a:xfrm>
            <a:off x="8331077" y="1411707"/>
            <a:ext cx="436098" cy="0"/>
          </a:xfrm>
          <a:prstGeom prst="straightConnector1">
            <a:avLst/>
          </a:prstGeom>
          <a:noFill/>
          <a:ln w="19050" cap="flat" cmpd="sng" algn="ctr">
            <a:solidFill>
              <a:srgbClr val="544A4F"/>
            </a:solidFill>
            <a:prstDash val="sysDot"/>
            <a:miter lim="800000"/>
            <a:tailEnd type="triangle"/>
          </a:ln>
          <a:effectLst/>
        </p:spPr>
      </p:cxnSp>
      <p:sp>
        <p:nvSpPr>
          <p:cNvPr id="79" name="Text Box 2">
            <a:extLst>
              <a:ext uri="{FF2B5EF4-FFF2-40B4-BE49-F238E27FC236}">
                <a16:creationId xmlns:a16="http://schemas.microsoft.com/office/drawing/2014/main" id="{40AF357A-7CC6-4CFA-912E-2267AFBB1DEC}"/>
              </a:ext>
            </a:extLst>
          </p:cNvPr>
          <p:cNvSpPr txBox="1"/>
          <p:nvPr/>
        </p:nvSpPr>
        <p:spPr>
          <a:xfrm>
            <a:off x="8739040" y="1304792"/>
            <a:ext cx="2916332" cy="256850"/>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spcBef>
                <a:spcPts val="554"/>
              </a:spcBef>
              <a:spcAft>
                <a:spcPts val="554"/>
              </a:spcAft>
            </a:pPr>
            <a:r>
              <a:rPr lang="en-NZ" sz="1000" dirty="0">
                <a:solidFill>
                  <a:prstClr val="black"/>
                </a:solidFill>
                <a:latin typeface="Arial Narrow" panose="020B0606020202030204" pitchFamily="34" charset="0"/>
                <a:ea typeface="Calibri"/>
                <a:cs typeface="Times New Roman"/>
              </a:rPr>
              <a:t>Learning block can be combined with next learning block</a:t>
            </a:r>
          </a:p>
        </p:txBody>
      </p:sp>
      <p:sp>
        <p:nvSpPr>
          <p:cNvPr id="80" name="Title 1">
            <a:extLst>
              <a:ext uri="{FF2B5EF4-FFF2-40B4-BE49-F238E27FC236}">
                <a16:creationId xmlns:a16="http://schemas.microsoft.com/office/drawing/2014/main" id="{93B48963-56C4-44CF-A9D1-D3327C7CEC2C}"/>
              </a:ext>
            </a:extLst>
          </p:cNvPr>
          <p:cNvSpPr txBox="1">
            <a:spLocks/>
          </p:cNvSpPr>
          <p:nvPr/>
        </p:nvSpPr>
        <p:spPr bwMode="auto">
          <a:xfrm>
            <a:off x="68095" y="335280"/>
            <a:ext cx="2889114" cy="577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456B"/>
                </a:solidFill>
                <a:latin typeface="Arial" pitchFamily="34" charset="0"/>
                <a:cs typeface="Arial" pitchFamily="34" charset="0"/>
              </a:defRPr>
            </a:lvl2pPr>
            <a:lvl3pPr algn="l" rtl="0" eaLnBrk="0" fontAlgn="base" hangingPunct="0">
              <a:spcBef>
                <a:spcPct val="0"/>
              </a:spcBef>
              <a:spcAft>
                <a:spcPct val="0"/>
              </a:spcAft>
              <a:defRPr sz="3200" b="1">
                <a:solidFill>
                  <a:srgbClr val="00456B"/>
                </a:solidFill>
                <a:latin typeface="Arial" pitchFamily="34" charset="0"/>
                <a:cs typeface="Arial" pitchFamily="34" charset="0"/>
              </a:defRPr>
            </a:lvl3pPr>
            <a:lvl4pPr algn="l" rtl="0" eaLnBrk="0" fontAlgn="base" hangingPunct="0">
              <a:spcBef>
                <a:spcPct val="0"/>
              </a:spcBef>
              <a:spcAft>
                <a:spcPct val="0"/>
              </a:spcAft>
              <a:defRPr sz="3200" b="1">
                <a:solidFill>
                  <a:srgbClr val="00456B"/>
                </a:solidFill>
                <a:latin typeface="Arial" pitchFamily="34" charset="0"/>
                <a:cs typeface="Arial" pitchFamily="34" charset="0"/>
              </a:defRPr>
            </a:lvl4pPr>
            <a:lvl5pPr algn="l" rtl="0" eaLnBrk="0" fontAlgn="base" hangingPunct="0">
              <a:spcBef>
                <a:spcPct val="0"/>
              </a:spcBef>
              <a:spcAft>
                <a:spcPct val="0"/>
              </a:spcAft>
              <a:defRPr sz="3200" b="1">
                <a:solidFill>
                  <a:srgbClr val="00456B"/>
                </a:solidFill>
                <a:latin typeface="Arial" pitchFamily="34" charset="0"/>
                <a:cs typeface="Arial" pitchFamily="34" charset="0"/>
              </a:defRPr>
            </a:lvl5pPr>
            <a:lvl6pPr marL="457200" algn="l" rtl="0" fontAlgn="base">
              <a:spcBef>
                <a:spcPct val="0"/>
              </a:spcBef>
              <a:spcAft>
                <a:spcPct val="0"/>
              </a:spcAft>
              <a:defRPr sz="3200" b="1">
                <a:solidFill>
                  <a:srgbClr val="00456B"/>
                </a:solidFill>
                <a:latin typeface="Arial" pitchFamily="34" charset="0"/>
                <a:cs typeface="Arial" pitchFamily="34" charset="0"/>
              </a:defRPr>
            </a:lvl6pPr>
            <a:lvl7pPr marL="914400" algn="l" rtl="0" fontAlgn="base">
              <a:spcBef>
                <a:spcPct val="0"/>
              </a:spcBef>
              <a:spcAft>
                <a:spcPct val="0"/>
              </a:spcAft>
              <a:defRPr sz="3200" b="1">
                <a:solidFill>
                  <a:srgbClr val="00456B"/>
                </a:solidFill>
                <a:latin typeface="Arial" pitchFamily="34" charset="0"/>
                <a:cs typeface="Arial" pitchFamily="34" charset="0"/>
              </a:defRPr>
            </a:lvl7pPr>
            <a:lvl8pPr marL="1371600" algn="l" rtl="0" fontAlgn="base">
              <a:spcBef>
                <a:spcPct val="0"/>
              </a:spcBef>
              <a:spcAft>
                <a:spcPct val="0"/>
              </a:spcAft>
              <a:defRPr sz="3200" b="1">
                <a:solidFill>
                  <a:srgbClr val="00456B"/>
                </a:solidFill>
                <a:latin typeface="Arial" pitchFamily="34" charset="0"/>
                <a:cs typeface="Arial" pitchFamily="34" charset="0"/>
              </a:defRPr>
            </a:lvl8pPr>
            <a:lvl9pPr marL="1828800" algn="l" rtl="0" fontAlgn="base">
              <a:spcBef>
                <a:spcPct val="0"/>
              </a:spcBef>
              <a:spcAft>
                <a:spcPct val="0"/>
              </a:spcAft>
              <a:defRPr sz="3200" b="1">
                <a:solidFill>
                  <a:srgbClr val="00456B"/>
                </a:solidFill>
                <a:latin typeface="Arial" pitchFamily="34" charset="0"/>
                <a:cs typeface="Arial" pitchFamily="34" charset="0"/>
              </a:defRPr>
            </a:lvl9pPr>
          </a:lstStyle>
          <a:p>
            <a:r>
              <a:rPr lang="en-NZ"/>
              <a:t>Map of learning blocks</a:t>
            </a:r>
            <a:endParaRPr lang="en-NZ" dirty="0"/>
          </a:p>
        </p:txBody>
      </p:sp>
    </p:spTree>
    <p:custDataLst>
      <p:tags r:id="rId1"/>
    </p:custDataLst>
    <p:extLst>
      <p:ext uri="{BB962C8B-B14F-4D97-AF65-F5344CB8AC3E}">
        <p14:creationId xmlns:p14="http://schemas.microsoft.com/office/powerpoint/2010/main" val="2713006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60BEF1F-F19A-4681-A1A5-A090BB46AD7D}"/>
              </a:ext>
            </a:extLst>
          </p:cNvPr>
          <p:cNvSpPr/>
          <p:nvPr/>
        </p:nvSpPr>
        <p:spPr>
          <a:xfrm>
            <a:off x="3271761" y="1188720"/>
            <a:ext cx="2395728" cy="3830320"/>
          </a:xfrm>
          <a:prstGeom prst="roundRect">
            <a:avLst>
              <a:gd name="adj" fmla="val 8120"/>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Rounded Corners 12">
            <a:extLst>
              <a:ext uri="{FF2B5EF4-FFF2-40B4-BE49-F238E27FC236}">
                <a16:creationId xmlns:a16="http://schemas.microsoft.com/office/drawing/2014/main" id="{AC5F0895-7CCD-4EED-8C0A-D4247897768D}"/>
              </a:ext>
            </a:extLst>
          </p:cNvPr>
          <p:cNvSpPr/>
          <p:nvPr/>
        </p:nvSpPr>
        <p:spPr>
          <a:xfrm>
            <a:off x="6228321" y="1188720"/>
            <a:ext cx="2395728" cy="3830320"/>
          </a:xfrm>
          <a:prstGeom prst="roundRect">
            <a:avLst>
              <a:gd name="adj" fmla="val 8120"/>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2.62"</a:t>
            </a:r>
          </a:p>
        </p:txBody>
      </p:sp>
      <p:sp>
        <p:nvSpPr>
          <p:cNvPr id="14" name="Rectangle: Rounded Corners 13">
            <a:extLst>
              <a:ext uri="{FF2B5EF4-FFF2-40B4-BE49-F238E27FC236}">
                <a16:creationId xmlns:a16="http://schemas.microsoft.com/office/drawing/2014/main" id="{EDF14379-8A31-424C-850E-10C408432777}"/>
              </a:ext>
            </a:extLst>
          </p:cNvPr>
          <p:cNvSpPr/>
          <p:nvPr/>
        </p:nvSpPr>
        <p:spPr>
          <a:xfrm>
            <a:off x="9164561" y="1188720"/>
            <a:ext cx="2395728" cy="3830320"/>
          </a:xfrm>
          <a:prstGeom prst="roundRect">
            <a:avLst>
              <a:gd name="adj" fmla="val 8120"/>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487C9DCD-7114-4F79-AA6E-071191F940E8}"/>
              </a:ext>
            </a:extLst>
          </p:cNvPr>
          <p:cNvSpPr>
            <a:spLocks noGrp="1"/>
          </p:cNvSpPr>
          <p:nvPr>
            <p:ph type="title"/>
          </p:nvPr>
        </p:nvSpPr>
        <p:spPr/>
        <p:txBody>
          <a:bodyPr/>
          <a:lstStyle/>
          <a:p>
            <a:r>
              <a:rPr lang="en-NZ" dirty="0"/>
              <a:t>Training and Competencies model</a:t>
            </a:r>
          </a:p>
        </p:txBody>
      </p:sp>
      <p:graphicFrame>
        <p:nvGraphicFramePr>
          <p:cNvPr id="10" name="Table 9">
            <a:extLst>
              <a:ext uri="{FF2B5EF4-FFF2-40B4-BE49-F238E27FC236}">
                <a16:creationId xmlns:a16="http://schemas.microsoft.com/office/drawing/2014/main" id="{189307D8-59EC-4DF8-BE2F-B6D7C5FBF3FA}"/>
              </a:ext>
            </a:extLst>
          </p:cNvPr>
          <p:cNvGraphicFramePr>
            <a:graphicFrameLocks noGrp="1"/>
          </p:cNvGraphicFramePr>
          <p:nvPr>
            <p:extLst>
              <p:ext uri="{D42A27DB-BD31-4B8C-83A1-F6EECF244321}">
                <p14:modId xmlns:p14="http://schemas.microsoft.com/office/powerpoint/2010/main" val="2492375397"/>
              </p:ext>
            </p:extLst>
          </p:nvPr>
        </p:nvGraphicFramePr>
        <p:xfrm>
          <a:off x="3407129" y="1625600"/>
          <a:ext cx="2124993" cy="1986183"/>
        </p:xfrm>
        <a:graphic>
          <a:graphicData uri="http://schemas.openxmlformats.org/drawingml/2006/table">
            <a:tbl>
              <a:tblPr firstRow="1" firstCol="1" bandRow="1">
                <a:tableStyleId>{5C22544A-7EE6-4342-B048-85BDC9FD1C3A}</a:tableStyleId>
              </a:tblPr>
              <a:tblGrid>
                <a:gridCol w="2124993">
                  <a:extLst>
                    <a:ext uri="{9D8B030D-6E8A-4147-A177-3AD203B41FA5}">
                      <a16:colId xmlns:a16="http://schemas.microsoft.com/office/drawing/2014/main" val="1502752863"/>
                    </a:ext>
                  </a:extLst>
                </a:gridCol>
              </a:tblGrid>
              <a:tr h="1986183">
                <a:tc>
                  <a:txBody>
                    <a:bodyPr/>
                    <a:lstStyle/>
                    <a:p>
                      <a:pPr marL="0" marR="0" lvl="0" indent="0" algn="ctr" defTabSz="914400" rtl="0" eaLnBrk="1" latinLnBrk="0" hangingPunct="1">
                        <a:spcBef>
                          <a:spcPts val="600"/>
                        </a:spcBef>
                        <a:spcAft>
                          <a:spcPts val="600"/>
                        </a:spcAft>
                        <a:buFont typeface="Symbol" panose="05050102010706020507" pitchFamily="18" charset="2"/>
                        <a:buNone/>
                      </a:pPr>
                      <a:r>
                        <a:rPr lang="en-GB" sz="2400" b="0" kern="1200" dirty="0">
                          <a:solidFill>
                            <a:srgbClr val="00456B"/>
                          </a:solidFill>
                          <a:latin typeface="Arial" pitchFamily="34" charset="0"/>
                          <a:ea typeface="+mn-ea"/>
                          <a:cs typeface="Arial" pitchFamily="34" charset="0"/>
                        </a:rPr>
                        <a:t>Key roles requiring some form of </a:t>
                      </a:r>
                      <a:br>
                        <a:rPr lang="en-GB" sz="2400" b="0" kern="1200" dirty="0">
                          <a:solidFill>
                            <a:srgbClr val="00456B"/>
                          </a:solidFill>
                          <a:latin typeface="Arial" pitchFamily="34" charset="0"/>
                          <a:ea typeface="+mn-ea"/>
                          <a:cs typeface="Arial" pitchFamily="34" charset="0"/>
                        </a:rPr>
                      </a:br>
                      <a:r>
                        <a:rPr lang="en-GB" sz="2400" b="0" kern="1200" dirty="0">
                          <a:solidFill>
                            <a:srgbClr val="00456B"/>
                          </a:solidFill>
                          <a:latin typeface="Arial" pitchFamily="34" charset="0"/>
                          <a:ea typeface="+mn-ea"/>
                          <a:cs typeface="Arial" pitchFamily="34" charset="0"/>
                        </a:rPr>
                        <a:t>CoPTTM knowledge </a:t>
                      </a:r>
                      <a:endParaRPr lang="en-NZ" sz="2400" b="0" kern="1200" dirty="0">
                        <a:solidFill>
                          <a:srgbClr val="00456B"/>
                        </a:solidFill>
                        <a:latin typeface="Arial" pitchFamily="34" charset="0"/>
                        <a:ea typeface="+mn-ea"/>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007080347"/>
                  </a:ext>
                </a:extLst>
              </a:tr>
            </a:tbl>
          </a:graphicData>
        </a:graphic>
      </p:graphicFrame>
      <p:graphicFrame>
        <p:nvGraphicFramePr>
          <p:cNvPr id="11" name="Table 10">
            <a:extLst>
              <a:ext uri="{FF2B5EF4-FFF2-40B4-BE49-F238E27FC236}">
                <a16:creationId xmlns:a16="http://schemas.microsoft.com/office/drawing/2014/main" id="{C8EFED33-560E-4CDC-BAE3-C15D6BBB7D10}"/>
              </a:ext>
            </a:extLst>
          </p:cNvPr>
          <p:cNvGraphicFramePr>
            <a:graphicFrameLocks noGrp="1"/>
          </p:cNvGraphicFramePr>
          <p:nvPr>
            <p:extLst>
              <p:ext uri="{D42A27DB-BD31-4B8C-83A1-F6EECF244321}">
                <p14:modId xmlns:p14="http://schemas.microsoft.com/office/powerpoint/2010/main" val="4030833123"/>
              </p:ext>
            </p:extLst>
          </p:nvPr>
        </p:nvGraphicFramePr>
        <p:xfrm>
          <a:off x="6287488" y="1625600"/>
          <a:ext cx="2277394" cy="3139343"/>
        </p:xfrm>
        <a:graphic>
          <a:graphicData uri="http://schemas.openxmlformats.org/drawingml/2006/table">
            <a:tbl>
              <a:tblPr firstRow="1" firstCol="1" bandRow="1">
                <a:tableStyleId>{5C22544A-7EE6-4342-B048-85BDC9FD1C3A}</a:tableStyleId>
              </a:tblPr>
              <a:tblGrid>
                <a:gridCol w="2277394">
                  <a:extLst>
                    <a:ext uri="{9D8B030D-6E8A-4147-A177-3AD203B41FA5}">
                      <a16:colId xmlns:a16="http://schemas.microsoft.com/office/drawing/2014/main" val="1502752863"/>
                    </a:ext>
                  </a:extLst>
                </a:gridCol>
              </a:tblGrid>
              <a:tr h="3139343">
                <a:tc>
                  <a:txBody>
                    <a:bodyPr/>
                    <a:lstStyle/>
                    <a:p>
                      <a:pPr marL="0" marR="0" lvl="0" indent="0" algn="ctr" defTabSz="914400" rtl="0" eaLnBrk="1" latinLnBrk="0" hangingPunct="1">
                        <a:spcBef>
                          <a:spcPts val="600"/>
                        </a:spcBef>
                        <a:spcAft>
                          <a:spcPts val="600"/>
                        </a:spcAft>
                        <a:buFont typeface="Symbol" panose="05050102010706020507" pitchFamily="18" charset="2"/>
                        <a:buNone/>
                      </a:pPr>
                      <a:r>
                        <a:rPr lang="en-NZ" sz="2400" b="0" kern="1200" dirty="0">
                          <a:solidFill>
                            <a:srgbClr val="00456B"/>
                          </a:solidFill>
                          <a:latin typeface="Arial" pitchFamily="34" charset="0"/>
                          <a:ea typeface="+mn-ea"/>
                          <a:cs typeface="Arial" pitchFamily="34" charset="0"/>
                        </a:rPr>
                        <a:t>Map showing the CoPTTM learning blocks with preferred order of learning and any pre-requisites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007080347"/>
                  </a:ext>
                </a:extLst>
              </a:tr>
            </a:tbl>
          </a:graphicData>
        </a:graphic>
      </p:graphicFrame>
      <p:graphicFrame>
        <p:nvGraphicFramePr>
          <p:cNvPr id="12" name="Table 11">
            <a:extLst>
              <a:ext uri="{FF2B5EF4-FFF2-40B4-BE49-F238E27FC236}">
                <a16:creationId xmlns:a16="http://schemas.microsoft.com/office/drawing/2014/main" id="{78EB16AE-5C5D-4C2E-BBEB-F466C0EF2693}"/>
              </a:ext>
            </a:extLst>
          </p:cNvPr>
          <p:cNvGraphicFramePr>
            <a:graphicFrameLocks noGrp="1"/>
          </p:cNvGraphicFramePr>
          <p:nvPr>
            <p:extLst>
              <p:ext uri="{D42A27DB-BD31-4B8C-83A1-F6EECF244321}">
                <p14:modId xmlns:p14="http://schemas.microsoft.com/office/powerpoint/2010/main" val="1136484476"/>
              </p:ext>
            </p:extLst>
          </p:nvPr>
        </p:nvGraphicFramePr>
        <p:xfrm>
          <a:off x="9260065" y="1625600"/>
          <a:ext cx="2204720" cy="4067083"/>
        </p:xfrm>
        <a:graphic>
          <a:graphicData uri="http://schemas.openxmlformats.org/drawingml/2006/table">
            <a:tbl>
              <a:tblPr firstRow="1" firstCol="1" bandRow="1">
                <a:tableStyleId>{5C22544A-7EE6-4342-B048-85BDC9FD1C3A}</a:tableStyleId>
              </a:tblPr>
              <a:tblGrid>
                <a:gridCol w="2204720">
                  <a:extLst>
                    <a:ext uri="{9D8B030D-6E8A-4147-A177-3AD203B41FA5}">
                      <a16:colId xmlns:a16="http://schemas.microsoft.com/office/drawing/2014/main" val="1502752863"/>
                    </a:ext>
                  </a:extLst>
                </a:gridCol>
              </a:tblGrid>
              <a:tr h="4067083">
                <a:tc>
                  <a:txBody>
                    <a:bodyPr/>
                    <a:lstStyle/>
                    <a:p>
                      <a:pPr marL="0" marR="0" lvl="0" indent="0" algn="ctr">
                        <a:spcBef>
                          <a:spcPts val="600"/>
                        </a:spcBef>
                        <a:spcAft>
                          <a:spcPts val="600"/>
                        </a:spcAft>
                        <a:buFont typeface="Symbol" panose="05050102010706020507" pitchFamily="18" charset="2"/>
                        <a:buNone/>
                      </a:pPr>
                      <a:r>
                        <a:rPr lang="en-NZ" sz="2400" b="0" kern="1200" dirty="0">
                          <a:solidFill>
                            <a:srgbClr val="00456B"/>
                          </a:solidFill>
                          <a:latin typeface="Arial" pitchFamily="34" charset="0"/>
                          <a:ea typeface="+mn-ea"/>
                          <a:cs typeface="Arial" pitchFamily="34" charset="0"/>
                        </a:rPr>
                        <a:t>Profile for each learning block covering  knowledge to be included in learning and  skills to be assessed</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007080347"/>
                  </a:ext>
                </a:extLst>
              </a:tr>
            </a:tbl>
          </a:graphicData>
        </a:graphic>
      </p:graphicFrame>
      <p:sp>
        <p:nvSpPr>
          <p:cNvPr id="4" name="Rounded Rectangle 3">
            <a:extLst>
              <a:ext uri="{FF2B5EF4-FFF2-40B4-BE49-F238E27FC236}">
                <a16:creationId xmlns:a16="http://schemas.microsoft.com/office/drawing/2014/main" id="{6E5BCE92-4B1F-4204-AA2C-74D3AAAA6E4E}"/>
              </a:ext>
            </a:extLst>
          </p:cNvPr>
          <p:cNvSpPr/>
          <p:nvPr/>
        </p:nvSpPr>
        <p:spPr>
          <a:xfrm>
            <a:off x="3272333" y="655540"/>
            <a:ext cx="2394585" cy="842010"/>
          </a:xfrm>
          <a:prstGeom prst="roundRect">
            <a:avLst/>
          </a:prstGeom>
          <a:solidFill>
            <a:schemeClr val="accent6">
              <a:lumMod val="75000"/>
            </a:schemeClr>
          </a:solidFill>
          <a:ln>
            <a:solidFill>
              <a:schemeClr val="accent6">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NZ" sz="2000" b="1" dirty="0">
                <a:latin typeface="Arial" panose="020B0604020202020204" pitchFamily="34" charset="0"/>
                <a:cs typeface="Arial" panose="020B0604020202020204" pitchFamily="34" charset="0"/>
              </a:rPr>
              <a:t>Key roles</a:t>
            </a:r>
          </a:p>
        </p:txBody>
      </p:sp>
      <p:sp>
        <p:nvSpPr>
          <p:cNvPr id="5" name="Rounded Rectangle 4">
            <a:extLst>
              <a:ext uri="{FF2B5EF4-FFF2-40B4-BE49-F238E27FC236}">
                <a16:creationId xmlns:a16="http://schemas.microsoft.com/office/drawing/2014/main" id="{C6B332FF-74E2-422E-83B8-471C9AC6DE26}"/>
              </a:ext>
            </a:extLst>
          </p:cNvPr>
          <p:cNvSpPr/>
          <p:nvPr/>
        </p:nvSpPr>
        <p:spPr>
          <a:xfrm>
            <a:off x="6228893" y="655540"/>
            <a:ext cx="2394585" cy="842010"/>
          </a:xfrm>
          <a:prstGeom prst="roundRect">
            <a:avLst/>
          </a:prstGeom>
          <a:solidFill>
            <a:schemeClr val="accent6">
              <a:lumMod val="75000"/>
            </a:schemeClr>
          </a:solidFill>
          <a:ln>
            <a:solidFill>
              <a:schemeClr val="accent6">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NZ" sz="2000" b="1" dirty="0">
                <a:latin typeface="Arial" panose="020B0604020202020204" pitchFamily="34" charset="0"/>
                <a:cs typeface="Arial" panose="020B0604020202020204" pitchFamily="34" charset="0"/>
              </a:rPr>
              <a:t>Learning blocks</a:t>
            </a:r>
          </a:p>
        </p:txBody>
      </p:sp>
      <p:sp>
        <p:nvSpPr>
          <p:cNvPr id="6" name="Rounded Rectangle 5">
            <a:extLst>
              <a:ext uri="{FF2B5EF4-FFF2-40B4-BE49-F238E27FC236}">
                <a16:creationId xmlns:a16="http://schemas.microsoft.com/office/drawing/2014/main" id="{D84209BC-9495-4DBC-A688-1460B9742F28}"/>
              </a:ext>
            </a:extLst>
          </p:cNvPr>
          <p:cNvSpPr/>
          <p:nvPr/>
        </p:nvSpPr>
        <p:spPr>
          <a:xfrm>
            <a:off x="9165133" y="655540"/>
            <a:ext cx="2394585" cy="842010"/>
          </a:xfrm>
          <a:prstGeom prst="roundRect">
            <a:avLst/>
          </a:prstGeom>
          <a:solidFill>
            <a:schemeClr val="accent6">
              <a:lumMod val="75000"/>
            </a:schemeClr>
          </a:solidFill>
          <a:ln>
            <a:solidFill>
              <a:schemeClr val="accent6">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NZ" sz="2000" b="1" dirty="0">
                <a:latin typeface="Arial" panose="020B0604020202020204" pitchFamily="34" charset="0"/>
                <a:cs typeface="Arial" panose="020B0604020202020204" pitchFamily="34" charset="0"/>
              </a:rPr>
              <a:t>Profiles</a:t>
            </a:r>
          </a:p>
        </p:txBody>
      </p:sp>
      <p:sp>
        <p:nvSpPr>
          <p:cNvPr id="15" name="Rounded Rectangle 14">
            <a:extLst>
              <a:ext uri="{FF2B5EF4-FFF2-40B4-BE49-F238E27FC236}">
                <a16:creationId xmlns:a16="http://schemas.microsoft.com/office/drawing/2014/main" id="{6E5BCE92-4B1F-4204-AA2C-74D3AAAA6E4E}"/>
              </a:ext>
            </a:extLst>
          </p:cNvPr>
          <p:cNvSpPr/>
          <p:nvPr/>
        </p:nvSpPr>
        <p:spPr>
          <a:xfrm>
            <a:off x="275133" y="2220180"/>
            <a:ext cx="2394585" cy="842010"/>
          </a:xfrm>
          <a:prstGeom prst="roundRect">
            <a:avLst/>
          </a:prstGeom>
          <a:solidFill>
            <a:schemeClr val="accent6">
              <a:lumMod val="75000"/>
            </a:schemeClr>
          </a:solidFill>
          <a:ln>
            <a:solidFill>
              <a:schemeClr val="accent6">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NZ" sz="2000" b="1" dirty="0">
                <a:latin typeface="Arial" panose="020B0604020202020204" pitchFamily="34" charset="0"/>
                <a:cs typeface="Arial" panose="020B0604020202020204" pitchFamily="34" charset="0"/>
              </a:rPr>
              <a:t>Key roles</a:t>
            </a:r>
          </a:p>
        </p:txBody>
      </p:sp>
      <p:sp>
        <p:nvSpPr>
          <p:cNvPr id="16" name="Rounded Rectangle 15">
            <a:extLst>
              <a:ext uri="{FF2B5EF4-FFF2-40B4-BE49-F238E27FC236}">
                <a16:creationId xmlns:a16="http://schemas.microsoft.com/office/drawing/2014/main" id="{C6B332FF-74E2-422E-83B8-471C9AC6DE26}"/>
              </a:ext>
            </a:extLst>
          </p:cNvPr>
          <p:cNvSpPr/>
          <p:nvPr/>
        </p:nvSpPr>
        <p:spPr>
          <a:xfrm>
            <a:off x="305613" y="3500340"/>
            <a:ext cx="2394585" cy="842010"/>
          </a:xfrm>
          <a:prstGeom prst="roundRect">
            <a:avLst/>
          </a:prstGeom>
          <a:solidFill>
            <a:schemeClr val="accent6">
              <a:lumMod val="75000"/>
            </a:schemeClr>
          </a:solidFill>
          <a:ln>
            <a:solidFill>
              <a:schemeClr val="accent6">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NZ" sz="2000" b="1" dirty="0">
                <a:latin typeface="Arial" panose="020B0604020202020204" pitchFamily="34" charset="0"/>
                <a:cs typeface="Arial" panose="020B0604020202020204" pitchFamily="34" charset="0"/>
              </a:rPr>
              <a:t>Learning blocks</a:t>
            </a:r>
          </a:p>
        </p:txBody>
      </p:sp>
      <p:sp>
        <p:nvSpPr>
          <p:cNvPr id="17" name="Rounded Rectangle 16">
            <a:extLst>
              <a:ext uri="{FF2B5EF4-FFF2-40B4-BE49-F238E27FC236}">
                <a16:creationId xmlns:a16="http://schemas.microsoft.com/office/drawing/2014/main" id="{D84209BC-9495-4DBC-A688-1460B9742F28}"/>
              </a:ext>
            </a:extLst>
          </p:cNvPr>
          <p:cNvSpPr/>
          <p:nvPr/>
        </p:nvSpPr>
        <p:spPr>
          <a:xfrm>
            <a:off x="285293" y="4841460"/>
            <a:ext cx="2394585" cy="842010"/>
          </a:xfrm>
          <a:prstGeom prst="roundRect">
            <a:avLst/>
          </a:prstGeom>
          <a:solidFill>
            <a:schemeClr val="accent6">
              <a:lumMod val="75000"/>
            </a:schemeClr>
          </a:solidFill>
          <a:ln>
            <a:solidFill>
              <a:schemeClr val="accent6">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NZ" sz="2000" b="1" dirty="0">
                <a:latin typeface="Arial" panose="020B0604020202020204" pitchFamily="34" charset="0"/>
                <a:cs typeface="Arial" panose="020B0604020202020204" pitchFamily="34" charset="0"/>
              </a:rPr>
              <a:t>Profiles</a:t>
            </a:r>
          </a:p>
        </p:txBody>
      </p:sp>
    </p:spTree>
    <p:custDataLst>
      <p:tags r:id="rId1"/>
    </p:custDataLst>
    <p:extLst>
      <p:ext uri="{BB962C8B-B14F-4D97-AF65-F5344CB8AC3E}">
        <p14:creationId xmlns:p14="http://schemas.microsoft.com/office/powerpoint/2010/main" val="23975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4EA669-1E4B-4F24-A7A2-2A2BAFE9A8DA}"/>
              </a:ext>
            </a:extLst>
          </p:cNvPr>
          <p:cNvSpPr>
            <a:spLocks noGrp="1"/>
          </p:cNvSpPr>
          <p:nvPr>
            <p:ph type="title" idx="4294967295"/>
          </p:nvPr>
        </p:nvSpPr>
        <p:spPr>
          <a:xfrm>
            <a:off x="0" y="549275"/>
            <a:ext cx="10972800" cy="647700"/>
          </a:xfrm>
        </p:spPr>
        <p:txBody>
          <a:bodyPr/>
          <a:lstStyle/>
          <a:p>
            <a:r>
              <a:rPr lang="en-NZ" dirty="0"/>
              <a:t>Link to NZQA</a:t>
            </a:r>
          </a:p>
        </p:txBody>
      </p:sp>
      <p:sp>
        <p:nvSpPr>
          <p:cNvPr id="28" name="Content Placeholder 27">
            <a:extLst>
              <a:ext uri="{FF2B5EF4-FFF2-40B4-BE49-F238E27FC236}">
                <a16:creationId xmlns:a16="http://schemas.microsoft.com/office/drawing/2014/main" id="{5A3A2E3E-8AA8-4A69-ABB2-60234B2DEA4A}"/>
              </a:ext>
            </a:extLst>
          </p:cNvPr>
          <p:cNvSpPr>
            <a:spLocks noGrp="1"/>
          </p:cNvSpPr>
          <p:nvPr>
            <p:ph idx="1"/>
          </p:nvPr>
        </p:nvSpPr>
        <p:spPr>
          <a:xfrm>
            <a:off x="3193565" y="258150"/>
            <a:ext cx="8547100" cy="1077218"/>
          </a:xfrm>
          <a:prstGeom prst="rect">
            <a:avLst/>
          </a:prstGeom>
        </p:spPr>
        <p:txBody>
          <a:bodyPr wrap="square">
            <a:spAutoFit/>
          </a:bodyPr>
          <a:lstStyle/>
          <a:p>
            <a:pPr marL="0"/>
            <a:r>
              <a:rPr lang="en-NZ" sz="3200" dirty="0"/>
              <a:t>NZ Certificate of TTM will be registered on the Qualifications Framework</a:t>
            </a:r>
          </a:p>
        </p:txBody>
      </p:sp>
      <p:sp>
        <p:nvSpPr>
          <p:cNvPr id="35" name="Rounded Rectangle 14">
            <a:extLst>
              <a:ext uri="{FF2B5EF4-FFF2-40B4-BE49-F238E27FC236}">
                <a16:creationId xmlns:a16="http://schemas.microsoft.com/office/drawing/2014/main" id="{C57B8B37-CAA6-4043-A7B2-0AA9612BECD7}"/>
              </a:ext>
            </a:extLst>
          </p:cNvPr>
          <p:cNvSpPr/>
          <p:nvPr/>
        </p:nvSpPr>
        <p:spPr>
          <a:xfrm>
            <a:off x="3690770" y="1566789"/>
            <a:ext cx="3593483" cy="1356483"/>
          </a:xfrm>
          <a:prstGeom prst="roundRect">
            <a:avLst/>
          </a:prstGeom>
          <a:solidFill>
            <a:schemeClr val="accent6">
              <a:lumMod val="75000"/>
            </a:schemeClr>
          </a:solidFill>
          <a:ln>
            <a:solidFill>
              <a:schemeClr val="accent6">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NZ" sz="2800" b="1" dirty="0"/>
              <a:t>4 TTM Unit Standards</a:t>
            </a:r>
            <a:endParaRPr lang="en-NZ" sz="2000" b="1" dirty="0">
              <a:latin typeface="Arial" panose="020B0604020202020204" pitchFamily="34" charset="0"/>
              <a:cs typeface="Arial" panose="020B0604020202020204" pitchFamily="34" charset="0"/>
            </a:endParaRPr>
          </a:p>
        </p:txBody>
      </p:sp>
      <p:sp>
        <p:nvSpPr>
          <p:cNvPr id="7" name="Content Placeholder 27">
            <a:extLst>
              <a:ext uri="{FF2B5EF4-FFF2-40B4-BE49-F238E27FC236}">
                <a16:creationId xmlns:a16="http://schemas.microsoft.com/office/drawing/2014/main" id="{5A3A2E3E-8AA8-4A69-ABB2-60234B2DEA4A}"/>
              </a:ext>
            </a:extLst>
          </p:cNvPr>
          <p:cNvSpPr txBox="1">
            <a:spLocks/>
          </p:cNvSpPr>
          <p:nvPr/>
        </p:nvSpPr>
        <p:spPr bwMode="auto">
          <a:xfrm>
            <a:off x="7941411" y="1541827"/>
            <a:ext cx="42505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88900" algn="l" rtl="0" eaLnBrk="0" fontAlgn="base" hangingPunct="0">
              <a:spcBef>
                <a:spcPts val="600"/>
              </a:spcBef>
              <a:spcAft>
                <a:spcPts val="600"/>
              </a:spcAft>
              <a:buFont typeface="Arial" pitchFamily="34" charset="0"/>
              <a:defRPr sz="2400" kern="1200">
                <a:solidFill>
                  <a:srgbClr val="00456B"/>
                </a:solidFill>
                <a:latin typeface="Arial" pitchFamily="34" charset="0"/>
                <a:ea typeface="+mn-ea"/>
                <a:cs typeface="Arial" pitchFamily="34" charset="0"/>
              </a:defRPr>
            </a:lvl1pPr>
            <a:lvl2pPr marL="361950" indent="-273050" algn="l" rtl="0" eaLnBrk="0" fontAlgn="base" hangingPunct="0">
              <a:spcBef>
                <a:spcPts val="600"/>
              </a:spcBef>
              <a:spcAft>
                <a:spcPts val="600"/>
              </a:spcAft>
              <a:buClr>
                <a:schemeClr val="accent6">
                  <a:lumMod val="75000"/>
                </a:schemeClr>
              </a:buClr>
              <a:buFont typeface="Wingdings" panose="05000000000000000000" pitchFamily="2" charset="2"/>
              <a:buChar char="§"/>
              <a:defRPr sz="2400" kern="1200">
                <a:solidFill>
                  <a:srgbClr val="00456B"/>
                </a:solidFill>
                <a:latin typeface="Arial" pitchFamily="34" charset="0"/>
                <a:ea typeface="+mn-ea"/>
                <a:cs typeface="Arial" pitchFamily="34" charset="0"/>
              </a:defRPr>
            </a:lvl2pPr>
            <a:lvl3pPr marL="625475" indent="-266700" algn="l" rtl="0" eaLnBrk="0" fontAlgn="base" hangingPunct="0">
              <a:spcBef>
                <a:spcPct val="20000"/>
              </a:spcBef>
              <a:spcAft>
                <a:spcPct val="0"/>
              </a:spcAft>
              <a:buClr>
                <a:schemeClr val="accent6">
                  <a:lumMod val="75000"/>
                </a:schemeClr>
              </a:buClr>
              <a:buFont typeface="Courier New" panose="02070309020205020404" pitchFamily="49" charset="0"/>
              <a:buChar char="o"/>
              <a:defRPr sz="2000" kern="1200">
                <a:solidFill>
                  <a:srgbClr val="00456B"/>
                </a:solidFill>
                <a:latin typeface="Arial" pitchFamily="34" charset="0"/>
                <a:ea typeface="+mn-ea"/>
                <a:cs typeface="Arial" pitchFamily="34" charset="0"/>
              </a:defRPr>
            </a:lvl3pPr>
            <a:lvl4pPr marL="901700" indent="-279400" algn="l" rtl="0" eaLnBrk="0" fontAlgn="base" hangingPunct="0">
              <a:spcBef>
                <a:spcPct val="20000"/>
              </a:spcBef>
              <a:spcAft>
                <a:spcPct val="0"/>
              </a:spcAft>
              <a:buClr>
                <a:schemeClr val="accent6">
                  <a:lumMod val="75000"/>
                </a:schemeClr>
              </a:buClr>
              <a:buFont typeface="Courier New" panose="02070309020205020404" pitchFamily="49" charset="0"/>
              <a:buChar char="o"/>
              <a:defRPr kern="1200">
                <a:solidFill>
                  <a:srgbClr val="00456B"/>
                </a:solidFill>
                <a:latin typeface="Arial" pitchFamily="34" charset="0"/>
                <a:ea typeface="+mn-ea"/>
                <a:cs typeface="Arial" pitchFamily="34" charset="0"/>
              </a:defRPr>
            </a:lvl4pPr>
            <a:lvl5pPr marL="1168400" indent="-266700" algn="l" rtl="0" eaLnBrk="0" fontAlgn="base" hangingPunct="0">
              <a:spcBef>
                <a:spcPct val="20000"/>
              </a:spcBef>
              <a:spcAft>
                <a:spcPct val="0"/>
              </a:spcAft>
              <a:buClr>
                <a:schemeClr val="accent6">
                  <a:lumMod val="75000"/>
                </a:schemeClr>
              </a:buClr>
              <a:buFont typeface="Courier New" panose="02070309020205020404" pitchFamily="49" charset="0"/>
              <a:buChar char="o"/>
              <a:defRPr sz="1600" kern="1200">
                <a:solidFill>
                  <a:srgbClr val="0045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r>
              <a:rPr lang="en-NZ" b="1" dirty="0"/>
              <a:t>TC knowledge</a:t>
            </a:r>
          </a:p>
        </p:txBody>
      </p:sp>
      <p:sp>
        <p:nvSpPr>
          <p:cNvPr id="9" name="Content Placeholder 27">
            <a:extLst>
              <a:ext uri="{FF2B5EF4-FFF2-40B4-BE49-F238E27FC236}">
                <a16:creationId xmlns:a16="http://schemas.microsoft.com/office/drawing/2014/main" id="{5A3A2E3E-8AA8-4A69-ABB2-60234B2DEA4A}"/>
              </a:ext>
            </a:extLst>
          </p:cNvPr>
          <p:cNvSpPr txBox="1">
            <a:spLocks/>
          </p:cNvSpPr>
          <p:nvPr/>
        </p:nvSpPr>
        <p:spPr bwMode="auto">
          <a:xfrm>
            <a:off x="7941411" y="2057643"/>
            <a:ext cx="34182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88900" algn="l" rtl="0" eaLnBrk="0" fontAlgn="base" hangingPunct="0">
              <a:spcBef>
                <a:spcPts val="600"/>
              </a:spcBef>
              <a:spcAft>
                <a:spcPts val="600"/>
              </a:spcAft>
              <a:buFont typeface="Arial" pitchFamily="34" charset="0"/>
              <a:defRPr sz="2400" kern="1200">
                <a:solidFill>
                  <a:srgbClr val="00456B"/>
                </a:solidFill>
                <a:latin typeface="Arial" pitchFamily="34" charset="0"/>
                <a:ea typeface="+mn-ea"/>
                <a:cs typeface="Arial" pitchFamily="34" charset="0"/>
              </a:defRPr>
            </a:lvl1pPr>
            <a:lvl2pPr marL="361950" indent="-273050" algn="l" rtl="0" eaLnBrk="0" fontAlgn="base" hangingPunct="0">
              <a:spcBef>
                <a:spcPts val="600"/>
              </a:spcBef>
              <a:spcAft>
                <a:spcPts val="600"/>
              </a:spcAft>
              <a:buClr>
                <a:schemeClr val="accent6">
                  <a:lumMod val="75000"/>
                </a:schemeClr>
              </a:buClr>
              <a:buFont typeface="Wingdings" panose="05000000000000000000" pitchFamily="2" charset="2"/>
              <a:buChar char="§"/>
              <a:defRPr sz="2400" kern="1200">
                <a:solidFill>
                  <a:srgbClr val="00456B"/>
                </a:solidFill>
                <a:latin typeface="Arial" pitchFamily="34" charset="0"/>
                <a:ea typeface="+mn-ea"/>
                <a:cs typeface="Arial" pitchFamily="34" charset="0"/>
              </a:defRPr>
            </a:lvl2pPr>
            <a:lvl3pPr marL="625475" indent="-266700" algn="l" rtl="0" eaLnBrk="0" fontAlgn="base" hangingPunct="0">
              <a:spcBef>
                <a:spcPct val="20000"/>
              </a:spcBef>
              <a:spcAft>
                <a:spcPct val="0"/>
              </a:spcAft>
              <a:buClr>
                <a:schemeClr val="accent6">
                  <a:lumMod val="75000"/>
                </a:schemeClr>
              </a:buClr>
              <a:buFont typeface="Courier New" panose="02070309020205020404" pitchFamily="49" charset="0"/>
              <a:buChar char="o"/>
              <a:defRPr sz="2000" kern="1200">
                <a:solidFill>
                  <a:srgbClr val="00456B"/>
                </a:solidFill>
                <a:latin typeface="Arial" pitchFamily="34" charset="0"/>
                <a:ea typeface="+mn-ea"/>
                <a:cs typeface="Arial" pitchFamily="34" charset="0"/>
              </a:defRPr>
            </a:lvl3pPr>
            <a:lvl4pPr marL="901700" indent="-279400" algn="l" rtl="0" eaLnBrk="0" fontAlgn="base" hangingPunct="0">
              <a:spcBef>
                <a:spcPct val="20000"/>
              </a:spcBef>
              <a:spcAft>
                <a:spcPct val="0"/>
              </a:spcAft>
              <a:buClr>
                <a:schemeClr val="accent6">
                  <a:lumMod val="75000"/>
                </a:schemeClr>
              </a:buClr>
              <a:buFont typeface="Courier New" panose="02070309020205020404" pitchFamily="49" charset="0"/>
              <a:buChar char="o"/>
              <a:defRPr kern="1200">
                <a:solidFill>
                  <a:srgbClr val="00456B"/>
                </a:solidFill>
                <a:latin typeface="Arial" pitchFamily="34" charset="0"/>
                <a:ea typeface="+mn-ea"/>
                <a:cs typeface="Arial" pitchFamily="34" charset="0"/>
              </a:defRPr>
            </a:lvl4pPr>
            <a:lvl5pPr marL="1168400" indent="-266700" algn="l" rtl="0" eaLnBrk="0" fontAlgn="base" hangingPunct="0">
              <a:spcBef>
                <a:spcPct val="20000"/>
              </a:spcBef>
              <a:spcAft>
                <a:spcPct val="0"/>
              </a:spcAft>
              <a:buClr>
                <a:schemeClr val="accent6">
                  <a:lumMod val="75000"/>
                </a:schemeClr>
              </a:buClr>
              <a:buFont typeface="Courier New" panose="02070309020205020404" pitchFamily="49" charset="0"/>
              <a:buChar char="o"/>
              <a:defRPr sz="1600" kern="1200">
                <a:solidFill>
                  <a:srgbClr val="0045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r>
              <a:rPr lang="en-NZ" b="1" dirty="0"/>
              <a:t>TC practical</a:t>
            </a:r>
          </a:p>
        </p:txBody>
      </p:sp>
      <p:sp>
        <p:nvSpPr>
          <p:cNvPr id="10" name="Content Placeholder 27">
            <a:extLst>
              <a:ext uri="{FF2B5EF4-FFF2-40B4-BE49-F238E27FC236}">
                <a16:creationId xmlns:a16="http://schemas.microsoft.com/office/drawing/2014/main" id="{5A3A2E3E-8AA8-4A69-ABB2-60234B2DEA4A}"/>
              </a:ext>
            </a:extLst>
          </p:cNvPr>
          <p:cNvSpPr txBox="1">
            <a:spLocks/>
          </p:cNvSpPr>
          <p:nvPr/>
        </p:nvSpPr>
        <p:spPr bwMode="auto">
          <a:xfrm>
            <a:off x="7941411" y="2573459"/>
            <a:ext cx="42505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88900" algn="l" rtl="0" eaLnBrk="0" fontAlgn="base" hangingPunct="0">
              <a:spcBef>
                <a:spcPts val="600"/>
              </a:spcBef>
              <a:spcAft>
                <a:spcPts val="600"/>
              </a:spcAft>
              <a:buFont typeface="Arial" pitchFamily="34" charset="0"/>
              <a:defRPr sz="2400" kern="1200">
                <a:solidFill>
                  <a:srgbClr val="00456B"/>
                </a:solidFill>
                <a:latin typeface="Arial" pitchFamily="34" charset="0"/>
                <a:ea typeface="+mn-ea"/>
                <a:cs typeface="Arial" pitchFamily="34" charset="0"/>
              </a:defRPr>
            </a:lvl1pPr>
            <a:lvl2pPr marL="361950" indent="-273050" algn="l" rtl="0" eaLnBrk="0" fontAlgn="base" hangingPunct="0">
              <a:spcBef>
                <a:spcPts val="600"/>
              </a:spcBef>
              <a:spcAft>
                <a:spcPts val="600"/>
              </a:spcAft>
              <a:buClr>
                <a:schemeClr val="accent6">
                  <a:lumMod val="75000"/>
                </a:schemeClr>
              </a:buClr>
              <a:buFont typeface="Wingdings" panose="05000000000000000000" pitchFamily="2" charset="2"/>
              <a:buChar char="§"/>
              <a:defRPr sz="2400" kern="1200">
                <a:solidFill>
                  <a:srgbClr val="00456B"/>
                </a:solidFill>
                <a:latin typeface="Arial" pitchFamily="34" charset="0"/>
                <a:ea typeface="+mn-ea"/>
                <a:cs typeface="Arial" pitchFamily="34" charset="0"/>
              </a:defRPr>
            </a:lvl2pPr>
            <a:lvl3pPr marL="625475" indent="-266700" algn="l" rtl="0" eaLnBrk="0" fontAlgn="base" hangingPunct="0">
              <a:spcBef>
                <a:spcPct val="20000"/>
              </a:spcBef>
              <a:spcAft>
                <a:spcPct val="0"/>
              </a:spcAft>
              <a:buClr>
                <a:schemeClr val="accent6">
                  <a:lumMod val="75000"/>
                </a:schemeClr>
              </a:buClr>
              <a:buFont typeface="Courier New" panose="02070309020205020404" pitchFamily="49" charset="0"/>
              <a:buChar char="o"/>
              <a:defRPr sz="2000" kern="1200">
                <a:solidFill>
                  <a:srgbClr val="00456B"/>
                </a:solidFill>
                <a:latin typeface="Arial" pitchFamily="34" charset="0"/>
                <a:ea typeface="+mn-ea"/>
                <a:cs typeface="Arial" pitchFamily="34" charset="0"/>
              </a:defRPr>
            </a:lvl3pPr>
            <a:lvl4pPr marL="901700" indent="-279400" algn="l" rtl="0" eaLnBrk="0" fontAlgn="base" hangingPunct="0">
              <a:spcBef>
                <a:spcPct val="20000"/>
              </a:spcBef>
              <a:spcAft>
                <a:spcPct val="0"/>
              </a:spcAft>
              <a:buClr>
                <a:schemeClr val="accent6">
                  <a:lumMod val="75000"/>
                </a:schemeClr>
              </a:buClr>
              <a:buFont typeface="Courier New" panose="02070309020205020404" pitchFamily="49" charset="0"/>
              <a:buChar char="o"/>
              <a:defRPr kern="1200">
                <a:solidFill>
                  <a:srgbClr val="00456B"/>
                </a:solidFill>
                <a:latin typeface="Arial" pitchFamily="34" charset="0"/>
                <a:ea typeface="+mn-ea"/>
                <a:cs typeface="Arial" pitchFamily="34" charset="0"/>
              </a:defRPr>
            </a:lvl4pPr>
            <a:lvl5pPr marL="1168400" indent="-266700" algn="l" rtl="0" eaLnBrk="0" fontAlgn="base" hangingPunct="0">
              <a:spcBef>
                <a:spcPct val="20000"/>
              </a:spcBef>
              <a:spcAft>
                <a:spcPct val="0"/>
              </a:spcAft>
              <a:buClr>
                <a:schemeClr val="accent6">
                  <a:lumMod val="75000"/>
                </a:schemeClr>
              </a:buClr>
              <a:buFont typeface="Courier New" panose="02070309020205020404" pitchFamily="49" charset="0"/>
              <a:buChar char="o"/>
              <a:defRPr sz="1600" kern="1200">
                <a:solidFill>
                  <a:srgbClr val="0045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r>
              <a:rPr lang="en-NZ" b="1" dirty="0"/>
              <a:t>STMS knowledge</a:t>
            </a:r>
          </a:p>
        </p:txBody>
      </p:sp>
      <p:sp>
        <p:nvSpPr>
          <p:cNvPr id="11" name="Content Placeholder 27">
            <a:extLst>
              <a:ext uri="{FF2B5EF4-FFF2-40B4-BE49-F238E27FC236}">
                <a16:creationId xmlns:a16="http://schemas.microsoft.com/office/drawing/2014/main" id="{5A3A2E3E-8AA8-4A69-ABB2-60234B2DEA4A}"/>
              </a:ext>
            </a:extLst>
          </p:cNvPr>
          <p:cNvSpPr txBox="1">
            <a:spLocks/>
          </p:cNvSpPr>
          <p:nvPr/>
        </p:nvSpPr>
        <p:spPr bwMode="auto">
          <a:xfrm>
            <a:off x="7941411" y="3089274"/>
            <a:ext cx="34182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88900" algn="l" rtl="0" eaLnBrk="0" fontAlgn="base" hangingPunct="0">
              <a:spcBef>
                <a:spcPts val="600"/>
              </a:spcBef>
              <a:spcAft>
                <a:spcPts val="600"/>
              </a:spcAft>
              <a:buFont typeface="Arial" pitchFamily="34" charset="0"/>
              <a:defRPr sz="2400" kern="1200">
                <a:solidFill>
                  <a:srgbClr val="00456B"/>
                </a:solidFill>
                <a:latin typeface="Arial" pitchFamily="34" charset="0"/>
                <a:ea typeface="+mn-ea"/>
                <a:cs typeface="Arial" pitchFamily="34" charset="0"/>
              </a:defRPr>
            </a:lvl1pPr>
            <a:lvl2pPr marL="361950" indent="-273050" algn="l" rtl="0" eaLnBrk="0" fontAlgn="base" hangingPunct="0">
              <a:spcBef>
                <a:spcPts val="600"/>
              </a:spcBef>
              <a:spcAft>
                <a:spcPts val="600"/>
              </a:spcAft>
              <a:buClr>
                <a:schemeClr val="accent6">
                  <a:lumMod val="75000"/>
                </a:schemeClr>
              </a:buClr>
              <a:buFont typeface="Wingdings" panose="05000000000000000000" pitchFamily="2" charset="2"/>
              <a:buChar char="§"/>
              <a:defRPr sz="2400" kern="1200">
                <a:solidFill>
                  <a:srgbClr val="00456B"/>
                </a:solidFill>
                <a:latin typeface="Arial" pitchFamily="34" charset="0"/>
                <a:ea typeface="+mn-ea"/>
                <a:cs typeface="Arial" pitchFamily="34" charset="0"/>
              </a:defRPr>
            </a:lvl2pPr>
            <a:lvl3pPr marL="625475" indent="-266700" algn="l" rtl="0" eaLnBrk="0" fontAlgn="base" hangingPunct="0">
              <a:spcBef>
                <a:spcPct val="20000"/>
              </a:spcBef>
              <a:spcAft>
                <a:spcPct val="0"/>
              </a:spcAft>
              <a:buClr>
                <a:schemeClr val="accent6">
                  <a:lumMod val="75000"/>
                </a:schemeClr>
              </a:buClr>
              <a:buFont typeface="Courier New" panose="02070309020205020404" pitchFamily="49" charset="0"/>
              <a:buChar char="o"/>
              <a:defRPr sz="2000" kern="1200">
                <a:solidFill>
                  <a:srgbClr val="00456B"/>
                </a:solidFill>
                <a:latin typeface="Arial" pitchFamily="34" charset="0"/>
                <a:ea typeface="+mn-ea"/>
                <a:cs typeface="Arial" pitchFamily="34" charset="0"/>
              </a:defRPr>
            </a:lvl3pPr>
            <a:lvl4pPr marL="901700" indent="-279400" algn="l" rtl="0" eaLnBrk="0" fontAlgn="base" hangingPunct="0">
              <a:spcBef>
                <a:spcPct val="20000"/>
              </a:spcBef>
              <a:spcAft>
                <a:spcPct val="0"/>
              </a:spcAft>
              <a:buClr>
                <a:schemeClr val="accent6">
                  <a:lumMod val="75000"/>
                </a:schemeClr>
              </a:buClr>
              <a:buFont typeface="Courier New" panose="02070309020205020404" pitchFamily="49" charset="0"/>
              <a:buChar char="o"/>
              <a:defRPr kern="1200">
                <a:solidFill>
                  <a:srgbClr val="00456B"/>
                </a:solidFill>
                <a:latin typeface="Arial" pitchFamily="34" charset="0"/>
                <a:ea typeface="+mn-ea"/>
                <a:cs typeface="Arial" pitchFamily="34" charset="0"/>
              </a:defRPr>
            </a:lvl4pPr>
            <a:lvl5pPr marL="1168400" indent="-266700" algn="l" rtl="0" eaLnBrk="0" fontAlgn="base" hangingPunct="0">
              <a:spcBef>
                <a:spcPct val="20000"/>
              </a:spcBef>
              <a:spcAft>
                <a:spcPct val="0"/>
              </a:spcAft>
              <a:buClr>
                <a:schemeClr val="accent6">
                  <a:lumMod val="75000"/>
                </a:schemeClr>
              </a:buClr>
              <a:buFont typeface="Courier New" panose="02070309020205020404" pitchFamily="49" charset="0"/>
              <a:buChar char="o"/>
              <a:defRPr sz="1600" kern="1200">
                <a:solidFill>
                  <a:srgbClr val="0045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r>
              <a:rPr lang="en-NZ" b="1" dirty="0"/>
              <a:t>STMS practical</a:t>
            </a:r>
          </a:p>
        </p:txBody>
      </p:sp>
      <p:pic>
        <p:nvPicPr>
          <p:cNvPr id="12" name="Picture 6" descr="http://www.clker.com/cliparts/u/K/N/y/3/7/curved-arrow-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1681" flipH="1">
            <a:off x="4877345" y="2989384"/>
            <a:ext cx="3367003" cy="2338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ounded Rectangle 14">
            <a:extLst>
              <a:ext uri="{FF2B5EF4-FFF2-40B4-BE49-F238E27FC236}">
                <a16:creationId xmlns:a16="http://schemas.microsoft.com/office/drawing/2014/main" id="{1728F116-671F-4B54-8C21-71DB2068108C}"/>
              </a:ext>
            </a:extLst>
          </p:cNvPr>
          <p:cNvSpPr/>
          <p:nvPr/>
        </p:nvSpPr>
        <p:spPr>
          <a:xfrm>
            <a:off x="7428557" y="4179160"/>
            <a:ext cx="3593483" cy="1356483"/>
          </a:xfrm>
          <a:prstGeom prst="roundRect">
            <a:avLst/>
          </a:prstGeom>
          <a:solidFill>
            <a:schemeClr val="accent6">
              <a:lumMod val="75000"/>
            </a:schemeClr>
          </a:solidFill>
          <a:ln>
            <a:solidFill>
              <a:schemeClr val="accent6">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NZ" sz="2800" b="1" dirty="0"/>
              <a:t>Communication skills</a:t>
            </a:r>
            <a:endParaRPr lang="en-NZ" sz="20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65145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35" grpId="0" animBg="1"/>
      <p:bldP spid="7" grpId="0" build="p"/>
      <p:bldP spid="9" grpId="0" build="p"/>
      <p:bldP spid="10" grpId="0" build="p"/>
      <p:bldP spid="11" grpId="0" build="p"/>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64"/>
          <p:cNvSpPr/>
          <p:nvPr/>
        </p:nvSpPr>
        <p:spPr>
          <a:xfrm>
            <a:off x="3431354" y="358164"/>
            <a:ext cx="4081806" cy="575036"/>
          </a:xfrm>
          <a:prstGeom prst="roundRect">
            <a:avLst>
              <a:gd name="adj" fmla="val 50000"/>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2" name="Rounded Rectangle 71"/>
          <p:cNvSpPr/>
          <p:nvPr/>
        </p:nvSpPr>
        <p:spPr>
          <a:xfrm>
            <a:off x="7880806" y="358164"/>
            <a:ext cx="4081806" cy="575036"/>
          </a:xfrm>
          <a:prstGeom prst="roundRect">
            <a:avLst>
              <a:gd name="adj" fmla="val 50000"/>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3" name="Rounded Rectangle 72"/>
          <p:cNvSpPr/>
          <p:nvPr/>
        </p:nvSpPr>
        <p:spPr>
          <a:xfrm>
            <a:off x="7880806" y="1154782"/>
            <a:ext cx="4081806" cy="575036"/>
          </a:xfrm>
          <a:prstGeom prst="roundRect">
            <a:avLst>
              <a:gd name="adj" fmla="val 50000"/>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4" name="Rounded Rectangle 73"/>
          <p:cNvSpPr/>
          <p:nvPr/>
        </p:nvSpPr>
        <p:spPr>
          <a:xfrm>
            <a:off x="7880806" y="1959166"/>
            <a:ext cx="4081806" cy="575036"/>
          </a:xfrm>
          <a:prstGeom prst="roundRect">
            <a:avLst>
              <a:gd name="adj" fmla="val 50000"/>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5" name="Rounded Rectangle 74"/>
          <p:cNvSpPr/>
          <p:nvPr/>
        </p:nvSpPr>
        <p:spPr>
          <a:xfrm>
            <a:off x="7880806" y="2759667"/>
            <a:ext cx="4081806" cy="575036"/>
          </a:xfrm>
          <a:prstGeom prst="roundRect">
            <a:avLst>
              <a:gd name="adj" fmla="val 50000"/>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6" name="Rounded Rectangle 75"/>
          <p:cNvSpPr/>
          <p:nvPr/>
        </p:nvSpPr>
        <p:spPr>
          <a:xfrm>
            <a:off x="7880806" y="3560168"/>
            <a:ext cx="4081806" cy="575036"/>
          </a:xfrm>
          <a:prstGeom prst="roundRect">
            <a:avLst>
              <a:gd name="adj" fmla="val 50000"/>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7" name="Rounded Rectangle 76"/>
          <p:cNvSpPr/>
          <p:nvPr/>
        </p:nvSpPr>
        <p:spPr>
          <a:xfrm>
            <a:off x="7880806" y="4372340"/>
            <a:ext cx="4081806" cy="575036"/>
          </a:xfrm>
          <a:prstGeom prst="roundRect">
            <a:avLst>
              <a:gd name="adj" fmla="val 50000"/>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8" name="Rounded Rectangle 77"/>
          <p:cNvSpPr/>
          <p:nvPr/>
        </p:nvSpPr>
        <p:spPr>
          <a:xfrm>
            <a:off x="7880806" y="5178051"/>
            <a:ext cx="4081806" cy="575036"/>
          </a:xfrm>
          <a:prstGeom prst="roundRect">
            <a:avLst>
              <a:gd name="adj" fmla="val 50000"/>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6" name="Rounded Rectangle 65"/>
          <p:cNvSpPr/>
          <p:nvPr/>
        </p:nvSpPr>
        <p:spPr>
          <a:xfrm>
            <a:off x="3431354" y="1154782"/>
            <a:ext cx="4081806" cy="575036"/>
          </a:xfrm>
          <a:prstGeom prst="roundRect">
            <a:avLst>
              <a:gd name="adj" fmla="val 50000"/>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002060"/>
              </a:solidFill>
            </a:endParaRPr>
          </a:p>
        </p:txBody>
      </p:sp>
      <p:sp>
        <p:nvSpPr>
          <p:cNvPr id="67" name="Rounded Rectangle 66"/>
          <p:cNvSpPr/>
          <p:nvPr/>
        </p:nvSpPr>
        <p:spPr>
          <a:xfrm>
            <a:off x="3431354" y="1959166"/>
            <a:ext cx="4081806" cy="575036"/>
          </a:xfrm>
          <a:prstGeom prst="roundRect">
            <a:avLst>
              <a:gd name="adj" fmla="val 50000"/>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8" name="Rounded Rectangle 67"/>
          <p:cNvSpPr/>
          <p:nvPr/>
        </p:nvSpPr>
        <p:spPr>
          <a:xfrm>
            <a:off x="3431354" y="2759667"/>
            <a:ext cx="4081806" cy="575036"/>
          </a:xfrm>
          <a:prstGeom prst="roundRect">
            <a:avLst>
              <a:gd name="adj" fmla="val 50000"/>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9" name="Rounded Rectangle 68"/>
          <p:cNvSpPr/>
          <p:nvPr/>
        </p:nvSpPr>
        <p:spPr>
          <a:xfrm>
            <a:off x="3431354" y="3560168"/>
            <a:ext cx="4081806" cy="575036"/>
          </a:xfrm>
          <a:prstGeom prst="roundRect">
            <a:avLst>
              <a:gd name="adj" fmla="val 50000"/>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0" name="Rounded Rectangle 69"/>
          <p:cNvSpPr/>
          <p:nvPr/>
        </p:nvSpPr>
        <p:spPr>
          <a:xfrm>
            <a:off x="3431354" y="4372340"/>
            <a:ext cx="4081806" cy="575036"/>
          </a:xfrm>
          <a:prstGeom prst="roundRect">
            <a:avLst>
              <a:gd name="adj" fmla="val 50000"/>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1" name="Rounded Rectangle 70"/>
          <p:cNvSpPr/>
          <p:nvPr/>
        </p:nvSpPr>
        <p:spPr>
          <a:xfrm>
            <a:off x="3431354" y="5178051"/>
            <a:ext cx="4081806" cy="575036"/>
          </a:xfrm>
          <a:prstGeom prst="roundRect">
            <a:avLst>
              <a:gd name="adj" fmla="val 50000"/>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p>
            <a:r>
              <a:rPr lang="en-NZ" dirty="0"/>
              <a:t>Key roles requiring CoPTTM knowledge</a:t>
            </a:r>
          </a:p>
        </p:txBody>
      </p:sp>
      <p:sp>
        <p:nvSpPr>
          <p:cNvPr id="3" name="Rectangle 2"/>
          <p:cNvSpPr/>
          <p:nvPr/>
        </p:nvSpPr>
        <p:spPr>
          <a:xfrm>
            <a:off x="3969289" y="445627"/>
            <a:ext cx="2058769" cy="400110"/>
          </a:xfrm>
          <a:prstGeom prst="rect">
            <a:avLst/>
          </a:prstGeom>
        </p:spPr>
        <p:txBody>
          <a:bodyPr wrap="none">
            <a:spAutoFit/>
          </a:bodyPr>
          <a:lstStyle/>
          <a:p>
            <a:r>
              <a:rPr lang="en-NZ" sz="2000" dirty="0">
                <a:solidFill>
                  <a:srgbClr val="002060"/>
                </a:solidFill>
                <a:latin typeface="Arial" panose="020B0604020202020204" pitchFamily="34" charset="0"/>
                <a:cs typeface="Arial" panose="020B0604020202020204" pitchFamily="34" charset="0"/>
              </a:rPr>
              <a:t>General Worker </a:t>
            </a:r>
          </a:p>
        </p:txBody>
      </p:sp>
      <p:grpSp>
        <p:nvGrpSpPr>
          <p:cNvPr id="15" name="Group 14"/>
          <p:cNvGrpSpPr/>
          <p:nvPr/>
        </p:nvGrpSpPr>
        <p:grpSpPr>
          <a:xfrm>
            <a:off x="3169502" y="1837611"/>
            <a:ext cx="837397" cy="818146"/>
            <a:chOff x="3166712" y="2887580"/>
            <a:chExt cx="837397" cy="818146"/>
          </a:xfrm>
        </p:grpSpPr>
        <p:sp>
          <p:nvSpPr>
            <p:cNvPr id="16" name="Oval 15"/>
            <p:cNvSpPr/>
            <p:nvPr/>
          </p:nvSpPr>
          <p:spPr>
            <a:xfrm>
              <a:off x="3262964" y="2983832"/>
              <a:ext cx="644892" cy="625642"/>
            </a:xfrm>
            <a:prstGeom prst="ellipse">
              <a:avLst/>
            </a:prstGeom>
            <a:solidFill>
              <a:schemeClr val="accent3">
                <a:lumMod val="75000"/>
              </a:schemeClr>
            </a:solidFill>
            <a:scene3d>
              <a:camera prst="orthographicFront">
                <a:rot lat="0" lon="0" rev="0"/>
              </a:camera>
              <a:lightRig rig="threePt" dir="t">
                <a:rot lat="0" lon="0" rev="1200000"/>
              </a:lightRig>
            </a:scene3d>
            <a:sp3d>
              <a:bevelT w="63500" h="25400" prst="relaxedInse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NZ" sz="2400" dirty="0">
                <a:latin typeface="Arial" panose="020B0604020202020204" pitchFamily="34" charset="0"/>
                <a:cs typeface="Arial" panose="020B0604020202020204" pitchFamily="34" charset="0"/>
              </a:endParaRPr>
            </a:p>
          </p:txBody>
        </p:sp>
        <p:sp>
          <p:nvSpPr>
            <p:cNvPr id="17" name="Oval 16"/>
            <p:cNvSpPr/>
            <p:nvPr/>
          </p:nvSpPr>
          <p:spPr>
            <a:xfrm>
              <a:off x="3166712" y="2887580"/>
              <a:ext cx="837397" cy="8181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latin typeface="Arial" panose="020B0604020202020204" pitchFamily="34" charset="0"/>
                  <a:cs typeface="Arial" panose="020B0604020202020204" pitchFamily="34" charset="0"/>
                </a:rPr>
                <a:t>3</a:t>
              </a:r>
            </a:p>
          </p:txBody>
        </p:sp>
      </p:grpSp>
      <p:grpSp>
        <p:nvGrpSpPr>
          <p:cNvPr id="18" name="Group 17"/>
          <p:cNvGrpSpPr/>
          <p:nvPr/>
        </p:nvGrpSpPr>
        <p:grpSpPr>
          <a:xfrm>
            <a:off x="3169502" y="2638112"/>
            <a:ext cx="837397" cy="818146"/>
            <a:chOff x="3166712" y="2887580"/>
            <a:chExt cx="837397" cy="818146"/>
          </a:xfrm>
        </p:grpSpPr>
        <p:sp>
          <p:nvSpPr>
            <p:cNvPr id="19" name="Oval 18"/>
            <p:cNvSpPr/>
            <p:nvPr/>
          </p:nvSpPr>
          <p:spPr>
            <a:xfrm>
              <a:off x="3262964" y="2983832"/>
              <a:ext cx="644892" cy="625642"/>
            </a:xfrm>
            <a:prstGeom prst="ellipse">
              <a:avLst/>
            </a:prstGeom>
            <a:solidFill>
              <a:schemeClr val="accent3">
                <a:lumMod val="75000"/>
              </a:schemeClr>
            </a:solidFill>
            <a:scene3d>
              <a:camera prst="orthographicFront">
                <a:rot lat="0" lon="0" rev="0"/>
              </a:camera>
              <a:lightRig rig="threePt" dir="t">
                <a:rot lat="0" lon="0" rev="1200000"/>
              </a:lightRig>
            </a:scene3d>
            <a:sp3d>
              <a:bevelT w="63500" h="25400" prst="relaxedInse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NZ" sz="2400" dirty="0">
                <a:latin typeface="Arial" panose="020B0604020202020204" pitchFamily="34" charset="0"/>
                <a:cs typeface="Arial" panose="020B0604020202020204" pitchFamily="34" charset="0"/>
              </a:endParaRPr>
            </a:p>
          </p:txBody>
        </p:sp>
        <p:sp>
          <p:nvSpPr>
            <p:cNvPr id="20" name="Oval 19"/>
            <p:cNvSpPr/>
            <p:nvPr/>
          </p:nvSpPr>
          <p:spPr>
            <a:xfrm>
              <a:off x="3166712" y="2887580"/>
              <a:ext cx="837397" cy="8181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latin typeface="Arial" panose="020B0604020202020204" pitchFamily="34" charset="0"/>
                  <a:cs typeface="Arial" panose="020B0604020202020204" pitchFamily="34" charset="0"/>
                </a:rPr>
                <a:t>4</a:t>
              </a:r>
            </a:p>
          </p:txBody>
        </p:sp>
      </p:grpSp>
      <p:grpSp>
        <p:nvGrpSpPr>
          <p:cNvPr id="21" name="Group 20"/>
          <p:cNvGrpSpPr/>
          <p:nvPr/>
        </p:nvGrpSpPr>
        <p:grpSpPr>
          <a:xfrm>
            <a:off x="3169502" y="3438613"/>
            <a:ext cx="837397" cy="818146"/>
            <a:chOff x="3166712" y="2887580"/>
            <a:chExt cx="837397" cy="818146"/>
          </a:xfrm>
        </p:grpSpPr>
        <p:sp>
          <p:nvSpPr>
            <p:cNvPr id="22" name="Oval 21"/>
            <p:cNvSpPr/>
            <p:nvPr/>
          </p:nvSpPr>
          <p:spPr>
            <a:xfrm>
              <a:off x="3262964" y="2983832"/>
              <a:ext cx="644892" cy="625642"/>
            </a:xfrm>
            <a:prstGeom prst="ellipse">
              <a:avLst/>
            </a:prstGeom>
            <a:solidFill>
              <a:schemeClr val="accent3">
                <a:lumMod val="75000"/>
              </a:schemeClr>
            </a:solidFill>
            <a:scene3d>
              <a:camera prst="orthographicFront">
                <a:rot lat="0" lon="0" rev="0"/>
              </a:camera>
              <a:lightRig rig="threePt" dir="t">
                <a:rot lat="0" lon="0" rev="1200000"/>
              </a:lightRig>
            </a:scene3d>
            <a:sp3d>
              <a:bevelT w="63500" h="25400" prst="relaxedInse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NZ" sz="2400" dirty="0">
                <a:latin typeface="Arial" panose="020B0604020202020204" pitchFamily="34" charset="0"/>
                <a:cs typeface="Arial" panose="020B0604020202020204" pitchFamily="34" charset="0"/>
              </a:endParaRPr>
            </a:p>
          </p:txBody>
        </p:sp>
        <p:sp>
          <p:nvSpPr>
            <p:cNvPr id="23" name="Oval 22"/>
            <p:cNvSpPr/>
            <p:nvPr/>
          </p:nvSpPr>
          <p:spPr>
            <a:xfrm>
              <a:off x="3166712" y="2887580"/>
              <a:ext cx="837397" cy="8181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latin typeface="Arial" panose="020B0604020202020204" pitchFamily="34" charset="0"/>
                  <a:cs typeface="Arial" panose="020B0604020202020204" pitchFamily="34" charset="0"/>
                </a:rPr>
                <a:t>5</a:t>
              </a:r>
            </a:p>
          </p:txBody>
        </p:sp>
      </p:grpSp>
      <p:grpSp>
        <p:nvGrpSpPr>
          <p:cNvPr id="24" name="Group 23"/>
          <p:cNvGrpSpPr/>
          <p:nvPr/>
        </p:nvGrpSpPr>
        <p:grpSpPr>
          <a:xfrm>
            <a:off x="3169502" y="4250785"/>
            <a:ext cx="837397" cy="818146"/>
            <a:chOff x="3166712" y="2887580"/>
            <a:chExt cx="837397" cy="818146"/>
          </a:xfrm>
        </p:grpSpPr>
        <p:sp>
          <p:nvSpPr>
            <p:cNvPr id="25" name="Oval 24"/>
            <p:cNvSpPr/>
            <p:nvPr/>
          </p:nvSpPr>
          <p:spPr>
            <a:xfrm>
              <a:off x="3262964" y="2983832"/>
              <a:ext cx="644892" cy="625642"/>
            </a:xfrm>
            <a:prstGeom prst="ellipse">
              <a:avLst/>
            </a:prstGeom>
            <a:solidFill>
              <a:schemeClr val="accent3">
                <a:lumMod val="75000"/>
              </a:schemeClr>
            </a:solidFill>
            <a:scene3d>
              <a:camera prst="orthographicFront">
                <a:rot lat="0" lon="0" rev="0"/>
              </a:camera>
              <a:lightRig rig="threePt" dir="t">
                <a:rot lat="0" lon="0" rev="1200000"/>
              </a:lightRig>
            </a:scene3d>
            <a:sp3d>
              <a:bevelT w="63500" h="25400" prst="relaxedInse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NZ" sz="2400" dirty="0">
                <a:latin typeface="Arial" panose="020B0604020202020204" pitchFamily="34" charset="0"/>
                <a:cs typeface="Arial" panose="020B0604020202020204" pitchFamily="34" charset="0"/>
              </a:endParaRPr>
            </a:p>
          </p:txBody>
        </p:sp>
        <p:sp>
          <p:nvSpPr>
            <p:cNvPr id="26" name="Oval 25"/>
            <p:cNvSpPr/>
            <p:nvPr/>
          </p:nvSpPr>
          <p:spPr>
            <a:xfrm>
              <a:off x="3166712" y="2887580"/>
              <a:ext cx="837397" cy="8181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latin typeface="Arial" panose="020B0604020202020204" pitchFamily="34" charset="0"/>
                  <a:cs typeface="Arial" panose="020B0604020202020204" pitchFamily="34" charset="0"/>
                </a:rPr>
                <a:t>6</a:t>
              </a:r>
            </a:p>
          </p:txBody>
        </p:sp>
      </p:grpSp>
      <p:sp>
        <p:nvSpPr>
          <p:cNvPr id="30" name="Rectangle 29"/>
          <p:cNvSpPr/>
          <p:nvPr/>
        </p:nvSpPr>
        <p:spPr>
          <a:xfrm>
            <a:off x="3969289" y="1242245"/>
            <a:ext cx="1661224" cy="400110"/>
          </a:xfrm>
          <a:prstGeom prst="rect">
            <a:avLst/>
          </a:prstGeom>
        </p:spPr>
        <p:txBody>
          <a:bodyPr wrap="none">
            <a:spAutoFit/>
          </a:bodyPr>
          <a:lstStyle/>
          <a:p>
            <a:r>
              <a:rPr lang="en-NZ" sz="2000" dirty="0">
                <a:solidFill>
                  <a:srgbClr val="002060"/>
                </a:solidFill>
                <a:latin typeface="Arial" panose="020B0604020202020204" pitchFamily="34" charset="0"/>
                <a:cs typeface="Arial" panose="020B0604020202020204" pitchFamily="34" charset="0"/>
              </a:rPr>
              <a:t>TTM Worker</a:t>
            </a:r>
          </a:p>
        </p:txBody>
      </p:sp>
      <p:sp>
        <p:nvSpPr>
          <p:cNvPr id="31" name="Rectangle 30"/>
          <p:cNvSpPr/>
          <p:nvPr/>
        </p:nvSpPr>
        <p:spPr>
          <a:xfrm>
            <a:off x="3969289" y="2046629"/>
            <a:ext cx="1237839" cy="400110"/>
          </a:xfrm>
          <a:prstGeom prst="rect">
            <a:avLst/>
          </a:prstGeom>
        </p:spPr>
        <p:txBody>
          <a:bodyPr wrap="none">
            <a:spAutoFit/>
          </a:bodyPr>
          <a:lstStyle/>
          <a:p>
            <a:r>
              <a:rPr lang="en-NZ" sz="2000" dirty="0">
                <a:solidFill>
                  <a:srgbClr val="002060"/>
                </a:solidFill>
                <a:latin typeface="Arial" panose="020B0604020202020204" pitchFamily="34" charset="0"/>
                <a:cs typeface="Arial" panose="020B0604020202020204" pitchFamily="34" charset="0"/>
              </a:rPr>
              <a:t>Inspector</a:t>
            </a:r>
          </a:p>
        </p:txBody>
      </p:sp>
      <p:sp>
        <p:nvSpPr>
          <p:cNvPr id="32" name="Rectangle 31"/>
          <p:cNvSpPr/>
          <p:nvPr/>
        </p:nvSpPr>
        <p:spPr>
          <a:xfrm>
            <a:off x="3969289" y="2847130"/>
            <a:ext cx="2021707" cy="400110"/>
          </a:xfrm>
          <a:prstGeom prst="rect">
            <a:avLst/>
          </a:prstGeom>
        </p:spPr>
        <p:txBody>
          <a:bodyPr wrap="none">
            <a:spAutoFit/>
          </a:bodyPr>
          <a:lstStyle/>
          <a:p>
            <a:r>
              <a:rPr lang="en-NZ" sz="2000" dirty="0">
                <a:solidFill>
                  <a:srgbClr val="002060"/>
                </a:solidFill>
                <a:latin typeface="Arial" panose="020B0604020202020204" pitchFamily="34" charset="0"/>
                <a:cs typeface="Arial" panose="020B0604020202020204" pitchFamily="34" charset="0"/>
              </a:rPr>
              <a:t>TC (site minder)</a:t>
            </a:r>
          </a:p>
        </p:txBody>
      </p:sp>
      <p:sp>
        <p:nvSpPr>
          <p:cNvPr id="33" name="Rectangle 32"/>
          <p:cNvSpPr/>
          <p:nvPr/>
        </p:nvSpPr>
        <p:spPr>
          <a:xfrm>
            <a:off x="3969289" y="3647631"/>
            <a:ext cx="3132589" cy="400110"/>
          </a:xfrm>
          <a:prstGeom prst="rect">
            <a:avLst/>
          </a:prstGeom>
        </p:spPr>
        <p:txBody>
          <a:bodyPr wrap="none">
            <a:spAutoFit/>
          </a:bodyPr>
          <a:lstStyle/>
          <a:p>
            <a:r>
              <a:rPr lang="en-NZ" sz="2000" dirty="0">
                <a:solidFill>
                  <a:srgbClr val="002060"/>
                </a:solidFill>
                <a:latin typeface="Arial" panose="020B0604020202020204" pitchFamily="34" charset="0"/>
                <a:cs typeface="Arial" panose="020B0604020202020204" pitchFamily="34" charset="0"/>
              </a:rPr>
              <a:t>STMS (Onsite supervisor)</a:t>
            </a:r>
          </a:p>
        </p:txBody>
      </p:sp>
      <p:sp>
        <p:nvSpPr>
          <p:cNvPr id="34" name="Rectangle 33"/>
          <p:cNvSpPr/>
          <p:nvPr/>
        </p:nvSpPr>
        <p:spPr>
          <a:xfrm>
            <a:off x="3969289" y="4459803"/>
            <a:ext cx="1890454" cy="400110"/>
          </a:xfrm>
          <a:prstGeom prst="rect">
            <a:avLst/>
          </a:prstGeom>
        </p:spPr>
        <p:txBody>
          <a:bodyPr wrap="none">
            <a:spAutoFit/>
          </a:bodyPr>
          <a:lstStyle/>
          <a:p>
            <a:r>
              <a:rPr lang="en-NZ" sz="2000" dirty="0">
                <a:solidFill>
                  <a:srgbClr val="002060"/>
                </a:solidFill>
                <a:latin typeface="Arial" panose="020B0604020202020204" pitchFamily="34" charset="0"/>
                <a:cs typeface="Arial" panose="020B0604020202020204" pitchFamily="34" charset="0"/>
              </a:rPr>
              <a:t>TMP Designer</a:t>
            </a:r>
          </a:p>
        </p:txBody>
      </p:sp>
      <p:sp>
        <p:nvSpPr>
          <p:cNvPr id="35" name="Rectangle 34"/>
          <p:cNvSpPr/>
          <p:nvPr/>
        </p:nvSpPr>
        <p:spPr>
          <a:xfrm>
            <a:off x="3969289" y="5111626"/>
            <a:ext cx="2263761" cy="707886"/>
          </a:xfrm>
          <a:prstGeom prst="rect">
            <a:avLst/>
          </a:prstGeom>
        </p:spPr>
        <p:txBody>
          <a:bodyPr wrap="none">
            <a:spAutoFit/>
          </a:bodyPr>
          <a:lstStyle/>
          <a:p>
            <a:pPr lvl="0">
              <a:defRPr/>
            </a:pPr>
            <a:r>
              <a:rPr lang="en-NZ" sz="2000" dirty="0">
                <a:solidFill>
                  <a:srgbClr val="002060"/>
                </a:solidFill>
                <a:latin typeface="Arial" panose="020B0604020202020204" pitchFamily="34" charset="0"/>
                <a:cs typeface="Arial" panose="020B0604020202020204" pitchFamily="34" charset="0"/>
              </a:rPr>
              <a:t>Corridor Manager </a:t>
            </a:r>
            <a:br>
              <a:rPr lang="en-NZ" sz="2000" dirty="0">
                <a:solidFill>
                  <a:srgbClr val="002060"/>
                </a:solidFill>
                <a:latin typeface="Arial" panose="020B0604020202020204" pitchFamily="34" charset="0"/>
                <a:cs typeface="Arial" panose="020B0604020202020204" pitchFamily="34" charset="0"/>
              </a:rPr>
            </a:br>
            <a:r>
              <a:rPr lang="en-NZ" sz="2000" dirty="0">
                <a:solidFill>
                  <a:srgbClr val="002060"/>
                </a:solidFill>
                <a:latin typeface="Arial" panose="020B0604020202020204" pitchFamily="34" charset="0"/>
                <a:cs typeface="Arial" panose="020B0604020202020204" pitchFamily="34" charset="0"/>
              </a:rPr>
              <a:t>(includes TMC)</a:t>
            </a:r>
          </a:p>
        </p:txBody>
      </p:sp>
      <p:sp>
        <p:nvSpPr>
          <p:cNvPr id="36" name="Rectangle 35"/>
          <p:cNvSpPr/>
          <p:nvPr/>
        </p:nvSpPr>
        <p:spPr>
          <a:xfrm>
            <a:off x="8432131" y="445627"/>
            <a:ext cx="1636987" cy="400110"/>
          </a:xfrm>
          <a:prstGeom prst="rect">
            <a:avLst/>
          </a:prstGeom>
        </p:spPr>
        <p:txBody>
          <a:bodyPr wrap="none">
            <a:spAutoFit/>
          </a:bodyPr>
          <a:lstStyle/>
          <a:p>
            <a:pPr lvl="0">
              <a:defRPr/>
            </a:pPr>
            <a:r>
              <a:rPr lang="en-NZ" sz="2000" dirty="0">
                <a:solidFill>
                  <a:srgbClr val="002060"/>
                </a:solidFill>
                <a:latin typeface="Arial" panose="020B0604020202020204" pitchFamily="34" charset="0"/>
                <a:cs typeface="Arial" panose="020B0604020202020204" pitchFamily="34" charset="0"/>
              </a:rPr>
              <a:t>TTM Mentor</a:t>
            </a:r>
          </a:p>
        </p:txBody>
      </p:sp>
      <p:grpSp>
        <p:nvGrpSpPr>
          <p:cNvPr id="43" name="Group 42"/>
          <p:cNvGrpSpPr/>
          <p:nvPr/>
        </p:nvGrpSpPr>
        <p:grpSpPr>
          <a:xfrm>
            <a:off x="7632344" y="1837611"/>
            <a:ext cx="837397" cy="818146"/>
            <a:chOff x="3166712" y="2887580"/>
            <a:chExt cx="837397" cy="818146"/>
          </a:xfrm>
        </p:grpSpPr>
        <p:sp>
          <p:nvSpPr>
            <p:cNvPr id="44" name="Oval 43"/>
            <p:cNvSpPr/>
            <p:nvPr/>
          </p:nvSpPr>
          <p:spPr>
            <a:xfrm>
              <a:off x="3262964" y="2983832"/>
              <a:ext cx="644892" cy="625642"/>
            </a:xfrm>
            <a:prstGeom prst="ellipse">
              <a:avLst/>
            </a:prstGeom>
            <a:solidFill>
              <a:schemeClr val="accent3">
                <a:lumMod val="75000"/>
              </a:schemeClr>
            </a:solidFill>
            <a:scene3d>
              <a:camera prst="orthographicFront">
                <a:rot lat="0" lon="0" rev="0"/>
              </a:camera>
              <a:lightRig rig="threePt" dir="t">
                <a:rot lat="0" lon="0" rev="1200000"/>
              </a:lightRig>
            </a:scene3d>
            <a:sp3d>
              <a:bevelT w="63500" h="25400" prst="relaxedInse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NZ" sz="2400" dirty="0">
                <a:latin typeface="Arial" panose="020B0604020202020204" pitchFamily="34" charset="0"/>
                <a:cs typeface="Arial" panose="020B0604020202020204" pitchFamily="34" charset="0"/>
              </a:endParaRPr>
            </a:p>
          </p:txBody>
        </p:sp>
        <p:sp>
          <p:nvSpPr>
            <p:cNvPr id="45" name="Oval 44"/>
            <p:cNvSpPr/>
            <p:nvPr/>
          </p:nvSpPr>
          <p:spPr>
            <a:xfrm>
              <a:off x="3166712" y="2887580"/>
              <a:ext cx="837397" cy="8181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latin typeface="Arial" panose="020B0604020202020204" pitchFamily="34" charset="0"/>
                  <a:cs typeface="Arial" panose="020B0604020202020204" pitchFamily="34" charset="0"/>
                </a:rPr>
                <a:t>10</a:t>
              </a:r>
            </a:p>
          </p:txBody>
        </p:sp>
      </p:grpSp>
      <p:grpSp>
        <p:nvGrpSpPr>
          <p:cNvPr id="46" name="Group 45"/>
          <p:cNvGrpSpPr/>
          <p:nvPr/>
        </p:nvGrpSpPr>
        <p:grpSpPr>
          <a:xfrm>
            <a:off x="7632344" y="2638112"/>
            <a:ext cx="837397" cy="818146"/>
            <a:chOff x="3166712" y="2887580"/>
            <a:chExt cx="837397" cy="818146"/>
          </a:xfrm>
        </p:grpSpPr>
        <p:sp>
          <p:nvSpPr>
            <p:cNvPr id="47" name="Oval 46"/>
            <p:cNvSpPr/>
            <p:nvPr/>
          </p:nvSpPr>
          <p:spPr>
            <a:xfrm>
              <a:off x="3262964" y="2983832"/>
              <a:ext cx="644892" cy="625642"/>
            </a:xfrm>
            <a:prstGeom prst="ellipse">
              <a:avLst/>
            </a:prstGeom>
            <a:solidFill>
              <a:schemeClr val="accent3">
                <a:lumMod val="75000"/>
              </a:schemeClr>
            </a:solidFill>
            <a:scene3d>
              <a:camera prst="orthographicFront">
                <a:rot lat="0" lon="0" rev="0"/>
              </a:camera>
              <a:lightRig rig="threePt" dir="t">
                <a:rot lat="0" lon="0" rev="1200000"/>
              </a:lightRig>
            </a:scene3d>
            <a:sp3d>
              <a:bevelT w="63500" h="25400" prst="relaxedInse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NZ" sz="2400" dirty="0">
                <a:latin typeface="Arial" panose="020B0604020202020204" pitchFamily="34" charset="0"/>
                <a:cs typeface="Arial" panose="020B0604020202020204" pitchFamily="34" charset="0"/>
              </a:endParaRPr>
            </a:p>
          </p:txBody>
        </p:sp>
        <p:sp>
          <p:nvSpPr>
            <p:cNvPr id="48" name="Oval 47"/>
            <p:cNvSpPr/>
            <p:nvPr/>
          </p:nvSpPr>
          <p:spPr>
            <a:xfrm>
              <a:off x="3166712" y="2887580"/>
              <a:ext cx="837397" cy="8181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latin typeface="Arial" panose="020B0604020202020204" pitchFamily="34" charset="0"/>
                  <a:cs typeface="Arial" panose="020B0604020202020204" pitchFamily="34" charset="0"/>
                </a:rPr>
                <a:t>11</a:t>
              </a:r>
            </a:p>
          </p:txBody>
        </p:sp>
      </p:grpSp>
      <p:sp>
        <p:nvSpPr>
          <p:cNvPr id="58" name="Rectangle 57"/>
          <p:cNvSpPr/>
          <p:nvPr/>
        </p:nvSpPr>
        <p:spPr>
          <a:xfrm>
            <a:off x="8432131" y="1242245"/>
            <a:ext cx="1581138" cy="400110"/>
          </a:xfrm>
          <a:prstGeom prst="rect">
            <a:avLst/>
          </a:prstGeom>
        </p:spPr>
        <p:txBody>
          <a:bodyPr wrap="none">
            <a:spAutoFit/>
          </a:bodyPr>
          <a:lstStyle/>
          <a:p>
            <a:pPr lvl="0">
              <a:defRPr/>
            </a:pPr>
            <a:r>
              <a:rPr lang="en-NZ" sz="2000" dirty="0">
                <a:solidFill>
                  <a:srgbClr val="002060"/>
                </a:solidFill>
                <a:latin typeface="Arial" panose="020B0604020202020204" pitchFamily="34" charset="0"/>
                <a:cs typeface="Arial" panose="020B0604020202020204" pitchFamily="34" charset="0"/>
              </a:rPr>
              <a:t>TTM Verifier</a:t>
            </a:r>
          </a:p>
        </p:txBody>
      </p:sp>
      <p:sp>
        <p:nvSpPr>
          <p:cNvPr id="79" name="Rounded Rectangle 65">
            <a:extLst>
              <a:ext uri="{FF2B5EF4-FFF2-40B4-BE49-F238E27FC236}">
                <a16:creationId xmlns:a16="http://schemas.microsoft.com/office/drawing/2014/main" id="{84AB3EE4-B8C8-4458-8A45-C8E8095AD58D}"/>
              </a:ext>
            </a:extLst>
          </p:cNvPr>
          <p:cNvSpPr/>
          <p:nvPr/>
        </p:nvSpPr>
        <p:spPr>
          <a:xfrm>
            <a:off x="3427968" y="1152072"/>
            <a:ext cx="4081806" cy="575036"/>
          </a:xfrm>
          <a:prstGeom prst="roundRect">
            <a:avLst>
              <a:gd name="adj" fmla="val 50000"/>
            </a:avLst>
          </a:prstGeom>
          <a:solidFill>
            <a:srgbClr val="E46C0A">
              <a:alpha val="50196"/>
            </a:srgb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002060"/>
              </a:solidFill>
            </a:endParaRPr>
          </a:p>
        </p:txBody>
      </p:sp>
      <p:sp>
        <p:nvSpPr>
          <p:cNvPr id="59" name="Rectangle 58"/>
          <p:cNvSpPr/>
          <p:nvPr/>
        </p:nvSpPr>
        <p:spPr>
          <a:xfrm>
            <a:off x="8432131" y="2046629"/>
            <a:ext cx="2151808" cy="400110"/>
          </a:xfrm>
          <a:prstGeom prst="rect">
            <a:avLst/>
          </a:prstGeom>
        </p:spPr>
        <p:txBody>
          <a:bodyPr wrap="none">
            <a:spAutoFit/>
          </a:bodyPr>
          <a:lstStyle/>
          <a:p>
            <a:pPr lvl="0"/>
            <a:r>
              <a:rPr lang="en-NZ" sz="2000" dirty="0">
                <a:solidFill>
                  <a:srgbClr val="002060"/>
                </a:solidFill>
                <a:latin typeface="Arial" panose="020B0604020202020204" pitchFamily="34" charset="0"/>
                <a:cs typeface="Arial" panose="020B0604020202020204" pitchFamily="34" charset="0"/>
              </a:rPr>
              <a:t>CoPTTM Trainer</a:t>
            </a:r>
          </a:p>
        </p:txBody>
      </p:sp>
      <p:sp>
        <p:nvSpPr>
          <p:cNvPr id="60" name="Rectangle 59"/>
          <p:cNvSpPr/>
          <p:nvPr/>
        </p:nvSpPr>
        <p:spPr>
          <a:xfrm>
            <a:off x="8432131" y="2847130"/>
            <a:ext cx="2323328" cy="400110"/>
          </a:xfrm>
          <a:prstGeom prst="rect">
            <a:avLst/>
          </a:prstGeom>
        </p:spPr>
        <p:txBody>
          <a:bodyPr wrap="none">
            <a:spAutoFit/>
          </a:bodyPr>
          <a:lstStyle/>
          <a:p>
            <a:r>
              <a:rPr lang="en-NZ" sz="2000" dirty="0">
                <a:solidFill>
                  <a:srgbClr val="002060"/>
                </a:solidFill>
                <a:latin typeface="Arial" panose="020B0604020202020204" pitchFamily="34" charset="0"/>
                <a:cs typeface="Arial" panose="020B0604020202020204" pitchFamily="34" charset="0"/>
              </a:rPr>
              <a:t>CoPTTM Assessor</a:t>
            </a:r>
          </a:p>
        </p:txBody>
      </p:sp>
      <p:sp>
        <p:nvSpPr>
          <p:cNvPr id="61" name="Rectangle 60"/>
          <p:cNvSpPr/>
          <p:nvPr/>
        </p:nvSpPr>
        <p:spPr>
          <a:xfrm>
            <a:off x="8432131" y="3647631"/>
            <a:ext cx="997389" cy="400110"/>
          </a:xfrm>
          <a:prstGeom prst="rect">
            <a:avLst/>
          </a:prstGeom>
        </p:spPr>
        <p:txBody>
          <a:bodyPr wrap="none">
            <a:spAutoFit/>
          </a:bodyPr>
          <a:lstStyle/>
          <a:p>
            <a:pPr lvl="0"/>
            <a:r>
              <a:rPr lang="en-NZ" sz="2000" dirty="0">
                <a:solidFill>
                  <a:srgbClr val="002060"/>
                </a:solidFill>
                <a:latin typeface="Arial" panose="020B0604020202020204" pitchFamily="34" charset="0"/>
                <a:cs typeface="Arial" panose="020B0604020202020204" pitchFamily="34" charset="0"/>
              </a:rPr>
              <a:t>Auditor</a:t>
            </a:r>
          </a:p>
        </p:txBody>
      </p:sp>
      <p:sp>
        <p:nvSpPr>
          <p:cNvPr id="62" name="Rectangle 61"/>
          <p:cNvSpPr/>
          <p:nvPr/>
        </p:nvSpPr>
        <p:spPr>
          <a:xfrm>
            <a:off x="8432131" y="4305915"/>
            <a:ext cx="2605200" cy="707886"/>
          </a:xfrm>
          <a:prstGeom prst="rect">
            <a:avLst/>
          </a:prstGeom>
        </p:spPr>
        <p:txBody>
          <a:bodyPr wrap="none">
            <a:spAutoFit/>
          </a:bodyPr>
          <a:lstStyle/>
          <a:p>
            <a:pPr lvl="0">
              <a:defRPr/>
            </a:pPr>
            <a:r>
              <a:rPr lang="en-NZ" sz="2000" dirty="0">
                <a:solidFill>
                  <a:srgbClr val="002060"/>
                </a:solidFill>
                <a:latin typeface="Arial" panose="020B0604020202020204" pitchFamily="34" charset="0"/>
                <a:cs typeface="Arial" panose="020B0604020202020204" pitchFamily="34" charset="0"/>
              </a:rPr>
              <a:t>Manager of activities </a:t>
            </a:r>
            <a:br>
              <a:rPr lang="en-NZ" sz="2000" dirty="0">
                <a:solidFill>
                  <a:srgbClr val="002060"/>
                </a:solidFill>
                <a:latin typeface="Arial" panose="020B0604020202020204" pitchFamily="34" charset="0"/>
                <a:cs typeface="Arial" panose="020B0604020202020204" pitchFamily="34" charset="0"/>
              </a:rPr>
            </a:br>
            <a:r>
              <a:rPr lang="en-NZ" sz="2000" dirty="0">
                <a:solidFill>
                  <a:srgbClr val="002060"/>
                </a:solidFill>
                <a:latin typeface="Arial" panose="020B0604020202020204" pitchFamily="34" charset="0"/>
                <a:cs typeface="Arial" panose="020B0604020202020204" pitchFamily="34" charset="0"/>
              </a:rPr>
              <a:t>requiring TTM</a:t>
            </a:r>
          </a:p>
        </p:txBody>
      </p:sp>
      <p:sp>
        <p:nvSpPr>
          <p:cNvPr id="63" name="Rectangle 62"/>
          <p:cNvSpPr/>
          <p:nvPr/>
        </p:nvSpPr>
        <p:spPr>
          <a:xfrm>
            <a:off x="8432131" y="5265514"/>
            <a:ext cx="2438488" cy="400110"/>
          </a:xfrm>
          <a:prstGeom prst="rect">
            <a:avLst/>
          </a:prstGeom>
        </p:spPr>
        <p:txBody>
          <a:bodyPr wrap="none">
            <a:spAutoFit/>
          </a:bodyPr>
          <a:lstStyle/>
          <a:p>
            <a:pPr lvl="0">
              <a:defRPr/>
            </a:pPr>
            <a:r>
              <a:rPr lang="en-NZ" sz="2000" dirty="0">
                <a:solidFill>
                  <a:srgbClr val="002060"/>
                </a:solidFill>
                <a:latin typeface="Arial" panose="020B0604020202020204" pitchFamily="34" charset="0"/>
                <a:cs typeface="Arial" panose="020B0604020202020204" pitchFamily="34" charset="0"/>
              </a:rPr>
              <a:t>Approving Engineer</a:t>
            </a:r>
          </a:p>
        </p:txBody>
      </p:sp>
      <p:grpSp>
        <p:nvGrpSpPr>
          <p:cNvPr id="12" name="Group 11"/>
          <p:cNvGrpSpPr/>
          <p:nvPr/>
        </p:nvGrpSpPr>
        <p:grpSpPr>
          <a:xfrm>
            <a:off x="3169502" y="1032893"/>
            <a:ext cx="837397" cy="818146"/>
            <a:chOff x="3166712" y="2887580"/>
            <a:chExt cx="837397" cy="818146"/>
          </a:xfrm>
        </p:grpSpPr>
        <p:sp>
          <p:nvSpPr>
            <p:cNvPr id="13" name="Oval 12"/>
            <p:cNvSpPr/>
            <p:nvPr/>
          </p:nvSpPr>
          <p:spPr>
            <a:xfrm>
              <a:off x="3262964" y="2983832"/>
              <a:ext cx="644892" cy="625642"/>
            </a:xfrm>
            <a:prstGeom prst="ellipse">
              <a:avLst/>
            </a:prstGeom>
            <a:solidFill>
              <a:schemeClr val="accent3">
                <a:lumMod val="75000"/>
              </a:schemeClr>
            </a:solidFill>
            <a:scene3d>
              <a:camera prst="orthographicFront">
                <a:rot lat="0" lon="0" rev="0"/>
              </a:camera>
              <a:lightRig rig="threePt" dir="t">
                <a:rot lat="0" lon="0" rev="1200000"/>
              </a:lightRig>
            </a:scene3d>
            <a:sp3d>
              <a:bevelT w="63500" h="25400" prst="relaxedInse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NZ" sz="2400" dirty="0">
                <a:latin typeface="Arial" panose="020B0604020202020204" pitchFamily="34" charset="0"/>
                <a:cs typeface="Arial" panose="020B0604020202020204" pitchFamily="34" charset="0"/>
              </a:endParaRPr>
            </a:p>
          </p:txBody>
        </p:sp>
        <p:sp>
          <p:nvSpPr>
            <p:cNvPr id="14" name="Oval 13"/>
            <p:cNvSpPr/>
            <p:nvPr/>
          </p:nvSpPr>
          <p:spPr>
            <a:xfrm>
              <a:off x="3166712" y="2887580"/>
              <a:ext cx="837397" cy="8181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latin typeface="Arial" panose="020B0604020202020204" pitchFamily="34" charset="0"/>
                  <a:cs typeface="Arial" panose="020B0604020202020204" pitchFamily="34" charset="0"/>
                </a:rPr>
                <a:t>2</a:t>
              </a:r>
            </a:p>
          </p:txBody>
        </p:sp>
      </p:grpSp>
      <p:sp>
        <p:nvSpPr>
          <p:cNvPr id="80" name="Rounded Rectangle 65">
            <a:extLst>
              <a:ext uri="{FF2B5EF4-FFF2-40B4-BE49-F238E27FC236}">
                <a16:creationId xmlns:a16="http://schemas.microsoft.com/office/drawing/2014/main" id="{93C98DDB-3982-4B16-BDF7-6DD0CF8EC0CB}"/>
              </a:ext>
            </a:extLst>
          </p:cNvPr>
          <p:cNvSpPr/>
          <p:nvPr/>
        </p:nvSpPr>
        <p:spPr>
          <a:xfrm>
            <a:off x="3421872" y="359592"/>
            <a:ext cx="4081806" cy="575036"/>
          </a:xfrm>
          <a:prstGeom prst="roundRect">
            <a:avLst>
              <a:gd name="adj" fmla="val 50000"/>
            </a:avLst>
          </a:prstGeom>
          <a:solidFill>
            <a:srgbClr val="E46C0A">
              <a:alpha val="50196"/>
            </a:srgb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002060"/>
              </a:solidFill>
            </a:endParaRPr>
          </a:p>
        </p:txBody>
      </p:sp>
      <p:grpSp>
        <p:nvGrpSpPr>
          <p:cNvPr id="9" name="Group 8"/>
          <p:cNvGrpSpPr/>
          <p:nvPr/>
        </p:nvGrpSpPr>
        <p:grpSpPr>
          <a:xfrm>
            <a:off x="3169502" y="236609"/>
            <a:ext cx="837397" cy="818146"/>
            <a:chOff x="3166712" y="2887580"/>
            <a:chExt cx="837397" cy="818146"/>
          </a:xfrm>
        </p:grpSpPr>
        <p:sp>
          <p:nvSpPr>
            <p:cNvPr id="10" name="Oval 9"/>
            <p:cNvSpPr/>
            <p:nvPr/>
          </p:nvSpPr>
          <p:spPr>
            <a:xfrm>
              <a:off x="3262964" y="2983832"/>
              <a:ext cx="644892" cy="625642"/>
            </a:xfrm>
            <a:prstGeom prst="ellipse">
              <a:avLst/>
            </a:prstGeom>
            <a:solidFill>
              <a:schemeClr val="accent3">
                <a:lumMod val="75000"/>
              </a:schemeClr>
            </a:solidFill>
            <a:scene3d>
              <a:camera prst="orthographicFront">
                <a:rot lat="0" lon="0" rev="0"/>
              </a:camera>
              <a:lightRig rig="threePt" dir="t">
                <a:rot lat="0" lon="0" rev="1200000"/>
              </a:lightRig>
            </a:scene3d>
            <a:sp3d>
              <a:bevelT w="63500" h="25400" prst="relaxedInse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NZ" sz="2400" dirty="0">
                <a:latin typeface="Arial" panose="020B0604020202020204" pitchFamily="34" charset="0"/>
                <a:cs typeface="Arial" panose="020B0604020202020204" pitchFamily="34" charset="0"/>
              </a:endParaRPr>
            </a:p>
          </p:txBody>
        </p:sp>
        <p:sp>
          <p:nvSpPr>
            <p:cNvPr id="11" name="Oval 10"/>
            <p:cNvSpPr/>
            <p:nvPr/>
          </p:nvSpPr>
          <p:spPr>
            <a:xfrm>
              <a:off x="3166712" y="2887580"/>
              <a:ext cx="837397" cy="8181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latin typeface="Arial" panose="020B0604020202020204" pitchFamily="34" charset="0"/>
                  <a:cs typeface="Arial" panose="020B0604020202020204" pitchFamily="34" charset="0"/>
                </a:rPr>
                <a:t>1</a:t>
              </a:r>
            </a:p>
          </p:txBody>
        </p:sp>
      </p:grpSp>
      <p:sp>
        <p:nvSpPr>
          <p:cNvPr id="81" name="Rounded Rectangle 65">
            <a:extLst>
              <a:ext uri="{FF2B5EF4-FFF2-40B4-BE49-F238E27FC236}">
                <a16:creationId xmlns:a16="http://schemas.microsoft.com/office/drawing/2014/main" id="{C563A0C6-18EA-4547-94B8-C434C066041E}"/>
              </a:ext>
            </a:extLst>
          </p:cNvPr>
          <p:cNvSpPr/>
          <p:nvPr/>
        </p:nvSpPr>
        <p:spPr>
          <a:xfrm>
            <a:off x="7884144" y="1152072"/>
            <a:ext cx="4081806" cy="575036"/>
          </a:xfrm>
          <a:prstGeom prst="roundRect">
            <a:avLst>
              <a:gd name="adj" fmla="val 50000"/>
            </a:avLst>
          </a:prstGeom>
          <a:solidFill>
            <a:srgbClr val="E46C0A">
              <a:alpha val="50196"/>
            </a:srgb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002060"/>
              </a:solidFill>
            </a:endParaRPr>
          </a:p>
        </p:txBody>
      </p:sp>
      <p:sp>
        <p:nvSpPr>
          <p:cNvPr id="82" name="Rounded Rectangle 65">
            <a:extLst>
              <a:ext uri="{FF2B5EF4-FFF2-40B4-BE49-F238E27FC236}">
                <a16:creationId xmlns:a16="http://schemas.microsoft.com/office/drawing/2014/main" id="{6020573C-F0BA-4381-BC56-3A0EC555EFE4}"/>
              </a:ext>
            </a:extLst>
          </p:cNvPr>
          <p:cNvSpPr/>
          <p:nvPr/>
        </p:nvSpPr>
        <p:spPr>
          <a:xfrm>
            <a:off x="7878048" y="359592"/>
            <a:ext cx="4081806" cy="575036"/>
          </a:xfrm>
          <a:prstGeom prst="roundRect">
            <a:avLst>
              <a:gd name="adj" fmla="val 50000"/>
            </a:avLst>
          </a:prstGeom>
          <a:solidFill>
            <a:srgbClr val="E46C0A">
              <a:alpha val="50196"/>
            </a:srgb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002060"/>
              </a:solidFill>
            </a:endParaRPr>
          </a:p>
        </p:txBody>
      </p:sp>
      <p:grpSp>
        <p:nvGrpSpPr>
          <p:cNvPr id="37" name="Group 36"/>
          <p:cNvGrpSpPr/>
          <p:nvPr/>
        </p:nvGrpSpPr>
        <p:grpSpPr>
          <a:xfrm>
            <a:off x="7632344" y="236609"/>
            <a:ext cx="837397" cy="818146"/>
            <a:chOff x="3166712" y="2887580"/>
            <a:chExt cx="837397" cy="818146"/>
          </a:xfrm>
        </p:grpSpPr>
        <p:sp>
          <p:nvSpPr>
            <p:cNvPr id="38" name="Oval 37"/>
            <p:cNvSpPr/>
            <p:nvPr/>
          </p:nvSpPr>
          <p:spPr>
            <a:xfrm>
              <a:off x="3262964" y="2983832"/>
              <a:ext cx="644892" cy="625642"/>
            </a:xfrm>
            <a:prstGeom prst="ellipse">
              <a:avLst/>
            </a:prstGeom>
            <a:solidFill>
              <a:schemeClr val="accent3">
                <a:lumMod val="75000"/>
              </a:schemeClr>
            </a:solidFill>
            <a:scene3d>
              <a:camera prst="orthographicFront">
                <a:rot lat="0" lon="0" rev="0"/>
              </a:camera>
              <a:lightRig rig="threePt" dir="t">
                <a:rot lat="0" lon="0" rev="1200000"/>
              </a:lightRig>
            </a:scene3d>
            <a:sp3d>
              <a:bevelT w="63500" h="25400" prst="relaxedInse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NZ" sz="2400" dirty="0">
                <a:latin typeface="Arial" panose="020B0604020202020204" pitchFamily="34" charset="0"/>
                <a:cs typeface="Arial" panose="020B0604020202020204" pitchFamily="34" charset="0"/>
              </a:endParaRPr>
            </a:p>
          </p:txBody>
        </p:sp>
        <p:sp>
          <p:nvSpPr>
            <p:cNvPr id="39" name="Oval 38"/>
            <p:cNvSpPr/>
            <p:nvPr/>
          </p:nvSpPr>
          <p:spPr>
            <a:xfrm>
              <a:off x="3166712" y="2887580"/>
              <a:ext cx="837397" cy="8181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latin typeface="Arial" panose="020B0604020202020204" pitchFamily="34" charset="0"/>
                  <a:cs typeface="Arial" panose="020B0604020202020204" pitchFamily="34" charset="0"/>
                </a:rPr>
                <a:t>8</a:t>
              </a:r>
            </a:p>
          </p:txBody>
        </p:sp>
      </p:grpSp>
      <p:grpSp>
        <p:nvGrpSpPr>
          <p:cNvPr id="40" name="Group 39"/>
          <p:cNvGrpSpPr/>
          <p:nvPr/>
        </p:nvGrpSpPr>
        <p:grpSpPr>
          <a:xfrm>
            <a:off x="7632344" y="1041328"/>
            <a:ext cx="837397" cy="818146"/>
            <a:chOff x="3166712" y="2887580"/>
            <a:chExt cx="837397" cy="818146"/>
          </a:xfrm>
        </p:grpSpPr>
        <p:sp>
          <p:nvSpPr>
            <p:cNvPr id="41" name="Oval 40"/>
            <p:cNvSpPr/>
            <p:nvPr/>
          </p:nvSpPr>
          <p:spPr>
            <a:xfrm>
              <a:off x="3262964" y="2983832"/>
              <a:ext cx="644892" cy="625642"/>
            </a:xfrm>
            <a:prstGeom prst="ellipse">
              <a:avLst/>
            </a:prstGeom>
            <a:solidFill>
              <a:schemeClr val="accent3">
                <a:lumMod val="75000"/>
              </a:schemeClr>
            </a:solidFill>
            <a:scene3d>
              <a:camera prst="orthographicFront">
                <a:rot lat="0" lon="0" rev="0"/>
              </a:camera>
              <a:lightRig rig="threePt" dir="t">
                <a:rot lat="0" lon="0" rev="1200000"/>
              </a:lightRig>
            </a:scene3d>
            <a:sp3d>
              <a:bevelT w="63500" h="25400" prst="relaxedInse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NZ" sz="2400" dirty="0">
                <a:latin typeface="Arial" panose="020B0604020202020204" pitchFamily="34" charset="0"/>
                <a:cs typeface="Arial" panose="020B0604020202020204" pitchFamily="34" charset="0"/>
              </a:endParaRPr>
            </a:p>
          </p:txBody>
        </p:sp>
        <p:sp>
          <p:nvSpPr>
            <p:cNvPr id="42" name="Oval 41"/>
            <p:cNvSpPr/>
            <p:nvPr/>
          </p:nvSpPr>
          <p:spPr>
            <a:xfrm>
              <a:off x="3166712" y="2887580"/>
              <a:ext cx="837397" cy="8181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latin typeface="Arial" panose="020B0604020202020204" pitchFamily="34" charset="0"/>
                  <a:cs typeface="Arial" panose="020B0604020202020204" pitchFamily="34" charset="0"/>
                </a:rPr>
                <a:t>9</a:t>
              </a:r>
            </a:p>
          </p:txBody>
        </p:sp>
      </p:grpSp>
      <p:sp>
        <p:nvSpPr>
          <p:cNvPr id="86" name="Rounded Rectangle 65">
            <a:extLst>
              <a:ext uri="{FF2B5EF4-FFF2-40B4-BE49-F238E27FC236}">
                <a16:creationId xmlns:a16="http://schemas.microsoft.com/office/drawing/2014/main" id="{2B4F713F-975B-49A6-9C92-6F6CD31AC8E3}"/>
              </a:ext>
            </a:extLst>
          </p:cNvPr>
          <p:cNvSpPr/>
          <p:nvPr/>
        </p:nvSpPr>
        <p:spPr>
          <a:xfrm>
            <a:off x="7878048" y="4376856"/>
            <a:ext cx="4081806" cy="575036"/>
          </a:xfrm>
          <a:prstGeom prst="roundRect">
            <a:avLst>
              <a:gd name="adj" fmla="val 50000"/>
            </a:avLst>
          </a:prstGeom>
          <a:solidFill>
            <a:srgbClr val="E46C0A">
              <a:alpha val="50196"/>
            </a:srgb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002060"/>
              </a:solidFill>
            </a:endParaRPr>
          </a:p>
        </p:txBody>
      </p:sp>
      <p:grpSp>
        <p:nvGrpSpPr>
          <p:cNvPr id="52" name="Group 51"/>
          <p:cNvGrpSpPr/>
          <p:nvPr/>
        </p:nvGrpSpPr>
        <p:grpSpPr>
          <a:xfrm>
            <a:off x="7632344" y="4250785"/>
            <a:ext cx="837397" cy="818146"/>
            <a:chOff x="3166712" y="2887580"/>
            <a:chExt cx="837397" cy="818146"/>
          </a:xfrm>
        </p:grpSpPr>
        <p:sp>
          <p:nvSpPr>
            <p:cNvPr id="53" name="Oval 52"/>
            <p:cNvSpPr/>
            <p:nvPr/>
          </p:nvSpPr>
          <p:spPr>
            <a:xfrm>
              <a:off x="3262964" y="2983832"/>
              <a:ext cx="644892" cy="625642"/>
            </a:xfrm>
            <a:prstGeom prst="ellipse">
              <a:avLst/>
            </a:prstGeom>
            <a:solidFill>
              <a:schemeClr val="accent3">
                <a:lumMod val="75000"/>
              </a:schemeClr>
            </a:solidFill>
            <a:scene3d>
              <a:camera prst="orthographicFront">
                <a:rot lat="0" lon="0" rev="0"/>
              </a:camera>
              <a:lightRig rig="threePt" dir="t">
                <a:rot lat="0" lon="0" rev="1200000"/>
              </a:lightRig>
            </a:scene3d>
            <a:sp3d>
              <a:bevelT w="63500" h="25400" prst="relaxedInse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NZ" sz="2400" dirty="0">
                <a:latin typeface="Arial" panose="020B0604020202020204" pitchFamily="34" charset="0"/>
                <a:cs typeface="Arial" panose="020B0604020202020204" pitchFamily="34" charset="0"/>
              </a:endParaRPr>
            </a:p>
          </p:txBody>
        </p:sp>
        <p:sp>
          <p:nvSpPr>
            <p:cNvPr id="54" name="Oval 53"/>
            <p:cNvSpPr/>
            <p:nvPr/>
          </p:nvSpPr>
          <p:spPr>
            <a:xfrm>
              <a:off x="3166712" y="2887580"/>
              <a:ext cx="837397" cy="8181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latin typeface="Arial" panose="020B0604020202020204" pitchFamily="34" charset="0"/>
                  <a:cs typeface="Arial" panose="020B0604020202020204" pitchFamily="34" charset="0"/>
                </a:rPr>
                <a:t>13</a:t>
              </a:r>
            </a:p>
          </p:txBody>
        </p:sp>
      </p:grpSp>
      <p:sp>
        <p:nvSpPr>
          <p:cNvPr id="83" name="Rounded Rectangle 65">
            <a:extLst>
              <a:ext uri="{FF2B5EF4-FFF2-40B4-BE49-F238E27FC236}">
                <a16:creationId xmlns:a16="http://schemas.microsoft.com/office/drawing/2014/main" id="{9F6FD76F-A38C-42FE-A81C-64C8C9CA8028}"/>
              </a:ext>
            </a:extLst>
          </p:cNvPr>
          <p:cNvSpPr/>
          <p:nvPr/>
        </p:nvSpPr>
        <p:spPr>
          <a:xfrm>
            <a:off x="7876641" y="5181059"/>
            <a:ext cx="4081806" cy="575036"/>
          </a:xfrm>
          <a:prstGeom prst="roundRect">
            <a:avLst>
              <a:gd name="adj" fmla="val 50000"/>
            </a:avLst>
          </a:prstGeom>
          <a:solidFill>
            <a:srgbClr val="E46C0A">
              <a:alpha val="50196"/>
            </a:srgb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002060"/>
              </a:solidFill>
            </a:endParaRPr>
          </a:p>
        </p:txBody>
      </p:sp>
      <p:grpSp>
        <p:nvGrpSpPr>
          <p:cNvPr id="55" name="Group 54"/>
          <p:cNvGrpSpPr/>
          <p:nvPr/>
        </p:nvGrpSpPr>
        <p:grpSpPr>
          <a:xfrm>
            <a:off x="7632344" y="5056496"/>
            <a:ext cx="837397" cy="818146"/>
            <a:chOff x="3166712" y="2887580"/>
            <a:chExt cx="837397" cy="818146"/>
          </a:xfrm>
        </p:grpSpPr>
        <p:sp>
          <p:nvSpPr>
            <p:cNvPr id="56" name="Oval 55"/>
            <p:cNvSpPr/>
            <p:nvPr/>
          </p:nvSpPr>
          <p:spPr>
            <a:xfrm>
              <a:off x="3262964" y="2983832"/>
              <a:ext cx="644892" cy="625642"/>
            </a:xfrm>
            <a:prstGeom prst="ellipse">
              <a:avLst/>
            </a:prstGeom>
            <a:solidFill>
              <a:schemeClr val="accent3">
                <a:lumMod val="75000"/>
              </a:schemeClr>
            </a:solidFill>
            <a:scene3d>
              <a:camera prst="orthographicFront">
                <a:rot lat="0" lon="0" rev="0"/>
              </a:camera>
              <a:lightRig rig="threePt" dir="t">
                <a:rot lat="0" lon="0" rev="1200000"/>
              </a:lightRig>
            </a:scene3d>
            <a:sp3d>
              <a:bevelT w="63500" h="25400" prst="relaxedInse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NZ" sz="2400" dirty="0">
                <a:latin typeface="Arial" panose="020B0604020202020204" pitchFamily="34" charset="0"/>
                <a:cs typeface="Arial" panose="020B0604020202020204" pitchFamily="34" charset="0"/>
              </a:endParaRPr>
            </a:p>
          </p:txBody>
        </p:sp>
        <p:sp>
          <p:nvSpPr>
            <p:cNvPr id="57" name="Oval 56"/>
            <p:cNvSpPr/>
            <p:nvPr/>
          </p:nvSpPr>
          <p:spPr>
            <a:xfrm>
              <a:off x="3166712" y="2887580"/>
              <a:ext cx="837397" cy="8181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latin typeface="Arial" panose="020B0604020202020204" pitchFamily="34" charset="0"/>
                  <a:cs typeface="Arial" panose="020B0604020202020204" pitchFamily="34" charset="0"/>
                </a:rPr>
                <a:t>14</a:t>
              </a:r>
            </a:p>
          </p:txBody>
        </p:sp>
      </p:grpSp>
      <p:grpSp>
        <p:nvGrpSpPr>
          <p:cNvPr id="27" name="Group 26"/>
          <p:cNvGrpSpPr/>
          <p:nvPr/>
        </p:nvGrpSpPr>
        <p:grpSpPr>
          <a:xfrm>
            <a:off x="3169502" y="5056496"/>
            <a:ext cx="837397" cy="818146"/>
            <a:chOff x="3166712" y="2887580"/>
            <a:chExt cx="837397" cy="818146"/>
          </a:xfrm>
        </p:grpSpPr>
        <p:sp>
          <p:nvSpPr>
            <p:cNvPr id="28" name="Oval 27"/>
            <p:cNvSpPr/>
            <p:nvPr/>
          </p:nvSpPr>
          <p:spPr>
            <a:xfrm>
              <a:off x="3262964" y="2983832"/>
              <a:ext cx="644892" cy="625642"/>
            </a:xfrm>
            <a:prstGeom prst="ellipse">
              <a:avLst/>
            </a:prstGeom>
            <a:solidFill>
              <a:schemeClr val="accent3">
                <a:lumMod val="75000"/>
              </a:schemeClr>
            </a:solidFill>
            <a:scene3d>
              <a:camera prst="orthographicFront">
                <a:rot lat="0" lon="0" rev="0"/>
              </a:camera>
              <a:lightRig rig="threePt" dir="t">
                <a:rot lat="0" lon="0" rev="1200000"/>
              </a:lightRig>
            </a:scene3d>
            <a:sp3d>
              <a:bevelT w="63500" h="25400" prst="relaxedInse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NZ" sz="2400" dirty="0">
                <a:latin typeface="Arial" panose="020B0604020202020204" pitchFamily="34" charset="0"/>
                <a:cs typeface="Arial" panose="020B0604020202020204" pitchFamily="34" charset="0"/>
              </a:endParaRPr>
            </a:p>
          </p:txBody>
        </p:sp>
        <p:sp>
          <p:nvSpPr>
            <p:cNvPr id="29" name="Oval 28"/>
            <p:cNvSpPr/>
            <p:nvPr/>
          </p:nvSpPr>
          <p:spPr>
            <a:xfrm>
              <a:off x="3166712" y="2887580"/>
              <a:ext cx="837397" cy="8181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latin typeface="Arial" panose="020B0604020202020204" pitchFamily="34" charset="0"/>
                  <a:cs typeface="Arial" panose="020B0604020202020204" pitchFamily="34" charset="0"/>
                </a:rPr>
                <a:t>7</a:t>
              </a:r>
            </a:p>
          </p:txBody>
        </p:sp>
      </p:grpSp>
      <p:sp>
        <p:nvSpPr>
          <p:cNvPr id="85" name="Rounded Rectangle 65">
            <a:extLst>
              <a:ext uri="{FF2B5EF4-FFF2-40B4-BE49-F238E27FC236}">
                <a16:creationId xmlns:a16="http://schemas.microsoft.com/office/drawing/2014/main" id="{2B4F713F-975B-49A6-9C92-6F6CD31AC8E3}"/>
              </a:ext>
            </a:extLst>
          </p:cNvPr>
          <p:cNvSpPr/>
          <p:nvPr/>
        </p:nvSpPr>
        <p:spPr>
          <a:xfrm>
            <a:off x="7865348" y="3551356"/>
            <a:ext cx="4081806" cy="575036"/>
          </a:xfrm>
          <a:prstGeom prst="roundRect">
            <a:avLst>
              <a:gd name="adj" fmla="val 50000"/>
            </a:avLst>
          </a:prstGeom>
          <a:solidFill>
            <a:srgbClr val="E46C0A">
              <a:alpha val="50196"/>
            </a:srgb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002060"/>
              </a:solidFill>
            </a:endParaRPr>
          </a:p>
        </p:txBody>
      </p:sp>
      <p:grpSp>
        <p:nvGrpSpPr>
          <p:cNvPr id="49" name="Group 48"/>
          <p:cNvGrpSpPr/>
          <p:nvPr/>
        </p:nvGrpSpPr>
        <p:grpSpPr>
          <a:xfrm>
            <a:off x="7632344" y="3438613"/>
            <a:ext cx="837397" cy="818146"/>
            <a:chOff x="3166712" y="2887580"/>
            <a:chExt cx="837397" cy="818146"/>
          </a:xfrm>
        </p:grpSpPr>
        <p:sp>
          <p:nvSpPr>
            <p:cNvPr id="50" name="Oval 49"/>
            <p:cNvSpPr/>
            <p:nvPr/>
          </p:nvSpPr>
          <p:spPr>
            <a:xfrm>
              <a:off x="3262964" y="2983832"/>
              <a:ext cx="644892" cy="625642"/>
            </a:xfrm>
            <a:prstGeom prst="ellipse">
              <a:avLst/>
            </a:prstGeom>
            <a:solidFill>
              <a:schemeClr val="accent3">
                <a:lumMod val="75000"/>
              </a:schemeClr>
            </a:solidFill>
            <a:scene3d>
              <a:camera prst="orthographicFront">
                <a:rot lat="0" lon="0" rev="0"/>
              </a:camera>
              <a:lightRig rig="threePt" dir="t">
                <a:rot lat="0" lon="0" rev="1200000"/>
              </a:lightRig>
            </a:scene3d>
            <a:sp3d>
              <a:bevelT w="63500" h="25400" prst="relaxedInse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NZ" sz="2400" dirty="0">
                <a:latin typeface="Arial" panose="020B0604020202020204" pitchFamily="34" charset="0"/>
                <a:cs typeface="Arial" panose="020B0604020202020204" pitchFamily="34" charset="0"/>
              </a:endParaRPr>
            </a:p>
          </p:txBody>
        </p:sp>
        <p:sp>
          <p:nvSpPr>
            <p:cNvPr id="51" name="Oval 50"/>
            <p:cNvSpPr/>
            <p:nvPr/>
          </p:nvSpPr>
          <p:spPr>
            <a:xfrm>
              <a:off x="3166712" y="2887580"/>
              <a:ext cx="837397" cy="8181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latin typeface="Arial" panose="020B0604020202020204" pitchFamily="34" charset="0"/>
                  <a:cs typeface="Arial" panose="020B0604020202020204" pitchFamily="34" charset="0"/>
                </a:rPr>
                <a:t>12</a:t>
              </a:r>
            </a:p>
          </p:txBody>
        </p:sp>
      </p:grpSp>
    </p:spTree>
    <p:custDataLst>
      <p:tags r:id="rId1"/>
    </p:custDataLst>
    <p:extLst>
      <p:ext uri="{BB962C8B-B14F-4D97-AF65-F5344CB8AC3E}">
        <p14:creationId xmlns:p14="http://schemas.microsoft.com/office/powerpoint/2010/main" val="46850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8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8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8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8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72" grpId="0" animBg="1"/>
      <p:bldP spid="73" grpId="0" animBg="1"/>
      <p:bldP spid="74" grpId="0" animBg="1"/>
      <p:bldP spid="75" grpId="0" animBg="1"/>
      <p:bldP spid="76" grpId="0" animBg="1"/>
      <p:bldP spid="77" grpId="0" animBg="1"/>
      <p:bldP spid="78" grpId="0" animBg="1"/>
      <p:bldP spid="66" grpId="0" animBg="1"/>
      <p:bldP spid="67" grpId="0" animBg="1"/>
      <p:bldP spid="68" grpId="0" animBg="1"/>
      <p:bldP spid="69" grpId="0" animBg="1"/>
      <p:bldP spid="70" grpId="0" animBg="1"/>
      <p:bldP spid="71" grpId="0" animBg="1"/>
      <p:bldP spid="3" grpId="0"/>
      <p:bldP spid="30" grpId="0"/>
      <p:bldP spid="31" grpId="0"/>
      <p:bldP spid="32" grpId="0"/>
      <p:bldP spid="33" grpId="0"/>
      <p:bldP spid="34" grpId="0"/>
      <p:bldP spid="35" grpId="0"/>
      <p:bldP spid="36" grpId="0"/>
      <p:bldP spid="58" grpId="0"/>
      <p:bldP spid="79" grpId="0" animBg="1"/>
      <p:bldP spid="59" grpId="0"/>
      <p:bldP spid="60" grpId="0"/>
      <p:bldP spid="61" grpId="0"/>
      <p:bldP spid="62" grpId="0"/>
      <p:bldP spid="63" grpId="0"/>
      <p:bldP spid="80" grpId="0" animBg="1"/>
      <p:bldP spid="81" grpId="0" animBg="1"/>
      <p:bldP spid="82" grpId="0" animBg="1"/>
      <p:bldP spid="86" grpId="0" animBg="1"/>
      <p:bldP spid="83" grpId="0" animBg="1"/>
      <p:bldP spid="8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
            <a:extLst>
              <a:ext uri="{FF2B5EF4-FFF2-40B4-BE49-F238E27FC236}">
                <a16:creationId xmlns:a16="http://schemas.microsoft.com/office/drawing/2014/main" id="{460BEF1F-F19A-4681-A1A5-A090BB46AD7D}"/>
              </a:ext>
            </a:extLst>
          </p:cNvPr>
          <p:cNvSpPr/>
          <p:nvPr/>
        </p:nvSpPr>
        <p:spPr>
          <a:xfrm>
            <a:off x="3278188" y="492362"/>
            <a:ext cx="4452303" cy="2064471"/>
          </a:xfrm>
          <a:prstGeom prst="roundRect">
            <a:avLst>
              <a:gd name="adj" fmla="val 7719"/>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Rectangle: Rounded Corners 2">
            <a:extLst>
              <a:ext uri="{FF2B5EF4-FFF2-40B4-BE49-F238E27FC236}">
                <a16:creationId xmlns:a16="http://schemas.microsoft.com/office/drawing/2014/main" id="{460BEF1F-F19A-4681-A1A5-A090BB46AD7D}"/>
              </a:ext>
            </a:extLst>
          </p:cNvPr>
          <p:cNvSpPr/>
          <p:nvPr/>
        </p:nvSpPr>
        <p:spPr>
          <a:xfrm>
            <a:off x="3289389" y="3149153"/>
            <a:ext cx="4440339" cy="2064471"/>
          </a:xfrm>
          <a:prstGeom prst="roundRect">
            <a:avLst>
              <a:gd name="adj" fmla="val 7719"/>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Rectangle: Rounded Corners 2">
            <a:extLst>
              <a:ext uri="{FF2B5EF4-FFF2-40B4-BE49-F238E27FC236}">
                <a16:creationId xmlns:a16="http://schemas.microsoft.com/office/drawing/2014/main" id="{460BEF1F-F19A-4681-A1A5-A090BB46AD7D}"/>
              </a:ext>
            </a:extLst>
          </p:cNvPr>
          <p:cNvSpPr/>
          <p:nvPr/>
        </p:nvSpPr>
        <p:spPr>
          <a:xfrm>
            <a:off x="8070006" y="492363"/>
            <a:ext cx="3779489" cy="2082804"/>
          </a:xfrm>
          <a:prstGeom prst="roundRect">
            <a:avLst>
              <a:gd name="adj" fmla="val 8120"/>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itle 4">
            <a:extLst>
              <a:ext uri="{FF2B5EF4-FFF2-40B4-BE49-F238E27FC236}">
                <a16:creationId xmlns:a16="http://schemas.microsoft.com/office/drawing/2014/main" id="{BA4EA669-1E4B-4F24-A7A2-2A2BAFE9A8DA}"/>
              </a:ext>
            </a:extLst>
          </p:cNvPr>
          <p:cNvSpPr>
            <a:spLocks noGrp="1"/>
          </p:cNvSpPr>
          <p:nvPr>
            <p:ph type="title"/>
          </p:nvPr>
        </p:nvSpPr>
        <p:spPr>
          <a:xfrm>
            <a:off x="68095" y="335280"/>
            <a:ext cx="2889114" cy="714587"/>
          </a:xfrm>
        </p:spPr>
        <p:txBody>
          <a:bodyPr/>
          <a:lstStyle/>
          <a:p>
            <a:r>
              <a:rPr lang="en-NZ" dirty="0"/>
              <a:t>Learning block</a:t>
            </a:r>
          </a:p>
        </p:txBody>
      </p:sp>
      <p:sp>
        <p:nvSpPr>
          <p:cNvPr id="8" name="Text Box 96">
            <a:extLst>
              <a:ext uri="{FF2B5EF4-FFF2-40B4-BE49-F238E27FC236}">
                <a16:creationId xmlns:a16="http://schemas.microsoft.com/office/drawing/2014/main" id="{CBF50EA1-1805-4ECF-9099-FA98F9DCCC3D}"/>
              </a:ext>
            </a:extLst>
          </p:cNvPr>
          <p:cNvSpPr txBox="1"/>
          <p:nvPr/>
        </p:nvSpPr>
        <p:spPr>
          <a:xfrm>
            <a:off x="3318036" y="1063031"/>
            <a:ext cx="3657802" cy="140601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63525" indent="-263525">
              <a:spcBef>
                <a:spcPts val="200"/>
              </a:spcBef>
              <a:spcAft>
                <a:spcPts val="200"/>
              </a:spcAft>
              <a:buFont typeface="Arial" panose="020B0604020202020204" pitchFamily="34" charset="0"/>
              <a:buChar char="•"/>
            </a:pPr>
            <a:r>
              <a:rPr lang="en-NZ" dirty="0">
                <a:solidFill>
                  <a:srgbClr val="00456B"/>
                </a:solidFill>
                <a:latin typeface="Arial" pitchFamily="34" charset="0"/>
                <a:cs typeface="Arial" pitchFamily="34" charset="0"/>
              </a:rPr>
              <a:t>Workshop</a:t>
            </a:r>
          </a:p>
          <a:p>
            <a:pPr marL="263525" indent="-263525">
              <a:spcBef>
                <a:spcPts val="200"/>
              </a:spcBef>
              <a:spcAft>
                <a:spcPts val="200"/>
              </a:spcAft>
              <a:buFont typeface="Arial" panose="020B0604020202020204" pitchFamily="34" charset="0"/>
              <a:buChar char="•"/>
            </a:pPr>
            <a:r>
              <a:rPr lang="en-NZ" dirty="0">
                <a:solidFill>
                  <a:srgbClr val="00456B"/>
                </a:solidFill>
                <a:latin typeface="Arial" pitchFamily="34" charset="0"/>
                <a:cs typeface="Arial" pitchFamily="34" charset="0"/>
              </a:rPr>
              <a:t>eLearning pack</a:t>
            </a:r>
          </a:p>
          <a:p>
            <a:pPr marL="263525" indent="-263525">
              <a:spcBef>
                <a:spcPts val="200"/>
              </a:spcBef>
              <a:spcAft>
                <a:spcPts val="200"/>
              </a:spcAft>
              <a:buFont typeface="Arial" panose="020B0604020202020204" pitchFamily="34" charset="0"/>
              <a:buChar char="•"/>
            </a:pPr>
            <a:r>
              <a:rPr lang="en-NZ" dirty="0">
                <a:solidFill>
                  <a:srgbClr val="00456B"/>
                </a:solidFill>
                <a:latin typeface="Arial" pitchFamily="34" charset="0"/>
                <a:cs typeface="Arial" pitchFamily="34" charset="0"/>
              </a:rPr>
              <a:t>Handbook </a:t>
            </a:r>
          </a:p>
          <a:p>
            <a:pPr marL="263525" indent="-263525">
              <a:spcBef>
                <a:spcPts val="200"/>
              </a:spcBef>
              <a:spcAft>
                <a:spcPts val="200"/>
              </a:spcAft>
              <a:buFont typeface="Arial" panose="020B0604020202020204" pitchFamily="34" charset="0"/>
              <a:buChar char="•"/>
            </a:pPr>
            <a:r>
              <a:rPr lang="en-NZ" dirty="0">
                <a:solidFill>
                  <a:srgbClr val="00456B"/>
                </a:solidFill>
                <a:latin typeface="Arial" pitchFamily="34" charset="0"/>
                <a:cs typeface="Arial" pitchFamily="34" charset="0"/>
              </a:rPr>
              <a:t>Briefing by TTM Mentor</a:t>
            </a:r>
            <a:endParaRPr lang="en-NZ" sz="1600" dirty="0">
              <a:solidFill>
                <a:srgbClr val="00456B"/>
              </a:solidFill>
              <a:latin typeface="Arial" pitchFamily="34" charset="0"/>
              <a:cs typeface="Arial" pitchFamily="34" charset="0"/>
            </a:endParaRPr>
          </a:p>
        </p:txBody>
      </p:sp>
      <p:sp>
        <p:nvSpPr>
          <p:cNvPr id="9" name="Text Box 99">
            <a:extLst>
              <a:ext uri="{FF2B5EF4-FFF2-40B4-BE49-F238E27FC236}">
                <a16:creationId xmlns:a16="http://schemas.microsoft.com/office/drawing/2014/main" id="{D8CBF743-C352-497E-83D5-74AF4F7401BD}"/>
              </a:ext>
            </a:extLst>
          </p:cNvPr>
          <p:cNvSpPr txBox="1"/>
          <p:nvPr/>
        </p:nvSpPr>
        <p:spPr>
          <a:xfrm>
            <a:off x="8074778" y="1063031"/>
            <a:ext cx="3012850" cy="140601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63525" indent="-263525">
              <a:spcBef>
                <a:spcPts val="200"/>
              </a:spcBef>
              <a:spcAft>
                <a:spcPts val="200"/>
              </a:spcAft>
              <a:buFont typeface="Arial" panose="020B0604020202020204" pitchFamily="34" charset="0"/>
              <a:buChar char="•"/>
            </a:pPr>
            <a:r>
              <a:rPr lang="en-NZ" dirty="0">
                <a:solidFill>
                  <a:srgbClr val="00456B"/>
                </a:solidFill>
                <a:latin typeface="Arial" pitchFamily="34" charset="0"/>
                <a:cs typeface="Arial" pitchFamily="34" charset="0"/>
              </a:rPr>
              <a:t>Coaching by TTM Mentor</a:t>
            </a:r>
          </a:p>
          <a:p>
            <a:pPr marL="263525" indent="-263525">
              <a:spcBef>
                <a:spcPts val="200"/>
              </a:spcBef>
              <a:spcAft>
                <a:spcPts val="200"/>
              </a:spcAft>
              <a:buFont typeface="Arial" panose="020B0604020202020204" pitchFamily="34" charset="0"/>
              <a:buChar char="•"/>
            </a:pPr>
            <a:r>
              <a:rPr lang="en-NZ" dirty="0">
                <a:solidFill>
                  <a:srgbClr val="00456B"/>
                </a:solidFill>
                <a:latin typeface="Arial" pitchFamily="34" charset="0"/>
                <a:cs typeface="Arial" pitchFamily="34" charset="0"/>
              </a:rPr>
              <a:t>TTM Verifier to confirm standards met</a:t>
            </a:r>
          </a:p>
        </p:txBody>
      </p:sp>
      <p:sp>
        <p:nvSpPr>
          <p:cNvPr id="10" name="Text Box 97">
            <a:extLst>
              <a:ext uri="{FF2B5EF4-FFF2-40B4-BE49-F238E27FC236}">
                <a16:creationId xmlns:a16="http://schemas.microsoft.com/office/drawing/2014/main" id="{F2B5F72F-EF17-4889-A728-7E37294072EB}"/>
              </a:ext>
            </a:extLst>
          </p:cNvPr>
          <p:cNvSpPr txBox="1"/>
          <p:nvPr/>
        </p:nvSpPr>
        <p:spPr>
          <a:xfrm>
            <a:off x="3362632" y="3772939"/>
            <a:ext cx="3632057" cy="142822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63525" indent="-263525">
              <a:spcBef>
                <a:spcPts val="200"/>
              </a:spcBef>
              <a:spcAft>
                <a:spcPts val="200"/>
              </a:spcAft>
              <a:buFont typeface="Arial" panose="020B0604020202020204" pitchFamily="34" charset="0"/>
              <a:buChar char="•"/>
            </a:pPr>
            <a:r>
              <a:rPr lang="en-NZ" dirty="0">
                <a:solidFill>
                  <a:srgbClr val="00456B"/>
                </a:solidFill>
                <a:latin typeface="Arial" pitchFamily="34" charset="0"/>
                <a:cs typeface="Arial" pitchFamily="34" charset="0"/>
              </a:rPr>
              <a:t>CoPTTM Assessor confirms competence</a:t>
            </a:r>
          </a:p>
          <a:p>
            <a:pPr marL="263525" indent="-263525">
              <a:spcBef>
                <a:spcPts val="200"/>
              </a:spcBef>
              <a:spcAft>
                <a:spcPts val="200"/>
              </a:spcAft>
              <a:buFont typeface="Arial" panose="020B0604020202020204" pitchFamily="34" charset="0"/>
              <a:buChar char="•"/>
            </a:pPr>
            <a:r>
              <a:rPr lang="en-NZ" dirty="0">
                <a:solidFill>
                  <a:srgbClr val="00456B"/>
                </a:solidFill>
                <a:latin typeface="Arial" pitchFamily="34" charset="0"/>
                <a:cs typeface="Arial" pitchFamily="34" charset="0"/>
              </a:rPr>
              <a:t>Awards warrant</a:t>
            </a:r>
          </a:p>
          <a:p>
            <a:pPr marL="263525" indent="-263525">
              <a:spcBef>
                <a:spcPts val="200"/>
              </a:spcBef>
              <a:spcAft>
                <a:spcPts val="200"/>
              </a:spcAft>
              <a:buFont typeface="Arial" panose="020B0604020202020204" pitchFamily="34" charset="0"/>
              <a:buChar char="•"/>
            </a:pPr>
            <a:r>
              <a:rPr lang="en-NZ" dirty="0">
                <a:solidFill>
                  <a:srgbClr val="00456B"/>
                </a:solidFill>
                <a:latin typeface="Arial" pitchFamily="34" charset="0"/>
                <a:cs typeface="Arial" pitchFamily="34" charset="0"/>
              </a:rPr>
              <a:t>Adds to training record</a:t>
            </a:r>
          </a:p>
        </p:txBody>
      </p:sp>
      <p:sp>
        <p:nvSpPr>
          <p:cNvPr id="18" name="Rounded Rectangle 3">
            <a:extLst>
              <a:ext uri="{FF2B5EF4-FFF2-40B4-BE49-F238E27FC236}">
                <a16:creationId xmlns:a16="http://schemas.microsoft.com/office/drawing/2014/main" id="{814EB8B4-296E-493C-8F16-3B4FF8D1B1A1}"/>
              </a:ext>
            </a:extLst>
          </p:cNvPr>
          <p:cNvSpPr/>
          <p:nvPr/>
        </p:nvSpPr>
        <p:spPr>
          <a:xfrm>
            <a:off x="3293214" y="487255"/>
            <a:ext cx="4446192" cy="561290"/>
          </a:xfrm>
          <a:prstGeom prst="roundRect">
            <a:avLst>
              <a:gd name="adj" fmla="val 21706"/>
            </a:avLst>
          </a:prstGeom>
          <a:solidFill>
            <a:schemeClr val="accent6">
              <a:lumMod val="75000"/>
            </a:schemeClr>
          </a:solidFill>
          <a:ln>
            <a:solidFill>
              <a:schemeClr val="accent6">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spcBef>
                <a:spcPts val="600"/>
              </a:spcBef>
              <a:spcAft>
                <a:spcPts val="600"/>
              </a:spcAft>
            </a:pPr>
            <a:r>
              <a:rPr lang="en-NZ" sz="2000" b="1" dirty="0">
                <a:solidFill>
                  <a:schemeClr val="bg1"/>
                </a:solidFill>
                <a:latin typeface="Arial" pitchFamily="34" charset="0"/>
                <a:cs typeface="Arial" pitchFamily="34" charset="0"/>
              </a:rPr>
              <a:t>Knowledge</a:t>
            </a:r>
          </a:p>
        </p:txBody>
      </p:sp>
      <p:sp>
        <p:nvSpPr>
          <p:cNvPr id="19" name="Rounded Rectangle 3">
            <a:extLst>
              <a:ext uri="{FF2B5EF4-FFF2-40B4-BE49-F238E27FC236}">
                <a16:creationId xmlns:a16="http://schemas.microsoft.com/office/drawing/2014/main" id="{00D1DB73-A322-4A1E-8CC9-4EB5FB870F2D}"/>
              </a:ext>
            </a:extLst>
          </p:cNvPr>
          <p:cNvSpPr/>
          <p:nvPr/>
        </p:nvSpPr>
        <p:spPr>
          <a:xfrm>
            <a:off x="8058564" y="487255"/>
            <a:ext cx="3798156" cy="561289"/>
          </a:xfrm>
          <a:prstGeom prst="roundRect">
            <a:avLst>
              <a:gd name="adj" fmla="val 23386"/>
            </a:avLst>
          </a:prstGeom>
          <a:solidFill>
            <a:schemeClr val="accent6">
              <a:lumMod val="75000"/>
            </a:schemeClr>
          </a:solidFill>
          <a:ln>
            <a:solidFill>
              <a:schemeClr val="accent6">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spcBef>
                <a:spcPts val="600"/>
              </a:spcBef>
              <a:spcAft>
                <a:spcPts val="600"/>
              </a:spcAft>
            </a:pPr>
            <a:r>
              <a:rPr lang="en-NZ" sz="2000" b="1" dirty="0">
                <a:solidFill>
                  <a:schemeClr val="bg1"/>
                </a:solidFill>
                <a:latin typeface="Arial" pitchFamily="34" charset="0"/>
                <a:cs typeface="Arial" pitchFamily="34" charset="0"/>
              </a:rPr>
              <a:t>Practical</a:t>
            </a:r>
          </a:p>
        </p:txBody>
      </p:sp>
      <p:sp>
        <p:nvSpPr>
          <p:cNvPr id="20" name="Rounded Rectangle 3">
            <a:extLst>
              <a:ext uri="{FF2B5EF4-FFF2-40B4-BE49-F238E27FC236}">
                <a16:creationId xmlns:a16="http://schemas.microsoft.com/office/drawing/2014/main" id="{26EEF3F7-3D7E-4C8B-8AD2-B800AC197EED}"/>
              </a:ext>
            </a:extLst>
          </p:cNvPr>
          <p:cNvSpPr/>
          <p:nvPr/>
        </p:nvSpPr>
        <p:spPr>
          <a:xfrm>
            <a:off x="3284596" y="3147640"/>
            <a:ext cx="4435955" cy="576549"/>
          </a:xfrm>
          <a:prstGeom prst="roundRect">
            <a:avLst>
              <a:gd name="adj" fmla="val 23207"/>
            </a:avLst>
          </a:prstGeom>
          <a:solidFill>
            <a:schemeClr val="accent6">
              <a:lumMod val="75000"/>
            </a:schemeClr>
          </a:solidFill>
          <a:ln>
            <a:solidFill>
              <a:schemeClr val="accent6">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spcBef>
                <a:spcPts val="600"/>
              </a:spcBef>
              <a:spcAft>
                <a:spcPts val="600"/>
              </a:spcAft>
            </a:pPr>
            <a:r>
              <a:rPr lang="en-NZ" sz="2000" b="1" dirty="0">
                <a:solidFill>
                  <a:schemeClr val="bg1"/>
                </a:solidFill>
                <a:latin typeface="Arial" pitchFamily="34" charset="0"/>
                <a:cs typeface="Arial" pitchFamily="34" charset="0"/>
              </a:rPr>
              <a:t> Competence Assessment</a:t>
            </a:r>
          </a:p>
        </p:txBody>
      </p:sp>
      <p:pic>
        <p:nvPicPr>
          <p:cNvPr id="2" name="Picture 1">
            <a:extLst>
              <a:ext uri="{FF2B5EF4-FFF2-40B4-BE49-F238E27FC236}">
                <a16:creationId xmlns:a16="http://schemas.microsoft.com/office/drawing/2014/main" id="{3DC8FFEA-ED18-4F39-8E90-0F2DCADAA059}"/>
              </a:ext>
            </a:extLst>
          </p:cNvPr>
          <p:cNvPicPr>
            <a:picLocks noChangeAspect="1"/>
          </p:cNvPicPr>
          <p:nvPr/>
        </p:nvPicPr>
        <p:blipFill>
          <a:blip r:embed="rId4"/>
          <a:stretch>
            <a:fillRect/>
          </a:stretch>
        </p:blipFill>
        <p:spPr>
          <a:xfrm>
            <a:off x="6703480" y="555167"/>
            <a:ext cx="940444" cy="940444"/>
          </a:xfrm>
          <a:prstGeom prst="ellipse">
            <a:avLst/>
          </a:prstGeom>
          <a:ln w="38100">
            <a:solidFill>
              <a:schemeClr val="tx1"/>
            </a:solidFill>
          </a:ln>
        </p:spPr>
      </p:pic>
      <p:pic>
        <p:nvPicPr>
          <p:cNvPr id="3" name="Picture 2">
            <a:extLst>
              <a:ext uri="{FF2B5EF4-FFF2-40B4-BE49-F238E27FC236}">
                <a16:creationId xmlns:a16="http://schemas.microsoft.com/office/drawing/2014/main" id="{7CFEB034-7F59-449D-BA17-4398D794C1C4}"/>
              </a:ext>
            </a:extLst>
          </p:cNvPr>
          <p:cNvPicPr>
            <a:picLocks noChangeAspect="1"/>
          </p:cNvPicPr>
          <p:nvPr/>
        </p:nvPicPr>
        <p:blipFill>
          <a:blip r:embed="rId5"/>
          <a:stretch>
            <a:fillRect/>
          </a:stretch>
        </p:blipFill>
        <p:spPr>
          <a:xfrm>
            <a:off x="10983444" y="604629"/>
            <a:ext cx="757838" cy="820991"/>
          </a:xfrm>
          <a:prstGeom prst="rect">
            <a:avLst/>
          </a:prstGeom>
          <a:ln w="38100">
            <a:solidFill>
              <a:schemeClr val="tx1"/>
            </a:solidFill>
          </a:ln>
        </p:spPr>
      </p:pic>
      <p:pic>
        <p:nvPicPr>
          <p:cNvPr id="6" name="Picture 5">
            <a:extLst>
              <a:ext uri="{FF2B5EF4-FFF2-40B4-BE49-F238E27FC236}">
                <a16:creationId xmlns:a16="http://schemas.microsoft.com/office/drawing/2014/main" id="{3F30286A-0E46-424C-9BCD-CDB5B6B61993}"/>
              </a:ext>
            </a:extLst>
          </p:cNvPr>
          <p:cNvPicPr>
            <a:picLocks noChangeAspect="1"/>
          </p:cNvPicPr>
          <p:nvPr/>
        </p:nvPicPr>
        <p:blipFill>
          <a:blip r:embed="rId6"/>
          <a:stretch>
            <a:fillRect/>
          </a:stretch>
        </p:blipFill>
        <p:spPr>
          <a:xfrm>
            <a:off x="6747285" y="3206942"/>
            <a:ext cx="911943" cy="911943"/>
          </a:xfrm>
          <a:prstGeom prst="ellipse">
            <a:avLst/>
          </a:prstGeom>
          <a:ln w="38100">
            <a:solidFill>
              <a:schemeClr val="tx2"/>
            </a:solidFill>
          </a:ln>
        </p:spPr>
      </p:pic>
      <p:sp>
        <p:nvSpPr>
          <p:cNvPr id="30" name="Rectangle: Rounded Corners 2">
            <a:extLst>
              <a:ext uri="{FF2B5EF4-FFF2-40B4-BE49-F238E27FC236}">
                <a16:creationId xmlns:a16="http://schemas.microsoft.com/office/drawing/2014/main" id="{460BEF1F-F19A-4681-A1A5-A090BB46AD7D}"/>
              </a:ext>
            </a:extLst>
          </p:cNvPr>
          <p:cNvSpPr/>
          <p:nvPr/>
        </p:nvSpPr>
        <p:spPr>
          <a:xfrm>
            <a:off x="8074355" y="3151429"/>
            <a:ext cx="3779489" cy="2082804"/>
          </a:xfrm>
          <a:prstGeom prst="roundRect">
            <a:avLst>
              <a:gd name="adj" fmla="val 8120"/>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1" name="Text Box 99">
            <a:extLst>
              <a:ext uri="{FF2B5EF4-FFF2-40B4-BE49-F238E27FC236}">
                <a16:creationId xmlns:a16="http://schemas.microsoft.com/office/drawing/2014/main" id="{D8CBF743-C352-497E-83D5-74AF4F7401BD}"/>
              </a:ext>
            </a:extLst>
          </p:cNvPr>
          <p:cNvSpPr txBox="1"/>
          <p:nvPr/>
        </p:nvSpPr>
        <p:spPr>
          <a:xfrm>
            <a:off x="8074778" y="3740385"/>
            <a:ext cx="3012850" cy="140601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63525" indent="-263525">
              <a:spcBef>
                <a:spcPts val="600"/>
              </a:spcBef>
              <a:spcAft>
                <a:spcPts val="600"/>
              </a:spcAft>
              <a:buFont typeface="Arial" panose="020B0604020202020204" pitchFamily="34" charset="0"/>
              <a:buChar char="•"/>
            </a:pPr>
            <a:r>
              <a:rPr lang="en-NZ" dirty="0">
                <a:solidFill>
                  <a:srgbClr val="00456B"/>
                </a:solidFill>
                <a:latin typeface="Arial" pitchFamily="34" charset="0"/>
                <a:cs typeface="Arial" pitchFamily="34" charset="0"/>
              </a:rPr>
              <a:t>Same assessment document used to award unit standard</a:t>
            </a:r>
          </a:p>
        </p:txBody>
      </p:sp>
      <p:sp>
        <p:nvSpPr>
          <p:cNvPr id="32" name="Rounded Rectangle 3">
            <a:extLst>
              <a:ext uri="{FF2B5EF4-FFF2-40B4-BE49-F238E27FC236}">
                <a16:creationId xmlns:a16="http://schemas.microsoft.com/office/drawing/2014/main" id="{00D1DB73-A322-4A1E-8CC9-4EB5FB870F2D}"/>
              </a:ext>
            </a:extLst>
          </p:cNvPr>
          <p:cNvSpPr/>
          <p:nvPr/>
        </p:nvSpPr>
        <p:spPr>
          <a:xfrm>
            <a:off x="8062913" y="3146321"/>
            <a:ext cx="3798156" cy="561289"/>
          </a:xfrm>
          <a:prstGeom prst="roundRect">
            <a:avLst>
              <a:gd name="adj" fmla="val 23386"/>
            </a:avLst>
          </a:prstGeom>
          <a:solidFill>
            <a:schemeClr val="accent6">
              <a:lumMod val="75000"/>
            </a:schemeClr>
          </a:solidFill>
          <a:ln>
            <a:solidFill>
              <a:schemeClr val="accent6">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spcBef>
                <a:spcPts val="600"/>
              </a:spcBef>
              <a:spcAft>
                <a:spcPts val="600"/>
              </a:spcAft>
            </a:pPr>
            <a:r>
              <a:rPr lang="en-NZ" sz="2000" b="1" dirty="0" err="1">
                <a:solidFill>
                  <a:schemeClr val="bg1"/>
                </a:solidFill>
                <a:latin typeface="Arial" pitchFamily="34" charset="0"/>
                <a:cs typeface="Arial" pitchFamily="34" charset="0"/>
              </a:rPr>
              <a:t>NZQA</a:t>
            </a:r>
            <a:endParaRPr lang="en-NZ" sz="2000" b="1" dirty="0">
              <a:solidFill>
                <a:schemeClr val="bg1"/>
              </a:solidFill>
              <a:latin typeface="Arial" pitchFamily="34" charset="0"/>
              <a:cs typeface="Arial" pitchFamily="34" charset="0"/>
            </a:endParaRPr>
          </a:p>
        </p:txBody>
      </p:sp>
      <p:pic>
        <p:nvPicPr>
          <p:cNvPr id="22" name="Picture 21">
            <a:extLst>
              <a:ext uri="{FF2B5EF4-FFF2-40B4-BE49-F238E27FC236}">
                <a16:creationId xmlns:a16="http://schemas.microsoft.com/office/drawing/2014/main" id="{ED04529B-1D68-4597-B2CA-38EA83906739}"/>
              </a:ext>
            </a:extLst>
          </p:cNvPr>
          <p:cNvPicPr>
            <a:picLocks noChangeAspect="1"/>
          </p:cNvPicPr>
          <p:nvPr/>
        </p:nvPicPr>
        <p:blipFill>
          <a:blip r:embed="rId6"/>
          <a:stretch>
            <a:fillRect/>
          </a:stretch>
        </p:blipFill>
        <p:spPr>
          <a:xfrm>
            <a:off x="10876936" y="3206942"/>
            <a:ext cx="911943" cy="911943"/>
          </a:xfrm>
          <a:prstGeom prst="ellipse">
            <a:avLst/>
          </a:prstGeom>
          <a:ln w="38100">
            <a:solidFill>
              <a:schemeClr val="tx2"/>
            </a:solidFill>
          </a:ln>
        </p:spPr>
      </p:pic>
      <p:sp>
        <p:nvSpPr>
          <p:cNvPr id="24" name="Multiplication Sign 23">
            <a:extLst>
              <a:ext uri="{FF2B5EF4-FFF2-40B4-BE49-F238E27FC236}">
                <a16:creationId xmlns:a16="http://schemas.microsoft.com/office/drawing/2014/main" id="{D1A1FDD8-A222-48D8-981F-B7C61457E285}"/>
              </a:ext>
            </a:extLst>
          </p:cNvPr>
          <p:cNvSpPr/>
          <p:nvPr/>
        </p:nvSpPr>
        <p:spPr>
          <a:xfrm>
            <a:off x="8062913" y="2474450"/>
            <a:ext cx="3702756" cy="3443111"/>
          </a:xfrm>
          <a:prstGeom prst="mathMultiply">
            <a:avLst>
              <a:gd name="adj1" fmla="val 567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6" name="Picture 25">
            <a:extLst>
              <a:ext uri="{FF2B5EF4-FFF2-40B4-BE49-F238E27FC236}">
                <a16:creationId xmlns:a16="http://schemas.microsoft.com/office/drawing/2014/main" id="{C17353E8-D5FD-4AF6-9D71-21B3BC756CB8}"/>
              </a:ext>
            </a:extLst>
          </p:cNvPr>
          <p:cNvPicPr>
            <a:picLocks noChangeAspect="1"/>
          </p:cNvPicPr>
          <p:nvPr/>
        </p:nvPicPr>
        <p:blipFill>
          <a:blip r:embed="rId7">
            <a:extLst/>
          </a:blip>
          <a:stretch>
            <a:fillRect/>
          </a:stretch>
        </p:blipFill>
        <p:spPr>
          <a:xfrm>
            <a:off x="8956122" y="3035302"/>
            <a:ext cx="2257425" cy="2028825"/>
          </a:xfrm>
          <a:prstGeom prst="rect">
            <a:avLst/>
          </a:prstGeom>
        </p:spPr>
      </p:pic>
    </p:spTree>
    <p:custDataLst>
      <p:tags r:id="rId1"/>
    </p:custDataLst>
    <p:extLst>
      <p:ext uri="{BB962C8B-B14F-4D97-AF65-F5344CB8AC3E}">
        <p14:creationId xmlns:p14="http://schemas.microsoft.com/office/powerpoint/2010/main" val="189843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7" grpId="0" animBg="1"/>
      <p:bldP spid="23" grpId="0" animBg="1"/>
      <p:bldP spid="8" grpId="0"/>
      <p:bldP spid="9" grpId="0"/>
      <p:bldP spid="10" grpId="0"/>
      <p:bldP spid="18" grpId="0" animBg="1"/>
      <p:bldP spid="19" grpId="0" animBg="1"/>
      <p:bldP spid="20" grpId="0" animBg="1"/>
      <p:bldP spid="30" grpId="0" animBg="1"/>
      <p:bldP spid="31" grpId="0"/>
      <p:bldP spid="32" grpId="0" animBg="1"/>
      <p:bldP spid="24" grpId="0" animBg="1"/>
      <p:bldP spid="2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p:cNvSpPr/>
          <p:nvPr/>
        </p:nvSpPr>
        <p:spPr>
          <a:xfrm>
            <a:off x="5956566" y="3602992"/>
            <a:ext cx="2145712" cy="1810050"/>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NZ"/>
          </a:p>
        </p:txBody>
      </p:sp>
      <p:sp>
        <p:nvSpPr>
          <p:cNvPr id="3" name="Right Arrow 2"/>
          <p:cNvSpPr/>
          <p:nvPr/>
        </p:nvSpPr>
        <p:spPr>
          <a:xfrm>
            <a:off x="5956566" y="790344"/>
            <a:ext cx="2145712" cy="1810050"/>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NZ"/>
          </a:p>
        </p:txBody>
      </p:sp>
      <p:sp>
        <p:nvSpPr>
          <p:cNvPr id="12" name="Rounded Rectangle 11"/>
          <p:cNvSpPr/>
          <p:nvPr/>
        </p:nvSpPr>
        <p:spPr>
          <a:xfrm>
            <a:off x="3250121" y="520212"/>
            <a:ext cx="3692324" cy="2350314"/>
          </a:xfrm>
          <a:prstGeom prst="roundRect">
            <a:avLst>
              <a:gd name="adj" fmla="val 23083"/>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ounded Rectangle 12"/>
          <p:cNvSpPr/>
          <p:nvPr/>
        </p:nvSpPr>
        <p:spPr>
          <a:xfrm>
            <a:off x="3250121" y="3332860"/>
            <a:ext cx="3692324" cy="2350314"/>
          </a:xfrm>
          <a:prstGeom prst="roundRect">
            <a:avLst>
              <a:gd name="adj" fmla="val 23083"/>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p>
            <a:r>
              <a:rPr lang="en-NZ" dirty="0"/>
              <a:t>NZTA Warrants</a:t>
            </a:r>
          </a:p>
        </p:txBody>
      </p:sp>
      <p:sp>
        <p:nvSpPr>
          <p:cNvPr id="6" name="Rectangle 5"/>
          <p:cNvSpPr/>
          <p:nvPr/>
        </p:nvSpPr>
        <p:spPr>
          <a:xfrm>
            <a:off x="3250121" y="1033650"/>
            <a:ext cx="3646025" cy="1323439"/>
          </a:xfrm>
          <a:prstGeom prst="rect">
            <a:avLst/>
          </a:prstGeom>
        </p:spPr>
        <p:txBody>
          <a:bodyPr wrap="square">
            <a:spAutoFit/>
          </a:bodyPr>
          <a:lstStyle/>
          <a:p>
            <a:pPr algn="ctr"/>
            <a:r>
              <a:rPr lang="en-NZ" sz="4000" b="1" dirty="0">
                <a:solidFill>
                  <a:srgbClr val="002060"/>
                </a:solidFill>
                <a:latin typeface="Arial" panose="020B0604020202020204" pitchFamily="34" charset="0"/>
                <a:cs typeface="Arial" panose="020B0604020202020204" pitchFamily="34" charset="0"/>
              </a:rPr>
              <a:t>Completion </a:t>
            </a:r>
            <a:br>
              <a:rPr lang="en-NZ" sz="4000" b="1" dirty="0">
                <a:solidFill>
                  <a:srgbClr val="002060"/>
                </a:solidFill>
                <a:latin typeface="Arial" panose="020B0604020202020204" pitchFamily="34" charset="0"/>
                <a:cs typeface="Arial" panose="020B0604020202020204" pitchFamily="34" charset="0"/>
              </a:rPr>
            </a:br>
            <a:r>
              <a:rPr lang="en-NZ" sz="4000" b="1" dirty="0">
                <a:solidFill>
                  <a:srgbClr val="002060"/>
                </a:solidFill>
                <a:latin typeface="Arial" panose="020B0604020202020204" pitchFamily="34" charset="0"/>
                <a:cs typeface="Arial" panose="020B0604020202020204" pitchFamily="34" charset="0"/>
              </a:rPr>
              <a:t>of training</a:t>
            </a:r>
          </a:p>
        </p:txBody>
      </p:sp>
      <p:sp>
        <p:nvSpPr>
          <p:cNvPr id="7" name="Rectangle 6"/>
          <p:cNvSpPr/>
          <p:nvPr/>
        </p:nvSpPr>
        <p:spPr>
          <a:xfrm>
            <a:off x="3250121" y="3846298"/>
            <a:ext cx="3706267" cy="1323439"/>
          </a:xfrm>
          <a:prstGeom prst="rect">
            <a:avLst/>
          </a:prstGeom>
        </p:spPr>
        <p:txBody>
          <a:bodyPr wrap="square">
            <a:spAutoFit/>
          </a:bodyPr>
          <a:lstStyle/>
          <a:p>
            <a:pPr algn="ctr"/>
            <a:r>
              <a:rPr lang="en-NZ" sz="4000" b="1" dirty="0">
                <a:solidFill>
                  <a:srgbClr val="002060"/>
                </a:solidFill>
                <a:latin typeface="Arial" panose="020B0604020202020204" pitchFamily="34" charset="0"/>
                <a:cs typeface="Arial" panose="020B0604020202020204" pitchFamily="34" charset="0"/>
              </a:rPr>
              <a:t>Assessed as competent</a:t>
            </a:r>
          </a:p>
        </p:txBody>
      </p:sp>
      <p:sp>
        <p:nvSpPr>
          <p:cNvPr id="8" name="Rectangle 7"/>
          <p:cNvSpPr/>
          <p:nvPr/>
        </p:nvSpPr>
        <p:spPr>
          <a:xfrm>
            <a:off x="8188838" y="1406276"/>
            <a:ext cx="4197753" cy="584775"/>
          </a:xfrm>
          <a:prstGeom prst="rect">
            <a:avLst/>
          </a:prstGeom>
        </p:spPr>
        <p:txBody>
          <a:bodyPr wrap="square">
            <a:spAutoFit/>
          </a:bodyPr>
          <a:lstStyle/>
          <a:p>
            <a:r>
              <a:rPr lang="en-NZ" sz="3200" b="1" dirty="0">
                <a:latin typeface="Arial" panose="020B0604020202020204" pitchFamily="34" charset="0"/>
                <a:cs typeface="Arial" panose="020B0604020202020204" pitchFamily="34" charset="0"/>
              </a:rPr>
              <a:t>Non practising - NP</a:t>
            </a:r>
          </a:p>
        </p:txBody>
      </p:sp>
      <p:sp>
        <p:nvSpPr>
          <p:cNvPr id="9" name="Rectangle 8"/>
          <p:cNvSpPr/>
          <p:nvPr/>
        </p:nvSpPr>
        <p:spPr>
          <a:xfrm>
            <a:off x="8188838" y="4241502"/>
            <a:ext cx="3148029" cy="584775"/>
          </a:xfrm>
          <a:prstGeom prst="rect">
            <a:avLst/>
          </a:prstGeom>
        </p:spPr>
        <p:txBody>
          <a:bodyPr wrap="square">
            <a:spAutoFit/>
          </a:bodyPr>
          <a:lstStyle/>
          <a:p>
            <a:r>
              <a:rPr lang="en-NZ" sz="3200" b="1" dirty="0">
                <a:latin typeface="Arial" panose="020B0604020202020204" pitchFamily="34" charset="0"/>
                <a:cs typeface="Arial" panose="020B0604020202020204" pitchFamily="34" charset="0"/>
              </a:rPr>
              <a:t>Practising - P</a:t>
            </a:r>
          </a:p>
        </p:txBody>
      </p:sp>
    </p:spTree>
    <p:custDataLst>
      <p:tags r:id="rId1"/>
    </p:custDataLst>
    <p:extLst>
      <p:ext uri="{BB962C8B-B14F-4D97-AF65-F5344CB8AC3E}">
        <p14:creationId xmlns:p14="http://schemas.microsoft.com/office/powerpoint/2010/main" val="11373689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_OFFICE THEME" val="kaWjf4Sx"/>
  <p:tag name="ARTICULATE_PROJECT_OPEN" val="0"/>
  <p:tag name="ARTICULATE_SLIDE_COUNT" val="4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16732</TotalTime>
  <Words>8265</Words>
  <Application>Microsoft Office PowerPoint</Application>
  <PresentationFormat>Widescreen</PresentationFormat>
  <Paragraphs>1384</Paragraphs>
  <Slides>47</Slides>
  <Notes>47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8" baseType="lpstr">
      <vt:lpstr>.SFUIText</vt:lpstr>
      <vt:lpstr>Arial</vt:lpstr>
      <vt:lpstr>Arial Narrow</vt:lpstr>
      <vt:lpstr>Calibri</vt:lpstr>
      <vt:lpstr>Courier New</vt:lpstr>
      <vt:lpstr>Lucida Sans</vt:lpstr>
      <vt:lpstr>Symbol</vt:lpstr>
      <vt:lpstr>Times New Roman</vt:lpstr>
      <vt:lpstr>Wingdings</vt:lpstr>
      <vt:lpstr>1_Office Theme</vt:lpstr>
      <vt:lpstr>Document</vt:lpstr>
      <vt:lpstr>Training and Competency Model</vt:lpstr>
      <vt:lpstr>What we will cover</vt:lpstr>
      <vt:lpstr>Industry concerns</vt:lpstr>
      <vt:lpstr>Existing workshops</vt:lpstr>
      <vt:lpstr>Training and Competencies model</vt:lpstr>
      <vt:lpstr>Link to NZQA</vt:lpstr>
      <vt:lpstr>Key roles requiring CoPTTM knowledge</vt:lpstr>
      <vt:lpstr>Learning block</vt:lpstr>
      <vt:lpstr>NZTA Warrants</vt:lpstr>
      <vt:lpstr>Map of CoPTTM learning blocks</vt:lpstr>
      <vt:lpstr>Map of CoPTTM learning blocks</vt:lpstr>
      <vt:lpstr>Map of CoPTTM learning blocks</vt:lpstr>
      <vt:lpstr>Map of CoPTTM learning blocks</vt:lpstr>
      <vt:lpstr>Map of CoPTTM learning blocks</vt:lpstr>
      <vt:lpstr>Map of CoPTTM learning blocks</vt:lpstr>
      <vt:lpstr>Map of CoPTTM learning blocks</vt:lpstr>
      <vt:lpstr>Map of CoPTTM learning blocks</vt:lpstr>
      <vt:lpstr>Map of CoPTTM learning blocks</vt:lpstr>
      <vt:lpstr>Map of CoPTTM learning blocks</vt:lpstr>
      <vt:lpstr>Map of CoPTTM learning blocks</vt:lpstr>
      <vt:lpstr>Map of CoPTTM learning blocks</vt:lpstr>
      <vt:lpstr>Map of CoPTTM learning blocks</vt:lpstr>
      <vt:lpstr>Map of CoPTTM learning blocks</vt:lpstr>
      <vt:lpstr>Map of CoPTTM learning blocks</vt:lpstr>
      <vt:lpstr>Map of CoPTTM learning blocks</vt:lpstr>
      <vt:lpstr>Map of CoPTTM learning blocks</vt:lpstr>
      <vt:lpstr>Priority for development</vt:lpstr>
      <vt:lpstr>Priority for development</vt:lpstr>
      <vt:lpstr>Priority for development</vt:lpstr>
      <vt:lpstr>Priority for development</vt:lpstr>
      <vt:lpstr>Priority for development</vt:lpstr>
      <vt:lpstr>What will happen to existing warrants?</vt:lpstr>
      <vt:lpstr>What about warrants for key roles</vt:lpstr>
      <vt:lpstr>Comparison of training time old vs new  TTM Worker </vt:lpstr>
      <vt:lpstr>Comparison of training time old vs new  Traffic Controller  </vt:lpstr>
      <vt:lpstr>Comparison of training time old vs new  STMS Level 1  </vt:lpstr>
      <vt:lpstr>Comparison of training time old vs new  STMS Level 2  </vt:lpstr>
      <vt:lpstr>Comparison of training time old vs new  STMS Level 3 </vt:lpstr>
      <vt:lpstr>Comparison of training time old vs new  TMP Designer Level 1  </vt:lpstr>
      <vt:lpstr>Companies will need TTM Mentors </vt:lpstr>
      <vt:lpstr>Companies will need TTM Verifiers</vt:lpstr>
      <vt:lpstr>The TTM industry will need CoPTTM Assessors</vt:lpstr>
      <vt:lpstr>Impacts for CoPTTM level 1 trainers</vt:lpstr>
      <vt:lpstr>Some significant changes</vt:lpstr>
      <vt:lpstr>PowerPoint Presentation</vt:lpstr>
      <vt:lpstr>Questions</vt:lpstr>
      <vt:lpstr>Map of CoPTTM learning blocks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 2 low speed (2LS) roads</dc:title>
  <dc:creator>Tony</dc:creator>
  <cp:lastModifiedBy>Tony Stella</cp:lastModifiedBy>
  <cp:revision>489</cp:revision>
  <cp:lastPrinted>2019-05-12T06:38:41Z</cp:lastPrinted>
  <dcterms:created xsi:type="dcterms:W3CDTF">2015-06-23T22:27:51Z</dcterms:created>
  <dcterms:modified xsi:type="dcterms:W3CDTF">2019-06-04T06:04:00Z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C77C4D4E-EDBD-44BE-96A9-E41DBF5D0415</vt:lpwstr>
  </property>
  <property fmtid="{D5CDD505-2E9C-101B-9397-08002B2CF9AE}" pid="3" name="ArticulatePath">
    <vt:lpwstr>T&amp;C Presentation WIDE layout</vt:lpwstr>
  </property>
</Properties>
</file>