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5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8" r:id="rId11"/>
    <p:sldId id="307" r:id="rId12"/>
    <p:sldId id="304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Jone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A"/>
    <a:srgbClr val="003366"/>
    <a:srgbClr val="9A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2743" autoAdjust="0"/>
  </p:normalViewPr>
  <p:slideViewPr>
    <p:cSldViewPr snapToGrid="0">
      <p:cViewPr>
        <p:scale>
          <a:sx n="70" d="100"/>
          <a:sy n="70" d="100"/>
        </p:scale>
        <p:origin x="-2820" y="-762"/>
      </p:cViewPr>
      <p:guideLst>
        <p:guide orient="horz" pos="4319"/>
        <p:guide pos="192"/>
        <p:guide pos="5568"/>
      </p:guideLst>
    </p:cSldViewPr>
  </p:slideViewPr>
  <p:outlineViewPr>
    <p:cViewPr>
      <p:scale>
        <a:sx n="33" d="100"/>
        <a:sy n="33" d="100"/>
      </p:scale>
      <p:origin x="0" y="6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557B-970B-4D14-8422-83EAF32FE2AB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0EC2-7EFF-4D68-8464-801EEE54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AF5A-EF38-4629-87A2-AA588F4FCFD2}" type="datetimeFigureOut">
              <a:rPr lang="en-NZ" smtClean="0"/>
              <a:t>4/02/2016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E3F8-BD3A-4004-BE5C-05033E1F42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90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3E6E-4F83-4A5F-9AC9-29553403F3D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916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CE3F8-BD3A-4004-BE5C-05033E1F4215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870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3E6E-4F83-4A5F-9AC9-29553403F3DC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453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3E6E-4F83-4A5F-9AC9-29553403F3DC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453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Not all positive, starting from low base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NZ has a similar history of everyday cycling. 8000 cyclists a day riding down Colombo St in </a:t>
            </a:r>
            <a:r>
              <a:rPr lang="en-NZ" dirty="0" err="1" smtClean="0"/>
              <a:t>Chch</a:t>
            </a:r>
            <a:r>
              <a:rPr lang="en-NZ" dirty="0" smtClean="0"/>
              <a:t> in the 1960s.</a:t>
            </a:r>
            <a:r>
              <a:rPr lang="en-NZ" baseline="0" dirty="0" smtClean="0"/>
              <a:t> </a:t>
            </a:r>
            <a:r>
              <a:rPr lang="en-NZ" dirty="0" smtClean="0"/>
              <a:t>Cycle drought. Post 1990.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6D7D-A5FD-425C-A744-68D8F23CFFA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042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Jane </a:t>
            </a:r>
            <a:r>
              <a:rPr lang="en-NZ" dirty="0" err="1" smtClean="0"/>
              <a:t>Farrelly</a:t>
            </a:r>
            <a:r>
              <a:rPr lang="en-NZ" dirty="0" smtClean="0"/>
              <a:t> – Auckland. Nov</a:t>
            </a:r>
            <a:r>
              <a:rPr lang="en-NZ" baseline="0" dirty="0" smtClean="0"/>
              <a:t> 2010 – 5 deaths in 5 days, 5 years ago. Coroners inquest over 2 years looking at causes for all the deaths.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Created a platform for change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6D7D-A5FD-425C-A744-68D8F23CFFA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477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2009 – turning point for</a:t>
            </a:r>
            <a:r>
              <a:rPr lang="en-NZ" baseline="0" dirty="0" smtClean="0"/>
              <a:t> cycling in NZ. Huge good news story for the Government – more praise than any other investment. The people who were riding in the 1960s were riding again.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Created platform for demand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6D7D-A5FD-425C-A744-68D8F23CFFA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852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Note John Key</a:t>
            </a:r>
          </a:p>
          <a:p>
            <a:r>
              <a:rPr lang="en-NZ" dirty="0" smtClean="0"/>
              <a:t>Don’t need to change the photo so often like Australia</a:t>
            </a:r>
          </a:p>
          <a:p>
            <a:r>
              <a:rPr lang="en-NZ" dirty="0" smtClean="0"/>
              <a:t>NZCT and increased interest in cycling, third most popular recreational activity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3E6E-4F83-4A5F-9AC9-29553403F3D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76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Cycle trails</a:t>
            </a:r>
            <a:r>
              <a:rPr lang="en-NZ" baseline="0" dirty="0" smtClean="0"/>
              <a:t> had popularised cycling again – good for attracting votes!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6D7D-A5FD-425C-A744-68D8F23CFFA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102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is what my boss looks like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3E6E-4F83-4A5F-9AC9-29553403F3DC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466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3E6E-4F83-4A5F-9AC9-29553403F3DC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466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3E6E-4F83-4A5F-9AC9-29553403F3DC}" type="slidenum">
              <a:rPr lang="en-NZ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N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41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79" y="475488"/>
            <a:ext cx="8629354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1920240"/>
            <a:ext cx="8626180" cy="48006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58533"/>
            <a:ext cx="8534400" cy="3013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01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1" y="475488"/>
            <a:ext cx="8630412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45" y="1920240"/>
            <a:ext cx="8620887" cy="46101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00326"/>
            <a:ext cx="8510016" cy="30716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4720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0783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372225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8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293161" y="260350"/>
            <a:ext cx="8546040" cy="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369241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670565" y="3869663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66628" y="3798670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00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28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293161" y="260350"/>
            <a:ext cx="8546040" cy="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261125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57188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/>
          <p:cNvSpPr>
            <a:spLocks noGrp="1"/>
          </p:cNvSpPr>
          <p:nvPr>
            <p:ph sz="quarter" idx="19"/>
          </p:nvPr>
        </p:nvSpPr>
        <p:spPr>
          <a:xfrm>
            <a:off x="2011612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007675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20"/>
          </p:nvPr>
        </p:nvSpPr>
        <p:spPr>
          <a:xfrm>
            <a:off x="3762099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758162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/>
          <p:cNvSpPr>
            <a:spLocks noGrp="1"/>
          </p:cNvSpPr>
          <p:nvPr>
            <p:ph sz="quarter" idx="21"/>
          </p:nvPr>
        </p:nvSpPr>
        <p:spPr>
          <a:xfrm>
            <a:off x="5526234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522297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/>
          <p:cNvSpPr>
            <a:spLocks noGrp="1"/>
          </p:cNvSpPr>
          <p:nvPr>
            <p:ph sz="quarter" idx="22"/>
          </p:nvPr>
        </p:nvSpPr>
        <p:spPr>
          <a:xfrm>
            <a:off x="7263073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7259136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37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4800" y="260350"/>
            <a:ext cx="8515350" cy="2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12721" y="1628775"/>
            <a:ext cx="8626479" cy="360362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1852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0838" y="1657582"/>
            <a:ext cx="3658362" cy="42618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5" y="621792"/>
            <a:ext cx="8635326" cy="63093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43" y="162763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0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1627" y="260350"/>
            <a:ext cx="8537573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32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1628" y="260350"/>
            <a:ext cx="8537572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" y="1725933"/>
            <a:ext cx="8494776" cy="41056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/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217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176378C-1D4F-4596-9ABA-FB37A1E2D0A7}" type="datetimeFigureOut">
              <a:rPr lang="en-AU" smtClean="0"/>
              <a:pPr/>
              <a:t>4/02/2016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A30787-DCB6-426B-9697-5A1D63579C1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8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85" y="475488"/>
            <a:ext cx="8633061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89" y="2211513"/>
            <a:ext cx="8623824" cy="357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15913" y="6024563"/>
            <a:ext cx="8532812" cy="0"/>
            <a:chOff x="204" y="3793"/>
            <a:chExt cx="5375" cy="0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04" y="3793"/>
              <a:ext cx="926" cy="0"/>
            </a:xfrm>
            <a:prstGeom prst="line">
              <a:avLst/>
            </a:prstGeom>
            <a:noFill/>
            <a:ln w="9525">
              <a:solidFill>
                <a:srgbClr val="AFBD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175" y="3793"/>
              <a:ext cx="4404" cy="0"/>
            </a:xfrm>
            <a:prstGeom prst="line">
              <a:avLst/>
            </a:prstGeom>
            <a:noFill/>
            <a:ln w="9525">
              <a:solidFill>
                <a:srgbClr val="00456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3850" y="6334125"/>
            <a:ext cx="85137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60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5" r:id="rId3"/>
    <p:sldLayoutId id="2147483674" r:id="rId4"/>
    <p:sldLayoutId id="2147483662" r:id="rId5"/>
    <p:sldLayoutId id="2147483664" r:id="rId6"/>
    <p:sldLayoutId id="2147483673" r:id="rId7"/>
    <p:sldLayoutId id="2147483667" r:id="rId8"/>
    <p:sldLayoutId id="214748369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56A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2pPr>
      <a:lvl3pPr marL="6858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4pPr>
      <a:lvl5pPr marL="13716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nz/url?sa=i&amp;rct=j&amp;q=&amp;esrc=s&amp;frm=1&amp;source=images&amp;cd=&amp;cad=rja&amp;uact=8&amp;ved=0CAcQjRxqFQoTCKDewKrV6MYCFYbopgod9LcEmw&amp;url=http://www.nzcycletrail.com/big-idea/nzct-branding&amp;ei=eV2sVeC9IobRmwX075LYCQ&amp;bvm=bv.98197061,d.dGY&amp;psig=AFQjCNG5TqhZT1gvXU-NxQFWk3z79uz34A&amp;ust=14374458751896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3496" y="650749"/>
            <a:ext cx="8627237" cy="867537"/>
          </a:xfrm>
        </p:spPr>
        <p:txBody>
          <a:bodyPr/>
          <a:lstStyle/>
          <a:p>
            <a:r>
              <a:rPr lang="en-NZ" sz="5400" dirty="0" smtClean="0"/>
              <a:t>Riding with a tail wind</a:t>
            </a:r>
            <a:endParaRPr lang="en-NZ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8081" y="1790699"/>
            <a:ext cx="5059137" cy="1866901"/>
          </a:xfrm>
        </p:spPr>
        <p:txBody>
          <a:bodyPr/>
          <a:lstStyle/>
          <a:p>
            <a:r>
              <a:rPr lang="en-NZ" sz="2400" b="1" dirty="0" smtClean="0"/>
              <a:t>Dunedin One Way Pair Separated Cycle Lanes</a:t>
            </a:r>
          </a:p>
          <a:p>
            <a:r>
              <a:rPr lang="en-NZ" sz="2400" b="1" dirty="0" smtClean="0"/>
              <a:t>2 February 2016</a:t>
            </a:r>
            <a:endParaRPr lang="en-NZ" sz="2400" dirty="0"/>
          </a:p>
          <a:p>
            <a:endParaRPr lang="en-NZ" sz="2400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312678" y="3983169"/>
            <a:ext cx="5295604" cy="2096557"/>
          </a:xfrm>
          <a:prstGeom prst="rect">
            <a:avLst/>
          </a:prstGeom>
        </p:spPr>
        <p:txBody>
          <a:bodyPr vert="horz" lIns="81636" tIns="40818" rIns="81636" bIns="40818" rtlCol="0">
            <a:noAutofit/>
          </a:bodyPr>
          <a:lstStyle>
            <a:lvl1pPr marL="0" marR="0" indent="0" algn="l" defTabSz="816358" rtl="0" eaLnBrk="1" fontAlgn="auto" latinLnBrk="0" hangingPunct="1">
              <a:lnSpc>
                <a:spcPct val="90000"/>
              </a:lnSpc>
              <a:spcBef>
                <a:spcPts val="89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08179" marR="0" indent="0" algn="ctr" defTabSz="816358" rtl="0" eaLnBrk="1" fontAlgn="auto" latinLnBrk="0" hangingPunct="1">
              <a:lnSpc>
                <a:spcPct val="90000"/>
              </a:lnSpc>
              <a:spcBef>
                <a:spcPts val="446"/>
              </a:spcBef>
              <a:spcAft>
                <a:spcPts val="0"/>
              </a:spcAft>
              <a:buClr>
                <a:srgbClr val="9AA71D"/>
              </a:buClr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00456B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816358" marR="0" indent="0" algn="ctr" defTabSz="816358" rtl="0" eaLnBrk="1" fontAlgn="auto" latinLnBrk="0" hangingPunct="1">
              <a:lnSpc>
                <a:spcPct val="90000"/>
              </a:lnSpc>
              <a:spcBef>
                <a:spcPts val="446"/>
              </a:spcBef>
              <a:spcAft>
                <a:spcPts val="0"/>
              </a:spcAft>
              <a:buClr>
                <a:srgbClr val="9AA71D"/>
              </a:buClr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rgbClr val="00456B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224537" marR="0" indent="0" algn="ctr" defTabSz="816358" rtl="0" eaLnBrk="1" fontAlgn="auto" latinLnBrk="0" hangingPunct="1">
              <a:lnSpc>
                <a:spcPct val="90000"/>
              </a:lnSpc>
              <a:spcBef>
                <a:spcPts val="446"/>
              </a:spcBef>
              <a:spcAft>
                <a:spcPts val="0"/>
              </a:spcAft>
              <a:buClr>
                <a:srgbClr val="9AA71D"/>
              </a:buClr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rgbClr val="00456B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632716" marR="0" indent="0" algn="ctr" defTabSz="816358" rtl="0" eaLnBrk="1" fontAlgn="auto" latinLnBrk="0" hangingPunct="1">
              <a:lnSpc>
                <a:spcPct val="90000"/>
              </a:lnSpc>
              <a:spcBef>
                <a:spcPts val="446"/>
              </a:spcBef>
              <a:spcAft>
                <a:spcPts val="0"/>
              </a:spcAft>
              <a:buClr>
                <a:srgbClr val="9AA71D"/>
              </a:buClr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rgbClr val="00456B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040895" indent="0" algn="ctr" defTabSz="81635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74" indent="0" algn="ctr" defTabSz="81635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53" indent="0" algn="ctr" defTabSz="81635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32" indent="0" algn="ctr" defTabSz="81635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 smtClean="0">
              <a:solidFill>
                <a:schemeClr val="accent1"/>
              </a:solidFill>
            </a:endParaRP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sz="2400" b="1" dirty="0" smtClean="0">
                <a:solidFill>
                  <a:schemeClr val="accent1"/>
                </a:solidFill>
              </a:rPr>
              <a:t>Dougal List</a:t>
            </a:r>
          </a:p>
          <a:p>
            <a:r>
              <a:rPr lang="en-NZ" sz="2400" dirty="0" smtClean="0">
                <a:solidFill>
                  <a:schemeClr val="accent1"/>
                </a:solidFill>
              </a:rPr>
              <a:t>National Cycling Manager </a:t>
            </a:r>
          </a:p>
          <a:p>
            <a:r>
              <a:rPr lang="en-NZ" sz="2400" dirty="0" smtClean="0">
                <a:solidFill>
                  <a:schemeClr val="accent1"/>
                </a:solidFill>
              </a:rPr>
              <a:t>NZ Transport Agency</a:t>
            </a:r>
            <a:endParaRPr lang="en-NZ" sz="2400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91" y="1790699"/>
            <a:ext cx="3368040" cy="50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Summing it up - Why cycling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2343" y="1662468"/>
            <a:ext cx="5437830" cy="4670093"/>
          </a:xfrm>
        </p:spPr>
        <p:txBody>
          <a:bodyPr>
            <a:normAutofit/>
          </a:bodyPr>
          <a:lstStyle/>
          <a:p>
            <a:pPr marL="285716" indent="-285716">
              <a:buFont typeface="Arial" panose="020B0604020202020204" pitchFamily="34" charset="0"/>
              <a:buChar char="•"/>
            </a:pPr>
            <a:r>
              <a:rPr lang="en-US" sz="2400" dirty="0"/>
              <a:t>Increasing </a:t>
            </a:r>
            <a:r>
              <a:rPr lang="en-US" sz="2400" dirty="0" smtClean="0"/>
              <a:t>everyday, active transport </a:t>
            </a:r>
            <a:r>
              <a:rPr lang="en-US" sz="2400" dirty="0"/>
              <a:t>choice, safety and </a:t>
            </a:r>
            <a:r>
              <a:rPr lang="en-US" sz="2400" dirty="0" smtClean="0"/>
              <a:t>accessibility</a:t>
            </a:r>
          </a:p>
          <a:p>
            <a:pPr marL="285716" indent="-285716">
              <a:buFont typeface="Arial" panose="020B0604020202020204" pitchFamily="34" charset="0"/>
              <a:buChar char="•"/>
            </a:pPr>
            <a:r>
              <a:rPr lang="en-US" sz="2400" dirty="0" smtClean="0"/>
              <a:t>Demand is high and growing</a:t>
            </a:r>
          </a:p>
          <a:p>
            <a:pPr marL="285716" indent="-285716">
              <a:buFont typeface="Arial" panose="020B0604020202020204" pitchFamily="34" charset="0"/>
              <a:buChar char="•"/>
            </a:pPr>
            <a:r>
              <a:rPr lang="en-US" sz="2400" dirty="0" smtClean="0"/>
              <a:t>Thriving towns and cities provide quality of life options</a:t>
            </a:r>
            <a:endParaRPr lang="en-NZ" sz="2400" dirty="0"/>
          </a:p>
          <a:p>
            <a:pPr marL="285716" indent="-285716">
              <a:buFont typeface="Arial" panose="020B0604020202020204" pitchFamily="34" charset="0"/>
              <a:buChar char="•"/>
            </a:pPr>
            <a:r>
              <a:rPr lang="en-US" sz="2400" dirty="0" smtClean="0"/>
              <a:t>NZ can be a world-class place to explore by bike</a:t>
            </a:r>
          </a:p>
          <a:p>
            <a:pPr marL="285716" indent="-285716">
              <a:buFont typeface="Arial" panose="020B0604020202020204" pitchFamily="34" charset="0"/>
              <a:buChar char="•"/>
            </a:pPr>
            <a:r>
              <a:rPr lang="en-US" sz="2400" dirty="0" smtClean="0"/>
              <a:t>The time is now!</a:t>
            </a:r>
          </a:p>
          <a:p>
            <a:pPr marL="285716" indent="-285716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1028" name="Picture 4" descr="C:\Users\CatrionaR\AppData\Local\Microsoft\Windows\Temporary Internet Files\Content.Outlook\PKQJLY4Q\Cyclists 04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73" y="2774760"/>
            <a:ext cx="5609230" cy="31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One Way Pair: independent review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8636" y="1325415"/>
            <a:ext cx="5836379" cy="47864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1900" dirty="0" smtClean="0"/>
              <a:t>Independent team f experts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1900" dirty="0" smtClean="0"/>
              <a:t>Walk, drove and rode the route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1900" dirty="0" smtClean="0"/>
              <a:t>Need: Demonstrated need for improvement to address safety and provide right LoS, and meet customer demand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1900" dirty="0" smtClean="0"/>
              <a:t>Route: best option for north / south connections </a:t>
            </a:r>
            <a:r>
              <a:rPr lang="en-NZ" sz="1900" dirty="0"/>
              <a:t>+ </a:t>
            </a:r>
            <a:r>
              <a:rPr lang="en-NZ" sz="1900" dirty="0" smtClean="0"/>
              <a:t>connects </a:t>
            </a:r>
            <a:r>
              <a:rPr lang="en-NZ" sz="1900" dirty="0"/>
              <a:t>to existing cycle routes</a:t>
            </a:r>
            <a:endParaRPr lang="en-NZ" sz="19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1900" dirty="0" smtClean="0"/>
              <a:t>Design for customer: Safe and attractive for cycling – existing </a:t>
            </a:r>
            <a:r>
              <a:rPr lang="en-NZ" sz="1900" b="1" dirty="0" smtClean="0"/>
              <a:t>and</a:t>
            </a:r>
            <a:r>
              <a:rPr lang="en-NZ" sz="1900" dirty="0" smtClean="0"/>
              <a:t> future users;  appropriate level of service for cycling for all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1900" dirty="0" smtClean="0"/>
              <a:t>Other users: Provides for high demand parking </a:t>
            </a:r>
            <a:r>
              <a:rPr lang="en-NZ" sz="1900" dirty="0"/>
              <a:t>needs; integral of with highway traffic use; complementary to pedestrian use</a:t>
            </a:r>
            <a:endParaRPr lang="en-NZ" sz="1900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3074" name="Picture 2" descr="C:\Simons temporary\Contracts Projects\Dunedin Separated Cycle Lanes\cycle photos\Tuam St\Christchurch, Tuam St 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 b="6318"/>
          <a:stretch>
            <a:fillRect/>
          </a:stretch>
        </p:blipFill>
        <p:spPr bwMode="auto">
          <a:xfrm flipH="1">
            <a:off x="5909386" y="1725589"/>
            <a:ext cx="3659188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2"/>
          <a:stretch/>
        </p:blipFill>
        <p:spPr>
          <a:xfrm>
            <a:off x="-27296" y="2341058"/>
            <a:ext cx="4110203" cy="24488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27291"/>
          <a:stretch/>
        </p:blipFill>
        <p:spPr bwMode="auto">
          <a:xfrm>
            <a:off x="2414579" y="4151355"/>
            <a:ext cx="6729421" cy="270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" t="9619" r="2160" b="17265"/>
          <a:stretch/>
        </p:blipFill>
        <p:spPr>
          <a:xfrm>
            <a:off x="-111643" y="0"/>
            <a:ext cx="4194550" cy="230018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7859" r="9485"/>
          <a:stretch/>
        </p:blipFill>
        <p:spPr>
          <a:xfrm>
            <a:off x="5595258" y="2014010"/>
            <a:ext cx="3548742" cy="2775856"/>
          </a:xfrm>
          <a:prstGeom prst="rect">
            <a:avLst/>
          </a:prstGeom>
        </p:spPr>
      </p:pic>
      <p:pic>
        <p:nvPicPr>
          <p:cNvPr id="12" name="Picture Placeholder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30095" r="11504"/>
          <a:stretch/>
        </p:blipFill>
        <p:spPr>
          <a:xfrm>
            <a:off x="5595259" y="48731"/>
            <a:ext cx="3592634" cy="29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The </a:t>
            </a:r>
            <a:r>
              <a:rPr lang="en-NZ" sz="3200" dirty="0"/>
              <a:t>r</a:t>
            </a:r>
            <a:r>
              <a:rPr lang="en-NZ" sz="3200" dirty="0" smtClean="0"/>
              <a:t>ide ahead – we are on a journey</a:t>
            </a:r>
            <a:endParaRPr lang="en-NZ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0917" y="2255519"/>
            <a:ext cx="4635883" cy="44182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83"/>
              </a:spcBef>
            </a:pPr>
            <a:r>
              <a:rPr lang="en-NZ" sz="2400" dirty="0" smtClean="0"/>
              <a:t>Will not be a quick ride around the block!</a:t>
            </a:r>
          </a:p>
          <a:p>
            <a:pPr>
              <a:lnSpc>
                <a:spcPct val="100000"/>
              </a:lnSpc>
              <a:spcBef>
                <a:spcPts val="383"/>
              </a:spcBef>
            </a:pPr>
            <a:endParaRPr lang="en-NZ" sz="2400" dirty="0" smtClean="0"/>
          </a:p>
          <a:p>
            <a:pPr>
              <a:lnSpc>
                <a:spcPct val="100000"/>
              </a:lnSpc>
              <a:spcBef>
                <a:spcPts val="383"/>
              </a:spcBef>
            </a:pPr>
            <a:endParaRPr lang="en-NZ" sz="2400" dirty="0"/>
          </a:p>
          <a:p>
            <a:pPr>
              <a:lnSpc>
                <a:spcPct val="100000"/>
              </a:lnSpc>
              <a:spcBef>
                <a:spcPts val="383"/>
              </a:spcBef>
            </a:pPr>
            <a:r>
              <a:rPr lang="en-NZ" sz="2400" dirty="0" smtClean="0"/>
              <a:t>But we plan to have fun on the way.</a:t>
            </a:r>
          </a:p>
          <a:p>
            <a:pPr>
              <a:lnSpc>
                <a:spcPct val="100000"/>
              </a:lnSpc>
              <a:spcBef>
                <a:spcPts val="383"/>
              </a:spcBef>
            </a:pPr>
            <a:endParaRPr lang="en-NZ" dirty="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 bwMode="auto">
          <a:xfrm>
            <a:off x="5212080" y="2026920"/>
            <a:ext cx="3931921" cy="48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0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" y="638447"/>
            <a:ext cx="5911379" cy="3634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7" y="2374021"/>
            <a:ext cx="5480633" cy="41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http://static2.stuff.co.nz/1384813844/379/9416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726" y="0"/>
            <a:ext cx="11896725" cy="69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raushier-reisemagazin.de/wp-content/uploads/2014/08/neuseelan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38125"/>
            <a:ext cx="8758238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2.gstatic.com/images?q=tbn:ANd9GcT7VWqCzWq8w8va6VxFvfZnGfqcHH64jWBthy5DAkNBJXdMSZT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66675"/>
            <a:ext cx="4273550" cy="23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Riding</a:t>
            </a:r>
            <a:r>
              <a:rPr lang="en-NZ" sz="2800" dirty="0" smtClean="0"/>
              <a:t> with a tail wind</a:t>
            </a:r>
            <a:endParaRPr lang="en-NZ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2343" y="1627633"/>
            <a:ext cx="4581906" cy="3995927"/>
          </a:xfrm>
        </p:spPr>
        <p:txBody>
          <a:bodyPr>
            <a:noAutofit/>
          </a:bodyPr>
          <a:lstStyle/>
          <a:p>
            <a:r>
              <a:rPr lang="en-NZ" sz="2400" b="1" dirty="0" smtClean="0"/>
              <a:t>Customer </a:t>
            </a:r>
            <a:r>
              <a:rPr lang="en-NZ" sz="2400" b="1" dirty="0"/>
              <a:t>demand for cycling – transport, choice, recreation</a:t>
            </a:r>
          </a:p>
          <a:p>
            <a:endParaRPr lang="en-NZ" sz="2400" dirty="0" smtClean="0"/>
          </a:p>
          <a:p>
            <a:pPr marL="255112" indent="-255112" fontAlgn="t">
              <a:buFont typeface="Arial" panose="020B0604020202020204" pitchFamily="34" charset="0"/>
              <a:buChar char="•"/>
            </a:pPr>
            <a:r>
              <a:rPr lang="en-NZ" sz="2400" dirty="0" smtClean="0"/>
              <a:t>Cycling </a:t>
            </a:r>
            <a:r>
              <a:rPr lang="en-NZ" sz="2400" dirty="0"/>
              <a:t>Safety Panel report</a:t>
            </a:r>
          </a:p>
          <a:p>
            <a:pPr marL="255112" indent="-255112" fontAlgn="t">
              <a:buFont typeface="Arial" panose="020B0604020202020204" pitchFamily="34" charset="0"/>
              <a:buChar char="•"/>
            </a:pPr>
            <a:r>
              <a:rPr lang="en-NZ" sz="2400" dirty="0" smtClean="0"/>
              <a:t>Strong interest from all major councils</a:t>
            </a:r>
          </a:p>
          <a:p>
            <a:pPr marL="255112" indent="-255112" fontAlgn="t">
              <a:buFont typeface="Arial" panose="020B0604020202020204" pitchFamily="34" charset="0"/>
              <a:buChar char="•"/>
            </a:pPr>
            <a:r>
              <a:rPr lang="en-NZ" sz="2400" dirty="0" smtClean="0"/>
              <a:t>Strong political support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88" y="1649891"/>
            <a:ext cx="4867911" cy="3493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39" y="5620918"/>
            <a:ext cx="864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NZ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 Customer </a:t>
            </a:r>
            <a:r>
              <a:rPr lang="en-NZ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demand and </a:t>
            </a:r>
            <a:r>
              <a:rPr lang="en-NZ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 national platform </a:t>
            </a:r>
            <a:r>
              <a:rPr lang="en-NZ" sz="2400" dirty="0">
                <a:solidFill>
                  <a:srgbClr val="FF0000"/>
                </a:solidFill>
                <a:latin typeface="Lucida Sans" panose="020B0602030504020204" pitchFamily="34" charset="0"/>
              </a:rPr>
              <a:t>for change</a:t>
            </a:r>
          </a:p>
          <a:p>
            <a:endParaRPr lang="en-NZ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http://transportblog.co.nz/wp-content/uploads/2014/08/National-Party-Cycling-Polic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 bwMode="auto">
          <a:xfrm>
            <a:off x="0" y="0"/>
            <a:ext cx="9144000" cy="61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675" y="659765"/>
            <a:ext cx="9077325" cy="5100384"/>
            <a:chOff x="66675" y="644525"/>
            <a:chExt cx="9077325" cy="5100384"/>
          </a:xfrm>
        </p:grpSpPr>
        <p:pic>
          <p:nvPicPr>
            <p:cNvPr id="7" name="Picture 2" descr="http://www.museumsofmayo.com/knock/knock2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0" y="644525"/>
              <a:ext cx="5414044" cy="510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eft Arrow 7"/>
            <p:cNvSpPr/>
            <p:nvPr/>
          </p:nvSpPr>
          <p:spPr>
            <a:xfrm rot="20696190">
              <a:off x="7070310" y="4171926"/>
              <a:ext cx="700729" cy="542925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29550" y="3958321"/>
              <a:ext cx="1314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 smtClean="0"/>
                <a:t>2012-2015</a:t>
              </a:r>
            </a:p>
            <a:p>
              <a:r>
                <a:rPr lang="en-NZ" sz="2000" b="1" dirty="0" smtClean="0"/>
                <a:t>$80m</a:t>
              </a:r>
              <a:endParaRPr lang="en-NZ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75" y="3981789"/>
              <a:ext cx="1320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 smtClean="0"/>
                <a:t>2015-2018</a:t>
              </a:r>
            </a:p>
            <a:p>
              <a:r>
                <a:rPr lang="en-NZ" sz="2000" b="1" dirty="0" smtClean="0"/>
                <a:t>c. $350m</a:t>
              </a:r>
              <a:endParaRPr lang="en-NZ" sz="2000" b="1" dirty="0"/>
            </a:p>
          </p:txBody>
        </p:sp>
        <p:sp>
          <p:nvSpPr>
            <p:cNvPr id="11" name="Left Arrow 10"/>
            <p:cNvSpPr/>
            <p:nvPr/>
          </p:nvSpPr>
          <p:spPr>
            <a:xfrm rot="10344958">
              <a:off x="1573686" y="3927132"/>
              <a:ext cx="700729" cy="542925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2" name="Picture 2" descr="C:\Users\Clairepa\AppData\Local\Microsoft\Windows\Temporary Internet Files\Content.Outlook\5JPECM7H\Funding wheel diagram v2 no wo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924" y="1410347"/>
              <a:ext cx="3984397" cy="395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2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4" y="648425"/>
            <a:ext cx="8635326" cy="630936"/>
          </a:xfrm>
        </p:spPr>
        <p:txBody>
          <a:bodyPr>
            <a:normAutofit/>
          </a:bodyPr>
          <a:lstStyle/>
          <a:p>
            <a:r>
              <a:rPr lang="en-NZ" sz="3200" dirty="0" smtClean="0"/>
              <a:t>Mandate</a:t>
            </a:r>
            <a:endParaRPr lang="en-NZ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2344" y="1627634"/>
            <a:ext cx="7130152" cy="5077966"/>
          </a:xfrm>
        </p:spPr>
        <p:txBody>
          <a:bodyPr>
            <a:noAutofit/>
          </a:bodyPr>
          <a:lstStyle/>
          <a:p>
            <a:r>
              <a:rPr lang="en-NZ" sz="2400" dirty="0" smtClean="0"/>
              <a:t>Cycling is a Government priority</a:t>
            </a:r>
          </a:p>
          <a:p>
            <a:endParaRPr lang="en-NZ" sz="2400" dirty="0"/>
          </a:p>
          <a:p>
            <a:r>
              <a:rPr lang="en-NZ" sz="2400" dirty="0" smtClean="0"/>
              <a:t>NZ Transport Agency priority for 2015-19 </a:t>
            </a:r>
          </a:p>
          <a:p>
            <a:pPr marL="284470"/>
            <a:endParaRPr lang="en-NZ" sz="2400" b="1" dirty="0" smtClean="0"/>
          </a:p>
          <a:p>
            <a:r>
              <a:rPr lang="en-NZ" sz="2400" b="1" dirty="0" smtClean="0"/>
              <a:t>Working together to make </a:t>
            </a:r>
            <a:r>
              <a:rPr lang="en-NZ" sz="2400" b="1" dirty="0"/>
              <a:t>urban cycling a safer and more attractive transport choice</a:t>
            </a:r>
          </a:p>
          <a:p>
            <a:endParaRPr lang="en-NZ" sz="2400" dirty="0" smtClean="0"/>
          </a:p>
          <a:p>
            <a:r>
              <a:rPr lang="en-NZ" sz="2400" dirty="0" smtClean="0"/>
              <a:t>Goal: 10 million more trips by 2019</a:t>
            </a:r>
          </a:p>
          <a:p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797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d.keepcalm-o-matic.co.uk/i/business-as-usual-is-not-an-o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8" y="723330"/>
            <a:ext cx="4211955" cy="49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4626592" y="699587"/>
            <a:ext cx="4367284" cy="5168950"/>
          </a:xfrm>
        </p:spPr>
        <p:txBody>
          <a:bodyPr>
            <a:noAutofit/>
          </a:bodyPr>
          <a:lstStyle/>
          <a:p>
            <a:r>
              <a:rPr lang="en-NZ" sz="2400" dirty="0" smtClean="0"/>
              <a:t>Things are not the same:</a:t>
            </a:r>
          </a:p>
          <a:p>
            <a:endParaRPr lang="en-NZ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Focus is on more </a:t>
            </a:r>
            <a:r>
              <a:rPr lang="en-NZ" sz="2400" dirty="0"/>
              <a:t>people to cycle more </a:t>
            </a:r>
            <a:r>
              <a:rPr lang="en-NZ" sz="2400" dirty="0" smtClean="0"/>
              <a:t>often – not just existing riders</a:t>
            </a:r>
            <a:endParaRPr lang="en-NZ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Innovation and new ideas – don’t having 100 years of cycleway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In </a:t>
            </a:r>
            <a:r>
              <a:rPr lang="en-NZ" sz="2400" dirty="0"/>
              <a:t>some cases means providing infrastructure that may look a bit different to what people have seen in the </a:t>
            </a:r>
            <a:r>
              <a:rPr lang="en-NZ" sz="2400" dirty="0" smtClean="0"/>
              <a:t>past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Delivery critical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291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TA External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ZTA External PowerPoint Template.potx" id="{BDE9F58E-9B74-42B2-BDF1-1D00766E7B41}" vid="{13139653-9905-4BA2-83CD-DAEE8FC85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NZTA External PowerPoint Template</Template>
  <TotalTime>1356</TotalTime>
  <Words>492</Words>
  <Application>Microsoft Office PowerPoint</Application>
  <PresentationFormat>On-screen Show (4:3)</PresentationFormat>
  <Paragraphs>78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NZTA External PowerPoint Template</vt:lpstr>
      <vt:lpstr>Riding with a tail wind</vt:lpstr>
      <vt:lpstr>PowerPoint Presentation</vt:lpstr>
      <vt:lpstr>PowerPoint Presentation</vt:lpstr>
      <vt:lpstr>PowerPoint Presentation</vt:lpstr>
      <vt:lpstr>Riding with a tail wind</vt:lpstr>
      <vt:lpstr>PowerPoint Presentation</vt:lpstr>
      <vt:lpstr>PowerPoint Presentation</vt:lpstr>
      <vt:lpstr>Mandate</vt:lpstr>
      <vt:lpstr>PowerPoint Presentation</vt:lpstr>
      <vt:lpstr>Summing it up - Why cycling</vt:lpstr>
      <vt:lpstr>One Way Pair: independent review</vt:lpstr>
      <vt:lpstr>PowerPoint Presentation</vt:lpstr>
      <vt:lpstr>The ride ahead – we are on a journey</vt:lpstr>
    </vt:vector>
  </TitlesOfParts>
  <Company>NZ Transport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Underwood</dc:creator>
  <dc:description>Designed by NZTA developed by Allfields</dc:description>
  <cp:lastModifiedBy>Duncan Allan</cp:lastModifiedBy>
  <cp:revision>44</cp:revision>
  <dcterms:created xsi:type="dcterms:W3CDTF">2016-01-20T20:03:22Z</dcterms:created>
  <dcterms:modified xsi:type="dcterms:W3CDTF">2016-02-03T23:24:03Z</dcterms:modified>
</cp:coreProperties>
</file>