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7" r:id="rId2"/>
    <p:sldId id="269" r:id="rId3"/>
    <p:sldId id="273" r:id="rId4"/>
    <p:sldId id="278" r:id="rId5"/>
    <p:sldId id="274" r:id="rId6"/>
    <p:sldId id="276" r:id="rId7"/>
    <p:sldId id="280" r:id="rId8"/>
    <p:sldId id="281" r:id="rId9"/>
    <p:sldId id="279" r:id="rId10"/>
    <p:sldId id="277" r:id="rId11"/>
    <p:sldId id="271" r:id="rId12"/>
    <p:sldId id="25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63" userDrawn="1">
          <p15:clr>
            <a:srgbClr val="A4A3A4"/>
          </p15:clr>
        </p15:guide>
        <p15:guide id="3" pos="5568"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lly Jones" initials="M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A71D"/>
    <a:srgbClr val="00456A"/>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1670" autoAdjust="0"/>
  </p:normalViewPr>
  <p:slideViewPr>
    <p:cSldViewPr snapToGrid="0">
      <p:cViewPr>
        <p:scale>
          <a:sx n="70" d="100"/>
          <a:sy n="70" d="100"/>
        </p:scale>
        <p:origin x="-528" y="-72"/>
      </p:cViewPr>
      <p:guideLst>
        <p:guide orient="horz" pos="4319"/>
        <p:guide pos="192"/>
        <p:guide pos="5568"/>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E9557B-970B-4D14-8422-83EAF32FE2AB}" type="datetimeFigureOut">
              <a:rPr lang="en-US" smtClean="0"/>
              <a:t>6/20/2017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350EC2-7EFF-4D68-8464-801EEE540D5F}" type="slidenum">
              <a:rPr lang="en-US" smtClean="0"/>
              <a:t>‹#›</a:t>
            </a:fld>
            <a:endParaRPr lang="en-US"/>
          </a:p>
        </p:txBody>
      </p:sp>
    </p:spTree>
    <p:extLst>
      <p:ext uri="{BB962C8B-B14F-4D97-AF65-F5344CB8AC3E}">
        <p14:creationId xmlns:p14="http://schemas.microsoft.com/office/powerpoint/2010/main" val="2821611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A3C7A9-F0C1-47D2-A645-E96B12903DA2}" type="datetimeFigureOut">
              <a:rPr lang="en-NZ" smtClean="0"/>
              <a:t>20/06/2017</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61E537-5699-4231-8E44-8096938951ED}" type="slidenum">
              <a:rPr lang="en-NZ" smtClean="0"/>
              <a:t>‹#›</a:t>
            </a:fld>
            <a:endParaRPr lang="en-NZ"/>
          </a:p>
        </p:txBody>
      </p:sp>
    </p:spTree>
    <p:extLst>
      <p:ext uri="{BB962C8B-B14F-4D97-AF65-F5344CB8AC3E}">
        <p14:creationId xmlns:p14="http://schemas.microsoft.com/office/powerpoint/2010/main" val="1975256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Note</a:t>
            </a:r>
            <a:r>
              <a:rPr lang="en-NZ" baseline="0" dirty="0" smtClean="0"/>
              <a:t> </a:t>
            </a:r>
            <a:r>
              <a:rPr lang="en-NZ" dirty="0" smtClean="0"/>
              <a:t>that:</a:t>
            </a:r>
          </a:p>
          <a:p>
            <a:pPr marL="171450" indent="-171450">
              <a:buFont typeface="Arial" panose="020B0604020202020204" pitchFamily="34" charset="0"/>
              <a:buChar char="•"/>
            </a:pPr>
            <a:r>
              <a:rPr lang="en-NZ" dirty="0" smtClean="0"/>
              <a:t>LTMA hasn’t changed,</a:t>
            </a:r>
            <a:r>
              <a:rPr lang="en-NZ" baseline="0" dirty="0" smtClean="0"/>
              <a:t> so same process as last time</a:t>
            </a:r>
          </a:p>
          <a:p>
            <a:pPr marL="171450" indent="-171450">
              <a:buFont typeface="Arial" panose="020B0604020202020204" pitchFamily="34" charset="0"/>
              <a:buChar char="•"/>
            </a:pPr>
            <a:r>
              <a:rPr lang="en-NZ" baseline="0" dirty="0" smtClean="0"/>
              <a:t>Should be part way through a 6-year RLTP, so we would expect Transport Programmes to be building on this</a:t>
            </a:r>
          </a:p>
          <a:p>
            <a:pPr marL="171450" indent="-171450">
              <a:buFont typeface="Arial" panose="020B0604020202020204" pitchFamily="34" charset="0"/>
              <a:buChar char="•"/>
            </a:pPr>
            <a:r>
              <a:rPr lang="en-NZ" baseline="0" dirty="0" smtClean="0"/>
              <a:t>The “Transport Programme Development” user manual in TIO provides a good description of the process and what you do in TIO.</a:t>
            </a:r>
          </a:p>
          <a:p>
            <a:pPr marL="171450" indent="-171450">
              <a:buFont typeface="Arial" panose="020B0604020202020204" pitchFamily="34" charset="0"/>
              <a:buChar char="•"/>
            </a:pPr>
            <a:endParaRPr lang="en-NZ" dirty="0" smtClean="0"/>
          </a:p>
        </p:txBody>
      </p:sp>
      <p:sp>
        <p:nvSpPr>
          <p:cNvPr id="4" name="Slide Number Placeholder 3"/>
          <p:cNvSpPr>
            <a:spLocks noGrp="1"/>
          </p:cNvSpPr>
          <p:nvPr>
            <p:ph type="sldNum" sz="quarter" idx="10"/>
          </p:nvPr>
        </p:nvSpPr>
        <p:spPr/>
        <p:txBody>
          <a:bodyPr/>
          <a:lstStyle/>
          <a:p>
            <a:fld id="{6261E537-5699-4231-8E44-8096938951ED}" type="slidenum">
              <a:rPr lang="en-NZ" smtClean="0"/>
              <a:t>1</a:t>
            </a:fld>
            <a:endParaRPr lang="en-NZ"/>
          </a:p>
        </p:txBody>
      </p:sp>
    </p:spTree>
    <p:extLst>
      <p:ext uri="{BB962C8B-B14F-4D97-AF65-F5344CB8AC3E}">
        <p14:creationId xmlns:p14="http://schemas.microsoft.com/office/powerpoint/2010/main" val="2830043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261E537-5699-4231-8E44-8096938951ED}" type="slidenum">
              <a:rPr lang="en-NZ" smtClean="0"/>
              <a:t>11</a:t>
            </a:fld>
            <a:endParaRPr lang="en-NZ"/>
          </a:p>
        </p:txBody>
      </p:sp>
    </p:spTree>
    <p:extLst>
      <p:ext uri="{BB962C8B-B14F-4D97-AF65-F5344CB8AC3E}">
        <p14:creationId xmlns:p14="http://schemas.microsoft.com/office/powerpoint/2010/main" val="2066432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IAF help –</a:t>
            </a:r>
            <a:r>
              <a:rPr lang="en-NZ" baseline="0" dirty="0" smtClean="0"/>
              <a:t> IAF page on the NZTA website</a:t>
            </a:r>
          </a:p>
          <a:p>
            <a:r>
              <a:rPr lang="en-NZ" baseline="0" dirty="0" smtClean="0"/>
              <a:t>BCA </a:t>
            </a:r>
            <a:r>
              <a:rPr lang="en-NZ" baseline="0" smtClean="0"/>
              <a:t>online training</a:t>
            </a:r>
            <a:endParaRPr lang="en-NZ"/>
          </a:p>
        </p:txBody>
      </p:sp>
      <p:sp>
        <p:nvSpPr>
          <p:cNvPr id="4" name="Slide Number Placeholder 3"/>
          <p:cNvSpPr>
            <a:spLocks noGrp="1"/>
          </p:cNvSpPr>
          <p:nvPr>
            <p:ph type="sldNum" sz="quarter" idx="10"/>
          </p:nvPr>
        </p:nvSpPr>
        <p:spPr/>
        <p:txBody>
          <a:bodyPr/>
          <a:lstStyle/>
          <a:p>
            <a:fld id="{6261E537-5699-4231-8E44-8096938951ED}" type="slidenum">
              <a:rPr lang="en-NZ" smtClean="0"/>
              <a:t>12</a:t>
            </a:fld>
            <a:endParaRPr lang="en-NZ"/>
          </a:p>
        </p:txBody>
      </p:sp>
    </p:spTree>
    <p:extLst>
      <p:ext uri="{BB962C8B-B14F-4D97-AF65-F5344CB8AC3E}">
        <p14:creationId xmlns:p14="http://schemas.microsoft.com/office/powerpoint/2010/main" val="1992734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Transport</a:t>
            </a:r>
            <a:r>
              <a:rPr lang="en-NZ" baseline="0" dirty="0" smtClean="0"/>
              <a:t> Agency work within boundaries, so have to focus spend on best </a:t>
            </a:r>
            <a:r>
              <a:rPr lang="en-NZ" baseline="0" dirty="0" err="1" smtClean="0"/>
              <a:t>VfM</a:t>
            </a:r>
            <a:endParaRPr lang="en-NZ" dirty="0" smtClean="0"/>
          </a:p>
          <a:p>
            <a:r>
              <a:rPr lang="en-NZ" dirty="0" smtClean="0"/>
              <a:t>The Transport Agency needs good, evidence-based information to assess activities against these objectives. But we will also provide feedback and work with Investment Partners</a:t>
            </a:r>
            <a:r>
              <a:rPr lang="en-NZ" baseline="0" dirty="0" smtClean="0"/>
              <a:t> to help develop their Transport Programmes.</a:t>
            </a:r>
            <a:endParaRPr lang="en-NZ" dirty="0" smtClean="0"/>
          </a:p>
          <a:p>
            <a:r>
              <a:rPr lang="en-NZ" dirty="0" smtClean="0"/>
              <a:t>The 2018-21</a:t>
            </a:r>
            <a:r>
              <a:rPr lang="en-NZ" baseline="0" dirty="0" smtClean="0"/>
              <a:t> NLTP will be published July 2018, but it is recognised that it will evolve. Priorities change, new opportunities are identified.  </a:t>
            </a:r>
          </a:p>
          <a:p>
            <a:r>
              <a:rPr lang="en-NZ" baseline="0" dirty="0" smtClean="0"/>
              <a:t>BUT same process applies regardless of whether activity is submitted for inclusion before or during the 2018-21 NLTP. </a:t>
            </a:r>
            <a:endParaRPr lang="en-NZ" dirty="0"/>
          </a:p>
        </p:txBody>
      </p:sp>
      <p:sp>
        <p:nvSpPr>
          <p:cNvPr id="4" name="Slide Number Placeholder 3"/>
          <p:cNvSpPr>
            <a:spLocks noGrp="1"/>
          </p:cNvSpPr>
          <p:nvPr>
            <p:ph type="sldNum" sz="quarter" idx="10"/>
          </p:nvPr>
        </p:nvSpPr>
        <p:spPr/>
        <p:txBody>
          <a:bodyPr/>
          <a:lstStyle/>
          <a:p>
            <a:fld id="{6261E537-5699-4231-8E44-8096938951ED}" type="slidenum">
              <a:rPr lang="en-NZ" smtClean="0"/>
              <a:t>2</a:t>
            </a:fld>
            <a:endParaRPr lang="en-NZ"/>
          </a:p>
        </p:txBody>
      </p:sp>
    </p:spTree>
    <p:extLst>
      <p:ext uri="{BB962C8B-B14F-4D97-AF65-F5344CB8AC3E}">
        <p14:creationId xmlns:p14="http://schemas.microsoft.com/office/powerpoint/2010/main" val="2612061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Can’t </a:t>
            </a:r>
            <a:r>
              <a:rPr lang="en-NZ" b="1" dirty="0" smtClean="0"/>
              <a:t>input</a:t>
            </a:r>
            <a:r>
              <a:rPr lang="en-NZ" dirty="0" smtClean="0"/>
              <a:t> Continuous Programmes until the templates are ready</a:t>
            </a:r>
            <a:r>
              <a:rPr lang="en-NZ" baseline="0" dirty="0" smtClean="0"/>
              <a:t> (but can still work on them).</a:t>
            </a:r>
            <a:endParaRPr lang="en-NZ" dirty="0" smtClean="0"/>
          </a:p>
          <a:p>
            <a:r>
              <a:rPr lang="en-NZ" dirty="0" smtClean="0"/>
              <a:t>We will prioritise continuous programmes templates to make them available</a:t>
            </a:r>
            <a:r>
              <a:rPr lang="en-NZ" baseline="0" dirty="0" smtClean="0"/>
              <a:t> ASAP, but end of year processing will impact the exact date.</a:t>
            </a:r>
          </a:p>
          <a:p>
            <a:endParaRPr lang="en-NZ" baseline="0" dirty="0" smtClean="0"/>
          </a:p>
          <a:p>
            <a:r>
              <a:rPr lang="en-NZ" dirty="0" smtClean="0"/>
              <a:t>Migration will allow Investment Partners to create Programme Business Cases and Improvement activities now.</a:t>
            </a:r>
          </a:p>
          <a:p>
            <a:endParaRPr lang="en-NZ" dirty="0" smtClean="0"/>
          </a:p>
          <a:p>
            <a:r>
              <a:rPr lang="en-NZ" dirty="0" smtClean="0"/>
              <a:t>RTCs have to</a:t>
            </a:r>
            <a:r>
              <a:rPr lang="en-NZ" baseline="0" dirty="0" smtClean="0"/>
              <a:t> work back from the NLTP deadlines to set the RLTP dates (allowing for processing before presenting to the RTC for review and sign-off).</a:t>
            </a:r>
            <a:endParaRPr lang="en-NZ" dirty="0" smtClean="0"/>
          </a:p>
          <a:p>
            <a:endParaRPr lang="en-NZ" dirty="0"/>
          </a:p>
        </p:txBody>
      </p:sp>
      <p:sp>
        <p:nvSpPr>
          <p:cNvPr id="4" name="Slide Number Placeholder 3"/>
          <p:cNvSpPr>
            <a:spLocks noGrp="1"/>
          </p:cNvSpPr>
          <p:nvPr>
            <p:ph type="sldNum" sz="quarter" idx="10"/>
          </p:nvPr>
        </p:nvSpPr>
        <p:spPr/>
        <p:txBody>
          <a:bodyPr/>
          <a:lstStyle/>
          <a:p>
            <a:fld id="{6261E537-5699-4231-8E44-8096938951ED}" type="slidenum">
              <a:rPr lang="en-NZ" smtClean="0"/>
              <a:t>3</a:t>
            </a:fld>
            <a:endParaRPr lang="en-NZ"/>
          </a:p>
        </p:txBody>
      </p:sp>
    </p:spTree>
    <p:extLst>
      <p:ext uri="{BB962C8B-B14F-4D97-AF65-F5344CB8AC3E}">
        <p14:creationId xmlns:p14="http://schemas.microsoft.com/office/powerpoint/2010/main" val="3776563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Draft RLTP deadline = organisations will be locked out of their Transport Programmes.  Contact RTC to unlock.</a:t>
            </a:r>
          </a:p>
          <a:p>
            <a:r>
              <a:rPr lang="en-NZ" dirty="0" smtClean="0"/>
              <a:t>Currently</a:t>
            </a:r>
            <a:r>
              <a:rPr lang="en-NZ" baseline="0" dirty="0" smtClean="0"/>
              <a:t> part way through the 6 year RLTP, c</a:t>
            </a:r>
            <a:r>
              <a:rPr lang="en-NZ" dirty="0" smtClean="0"/>
              <a:t>onsultation on RLTPs will only be if there are significant changes.</a:t>
            </a:r>
          </a:p>
          <a:p>
            <a:r>
              <a:rPr lang="en-NZ" dirty="0" smtClean="0"/>
              <a:t>Transport Agency will</a:t>
            </a:r>
            <a:r>
              <a:rPr lang="en-NZ" baseline="0" dirty="0" smtClean="0"/>
              <a:t> take and file extracts from TIO at key points to record development of the Transport Programmes.</a:t>
            </a:r>
            <a:endParaRPr lang="en-NZ" dirty="0" smtClean="0"/>
          </a:p>
          <a:p>
            <a:endParaRPr lang="en-NZ" dirty="0"/>
          </a:p>
        </p:txBody>
      </p:sp>
      <p:sp>
        <p:nvSpPr>
          <p:cNvPr id="4" name="Slide Number Placeholder 3"/>
          <p:cNvSpPr>
            <a:spLocks noGrp="1"/>
          </p:cNvSpPr>
          <p:nvPr>
            <p:ph type="sldNum" sz="quarter" idx="10"/>
          </p:nvPr>
        </p:nvSpPr>
        <p:spPr/>
        <p:txBody>
          <a:bodyPr/>
          <a:lstStyle/>
          <a:p>
            <a:fld id="{6261E537-5699-4231-8E44-8096938951ED}" type="slidenum">
              <a:rPr lang="en-NZ" smtClean="0"/>
              <a:t>4</a:t>
            </a:fld>
            <a:endParaRPr lang="en-NZ"/>
          </a:p>
        </p:txBody>
      </p:sp>
    </p:spTree>
    <p:extLst>
      <p:ext uri="{BB962C8B-B14F-4D97-AF65-F5344CB8AC3E}">
        <p14:creationId xmlns:p14="http://schemas.microsoft.com/office/powerpoint/2010/main" val="3776563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Chart</a:t>
            </a:r>
            <a:r>
              <a:rPr lang="en-NZ" baseline="0" dirty="0" smtClean="0"/>
              <a:t> represents amount of information required at key stages.</a:t>
            </a:r>
          </a:p>
          <a:p>
            <a:r>
              <a:rPr lang="en-NZ" baseline="0" dirty="0" smtClean="0"/>
              <a:t>Continuous programmes will require the full amount of information.</a:t>
            </a:r>
            <a:endParaRPr lang="en-NZ" dirty="0" smtClean="0"/>
          </a:p>
          <a:p>
            <a:r>
              <a:rPr lang="en-NZ" dirty="0" smtClean="0"/>
              <a:t>Please don’t place holder activities which don’t have their NZTA Assessment fields</a:t>
            </a:r>
            <a:r>
              <a:rPr lang="en-NZ" baseline="0" dirty="0" smtClean="0"/>
              <a:t> completed</a:t>
            </a:r>
            <a:r>
              <a:rPr lang="en-NZ" dirty="0" smtClean="0"/>
              <a:t>,</a:t>
            </a:r>
            <a:r>
              <a:rPr lang="en-NZ" baseline="0" dirty="0" smtClean="0"/>
              <a:t> e.g. resilience improvements.  Only activities which can be properly assessed </a:t>
            </a:r>
            <a:r>
              <a:rPr lang="en-NZ" b="1" u="sng" baseline="0" dirty="0" smtClean="0"/>
              <a:t>will</a:t>
            </a:r>
            <a:r>
              <a:rPr lang="en-NZ" baseline="0" dirty="0" smtClean="0"/>
              <a:t> be included in the NLTP.</a:t>
            </a:r>
          </a:p>
          <a:p>
            <a:r>
              <a:rPr lang="en-NZ" sz="1200" kern="1200" dirty="0" smtClean="0">
                <a:solidFill>
                  <a:schemeClr val="tx1"/>
                </a:solidFill>
                <a:effectLst/>
                <a:latin typeface="+mn-lt"/>
                <a:ea typeface="+mn-ea"/>
                <a:cs typeface="+mn-cs"/>
              </a:rPr>
              <a:t>The automated snapshots are being developed</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for the Improvements template and will be available in TIO:</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At the first New Approval</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Every Cost-Scope adjustment &gt; $1,000 (Total Cost – TBC</a:t>
            </a:r>
            <a:r>
              <a:rPr lang="en-NZ" sz="1200" kern="1200" baseline="0" dirty="0" smtClean="0">
                <a:solidFill>
                  <a:schemeClr val="tx1"/>
                </a:solidFill>
                <a:effectLst/>
                <a:latin typeface="+mn-lt"/>
                <a:ea typeface="+mn-ea"/>
                <a:cs typeface="+mn-cs"/>
              </a:rPr>
              <a:t> ?)</a:t>
            </a:r>
          </a:p>
          <a:p>
            <a:pPr marL="0" lvl="0" indent="0">
              <a:buFont typeface="Arial" panose="020B0604020202020204" pitchFamily="34" charset="0"/>
              <a:buNone/>
            </a:pPr>
            <a:endParaRPr lang="en-NZ" sz="1200" kern="1200" dirty="0" smtClean="0">
              <a:solidFill>
                <a:schemeClr val="tx1"/>
              </a:solidFill>
              <a:effectLst/>
              <a:latin typeface="+mn-lt"/>
              <a:ea typeface="+mn-ea"/>
              <a:cs typeface="+mn-cs"/>
            </a:endParaRPr>
          </a:p>
          <a:p>
            <a:pPr lvl="0"/>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6261E537-5699-4231-8E44-8096938951ED}" type="slidenum">
              <a:rPr lang="en-NZ" smtClean="0"/>
              <a:t>5</a:t>
            </a:fld>
            <a:endParaRPr lang="en-NZ"/>
          </a:p>
        </p:txBody>
      </p:sp>
    </p:spTree>
    <p:extLst>
      <p:ext uri="{BB962C8B-B14F-4D97-AF65-F5344CB8AC3E}">
        <p14:creationId xmlns:p14="http://schemas.microsoft.com/office/powerpoint/2010/main" val="4001006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Forecasts recognises</a:t>
            </a:r>
            <a:r>
              <a:rPr lang="en-NZ" baseline="0" dirty="0" smtClean="0"/>
              <a:t> that we are part way through a 6 year RLTP and will not extend beyond the current 10 year period.</a:t>
            </a:r>
          </a:p>
          <a:p>
            <a:r>
              <a:rPr lang="en-NZ" baseline="0" dirty="0" smtClean="0"/>
              <a:t>Hence will bring forward information from 2015-18 NLTP forecast to be reviewed and updated.</a:t>
            </a:r>
          </a:p>
          <a:p>
            <a:r>
              <a:rPr lang="en-NZ" baseline="0" dirty="0" smtClean="0"/>
              <a:t>First 3 years will reflect current expenditure and approvals (NB moving target, will update when ever the approved funds or programme forecasts update).</a:t>
            </a:r>
            <a:endParaRPr lang="en-NZ" dirty="0" smtClean="0"/>
          </a:p>
          <a:p>
            <a:r>
              <a:rPr lang="en-NZ" dirty="0" smtClean="0"/>
              <a:t>Emergency works will pick up committed funding across the 10 years,</a:t>
            </a:r>
            <a:r>
              <a:rPr lang="en-NZ" baseline="0" dirty="0" smtClean="0"/>
              <a:t> no need to provide anything else.</a:t>
            </a:r>
          </a:p>
          <a:p>
            <a:r>
              <a:rPr lang="en-NZ" baseline="0" dirty="0" smtClean="0"/>
              <a:t>Continuous programmes (Maintenance, PT Services and Road Safety Promotion) will pick up the forecasts from these activities. </a:t>
            </a:r>
          </a:p>
          <a:p>
            <a:r>
              <a:rPr lang="en-NZ" baseline="0" dirty="0" smtClean="0"/>
              <a:t>Improvement activity forecasts will need to be reviewed and updated.</a:t>
            </a:r>
          </a:p>
          <a:p>
            <a:r>
              <a:rPr lang="en-NZ" baseline="0" dirty="0" smtClean="0"/>
              <a:t>NB Forecasts should reflect what is expected to be delivered, not the sum of the individual activities. </a:t>
            </a:r>
            <a:endParaRPr lang="en-NZ" dirty="0"/>
          </a:p>
        </p:txBody>
      </p:sp>
      <p:sp>
        <p:nvSpPr>
          <p:cNvPr id="4" name="Slide Number Placeholder 3"/>
          <p:cNvSpPr>
            <a:spLocks noGrp="1"/>
          </p:cNvSpPr>
          <p:nvPr>
            <p:ph type="sldNum" sz="quarter" idx="10"/>
          </p:nvPr>
        </p:nvSpPr>
        <p:spPr/>
        <p:txBody>
          <a:bodyPr/>
          <a:lstStyle/>
          <a:p>
            <a:fld id="{6261E537-5699-4231-8E44-8096938951ED}" type="slidenum">
              <a:rPr lang="en-NZ" smtClean="0"/>
              <a:t>6</a:t>
            </a:fld>
            <a:endParaRPr lang="en-NZ"/>
          </a:p>
        </p:txBody>
      </p:sp>
    </p:spTree>
    <p:extLst>
      <p:ext uri="{BB962C8B-B14F-4D97-AF65-F5344CB8AC3E}">
        <p14:creationId xmlns:p14="http://schemas.microsoft.com/office/powerpoint/2010/main" val="1359036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Probable</a:t>
            </a:r>
            <a:r>
              <a:rPr lang="en-NZ" baseline="0" dirty="0" smtClean="0"/>
              <a:t>: Funding has not yet been approved for the activity but, based on its profile and the robust evidence provided in developing the NLTP, funding approval is likely for an application made during the NLTP.</a:t>
            </a:r>
          </a:p>
          <a:p>
            <a:r>
              <a:rPr lang="en-NZ" baseline="0" dirty="0" smtClean="0"/>
              <a:t>Proposed: Based on its profile and the evidence provided in developing the NLTP, funding approval </a:t>
            </a:r>
            <a:r>
              <a:rPr lang="en-NZ" b="1" u="sng" baseline="0" dirty="0" smtClean="0"/>
              <a:t>may</a:t>
            </a:r>
            <a:r>
              <a:rPr lang="en-NZ" baseline="0" dirty="0" smtClean="0"/>
              <a:t> be given when an application is during the NLTP. However, further evidence is required to confirm the assessment profile and provide confidence in the funding priority.</a:t>
            </a:r>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For either funding priority, funding approval is subject to funds being available.</a:t>
            </a:r>
          </a:p>
        </p:txBody>
      </p:sp>
      <p:sp>
        <p:nvSpPr>
          <p:cNvPr id="4" name="Slide Number Placeholder 3"/>
          <p:cNvSpPr>
            <a:spLocks noGrp="1"/>
          </p:cNvSpPr>
          <p:nvPr>
            <p:ph type="sldNum" sz="quarter" idx="10"/>
          </p:nvPr>
        </p:nvSpPr>
        <p:spPr/>
        <p:txBody>
          <a:bodyPr/>
          <a:lstStyle/>
          <a:p>
            <a:fld id="{6261E537-5699-4231-8E44-8096938951ED}" type="slidenum">
              <a:rPr lang="en-NZ" smtClean="0"/>
              <a:t>7</a:t>
            </a:fld>
            <a:endParaRPr lang="en-NZ"/>
          </a:p>
        </p:txBody>
      </p:sp>
    </p:spTree>
    <p:extLst>
      <p:ext uri="{BB962C8B-B14F-4D97-AF65-F5344CB8AC3E}">
        <p14:creationId xmlns:p14="http://schemas.microsoft.com/office/powerpoint/2010/main" val="3221671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Delegations</a:t>
            </a:r>
          </a:p>
          <a:p>
            <a:pPr marL="171450" indent="-171450">
              <a:buFont typeface="Arial" panose="020B0604020202020204" pitchFamily="34" charset="0"/>
              <a:buChar char="•"/>
            </a:pPr>
            <a:r>
              <a:rPr lang="en-NZ" dirty="0" smtClean="0"/>
              <a:t>Board approve Continuous Programmes</a:t>
            </a:r>
          </a:p>
          <a:p>
            <a:pPr marL="171450" indent="-171450">
              <a:buFont typeface="Arial" panose="020B0604020202020204" pitchFamily="34" charset="0"/>
              <a:buChar char="•"/>
            </a:pPr>
            <a:r>
              <a:rPr lang="en-NZ" dirty="0" smtClean="0"/>
              <a:t>mapping to new Transport Agency structure TBD</a:t>
            </a:r>
          </a:p>
          <a:p>
            <a:pPr marL="0" indent="0">
              <a:buFont typeface="Arial" panose="020B0604020202020204" pitchFamily="34" charset="0"/>
              <a:buNone/>
            </a:pPr>
            <a:r>
              <a:rPr lang="en-NZ" dirty="0" smtClean="0"/>
              <a:t>GPS ranges limit how much we</a:t>
            </a:r>
            <a:r>
              <a:rPr lang="en-NZ" baseline="0" dirty="0" smtClean="0"/>
              <a:t> can allocate/approve, especially for Continuous Programmes.</a:t>
            </a:r>
          </a:p>
          <a:p>
            <a:pPr marL="0" indent="0">
              <a:buFont typeface="Arial" panose="020B0604020202020204" pitchFamily="34" charset="0"/>
              <a:buNone/>
            </a:pPr>
            <a:r>
              <a:rPr lang="en-NZ" baseline="0" dirty="0" smtClean="0"/>
              <a:t>Any changes to transition or final Normal FARs will have already been communicated to the relevant Approved Organisations</a:t>
            </a:r>
            <a:endParaRPr lang="en-NZ" dirty="0"/>
          </a:p>
        </p:txBody>
      </p:sp>
      <p:sp>
        <p:nvSpPr>
          <p:cNvPr id="4" name="Slide Number Placeholder 3"/>
          <p:cNvSpPr>
            <a:spLocks noGrp="1"/>
          </p:cNvSpPr>
          <p:nvPr>
            <p:ph type="sldNum" sz="quarter" idx="10"/>
          </p:nvPr>
        </p:nvSpPr>
        <p:spPr/>
        <p:txBody>
          <a:bodyPr/>
          <a:lstStyle/>
          <a:p>
            <a:fld id="{6261E537-5699-4231-8E44-8096938951ED}" type="slidenum">
              <a:rPr lang="en-NZ" smtClean="0"/>
              <a:t>8</a:t>
            </a:fld>
            <a:endParaRPr lang="en-NZ"/>
          </a:p>
        </p:txBody>
      </p:sp>
    </p:spTree>
    <p:extLst>
      <p:ext uri="{BB962C8B-B14F-4D97-AF65-F5344CB8AC3E}">
        <p14:creationId xmlns:p14="http://schemas.microsoft.com/office/powerpoint/2010/main" val="2858636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LED: Note that the enhanced</a:t>
            </a:r>
            <a:r>
              <a:rPr lang="en-NZ" baseline="0" dirty="0" smtClean="0"/>
              <a:t> FAR is 85% across the 3-year programme, so can get higher FAR if work carried out during 2015/16 and claimed at Normal FAR. Also note the paragraph on completion by December 2018 in the general circular referring to pre-purchased luminaires. Any luminaires purchased using the enhanced FAR (i.e. by 30 June 2018) must be installed by 31 December 2018. </a:t>
            </a:r>
            <a:endParaRPr lang="en-NZ" dirty="0" smtClean="0"/>
          </a:p>
          <a:p>
            <a:r>
              <a:rPr lang="en-NZ" dirty="0" smtClean="0"/>
              <a:t>UCF:</a:t>
            </a:r>
            <a:r>
              <a:rPr lang="en-NZ" baseline="0" dirty="0" smtClean="0"/>
              <a:t> Minister has agreed Crown funds can be claimed before NLTF claims.  Please adjust cost profile to reflect this as it will help us approve requests for funding non-UCP walking &amp; Cycling activities.</a:t>
            </a:r>
            <a:endParaRPr lang="en-NZ" dirty="0"/>
          </a:p>
        </p:txBody>
      </p:sp>
      <p:sp>
        <p:nvSpPr>
          <p:cNvPr id="4" name="Slide Number Placeholder 3"/>
          <p:cNvSpPr>
            <a:spLocks noGrp="1"/>
          </p:cNvSpPr>
          <p:nvPr>
            <p:ph type="sldNum" sz="quarter" idx="10"/>
          </p:nvPr>
        </p:nvSpPr>
        <p:spPr/>
        <p:txBody>
          <a:bodyPr/>
          <a:lstStyle/>
          <a:p>
            <a:fld id="{6261E537-5699-4231-8E44-8096938951ED}" type="slidenum">
              <a:rPr lang="en-NZ" smtClean="0"/>
              <a:t>10</a:t>
            </a:fld>
            <a:endParaRPr lang="en-NZ"/>
          </a:p>
        </p:txBody>
      </p:sp>
    </p:spTree>
    <p:extLst>
      <p:ext uri="{BB962C8B-B14F-4D97-AF65-F5344CB8AC3E}">
        <p14:creationId xmlns:p14="http://schemas.microsoft.com/office/powerpoint/2010/main" val="3524427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Blue">
    <p:spTree>
      <p:nvGrpSpPr>
        <p:cNvPr id="1" name=""/>
        <p:cNvGrpSpPr/>
        <p:nvPr/>
      </p:nvGrpSpPr>
      <p:grpSpPr>
        <a:xfrm>
          <a:off x="0" y="0"/>
          <a:ext cx="0" cy="0"/>
          <a:chOff x="0" y="0"/>
          <a:chExt cx="0" cy="0"/>
        </a:xfrm>
      </p:grpSpPr>
      <p:sp>
        <p:nvSpPr>
          <p:cNvPr id="2" name="Title 1"/>
          <p:cNvSpPr>
            <a:spLocks noGrp="1"/>
          </p:cNvSpPr>
          <p:nvPr>
            <p:ph type="ctrTitle"/>
          </p:nvPr>
        </p:nvSpPr>
        <p:spPr>
          <a:xfrm>
            <a:off x="201379" y="475488"/>
            <a:ext cx="8629354" cy="1426464"/>
          </a:xfrm>
        </p:spPr>
        <p:txBody>
          <a:bodyPr anchor="b">
            <a:no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204553" y="1920240"/>
            <a:ext cx="8626180" cy="480060"/>
          </a:xfrm>
        </p:spPr>
        <p:txBody>
          <a:bodyPr>
            <a:noAutofit/>
          </a:bodyPr>
          <a:lstStyle>
            <a:lvl1pPr marL="0" indent="0" algn="l">
              <a:buNone/>
              <a:defRPr sz="2000">
                <a:solidFill>
                  <a:srgbClr val="9AA71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Line 11"/>
          <p:cNvSpPr>
            <a:spLocks noChangeShapeType="1"/>
          </p:cNvSpPr>
          <p:nvPr userDrawn="1"/>
        </p:nvSpPr>
        <p:spPr bwMode="auto">
          <a:xfrm>
            <a:off x="304800" y="475488"/>
            <a:ext cx="1152525" cy="0"/>
          </a:xfrm>
          <a:prstGeom prst="line">
            <a:avLst/>
          </a:prstGeom>
          <a:noFill/>
          <a:ln w="38100">
            <a:solidFill>
              <a:srgbClr val="00456A"/>
            </a:solidFill>
            <a:round/>
            <a:headEnd/>
            <a:tailEnd/>
          </a:ln>
        </p:spPr>
        <p:txBody>
          <a:bodyPr>
            <a:noAutofit/>
          </a:bodyPr>
          <a:lstStyle/>
          <a:p>
            <a:endParaRPr lang="en-US"/>
          </a:p>
        </p:txBody>
      </p:sp>
      <p:sp>
        <p:nvSpPr>
          <p:cNvPr id="11" name="Picture Placeholder 10"/>
          <p:cNvSpPr>
            <a:spLocks noGrp="1"/>
          </p:cNvSpPr>
          <p:nvPr>
            <p:ph type="pic" sz="quarter" idx="13"/>
          </p:nvPr>
        </p:nvSpPr>
        <p:spPr>
          <a:xfrm>
            <a:off x="304800" y="2658533"/>
            <a:ext cx="8534400" cy="3013414"/>
          </a:xfrm>
        </p:spPr>
        <p:txBody>
          <a:bodyPr anchor="ctr"/>
          <a:lstStyle>
            <a:lvl1pPr algn="ctr">
              <a:defRPr/>
            </a:lvl1pPr>
          </a:lstStyle>
          <a:p>
            <a:r>
              <a:rPr lang="en-US" smtClean="0"/>
              <a:t>Click icon to add picture</a:t>
            </a:r>
            <a:endParaRPr lang="en-US"/>
          </a:p>
        </p:txBody>
      </p:sp>
    </p:spTree>
    <p:extLst>
      <p:ext uri="{BB962C8B-B14F-4D97-AF65-F5344CB8AC3E}">
        <p14:creationId xmlns:p14="http://schemas.microsoft.com/office/powerpoint/2010/main" val="105228014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5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Slide Image">
    <p:spTree>
      <p:nvGrpSpPr>
        <p:cNvPr id="1" name=""/>
        <p:cNvGrpSpPr/>
        <p:nvPr/>
      </p:nvGrpSpPr>
      <p:grpSpPr>
        <a:xfrm>
          <a:off x="0" y="0"/>
          <a:ext cx="0" cy="0"/>
          <a:chOff x="0" y="0"/>
          <a:chExt cx="0" cy="0"/>
        </a:xfrm>
      </p:grpSpPr>
      <p:sp>
        <p:nvSpPr>
          <p:cNvPr id="2" name="Title 1"/>
          <p:cNvSpPr>
            <a:spLocks noGrp="1"/>
          </p:cNvSpPr>
          <p:nvPr>
            <p:ph type="ctrTitle"/>
          </p:nvPr>
        </p:nvSpPr>
        <p:spPr>
          <a:xfrm>
            <a:off x="200321" y="475488"/>
            <a:ext cx="8630412" cy="1426464"/>
          </a:xfrm>
        </p:spPr>
        <p:txBody>
          <a:bodyPr anchor="b">
            <a:no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209845" y="1920240"/>
            <a:ext cx="8620887" cy="461010"/>
          </a:xfrm>
        </p:spPr>
        <p:txBody>
          <a:bodyPr>
            <a:noAutofit/>
          </a:bodyPr>
          <a:lstStyle>
            <a:lvl1pPr marL="0" indent="0" algn="l">
              <a:buNone/>
              <a:defRPr sz="2000">
                <a:solidFill>
                  <a:srgbClr val="9AA71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Line 11"/>
          <p:cNvSpPr>
            <a:spLocks noChangeShapeType="1"/>
          </p:cNvSpPr>
          <p:nvPr userDrawn="1"/>
        </p:nvSpPr>
        <p:spPr bwMode="auto">
          <a:xfrm>
            <a:off x="304800" y="475488"/>
            <a:ext cx="1152525" cy="0"/>
          </a:xfrm>
          <a:prstGeom prst="line">
            <a:avLst/>
          </a:prstGeom>
          <a:noFill/>
          <a:ln w="38100">
            <a:solidFill>
              <a:srgbClr val="00456A"/>
            </a:solidFill>
            <a:round/>
            <a:headEnd/>
            <a:tailEnd/>
          </a:ln>
        </p:spPr>
        <p:txBody>
          <a:bodyPr>
            <a:noAutofit/>
          </a:bodyPr>
          <a:lstStyle/>
          <a:p>
            <a:endParaRPr lang="en-US"/>
          </a:p>
        </p:txBody>
      </p:sp>
      <p:sp>
        <p:nvSpPr>
          <p:cNvPr id="11" name="Picture Placeholder 10"/>
          <p:cNvSpPr>
            <a:spLocks noGrp="1"/>
          </p:cNvSpPr>
          <p:nvPr>
            <p:ph type="pic" sz="quarter" idx="13"/>
          </p:nvPr>
        </p:nvSpPr>
        <p:spPr>
          <a:xfrm>
            <a:off x="304800" y="2600326"/>
            <a:ext cx="8510016" cy="3071622"/>
          </a:xfrm>
        </p:spPr>
        <p:txBody>
          <a:bodyPr anchor="ctr"/>
          <a:lstStyle>
            <a:lvl1pPr algn="ctr">
              <a:defRPr/>
            </a:lvl1pPr>
          </a:lstStyle>
          <a:p>
            <a:r>
              <a:rPr lang="en-US" smtClean="0"/>
              <a:t>Click icon to add picture</a:t>
            </a:r>
            <a:endParaRPr lang="en-US" dirty="0"/>
          </a:p>
        </p:txBody>
      </p:sp>
    </p:spTree>
    <p:extLst>
      <p:ext uri="{BB962C8B-B14F-4D97-AF65-F5344CB8AC3E}">
        <p14:creationId xmlns:p14="http://schemas.microsoft.com/office/powerpoint/2010/main" val="1356925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5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3873" y="621792"/>
            <a:ext cx="8635327" cy="630936"/>
          </a:xfrm>
        </p:spPr>
        <p:txBody>
          <a:bodyPr anchor="b">
            <a:noAutofit/>
          </a:bodyPr>
          <a:lstStyle>
            <a:lvl1pPr>
              <a:defRPr sz="2800"/>
            </a:lvl1pPr>
          </a:lstStyle>
          <a:p>
            <a:r>
              <a:rPr lang="en-US" smtClean="0"/>
              <a:t>Click to edit Master title style</a:t>
            </a:r>
            <a:endParaRPr lang="en-US" dirty="0"/>
          </a:p>
        </p:txBody>
      </p:sp>
      <p:sp>
        <p:nvSpPr>
          <p:cNvPr id="6" name="Content Placeholder 5"/>
          <p:cNvSpPr>
            <a:spLocks noGrp="1"/>
          </p:cNvSpPr>
          <p:nvPr>
            <p:ph sz="quarter" idx="4"/>
          </p:nvPr>
        </p:nvSpPr>
        <p:spPr>
          <a:xfrm>
            <a:off x="3584720" y="3858768"/>
            <a:ext cx="1947672" cy="2013838"/>
          </a:xfrm>
        </p:spPr>
        <p:txBody>
          <a:bodyPr/>
          <a:lstStyle>
            <a:lvl1pPr>
              <a:defRPr sz="1600"/>
            </a:lvl1pPr>
          </a:lstStyle>
          <a:p>
            <a:pPr lvl="0"/>
            <a:r>
              <a:rPr lang="en-US" smtClean="0"/>
              <a:t>Click to edit Master text styles</a:t>
            </a:r>
          </a:p>
        </p:txBody>
      </p:sp>
      <p:cxnSp>
        <p:nvCxnSpPr>
          <p:cNvPr id="11" name="Straight Connector 10"/>
          <p:cNvCxnSpPr/>
          <p:nvPr userDrawn="1"/>
        </p:nvCxnSpPr>
        <p:spPr>
          <a:xfrm>
            <a:off x="3580783" y="3787775"/>
            <a:ext cx="1944688" cy="0"/>
          </a:xfrm>
          <a:prstGeom prst="line">
            <a:avLst/>
          </a:prstGeom>
          <a:ln w="38100">
            <a:solidFill>
              <a:srgbClr val="AFBD2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372225" y="3787775"/>
            <a:ext cx="1944688" cy="0"/>
          </a:xfrm>
          <a:prstGeom prst="line">
            <a:avLst/>
          </a:prstGeom>
          <a:ln w="38100">
            <a:solidFill>
              <a:srgbClr val="AFBD21"/>
            </a:solidFill>
          </a:ln>
        </p:spPr>
        <p:style>
          <a:lnRef idx="1">
            <a:schemeClr val="accent1"/>
          </a:lnRef>
          <a:fillRef idx="0">
            <a:schemeClr val="accent1"/>
          </a:fillRef>
          <a:effectRef idx="0">
            <a:schemeClr val="accent1"/>
          </a:effectRef>
          <a:fontRef idx="minor">
            <a:schemeClr val="tx1"/>
          </a:fontRef>
        </p:style>
      </p:cxnSp>
      <p:pic>
        <p:nvPicPr>
          <p:cNvPr id="17" name="Picture 28" descr="BG2"/>
          <p:cNvPicPr>
            <a:picLocks noChangeAspect="1" noChangeArrowheads="1"/>
          </p:cNvPicPr>
          <p:nvPr userDrawn="1"/>
        </p:nvPicPr>
        <p:blipFill>
          <a:blip r:embed="rId2"/>
          <a:srcRect t="44409" b="51682"/>
          <a:stretch>
            <a:fillRect/>
          </a:stretch>
        </p:blipFill>
        <p:spPr bwMode="auto">
          <a:xfrm>
            <a:off x="293161" y="260350"/>
            <a:ext cx="8546040" cy="215313"/>
          </a:xfrm>
          <a:prstGeom prst="rect">
            <a:avLst/>
          </a:prstGeom>
          <a:noFill/>
          <a:ln w="9525">
            <a:noFill/>
            <a:miter lim="800000"/>
            <a:headEnd/>
            <a:tailEnd/>
          </a:ln>
        </p:spPr>
      </p:pic>
      <p:sp>
        <p:nvSpPr>
          <p:cNvPr id="18" name="Content Placeholder 5"/>
          <p:cNvSpPr>
            <a:spLocks noGrp="1"/>
          </p:cNvSpPr>
          <p:nvPr>
            <p:ph sz="quarter" idx="16"/>
          </p:nvPr>
        </p:nvSpPr>
        <p:spPr>
          <a:xfrm>
            <a:off x="6369241" y="3858768"/>
            <a:ext cx="1947672" cy="2013838"/>
          </a:xfrm>
        </p:spPr>
        <p:txBody>
          <a:bodyPr/>
          <a:lstStyle>
            <a:lvl1pPr>
              <a:defRPr sz="1600"/>
            </a:lvl1pPr>
          </a:lstStyle>
          <a:p>
            <a:pPr lvl="0"/>
            <a:r>
              <a:rPr lang="en-US" smtClean="0"/>
              <a:t>Click to edit Master text styles</a:t>
            </a:r>
          </a:p>
        </p:txBody>
      </p:sp>
      <p:sp>
        <p:nvSpPr>
          <p:cNvPr id="14" name="Text Placeholder 4"/>
          <p:cNvSpPr>
            <a:spLocks noGrp="1"/>
          </p:cNvSpPr>
          <p:nvPr>
            <p:ph type="body" sz="quarter" idx="17" hasCustomPrompt="1"/>
          </p:nvPr>
        </p:nvSpPr>
        <p:spPr>
          <a:xfrm>
            <a:off x="203200" y="1282549"/>
            <a:ext cx="8636000" cy="355174"/>
          </a:xfrm>
        </p:spPr>
        <p:txBody>
          <a:bodyPr>
            <a:noAutofit/>
          </a:bodyPr>
          <a:lstStyle>
            <a:lvl1pPr>
              <a:defRPr lang="en-US" sz="1800" kern="1200" dirty="0" smtClean="0">
                <a:solidFill>
                  <a:srgbClr val="9AA71D"/>
                </a:solidFill>
                <a:latin typeface="Lucida Sans" panose="020B0602030504020204" pitchFamily="34" charset="0"/>
                <a:ea typeface="+mn-ea"/>
                <a:cs typeface="+mn-cs"/>
              </a:defRPr>
            </a:lvl1pPr>
          </a:lstStyle>
          <a:p>
            <a:pPr lvl="0"/>
            <a:r>
              <a:rPr lang="en-US" dirty="0" smtClean="0"/>
              <a:t>Click to edit Subtitle</a:t>
            </a:r>
            <a:endParaRPr lang="en-NZ" dirty="0"/>
          </a:p>
        </p:txBody>
      </p:sp>
      <p:sp>
        <p:nvSpPr>
          <p:cNvPr id="19" name="Content Placeholder 5"/>
          <p:cNvSpPr>
            <a:spLocks noGrp="1"/>
          </p:cNvSpPr>
          <p:nvPr>
            <p:ph sz="quarter" idx="18"/>
          </p:nvPr>
        </p:nvSpPr>
        <p:spPr>
          <a:xfrm>
            <a:off x="670565" y="3869663"/>
            <a:ext cx="1947672" cy="2013838"/>
          </a:xfrm>
        </p:spPr>
        <p:txBody>
          <a:bodyPr/>
          <a:lstStyle>
            <a:lvl1pPr>
              <a:defRPr sz="1600"/>
            </a:lvl1pPr>
          </a:lstStyle>
          <a:p>
            <a:pPr lvl="0"/>
            <a:r>
              <a:rPr lang="en-US" smtClean="0"/>
              <a:t>Click to edit Master text styles</a:t>
            </a:r>
          </a:p>
        </p:txBody>
      </p:sp>
      <p:cxnSp>
        <p:nvCxnSpPr>
          <p:cNvPr id="20" name="Straight Connector 19"/>
          <p:cNvCxnSpPr/>
          <p:nvPr userDrawn="1"/>
        </p:nvCxnSpPr>
        <p:spPr>
          <a:xfrm>
            <a:off x="666628" y="3798670"/>
            <a:ext cx="1944688" cy="0"/>
          </a:xfrm>
          <a:prstGeom prst="line">
            <a:avLst/>
          </a:prstGeom>
          <a:ln w="38100">
            <a:solidFill>
              <a:srgbClr val="AFBD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70033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5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5)">
    <p:spTree>
      <p:nvGrpSpPr>
        <p:cNvPr id="1" name=""/>
        <p:cNvGrpSpPr/>
        <p:nvPr/>
      </p:nvGrpSpPr>
      <p:grpSpPr>
        <a:xfrm>
          <a:off x="0" y="0"/>
          <a:ext cx="0" cy="0"/>
          <a:chOff x="0" y="0"/>
          <a:chExt cx="0" cy="0"/>
        </a:xfrm>
      </p:grpSpPr>
      <p:sp>
        <p:nvSpPr>
          <p:cNvPr id="2" name="Title 1"/>
          <p:cNvSpPr>
            <a:spLocks noGrp="1"/>
          </p:cNvSpPr>
          <p:nvPr>
            <p:ph type="title"/>
          </p:nvPr>
        </p:nvSpPr>
        <p:spPr>
          <a:xfrm>
            <a:off x="203873" y="621792"/>
            <a:ext cx="8635327" cy="630936"/>
          </a:xfrm>
        </p:spPr>
        <p:txBody>
          <a:bodyPr anchor="b">
            <a:noAutofit/>
          </a:bodyPr>
          <a:lstStyle>
            <a:lvl1pPr>
              <a:defRPr sz="2800"/>
            </a:lvl1pPr>
          </a:lstStyle>
          <a:p>
            <a:r>
              <a:rPr lang="en-US" smtClean="0"/>
              <a:t>Click to edit Master title style</a:t>
            </a:r>
            <a:endParaRPr lang="en-US" dirty="0"/>
          </a:p>
        </p:txBody>
      </p:sp>
      <p:pic>
        <p:nvPicPr>
          <p:cNvPr id="17" name="Picture 28" descr="BG2"/>
          <p:cNvPicPr>
            <a:picLocks noChangeAspect="1" noChangeArrowheads="1"/>
          </p:cNvPicPr>
          <p:nvPr userDrawn="1"/>
        </p:nvPicPr>
        <p:blipFill>
          <a:blip r:embed="rId2"/>
          <a:srcRect t="44409" b="51682"/>
          <a:stretch>
            <a:fillRect/>
          </a:stretch>
        </p:blipFill>
        <p:spPr bwMode="auto">
          <a:xfrm>
            <a:off x="293161" y="260350"/>
            <a:ext cx="8546040" cy="215313"/>
          </a:xfrm>
          <a:prstGeom prst="rect">
            <a:avLst/>
          </a:prstGeom>
          <a:noFill/>
          <a:ln w="9525">
            <a:noFill/>
            <a:miter lim="800000"/>
            <a:headEnd/>
            <a:tailEnd/>
          </a:ln>
        </p:spPr>
      </p:pic>
      <p:sp>
        <p:nvSpPr>
          <p:cNvPr id="14" name="Text Placeholder 4"/>
          <p:cNvSpPr>
            <a:spLocks noGrp="1"/>
          </p:cNvSpPr>
          <p:nvPr>
            <p:ph type="body" sz="quarter" idx="17" hasCustomPrompt="1"/>
          </p:nvPr>
        </p:nvSpPr>
        <p:spPr>
          <a:xfrm>
            <a:off x="203200" y="1282549"/>
            <a:ext cx="8636000" cy="355174"/>
          </a:xfrm>
        </p:spPr>
        <p:txBody>
          <a:bodyPr>
            <a:noAutofit/>
          </a:bodyPr>
          <a:lstStyle>
            <a:lvl1pPr>
              <a:defRPr lang="en-US" sz="1800" kern="1200" dirty="0" smtClean="0">
                <a:solidFill>
                  <a:srgbClr val="9AA71D"/>
                </a:solidFill>
                <a:latin typeface="Lucida Sans" panose="020B0602030504020204" pitchFamily="34" charset="0"/>
                <a:ea typeface="+mn-ea"/>
                <a:cs typeface="+mn-cs"/>
              </a:defRPr>
            </a:lvl1pPr>
          </a:lstStyle>
          <a:p>
            <a:pPr lvl="0"/>
            <a:r>
              <a:rPr lang="en-US" dirty="0" smtClean="0"/>
              <a:t>Click to edit Subtitle</a:t>
            </a:r>
            <a:endParaRPr lang="en-NZ" dirty="0"/>
          </a:p>
        </p:txBody>
      </p:sp>
      <p:sp>
        <p:nvSpPr>
          <p:cNvPr id="19" name="Content Placeholder 5"/>
          <p:cNvSpPr>
            <a:spLocks noGrp="1"/>
          </p:cNvSpPr>
          <p:nvPr>
            <p:ph sz="quarter" idx="18"/>
          </p:nvPr>
        </p:nvSpPr>
        <p:spPr>
          <a:xfrm>
            <a:off x="261125" y="3853262"/>
            <a:ext cx="1608617" cy="2013838"/>
          </a:xfrm>
        </p:spPr>
        <p:txBody>
          <a:bodyPr/>
          <a:lstStyle>
            <a:lvl1pPr>
              <a:defRPr sz="1600"/>
            </a:lvl1pPr>
          </a:lstStyle>
          <a:p>
            <a:pPr lvl="0"/>
            <a:r>
              <a:rPr lang="en-US" smtClean="0"/>
              <a:t>Click to edit Master text styles</a:t>
            </a:r>
          </a:p>
        </p:txBody>
      </p:sp>
      <p:cxnSp>
        <p:nvCxnSpPr>
          <p:cNvPr id="20" name="Straight Connector 19"/>
          <p:cNvCxnSpPr/>
          <p:nvPr userDrawn="1"/>
        </p:nvCxnSpPr>
        <p:spPr>
          <a:xfrm>
            <a:off x="257188" y="3798670"/>
            <a:ext cx="1606152" cy="0"/>
          </a:xfrm>
          <a:prstGeom prst="line">
            <a:avLst/>
          </a:prstGeom>
          <a:ln w="38100">
            <a:solidFill>
              <a:srgbClr val="AFBD21"/>
            </a:solidFill>
          </a:ln>
        </p:spPr>
        <p:style>
          <a:lnRef idx="1">
            <a:schemeClr val="accent1"/>
          </a:lnRef>
          <a:fillRef idx="0">
            <a:schemeClr val="accent1"/>
          </a:fillRef>
          <a:effectRef idx="0">
            <a:schemeClr val="accent1"/>
          </a:effectRef>
          <a:fontRef idx="minor">
            <a:schemeClr val="tx1"/>
          </a:fontRef>
        </p:style>
      </p:cxnSp>
      <p:sp>
        <p:nvSpPr>
          <p:cNvPr id="22" name="Content Placeholder 5"/>
          <p:cNvSpPr>
            <a:spLocks noGrp="1"/>
          </p:cNvSpPr>
          <p:nvPr>
            <p:ph sz="quarter" idx="19"/>
          </p:nvPr>
        </p:nvSpPr>
        <p:spPr>
          <a:xfrm>
            <a:off x="2011612" y="3853262"/>
            <a:ext cx="1608617" cy="2013838"/>
          </a:xfrm>
        </p:spPr>
        <p:txBody>
          <a:bodyPr/>
          <a:lstStyle>
            <a:lvl1pPr>
              <a:defRPr sz="1600"/>
            </a:lvl1pPr>
          </a:lstStyle>
          <a:p>
            <a:pPr lvl="0"/>
            <a:r>
              <a:rPr lang="en-US" smtClean="0"/>
              <a:t>Click to edit Master text styles</a:t>
            </a:r>
          </a:p>
        </p:txBody>
      </p:sp>
      <p:cxnSp>
        <p:nvCxnSpPr>
          <p:cNvPr id="23" name="Straight Connector 22"/>
          <p:cNvCxnSpPr/>
          <p:nvPr userDrawn="1"/>
        </p:nvCxnSpPr>
        <p:spPr>
          <a:xfrm>
            <a:off x="2007675" y="3798670"/>
            <a:ext cx="1606152" cy="0"/>
          </a:xfrm>
          <a:prstGeom prst="line">
            <a:avLst/>
          </a:prstGeom>
          <a:ln w="38100">
            <a:solidFill>
              <a:srgbClr val="AFBD21"/>
            </a:solidFill>
          </a:ln>
        </p:spPr>
        <p:style>
          <a:lnRef idx="1">
            <a:schemeClr val="accent1"/>
          </a:lnRef>
          <a:fillRef idx="0">
            <a:schemeClr val="accent1"/>
          </a:fillRef>
          <a:effectRef idx="0">
            <a:schemeClr val="accent1"/>
          </a:effectRef>
          <a:fontRef idx="minor">
            <a:schemeClr val="tx1"/>
          </a:fontRef>
        </p:style>
      </p:cxnSp>
      <p:sp>
        <p:nvSpPr>
          <p:cNvPr id="24" name="Content Placeholder 5"/>
          <p:cNvSpPr>
            <a:spLocks noGrp="1"/>
          </p:cNvSpPr>
          <p:nvPr>
            <p:ph sz="quarter" idx="20"/>
          </p:nvPr>
        </p:nvSpPr>
        <p:spPr>
          <a:xfrm>
            <a:off x="3762099" y="3853262"/>
            <a:ext cx="1608617" cy="2013838"/>
          </a:xfrm>
        </p:spPr>
        <p:txBody>
          <a:bodyPr/>
          <a:lstStyle>
            <a:lvl1pPr>
              <a:defRPr sz="1600"/>
            </a:lvl1pPr>
          </a:lstStyle>
          <a:p>
            <a:pPr lvl="0"/>
            <a:r>
              <a:rPr lang="en-US" smtClean="0"/>
              <a:t>Click to edit Master text styles</a:t>
            </a:r>
          </a:p>
        </p:txBody>
      </p:sp>
      <p:cxnSp>
        <p:nvCxnSpPr>
          <p:cNvPr id="25" name="Straight Connector 24"/>
          <p:cNvCxnSpPr/>
          <p:nvPr userDrawn="1"/>
        </p:nvCxnSpPr>
        <p:spPr>
          <a:xfrm>
            <a:off x="3758162" y="3798670"/>
            <a:ext cx="1606152" cy="0"/>
          </a:xfrm>
          <a:prstGeom prst="line">
            <a:avLst/>
          </a:prstGeom>
          <a:ln w="38100">
            <a:solidFill>
              <a:srgbClr val="AFBD21"/>
            </a:solidFill>
          </a:ln>
        </p:spPr>
        <p:style>
          <a:lnRef idx="1">
            <a:schemeClr val="accent1"/>
          </a:lnRef>
          <a:fillRef idx="0">
            <a:schemeClr val="accent1"/>
          </a:fillRef>
          <a:effectRef idx="0">
            <a:schemeClr val="accent1"/>
          </a:effectRef>
          <a:fontRef idx="minor">
            <a:schemeClr val="tx1"/>
          </a:fontRef>
        </p:style>
      </p:cxnSp>
      <p:sp>
        <p:nvSpPr>
          <p:cNvPr id="26" name="Content Placeholder 5"/>
          <p:cNvSpPr>
            <a:spLocks noGrp="1"/>
          </p:cNvSpPr>
          <p:nvPr>
            <p:ph sz="quarter" idx="21"/>
          </p:nvPr>
        </p:nvSpPr>
        <p:spPr>
          <a:xfrm>
            <a:off x="5526234" y="3853262"/>
            <a:ext cx="1608617" cy="2013838"/>
          </a:xfrm>
        </p:spPr>
        <p:txBody>
          <a:bodyPr/>
          <a:lstStyle>
            <a:lvl1pPr>
              <a:defRPr sz="1600"/>
            </a:lvl1pPr>
          </a:lstStyle>
          <a:p>
            <a:pPr lvl="0"/>
            <a:r>
              <a:rPr lang="en-US" smtClean="0"/>
              <a:t>Click to edit Master text styles</a:t>
            </a:r>
          </a:p>
        </p:txBody>
      </p:sp>
      <p:cxnSp>
        <p:nvCxnSpPr>
          <p:cNvPr id="27" name="Straight Connector 26"/>
          <p:cNvCxnSpPr/>
          <p:nvPr userDrawn="1"/>
        </p:nvCxnSpPr>
        <p:spPr>
          <a:xfrm>
            <a:off x="5522297" y="3798670"/>
            <a:ext cx="1606152" cy="0"/>
          </a:xfrm>
          <a:prstGeom prst="line">
            <a:avLst/>
          </a:prstGeom>
          <a:ln w="38100">
            <a:solidFill>
              <a:srgbClr val="AFBD21"/>
            </a:solidFill>
          </a:ln>
        </p:spPr>
        <p:style>
          <a:lnRef idx="1">
            <a:schemeClr val="accent1"/>
          </a:lnRef>
          <a:fillRef idx="0">
            <a:schemeClr val="accent1"/>
          </a:fillRef>
          <a:effectRef idx="0">
            <a:schemeClr val="accent1"/>
          </a:effectRef>
          <a:fontRef idx="minor">
            <a:schemeClr val="tx1"/>
          </a:fontRef>
        </p:style>
      </p:cxnSp>
      <p:sp>
        <p:nvSpPr>
          <p:cNvPr id="28" name="Content Placeholder 5"/>
          <p:cNvSpPr>
            <a:spLocks noGrp="1"/>
          </p:cNvSpPr>
          <p:nvPr>
            <p:ph sz="quarter" idx="22"/>
          </p:nvPr>
        </p:nvSpPr>
        <p:spPr>
          <a:xfrm>
            <a:off x="7263073" y="3853262"/>
            <a:ext cx="1608617" cy="2013838"/>
          </a:xfrm>
        </p:spPr>
        <p:txBody>
          <a:bodyPr/>
          <a:lstStyle>
            <a:lvl1pPr>
              <a:defRPr sz="1600"/>
            </a:lvl1pPr>
          </a:lstStyle>
          <a:p>
            <a:pPr lvl="0"/>
            <a:r>
              <a:rPr lang="en-US" smtClean="0"/>
              <a:t>Click to edit Master text styles</a:t>
            </a:r>
          </a:p>
        </p:txBody>
      </p:sp>
      <p:cxnSp>
        <p:nvCxnSpPr>
          <p:cNvPr id="29" name="Straight Connector 28"/>
          <p:cNvCxnSpPr/>
          <p:nvPr userDrawn="1"/>
        </p:nvCxnSpPr>
        <p:spPr>
          <a:xfrm>
            <a:off x="7259136" y="3798670"/>
            <a:ext cx="1606152" cy="0"/>
          </a:xfrm>
          <a:prstGeom prst="line">
            <a:avLst/>
          </a:prstGeom>
          <a:ln w="38100">
            <a:solidFill>
              <a:srgbClr val="AFBD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73717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5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872" y="621792"/>
            <a:ext cx="8635327" cy="630936"/>
          </a:xfrm>
        </p:spPr>
        <p:txBody>
          <a:bodyPr anchor="b">
            <a:noAutofit/>
          </a:bodyPr>
          <a:lstStyle>
            <a:lvl1pPr>
              <a:defRPr sz="2800"/>
            </a:lvl1pPr>
          </a:lstStyle>
          <a:p>
            <a:r>
              <a:rPr lang="en-US" smtClean="0"/>
              <a:t>Click to edit Master title style</a:t>
            </a:r>
            <a:endParaRPr lang="en-US" dirty="0"/>
          </a:p>
        </p:txBody>
      </p:sp>
      <p:pic>
        <p:nvPicPr>
          <p:cNvPr id="7" name="Picture 23" descr="BG2"/>
          <p:cNvPicPr>
            <a:picLocks noChangeAspect="1" noChangeArrowheads="1"/>
          </p:cNvPicPr>
          <p:nvPr userDrawn="1"/>
        </p:nvPicPr>
        <p:blipFill>
          <a:blip r:embed="rId2"/>
          <a:srcRect t="44409" b="51682"/>
          <a:stretch>
            <a:fillRect/>
          </a:stretch>
        </p:blipFill>
        <p:spPr bwMode="auto">
          <a:xfrm>
            <a:off x="304800" y="260350"/>
            <a:ext cx="8515350" cy="214540"/>
          </a:xfrm>
          <a:prstGeom prst="rect">
            <a:avLst/>
          </a:prstGeom>
          <a:noFill/>
          <a:ln w="9525">
            <a:noFill/>
            <a:miter lim="800000"/>
            <a:headEnd/>
            <a:tailEnd/>
          </a:ln>
        </p:spPr>
      </p:pic>
      <p:sp>
        <p:nvSpPr>
          <p:cNvPr id="8" name="Content Placeholder 3"/>
          <p:cNvSpPr>
            <a:spLocks noGrp="1"/>
          </p:cNvSpPr>
          <p:nvPr>
            <p:ph sz="quarter" idx="10"/>
          </p:nvPr>
        </p:nvSpPr>
        <p:spPr>
          <a:xfrm>
            <a:off x="212721" y="1628775"/>
            <a:ext cx="8626479" cy="360362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17" hasCustomPrompt="1"/>
          </p:nvPr>
        </p:nvSpPr>
        <p:spPr>
          <a:xfrm>
            <a:off x="203200" y="1282549"/>
            <a:ext cx="8636000" cy="355174"/>
          </a:xfrm>
        </p:spPr>
        <p:txBody>
          <a:bodyPr>
            <a:noAutofit/>
          </a:bodyPr>
          <a:lstStyle>
            <a:lvl1pPr>
              <a:defRPr lang="en-US" sz="1800" kern="1200" dirty="0" smtClean="0">
                <a:solidFill>
                  <a:srgbClr val="9AA71D"/>
                </a:solidFill>
                <a:latin typeface="Lucida Sans" panose="020B0602030504020204" pitchFamily="34" charset="0"/>
                <a:ea typeface="+mn-ea"/>
                <a:cs typeface="+mn-cs"/>
              </a:defRPr>
            </a:lvl1pPr>
          </a:lstStyle>
          <a:p>
            <a:pPr lvl="0"/>
            <a:r>
              <a:rPr lang="en-US" dirty="0" smtClean="0"/>
              <a:t>Click to edit Subtitle</a:t>
            </a:r>
            <a:endParaRPr lang="en-NZ" dirty="0"/>
          </a:p>
        </p:txBody>
      </p:sp>
    </p:spTree>
    <p:extLst>
      <p:ext uri="{BB962C8B-B14F-4D97-AF65-F5344CB8AC3E}">
        <p14:creationId xmlns:p14="http://schemas.microsoft.com/office/powerpoint/2010/main" val="266185217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68" userDrawn="1">
          <p15:clr>
            <a:srgbClr val="FBAE40"/>
          </p15:clr>
        </p15:guide>
        <p15:guide id="3" orient="horz" pos="102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Title Content an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5180838" y="1657582"/>
            <a:ext cx="3658362" cy="4261866"/>
          </a:xfrm>
        </p:spPr>
        <p:txBody>
          <a:bodyPr anchor="ctr"/>
          <a:lstStyle>
            <a:lvl1pPr algn="ctr">
              <a:defRPr/>
            </a:lvl1pPr>
          </a:lstStyle>
          <a:p>
            <a:r>
              <a:rPr lang="en-US" smtClean="0"/>
              <a:t>Click icon to add picture</a:t>
            </a:r>
            <a:endParaRPr lang="en-US" dirty="0"/>
          </a:p>
        </p:txBody>
      </p:sp>
      <p:sp>
        <p:nvSpPr>
          <p:cNvPr id="2" name="Title 1"/>
          <p:cNvSpPr>
            <a:spLocks noGrp="1"/>
          </p:cNvSpPr>
          <p:nvPr>
            <p:ph type="title"/>
          </p:nvPr>
        </p:nvSpPr>
        <p:spPr>
          <a:xfrm>
            <a:off x="203875" y="621792"/>
            <a:ext cx="8635326" cy="630936"/>
          </a:xfrm>
        </p:spPr>
        <p:txBody>
          <a:bodyPr anchor="b"/>
          <a:lstStyle>
            <a:lvl1pPr>
              <a:defRPr sz="2800"/>
            </a:lvl1pPr>
          </a:lstStyle>
          <a:p>
            <a:r>
              <a:rPr lang="en-US" smtClean="0"/>
              <a:t>Click to edit Master title style</a:t>
            </a:r>
            <a:endParaRPr lang="en-US" dirty="0"/>
          </a:p>
        </p:txBody>
      </p:sp>
      <p:sp>
        <p:nvSpPr>
          <p:cNvPr id="3" name="Content Placeholder 2"/>
          <p:cNvSpPr>
            <a:spLocks noGrp="1"/>
          </p:cNvSpPr>
          <p:nvPr>
            <p:ph sz="half" idx="1"/>
          </p:nvPr>
        </p:nvSpPr>
        <p:spPr>
          <a:xfrm>
            <a:off x="212343" y="1627632"/>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30" descr="BG2"/>
          <p:cNvPicPr>
            <a:picLocks noChangeAspect="1" noChangeArrowheads="1"/>
          </p:cNvPicPr>
          <p:nvPr userDrawn="1"/>
        </p:nvPicPr>
        <p:blipFill>
          <a:blip r:embed="rId2"/>
          <a:srcRect t="44409" b="51682"/>
          <a:stretch>
            <a:fillRect/>
          </a:stretch>
        </p:blipFill>
        <p:spPr bwMode="auto">
          <a:xfrm>
            <a:off x="301627" y="260350"/>
            <a:ext cx="8537573" cy="215100"/>
          </a:xfrm>
          <a:prstGeom prst="rect">
            <a:avLst/>
          </a:prstGeom>
          <a:noFill/>
          <a:ln w="9525">
            <a:noFill/>
            <a:miter lim="800000"/>
            <a:headEnd/>
            <a:tailEnd/>
          </a:ln>
        </p:spPr>
      </p:pic>
      <p:sp>
        <p:nvSpPr>
          <p:cNvPr id="6" name="Text Placeholder 4"/>
          <p:cNvSpPr>
            <a:spLocks noGrp="1"/>
          </p:cNvSpPr>
          <p:nvPr>
            <p:ph type="body" sz="quarter" idx="17" hasCustomPrompt="1"/>
          </p:nvPr>
        </p:nvSpPr>
        <p:spPr>
          <a:xfrm>
            <a:off x="203200" y="1282549"/>
            <a:ext cx="8636000" cy="355174"/>
          </a:xfrm>
        </p:spPr>
        <p:txBody>
          <a:bodyPr>
            <a:noAutofit/>
          </a:bodyPr>
          <a:lstStyle>
            <a:lvl1pPr>
              <a:defRPr lang="en-US" sz="1800" kern="1200" dirty="0" smtClean="0">
                <a:solidFill>
                  <a:srgbClr val="9AA71D"/>
                </a:solidFill>
                <a:latin typeface="Lucida Sans" panose="020B0602030504020204" pitchFamily="34" charset="0"/>
                <a:ea typeface="+mn-ea"/>
                <a:cs typeface="+mn-cs"/>
              </a:defRPr>
            </a:lvl1pPr>
          </a:lstStyle>
          <a:p>
            <a:pPr lvl="0"/>
            <a:r>
              <a:rPr lang="en-US" dirty="0" smtClean="0"/>
              <a:t>Click to edit Subtitle</a:t>
            </a:r>
            <a:endParaRPr lang="en-NZ" dirty="0"/>
          </a:p>
        </p:txBody>
      </p:sp>
    </p:spTree>
    <p:extLst>
      <p:ext uri="{BB962C8B-B14F-4D97-AF65-F5344CB8AC3E}">
        <p14:creationId xmlns:p14="http://schemas.microsoft.com/office/powerpoint/2010/main" val="10332617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ront Cover Option 1">
    <p:spTree>
      <p:nvGrpSpPr>
        <p:cNvPr id="1" name=""/>
        <p:cNvGrpSpPr/>
        <p:nvPr/>
      </p:nvGrpSpPr>
      <p:grpSpPr>
        <a:xfrm>
          <a:off x="0" y="0"/>
          <a:ext cx="0" cy="0"/>
          <a:chOff x="0" y="0"/>
          <a:chExt cx="0" cy="0"/>
        </a:xfrm>
      </p:grpSpPr>
      <p:sp>
        <p:nvSpPr>
          <p:cNvPr id="2" name="Title 1"/>
          <p:cNvSpPr>
            <a:spLocks noGrp="1"/>
          </p:cNvSpPr>
          <p:nvPr>
            <p:ph type="title"/>
          </p:nvPr>
        </p:nvSpPr>
        <p:spPr>
          <a:xfrm>
            <a:off x="203872" y="621792"/>
            <a:ext cx="8635327" cy="630936"/>
          </a:xfrm>
        </p:spPr>
        <p:txBody>
          <a:bodyPr anchor="b">
            <a:normAutofit/>
          </a:bodyPr>
          <a:lstStyle>
            <a:lvl1pPr>
              <a:defRPr sz="2800"/>
            </a:lvl1pPr>
          </a:lstStyle>
          <a:p>
            <a:r>
              <a:rPr lang="en-US" smtClean="0"/>
              <a:t>Click to edit Master title style</a:t>
            </a:r>
            <a:endParaRPr lang="en-US" dirty="0"/>
          </a:p>
        </p:txBody>
      </p:sp>
      <p:pic>
        <p:nvPicPr>
          <p:cNvPr id="7" name="Picture 23" descr="BG2"/>
          <p:cNvPicPr>
            <a:picLocks noChangeAspect="1" noChangeArrowheads="1"/>
          </p:cNvPicPr>
          <p:nvPr userDrawn="1"/>
        </p:nvPicPr>
        <p:blipFill>
          <a:blip r:embed="rId2"/>
          <a:srcRect t="44409" b="51682"/>
          <a:stretch>
            <a:fillRect/>
          </a:stretch>
        </p:blipFill>
        <p:spPr bwMode="auto">
          <a:xfrm>
            <a:off x="301628" y="260350"/>
            <a:ext cx="8537572" cy="215100"/>
          </a:xfrm>
          <a:prstGeom prst="rect">
            <a:avLst/>
          </a:prstGeom>
          <a:noFill/>
          <a:ln w="9525">
            <a:noFill/>
            <a:miter lim="800000"/>
            <a:headEnd/>
            <a:tailEnd/>
          </a:ln>
        </p:spPr>
      </p:pic>
      <p:sp>
        <p:nvSpPr>
          <p:cNvPr id="9" name="Picture Placeholder 8"/>
          <p:cNvSpPr>
            <a:spLocks noGrp="1"/>
          </p:cNvSpPr>
          <p:nvPr>
            <p:ph type="pic" sz="quarter" idx="13"/>
          </p:nvPr>
        </p:nvSpPr>
        <p:spPr>
          <a:xfrm>
            <a:off x="320040" y="1725933"/>
            <a:ext cx="8494776" cy="4105656"/>
          </a:xfrm>
        </p:spPr>
        <p:txBody>
          <a:bodyPr anchor="ctr"/>
          <a:lstStyle>
            <a:lvl1pPr algn="ctr">
              <a:defRPr/>
            </a:lvl1pPr>
          </a:lstStyle>
          <a:p>
            <a:r>
              <a:rPr lang="en-US" smtClean="0"/>
              <a:t>Click icon to add picture</a:t>
            </a:r>
            <a:endParaRPr lang="en-US" dirty="0"/>
          </a:p>
        </p:txBody>
      </p:sp>
      <p:sp>
        <p:nvSpPr>
          <p:cNvPr id="5" name="Text Placeholder 4"/>
          <p:cNvSpPr>
            <a:spLocks noGrp="1"/>
          </p:cNvSpPr>
          <p:nvPr>
            <p:ph type="body" sz="quarter" idx="17" hasCustomPrompt="1"/>
          </p:nvPr>
        </p:nvSpPr>
        <p:spPr>
          <a:xfrm>
            <a:off x="203200" y="1282549"/>
            <a:ext cx="8636000" cy="355174"/>
          </a:xfrm>
        </p:spPr>
        <p:txBody>
          <a:bodyPr/>
          <a:lstStyle>
            <a:lvl1pPr>
              <a:defRPr lang="en-US" sz="1800" kern="1200" dirty="0" smtClean="0">
                <a:solidFill>
                  <a:srgbClr val="9AA71D"/>
                </a:solidFill>
                <a:latin typeface="Lucida Sans" panose="020B0602030504020204" pitchFamily="34" charset="0"/>
                <a:ea typeface="+mn-ea"/>
                <a:cs typeface="+mn-cs"/>
              </a:defRPr>
            </a:lvl1pPr>
          </a:lstStyle>
          <a:p>
            <a:pPr lvl="0"/>
            <a:r>
              <a:rPr lang="en-US" dirty="0" smtClean="0"/>
              <a:t>Click to edit Subtitle</a:t>
            </a:r>
            <a:endParaRPr lang="en-NZ" dirty="0"/>
          </a:p>
        </p:txBody>
      </p:sp>
    </p:spTree>
    <p:extLst>
      <p:ext uri="{BB962C8B-B14F-4D97-AF65-F5344CB8AC3E}">
        <p14:creationId xmlns:p14="http://schemas.microsoft.com/office/powerpoint/2010/main" val="16621738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ront Cover Option 2">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320040" y="333375"/>
            <a:ext cx="8494776" cy="5340096"/>
          </a:xfrm>
        </p:spPr>
        <p:txBody>
          <a:bodyPr anchor="ctr"/>
          <a:lstStyle>
            <a:lvl1pPr algn="ctr">
              <a:defRPr/>
            </a:lvl1pPr>
          </a:lstStyle>
          <a:p>
            <a:r>
              <a:rPr lang="en-US" smtClean="0"/>
              <a:t>Click icon to add picture</a:t>
            </a:r>
            <a:endParaRPr lang="en-US" dirty="0"/>
          </a:p>
        </p:txBody>
      </p:sp>
    </p:spTree>
    <p:extLst>
      <p:ext uri="{BB962C8B-B14F-4D97-AF65-F5344CB8AC3E}">
        <p14:creationId xmlns:p14="http://schemas.microsoft.com/office/powerpoint/2010/main" val="35059618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6085" y="475488"/>
            <a:ext cx="8633061" cy="14264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789" y="2211513"/>
            <a:ext cx="8623824" cy="3579687"/>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oup 3"/>
          <p:cNvGrpSpPr>
            <a:grpSpLocks/>
          </p:cNvGrpSpPr>
          <p:nvPr/>
        </p:nvGrpSpPr>
        <p:grpSpPr bwMode="auto">
          <a:xfrm>
            <a:off x="315913" y="6024563"/>
            <a:ext cx="8532812" cy="0"/>
            <a:chOff x="204" y="3793"/>
            <a:chExt cx="5375" cy="0"/>
          </a:xfrm>
        </p:grpSpPr>
        <p:sp>
          <p:nvSpPr>
            <p:cNvPr id="8" name="Line 10"/>
            <p:cNvSpPr>
              <a:spLocks noChangeShapeType="1"/>
            </p:cNvSpPr>
            <p:nvPr/>
          </p:nvSpPr>
          <p:spPr bwMode="auto">
            <a:xfrm>
              <a:off x="204" y="3793"/>
              <a:ext cx="926" cy="0"/>
            </a:xfrm>
            <a:prstGeom prst="line">
              <a:avLst/>
            </a:prstGeom>
            <a:noFill/>
            <a:ln w="9525">
              <a:solidFill>
                <a:srgbClr val="AFBD21"/>
              </a:solidFill>
              <a:round/>
              <a:headEnd/>
              <a:tailEnd/>
            </a:ln>
          </p:spPr>
          <p:txBody>
            <a:bodyPr/>
            <a:lstStyle/>
            <a:p>
              <a:pPr>
                <a:defRPr/>
              </a:pPr>
              <a:endParaRPr lang="en-US"/>
            </a:p>
          </p:txBody>
        </p:sp>
        <p:sp>
          <p:nvSpPr>
            <p:cNvPr id="9" name="Line 11"/>
            <p:cNvSpPr>
              <a:spLocks noChangeShapeType="1"/>
            </p:cNvSpPr>
            <p:nvPr/>
          </p:nvSpPr>
          <p:spPr bwMode="auto">
            <a:xfrm>
              <a:off x="1175" y="3793"/>
              <a:ext cx="4404" cy="0"/>
            </a:xfrm>
            <a:prstGeom prst="line">
              <a:avLst/>
            </a:prstGeom>
            <a:noFill/>
            <a:ln w="9525">
              <a:solidFill>
                <a:srgbClr val="00456A"/>
              </a:solidFill>
              <a:round/>
              <a:headEnd/>
              <a:tailEnd/>
            </a:ln>
          </p:spPr>
          <p:txBody>
            <a:bodyPr/>
            <a:lstStyle/>
            <a:p>
              <a:pPr>
                <a:defRPr/>
              </a:pPr>
              <a:endParaRPr lang="en-US"/>
            </a:p>
          </p:txBody>
        </p:sp>
      </p:grpSp>
      <p:pic>
        <p:nvPicPr>
          <p:cNvPr id="10" name="Picture 6"/>
          <p:cNvPicPr>
            <a:picLocks noChangeAspect="1" noChangeArrowheads="1"/>
          </p:cNvPicPr>
          <p:nvPr/>
        </p:nvPicPr>
        <p:blipFill>
          <a:blip r:embed="rId10"/>
          <a:srcRect/>
          <a:stretch>
            <a:fillRect/>
          </a:stretch>
        </p:blipFill>
        <p:spPr bwMode="auto">
          <a:xfrm>
            <a:off x="323850" y="6334125"/>
            <a:ext cx="8513763" cy="263525"/>
          </a:xfrm>
          <a:prstGeom prst="rect">
            <a:avLst/>
          </a:prstGeom>
          <a:noFill/>
          <a:ln w="9525">
            <a:noFill/>
            <a:miter lim="800000"/>
            <a:headEnd/>
            <a:tailEnd/>
          </a:ln>
        </p:spPr>
      </p:pic>
    </p:spTree>
    <p:extLst>
      <p:ext uri="{BB962C8B-B14F-4D97-AF65-F5344CB8AC3E}">
        <p14:creationId xmlns:p14="http://schemas.microsoft.com/office/powerpoint/2010/main" val="389660481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5" r:id="rId3"/>
    <p:sldLayoutId id="2147483674" r:id="rId4"/>
    <p:sldLayoutId id="2147483662" r:id="rId5"/>
    <p:sldLayoutId id="2147483664" r:id="rId6"/>
    <p:sldLayoutId id="2147483673" r:id="rId7"/>
    <p:sldLayoutId id="2147483667"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00456A"/>
          </a:solidFill>
          <a:latin typeface="Lucida Sans" panose="020B0602030504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i="0" kern="1200">
          <a:solidFill>
            <a:srgbClr val="003366"/>
          </a:solidFill>
          <a:latin typeface="Lucida Sans" panose="020B0602030504090204" pitchFamily="34" charset="0"/>
          <a:ea typeface="+mn-ea"/>
          <a:cs typeface="Lao UI" panose="020B0502040204020203" pitchFamily="34" charset="0"/>
        </a:defRPr>
      </a:lvl1pPr>
      <a:lvl2pPr marL="3429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2pPr>
      <a:lvl3pPr marL="6858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3pPr>
      <a:lvl4pPr marL="10287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4pPr>
      <a:lvl5pPr marL="13716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192" userDrawn="1">
          <p15:clr>
            <a:srgbClr val="F26B43"/>
          </p15:clr>
        </p15:guide>
        <p15:guide id="3" pos="55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mailto:douglas.robertson@nzta.govt.nz"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mailto:heather.benwood@nzta.govt.nz"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NZ" dirty="0" smtClean="0"/>
              <a:t>The RLTP/NLTP </a:t>
            </a:r>
            <a:endParaRPr lang="en-NZ" dirty="0"/>
          </a:p>
        </p:txBody>
      </p:sp>
      <p:sp>
        <p:nvSpPr>
          <p:cNvPr id="6" name="Subtitle 5"/>
          <p:cNvSpPr>
            <a:spLocks noGrp="1"/>
          </p:cNvSpPr>
          <p:nvPr>
            <p:ph type="subTitle" idx="1"/>
          </p:nvPr>
        </p:nvSpPr>
        <p:spPr/>
        <p:txBody>
          <a:bodyPr/>
          <a:lstStyle/>
          <a:p>
            <a:r>
              <a:rPr lang="en-NZ" dirty="0" smtClean="0"/>
              <a:t>Preparing your transport programmes for the next NLTP</a:t>
            </a:r>
            <a:endParaRPr lang="en-NZ" dirty="0"/>
          </a:p>
          <a:p>
            <a:endParaRPr lang="en-NZ" dirty="0"/>
          </a:p>
        </p:txBody>
      </p:sp>
      <p:pic>
        <p:nvPicPr>
          <p:cNvPr id="3" name="Picture Placeholder 2"/>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2959" b="22959"/>
          <a:stretch>
            <a:fillRect/>
          </a:stretch>
        </p:blipFill>
        <p:spPr/>
      </p:pic>
    </p:spTree>
    <p:extLst>
      <p:ext uri="{BB962C8B-B14F-4D97-AF65-F5344CB8AC3E}">
        <p14:creationId xmlns:p14="http://schemas.microsoft.com/office/powerpoint/2010/main" val="1405322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Current Initiatives</a:t>
            </a:r>
            <a:endParaRPr lang="en-NZ" dirty="0"/>
          </a:p>
        </p:txBody>
      </p:sp>
      <p:sp>
        <p:nvSpPr>
          <p:cNvPr id="3" name="Content Placeholder 2"/>
          <p:cNvSpPr>
            <a:spLocks noGrp="1"/>
          </p:cNvSpPr>
          <p:nvPr>
            <p:ph sz="quarter" idx="10"/>
          </p:nvPr>
        </p:nvSpPr>
        <p:spPr>
          <a:xfrm>
            <a:off x="212721" y="1851660"/>
            <a:ext cx="8626479" cy="3380740"/>
          </a:xfrm>
        </p:spPr>
        <p:txBody>
          <a:bodyPr/>
          <a:lstStyle/>
          <a:p>
            <a:pPr>
              <a:lnSpc>
                <a:spcPct val="100000"/>
              </a:lnSpc>
              <a:spcBef>
                <a:spcPts val="1200"/>
              </a:spcBef>
            </a:pPr>
            <a:r>
              <a:rPr lang="en-NZ" dirty="0" smtClean="0"/>
              <a:t>Enhanced FARs for accelerated LED activities</a:t>
            </a:r>
          </a:p>
          <a:p>
            <a:pPr lvl="2">
              <a:lnSpc>
                <a:spcPct val="100000"/>
              </a:lnSpc>
              <a:spcBef>
                <a:spcPts val="1200"/>
              </a:spcBef>
            </a:pPr>
            <a:r>
              <a:rPr lang="en-NZ" dirty="0" smtClean="0"/>
              <a:t>85% average FAR only available for the 2015-18 NLTP</a:t>
            </a:r>
          </a:p>
          <a:p>
            <a:pPr lvl="2">
              <a:lnSpc>
                <a:spcPct val="100000"/>
              </a:lnSpc>
              <a:spcBef>
                <a:spcPts val="1200"/>
              </a:spcBef>
            </a:pPr>
            <a:r>
              <a:rPr lang="en-NZ" dirty="0" smtClean="0"/>
              <a:t>funds carried over will get Approved Organisation’s Normal FAR</a:t>
            </a:r>
          </a:p>
          <a:p>
            <a:pPr>
              <a:lnSpc>
                <a:spcPct val="100000"/>
              </a:lnSpc>
              <a:spcBef>
                <a:spcPts val="1200"/>
              </a:spcBef>
            </a:pPr>
            <a:r>
              <a:rPr lang="en-NZ" dirty="0" smtClean="0"/>
              <a:t>R-funds</a:t>
            </a:r>
          </a:p>
          <a:p>
            <a:pPr lvl="2">
              <a:lnSpc>
                <a:spcPct val="100000"/>
              </a:lnSpc>
              <a:spcBef>
                <a:spcPts val="1200"/>
              </a:spcBef>
            </a:pPr>
            <a:r>
              <a:rPr lang="en-NZ" dirty="0"/>
              <a:t>assigned to activities and get funding approval before 30 June </a:t>
            </a:r>
            <a:r>
              <a:rPr lang="en-NZ" dirty="0" smtClean="0"/>
              <a:t>2018</a:t>
            </a:r>
          </a:p>
          <a:p>
            <a:pPr lvl="2">
              <a:lnSpc>
                <a:spcPct val="100000"/>
              </a:lnSpc>
              <a:spcBef>
                <a:spcPts val="1200"/>
              </a:spcBef>
            </a:pPr>
            <a:r>
              <a:rPr lang="en-NZ" dirty="0" smtClean="0"/>
              <a:t>future activities will use the “Regional Improvements” activity class</a:t>
            </a:r>
          </a:p>
          <a:p>
            <a:pPr marL="0" lvl="1" indent="0">
              <a:lnSpc>
                <a:spcPct val="100000"/>
              </a:lnSpc>
              <a:spcBef>
                <a:spcPts val="1200"/>
              </a:spcBef>
              <a:buNone/>
            </a:pPr>
            <a:r>
              <a:rPr lang="en-NZ" dirty="0" smtClean="0"/>
              <a:t>Urban Cycleway Fund</a:t>
            </a:r>
          </a:p>
          <a:p>
            <a:pPr lvl="2">
              <a:lnSpc>
                <a:spcPct val="100000"/>
              </a:lnSpc>
              <a:spcBef>
                <a:spcPts val="1200"/>
              </a:spcBef>
            </a:pPr>
            <a:r>
              <a:rPr lang="en-NZ" dirty="0" smtClean="0"/>
              <a:t>Crown funds MUST be claimed by end of the 2015-18 NLTP</a:t>
            </a:r>
          </a:p>
          <a:p>
            <a:pPr lvl="2">
              <a:lnSpc>
                <a:spcPct val="100000"/>
              </a:lnSpc>
              <a:spcBef>
                <a:spcPts val="1200"/>
              </a:spcBef>
            </a:pPr>
            <a:r>
              <a:rPr lang="en-NZ" dirty="0" smtClean="0"/>
              <a:t>Claim Crown funds BEFORE NLTF funds</a:t>
            </a:r>
          </a:p>
          <a:p>
            <a:pPr lvl="2">
              <a:lnSpc>
                <a:spcPct val="100000"/>
              </a:lnSpc>
              <a:spcBef>
                <a:spcPts val="1200"/>
              </a:spcBef>
            </a:pPr>
            <a:endParaRPr lang="en-NZ" dirty="0" smtClean="0"/>
          </a:p>
        </p:txBody>
      </p:sp>
      <p:sp>
        <p:nvSpPr>
          <p:cNvPr id="4" name="Text Placeholder 3"/>
          <p:cNvSpPr>
            <a:spLocks noGrp="1"/>
          </p:cNvSpPr>
          <p:nvPr>
            <p:ph type="body" sz="quarter" idx="17"/>
          </p:nvPr>
        </p:nvSpPr>
        <p:spPr/>
        <p:txBody>
          <a:bodyPr/>
          <a:lstStyle/>
          <a:p>
            <a:r>
              <a:rPr lang="en-NZ" dirty="0" smtClean="0"/>
              <a:t>What MUST be completed this NLTP</a:t>
            </a:r>
            <a:endParaRPr lang="en-NZ" dirty="0"/>
          </a:p>
        </p:txBody>
      </p:sp>
    </p:spTree>
    <p:extLst>
      <p:ext uri="{BB962C8B-B14F-4D97-AF65-F5344CB8AC3E}">
        <p14:creationId xmlns:p14="http://schemas.microsoft.com/office/powerpoint/2010/main" val="1211977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Use of TIO extract</a:t>
            </a:r>
          </a:p>
        </p:txBody>
      </p:sp>
      <p:sp>
        <p:nvSpPr>
          <p:cNvPr id="3" name="Content Placeholder 2"/>
          <p:cNvSpPr>
            <a:spLocks noGrp="1"/>
          </p:cNvSpPr>
          <p:nvPr>
            <p:ph sz="quarter" idx="10"/>
          </p:nvPr>
        </p:nvSpPr>
        <p:spPr>
          <a:xfrm>
            <a:off x="212721" y="1958340"/>
            <a:ext cx="8626479" cy="3274060"/>
          </a:xfrm>
        </p:spPr>
        <p:txBody>
          <a:bodyPr/>
          <a:lstStyle/>
          <a:p>
            <a:pPr marL="285750" indent="-285750">
              <a:lnSpc>
                <a:spcPct val="100000"/>
              </a:lnSpc>
              <a:buFont typeface="Arial" panose="020B0604020202020204" pitchFamily="34" charset="0"/>
              <a:buChar char="•"/>
            </a:pPr>
            <a:r>
              <a:rPr lang="en-NZ" sz="2000" dirty="0"/>
              <a:t>TIO extract </a:t>
            </a:r>
            <a:r>
              <a:rPr lang="en-NZ" sz="2000" dirty="0" smtClean="0"/>
              <a:t>under MORE tab</a:t>
            </a:r>
            <a:endParaRPr lang="en-NZ" sz="2000" dirty="0"/>
          </a:p>
          <a:p>
            <a:pPr marL="285750" indent="-285750">
              <a:lnSpc>
                <a:spcPct val="100000"/>
              </a:lnSpc>
              <a:buFont typeface="Arial" panose="020B0604020202020204" pitchFamily="34" charset="0"/>
              <a:buChar char="•"/>
            </a:pPr>
            <a:r>
              <a:rPr lang="en-NZ" sz="2000" dirty="0"/>
              <a:t>Process:</a:t>
            </a:r>
          </a:p>
          <a:p>
            <a:pPr marL="628650" lvl="1" indent="-285750">
              <a:lnSpc>
                <a:spcPct val="100000"/>
              </a:lnSpc>
              <a:spcBef>
                <a:spcPts val="1000"/>
              </a:spcBef>
            </a:pPr>
            <a:r>
              <a:rPr lang="en-NZ" sz="2000" dirty="0" smtClean="0"/>
              <a:t>Select activities &amp; status (when in doubt select all)</a:t>
            </a:r>
          </a:p>
          <a:p>
            <a:pPr marL="628650" lvl="1" indent="-285750">
              <a:lnSpc>
                <a:spcPct val="100000"/>
              </a:lnSpc>
              <a:spcBef>
                <a:spcPts val="1000"/>
              </a:spcBef>
            </a:pPr>
            <a:r>
              <a:rPr lang="en-NZ" sz="2000" dirty="0" smtClean="0"/>
              <a:t>Extract </a:t>
            </a:r>
            <a:r>
              <a:rPr lang="en-NZ" sz="2000" dirty="0"/>
              <a:t>info from TIO to spreadsheet (available)</a:t>
            </a:r>
          </a:p>
          <a:p>
            <a:pPr marL="628650" lvl="1" indent="-285750">
              <a:lnSpc>
                <a:spcPct val="100000"/>
              </a:lnSpc>
              <a:spcBef>
                <a:spcPts val="1000"/>
              </a:spcBef>
            </a:pPr>
            <a:r>
              <a:rPr lang="en-NZ" sz="2000" dirty="0" smtClean="0"/>
              <a:t>Use PIVOT tables to select &amp; summarise data</a:t>
            </a:r>
            <a:endParaRPr lang="en-NZ" sz="2000" dirty="0"/>
          </a:p>
        </p:txBody>
      </p:sp>
      <p:sp>
        <p:nvSpPr>
          <p:cNvPr id="4" name="Text Placeholder 3"/>
          <p:cNvSpPr>
            <a:spLocks noGrp="1"/>
          </p:cNvSpPr>
          <p:nvPr>
            <p:ph type="body" sz="quarter" idx="17"/>
          </p:nvPr>
        </p:nvSpPr>
        <p:spPr/>
        <p:txBody>
          <a:bodyPr/>
          <a:lstStyle/>
          <a:p>
            <a:r>
              <a:rPr lang="en-NZ" dirty="0" smtClean="0"/>
              <a:t>How to review your transport programme</a:t>
            </a:r>
            <a:endParaRPr lang="en-NZ" dirty="0"/>
          </a:p>
        </p:txBody>
      </p:sp>
    </p:spTree>
    <p:extLst>
      <p:ext uri="{BB962C8B-B14F-4D97-AF65-F5344CB8AC3E}">
        <p14:creationId xmlns:p14="http://schemas.microsoft.com/office/powerpoint/2010/main" val="2981954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Summary and Help</a:t>
            </a:r>
            <a:endParaRPr lang="en-NZ" dirty="0"/>
          </a:p>
        </p:txBody>
      </p:sp>
      <p:sp>
        <p:nvSpPr>
          <p:cNvPr id="5" name="Content Placeholder 4"/>
          <p:cNvSpPr>
            <a:spLocks noGrp="1"/>
          </p:cNvSpPr>
          <p:nvPr>
            <p:ph sz="half" idx="1"/>
          </p:nvPr>
        </p:nvSpPr>
        <p:spPr>
          <a:xfrm>
            <a:off x="212342" y="1627632"/>
            <a:ext cx="8383017" cy="1694688"/>
          </a:xfrm>
        </p:spPr>
        <p:txBody>
          <a:bodyPr/>
          <a:lstStyle/>
          <a:p>
            <a:r>
              <a:rPr lang="en-NZ" dirty="0" smtClean="0"/>
              <a:t>TIO Problems – use “Contact Us” in TIO</a:t>
            </a:r>
          </a:p>
          <a:p>
            <a:endParaRPr lang="en-NZ"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6" y="2142173"/>
            <a:ext cx="4782027" cy="972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2948" y="4374229"/>
            <a:ext cx="6120559" cy="1596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9640" y="1945005"/>
            <a:ext cx="424815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4"/>
          <p:cNvSpPr txBox="1">
            <a:spLocks/>
          </p:cNvSpPr>
          <p:nvPr/>
        </p:nvSpPr>
        <p:spPr>
          <a:xfrm>
            <a:off x="380491" y="3273552"/>
            <a:ext cx="8383017" cy="16946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i="0" kern="1200">
                <a:solidFill>
                  <a:srgbClr val="003366"/>
                </a:solidFill>
                <a:latin typeface="Lucida Sans" panose="020B0602030504090204" pitchFamily="34" charset="0"/>
                <a:ea typeface="+mn-ea"/>
                <a:cs typeface="Lao UI" panose="020B0502040204020203" pitchFamily="34" charset="0"/>
              </a:defRPr>
            </a:lvl1pPr>
            <a:lvl2pPr marL="3429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2pPr>
            <a:lvl3pPr marL="6858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3pPr>
            <a:lvl4pPr marL="10287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4pPr>
            <a:lvl5pPr marL="13716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smtClean="0"/>
              <a:t>Planning &amp; Investment Knowledge Base – email</a:t>
            </a:r>
          </a:p>
          <a:p>
            <a:r>
              <a:rPr lang="en-NZ" dirty="0" smtClean="0">
                <a:hlinkClick r:id="rId6"/>
              </a:rPr>
              <a:t>heather.benwood@nzta.govt.nz</a:t>
            </a:r>
            <a:endParaRPr lang="en-NZ" dirty="0" smtClean="0"/>
          </a:p>
          <a:p>
            <a:r>
              <a:rPr lang="en-NZ" dirty="0" smtClean="0">
                <a:hlinkClick r:id="rId7"/>
              </a:rPr>
              <a:t>douglas.robertson@nzta.govt.nz</a:t>
            </a:r>
            <a:r>
              <a:rPr lang="en-NZ" dirty="0" smtClean="0"/>
              <a:t> </a:t>
            </a:r>
          </a:p>
          <a:p>
            <a:endParaRPr lang="en-NZ" dirty="0"/>
          </a:p>
        </p:txBody>
      </p:sp>
    </p:spTree>
    <p:extLst>
      <p:ext uri="{BB962C8B-B14F-4D97-AF65-F5344CB8AC3E}">
        <p14:creationId xmlns:p14="http://schemas.microsoft.com/office/powerpoint/2010/main" val="2124336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NLTP </a:t>
            </a:r>
            <a:r>
              <a:rPr lang="en-US" altLang="en-US" dirty="0" smtClean="0"/>
              <a:t>Objective</a:t>
            </a:r>
            <a:endParaRPr lang="en-NZ" dirty="0"/>
          </a:p>
        </p:txBody>
      </p:sp>
      <p:sp>
        <p:nvSpPr>
          <p:cNvPr id="3" name="Content Placeholder 2"/>
          <p:cNvSpPr>
            <a:spLocks noGrp="1"/>
          </p:cNvSpPr>
          <p:nvPr>
            <p:ph sz="quarter" idx="10"/>
          </p:nvPr>
        </p:nvSpPr>
        <p:spPr>
          <a:xfrm>
            <a:off x="212721" y="1666875"/>
            <a:ext cx="8626479" cy="3603625"/>
          </a:xfrm>
        </p:spPr>
        <p:txBody>
          <a:bodyPr/>
          <a:lstStyle/>
          <a:p>
            <a:pPr>
              <a:lnSpc>
                <a:spcPct val="100000"/>
              </a:lnSpc>
              <a:spcBef>
                <a:spcPts val="600"/>
              </a:spcBef>
              <a:spcAft>
                <a:spcPts val="600"/>
              </a:spcAft>
            </a:pPr>
            <a:r>
              <a:rPr lang="en-NZ" sz="2000" dirty="0"/>
              <a:t>Achieve best outcomes for NZ transport </a:t>
            </a:r>
            <a:r>
              <a:rPr lang="en-NZ" sz="2000" dirty="0" smtClean="0"/>
              <a:t>system:</a:t>
            </a:r>
            <a:endParaRPr lang="en-NZ" sz="2000" dirty="0"/>
          </a:p>
          <a:p>
            <a:pPr marL="285750" indent="-285750">
              <a:lnSpc>
                <a:spcPct val="100000"/>
              </a:lnSpc>
              <a:spcBef>
                <a:spcPts val="600"/>
              </a:spcBef>
              <a:spcAft>
                <a:spcPts val="600"/>
              </a:spcAft>
              <a:buFont typeface="Arial" panose="020B0604020202020204" pitchFamily="34" charset="0"/>
              <a:buChar char="•"/>
            </a:pPr>
            <a:r>
              <a:rPr lang="en-NZ" sz="2000" dirty="0"/>
              <a:t>by optimising allocation of anticipated revenue </a:t>
            </a:r>
            <a:r>
              <a:rPr lang="en-NZ" sz="2000" dirty="0" smtClean="0"/>
              <a:t>to ensure value </a:t>
            </a:r>
            <a:r>
              <a:rPr lang="en-NZ" sz="2000" dirty="0"/>
              <a:t>for money </a:t>
            </a:r>
            <a:r>
              <a:rPr lang="en-NZ" sz="2000" dirty="0" smtClean="0"/>
              <a:t>when investing in the transport system;</a:t>
            </a:r>
            <a:endParaRPr lang="en-NZ" sz="2000" dirty="0"/>
          </a:p>
          <a:p>
            <a:pPr marL="285750" indent="-285750">
              <a:lnSpc>
                <a:spcPct val="100000"/>
              </a:lnSpc>
              <a:spcBef>
                <a:spcPts val="600"/>
              </a:spcBef>
              <a:spcAft>
                <a:spcPts val="600"/>
              </a:spcAft>
              <a:buFont typeface="Arial" panose="020B0604020202020204" pitchFamily="34" charset="0"/>
              <a:buChar char="•"/>
            </a:pPr>
            <a:r>
              <a:rPr lang="en-NZ" sz="2000" dirty="0" smtClean="0"/>
              <a:t>through </a:t>
            </a:r>
            <a:r>
              <a:rPr lang="en-NZ" sz="2000" smtClean="0"/>
              <a:t>a collaborative </a:t>
            </a:r>
            <a:r>
              <a:rPr lang="en-NZ" sz="2000" dirty="0" smtClean="0"/>
              <a:t>process the Transport Agency will provide certainty for Investment Partner;</a:t>
            </a:r>
          </a:p>
          <a:p>
            <a:pPr marL="285750" indent="-285750">
              <a:lnSpc>
                <a:spcPct val="100000"/>
              </a:lnSpc>
              <a:spcBef>
                <a:spcPts val="600"/>
              </a:spcBef>
              <a:spcAft>
                <a:spcPts val="600"/>
              </a:spcAft>
              <a:buFont typeface="Arial" panose="020B0604020202020204" pitchFamily="34" charset="0"/>
              <a:buChar char="•"/>
            </a:pPr>
            <a:r>
              <a:rPr lang="en-NZ" sz="2000" dirty="0" smtClean="0"/>
              <a:t>within </a:t>
            </a:r>
            <a:r>
              <a:rPr lang="en-NZ" sz="2000" dirty="0"/>
              <a:t>GPS activity class funding ranges set by the </a:t>
            </a:r>
            <a:r>
              <a:rPr lang="en-NZ" sz="2000" dirty="0" smtClean="0"/>
              <a:t>Minister;</a:t>
            </a:r>
            <a:endParaRPr lang="en-NZ" sz="2000" dirty="0"/>
          </a:p>
          <a:p>
            <a:pPr marL="285750" indent="-285750">
              <a:lnSpc>
                <a:spcPct val="100000"/>
              </a:lnSpc>
              <a:spcBef>
                <a:spcPts val="600"/>
              </a:spcBef>
              <a:spcAft>
                <a:spcPts val="600"/>
              </a:spcAft>
              <a:buFont typeface="Arial" panose="020B0604020202020204" pitchFamily="34" charset="0"/>
              <a:buChar char="•"/>
            </a:pPr>
            <a:r>
              <a:rPr lang="en-NZ" sz="2000" dirty="0" smtClean="0"/>
              <a:t>by following </a:t>
            </a:r>
            <a:r>
              <a:rPr lang="en-NZ" sz="2000" dirty="0"/>
              <a:t>a cash-flow plan that recognises risk and </a:t>
            </a:r>
            <a:r>
              <a:rPr lang="en-NZ" sz="2000" dirty="0" smtClean="0"/>
              <a:t>NZTA’s debt </a:t>
            </a:r>
            <a:r>
              <a:rPr lang="en-NZ" sz="2000" dirty="0"/>
              <a:t>limits.</a:t>
            </a:r>
          </a:p>
          <a:p>
            <a:pPr>
              <a:lnSpc>
                <a:spcPct val="100000"/>
              </a:lnSpc>
              <a:spcBef>
                <a:spcPts val="600"/>
              </a:spcBef>
              <a:spcAft>
                <a:spcPts val="600"/>
              </a:spcAft>
            </a:pPr>
            <a:r>
              <a:rPr lang="en-NZ" sz="2000" dirty="0" smtClean="0"/>
              <a:t>Published </a:t>
            </a:r>
            <a:r>
              <a:rPr lang="en-NZ" sz="2000" dirty="0"/>
              <a:t>NLTP is a snap shot of a dynamic &amp; continuous process.</a:t>
            </a:r>
          </a:p>
          <a:p>
            <a:pPr>
              <a:lnSpc>
                <a:spcPct val="100000"/>
              </a:lnSpc>
            </a:pPr>
            <a:endParaRPr lang="en-NZ" dirty="0"/>
          </a:p>
        </p:txBody>
      </p:sp>
    </p:spTree>
    <p:extLst>
      <p:ext uri="{BB962C8B-B14F-4D97-AF65-F5344CB8AC3E}">
        <p14:creationId xmlns:p14="http://schemas.microsoft.com/office/powerpoint/2010/main" val="915122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Timeframe for </a:t>
            </a:r>
            <a:r>
              <a:rPr lang="en-NZ" dirty="0" smtClean="0"/>
              <a:t>creating transport programme</a:t>
            </a:r>
            <a:endParaRPr lang="en-NZ" dirty="0"/>
          </a:p>
        </p:txBody>
      </p:sp>
      <p:sp>
        <p:nvSpPr>
          <p:cNvPr id="3" name="Text Placeholder 2"/>
          <p:cNvSpPr>
            <a:spLocks noGrp="1"/>
          </p:cNvSpPr>
          <p:nvPr>
            <p:ph type="body" sz="quarter" idx="17"/>
          </p:nvPr>
        </p:nvSpPr>
        <p:spPr/>
        <p:txBody>
          <a:bodyPr/>
          <a:lstStyle/>
          <a:p>
            <a:r>
              <a:rPr lang="en-NZ" dirty="0" smtClean="0"/>
              <a:t>How to get from here to a Draft RLTP</a:t>
            </a:r>
            <a:endParaRPr lang="en-NZ" dirty="0"/>
          </a:p>
        </p:txBody>
      </p:sp>
      <p:sp>
        <p:nvSpPr>
          <p:cNvPr id="4" name="Content Placeholder 3"/>
          <p:cNvSpPr>
            <a:spLocks noGrp="1"/>
          </p:cNvSpPr>
          <p:nvPr>
            <p:ph sz="quarter" idx="18"/>
          </p:nvPr>
        </p:nvSpPr>
        <p:spPr/>
        <p:txBody>
          <a:bodyPr/>
          <a:lstStyle/>
          <a:p>
            <a:r>
              <a:rPr lang="en-NZ" dirty="0"/>
              <a:t>Development of new TIO templates</a:t>
            </a:r>
          </a:p>
          <a:p>
            <a:r>
              <a:rPr lang="en-NZ" dirty="0"/>
              <a:t>Improvement activities can continue to use old </a:t>
            </a:r>
            <a:r>
              <a:rPr lang="en-NZ" dirty="0" smtClean="0"/>
              <a:t>templates</a:t>
            </a:r>
            <a:endParaRPr lang="en-NZ" dirty="0"/>
          </a:p>
        </p:txBody>
      </p:sp>
      <p:sp>
        <p:nvSpPr>
          <p:cNvPr id="5" name="Content Placeholder 4"/>
          <p:cNvSpPr>
            <a:spLocks noGrp="1"/>
          </p:cNvSpPr>
          <p:nvPr>
            <p:ph sz="quarter" idx="19"/>
          </p:nvPr>
        </p:nvSpPr>
        <p:spPr/>
        <p:txBody>
          <a:bodyPr/>
          <a:lstStyle/>
          <a:p>
            <a:r>
              <a:rPr lang="en-NZ" dirty="0" smtClean="0"/>
              <a:t>End July 2017</a:t>
            </a:r>
          </a:p>
          <a:p>
            <a:endParaRPr lang="en-NZ" dirty="0"/>
          </a:p>
        </p:txBody>
      </p:sp>
      <p:sp>
        <p:nvSpPr>
          <p:cNvPr id="6" name="Content Placeholder 5"/>
          <p:cNvSpPr>
            <a:spLocks noGrp="1"/>
          </p:cNvSpPr>
          <p:nvPr>
            <p:ph sz="quarter" idx="20"/>
          </p:nvPr>
        </p:nvSpPr>
        <p:spPr/>
        <p:txBody>
          <a:bodyPr/>
          <a:lstStyle/>
          <a:p>
            <a:r>
              <a:rPr lang="en-NZ" dirty="0"/>
              <a:t>End July 2017</a:t>
            </a:r>
          </a:p>
          <a:p>
            <a:endParaRPr lang="en-NZ" dirty="0"/>
          </a:p>
        </p:txBody>
      </p:sp>
      <p:sp>
        <p:nvSpPr>
          <p:cNvPr id="7" name="Content Placeholder 6"/>
          <p:cNvSpPr>
            <a:spLocks noGrp="1"/>
          </p:cNvSpPr>
          <p:nvPr>
            <p:ph sz="quarter" idx="21"/>
          </p:nvPr>
        </p:nvSpPr>
        <p:spPr/>
        <p:txBody>
          <a:bodyPr/>
          <a:lstStyle/>
          <a:p>
            <a:r>
              <a:rPr lang="en-NZ" dirty="0" smtClean="0"/>
              <a:t>Only need to add missing information &amp; submit to RTC</a:t>
            </a:r>
            <a:endParaRPr lang="en-NZ" dirty="0"/>
          </a:p>
        </p:txBody>
      </p:sp>
      <p:sp>
        <p:nvSpPr>
          <p:cNvPr id="8" name="Content Placeholder 7"/>
          <p:cNvSpPr>
            <a:spLocks noGrp="1"/>
          </p:cNvSpPr>
          <p:nvPr>
            <p:ph sz="quarter" idx="22"/>
          </p:nvPr>
        </p:nvSpPr>
        <p:spPr/>
        <p:txBody>
          <a:bodyPr/>
          <a:lstStyle/>
          <a:p>
            <a:r>
              <a:rPr lang="en-NZ" dirty="0" smtClean="0"/>
              <a:t>Deadline for submission in TIO published by your RTC</a:t>
            </a:r>
          </a:p>
          <a:p>
            <a:endParaRPr lang="en-NZ" dirty="0"/>
          </a:p>
        </p:txBody>
      </p:sp>
      <p:sp>
        <p:nvSpPr>
          <p:cNvPr id="12" name="Oval 11"/>
          <p:cNvSpPr/>
          <p:nvPr/>
        </p:nvSpPr>
        <p:spPr>
          <a:xfrm>
            <a:off x="248614" y="1755648"/>
            <a:ext cx="1666875" cy="1600200"/>
          </a:xfrm>
          <a:prstGeom prst="ellipse">
            <a:avLst/>
          </a:prstGeom>
          <a:solidFill>
            <a:srgbClr val="9AA71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NZ" sz="2000" b="1" dirty="0">
                <a:solidFill>
                  <a:srgbClr val="003366"/>
                </a:solidFill>
                <a:latin typeface="Arial" panose="020B0604020202020204" pitchFamily="34" charset="0"/>
                <a:cs typeface="Arial" panose="020B0604020202020204" pitchFamily="34" charset="0"/>
              </a:rPr>
              <a:t>Now – </a:t>
            </a:r>
            <a:r>
              <a:rPr lang="en-NZ" sz="2000" b="1" dirty="0" smtClean="0">
                <a:solidFill>
                  <a:srgbClr val="003366"/>
                </a:solidFill>
                <a:latin typeface="Arial" panose="020B0604020202020204" pitchFamily="34" charset="0"/>
                <a:cs typeface="Arial" panose="020B0604020202020204" pitchFamily="34" charset="0"/>
              </a:rPr>
              <a:t>end </a:t>
            </a:r>
            <a:r>
              <a:rPr lang="en-NZ" sz="2000" b="1" dirty="0">
                <a:solidFill>
                  <a:srgbClr val="003366"/>
                </a:solidFill>
                <a:latin typeface="Arial" panose="020B0604020202020204" pitchFamily="34" charset="0"/>
                <a:cs typeface="Arial" panose="020B0604020202020204" pitchFamily="34" charset="0"/>
              </a:rPr>
              <a:t>July</a:t>
            </a:r>
            <a:endParaRPr lang="en-US" sz="1050" b="1" dirty="0">
              <a:solidFill>
                <a:srgbClr val="003366"/>
              </a:solidFill>
              <a:latin typeface="Arial" panose="020B0604020202020204" pitchFamily="34" charset="0"/>
              <a:cs typeface="Arial" panose="020B0604020202020204" pitchFamily="34" charset="0"/>
            </a:endParaRPr>
          </a:p>
        </p:txBody>
      </p:sp>
      <p:sp>
        <p:nvSpPr>
          <p:cNvPr id="18" name="Oval 17"/>
          <p:cNvSpPr/>
          <p:nvPr/>
        </p:nvSpPr>
        <p:spPr>
          <a:xfrm>
            <a:off x="1999649" y="1755648"/>
            <a:ext cx="1666875" cy="1600200"/>
          </a:xfrm>
          <a:prstGeom prst="ellipse">
            <a:avLst/>
          </a:prstGeom>
          <a:solidFill>
            <a:srgbClr val="9AA71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NZ" sz="1600" b="1" dirty="0" smtClean="0">
                <a:solidFill>
                  <a:srgbClr val="003366"/>
                </a:solidFill>
                <a:latin typeface="Arial" panose="020B0604020202020204" pitchFamily="34" charset="0"/>
                <a:cs typeface="Arial" panose="020B0604020202020204" pitchFamily="34" charset="0"/>
              </a:rPr>
              <a:t>Continuous Programme </a:t>
            </a:r>
            <a:r>
              <a:rPr lang="en-NZ" sz="1600" b="1" dirty="0">
                <a:solidFill>
                  <a:srgbClr val="003366"/>
                </a:solidFill>
                <a:latin typeface="Arial" panose="020B0604020202020204" pitchFamily="34" charset="0"/>
                <a:cs typeface="Arial" panose="020B0604020202020204" pitchFamily="34" charset="0"/>
              </a:rPr>
              <a:t>Templates launched</a:t>
            </a:r>
            <a:endParaRPr lang="en-US" sz="1600" b="1" dirty="0">
              <a:solidFill>
                <a:srgbClr val="003366"/>
              </a:solidFill>
              <a:latin typeface="Arial" panose="020B0604020202020204" pitchFamily="34" charset="0"/>
              <a:cs typeface="Arial" panose="020B0604020202020204" pitchFamily="34" charset="0"/>
            </a:endParaRPr>
          </a:p>
        </p:txBody>
      </p:sp>
      <p:sp>
        <p:nvSpPr>
          <p:cNvPr id="19" name="Oval 18"/>
          <p:cNvSpPr/>
          <p:nvPr/>
        </p:nvSpPr>
        <p:spPr>
          <a:xfrm>
            <a:off x="3745821" y="1755648"/>
            <a:ext cx="1666875" cy="1600200"/>
          </a:xfrm>
          <a:prstGeom prst="ellipse">
            <a:avLst/>
          </a:prstGeom>
          <a:solidFill>
            <a:srgbClr val="9AA71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NZ" sz="1400" b="1" dirty="0" smtClean="0">
                <a:solidFill>
                  <a:srgbClr val="003366"/>
                </a:solidFill>
                <a:latin typeface="Arial" panose="020B0604020202020204" pitchFamily="34" charset="0"/>
                <a:cs typeface="Arial" panose="020B0604020202020204" pitchFamily="34" charset="0"/>
              </a:rPr>
              <a:t>Improvement Templates </a:t>
            </a:r>
            <a:r>
              <a:rPr lang="en-NZ" sz="1400" b="1" dirty="0">
                <a:solidFill>
                  <a:srgbClr val="003366"/>
                </a:solidFill>
                <a:latin typeface="Arial" panose="020B0604020202020204" pitchFamily="34" charset="0"/>
                <a:cs typeface="Arial" panose="020B0604020202020204" pitchFamily="34" charset="0"/>
              </a:rPr>
              <a:t>launched</a:t>
            </a:r>
            <a:endParaRPr lang="en-US" sz="1400" b="1" dirty="0">
              <a:solidFill>
                <a:srgbClr val="003366"/>
              </a:solidFill>
              <a:latin typeface="Arial" panose="020B0604020202020204" pitchFamily="34" charset="0"/>
              <a:cs typeface="Arial" panose="020B0604020202020204" pitchFamily="34" charset="0"/>
            </a:endParaRPr>
          </a:p>
        </p:txBody>
      </p:sp>
      <p:sp>
        <p:nvSpPr>
          <p:cNvPr id="20" name="Oval 19"/>
          <p:cNvSpPr/>
          <p:nvPr/>
        </p:nvSpPr>
        <p:spPr>
          <a:xfrm>
            <a:off x="5487506" y="1755648"/>
            <a:ext cx="1666875" cy="1600200"/>
          </a:xfrm>
          <a:prstGeom prst="ellipse">
            <a:avLst/>
          </a:prstGeom>
          <a:solidFill>
            <a:srgbClr val="9AA71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NZ" b="1" dirty="0" smtClean="0">
                <a:solidFill>
                  <a:srgbClr val="003366"/>
                </a:solidFill>
                <a:latin typeface="Arial" panose="020B0604020202020204" pitchFamily="34" charset="0"/>
                <a:cs typeface="Arial" panose="020B0604020202020204" pitchFamily="34" charset="0"/>
              </a:rPr>
              <a:t>TIO migration</a:t>
            </a:r>
            <a:endParaRPr lang="en-US" sz="1000" b="1" dirty="0">
              <a:solidFill>
                <a:srgbClr val="003366"/>
              </a:solidFill>
              <a:latin typeface="Arial" panose="020B0604020202020204" pitchFamily="34" charset="0"/>
              <a:cs typeface="Arial" panose="020B0604020202020204" pitchFamily="34" charset="0"/>
            </a:endParaRPr>
          </a:p>
        </p:txBody>
      </p:sp>
      <p:sp>
        <p:nvSpPr>
          <p:cNvPr id="21" name="Oval 20"/>
          <p:cNvSpPr/>
          <p:nvPr/>
        </p:nvSpPr>
        <p:spPr>
          <a:xfrm>
            <a:off x="7213269" y="1755648"/>
            <a:ext cx="1666875" cy="1600200"/>
          </a:xfrm>
          <a:prstGeom prst="ellipse">
            <a:avLst/>
          </a:prstGeom>
          <a:solidFill>
            <a:srgbClr val="9AA71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smtClean="0">
                <a:solidFill>
                  <a:srgbClr val="003366"/>
                </a:solidFill>
                <a:latin typeface="Arial" panose="020B0604020202020204" pitchFamily="34" charset="0"/>
                <a:cs typeface="Arial" panose="020B0604020202020204" pitchFamily="34" charset="0"/>
              </a:rPr>
              <a:t>Draft RLTPs</a:t>
            </a:r>
            <a:endParaRPr lang="en-US" sz="1100" b="1" dirty="0">
              <a:solidFill>
                <a:srgbClr val="003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2997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NLTP development process</a:t>
            </a:r>
            <a:endParaRPr lang="en-NZ" dirty="0"/>
          </a:p>
        </p:txBody>
      </p:sp>
      <p:sp>
        <p:nvSpPr>
          <p:cNvPr id="3" name="Text Placeholder 2"/>
          <p:cNvSpPr>
            <a:spLocks noGrp="1"/>
          </p:cNvSpPr>
          <p:nvPr>
            <p:ph type="body" sz="quarter" idx="17"/>
          </p:nvPr>
        </p:nvSpPr>
        <p:spPr/>
        <p:txBody>
          <a:bodyPr/>
          <a:lstStyle/>
          <a:p>
            <a:r>
              <a:rPr lang="en-NZ" dirty="0" smtClean="0"/>
              <a:t>From RLTP to NLTP</a:t>
            </a:r>
            <a:endParaRPr lang="en-NZ" dirty="0"/>
          </a:p>
        </p:txBody>
      </p:sp>
      <p:sp>
        <p:nvSpPr>
          <p:cNvPr id="4" name="Content Placeholder 3"/>
          <p:cNvSpPr>
            <a:spLocks noGrp="1"/>
          </p:cNvSpPr>
          <p:nvPr>
            <p:ph sz="quarter" idx="18"/>
          </p:nvPr>
        </p:nvSpPr>
        <p:spPr>
          <a:xfrm>
            <a:off x="261125" y="3853262"/>
            <a:ext cx="1738524" cy="2013838"/>
          </a:xfrm>
        </p:spPr>
        <p:txBody>
          <a:bodyPr/>
          <a:lstStyle/>
          <a:p>
            <a:r>
              <a:rPr lang="en-NZ" dirty="0" smtClean="0"/>
              <a:t>From late 2017</a:t>
            </a:r>
          </a:p>
          <a:p>
            <a:pPr>
              <a:lnSpc>
                <a:spcPct val="100000"/>
              </a:lnSpc>
            </a:pPr>
            <a:r>
              <a:rPr lang="en-NZ" dirty="0" smtClean="0"/>
              <a:t>Review </a:t>
            </a:r>
            <a:r>
              <a:rPr lang="en-NZ" dirty="0"/>
              <a:t>updated RLTPs &amp; consult if </a:t>
            </a:r>
            <a:r>
              <a:rPr lang="en-NZ" dirty="0" smtClean="0"/>
              <a:t>required</a:t>
            </a:r>
            <a:endParaRPr lang="en-NZ" dirty="0"/>
          </a:p>
        </p:txBody>
      </p:sp>
      <p:sp>
        <p:nvSpPr>
          <p:cNvPr id="5" name="Content Placeholder 4"/>
          <p:cNvSpPr>
            <a:spLocks noGrp="1"/>
          </p:cNvSpPr>
          <p:nvPr>
            <p:ph sz="quarter" idx="19"/>
          </p:nvPr>
        </p:nvSpPr>
        <p:spPr/>
        <p:txBody>
          <a:bodyPr/>
          <a:lstStyle/>
          <a:p>
            <a:pPr>
              <a:lnSpc>
                <a:spcPct val="100000"/>
              </a:lnSpc>
            </a:pPr>
            <a:r>
              <a:rPr lang="en-NZ" dirty="0" smtClean="0"/>
              <a:t>Must be revised by end April 2018</a:t>
            </a:r>
          </a:p>
          <a:p>
            <a:endParaRPr lang="en-NZ" dirty="0" smtClean="0"/>
          </a:p>
          <a:p>
            <a:endParaRPr lang="en-NZ" dirty="0" smtClean="0"/>
          </a:p>
          <a:p>
            <a:endParaRPr lang="en-NZ" dirty="0"/>
          </a:p>
        </p:txBody>
      </p:sp>
      <p:sp>
        <p:nvSpPr>
          <p:cNvPr id="6" name="Content Placeholder 5"/>
          <p:cNvSpPr>
            <a:spLocks noGrp="1"/>
          </p:cNvSpPr>
          <p:nvPr>
            <p:ph sz="quarter" idx="20"/>
          </p:nvPr>
        </p:nvSpPr>
        <p:spPr>
          <a:xfrm>
            <a:off x="3762099" y="3853262"/>
            <a:ext cx="1725407" cy="2013838"/>
          </a:xfrm>
        </p:spPr>
        <p:txBody>
          <a:bodyPr/>
          <a:lstStyle/>
          <a:p>
            <a:r>
              <a:rPr lang="en-NZ" dirty="0" smtClean="0"/>
              <a:t>Quarter1 2018</a:t>
            </a:r>
          </a:p>
          <a:p>
            <a:pPr>
              <a:lnSpc>
                <a:spcPct val="100000"/>
              </a:lnSpc>
            </a:pPr>
            <a:r>
              <a:rPr lang="en-NZ" dirty="0" smtClean="0"/>
              <a:t>Overlap with RLTP update</a:t>
            </a:r>
          </a:p>
          <a:p>
            <a:r>
              <a:rPr lang="en-NZ" dirty="0" smtClean="0"/>
              <a:t>Consider levels of funding in activity classes</a:t>
            </a:r>
            <a:endParaRPr lang="en-NZ" dirty="0"/>
          </a:p>
        </p:txBody>
      </p:sp>
      <p:sp>
        <p:nvSpPr>
          <p:cNvPr id="7" name="Content Placeholder 6"/>
          <p:cNvSpPr>
            <a:spLocks noGrp="1"/>
          </p:cNvSpPr>
          <p:nvPr>
            <p:ph sz="quarter" idx="21"/>
          </p:nvPr>
        </p:nvSpPr>
        <p:spPr>
          <a:xfrm>
            <a:off x="5526234" y="3853262"/>
            <a:ext cx="1687035" cy="2013838"/>
          </a:xfrm>
        </p:spPr>
        <p:txBody>
          <a:bodyPr/>
          <a:lstStyle/>
          <a:p>
            <a:pPr>
              <a:lnSpc>
                <a:spcPct val="100000"/>
              </a:lnSpc>
            </a:pPr>
            <a:r>
              <a:rPr lang="en-NZ" dirty="0" smtClean="0"/>
              <a:t>Mid-April 2018</a:t>
            </a:r>
          </a:p>
          <a:p>
            <a:r>
              <a:rPr lang="en-NZ" dirty="0" smtClean="0"/>
              <a:t>Maximise allocation within GPS range(s)</a:t>
            </a:r>
            <a:endParaRPr lang="en-NZ" dirty="0"/>
          </a:p>
          <a:p>
            <a:endParaRPr lang="en-NZ" dirty="0"/>
          </a:p>
        </p:txBody>
      </p:sp>
      <p:sp>
        <p:nvSpPr>
          <p:cNvPr id="8" name="Content Placeholder 7"/>
          <p:cNvSpPr>
            <a:spLocks noGrp="1"/>
          </p:cNvSpPr>
          <p:nvPr>
            <p:ph sz="quarter" idx="22"/>
          </p:nvPr>
        </p:nvSpPr>
        <p:spPr>
          <a:xfrm>
            <a:off x="7263073" y="3853262"/>
            <a:ext cx="1772070" cy="2013838"/>
          </a:xfrm>
        </p:spPr>
        <p:txBody>
          <a:bodyPr/>
          <a:lstStyle/>
          <a:p>
            <a:pPr>
              <a:lnSpc>
                <a:spcPct val="100000"/>
              </a:lnSpc>
            </a:pPr>
            <a:r>
              <a:rPr lang="en-NZ" dirty="0" smtClean="0"/>
              <a:t>Special meeting June 2018</a:t>
            </a:r>
          </a:p>
          <a:p>
            <a:pPr>
              <a:lnSpc>
                <a:spcPct val="100000"/>
              </a:lnSpc>
            </a:pPr>
            <a:endParaRPr lang="en-NZ" dirty="0"/>
          </a:p>
        </p:txBody>
      </p:sp>
      <p:sp>
        <p:nvSpPr>
          <p:cNvPr id="12" name="Oval 11"/>
          <p:cNvSpPr/>
          <p:nvPr/>
        </p:nvSpPr>
        <p:spPr>
          <a:xfrm>
            <a:off x="248614" y="1755648"/>
            <a:ext cx="1666875" cy="1600200"/>
          </a:xfrm>
          <a:prstGeom prst="ellipse">
            <a:avLst/>
          </a:prstGeom>
          <a:solidFill>
            <a:srgbClr val="9AA71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NZ" sz="2000" b="1" dirty="0" smtClean="0">
                <a:solidFill>
                  <a:srgbClr val="003366"/>
                </a:solidFill>
                <a:latin typeface="Arial" panose="020B0604020202020204" pitchFamily="34" charset="0"/>
                <a:cs typeface="Arial" panose="020B0604020202020204" pitchFamily="34" charset="0"/>
              </a:rPr>
              <a:t>Review RLTPs</a:t>
            </a:r>
            <a:endParaRPr lang="en-US" sz="1050" b="1" dirty="0">
              <a:solidFill>
                <a:srgbClr val="003366"/>
              </a:solidFill>
              <a:latin typeface="Arial" panose="020B0604020202020204" pitchFamily="34" charset="0"/>
              <a:cs typeface="Arial" panose="020B0604020202020204" pitchFamily="34" charset="0"/>
            </a:endParaRPr>
          </a:p>
        </p:txBody>
      </p:sp>
      <p:sp>
        <p:nvSpPr>
          <p:cNvPr id="18" name="Oval 17"/>
          <p:cNvSpPr/>
          <p:nvPr/>
        </p:nvSpPr>
        <p:spPr>
          <a:xfrm>
            <a:off x="1999649" y="1755648"/>
            <a:ext cx="1666875" cy="1600200"/>
          </a:xfrm>
          <a:prstGeom prst="ellipse">
            <a:avLst/>
          </a:prstGeom>
          <a:solidFill>
            <a:srgbClr val="9AA71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NZ" sz="2000" b="1" dirty="0" smtClean="0">
                <a:solidFill>
                  <a:srgbClr val="003366"/>
                </a:solidFill>
                <a:latin typeface="Arial" panose="020B0604020202020204" pitchFamily="34" charset="0"/>
                <a:cs typeface="Arial" panose="020B0604020202020204" pitchFamily="34" charset="0"/>
              </a:rPr>
              <a:t>Reviewed </a:t>
            </a:r>
            <a:r>
              <a:rPr lang="en-US" sz="2000" b="1" dirty="0" smtClean="0">
                <a:solidFill>
                  <a:srgbClr val="003366"/>
                </a:solidFill>
                <a:latin typeface="Arial" panose="020B0604020202020204" pitchFamily="34" charset="0"/>
                <a:cs typeface="Arial" panose="020B0604020202020204" pitchFamily="34" charset="0"/>
              </a:rPr>
              <a:t>RLTPs</a:t>
            </a:r>
            <a:endParaRPr lang="en-US" sz="2000" b="1" dirty="0">
              <a:solidFill>
                <a:srgbClr val="003366"/>
              </a:solidFill>
              <a:latin typeface="Arial" panose="020B0604020202020204" pitchFamily="34" charset="0"/>
              <a:cs typeface="Arial" panose="020B0604020202020204" pitchFamily="34" charset="0"/>
            </a:endParaRPr>
          </a:p>
        </p:txBody>
      </p:sp>
      <p:sp>
        <p:nvSpPr>
          <p:cNvPr id="19" name="Oval 18"/>
          <p:cNvSpPr/>
          <p:nvPr/>
        </p:nvSpPr>
        <p:spPr>
          <a:xfrm>
            <a:off x="3745821" y="1755648"/>
            <a:ext cx="1666875" cy="1600200"/>
          </a:xfrm>
          <a:prstGeom prst="ellipse">
            <a:avLst/>
          </a:prstGeom>
          <a:solidFill>
            <a:srgbClr val="9AA71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NZ" b="1" dirty="0">
                <a:solidFill>
                  <a:srgbClr val="003366"/>
                </a:solidFill>
                <a:latin typeface="Arial" panose="020B0604020202020204" pitchFamily="34" charset="0"/>
                <a:cs typeface="Arial" panose="020B0604020202020204" pitchFamily="34" charset="0"/>
              </a:rPr>
              <a:t>Moderate NLTP</a:t>
            </a:r>
            <a:endParaRPr lang="en-US" sz="1000" b="1" dirty="0">
              <a:solidFill>
                <a:srgbClr val="003366"/>
              </a:solidFill>
              <a:latin typeface="Arial" panose="020B0604020202020204" pitchFamily="34" charset="0"/>
              <a:cs typeface="Arial" panose="020B0604020202020204" pitchFamily="34" charset="0"/>
            </a:endParaRPr>
          </a:p>
        </p:txBody>
      </p:sp>
      <p:sp>
        <p:nvSpPr>
          <p:cNvPr id="20" name="Oval 19"/>
          <p:cNvSpPr/>
          <p:nvPr/>
        </p:nvSpPr>
        <p:spPr>
          <a:xfrm>
            <a:off x="5487506" y="1755648"/>
            <a:ext cx="1666875" cy="1600200"/>
          </a:xfrm>
          <a:prstGeom prst="ellipse">
            <a:avLst/>
          </a:prstGeom>
          <a:solidFill>
            <a:srgbClr val="9AA71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NZ" sz="1600" b="1" dirty="0" smtClean="0">
                <a:solidFill>
                  <a:srgbClr val="003366"/>
                </a:solidFill>
                <a:latin typeface="Arial" panose="020B0604020202020204" pitchFamily="34" charset="0"/>
                <a:cs typeface="Arial" panose="020B0604020202020204" pitchFamily="34" charset="0"/>
              </a:rPr>
              <a:t>Indicative </a:t>
            </a:r>
            <a:r>
              <a:rPr lang="en-NZ" sz="1400" b="1" dirty="0" smtClean="0">
                <a:solidFill>
                  <a:srgbClr val="003366"/>
                </a:solidFill>
                <a:latin typeface="Arial" panose="020B0604020202020204" pitchFamily="34" charset="0"/>
                <a:cs typeface="Arial" panose="020B0604020202020204" pitchFamily="34" charset="0"/>
              </a:rPr>
              <a:t>Programmes</a:t>
            </a:r>
            <a:endParaRPr lang="en-US" sz="900" b="1" dirty="0">
              <a:solidFill>
                <a:srgbClr val="003366"/>
              </a:solidFill>
              <a:latin typeface="Arial" panose="020B0604020202020204" pitchFamily="34" charset="0"/>
              <a:cs typeface="Arial" panose="020B0604020202020204" pitchFamily="34" charset="0"/>
            </a:endParaRPr>
          </a:p>
        </p:txBody>
      </p:sp>
      <p:sp>
        <p:nvSpPr>
          <p:cNvPr id="21" name="Oval 20"/>
          <p:cNvSpPr/>
          <p:nvPr/>
        </p:nvSpPr>
        <p:spPr>
          <a:xfrm>
            <a:off x="7213269" y="1755648"/>
            <a:ext cx="1666875" cy="1600200"/>
          </a:xfrm>
          <a:prstGeom prst="ellipse">
            <a:avLst/>
          </a:prstGeom>
          <a:solidFill>
            <a:srgbClr val="9AA71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NZ" sz="2000" b="1" dirty="0" smtClean="0">
                <a:solidFill>
                  <a:srgbClr val="003366"/>
                </a:solidFill>
                <a:latin typeface="Arial" panose="020B0604020202020204" pitchFamily="34" charset="0"/>
                <a:cs typeface="Arial" panose="020B0604020202020204" pitchFamily="34" charset="0"/>
              </a:rPr>
              <a:t>Board adopts NLTP</a:t>
            </a:r>
            <a:endParaRPr lang="en-US" sz="1050" b="1" dirty="0">
              <a:solidFill>
                <a:srgbClr val="003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8875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Key stages to getting funding</a:t>
            </a:r>
            <a:endParaRPr lang="en-NZ" dirty="0"/>
          </a:p>
        </p:txBody>
      </p:sp>
      <p:pic>
        <p:nvPicPr>
          <p:cNvPr id="5" name="Picture 7"/>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2616762" y="1847427"/>
            <a:ext cx="3666000" cy="21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03860" y="4143658"/>
            <a:ext cx="8404860" cy="1865126"/>
          </a:xfrm>
          <a:prstGeom prst="rect">
            <a:avLst/>
          </a:prstGeom>
        </p:spPr>
        <p:txBody>
          <a:bodyPr wrap="square">
            <a:spAutoFit/>
          </a:bodyPr>
          <a:lstStyle/>
          <a:p>
            <a:pPr marL="285750" indent="-285750">
              <a:lnSpc>
                <a:spcPct val="120000"/>
              </a:lnSpc>
              <a:buFont typeface="Arial" panose="020B0604020202020204" pitchFamily="34" charset="0"/>
              <a:buChar char="•"/>
            </a:pPr>
            <a:r>
              <a:rPr lang="en-NZ" altLang="en-US" sz="1600" dirty="0">
                <a:solidFill>
                  <a:srgbClr val="003366"/>
                </a:solidFill>
                <a:latin typeface="Lucida Sans" panose="020B0602030504090204" pitchFamily="34" charset="0"/>
                <a:cs typeface="Lao UI" panose="020B0502040204020203" pitchFamily="34" charset="0"/>
              </a:rPr>
              <a:t>RLTP first – a requirement of the </a:t>
            </a:r>
            <a:r>
              <a:rPr lang="en-NZ" altLang="en-US" sz="1600" dirty="0" smtClean="0">
                <a:solidFill>
                  <a:srgbClr val="003366"/>
                </a:solidFill>
                <a:latin typeface="Lucida Sans" panose="020B0602030504090204" pitchFamily="34" charset="0"/>
                <a:cs typeface="Lao UI" panose="020B0502040204020203" pitchFamily="34" charset="0"/>
              </a:rPr>
              <a:t>LTMA</a:t>
            </a:r>
          </a:p>
          <a:p>
            <a:pPr marL="285750" indent="-285750">
              <a:lnSpc>
                <a:spcPct val="120000"/>
              </a:lnSpc>
              <a:buFont typeface="Arial" panose="020B0604020202020204" pitchFamily="34" charset="0"/>
              <a:buChar char="•"/>
            </a:pPr>
            <a:r>
              <a:rPr lang="en-NZ" altLang="en-US" sz="1600" dirty="0" smtClean="0">
                <a:solidFill>
                  <a:srgbClr val="003366"/>
                </a:solidFill>
                <a:latin typeface="Lucida Sans" panose="020B0602030504090204" pitchFamily="34" charset="0"/>
                <a:cs typeface="Lao UI" panose="020B0502040204020203" pitchFamily="34" charset="0"/>
              </a:rPr>
              <a:t>Continuous </a:t>
            </a:r>
            <a:r>
              <a:rPr lang="en-NZ" altLang="en-US" sz="1600" dirty="0">
                <a:solidFill>
                  <a:srgbClr val="003366"/>
                </a:solidFill>
                <a:latin typeface="Lucida Sans" panose="020B0602030504090204" pitchFamily="34" charset="0"/>
                <a:cs typeface="Lao UI" panose="020B0502040204020203" pitchFamily="34" charset="0"/>
              </a:rPr>
              <a:t>programmes – need to clear both gateways when NLTP is approved </a:t>
            </a:r>
            <a:br>
              <a:rPr lang="en-NZ" altLang="en-US" sz="1600" dirty="0">
                <a:solidFill>
                  <a:srgbClr val="003366"/>
                </a:solidFill>
                <a:latin typeface="Lucida Sans" panose="020B0602030504090204" pitchFamily="34" charset="0"/>
                <a:cs typeface="Lao UI" panose="020B0502040204020203" pitchFamily="34" charset="0"/>
              </a:rPr>
            </a:br>
            <a:r>
              <a:rPr lang="en-NZ" altLang="en-US" sz="1600" dirty="0">
                <a:solidFill>
                  <a:srgbClr val="003366"/>
                </a:solidFill>
                <a:latin typeface="Lucida Sans" panose="020B0602030504090204" pitchFamily="34" charset="0"/>
                <a:cs typeface="Lao UI" panose="020B0502040204020203" pitchFamily="34" charset="0"/>
              </a:rPr>
              <a:t>(Maintenance,  PT services, Road safety promotion)</a:t>
            </a:r>
          </a:p>
          <a:p>
            <a:pPr marL="285750" indent="-285750">
              <a:lnSpc>
                <a:spcPct val="120000"/>
              </a:lnSpc>
              <a:buFont typeface="Arial" panose="020B0604020202020204" pitchFamily="34" charset="0"/>
              <a:buChar char="•"/>
            </a:pPr>
            <a:r>
              <a:rPr lang="en-NZ" altLang="en-US" sz="1600" dirty="0">
                <a:solidFill>
                  <a:srgbClr val="003366"/>
                </a:solidFill>
                <a:latin typeface="Lucida Sans" panose="020B0602030504090204" pitchFamily="34" charset="0"/>
                <a:cs typeface="Lao UI" panose="020B0502040204020203" pitchFamily="34" charset="0"/>
              </a:rPr>
              <a:t>Improvement activities </a:t>
            </a:r>
            <a:r>
              <a:rPr lang="en-NZ" altLang="en-US" sz="1600" dirty="0" smtClean="0">
                <a:solidFill>
                  <a:srgbClr val="003366"/>
                </a:solidFill>
                <a:latin typeface="Lucida Sans" panose="020B0602030504090204" pitchFamily="34" charset="0"/>
                <a:cs typeface="Lao UI" panose="020B0502040204020203" pitchFamily="34" charset="0"/>
              </a:rPr>
              <a:t>– only need </a:t>
            </a:r>
            <a:r>
              <a:rPr lang="en-NZ" altLang="en-US" sz="1600" dirty="0">
                <a:solidFill>
                  <a:srgbClr val="003366"/>
                </a:solidFill>
                <a:latin typeface="Lucida Sans" panose="020B0602030504090204" pitchFamily="34" charset="0"/>
                <a:cs typeface="Lao UI" panose="020B0502040204020203" pitchFamily="34" charset="0"/>
              </a:rPr>
              <a:t>to clear the first gateway </a:t>
            </a:r>
            <a:r>
              <a:rPr lang="en-NZ" altLang="en-US" sz="1600" dirty="0" smtClean="0">
                <a:solidFill>
                  <a:srgbClr val="003366"/>
                </a:solidFill>
                <a:latin typeface="Lucida Sans" panose="020B0602030504090204" pitchFamily="34" charset="0"/>
                <a:cs typeface="Lao UI" panose="020B0502040204020203" pitchFamily="34" charset="0"/>
              </a:rPr>
              <a:t>(results alignment crucial) </a:t>
            </a:r>
            <a:endParaRPr lang="en-NZ" altLang="en-US" sz="1600" dirty="0">
              <a:solidFill>
                <a:srgbClr val="003366"/>
              </a:solidFill>
              <a:latin typeface="Lucida Sans" panose="020B0602030504090204" pitchFamily="34" charset="0"/>
              <a:cs typeface="Lao UI" panose="020B0502040204020203" pitchFamily="34" charset="0"/>
            </a:endParaRPr>
          </a:p>
          <a:p>
            <a:pPr marL="285750" indent="-285750">
              <a:lnSpc>
                <a:spcPct val="120000"/>
              </a:lnSpc>
              <a:buFont typeface="Arial" panose="020B0604020202020204" pitchFamily="34" charset="0"/>
              <a:buChar char="•"/>
            </a:pPr>
            <a:r>
              <a:rPr lang="en-NZ" altLang="en-US" sz="1600" dirty="0">
                <a:solidFill>
                  <a:srgbClr val="003366"/>
                </a:solidFill>
                <a:latin typeface="Lucida Sans" panose="020B0602030504090204" pitchFamily="34" charset="0"/>
                <a:cs typeface="Lao UI" panose="020B0502040204020203" pitchFamily="34" charset="0"/>
              </a:rPr>
              <a:t>Funding approvals process remains the same as do delegations – no short cuts</a:t>
            </a:r>
            <a:endParaRPr lang="en-US" altLang="en-US" sz="1600" dirty="0">
              <a:solidFill>
                <a:srgbClr val="003366"/>
              </a:solidFill>
              <a:latin typeface="Lucida Sans" panose="020B0602030504090204" pitchFamily="34" charset="0"/>
              <a:cs typeface="Lao UI" panose="020B0502040204020203" pitchFamily="34" charset="0"/>
            </a:endParaRPr>
          </a:p>
        </p:txBody>
      </p:sp>
      <p:sp>
        <p:nvSpPr>
          <p:cNvPr id="9" name="Text Placeholder 2"/>
          <p:cNvSpPr>
            <a:spLocks noGrp="1"/>
          </p:cNvSpPr>
          <p:nvPr>
            <p:ph type="body" sz="quarter" idx="17"/>
          </p:nvPr>
        </p:nvSpPr>
        <p:spPr>
          <a:xfrm>
            <a:off x="203200" y="1282549"/>
            <a:ext cx="8636000" cy="355174"/>
          </a:xfrm>
        </p:spPr>
        <p:txBody>
          <a:bodyPr/>
          <a:lstStyle/>
          <a:p>
            <a:r>
              <a:rPr lang="en-NZ" dirty="0" smtClean="0"/>
              <a:t>The information required at each stage</a:t>
            </a:r>
            <a:endParaRPr lang="en-NZ" dirty="0"/>
          </a:p>
        </p:txBody>
      </p:sp>
    </p:spTree>
    <p:extLst>
      <p:ext uri="{BB962C8B-B14F-4D97-AF65-F5344CB8AC3E}">
        <p14:creationId xmlns:p14="http://schemas.microsoft.com/office/powerpoint/2010/main" val="1377414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10 Year </a:t>
            </a:r>
            <a:r>
              <a:rPr lang="en-NZ" dirty="0" smtClean="0"/>
              <a:t>forecast </a:t>
            </a:r>
            <a:r>
              <a:rPr lang="en-NZ" dirty="0"/>
              <a:t>by </a:t>
            </a:r>
            <a:r>
              <a:rPr lang="en-NZ" dirty="0" smtClean="0"/>
              <a:t>activity class 2018-21</a:t>
            </a:r>
            <a:endParaRPr lang="en-NZ" dirty="0"/>
          </a:p>
        </p:txBody>
      </p:sp>
      <p:sp>
        <p:nvSpPr>
          <p:cNvPr id="4" name="Text Placeholder 3"/>
          <p:cNvSpPr>
            <a:spLocks noGrp="1"/>
          </p:cNvSpPr>
          <p:nvPr>
            <p:ph type="body" sz="quarter" idx="17"/>
          </p:nvPr>
        </p:nvSpPr>
        <p:spPr/>
        <p:txBody>
          <a:bodyPr/>
          <a:lstStyle/>
          <a:p>
            <a:pPr lvl="0"/>
            <a:r>
              <a:rPr lang="en-NZ" dirty="0">
                <a:solidFill>
                  <a:srgbClr val="003366"/>
                </a:solidFill>
                <a:latin typeface="Lucida Sans" panose="020B0602030504090204" pitchFamily="34" charset="0"/>
                <a:cs typeface="Lao UI" panose="020B0502040204020203" pitchFamily="34" charset="0"/>
              </a:rPr>
              <a:t>Halfway through 6 year RLTP, so update current forecast</a:t>
            </a:r>
          </a:p>
          <a:p>
            <a:endParaRPr lang="en-NZ" dirty="0"/>
          </a:p>
        </p:txBody>
      </p:sp>
      <p:pic>
        <p:nvPicPr>
          <p:cNvPr id="1026" name="Picture 2"/>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256377" y="1605915"/>
            <a:ext cx="8397737" cy="402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2697480" y="1905000"/>
            <a:ext cx="2148840" cy="4221897"/>
            <a:chOff x="2697480" y="1905000"/>
            <a:chExt cx="2148840" cy="4221897"/>
          </a:xfrm>
        </p:grpSpPr>
        <p:sp>
          <p:nvSpPr>
            <p:cNvPr id="5" name="Rectangle 4"/>
            <p:cNvSpPr/>
            <p:nvPr/>
          </p:nvSpPr>
          <p:spPr>
            <a:xfrm>
              <a:off x="2697480" y="1905000"/>
              <a:ext cx="2148840" cy="3695700"/>
            </a:xfrm>
            <a:prstGeom prst="rect">
              <a:avLst/>
            </a:prstGeom>
            <a:solidFill>
              <a:schemeClr val="accent1">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extBox 6"/>
            <p:cNvSpPr txBox="1"/>
            <p:nvPr/>
          </p:nvSpPr>
          <p:spPr>
            <a:xfrm>
              <a:off x="2727960" y="5295900"/>
              <a:ext cx="2057400" cy="830997"/>
            </a:xfrm>
            <a:prstGeom prst="rect">
              <a:avLst/>
            </a:prstGeom>
            <a:solidFill>
              <a:srgbClr val="CADB2D"/>
            </a:solidFill>
            <a:ln>
              <a:solidFill>
                <a:srgbClr val="003366"/>
              </a:solidFill>
            </a:ln>
          </p:spPr>
          <p:txBody>
            <a:bodyPr wrap="square" rtlCol="0">
              <a:spAutoFit/>
            </a:bodyPr>
            <a:lstStyle/>
            <a:p>
              <a:pPr algn="ctr"/>
              <a:r>
                <a:rPr lang="en-NZ" sz="1600" dirty="0" smtClean="0"/>
                <a:t>Actual expenditure/forecast for 2015-18 NLTP</a:t>
              </a:r>
              <a:endParaRPr lang="en-NZ" sz="1600" dirty="0"/>
            </a:p>
          </p:txBody>
        </p:sp>
      </p:grpSp>
      <p:grpSp>
        <p:nvGrpSpPr>
          <p:cNvPr id="3" name="Group 2"/>
          <p:cNvGrpSpPr/>
          <p:nvPr/>
        </p:nvGrpSpPr>
        <p:grpSpPr>
          <a:xfrm>
            <a:off x="4968240" y="3832860"/>
            <a:ext cx="3619500" cy="1080076"/>
            <a:chOff x="4968240" y="3832860"/>
            <a:chExt cx="3619500" cy="1080076"/>
          </a:xfrm>
        </p:grpSpPr>
        <p:sp>
          <p:nvSpPr>
            <p:cNvPr id="9" name="Rectangle 8"/>
            <p:cNvSpPr/>
            <p:nvPr/>
          </p:nvSpPr>
          <p:spPr>
            <a:xfrm>
              <a:off x="4968240" y="3832860"/>
              <a:ext cx="3619500" cy="693420"/>
            </a:xfrm>
            <a:prstGeom prst="rect">
              <a:avLst/>
            </a:prstGeom>
            <a:solidFill>
              <a:schemeClr val="bg2">
                <a:lumMod val="60000"/>
                <a:lumOff val="40000"/>
                <a:alpha val="30000"/>
              </a:scheme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extBox 9"/>
            <p:cNvSpPr txBox="1"/>
            <p:nvPr/>
          </p:nvSpPr>
          <p:spPr>
            <a:xfrm>
              <a:off x="5265420" y="4328161"/>
              <a:ext cx="3192780" cy="584775"/>
            </a:xfrm>
            <a:prstGeom prst="rect">
              <a:avLst/>
            </a:prstGeom>
            <a:solidFill>
              <a:srgbClr val="CADB2D"/>
            </a:solidFill>
            <a:ln>
              <a:solidFill>
                <a:srgbClr val="003366"/>
              </a:solidFill>
            </a:ln>
          </p:spPr>
          <p:txBody>
            <a:bodyPr wrap="square" rtlCol="0">
              <a:spAutoFit/>
            </a:bodyPr>
            <a:lstStyle/>
            <a:p>
              <a:pPr algn="ctr"/>
              <a:r>
                <a:rPr lang="en-NZ" sz="1600" dirty="0" smtClean="0"/>
                <a:t>Updated forecasts from new programme activities</a:t>
              </a:r>
              <a:endParaRPr lang="en-NZ" sz="1600" dirty="0"/>
            </a:p>
          </p:txBody>
        </p:sp>
      </p:grpSp>
      <p:grpSp>
        <p:nvGrpSpPr>
          <p:cNvPr id="6" name="Group 5"/>
          <p:cNvGrpSpPr/>
          <p:nvPr/>
        </p:nvGrpSpPr>
        <p:grpSpPr>
          <a:xfrm>
            <a:off x="4914900" y="2552700"/>
            <a:ext cx="3672840" cy="820996"/>
            <a:chOff x="4914900" y="2552700"/>
            <a:chExt cx="3672840" cy="820996"/>
          </a:xfrm>
        </p:grpSpPr>
        <p:sp>
          <p:nvSpPr>
            <p:cNvPr id="11" name="Rectangle 10"/>
            <p:cNvSpPr/>
            <p:nvPr/>
          </p:nvSpPr>
          <p:spPr>
            <a:xfrm>
              <a:off x="4914900" y="2552700"/>
              <a:ext cx="3672840" cy="346710"/>
            </a:xfrm>
            <a:prstGeom prst="rect">
              <a:avLst/>
            </a:prstGeom>
            <a:solidFill>
              <a:schemeClr val="tx2">
                <a:lumMod val="60000"/>
                <a:lumOff val="40000"/>
                <a:alpha val="30000"/>
              </a:schemeClr>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p:cNvSpPr txBox="1"/>
            <p:nvPr/>
          </p:nvSpPr>
          <p:spPr>
            <a:xfrm>
              <a:off x="5181600" y="2788921"/>
              <a:ext cx="3192780" cy="584775"/>
            </a:xfrm>
            <a:prstGeom prst="rect">
              <a:avLst/>
            </a:prstGeom>
            <a:solidFill>
              <a:srgbClr val="CADB2D"/>
            </a:solidFill>
            <a:ln>
              <a:solidFill>
                <a:srgbClr val="003366"/>
              </a:solidFill>
            </a:ln>
          </p:spPr>
          <p:txBody>
            <a:bodyPr wrap="square" rtlCol="0">
              <a:spAutoFit/>
            </a:bodyPr>
            <a:lstStyle/>
            <a:p>
              <a:pPr algn="ctr"/>
              <a:r>
                <a:rPr lang="en-NZ" sz="1600" dirty="0" smtClean="0"/>
                <a:t>Existing forecasts from </a:t>
              </a:r>
              <a:br>
                <a:rPr lang="en-NZ" sz="1600" dirty="0" smtClean="0"/>
              </a:br>
              <a:r>
                <a:rPr lang="en-NZ" sz="1600" dirty="0" smtClean="0"/>
                <a:t>2015-18 NLTP to be updated</a:t>
              </a:r>
              <a:endParaRPr lang="en-NZ" sz="1600" dirty="0"/>
            </a:p>
          </p:txBody>
        </p:sp>
      </p:grpSp>
    </p:spTree>
    <p:extLst>
      <p:ext uri="{BB962C8B-B14F-4D97-AF65-F5344CB8AC3E}">
        <p14:creationId xmlns:p14="http://schemas.microsoft.com/office/powerpoint/2010/main" val="417771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buFont typeface="Arial" panose="020B0604020202020204" pitchFamily="34" charset="0"/>
              <a:buChar char="•"/>
            </a:pPr>
            <a:r>
              <a:rPr lang="en-NZ" dirty="0"/>
              <a:t>Getting activities into the NLTP</a:t>
            </a:r>
          </a:p>
        </p:txBody>
      </p:sp>
      <p:sp>
        <p:nvSpPr>
          <p:cNvPr id="3" name="Content Placeholder 2"/>
          <p:cNvSpPr>
            <a:spLocks noGrp="1"/>
          </p:cNvSpPr>
          <p:nvPr>
            <p:ph sz="quarter" idx="10"/>
          </p:nvPr>
        </p:nvSpPr>
        <p:spPr/>
        <p:txBody>
          <a:bodyPr/>
          <a:lstStyle/>
          <a:p>
            <a:pPr marL="285750" indent="-285750">
              <a:lnSpc>
                <a:spcPct val="100000"/>
              </a:lnSpc>
              <a:spcBef>
                <a:spcPts val="1200"/>
              </a:spcBef>
              <a:spcAft>
                <a:spcPts val="600"/>
              </a:spcAft>
              <a:buFont typeface="Arial" panose="020B0604020202020204" pitchFamily="34" charset="0"/>
              <a:buChar char="•"/>
            </a:pPr>
            <a:r>
              <a:rPr lang="en-NZ" dirty="0" smtClean="0"/>
              <a:t>Applications </a:t>
            </a:r>
            <a:r>
              <a:rPr lang="en-NZ" dirty="0"/>
              <a:t>must be:</a:t>
            </a:r>
          </a:p>
          <a:p>
            <a:pPr marL="628650" lvl="1" indent="-285750">
              <a:lnSpc>
                <a:spcPct val="100000"/>
              </a:lnSpc>
              <a:spcBef>
                <a:spcPts val="1200"/>
              </a:spcBef>
              <a:spcAft>
                <a:spcPts val="600"/>
              </a:spcAft>
            </a:pPr>
            <a:r>
              <a:rPr lang="en-NZ" dirty="0"/>
              <a:t>Eligible, and</a:t>
            </a:r>
          </a:p>
          <a:p>
            <a:pPr marL="628650" lvl="1" indent="-285750">
              <a:lnSpc>
                <a:spcPct val="100000"/>
              </a:lnSpc>
              <a:spcBef>
                <a:spcPts val="1200"/>
              </a:spcBef>
              <a:spcAft>
                <a:spcPts val="600"/>
              </a:spcAft>
            </a:pPr>
            <a:r>
              <a:rPr lang="en-NZ" dirty="0"/>
              <a:t>Complete (green ticks)</a:t>
            </a:r>
          </a:p>
          <a:p>
            <a:pPr marL="285750" indent="-285750">
              <a:lnSpc>
                <a:spcPct val="100000"/>
              </a:lnSpc>
              <a:spcBef>
                <a:spcPts val="1200"/>
              </a:spcBef>
              <a:spcAft>
                <a:spcPts val="600"/>
              </a:spcAft>
              <a:buFont typeface="Arial" panose="020B0604020202020204" pitchFamily="34" charset="0"/>
              <a:buChar char="•"/>
            </a:pPr>
            <a:r>
              <a:rPr lang="en-NZ" dirty="0"/>
              <a:t>Extra help information has been added to TIO, see </a:t>
            </a:r>
          </a:p>
          <a:p>
            <a:pPr marL="285750" indent="-285750">
              <a:lnSpc>
                <a:spcPct val="100000"/>
              </a:lnSpc>
              <a:spcBef>
                <a:spcPts val="1200"/>
              </a:spcBef>
              <a:spcAft>
                <a:spcPts val="600"/>
              </a:spcAft>
              <a:buFont typeface="Arial" panose="020B0604020202020204" pitchFamily="34" charset="0"/>
              <a:buChar char="•"/>
            </a:pPr>
            <a:r>
              <a:rPr lang="en-NZ" dirty="0"/>
              <a:t>Refer to P&amp;I Knowledge </a:t>
            </a:r>
            <a:r>
              <a:rPr lang="en-NZ" dirty="0" smtClean="0"/>
              <a:t>Base</a:t>
            </a:r>
            <a:endParaRPr lang="en-NZ" dirty="0"/>
          </a:p>
          <a:p>
            <a:pPr marL="285750" indent="-285750">
              <a:lnSpc>
                <a:spcPct val="100000"/>
              </a:lnSpc>
              <a:spcBef>
                <a:spcPts val="1200"/>
              </a:spcBef>
              <a:spcAft>
                <a:spcPts val="600"/>
              </a:spcAft>
              <a:buFont typeface="Arial" panose="020B0604020202020204" pitchFamily="34" charset="0"/>
              <a:buChar char="•"/>
            </a:pPr>
            <a:r>
              <a:rPr lang="en-NZ" dirty="0"/>
              <a:t>Checked by RTCs as part of RLTP test, with Transport Agency assistance</a:t>
            </a:r>
          </a:p>
          <a:p>
            <a:pPr marL="285750" indent="-285750">
              <a:lnSpc>
                <a:spcPct val="100000"/>
              </a:lnSpc>
              <a:spcBef>
                <a:spcPts val="1200"/>
              </a:spcBef>
              <a:spcAft>
                <a:spcPts val="600"/>
              </a:spcAft>
              <a:buFont typeface="Arial" panose="020B0604020202020204" pitchFamily="34" charset="0"/>
              <a:buChar char="•"/>
            </a:pPr>
            <a:r>
              <a:rPr lang="en-NZ" dirty="0"/>
              <a:t>BCR not required for improvements at this point – defaults to 1* </a:t>
            </a:r>
            <a:r>
              <a:rPr lang="en-NZ" dirty="0" smtClean="0"/>
              <a:t>rating</a:t>
            </a:r>
          </a:p>
          <a:p>
            <a:pPr marL="285750" indent="-285750">
              <a:lnSpc>
                <a:spcPct val="100000"/>
              </a:lnSpc>
              <a:spcBef>
                <a:spcPts val="1200"/>
              </a:spcBef>
              <a:spcAft>
                <a:spcPts val="600"/>
              </a:spcAft>
              <a:buFont typeface="Arial" panose="020B0604020202020204" pitchFamily="34" charset="0"/>
              <a:buChar char="•"/>
            </a:pPr>
            <a:r>
              <a:rPr lang="en-NZ" dirty="0" smtClean="0"/>
              <a:t>Activities will be included as “Probable” or “Proposed”</a:t>
            </a:r>
            <a:endParaRPr lang="en-NZ"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0531" y="2411401"/>
            <a:ext cx="2210753" cy="48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1329" y="3143702"/>
            <a:ext cx="5238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6217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Funding approval</a:t>
            </a:r>
          </a:p>
        </p:txBody>
      </p:sp>
      <p:sp>
        <p:nvSpPr>
          <p:cNvPr id="3" name="Content Placeholder 2"/>
          <p:cNvSpPr>
            <a:spLocks noGrp="1"/>
          </p:cNvSpPr>
          <p:nvPr>
            <p:ph sz="quarter" idx="10"/>
          </p:nvPr>
        </p:nvSpPr>
        <p:spPr>
          <a:xfrm>
            <a:off x="212721" y="1393371"/>
            <a:ext cx="8626479" cy="3839029"/>
          </a:xfrm>
        </p:spPr>
        <p:txBody>
          <a:bodyPr/>
          <a:lstStyle/>
          <a:p>
            <a:pPr marL="285750" indent="-285750">
              <a:lnSpc>
                <a:spcPct val="100000"/>
              </a:lnSpc>
              <a:spcBef>
                <a:spcPts val="600"/>
              </a:spcBef>
              <a:buFont typeface="Arial" panose="020B0604020202020204" pitchFamily="34" charset="0"/>
              <a:buChar char="•"/>
            </a:pPr>
            <a:r>
              <a:rPr lang="en-NZ" dirty="0"/>
              <a:t>Applications must:</a:t>
            </a:r>
          </a:p>
          <a:p>
            <a:pPr marL="628650" lvl="1" indent="-285750">
              <a:lnSpc>
                <a:spcPct val="100000"/>
              </a:lnSpc>
              <a:spcBef>
                <a:spcPts val="600"/>
              </a:spcBef>
            </a:pPr>
            <a:r>
              <a:rPr lang="en-NZ" dirty="0"/>
              <a:t>Be complete – all required TIO fields, including cost benefit appraisal</a:t>
            </a:r>
          </a:p>
          <a:p>
            <a:pPr marL="628650" lvl="1" indent="-285750">
              <a:lnSpc>
                <a:spcPct val="100000"/>
              </a:lnSpc>
              <a:spcBef>
                <a:spcPts val="600"/>
              </a:spcBef>
            </a:pPr>
            <a:r>
              <a:rPr lang="en-NZ" dirty="0"/>
              <a:t>Have required supporting information to appropriate standard</a:t>
            </a:r>
          </a:p>
          <a:p>
            <a:pPr marL="628650" lvl="1" indent="-285750">
              <a:lnSpc>
                <a:spcPct val="100000"/>
              </a:lnSpc>
              <a:spcBef>
                <a:spcPts val="600"/>
              </a:spcBef>
            </a:pPr>
            <a:r>
              <a:rPr lang="en-NZ" dirty="0"/>
              <a:t>Follow through the Transport Agency’s approvals process with approvals made under the delegations policy</a:t>
            </a:r>
          </a:p>
          <a:p>
            <a:pPr marL="285750" indent="-285750">
              <a:lnSpc>
                <a:spcPct val="100000"/>
              </a:lnSpc>
              <a:spcBef>
                <a:spcPts val="600"/>
              </a:spcBef>
              <a:buFont typeface="Arial" panose="020B0604020202020204" pitchFamily="34" charset="0"/>
              <a:buChar char="•"/>
            </a:pPr>
            <a:r>
              <a:rPr lang="en-NZ" dirty="0"/>
              <a:t>Since continuous programmes get funding approval at the start of the NLTP:</a:t>
            </a:r>
          </a:p>
          <a:p>
            <a:pPr marL="628650" lvl="1" indent="-285750">
              <a:lnSpc>
                <a:spcPct val="100000"/>
              </a:lnSpc>
              <a:spcBef>
                <a:spcPts val="600"/>
              </a:spcBef>
            </a:pPr>
            <a:r>
              <a:rPr lang="en-NZ" dirty="0"/>
              <a:t>there is a more detailed focus on assessment</a:t>
            </a:r>
          </a:p>
          <a:p>
            <a:pPr marL="628650" lvl="1" indent="-285750">
              <a:lnSpc>
                <a:spcPct val="100000"/>
              </a:lnSpc>
              <a:spcBef>
                <a:spcPts val="600"/>
              </a:spcBef>
            </a:pPr>
            <a:r>
              <a:rPr lang="en-NZ" dirty="0"/>
              <a:t>indicative allocations will </a:t>
            </a:r>
            <a:r>
              <a:rPr lang="en-NZ" dirty="0" smtClean="0"/>
              <a:t>optimise use </a:t>
            </a:r>
            <a:r>
              <a:rPr lang="en-NZ" dirty="0"/>
              <a:t>of GPS funding, but may not fund </a:t>
            </a:r>
            <a:r>
              <a:rPr lang="en-NZ" u="sng" dirty="0"/>
              <a:t>requested</a:t>
            </a:r>
            <a:r>
              <a:rPr lang="en-NZ" dirty="0"/>
              <a:t> </a:t>
            </a:r>
            <a:r>
              <a:rPr lang="en-NZ" dirty="0" smtClean="0"/>
              <a:t>allocation</a:t>
            </a:r>
          </a:p>
          <a:p>
            <a:pPr marL="285750" indent="-285750">
              <a:lnSpc>
                <a:spcPct val="100000"/>
              </a:lnSpc>
              <a:spcBef>
                <a:spcPts val="600"/>
              </a:spcBef>
              <a:buFont typeface="Arial" panose="020B0604020202020204" pitchFamily="34" charset="0"/>
              <a:buChar char="•"/>
            </a:pPr>
            <a:r>
              <a:rPr lang="en-NZ" dirty="0"/>
              <a:t>FARs 	</a:t>
            </a:r>
          </a:p>
          <a:p>
            <a:pPr marL="628650" lvl="1" indent="-285750">
              <a:lnSpc>
                <a:spcPct val="100000"/>
              </a:lnSpc>
              <a:spcBef>
                <a:spcPts val="600"/>
              </a:spcBef>
            </a:pPr>
            <a:r>
              <a:rPr lang="en-NZ" dirty="0" smtClean="0"/>
              <a:t>recalculated for </a:t>
            </a:r>
            <a:r>
              <a:rPr lang="en-NZ" dirty="0"/>
              <a:t>the 2018-21 NLTP using </a:t>
            </a:r>
            <a:r>
              <a:rPr lang="en-NZ"/>
              <a:t>latest </a:t>
            </a:r>
            <a:r>
              <a:rPr lang="en-NZ" smtClean="0"/>
              <a:t>data</a:t>
            </a:r>
            <a:endParaRPr lang="en-NZ" dirty="0" smtClean="0"/>
          </a:p>
          <a:p>
            <a:pPr marL="628650" lvl="1" indent="-285750">
              <a:lnSpc>
                <a:spcPct val="100000"/>
              </a:lnSpc>
              <a:spcBef>
                <a:spcPts val="600"/>
              </a:spcBef>
            </a:pPr>
            <a:r>
              <a:rPr lang="en-NZ" dirty="0" smtClean="0"/>
              <a:t>Approved Organisations with changes will already have been informed</a:t>
            </a:r>
            <a:endParaRPr lang="en-NZ" dirty="0"/>
          </a:p>
          <a:p>
            <a:pPr marL="285750" indent="-285750">
              <a:lnSpc>
                <a:spcPct val="100000"/>
              </a:lnSpc>
              <a:spcBef>
                <a:spcPts val="600"/>
              </a:spcBef>
              <a:buFont typeface="Arial" panose="020B0604020202020204" pitchFamily="34" charset="0"/>
              <a:buChar char="•"/>
            </a:pPr>
            <a:endParaRPr lang="en-NZ" dirty="0"/>
          </a:p>
          <a:p>
            <a:pPr marL="285750" indent="-285750">
              <a:lnSpc>
                <a:spcPct val="100000"/>
              </a:lnSpc>
              <a:spcBef>
                <a:spcPts val="600"/>
              </a:spcBef>
              <a:buFont typeface="Arial" panose="020B0604020202020204" pitchFamily="34" charset="0"/>
              <a:buChar char="•"/>
            </a:pPr>
            <a:endParaRPr lang="en-NZ" dirty="0"/>
          </a:p>
        </p:txBody>
      </p:sp>
    </p:spTree>
    <p:extLst>
      <p:ext uri="{BB962C8B-B14F-4D97-AF65-F5344CB8AC3E}">
        <p14:creationId xmlns:p14="http://schemas.microsoft.com/office/powerpoint/2010/main" val="1692612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All </a:t>
            </a:r>
            <a:r>
              <a:rPr lang="en-NZ" dirty="0" smtClean="0"/>
              <a:t>investment decisions</a:t>
            </a:r>
            <a:endParaRPr lang="en-NZ" dirty="0"/>
          </a:p>
        </p:txBody>
      </p:sp>
      <p:sp>
        <p:nvSpPr>
          <p:cNvPr id="3" name="Content Placeholder 2"/>
          <p:cNvSpPr>
            <a:spLocks noGrp="1"/>
          </p:cNvSpPr>
          <p:nvPr>
            <p:ph sz="quarter" idx="10"/>
          </p:nvPr>
        </p:nvSpPr>
        <p:spPr/>
        <p:txBody>
          <a:bodyPr/>
          <a:lstStyle/>
          <a:p>
            <a:pPr marL="285750" indent="-285750">
              <a:lnSpc>
                <a:spcPct val="100000"/>
              </a:lnSpc>
              <a:spcAft>
                <a:spcPts val="600"/>
              </a:spcAft>
              <a:buFont typeface="Arial" panose="020B0604020202020204" pitchFamily="34" charset="0"/>
              <a:buChar char="•"/>
            </a:pPr>
            <a:r>
              <a:rPr lang="en-NZ" sz="2400" dirty="0"/>
              <a:t>Must be the result of applying the NZTA’s Assessment Framework</a:t>
            </a:r>
          </a:p>
          <a:p>
            <a:pPr marL="285750" indent="-285750">
              <a:lnSpc>
                <a:spcPct val="100000"/>
              </a:lnSpc>
              <a:spcAft>
                <a:spcPts val="600"/>
              </a:spcAft>
              <a:buFont typeface="Arial" panose="020B0604020202020204" pitchFamily="34" charset="0"/>
              <a:buChar char="•"/>
            </a:pPr>
            <a:r>
              <a:rPr lang="en-NZ" sz="2400" dirty="0"/>
              <a:t>Must be based on the evidence provided in TIO or as supporting </a:t>
            </a:r>
            <a:r>
              <a:rPr lang="en-NZ" sz="2400" dirty="0" smtClean="0"/>
              <a:t>(electronic) hard </a:t>
            </a:r>
            <a:r>
              <a:rPr lang="en-NZ" sz="2400" dirty="0"/>
              <a:t>copy</a:t>
            </a:r>
          </a:p>
          <a:p>
            <a:pPr marL="285750" indent="-285750">
              <a:lnSpc>
                <a:spcPct val="100000"/>
              </a:lnSpc>
              <a:spcAft>
                <a:spcPts val="600"/>
              </a:spcAft>
              <a:buFont typeface="Arial" panose="020B0604020202020204" pitchFamily="34" charset="0"/>
              <a:buChar char="•"/>
            </a:pPr>
            <a:r>
              <a:rPr lang="en-NZ" sz="2400" dirty="0"/>
              <a:t>Must reflect the national view and will be based on objective assessments</a:t>
            </a:r>
          </a:p>
          <a:p>
            <a:pPr marL="285750" indent="-285750">
              <a:lnSpc>
                <a:spcPct val="100000"/>
              </a:lnSpc>
              <a:spcAft>
                <a:spcPts val="600"/>
              </a:spcAft>
              <a:buFont typeface="Arial" panose="020B0604020202020204" pitchFamily="34" charset="0"/>
              <a:buChar char="•"/>
            </a:pPr>
            <a:endParaRPr lang="en-NZ" sz="2400" dirty="0"/>
          </a:p>
        </p:txBody>
      </p:sp>
    </p:spTree>
    <p:extLst>
      <p:ext uri="{BB962C8B-B14F-4D97-AF65-F5344CB8AC3E}">
        <p14:creationId xmlns:p14="http://schemas.microsoft.com/office/powerpoint/2010/main" val="25191140"/>
      </p:ext>
    </p:extLst>
  </p:cSld>
  <p:clrMapOvr>
    <a:masterClrMapping/>
  </p:clrMapOvr>
</p:sld>
</file>

<file path=ppt/theme/theme1.xml><?xml version="1.0" encoding="utf-8"?>
<a:theme xmlns:a="http://schemas.openxmlformats.org/drawingml/2006/main" name="NZTA External PowerPoint Template">
  <a:themeElements>
    <a:clrScheme name="NZTA_V3">
      <a:dk1>
        <a:sysClr val="windowText" lastClr="000000"/>
      </a:dk1>
      <a:lt1>
        <a:sysClr val="window" lastClr="FFFFFF"/>
      </a:lt1>
      <a:dk2>
        <a:srgbClr val="00456A"/>
      </a:dk2>
      <a:lt2>
        <a:srgbClr val="AFBD21"/>
      </a:lt2>
      <a:accent1>
        <a:srgbClr val="D3D2C2"/>
      </a:accent1>
      <a:accent2>
        <a:srgbClr val="7BAFDE"/>
      </a:accent2>
      <a:accent3>
        <a:srgbClr val="6BA7AE"/>
      </a:accent3>
      <a:accent4>
        <a:srgbClr val="78976D"/>
      </a:accent4>
      <a:accent5>
        <a:srgbClr val="C5AA68"/>
      </a:accent5>
      <a:accent6>
        <a:srgbClr val="CD8C6D"/>
      </a:accent6>
      <a:hlink>
        <a:srgbClr val="908070"/>
      </a:hlink>
      <a:folHlink>
        <a:srgbClr val="CA414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NZTA External PowerPoint Template.potx" id="{BDE9F58E-9B74-42B2-BDF1-1D00766E7B41}" vid="{13139653-9905-4BA2-83CD-DAEE8FC859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NZTA External PowerPoint Template</Template>
  <TotalTime>1790</TotalTime>
  <Words>1399</Words>
  <Application>Microsoft Office PowerPoint</Application>
  <PresentationFormat>On-screen Show (4:3)</PresentationFormat>
  <Paragraphs>151</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NZTA External PowerPoint Template</vt:lpstr>
      <vt:lpstr>The RLTP/NLTP </vt:lpstr>
      <vt:lpstr>NLTP Objective</vt:lpstr>
      <vt:lpstr>Timeframe for creating transport programme</vt:lpstr>
      <vt:lpstr>NLTP development process</vt:lpstr>
      <vt:lpstr>Key stages to getting funding</vt:lpstr>
      <vt:lpstr>10 Year forecast by activity class 2018-21</vt:lpstr>
      <vt:lpstr>Getting activities into the NLTP</vt:lpstr>
      <vt:lpstr>Funding approval</vt:lpstr>
      <vt:lpstr>All investment decisions</vt:lpstr>
      <vt:lpstr>Current Initiatives</vt:lpstr>
      <vt:lpstr>Use of TIO extract</vt:lpstr>
      <vt:lpstr>Summary and Help</vt:lpstr>
    </vt:vector>
  </TitlesOfParts>
  <Company>NZ Transport Agency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Benwood</dc:creator>
  <dc:description>Designed by NZTA developed by Allfields</dc:description>
  <cp:lastModifiedBy>Nick Hunter</cp:lastModifiedBy>
  <cp:revision>71</cp:revision>
  <dcterms:created xsi:type="dcterms:W3CDTF">2017-05-08T01:38:46Z</dcterms:created>
  <dcterms:modified xsi:type="dcterms:W3CDTF">2017-06-20T00:25:48Z</dcterms:modified>
</cp:coreProperties>
</file>